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731" r:id="rId2"/>
    <p:sldMasterId id="2147483743" r:id="rId3"/>
  </p:sldMasterIdLst>
  <p:notesMasterIdLst>
    <p:notesMasterId r:id="rId100"/>
  </p:notesMasterIdLst>
  <p:handoutMasterIdLst>
    <p:handoutMasterId r:id="rId101"/>
  </p:handoutMasterIdLst>
  <p:sldIdLst>
    <p:sldId id="697" r:id="rId4"/>
    <p:sldId id="750" r:id="rId5"/>
    <p:sldId id="751" r:id="rId6"/>
    <p:sldId id="752" r:id="rId7"/>
    <p:sldId id="753" r:id="rId8"/>
    <p:sldId id="754" r:id="rId9"/>
    <p:sldId id="703" r:id="rId10"/>
    <p:sldId id="704" r:id="rId11"/>
    <p:sldId id="705" r:id="rId12"/>
    <p:sldId id="706" r:id="rId13"/>
    <p:sldId id="707" r:id="rId14"/>
    <p:sldId id="708" r:id="rId15"/>
    <p:sldId id="709" r:id="rId16"/>
    <p:sldId id="710" r:id="rId17"/>
    <p:sldId id="711" r:id="rId18"/>
    <p:sldId id="568" r:id="rId19"/>
    <p:sldId id="569" r:id="rId20"/>
    <p:sldId id="570" r:id="rId21"/>
    <p:sldId id="571" r:id="rId22"/>
    <p:sldId id="572" r:id="rId23"/>
    <p:sldId id="573" r:id="rId24"/>
    <p:sldId id="574" r:id="rId25"/>
    <p:sldId id="575" r:id="rId26"/>
    <p:sldId id="576" r:id="rId27"/>
    <p:sldId id="579" r:id="rId28"/>
    <p:sldId id="580" r:id="rId29"/>
    <p:sldId id="581" r:id="rId30"/>
    <p:sldId id="590" r:id="rId31"/>
    <p:sldId id="591" r:id="rId32"/>
    <p:sldId id="582" r:id="rId33"/>
    <p:sldId id="583" r:id="rId34"/>
    <p:sldId id="616" r:id="rId35"/>
    <p:sldId id="584" r:id="rId36"/>
    <p:sldId id="585" r:id="rId37"/>
    <p:sldId id="586" r:id="rId38"/>
    <p:sldId id="587" r:id="rId39"/>
    <p:sldId id="588" r:id="rId40"/>
    <p:sldId id="589" r:id="rId41"/>
    <p:sldId id="592" r:id="rId42"/>
    <p:sldId id="597" r:id="rId43"/>
    <p:sldId id="598" r:id="rId44"/>
    <p:sldId id="599" r:id="rId45"/>
    <p:sldId id="680" r:id="rId46"/>
    <p:sldId id="601" r:id="rId47"/>
    <p:sldId id="602" r:id="rId48"/>
    <p:sldId id="603" r:id="rId49"/>
    <p:sldId id="604" r:id="rId50"/>
    <p:sldId id="605" r:id="rId51"/>
    <p:sldId id="608" r:id="rId52"/>
    <p:sldId id="609" r:id="rId53"/>
    <p:sldId id="610" r:id="rId54"/>
    <p:sldId id="611" r:id="rId55"/>
    <p:sldId id="612" r:id="rId56"/>
    <p:sldId id="613" r:id="rId57"/>
    <p:sldId id="614" r:id="rId58"/>
    <p:sldId id="619" r:id="rId59"/>
    <p:sldId id="621" r:id="rId60"/>
    <p:sldId id="622" r:id="rId61"/>
    <p:sldId id="623" r:id="rId62"/>
    <p:sldId id="624" r:id="rId63"/>
    <p:sldId id="625" r:id="rId64"/>
    <p:sldId id="626" r:id="rId65"/>
    <p:sldId id="627" r:id="rId66"/>
    <p:sldId id="628" r:id="rId67"/>
    <p:sldId id="629" r:id="rId68"/>
    <p:sldId id="630" r:id="rId69"/>
    <p:sldId id="631" r:id="rId70"/>
    <p:sldId id="632" r:id="rId71"/>
    <p:sldId id="633" r:id="rId72"/>
    <p:sldId id="634" r:id="rId73"/>
    <p:sldId id="635" r:id="rId74"/>
    <p:sldId id="636" r:id="rId75"/>
    <p:sldId id="637" r:id="rId76"/>
    <p:sldId id="638" r:id="rId77"/>
    <p:sldId id="639" r:id="rId78"/>
    <p:sldId id="640" r:id="rId79"/>
    <p:sldId id="641" r:id="rId80"/>
    <p:sldId id="642" r:id="rId81"/>
    <p:sldId id="712" r:id="rId82"/>
    <p:sldId id="745" r:id="rId83"/>
    <p:sldId id="714" r:id="rId84"/>
    <p:sldId id="715" r:id="rId85"/>
    <p:sldId id="716" r:id="rId86"/>
    <p:sldId id="746" r:id="rId87"/>
    <p:sldId id="718" r:id="rId88"/>
    <p:sldId id="719" r:id="rId89"/>
    <p:sldId id="720" r:id="rId90"/>
    <p:sldId id="721" r:id="rId91"/>
    <p:sldId id="722" r:id="rId92"/>
    <p:sldId id="747" r:id="rId93"/>
    <p:sldId id="724" r:id="rId94"/>
    <p:sldId id="725" r:id="rId95"/>
    <p:sldId id="726" r:id="rId96"/>
    <p:sldId id="727" r:id="rId97"/>
    <p:sldId id="748" r:id="rId98"/>
    <p:sldId id="749" r:id="rId99"/>
  </p:sldIdLst>
  <p:sldSz cx="9144000" cy="6858000" type="screen4x3"/>
  <p:notesSz cx="6757988" cy="98663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2">
          <p15:clr>
            <a:srgbClr val="A4A3A4"/>
          </p15:clr>
        </p15:guide>
        <p15:guide id="2" pos="17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FF"/>
    <a:srgbClr val="FF00FF"/>
    <a:srgbClr val="FF3300"/>
    <a:srgbClr val="CAF2CE"/>
    <a:srgbClr val="FBE2DF"/>
    <a:srgbClr val="9900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90" autoAdjust="0"/>
    <p:restoredTop sz="64734" autoAdjust="0"/>
  </p:normalViewPr>
  <p:slideViewPr>
    <p:cSldViewPr snapToGrid="0">
      <p:cViewPr varScale="1">
        <p:scale>
          <a:sx n="49" d="100"/>
          <a:sy n="49" d="100"/>
        </p:scale>
        <p:origin x="1198" y="31"/>
      </p:cViewPr>
      <p:guideLst>
        <p:guide orient="horz" pos="3792"/>
        <p:guide pos="17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9725"/>
    </p:cViewPr>
  </p:sorterViewPr>
  <p:notesViewPr>
    <p:cSldViewPr snapToGrid="0">
      <p:cViewPr varScale="1">
        <p:scale>
          <a:sx n="28" d="100"/>
          <a:sy n="28" d="100"/>
        </p:scale>
        <p:origin x="-1262" y="-77"/>
      </p:cViewPr>
      <p:guideLst>
        <p:guide orient="horz" pos="3108"/>
        <p:guide pos="21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presProps" Target="presProps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0.xml"/><Relationship Id="rId2" Type="http://schemas.openxmlformats.org/officeDocument/2006/relationships/slide" Target="slides/slide60.xml"/><Relationship Id="rId1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28938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28938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1" rIns="91440" bIns="4572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374188"/>
            <a:ext cx="2928938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1" rIns="91440" bIns="4572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8A42ED1-2957-4544-9228-2CD8570AA5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5184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050" y="0"/>
            <a:ext cx="2928938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686300"/>
            <a:ext cx="4957762" cy="4440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4188"/>
            <a:ext cx="2928938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1" rIns="91440" bIns="4572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50" y="9374188"/>
            <a:ext cx="2928938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1" rIns="91440" bIns="4572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759BCC7-8173-4616-8D39-D27CEC2F07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811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22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 </a:t>
            </a:r>
          </a:p>
        </p:txBody>
      </p:sp>
      <p:sp>
        <p:nvSpPr>
          <p:cNvPr id="2222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165E6EB-F4DE-4920-A933-53B204A798E2}" type="slidenum">
              <a:rPr lang="en-US" altLang="zh-CN" sz="1200" smtClean="0">
                <a:solidFill>
                  <a:srgbClr val="000000"/>
                </a:solidFill>
              </a:rPr>
              <a:pPr/>
              <a:t>1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852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7CFEABF-EEA2-4F40-B041-571F1606132B}" type="slidenum">
              <a:rPr lang="en-US" altLang="zh-CN" sz="1200" smtClean="0">
                <a:solidFill>
                  <a:srgbClr val="000000"/>
                </a:solidFill>
              </a:rPr>
              <a:pPr/>
              <a:t>10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239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4000" b="1" dirty="0" smtClean="0">
              <a:solidFill>
                <a:srgbClr val="FF00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2074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050F82E-91FD-4D60-852B-5347CD6F6DB1}" type="slidenum">
              <a:rPr lang="en-US" altLang="zh-CN" sz="1200" smtClean="0">
                <a:solidFill>
                  <a:srgbClr val="000000"/>
                </a:solidFill>
              </a:rPr>
              <a:pPr/>
              <a:t>11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241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8542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853B76B-A555-4D43-91A1-233D2547CE6D}" type="slidenum">
              <a:rPr lang="en-US" altLang="zh-CN" sz="1200" smtClean="0">
                <a:solidFill>
                  <a:srgbClr val="000000"/>
                </a:solidFill>
              </a:rPr>
              <a:pPr/>
              <a:t>12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243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4000" b="1" smtClean="0">
              <a:solidFill>
                <a:srgbClr val="FF00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6606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8DEC0D3-4477-4AC0-B9A1-67539566FF22}" type="slidenum">
              <a:rPr lang="en-US" altLang="zh-CN" sz="1200" smtClean="0">
                <a:solidFill>
                  <a:srgbClr val="000000"/>
                </a:solidFill>
              </a:rPr>
              <a:pPr/>
              <a:t>13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3492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297E44F-508A-432B-BEC5-3ABF31A731B3}" type="slidenum">
              <a:rPr lang="en-US" altLang="zh-CN" sz="1200" smtClean="0">
                <a:solidFill>
                  <a:srgbClr val="000000"/>
                </a:solidFill>
              </a:rPr>
              <a:pPr/>
              <a:t>14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247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4000" b="1" smtClean="0">
              <a:solidFill>
                <a:srgbClr val="FF00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6555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F902BF-8C46-4EAE-933A-D5AF2A3832A5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3856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74751A-611E-41EE-BAC7-380284CFC3B4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18394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F1C739-5860-4AC0-8414-C70C8C66FA48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5096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4A359A-F87D-40A7-9186-B3E0022995AF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10429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31A75-1A7E-4122-A7A9-431A80D19CBB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8662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53A6878-6D18-4E35-BE40-8E1D61B4B970}" type="slidenum">
              <a:rPr lang="en-US" altLang="zh-CN" sz="1200" smtClean="0">
                <a:solidFill>
                  <a:srgbClr val="000000"/>
                </a:solidFill>
              </a:rPr>
              <a:pPr/>
              <a:t>2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224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1600" dirty="0" smtClean="0"/>
              <a:t> </a:t>
            </a:r>
            <a:endParaRPr lang="zh-CN" altLang="en-US" sz="1600" dirty="0" smtClean="0">
              <a:solidFill>
                <a:schemeClr val="tx2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067319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ADF5BE-9E75-4DFA-B65E-567859D124A1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40886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8EAAD7-B96F-43CE-85E7-29CDED7AF2AC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26169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8F363D-6F68-4B05-9D87-44FFF7105E94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6539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8F363D-6F68-4B05-9D87-44FFF7105E94}" type="slidenum">
              <a:rPr lang="en-US" altLang="zh-CN" smtClean="0"/>
              <a:pPr/>
              <a:t>32</a:t>
            </a:fld>
            <a:endParaRPr lang="en-US" altLang="zh-CN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75312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D72F5B-3A3F-44D8-BD1A-9D77FCD748BC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506860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5B474F-0D26-4F33-A99F-5F49076C7EBA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19532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D72F5B-3A3F-44D8-BD1A-9D77FCD748BC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080269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5B474F-0D26-4F33-A99F-5F49076C7EBA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85919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E17756-DE97-42A7-80FE-043037BDC9CF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053146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C3BDDB-5BAB-4675-A375-5D8FC39161C9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1226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11BFBB2-FC1F-4173-AB51-3B6BAA42EE60}" type="slidenum">
              <a:rPr lang="en-US" altLang="zh-CN" sz="1200" smtClean="0">
                <a:solidFill>
                  <a:srgbClr val="000000"/>
                </a:solidFill>
              </a:rPr>
              <a:pPr/>
              <a:t>3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226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8127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A4CE47-3B9A-45ED-9A8C-229C92991219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4172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E83068-0831-493E-8168-419362952CCF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38206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955D49-F690-4399-BA4D-C558A267E2DD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28194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88668C-A4E2-465A-A0CE-EA7B43109578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en-US" altLang="zh-CN" sz="1600" dirty="0" smtClean="0"/>
          </a:p>
          <a:p>
            <a:pPr eaLnBrk="1" hangingPunct="1">
              <a:spcBef>
                <a:spcPct val="20000"/>
              </a:spcBef>
            </a:pPr>
            <a:endParaRPr lang="en-US" altLang="zh-CN" sz="1600" dirty="0" smtClean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04073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CBC7C3-0CCB-4D10-8F63-FFB90FA812DD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094417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709383-8FD7-4A55-8996-E4BB63C11B1E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4588" cy="4440238"/>
          </a:xfrm>
          <a:noFill/>
          <a:ln w="9525"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975089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A3BA3E-03C5-4A33-8B56-D9BE3529431D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4588" cy="4440238"/>
          </a:xfrm>
          <a:noFill/>
          <a:ln w="9525"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502654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75686B-F21A-47FA-8051-A52BB19D8064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84713"/>
            <a:ext cx="4957762" cy="4441825"/>
          </a:xfrm>
          <a:noFill/>
          <a:ln w="9525"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156647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4ED472-3787-45EC-A0F3-0BDD7508A1E9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4588" cy="4440238"/>
          </a:xfrm>
          <a:noFill/>
          <a:ln w="9525"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926302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102447-BD43-43E7-B108-A6A73BF0A363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4588" cy="4440238"/>
          </a:xfrm>
          <a:noFill/>
          <a:ln w="9525"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72703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1C4609C-E7F0-458D-B561-CECE1C8C1F77}" type="slidenum">
              <a:rPr lang="en-US" altLang="zh-CN" sz="1200" smtClean="0">
                <a:solidFill>
                  <a:srgbClr val="000000"/>
                </a:solidFill>
              </a:rPr>
              <a:pPr/>
              <a:t>4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228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901822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628018-36D7-4694-8728-BEBD7E73F5C3}" type="slidenum">
              <a:rPr lang="en-US" altLang="zh-CN">
                <a:solidFill>
                  <a:srgbClr val="000000"/>
                </a:solidFill>
              </a:rPr>
              <a:pPr/>
              <a:t>56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84713"/>
            <a:ext cx="4957762" cy="4441825"/>
          </a:xfrm>
          <a:noFill/>
          <a:ln w="9525"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55976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08675-2F8D-44FA-B7F3-1A22D5738DA8}" type="slidenum">
              <a:rPr lang="en-US" altLang="zh-CN">
                <a:solidFill>
                  <a:srgbClr val="000000"/>
                </a:solidFill>
              </a:rPr>
              <a:pPr/>
              <a:t>57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84713"/>
            <a:ext cx="4957762" cy="4441825"/>
          </a:xfrm>
          <a:noFill/>
          <a:ln w="9525"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624305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E5118-1347-4EC2-8723-8DE4006B163A}" type="slidenum">
              <a:rPr lang="en-US" altLang="zh-CN">
                <a:solidFill>
                  <a:srgbClr val="000000"/>
                </a:solidFill>
              </a:rPr>
              <a:pPr/>
              <a:t>58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4588" cy="4440238"/>
          </a:xfrm>
          <a:noFill/>
          <a:ln w="9525"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63387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EED51D-B5AD-4944-A13D-FAC6DE3DFA01}" type="slidenum">
              <a:rPr lang="en-US" altLang="zh-CN">
                <a:solidFill>
                  <a:srgbClr val="000000"/>
                </a:solidFill>
              </a:rPr>
              <a:pPr/>
              <a:t>59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84713"/>
            <a:ext cx="4957762" cy="4441825"/>
          </a:xfrm>
          <a:noFill/>
          <a:ln w="9525"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en-US" altLang="zh-CN" sz="3200" dirty="0" smtClean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15245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9E6712-5233-4070-B3A9-A05E71A4A8F6}" type="slidenum">
              <a:rPr lang="en-US" altLang="zh-CN">
                <a:solidFill>
                  <a:srgbClr val="000000"/>
                </a:solidFill>
              </a:rPr>
              <a:pPr/>
              <a:t>60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84713"/>
            <a:ext cx="4957762" cy="4441825"/>
          </a:xfrm>
          <a:noFill/>
          <a:ln w="9525"/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16138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3CE5AB-E181-4C1C-B984-443C5365C7EB}" type="slidenum">
              <a:rPr lang="en-US" altLang="zh-CN">
                <a:solidFill>
                  <a:srgbClr val="000000"/>
                </a:solidFill>
              </a:rPr>
              <a:pPr/>
              <a:t>61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4588" cy="4440238"/>
          </a:xfrm>
          <a:noFill/>
          <a:ln w="9525"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21670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CE53C3-AA97-4D86-927C-D72457C61A8A}" type="slidenum">
              <a:rPr lang="en-US" altLang="zh-CN">
                <a:solidFill>
                  <a:srgbClr val="000000"/>
                </a:solidFill>
              </a:rPr>
              <a:pPr/>
              <a:t>62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83978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6A179-F974-434E-A3E5-1BB3B31C374B}" type="slidenum">
              <a:rPr lang="en-US" altLang="zh-CN">
                <a:solidFill>
                  <a:srgbClr val="000000"/>
                </a:solidFill>
              </a:rPr>
              <a:pPr/>
              <a:t>63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84713"/>
            <a:ext cx="4957762" cy="4441825"/>
          </a:xfrm>
          <a:noFill/>
          <a:ln w="9525"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084382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E8A3A1-C82A-467C-8B76-90DB28C93335}" type="slidenum">
              <a:rPr lang="en-US" altLang="zh-CN">
                <a:solidFill>
                  <a:srgbClr val="000000"/>
                </a:solidFill>
              </a:rPr>
              <a:pPr/>
              <a:t>64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84713"/>
            <a:ext cx="4957762" cy="4441825"/>
          </a:xfrm>
          <a:noFill/>
          <a:ln w="9525"/>
        </p:spPr>
        <p:txBody>
          <a:bodyPr/>
          <a:lstStyle/>
          <a:p>
            <a:pPr eaLnBrk="1" hangingPunct="1"/>
            <a:r>
              <a:rPr lang="en-US" altLang="zh-CN" sz="1600" dirty="0" smtClean="0"/>
              <a:t> </a:t>
            </a:r>
            <a:endParaRPr lang="zh-CN" altLang="en-US" sz="1600" dirty="0" smtClean="0">
              <a:ea typeface="楷体_GB2312" pitchFamily="49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7623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6272E-DB3F-441D-A441-DF3B81BA1FC9}" type="slidenum">
              <a:rPr lang="en-US" altLang="zh-CN">
                <a:solidFill>
                  <a:srgbClr val="000000"/>
                </a:solidFill>
              </a:rPr>
              <a:pPr/>
              <a:t>65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4588" cy="4440238"/>
          </a:xfrm>
          <a:noFill/>
          <a:ln w="9525"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08872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9DF8844-0E07-44C8-B109-17180C7BAB23}" type="slidenum">
              <a:rPr lang="en-US" altLang="zh-CN" sz="1200" smtClean="0">
                <a:solidFill>
                  <a:srgbClr val="000000"/>
                </a:solidFill>
              </a:rPr>
              <a:pPr/>
              <a:t>5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230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8325247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61E8D5-7026-4C8D-AB7B-ADF60182E0AC}" type="slidenum">
              <a:rPr lang="en-US" altLang="zh-CN">
                <a:solidFill>
                  <a:srgbClr val="000000"/>
                </a:solidFill>
              </a:rPr>
              <a:pPr/>
              <a:t>66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84713"/>
            <a:ext cx="4957762" cy="4441825"/>
          </a:xfrm>
          <a:noFill/>
          <a:ln w="9525"/>
        </p:spPr>
        <p:txBody>
          <a:bodyPr/>
          <a:lstStyle/>
          <a:p>
            <a:pPr eaLnBrk="1" hangingPunct="1"/>
            <a:r>
              <a:rPr lang="en-US" altLang="zh-CN" sz="1600" dirty="0" smtClean="0">
                <a:ea typeface="楷体_GB2312" pitchFamily="49" charset="-122"/>
              </a:rPr>
              <a:t> </a:t>
            </a:r>
            <a:endParaRPr lang="zh-CN" altLang="en-US" sz="1600" dirty="0" smtClean="0">
              <a:ea typeface="楷体_GB2312" pitchFamily="49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011644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7A6C5-A436-42AC-BDD5-DC841047BCF6}" type="slidenum">
              <a:rPr lang="en-US" altLang="zh-CN">
                <a:solidFill>
                  <a:srgbClr val="000000"/>
                </a:solidFill>
              </a:rPr>
              <a:pPr/>
              <a:t>67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4588" cy="4440238"/>
          </a:xfrm>
          <a:noFill/>
          <a:ln w="9525"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550969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3558C8-9D68-4E7B-AD2A-3A7E0056DA4F}" type="slidenum">
              <a:rPr lang="en-US" altLang="zh-CN">
                <a:solidFill>
                  <a:srgbClr val="000000"/>
                </a:solidFill>
              </a:rPr>
              <a:pPr/>
              <a:t>68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4588" cy="4440238"/>
          </a:xfrm>
          <a:noFill/>
          <a:ln w="9525"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620174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7FAE0B-268C-4BF4-B1E3-E1DF38C654BF}" type="slidenum">
              <a:rPr lang="en-US" altLang="zh-CN">
                <a:solidFill>
                  <a:srgbClr val="000000"/>
                </a:solidFill>
              </a:rPr>
              <a:pPr/>
              <a:t>69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4588" cy="4440238"/>
          </a:xfrm>
          <a:noFill/>
          <a:ln w="9525"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en-US" altLang="zh-CN" sz="1800" dirty="0" smtClean="0">
              <a:solidFill>
                <a:srgbClr val="000066"/>
              </a:solidFill>
            </a:endParaRPr>
          </a:p>
          <a:p>
            <a:pPr eaLnBrk="1" hangingPunct="1"/>
            <a:endParaRPr lang="en-US" altLang="zh-CN" sz="1800" dirty="0" smtClean="0">
              <a:solidFill>
                <a:srgbClr val="000066"/>
              </a:solidFill>
            </a:endParaRP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049438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6BFFE7-9930-4BEB-9289-A8D3B79FC85D}" type="slidenum">
              <a:rPr lang="en-US" altLang="zh-CN">
                <a:solidFill>
                  <a:srgbClr val="000000"/>
                </a:solidFill>
              </a:rPr>
              <a:pPr/>
              <a:t>70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84713"/>
            <a:ext cx="4957762" cy="4441825"/>
          </a:xfrm>
          <a:noFill/>
          <a:ln w="9525"/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106946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80AEE9-FFEB-453B-88D0-01008CE21AC8}" type="slidenum">
              <a:rPr lang="en-US" altLang="zh-CN">
                <a:solidFill>
                  <a:srgbClr val="000000"/>
                </a:solidFill>
              </a:rPr>
              <a:pPr/>
              <a:t>71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84713"/>
            <a:ext cx="4957762" cy="4441825"/>
          </a:xfrm>
          <a:noFill/>
          <a:ln w="9525"/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214646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A3F1C0-0E0E-4B0D-8282-D9E29F6C2822}" type="slidenum">
              <a:rPr lang="en-US" altLang="zh-CN">
                <a:solidFill>
                  <a:srgbClr val="000000"/>
                </a:solidFill>
              </a:rPr>
              <a:pPr/>
              <a:t>72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4588" cy="4440238"/>
          </a:xfrm>
          <a:noFill/>
          <a:ln w="9525"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1590372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53EBA7-AF5A-4085-970A-5D0885D75CAE}" type="slidenum">
              <a:rPr lang="en-US" altLang="zh-CN">
                <a:solidFill>
                  <a:srgbClr val="000000"/>
                </a:solidFill>
              </a:rPr>
              <a:pPr/>
              <a:t>73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4588" cy="4440238"/>
          </a:xfrm>
          <a:noFill/>
          <a:ln w="9525"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0967935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88B150-7D28-4EFC-83BA-242445498724}" type="slidenum">
              <a:rPr lang="en-US" altLang="zh-CN">
                <a:solidFill>
                  <a:srgbClr val="000000"/>
                </a:solidFill>
              </a:rPr>
              <a:pPr/>
              <a:t>74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4588" cy="4440238"/>
          </a:xfrm>
          <a:noFill/>
          <a:ln w="9525"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952954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B05390-A617-480E-97C7-D7078F4029A3}" type="slidenum">
              <a:rPr lang="en-US" altLang="zh-CN">
                <a:solidFill>
                  <a:srgbClr val="000000"/>
                </a:solidFill>
              </a:rPr>
              <a:pPr/>
              <a:t>75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686300"/>
            <a:ext cx="4954588" cy="4440238"/>
          </a:xfrm>
          <a:noFill/>
          <a:ln w="9525"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6907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13AD676-8809-45A6-ABE4-FD4711423508}" type="slidenum">
              <a:rPr lang="en-US" altLang="zh-CN" sz="1200" smtClean="0">
                <a:solidFill>
                  <a:srgbClr val="000000"/>
                </a:solidFill>
              </a:rPr>
              <a:pPr/>
              <a:t>6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748673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8FC91D-4CAF-4431-9A4F-1428D901C070}" type="slidenum">
              <a:rPr lang="en-US" altLang="zh-CN">
                <a:solidFill>
                  <a:srgbClr val="000000"/>
                </a:solidFill>
              </a:rPr>
              <a:pPr/>
              <a:t>76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84713"/>
            <a:ext cx="4957762" cy="4441825"/>
          </a:xfrm>
          <a:noFill/>
          <a:ln w="9525"/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609953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7DE947-D6AD-4DA2-9C85-8288FF2A4944}" type="slidenum">
              <a:rPr lang="en-US" altLang="zh-CN">
                <a:solidFill>
                  <a:srgbClr val="000000"/>
                </a:solidFill>
              </a:rPr>
              <a:pPr/>
              <a:t>77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84713"/>
            <a:ext cx="4957762" cy="4441825"/>
          </a:xfrm>
          <a:noFill/>
          <a:ln w="9525"/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514514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24DA24-098A-4EA1-85FD-A17D08437F8C}" type="slidenum">
              <a:rPr lang="en-US" altLang="zh-CN">
                <a:solidFill>
                  <a:srgbClr val="000000"/>
                </a:solidFill>
              </a:rPr>
              <a:pPr/>
              <a:t>78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84713"/>
            <a:ext cx="4957762" cy="4441825"/>
          </a:xfrm>
          <a:noFill/>
          <a:ln w="9525"/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120848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72684E-2C59-484C-8D0B-A630ED939E67}" type="slidenum">
              <a:rPr lang="en-US" altLang="zh-CN">
                <a:solidFill>
                  <a:srgbClr val="000000"/>
                </a:solidFill>
              </a:rPr>
              <a:pPr/>
              <a:t>79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97172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558D30-C7CB-4B05-9DD4-09510EF6D652}" type="slidenum">
              <a:rPr lang="en-US" altLang="zh-CN">
                <a:solidFill>
                  <a:srgbClr val="000000"/>
                </a:solidFill>
              </a:rPr>
              <a:pPr/>
              <a:t>80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844870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B019D-242D-4945-B00A-B2E22657DD2B}" type="slidenum">
              <a:rPr lang="en-US" altLang="zh-CN">
                <a:solidFill>
                  <a:srgbClr val="000000"/>
                </a:solidFill>
              </a:rPr>
              <a:pPr/>
              <a:t>81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39775"/>
            <a:ext cx="4933950" cy="3700463"/>
          </a:xfrm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86300"/>
            <a:ext cx="4957762" cy="44402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989480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E1E445-0476-4DB4-A7FF-677A92E0354C}" type="slidenum">
              <a:rPr lang="en-US" altLang="zh-CN">
                <a:solidFill>
                  <a:srgbClr val="000000"/>
                </a:solidFill>
              </a:rPr>
              <a:pPr/>
              <a:t>82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39775"/>
            <a:ext cx="4933950" cy="3700463"/>
          </a:xfrm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86300"/>
            <a:ext cx="4957762" cy="44402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216945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B9E146-00CC-4DC2-87A8-1EBC4D7FC39C}" type="slidenum">
              <a:rPr lang="en-US" altLang="zh-CN">
                <a:solidFill>
                  <a:srgbClr val="000000"/>
                </a:solidFill>
              </a:rPr>
              <a:pPr/>
              <a:t>83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39775"/>
            <a:ext cx="4933950" cy="3700463"/>
          </a:xfrm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86300"/>
            <a:ext cx="4957762" cy="44402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172375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558D30-C7CB-4B05-9DD4-09510EF6D652}" type="slidenum">
              <a:rPr lang="en-US" altLang="zh-CN">
                <a:solidFill>
                  <a:srgbClr val="000000"/>
                </a:solidFill>
              </a:rPr>
              <a:pPr/>
              <a:t>84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8794739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2A8223-6C61-41C6-8A08-33AF3F565BB2}" type="slidenum">
              <a:rPr lang="en-US" altLang="zh-CN">
                <a:solidFill>
                  <a:srgbClr val="000000"/>
                </a:solidFill>
              </a:rPr>
              <a:pPr/>
              <a:t>85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39775"/>
            <a:ext cx="4933950" cy="3700463"/>
          </a:xfrm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86300"/>
            <a:ext cx="4957762" cy="44402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5697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A7ABB6F-BDFE-463D-AAB9-1BC64B495FAF}" type="slidenum">
              <a:rPr lang="en-US" altLang="zh-CN" sz="1200" smtClean="0">
                <a:solidFill>
                  <a:srgbClr val="000000"/>
                </a:solidFill>
              </a:rPr>
              <a:pPr/>
              <a:t>7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234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FF00FF"/>
                </a:solidFill>
                <a:ea typeface="楷体_GB2312" pitchFamily="49" charset="-122"/>
              </a:rPr>
              <a:t> </a:t>
            </a:r>
            <a:endParaRPr lang="zh-CN" altLang="zh-CN" sz="4000" b="1" dirty="0" smtClean="0">
              <a:solidFill>
                <a:srgbClr val="FF00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595620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65CF70-AA46-42D8-BE95-BC86BBFCBDCF}" type="slidenum">
              <a:rPr lang="en-US" altLang="zh-CN">
                <a:solidFill>
                  <a:srgbClr val="000000"/>
                </a:solidFill>
              </a:rPr>
              <a:pPr/>
              <a:t>86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5119766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C27869-7465-449D-90A1-9898D5114F22}" type="slidenum">
              <a:rPr lang="en-US" altLang="zh-CN">
                <a:solidFill>
                  <a:srgbClr val="000000"/>
                </a:solidFill>
              </a:rPr>
              <a:pPr/>
              <a:t>87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39775"/>
            <a:ext cx="4933950" cy="3700463"/>
          </a:xfrm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86300"/>
            <a:ext cx="4957762" cy="44402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4015324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8B1C19-20F5-4558-BA5C-E67181D25386}" type="slidenum">
              <a:rPr lang="en-US" altLang="zh-CN">
                <a:solidFill>
                  <a:srgbClr val="000000"/>
                </a:solidFill>
              </a:rPr>
              <a:pPr/>
              <a:t>88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001246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C0B541-90A0-499A-A073-21B4B4D0E377}" type="slidenum">
              <a:rPr lang="en-US" altLang="zh-CN">
                <a:solidFill>
                  <a:srgbClr val="000000"/>
                </a:solidFill>
              </a:rPr>
              <a:pPr/>
              <a:t>89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702421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558D30-C7CB-4B05-9DD4-09510EF6D652}" type="slidenum">
              <a:rPr lang="en-US" altLang="zh-CN">
                <a:solidFill>
                  <a:srgbClr val="000000"/>
                </a:solidFill>
              </a:rPr>
              <a:pPr/>
              <a:t>90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4156023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F5CF7F-D2C9-42CB-B370-244C2960460B}" type="slidenum">
              <a:rPr lang="en-US" altLang="zh-CN">
                <a:solidFill>
                  <a:srgbClr val="000000"/>
                </a:solidFill>
              </a:rPr>
              <a:pPr/>
              <a:t>91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39775"/>
            <a:ext cx="4933950" cy="3700463"/>
          </a:xfrm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86300"/>
            <a:ext cx="4957762" cy="44402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44939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170803-D770-4DB4-9568-08B2D55F4570}" type="slidenum">
              <a:rPr lang="en-US" altLang="zh-CN">
                <a:solidFill>
                  <a:srgbClr val="000000"/>
                </a:solidFill>
              </a:rPr>
              <a:pPr/>
              <a:t>92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39775"/>
            <a:ext cx="4933950" cy="3700463"/>
          </a:xfrm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86300"/>
            <a:ext cx="4957762" cy="44402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  <a:endParaRPr lang="en-US" altLang="zh-CN" sz="3200" smtClean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534999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58EA79-2D35-435A-82BA-83B67C5204AF}" type="slidenum">
              <a:rPr lang="en-US" altLang="zh-CN">
                <a:solidFill>
                  <a:srgbClr val="000000"/>
                </a:solidFill>
              </a:rPr>
              <a:pPr/>
              <a:t>93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39775"/>
            <a:ext cx="4933950" cy="3700463"/>
          </a:xfrm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86300"/>
            <a:ext cx="4957762" cy="44402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009586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146E9F-6F13-42B0-8F52-4B090426CC1A}" type="slidenum">
              <a:rPr lang="en-US" altLang="zh-CN">
                <a:solidFill>
                  <a:srgbClr val="000000"/>
                </a:solidFill>
              </a:rPr>
              <a:pPr/>
              <a:t>94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39775"/>
            <a:ext cx="4933950" cy="3700463"/>
          </a:xfrm>
          <a:solidFill>
            <a:srgbClr val="FFFFFF"/>
          </a:solidFill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86300"/>
            <a:ext cx="4957762" cy="44402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486792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558D30-C7CB-4B05-9DD4-09510EF6D652}" type="slidenum">
              <a:rPr lang="en-US" altLang="zh-CN">
                <a:solidFill>
                  <a:srgbClr val="000000"/>
                </a:solidFill>
              </a:rPr>
              <a:pPr/>
              <a:t>95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21337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FC9B8C9-9E39-4507-9D50-4F219F634A77}" type="slidenum">
              <a:rPr lang="en-US" altLang="zh-CN" sz="1200" smtClean="0">
                <a:solidFill>
                  <a:srgbClr val="000000"/>
                </a:solidFill>
              </a:rPr>
              <a:pPr/>
              <a:t>8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236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7466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59BCC7-8173-4616-8D39-D27CEC2F07E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716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zh-CN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B7A0E0C1-C161-465D-A31F-E24FFC276AE4}" type="datetime1">
              <a:rPr lang="zh-CN" altLang="en-US"/>
              <a:pPr>
                <a:defRPr/>
              </a:pPr>
              <a:t>2019-10-28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2A5652F2-47DA-4A17-9C2D-A5AABE43E5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F2235-745D-4BA3-AD70-2524B2999665}" type="datetime1">
              <a:rPr lang="zh-CN" altLang="en-US"/>
              <a:pPr>
                <a:defRPr/>
              </a:pPr>
              <a:t>2019-10-28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EB1C5-FA5E-4668-B09D-52FD14A778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798A0-204B-401F-B1F6-0A06D11580A7}" type="datetime1">
              <a:rPr lang="zh-CN" altLang="en-US"/>
              <a:pPr>
                <a:defRPr/>
              </a:pPr>
              <a:t>2019-10-28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C03A7-B7FB-499C-A418-725D3BE1BF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zh-CN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BE8E9998-4ECA-4456-9D6E-73DA79069F36}" type="datetime1">
              <a:rPr lang="zh-CN" altLang="en-US"/>
              <a:pPr>
                <a:defRPr/>
              </a:pPr>
              <a:t>2019-10-28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016872AE-4C13-464D-B078-FE8792F7B8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0871676"/>
      </p:ext>
    </p:extLst>
  </p:cSld>
  <p:clrMapOvr>
    <a:masterClrMapping/>
  </p:clrMapOvr>
  <p:transition spd="med">
    <p:pull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BD541-2175-4964-9EAB-99B7CED49BE4}" type="datetime1">
              <a:rPr lang="zh-CN" altLang="en-US">
                <a:solidFill>
                  <a:srgbClr val="578963"/>
                </a:solidFill>
              </a:rPr>
              <a:pPr>
                <a:defRPr/>
              </a:pPr>
              <a:t>2019-10-28</a:t>
            </a:fld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92613-BAE8-4F03-8948-E02717951D6D}" type="slidenum">
              <a:rPr lang="en-US" altLang="zh-CN">
                <a:solidFill>
                  <a:srgbClr val="57896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847719"/>
      </p:ext>
    </p:extLst>
  </p:cSld>
  <p:clrMapOvr>
    <a:masterClrMapping/>
  </p:clrMapOvr>
  <p:transition spd="med">
    <p:pull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AD6B1-50F1-4C26-B81E-B46CAB1B7056}" type="datetime1">
              <a:rPr lang="zh-CN" altLang="en-US">
                <a:solidFill>
                  <a:srgbClr val="578963"/>
                </a:solidFill>
              </a:rPr>
              <a:pPr>
                <a:defRPr/>
              </a:pPr>
              <a:t>2019-10-28</a:t>
            </a:fld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959FF-E535-449B-938F-30B7275E3F2C}" type="slidenum">
              <a:rPr lang="en-US" altLang="zh-CN">
                <a:solidFill>
                  <a:srgbClr val="57896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440283"/>
      </p:ext>
    </p:extLst>
  </p:cSld>
  <p:clrMapOvr>
    <a:masterClrMapping/>
  </p:clrMapOvr>
  <p:transition spd="med">
    <p:pull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BF6DF-7D4F-4C1D-82F5-CF06960567C0}" type="datetime1">
              <a:rPr lang="zh-CN" altLang="en-US">
                <a:solidFill>
                  <a:srgbClr val="578963"/>
                </a:solidFill>
              </a:rPr>
              <a:pPr>
                <a:defRPr/>
              </a:pPr>
              <a:t>2019-10-28</a:t>
            </a:fld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036F8-D989-4A66-89FD-28A363CCF52A}" type="slidenum">
              <a:rPr lang="en-US" altLang="zh-CN">
                <a:solidFill>
                  <a:srgbClr val="57896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170620"/>
      </p:ext>
    </p:extLst>
  </p:cSld>
  <p:clrMapOvr>
    <a:masterClrMapping/>
  </p:clrMapOvr>
  <p:transition spd="med">
    <p:pull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F16D2-2535-464A-A3F9-E8098B3E77F1}" type="datetime1">
              <a:rPr lang="zh-CN" altLang="en-US">
                <a:solidFill>
                  <a:srgbClr val="578963"/>
                </a:solidFill>
              </a:rPr>
              <a:pPr>
                <a:defRPr/>
              </a:pPr>
              <a:t>2019-10-28</a:t>
            </a:fld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9B36A-EF56-40B8-A31D-4203937962EC}" type="slidenum">
              <a:rPr lang="en-US" altLang="zh-CN">
                <a:solidFill>
                  <a:srgbClr val="57896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389996"/>
      </p:ext>
    </p:extLst>
  </p:cSld>
  <p:clrMapOvr>
    <a:masterClrMapping/>
  </p:clrMapOvr>
  <p:transition spd="med">
    <p:pull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B4D5B-DF85-471F-AA90-CFB793FF5FA1}" type="datetime1">
              <a:rPr lang="zh-CN" altLang="en-US">
                <a:solidFill>
                  <a:srgbClr val="578963"/>
                </a:solidFill>
              </a:rPr>
              <a:pPr>
                <a:defRPr/>
              </a:pPr>
              <a:t>2019-10-28</a:t>
            </a:fld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BFEBC-7671-43BB-8F3F-7E979993B398}" type="slidenum">
              <a:rPr lang="en-US" altLang="zh-CN">
                <a:solidFill>
                  <a:srgbClr val="57896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011004"/>
      </p:ext>
    </p:extLst>
  </p:cSld>
  <p:clrMapOvr>
    <a:masterClrMapping/>
  </p:clrMapOvr>
  <p:transition spd="med">
    <p:pull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0E414-80FE-4B2E-88BB-36CA6E558720}" type="datetime1">
              <a:rPr lang="zh-CN" altLang="en-US">
                <a:solidFill>
                  <a:srgbClr val="578963"/>
                </a:solidFill>
              </a:rPr>
              <a:pPr>
                <a:defRPr/>
              </a:pPr>
              <a:t>2019-10-28</a:t>
            </a:fld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7CFCC-EB68-4B21-ACB8-770D3DA0C71E}" type="slidenum">
              <a:rPr lang="en-US" altLang="zh-CN">
                <a:solidFill>
                  <a:srgbClr val="57896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009029"/>
      </p:ext>
    </p:extLst>
  </p:cSld>
  <p:clrMapOvr>
    <a:masterClrMapping/>
  </p:clrMapOvr>
  <p:transition spd="med">
    <p:pull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B5091-60D9-403C-8171-C43E11F5DBE8}" type="datetime1">
              <a:rPr lang="zh-CN" altLang="en-US">
                <a:solidFill>
                  <a:srgbClr val="578963"/>
                </a:solidFill>
              </a:rPr>
              <a:pPr>
                <a:defRPr/>
              </a:pPr>
              <a:t>2019-10-28</a:t>
            </a:fld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338B7-FCC0-43EB-BBF4-BE1B28EB7851}" type="slidenum">
              <a:rPr lang="en-US" altLang="zh-CN">
                <a:solidFill>
                  <a:srgbClr val="57896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722810"/>
      </p:ext>
    </p:extLst>
  </p:cSld>
  <p:clrMapOvr>
    <a:masterClrMapping/>
  </p:clrMapOvr>
  <p:transition spd="med"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3D422-1A79-417B-8B96-192E0211D560}" type="datetime1">
              <a:rPr lang="zh-CN" altLang="en-US"/>
              <a:pPr>
                <a:defRPr/>
              </a:pPr>
              <a:t>2019-10-28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8D327-EEDD-4E5B-8419-C508E2F938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3321F-758E-4447-AC95-F9487F3788C1}" type="datetime1">
              <a:rPr lang="zh-CN" altLang="en-US">
                <a:solidFill>
                  <a:srgbClr val="578963"/>
                </a:solidFill>
              </a:rPr>
              <a:pPr>
                <a:defRPr/>
              </a:pPr>
              <a:t>2019-10-28</a:t>
            </a:fld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45CA2-1233-4417-9128-5CB7448A3DA8}" type="slidenum">
              <a:rPr lang="en-US" altLang="zh-CN">
                <a:solidFill>
                  <a:srgbClr val="57896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194994"/>
      </p:ext>
    </p:extLst>
  </p:cSld>
  <p:clrMapOvr>
    <a:masterClrMapping/>
  </p:clrMapOvr>
  <p:transition spd="med">
    <p:pull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74C7C-7588-4073-9C70-7DBF4D8C125B}" type="datetime1">
              <a:rPr lang="zh-CN" altLang="en-US">
                <a:solidFill>
                  <a:srgbClr val="578963"/>
                </a:solidFill>
              </a:rPr>
              <a:pPr>
                <a:defRPr/>
              </a:pPr>
              <a:t>2019-10-28</a:t>
            </a:fld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6FD7C-09A6-41BC-9B5A-69DCBF62ACBE}" type="slidenum">
              <a:rPr lang="en-US" altLang="zh-CN">
                <a:solidFill>
                  <a:srgbClr val="57896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913741"/>
      </p:ext>
    </p:extLst>
  </p:cSld>
  <p:clrMapOvr>
    <a:masterClrMapping/>
  </p:clrMapOvr>
  <p:transition spd="med">
    <p:pull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93800-1F44-49F9-A33F-E7FABF050EED}" type="datetime1">
              <a:rPr lang="zh-CN" altLang="en-US">
                <a:solidFill>
                  <a:srgbClr val="578963"/>
                </a:solidFill>
              </a:rPr>
              <a:pPr>
                <a:defRPr/>
              </a:pPr>
              <a:t>2019-10-28</a:t>
            </a:fld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F8BBF-A912-4911-B3E5-65A18CB44E71}" type="slidenum">
              <a:rPr lang="en-US" altLang="zh-CN">
                <a:solidFill>
                  <a:srgbClr val="57896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427446"/>
      </p:ext>
    </p:extLst>
  </p:cSld>
  <p:clrMapOvr>
    <a:masterClrMapping/>
  </p:clrMapOvr>
  <p:transition spd="med">
    <p:pull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83D52-355A-48E5-9D7B-EFF3BCFFD14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6335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4222C-3539-40A2-B718-8285A2A5EF9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0490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41443-6754-4B10-83AE-9911760303A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587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B6212-785F-4370-9900-3C4A8ED9A5F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267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4B447-F79F-407E-901D-1E9E0421AC6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980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B4A4D-AB69-42BD-ABCF-FEB34EFA5A7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9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7A8C3-1149-4113-AE36-01DDB841BBE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14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D0977-8392-4DD0-9DC1-14BAF83310BE}" type="datetime1">
              <a:rPr lang="zh-CN" altLang="en-US"/>
              <a:pPr>
                <a:defRPr/>
              </a:pPr>
              <a:t>2019-10-28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46AA8-62FC-4B70-A047-43AF2AD565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d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8ABC1-BF5A-48E4-9591-734080585C8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7987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38071-C224-476F-A30D-9D4F22A0A9B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8120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00CC5-C057-462C-BB4A-04559418C7E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0184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A8919-95EB-44D3-A3C5-88957539F56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98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91CDC-CC4D-49EA-924D-D472E4783FED}" type="datetime1">
              <a:rPr lang="zh-CN" altLang="en-US"/>
              <a:pPr>
                <a:defRPr/>
              </a:pPr>
              <a:t>2019-10-28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027B9-4A3A-4B28-9977-8FB4487FCF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8B7FC-BBD7-4982-8D40-97D1ACCE6029}" type="datetime1">
              <a:rPr lang="zh-CN" altLang="en-US"/>
              <a:pPr>
                <a:defRPr/>
              </a:pPr>
              <a:t>2019-10-28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71F53-201A-47A6-8FAC-17A51590A8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E63D5-04FB-4F1C-B30D-738E202ADBE3}" type="datetime1">
              <a:rPr lang="zh-CN" altLang="en-US"/>
              <a:pPr>
                <a:defRPr/>
              </a:pPr>
              <a:t>2019-10-28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6B02A-4CF8-4A11-8ABA-655E769557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A749E-D57E-4FE1-BCF2-246932A1D90D}" type="datetime1">
              <a:rPr lang="zh-CN" altLang="en-US"/>
              <a:pPr>
                <a:defRPr/>
              </a:pPr>
              <a:t>2019-10-28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5A95C-E18F-48E3-89BA-20CB11FD04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9F769-B08D-4AFD-A44C-61B6CF82CC14}" type="datetime1">
              <a:rPr lang="zh-CN" altLang="en-US"/>
              <a:pPr>
                <a:defRPr/>
              </a:pPr>
              <a:t>2019-10-28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CAFA0-F3A1-4333-8F8F-BFF5F7103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57820-A584-40D5-B6AA-AB84BB336834}" type="datetime1">
              <a:rPr lang="zh-CN" altLang="en-US"/>
              <a:pPr>
                <a:defRPr/>
              </a:pPr>
              <a:t>2019-10-28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5CC9F-A895-443D-8693-1BA069A8AA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F5BFC40-FA9A-41CD-AD89-1AA566D5BBAA}" type="datetime1">
              <a:rPr lang="zh-CN" altLang="en-US"/>
              <a:pPr>
                <a:defRPr/>
              </a:pPr>
              <a:t>2019-10-28</a:t>
            </a:fld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DB9F996-C653-4878-BA55-1B503074AB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ransition spd="med">
    <p:pull dir="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6C4DA74-FB08-4B03-A3FE-23C077E9F591}" type="datetime1">
              <a:rPr lang="zh-CN" altLang="en-US">
                <a:solidFill>
                  <a:srgbClr val="578963"/>
                </a:solidFill>
              </a:rPr>
              <a:pPr>
                <a:defRPr/>
              </a:pPr>
              <a:t>2019-10-28</a:t>
            </a:fld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08AC4FF-A56A-4A29-9559-C10C90B9CA63}" type="slidenum">
              <a:rPr lang="en-US" altLang="zh-CN">
                <a:solidFill>
                  <a:srgbClr val="57896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98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 spd="med">
    <p:pull dir="d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CD6D09C-37A5-4FC8-8647-9BCA3453303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19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6" Type="http://schemas.openxmlformats.org/officeDocument/2006/relationships/slide" Target="slide7.x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0.xml"/><Relationship Id="rId7" Type="http://schemas.openxmlformats.org/officeDocument/2006/relationships/slide" Target="slide1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.vml"/><Relationship Id="rId6" Type="http://schemas.openxmlformats.org/officeDocument/2006/relationships/slide" Target="slide13.xml"/><Relationship Id="rId5" Type="http://schemas.openxmlformats.org/officeDocument/2006/relationships/slide" Target="slide11.xml"/><Relationship Id="rId4" Type="http://schemas.openxmlformats.org/officeDocument/2006/relationships/slide" Target="slide8.xml"/><Relationship Id="rId9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oleObject" Target="../embeddings/Microsoft_Word_97_-_2003___1.doc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4.xml"/><Relationship Id="rId7" Type="http://schemas.openxmlformats.org/officeDocument/2006/relationships/slide" Target="slide1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5.vml"/><Relationship Id="rId6" Type="http://schemas.openxmlformats.org/officeDocument/2006/relationships/slide" Target="slide13.xml"/><Relationship Id="rId5" Type="http://schemas.openxmlformats.org/officeDocument/2006/relationships/slide" Target="slide11.xml"/><Relationship Id="rId4" Type="http://schemas.openxmlformats.org/officeDocument/2006/relationships/slide" Target="slide8.xml"/><Relationship Id="rId9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8.xml"/><Relationship Id="rId4" Type="http://schemas.openxmlformats.org/officeDocument/2006/relationships/slide" Target="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" Target="slide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8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8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8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8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8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ext Box 2"/>
          <p:cNvSpPr txBox="1">
            <a:spLocks noChangeArrowheads="1"/>
          </p:cNvSpPr>
          <p:nvPr/>
        </p:nvSpPr>
        <p:spPr bwMode="auto">
          <a:xfrm>
            <a:off x="1130300" y="269875"/>
            <a:ext cx="6940550" cy="2397125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6000" b="1">
                <a:solidFill>
                  <a:srgbClr val="008080"/>
                </a:solidFill>
                <a:ea typeface="楷体_GB2312" pitchFamily="49" charset="-122"/>
              </a:rPr>
              <a:t>6.3 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6600" b="1">
                <a:solidFill>
                  <a:srgbClr val="008080"/>
                </a:solidFill>
                <a:ea typeface="隶书" panose="02010509060101010101" pitchFamily="49" charset="-122"/>
              </a:rPr>
              <a:t>二叉树的存储结构</a:t>
            </a:r>
            <a:endParaRPr lang="zh-CN" altLang="en-US" sz="2400">
              <a:solidFill>
                <a:srgbClr val="333333"/>
              </a:solidFill>
            </a:endParaRPr>
          </a:p>
        </p:txBody>
      </p:sp>
      <p:graphicFrame>
        <p:nvGraphicFramePr>
          <p:cNvPr id="221187" name="Object 4"/>
          <p:cNvGraphicFramePr>
            <a:graphicFrameLocks noChangeAspect="1"/>
          </p:cNvGraphicFramePr>
          <p:nvPr/>
        </p:nvGraphicFramePr>
        <p:xfrm>
          <a:off x="301625" y="4306888"/>
          <a:ext cx="1752600" cy="183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剪辑" r:id="rId4" imgW="2501798" imgH="2616098" progId="">
                  <p:embed/>
                </p:oleObj>
              </mc:Choice>
              <mc:Fallback>
                <p:oleObj name="剪辑" r:id="rId4" imgW="2501798" imgH="261609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4306888"/>
                        <a:ext cx="1752600" cy="183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5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2397125" y="4410075"/>
            <a:ext cx="6659563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40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二、二叉树的链式存储表示</a:t>
            </a:r>
            <a:endParaRPr lang="zh-CN" altLang="en-US" sz="4000">
              <a:solidFill>
                <a:srgbClr val="333333"/>
              </a:solidFill>
            </a:endParaRPr>
          </a:p>
        </p:txBody>
      </p:sp>
      <p:sp>
        <p:nvSpPr>
          <p:cNvPr id="7173" name="Text Box 6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2359025" y="3359150"/>
            <a:ext cx="7078663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4000" b="1">
                <a:solidFill>
                  <a:srgbClr val="333399"/>
                </a:solidFill>
                <a:ea typeface="楷体_GB2312" pitchFamily="49" charset="-122"/>
              </a:rPr>
              <a:t>一、 二叉树的顺序存储表示</a:t>
            </a:r>
            <a:endParaRPr lang="zh-CN" altLang="en-US" sz="4000" b="1">
              <a:solidFill>
                <a:srgbClr val="0000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53122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Text Box 2"/>
          <p:cNvSpPr txBox="1">
            <a:spLocks noChangeArrowheads="1"/>
          </p:cNvSpPr>
          <p:nvPr/>
        </p:nvSpPr>
        <p:spPr bwMode="auto">
          <a:xfrm>
            <a:off x="838200" y="1371600"/>
            <a:ext cx="75565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4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二、二叉树的链式存储表示</a:t>
            </a:r>
            <a:endParaRPr lang="zh-CN" altLang="en-US" sz="5400">
              <a:solidFill>
                <a:srgbClr val="333333"/>
              </a:solidFill>
            </a:endParaRPr>
          </a:p>
        </p:txBody>
      </p:sp>
      <p:sp>
        <p:nvSpPr>
          <p:cNvPr id="238595" name="Text Box 3">
            <a:hlinkClick r:id="rId4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838200" y="3276600"/>
            <a:ext cx="297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40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二叉链表</a:t>
            </a:r>
            <a:endParaRPr lang="zh-CN" altLang="en-US" sz="2400">
              <a:solidFill>
                <a:srgbClr val="FF00FF"/>
              </a:solidFill>
            </a:endParaRPr>
          </a:p>
        </p:txBody>
      </p:sp>
      <p:sp>
        <p:nvSpPr>
          <p:cNvPr id="238596" name="Text Box 4">
            <a:hlinkClick r:id="rId5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914400" y="4572000"/>
            <a:ext cx="297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>
                <a:solidFill>
                  <a:srgbClr val="FF00FF"/>
                </a:solidFill>
                <a:ea typeface="楷体_GB2312" pitchFamily="49" charset="-122"/>
              </a:rPr>
              <a:t>2</a:t>
            </a:r>
            <a:r>
              <a:rPr lang="zh-CN" altLang="en-US" sz="4000" b="1">
                <a:solidFill>
                  <a:srgbClr val="FF00FF"/>
                </a:solidFill>
                <a:ea typeface="楷体_GB2312" pitchFamily="49" charset="-122"/>
              </a:rPr>
              <a:t>．</a:t>
            </a:r>
            <a:r>
              <a:rPr lang="zh-CN" altLang="en-US" sz="40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三叉链表</a:t>
            </a:r>
            <a:endParaRPr lang="zh-CN" altLang="en-US" sz="2400">
              <a:solidFill>
                <a:srgbClr val="FF00FF"/>
              </a:solidFill>
            </a:endParaRPr>
          </a:p>
        </p:txBody>
      </p:sp>
      <p:sp>
        <p:nvSpPr>
          <p:cNvPr id="238597" name="Text Box 5">
            <a:hlinkClick r:id="rId6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5029200" y="3276600"/>
            <a:ext cx="297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40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．双亲链表</a:t>
            </a:r>
            <a:endParaRPr lang="zh-CN" altLang="en-US" sz="2400">
              <a:solidFill>
                <a:srgbClr val="FF00FF"/>
              </a:solidFill>
            </a:endParaRPr>
          </a:p>
        </p:txBody>
      </p:sp>
      <p:sp>
        <p:nvSpPr>
          <p:cNvPr id="238598" name="Text Box 6"/>
          <p:cNvSpPr txBox="1">
            <a:spLocks noChangeArrowheads="1"/>
          </p:cNvSpPr>
          <p:nvPr/>
        </p:nvSpPr>
        <p:spPr bwMode="auto">
          <a:xfrm>
            <a:off x="5029200" y="4495800"/>
            <a:ext cx="297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>
                <a:solidFill>
                  <a:srgbClr val="FF00FF"/>
                </a:solidFill>
                <a:ea typeface="楷体_GB2312" pitchFamily="49" charset="-122"/>
              </a:rPr>
              <a:t>4</a:t>
            </a:r>
            <a:r>
              <a:rPr lang="zh-CN" altLang="en-US" sz="4000" b="1">
                <a:solidFill>
                  <a:srgbClr val="FF00FF"/>
                </a:solidFill>
                <a:ea typeface="楷体_GB2312" pitchFamily="49" charset="-122"/>
              </a:rPr>
              <a:t>．线索链表</a:t>
            </a:r>
            <a:endParaRPr lang="zh-CN" altLang="en-US" sz="2400">
              <a:solidFill>
                <a:srgbClr val="FF00FF"/>
              </a:solidFill>
            </a:endParaRPr>
          </a:p>
        </p:txBody>
      </p:sp>
      <p:graphicFrame>
        <p:nvGraphicFramePr>
          <p:cNvPr id="238599" name="Object 7">
            <a:hlinkClick r:id="rId7" action="ppaction://hlinksldjump" highlightClick="1"/>
          </p:cNvPr>
          <p:cNvGraphicFramePr>
            <a:graphicFrameLocks noChangeAspect="1"/>
          </p:cNvGraphicFramePr>
          <p:nvPr/>
        </p:nvGraphicFramePr>
        <p:xfrm>
          <a:off x="8001000" y="5867400"/>
          <a:ext cx="6096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剪辑" r:id="rId8" imgW="2617560" imgH="4820400" progId="">
                  <p:embed/>
                </p:oleObj>
              </mc:Choice>
              <mc:Fallback>
                <p:oleObj name="剪辑" r:id="rId8" imgW="2617560" imgH="4820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5867400"/>
                        <a:ext cx="6096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32" name="Freeform 8"/>
          <p:cNvSpPr>
            <a:spLocks/>
          </p:cNvSpPr>
          <p:nvPr/>
        </p:nvSpPr>
        <p:spPr bwMode="auto">
          <a:xfrm>
            <a:off x="622300" y="4238625"/>
            <a:ext cx="477838" cy="644525"/>
          </a:xfrm>
          <a:custGeom>
            <a:avLst/>
            <a:gdLst>
              <a:gd name="T0" fmla="*/ 0 w 301"/>
              <a:gd name="T1" fmla="*/ 2147483646 h 406"/>
              <a:gd name="T2" fmla="*/ 2147483646 w 301"/>
              <a:gd name="T3" fmla="*/ 2147483646 h 406"/>
              <a:gd name="T4" fmla="*/ 2147483646 w 301"/>
              <a:gd name="T5" fmla="*/ 0 h 406"/>
              <a:gd name="T6" fmla="*/ 0 60000 65536"/>
              <a:gd name="T7" fmla="*/ 0 60000 65536"/>
              <a:gd name="T8" fmla="*/ 0 60000 65536"/>
              <a:gd name="T9" fmla="*/ 0 w 301"/>
              <a:gd name="T10" fmla="*/ 0 h 406"/>
              <a:gd name="T11" fmla="*/ 301 w 301"/>
              <a:gd name="T12" fmla="*/ 406 h 4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1" h="406">
                <a:moveTo>
                  <a:pt x="0" y="236"/>
                </a:moveTo>
                <a:lnTo>
                  <a:pt x="170" y="406"/>
                </a:lnTo>
                <a:lnTo>
                  <a:pt x="301" y="0"/>
                </a:lnTo>
              </a:path>
            </a:pathLst>
          </a:cu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3436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37" name="Rectangle 33"/>
          <p:cNvSpPr>
            <a:spLocks noChangeArrowheads="1"/>
          </p:cNvSpPr>
          <p:nvPr/>
        </p:nvSpPr>
        <p:spPr bwMode="auto">
          <a:xfrm>
            <a:off x="2438400" y="2498725"/>
            <a:ext cx="381000" cy="533400"/>
          </a:xfrm>
          <a:prstGeom prst="rect">
            <a:avLst/>
          </a:prstGeom>
          <a:solidFill>
            <a:srgbClr val="FBE2D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600">
              <a:solidFill>
                <a:srgbClr val="333333"/>
              </a:solidFill>
            </a:endParaRPr>
          </a:p>
        </p:txBody>
      </p:sp>
      <p:sp>
        <p:nvSpPr>
          <p:cNvPr id="277539" name="Rectangle 35"/>
          <p:cNvSpPr>
            <a:spLocks noChangeArrowheads="1"/>
          </p:cNvSpPr>
          <p:nvPr/>
        </p:nvSpPr>
        <p:spPr bwMode="auto">
          <a:xfrm>
            <a:off x="533400" y="3641725"/>
            <a:ext cx="381000" cy="533400"/>
          </a:xfrm>
          <a:prstGeom prst="rect">
            <a:avLst/>
          </a:prstGeom>
          <a:solidFill>
            <a:srgbClr val="FBE2D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600">
              <a:solidFill>
                <a:srgbClr val="333333"/>
              </a:solidFill>
            </a:endParaRPr>
          </a:p>
        </p:txBody>
      </p:sp>
      <p:sp>
        <p:nvSpPr>
          <p:cNvPr id="277540" name="Rectangle 36"/>
          <p:cNvSpPr>
            <a:spLocks noChangeArrowheads="1"/>
          </p:cNvSpPr>
          <p:nvPr/>
        </p:nvSpPr>
        <p:spPr bwMode="auto">
          <a:xfrm>
            <a:off x="4343400" y="3641725"/>
            <a:ext cx="381000" cy="533400"/>
          </a:xfrm>
          <a:prstGeom prst="rect">
            <a:avLst/>
          </a:prstGeom>
          <a:solidFill>
            <a:srgbClr val="FBE2D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600">
              <a:solidFill>
                <a:srgbClr val="333333"/>
              </a:solidFill>
            </a:endParaRPr>
          </a:p>
        </p:txBody>
      </p:sp>
      <p:sp>
        <p:nvSpPr>
          <p:cNvPr id="277541" name="Rectangle 37"/>
          <p:cNvSpPr>
            <a:spLocks noChangeArrowheads="1"/>
          </p:cNvSpPr>
          <p:nvPr/>
        </p:nvSpPr>
        <p:spPr bwMode="auto">
          <a:xfrm>
            <a:off x="1447800" y="4784725"/>
            <a:ext cx="381000" cy="533400"/>
          </a:xfrm>
          <a:prstGeom prst="rect">
            <a:avLst/>
          </a:prstGeom>
          <a:solidFill>
            <a:srgbClr val="FBE2D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600">
              <a:solidFill>
                <a:srgbClr val="333333"/>
              </a:solidFill>
            </a:endParaRPr>
          </a:p>
        </p:txBody>
      </p:sp>
      <p:sp>
        <p:nvSpPr>
          <p:cNvPr id="277542" name="Rectangle 38"/>
          <p:cNvSpPr>
            <a:spLocks noChangeArrowheads="1"/>
          </p:cNvSpPr>
          <p:nvPr/>
        </p:nvSpPr>
        <p:spPr bwMode="auto">
          <a:xfrm>
            <a:off x="6248400" y="4784725"/>
            <a:ext cx="381000" cy="533400"/>
          </a:xfrm>
          <a:prstGeom prst="rect">
            <a:avLst/>
          </a:prstGeom>
          <a:solidFill>
            <a:srgbClr val="FBE2D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600">
              <a:solidFill>
                <a:srgbClr val="333333"/>
              </a:solidFill>
            </a:endParaRPr>
          </a:p>
        </p:txBody>
      </p:sp>
      <p:sp>
        <p:nvSpPr>
          <p:cNvPr id="277543" name="Rectangle 39"/>
          <p:cNvSpPr>
            <a:spLocks noChangeArrowheads="1"/>
          </p:cNvSpPr>
          <p:nvPr/>
        </p:nvSpPr>
        <p:spPr bwMode="auto">
          <a:xfrm>
            <a:off x="5334000" y="5927725"/>
            <a:ext cx="381000" cy="533400"/>
          </a:xfrm>
          <a:prstGeom prst="rect">
            <a:avLst/>
          </a:prstGeom>
          <a:solidFill>
            <a:srgbClr val="FBE2D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600">
              <a:solidFill>
                <a:srgbClr val="333333"/>
              </a:solidFill>
            </a:endParaRPr>
          </a:p>
        </p:txBody>
      </p:sp>
      <p:sp>
        <p:nvSpPr>
          <p:cNvPr id="277544" name="Text Box 40"/>
          <p:cNvSpPr txBox="1">
            <a:spLocks noChangeArrowheads="1"/>
          </p:cNvSpPr>
          <p:nvPr/>
        </p:nvSpPr>
        <p:spPr bwMode="auto">
          <a:xfrm>
            <a:off x="2362200" y="2346325"/>
            <a:ext cx="4905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>
                <a:solidFill>
                  <a:srgbClr val="333399"/>
                </a:solidFill>
                <a:sym typeface="Symbol" panose="05050102010706020507" pitchFamily="18" charset="2"/>
              </a:rPr>
              <a:t>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277545" name="Freeform 41"/>
          <p:cNvSpPr>
            <a:spLocks/>
          </p:cNvSpPr>
          <p:nvPr/>
        </p:nvSpPr>
        <p:spPr bwMode="auto">
          <a:xfrm>
            <a:off x="723900" y="2822575"/>
            <a:ext cx="1695450" cy="1143000"/>
          </a:xfrm>
          <a:custGeom>
            <a:avLst/>
            <a:gdLst>
              <a:gd name="T0" fmla="*/ 0 w 1068"/>
              <a:gd name="T1" fmla="*/ 2147483646 h 720"/>
              <a:gd name="T2" fmla="*/ 2147483646 w 1068"/>
              <a:gd name="T3" fmla="*/ 2147483646 h 720"/>
              <a:gd name="T4" fmla="*/ 2147483646 w 1068"/>
              <a:gd name="T5" fmla="*/ 2147483646 h 720"/>
              <a:gd name="T6" fmla="*/ 2147483646 w 1068"/>
              <a:gd name="T7" fmla="*/ 2147483646 h 720"/>
              <a:gd name="T8" fmla="*/ 2147483646 w 1068"/>
              <a:gd name="T9" fmla="*/ 2147483646 h 720"/>
              <a:gd name="T10" fmla="*/ 2147483646 w 1068"/>
              <a:gd name="T11" fmla="*/ 2147483646 h 720"/>
              <a:gd name="T12" fmla="*/ 2147483646 w 1068"/>
              <a:gd name="T13" fmla="*/ 2147483646 h 720"/>
              <a:gd name="T14" fmla="*/ 2147483646 w 1068"/>
              <a:gd name="T15" fmla="*/ 2147483646 h 720"/>
              <a:gd name="T16" fmla="*/ 2147483646 w 1068"/>
              <a:gd name="T17" fmla="*/ 2147483646 h 720"/>
              <a:gd name="T18" fmla="*/ 2147483646 w 1068"/>
              <a:gd name="T19" fmla="*/ 2147483646 h 720"/>
              <a:gd name="T20" fmla="*/ 2147483646 w 1068"/>
              <a:gd name="T21" fmla="*/ 0 h 7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068"/>
              <a:gd name="T34" fmla="*/ 0 h 720"/>
              <a:gd name="T35" fmla="*/ 1068 w 1068"/>
              <a:gd name="T36" fmla="*/ 720 h 7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068" h="720">
                <a:moveTo>
                  <a:pt x="0" y="720"/>
                </a:moveTo>
                <a:cubicBezTo>
                  <a:pt x="19" y="662"/>
                  <a:pt x="44" y="534"/>
                  <a:pt x="72" y="492"/>
                </a:cubicBezTo>
                <a:cubicBezTo>
                  <a:pt x="80" y="480"/>
                  <a:pt x="90" y="469"/>
                  <a:pt x="96" y="456"/>
                </a:cubicBezTo>
                <a:cubicBezTo>
                  <a:pt x="119" y="410"/>
                  <a:pt x="123" y="390"/>
                  <a:pt x="168" y="360"/>
                </a:cubicBezTo>
                <a:cubicBezTo>
                  <a:pt x="189" y="297"/>
                  <a:pt x="165" y="346"/>
                  <a:pt x="216" y="300"/>
                </a:cubicBezTo>
                <a:cubicBezTo>
                  <a:pt x="303" y="223"/>
                  <a:pt x="271" y="237"/>
                  <a:pt x="360" y="192"/>
                </a:cubicBezTo>
                <a:cubicBezTo>
                  <a:pt x="396" y="174"/>
                  <a:pt x="431" y="148"/>
                  <a:pt x="468" y="132"/>
                </a:cubicBezTo>
                <a:cubicBezTo>
                  <a:pt x="546" y="97"/>
                  <a:pt x="637" y="78"/>
                  <a:pt x="720" y="60"/>
                </a:cubicBezTo>
                <a:cubicBezTo>
                  <a:pt x="761" y="51"/>
                  <a:pt x="798" y="27"/>
                  <a:pt x="840" y="24"/>
                </a:cubicBezTo>
                <a:cubicBezTo>
                  <a:pt x="896" y="20"/>
                  <a:pt x="952" y="16"/>
                  <a:pt x="1008" y="12"/>
                </a:cubicBezTo>
                <a:cubicBezTo>
                  <a:pt x="1028" y="8"/>
                  <a:pt x="1068" y="0"/>
                  <a:pt x="1068" y="0"/>
                </a:cubicBezTo>
              </a:path>
            </a:pathLst>
          </a:custGeom>
          <a:noFill/>
          <a:ln w="38100" cap="sq">
            <a:solidFill>
              <a:srgbClr val="333399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546" name="Line 42"/>
          <p:cNvSpPr>
            <a:spLocks noChangeShapeType="1"/>
          </p:cNvSpPr>
          <p:nvPr/>
        </p:nvSpPr>
        <p:spPr bwMode="auto">
          <a:xfrm flipH="1">
            <a:off x="1600200" y="4175125"/>
            <a:ext cx="76200" cy="838200"/>
          </a:xfrm>
          <a:prstGeom prst="line">
            <a:avLst/>
          </a:prstGeom>
          <a:noFill/>
          <a:ln w="38100" cap="sq">
            <a:solidFill>
              <a:srgbClr val="333399"/>
            </a:solidFill>
            <a:round/>
            <a:headEnd type="triangle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547" name="Freeform 43"/>
          <p:cNvSpPr>
            <a:spLocks/>
          </p:cNvSpPr>
          <p:nvPr/>
        </p:nvSpPr>
        <p:spPr bwMode="auto">
          <a:xfrm>
            <a:off x="3600450" y="3032125"/>
            <a:ext cx="895350" cy="914400"/>
          </a:xfrm>
          <a:custGeom>
            <a:avLst/>
            <a:gdLst>
              <a:gd name="T0" fmla="*/ 0 w 564"/>
              <a:gd name="T1" fmla="*/ 0 h 660"/>
              <a:gd name="T2" fmla="*/ 2147483646 w 564"/>
              <a:gd name="T3" fmla="*/ 2147483646 h 660"/>
              <a:gd name="T4" fmla="*/ 2147483646 w 564"/>
              <a:gd name="T5" fmla="*/ 2147483646 h 660"/>
              <a:gd name="T6" fmla="*/ 2147483646 w 564"/>
              <a:gd name="T7" fmla="*/ 2147483646 h 660"/>
              <a:gd name="T8" fmla="*/ 2147483646 w 564"/>
              <a:gd name="T9" fmla="*/ 2147483646 h 660"/>
              <a:gd name="T10" fmla="*/ 2147483646 w 564"/>
              <a:gd name="T11" fmla="*/ 2147483646 h 660"/>
              <a:gd name="T12" fmla="*/ 2147483646 w 564"/>
              <a:gd name="T13" fmla="*/ 2147483646 h 660"/>
              <a:gd name="T14" fmla="*/ 2147483646 w 564"/>
              <a:gd name="T15" fmla="*/ 2147483646 h 6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64"/>
              <a:gd name="T25" fmla="*/ 0 h 660"/>
              <a:gd name="T26" fmla="*/ 564 w 564"/>
              <a:gd name="T27" fmla="*/ 660 h 66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64" h="660">
                <a:moveTo>
                  <a:pt x="0" y="0"/>
                </a:moveTo>
                <a:cubicBezTo>
                  <a:pt x="35" y="140"/>
                  <a:pt x="117" y="263"/>
                  <a:pt x="192" y="384"/>
                </a:cubicBezTo>
                <a:cubicBezTo>
                  <a:pt x="201" y="399"/>
                  <a:pt x="206" y="417"/>
                  <a:pt x="216" y="432"/>
                </a:cubicBezTo>
                <a:cubicBezTo>
                  <a:pt x="226" y="446"/>
                  <a:pt x="242" y="455"/>
                  <a:pt x="252" y="468"/>
                </a:cubicBezTo>
                <a:cubicBezTo>
                  <a:pt x="319" y="555"/>
                  <a:pt x="267" y="529"/>
                  <a:pt x="336" y="552"/>
                </a:cubicBezTo>
                <a:cubicBezTo>
                  <a:pt x="368" y="584"/>
                  <a:pt x="403" y="606"/>
                  <a:pt x="444" y="624"/>
                </a:cubicBezTo>
                <a:cubicBezTo>
                  <a:pt x="467" y="634"/>
                  <a:pt x="491" y="642"/>
                  <a:pt x="516" y="648"/>
                </a:cubicBezTo>
                <a:cubicBezTo>
                  <a:pt x="532" y="652"/>
                  <a:pt x="564" y="660"/>
                  <a:pt x="564" y="660"/>
                </a:cubicBezTo>
              </a:path>
            </a:pathLst>
          </a:custGeom>
          <a:noFill/>
          <a:ln w="38100" cap="sq">
            <a:solidFill>
              <a:srgbClr val="333399"/>
            </a:solidFill>
            <a:round/>
            <a:headEnd type="triangle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548" name="Freeform 44"/>
          <p:cNvSpPr>
            <a:spLocks/>
          </p:cNvSpPr>
          <p:nvPr/>
        </p:nvSpPr>
        <p:spPr bwMode="auto">
          <a:xfrm>
            <a:off x="5467350" y="4194175"/>
            <a:ext cx="933450" cy="895350"/>
          </a:xfrm>
          <a:custGeom>
            <a:avLst/>
            <a:gdLst>
              <a:gd name="T0" fmla="*/ 0 w 588"/>
              <a:gd name="T1" fmla="*/ 0 h 494"/>
              <a:gd name="T2" fmla="*/ 2147483646 w 588"/>
              <a:gd name="T3" fmla="*/ 2147483646 h 494"/>
              <a:gd name="T4" fmla="*/ 2147483646 w 588"/>
              <a:gd name="T5" fmla="*/ 2147483646 h 494"/>
              <a:gd name="T6" fmla="*/ 2147483646 w 588"/>
              <a:gd name="T7" fmla="*/ 2147483646 h 494"/>
              <a:gd name="T8" fmla="*/ 2147483646 w 588"/>
              <a:gd name="T9" fmla="*/ 2147483646 h 494"/>
              <a:gd name="T10" fmla="*/ 2147483646 w 588"/>
              <a:gd name="T11" fmla="*/ 2147483646 h 494"/>
              <a:gd name="T12" fmla="*/ 2147483646 w 588"/>
              <a:gd name="T13" fmla="*/ 2147483646 h 494"/>
              <a:gd name="T14" fmla="*/ 2147483646 w 588"/>
              <a:gd name="T15" fmla="*/ 2147483646 h 49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88"/>
              <a:gd name="T25" fmla="*/ 0 h 494"/>
              <a:gd name="T26" fmla="*/ 588 w 588"/>
              <a:gd name="T27" fmla="*/ 494 h 49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88" h="494">
                <a:moveTo>
                  <a:pt x="0" y="0"/>
                </a:moveTo>
                <a:cubicBezTo>
                  <a:pt x="16" y="48"/>
                  <a:pt x="30" y="68"/>
                  <a:pt x="72" y="96"/>
                </a:cubicBezTo>
                <a:cubicBezTo>
                  <a:pt x="89" y="146"/>
                  <a:pt x="105" y="175"/>
                  <a:pt x="156" y="192"/>
                </a:cubicBezTo>
                <a:cubicBezTo>
                  <a:pt x="179" y="262"/>
                  <a:pt x="150" y="198"/>
                  <a:pt x="204" y="252"/>
                </a:cubicBezTo>
                <a:cubicBezTo>
                  <a:pt x="244" y="292"/>
                  <a:pt x="239" y="316"/>
                  <a:pt x="300" y="336"/>
                </a:cubicBezTo>
                <a:cubicBezTo>
                  <a:pt x="326" y="415"/>
                  <a:pt x="290" y="337"/>
                  <a:pt x="348" y="384"/>
                </a:cubicBezTo>
                <a:cubicBezTo>
                  <a:pt x="426" y="446"/>
                  <a:pt x="318" y="402"/>
                  <a:pt x="408" y="432"/>
                </a:cubicBezTo>
                <a:cubicBezTo>
                  <a:pt x="470" y="494"/>
                  <a:pt x="490" y="480"/>
                  <a:pt x="588" y="480"/>
                </a:cubicBezTo>
              </a:path>
            </a:pathLst>
          </a:custGeom>
          <a:noFill/>
          <a:ln w="38100" cap="sq">
            <a:solidFill>
              <a:srgbClr val="333399"/>
            </a:solidFill>
            <a:round/>
            <a:headEnd type="triangle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549" name="Freeform 45"/>
          <p:cNvSpPr>
            <a:spLocks/>
          </p:cNvSpPr>
          <p:nvPr/>
        </p:nvSpPr>
        <p:spPr bwMode="auto">
          <a:xfrm>
            <a:off x="5486400" y="5241925"/>
            <a:ext cx="952500" cy="914400"/>
          </a:xfrm>
          <a:custGeom>
            <a:avLst/>
            <a:gdLst>
              <a:gd name="T0" fmla="*/ 2147483646 w 600"/>
              <a:gd name="T1" fmla="*/ 0 h 504"/>
              <a:gd name="T2" fmla="*/ 2147483646 w 600"/>
              <a:gd name="T3" fmla="*/ 2147483646 h 504"/>
              <a:gd name="T4" fmla="*/ 2147483646 w 600"/>
              <a:gd name="T5" fmla="*/ 2147483646 h 504"/>
              <a:gd name="T6" fmla="*/ 2147483646 w 600"/>
              <a:gd name="T7" fmla="*/ 2147483646 h 504"/>
              <a:gd name="T8" fmla="*/ 2147483646 w 600"/>
              <a:gd name="T9" fmla="*/ 2147483646 h 504"/>
              <a:gd name="T10" fmla="*/ 2147483646 w 600"/>
              <a:gd name="T11" fmla="*/ 2147483646 h 504"/>
              <a:gd name="T12" fmla="*/ 2147483646 w 600"/>
              <a:gd name="T13" fmla="*/ 2147483646 h 504"/>
              <a:gd name="T14" fmla="*/ 0 w 600"/>
              <a:gd name="T15" fmla="*/ 2147483646 h 5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0"/>
              <a:gd name="T25" fmla="*/ 0 h 504"/>
              <a:gd name="T26" fmla="*/ 600 w 600"/>
              <a:gd name="T27" fmla="*/ 504 h 50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0" h="504">
                <a:moveTo>
                  <a:pt x="600" y="0"/>
                </a:moveTo>
                <a:cubicBezTo>
                  <a:pt x="545" y="83"/>
                  <a:pt x="579" y="63"/>
                  <a:pt x="516" y="84"/>
                </a:cubicBezTo>
                <a:cubicBezTo>
                  <a:pt x="474" y="209"/>
                  <a:pt x="310" y="285"/>
                  <a:pt x="192" y="324"/>
                </a:cubicBezTo>
                <a:cubicBezTo>
                  <a:pt x="167" y="332"/>
                  <a:pt x="145" y="352"/>
                  <a:pt x="120" y="360"/>
                </a:cubicBezTo>
                <a:cubicBezTo>
                  <a:pt x="108" y="372"/>
                  <a:pt x="97" y="385"/>
                  <a:pt x="84" y="396"/>
                </a:cubicBezTo>
                <a:cubicBezTo>
                  <a:pt x="73" y="405"/>
                  <a:pt x="57" y="409"/>
                  <a:pt x="48" y="420"/>
                </a:cubicBezTo>
                <a:cubicBezTo>
                  <a:pt x="40" y="430"/>
                  <a:pt x="42" y="445"/>
                  <a:pt x="36" y="456"/>
                </a:cubicBezTo>
                <a:cubicBezTo>
                  <a:pt x="22" y="483"/>
                  <a:pt x="17" y="487"/>
                  <a:pt x="0" y="504"/>
                </a:cubicBezTo>
              </a:path>
            </a:pathLst>
          </a:custGeom>
          <a:noFill/>
          <a:ln w="38100" cap="sq">
            <a:solidFill>
              <a:srgbClr val="333399"/>
            </a:solidFill>
            <a:round/>
            <a:headEnd type="triangle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54" name="Text Box 46"/>
          <p:cNvSpPr txBox="1">
            <a:spLocks noChangeArrowheads="1"/>
          </p:cNvSpPr>
          <p:nvPr/>
        </p:nvSpPr>
        <p:spPr bwMode="auto">
          <a:xfrm>
            <a:off x="441325" y="228600"/>
            <a:ext cx="35369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800" b="1">
                <a:solidFill>
                  <a:srgbClr val="FF00FF"/>
                </a:solidFill>
                <a:ea typeface="楷体_GB2312" pitchFamily="49" charset="-122"/>
              </a:rPr>
              <a:t>2</a:t>
            </a:r>
            <a:r>
              <a:rPr lang="zh-CN" altLang="en-US" sz="4800" b="1">
                <a:solidFill>
                  <a:srgbClr val="FF00FF"/>
                </a:solidFill>
                <a:ea typeface="楷体_GB2312" pitchFamily="49" charset="-122"/>
              </a:rPr>
              <a:t>．</a:t>
            </a:r>
            <a:r>
              <a:rPr lang="zh-CN" altLang="en-US" sz="4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三叉链表</a:t>
            </a:r>
          </a:p>
        </p:txBody>
      </p:sp>
      <p:sp>
        <p:nvSpPr>
          <p:cNvPr id="277551" name="Text Box 47"/>
          <p:cNvSpPr txBox="1">
            <a:spLocks noChangeArrowheads="1"/>
          </p:cNvSpPr>
          <p:nvPr/>
        </p:nvSpPr>
        <p:spPr bwMode="auto">
          <a:xfrm>
            <a:off x="3810000" y="1173163"/>
            <a:ext cx="52276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FF00FF"/>
                </a:solidFill>
              </a:rPr>
              <a:t>parent</a:t>
            </a:r>
            <a:r>
              <a:rPr lang="en-US" altLang="zh-CN" b="1">
                <a:solidFill>
                  <a:srgbClr val="333399"/>
                </a:solidFill>
              </a:rPr>
              <a:t>   </a:t>
            </a:r>
            <a:r>
              <a:rPr lang="en-US" altLang="zh-CN" b="1">
                <a:solidFill>
                  <a:srgbClr val="004C2B"/>
                </a:solidFill>
              </a:rPr>
              <a:t>lchild    data    rchild</a:t>
            </a:r>
            <a:endParaRPr lang="en-US" altLang="zh-CN" sz="2400">
              <a:solidFill>
                <a:srgbClr val="004C2B"/>
              </a:solidFill>
            </a:endParaRPr>
          </a:p>
        </p:txBody>
      </p:sp>
      <p:sp>
        <p:nvSpPr>
          <p:cNvPr id="277552" name="Rectangle 48"/>
          <p:cNvSpPr>
            <a:spLocks noChangeArrowheads="1"/>
          </p:cNvSpPr>
          <p:nvPr/>
        </p:nvSpPr>
        <p:spPr bwMode="auto">
          <a:xfrm>
            <a:off x="3733800" y="1219200"/>
            <a:ext cx="53340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600">
              <a:solidFill>
                <a:srgbClr val="333333"/>
              </a:solidFill>
            </a:endParaRPr>
          </a:p>
        </p:txBody>
      </p:sp>
      <p:sp>
        <p:nvSpPr>
          <p:cNvPr id="277553" name="Line 49"/>
          <p:cNvSpPr>
            <a:spLocks noChangeShapeType="1"/>
          </p:cNvSpPr>
          <p:nvPr/>
        </p:nvSpPr>
        <p:spPr bwMode="auto">
          <a:xfrm>
            <a:off x="5181600" y="1219200"/>
            <a:ext cx="1588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554" name="Line 50"/>
          <p:cNvSpPr>
            <a:spLocks noChangeShapeType="1"/>
          </p:cNvSpPr>
          <p:nvPr/>
        </p:nvSpPr>
        <p:spPr bwMode="auto">
          <a:xfrm>
            <a:off x="6477000" y="1219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555" name="Line 51"/>
          <p:cNvSpPr>
            <a:spLocks noChangeShapeType="1"/>
          </p:cNvSpPr>
          <p:nvPr/>
        </p:nvSpPr>
        <p:spPr bwMode="auto">
          <a:xfrm>
            <a:off x="7696200" y="1219200"/>
            <a:ext cx="1588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556" name="Text Box 52"/>
          <p:cNvSpPr txBox="1">
            <a:spLocks noChangeArrowheads="1"/>
          </p:cNvSpPr>
          <p:nvPr/>
        </p:nvSpPr>
        <p:spPr bwMode="auto">
          <a:xfrm>
            <a:off x="6172200" y="349250"/>
            <a:ext cx="2178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 b="1">
                <a:solidFill>
                  <a:srgbClr val="004C2B"/>
                </a:solidFill>
                <a:ea typeface="楷体_GB2312" pitchFamily="49" charset="-122"/>
              </a:rPr>
              <a:t>结点结构</a:t>
            </a:r>
            <a:r>
              <a:rPr lang="en-US" altLang="zh-CN" sz="3600" b="1">
                <a:solidFill>
                  <a:srgbClr val="004C2B"/>
                </a:solidFill>
                <a:ea typeface="楷体_GB2312" pitchFamily="49" charset="-122"/>
              </a:rPr>
              <a:t>:</a:t>
            </a:r>
            <a:endParaRPr lang="en-US" altLang="zh-CN" sz="2400">
              <a:solidFill>
                <a:srgbClr val="333333"/>
              </a:solidFill>
            </a:endParaRPr>
          </a:p>
        </p:txBody>
      </p:sp>
      <p:grpSp>
        <p:nvGrpSpPr>
          <p:cNvPr id="2" name="Group 89"/>
          <p:cNvGrpSpPr>
            <a:grpSpLocks/>
          </p:cNvGrpSpPr>
          <p:nvPr/>
        </p:nvGrpSpPr>
        <p:grpSpPr bwMode="auto">
          <a:xfrm>
            <a:off x="838200" y="1050925"/>
            <a:ext cx="7391400" cy="5426075"/>
            <a:chOff x="528" y="662"/>
            <a:chExt cx="4656" cy="3418"/>
          </a:xfrm>
        </p:grpSpPr>
        <p:sp>
          <p:nvSpPr>
            <p:cNvPr id="240662" name="Rectangle 90"/>
            <p:cNvSpPr>
              <a:spLocks noChangeArrowheads="1"/>
            </p:cNvSpPr>
            <p:nvPr/>
          </p:nvSpPr>
          <p:spPr bwMode="auto">
            <a:xfrm>
              <a:off x="1776" y="1574"/>
              <a:ext cx="960" cy="336"/>
            </a:xfrm>
            <a:prstGeom prst="rect">
              <a:avLst/>
            </a:prstGeom>
            <a:solidFill>
              <a:srgbClr val="CAF2CE">
                <a:alpha val="50195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1">
                  <a:solidFill>
                    <a:srgbClr val="005400"/>
                  </a:solidFill>
                </a:rPr>
                <a:t>A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240663" name="Line 91"/>
            <p:cNvSpPr>
              <a:spLocks noChangeShapeType="1"/>
            </p:cNvSpPr>
            <p:nvPr/>
          </p:nvSpPr>
          <p:spPr bwMode="auto">
            <a:xfrm>
              <a:off x="2016" y="1574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664" name="Line 92"/>
            <p:cNvSpPr>
              <a:spLocks noChangeShapeType="1"/>
            </p:cNvSpPr>
            <p:nvPr/>
          </p:nvSpPr>
          <p:spPr bwMode="auto">
            <a:xfrm>
              <a:off x="2496" y="1574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665" name="Rectangle 93"/>
            <p:cNvSpPr>
              <a:spLocks noChangeArrowheads="1"/>
            </p:cNvSpPr>
            <p:nvPr/>
          </p:nvSpPr>
          <p:spPr bwMode="auto">
            <a:xfrm>
              <a:off x="2976" y="2294"/>
              <a:ext cx="960" cy="336"/>
            </a:xfrm>
            <a:prstGeom prst="rect">
              <a:avLst/>
            </a:prstGeom>
            <a:solidFill>
              <a:srgbClr val="CAF2CE">
                <a:alpha val="50195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1">
                  <a:solidFill>
                    <a:srgbClr val="005400"/>
                  </a:solidFill>
                </a:rPr>
                <a:t>D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240666" name="Line 94"/>
            <p:cNvSpPr>
              <a:spLocks noChangeShapeType="1"/>
            </p:cNvSpPr>
            <p:nvPr/>
          </p:nvSpPr>
          <p:spPr bwMode="auto">
            <a:xfrm>
              <a:off x="3216" y="2294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667" name="Line 95"/>
            <p:cNvSpPr>
              <a:spLocks noChangeShapeType="1"/>
            </p:cNvSpPr>
            <p:nvPr/>
          </p:nvSpPr>
          <p:spPr bwMode="auto">
            <a:xfrm>
              <a:off x="3696" y="2294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668" name="Rectangle 96"/>
            <p:cNvSpPr>
              <a:spLocks noChangeArrowheads="1"/>
            </p:cNvSpPr>
            <p:nvPr/>
          </p:nvSpPr>
          <p:spPr bwMode="auto">
            <a:xfrm>
              <a:off x="4176" y="3014"/>
              <a:ext cx="960" cy="336"/>
            </a:xfrm>
            <a:prstGeom prst="rect">
              <a:avLst/>
            </a:prstGeom>
            <a:solidFill>
              <a:srgbClr val="CAF2CE">
                <a:alpha val="50195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1">
                  <a:solidFill>
                    <a:srgbClr val="005400"/>
                  </a:solidFill>
                </a:rPr>
                <a:t>E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240669" name="Line 97"/>
            <p:cNvSpPr>
              <a:spLocks noChangeShapeType="1"/>
            </p:cNvSpPr>
            <p:nvPr/>
          </p:nvSpPr>
          <p:spPr bwMode="auto">
            <a:xfrm>
              <a:off x="4416" y="3014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670" name="Line 98"/>
            <p:cNvSpPr>
              <a:spLocks noChangeShapeType="1"/>
            </p:cNvSpPr>
            <p:nvPr/>
          </p:nvSpPr>
          <p:spPr bwMode="auto">
            <a:xfrm>
              <a:off x="4896" y="3014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671" name="Rectangle 99"/>
            <p:cNvSpPr>
              <a:spLocks noChangeArrowheads="1"/>
            </p:cNvSpPr>
            <p:nvPr/>
          </p:nvSpPr>
          <p:spPr bwMode="auto">
            <a:xfrm>
              <a:off x="576" y="2294"/>
              <a:ext cx="960" cy="336"/>
            </a:xfrm>
            <a:prstGeom prst="rect">
              <a:avLst/>
            </a:prstGeom>
            <a:solidFill>
              <a:srgbClr val="CAF2CE">
                <a:alpha val="50195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1">
                  <a:solidFill>
                    <a:srgbClr val="005400"/>
                  </a:solidFill>
                </a:rPr>
                <a:t>B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240672" name="Line 100"/>
            <p:cNvSpPr>
              <a:spLocks noChangeShapeType="1"/>
            </p:cNvSpPr>
            <p:nvPr/>
          </p:nvSpPr>
          <p:spPr bwMode="auto">
            <a:xfrm>
              <a:off x="816" y="2294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673" name="Line 101"/>
            <p:cNvSpPr>
              <a:spLocks noChangeShapeType="1"/>
            </p:cNvSpPr>
            <p:nvPr/>
          </p:nvSpPr>
          <p:spPr bwMode="auto">
            <a:xfrm>
              <a:off x="1296" y="2294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674" name="Rectangle 102"/>
            <p:cNvSpPr>
              <a:spLocks noChangeArrowheads="1"/>
            </p:cNvSpPr>
            <p:nvPr/>
          </p:nvSpPr>
          <p:spPr bwMode="auto">
            <a:xfrm>
              <a:off x="1152" y="3014"/>
              <a:ext cx="960" cy="336"/>
            </a:xfrm>
            <a:prstGeom prst="rect">
              <a:avLst/>
            </a:prstGeom>
            <a:solidFill>
              <a:srgbClr val="CAF2CE">
                <a:alpha val="50195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1">
                  <a:solidFill>
                    <a:srgbClr val="005400"/>
                  </a:solidFill>
                </a:rPr>
                <a:t>C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240675" name="Line 103"/>
            <p:cNvSpPr>
              <a:spLocks noChangeShapeType="1"/>
            </p:cNvSpPr>
            <p:nvPr/>
          </p:nvSpPr>
          <p:spPr bwMode="auto">
            <a:xfrm>
              <a:off x="1392" y="3014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676" name="Line 104"/>
            <p:cNvSpPr>
              <a:spLocks noChangeShapeType="1"/>
            </p:cNvSpPr>
            <p:nvPr/>
          </p:nvSpPr>
          <p:spPr bwMode="auto">
            <a:xfrm>
              <a:off x="1872" y="3014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677" name="Rectangle 105"/>
            <p:cNvSpPr>
              <a:spLocks noChangeArrowheads="1"/>
            </p:cNvSpPr>
            <p:nvPr/>
          </p:nvSpPr>
          <p:spPr bwMode="auto">
            <a:xfrm>
              <a:off x="3600" y="3734"/>
              <a:ext cx="960" cy="336"/>
            </a:xfrm>
            <a:prstGeom prst="rect">
              <a:avLst/>
            </a:prstGeom>
            <a:solidFill>
              <a:srgbClr val="CAF2CE">
                <a:alpha val="50195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1">
                  <a:solidFill>
                    <a:srgbClr val="005400"/>
                  </a:solidFill>
                </a:rPr>
                <a:t>F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240678" name="Line 106"/>
            <p:cNvSpPr>
              <a:spLocks noChangeShapeType="1"/>
            </p:cNvSpPr>
            <p:nvPr/>
          </p:nvSpPr>
          <p:spPr bwMode="auto">
            <a:xfrm>
              <a:off x="3840" y="3734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679" name="Line 107"/>
            <p:cNvSpPr>
              <a:spLocks noChangeShapeType="1"/>
            </p:cNvSpPr>
            <p:nvPr/>
          </p:nvSpPr>
          <p:spPr bwMode="auto">
            <a:xfrm>
              <a:off x="4320" y="3734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680" name="Text Box 108"/>
            <p:cNvSpPr txBox="1">
              <a:spLocks noChangeArrowheads="1"/>
            </p:cNvSpPr>
            <p:nvPr/>
          </p:nvSpPr>
          <p:spPr bwMode="auto">
            <a:xfrm>
              <a:off x="3579" y="3638"/>
              <a:ext cx="30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="1">
                  <a:solidFill>
                    <a:srgbClr val="FF00FF"/>
                  </a:solidFill>
                  <a:sym typeface="Symbol" panose="05050102010706020507" pitchFamily="18" charset="2"/>
                </a:rPr>
                <a:t></a:t>
              </a:r>
              <a:endParaRPr lang="en-US" altLang="zh-CN" sz="2400">
                <a:solidFill>
                  <a:srgbClr val="FF00FF"/>
                </a:solidFill>
              </a:endParaRPr>
            </a:p>
          </p:txBody>
        </p:sp>
        <p:sp>
          <p:nvSpPr>
            <p:cNvPr id="240681" name="Text Box 109"/>
            <p:cNvSpPr txBox="1">
              <a:spLocks noChangeArrowheads="1"/>
            </p:cNvSpPr>
            <p:nvPr/>
          </p:nvSpPr>
          <p:spPr bwMode="auto">
            <a:xfrm>
              <a:off x="4299" y="3638"/>
              <a:ext cx="30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="1">
                  <a:solidFill>
                    <a:srgbClr val="FF00FF"/>
                  </a:solidFill>
                  <a:sym typeface="Symbol" panose="05050102010706020507" pitchFamily="18" charset="2"/>
                </a:rPr>
                <a:t></a:t>
              </a:r>
              <a:endParaRPr lang="en-US" altLang="zh-CN" sz="2400">
                <a:solidFill>
                  <a:srgbClr val="FF00FF"/>
                </a:solidFill>
              </a:endParaRPr>
            </a:p>
          </p:txBody>
        </p:sp>
        <p:sp>
          <p:nvSpPr>
            <p:cNvPr id="240682" name="Text Box 110"/>
            <p:cNvSpPr txBox="1">
              <a:spLocks noChangeArrowheads="1"/>
            </p:cNvSpPr>
            <p:nvPr/>
          </p:nvSpPr>
          <p:spPr bwMode="auto">
            <a:xfrm>
              <a:off x="4875" y="2918"/>
              <a:ext cx="30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="1">
                  <a:solidFill>
                    <a:srgbClr val="FF00FF"/>
                  </a:solidFill>
                  <a:sym typeface="Symbol" panose="05050102010706020507" pitchFamily="18" charset="2"/>
                </a:rPr>
                <a:t></a:t>
              </a:r>
              <a:endParaRPr lang="en-US" altLang="zh-CN" sz="2400">
                <a:solidFill>
                  <a:srgbClr val="FF00FF"/>
                </a:solidFill>
              </a:endParaRPr>
            </a:p>
          </p:txBody>
        </p:sp>
        <p:sp>
          <p:nvSpPr>
            <p:cNvPr id="240683" name="Text Box 111"/>
            <p:cNvSpPr txBox="1">
              <a:spLocks noChangeArrowheads="1"/>
            </p:cNvSpPr>
            <p:nvPr/>
          </p:nvSpPr>
          <p:spPr bwMode="auto">
            <a:xfrm>
              <a:off x="2928" y="2198"/>
              <a:ext cx="30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="1">
                  <a:solidFill>
                    <a:srgbClr val="FF00FF"/>
                  </a:solidFill>
                  <a:sym typeface="Symbol" panose="05050102010706020507" pitchFamily="18" charset="2"/>
                </a:rPr>
                <a:t></a:t>
              </a:r>
              <a:endParaRPr lang="en-US" altLang="zh-CN" sz="2400">
                <a:solidFill>
                  <a:srgbClr val="FF00FF"/>
                </a:solidFill>
              </a:endParaRPr>
            </a:p>
          </p:txBody>
        </p:sp>
        <p:sp>
          <p:nvSpPr>
            <p:cNvPr id="240684" name="Text Box 112"/>
            <p:cNvSpPr txBox="1">
              <a:spLocks noChangeArrowheads="1"/>
            </p:cNvSpPr>
            <p:nvPr/>
          </p:nvSpPr>
          <p:spPr bwMode="auto">
            <a:xfrm>
              <a:off x="1104" y="2908"/>
              <a:ext cx="30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="1">
                  <a:solidFill>
                    <a:srgbClr val="FF00FF"/>
                  </a:solidFill>
                  <a:sym typeface="Symbol" panose="05050102010706020507" pitchFamily="18" charset="2"/>
                </a:rPr>
                <a:t></a:t>
              </a:r>
              <a:endParaRPr lang="en-US" altLang="zh-CN" sz="2400">
                <a:solidFill>
                  <a:srgbClr val="FF00FF"/>
                </a:solidFill>
              </a:endParaRPr>
            </a:p>
          </p:txBody>
        </p:sp>
        <p:sp>
          <p:nvSpPr>
            <p:cNvPr id="240685" name="Text Box 113"/>
            <p:cNvSpPr txBox="1">
              <a:spLocks noChangeArrowheads="1"/>
            </p:cNvSpPr>
            <p:nvPr/>
          </p:nvSpPr>
          <p:spPr bwMode="auto">
            <a:xfrm>
              <a:off x="1851" y="2918"/>
              <a:ext cx="30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="1">
                  <a:solidFill>
                    <a:srgbClr val="FF00FF"/>
                  </a:solidFill>
                  <a:sym typeface="Symbol" panose="05050102010706020507" pitchFamily="18" charset="2"/>
                </a:rPr>
                <a:t></a:t>
              </a:r>
              <a:endParaRPr lang="en-US" altLang="zh-CN" sz="2400">
                <a:solidFill>
                  <a:srgbClr val="FF00FF"/>
                </a:solidFill>
              </a:endParaRPr>
            </a:p>
          </p:txBody>
        </p:sp>
        <p:sp>
          <p:nvSpPr>
            <p:cNvPr id="240686" name="Text Box 114"/>
            <p:cNvSpPr txBox="1">
              <a:spLocks noChangeArrowheads="1"/>
            </p:cNvSpPr>
            <p:nvPr/>
          </p:nvSpPr>
          <p:spPr bwMode="auto">
            <a:xfrm>
              <a:off x="528" y="2198"/>
              <a:ext cx="30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="1">
                  <a:solidFill>
                    <a:srgbClr val="FF00FF"/>
                  </a:solidFill>
                  <a:sym typeface="Symbol" panose="05050102010706020507" pitchFamily="18" charset="2"/>
                </a:rPr>
                <a:t></a:t>
              </a:r>
              <a:endParaRPr lang="en-US" altLang="zh-CN" sz="2400">
                <a:solidFill>
                  <a:srgbClr val="FF00FF"/>
                </a:solidFill>
              </a:endParaRPr>
            </a:p>
          </p:txBody>
        </p:sp>
        <p:sp>
          <p:nvSpPr>
            <p:cNvPr id="240687" name="Line 115"/>
            <p:cNvSpPr>
              <a:spLocks noChangeShapeType="1"/>
            </p:cNvSpPr>
            <p:nvPr/>
          </p:nvSpPr>
          <p:spPr bwMode="auto">
            <a:xfrm>
              <a:off x="2592" y="1766"/>
              <a:ext cx="864" cy="528"/>
            </a:xfrm>
            <a:prstGeom prst="line">
              <a:avLst/>
            </a:prstGeom>
            <a:noFill/>
            <a:ln w="381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688" name="Line 116"/>
            <p:cNvSpPr>
              <a:spLocks noChangeShapeType="1"/>
            </p:cNvSpPr>
            <p:nvPr/>
          </p:nvSpPr>
          <p:spPr bwMode="auto">
            <a:xfrm>
              <a:off x="1392" y="2438"/>
              <a:ext cx="240" cy="576"/>
            </a:xfrm>
            <a:prstGeom prst="line">
              <a:avLst/>
            </a:prstGeom>
            <a:noFill/>
            <a:ln w="381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689" name="Line 117"/>
            <p:cNvSpPr>
              <a:spLocks noChangeShapeType="1"/>
            </p:cNvSpPr>
            <p:nvPr/>
          </p:nvSpPr>
          <p:spPr bwMode="auto">
            <a:xfrm>
              <a:off x="3792" y="2438"/>
              <a:ext cx="864" cy="576"/>
            </a:xfrm>
            <a:prstGeom prst="line">
              <a:avLst/>
            </a:prstGeom>
            <a:noFill/>
            <a:ln w="381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690" name="Line 118"/>
            <p:cNvSpPr>
              <a:spLocks noChangeShapeType="1"/>
            </p:cNvSpPr>
            <p:nvPr/>
          </p:nvSpPr>
          <p:spPr bwMode="auto">
            <a:xfrm flipH="1">
              <a:off x="4080" y="3158"/>
              <a:ext cx="192" cy="576"/>
            </a:xfrm>
            <a:prstGeom prst="line">
              <a:avLst/>
            </a:prstGeom>
            <a:noFill/>
            <a:ln w="381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691" name="Freeform 119"/>
            <p:cNvSpPr>
              <a:spLocks/>
            </p:cNvSpPr>
            <p:nvPr/>
          </p:nvSpPr>
          <p:spPr bwMode="auto">
            <a:xfrm>
              <a:off x="1104" y="1046"/>
              <a:ext cx="1152" cy="528"/>
            </a:xfrm>
            <a:custGeom>
              <a:avLst/>
              <a:gdLst>
                <a:gd name="T0" fmla="*/ 0 w 720"/>
                <a:gd name="T1" fmla="*/ 0 h 528"/>
                <a:gd name="T2" fmla="*/ 6042 w 720"/>
                <a:gd name="T3" fmla="*/ 48 h 528"/>
                <a:gd name="T4" fmla="*/ 3528 w 720"/>
                <a:gd name="T5" fmla="*/ 240 h 528"/>
                <a:gd name="T6" fmla="*/ 7549 w 720"/>
                <a:gd name="T7" fmla="*/ 528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528"/>
                <a:gd name="T14" fmla="*/ 720 w 72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528">
                  <a:moveTo>
                    <a:pt x="0" y="0"/>
                  </a:moveTo>
                  <a:cubicBezTo>
                    <a:pt x="260" y="4"/>
                    <a:pt x="520" y="8"/>
                    <a:pt x="576" y="48"/>
                  </a:cubicBezTo>
                  <a:cubicBezTo>
                    <a:pt x="632" y="88"/>
                    <a:pt x="312" y="160"/>
                    <a:pt x="336" y="240"/>
                  </a:cubicBezTo>
                  <a:cubicBezTo>
                    <a:pt x="360" y="320"/>
                    <a:pt x="656" y="480"/>
                    <a:pt x="720" y="528"/>
                  </a:cubicBezTo>
                </a:path>
              </a:pathLst>
            </a:custGeom>
            <a:noFill/>
            <a:ln w="38100" cap="sq">
              <a:solidFill>
                <a:schemeClr val="tx1"/>
              </a:solidFill>
              <a:round/>
              <a:headEnd type="none" w="sm" len="sm"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692" name="Text Box 120"/>
            <p:cNvSpPr txBox="1">
              <a:spLocks noChangeArrowheads="1"/>
            </p:cNvSpPr>
            <p:nvPr/>
          </p:nvSpPr>
          <p:spPr bwMode="auto">
            <a:xfrm>
              <a:off x="720" y="662"/>
              <a:ext cx="685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="1">
                  <a:solidFill>
                    <a:srgbClr val="FF00FF"/>
                  </a:solidFill>
                </a:rPr>
                <a:t>root</a:t>
              </a:r>
              <a:endParaRPr lang="en-US" altLang="zh-CN" sz="2400">
                <a:solidFill>
                  <a:srgbClr val="FF00FF"/>
                </a:solidFill>
              </a:endParaRPr>
            </a:p>
          </p:txBody>
        </p:sp>
        <p:sp>
          <p:nvSpPr>
            <p:cNvPr id="240693" name="Line 121"/>
            <p:cNvSpPr>
              <a:spLocks noChangeShapeType="1"/>
            </p:cNvSpPr>
            <p:nvPr/>
          </p:nvSpPr>
          <p:spPr bwMode="auto">
            <a:xfrm flipH="1">
              <a:off x="1056" y="1766"/>
              <a:ext cx="864" cy="528"/>
            </a:xfrm>
            <a:prstGeom prst="line">
              <a:avLst/>
            </a:prstGeom>
            <a:noFill/>
            <a:ln w="381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99755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7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7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7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27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27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0" dur="500"/>
                                        <p:tgtEl>
                                          <p:spTgt spid="27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4" dur="500"/>
                                        <p:tgtEl>
                                          <p:spTgt spid="27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27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27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7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7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7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7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7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7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7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7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7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77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7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7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7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7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7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77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7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77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77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7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7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7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37" grpId="0" animBg="1"/>
      <p:bldP spid="277539" grpId="0" animBg="1"/>
      <p:bldP spid="277540" grpId="0" animBg="1"/>
      <p:bldP spid="277541" grpId="0" animBg="1"/>
      <p:bldP spid="277542" grpId="0" animBg="1"/>
      <p:bldP spid="277543" grpId="0" animBg="1"/>
      <p:bldP spid="277544" grpId="0" autoUpdateAnimBg="0"/>
      <p:bldP spid="277545" grpId="0" animBg="1"/>
      <p:bldP spid="277546" grpId="0" animBg="1"/>
      <p:bldP spid="277547" grpId="0" animBg="1"/>
      <p:bldP spid="277548" grpId="0" animBg="1"/>
      <p:bldP spid="277549" grpId="0" animBg="1"/>
      <p:bldP spid="277551" grpId="0" autoUpdateAnimBg="0"/>
      <p:bldP spid="277552" grpId="0" animBg="1"/>
      <p:bldP spid="277553" grpId="0" animBg="1"/>
      <p:bldP spid="277554" grpId="0" animBg="1"/>
      <p:bldP spid="277555" grpId="0" animBg="1"/>
      <p:bldP spid="27755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Text Box 2"/>
          <p:cNvSpPr txBox="1">
            <a:spLocks noChangeArrowheads="1"/>
          </p:cNvSpPr>
          <p:nvPr/>
        </p:nvSpPr>
        <p:spPr bwMode="auto">
          <a:xfrm>
            <a:off x="838200" y="1371600"/>
            <a:ext cx="75565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4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二、二叉树的链式存储表示</a:t>
            </a:r>
            <a:endParaRPr lang="zh-CN" altLang="en-US" sz="5400">
              <a:solidFill>
                <a:srgbClr val="333333"/>
              </a:solidFill>
            </a:endParaRPr>
          </a:p>
        </p:txBody>
      </p:sp>
      <p:sp>
        <p:nvSpPr>
          <p:cNvPr id="242691" name="Text Box 3">
            <a:hlinkClick r:id="rId3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838200" y="3276600"/>
            <a:ext cx="297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40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二叉链表</a:t>
            </a:r>
            <a:endParaRPr lang="zh-CN" altLang="en-US" sz="2400">
              <a:solidFill>
                <a:srgbClr val="FF00FF"/>
              </a:solidFill>
            </a:endParaRPr>
          </a:p>
        </p:txBody>
      </p:sp>
      <p:sp>
        <p:nvSpPr>
          <p:cNvPr id="242692" name="Text Box 4">
            <a:hlinkClick r:id="rId4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914400" y="4572000"/>
            <a:ext cx="297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>
                <a:solidFill>
                  <a:srgbClr val="FF00FF"/>
                </a:solidFill>
                <a:ea typeface="楷体_GB2312" pitchFamily="49" charset="-122"/>
              </a:rPr>
              <a:t>2</a:t>
            </a:r>
            <a:r>
              <a:rPr lang="zh-CN" altLang="en-US" sz="4000" b="1">
                <a:solidFill>
                  <a:srgbClr val="FF00FF"/>
                </a:solidFill>
                <a:ea typeface="楷体_GB2312" pitchFamily="49" charset="-122"/>
              </a:rPr>
              <a:t>．</a:t>
            </a:r>
            <a:r>
              <a:rPr lang="zh-CN" altLang="en-US" sz="40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三叉链表</a:t>
            </a:r>
            <a:endParaRPr lang="zh-CN" altLang="en-US" sz="2400">
              <a:solidFill>
                <a:srgbClr val="FF00FF"/>
              </a:solidFill>
            </a:endParaRPr>
          </a:p>
        </p:txBody>
      </p:sp>
      <p:sp>
        <p:nvSpPr>
          <p:cNvPr id="242693" name="Text Box 5">
            <a:hlinkClick r:id="rId5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5029200" y="3276600"/>
            <a:ext cx="297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40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．双亲链表</a:t>
            </a:r>
            <a:endParaRPr lang="zh-CN" altLang="en-US" sz="2400">
              <a:solidFill>
                <a:srgbClr val="FF00FF"/>
              </a:solidFill>
            </a:endParaRPr>
          </a:p>
        </p:txBody>
      </p:sp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5029200" y="4495800"/>
            <a:ext cx="297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>
                <a:solidFill>
                  <a:srgbClr val="FF00FF"/>
                </a:solidFill>
                <a:ea typeface="楷体_GB2312" pitchFamily="49" charset="-122"/>
              </a:rPr>
              <a:t>4</a:t>
            </a:r>
            <a:r>
              <a:rPr lang="zh-CN" altLang="en-US" sz="4000" b="1">
                <a:solidFill>
                  <a:srgbClr val="FF00FF"/>
                </a:solidFill>
                <a:ea typeface="楷体_GB2312" pitchFamily="49" charset="-122"/>
              </a:rPr>
              <a:t>．线索链表</a:t>
            </a:r>
            <a:endParaRPr lang="zh-CN" altLang="en-US" sz="2400">
              <a:solidFill>
                <a:srgbClr val="FF00FF"/>
              </a:solidFill>
            </a:endParaRPr>
          </a:p>
        </p:txBody>
      </p:sp>
      <p:sp>
        <p:nvSpPr>
          <p:cNvPr id="515080" name="Freeform 8"/>
          <p:cNvSpPr>
            <a:spLocks/>
          </p:cNvSpPr>
          <p:nvPr/>
        </p:nvSpPr>
        <p:spPr bwMode="auto">
          <a:xfrm>
            <a:off x="4757738" y="3013075"/>
            <a:ext cx="477837" cy="644525"/>
          </a:xfrm>
          <a:custGeom>
            <a:avLst/>
            <a:gdLst>
              <a:gd name="T0" fmla="*/ 0 w 301"/>
              <a:gd name="T1" fmla="*/ 2147483646 h 406"/>
              <a:gd name="T2" fmla="*/ 2147483646 w 301"/>
              <a:gd name="T3" fmla="*/ 2147483646 h 406"/>
              <a:gd name="T4" fmla="*/ 2147483646 w 301"/>
              <a:gd name="T5" fmla="*/ 0 h 406"/>
              <a:gd name="T6" fmla="*/ 0 60000 65536"/>
              <a:gd name="T7" fmla="*/ 0 60000 65536"/>
              <a:gd name="T8" fmla="*/ 0 60000 65536"/>
              <a:gd name="T9" fmla="*/ 0 w 301"/>
              <a:gd name="T10" fmla="*/ 0 h 406"/>
              <a:gd name="T11" fmla="*/ 301 w 301"/>
              <a:gd name="T12" fmla="*/ 406 h 4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1" h="406">
                <a:moveTo>
                  <a:pt x="0" y="236"/>
                </a:moveTo>
                <a:lnTo>
                  <a:pt x="170" y="406"/>
                </a:lnTo>
                <a:lnTo>
                  <a:pt x="301" y="0"/>
                </a:lnTo>
              </a:path>
            </a:pathLst>
          </a:cu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1149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8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1365250" y="1524000"/>
            <a:ext cx="387350" cy="36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333333"/>
                </a:solidFill>
              </a:rPr>
              <a:t>0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333333"/>
                </a:solidFill>
              </a:rPr>
              <a:t>1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333333"/>
                </a:solidFill>
              </a:rPr>
              <a:t>2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333333"/>
                </a:solidFill>
              </a:rPr>
              <a:t>3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333333"/>
                </a:solidFill>
              </a:rPr>
              <a:t>4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333333"/>
                </a:solidFill>
              </a:rPr>
              <a:t>5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333333"/>
                </a:solidFill>
              </a:rPr>
              <a:t>6</a:t>
            </a:r>
          </a:p>
        </p:txBody>
      </p:sp>
      <p:sp>
        <p:nvSpPr>
          <p:cNvPr id="178187" name="Text Box 11"/>
          <p:cNvSpPr txBox="1">
            <a:spLocks noChangeArrowheads="1"/>
          </p:cNvSpPr>
          <p:nvPr/>
        </p:nvSpPr>
        <p:spPr bwMode="auto">
          <a:xfrm>
            <a:off x="4953000" y="1219200"/>
            <a:ext cx="2457450" cy="666750"/>
          </a:xfrm>
          <a:prstGeom prst="rect">
            <a:avLst/>
          </a:prstGeom>
          <a:noFill/>
          <a:ln w="254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>
                <a:solidFill>
                  <a:srgbClr val="578963"/>
                </a:solidFill>
              </a:rPr>
              <a:t> data  parent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178191" name="Text Box 15"/>
          <p:cNvSpPr txBox="1">
            <a:spLocks noChangeArrowheads="1"/>
          </p:cNvSpPr>
          <p:nvPr/>
        </p:nvSpPr>
        <p:spPr bwMode="auto">
          <a:xfrm>
            <a:off x="5257800" y="457200"/>
            <a:ext cx="2178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 b="1">
                <a:solidFill>
                  <a:srgbClr val="578963"/>
                </a:solidFill>
                <a:ea typeface="楷体_GB2312" pitchFamily="49" charset="-122"/>
              </a:rPr>
              <a:t>结点结构</a:t>
            </a:r>
            <a:r>
              <a:rPr lang="en-US" altLang="zh-CN" sz="3600" b="1">
                <a:solidFill>
                  <a:srgbClr val="578963"/>
                </a:solidFill>
                <a:ea typeface="楷体_GB2312" pitchFamily="49" charset="-122"/>
              </a:rPr>
              <a:t>: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244741" name="Text Box 16"/>
          <p:cNvSpPr txBox="1">
            <a:spLocks noChangeArrowheads="1"/>
          </p:cNvSpPr>
          <p:nvPr/>
        </p:nvSpPr>
        <p:spPr bwMode="auto">
          <a:xfrm>
            <a:off x="365125" y="420688"/>
            <a:ext cx="297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40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．双亲链表</a:t>
            </a:r>
          </a:p>
        </p:txBody>
      </p:sp>
      <p:sp>
        <p:nvSpPr>
          <p:cNvPr id="178193" name="Text Box 17"/>
          <p:cNvSpPr txBox="1">
            <a:spLocks noChangeArrowheads="1"/>
          </p:cNvSpPr>
          <p:nvPr/>
        </p:nvSpPr>
        <p:spPr bwMode="auto">
          <a:xfrm>
            <a:off x="7391400" y="1219200"/>
            <a:ext cx="1504950" cy="666750"/>
          </a:xfrm>
          <a:prstGeom prst="rect">
            <a:avLst/>
          </a:prstGeom>
          <a:solidFill>
            <a:srgbClr val="CAF2CE"/>
          </a:solidFill>
          <a:ln w="254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>
                <a:solidFill>
                  <a:srgbClr val="FF00FF"/>
                </a:solidFill>
              </a:rPr>
              <a:t>LRTag</a:t>
            </a:r>
            <a:endParaRPr lang="en-US" altLang="zh-CN" sz="2400">
              <a:solidFill>
                <a:srgbClr val="FF00FF"/>
              </a:solidFill>
            </a:endParaRPr>
          </a:p>
        </p:txBody>
      </p:sp>
      <p:sp>
        <p:nvSpPr>
          <p:cNvPr id="178194" name="Line 18"/>
          <p:cNvSpPr>
            <a:spLocks noChangeShapeType="1"/>
          </p:cNvSpPr>
          <p:nvPr/>
        </p:nvSpPr>
        <p:spPr bwMode="auto">
          <a:xfrm>
            <a:off x="6019800" y="121920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195" name="Text Box 19"/>
          <p:cNvSpPr txBox="1">
            <a:spLocks noChangeArrowheads="1"/>
          </p:cNvSpPr>
          <p:nvPr/>
        </p:nvSpPr>
        <p:spPr bwMode="auto">
          <a:xfrm>
            <a:off x="3200400" y="1565275"/>
            <a:ext cx="587375" cy="32258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 b="1">
                <a:solidFill>
                  <a:srgbClr val="FF3300"/>
                </a:solidFill>
              </a:rPr>
              <a:t>L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 b="1">
                <a:solidFill>
                  <a:srgbClr val="FF3300"/>
                </a:solidFill>
              </a:rPr>
              <a:t>R</a:t>
            </a:r>
            <a:endParaRPr lang="en-US" altLang="zh-CN" sz="3600">
              <a:solidFill>
                <a:srgbClr val="FF3300"/>
              </a:solidFill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3600">
              <a:solidFill>
                <a:srgbClr val="333333"/>
              </a:solidFill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 b="1">
                <a:solidFill>
                  <a:srgbClr val="FF3300"/>
                </a:solidFill>
              </a:rPr>
              <a:t>R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 b="1">
                <a:solidFill>
                  <a:srgbClr val="FF3300"/>
                </a:solidFill>
              </a:rPr>
              <a:t>R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 b="1">
                <a:solidFill>
                  <a:srgbClr val="FF3300"/>
                </a:solidFill>
              </a:rPr>
              <a:t>L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244745" name="Oval 20"/>
          <p:cNvSpPr>
            <a:spLocks noChangeArrowheads="1"/>
          </p:cNvSpPr>
          <p:nvPr/>
        </p:nvSpPr>
        <p:spPr bwMode="auto">
          <a:xfrm>
            <a:off x="5867400" y="2667000"/>
            <a:ext cx="457200" cy="457200"/>
          </a:xfrm>
          <a:prstGeom prst="ellipse">
            <a:avLst/>
          </a:prstGeom>
          <a:solidFill>
            <a:srgbClr val="FFFFCC"/>
          </a:solidFill>
          <a:ln w="127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990000"/>
                </a:solidFill>
              </a:rPr>
              <a:t>A</a:t>
            </a:r>
          </a:p>
        </p:txBody>
      </p:sp>
      <p:sp>
        <p:nvSpPr>
          <p:cNvPr id="244746" name="Oval 22"/>
          <p:cNvSpPr>
            <a:spLocks noChangeArrowheads="1"/>
          </p:cNvSpPr>
          <p:nvPr/>
        </p:nvSpPr>
        <p:spPr bwMode="auto">
          <a:xfrm>
            <a:off x="4953000" y="3429000"/>
            <a:ext cx="457200" cy="457200"/>
          </a:xfrm>
          <a:prstGeom prst="ellipse">
            <a:avLst/>
          </a:prstGeom>
          <a:solidFill>
            <a:srgbClr val="FFFFCC"/>
          </a:solidFill>
          <a:ln w="127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990000"/>
                </a:solidFill>
              </a:rPr>
              <a:t>B</a:t>
            </a:r>
          </a:p>
        </p:txBody>
      </p:sp>
      <p:sp>
        <p:nvSpPr>
          <p:cNvPr id="244747" name="Oval 23"/>
          <p:cNvSpPr>
            <a:spLocks noChangeArrowheads="1"/>
          </p:cNvSpPr>
          <p:nvPr/>
        </p:nvSpPr>
        <p:spPr bwMode="auto">
          <a:xfrm>
            <a:off x="6934200" y="3429000"/>
            <a:ext cx="457200" cy="457200"/>
          </a:xfrm>
          <a:prstGeom prst="ellipse">
            <a:avLst/>
          </a:prstGeom>
          <a:solidFill>
            <a:srgbClr val="FFFFCC"/>
          </a:solidFill>
          <a:ln w="127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990000"/>
                </a:solidFill>
              </a:rPr>
              <a:t>C</a:t>
            </a:r>
          </a:p>
        </p:txBody>
      </p:sp>
      <p:sp>
        <p:nvSpPr>
          <p:cNvPr id="244748" name="Oval 24"/>
          <p:cNvSpPr>
            <a:spLocks noChangeArrowheads="1"/>
          </p:cNvSpPr>
          <p:nvPr/>
        </p:nvSpPr>
        <p:spPr bwMode="auto">
          <a:xfrm>
            <a:off x="5791200" y="4191000"/>
            <a:ext cx="457200" cy="457200"/>
          </a:xfrm>
          <a:prstGeom prst="ellipse">
            <a:avLst/>
          </a:prstGeom>
          <a:solidFill>
            <a:srgbClr val="FFFFCC"/>
          </a:solidFill>
          <a:ln w="127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990000"/>
                </a:solidFill>
              </a:rPr>
              <a:t>D</a:t>
            </a:r>
          </a:p>
        </p:txBody>
      </p:sp>
      <p:sp>
        <p:nvSpPr>
          <p:cNvPr id="244749" name="Oval 25"/>
          <p:cNvSpPr>
            <a:spLocks noChangeArrowheads="1"/>
          </p:cNvSpPr>
          <p:nvPr/>
        </p:nvSpPr>
        <p:spPr bwMode="auto">
          <a:xfrm>
            <a:off x="7924800" y="4191000"/>
            <a:ext cx="457200" cy="457200"/>
          </a:xfrm>
          <a:prstGeom prst="ellipse">
            <a:avLst/>
          </a:prstGeom>
          <a:solidFill>
            <a:srgbClr val="FFFFCC"/>
          </a:solidFill>
          <a:ln w="127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990000"/>
                </a:solidFill>
              </a:rPr>
              <a:t>E</a:t>
            </a:r>
          </a:p>
        </p:txBody>
      </p:sp>
      <p:sp>
        <p:nvSpPr>
          <p:cNvPr id="244750" name="Oval 26"/>
          <p:cNvSpPr>
            <a:spLocks noChangeArrowheads="1"/>
          </p:cNvSpPr>
          <p:nvPr/>
        </p:nvSpPr>
        <p:spPr bwMode="auto">
          <a:xfrm>
            <a:off x="7391400" y="4953000"/>
            <a:ext cx="457200" cy="457200"/>
          </a:xfrm>
          <a:prstGeom prst="ellipse">
            <a:avLst/>
          </a:prstGeom>
          <a:solidFill>
            <a:srgbClr val="FFFFCC"/>
          </a:solidFill>
          <a:ln w="127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990000"/>
                </a:solidFill>
              </a:rPr>
              <a:t>F</a:t>
            </a:r>
          </a:p>
        </p:txBody>
      </p:sp>
      <p:sp>
        <p:nvSpPr>
          <p:cNvPr id="244751" name="Line 27"/>
          <p:cNvSpPr>
            <a:spLocks noChangeShapeType="1"/>
          </p:cNvSpPr>
          <p:nvPr/>
        </p:nvSpPr>
        <p:spPr bwMode="auto">
          <a:xfrm flipH="1">
            <a:off x="5181600" y="2895600"/>
            <a:ext cx="685800" cy="533400"/>
          </a:xfrm>
          <a:prstGeom prst="line">
            <a:avLst/>
          </a:prstGeom>
          <a:noFill/>
          <a:ln w="19050" cap="sq">
            <a:solidFill>
              <a:srgbClr val="CC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752" name="Line 28"/>
          <p:cNvSpPr>
            <a:spLocks noChangeShapeType="1"/>
          </p:cNvSpPr>
          <p:nvPr/>
        </p:nvSpPr>
        <p:spPr bwMode="auto">
          <a:xfrm>
            <a:off x="6324600" y="2895600"/>
            <a:ext cx="838200" cy="533400"/>
          </a:xfrm>
          <a:prstGeom prst="line">
            <a:avLst/>
          </a:prstGeom>
          <a:noFill/>
          <a:ln w="19050" cap="sq">
            <a:solidFill>
              <a:srgbClr val="CC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753" name="Line 29"/>
          <p:cNvSpPr>
            <a:spLocks noChangeShapeType="1"/>
          </p:cNvSpPr>
          <p:nvPr/>
        </p:nvSpPr>
        <p:spPr bwMode="auto">
          <a:xfrm>
            <a:off x="5410200" y="3657600"/>
            <a:ext cx="609600" cy="533400"/>
          </a:xfrm>
          <a:prstGeom prst="line">
            <a:avLst/>
          </a:prstGeom>
          <a:noFill/>
          <a:ln w="19050" cap="sq">
            <a:solidFill>
              <a:srgbClr val="CC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754" name="Line 30"/>
          <p:cNvSpPr>
            <a:spLocks noChangeShapeType="1"/>
          </p:cNvSpPr>
          <p:nvPr/>
        </p:nvSpPr>
        <p:spPr bwMode="auto">
          <a:xfrm>
            <a:off x="7391400" y="3657600"/>
            <a:ext cx="762000" cy="533400"/>
          </a:xfrm>
          <a:prstGeom prst="line">
            <a:avLst/>
          </a:prstGeom>
          <a:noFill/>
          <a:ln w="19050" cap="sq">
            <a:solidFill>
              <a:srgbClr val="CC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755" name="Line 31"/>
          <p:cNvSpPr>
            <a:spLocks noChangeShapeType="1"/>
          </p:cNvSpPr>
          <p:nvPr/>
        </p:nvSpPr>
        <p:spPr bwMode="auto">
          <a:xfrm flipH="1">
            <a:off x="7620000" y="4419600"/>
            <a:ext cx="304800" cy="533400"/>
          </a:xfrm>
          <a:prstGeom prst="line">
            <a:avLst/>
          </a:prstGeom>
          <a:noFill/>
          <a:ln w="19050" cap="sq">
            <a:solidFill>
              <a:srgbClr val="CC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744663" y="1600200"/>
            <a:ext cx="2255837" cy="4441825"/>
            <a:chOff x="1099" y="1008"/>
            <a:chExt cx="1421" cy="2798"/>
          </a:xfrm>
        </p:grpSpPr>
        <p:graphicFrame>
          <p:nvGraphicFramePr>
            <p:cNvPr id="244758" name="Object 10"/>
            <p:cNvGraphicFramePr>
              <a:graphicFrameLocks noChangeAspect="1"/>
            </p:cNvGraphicFramePr>
            <p:nvPr/>
          </p:nvGraphicFramePr>
          <p:xfrm>
            <a:off x="1101" y="1008"/>
            <a:ext cx="1419" cy="27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2" name="Document" r:id="rId5" imgW="2348291" imgH="4614789" progId="Word.Document.8">
                    <p:embed/>
                  </p:oleObj>
                </mc:Choice>
                <mc:Fallback>
                  <p:oleObj name="Document" r:id="rId5" imgW="2348291" imgH="4614789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1" y="1008"/>
                          <a:ext cx="1419" cy="27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4759" name="Line 32"/>
            <p:cNvSpPr>
              <a:spLocks noChangeShapeType="1"/>
            </p:cNvSpPr>
            <p:nvPr/>
          </p:nvSpPr>
          <p:spPr bwMode="auto">
            <a:xfrm>
              <a:off x="1099" y="1010"/>
              <a:ext cx="0" cy="273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8211" name="Rectangle 35"/>
          <p:cNvSpPr>
            <a:spLocks noChangeArrowheads="1"/>
          </p:cNvSpPr>
          <p:nvPr/>
        </p:nvSpPr>
        <p:spPr bwMode="auto">
          <a:xfrm>
            <a:off x="3108100" y="1292225"/>
            <a:ext cx="1450975" cy="4883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60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3003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78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300"/>
                                        <p:tgtEl>
                                          <p:spTgt spid="17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2" grpId="0" autoUpdateAnimBg="0"/>
      <p:bldP spid="178187" grpId="0" animBg="1" autoUpdateAnimBg="0"/>
      <p:bldP spid="178191" grpId="0" autoUpdateAnimBg="0"/>
      <p:bldP spid="178193" grpId="0" animBg="1" autoUpdateAnimBg="0"/>
      <p:bldP spid="178194" grpId="0" animBg="1"/>
      <p:bldP spid="178195" grpId="0" animBg="1" autoUpdateAnimBg="0"/>
      <p:bldP spid="1782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2"/>
          <p:cNvSpPr txBox="1">
            <a:spLocks noChangeArrowheads="1"/>
          </p:cNvSpPr>
          <p:nvPr/>
        </p:nvSpPr>
        <p:spPr bwMode="auto">
          <a:xfrm>
            <a:off x="838200" y="1371600"/>
            <a:ext cx="75565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4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二、二叉树的链式存储表示</a:t>
            </a:r>
            <a:endParaRPr lang="zh-CN" altLang="en-US" sz="5400">
              <a:solidFill>
                <a:srgbClr val="333333"/>
              </a:solidFill>
            </a:endParaRPr>
          </a:p>
        </p:txBody>
      </p:sp>
      <p:sp>
        <p:nvSpPr>
          <p:cNvPr id="246787" name="Text Box 3">
            <a:hlinkClick r:id="rId4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838200" y="3276600"/>
            <a:ext cx="297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40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二叉链表</a:t>
            </a:r>
            <a:endParaRPr lang="zh-CN" altLang="en-US" sz="2400">
              <a:solidFill>
                <a:srgbClr val="FF00FF"/>
              </a:solidFill>
            </a:endParaRPr>
          </a:p>
        </p:txBody>
      </p:sp>
      <p:sp>
        <p:nvSpPr>
          <p:cNvPr id="246788" name="Text Box 4">
            <a:hlinkClick r:id="rId5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914400" y="4572000"/>
            <a:ext cx="297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>
                <a:solidFill>
                  <a:srgbClr val="FF00FF"/>
                </a:solidFill>
                <a:ea typeface="楷体_GB2312" pitchFamily="49" charset="-122"/>
              </a:rPr>
              <a:t>2</a:t>
            </a:r>
            <a:r>
              <a:rPr lang="zh-CN" altLang="en-US" sz="4000" b="1">
                <a:solidFill>
                  <a:srgbClr val="FF00FF"/>
                </a:solidFill>
                <a:ea typeface="楷体_GB2312" pitchFamily="49" charset="-122"/>
              </a:rPr>
              <a:t>．</a:t>
            </a:r>
            <a:r>
              <a:rPr lang="zh-CN" altLang="en-US" sz="40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三叉链表</a:t>
            </a:r>
            <a:endParaRPr lang="zh-CN" altLang="en-US" sz="2400">
              <a:solidFill>
                <a:srgbClr val="FF00FF"/>
              </a:solidFill>
            </a:endParaRPr>
          </a:p>
        </p:txBody>
      </p:sp>
      <p:sp>
        <p:nvSpPr>
          <p:cNvPr id="246789" name="Text Box 5">
            <a:hlinkClick r:id="rId6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5029200" y="3276600"/>
            <a:ext cx="297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40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．双亲链表</a:t>
            </a:r>
            <a:endParaRPr lang="zh-CN" altLang="en-US" sz="2400">
              <a:solidFill>
                <a:srgbClr val="FF00FF"/>
              </a:solidFill>
            </a:endParaRPr>
          </a:p>
        </p:txBody>
      </p:sp>
      <p:sp>
        <p:nvSpPr>
          <p:cNvPr id="246790" name="Text Box 6"/>
          <p:cNvSpPr txBox="1">
            <a:spLocks noChangeArrowheads="1"/>
          </p:cNvSpPr>
          <p:nvPr/>
        </p:nvSpPr>
        <p:spPr bwMode="auto">
          <a:xfrm>
            <a:off x="5029200" y="4495800"/>
            <a:ext cx="297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>
                <a:solidFill>
                  <a:srgbClr val="FF00FF"/>
                </a:solidFill>
                <a:ea typeface="楷体_GB2312" pitchFamily="49" charset="-122"/>
              </a:rPr>
              <a:t>4</a:t>
            </a:r>
            <a:r>
              <a:rPr lang="zh-CN" altLang="en-US" sz="4000" b="1">
                <a:solidFill>
                  <a:srgbClr val="FF00FF"/>
                </a:solidFill>
                <a:ea typeface="楷体_GB2312" pitchFamily="49" charset="-122"/>
              </a:rPr>
              <a:t>．线索链表</a:t>
            </a:r>
            <a:endParaRPr lang="zh-CN" altLang="en-US" sz="2400">
              <a:solidFill>
                <a:srgbClr val="FF00FF"/>
              </a:solidFill>
            </a:endParaRPr>
          </a:p>
        </p:txBody>
      </p:sp>
      <p:graphicFrame>
        <p:nvGraphicFramePr>
          <p:cNvPr id="246791" name="Object 7">
            <a:hlinkClick r:id="rId7" action="ppaction://hlinksldjump" highlightClick="1"/>
          </p:cNvPr>
          <p:cNvGraphicFramePr>
            <a:graphicFrameLocks noChangeAspect="1"/>
          </p:cNvGraphicFramePr>
          <p:nvPr/>
        </p:nvGraphicFramePr>
        <p:xfrm>
          <a:off x="8001000" y="5867400"/>
          <a:ext cx="6096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剪辑" r:id="rId8" imgW="21932640" imgH="40239000" progId="">
                  <p:embed/>
                </p:oleObj>
              </mc:Choice>
              <mc:Fallback>
                <p:oleObj name="剪辑" r:id="rId8" imgW="21932640" imgH="40239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5867400"/>
                        <a:ext cx="6096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28" name="Freeform 8"/>
          <p:cNvSpPr>
            <a:spLocks/>
          </p:cNvSpPr>
          <p:nvPr/>
        </p:nvSpPr>
        <p:spPr bwMode="auto">
          <a:xfrm>
            <a:off x="4799013" y="4114800"/>
            <a:ext cx="477837" cy="644525"/>
          </a:xfrm>
          <a:custGeom>
            <a:avLst/>
            <a:gdLst>
              <a:gd name="T0" fmla="*/ 0 w 301"/>
              <a:gd name="T1" fmla="*/ 2147483646 h 406"/>
              <a:gd name="T2" fmla="*/ 2147483646 w 301"/>
              <a:gd name="T3" fmla="*/ 2147483646 h 406"/>
              <a:gd name="T4" fmla="*/ 2147483646 w 301"/>
              <a:gd name="T5" fmla="*/ 0 h 406"/>
              <a:gd name="T6" fmla="*/ 0 60000 65536"/>
              <a:gd name="T7" fmla="*/ 0 60000 65536"/>
              <a:gd name="T8" fmla="*/ 0 60000 65536"/>
              <a:gd name="T9" fmla="*/ 0 w 301"/>
              <a:gd name="T10" fmla="*/ 0 h 406"/>
              <a:gd name="T11" fmla="*/ 301 w 301"/>
              <a:gd name="T12" fmla="*/ 406 h 4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1" h="406">
                <a:moveTo>
                  <a:pt x="0" y="236"/>
                </a:moveTo>
                <a:lnTo>
                  <a:pt x="170" y="406"/>
                </a:lnTo>
                <a:lnTo>
                  <a:pt x="301" y="0"/>
                </a:lnTo>
              </a:path>
            </a:pathLst>
          </a:cu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179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3994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>
                <a:solidFill>
                  <a:srgbClr val="333333"/>
                </a:solidFill>
                <a:ea typeface="隶书" panose="02010509060101010101" pitchFamily="49" charset="-122"/>
              </a:rPr>
              <a:t>6.1 </a:t>
            </a:r>
            <a:r>
              <a:rPr lang="zh-CN" altLang="en-US" sz="4000" b="1">
                <a:solidFill>
                  <a:srgbClr val="333333"/>
                </a:solidFill>
                <a:ea typeface="隶书" panose="02010509060101010101" pitchFamily="49" charset="-122"/>
              </a:rPr>
              <a:t>树的类型定义</a:t>
            </a:r>
            <a:endParaRPr lang="zh-CN" altLang="en-US" sz="2400">
              <a:solidFill>
                <a:srgbClr val="333333"/>
              </a:solidFill>
            </a:endParaRPr>
          </a:p>
        </p:txBody>
      </p:sp>
      <p:sp>
        <p:nvSpPr>
          <p:cNvPr id="248835" name="Text Box 3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895600" y="1127125"/>
            <a:ext cx="5264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>
                <a:solidFill>
                  <a:srgbClr val="3333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6.2 </a:t>
            </a:r>
            <a:r>
              <a:rPr lang="zh-CN" altLang="en-US" sz="4000" b="1">
                <a:solidFill>
                  <a:srgbClr val="3333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二叉树的类型定义</a:t>
            </a:r>
            <a:endParaRPr lang="zh-CN" altLang="en-US" sz="2400">
              <a:solidFill>
                <a:srgbClr val="333333"/>
              </a:solidFill>
            </a:endParaRPr>
          </a:p>
        </p:txBody>
      </p:sp>
      <p:sp>
        <p:nvSpPr>
          <p:cNvPr id="248836" name="Text Box 4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304800" y="1871663"/>
            <a:ext cx="5264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>
                <a:solidFill>
                  <a:srgbClr val="3333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6.3 </a:t>
            </a:r>
            <a:r>
              <a:rPr lang="zh-CN" altLang="en-US" sz="4000" b="1">
                <a:solidFill>
                  <a:srgbClr val="3333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二叉树的存储结构</a:t>
            </a:r>
          </a:p>
        </p:txBody>
      </p:sp>
      <p:sp>
        <p:nvSpPr>
          <p:cNvPr id="248837" name="Text Box 5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895600" y="2617788"/>
            <a:ext cx="424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6.4 </a:t>
            </a:r>
            <a:r>
              <a:rPr lang="zh-CN" altLang="en-US" sz="4000" b="1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二叉树的遍历</a:t>
            </a:r>
          </a:p>
        </p:txBody>
      </p:sp>
      <p:sp>
        <p:nvSpPr>
          <p:cNvPr id="248838" name="Text Box 6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304800" y="3413125"/>
            <a:ext cx="3733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>
                <a:solidFill>
                  <a:srgbClr val="333333"/>
                </a:solidFill>
                <a:ea typeface="隶书" panose="02010509060101010101" pitchFamily="49" charset="-122"/>
              </a:rPr>
              <a:t>6.5 </a:t>
            </a:r>
            <a:r>
              <a:rPr lang="zh-CN" altLang="en-US" sz="4000" b="1">
                <a:solidFill>
                  <a:srgbClr val="333333"/>
                </a:solidFill>
                <a:ea typeface="隶书" panose="02010509060101010101" pitchFamily="49" charset="-122"/>
              </a:rPr>
              <a:t>线索二叉树</a:t>
            </a:r>
          </a:p>
        </p:txBody>
      </p:sp>
      <p:sp>
        <p:nvSpPr>
          <p:cNvPr id="248839" name="Text Box 7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819400" y="4191000"/>
            <a:ext cx="551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>
                <a:solidFill>
                  <a:srgbClr val="333333"/>
                </a:solidFill>
                <a:ea typeface="隶书" panose="02010509060101010101" pitchFamily="49" charset="-122"/>
              </a:rPr>
              <a:t>6.6 </a:t>
            </a:r>
            <a:r>
              <a:rPr lang="zh-CN" altLang="en-US" sz="4000" b="1">
                <a:solidFill>
                  <a:srgbClr val="333333"/>
                </a:solidFill>
                <a:ea typeface="隶书" panose="02010509060101010101" pitchFamily="49" charset="-122"/>
              </a:rPr>
              <a:t>树和森林的表示方法</a:t>
            </a:r>
          </a:p>
        </p:txBody>
      </p:sp>
      <p:sp>
        <p:nvSpPr>
          <p:cNvPr id="248840" name="Text Box 8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28600" y="4953000"/>
            <a:ext cx="450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>
                <a:solidFill>
                  <a:srgbClr val="333333"/>
                </a:solidFill>
                <a:ea typeface="隶书" panose="02010509060101010101" pitchFamily="49" charset="-122"/>
              </a:rPr>
              <a:t>6.7 </a:t>
            </a:r>
            <a:r>
              <a:rPr lang="zh-CN" altLang="en-US" sz="4000" b="1">
                <a:solidFill>
                  <a:srgbClr val="333333"/>
                </a:solidFill>
                <a:ea typeface="隶书" panose="02010509060101010101" pitchFamily="49" charset="-122"/>
              </a:rPr>
              <a:t>树和森林的遍历</a:t>
            </a:r>
          </a:p>
        </p:txBody>
      </p:sp>
      <p:sp>
        <p:nvSpPr>
          <p:cNvPr id="248841" name="Text Box 9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895600" y="5715000"/>
            <a:ext cx="6026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>
                <a:solidFill>
                  <a:srgbClr val="333333"/>
                </a:solidFill>
                <a:ea typeface="隶书" panose="02010509060101010101" pitchFamily="49" charset="-122"/>
              </a:rPr>
              <a:t>6.8 </a:t>
            </a:r>
            <a:r>
              <a:rPr lang="zh-CN" altLang="en-US" sz="4000" b="1">
                <a:solidFill>
                  <a:srgbClr val="333333"/>
                </a:solidFill>
                <a:ea typeface="隶书" panose="02010509060101010101" pitchFamily="49" charset="-122"/>
              </a:rPr>
              <a:t>哈夫曼树与哈夫曼编码</a:t>
            </a:r>
          </a:p>
        </p:txBody>
      </p:sp>
    </p:spTree>
    <p:extLst>
      <p:ext uri="{BB962C8B-B14F-4D97-AF65-F5344CB8AC3E}">
        <p14:creationId xmlns:p14="http://schemas.microsoft.com/office/powerpoint/2010/main" val="10123615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>
            <a:hlinkClick r:id="" action="ppaction://hlinkshowjump?jump=nextslide" highlightClick="1"/>
          </p:cNvPr>
          <p:cNvSpPr txBox="1">
            <a:spLocks noChangeArrowheads="1"/>
          </p:cNvSpPr>
          <p:nvPr/>
        </p:nvSpPr>
        <p:spPr bwMode="auto">
          <a:xfrm>
            <a:off x="698500" y="1955800"/>
            <a:ext cx="4106863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0000FF"/>
                </a:solidFill>
                <a:ea typeface="楷体_GB2312" pitchFamily="49" charset="-122"/>
              </a:rPr>
              <a:t>一、问题的提出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51203" name="Text Box 3">
            <a:hlinkClick r:id="rId2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730250" y="2865438"/>
            <a:ext cx="6348413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0000FF"/>
                </a:solidFill>
                <a:ea typeface="楷体_GB2312" pitchFamily="49" charset="-122"/>
              </a:rPr>
              <a:t>二、先左后右的遍历算法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51204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82638" y="3705225"/>
            <a:ext cx="6409127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0000FF"/>
                </a:solidFill>
                <a:ea typeface="楷体_GB2312" pitchFamily="49" charset="-122"/>
              </a:rPr>
              <a:t>三</a:t>
            </a:r>
            <a:r>
              <a:rPr lang="zh-CN" altLang="en-US" sz="4400" b="1" dirty="0" smtClean="0">
                <a:solidFill>
                  <a:srgbClr val="0000FF"/>
                </a:solidFill>
                <a:ea typeface="楷体_GB2312" pitchFamily="49" charset="-122"/>
              </a:rPr>
              <a:t>、遍历算法</a:t>
            </a:r>
            <a:r>
              <a:rPr lang="zh-CN" altLang="en-US" sz="4400" b="1" dirty="0">
                <a:solidFill>
                  <a:srgbClr val="0000FF"/>
                </a:solidFill>
                <a:ea typeface="楷体_GB2312" pitchFamily="49" charset="-122"/>
              </a:rPr>
              <a:t>的递归描述</a:t>
            </a:r>
            <a:endParaRPr lang="zh-CN" altLang="en-US" sz="2400" dirty="0"/>
          </a:p>
        </p:txBody>
      </p:sp>
      <p:sp>
        <p:nvSpPr>
          <p:cNvPr id="51205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54063" y="4699000"/>
            <a:ext cx="6908800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0000FF"/>
                </a:solidFill>
                <a:ea typeface="楷体_GB2312" pitchFamily="49" charset="-122"/>
              </a:rPr>
              <a:t>四、先序遍历的非递归算法</a:t>
            </a:r>
          </a:p>
        </p:txBody>
      </p:sp>
      <p:sp>
        <p:nvSpPr>
          <p:cNvPr id="51206" name="Text Box 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33438" y="5637213"/>
            <a:ext cx="6346825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0000FF"/>
                </a:solidFill>
                <a:ea typeface="楷体_GB2312" pitchFamily="49" charset="-122"/>
              </a:rPr>
              <a:t>五</a:t>
            </a:r>
            <a:r>
              <a:rPr lang="zh-CN" altLang="en-US" sz="4400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lang="zh-CN" altLang="en-US" sz="4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遍历算法的应用举例</a:t>
            </a:r>
            <a:endParaRPr lang="zh-CN" altLang="en-US" sz="2400"/>
          </a:p>
        </p:txBody>
      </p:sp>
      <p:sp>
        <p:nvSpPr>
          <p:cNvPr id="577543" name="Freeform 7"/>
          <p:cNvSpPr>
            <a:spLocks/>
          </p:cNvSpPr>
          <p:nvPr/>
        </p:nvSpPr>
        <p:spPr bwMode="auto">
          <a:xfrm>
            <a:off x="400050" y="1871663"/>
            <a:ext cx="339725" cy="512762"/>
          </a:xfrm>
          <a:custGeom>
            <a:avLst/>
            <a:gdLst>
              <a:gd name="T0" fmla="*/ 0 w 224"/>
              <a:gd name="T1" fmla="*/ 2147483647 h 192"/>
              <a:gd name="T2" fmla="*/ 2147483647 w 224"/>
              <a:gd name="T3" fmla="*/ 2147483647 h 192"/>
              <a:gd name="T4" fmla="*/ 2147483647 w 224"/>
              <a:gd name="T5" fmla="*/ 2147483647 h 192"/>
              <a:gd name="T6" fmla="*/ 2147483647 w 224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192"/>
              <a:gd name="T14" fmla="*/ 224 w 22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0" y="177800"/>
            <a:ext cx="9159875" cy="18462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7200" b="1">
                <a:solidFill>
                  <a:srgbClr val="008080"/>
                </a:solidFill>
              </a:rPr>
              <a:t>6.4   </a:t>
            </a:r>
            <a:r>
              <a:rPr lang="zh-CN" altLang="en-US" sz="7200" b="1">
                <a:solidFill>
                  <a:srgbClr val="008080"/>
                </a:solidFill>
                <a:ea typeface="隶书" pitchFamily="49" charset="-122"/>
              </a:rPr>
              <a:t>二叉树的遍历</a:t>
            </a:r>
            <a:endParaRPr lang="zh-CN" altLang="en-US" sz="6000" b="1">
              <a:solidFill>
                <a:srgbClr val="00808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endParaRPr lang="en-US" altLang="zh-CN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Text Box 2"/>
          <p:cNvSpPr txBox="1">
            <a:spLocks noChangeArrowheads="1"/>
          </p:cNvSpPr>
          <p:nvPr/>
        </p:nvSpPr>
        <p:spPr bwMode="auto">
          <a:xfrm>
            <a:off x="381000" y="1428750"/>
            <a:ext cx="8235950" cy="17399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333399"/>
                </a:solidFill>
                <a:ea typeface="楷体_GB2312" pitchFamily="49" charset="-122"/>
              </a:rPr>
              <a:t>顺着某一条搜索路径</a:t>
            </a:r>
            <a:r>
              <a:rPr lang="zh-CN" altLang="en-US" b="1">
                <a:solidFill>
                  <a:srgbClr val="6600FF"/>
                </a:solidFill>
                <a:ea typeface="楷体_GB2312" pitchFamily="49" charset="-122"/>
              </a:rPr>
              <a:t>巡访</a:t>
            </a:r>
            <a:r>
              <a:rPr lang="zh-CN" altLang="en-US">
                <a:solidFill>
                  <a:srgbClr val="333399"/>
                </a:solidFill>
                <a:ea typeface="楷体_GB2312" pitchFamily="49" charset="-122"/>
              </a:rPr>
              <a:t>二叉树中的结点，使得每个结点</a:t>
            </a:r>
            <a:r>
              <a:rPr lang="zh-CN" altLang="en-US" b="1">
                <a:solidFill>
                  <a:srgbClr val="6600FF"/>
                </a:solidFill>
                <a:ea typeface="楷体_GB2312" pitchFamily="49" charset="-122"/>
              </a:rPr>
              <a:t>均被访问一次</a:t>
            </a:r>
            <a:r>
              <a:rPr lang="zh-CN" altLang="en-US">
                <a:solidFill>
                  <a:srgbClr val="333399"/>
                </a:solidFill>
                <a:ea typeface="楷体_GB2312" pitchFamily="49" charset="-122"/>
              </a:rPr>
              <a:t>，而且</a:t>
            </a:r>
            <a:r>
              <a:rPr lang="zh-CN" altLang="en-US" b="1">
                <a:solidFill>
                  <a:srgbClr val="6600FF"/>
                </a:solidFill>
                <a:ea typeface="楷体_GB2312" pitchFamily="49" charset="-122"/>
              </a:rPr>
              <a:t>仅被访问一次</a:t>
            </a:r>
            <a:r>
              <a:rPr lang="zh-CN" altLang="en-US">
                <a:solidFill>
                  <a:srgbClr val="333399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517525" y="457200"/>
            <a:ext cx="4129088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0000FF"/>
                </a:solidFill>
                <a:ea typeface="楷体_GB2312" pitchFamily="49" charset="-122"/>
              </a:rPr>
              <a:t>一、问题的提出</a:t>
            </a:r>
          </a:p>
        </p:txBody>
      </p:sp>
      <p:sp>
        <p:nvSpPr>
          <p:cNvPr id="578565" name="Rectangle 5"/>
          <p:cNvSpPr>
            <a:spLocks noChangeArrowheads="1"/>
          </p:cNvSpPr>
          <p:nvPr/>
        </p:nvSpPr>
        <p:spPr bwMode="auto">
          <a:xfrm>
            <a:off x="603250" y="3762375"/>
            <a:ext cx="8164513" cy="17399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800000"/>
                </a:solidFill>
                <a:ea typeface="楷体_GB2312" pitchFamily="49" charset="-122"/>
              </a:rPr>
              <a:t>二叉树是非线性结构，每个结点有两个后继</a:t>
            </a:r>
            <a:r>
              <a:rPr lang="zh-CN" altLang="en-US" b="1" dirty="0" smtClean="0">
                <a:solidFill>
                  <a:srgbClr val="800000"/>
                </a:solidFill>
                <a:ea typeface="楷体_GB2312" pitchFamily="49" charset="-122"/>
              </a:rPr>
              <a:t>，因此，存在</a:t>
            </a:r>
            <a:r>
              <a:rPr lang="zh-CN" altLang="en-US" b="1" dirty="0">
                <a:solidFill>
                  <a:srgbClr val="800000"/>
                </a:solidFill>
                <a:ea typeface="楷体_GB2312" pitchFamily="49" charset="-122"/>
              </a:rPr>
              <a:t>如何遍历即按什么样的</a:t>
            </a:r>
            <a:r>
              <a:rPr lang="zh-CN" altLang="en-US" b="1" dirty="0">
                <a:solidFill>
                  <a:srgbClr val="FF3300"/>
                </a:solidFill>
                <a:ea typeface="楷体_GB2312" pitchFamily="49" charset="-122"/>
              </a:rPr>
              <a:t>搜索路径</a:t>
            </a:r>
            <a:r>
              <a:rPr lang="zh-CN" altLang="en-US" b="1" dirty="0">
                <a:solidFill>
                  <a:srgbClr val="800000"/>
                </a:solidFill>
                <a:ea typeface="楷体_GB2312" pitchFamily="49" charset="-122"/>
              </a:rPr>
              <a:t>遍历的问题。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17526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b="1" smtClean="0">
                <a:solidFill>
                  <a:srgbClr val="003300"/>
                </a:solidFill>
                <a:ea typeface="楷体_GB2312" pitchFamily="49" charset="-122"/>
              </a:rPr>
              <a:t>对“二叉树”而言，可以有三条搜索路径：</a:t>
            </a:r>
            <a:endParaRPr lang="zh-CN" altLang="en-US" smtClean="0">
              <a:ea typeface="楷体_GB2312" pitchFamily="49" charset="-122"/>
            </a:endParaRP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2514600"/>
            <a:ext cx="7848600" cy="36576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en-US" altLang="zh-CN" sz="4000" smtClean="0">
                <a:ea typeface="楷体_GB2312" pitchFamily="49" charset="-122"/>
              </a:rPr>
              <a:t>1</a:t>
            </a:r>
            <a:r>
              <a:rPr lang="zh-CN" altLang="en-US" sz="4000" smtClean="0">
                <a:ea typeface="楷体_GB2312" pitchFamily="49" charset="-122"/>
              </a:rPr>
              <a:t>．</a:t>
            </a:r>
            <a:r>
              <a:rPr lang="zh-CN" altLang="en-US" sz="4000" b="1" smtClean="0">
                <a:solidFill>
                  <a:srgbClr val="800000"/>
                </a:solidFill>
                <a:ea typeface="楷体_GB2312" pitchFamily="49" charset="-122"/>
              </a:rPr>
              <a:t>先上后下</a:t>
            </a:r>
            <a:r>
              <a:rPr lang="zh-CN" altLang="en-US" sz="4000" smtClean="0">
                <a:ea typeface="楷体_GB2312" pitchFamily="49" charset="-122"/>
              </a:rPr>
              <a:t>的按层次遍历；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zh-CN" sz="4000" smtClean="0">
                <a:ea typeface="楷体_GB2312" pitchFamily="49" charset="-122"/>
              </a:rPr>
              <a:t>2</a:t>
            </a:r>
            <a:r>
              <a:rPr lang="zh-CN" altLang="en-US" sz="4000" smtClean="0">
                <a:ea typeface="楷体_GB2312" pitchFamily="49" charset="-122"/>
              </a:rPr>
              <a:t>．</a:t>
            </a:r>
            <a:r>
              <a:rPr lang="zh-CN" altLang="en-US" sz="4000" b="1" smtClean="0">
                <a:solidFill>
                  <a:srgbClr val="800000"/>
                </a:solidFill>
                <a:ea typeface="楷体_GB2312" pitchFamily="49" charset="-122"/>
              </a:rPr>
              <a:t>先左</a:t>
            </a:r>
            <a:r>
              <a:rPr lang="zh-CN" altLang="en-US" sz="4000" smtClean="0">
                <a:ea typeface="楷体_GB2312" pitchFamily="49" charset="-122"/>
              </a:rPr>
              <a:t>（子树）</a:t>
            </a:r>
            <a:r>
              <a:rPr lang="zh-CN" altLang="en-US" sz="4000" b="1" smtClean="0">
                <a:solidFill>
                  <a:srgbClr val="800000"/>
                </a:solidFill>
                <a:ea typeface="楷体_GB2312" pitchFamily="49" charset="-122"/>
              </a:rPr>
              <a:t>后右</a:t>
            </a:r>
            <a:r>
              <a:rPr lang="zh-CN" altLang="en-US" sz="4000" smtClean="0">
                <a:ea typeface="楷体_GB2312" pitchFamily="49" charset="-122"/>
              </a:rPr>
              <a:t>（子树）</a:t>
            </a:r>
          </a:p>
          <a:p>
            <a:pPr algn="just" eaLnBrk="1" hangingPunct="1">
              <a:lnSpc>
                <a:spcPct val="110000"/>
              </a:lnSpc>
              <a:buFont typeface="Monotype Sorts" pitchFamily="2" charset="2"/>
              <a:buNone/>
            </a:pPr>
            <a:r>
              <a:rPr lang="zh-CN" altLang="en-US" sz="4000" smtClean="0">
                <a:ea typeface="楷体_GB2312" pitchFamily="49" charset="-122"/>
              </a:rPr>
              <a:t>          的遍历；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zh-CN" sz="4000" smtClean="0">
                <a:ea typeface="楷体_GB2312" pitchFamily="49" charset="-122"/>
              </a:rPr>
              <a:t>3</a:t>
            </a:r>
            <a:r>
              <a:rPr lang="zh-CN" altLang="en-US" sz="4000" smtClean="0">
                <a:ea typeface="楷体_GB2312" pitchFamily="49" charset="-122"/>
              </a:rPr>
              <a:t>．</a:t>
            </a:r>
            <a:r>
              <a:rPr lang="zh-CN" altLang="en-US" sz="4000" b="1" smtClean="0">
                <a:solidFill>
                  <a:srgbClr val="800000"/>
                </a:solidFill>
                <a:ea typeface="楷体_GB2312" pitchFamily="49" charset="-122"/>
              </a:rPr>
              <a:t>先右</a:t>
            </a:r>
            <a:r>
              <a:rPr lang="zh-CN" altLang="en-US" sz="4000" smtClean="0">
                <a:ea typeface="楷体_GB2312" pitchFamily="49" charset="-122"/>
              </a:rPr>
              <a:t>（子树）</a:t>
            </a:r>
            <a:r>
              <a:rPr lang="zh-CN" altLang="en-US" sz="4000" b="1" smtClean="0">
                <a:solidFill>
                  <a:srgbClr val="800000"/>
                </a:solidFill>
                <a:ea typeface="楷体_GB2312" pitchFamily="49" charset="-122"/>
              </a:rPr>
              <a:t>后左</a:t>
            </a:r>
            <a:r>
              <a:rPr lang="zh-CN" altLang="en-US" sz="4000" smtClean="0">
                <a:ea typeface="楷体_GB2312" pitchFamily="49" charset="-122"/>
              </a:rPr>
              <a:t>（子树）</a:t>
            </a:r>
          </a:p>
          <a:p>
            <a:pPr algn="just" eaLnBrk="1" hangingPunct="1">
              <a:lnSpc>
                <a:spcPct val="110000"/>
              </a:lnSpc>
              <a:buFont typeface="Monotype Sorts" pitchFamily="2" charset="2"/>
              <a:buNone/>
            </a:pPr>
            <a:r>
              <a:rPr lang="zh-CN" altLang="en-US" sz="4000" smtClean="0">
                <a:ea typeface="楷体_GB2312" pitchFamily="49" charset="-122"/>
              </a:rPr>
              <a:t>          的遍历。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>
            <a:hlinkClick r:id="" action="ppaction://hlinkshowjump?jump=nextslide" highlightClick="1"/>
          </p:cNvPr>
          <p:cNvSpPr txBox="1">
            <a:spLocks noChangeArrowheads="1"/>
          </p:cNvSpPr>
          <p:nvPr/>
        </p:nvSpPr>
        <p:spPr bwMode="auto">
          <a:xfrm>
            <a:off x="908050" y="2044700"/>
            <a:ext cx="4106863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0000FF"/>
                </a:solidFill>
                <a:ea typeface="楷体_GB2312" pitchFamily="49" charset="-122"/>
              </a:rPr>
              <a:t>一、问题的提出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54275" name="Text Box 3">
            <a:hlinkClick r:id="rId2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939800" y="2954338"/>
            <a:ext cx="6348413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0000FF"/>
                </a:solidFill>
                <a:ea typeface="楷体_GB2312" pitchFamily="49" charset="-122"/>
              </a:rPr>
              <a:t>二、先左后右的遍历算法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54276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992188" y="3794125"/>
            <a:ext cx="6409127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0000FF"/>
                </a:solidFill>
                <a:ea typeface="楷体_GB2312" pitchFamily="49" charset="-122"/>
              </a:rPr>
              <a:t>三</a:t>
            </a:r>
            <a:r>
              <a:rPr lang="zh-CN" altLang="en-US" sz="4400" b="1" dirty="0" smtClean="0">
                <a:solidFill>
                  <a:srgbClr val="0000FF"/>
                </a:solidFill>
                <a:ea typeface="楷体_GB2312" pitchFamily="49" charset="-122"/>
              </a:rPr>
              <a:t>、遍历算法</a:t>
            </a:r>
            <a:r>
              <a:rPr lang="zh-CN" altLang="en-US" sz="4400" b="1" dirty="0">
                <a:solidFill>
                  <a:srgbClr val="0000FF"/>
                </a:solidFill>
                <a:ea typeface="楷体_GB2312" pitchFamily="49" charset="-122"/>
              </a:rPr>
              <a:t>的递归描述</a:t>
            </a:r>
            <a:endParaRPr lang="zh-CN" altLang="en-US" sz="2400" dirty="0"/>
          </a:p>
        </p:txBody>
      </p:sp>
      <p:sp>
        <p:nvSpPr>
          <p:cNvPr id="54277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963613" y="4787900"/>
            <a:ext cx="6908800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0000FF"/>
                </a:solidFill>
                <a:ea typeface="楷体_GB2312" pitchFamily="49" charset="-122"/>
              </a:rPr>
              <a:t>四、先序遍历的非递归算法</a:t>
            </a:r>
          </a:p>
        </p:txBody>
      </p:sp>
      <p:sp>
        <p:nvSpPr>
          <p:cNvPr id="54278" name="Text Box 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042988" y="5726113"/>
            <a:ext cx="6346825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0000FF"/>
                </a:solidFill>
                <a:ea typeface="楷体_GB2312" pitchFamily="49" charset="-122"/>
              </a:rPr>
              <a:t>五</a:t>
            </a:r>
            <a:r>
              <a:rPr lang="zh-CN" altLang="en-US" sz="4400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lang="zh-CN" altLang="en-US" sz="4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遍历算法的应用举例</a:t>
            </a:r>
            <a:endParaRPr lang="zh-CN" altLang="en-US" sz="2400"/>
          </a:p>
        </p:txBody>
      </p:sp>
      <p:sp>
        <p:nvSpPr>
          <p:cNvPr id="54279" name="Freeform 7"/>
          <p:cNvSpPr>
            <a:spLocks/>
          </p:cNvSpPr>
          <p:nvPr/>
        </p:nvSpPr>
        <p:spPr bwMode="auto">
          <a:xfrm>
            <a:off x="609600" y="1960563"/>
            <a:ext cx="339725" cy="512762"/>
          </a:xfrm>
          <a:custGeom>
            <a:avLst/>
            <a:gdLst>
              <a:gd name="T0" fmla="*/ 0 w 224"/>
              <a:gd name="T1" fmla="*/ 2147483647 h 192"/>
              <a:gd name="T2" fmla="*/ 2147483647 w 224"/>
              <a:gd name="T3" fmla="*/ 2147483647 h 192"/>
              <a:gd name="T4" fmla="*/ 2147483647 w 224"/>
              <a:gd name="T5" fmla="*/ 2147483647 h 192"/>
              <a:gd name="T6" fmla="*/ 2147483647 w 224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192"/>
              <a:gd name="T14" fmla="*/ 224 w 22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90538" y="1858963"/>
            <a:ext cx="561975" cy="1631950"/>
            <a:chOff x="939" y="2048"/>
            <a:chExt cx="277" cy="746"/>
          </a:xfrm>
        </p:grpSpPr>
        <p:sp>
          <p:nvSpPr>
            <p:cNvPr id="54282" name="Freeform 9"/>
            <p:cNvSpPr>
              <a:spLocks/>
            </p:cNvSpPr>
            <p:nvPr/>
          </p:nvSpPr>
          <p:spPr bwMode="auto">
            <a:xfrm>
              <a:off x="992" y="2602"/>
              <a:ext cx="224" cy="192"/>
            </a:xfrm>
            <a:custGeom>
              <a:avLst/>
              <a:gdLst>
                <a:gd name="T0" fmla="*/ 0 w 224"/>
                <a:gd name="T1" fmla="*/ 106 h 192"/>
                <a:gd name="T2" fmla="*/ 107 w 224"/>
                <a:gd name="T3" fmla="*/ 192 h 192"/>
                <a:gd name="T4" fmla="*/ 171 w 224"/>
                <a:gd name="T5" fmla="*/ 64 h 192"/>
                <a:gd name="T6" fmla="*/ 224 w 224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192"/>
                <a:gd name="T14" fmla="*/ 224 w 22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192">
                  <a:moveTo>
                    <a:pt x="0" y="106"/>
                  </a:moveTo>
                  <a:lnTo>
                    <a:pt x="107" y="192"/>
                  </a:lnTo>
                  <a:lnTo>
                    <a:pt x="171" y="64"/>
                  </a:lnTo>
                  <a:lnTo>
                    <a:pt x="224" y="0"/>
                  </a:lnTo>
                </a:path>
              </a:pathLst>
            </a:custGeom>
            <a:noFill/>
            <a:ln w="44450" cap="sq">
              <a:solidFill>
                <a:srgbClr val="FF00FF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83" name="Rectangle 10"/>
            <p:cNvSpPr>
              <a:spLocks noChangeArrowheads="1"/>
            </p:cNvSpPr>
            <p:nvPr/>
          </p:nvSpPr>
          <p:spPr bwMode="auto">
            <a:xfrm>
              <a:off x="939" y="2048"/>
              <a:ext cx="266" cy="427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281" name="Text Box 11"/>
          <p:cNvSpPr txBox="1">
            <a:spLocks noChangeArrowheads="1"/>
          </p:cNvSpPr>
          <p:nvPr/>
        </p:nvSpPr>
        <p:spPr bwMode="auto">
          <a:xfrm>
            <a:off x="0" y="177800"/>
            <a:ext cx="9159875" cy="18462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7200" b="1">
                <a:solidFill>
                  <a:srgbClr val="008080"/>
                </a:solidFill>
              </a:rPr>
              <a:t>6.4   </a:t>
            </a:r>
            <a:r>
              <a:rPr lang="zh-CN" altLang="en-US" sz="7200" b="1">
                <a:solidFill>
                  <a:srgbClr val="008080"/>
                </a:solidFill>
                <a:ea typeface="隶书" pitchFamily="49" charset="-122"/>
              </a:rPr>
              <a:t>二叉树的遍历</a:t>
            </a:r>
            <a:endParaRPr lang="zh-CN" altLang="en-US" sz="6000" b="1">
              <a:solidFill>
                <a:srgbClr val="00808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endParaRPr lang="en-US" altLang="zh-CN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ext Box 3"/>
          <p:cNvSpPr txBox="1">
            <a:spLocks noChangeArrowheads="1"/>
          </p:cNvSpPr>
          <p:nvPr/>
        </p:nvSpPr>
        <p:spPr bwMode="auto">
          <a:xfrm>
            <a:off x="914400" y="381000"/>
            <a:ext cx="7048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4400" b="1">
                <a:solidFill>
                  <a:srgbClr val="333399"/>
                </a:solidFill>
                <a:ea typeface="楷体_GB2312" pitchFamily="49" charset="-122"/>
              </a:rPr>
              <a:t>一、 二叉树的顺序存储表示</a:t>
            </a:r>
            <a:endParaRPr lang="zh-CN" altLang="en-US" sz="2400" b="1">
              <a:solidFill>
                <a:srgbClr val="0000FF"/>
              </a:solidFill>
              <a:ea typeface="楷体_GB2312" pitchFamily="49" charset="-122"/>
            </a:endParaRPr>
          </a:p>
        </p:txBody>
      </p:sp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1676400" y="1295400"/>
            <a:ext cx="5486400" cy="3124200"/>
            <a:chOff x="1632" y="816"/>
            <a:chExt cx="2976" cy="1680"/>
          </a:xfrm>
        </p:grpSpPr>
        <p:sp>
          <p:nvSpPr>
            <p:cNvPr id="223263" name="Oval 23"/>
            <p:cNvSpPr>
              <a:spLocks noChangeArrowheads="1"/>
            </p:cNvSpPr>
            <p:nvPr/>
          </p:nvSpPr>
          <p:spPr bwMode="auto">
            <a:xfrm>
              <a:off x="2976" y="816"/>
              <a:ext cx="288" cy="240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990000"/>
                  </a:solidFill>
                </a:rPr>
                <a:t>A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223264" name="Oval 24"/>
            <p:cNvSpPr>
              <a:spLocks noChangeArrowheads="1"/>
            </p:cNvSpPr>
            <p:nvPr/>
          </p:nvSpPr>
          <p:spPr bwMode="auto">
            <a:xfrm>
              <a:off x="2208" y="1296"/>
              <a:ext cx="288" cy="240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990000"/>
                  </a:solidFill>
                </a:rPr>
                <a:t>B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223265" name="Oval 25"/>
            <p:cNvSpPr>
              <a:spLocks noChangeArrowheads="1"/>
            </p:cNvSpPr>
            <p:nvPr/>
          </p:nvSpPr>
          <p:spPr bwMode="auto">
            <a:xfrm>
              <a:off x="3744" y="1296"/>
              <a:ext cx="288" cy="240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990000"/>
                  </a:solidFill>
                </a:rPr>
                <a:t>C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223266" name="Oval 26"/>
            <p:cNvSpPr>
              <a:spLocks noChangeArrowheads="1"/>
            </p:cNvSpPr>
            <p:nvPr/>
          </p:nvSpPr>
          <p:spPr bwMode="auto">
            <a:xfrm>
              <a:off x="1824" y="1776"/>
              <a:ext cx="288" cy="240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990000"/>
                  </a:solidFill>
                </a:rPr>
                <a:t>D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223267" name="Oval 27"/>
            <p:cNvSpPr>
              <a:spLocks noChangeArrowheads="1"/>
            </p:cNvSpPr>
            <p:nvPr/>
          </p:nvSpPr>
          <p:spPr bwMode="auto">
            <a:xfrm>
              <a:off x="2592" y="1776"/>
              <a:ext cx="288" cy="240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990000"/>
                  </a:solidFill>
                </a:rPr>
                <a:t>E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223268" name="Oval 28"/>
            <p:cNvSpPr>
              <a:spLocks noChangeArrowheads="1"/>
            </p:cNvSpPr>
            <p:nvPr/>
          </p:nvSpPr>
          <p:spPr bwMode="auto">
            <a:xfrm>
              <a:off x="3360" y="1776"/>
              <a:ext cx="288" cy="240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990000"/>
                  </a:solidFill>
                </a:rPr>
                <a:t>F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223269" name="Oval 29"/>
            <p:cNvSpPr>
              <a:spLocks noChangeArrowheads="1"/>
            </p:cNvSpPr>
            <p:nvPr/>
          </p:nvSpPr>
          <p:spPr bwMode="auto">
            <a:xfrm>
              <a:off x="4128" y="1776"/>
              <a:ext cx="288" cy="240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990000"/>
                  </a:solidFill>
                </a:rPr>
                <a:t>G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223270" name="Oval 30"/>
            <p:cNvSpPr>
              <a:spLocks noChangeArrowheads="1"/>
            </p:cNvSpPr>
            <p:nvPr/>
          </p:nvSpPr>
          <p:spPr bwMode="auto">
            <a:xfrm>
              <a:off x="1632" y="2256"/>
              <a:ext cx="288" cy="240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990000"/>
                  </a:solidFill>
                </a:rPr>
                <a:t>H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223271" name="Oval 31"/>
            <p:cNvSpPr>
              <a:spLocks noChangeArrowheads="1"/>
            </p:cNvSpPr>
            <p:nvPr/>
          </p:nvSpPr>
          <p:spPr bwMode="auto">
            <a:xfrm>
              <a:off x="2016" y="2256"/>
              <a:ext cx="288" cy="240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990000"/>
                  </a:solidFill>
                </a:rPr>
                <a:t>I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223272" name="Oval 32"/>
            <p:cNvSpPr>
              <a:spLocks noChangeArrowheads="1"/>
            </p:cNvSpPr>
            <p:nvPr/>
          </p:nvSpPr>
          <p:spPr bwMode="auto">
            <a:xfrm>
              <a:off x="2400" y="2256"/>
              <a:ext cx="288" cy="240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990000"/>
                  </a:solidFill>
                </a:rPr>
                <a:t>J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223273" name="Oval 33"/>
            <p:cNvSpPr>
              <a:spLocks noChangeArrowheads="1"/>
            </p:cNvSpPr>
            <p:nvPr/>
          </p:nvSpPr>
          <p:spPr bwMode="auto">
            <a:xfrm>
              <a:off x="2784" y="2256"/>
              <a:ext cx="288" cy="240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990000"/>
                  </a:solidFill>
                </a:rPr>
                <a:t>K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223274" name="Oval 34"/>
            <p:cNvSpPr>
              <a:spLocks noChangeArrowheads="1"/>
            </p:cNvSpPr>
            <p:nvPr/>
          </p:nvSpPr>
          <p:spPr bwMode="auto">
            <a:xfrm>
              <a:off x="3168" y="2256"/>
              <a:ext cx="288" cy="240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990000"/>
                  </a:solidFill>
                </a:rPr>
                <a:t>L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223275" name="Oval 35"/>
            <p:cNvSpPr>
              <a:spLocks noChangeArrowheads="1"/>
            </p:cNvSpPr>
            <p:nvPr/>
          </p:nvSpPr>
          <p:spPr bwMode="auto">
            <a:xfrm>
              <a:off x="3552" y="2256"/>
              <a:ext cx="288" cy="240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990000"/>
                  </a:solidFill>
                </a:rPr>
                <a:t>M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223276" name="Oval 36"/>
            <p:cNvSpPr>
              <a:spLocks noChangeArrowheads="1"/>
            </p:cNvSpPr>
            <p:nvPr/>
          </p:nvSpPr>
          <p:spPr bwMode="auto">
            <a:xfrm>
              <a:off x="3936" y="2256"/>
              <a:ext cx="288" cy="240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990000"/>
                  </a:solidFill>
                </a:rPr>
                <a:t>N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223277" name="Oval 37"/>
            <p:cNvSpPr>
              <a:spLocks noChangeArrowheads="1"/>
            </p:cNvSpPr>
            <p:nvPr/>
          </p:nvSpPr>
          <p:spPr bwMode="auto">
            <a:xfrm>
              <a:off x="4320" y="2256"/>
              <a:ext cx="288" cy="240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990000"/>
                  </a:solidFill>
                </a:rPr>
                <a:t>P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223278" name="Line 38"/>
            <p:cNvSpPr>
              <a:spLocks noChangeShapeType="1"/>
            </p:cNvSpPr>
            <p:nvPr/>
          </p:nvSpPr>
          <p:spPr bwMode="auto">
            <a:xfrm flipH="1">
              <a:off x="2352" y="960"/>
              <a:ext cx="624" cy="336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279" name="Line 39"/>
            <p:cNvSpPr>
              <a:spLocks noChangeShapeType="1"/>
            </p:cNvSpPr>
            <p:nvPr/>
          </p:nvSpPr>
          <p:spPr bwMode="auto">
            <a:xfrm>
              <a:off x="3264" y="960"/>
              <a:ext cx="624" cy="336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280" name="Line 40"/>
            <p:cNvSpPr>
              <a:spLocks noChangeShapeType="1"/>
            </p:cNvSpPr>
            <p:nvPr/>
          </p:nvSpPr>
          <p:spPr bwMode="auto">
            <a:xfrm flipH="1">
              <a:off x="1968" y="1392"/>
              <a:ext cx="240" cy="384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281" name="Line 41"/>
            <p:cNvSpPr>
              <a:spLocks noChangeShapeType="1"/>
            </p:cNvSpPr>
            <p:nvPr/>
          </p:nvSpPr>
          <p:spPr bwMode="auto">
            <a:xfrm>
              <a:off x="2496" y="1392"/>
              <a:ext cx="240" cy="384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282" name="Line 42"/>
            <p:cNvSpPr>
              <a:spLocks noChangeShapeType="1"/>
            </p:cNvSpPr>
            <p:nvPr/>
          </p:nvSpPr>
          <p:spPr bwMode="auto">
            <a:xfrm flipH="1">
              <a:off x="3504" y="1392"/>
              <a:ext cx="240" cy="384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283" name="Line 43"/>
            <p:cNvSpPr>
              <a:spLocks noChangeShapeType="1"/>
            </p:cNvSpPr>
            <p:nvPr/>
          </p:nvSpPr>
          <p:spPr bwMode="auto">
            <a:xfrm>
              <a:off x="4032" y="1392"/>
              <a:ext cx="240" cy="384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284" name="Line 44"/>
            <p:cNvSpPr>
              <a:spLocks noChangeShapeType="1"/>
            </p:cNvSpPr>
            <p:nvPr/>
          </p:nvSpPr>
          <p:spPr bwMode="auto">
            <a:xfrm flipH="1">
              <a:off x="1776" y="1872"/>
              <a:ext cx="48" cy="384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285" name="Line 45"/>
            <p:cNvSpPr>
              <a:spLocks noChangeShapeType="1"/>
            </p:cNvSpPr>
            <p:nvPr/>
          </p:nvSpPr>
          <p:spPr bwMode="auto">
            <a:xfrm>
              <a:off x="2112" y="1872"/>
              <a:ext cx="48" cy="384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286" name="Line 46"/>
            <p:cNvSpPr>
              <a:spLocks noChangeShapeType="1"/>
            </p:cNvSpPr>
            <p:nvPr/>
          </p:nvSpPr>
          <p:spPr bwMode="auto">
            <a:xfrm flipH="1">
              <a:off x="2544" y="1872"/>
              <a:ext cx="48" cy="384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287" name="Line 47"/>
            <p:cNvSpPr>
              <a:spLocks noChangeShapeType="1"/>
            </p:cNvSpPr>
            <p:nvPr/>
          </p:nvSpPr>
          <p:spPr bwMode="auto">
            <a:xfrm>
              <a:off x="2880" y="1872"/>
              <a:ext cx="48" cy="384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288" name="Line 48"/>
            <p:cNvSpPr>
              <a:spLocks noChangeShapeType="1"/>
            </p:cNvSpPr>
            <p:nvPr/>
          </p:nvSpPr>
          <p:spPr bwMode="auto">
            <a:xfrm flipH="1">
              <a:off x="3312" y="1872"/>
              <a:ext cx="48" cy="384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289" name="Line 49"/>
            <p:cNvSpPr>
              <a:spLocks noChangeShapeType="1"/>
            </p:cNvSpPr>
            <p:nvPr/>
          </p:nvSpPr>
          <p:spPr bwMode="auto">
            <a:xfrm>
              <a:off x="3648" y="1872"/>
              <a:ext cx="48" cy="384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290" name="Line 50"/>
            <p:cNvSpPr>
              <a:spLocks noChangeShapeType="1"/>
            </p:cNvSpPr>
            <p:nvPr/>
          </p:nvSpPr>
          <p:spPr bwMode="auto">
            <a:xfrm flipH="1">
              <a:off x="4080" y="1872"/>
              <a:ext cx="48" cy="384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291" name="Line 51"/>
            <p:cNvSpPr>
              <a:spLocks noChangeShapeType="1"/>
            </p:cNvSpPr>
            <p:nvPr/>
          </p:nvSpPr>
          <p:spPr bwMode="auto">
            <a:xfrm>
              <a:off x="4416" y="1872"/>
              <a:ext cx="48" cy="384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457200" y="4800600"/>
            <a:ext cx="8686800" cy="1250950"/>
            <a:chOff x="288" y="2928"/>
            <a:chExt cx="5472" cy="788"/>
          </a:xfrm>
        </p:grpSpPr>
        <p:sp>
          <p:nvSpPr>
            <p:cNvPr id="223246" name="Text Box 73"/>
            <p:cNvSpPr txBox="1">
              <a:spLocks noChangeArrowheads="1"/>
            </p:cNvSpPr>
            <p:nvPr/>
          </p:nvSpPr>
          <p:spPr bwMode="auto">
            <a:xfrm>
              <a:off x="336" y="3312"/>
              <a:ext cx="54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3400">
                  <a:solidFill>
                    <a:srgbClr val="333333"/>
                  </a:solidFill>
                </a:rPr>
                <a:t>A  B  C  D E  F   G  H  I</a:t>
              </a:r>
              <a:r>
                <a:rPr lang="en-US" altLang="zh-CN" sz="3600">
                  <a:solidFill>
                    <a:srgbClr val="333333"/>
                  </a:solidFill>
                </a:rPr>
                <a:t>   J   K  L  M   N  P</a:t>
              </a:r>
            </a:p>
          </p:txBody>
        </p:sp>
        <p:sp>
          <p:nvSpPr>
            <p:cNvPr id="223247" name="Text Box 74"/>
            <p:cNvSpPr txBox="1">
              <a:spLocks noChangeArrowheads="1"/>
            </p:cNvSpPr>
            <p:nvPr/>
          </p:nvSpPr>
          <p:spPr bwMode="auto">
            <a:xfrm>
              <a:off x="336" y="2928"/>
              <a:ext cx="54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3600">
                  <a:solidFill>
                    <a:srgbClr val="333333"/>
                  </a:solidFill>
                </a:rPr>
                <a:t>1  2   3  4  5   6  7  8  9  </a:t>
              </a:r>
              <a:r>
                <a:rPr lang="en-US" altLang="zh-CN" b="1">
                  <a:solidFill>
                    <a:srgbClr val="333333"/>
                  </a:solidFill>
                </a:rPr>
                <a:t>10  11  12  13  14  15</a:t>
              </a:r>
            </a:p>
          </p:txBody>
        </p:sp>
        <p:sp>
          <p:nvSpPr>
            <p:cNvPr id="223248" name="Rectangle 75"/>
            <p:cNvSpPr>
              <a:spLocks noChangeArrowheads="1"/>
            </p:cNvSpPr>
            <p:nvPr/>
          </p:nvSpPr>
          <p:spPr bwMode="auto">
            <a:xfrm>
              <a:off x="288" y="3312"/>
              <a:ext cx="5088" cy="3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223249" name="Line 76"/>
            <p:cNvSpPr>
              <a:spLocks noChangeShapeType="1"/>
            </p:cNvSpPr>
            <p:nvPr/>
          </p:nvSpPr>
          <p:spPr bwMode="auto">
            <a:xfrm>
              <a:off x="624" y="3312"/>
              <a:ext cx="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50" name="Line 77"/>
            <p:cNvSpPr>
              <a:spLocks noChangeShapeType="1"/>
            </p:cNvSpPr>
            <p:nvPr/>
          </p:nvSpPr>
          <p:spPr bwMode="auto">
            <a:xfrm>
              <a:off x="960" y="3312"/>
              <a:ext cx="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51" name="Line 78"/>
            <p:cNvSpPr>
              <a:spLocks noChangeShapeType="1"/>
            </p:cNvSpPr>
            <p:nvPr/>
          </p:nvSpPr>
          <p:spPr bwMode="auto">
            <a:xfrm>
              <a:off x="1296" y="3312"/>
              <a:ext cx="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52" name="Line 79"/>
            <p:cNvSpPr>
              <a:spLocks noChangeShapeType="1"/>
            </p:cNvSpPr>
            <p:nvPr/>
          </p:nvSpPr>
          <p:spPr bwMode="auto">
            <a:xfrm>
              <a:off x="1584" y="3312"/>
              <a:ext cx="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53" name="Line 80"/>
            <p:cNvSpPr>
              <a:spLocks noChangeShapeType="1"/>
            </p:cNvSpPr>
            <p:nvPr/>
          </p:nvSpPr>
          <p:spPr bwMode="auto">
            <a:xfrm>
              <a:off x="1872" y="3312"/>
              <a:ext cx="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54" name="Line 81"/>
            <p:cNvSpPr>
              <a:spLocks noChangeShapeType="1"/>
            </p:cNvSpPr>
            <p:nvPr/>
          </p:nvSpPr>
          <p:spPr bwMode="auto">
            <a:xfrm>
              <a:off x="2208" y="3312"/>
              <a:ext cx="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55" name="Line 82"/>
            <p:cNvSpPr>
              <a:spLocks noChangeShapeType="1"/>
            </p:cNvSpPr>
            <p:nvPr/>
          </p:nvSpPr>
          <p:spPr bwMode="auto">
            <a:xfrm>
              <a:off x="2544" y="3312"/>
              <a:ext cx="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56" name="Line 83"/>
            <p:cNvSpPr>
              <a:spLocks noChangeShapeType="1"/>
            </p:cNvSpPr>
            <p:nvPr/>
          </p:nvSpPr>
          <p:spPr bwMode="auto">
            <a:xfrm>
              <a:off x="2832" y="3312"/>
              <a:ext cx="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57" name="Line 84"/>
            <p:cNvSpPr>
              <a:spLocks noChangeShapeType="1"/>
            </p:cNvSpPr>
            <p:nvPr/>
          </p:nvSpPr>
          <p:spPr bwMode="auto">
            <a:xfrm>
              <a:off x="3120" y="3312"/>
              <a:ext cx="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58" name="Line 85"/>
            <p:cNvSpPr>
              <a:spLocks noChangeShapeType="1"/>
            </p:cNvSpPr>
            <p:nvPr/>
          </p:nvSpPr>
          <p:spPr bwMode="auto">
            <a:xfrm>
              <a:off x="3456" y="3312"/>
              <a:ext cx="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59" name="Line 86"/>
            <p:cNvSpPr>
              <a:spLocks noChangeShapeType="1"/>
            </p:cNvSpPr>
            <p:nvPr/>
          </p:nvSpPr>
          <p:spPr bwMode="auto">
            <a:xfrm>
              <a:off x="3840" y="3312"/>
              <a:ext cx="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60" name="Line 87"/>
            <p:cNvSpPr>
              <a:spLocks noChangeShapeType="1"/>
            </p:cNvSpPr>
            <p:nvPr/>
          </p:nvSpPr>
          <p:spPr bwMode="auto">
            <a:xfrm>
              <a:off x="4176" y="3312"/>
              <a:ext cx="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61" name="Line 88"/>
            <p:cNvSpPr>
              <a:spLocks noChangeShapeType="1"/>
            </p:cNvSpPr>
            <p:nvPr/>
          </p:nvSpPr>
          <p:spPr bwMode="auto">
            <a:xfrm>
              <a:off x="4608" y="3312"/>
              <a:ext cx="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62" name="Line 89"/>
            <p:cNvSpPr>
              <a:spLocks noChangeShapeType="1"/>
            </p:cNvSpPr>
            <p:nvPr/>
          </p:nvSpPr>
          <p:spPr bwMode="auto">
            <a:xfrm>
              <a:off x="4992" y="3312"/>
              <a:ext cx="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372" name="Text Box 92"/>
          <p:cNvSpPr txBox="1">
            <a:spLocks noChangeArrowheads="1"/>
          </p:cNvSpPr>
          <p:nvPr/>
        </p:nvSpPr>
        <p:spPr bwMode="auto">
          <a:xfrm>
            <a:off x="304800" y="1524000"/>
            <a:ext cx="2286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600" dirty="0">
                <a:solidFill>
                  <a:srgbClr val="333333"/>
                </a:solidFill>
                <a:ea typeface="楷体_GB2312" pitchFamily="49" charset="-122"/>
              </a:rPr>
              <a:t>满二叉树</a:t>
            </a: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1284288" y="1166813"/>
            <a:ext cx="6497637" cy="3225800"/>
            <a:chOff x="809" y="735"/>
            <a:chExt cx="4093" cy="2032"/>
          </a:xfrm>
        </p:grpSpPr>
        <p:sp>
          <p:nvSpPr>
            <p:cNvPr id="223239" name="Text Box 0"/>
            <p:cNvSpPr txBox="1">
              <a:spLocks noChangeArrowheads="1"/>
            </p:cNvSpPr>
            <p:nvPr/>
          </p:nvSpPr>
          <p:spPr bwMode="auto">
            <a:xfrm>
              <a:off x="2978" y="735"/>
              <a:ext cx="3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FF00FF"/>
                  </a:solidFill>
                </a:rPr>
                <a:t>1</a:t>
              </a:r>
            </a:p>
          </p:txBody>
        </p:sp>
        <p:sp>
          <p:nvSpPr>
            <p:cNvPr id="223240" name="Text Box 1"/>
            <p:cNvSpPr txBox="1">
              <a:spLocks noChangeArrowheads="1"/>
            </p:cNvSpPr>
            <p:nvPr/>
          </p:nvSpPr>
          <p:spPr bwMode="auto">
            <a:xfrm>
              <a:off x="1508" y="1201"/>
              <a:ext cx="3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FF00FF"/>
                  </a:solidFill>
                </a:rPr>
                <a:t>2</a:t>
              </a:r>
            </a:p>
          </p:txBody>
        </p:sp>
        <p:sp>
          <p:nvSpPr>
            <p:cNvPr id="223241" name="Text Box 2"/>
            <p:cNvSpPr txBox="1">
              <a:spLocks noChangeArrowheads="1"/>
            </p:cNvSpPr>
            <p:nvPr/>
          </p:nvSpPr>
          <p:spPr bwMode="auto">
            <a:xfrm>
              <a:off x="1030" y="1839"/>
              <a:ext cx="3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FF00FF"/>
                  </a:solidFill>
                </a:rPr>
                <a:t>4</a:t>
              </a:r>
            </a:p>
          </p:txBody>
        </p:sp>
        <p:sp>
          <p:nvSpPr>
            <p:cNvPr id="223242" name="Text Box 3"/>
            <p:cNvSpPr txBox="1">
              <a:spLocks noChangeArrowheads="1"/>
            </p:cNvSpPr>
            <p:nvPr/>
          </p:nvSpPr>
          <p:spPr bwMode="auto">
            <a:xfrm>
              <a:off x="809" y="2439"/>
              <a:ext cx="3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FF00FF"/>
                  </a:solidFill>
                </a:rPr>
                <a:t>8</a:t>
              </a:r>
            </a:p>
          </p:txBody>
        </p:sp>
        <p:sp>
          <p:nvSpPr>
            <p:cNvPr id="223243" name="Text Box 4"/>
            <p:cNvSpPr txBox="1">
              <a:spLocks noChangeArrowheads="1"/>
            </p:cNvSpPr>
            <p:nvPr/>
          </p:nvSpPr>
          <p:spPr bwMode="auto">
            <a:xfrm>
              <a:off x="3860" y="1263"/>
              <a:ext cx="3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FF00FF"/>
                  </a:solidFill>
                </a:rPr>
                <a:t>3</a:t>
              </a:r>
            </a:p>
          </p:txBody>
        </p:sp>
        <p:sp>
          <p:nvSpPr>
            <p:cNvPr id="223244" name="Text Box 5"/>
            <p:cNvSpPr txBox="1">
              <a:spLocks noChangeArrowheads="1"/>
            </p:cNvSpPr>
            <p:nvPr/>
          </p:nvSpPr>
          <p:spPr bwMode="auto">
            <a:xfrm>
              <a:off x="4350" y="1864"/>
              <a:ext cx="3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FF00FF"/>
                  </a:solidFill>
                </a:rPr>
                <a:t>7</a:t>
              </a:r>
            </a:p>
          </p:txBody>
        </p:sp>
        <p:sp>
          <p:nvSpPr>
            <p:cNvPr id="223245" name="Text Box 6"/>
            <p:cNvSpPr txBox="1">
              <a:spLocks noChangeArrowheads="1"/>
            </p:cNvSpPr>
            <p:nvPr/>
          </p:nvSpPr>
          <p:spPr bwMode="auto">
            <a:xfrm>
              <a:off x="4522" y="2440"/>
              <a:ext cx="3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FF00FF"/>
                  </a:solidFill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87646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609600" y="609600"/>
            <a:ext cx="6348413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0000FF"/>
                </a:solidFill>
                <a:ea typeface="楷体_GB2312" pitchFamily="49" charset="-122"/>
              </a:rPr>
              <a:t>二、先左后右的遍历算法</a:t>
            </a:r>
            <a:endParaRPr lang="zh-CN" altLang="en-US" sz="5400"/>
          </a:p>
        </p:txBody>
      </p:sp>
      <p:sp>
        <p:nvSpPr>
          <p:cNvPr id="583683" name="Text Box 3"/>
          <p:cNvSpPr txBox="1">
            <a:spLocks noChangeArrowheads="1"/>
          </p:cNvSpPr>
          <p:nvPr/>
        </p:nvSpPr>
        <p:spPr bwMode="auto">
          <a:xfrm>
            <a:off x="2209800" y="1828800"/>
            <a:ext cx="4187365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A50021"/>
                </a:solidFill>
                <a:ea typeface="楷体_GB2312" pitchFamily="49" charset="-122"/>
              </a:rPr>
              <a:t>先</a:t>
            </a:r>
            <a:r>
              <a:rPr lang="en-US" altLang="zh-CN" dirty="0" smtClean="0">
                <a:ea typeface="楷体_GB2312" pitchFamily="49" charset="-122"/>
              </a:rPr>
              <a:t>(</a:t>
            </a:r>
            <a:r>
              <a:rPr lang="zh-CN" altLang="en-US" dirty="0" smtClean="0">
                <a:ea typeface="楷体_GB2312" pitchFamily="49" charset="-122"/>
              </a:rPr>
              <a:t>根</a:t>
            </a:r>
            <a:r>
              <a:rPr lang="en-US" altLang="zh-CN" dirty="0" smtClean="0">
                <a:ea typeface="楷体_GB2312" pitchFamily="49" charset="-122"/>
              </a:rPr>
              <a:t>)</a:t>
            </a:r>
            <a:r>
              <a:rPr lang="zh-CN" altLang="en-US" dirty="0" smtClean="0">
                <a:ea typeface="楷体_GB2312" pitchFamily="49" charset="-122"/>
              </a:rPr>
              <a:t>序</a:t>
            </a:r>
            <a:r>
              <a:rPr lang="zh-CN" altLang="en-US" dirty="0">
                <a:ea typeface="楷体_GB2312" pitchFamily="49" charset="-122"/>
              </a:rPr>
              <a:t>的遍历算法</a:t>
            </a:r>
            <a:endParaRPr lang="zh-CN" altLang="en-US" sz="4400" dirty="0">
              <a:ea typeface="楷体_GB2312" pitchFamily="49" charset="-122"/>
            </a:endParaRPr>
          </a:p>
        </p:txBody>
      </p:sp>
      <p:sp>
        <p:nvSpPr>
          <p:cNvPr id="583684" name="Text Box 4"/>
          <p:cNvSpPr txBox="1">
            <a:spLocks noChangeArrowheads="1"/>
          </p:cNvSpPr>
          <p:nvPr/>
        </p:nvSpPr>
        <p:spPr bwMode="auto">
          <a:xfrm>
            <a:off x="2209800" y="3124200"/>
            <a:ext cx="4187365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2"/>
                </a:solidFill>
                <a:ea typeface="楷体_GB2312" pitchFamily="49" charset="-122"/>
              </a:rPr>
              <a:t>中</a:t>
            </a:r>
            <a:r>
              <a:rPr lang="en-US" altLang="zh-CN" dirty="0" smtClean="0">
                <a:ea typeface="楷体_GB2312" pitchFamily="49" charset="-122"/>
              </a:rPr>
              <a:t>(</a:t>
            </a:r>
            <a:r>
              <a:rPr lang="zh-CN" altLang="en-US" dirty="0" smtClean="0">
                <a:ea typeface="楷体_GB2312" pitchFamily="49" charset="-122"/>
              </a:rPr>
              <a:t>根</a:t>
            </a:r>
            <a:r>
              <a:rPr lang="en-US" altLang="zh-CN" dirty="0" smtClean="0">
                <a:ea typeface="楷体_GB2312" pitchFamily="49" charset="-122"/>
              </a:rPr>
              <a:t>)</a:t>
            </a:r>
            <a:r>
              <a:rPr lang="zh-CN" altLang="en-US" dirty="0" smtClean="0">
                <a:ea typeface="楷体_GB2312" pitchFamily="49" charset="-122"/>
              </a:rPr>
              <a:t>序</a:t>
            </a:r>
            <a:r>
              <a:rPr lang="zh-CN" altLang="en-US" dirty="0">
                <a:ea typeface="楷体_GB2312" pitchFamily="49" charset="-122"/>
              </a:rPr>
              <a:t>的遍历算法</a:t>
            </a:r>
            <a:endParaRPr lang="zh-CN" altLang="en-US" sz="2400" dirty="0"/>
          </a:p>
        </p:txBody>
      </p:sp>
      <p:sp>
        <p:nvSpPr>
          <p:cNvPr id="583685" name="Text Box 5"/>
          <p:cNvSpPr txBox="1">
            <a:spLocks noChangeArrowheads="1"/>
          </p:cNvSpPr>
          <p:nvPr/>
        </p:nvSpPr>
        <p:spPr bwMode="auto">
          <a:xfrm>
            <a:off x="2209800" y="4419600"/>
            <a:ext cx="4187365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333399"/>
                </a:solidFill>
                <a:ea typeface="楷体_GB2312" pitchFamily="49" charset="-122"/>
              </a:rPr>
              <a:t>后</a:t>
            </a:r>
            <a:r>
              <a:rPr lang="en-US" altLang="zh-CN" dirty="0" smtClean="0">
                <a:ea typeface="楷体_GB2312" pitchFamily="49" charset="-122"/>
              </a:rPr>
              <a:t>(</a:t>
            </a:r>
            <a:r>
              <a:rPr lang="zh-CN" altLang="en-US" dirty="0" smtClean="0">
                <a:ea typeface="楷体_GB2312" pitchFamily="49" charset="-122"/>
              </a:rPr>
              <a:t>根</a:t>
            </a:r>
            <a:r>
              <a:rPr lang="en-US" altLang="zh-CN" dirty="0" smtClean="0">
                <a:ea typeface="楷体_GB2312" pitchFamily="49" charset="-122"/>
              </a:rPr>
              <a:t>)</a:t>
            </a:r>
            <a:r>
              <a:rPr lang="zh-CN" altLang="en-US" dirty="0" smtClean="0">
                <a:ea typeface="楷体_GB2312" pitchFamily="49" charset="-122"/>
              </a:rPr>
              <a:t>序</a:t>
            </a:r>
            <a:r>
              <a:rPr lang="zh-CN" altLang="en-US" dirty="0">
                <a:ea typeface="楷体_GB2312" pitchFamily="49" charset="-122"/>
              </a:rPr>
              <a:t>的遍历算法</a:t>
            </a:r>
            <a:endParaRPr lang="zh-CN" altLang="en-US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3" grpId="0" autoUpdateAnimBg="0"/>
      <p:bldP spid="583684" grpId="0" autoUpdateAnimBg="0"/>
      <p:bldP spid="58368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57200" y="331788"/>
            <a:ext cx="51054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A50021"/>
                </a:solidFill>
                <a:ea typeface="楷体_GB2312" pitchFamily="49" charset="-122"/>
              </a:rPr>
              <a:t>先</a:t>
            </a:r>
            <a:r>
              <a:rPr lang="en-US" altLang="zh-CN" dirty="0" smtClean="0">
                <a:ea typeface="楷体_GB2312" pitchFamily="49" charset="-122"/>
              </a:rPr>
              <a:t>(</a:t>
            </a:r>
            <a:r>
              <a:rPr lang="zh-CN" altLang="en-US" dirty="0" smtClean="0">
                <a:ea typeface="楷体_GB2312" pitchFamily="49" charset="-122"/>
              </a:rPr>
              <a:t>根</a:t>
            </a:r>
            <a:r>
              <a:rPr lang="en-US" altLang="zh-CN" dirty="0" smtClean="0">
                <a:ea typeface="楷体_GB2312" pitchFamily="49" charset="-122"/>
              </a:rPr>
              <a:t>)</a:t>
            </a:r>
            <a:r>
              <a:rPr lang="zh-CN" altLang="en-US" dirty="0" smtClean="0">
                <a:ea typeface="楷体_GB2312" pitchFamily="49" charset="-122"/>
              </a:rPr>
              <a:t>序</a:t>
            </a:r>
            <a:r>
              <a:rPr lang="zh-CN" altLang="en-US" dirty="0">
                <a:ea typeface="楷体_GB2312" pitchFamily="49" charset="-122"/>
              </a:rPr>
              <a:t>的遍历算法</a:t>
            </a:r>
            <a:endParaRPr lang="zh-CN" altLang="en-US" sz="5400" dirty="0"/>
          </a:p>
        </p:txBody>
      </p:sp>
      <p:sp>
        <p:nvSpPr>
          <p:cNvPr id="56323" name="Oval 3"/>
          <p:cNvSpPr>
            <a:spLocks noChangeArrowheads="1"/>
          </p:cNvSpPr>
          <p:nvPr/>
        </p:nvSpPr>
        <p:spPr bwMode="auto">
          <a:xfrm>
            <a:off x="1524000" y="2819400"/>
            <a:ext cx="838200" cy="762000"/>
          </a:xfrm>
          <a:prstGeom prst="ellipse">
            <a:avLst/>
          </a:prstGeom>
          <a:solidFill>
            <a:srgbClr val="FBE2D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990000"/>
                </a:solidFill>
              </a:rPr>
              <a:t>根</a:t>
            </a:r>
            <a:endParaRPr lang="zh-CN" altLang="en-US" sz="2400"/>
          </a:p>
        </p:txBody>
      </p:sp>
      <p:sp>
        <p:nvSpPr>
          <p:cNvPr id="584708" name="Line 4"/>
          <p:cNvSpPr>
            <a:spLocks noChangeShapeType="1"/>
          </p:cNvSpPr>
          <p:nvPr/>
        </p:nvSpPr>
        <p:spPr bwMode="auto">
          <a:xfrm>
            <a:off x="1981200" y="1752600"/>
            <a:ext cx="0" cy="99060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709" name="Line 5"/>
          <p:cNvSpPr>
            <a:spLocks noChangeShapeType="1"/>
          </p:cNvSpPr>
          <p:nvPr/>
        </p:nvSpPr>
        <p:spPr bwMode="auto">
          <a:xfrm flipV="1">
            <a:off x="762000" y="3429000"/>
            <a:ext cx="762000" cy="106680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triangle" w="med" len="lg"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710" name="Line 6"/>
          <p:cNvSpPr>
            <a:spLocks noChangeShapeType="1"/>
          </p:cNvSpPr>
          <p:nvPr/>
        </p:nvSpPr>
        <p:spPr bwMode="auto">
          <a:xfrm flipH="1" flipV="1">
            <a:off x="2362200" y="3429000"/>
            <a:ext cx="762000" cy="106680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7" name="AutoShape 7"/>
          <p:cNvSpPr>
            <a:spLocks noChangeArrowheads="1"/>
          </p:cNvSpPr>
          <p:nvPr/>
        </p:nvSpPr>
        <p:spPr bwMode="auto">
          <a:xfrm>
            <a:off x="381000" y="3886200"/>
            <a:ext cx="1066800" cy="1447800"/>
          </a:xfrm>
          <a:prstGeom prst="triangle">
            <a:avLst>
              <a:gd name="adj" fmla="val 100000"/>
            </a:avLst>
          </a:prstGeom>
          <a:solidFill>
            <a:srgbClr val="FBE2D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zh-CN" altLang="en-US" sz="2400"/>
              <a:t>左</a:t>
            </a:r>
          </a:p>
          <a:p>
            <a:pPr algn="ctr"/>
            <a:r>
              <a:rPr lang="zh-CN" altLang="en-US" sz="2400"/>
              <a:t>子树</a:t>
            </a:r>
          </a:p>
        </p:txBody>
      </p:sp>
      <p:sp>
        <p:nvSpPr>
          <p:cNvPr id="56328" name="AutoShape 8"/>
          <p:cNvSpPr>
            <a:spLocks noChangeArrowheads="1"/>
          </p:cNvSpPr>
          <p:nvPr/>
        </p:nvSpPr>
        <p:spPr bwMode="auto">
          <a:xfrm>
            <a:off x="2438400" y="3886200"/>
            <a:ext cx="990600" cy="1447800"/>
          </a:xfrm>
          <a:prstGeom prst="triangle">
            <a:avLst>
              <a:gd name="adj" fmla="val 0"/>
            </a:avLst>
          </a:prstGeom>
          <a:solidFill>
            <a:srgbClr val="FBE2D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zh-CN" altLang="en-US" sz="2400"/>
              <a:t>右</a:t>
            </a:r>
          </a:p>
          <a:p>
            <a:pPr algn="ctr"/>
            <a:r>
              <a:rPr lang="zh-CN" altLang="en-US" sz="2400"/>
              <a:t>子树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 flipH="1">
            <a:off x="1447800" y="3505200"/>
            <a:ext cx="228600" cy="381000"/>
          </a:xfrm>
          <a:prstGeom prst="line">
            <a:avLst/>
          </a:prstGeom>
          <a:noFill/>
          <a:ln w="38100" cap="sq">
            <a:solidFill>
              <a:srgbClr val="0066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2209800" y="3505200"/>
            <a:ext cx="228600" cy="381000"/>
          </a:xfrm>
          <a:prstGeom prst="line">
            <a:avLst/>
          </a:prstGeom>
          <a:noFill/>
          <a:ln w="38100" cap="sq">
            <a:solidFill>
              <a:srgbClr val="0066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715" name="Line 11"/>
          <p:cNvSpPr>
            <a:spLocks noChangeShapeType="1"/>
          </p:cNvSpPr>
          <p:nvPr/>
        </p:nvSpPr>
        <p:spPr bwMode="auto">
          <a:xfrm flipH="1">
            <a:off x="1524000" y="3581400"/>
            <a:ext cx="304800" cy="533400"/>
          </a:xfrm>
          <a:prstGeom prst="line">
            <a:avLst/>
          </a:prstGeom>
          <a:noFill/>
          <a:ln w="38100" cap="sq">
            <a:solidFill>
              <a:srgbClr val="FF3300"/>
            </a:solidFill>
            <a:round/>
            <a:headEnd type="triangle" w="med" len="lg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716" name="Line 12"/>
          <p:cNvSpPr>
            <a:spLocks noChangeShapeType="1"/>
          </p:cNvSpPr>
          <p:nvPr/>
        </p:nvSpPr>
        <p:spPr bwMode="auto">
          <a:xfrm>
            <a:off x="1981200" y="3581400"/>
            <a:ext cx="381000" cy="609600"/>
          </a:xfrm>
          <a:prstGeom prst="line">
            <a:avLst/>
          </a:prstGeom>
          <a:noFill/>
          <a:ln w="38100" cap="sq">
            <a:solidFill>
              <a:srgbClr val="FF3300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717" name="Oval 13"/>
          <p:cNvSpPr>
            <a:spLocks noChangeArrowheads="1"/>
          </p:cNvSpPr>
          <p:nvPr/>
        </p:nvSpPr>
        <p:spPr bwMode="auto">
          <a:xfrm>
            <a:off x="1524000" y="2819400"/>
            <a:ext cx="838200" cy="762000"/>
          </a:xfrm>
          <a:prstGeom prst="ellipse">
            <a:avLst/>
          </a:prstGeom>
          <a:solidFill>
            <a:srgbClr val="A50021"/>
          </a:solidFill>
          <a:ln w="12700" cap="sq">
            <a:solidFill>
              <a:srgbClr val="A5002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FFFFCC"/>
                </a:solidFill>
              </a:rPr>
              <a:t>根</a:t>
            </a:r>
            <a:endParaRPr lang="zh-CN" altLang="en-US" sz="2400">
              <a:solidFill>
                <a:srgbClr val="FFFFCC"/>
              </a:solidFill>
            </a:endParaRPr>
          </a:p>
        </p:txBody>
      </p:sp>
      <p:sp>
        <p:nvSpPr>
          <p:cNvPr id="584718" name="AutoShape 14"/>
          <p:cNvSpPr>
            <a:spLocks noChangeArrowheads="1"/>
          </p:cNvSpPr>
          <p:nvPr/>
        </p:nvSpPr>
        <p:spPr bwMode="auto">
          <a:xfrm>
            <a:off x="381000" y="3886200"/>
            <a:ext cx="1066800" cy="1447800"/>
          </a:xfrm>
          <a:prstGeom prst="triangle">
            <a:avLst>
              <a:gd name="adj" fmla="val 100000"/>
            </a:avLst>
          </a:prstGeom>
          <a:solidFill>
            <a:srgbClr val="CC6600"/>
          </a:solidFill>
          <a:ln w="12700" cap="sq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0000FF"/>
                </a:solidFill>
              </a:rPr>
              <a:t>左</a:t>
            </a:r>
          </a:p>
          <a:p>
            <a:pPr algn="ctr"/>
            <a:r>
              <a:rPr lang="zh-CN" altLang="en-US" sz="2400" b="1">
                <a:solidFill>
                  <a:srgbClr val="0000FF"/>
                </a:solidFill>
              </a:rPr>
              <a:t>子树</a:t>
            </a:r>
          </a:p>
        </p:txBody>
      </p:sp>
      <p:sp>
        <p:nvSpPr>
          <p:cNvPr id="584719" name="AutoShape 15"/>
          <p:cNvSpPr>
            <a:spLocks noChangeArrowheads="1"/>
          </p:cNvSpPr>
          <p:nvPr/>
        </p:nvSpPr>
        <p:spPr bwMode="auto">
          <a:xfrm>
            <a:off x="2438400" y="3886200"/>
            <a:ext cx="990600" cy="1447800"/>
          </a:xfrm>
          <a:prstGeom prst="triangle">
            <a:avLst>
              <a:gd name="adj" fmla="val 0"/>
            </a:avLst>
          </a:prstGeom>
          <a:solidFill>
            <a:srgbClr val="CC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0000FF"/>
                </a:solidFill>
              </a:rPr>
              <a:t>右</a:t>
            </a:r>
          </a:p>
          <a:p>
            <a:pPr algn="ctr"/>
            <a:r>
              <a:rPr lang="zh-CN" altLang="en-US" sz="2400" b="1">
                <a:solidFill>
                  <a:srgbClr val="0000FF"/>
                </a:solidFill>
              </a:rPr>
              <a:t>子树</a:t>
            </a:r>
          </a:p>
        </p:txBody>
      </p:sp>
      <p:sp>
        <p:nvSpPr>
          <p:cNvPr id="584720" name="Text Box 16">
            <a:hlinkClick r:id="" action="ppaction://hlinkshowjump?jump=previousslide"/>
          </p:cNvPr>
          <p:cNvSpPr txBox="1">
            <a:spLocks noChangeArrowheads="1"/>
          </p:cNvSpPr>
          <p:nvPr/>
        </p:nvSpPr>
        <p:spPr bwMode="auto">
          <a:xfrm>
            <a:off x="3600450" y="1676400"/>
            <a:ext cx="5543550" cy="37512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CC6600"/>
                </a:solidFill>
                <a:ea typeface="楷体_GB2312" pitchFamily="49" charset="-122"/>
              </a:rPr>
              <a:t>若二叉树为空树，则空操作；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CC6600"/>
                </a:solidFill>
                <a:ea typeface="楷体_GB2312" pitchFamily="49" charset="-122"/>
              </a:rPr>
              <a:t>否则，</a:t>
            </a:r>
          </a:p>
          <a:p>
            <a:pPr lvl="1">
              <a:lnSpc>
                <a:spcPct val="150000"/>
              </a:lnSpc>
            </a:pPr>
            <a:r>
              <a:rPr lang="zh-CN" altLang="en-US" sz="3200">
                <a:solidFill>
                  <a:srgbClr val="CC6600"/>
                </a:solidFill>
                <a:ea typeface="楷体_GB2312" pitchFamily="49" charset="-122"/>
              </a:rPr>
              <a:t>（</a:t>
            </a:r>
            <a:r>
              <a:rPr lang="en-US" altLang="zh-CN" sz="3200">
                <a:solidFill>
                  <a:srgbClr val="CC6600"/>
                </a:solidFill>
                <a:ea typeface="楷体_GB2312" pitchFamily="49" charset="-122"/>
              </a:rPr>
              <a:t>1</a:t>
            </a:r>
            <a:r>
              <a:rPr lang="zh-CN" altLang="en-US" sz="3200">
                <a:solidFill>
                  <a:srgbClr val="CC6600"/>
                </a:solidFill>
                <a:ea typeface="楷体_GB2312" pitchFamily="49" charset="-122"/>
              </a:rPr>
              <a:t>）</a:t>
            </a:r>
            <a:r>
              <a:rPr lang="zh-CN" altLang="en-US" sz="3200">
                <a:solidFill>
                  <a:srgbClr val="0000FF"/>
                </a:solidFill>
                <a:ea typeface="楷体_GB2312" pitchFamily="49" charset="-122"/>
              </a:rPr>
              <a:t>访问根结点；</a:t>
            </a:r>
          </a:p>
          <a:p>
            <a:pPr lvl="1">
              <a:lnSpc>
                <a:spcPct val="150000"/>
              </a:lnSpc>
            </a:pPr>
            <a:r>
              <a:rPr lang="zh-CN" altLang="en-US" sz="3200">
                <a:solidFill>
                  <a:srgbClr val="CC6600"/>
                </a:solidFill>
                <a:ea typeface="楷体_GB2312" pitchFamily="49" charset="-122"/>
              </a:rPr>
              <a:t>（</a:t>
            </a:r>
            <a:r>
              <a:rPr lang="en-US" altLang="zh-CN" sz="3200">
                <a:solidFill>
                  <a:srgbClr val="CC6600"/>
                </a:solidFill>
                <a:ea typeface="楷体_GB2312" pitchFamily="49" charset="-122"/>
              </a:rPr>
              <a:t>2</a:t>
            </a:r>
            <a:r>
              <a:rPr lang="zh-CN" altLang="en-US" sz="3200">
                <a:solidFill>
                  <a:srgbClr val="CC6600"/>
                </a:solidFill>
                <a:ea typeface="楷体_GB2312" pitchFamily="49" charset="-122"/>
              </a:rPr>
              <a:t>）先序遍历左子树；</a:t>
            </a:r>
          </a:p>
          <a:p>
            <a:pPr lvl="1">
              <a:lnSpc>
                <a:spcPct val="150000"/>
              </a:lnSpc>
            </a:pPr>
            <a:r>
              <a:rPr lang="zh-CN" altLang="en-US" sz="3200">
                <a:solidFill>
                  <a:srgbClr val="CC6600"/>
                </a:solidFill>
                <a:ea typeface="楷体_GB2312" pitchFamily="49" charset="-122"/>
              </a:rPr>
              <a:t>（</a:t>
            </a:r>
            <a:r>
              <a:rPr lang="en-US" altLang="zh-CN" sz="3200">
                <a:solidFill>
                  <a:srgbClr val="CC6600"/>
                </a:solidFill>
                <a:ea typeface="楷体_GB2312" pitchFamily="49" charset="-122"/>
              </a:rPr>
              <a:t>3</a:t>
            </a:r>
            <a:r>
              <a:rPr lang="zh-CN" altLang="en-US" sz="3200">
                <a:solidFill>
                  <a:srgbClr val="CC6600"/>
                </a:solidFill>
                <a:ea typeface="楷体_GB2312" pitchFamily="49" charset="-122"/>
              </a:rPr>
              <a:t>）先序遍历右子树。</a:t>
            </a:r>
            <a:endParaRPr lang="zh-CN" altLang="en-US" sz="3200">
              <a:solidFill>
                <a:srgbClr val="CC66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8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8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84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84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8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84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8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584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8" grpId="0" animBg="1"/>
      <p:bldP spid="584709" grpId="0" animBg="1"/>
      <p:bldP spid="584710" grpId="0" animBg="1"/>
      <p:bldP spid="584715" grpId="0" animBg="1"/>
      <p:bldP spid="584716" grpId="0" animBg="1"/>
      <p:bldP spid="584717" grpId="0" animBg="1" autoUpdateAnimBg="0"/>
      <p:bldP spid="584718" grpId="0" animBg="1" autoUpdateAnimBg="0"/>
      <p:bldP spid="584719" grpId="0" animBg="1" autoUpdateAnimBg="0"/>
      <p:bldP spid="58472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7200" y="331788"/>
            <a:ext cx="4187365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2"/>
                </a:solidFill>
                <a:ea typeface="楷体_GB2312" pitchFamily="49" charset="-122"/>
              </a:rPr>
              <a:t>中</a:t>
            </a:r>
            <a:r>
              <a:rPr lang="en-US" altLang="zh-CN" dirty="0" smtClean="0">
                <a:ea typeface="楷体_GB2312" pitchFamily="49" charset="-122"/>
              </a:rPr>
              <a:t>(</a:t>
            </a:r>
            <a:r>
              <a:rPr lang="zh-CN" altLang="en-US" dirty="0" smtClean="0">
                <a:ea typeface="楷体_GB2312" pitchFamily="49" charset="-122"/>
              </a:rPr>
              <a:t>根</a:t>
            </a:r>
            <a:r>
              <a:rPr lang="en-US" altLang="zh-CN" dirty="0" smtClean="0">
                <a:ea typeface="楷体_GB2312" pitchFamily="49" charset="-122"/>
              </a:rPr>
              <a:t>)</a:t>
            </a:r>
            <a:r>
              <a:rPr lang="zh-CN" altLang="en-US" dirty="0" smtClean="0">
                <a:ea typeface="楷体_GB2312" pitchFamily="49" charset="-122"/>
              </a:rPr>
              <a:t>序</a:t>
            </a:r>
            <a:r>
              <a:rPr lang="zh-CN" altLang="en-US" dirty="0">
                <a:ea typeface="楷体_GB2312" pitchFamily="49" charset="-122"/>
              </a:rPr>
              <a:t>的遍历算法</a:t>
            </a:r>
          </a:p>
        </p:txBody>
      </p:sp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1524000" y="2819400"/>
            <a:ext cx="838200" cy="762000"/>
          </a:xfrm>
          <a:prstGeom prst="ellipse">
            <a:avLst/>
          </a:prstGeom>
          <a:solidFill>
            <a:srgbClr val="FBE2D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990000"/>
                </a:solidFill>
              </a:rPr>
              <a:t>根</a:t>
            </a:r>
            <a:endParaRPr lang="zh-CN" altLang="en-US" sz="2400"/>
          </a:p>
        </p:txBody>
      </p:sp>
      <p:sp>
        <p:nvSpPr>
          <p:cNvPr id="586756" name="Line 4"/>
          <p:cNvSpPr>
            <a:spLocks noChangeShapeType="1"/>
          </p:cNvSpPr>
          <p:nvPr/>
        </p:nvSpPr>
        <p:spPr bwMode="auto">
          <a:xfrm>
            <a:off x="1981200" y="1752600"/>
            <a:ext cx="0" cy="99060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6757" name="Line 5"/>
          <p:cNvSpPr>
            <a:spLocks noChangeShapeType="1"/>
          </p:cNvSpPr>
          <p:nvPr/>
        </p:nvSpPr>
        <p:spPr bwMode="auto">
          <a:xfrm flipV="1">
            <a:off x="762000" y="3429000"/>
            <a:ext cx="762000" cy="106680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triangle" w="med" len="lg"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6758" name="Line 6"/>
          <p:cNvSpPr>
            <a:spLocks noChangeShapeType="1"/>
          </p:cNvSpPr>
          <p:nvPr/>
        </p:nvSpPr>
        <p:spPr bwMode="auto">
          <a:xfrm flipH="1" flipV="1">
            <a:off x="2362200" y="3429000"/>
            <a:ext cx="762000" cy="106680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1" name="AutoShape 7"/>
          <p:cNvSpPr>
            <a:spLocks noChangeArrowheads="1"/>
          </p:cNvSpPr>
          <p:nvPr/>
        </p:nvSpPr>
        <p:spPr bwMode="auto">
          <a:xfrm>
            <a:off x="381000" y="3886200"/>
            <a:ext cx="1066800" cy="1447800"/>
          </a:xfrm>
          <a:prstGeom prst="triangle">
            <a:avLst>
              <a:gd name="adj" fmla="val 100000"/>
            </a:avLst>
          </a:prstGeom>
          <a:solidFill>
            <a:srgbClr val="FBE2D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zh-CN" altLang="en-US" sz="2400"/>
              <a:t>左</a:t>
            </a:r>
          </a:p>
          <a:p>
            <a:pPr algn="ctr"/>
            <a:r>
              <a:rPr lang="zh-CN" altLang="en-US" sz="2400"/>
              <a:t>子树</a:t>
            </a:r>
          </a:p>
        </p:txBody>
      </p:sp>
      <p:sp>
        <p:nvSpPr>
          <p:cNvPr id="57352" name="AutoShape 8"/>
          <p:cNvSpPr>
            <a:spLocks noChangeArrowheads="1"/>
          </p:cNvSpPr>
          <p:nvPr/>
        </p:nvSpPr>
        <p:spPr bwMode="auto">
          <a:xfrm>
            <a:off x="2438400" y="3886200"/>
            <a:ext cx="990600" cy="1447800"/>
          </a:xfrm>
          <a:prstGeom prst="triangle">
            <a:avLst>
              <a:gd name="adj" fmla="val 0"/>
            </a:avLst>
          </a:prstGeom>
          <a:solidFill>
            <a:srgbClr val="FBE2D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zh-CN" altLang="en-US" sz="2400"/>
              <a:t>右</a:t>
            </a:r>
          </a:p>
          <a:p>
            <a:pPr algn="ctr"/>
            <a:r>
              <a:rPr lang="zh-CN" altLang="en-US" sz="2400"/>
              <a:t>子树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 flipH="1">
            <a:off x="1447800" y="3505200"/>
            <a:ext cx="228600" cy="381000"/>
          </a:xfrm>
          <a:prstGeom prst="line">
            <a:avLst/>
          </a:prstGeom>
          <a:noFill/>
          <a:ln w="38100" cap="sq">
            <a:solidFill>
              <a:srgbClr val="0066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2209800" y="3505200"/>
            <a:ext cx="228600" cy="381000"/>
          </a:xfrm>
          <a:prstGeom prst="line">
            <a:avLst/>
          </a:prstGeom>
          <a:noFill/>
          <a:ln w="38100" cap="sq">
            <a:solidFill>
              <a:srgbClr val="0066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6763" name="Line 11"/>
          <p:cNvSpPr>
            <a:spLocks noChangeShapeType="1"/>
          </p:cNvSpPr>
          <p:nvPr/>
        </p:nvSpPr>
        <p:spPr bwMode="auto">
          <a:xfrm flipH="1">
            <a:off x="1524000" y="3581400"/>
            <a:ext cx="304800" cy="533400"/>
          </a:xfrm>
          <a:prstGeom prst="line">
            <a:avLst/>
          </a:prstGeom>
          <a:noFill/>
          <a:ln w="38100" cap="sq">
            <a:solidFill>
              <a:srgbClr val="FF3300"/>
            </a:solidFill>
            <a:round/>
            <a:headEnd type="triangle" w="med" len="lg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6764" name="Line 12"/>
          <p:cNvSpPr>
            <a:spLocks noChangeShapeType="1"/>
          </p:cNvSpPr>
          <p:nvPr/>
        </p:nvSpPr>
        <p:spPr bwMode="auto">
          <a:xfrm>
            <a:off x="1981200" y="3581400"/>
            <a:ext cx="381000" cy="609600"/>
          </a:xfrm>
          <a:prstGeom prst="line">
            <a:avLst/>
          </a:prstGeom>
          <a:noFill/>
          <a:ln w="38100" cap="sq">
            <a:solidFill>
              <a:srgbClr val="FF3300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6765" name="Oval 13"/>
          <p:cNvSpPr>
            <a:spLocks noChangeArrowheads="1"/>
          </p:cNvSpPr>
          <p:nvPr/>
        </p:nvSpPr>
        <p:spPr bwMode="auto">
          <a:xfrm>
            <a:off x="1524000" y="2819400"/>
            <a:ext cx="838200" cy="762000"/>
          </a:xfrm>
          <a:prstGeom prst="ellipse">
            <a:avLst/>
          </a:prstGeom>
          <a:solidFill>
            <a:srgbClr val="A50021"/>
          </a:solidFill>
          <a:ln w="12700" cap="sq">
            <a:solidFill>
              <a:srgbClr val="A5002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FFFFCC"/>
                </a:solidFill>
              </a:rPr>
              <a:t>根</a:t>
            </a:r>
            <a:endParaRPr lang="zh-CN" altLang="en-US" sz="2400">
              <a:solidFill>
                <a:srgbClr val="FFFFCC"/>
              </a:solidFill>
            </a:endParaRPr>
          </a:p>
        </p:txBody>
      </p:sp>
      <p:sp>
        <p:nvSpPr>
          <p:cNvPr id="586766" name="AutoShape 14"/>
          <p:cNvSpPr>
            <a:spLocks noChangeArrowheads="1"/>
          </p:cNvSpPr>
          <p:nvPr/>
        </p:nvSpPr>
        <p:spPr bwMode="auto">
          <a:xfrm>
            <a:off x="381000" y="3886200"/>
            <a:ext cx="1066800" cy="1447800"/>
          </a:xfrm>
          <a:prstGeom prst="triangle">
            <a:avLst>
              <a:gd name="adj" fmla="val 100000"/>
            </a:avLst>
          </a:prstGeom>
          <a:solidFill>
            <a:srgbClr val="CC6600"/>
          </a:solidFill>
          <a:ln w="12700" cap="sq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0000FF"/>
                </a:solidFill>
              </a:rPr>
              <a:t>左</a:t>
            </a:r>
          </a:p>
          <a:p>
            <a:pPr algn="ctr"/>
            <a:r>
              <a:rPr lang="zh-CN" altLang="en-US" sz="2400" b="1">
                <a:solidFill>
                  <a:srgbClr val="0000FF"/>
                </a:solidFill>
              </a:rPr>
              <a:t>子树</a:t>
            </a:r>
          </a:p>
        </p:txBody>
      </p:sp>
      <p:sp>
        <p:nvSpPr>
          <p:cNvPr id="586767" name="AutoShape 15"/>
          <p:cNvSpPr>
            <a:spLocks noChangeArrowheads="1"/>
          </p:cNvSpPr>
          <p:nvPr/>
        </p:nvSpPr>
        <p:spPr bwMode="auto">
          <a:xfrm>
            <a:off x="2438400" y="3886200"/>
            <a:ext cx="990600" cy="1447800"/>
          </a:xfrm>
          <a:prstGeom prst="triangle">
            <a:avLst>
              <a:gd name="adj" fmla="val 0"/>
            </a:avLst>
          </a:prstGeom>
          <a:solidFill>
            <a:srgbClr val="CC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0000FF"/>
                </a:solidFill>
              </a:rPr>
              <a:t>右</a:t>
            </a:r>
          </a:p>
          <a:p>
            <a:pPr algn="ctr"/>
            <a:r>
              <a:rPr lang="zh-CN" altLang="en-US" sz="2400" b="1">
                <a:solidFill>
                  <a:srgbClr val="0000FF"/>
                </a:solidFill>
              </a:rPr>
              <a:t>子树</a:t>
            </a:r>
          </a:p>
        </p:txBody>
      </p:sp>
      <p:sp>
        <p:nvSpPr>
          <p:cNvPr id="586768" name="Text Box 1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600450" y="1524000"/>
            <a:ext cx="5543550" cy="37512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CC6600"/>
                </a:solidFill>
                <a:ea typeface="楷体_GB2312" pitchFamily="49" charset="-122"/>
              </a:rPr>
              <a:t>若二叉树为空树，则空操作；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CC6600"/>
                </a:solidFill>
                <a:ea typeface="楷体_GB2312" pitchFamily="49" charset="-122"/>
              </a:rPr>
              <a:t>否则，</a:t>
            </a:r>
          </a:p>
          <a:p>
            <a:pPr lvl="1">
              <a:lnSpc>
                <a:spcPct val="150000"/>
              </a:lnSpc>
            </a:pPr>
            <a:r>
              <a:rPr lang="zh-CN" altLang="en-US" sz="3200">
                <a:solidFill>
                  <a:srgbClr val="CC6600"/>
                </a:solidFill>
                <a:ea typeface="楷体_GB2312" pitchFamily="49" charset="-122"/>
              </a:rPr>
              <a:t>（</a:t>
            </a:r>
            <a:r>
              <a:rPr lang="en-US" altLang="zh-CN" sz="3200">
                <a:solidFill>
                  <a:srgbClr val="CC6600"/>
                </a:solidFill>
                <a:ea typeface="楷体_GB2312" pitchFamily="49" charset="-122"/>
              </a:rPr>
              <a:t>1</a:t>
            </a:r>
            <a:r>
              <a:rPr lang="zh-CN" altLang="en-US" sz="3200">
                <a:solidFill>
                  <a:srgbClr val="CC6600"/>
                </a:solidFill>
                <a:ea typeface="楷体_GB2312" pitchFamily="49" charset="-122"/>
              </a:rPr>
              <a:t>）中序遍历左子树；</a:t>
            </a:r>
          </a:p>
          <a:p>
            <a:pPr lvl="1">
              <a:lnSpc>
                <a:spcPct val="150000"/>
              </a:lnSpc>
            </a:pPr>
            <a:r>
              <a:rPr lang="zh-CN" altLang="en-US" sz="3200">
                <a:solidFill>
                  <a:srgbClr val="CC6600"/>
                </a:solidFill>
                <a:ea typeface="楷体_GB2312" pitchFamily="49" charset="-122"/>
              </a:rPr>
              <a:t>（</a:t>
            </a:r>
            <a:r>
              <a:rPr lang="en-US" altLang="zh-CN" sz="3200">
                <a:solidFill>
                  <a:srgbClr val="CC6600"/>
                </a:solidFill>
                <a:ea typeface="楷体_GB2312" pitchFamily="49" charset="-122"/>
              </a:rPr>
              <a:t>2</a:t>
            </a:r>
            <a:r>
              <a:rPr lang="zh-CN" altLang="en-US" sz="3200">
                <a:solidFill>
                  <a:srgbClr val="CC6600"/>
                </a:solidFill>
                <a:ea typeface="楷体_GB2312" pitchFamily="49" charset="-122"/>
              </a:rPr>
              <a:t>）</a:t>
            </a:r>
            <a:r>
              <a:rPr lang="zh-CN" altLang="en-US" sz="3200">
                <a:solidFill>
                  <a:srgbClr val="0000FF"/>
                </a:solidFill>
                <a:ea typeface="楷体_GB2312" pitchFamily="49" charset="-122"/>
              </a:rPr>
              <a:t>访问根结点；</a:t>
            </a:r>
          </a:p>
          <a:p>
            <a:pPr lvl="1">
              <a:lnSpc>
                <a:spcPct val="150000"/>
              </a:lnSpc>
            </a:pPr>
            <a:r>
              <a:rPr lang="zh-CN" altLang="en-US" sz="3200">
                <a:solidFill>
                  <a:srgbClr val="CC6600"/>
                </a:solidFill>
                <a:ea typeface="楷体_GB2312" pitchFamily="49" charset="-122"/>
              </a:rPr>
              <a:t>（</a:t>
            </a:r>
            <a:r>
              <a:rPr lang="en-US" altLang="zh-CN" sz="3200">
                <a:solidFill>
                  <a:srgbClr val="CC6600"/>
                </a:solidFill>
                <a:ea typeface="楷体_GB2312" pitchFamily="49" charset="-122"/>
              </a:rPr>
              <a:t>3</a:t>
            </a:r>
            <a:r>
              <a:rPr lang="zh-CN" altLang="en-US" sz="3200">
                <a:solidFill>
                  <a:srgbClr val="CC6600"/>
                </a:solidFill>
                <a:ea typeface="楷体_GB2312" pitchFamily="49" charset="-122"/>
              </a:rPr>
              <a:t>）中序遍历右子树。</a:t>
            </a:r>
            <a:endParaRPr lang="zh-CN" altLang="en-US" sz="3200">
              <a:solidFill>
                <a:srgbClr val="CC66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6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6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6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86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8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86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8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8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8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8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8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586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6" grpId="0" animBg="1"/>
      <p:bldP spid="586757" grpId="0" animBg="1"/>
      <p:bldP spid="586758" grpId="0" animBg="1"/>
      <p:bldP spid="586763" grpId="0" animBg="1"/>
      <p:bldP spid="586764" grpId="0" animBg="1"/>
      <p:bldP spid="586765" grpId="0" animBg="1" autoUpdateAnimBg="0"/>
      <p:bldP spid="586766" grpId="0" animBg="1" autoUpdateAnimBg="0"/>
      <p:bldP spid="586767" grpId="0" animBg="1" autoUpdateAnimBg="0"/>
      <p:bldP spid="58676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457200" y="331788"/>
            <a:ext cx="57912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333399"/>
                </a:solidFill>
                <a:ea typeface="楷体_GB2312" pitchFamily="49" charset="-122"/>
              </a:rPr>
              <a:t>后</a:t>
            </a:r>
            <a:r>
              <a:rPr lang="en-US" altLang="zh-CN" dirty="0" smtClean="0">
                <a:ea typeface="楷体_GB2312" pitchFamily="49" charset="-122"/>
              </a:rPr>
              <a:t>(</a:t>
            </a:r>
            <a:r>
              <a:rPr lang="zh-CN" altLang="en-US" dirty="0" smtClean="0">
                <a:ea typeface="楷体_GB2312" pitchFamily="49" charset="-122"/>
              </a:rPr>
              <a:t>根</a:t>
            </a:r>
            <a:r>
              <a:rPr lang="en-US" altLang="zh-CN" dirty="0" smtClean="0">
                <a:ea typeface="楷体_GB2312" pitchFamily="49" charset="-122"/>
              </a:rPr>
              <a:t>)</a:t>
            </a:r>
            <a:r>
              <a:rPr lang="zh-CN" altLang="en-US" dirty="0" smtClean="0">
                <a:ea typeface="楷体_GB2312" pitchFamily="49" charset="-122"/>
              </a:rPr>
              <a:t>序</a:t>
            </a:r>
            <a:r>
              <a:rPr lang="zh-CN" altLang="en-US" dirty="0">
                <a:ea typeface="楷体_GB2312" pitchFamily="49" charset="-122"/>
              </a:rPr>
              <a:t>的遍历算法</a:t>
            </a:r>
            <a:endParaRPr lang="zh-CN" altLang="en-US" sz="5400" dirty="0"/>
          </a:p>
        </p:txBody>
      </p:sp>
      <p:sp>
        <p:nvSpPr>
          <p:cNvPr id="58371" name="Oval 3"/>
          <p:cNvSpPr>
            <a:spLocks noChangeArrowheads="1"/>
          </p:cNvSpPr>
          <p:nvPr/>
        </p:nvSpPr>
        <p:spPr bwMode="auto">
          <a:xfrm>
            <a:off x="1524000" y="2819400"/>
            <a:ext cx="838200" cy="762000"/>
          </a:xfrm>
          <a:prstGeom prst="ellipse">
            <a:avLst/>
          </a:prstGeom>
          <a:solidFill>
            <a:srgbClr val="FBE2D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990000"/>
                </a:solidFill>
              </a:rPr>
              <a:t>根</a:t>
            </a:r>
            <a:endParaRPr lang="zh-CN" altLang="en-US" sz="2400"/>
          </a:p>
        </p:txBody>
      </p:sp>
      <p:sp>
        <p:nvSpPr>
          <p:cNvPr id="587780" name="Line 4"/>
          <p:cNvSpPr>
            <a:spLocks noChangeShapeType="1"/>
          </p:cNvSpPr>
          <p:nvPr/>
        </p:nvSpPr>
        <p:spPr bwMode="auto">
          <a:xfrm>
            <a:off x="1981200" y="1752600"/>
            <a:ext cx="0" cy="99060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7781" name="Line 5"/>
          <p:cNvSpPr>
            <a:spLocks noChangeShapeType="1"/>
          </p:cNvSpPr>
          <p:nvPr/>
        </p:nvSpPr>
        <p:spPr bwMode="auto">
          <a:xfrm flipV="1">
            <a:off x="762000" y="3429000"/>
            <a:ext cx="762000" cy="106680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triangle" w="med" len="lg"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7782" name="Line 6"/>
          <p:cNvSpPr>
            <a:spLocks noChangeShapeType="1"/>
          </p:cNvSpPr>
          <p:nvPr/>
        </p:nvSpPr>
        <p:spPr bwMode="auto">
          <a:xfrm flipH="1" flipV="1">
            <a:off x="2362200" y="3429000"/>
            <a:ext cx="762000" cy="106680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5" name="AutoShape 7"/>
          <p:cNvSpPr>
            <a:spLocks noChangeArrowheads="1"/>
          </p:cNvSpPr>
          <p:nvPr/>
        </p:nvSpPr>
        <p:spPr bwMode="auto">
          <a:xfrm>
            <a:off x="381000" y="3886200"/>
            <a:ext cx="1066800" cy="1447800"/>
          </a:xfrm>
          <a:prstGeom prst="triangle">
            <a:avLst>
              <a:gd name="adj" fmla="val 100000"/>
            </a:avLst>
          </a:prstGeom>
          <a:solidFill>
            <a:srgbClr val="FBE2D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zh-CN" altLang="en-US" sz="2400"/>
              <a:t>左</a:t>
            </a:r>
          </a:p>
          <a:p>
            <a:pPr algn="ctr"/>
            <a:r>
              <a:rPr lang="zh-CN" altLang="en-US" sz="2400"/>
              <a:t>子树</a:t>
            </a:r>
          </a:p>
        </p:txBody>
      </p:sp>
      <p:sp>
        <p:nvSpPr>
          <p:cNvPr id="58376" name="AutoShape 8"/>
          <p:cNvSpPr>
            <a:spLocks noChangeArrowheads="1"/>
          </p:cNvSpPr>
          <p:nvPr/>
        </p:nvSpPr>
        <p:spPr bwMode="auto">
          <a:xfrm>
            <a:off x="2438400" y="3886200"/>
            <a:ext cx="990600" cy="1447800"/>
          </a:xfrm>
          <a:prstGeom prst="triangle">
            <a:avLst>
              <a:gd name="adj" fmla="val 0"/>
            </a:avLst>
          </a:prstGeom>
          <a:solidFill>
            <a:srgbClr val="FBE2D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zh-CN" altLang="en-US" sz="2400"/>
              <a:t>右</a:t>
            </a:r>
          </a:p>
          <a:p>
            <a:pPr algn="ctr"/>
            <a:r>
              <a:rPr lang="zh-CN" altLang="en-US" sz="2400"/>
              <a:t>子树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 flipH="1">
            <a:off x="1447800" y="3505200"/>
            <a:ext cx="228600" cy="381000"/>
          </a:xfrm>
          <a:prstGeom prst="line">
            <a:avLst/>
          </a:prstGeom>
          <a:noFill/>
          <a:ln w="38100" cap="sq">
            <a:solidFill>
              <a:srgbClr val="0066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2209800" y="3505200"/>
            <a:ext cx="228600" cy="381000"/>
          </a:xfrm>
          <a:prstGeom prst="line">
            <a:avLst/>
          </a:prstGeom>
          <a:noFill/>
          <a:ln w="38100" cap="sq">
            <a:solidFill>
              <a:srgbClr val="0066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7787" name="Line 11"/>
          <p:cNvSpPr>
            <a:spLocks noChangeShapeType="1"/>
          </p:cNvSpPr>
          <p:nvPr/>
        </p:nvSpPr>
        <p:spPr bwMode="auto">
          <a:xfrm flipH="1">
            <a:off x="1524000" y="3581400"/>
            <a:ext cx="304800" cy="533400"/>
          </a:xfrm>
          <a:prstGeom prst="line">
            <a:avLst/>
          </a:prstGeom>
          <a:noFill/>
          <a:ln w="38100" cap="sq">
            <a:solidFill>
              <a:srgbClr val="FF3300"/>
            </a:solidFill>
            <a:round/>
            <a:headEnd type="triangle" w="med" len="lg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7788" name="Line 12"/>
          <p:cNvSpPr>
            <a:spLocks noChangeShapeType="1"/>
          </p:cNvSpPr>
          <p:nvPr/>
        </p:nvSpPr>
        <p:spPr bwMode="auto">
          <a:xfrm>
            <a:off x="1981200" y="3581400"/>
            <a:ext cx="381000" cy="609600"/>
          </a:xfrm>
          <a:prstGeom prst="line">
            <a:avLst/>
          </a:prstGeom>
          <a:noFill/>
          <a:ln w="38100" cap="sq">
            <a:solidFill>
              <a:srgbClr val="FF3300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7789" name="Oval 13"/>
          <p:cNvSpPr>
            <a:spLocks noChangeArrowheads="1"/>
          </p:cNvSpPr>
          <p:nvPr/>
        </p:nvSpPr>
        <p:spPr bwMode="auto">
          <a:xfrm>
            <a:off x="1524000" y="2819400"/>
            <a:ext cx="838200" cy="762000"/>
          </a:xfrm>
          <a:prstGeom prst="ellipse">
            <a:avLst/>
          </a:prstGeom>
          <a:solidFill>
            <a:srgbClr val="A50021"/>
          </a:solidFill>
          <a:ln w="12700" cap="sq">
            <a:solidFill>
              <a:srgbClr val="A5002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FFFFCC"/>
                </a:solidFill>
              </a:rPr>
              <a:t>根</a:t>
            </a:r>
            <a:endParaRPr lang="zh-CN" altLang="en-US" sz="2400">
              <a:solidFill>
                <a:srgbClr val="FFFFCC"/>
              </a:solidFill>
            </a:endParaRPr>
          </a:p>
        </p:txBody>
      </p:sp>
      <p:sp>
        <p:nvSpPr>
          <p:cNvPr id="587790" name="AutoShape 14"/>
          <p:cNvSpPr>
            <a:spLocks noChangeArrowheads="1"/>
          </p:cNvSpPr>
          <p:nvPr/>
        </p:nvSpPr>
        <p:spPr bwMode="auto">
          <a:xfrm>
            <a:off x="381000" y="3886200"/>
            <a:ext cx="1066800" cy="1447800"/>
          </a:xfrm>
          <a:prstGeom prst="triangle">
            <a:avLst>
              <a:gd name="adj" fmla="val 100000"/>
            </a:avLst>
          </a:prstGeom>
          <a:solidFill>
            <a:srgbClr val="CC6600"/>
          </a:solidFill>
          <a:ln w="12700" cap="sq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0000FF"/>
                </a:solidFill>
              </a:rPr>
              <a:t>左</a:t>
            </a:r>
          </a:p>
          <a:p>
            <a:pPr algn="ctr"/>
            <a:r>
              <a:rPr lang="zh-CN" altLang="en-US" sz="2400" b="1">
                <a:solidFill>
                  <a:srgbClr val="0000FF"/>
                </a:solidFill>
              </a:rPr>
              <a:t>子树</a:t>
            </a:r>
          </a:p>
        </p:txBody>
      </p:sp>
      <p:sp>
        <p:nvSpPr>
          <p:cNvPr id="587791" name="AutoShape 15"/>
          <p:cNvSpPr>
            <a:spLocks noChangeArrowheads="1"/>
          </p:cNvSpPr>
          <p:nvPr/>
        </p:nvSpPr>
        <p:spPr bwMode="auto">
          <a:xfrm>
            <a:off x="2438400" y="3886200"/>
            <a:ext cx="990600" cy="1447800"/>
          </a:xfrm>
          <a:prstGeom prst="triangle">
            <a:avLst>
              <a:gd name="adj" fmla="val 0"/>
            </a:avLst>
          </a:prstGeom>
          <a:solidFill>
            <a:srgbClr val="CC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0000FF"/>
                </a:solidFill>
              </a:rPr>
              <a:t>右</a:t>
            </a:r>
          </a:p>
          <a:p>
            <a:pPr algn="ctr"/>
            <a:r>
              <a:rPr lang="zh-CN" altLang="en-US" sz="2400" b="1">
                <a:solidFill>
                  <a:srgbClr val="0000FF"/>
                </a:solidFill>
              </a:rPr>
              <a:t>子树</a:t>
            </a:r>
          </a:p>
        </p:txBody>
      </p:sp>
      <p:sp>
        <p:nvSpPr>
          <p:cNvPr id="587792" name="Text Box 1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600450" y="1371600"/>
            <a:ext cx="5543550" cy="37512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CC6600"/>
                </a:solidFill>
                <a:ea typeface="楷体_GB2312" pitchFamily="49" charset="-122"/>
              </a:rPr>
              <a:t>若二叉树为空树，则空操作；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CC6600"/>
                </a:solidFill>
                <a:ea typeface="楷体_GB2312" pitchFamily="49" charset="-122"/>
              </a:rPr>
              <a:t>否则，</a:t>
            </a:r>
          </a:p>
          <a:p>
            <a:pPr lvl="1">
              <a:lnSpc>
                <a:spcPct val="150000"/>
              </a:lnSpc>
            </a:pPr>
            <a:r>
              <a:rPr lang="zh-CN" altLang="en-US" sz="3200">
                <a:solidFill>
                  <a:srgbClr val="CC6600"/>
                </a:solidFill>
                <a:ea typeface="楷体_GB2312" pitchFamily="49" charset="-122"/>
              </a:rPr>
              <a:t>（</a:t>
            </a:r>
            <a:r>
              <a:rPr lang="en-US" altLang="zh-CN" sz="3200">
                <a:solidFill>
                  <a:srgbClr val="CC6600"/>
                </a:solidFill>
                <a:ea typeface="楷体_GB2312" pitchFamily="49" charset="-122"/>
              </a:rPr>
              <a:t>1</a:t>
            </a:r>
            <a:r>
              <a:rPr lang="zh-CN" altLang="en-US" sz="3200">
                <a:solidFill>
                  <a:srgbClr val="CC6600"/>
                </a:solidFill>
                <a:ea typeface="楷体_GB2312" pitchFamily="49" charset="-122"/>
              </a:rPr>
              <a:t>）后序遍历左子树；</a:t>
            </a:r>
          </a:p>
          <a:p>
            <a:pPr lvl="1">
              <a:lnSpc>
                <a:spcPct val="150000"/>
              </a:lnSpc>
            </a:pPr>
            <a:r>
              <a:rPr lang="zh-CN" altLang="en-US" sz="3200">
                <a:solidFill>
                  <a:srgbClr val="CC6600"/>
                </a:solidFill>
                <a:ea typeface="楷体_GB2312" pitchFamily="49" charset="-122"/>
              </a:rPr>
              <a:t>（</a:t>
            </a:r>
            <a:r>
              <a:rPr lang="en-US" altLang="zh-CN" sz="3200">
                <a:solidFill>
                  <a:srgbClr val="CC6600"/>
                </a:solidFill>
                <a:ea typeface="楷体_GB2312" pitchFamily="49" charset="-122"/>
              </a:rPr>
              <a:t>2</a:t>
            </a:r>
            <a:r>
              <a:rPr lang="zh-CN" altLang="en-US" sz="3200">
                <a:solidFill>
                  <a:srgbClr val="CC6600"/>
                </a:solidFill>
                <a:ea typeface="楷体_GB2312" pitchFamily="49" charset="-122"/>
              </a:rPr>
              <a:t>）后序遍历右子树；</a:t>
            </a:r>
            <a:endParaRPr lang="zh-CN" altLang="en-US" sz="3200">
              <a:solidFill>
                <a:srgbClr val="CC6600"/>
              </a:solidFill>
              <a:ea typeface="楷体_GB2312" pitchFamily="49" charset="-122"/>
              <a:hlinkClick r:id="" action="ppaction://hlinkshowjump?jump=nextslide"/>
            </a:endParaRPr>
          </a:p>
          <a:p>
            <a:pPr lvl="1">
              <a:lnSpc>
                <a:spcPct val="150000"/>
              </a:lnSpc>
            </a:pPr>
            <a:r>
              <a:rPr lang="zh-CN" altLang="en-US" sz="3200">
                <a:solidFill>
                  <a:srgbClr val="CC6600"/>
                </a:solidFill>
                <a:ea typeface="楷体_GB2312" pitchFamily="49" charset="-122"/>
              </a:rPr>
              <a:t>（</a:t>
            </a:r>
            <a:r>
              <a:rPr lang="en-US" altLang="zh-CN" sz="3200">
                <a:solidFill>
                  <a:srgbClr val="CC6600"/>
                </a:solidFill>
                <a:ea typeface="楷体_GB2312" pitchFamily="49" charset="-122"/>
              </a:rPr>
              <a:t>3</a:t>
            </a:r>
            <a:r>
              <a:rPr lang="zh-CN" altLang="en-US" sz="3200">
                <a:solidFill>
                  <a:srgbClr val="CC6600"/>
                </a:solidFill>
                <a:ea typeface="楷体_GB2312" pitchFamily="49" charset="-122"/>
              </a:rPr>
              <a:t>）</a:t>
            </a:r>
            <a:r>
              <a:rPr lang="zh-CN" altLang="en-US" sz="3200">
                <a:solidFill>
                  <a:srgbClr val="0000FF"/>
                </a:solidFill>
                <a:ea typeface="楷体_GB2312" pitchFamily="49" charset="-122"/>
              </a:rPr>
              <a:t>访问根结点。</a:t>
            </a:r>
            <a:endParaRPr lang="zh-CN" altLang="en-US" sz="32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8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8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8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8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8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8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8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87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87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80" grpId="0" animBg="1"/>
      <p:bldP spid="587781" grpId="0" animBg="1"/>
      <p:bldP spid="587782" grpId="0" animBg="1"/>
      <p:bldP spid="587787" grpId="0" animBg="1"/>
      <p:bldP spid="587788" grpId="0" animBg="1"/>
      <p:bldP spid="587789" grpId="0" animBg="1" autoUpdateAnimBg="0"/>
      <p:bldP spid="587790" grpId="0" animBg="1" autoUpdateAnimBg="0"/>
      <p:bldP spid="587791" grpId="0" animBg="1" autoUpdateAnimBg="0"/>
      <p:bldP spid="58779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1295400"/>
            <a:ext cx="3657600" cy="4343400"/>
            <a:chOff x="192" y="816"/>
            <a:chExt cx="2304" cy="2736"/>
          </a:xfrm>
        </p:grpSpPr>
        <p:sp>
          <p:nvSpPr>
            <p:cNvPr id="59402" name="Oval 3"/>
            <p:cNvSpPr>
              <a:spLocks noChangeArrowheads="1"/>
            </p:cNvSpPr>
            <p:nvPr/>
          </p:nvSpPr>
          <p:spPr bwMode="auto">
            <a:xfrm>
              <a:off x="960" y="816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00FF"/>
                  </a:solidFill>
                </a:rPr>
                <a:t>A</a:t>
              </a:r>
              <a:endParaRPr lang="en-US" altLang="zh-CN" sz="2400">
                <a:solidFill>
                  <a:srgbClr val="FF00FF"/>
                </a:solidFill>
              </a:endParaRPr>
            </a:p>
          </p:txBody>
        </p:sp>
        <p:sp>
          <p:nvSpPr>
            <p:cNvPr id="59403" name="Oval 4"/>
            <p:cNvSpPr>
              <a:spLocks noChangeArrowheads="1"/>
            </p:cNvSpPr>
            <p:nvPr/>
          </p:nvSpPr>
          <p:spPr bwMode="auto">
            <a:xfrm>
              <a:off x="192" y="1392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2"/>
                  </a:solidFill>
                </a:rPr>
                <a:t>B</a:t>
              </a:r>
              <a:endParaRPr lang="en-US" altLang="zh-CN" sz="2400"/>
            </a:p>
          </p:txBody>
        </p:sp>
        <p:sp>
          <p:nvSpPr>
            <p:cNvPr id="59404" name="Oval 5"/>
            <p:cNvSpPr>
              <a:spLocks noChangeArrowheads="1"/>
            </p:cNvSpPr>
            <p:nvPr/>
          </p:nvSpPr>
          <p:spPr bwMode="auto">
            <a:xfrm>
              <a:off x="624" y="1968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2"/>
                  </a:solidFill>
                </a:rPr>
                <a:t>C</a:t>
              </a:r>
              <a:endParaRPr lang="en-US" altLang="zh-CN" sz="2400"/>
            </a:p>
          </p:txBody>
        </p:sp>
        <p:sp>
          <p:nvSpPr>
            <p:cNvPr id="59405" name="Oval 6"/>
            <p:cNvSpPr>
              <a:spLocks noChangeArrowheads="1"/>
            </p:cNvSpPr>
            <p:nvPr/>
          </p:nvSpPr>
          <p:spPr bwMode="auto">
            <a:xfrm>
              <a:off x="336" y="2592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2"/>
                  </a:solidFill>
                </a:rPr>
                <a:t>D</a:t>
              </a:r>
              <a:endParaRPr lang="en-US" altLang="zh-CN" sz="2400"/>
            </a:p>
          </p:txBody>
        </p:sp>
        <p:sp>
          <p:nvSpPr>
            <p:cNvPr id="59406" name="Oval 7"/>
            <p:cNvSpPr>
              <a:spLocks noChangeArrowheads="1"/>
            </p:cNvSpPr>
            <p:nvPr/>
          </p:nvSpPr>
          <p:spPr bwMode="auto">
            <a:xfrm>
              <a:off x="1728" y="1392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59407" name="Oval 8"/>
            <p:cNvSpPr>
              <a:spLocks noChangeArrowheads="1"/>
            </p:cNvSpPr>
            <p:nvPr/>
          </p:nvSpPr>
          <p:spPr bwMode="auto">
            <a:xfrm>
              <a:off x="2160" y="1968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F</a:t>
              </a:r>
              <a:endParaRPr lang="en-US" altLang="zh-CN" sz="2400"/>
            </a:p>
          </p:txBody>
        </p:sp>
        <p:sp>
          <p:nvSpPr>
            <p:cNvPr id="59408" name="Oval 9"/>
            <p:cNvSpPr>
              <a:spLocks noChangeArrowheads="1"/>
            </p:cNvSpPr>
            <p:nvPr/>
          </p:nvSpPr>
          <p:spPr bwMode="auto">
            <a:xfrm>
              <a:off x="1728" y="2544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G</a:t>
              </a:r>
              <a:endParaRPr lang="en-US" altLang="zh-CN" sz="2400"/>
            </a:p>
          </p:txBody>
        </p:sp>
        <p:sp>
          <p:nvSpPr>
            <p:cNvPr id="59409" name="Oval 10"/>
            <p:cNvSpPr>
              <a:spLocks noChangeArrowheads="1"/>
            </p:cNvSpPr>
            <p:nvPr/>
          </p:nvSpPr>
          <p:spPr bwMode="auto">
            <a:xfrm>
              <a:off x="1392" y="3168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endParaRPr lang="en-US" altLang="zh-CN" sz="2400"/>
            </a:p>
          </p:txBody>
        </p:sp>
        <p:sp>
          <p:nvSpPr>
            <p:cNvPr id="59410" name="Oval 11"/>
            <p:cNvSpPr>
              <a:spLocks noChangeArrowheads="1"/>
            </p:cNvSpPr>
            <p:nvPr/>
          </p:nvSpPr>
          <p:spPr bwMode="auto">
            <a:xfrm>
              <a:off x="2064" y="3168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K</a:t>
              </a:r>
              <a:endParaRPr lang="en-US" altLang="zh-CN" sz="2400"/>
            </a:p>
          </p:txBody>
        </p:sp>
        <p:sp>
          <p:nvSpPr>
            <p:cNvPr id="59411" name="Line 12"/>
            <p:cNvSpPr>
              <a:spLocks noChangeShapeType="1"/>
            </p:cNvSpPr>
            <p:nvPr/>
          </p:nvSpPr>
          <p:spPr bwMode="auto">
            <a:xfrm flipH="1">
              <a:off x="384" y="1008"/>
              <a:ext cx="576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2" name="Line 13"/>
            <p:cNvSpPr>
              <a:spLocks noChangeShapeType="1"/>
            </p:cNvSpPr>
            <p:nvPr/>
          </p:nvSpPr>
          <p:spPr bwMode="auto">
            <a:xfrm>
              <a:off x="528" y="1584"/>
              <a:ext cx="240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3" name="Line 14"/>
            <p:cNvSpPr>
              <a:spLocks noChangeShapeType="1"/>
            </p:cNvSpPr>
            <p:nvPr/>
          </p:nvSpPr>
          <p:spPr bwMode="auto">
            <a:xfrm flipH="1">
              <a:off x="528" y="2160"/>
              <a:ext cx="96" cy="4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4" name="Line 15"/>
            <p:cNvSpPr>
              <a:spLocks noChangeShapeType="1"/>
            </p:cNvSpPr>
            <p:nvPr/>
          </p:nvSpPr>
          <p:spPr bwMode="auto">
            <a:xfrm>
              <a:off x="1296" y="1008"/>
              <a:ext cx="624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5" name="Line 16"/>
            <p:cNvSpPr>
              <a:spLocks noChangeShapeType="1"/>
            </p:cNvSpPr>
            <p:nvPr/>
          </p:nvSpPr>
          <p:spPr bwMode="auto">
            <a:xfrm>
              <a:off x="2064" y="1584"/>
              <a:ext cx="240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6" name="Line 17"/>
            <p:cNvSpPr>
              <a:spLocks noChangeShapeType="1"/>
            </p:cNvSpPr>
            <p:nvPr/>
          </p:nvSpPr>
          <p:spPr bwMode="auto">
            <a:xfrm flipH="1">
              <a:off x="1920" y="2160"/>
              <a:ext cx="240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7" name="Line 18"/>
            <p:cNvSpPr>
              <a:spLocks noChangeShapeType="1"/>
            </p:cNvSpPr>
            <p:nvPr/>
          </p:nvSpPr>
          <p:spPr bwMode="auto">
            <a:xfrm flipH="1">
              <a:off x="1536" y="2736"/>
              <a:ext cx="192" cy="4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8" name="Line 19"/>
            <p:cNvSpPr>
              <a:spLocks noChangeShapeType="1"/>
            </p:cNvSpPr>
            <p:nvPr/>
          </p:nvSpPr>
          <p:spPr bwMode="auto">
            <a:xfrm>
              <a:off x="2064" y="2736"/>
              <a:ext cx="192" cy="4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395" name="Text Box 20"/>
          <p:cNvSpPr txBox="1">
            <a:spLocks noChangeArrowheads="1"/>
          </p:cNvSpPr>
          <p:nvPr/>
        </p:nvSpPr>
        <p:spPr bwMode="auto">
          <a:xfrm>
            <a:off x="304800" y="304800"/>
            <a:ext cx="15240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990000"/>
                </a:solidFill>
              </a:rPr>
              <a:t>例如：</a:t>
            </a:r>
          </a:p>
        </p:txBody>
      </p:sp>
      <p:sp>
        <p:nvSpPr>
          <p:cNvPr id="59396" name="Text Box 21"/>
          <p:cNvSpPr txBox="1">
            <a:spLocks noChangeArrowheads="1"/>
          </p:cNvSpPr>
          <p:nvPr/>
        </p:nvSpPr>
        <p:spPr bwMode="auto">
          <a:xfrm>
            <a:off x="4572000" y="381000"/>
            <a:ext cx="25908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ea typeface="隶书" pitchFamily="49" charset="-122"/>
              </a:rPr>
              <a:t>先序序列：</a:t>
            </a:r>
          </a:p>
        </p:txBody>
      </p:sp>
      <p:sp>
        <p:nvSpPr>
          <p:cNvPr id="59397" name="Text Box 22"/>
          <p:cNvSpPr txBox="1">
            <a:spLocks noChangeArrowheads="1"/>
          </p:cNvSpPr>
          <p:nvPr/>
        </p:nvSpPr>
        <p:spPr bwMode="auto">
          <a:xfrm>
            <a:off x="4572000" y="2286000"/>
            <a:ext cx="25908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FF"/>
                </a:solidFill>
                <a:ea typeface="隶书" pitchFamily="49" charset="-122"/>
              </a:rPr>
              <a:t>中序序列：</a:t>
            </a:r>
          </a:p>
        </p:txBody>
      </p:sp>
      <p:sp>
        <p:nvSpPr>
          <p:cNvPr id="59398" name="Text Box 23"/>
          <p:cNvSpPr txBox="1">
            <a:spLocks noChangeArrowheads="1"/>
          </p:cNvSpPr>
          <p:nvPr/>
        </p:nvSpPr>
        <p:spPr bwMode="auto">
          <a:xfrm>
            <a:off x="4572000" y="4191000"/>
            <a:ext cx="25908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333399"/>
                </a:solidFill>
                <a:ea typeface="隶书" pitchFamily="49" charset="-122"/>
              </a:rPr>
              <a:t>后序序列：</a:t>
            </a:r>
          </a:p>
        </p:txBody>
      </p:sp>
      <p:sp>
        <p:nvSpPr>
          <p:cNvPr id="588824" name="Text Box 24"/>
          <p:cNvSpPr txBox="1">
            <a:spLocks noChangeArrowheads="1"/>
          </p:cNvSpPr>
          <p:nvPr/>
        </p:nvSpPr>
        <p:spPr bwMode="auto">
          <a:xfrm>
            <a:off x="4572000" y="1143000"/>
            <a:ext cx="4114800" cy="654050"/>
          </a:xfrm>
          <a:prstGeom prst="rect">
            <a:avLst/>
          </a:prstGeom>
          <a:solidFill>
            <a:srgbClr val="FFFF99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b="1">
                <a:solidFill>
                  <a:srgbClr val="FF00FF"/>
                </a:solidFill>
              </a:rPr>
              <a:t>A</a:t>
            </a:r>
            <a:r>
              <a:rPr lang="en-US" altLang="zh-CN" b="1">
                <a:solidFill>
                  <a:schemeClr val="tx2"/>
                </a:solidFill>
              </a:rPr>
              <a:t> </a:t>
            </a:r>
            <a:r>
              <a:rPr lang="en-US" altLang="zh-CN" b="1">
                <a:solidFill>
                  <a:schemeClr val="bg2"/>
                </a:solidFill>
              </a:rPr>
              <a:t>B C D</a:t>
            </a:r>
            <a:r>
              <a:rPr lang="en-US" altLang="zh-CN" b="1">
                <a:solidFill>
                  <a:schemeClr val="tx2"/>
                </a:solidFill>
              </a:rPr>
              <a:t> </a:t>
            </a:r>
            <a:r>
              <a:rPr lang="en-US" altLang="zh-CN" b="1">
                <a:solidFill>
                  <a:srgbClr val="333399"/>
                </a:solidFill>
              </a:rPr>
              <a:t>E F G H K</a:t>
            </a:r>
          </a:p>
        </p:txBody>
      </p:sp>
      <p:sp>
        <p:nvSpPr>
          <p:cNvPr id="588825" name="Text Box 25"/>
          <p:cNvSpPr txBox="1">
            <a:spLocks noChangeArrowheads="1"/>
          </p:cNvSpPr>
          <p:nvPr/>
        </p:nvSpPr>
        <p:spPr bwMode="auto">
          <a:xfrm>
            <a:off x="4572000" y="3048000"/>
            <a:ext cx="4114800" cy="654050"/>
          </a:xfrm>
          <a:prstGeom prst="rect">
            <a:avLst/>
          </a:prstGeom>
          <a:solidFill>
            <a:srgbClr val="FFFF99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B D C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FF00FF"/>
                </a:solidFill>
              </a:rPr>
              <a:t>A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333399"/>
                </a:solidFill>
              </a:rPr>
              <a:t>E H G K F</a:t>
            </a:r>
          </a:p>
        </p:txBody>
      </p:sp>
      <p:sp>
        <p:nvSpPr>
          <p:cNvPr id="588826" name="Text Box 26"/>
          <p:cNvSpPr txBox="1">
            <a:spLocks noChangeArrowheads="1"/>
          </p:cNvSpPr>
          <p:nvPr/>
        </p:nvSpPr>
        <p:spPr bwMode="auto">
          <a:xfrm>
            <a:off x="4572000" y="4953000"/>
            <a:ext cx="4114800" cy="654050"/>
          </a:xfrm>
          <a:prstGeom prst="rect">
            <a:avLst/>
          </a:prstGeom>
          <a:solidFill>
            <a:srgbClr val="FFFF99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D C B</a:t>
            </a:r>
            <a:r>
              <a:rPr lang="en-US" altLang="zh-CN" b="1">
                <a:solidFill>
                  <a:srgbClr val="333399"/>
                </a:solidFill>
              </a:rPr>
              <a:t> H K G F E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FF00FF"/>
                </a:solidFill>
              </a:rPr>
              <a:t>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588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58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58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24" grpId="0" animBg="1" autoUpdateAnimBg="0"/>
      <p:bldP spid="588825" grpId="0" animBg="1" autoUpdateAnimBg="0"/>
      <p:bldP spid="588826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>
            <a:hlinkClick r:id="" action="ppaction://hlinkshowjump?jump=nextslide" highlightClick="1"/>
          </p:cNvPr>
          <p:cNvSpPr txBox="1">
            <a:spLocks noChangeArrowheads="1"/>
          </p:cNvSpPr>
          <p:nvPr/>
        </p:nvSpPr>
        <p:spPr bwMode="auto">
          <a:xfrm>
            <a:off x="876300" y="1978025"/>
            <a:ext cx="4106863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0000FF"/>
                </a:solidFill>
                <a:ea typeface="楷体_GB2312" pitchFamily="49" charset="-122"/>
              </a:rPr>
              <a:t>一、问题的提出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60419" name="Text Box 3">
            <a:hlinkClick r:id="rId2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908050" y="2887663"/>
            <a:ext cx="6348413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0000FF"/>
                </a:solidFill>
                <a:ea typeface="楷体_GB2312" pitchFamily="49" charset="-122"/>
              </a:rPr>
              <a:t>二、先左后右的遍历算法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60420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960438" y="3727450"/>
            <a:ext cx="6409127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0000FF"/>
                </a:solidFill>
                <a:ea typeface="楷体_GB2312" pitchFamily="49" charset="-122"/>
              </a:rPr>
              <a:t>三</a:t>
            </a:r>
            <a:r>
              <a:rPr lang="zh-CN" altLang="en-US" sz="4400" b="1" dirty="0" smtClean="0">
                <a:solidFill>
                  <a:srgbClr val="0000FF"/>
                </a:solidFill>
                <a:ea typeface="楷体_GB2312" pitchFamily="49" charset="-122"/>
              </a:rPr>
              <a:t>、遍历算法</a:t>
            </a:r>
            <a:r>
              <a:rPr lang="zh-CN" altLang="en-US" sz="4400" b="1" dirty="0">
                <a:solidFill>
                  <a:srgbClr val="0000FF"/>
                </a:solidFill>
                <a:ea typeface="楷体_GB2312" pitchFamily="49" charset="-122"/>
              </a:rPr>
              <a:t>的递归描述</a:t>
            </a:r>
            <a:endParaRPr lang="zh-CN" altLang="en-US" sz="2400" dirty="0"/>
          </a:p>
        </p:txBody>
      </p:sp>
      <p:sp>
        <p:nvSpPr>
          <p:cNvPr id="60421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931863" y="4721225"/>
            <a:ext cx="6908800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0000FF"/>
                </a:solidFill>
                <a:ea typeface="楷体_GB2312" pitchFamily="49" charset="-122"/>
              </a:rPr>
              <a:t>四、先序遍历的非递归算法</a:t>
            </a:r>
          </a:p>
        </p:txBody>
      </p:sp>
      <p:sp>
        <p:nvSpPr>
          <p:cNvPr id="60422" name="Text Box 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011238" y="5659438"/>
            <a:ext cx="6346825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0000FF"/>
                </a:solidFill>
                <a:ea typeface="楷体_GB2312" pitchFamily="49" charset="-122"/>
              </a:rPr>
              <a:t>五</a:t>
            </a:r>
            <a:r>
              <a:rPr lang="zh-CN" altLang="en-US" sz="4400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lang="zh-CN" altLang="en-US" sz="4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遍历算法的应用举例</a:t>
            </a:r>
            <a:endParaRPr lang="zh-CN" altLang="en-US" sz="2400"/>
          </a:p>
        </p:txBody>
      </p:sp>
      <p:sp>
        <p:nvSpPr>
          <p:cNvPr id="60423" name="Freeform 7"/>
          <p:cNvSpPr>
            <a:spLocks/>
          </p:cNvSpPr>
          <p:nvPr/>
        </p:nvSpPr>
        <p:spPr bwMode="auto">
          <a:xfrm>
            <a:off x="646113" y="2720975"/>
            <a:ext cx="339725" cy="512763"/>
          </a:xfrm>
          <a:custGeom>
            <a:avLst/>
            <a:gdLst>
              <a:gd name="T0" fmla="*/ 0 w 224"/>
              <a:gd name="T1" fmla="*/ 2147483647 h 192"/>
              <a:gd name="T2" fmla="*/ 2147483647 w 224"/>
              <a:gd name="T3" fmla="*/ 2147483647 h 192"/>
              <a:gd name="T4" fmla="*/ 2147483647 w 224"/>
              <a:gd name="T5" fmla="*/ 2147483647 h 192"/>
              <a:gd name="T6" fmla="*/ 2147483647 w 224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192"/>
              <a:gd name="T14" fmla="*/ 224 w 22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27050" y="2619375"/>
            <a:ext cx="561975" cy="1631950"/>
            <a:chOff x="939" y="2048"/>
            <a:chExt cx="277" cy="746"/>
          </a:xfrm>
        </p:grpSpPr>
        <p:sp>
          <p:nvSpPr>
            <p:cNvPr id="60426" name="Freeform 9"/>
            <p:cNvSpPr>
              <a:spLocks/>
            </p:cNvSpPr>
            <p:nvPr/>
          </p:nvSpPr>
          <p:spPr bwMode="auto">
            <a:xfrm>
              <a:off x="992" y="2602"/>
              <a:ext cx="224" cy="192"/>
            </a:xfrm>
            <a:custGeom>
              <a:avLst/>
              <a:gdLst>
                <a:gd name="T0" fmla="*/ 0 w 224"/>
                <a:gd name="T1" fmla="*/ 106 h 192"/>
                <a:gd name="T2" fmla="*/ 107 w 224"/>
                <a:gd name="T3" fmla="*/ 192 h 192"/>
                <a:gd name="T4" fmla="*/ 171 w 224"/>
                <a:gd name="T5" fmla="*/ 64 h 192"/>
                <a:gd name="T6" fmla="*/ 224 w 224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192"/>
                <a:gd name="T14" fmla="*/ 224 w 22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192">
                  <a:moveTo>
                    <a:pt x="0" y="106"/>
                  </a:moveTo>
                  <a:lnTo>
                    <a:pt x="107" y="192"/>
                  </a:lnTo>
                  <a:lnTo>
                    <a:pt x="171" y="64"/>
                  </a:lnTo>
                  <a:lnTo>
                    <a:pt x="224" y="0"/>
                  </a:lnTo>
                </a:path>
              </a:pathLst>
            </a:custGeom>
            <a:noFill/>
            <a:ln w="44450" cap="sq">
              <a:solidFill>
                <a:srgbClr val="FF00FF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27" name="Rectangle 10"/>
            <p:cNvSpPr>
              <a:spLocks noChangeArrowheads="1"/>
            </p:cNvSpPr>
            <p:nvPr/>
          </p:nvSpPr>
          <p:spPr bwMode="auto">
            <a:xfrm>
              <a:off x="939" y="2048"/>
              <a:ext cx="266" cy="427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0425" name="Text Box 11"/>
          <p:cNvSpPr txBox="1">
            <a:spLocks noChangeArrowheads="1"/>
          </p:cNvSpPr>
          <p:nvPr/>
        </p:nvSpPr>
        <p:spPr bwMode="auto">
          <a:xfrm>
            <a:off x="0" y="177800"/>
            <a:ext cx="9159875" cy="18462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7200" b="1">
                <a:solidFill>
                  <a:srgbClr val="008080"/>
                </a:solidFill>
              </a:rPr>
              <a:t>6.4   </a:t>
            </a:r>
            <a:r>
              <a:rPr lang="zh-CN" altLang="en-US" sz="7200" b="1">
                <a:solidFill>
                  <a:srgbClr val="008080"/>
                </a:solidFill>
                <a:ea typeface="隶书" pitchFamily="49" charset="-122"/>
              </a:rPr>
              <a:t>二叉树的遍历</a:t>
            </a:r>
            <a:endParaRPr lang="zh-CN" altLang="en-US" sz="6000" b="1">
              <a:solidFill>
                <a:srgbClr val="00808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endParaRPr lang="en-US" altLang="zh-CN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5256213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0000FF"/>
                </a:solidFill>
                <a:ea typeface="楷体_GB2312" pitchFamily="49" charset="-122"/>
              </a:rPr>
              <a:t>三、算法的递归描述</a:t>
            </a:r>
            <a:endParaRPr lang="zh-CN" altLang="en-US" sz="2400"/>
          </a:p>
        </p:txBody>
      </p:sp>
      <p:sp>
        <p:nvSpPr>
          <p:cNvPr id="591875" name="Text Box 3"/>
          <p:cNvSpPr txBox="1">
            <a:spLocks noChangeArrowheads="1"/>
          </p:cNvSpPr>
          <p:nvPr/>
        </p:nvSpPr>
        <p:spPr bwMode="auto">
          <a:xfrm>
            <a:off x="1981200" y="1219200"/>
            <a:ext cx="8161338" cy="4665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>
                <a:solidFill>
                  <a:srgbClr val="FF00FF"/>
                </a:solidFill>
                <a:ea typeface="楷体_GB2312" pitchFamily="49" charset="-122"/>
              </a:rPr>
              <a:t>先序遍历算法</a:t>
            </a:r>
          </a:p>
          <a:p>
            <a:pPr lvl="1">
              <a:lnSpc>
                <a:spcPct val="150000"/>
              </a:lnSpc>
            </a:pPr>
            <a:r>
              <a:rPr lang="en-US" altLang="zh-CN" sz="3200">
                <a:ea typeface="楷体_GB2312" pitchFamily="49" charset="-122"/>
              </a:rPr>
              <a:t>1.</a:t>
            </a:r>
            <a:r>
              <a:rPr lang="zh-CN" altLang="en-US" sz="3200">
                <a:ea typeface="楷体_GB2312" pitchFamily="49" charset="-122"/>
              </a:rPr>
              <a:t>若二叉树为空树，则空操作</a:t>
            </a:r>
            <a:r>
              <a:rPr lang="en-US" altLang="zh-CN" sz="3200">
                <a:solidFill>
                  <a:srgbClr val="FF00FF"/>
                </a:solidFill>
                <a:ea typeface="楷体_GB2312" pitchFamily="49" charset="-122"/>
              </a:rPr>
              <a:t>(</a:t>
            </a:r>
            <a:r>
              <a:rPr lang="zh-CN" altLang="en-US" sz="3200">
                <a:solidFill>
                  <a:srgbClr val="FF00FF"/>
                </a:solidFill>
                <a:ea typeface="楷体_GB2312" pitchFamily="49" charset="-122"/>
              </a:rPr>
              <a:t>结束</a:t>
            </a:r>
            <a:r>
              <a:rPr lang="en-US" altLang="zh-CN" sz="3200">
                <a:solidFill>
                  <a:srgbClr val="FF00FF"/>
                </a:solidFill>
                <a:ea typeface="楷体_GB2312" pitchFamily="49" charset="-122"/>
              </a:rPr>
              <a:t>)</a:t>
            </a:r>
            <a:r>
              <a:rPr lang="zh-CN" altLang="en-US" sz="3200">
                <a:solidFill>
                  <a:srgbClr val="CC6600"/>
                </a:solidFill>
                <a:ea typeface="楷体_GB2312" pitchFamily="49" charset="-122"/>
              </a:rPr>
              <a:t>；</a:t>
            </a:r>
          </a:p>
          <a:p>
            <a:pPr lvl="1">
              <a:lnSpc>
                <a:spcPct val="150000"/>
              </a:lnSpc>
            </a:pPr>
            <a:r>
              <a:rPr lang="en-US" altLang="zh-CN" sz="3200">
                <a:ea typeface="楷体_GB2312" pitchFamily="49" charset="-122"/>
              </a:rPr>
              <a:t>2.</a:t>
            </a:r>
            <a:r>
              <a:rPr lang="zh-CN" altLang="en-US" sz="3200">
                <a:ea typeface="楷体_GB2312" pitchFamily="49" charset="-122"/>
              </a:rPr>
              <a:t>否则，</a:t>
            </a:r>
          </a:p>
          <a:p>
            <a:pPr lvl="2">
              <a:lnSpc>
                <a:spcPct val="150000"/>
              </a:lnSpc>
            </a:pPr>
            <a:r>
              <a:rPr lang="zh-CN" altLang="en-US" sz="3200">
                <a:solidFill>
                  <a:srgbClr val="FF00FF"/>
                </a:solidFill>
                <a:ea typeface="楷体_GB2312" pitchFamily="49" charset="-122"/>
              </a:rPr>
              <a:t>（</a:t>
            </a:r>
            <a:r>
              <a:rPr lang="en-US" altLang="zh-CN" sz="3200">
                <a:solidFill>
                  <a:srgbClr val="FF00FF"/>
                </a:solidFill>
                <a:ea typeface="楷体_GB2312" pitchFamily="49" charset="-122"/>
              </a:rPr>
              <a:t>1</a:t>
            </a:r>
            <a:r>
              <a:rPr lang="zh-CN" altLang="en-US" sz="3200">
                <a:solidFill>
                  <a:srgbClr val="FF00FF"/>
                </a:solidFill>
                <a:ea typeface="楷体_GB2312" pitchFamily="49" charset="-122"/>
              </a:rPr>
              <a:t>）</a:t>
            </a:r>
            <a:r>
              <a:rPr lang="zh-CN" altLang="en-US" sz="3200">
                <a:solidFill>
                  <a:srgbClr val="0000FF"/>
                </a:solidFill>
                <a:ea typeface="楷体_GB2312" pitchFamily="49" charset="-122"/>
              </a:rPr>
              <a:t>访问根结点；</a:t>
            </a:r>
          </a:p>
          <a:p>
            <a:pPr lvl="2">
              <a:lnSpc>
                <a:spcPct val="150000"/>
              </a:lnSpc>
            </a:pPr>
            <a:r>
              <a:rPr lang="zh-CN" altLang="en-US" sz="3200">
                <a:ea typeface="楷体_GB2312" pitchFamily="49" charset="-122"/>
              </a:rPr>
              <a:t>（</a:t>
            </a:r>
            <a:r>
              <a:rPr lang="en-US" altLang="zh-CN" sz="3200">
                <a:ea typeface="楷体_GB2312" pitchFamily="49" charset="-122"/>
              </a:rPr>
              <a:t>2</a:t>
            </a:r>
            <a:r>
              <a:rPr lang="zh-CN" altLang="en-US" sz="3200">
                <a:ea typeface="楷体_GB2312" pitchFamily="49" charset="-122"/>
              </a:rPr>
              <a:t>）先序遍历左子树；</a:t>
            </a:r>
          </a:p>
          <a:p>
            <a:pPr lvl="2">
              <a:lnSpc>
                <a:spcPct val="150000"/>
              </a:lnSpc>
            </a:pPr>
            <a:r>
              <a:rPr lang="zh-CN" altLang="en-US" sz="3200">
                <a:ea typeface="楷体_GB2312" pitchFamily="49" charset="-122"/>
              </a:rPr>
              <a:t>（</a:t>
            </a:r>
            <a:r>
              <a:rPr lang="en-US" altLang="zh-CN" sz="3200">
                <a:ea typeface="楷体_GB2312" pitchFamily="49" charset="-122"/>
              </a:rPr>
              <a:t>3</a:t>
            </a:r>
            <a:r>
              <a:rPr lang="zh-CN" altLang="en-US" sz="3200">
                <a:ea typeface="楷体_GB2312" pitchFamily="49" charset="-122"/>
              </a:rPr>
              <a:t>）先序遍历右子树。</a:t>
            </a:r>
          </a:p>
        </p:txBody>
      </p:sp>
      <p:sp>
        <p:nvSpPr>
          <p:cNvPr id="61444" name="Oval 4"/>
          <p:cNvSpPr>
            <a:spLocks noChangeArrowheads="1"/>
          </p:cNvSpPr>
          <p:nvPr/>
        </p:nvSpPr>
        <p:spPr bwMode="auto">
          <a:xfrm>
            <a:off x="1257300" y="3641725"/>
            <a:ext cx="838200" cy="762000"/>
          </a:xfrm>
          <a:prstGeom prst="ellipse">
            <a:avLst/>
          </a:prstGeom>
          <a:solidFill>
            <a:srgbClr val="FBE2D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990000"/>
                </a:solidFill>
              </a:rPr>
              <a:t>根</a:t>
            </a:r>
            <a:endParaRPr lang="zh-CN" altLang="en-US" sz="2400"/>
          </a:p>
        </p:txBody>
      </p:sp>
      <p:sp>
        <p:nvSpPr>
          <p:cNvPr id="591877" name="Line 5"/>
          <p:cNvSpPr>
            <a:spLocks noChangeShapeType="1"/>
          </p:cNvSpPr>
          <p:nvPr/>
        </p:nvSpPr>
        <p:spPr bwMode="auto">
          <a:xfrm>
            <a:off x="1714500" y="2574925"/>
            <a:ext cx="0" cy="99060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1878" name="Line 6"/>
          <p:cNvSpPr>
            <a:spLocks noChangeShapeType="1"/>
          </p:cNvSpPr>
          <p:nvPr/>
        </p:nvSpPr>
        <p:spPr bwMode="auto">
          <a:xfrm flipV="1">
            <a:off x="495300" y="4251325"/>
            <a:ext cx="762000" cy="106680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triangle" w="med" len="lg"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1879" name="Line 7"/>
          <p:cNvSpPr>
            <a:spLocks noChangeShapeType="1"/>
          </p:cNvSpPr>
          <p:nvPr/>
        </p:nvSpPr>
        <p:spPr bwMode="auto">
          <a:xfrm flipH="1" flipV="1">
            <a:off x="2095500" y="4251325"/>
            <a:ext cx="762000" cy="106680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8" name="AutoShape 8"/>
          <p:cNvSpPr>
            <a:spLocks noChangeArrowheads="1"/>
          </p:cNvSpPr>
          <p:nvPr/>
        </p:nvSpPr>
        <p:spPr bwMode="auto">
          <a:xfrm>
            <a:off x="114300" y="4708525"/>
            <a:ext cx="1066800" cy="1447800"/>
          </a:xfrm>
          <a:prstGeom prst="triangle">
            <a:avLst>
              <a:gd name="adj" fmla="val 100000"/>
            </a:avLst>
          </a:prstGeom>
          <a:solidFill>
            <a:srgbClr val="FBE2D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zh-CN" altLang="en-US" sz="2400"/>
              <a:t>左</a:t>
            </a:r>
          </a:p>
          <a:p>
            <a:pPr algn="ctr"/>
            <a:r>
              <a:rPr lang="zh-CN" altLang="en-US" sz="2400"/>
              <a:t>子树</a:t>
            </a:r>
          </a:p>
        </p:txBody>
      </p:sp>
      <p:sp>
        <p:nvSpPr>
          <p:cNvPr id="61449" name="AutoShape 9"/>
          <p:cNvSpPr>
            <a:spLocks noChangeArrowheads="1"/>
          </p:cNvSpPr>
          <p:nvPr/>
        </p:nvSpPr>
        <p:spPr bwMode="auto">
          <a:xfrm>
            <a:off x="2171700" y="4708525"/>
            <a:ext cx="990600" cy="1447800"/>
          </a:xfrm>
          <a:prstGeom prst="triangle">
            <a:avLst>
              <a:gd name="adj" fmla="val 0"/>
            </a:avLst>
          </a:prstGeom>
          <a:solidFill>
            <a:srgbClr val="FBE2D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zh-CN" altLang="en-US" sz="2400"/>
              <a:t>右</a:t>
            </a:r>
          </a:p>
          <a:p>
            <a:pPr algn="ctr"/>
            <a:r>
              <a:rPr lang="zh-CN" altLang="en-US" sz="2400"/>
              <a:t>子树</a:t>
            </a: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 flipH="1">
            <a:off x="1181100" y="4327525"/>
            <a:ext cx="228600" cy="381000"/>
          </a:xfrm>
          <a:prstGeom prst="line">
            <a:avLst/>
          </a:prstGeom>
          <a:noFill/>
          <a:ln w="38100" cap="sq">
            <a:solidFill>
              <a:srgbClr val="0066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1943100" y="4327525"/>
            <a:ext cx="228600" cy="381000"/>
          </a:xfrm>
          <a:prstGeom prst="line">
            <a:avLst/>
          </a:prstGeom>
          <a:noFill/>
          <a:ln w="38100" cap="sq">
            <a:solidFill>
              <a:srgbClr val="0066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1884" name="Line 12"/>
          <p:cNvSpPr>
            <a:spLocks noChangeShapeType="1"/>
          </p:cNvSpPr>
          <p:nvPr/>
        </p:nvSpPr>
        <p:spPr bwMode="auto">
          <a:xfrm flipH="1">
            <a:off x="1257300" y="4403725"/>
            <a:ext cx="304800" cy="533400"/>
          </a:xfrm>
          <a:prstGeom prst="line">
            <a:avLst/>
          </a:prstGeom>
          <a:noFill/>
          <a:ln w="38100" cap="sq">
            <a:solidFill>
              <a:srgbClr val="FF3300"/>
            </a:solidFill>
            <a:round/>
            <a:headEnd type="triangle" w="med" len="lg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1885" name="Line 13"/>
          <p:cNvSpPr>
            <a:spLocks noChangeShapeType="1"/>
          </p:cNvSpPr>
          <p:nvPr/>
        </p:nvSpPr>
        <p:spPr bwMode="auto">
          <a:xfrm>
            <a:off x="1714500" y="4403725"/>
            <a:ext cx="381000" cy="609600"/>
          </a:xfrm>
          <a:prstGeom prst="line">
            <a:avLst/>
          </a:prstGeom>
          <a:noFill/>
          <a:ln w="38100" cap="sq">
            <a:solidFill>
              <a:srgbClr val="FF3300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1886" name="Oval 14"/>
          <p:cNvSpPr>
            <a:spLocks noChangeArrowheads="1"/>
          </p:cNvSpPr>
          <p:nvPr/>
        </p:nvSpPr>
        <p:spPr bwMode="auto">
          <a:xfrm>
            <a:off x="1257300" y="3641725"/>
            <a:ext cx="838200" cy="762000"/>
          </a:xfrm>
          <a:prstGeom prst="ellipse">
            <a:avLst/>
          </a:prstGeom>
          <a:solidFill>
            <a:srgbClr val="A50021"/>
          </a:solidFill>
          <a:ln w="12700" cap="sq">
            <a:solidFill>
              <a:srgbClr val="A5002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FFFFCC"/>
                </a:solidFill>
              </a:rPr>
              <a:t>根</a:t>
            </a:r>
            <a:endParaRPr lang="zh-CN" altLang="en-US" sz="2400">
              <a:solidFill>
                <a:srgbClr val="FFFFCC"/>
              </a:solidFill>
            </a:endParaRPr>
          </a:p>
        </p:txBody>
      </p:sp>
      <p:sp>
        <p:nvSpPr>
          <p:cNvPr id="591887" name="AutoShape 15"/>
          <p:cNvSpPr>
            <a:spLocks noChangeArrowheads="1"/>
          </p:cNvSpPr>
          <p:nvPr/>
        </p:nvSpPr>
        <p:spPr bwMode="auto">
          <a:xfrm>
            <a:off x="114300" y="4708525"/>
            <a:ext cx="1066800" cy="1447800"/>
          </a:xfrm>
          <a:prstGeom prst="triangle">
            <a:avLst>
              <a:gd name="adj" fmla="val 100000"/>
            </a:avLst>
          </a:prstGeom>
          <a:solidFill>
            <a:srgbClr val="CC6600"/>
          </a:solidFill>
          <a:ln w="12700" cap="sq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0000FF"/>
                </a:solidFill>
              </a:rPr>
              <a:t>左</a:t>
            </a:r>
          </a:p>
          <a:p>
            <a:pPr algn="ctr"/>
            <a:r>
              <a:rPr lang="zh-CN" altLang="en-US" sz="2400" b="1">
                <a:solidFill>
                  <a:srgbClr val="0000FF"/>
                </a:solidFill>
              </a:rPr>
              <a:t>子树</a:t>
            </a:r>
          </a:p>
        </p:txBody>
      </p:sp>
      <p:sp>
        <p:nvSpPr>
          <p:cNvPr id="591888" name="AutoShape 16"/>
          <p:cNvSpPr>
            <a:spLocks noChangeArrowheads="1"/>
          </p:cNvSpPr>
          <p:nvPr/>
        </p:nvSpPr>
        <p:spPr bwMode="auto">
          <a:xfrm>
            <a:off x="2171700" y="4708525"/>
            <a:ext cx="990600" cy="1447800"/>
          </a:xfrm>
          <a:prstGeom prst="triangle">
            <a:avLst>
              <a:gd name="adj" fmla="val 0"/>
            </a:avLst>
          </a:prstGeom>
          <a:solidFill>
            <a:srgbClr val="CC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0000FF"/>
                </a:solidFill>
              </a:rPr>
              <a:t>右</a:t>
            </a:r>
          </a:p>
          <a:p>
            <a:pPr algn="ctr"/>
            <a:r>
              <a:rPr lang="zh-CN" altLang="en-US" sz="2400" b="1">
                <a:solidFill>
                  <a:srgbClr val="0000FF"/>
                </a:solidFill>
              </a:rPr>
              <a:t>子树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9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9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9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9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9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9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9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9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75" grpId="0" autoUpdateAnimBg="0"/>
      <p:bldP spid="591877" grpId="0" animBg="1"/>
      <p:bldP spid="591878" grpId="0" animBg="1"/>
      <p:bldP spid="591879" grpId="0" animBg="1"/>
      <p:bldP spid="591884" grpId="0" animBg="1"/>
      <p:bldP spid="591885" grpId="0" animBg="1"/>
      <p:bldP spid="591886" grpId="0" animBg="1" autoUpdateAnimBg="0"/>
      <p:bldP spid="591887" grpId="0" animBg="1" autoUpdateAnimBg="0"/>
      <p:bldP spid="591888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67056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FF00FF"/>
                </a:solidFill>
                <a:ea typeface="楷体_GB2312" pitchFamily="49" charset="-122"/>
              </a:rPr>
              <a:t>先序</a:t>
            </a:r>
            <a:r>
              <a:rPr lang="zh-CN" altLang="en-US" sz="4000" b="1">
                <a:solidFill>
                  <a:srgbClr val="0000FF"/>
                </a:solidFill>
                <a:ea typeface="楷体_GB2312" pitchFamily="49" charset="-122"/>
              </a:rPr>
              <a:t>递归算法描述</a:t>
            </a:r>
          </a:p>
        </p:txBody>
      </p:sp>
      <p:sp>
        <p:nvSpPr>
          <p:cNvPr id="592899" name="Text Box 3"/>
          <p:cNvSpPr txBox="1">
            <a:spLocks noChangeArrowheads="1"/>
          </p:cNvSpPr>
          <p:nvPr/>
        </p:nvSpPr>
        <p:spPr bwMode="auto">
          <a:xfrm>
            <a:off x="447675" y="1009650"/>
            <a:ext cx="8505825" cy="5778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/>
              <a:t>void</a:t>
            </a:r>
            <a:r>
              <a:rPr lang="en-US" altLang="zh-CN" dirty="0"/>
              <a:t> Preorder ( </a:t>
            </a:r>
            <a:r>
              <a:rPr lang="en-US" altLang="zh-CN" dirty="0" err="1">
                <a:solidFill>
                  <a:srgbClr val="3366FF"/>
                </a:solidFill>
              </a:rPr>
              <a:t>BiTree</a:t>
            </a:r>
            <a:r>
              <a:rPr lang="en-US" altLang="zh-CN" dirty="0">
                <a:solidFill>
                  <a:srgbClr val="3366FF"/>
                </a:solidFill>
              </a:rPr>
              <a:t> T,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3366FF"/>
                </a:solidFill>
              </a:rPr>
              <a:t>                  </a:t>
            </a:r>
            <a:r>
              <a:rPr lang="en-US" altLang="zh-CN" b="1" dirty="0">
                <a:solidFill>
                  <a:srgbClr val="3366FF"/>
                </a:solidFill>
              </a:rPr>
              <a:t>void</a:t>
            </a:r>
            <a:r>
              <a:rPr lang="en-US" altLang="zh-CN" dirty="0">
                <a:solidFill>
                  <a:srgbClr val="3366FF"/>
                </a:solidFill>
              </a:rPr>
              <a:t>( *visit)(</a:t>
            </a:r>
            <a:r>
              <a:rPr lang="en-US" altLang="zh-CN" dirty="0" err="1">
                <a:solidFill>
                  <a:srgbClr val="3366FF"/>
                </a:solidFill>
              </a:rPr>
              <a:t>TElemType</a:t>
            </a:r>
            <a:r>
              <a:rPr lang="en-US" altLang="zh-CN" b="1" dirty="0">
                <a:solidFill>
                  <a:srgbClr val="3366FF"/>
                </a:solidFill>
              </a:rPr>
              <a:t>&amp;</a:t>
            </a:r>
            <a:r>
              <a:rPr lang="en-US" altLang="zh-CN" dirty="0">
                <a:solidFill>
                  <a:srgbClr val="3366FF"/>
                </a:solidFill>
              </a:rPr>
              <a:t> e)</a:t>
            </a:r>
            <a:r>
              <a:rPr lang="en-US" altLang="zh-CN" dirty="0"/>
              <a:t> )</a:t>
            </a:r>
          </a:p>
          <a:p>
            <a:pPr>
              <a:lnSpc>
                <a:spcPct val="115000"/>
              </a:lnSpc>
            </a:pPr>
            <a:r>
              <a:rPr lang="en-US" altLang="zh-CN" b="1" dirty="0"/>
              <a:t>{ </a:t>
            </a:r>
            <a:r>
              <a:rPr lang="en-US" altLang="zh-CN" dirty="0"/>
              <a:t>//</a:t>
            </a:r>
            <a:r>
              <a:rPr lang="en-US" altLang="zh-CN" b="1" dirty="0"/>
              <a:t> </a:t>
            </a:r>
            <a:r>
              <a:rPr lang="zh-CN" altLang="en-US" dirty="0">
                <a:ea typeface="楷体_GB2312" pitchFamily="49" charset="-122"/>
              </a:rPr>
              <a:t>先序遍历二叉树</a:t>
            </a:r>
            <a:r>
              <a:rPr lang="zh-CN" altLang="en-US" b="1" dirty="0"/>
              <a:t> </a:t>
            </a:r>
          </a:p>
          <a:p>
            <a:pPr>
              <a:lnSpc>
                <a:spcPct val="115000"/>
              </a:lnSpc>
            </a:pPr>
            <a:r>
              <a:rPr lang="zh-CN" altLang="en-US" dirty="0"/>
              <a:t>   </a:t>
            </a:r>
            <a:r>
              <a:rPr lang="en-US" altLang="zh-CN" b="1" dirty="0"/>
              <a:t>if </a:t>
            </a:r>
            <a:r>
              <a:rPr lang="en-US" altLang="zh-CN" dirty="0"/>
              <a:t>(T)</a:t>
            </a:r>
            <a:r>
              <a:rPr lang="en-US" altLang="zh-CN" b="1" dirty="0"/>
              <a:t> {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FF0000"/>
                </a:solidFill>
              </a:rPr>
              <a:t>       visit(T-&gt;data);                 </a:t>
            </a:r>
            <a:r>
              <a:rPr lang="en-US" altLang="zh-CN" dirty="0"/>
              <a:t>// </a:t>
            </a:r>
            <a:r>
              <a:rPr lang="zh-CN" altLang="en-US" dirty="0">
                <a:ea typeface="楷体_GB2312" pitchFamily="49" charset="-122"/>
              </a:rPr>
              <a:t>访问结点</a:t>
            </a:r>
          </a:p>
          <a:p>
            <a:pPr>
              <a:lnSpc>
                <a:spcPct val="115000"/>
              </a:lnSpc>
            </a:pPr>
            <a:r>
              <a:rPr lang="zh-CN" altLang="en-US" dirty="0">
                <a:ea typeface="楷体_GB2312" pitchFamily="49" charset="-122"/>
              </a:rPr>
              <a:t>       </a:t>
            </a:r>
            <a:r>
              <a:rPr lang="en-US" altLang="zh-CN" dirty="0"/>
              <a:t>Preorder(T-&gt;</a:t>
            </a:r>
            <a:r>
              <a:rPr lang="en-US" altLang="zh-CN" b="1" dirty="0" err="1"/>
              <a:t>l</a:t>
            </a:r>
            <a:r>
              <a:rPr lang="en-US" altLang="zh-CN" dirty="0" err="1"/>
              <a:t>child</a:t>
            </a:r>
            <a:r>
              <a:rPr lang="en-US" altLang="zh-CN" dirty="0"/>
              <a:t>, visit); // </a:t>
            </a:r>
            <a:r>
              <a:rPr lang="zh-CN" altLang="en-US" dirty="0">
                <a:ea typeface="楷体_GB2312" pitchFamily="49" charset="-122"/>
              </a:rPr>
              <a:t>遍历左子树</a:t>
            </a:r>
            <a:endParaRPr lang="zh-CN" altLang="en-US" dirty="0"/>
          </a:p>
          <a:p>
            <a:pPr>
              <a:lnSpc>
                <a:spcPct val="115000"/>
              </a:lnSpc>
            </a:pPr>
            <a:r>
              <a:rPr lang="zh-CN" altLang="en-US" dirty="0"/>
              <a:t>      </a:t>
            </a:r>
            <a:r>
              <a:rPr lang="zh-CN" altLang="en-US" dirty="0">
                <a:solidFill>
                  <a:srgbClr val="FF00FF"/>
                </a:solidFill>
              </a:rPr>
              <a:t> </a:t>
            </a:r>
            <a:r>
              <a:rPr lang="en-US" altLang="zh-CN" dirty="0"/>
              <a:t>Preorder(T-&gt;</a:t>
            </a:r>
            <a:r>
              <a:rPr lang="en-US" altLang="zh-CN" b="1" dirty="0" err="1"/>
              <a:t>r</a:t>
            </a:r>
            <a:r>
              <a:rPr lang="en-US" altLang="zh-CN" dirty="0" err="1"/>
              <a:t>child</a:t>
            </a:r>
            <a:r>
              <a:rPr lang="en-US" altLang="zh-CN" dirty="0"/>
              <a:t>, visit);// </a:t>
            </a:r>
            <a:r>
              <a:rPr lang="zh-CN" altLang="en-US" dirty="0">
                <a:ea typeface="楷体_GB2312" pitchFamily="49" charset="-122"/>
              </a:rPr>
              <a:t>遍历右子树</a:t>
            </a:r>
            <a:endParaRPr lang="zh-CN" altLang="en-US" dirty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dirty="0"/>
              <a:t>   </a:t>
            </a:r>
            <a:r>
              <a:rPr lang="en-US" altLang="zh-CN" b="1" dirty="0"/>
              <a:t>}</a:t>
            </a:r>
          </a:p>
          <a:p>
            <a:pPr>
              <a:lnSpc>
                <a:spcPct val="115000"/>
              </a:lnSpc>
            </a:pPr>
            <a:r>
              <a:rPr lang="en-US" altLang="zh-CN" b="1" dirty="0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9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3193C0-FE3B-4B0D-9D30-ADBED56FB1FA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631810" name="Text Box 2"/>
          <p:cNvSpPr txBox="1">
            <a:spLocks noChangeArrowheads="1"/>
          </p:cNvSpPr>
          <p:nvPr/>
        </p:nvSpPr>
        <p:spPr bwMode="auto">
          <a:xfrm>
            <a:off x="293688" y="53975"/>
            <a:ext cx="8415337" cy="8334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vl="2" algn="just">
              <a:lnSpc>
                <a:spcPct val="120000"/>
              </a:lnSpc>
            </a:pPr>
            <a:r>
              <a:rPr lang="zh-CN" altLang="en-US" sz="4000">
                <a:ea typeface="楷体_GB2312" pitchFamily="49" charset="-122"/>
              </a:rPr>
              <a:t>递归函数中的</a:t>
            </a:r>
            <a:r>
              <a:rPr lang="zh-CN" altLang="en-US" sz="4000" b="1">
                <a:solidFill>
                  <a:srgbClr val="FF00FF"/>
                </a:solidFill>
                <a:ea typeface="楷体_GB2312" pitchFamily="49" charset="-122"/>
              </a:rPr>
              <a:t>尾递归</a:t>
            </a:r>
            <a:r>
              <a:rPr lang="zh-CN" altLang="en-US" sz="4000">
                <a:ea typeface="楷体_GB2312" pitchFamily="49" charset="-122"/>
              </a:rPr>
              <a:t>可以消除</a:t>
            </a:r>
            <a:r>
              <a:rPr lang="en-US" altLang="zh-CN" sz="4000">
                <a:ea typeface="楷体_GB2312" pitchFamily="49" charset="-122"/>
              </a:rPr>
              <a:t>!</a:t>
            </a:r>
            <a:endParaRPr lang="en-US" altLang="zh-CN" sz="4000"/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0" y="831850"/>
            <a:ext cx="8439150" cy="594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>
              <a:lnSpc>
                <a:spcPct val="120000"/>
              </a:lnSpc>
            </a:pPr>
            <a:r>
              <a:rPr lang="zh-CN" altLang="en-US" sz="4000">
                <a:ea typeface="楷体_GB2312" pitchFamily="49" charset="-122"/>
              </a:rPr>
              <a:t>先序遍历二叉树</a:t>
            </a:r>
            <a:endParaRPr lang="zh-CN" altLang="en-US" sz="4000" b="1"/>
          </a:p>
          <a:p>
            <a:pPr lvl="2">
              <a:lnSpc>
                <a:spcPct val="120000"/>
              </a:lnSpc>
            </a:pPr>
            <a:r>
              <a:rPr lang="en-US" altLang="zh-CN" sz="4000" b="1"/>
              <a:t>void</a:t>
            </a:r>
            <a:r>
              <a:rPr lang="en-US" altLang="zh-CN" sz="4000"/>
              <a:t> PreOrderTraverse( BiTree T) </a:t>
            </a:r>
            <a:r>
              <a:rPr lang="en-US" altLang="zh-CN" sz="4000" b="1"/>
              <a:t>{</a:t>
            </a:r>
            <a:endParaRPr lang="en-US" altLang="zh-CN" sz="4000"/>
          </a:p>
          <a:p>
            <a:pPr>
              <a:lnSpc>
                <a:spcPct val="120000"/>
              </a:lnSpc>
            </a:pPr>
            <a:r>
              <a:rPr lang="en-US" altLang="zh-CN" sz="4000"/>
              <a:t>           if (T) </a:t>
            </a:r>
            <a:r>
              <a:rPr lang="en-US" altLang="zh-CN" sz="4000" b="1"/>
              <a:t>{</a:t>
            </a:r>
            <a:endParaRPr lang="en-US" altLang="zh-CN" sz="4000"/>
          </a:p>
          <a:p>
            <a:pPr>
              <a:lnSpc>
                <a:spcPct val="120000"/>
              </a:lnSpc>
            </a:pPr>
            <a:r>
              <a:rPr lang="en-US" altLang="zh-CN" sz="4000"/>
              <a:t>               Visit(T-&gt;data);</a:t>
            </a:r>
          </a:p>
          <a:p>
            <a:pPr>
              <a:lnSpc>
                <a:spcPct val="120000"/>
              </a:lnSpc>
            </a:pPr>
            <a:r>
              <a:rPr lang="en-US" altLang="zh-CN" sz="4000"/>
              <a:t>                PreOrderTraverse(T-&gt;lchild);</a:t>
            </a:r>
          </a:p>
          <a:p>
            <a:pPr>
              <a:lnSpc>
                <a:spcPct val="120000"/>
              </a:lnSpc>
            </a:pPr>
            <a:r>
              <a:rPr lang="en-US" altLang="zh-CN" sz="4000"/>
              <a:t>                </a:t>
            </a:r>
            <a:r>
              <a:rPr lang="en-US" altLang="zh-CN" sz="4000">
                <a:solidFill>
                  <a:srgbClr val="FF00FF"/>
                </a:solidFill>
              </a:rPr>
              <a:t>PreOrderTraverse(T-&gt;rchild);</a:t>
            </a:r>
          </a:p>
          <a:p>
            <a:pPr>
              <a:lnSpc>
                <a:spcPct val="120000"/>
              </a:lnSpc>
            </a:pPr>
            <a:r>
              <a:rPr lang="en-US" altLang="zh-CN" sz="4000" b="1"/>
              <a:t>           }</a:t>
            </a:r>
          </a:p>
          <a:p>
            <a:pPr>
              <a:lnSpc>
                <a:spcPct val="120000"/>
              </a:lnSpc>
            </a:pPr>
            <a:r>
              <a:rPr lang="en-US" altLang="zh-CN" sz="4000" b="1"/>
              <a:t>        }</a:t>
            </a:r>
            <a:r>
              <a:rPr lang="en-US" altLang="zh-CN" sz="4000"/>
              <a:t> // PreOrderTraverse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4DF2FE-AA03-4679-BC33-C614447883AF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528638" y="366713"/>
            <a:ext cx="8615362" cy="594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>
              <a:lnSpc>
                <a:spcPct val="120000"/>
              </a:lnSpc>
            </a:pPr>
            <a:r>
              <a:rPr lang="en-US" altLang="zh-CN" sz="4000" b="1">
                <a:ea typeface="楷体_GB2312" pitchFamily="49" charset="-122"/>
              </a:rPr>
              <a:t> </a:t>
            </a:r>
            <a:endParaRPr lang="en-US" altLang="zh-CN" sz="4000">
              <a:ea typeface="楷体_GB2312" pitchFamily="49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sz="4000" b="1"/>
              <a:t>void</a:t>
            </a:r>
            <a:r>
              <a:rPr lang="en-US" altLang="zh-CN" sz="4000"/>
              <a:t> PreOrderTraverse( BiTree T) </a:t>
            </a:r>
            <a:r>
              <a:rPr lang="en-US" altLang="zh-CN" sz="4000" b="1"/>
              <a:t>{</a:t>
            </a:r>
            <a:endParaRPr lang="en-US" altLang="zh-CN" sz="4000"/>
          </a:p>
          <a:p>
            <a:pPr>
              <a:lnSpc>
                <a:spcPct val="120000"/>
              </a:lnSpc>
            </a:pPr>
            <a:r>
              <a:rPr lang="en-US" altLang="zh-CN" sz="4000"/>
              <a:t>           </a:t>
            </a:r>
            <a:r>
              <a:rPr lang="en-US" altLang="zh-CN" sz="4000">
                <a:solidFill>
                  <a:srgbClr val="FF00FF"/>
                </a:solidFill>
              </a:rPr>
              <a:t>While (T)</a:t>
            </a:r>
            <a:r>
              <a:rPr lang="en-US" altLang="zh-CN" sz="4000"/>
              <a:t> </a:t>
            </a:r>
            <a:r>
              <a:rPr lang="en-US" altLang="zh-CN" sz="4000" b="1"/>
              <a:t>{</a:t>
            </a:r>
            <a:endParaRPr lang="en-US" altLang="zh-CN" sz="4000"/>
          </a:p>
          <a:p>
            <a:pPr>
              <a:lnSpc>
                <a:spcPct val="120000"/>
              </a:lnSpc>
            </a:pPr>
            <a:r>
              <a:rPr lang="en-US" altLang="zh-CN" sz="4000"/>
              <a:t>               Visit(T-&gt;data);</a:t>
            </a:r>
          </a:p>
          <a:p>
            <a:pPr>
              <a:lnSpc>
                <a:spcPct val="120000"/>
              </a:lnSpc>
            </a:pPr>
            <a:r>
              <a:rPr lang="en-US" altLang="zh-CN" sz="4000"/>
              <a:t>                PreOrderTraverse(T-&gt;lchild);</a:t>
            </a:r>
          </a:p>
          <a:p>
            <a:pPr>
              <a:lnSpc>
                <a:spcPct val="120000"/>
              </a:lnSpc>
            </a:pPr>
            <a:r>
              <a:rPr lang="en-US" altLang="zh-CN" sz="4000"/>
              <a:t>                </a:t>
            </a:r>
            <a:r>
              <a:rPr lang="en-US" altLang="zh-CN" sz="4000">
                <a:solidFill>
                  <a:srgbClr val="FF00FF"/>
                </a:solidFill>
              </a:rPr>
              <a:t>T = T-&gt;rchild;</a:t>
            </a:r>
          </a:p>
          <a:p>
            <a:pPr>
              <a:lnSpc>
                <a:spcPct val="120000"/>
              </a:lnSpc>
            </a:pPr>
            <a:r>
              <a:rPr lang="en-US" altLang="zh-CN" sz="4000" b="1"/>
              <a:t>           }</a:t>
            </a:r>
          </a:p>
          <a:p>
            <a:pPr>
              <a:lnSpc>
                <a:spcPct val="120000"/>
              </a:lnSpc>
            </a:pPr>
            <a:r>
              <a:rPr lang="en-US" altLang="zh-CN" sz="4000" b="1"/>
              <a:t>        }</a:t>
            </a:r>
            <a:r>
              <a:rPr lang="en-US" altLang="zh-CN" sz="4000"/>
              <a:t> // PreOrderTraverse</a:t>
            </a:r>
          </a:p>
        </p:txBody>
      </p:sp>
      <p:sp>
        <p:nvSpPr>
          <p:cNvPr id="633859" name="Text Box 3"/>
          <p:cNvSpPr txBox="1">
            <a:spLocks noChangeArrowheads="1"/>
          </p:cNvSpPr>
          <p:nvPr/>
        </p:nvSpPr>
        <p:spPr bwMode="auto">
          <a:xfrm>
            <a:off x="334963" y="1262063"/>
            <a:ext cx="733425" cy="18954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b="1">
                <a:solidFill>
                  <a:srgbClr val="800000"/>
                </a:solidFill>
                <a:ea typeface="楷体_GB2312" pitchFamily="49" charset="-122"/>
              </a:rPr>
              <a:t>可改写为</a:t>
            </a:r>
            <a:endParaRPr lang="zh-CN" altLang="en-US" b="1">
              <a:ea typeface="楷体_GB2312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3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3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52400"/>
            <a:ext cx="7543800" cy="60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4000" b="1" smtClean="0">
                <a:solidFill>
                  <a:srgbClr val="005400"/>
                </a:solidFill>
                <a:ea typeface="楷体_GB2312" pitchFamily="49" charset="-122"/>
              </a:rPr>
              <a:t>性质 </a:t>
            </a:r>
            <a:r>
              <a:rPr lang="en-US" altLang="zh-CN" sz="4000" b="1" smtClean="0">
                <a:solidFill>
                  <a:srgbClr val="005400"/>
                </a:solidFill>
                <a:ea typeface="楷体_GB2312" pitchFamily="49" charset="-122"/>
              </a:rPr>
              <a:t>5 </a:t>
            </a:r>
            <a:r>
              <a:rPr lang="zh-CN" altLang="en-US" sz="4000" b="1" smtClean="0">
                <a:solidFill>
                  <a:srgbClr val="005400"/>
                </a:solidFill>
                <a:ea typeface="楷体_GB2312" pitchFamily="49" charset="-122"/>
              </a:rPr>
              <a:t>：</a:t>
            </a:r>
            <a:endParaRPr lang="zh-CN" altLang="en-US" sz="2400" smtClean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225283" name="Text Box 3"/>
          <p:cNvSpPr txBox="1">
            <a:spLocks noChangeArrowheads="1"/>
          </p:cNvSpPr>
          <p:nvPr/>
        </p:nvSpPr>
        <p:spPr bwMode="auto">
          <a:xfrm>
            <a:off x="288925" y="838200"/>
            <a:ext cx="885507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若对含 </a:t>
            </a:r>
            <a:r>
              <a:rPr lang="en-US" altLang="zh-CN" b="1" i="1">
                <a:solidFill>
                  <a:srgbClr val="333333"/>
                </a:solidFill>
                <a:ea typeface="楷体_GB2312" pitchFamily="49" charset="-122"/>
              </a:rPr>
              <a:t>n 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个结点的完全二叉树从上到下且从左至右进行 </a:t>
            </a:r>
            <a:r>
              <a:rPr lang="en-US" altLang="zh-CN" b="1" i="1">
                <a:solidFill>
                  <a:srgbClr val="333333"/>
                </a:solidFill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至 </a:t>
            </a:r>
            <a:r>
              <a:rPr lang="en-US" altLang="zh-CN" b="1" i="1">
                <a:solidFill>
                  <a:srgbClr val="333333"/>
                </a:solidFill>
                <a:ea typeface="楷体_GB2312" pitchFamily="49" charset="-122"/>
              </a:rPr>
              <a:t>n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的编号，则对完全二叉树中任意一个编号为 </a:t>
            </a:r>
            <a:r>
              <a:rPr lang="en-US" altLang="zh-CN" b="1" i="1">
                <a:solidFill>
                  <a:srgbClr val="333333"/>
                </a:solidFill>
                <a:ea typeface="楷体_GB2312" pitchFamily="49" charset="-122"/>
              </a:rPr>
              <a:t>i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的结点：</a:t>
            </a:r>
            <a:endParaRPr lang="zh-CN" altLang="en-US" sz="2800">
              <a:solidFill>
                <a:srgbClr val="333333"/>
              </a:solidFill>
              <a:ea typeface="楷体_GB2312" pitchFamily="49" charset="-122"/>
            </a:endParaRPr>
          </a:p>
        </p:txBody>
      </p:sp>
      <p:sp>
        <p:nvSpPr>
          <p:cNvPr id="225284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09600" y="381000"/>
            <a:ext cx="24257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600">
              <a:solidFill>
                <a:srgbClr val="333333"/>
              </a:solidFill>
            </a:endParaRPr>
          </a:p>
        </p:txBody>
      </p:sp>
      <p:sp>
        <p:nvSpPr>
          <p:cNvPr id="225285" name="Text Box 0"/>
          <p:cNvSpPr txBox="1">
            <a:spLocks noChangeArrowheads="1"/>
          </p:cNvSpPr>
          <p:nvPr/>
        </p:nvSpPr>
        <p:spPr bwMode="auto">
          <a:xfrm>
            <a:off x="288925" y="2763838"/>
            <a:ext cx="88550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(1)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 </a:t>
            </a:r>
            <a:r>
              <a:rPr lang="en-US" altLang="zh-CN" b="1" i="1">
                <a:solidFill>
                  <a:srgbClr val="333333"/>
                </a:solidFill>
                <a:ea typeface="楷体_GB2312" pitchFamily="49" charset="-122"/>
              </a:rPr>
              <a:t>i=1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，则该结点是二叉树的根，无双亲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,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     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否则，编号为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 </a:t>
            </a:r>
            <a:r>
              <a:rPr lang="zh-CN" altLang="en-US" b="1" i="1">
                <a:solidFill>
                  <a:srgbClr val="FF00FF"/>
                </a:solidFill>
                <a:ea typeface="楷体_GB2312" pitchFamily="49" charset="-122"/>
                <a:sym typeface="Symbol" panose="05050102010706020507" pitchFamily="18" charset="2"/>
              </a:rPr>
              <a:t></a:t>
            </a:r>
            <a:r>
              <a:rPr lang="en-US" altLang="zh-CN" b="1" i="1">
                <a:solidFill>
                  <a:srgbClr val="FF00FF"/>
                </a:solidFill>
                <a:ea typeface="楷体_GB2312" pitchFamily="49" charset="-122"/>
              </a:rPr>
              <a:t>i/2</a:t>
            </a:r>
            <a:r>
              <a:rPr lang="en-US" altLang="zh-CN" b="1" i="1">
                <a:solidFill>
                  <a:srgbClr val="FF00FF"/>
                </a:solidFill>
                <a:ea typeface="楷体_GB2312" pitchFamily="49" charset="-122"/>
                <a:sym typeface="Symbol" panose="05050102010706020507" pitchFamily="18" charset="2"/>
              </a:rPr>
              <a:t></a:t>
            </a:r>
            <a:r>
              <a:rPr lang="en-US" altLang="zh-CN" b="1" i="1">
                <a:solidFill>
                  <a:srgbClr val="FF3300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的结点为其</a:t>
            </a:r>
            <a:r>
              <a:rPr lang="zh-CN" altLang="en-US" b="1">
                <a:solidFill>
                  <a:srgbClr val="FF00FF"/>
                </a:solidFill>
                <a:ea typeface="楷体_GB2312" pitchFamily="49" charset="-122"/>
              </a:rPr>
              <a:t>双亲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结点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;</a:t>
            </a:r>
            <a:endParaRPr lang="en-US" altLang="zh-CN" sz="2800">
              <a:solidFill>
                <a:srgbClr val="333333"/>
              </a:solidFill>
              <a:ea typeface="楷体_GB2312" pitchFamily="49" charset="-122"/>
            </a:endParaRPr>
          </a:p>
        </p:txBody>
      </p:sp>
      <p:sp>
        <p:nvSpPr>
          <p:cNvPr id="225286" name="Text Box 1"/>
          <p:cNvSpPr txBox="1">
            <a:spLocks noChangeArrowheads="1"/>
          </p:cNvSpPr>
          <p:nvPr/>
        </p:nvSpPr>
        <p:spPr bwMode="auto">
          <a:xfrm>
            <a:off x="290513" y="4078288"/>
            <a:ext cx="88550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(2) 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 </a:t>
            </a:r>
            <a:r>
              <a:rPr lang="en-US" altLang="zh-CN" b="1" i="1">
                <a:solidFill>
                  <a:srgbClr val="333333"/>
                </a:solidFill>
                <a:ea typeface="楷体_GB2312" pitchFamily="49" charset="-122"/>
              </a:rPr>
              <a:t>2i&gt;n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，则该结点无左孩子，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/>
            </a:r>
            <a:br>
              <a:rPr lang="zh-CN" altLang="en-US">
                <a:solidFill>
                  <a:srgbClr val="800000"/>
                </a:solidFill>
                <a:ea typeface="楷体_GB2312" pitchFamily="49" charset="-122"/>
              </a:rPr>
            </a:b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     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否则，编号为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FF00FF"/>
                </a:solidFill>
                <a:ea typeface="楷体_GB2312" pitchFamily="49" charset="-122"/>
              </a:rPr>
              <a:t>2i 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的结点为其</a:t>
            </a:r>
            <a:r>
              <a:rPr lang="zh-CN" altLang="en-US" b="1">
                <a:solidFill>
                  <a:srgbClr val="FF00FF"/>
                </a:solidFill>
                <a:ea typeface="楷体_GB2312" pitchFamily="49" charset="-122"/>
              </a:rPr>
              <a:t>左孩子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结点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；</a:t>
            </a:r>
            <a:endParaRPr lang="zh-CN" altLang="en-US" sz="2800">
              <a:solidFill>
                <a:srgbClr val="333333"/>
              </a:solidFill>
              <a:ea typeface="楷体_GB2312" pitchFamily="49" charset="-122"/>
            </a:endParaRPr>
          </a:p>
        </p:txBody>
      </p:sp>
      <p:sp>
        <p:nvSpPr>
          <p:cNvPr id="225287" name="Text Box 2"/>
          <p:cNvSpPr txBox="1">
            <a:spLocks noChangeArrowheads="1"/>
          </p:cNvSpPr>
          <p:nvPr/>
        </p:nvSpPr>
        <p:spPr bwMode="auto">
          <a:xfrm>
            <a:off x="225425" y="5345113"/>
            <a:ext cx="88550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(3) 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 </a:t>
            </a:r>
            <a:r>
              <a:rPr lang="en-US" altLang="zh-CN" b="1" i="1">
                <a:solidFill>
                  <a:srgbClr val="333333"/>
                </a:solidFill>
                <a:ea typeface="楷体_GB2312" pitchFamily="49" charset="-122"/>
              </a:rPr>
              <a:t>2i+1&gt;n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，则该结点无右孩子结点，</a:t>
            </a:r>
            <a:br>
              <a:rPr lang="zh-CN" altLang="en-US">
                <a:solidFill>
                  <a:srgbClr val="333333"/>
                </a:solidFill>
                <a:ea typeface="楷体_GB2312" pitchFamily="49" charset="-122"/>
              </a:rPr>
            </a:b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     否则，编号为</a:t>
            </a:r>
            <a:r>
              <a:rPr lang="en-US" altLang="zh-CN" b="1" i="1">
                <a:solidFill>
                  <a:srgbClr val="FF00FF"/>
                </a:solidFill>
                <a:ea typeface="楷体_GB2312" pitchFamily="49" charset="-122"/>
              </a:rPr>
              <a:t>2i+1 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的结点为其</a:t>
            </a:r>
            <a:r>
              <a:rPr lang="zh-CN" altLang="en-US" b="1">
                <a:solidFill>
                  <a:srgbClr val="FF00FF"/>
                </a:solidFill>
                <a:ea typeface="楷体_GB2312" pitchFamily="49" charset="-122"/>
              </a:rPr>
              <a:t>右孩子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结点。</a:t>
            </a:r>
            <a:endParaRPr lang="zh-CN" altLang="en-US" sz="2800">
              <a:solidFill>
                <a:srgbClr val="333333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8178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558800" y="1174750"/>
            <a:ext cx="8585200" cy="4665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>
                <a:solidFill>
                  <a:srgbClr val="FF00FF"/>
                </a:solidFill>
                <a:ea typeface="楷体_GB2312" pitchFamily="49" charset="-122"/>
              </a:rPr>
              <a:t>中序遍历算法</a:t>
            </a:r>
          </a:p>
          <a:p>
            <a:pPr lvl="1">
              <a:lnSpc>
                <a:spcPct val="150000"/>
              </a:lnSpc>
            </a:pPr>
            <a:r>
              <a:rPr lang="en-US" altLang="zh-CN" sz="3200">
                <a:ea typeface="楷体_GB2312" pitchFamily="49" charset="-122"/>
              </a:rPr>
              <a:t>1.</a:t>
            </a:r>
            <a:r>
              <a:rPr lang="zh-CN" altLang="en-US" sz="3200">
                <a:ea typeface="楷体_GB2312" pitchFamily="49" charset="-122"/>
              </a:rPr>
              <a:t>若二叉树为空树，则空操作</a:t>
            </a:r>
            <a:r>
              <a:rPr lang="zh-CN" altLang="en-US" sz="3200">
                <a:solidFill>
                  <a:srgbClr val="FF00FF"/>
                </a:solidFill>
                <a:ea typeface="楷体_GB2312" pitchFamily="49" charset="-122"/>
              </a:rPr>
              <a:t>（结束</a:t>
            </a:r>
            <a:r>
              <a:rPr lang="zh-CN" altLang="en-US" sz="3200">
                <a:solidFill>
                  <a:srgbClr val="FF3300"/>
                </a:solidFill>
                <a:ea typeface="楷体_GB2312" pitchFamily="49" charset="-122"/>
              </a:rPr>
              <a:t>）</a:t>
            </a:r>
            <a:r>
              <a:rPr lang="zh-CN" altLang="en-US" sz="3200">
                <a:ea typeface="楷体_GB2312" pitchFamily="49" charset="-122"/>
              </a:rPr>
              <a:t>；</a:t>
            </a:r>
          </a:p>
          <a:p>
            <a:pPr lvl="1">
              <a:lnSpc>
                <a:spcPct val="150000"/>
              </a:lnSpc>
            </a:pPr>
            <a:r>
              <a:rPr lang="en-US" altLang="zh-CN" sz="3200">
                <a:ea typeface="楷体_GB2312" pitchFamily="49" charset="-122"/>
              </a:rPr>
              <a:t>2.</a:t>
            </a:r>
            <a:r>
              <a:rPr lang="zh-CN" altLang="en-US" sz="3200">
                <a:ea typeface="楷体_GB2312" pitchFamily="49" charset="-122"/>
              </a:rPr>
              <a:t>否则，</a:t>
            </a:r>
          </a:p>
          <a:p>
            <a:pPr lvl="2">
              <a:lnSpc>
                <a:spcPct val="150000"/>
              </a:lnSpc>
            </a:pPr>
            <a:r>
              <a:rPr lang="zh-CN" altLang="en-US" sz="3200">
                <a:ea typeface="楷体_GB2312" pitchFamily="49" charset="-122"/>
              </a:rPr>
              <a:t>（</a:t>
            </a:r>
            <a:r>
              <a:rPr lang="en-US" altLang="zh-CN" sz="3200">
                <a:ea typeface="楷体_GB2312" pitchFamily="49" charset="-122"/>
              </a:rPr>
              <a:t>1</a:t>
            </a:r>
            <a:r>
              <a:rPr lang="zh-CN" altLang="en-US" sz="3200">
                <a:ea typeface="楷体_GB2312" pitchFamily="49" charset="-122"/>
              </a:rPr>
              <a:t>）中序遍历左子树；</a:t>
            </a:r>
          </a:p>
          <a:p>
            <a:pPr lvl="2">
              <a:lnSpc>
                <a:spcPct val="150000"/>
              </a:lnSpc>
            </a:pPr>
            <a:r>
              <a:rPr lang="zh-CN" altLang="en-US" sz="3200">
                <a:solidFill>
                  <a:srgbClr val="FF00FF"/>
                </a:solidFill>
                <a:ea typeface="楷体_GB2312" pitchFamily="49" charset="-122"/>
              </a:rPr>
              <a:t>（</a:t>
            </a:r>
            <a:r>
              <a:rPr lang="en-US" altLang="zh-CN" sz="3200">
                <a:solidFill>
                  <a:srgbClr val="FF00FF"/>
                </a:solidFill>
                <a:ea typeface="楷体_GB2312" pitchFamily="49" charset="-122"/>
              </a:rPr>
              <a:t>2</a:t>
            </a:r>
            <a:r>
              <a:rPr lang="zh-CN" altLang="en-US" sz="3200">
                <a:solidFill>
                  <a:srgbClr val="FF00FF"/>
                </a:solidFill>
                <a:ea typeface="楷体_GB2312" pitchFamily="49" charset="-122"/>
              </a:rPr>
              <a:t>）</a:t>
            </a:r>
            <a:r>
              <a:rPr lang="zh-CN" altLang="en-US" sz="3200">
                <a:solidFill>
                  <a:srgbClr val="0000FF"/>
                </a:solidFill>
                <a:ea typeface="楷体_GB2312" pitchFamily="49" charset="-122"/>
              </a:rPr>
              <a:t>访问根结点；</a:t>
            </a:r>
          </a:p>
          <a:p>
            <a:pPr lvl="2">
              <a:lnSpc>
                <a:spcPct val="150000"/>
              </a:lnSpc>
            </a:pPr>
            <a:r>
              <a:rPr lang="zh-CN" altLang="en-US" sz="3200">
                <a:ea typeface="楷体_GB2312" pitchFamily="49" charset="-122"/>
              </a:rPr>
              <a:t>（</a:t>
            </a:r>
            <a:r>
              <a:rPr lang="en-US" altLang="zh-CN" sz="3200">
                <a:ea typeface="楷体_GB2312" pitchFamily="49" charset="-122"/>
              </a:rPr>
              <a:t>3</a:t>
            </a:r>
            <a:r>
              <a:rPr lang="zh-CN" altLang="en-US" sz="3200">
                <a:ea typeface="楷体_GB2312" pitchFamily="49" charset="-122"/>
              </a:rPr>
              <a:t>）中序遍历右子树。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67056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FF00FF"/>
                </a:solidFill>
                <a:ea typeface="楷体_GB2312" pitchFamily="49" charset="-122"/>
              </a:rPr>
              <a:t>中序</a:t>
            </a:r>
            <a:r>
              <a:rPr lang="zh-CN" altLang="en-US" sz="4000" b="1">
                <a:solidFill>
                  <a:srgbClr val="0000FF"/>
                </a:solidFill>
                <a:ea typeface="楷体_GB2312" pitchFamily="49" charset="-122"/>
              </a:rPr>
              <a:t>递归算法描述</a:t>
            </a:r>
          </a:p>
        </p:txBody>
      </p:sp>
      <p:sp>
        <p:nvSpPr>
          <p:cNvPr id="595971" name="Text Box 3"/>
          <p:cNvSpPr txBox="1">
            <a:spLocks noChangeArrowheads="1"/>
          </p:cNvSpPr>
          <p:nvPr/>
        </p:nvSpPr>
        <p:spPr bwMode="auto">
          <a:xfrm>
            <a:off x="447675" y="955675"/>
            <a:ext cx="8277225" cy="5778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/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Inorder</a:t>
            </a:r>
            <a:r>
              <a:rPr lang="en-US" altLang="zh-CN" dirty="0"/>
              <a:t> (</a:t>
            </a:r>
            <a:r>
              <a:rPr lang="en-US" altLang="zh-CN" dirty="0" err="1"/>
              <a:t>BiTree</a:t>
            </a:r>
            <a:r>
              <a:rPr lang="en-US" altLang="zh-CN" dirty="0"/>
              <a:t> T,</a:t>
            </a:r>
          </a:p>
          <a:p>
            <a:pPr>
              <a:lnSpc>
                <a:spcPct val="115000"/>
              </a:lnSpc>
            </a:pPr>
            <a:r>
              <a:rPr lang="en-US" altLang="zh-CN" dirty="0"/>
              <a:t>                  </a:t>
            </a:r>
            <a:r>
              <a:rPr lang="en-US" altLang="zh-CN" b="1" dirty="0"/>
              <a:t>void</a:t>
            </a:r>
            <a:r>
              <a:rPr lang="en-US" altLang="zh-CN" dirty="0"/>
              <a:t>( *visit)(</a:t>
            </a:r>
            <a:r>
              <a:rPr lang="en-US" altLang="zh-CN" dirty="0" err="1"/>
              <a:t>TElemType</a:t>
            </a:r>
            <a:r>
              <a:rPr lang="en-US" altLang="zh-CN" b="1" dirty="0"/>
              <a:t>&amp;</a:t>
            </a:r>
            <a:r>
              <a:rPr lang="en-US" altLang="zh-CN" dirty="0"/>
              <a:t> e))</a:t>
            </a:r>
          </a:p>
          <a:p>
            <a:pPr>
              <a:lnSpc>
                <a:spcPct val="115000"/>
              </a:lnSpc>
            </a:pPr>
            <a:r>
              <a:rPr lang="en-US" altLang="zh-CN" b="1" dirty="0"/>
              <a:t>{ </a:t>
            </a:r>
            <a:r>
              <a:rPr lang="en-US" altLang="zh-CN" dirty="0"/>
              <a:t>//</a:t>
            </a:r>
            <a:r>
              <a:rPr lang="en-US" altLang="zh-CN" b="1" dirty="0"/>
              <a:t> </a:t>
            </a:r>
            <a:r>
              <a:rPr lang="zh-CN" altLang="en-US" dirty="0">
                <a:ea typeface="楷体_GB2312" pitchFamily="49" charset="-122"/>
              </a:rPr>
              <a:t>中序遍历二叉树</a:t>
            </a:r>
            <a:r>
              <a:rPr lang="zh-CN" altLang="en-US" b="1" dirty="0"/>
              <a:t> </a:t>
            </a:r>
          </a:p>
          <a:p>
            <a:pPr>
              <a:lnSpc>
                <a:spcPct val="115000"/>
              </a:lnSpc>
            </a:pPr>
            <a:r>
              <a:rPr lang="zh-CN" altLang="en-US" dirty="0"/>
              <a:t>   </a:t>
            </a:r>
            <a:r>
              <a:rPr lang="en-US" altLang="zh-CN" b="1" dirty="0"/>
              <a:t>if </a:t>
            </a:r>
            <a:r>
              <a:rPr lang="en-US" altLang="zh-CN" dirty="0"/>
              <a:t>(T)</a:t>
            </a:r>
            <a:r>
              <a:rPr lang="en-US" altLang="zh-CN" b="1" dirty="0"/>
              <a:t> {</a:t>
            </a:r>
          </a:p>
          <a:p>
            <a:pPr>
              <a:lnSpc>
                <a:spcPct val="115000"/>
              </a:lnSpc>
            </a:pPr>
            <a:r>
              <a:rPr lang="en-US" altLang="zh-CN" dirty="0"/>
              <a:t>       </a:t>
            </a:r>
            <a:r>
              <a:rPr lang="en-US" altLang="zh-CN" dirty="0" err="1"/>
              <a:t>Inorder</a:t>
            </a:r>
            <a:r>
              <a:rPr lang="en-US" altLang="zh-CN" dirty="0"/>
              <a:t>(T-&gt;</a:t>
            </a:r>
            <a:r>
              <a:rPr lang="en-US" altLang="zh-CN" b="1" dirty="0" err="1"/>
              <a:t>l</a:t>
            </a:r>
            <a:r>
              <a:rPr lang="en-US" altLang="zh-CN" dirty="0" err="1"/>
              <a:t>child</a:t>
            </a:r>
            <a:r>
              <a:rPr lang="en-US" altLang="zh-CN" dirty="0"/>
              <a:t>, visit); // </a:t>
            </a:r>
            <a:r>
              <a:rPr lang="zh-CN" altLang="en-US" dirty="0">
                <a:ea typeface="楷体_GB2312" pitchFamily="49" charset="-122"/>
              </a:rPr>
              <a:t>遍历左子树</a:t>
            </a:r>
          </a:p>
          <a:p>
            <a:pPr>
              <a:lnSpc>
                <a:spcPct val="115000"/>
              </a:lnSpc>
            </a:pP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       </a:t>
            </a:r>
            <a:r>
              <a:rPr lang="en-US" altLang="zh-CN" dirty="0">
                <a:solidFill>
                  <a:srgbClr val="FF0000"/>
                </a:solidFill>
              </a:rPr>
              <a:t>visit(T-&gt;data);                 </a:t>
            </a:r>
            <a:r>
              <a:rPr lang="en-US" altLang="zh-CN" dirty="0"/>
              <a:t>// </a:t>
            </a:r>
            <a:r>
              <a:rPr lang="zh-CN" altLang="en-US" dirty="0">
                <a:ea typeface="楷体_GB2312" pitchFamily="49" charset="-122"/>
              </a:rPr>
              <a:t>访问结点</a:t>
            </a:r>
            <a:endParaRPr lang="zh-CN" altLang="en-US" dirty="0"/>
          </a:p>
          <a:p>
            <a:pPr>
              <a:lnSpc>
                <a:spcPct val="115000"/>
              </a:lnSpc>
            </a:pPr>
            <a:r>
              <a:rPr lang="zh-CN" altLang="en-US" dirty="0"/>
              <a:t>       </a:t>
            </a:r>
            <a:r>
              <a:rPr lang="en-US" altLang="zh-CN" dirty="0" err="1"/>
              <a:t>Inorder</a:t>
            </a:r>
            <a:r>
              <a:rPr lang="en-US" altLang="zh-CN" dirty="0"/>
              <a:t>(T-&gt;</a:t>
            </a:r>
            <a:r>
              <a:rPr lang="en-US" altLang="zh-CN" b="1" dirty="0" err="1"/>
              <a:t>r</a:t>
            </a:r>
            <a:r>
              <a:rPr lang="en-US" altLang="zh-CN" dirty="0" err="1"/>
              <a:t>child</a:t>
            </a:r>
            <a:r>
              <a:rPr lang="en-US" altLang="zh-CN" dirty="0"/>
              <a:t>, visit);// </a:t>
            </a:r>
            <a:r>
              <a:rPr lang="zh-CN" altLang="en-US" dirty="0">
                <a:ea typeface="楷体_GB2312" pitchFamily="49" charset="-122"/>
              </a:rPr>
              <a:t>遍历右子树</a:t>
            </a:r>
            <a:endParaRPr lang="zh-CN" altLang="en-US" dirty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dirty="0"/>
              <a:t>   </a:t>
            </a:r>
            <a:r>
              <a:rPr lang="en-US" altLang="zh-CN" b="1" dirty="0"/>
              <a:t>}</a:t>
            </a:r>
          </a:p>
          <a:p>
            <a:pPr>
              <a:lnSpc>
                <a:spcPct val="115000"/>
              </a:lnSpc>
            </a:pPr>
            <a:r>
              <a:rPr lang="en-US" altLang="zh-CN" b="1" dirty="0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9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67056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solidFill>
                  <a:srgbClr val="FF00FF"/>
                </a:solidFill>
                <a:ea typeface="楷体_GB2312" pitchFamily="49" charset="-122"/>
              </a:rPr>
              <a:t>后序</a:t>
            </a:r>
            <a:r>
              <a:rPr lang="zh-CN" altLang="en-US" sz="4000" b="1" dirty="0">
                <a:solidFill>
                  <a:srgbClr val="0000FF"/>
                </a:solidFill>
                <a:ea typeface="楷体_GB2312" pitchFamily="49" charset="-122"/>
              </a:rPr>
              <a:t>递归算法描述</a:t>
            </a:r>
          </a:p>
        </p:txBody>
      </p:sp>
      <p:sp>
        <p:nvSpPr>
          <p:cNvPr id="595971" name="Text Box 3"/>
          <p:cNvSpPr txBox="1">
            <a:spLocks noChangeArrowheads="1"/>
          </p:cNvSpPr>
          <p:nvPr/>
        </p:nvSpPr>
        <p:spPr bwMode="auto">
          <a:xfrm>
            <a:off x="447675" y="955675"/>
            <a:ext cx="8724761" cy="58262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/>
              <a:t>void</a:t>
            </a:r>
            <a:r>
              <a:rPr lang="en-US" altLang="zh-CN" dirty="0"/>
              <a:t> </a:t>
            </a:r>
            <a:r>
              <a:rPr lang="en-US" altLang="zh-CN" dirty="0" err="1" smtClean="0"/>
              <a:t>Postorder</a:t>
            </a:r>
            <a:r>
              <a:rPr lang="en-US" altLang="zh-CN" dirty="0" smtClean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BiTree</a:t>
            </a:r>
            <a:r>
              <a:rPr lang="en-US" altLang="zh-CN" dirty="0"/>
              <a:t> T,</a:t>
            </a:r>
          </a:p>
          <a:p>
            <a:pPr>
              <a:lnSpc>
                <a:spcPct val="115000"/>
              </a:lnSpc>
            </a:pPr>
            <a:r>
              <a:rPr lang="en-US" altLang="zh-CN" dirty="0"/>
              <a:t>                  </a:t>
            </a:r>
            <a:r>
              <a:rPr lang="en-US" altLang="zh-CN" b="1" dirty="0"/>
              <a:t>void</a:t>
            </a:r>
            <a:r>
              <a:rPr lang="en-US" altLang="zh-CN" dirty="0"/>
              <a:t>( *visit)(</a:t>
            </a:r>
            <a:r>
              <a:rPr lang="en-US" altLang="zh-CN" dirty="0" err="1"/>
              <a:t>TElemType</a:t>
            </a:r>
            <a:r>
              <a:rPr lang="en-US" altLang="zh-CN" b="1" dirty="0"/>
              <a:t>&amp;</a:t>
            </a:r>
            <a:r>
              <a:rPr lang="en-US" altLang="zh-CN" dirty="0"/>
              <a:t> e))</a:t>
            </a:r>
          </a:p>
          <a:p>
            <a:pPr>
              <a:lnSpc>
                <a:spcPct val="115000"/>
              </a:lnSpc>
            </a:pPr>
            <a:r>
              <a:rPr lang="en-US" altLang="zh-CN" b="1" dirty="0"/>
              <a:t>{ </a:t>
            </a:r>
            <a:r>
              <a:rPr lang="en-US" altLang="zh-CN" dirty="0"/>
              <a:t>//</a:t>
            </a:r>
            <a:r>
              <a:rPr lang="en-US" altLang="zh-CN" b="1" dirty="0"/>
              <a:t> </a:t>
            </a:r>
            <a:r>
              <a:rPr lang="zh-CN" altLang="en-US" dirty="0">
                <a:ea typeface="楷体_GB2312" pitchFamily="49" charset="-122"/>
              </a:rPr>
              <a:t>中序遍历二叉树</a:t>
            </a:r>
            <a:r>
              <a:rPr lang="zh-CN" altLang="en-US" b="1" dirty="0"/>
              <a:t> </a:t>
            </a:r>
          </a:p>
          <a:p>
            <a:pPr>
              <a:lnSpc>
                <a:spcPct val="115000"/>
              </a:lnSpc>
            </a:pPr>
            <a:r>
              <a:rPr lang="zh-CN" altLang="en-US" dirty="0"/>
              <a:t>   </a:t>
            </a:r>
            <a:r>
              <a:rPr lang="en-US" altLang="zh-CN" b="1" dirty="0"/>
              <a:t>if </a:t>
            </a:r>
            <a:r>
              <a:rPr lang="en-US" altLang="zh-CN" dirty="0"/>
              <a:t>(T)</a:t>
            </a:r>
            <a:r>
              <a:rPr lang="en-US" altLang="zh-CN" b="1" dirty="0"/>
              <a:t> {</a:t>
            </a:r>
          </a:p>
          <a:p>
            <a:pPr>
              <a:lnSpc>
                <a:spcPct val="115000"/>
              </a:lnSpc>
            </a:pPr>
            <a:r>
              <a:rPr lang="en-US" altLang="zh-CN" dirty="0"/>
              <a:t>       </a:t>
            </a:r>
            <a:r>
              <a:rPr lang="en-US" altLang="zh-CN" dirty="0" err="1" smtClean="0"/>
              <a:t>Postorder</a:t>
            </a:r>
            <a:r>
              <a:rPr lang="en-US" altLang="zh-CN" dirty="0" smtClean="0"/>
              <a:t>(T-</a:t>
            </a:r>
            <a:r>
              <a:rPr lang="en-US" altLang="zh-CN" dirty="0"/>
              <a:t>&gt;</a:t>
            </a:r>
            <a:r>
              <a:rPr lang="en-US" altLang="zh-CN" b="1" dirty="0" err="1"/>
              <a:t>l</a:t>
            </a:r>
            <a:r>
              <a:rPr lang="en-US" altLang="zh-CN" dirty="0" err="1"/>
              <a:t>child</a:t>
            </a:r>
            <a:r>
              <a:rPr lang="en-US" altLang="zh-CN" dirty="0"/>
              <a:t>, visit); // </a:t>
            </a:r>
            <a:r>
              <a:rPr lang="zh-CN" altLang="en-US" dirty="0">
                <a:ea typeface="楷体_GB2312" pitchFamily="49" charset="-122"/>
              </a:rPr>
              <a:t>遍历左子树</a:t>
            </a:r>
          </a:p>
          <a:p>
            <a:pPr>
              <a:lnSpc>
                <a:spcPct val="115000"/>
              </a:lnSpc>
            </a:pPr>
            <a:r>
              <a:rPr lang="zh-CN" altLang="en-US" dirty="0">
                <a:ea typeface="楷体_GB2312" pitchFamily="49" charset="-122"/>
              </a:rPr>
              <a:t>       </a:t>
            </a:r>
            <a:r>
              <a:rPr lang="en-US" altLang="zh-CN" dirty="0" err="1" smtClean="0">
                <a:ea typeface="楷体_GB2312" pitchFamily="49" charset="-122"/>
              </a:rPr>
              <a:t>Post</a:t>
            </a:r>
            <a:r>
              <a:rPr lang="en-US" altLang="zh-CN" dirty="0" err="1" smtClean="0"/>
              <a:t>order</a:t>
            </a:r>
            <a:r>
              <a:rPr lang="en-US" altLang="zh-CN" dirty="0" smtClean="0"/>
              <a:t>(T-&gt;</a:t>
            </a:r>
            <a:r>
              <a:rPr lang="en-US" altLang="zh-CN" b="1" dirty="0" err="1" smtClean="0"/>
              <a:t>r</a:t>
            </a:r>
            <a:r>
              <a:rPr lang="en-US" altLang="zh-CN" dirty="0" err="1" smtClean="0"/>
              <a:t>child</a:t>
            </a:r>
            <a:r>
              <a:rPr lang="en-US" altLang="zh-CN" dirty="0" smtClean="0"/>
              <a:t>, visit);// </a:t>
            </a:r>
            <a:r>
              <a:rPr lang="zh-CN" altLang="en-US" dirty="0" smtClean="0">
                <a:ea typeface="楷体_GB2312" pitchFamily="49" charset="-122"/>
              </a:rPr>
              <a:t>遍历右子树</a:t>
            </a:r>
            <a:endParaRPr lang="en-US" altLang="zh-CN" dirty="0" smtClean="0">
              <a:ea typeface="楷体_GB2312" pitchFamily="49" charset="-122"/>
            </a:endParaRPr>
          </a:p>
          <a:p>
            <a:pPr>
              <a:lnSpc>
                <a:spcPct val="115000"/>
              </a:lnSpc>
            </a:pPr>
            <a:r>
              <a:rPr lang="en-US" altLang="zh-CN" dirty="0" smtClean="0">
                <a:ea typeface="楷体_GB2312" pitchFamily="49" charset="-122"/>
              </a:rPr>
              <a:t>       </a:t>
            </a:r>
            <a:r>
              <a:rPr lang="en-US" altLang="zh-CN" dirty="0" smtClean="0">
                <a:solidFill>
                  <a:srgbClr val="FF0000"/>
                </a:solidFill>
              </a:rPr>
              <a:t>visit(T-</a:t>
            </a:r>
            <a:r>
              <a:rPr lang="en-US" altLang="zh-CN" dirty="0">
                <a:solidFill>
                  <a:srgbClr val="FF0000"/>
                </a:solidFill>
              </a:rPr>
              <a:t>&gt;data);                 </a:t>
            </a:r>
            <a:r>
              <a:rPr lang="en-US" altLang="zh-CN" dirty="0"/>
              <a:t>// </a:t>
            </a:r>
            <a:r>
              <a:rPr lang="zh-CN" altLang="en-US" dirty="0">
                <a:ea typeface="楷体_GB2312" pitchFamily="49" charset="-122"/>
              </a:rPr>
              <a:t>访问</a:t>
            </a:r>
            <a:r>
              <a:rPr lang="zh-CN" altLang="en-US" dirty="0" smtClean="0">
                <a:ea typeface="楷体_GB2312" pitchFamily="49" charset="-122"/>
              </a:rPr>
              <a:t>结点</a:t>
            </a:r>
            <a:r>
              <a:rPr lang="zh-CN" altLang="en-US" dirty="0" smtClean="0"/>
              <a:t>   </a:t>
            </a:r>
            <a:endParaRPr lang="zh-CN" altLang="en-US" dirty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dirty="0"/>
              <a:t>   </a:t>
            </a:r>
            <a:r>
              <a:rPr lang="en-US" altLang="zh-CN" b="1" dirty="0"/>
              <a:t>}</a:t>
            </a:r>
          </a:p>
          <a:p>
            <a:pPr>
              <a:lnSpc>
                <a:spcPct val="115000"/>
              </a:lnSpc>
            </a:pPr>
            <a:r>
              <a:rPr lang="en-US" altLang="zh-CN" b="1" dirty="0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9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1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4D96F7-2CC3-4F00-9F09-D543FEDF8C80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5123" name="Text Box 2">
            <a:hlinkClick r:id="" action="ppaction://hlinkshowjump?jump=nextslide" highlightClick="1"/>
          </p:cNvPr>
          <p:cNvSpPr txBox="1">
            <a:spLocks noChangeArrowheads="1"/>
          </p:cNvSpPr>
          <p:nvPr/>
        </p:nvSpPr>
        <p:spPr bwMode="auto">
          <a:xfrm>
            <a:off x="942975" y="2066925"/>
            <a:ext cx="4106863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0000FF"/>
                </a:solidFill>
                <a:ea typeface="楷体_GB2312" pitchFamily="49" charset="-122"/>
              </a:rPr>
              <a:t>一、问题的提出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5124" name="Text Box 3">
            <a:hlinkClick r:id="rId2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974725" y="2976563"/>
            <a:ext cx="6348413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0000FF"/>
                </a:solidFill>
                <a:ea typeface="楷体_GB2312" pitchFamily="49" charset="-122"/>
              </a:rPr>
              <a:t>二、先左后右的遍历算法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5125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27113" y="3816350"/>
            <a:ext cx="6409127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0000FF"/>
                </a:solidFill>
                <a:ea typeface="楷体_GB2312" pitchFamily="49" charset="-122"/>
              </a:rPr>
              <a:t>三</a:t>
            </a:r>
            <a:r>
              <a:rPr lang="zh-CN" altLang="en-US" sz="4400" b="1" dirty="0" smtClean="0">
                <a:solidFill>
                  <a:srgbClr val="0000FF"/>
                </a:solidFill>
                <a:ea typeface="楷体_GB2312" pitchFamily="49" charset="-122"/>
              </a:rPr>
              <a:t>、遍历算法</a:t>
            </a:r>
            <a:r>
              <a:rPr lang="zh-CN" altLang="en-US" sz="4400" b="1" dirty="0">
                <a:solidFill>
                  <a:srgbClr val="0000FF"/>
                </a:solidFill>
                <a:ea typeface="楷体_GB2312" pitchFamily="49" charset="-122"/>
              </a:rPr>
              <a:t>的递归描述</a:t>
            </a:r>
            <a:endParaRPr lang="zh-CN" altLang="en-US" sz="2400" dirty="0"/>
          </a:p>
        </p:txBody>
      </p:sp>
      <p:sp>
        <p:nvSpPr>
          <p:cNvPr id="5126" name="Text Box 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998538" y="4810125"/>
            <a:ext cx="6908800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0000FF"/>
                </a:solidFill>
                <a:ea typeface="楷体_GB2312" pitchFamily="49" charset="-122"/>
              </a:rPr>
              <a:t>四、先序遍历的非递归算法</a:t>
            </a:r>
          </a:p>
        </p:txBody>
      </p:sp>
      <p:sp>
        <p:nvSpPr>
          <p:cNvPr id="5127" name="Text Box 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077913" y="5748338"/>
            <a:ext cx="6346825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0000FF"/>
                </a:solidFill>
                <a:ea typeface="楷体_GB2312" pitchFamily="49" charset="-122"/>
              </a:rPr>
              <a:t>五</a:t>
            </a:r>
            <a:r>
              <a:rPr lang="zh-CN" altLang="en-US" sz="4400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lang="zh-CN" altLang="en-US" sz="4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遍历算法的应用举例</a:t>
            </a:r>
            <a:endParaRPr lang="zh-CN" altLang="en-US" sz="2400"/>
          </a:p>
        </p:txBody>
      </p:sp>
      <p:sp>
        <p:nvSpPr>
          <p:cNvPr id="5128" name="Freeform 7"/>
          <p:cNvSpPr>
            <a:spLocks/>
          </p:cNvSpPr>
          <p:nvPr/>
        </p:nvSpPr>
        <p:spPr bwMode="auto">
          <a:xfrm>
            <a:off x="749300" y="3794125"/>
            <a:ext cx="339725" cy="512763"/>
          </a:xfrm>
          <a:custGeom>
            <a:avLst/>
            <a:gdLst>
              <a:gd name="T0" fmla="*/ 0 w 224"/>
              <a:gd name="T1" fmla="*/ 106 h 192"/>
              <a:gd name="T2" fmla="*/ 107 w 224"/>
              <a:gd name="T3" fmla="*/ 192 h 192"/>
              <a:gd name="T4" fmla="*/ 171 w 224"/>
              <a:gd name="T5" fmla="*/ 64 h 192"/>
              <a:gd name="T6" fmla="*/ 224 w 224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192"/>
              <a:gd name="T14" fmla="*/ 224 w 22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30238" y="3692525"/>
            <a:ext cx="561975" cy="1631950"/>
            <a:chOff x="939" y="2048"/>
            <a:chExt cx="277" cy="746"/>
          </a:xfrm>
        </p:grpSpPr>
        <p:sp>
          <p:nvSpPr>
            <p:cNvPr id="5131" name="Freeform 9"/>
            <p:cNvSpPr>
              <a:spLocks/>
            </p:cNvSpPr>
            <p:nvPr/>
          </p:nvSpPr>
          <p:spPr bwMode="auto">
            <a:xfrm>
              <a:off x="992" y="2602"/>
              <a:ext cx="224" cy="192"/>
            </a:xfrm>
            <a:custGeom>
              <a:avLst/>
              <a:gdLst>
                <a:gd name="T0" fmla="*/ 0 w 224"/>
                <a:gd name="T1" fmla="*/ 106 h 192"/>
                <a:gd name="T2" fmla="*/ 107 w 224"/>
                <a:gd name="T3" fmla="*/ 192 h 192"/>
                <a:gd name="T4" fmla="*/ 171 w 224"/>
                <a:gd name="T5" fmla="*/ 64 h 192"/>
                <a:gd name="T6" fmla="*/ 224 w 224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192"/>
                <a:gd name="T14" fmla="*/ 224 w 22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192">
                  <a:moveTo>
                    <a:pt x="0" y="106"/>
                  </a:moveTo>
                  <a:lnTo>
                    <a:pt x="107" y="192"/>
                  </a:lnTo>
                  <a:lnTo>
                    <a:pt x="171" y="64"/>
                  </a:lnTo>
                  <a:lnTo>
                    <a:pt x="224" y="0"/>
                  </a:lnTo>
                </a:path>
              </a:pathLst>
            </a:custGeom>
            <a:noFill/>
            <a:ln w="44450" cap="sq">
              <a:solidFill>
                <a:srgbClr val="FF00FF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2" name="Rectangle 10"/>
            <p:cNvSpPr>
              <a:spLocks noChangeArrowheads="1"/>
            </p:cNvSpPr>
            <p:nvPr/>
          </p:nvSpPr>
          <p:spPr bwMode="auto">
            <a:xfrm>
              <a:off x="939" y="2048"/>
              <a:ext cx="266" cy="427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30" name="Text Box 11"/>
          <p:cNvSpPr txBox="1">
            <a:spLocks noChangeArrowheads="1"/>
          </p:cNvSpPr>
          <p:nvPr/>
        </p:nvSpPr>
        <p:spPr bwMode="auto">
          <a:xfrm>
            <a:off x="0" y="177800"/>
            <a:ext cx="9159875" cy="18462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7200" b="1">
                <a:solidFill>
                  <a:srgbClr val="008080"/>
                </a:solidFill>
              </a:rPr>
              <a:t>6.4   </a:t>
            </a:r>
            <a:r>
              <a:rPr lang="zh-CN" altLang="en-US" sz="7200" b="1">
                <a:solidFill>
                  <a:srgbClr val="008080"/>
                </a:solidFill>
                <a:ea typeface="隶书" pitchFamily="49" charset="-122"/>
              </a:rPr>
              <a:t>二叉树的遍历</a:t>
            </a:r>
            <a:endParaRPr lang="zh-CN" altLang="en-US" sz="6000" b="1">
              <a:solidFill>
                <a:srgbClr val="00808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endParaRPr lang="en-US" altLang="zh-CN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266A57-5822-46CA-AE29-675F98BF830B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533400" y="263525"/>
            <a:ext cx="7048500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0000FF"/>
                </a:solidFill>
                <a:ea typeface="楷体_GB2312" pitchFamily="49" charset="-122"/>
              </a:rPr>
              <a:t>四、先序遍历的非递归算法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62200" y="2133600"/>
            <a:ext cx="1676400" cy="579438"/>
            <a:chOff x="864" y="1440"/>
            <a:chExt cx="1056" cy="365"/>
          </a:xfrm>
        </p:grpSpPr>
        <p:sp>
          <p:nvSpPr>
            <p:cNvPr id="6251" name="Text Box 4"/>
            <p:cNvSpPr txBox="1">
              <a:spLocks noChangeArrowheads="1"/>
            </p:cNvSpPr>
            <p:nvPr/>
          </p:nvSpPr>
          <p:spPr bwMode="auto">
            <a:xfrm>
              <a:off x="1152" y="1440"/>
              <a:ext cx="528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/>
                <a:t> A</a:t>
              </a:r>
            </a:p>
          </p:txBody>
        </p:sp>
        <p:sp>
          <p:nvSpPr>
            <p:cNvPr id="6252" name="Rectangle 5"/>
            <p:cNvSpPr>
              <a:spLocks noChangeArrowheads="1"/>
            </p:cNvSpPr>
            <p:nvPr/>
          </p:nvSpPr>
          <p:spPr bwMode="auto">
            <a:xfrm>
              <a:off x="864" y="1488"/>
              <a:ext cx="1056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3" name="Line 6"/>
            <p:cNvSpPr>
              <a:spLocks noChangeShapeType="1"/>
            </p:cNvSpPr>
            <p:nvPr/>
          </p:nvSpPr>
          <p:spPr bwMode="auto">
            <a:xfrm>
              <a:off x="1200" y="1488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4" name="Line 7"/>
            <p:cNvSpPr>
              <a:spLocks noChangeShapeType="1"/>
            </p:cNvSpPr>
            <p:nvPr/>
          </p:nvSpPr>
          <p:spPr bwMode="auto">
            <a:xfrm>
              <a:off x="1584" y="1488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990600" y="3429000"/>
            <a:ext cx="1676400" cy="579438"/>
            <a:chOff x="864" y="1440"/>
            <a:chExt cx="1056" cy="365"/>
          </a:xfrm>
        </p:grpSpPr>
        <p:sp>
          <p:nvSpPr>
            <p:cNvPr id="6247" name="Text Box 9"/>
            <p:cNvSpPr txBox="1">
              <a:spLocks noChangeArrowheads="1"/>
            </p:cNvSpPr>
            <p:nvPr/>
          </p:nvSpPr>
          <p:spPr bwMode="auto">
            <a:xfrm>
              <a:off x="1152" y="1440"/>
              <a:ext cx="528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/>
                <a:t> B</a:t>
              </a:r>
            </a:p>
          </p:txBody>
        </p:sp>
        <p:sp>
          <p:nvSpPr>
            <p:cNvPr id="6248" name="Rectangle 10"/>
            <p:cNvSpPr>
              <a:spLocks noChangeArrowheads="1"/>
            </p:cNvSpPr>
            <p:nvPr/>
          </p:nvSpPr>
          <p:spPr bwMode="auto">
            <a:xfrm>
              <a:off x="864" y="1488"/>
              <a:ext cx="1056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" name="Line 11"/>
            <p:cNvSpPr>
              <a:spLocks noChangeShapeType="1"/>
            </p:cNvSpPr>
            <p:nvPr/>
          </p:nvSpPr>
          <p:spPr bwMode="auto">
            <a:xfrm>
              <a:off x="1200" y="1488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" name="Line 12"/>
            <p:cNvSpPr>
              <a:spLocks noChangeShapeType="1"/>
            </p:cNvSpPr>
            <p:nvPr/>
          </p:nvSpPr>
          <p:spPr bwMode="auto">
            <a:xfrm>
              <a:off x="1584" y="1488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28600" y="4800600"/>
            <a:ext cx="1676400" cy="579438"/>
            <a:chOff x="864" y="1440"/>
            <a:chExt cx="1056" cy="365"/>
          </a:xfrm>
        </p:grpSpPr>
        <p:sp>
          <p:nvSpPr>
            <p:cNvPr id="6243" name="Text Box 14"/>
            <p:cNvSpPr txBox="1">
              <a:spLocks noChangeArrowheads="1"/>
            </p:cNvSpPr>
            <p:nvPr/>
          </p:nvSpPr>
          <p:spPr bwMode="auto">
            <a:xfrm>
              <a:off x="1152" y="1440"/>
              <a:ext cx="528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/>
                <a:t> C</a:t>
              </a:r>
            </a:p>
          </p:txBody>
        </p:sp>
        <p:sp>
          <p:nvSpPr>
            <p:cNvPr id="6244" name="Rectangle 15"/>
            <p:cNvSpPr>
              <a:spLocks noChangeArrowheads="1"/>
            </p:cNvSpPr>
            <p:nvPr/>
          </p:nvSpPr>
          <p:spPr bwMode="auto">
            <a:xfrm>
              <a:off x="864" y="1488"/>
              <a:ext cx="1056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5" name="Line 16"/>
            <p:cNvSpPr>
              <a:spLocks noChangeShapeType="1"/>
            </p:cNvSpPr>
            <p:nvPr/>
          </p:nvSpPr>
          <p:spPr bwMode="auto">
            <a:xfrm>
              <a:off x="1200" y="1488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6" name="Line 17"/>
            <p:cNvSpPr>
              <a:spLocks noChangeShapeType="1"/>
            </p:cNvSpPr>
            <p:nvPr/>
          </p:nvSpPr>
          <p:spPr bwMode="auto">
            <a:xfrm>
              <a:off x="1584" y="1488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286000" y="4800600"/>
            <a:ext cx="1676400" cy="579438"/>
            <a:chOff x="864" y="1440"/>
            <a:chExt cx="1056" cy="365"/>
          </a:xfrm>
        </p:grpSpPr>
        <p:sp>
          <p:nvSpPr>
            <p:cNvPr id="6239" name="Text Box 19"/>
            <p:cNvSpPr txBox="1">
              <a:spLocks noChangeArrowheads="1"/>
            </p:cNvSpPr>
            <p:nvPr/>
          </p:nvSpPr>
          <p:spPr bwMode="auto">
            <a:xfrm>
              <a:off x="1152" y="1440"/>
              <a:ext cx="528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/>
                <a:t> D</a:t>
              </a:r>
            </a:p>
          </p:txBody>
        </p:sp>
        <p:sp>
          <p:nvSpPr>
            <p:cNvPr id="6240" name="Rectangle 20"/>
            <p:cNvSpPr>
              <a:spLocks noChangeArrowheads="1"/>
            </p:cNvSpPr>
            <p:nvPr/>
          </p:nvSpPr>
          <p:spPr bwMode="auto">
            <a:xfrm>
              <a:off x="864" y="1488"/>
              <a:ext cx="1056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1" name="Line 21"/>
            <p:cNvSpPr>
              <a:spLocks noChangeShapeType="1"/>
            </p:cNvSpPr>
            <p:nvPr/>
          </p:nvSpPr>
          <p:spPr bwMode="auto">
            <a:xfrm>
              <a:off x="1200" y="1488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2" name="Line 22"/>
            <p:cNvSpPr>
              <a:spLocks noChangeShapeType="1"/>
            </p:cNvSpPr>
            <p:nvPr/>
          </p:nvSpPr>
          <p:spPr bwMode="auto">
            <a:xfrm>
              <a:off x="1584" y="1488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3886200" y="3352800"/>
            <a:ext cx="1676400" cy="579438"/>
            <a:chOff x="864" y="1440"/>
            <a:chExt cx="1056" cy="365"/>
          </a:xfrm>
        </p:grpSpPr>
        <p:sp>
          <p:nvSpPr>
            <p:cNvPr id="6235" name="Text Box 24"/>
            <p:cNvSpPr txBox="1">
              <a:spLocks noChangeArrowheads="1"/>
            </p:cNvSpPr>
            <p:nvPr/>
          </p:nvSpPr>
          <p:spPr bwMode="auto">
            <a:xfrm>
              <a:off x="1152" y="1440"/>
              <a:ext cx="528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/>
                <a:t> E</a:t>
              </a:r>
            </a:p>
          </p:txBody>
        </p:sp>
        <p:sp>
          <p:nvSpPr>
            <p:cNvPr id="6236" name="Rectangle 25"/>
            <p:cNvSpPr>
              <a:spLocks noChangeArrowheads="1"/>
            </p:cNvSpPr>
            <p:nvPr/>
          </p:nvSpPr>
          <p:spPr bwMode="auto">
            <a:xfrm>
              <a:off x="864" y="1488"/>
              <a:ext cx="1056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37" name="Line 26"/>
            <p:cNvSpPr>
              <a:spLocks noChangeShapeType="1"/>
            </p:cNvSpPr>
            <p:nvPr/>
          </p:nvSpPr>
          <p:spPr bwMode="auto">
            <a:xfrm>
              <a:off x="1200" y="1488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8" name="Line 27"/>
            <p:cNvSpPr>
              <a:spLocks noChangeShapeType="1"/>
            </p:cNvSpPr>
            <p:nvPr/>
          </p:nvSpPr>
          <p:spPr bwMode="auto">
            <a:xfrm>
              <a:off x="1584" y="1488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53" name="Line 28"/>
          <p:cNvSpPr>
            <a:spLocks noChangeShapeType="1"/>
          </p:cNvSpPr>
          <p:nvPr/>
        </p:nvSpPr>
        <p:spPr bwMode="auto">
          <a:xfrm flipH="1">
            <a:off x="1820863" y="2514600"/>
            <a:ext cx="846137" cy="1014413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" name="Line 29"/>
          <p:cNvSpPr>
            <a:spLocks noChangeShapeType="1"/>
          </p:cNvSpPr>
          <p:nvPr/>
        </p:nvSpPr>
        <p:spPr bwMode="auto">
          <a:xfrm flipH="1">
            <a:off x="1066800" y="3886200"/>
            <a:ext cx="228600" cy="914400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" name="Line 30"/>
          <p:cNvSpPr>
            <a:spLocks noChangeShapeType="1"/>
          </p:cNvSpPr>
          <p:nvPr/>
        </p:nvSpPr>
        <p:spPr bwMode="auto">
          <a:xfrm>
            <a:off x="2438400" y="3886200"/>
            <a:ext cx="381000" cy="914400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6" name="Line 31"/>
          <p:cNvSpPr>
            <a:spLocks noChangeShapeType="1"/>
          </p:cNvSpPr>
          <p:nvPr/>
        </p:nvSpPr>
        <p:spPr bwMode="auto">
          <a:xfrm>
            <a:off x="3776663" y="2581275"/>
            <a:ext cx="822325" cy="847725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6720" name="Line 32"/>
          <p:cNvSpPr>
            <a:spLocks noChangeShapeType="1"/>
          </p:cNvSpPr>
          <p:nvPr/>
        </p:nvSpPr>
        <p:spPr bwMode="auto">
          <a:xfrm flipH="1">
            <a:off x="1152525" y="2514600"/>
            <a:ext cx="1285875" cy="981075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304800" y="3505200"/>
            <a:ext cx="838200" cy="1371600"/>
            <a:chOff x="192" y="2208"/>
            <a:chExt cx="528" cy="864"/>
          </a:xfrm>
        </p:grpSpPr>
        <p:sp>
          <p:nvSpPr>
            <p:cNvPr id="6233" name="Line 34"/>
            <p:cNvSpPr>
              <a:spLocks noChangeShapeType="1"/>
            </p:cNvSpPr>
            <p:nvPr/>
          </p:nvSpPr>
          <p:spPr bwMode="auto">
            <a:xfrm>
              <a:off x="720" y="2208"/>
              <a:ext cx="0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4" name="Line 35"/>
            <p:cNvSpPr>
              <a:spLocks noChangeShapeType="1"/>
            </p:cNvSpPr>
            <p:nvPr/>
          </p:nvSpPr>
          <p:spPr bwMode="auto">
            <a:xfrm flipH="1">
              <a:off x="192" y="2496"/>
              <a:ext cx="528" cy="57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685800" y="5257800"/>
            <a:ext cx="762000" cy="457200"/>
            <a:chOff x="432" y="3312"/>
            <a:chExt cx="480" cy="288"/>
          </a:xfrm>
        </p:grpSpPr>
        <p:sp>
          <p:nvSpPr>
            <p:cNvPr id="6231" name="Line 37"/>
            <p:cNvSpPr>
              <a:spLocks noChangeShapeType="1"/>
            </p:cNvSpPr>
            <p:nvPr/>
          </p:nvSpPr>
          <p:spPr bwMode="auto">
            <a:xfrm>
              <a:off x="432" y="3312"/>
              <a:ext cx="48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2" name="Line 38"/>
            <p:cNvSpPr>
              <a:spLocks noChangeShapeType="1"/>
            </p:cNvSpPr>
            <p:nvPr/>
          </p:nvSpPr>
          <p:spPr bwMode="auto">
            <a:xfrm>
              <a:off x="912" y="3312"/>
              <a:ext cx="0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1371600" y="3962400"/>
            <a:ext cx="457200" cy="1752600"/>
            <a:chOff x="864" y="2496"/>
            <a:chExt cx="288" cy="1104"/>
          </a:xfrm>
        </p:grpSpPr>
        <p:grpSp>
          <p:nvGrpSpPr>
            <p:cNvPr id="10" name="Group 40"/>
            <p:cNvGrpSpPr>
              <a:grpSpLocks/>
            </p:cNvGrpSpPr>
            <p:nvPr/>
          </p:nvGrpSpPr>
          <p:grpSpPr bwMode="auto">
            <a:xfrm>
              <a:off x="912" y="3312"/>
              <a:ext cx="240" cy="288"/>
              <a:chOff x="912" y="3312"/>
              <a:chExt cx="240" cy="288"/>
            </a:xfrm>
          </p:grpSpPr>
          <p:sp>
            <p:nvSpPr>
              <p:cNvPr id="6229" name="Line 41"/>
              <p:cNvSpPr>
                <a:spLocks noChangeShapeType="1"/>
              </p:cNvSpPr>
              <p:nvPr/>
            </p:nvSpPr>
            <p:spPr bwMode="auto">
              <a:xfrm>
                <a:off x="912" y="360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30" name="Line 42"/>
              <p:cNvSpPr>
                <a:spLocks noChangeShapeType="1"/>
              </p:cNvSpPr>
              <p:nvPr/>
            </p:nvSpPr>
            <p:spPr bwMode="auto">
              <a:xfrm flipV="1">
                <a:off x="1152" y="3312"/>
                <a:ext cx="0" cy="2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ysDot"/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" name="Group 43"/>
            <p:cNvGrpSpPr>
              <a:grpSpLocks/>
            </p:cNvGrpSpPr>
            <p:nvPr/>
          </p:nvGrpSpPr>
          <p:grpSpPr bwMode="auto">
            <a:xfrm>
              <a:off x="864" y="2496"/>
              <a:ext cx="288" cy="816"/>
              <a:chOff x="864" y="2496"/>
              <a:chExt cx="288" cy="816"/>
            </a:xfrm>
          </p:grpSpPr>
          <p:sp>
            <p:nvSpPr>
              <p:cNvPr id="6227" name="Line 44"/>
              <p:cNvSpPr>
                <a:spLocks noChangeShapeType="1"/>
              </p:cNvSpPr>
              <p:nvPr/>
            </p:nvSpPr>
            <p:spPr bwMode="auto">
              <a:xfrm flipV="1">
                <a:off x="1152" y="3072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prstDash val="dash"/>
                <a:round/>
                <a:headEnd type="none" w="sm" len="sm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8" name="Line 45"/>
              <p:cNvSpPr>
                <a:spLocks noChangeShapeType="1"/>
              </p:cNvSpPr>
              <p:nvPr/>
            </p:nvSpPr>
            <p:spPr bwMode="auto">
              <a:xfrm flipH="1" flipV="1">
                <a:off x="864" y="2496"/>
                <a:ext cx="288" cy="576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prstDash val="dash"/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46"/>
          <p:cNvGrpSpPr>
            <a:grpSpLocks/>
          </p:cNvGrpSpPr>
          <p:nvPr/>
        </p:nvGrpSpPr>
        <p:grpSpPr bwMode="auto">
          <a:xfrm>
            <a:off x="5105400" y="1447800"/>
            <a:ext cx="381000" cy="2819400"/>
            <a:chOff x="3216" y="912"/>
            <a:chExt cx="240" cy="1776"/>
          </a:xfrm>
        </p:grpSpPr>
        <p:sp>
          <p:nvSpPr>
            <p:cNvPr id="6223" name="Line 47"/>
            <p:cNvSpPr>
              <a:spLocks noChangeShapeType="1"/>
            </p:cNvSpPr>
            <p:nvPr/>
          </p:nvSpPr>
          <p:spPr bwMode="auto">
            <a:xfrm>
              <a:off x="3216" y="2688"/>
              <a:ext cx="24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4" name="Line 48"/>
            <p:cNvSpPr>
              <a:spLocks noChangeShapeType="1"/>
            </p:cNvSpPr>
            <p:nvPr/>
          </p:nvSpPr>
          <p:spPr bwMode="auto">
            <a:xfrm flipV="1">
              <a:off x="3456" y="912"/>
              <a:ext cx="0" cy="177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49"/>
          <p:cNvGrpSpPr>
            <a:grpSpLocks/>
          </p:cNvGrpSpPr>
          <p:nvPr/>
        </p:nvGrpSpPr>
        <p:grpSpPr bwMode="auto">
          <a:xfrm>
            <a:off x="4316413" y="3810000"/>
            <a:ext cx="788987" cy="457200"/>
            <a:chOff x="2719" y="2400"/>
            <a:chExt cx="497" cy="288"/>
          </a:xfrm>
        </p:grpSpPr>
        <p:sp>
          <p:nvSpPr>
            <p:cNvPr id="6221" name="Line 50"/>
            <p:cNvSpPr>
              <a:spLocks noChangeShapeType="1"/>
            </p:cNvSpPr>
            <p:nvPr/>
          </p:nvSpPr>
          <p:spPr bwMode="auto">
            <a:xfrm>
              <a:off x="3216" y="2400"/>
              <a:ext cx="0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2" name="Freeform 51"/>
            <p:cNvSpPr>
              <a:spLocks/>
            </p:cNvSpPr>
            <p:nvPr/>
          </p:nvSpPr>
          <p:spPr bwMode="auto">
            <a:xfrm>
              <a:off x="2719" y="2400"/>
              <a:ext cx="497" cy="48"/>
            </a:xfrm>
            <a:custGeom>
              <a:avLst/>
              <a:gdLst>
                <a:gd name="T0" fmla="*/ 0 w 528"/>
                <a:gd name="T1" fmla="*/ 96 h 96"/>
                <a:gd name="T2" fmla="*/ 0 w 528"/>
                <a:gd name="T3" fmla="*/ 0 h 96"/>
                <a:gd name="T4" fmla="*/ 528 w 528"/>
                <a:gd name="T5" fmla="*/ 0 h 96"/>
                <a:gd name="T6" fmla="*/ 0 60000 65536"/>
                <a:gd name="T7" fmla="*/ 0 60000 65536"/>
                <a:gd name="T8" fmla="*/ 0 60000 65536"/>
                <a:gd name="T9" fmla="*/ 0 w 528"/>
                <a:gd name="T10" fmla="*/ 0 h 96"/>
                <a:gd name="T11" fmla="*/ 528 w 52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96">
                  <a:moveTo>
                    <a:pt x="0" y="96"/>
                  </a:moveTo>
                  <a:lnTo>
                    <a:pt x="0" y="0"/>
                  </a:lnTo>
                  <a:lnTo>
                    <a:pt x="528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6740" name="Line 52"/>
          <p:cNvSpPr>
            <a:spLocks noChangeShapeType="1"/>
          </p:cNvSpPr>
          <p:nvPr/>
        </p:nvSpPr>
        <p:spPr bwMode="auto">
          <a:xfrm>
            <a:off x="304800" y="4876800"/>
            <a:ext cx="0" cy="8382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" name="Group 53"/>
          <p:cNvGrpSpPr>
            <a:grpSpLocks/>
          </p:cNvGrpSpPr>
          <p:nvPr/>
        </p:nvGrpSpPr>
        <p:grpSpPr bwMode="auto">
          <a:xfrm>
            <a:off x="304800" y="5241925"/>
            <a:ext cx="347663" cy="473075"/>
            <a:chOff x="192" y="3302"/>
            <a:chExt cx="219" cy="298"/>
          </a:xfrm>
        </p:grpSpPr>
        <p:sp>
          <p:nvSpPr>
            <p:cNvPr id="6219" name="Line 54"/>
            <p:cNvSpPr>
              <a:spLocks noChangeShapeType="1"/>
            </p:cNvSpPr>
            <p:nvPr/>
          </p:nvSpPr>
          <p:spPr bwMode="auto">
            <a:xfrm>
              <a:off x="192" y="3600"/>
              <a:ext cx="21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0" name="Line 55"/>
            <p:cNvSpPr>
              <a:spLocks noChangeShapeType="1"/>
            </p:cNvSpPr>
            <p:nvPr/>
          </p:nvSpPr>
          <p:spPr bwMode="auto">
            <a:xfrm flipV="1">
              <a:off x="411" y="3302"/>
              <a:ext cx="0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56"/>
          <p:cNvGrpSpPr>
            <a:grpSpLocks/>
          </p:cNvGrpSpPr>
          <p:nvPr/>
        </p:nvGrpSpPr>
        <p:grpSpPr bwMode="auto">
          <a:xfrm>
            <a:off x="2743200" y="5257800"/>
            <a:ext cx="762000" cy="457200"/>
            <a:chOff x="1728" y="3312"/>
            <a:chExt cx="480" cy="288"/>
          </a:xfrm>
        </p:grpSpPr>
        <p:sp>
          <p:nvSpPr>
            <p:cNvPr id="6217" name="Line 57"/>
            <p:cNvSpPr>
              <a:spLocks noChangeShapeType="1"/>
            </p:cNvSpPr>
            <p:nvPr/>
          </p:nvSpPr>
          <p:spPr bwMode="auto">
            <a:xfrm>
              <a:off x="2208" y="3312"/>
              <a:ext cx="0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8" name="Line 58"/>
            <p:cNvSpPr>
              <a:spLocks noChangeShapeType="1"/>
            </p:cNvSpPr>
            <p:nvPr/>
          </p:nvSpPr>
          <p:spPr bwMode="auto">
            <a:xfrm>
              <a:off x="1728" y="3312"/>
              <a:ext cx="48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6747" name="Line 59"/>
          <p:cNvSpPr>
            <a:spLocks noChangeShapeType="1"/>
          </p:cNvSpPr>
          <p:nvPr/>
        </p:nvSpPr>
        <p:spPr bwMode="auto">
          <a:xfrm>
            <a:off x="2362200" y="4876800"/>
            <a:ext cx="0" cy="8382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6" name="Group 60"/>
          <p:cNvGrpSpPr>
            <a:grpSpLocks/>
          </p:cNvGrpSpPr>
          <p:nvPr/>
        </p:nvGrpSpPr>
        <p:grpSpPr bwMode="auto">
          <a:xfrm>
            <a:off x="2362200" y="5257800"/>
            <a:ext cx="349250" cy="457200"/>
            <a:chOff x="1488" y="3312"/>
            <a:chExt cx="220" cy="288"/>
          </a:xfrm>
        </p:grpSpPr>
        <p:sp>
          <p:nvSpPr>
            <p:cNvPr id="6215" name="Line 61"/>
            <p:cNvSpPr>
              <a:spLocks noChangeShapeType="1"/>
            </p:cNvSpPr>
            <p:nvPr/>
          </p:nvSpPr>
          <p:spPr bwMode="auto">
            <a:xfrm flipV="1">
              <a:off x="1488" y="3590"/>
              <a:ext cx="219" cy="1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" name="Line 62"/>
            <p:cNvSpPr>
              <a:spLocks noChangeShapeType="1"/>
            </p:cNvSpPr>
            <p:nvPr/>
          </p:nvSpPr>
          <p:spPr bwMode="auto">
            <a:xfrm flipV="1">
              <a:off x="1708" y="3312"/>
              <a:ext cx="0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63"/>
          <p:cNvGrpSpPr>
            <a:grpSpLocks/>
          </p:cNvGrpSpPr>
          <p:nvPr/>
        </p:nvGrpSpPr>
        <p:grpSpPr bwMode="auto">
          <a:xfrm>
            <a:off x="1371600" y="3886200"/>
            <a:ext cx="990600" cy="914400"/>
            <a:chOff x="864" y="2448"/>
            <a:chExt cx="624" cy="576"/>
          </a:xfrm>
        </p:grpSpPr>
        <p:sp>
          <p:nvSpPr>
            <p:cNvPr id="6213" name="Freeform 64"/>
            <p:cNvSpPr>
              <a:spLocks/>
            </p:cNvSpPr>
            <p:nvPr/>
          </p:nvSpPr>
          <p:spPr bwMode="auto">
            <a:xfrm>
              <a:off x="864" y="2448"/>
              <a:ext cx="528" cy="48"/>
            </a:xfrm>
            <a:custGeom>
              <a:avLst/>
              <a:gdLst>
                <a:gd name="T0" fmla="*/ 0 w 528"/>
                <a:gd name="T1" fmla="*/ 96 h 96"/>
                <a:gd name="T2" fmla="*/ 0 w 528"/>
                <a:gd name="T3" fmla="*/ 0 h 96"/>
                <a:gd name="T4" fmla="*/ 528 w 528"/>
                <a:gd name="T5" fmla="*/ 0 h 96"/>
                <a:gd name="T6" fmla="*/ 0 60000 65536"/>
                <a:gd name="T7" fmla="*/ 0 60000 65536"/>
                <a:gd name="T8" fmla="*/ 0 60000 65536"/>
                <a:gd name="T9" fmla="*/ 0 w 528"/>
                <a:gd name="T10" fmla="*/ 0 h 96"/>
                <a:gd name="T11" fmla="*/ 528 w 52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96">
                  <a:moveTo>
                    <a:pt x="0" y="96"/>
                  </a:moveTo>
                  <a:lnTo>
                    <a:pt x="0" y="0"/>
                  </a:lnTo>
                  <a:lnTo>
                    <a:pt x="528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4" name="Line 65"/>
            <p:cNvSpPr>
              <a:spLocks noChangeShapeType="1"/>
            </p:cNvSpPr>
            <p:nvPr/>
          </p:nvSpPr>
          <p:spPr bwMode="auto">
            <a:xfrm>
              <a:off x="1392" y="2448"/>
              <a:ext cx="96" cy="57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66"/>
          <p:cNvGrpSpPr>
            <a:grpSpLocks/>
          </p:cNvGrpSpPr>
          <p:nvPr/>
        </p:nvGrpSpPr>
        <p:grpSpPr bwMode="auto">
          <a:xfrm>
            <a:off x="2819400" y="2667000"/>
            <a:ext cx="1066800" cy="3048000"/>
            <a:chOff x="1776" y="1680"/>
            <a:chExt cx="672" cy="1920"/>
          </a:xfrm>
        </p:grpSpPr>
        <p:grpSp>
          <p:nvGrpSpPr>
            <p:cNvPr id="19" name="Group 67"/>
            <p:cNvGrpSpPr>
              <a:grpSpLocks/>
            </p:cNvGrpSpPr>
            <p:nvPr/>
          </p:nvGrpSpPr>
          <p:grpSpPr bwMode="auto">
            <a:xfrm>
              <a:off x="2208" y="3312"/>
              <a:ext cx="240" cy="288"/>
              <a:chOff x="2208" y="3312"/>
              <a:chExt cx="240" cy="288"/>
            </a:xfrm>
          </p:grpSpPr>
          <p:sp>
            <p:nvSpPr>
              <p:cNvPr id="6211" name="Line 68"/>
              <p:cNvSpPr>
                <a:spLocks noChangeShapeType="1"/>
              </p:cNvSpPr>
              <p:nvPr/>
            </p:nvSpPr>
            <p:spPr bwMode="auto">
              <a:xfrm>
                <a:off x="2208" y="360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2" name="Line 69"/>
              <p:cNvSpPr>
                <a:spLocks noChangeShapeType="1"/>
              </p:cNvSpPr>
              <p:nvPr/>
            </p:nvSpPr>
            <p:spPr bwMode="auto">
              <a:xfrm flipV="1">
                <a:off x="2448" y="3312"/>
                <a:ext cx="0" cy="2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ysDot"/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209" name="Line 70"/>
            <p:cNvSpPr>
              <a:spLocks noChangeShapeType="1"/>
            </p:cNvSpPr>
            <p:nvPr/>
          </p:nvSpPr>
          <p:spPr bwMode="auto">
            <a:xfrm flipV="1">
              <a:off x="2448" y="3072"/>
              <a:ext cx="0" cy="2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0" name="Line 71"/>
            <p:cNvSpPr>
              <a:spLocks noChangeShapeType="1"/>
            </p:cNvSpPr>
            <p:nvPr/>
          </p:nvSpPr>
          <p:spPr bwMode="auto">
            <a:xfrm flipH="1" flipV="1">
              <a:off x="1776" y="1680"/>
              <a:ext cx="672" cy="13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" name="Group 72"/>
          <p:cNvGrpSpPr>
            <a:grpSpLocks/>
          </p:cNvGrpSpPr>
          <p:nvPr/>
        </p:nvGrpSpPr>
        <p:grpSpPr bwMode="auto">
          <a:xfrm>
            <a:off x="2735263" y="2590800"/>
            <a:ext cx="1238250" cy="833438"/>
            <a:chOff x="1723" y="1632"/>
            <a:chExt cx="780" cy="525"/>
          </a:xfrm>
        </p:grpSpPr>
        <p:sp>
          <p:nvSpPr>
            <p:cNvPr id="6206" name="Line 73"/>
            <p:cNvSpPr>
              <a:spLocks noChangeShapeType="1"/>
            </p:cNvSpPr>
            <p:nvPr/>
          </p:nvSpPr>
          <p:spPr bwMode="auto">
            <a:xfrm>
              <a:off x="1723" y="1632"/>
              <a:ext cx="54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7" name="Line 74"/>
            <p:cNvSpPr>
              <a:spLocks noChangeShapeType="1"/>
            </p:cNvSpPr>
            <p:nvPr/>
          </p:nvSpPr>
          <p:spPr bwMode="auto">
            <a:xfrm>
              <a:off x="2252" y="1634"/>
              <a:ext cx="251" cy="52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6763" name="Line 75"/>
          <p:cNvSpPr>
            <a:spLocks noChangeShapeType="1"/>
          </p:cNvSpPr>
          <p:nvPr/>
        </p:nvSpPr>
        <p:spPr bwMode="auto">
          <a:xfrm>
            <a:off x="3979863" y="3463925"/>
            <a:ext cx="0" cy="8382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Group 76"/>
          <p:cNvGrpSpPr>
            <a:grpSpLocks/>
          </p:cNvGrpSpPr>
          <p:nvPr/>
        </p:nvGrpSpPr>
        <p:grpSpPr bwMode="auto">
          <a:xfrm>
            <a:off x="3979863" y="3846513"/>
            <a:ext cx="349250" cy="457200"/>
            <a:chOff x="2507" y="2423"/>
            <a:chExt cx="220" cy="288"/>
          </a:xfrm>
        </p:grpSpPr>
        <p:sp>
          <p:nvSpPr>
            <p:cNvPr id="6204" name="Line 77"/>
            <p:cNvSpPr>
              <a:spLocks noChangeShapeType="1"/>
            </p:cNvSpPr>
            <p:nvPr/>
          </p:nvSpPr>
          <p:spPr bwMode="auto">
            <a:xfrm flipV="1">
              <a:off x="2507" y="2710"/>
              <a:ext cx="21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5" name="Line 78"/>
            <p:cNvSpPr>
              <a:spLocks noChangeShapeType="1"/>
            </p:cNvSpPr>
            <p:nvPr/>
          </p:nvSpPr>
          <p:spPr bwMode="auto">
            <a:xfrm flipV="1">
              <a:off x="2727" y="2423"/>
              <a:ext cx="0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6767" name="Line 79"/>
          <p:cNvSpPr>
            <a:spLocks noChangeShapeType="1"/>
          </p:cNvSpPr>
          <p:nvPr/>
        </p:nvSpPr>
        <p:spPr bwMode="auto">
          <a:xfrm>
            <a:off x="2476500" y="1662113"/>
            <a:ext cx="0" cy="83185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4" name="Freeform 80"/>
          <p:cNvSpPr>
            <a:spLocks/>
          </p:cNvSpPr>
          <p:nvPr/>
        </p:nvSpPr>
        <p:spPr bwMode="auto">
          <a:xfrm>
            <a:off x="6732588" y="1646238"/>
            <a:ext cx="1030287" cy="2925762"/>
          </a:xfrm>
          <a:custGeom>
            <a:avLst/>
            <a:gdLst>
              <a:gd name="T0" fmla="*/ 0 w 1068"/>
              <a:gd name="T1" fmla="*/ 0 h 1801"/>
              <a:gd name="T2" fmla="*/ 0 w 1068"/>
              <a:gd name="T3" fmla="*/ 1801 h 1801"/>
              <a:gd name="T4" fmla="*/ 1068 w 1068"/>
              <a:gd name="T5" fmla="*/ 1801 h 1801"/>
              <a:gd name="T6" fmla="*/ 1068 w 1068"/>
              <a:gd name="T7" fmla="*/ 0 h 1801"/>
              <a:gd name="T8" fmla="*/ 0 60000 65536"/>
              <a:gd name="T9" fmla="*/ 0 60000 65536"/>
              <a:gd name="T10" fmla="*/ 0 60000 65536"/>
              <a:gd name="T11" fmla="*/ 0 60000 65536"/>
              <a:gd name="T12" fmla="*/ 0 w 1068"/>
              <a:gd name="T13" fmla="*/ 0 h 1801"/>
              <a:gd name="T14" fmla="*/ 1068 w 1068"/>
              <a:gd name="T15" fmla="*/ 1801 h 18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68" h="1801">
                <a:moveTo>
                  <a:pt x="0" y="0"/>
                </a:moveTo>
                <a:lnTo>
                  <a:pt x="0" y="1801"/>
                </a:lnTo>
                <a:lnTo>
                  <a:pt x="1068" y="1801"/>
                </a:lnTo>
                <a:lnTo>
                  <a:pt x="1068" y="0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5" name="Line 81"/>
          <p:cNvSpPr>
            <a:spLocks noChangeShapeType="1"/>
          </p:cNvSpPr>
          <p:nvPr/>
        </p:nvSpPr>
        <p:spPr bwMode="auto">
          <a:xfrm>
            <a:off x="6732588" y="4073525"/>
            <a:ext cx="103028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6" name="Line 82"/>
          <p:cNvSpPr>
            <a:spLocks noChangeShapeType="1"/>
          </p:cNvSpPr>
          <p:nvPr/>
        </p:nvSpPr>
        <p:spPr bwMode="auto">
          <a:xfrm>
            <a:off x="6732588" y="3575050"/>
            <a:ext cx="103028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7" name="Line 83"/>
          <p:cNvSpPr>
            <a:spLocks noChangeShapeType="1"/>
          </p:cNvSpPr>
          <p:nvPr/>
        </p:nvSpPr>
        <p:spPr bwMode="auto">
          <a:xfrm>
            <a:off x="6750050" y="3076575"/>
            <a:ext cx="103028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8" name="Line 84"/>
          <p:cNvSpPr>
            <a:spLocks noChangeShapeType="1"/>
          </p:cNvSpPr>
          <p:nvPr/>
        </p:nvSpPr>
        <p:spPr bwMode="auto">
          <a:xfrm>
            <a:off x="6750050" y="2578100"/>
            <a:ext cx="103028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9" name="Line 85"/>
          <p:cNvSpPr>
            <a:spLocks noChangeShapeType="1"/>
          </p:cNvSpPr>
          <p:nvPr/>
        </p:nvSpPr>
        <p:spPr bwMode="auto">
          <a:xfrm>
            <a:off x="6734175" y="2095500"/>
            <a:ext cx="103028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0" name="Text Box 86"/>
          <p:cNvSpPr txBox="1">
            <a:spLocks noChangeArrowheads="1"/>
          </p:cNvSpPr>
          <p:nvPr/>
        </p:nvSpPr>
        <p:spPr bwMode="auto">
          <a:xfrm>
            <a:off x="4672013" y="5635625"/>
            <a:ext cx="11969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</a:rPr>
              <a:t>访问</a:t>
            </a:r>
          </a:p>
        </p:txBody>
      </p:sp>
      <p:sp>
        <p:nvSpPr>
          <p:cNvPr id="626775" name="Text Box 87"/>
          <p:cNvSpPr txBox="1">
            <a:spLocks noChangeArrowheads="1"/>
          </p:cNvSpPr>
          <p:nvPr/>
        </p:nvSpPr>
        <p:spPr bwMode="auto">
          <a:xfrm>
            <a:off x="5818188" y="5702300"/>
            <a:ext cx="89852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26776" name="Text Box 88"/>
          <p:cNvSpPr txBox="1">
            <a:spLocks noChangeArrowheads="1"/>
          </p:cNvSpPr>
          <p:nvPr/>
        </p:nvSpPr>
        <p:spPr bwMode="auto">
          <a:xfrm>
            <a:off x="6383338" y="5686425"/>
            <a:ext cx="89852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626777" name="Text Box 89"/>
          <p:cNvSpPr txBox="1">
            <a:spLocks noChangeArrowheads="1"/>
          </p:cNvSpPr>
          <p:nvPr/>
        </p:nvSpPr>
        <p:spPr bwMode="auto">
          <a:xfrm>
            <a:off x="6948488" y="5686425"/>
            <a:ext cx="89852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626778" name="Text Box 90"/>
          <p:cNvSpPr txBox="1">
            <a:spLocks noChangeArrowheads="1"/>
          </p:cNvSpPr>
          <p:nvPr/>
        </p:nvSpPr>
        <p:spPr bwMode="auto">
          <a:xfrm>
            <a:off x="7513638" y="5668963"/>
            <a:ext cx="898525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626779" name="Text Box 91"/>
          <p:cNvSpPr txBox="1">
            <a:spLocks noChangeArrowheads="1"/>
          </p:cNvSpPr>
          <p:nvPr/>
        </p:nvSpPr>
        <p:spPr bwMode="auto">
          <a:xfrm>
            <a:off x="8045450" y="5668963"/>
            <a:ext cx="898525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6186" name="Text Box 92"/>
          <p:cNvSpPr txBox="1">
            <a:spLocks noChangeArrowheads="1"/>
          </p:cNvSpPr>
          <p:nvPr/>
        </p:nvSpPr>
        <p:spPr bwMode="auto">
          <a:xfrm>
            <a:off x="6100763" y="4703763"/>
            <a:ext cx="304323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当前结点指针栈</a:t>
            </a:r>
          </a:p>
        </p:txBody>
      </p:sp>
      <p:sp>
        <p:nvSpPr>
          <p:cNvPr id="626781" name="Text Box 93"/>
          <p:cNvSpPr txBox="1">
            <a:spLocks noChangeArrowheads="1"/>
          </p:cNvSpPr>
          <p:nvPr/>
        </p:nvSpPr>
        <p:spPr bwMode="auto">
          <a:xfrm>
            <a:off x="6950075" y="4006850"/>
            <a:ext cx="86518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Ap</a:t>
            </a:r>
          </a:p>
        </p:txBody>
      </p:sp>
      <p:sp>
        <p:nvSpPr>
          <p:cNvPr id="626782" name="Text Box 94"/>
          <p:cNvSpPr txBox="1">
            <a:spLocks noChangeArrowheads="1"/>
          </p:cNvSpPr>
          <p:nvPr/>
        </p:nvSpPr>
        <p:spPr bwMode="auto">
          <a:xfrm>
            <a:off x="2109788" y="1281113"/>
            <a:ext cx="54927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626783" name="Text Box 95"/>
          <p:cNvSpPr txBox="1">
            <a:spLocks noChangeArrowheads="1"/>
          </p:cNvSpPr>
          <p:nvPr/>
        </p:nvSpPr>
        <p:spPr bwMode="auto">
          <a:xfrm>
            <a:off x="6948488" y="3557588"/>
            <a:ext cx="89852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Bp</a:t>
            </a:r>
          </a:p>
        </p:txBody>
      </p:sp>
      <p:sp>
        <p:nvSpPr>
          <p:cNvPr id="626784" name="Text Box 96"/>
          <p:cNvSpPr txBox="1">
            <a:spLocks noChangeArrowheads="1"/>
          </p:cNvSpPr>
          <p:nvPr/>
        </p:nvSpPr>
        <p:spPr bwMode="auto">
          <a:xfrm>
            <a:off x="6948488" y="3074988"/>
            <a:ext cx="89852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Cp</a:t>
            </a:r>
          </a:p>
        </p:txBody>
      </p:sp>
      <p:sp>
        <p:nvSpPr>
          <p:cNvPr id="626785" name="Rectangle 97"/>
          <p:cNvSpPr>
            <a:spLocks noChangeArrowheads="1"/>
          </p:cNvSpPr>
          <p:nvPr/>
        </p:nvSpPr>
        <p:spPr bwMode="auto">
          <a:xfrm>
            <a:off x="7015163" y="3159125"/>
            <a:ext cx="498475" cy="40005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92" name="Freeform 98"/>
          <p:cNvSpPr>
            <a:spLocks/>
          </p:cNvSpPr>
          <p:nvPr/>
        </p:nvSpPr>
        <p:spPr bwMode="auto">
          <a:xfrm>
            <a:off x="415925" y="4954588"/>
            <a:ext cx="233363" cy="250825"/>
          </a:xfrm>
          <a:custGeom>
            <a:avLst/>
            <a:gdLst>
              <a:gd name="T0" fmla="*/ 0 w 189"/>
              <a:gd name="T1" fmla="*/ 147 h 147"/>
              <a:gd name="T2" fmla="*/ 105 w 189"/>
              <a:gd name="T3" fmla="*/ 0 h 147"/>
              <a:gd name="T4" fmla="*/ 189 w 189"/>
              <a:gd name="T5" fmla="*/ 147 h 147"/>
              <a:gd name="T6" fmla="*/ 0 60000 65536"/>
              <a:gd name="T7" fmla="*/ 0 60000 65536"/>
              <a:gd name="T8" fmla="*/ 0 60000 65536"/>
              <a:gd name="T9" fmla="*/ 0 w 189"/>
              <a:gd name="T10" fmla="*/ 0 h 147"/>
              <a:gd name="T11" fmla="*/ 189 w 189"/>
              <a:gd name="T12" fmla="*/ 147 h 1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" h="147">
                <a:moveTo>
                  <a:pt x="0" y="147"/>
                </a:moveTo>
                <a:lnTo>
                  <a:pt x="105" y="0"/>
                </a:lnTo>
                <a:lnTo>
                  <a:pt x="189" y="147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93" name="Freeform 99"/>
          <p:cNvSpPr>
            <a:spLocks/>
          </p:cNvSpPr>
          <p:nvPr/>
        </p:nvSpPr>
        <p:spPr bwMode="auto">
          <a:xfrm>
            <a:off x="1495425" y="4954588"/>
            <a:ext cx="233363" cy="250825"/>
          </a:xfrm>
          <a:custGeom>
            <a:avLst/>
            <a:gdLst>
              <a:gd name="T0" fmla="*/ 0 w 189"/>
              <a:gd name="T1" fmla="*/ 147 h 147"/>
              <a:gd name="T2" fmla="*/ 105 w 189"/>
              <a:gd name="T3" fmla="*/ 0 h 147"/>
              <a:gd name="T4" fmla="*/ 189 w 189"/>
              <a:gd name="T5" fmla="*/ 147 h 147"/>
              <a:gd name="T6" fmla="*/ 0 60000 65536"/>
              <a:gd name="T7" fmla="*/ 0 60000 65536"/>
              <a:gd name="T8" fmla="*/ 0 60000 65536"/>
              <a:gd name="T9" fmla="*/ 0 w 189"/>
              <a:gd name="T10" fmla="*/ 0 h 147"/>
              <a:gd name="T11" fmla="*/ 189 w 189"/>
              <a:gd name="T12" fmla="*/ 147 h 1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" h="147">
                <a:moveTo>
                  <a:pt x="0" y="147"/>
                </a:moveTo>
                <a:lnTo>
                  <a:pt x="105" y="0"/>
                </a:lnTo>
                <a:lnTo>
                  <a:pt x="189" y="147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94" name="Freeform 100"/>
          <p:cNvSpPr>
            <a:spLocks/>
          </p:cNvSpPr>
          <p:nvPr/>
        </p:nvSpPr>
        <p:spPr bwMode="auto">
          <a:xfrm>
            <a:off x="2460625" y="4938713"/>
            <a:ext cx="233363" cy="250825"/>
          </a:xfrm>
          <a:custGeom>
            <a:avLst/>
            <a:gdLst>
              <a:gd name="T0" fmla="*/ 0 w 189"/>
              <a:gd name="T1" fmla="*/ 147 h 147"/>
              <a:gd name="T2" fmla="*/ 105 w 189"/>
              <a:gd name="T3" fmla="*/ 0 h 147"/>
              <a:gd name="T4" fmla="*/ 189 w 189"/>
              <a:gd name="T5" fmla="*/ 147 h 147"/>
              <a:gd name="T6" fmla="*/ 0 60000 65536"/>
              <a:gd name="T7" fmla="*/ 0 60000 65536"/>
              <a:gd name="T8" fmla="*/ 0 60000 65536"/>
              <a:gd name="T9" fmla="*/ 0 w 189"/>
              <a:gd name="T10" fmla="*/ 0 h 147"/>
              <a:gd name="T11" fmla="*/ 189 w 189"/>
              <a:gd name="T12" fmla="*/ 147 h 1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" h="147">
                <a:moveTo>
                  <a:pt x="0" y="147"/>
                </a:moveTo>
                <a:lnTo>
                  <a:pt x="105" y="0"/>
                </a:lnTo>
                <a:lnTo>
                  <a:pt x="189" y="147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95" name="Freeform 101"/>
          <p:cNvSpPr>
            <a:spLocks/>
          </p:cNvSpPr>
          <p:nvPr/>
        </p:nvSpPr>
        <p:spPr bwMode="auto">
          <a:xfrm>
            <a:off x="3541713" y="4938713"/>
            <a:ext cx="233362" cy="250825"/>
          </a:xfrm>
          <a:custGeom>
            <a:avLst/>
            <a:gdLst>
              <a:gd name="T0" fmla="*/ 0 w 189"/>
              <a:gd name="T1" fmla="*/ 147 h 147"/>
              <a:gd name="T2" fmla="*/ 105 w 189"/>
              <a:gd name="T3" fmla="*/ 0 h 147"/>
              <a:gd name="T4" fmla="*/ 189 w 189"/>
              <a:gd name="T5" fmla="*/ 147 h 147"/>
              <a:gd name="T6" fmla="*/ 0 60000 65536"/>
              <a:gd name="T7" fmla="*/ 0 60000 65536"/>
              <a:gd name="T8" fmla="*/ 0 60000 65536"/>
              <a:gd name="T9" fmla="*/ 0 w 189"/>
              <a:gd name="T10" fmla="*/ 0 h 147"/>
              <a:gd name="T11" fmla="*/ 189 w 189"/>
              <a:gd name="T12" fmla="*/ 147 h 1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" h="147">
                <a:moveTo>
                  <a:pt x="0" y="147"/>
                </a:moveTo>
                <a:lnTo>
                  <a:pt x="105" y="0"/>
                </a:lnTo>
                <a:lnTo>
                  <a:pt x="189" y="147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96" name="Freeform 102"/>
          <p:cNvSpPr>
            <a:spLocks/>
          </p:cNvSpPr>
          <p:nvPr/>
        </p:nvSpPr>
        <p:spPr bwMode="auto">
          <a:xfrm>
            <a:off x="4056063" y="3475038"/>
            <a:ext cx="233362" cy="250825"/>
          </a:xfrm>
          <a:custGeom>
            <a:avLst/>
            <a:gdLst>
              <a:gd name="T0" fmla="*/ 0 w 189"/>
              <a:gd name="T1" fmla="*/ 147 h 147"/>
              <a:gd name="T2" fmla="*/ 105 w 189"/>
              <a:gd name="T3" fmla="*/ 0 h 147"/>
              <a:gd name="T4" fmla="*/ 189 w 189"/>
              <a:gd name="T5" fmla="*/ 147 h 147"/>
              <a:gd name="T6" fmla="*/ 0 60000 65536"/>
              <a:gd name="T7" fmla="*/ 0 60000 65536"/>
              <a:gd name="T8" fmla="*/ 0 60000 65536"/>
              <a:gd name="T9" fmla="*/ 0 w 189"/>
              <a:gd name="T10" fmla="*/ 0 h 147"/>
              <a:gd name="T11" fmla="*/ 189 w 189"/>
              <a:gd name="T12" fmla="*/ 147 h 1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" h="147">
                <a:moveTo>
                  <a:pt x="0" y="147"/>
                </a:moveTo>
                <a:lnTo>
                  <a:pt x="105" y="0"/>
                </a:lnTo>
                <a:lnTo>
                  <a:pt x="189" y="147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97" name="Freeform 103"/>
          <p:cNvSpPr>
            <a:spLocks/>
          </p:cNvSpPr>
          <p:nvPr/>
        </p:nvSpPr>
        <p:spPr bwMode="auto">
          <a:xfrm>
            <a:off x="5119688" y="3508375"/>
            <a:ext cx="233362" cy="250825"/>
          </a:xfrm>
          <a:custGeom>
            <a:avLst/>
            <a:gdLst>
              <a:gd name="T0" fmla="*/ 0 w 189"/>
              <a:gd name="T1" fmla="*/ 147 h 147"/>
              <a:gd name="T2" fmla="*/ 105 w 189"/>
              <a:gd name="T3" fmla="*/ 0 h 147"/>
              <a:gd name="T4" fmla="*/ 189 w 189"/>
              <a:gd name="T5" fmla="*/ 147 h 147"/>
              <a:gd name="T6" fmla="*/ 0 60000 65536"/>
              <a:gd name="T7" fmla="*/ 0 60000 65536"/>
              <a:gd name="T8" fmla="*/ 0 60000 65536"/>
              <a:gd name="T9" fmla="*/ 0 w 189"/>
              <a:gd name="T10" fmla="*/ 0 h 147"/>
              <a:gd name="T11" fmla="*/ 189 w 189"/>
              <a:gd name="T12" fmla="*/ 147 h 1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" h="147">
                <a:moveTo>
                  <a:pt x="0" y="147"/>
                </a:moveTo>
                <a:lnTo>
                  <a:pt x="105" y="0"/>
                </a:lnTo>
                <a:lnTo>
                  <a:pt x="189" y="147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6792" name="Rectangle 104"/>
          <p:cNvSpPr>
            <a:spLocks noChangeArrowheads="1"/>
          </p:cNvSpPr>
          <p:nvPr/>
        </p:nvSpPr>
        <p:spPr bwMode="auto">
          <a:xfrm>
            <a:off x="7010400" y="3657600"/>
            <a:ext cx="498475" cy="40005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6793" name="Text Box 105"/>
          <p:cNvSpPr txBox="1">
            <a:spLocks noChangeArrowheads="1"/>
          </p:cNvSpPr>
          <p:nvPr/>
        </p:nvSpPr>
        <p:spPr bwMode="auto">
          <a:xfrm>
            <a:off x="7010400" y="3581400"/>
            <a:ext cx="86518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Dp</a:t>
            </a:r>
          </a:p>
        </p:txBody>
      </p:sp>
      <p:sp>
        <p:nvSpPr>
          <p:cNvPr id="626794" name="Rectangle 106"/>
          <p:cNvSpPr>
            <a:spLocks noChangeArrowheads="1"/>
          </p:cNvSpPr>
          <p:nvPr/>
        </p:nvSpPr>
        <p:spPr bwMode="auto">
          <a:xfrm>
            <a:off x="7010400" y="3657600"/>
            <a:ext cx="498475" cy="40005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6795" name="Rectangle 107"/>
          <p:cNvSpPr>
            <a:spLocks noChangeArrowheads="1"/>
          </p:cNvSpPr>
          <p:nvPr/>
        </p:nvSpPr>
        <p:spPr bwMode="auto">
          <a:xfrm>
            <a:off x="7010400" y="4114800"/>
            <a:ext cx="498475" cy="38100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6796" name="Text Box 108"/>
          <p:cNvSpPr txBox="1">
            <a:spLocks noChangeArrowheads="1"/>
          </p:cNvSpPr>
          <p:nvPr/>
        </p:nvSpPr>
        <p:spPr bwMode="auto">
          <a:xfrm>
            <a:off x="7010400" y="4038600"/>
            <a:ext cx="86518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Ep</a:t>
            </a:r>
          </a:p>
        </p:txBody>
      </p:sp>
      <p:sp>
        <p:nvSpPr>
          <p:cNvPr id="626797" name="Rectangle 109"/>
          <p:cNvSpPr>
            <a:spLocks noChangeArrowheads="1"/>
          </p:cNvSpPr>
          <p:nvPr/>
        </p:nvSpPr>
        <p:spPr bwMode="auto">
          <a:xfrm>
            <a:off x="7010400" y="4114800"/>
            <a:ext cx="498475" cy="40005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矩形 21"/>
          <p:cNvSpPr/>
          <p:nvPr/>
        </p:nvSpPr>
        <p:spPr bwMode="auto">
          <a:xfrm>
            <a:off x="5818188" y="1281113"/>
            <a:ext cx="3125787" cy="4052887"/>
          </a:xfrm>
          <a:prstGeom prst="rect">
            <a:avLst/>
          </a:prstGeom>
          <a:solidFill>
            <a:srgbClr val="FFFFFF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6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6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2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2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6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6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26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2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6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26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2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26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26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2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2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62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2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26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26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2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26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626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2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26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26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62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626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720" grpId="0" animBg="1"/>
      <p:bldP spid="626740" grpId="0" animBg="1"/>
      <p:bldP spid="626747" grpId="0" animBg="1"/>
      <p:bldP spid="626763" grpId="0" animBg="1"/>
      <p:bldP spid="626767" grpId="0" animBg="1"/>
      <p:bldP spid="626775" grpId="0" autoUpdateAnimBg="0"/>
      <p:bldP spid="626776" grpId="0" autoUpdateAnimBg="0"/>
      <p:bldP spid="626777" grpId="0" autoUpdateAnimBg="0"/>
      <p:bldP spid="626778" grpId="0" autoUpdateAnimBg="0"/>
      <p:bldP spid="626779" grpId="0" autoUpdateAnimBg="0"/>
      <p:bldP spid="626781" grpId="0" autoUpdateAnimBg="0"/>
      <p:bldP spid="626782" grpId="0" autoUpdateAnimBg="0"/>
      <p:bldP spid="626783" grpId="0" autoUpdateAnimBg="0"/>
      <p:bldP spid="626784" grpId="0" autoUpdateAnimBg="0"/>
      <p:bldP spid="626785" grpId="0" animBg="1"/>
      <p:bldP spid="626792" grpId="0" animBg="1"/>
      <p:bldP spid="626793" grpId="0" autoUpdateAnimBg="0"/>
      <p:bldP spid="626794" grpId="0" animBg="1"/>
      <p:bldP spid="626795" grpId="0" animBg="1"/>
      <p:bldP spid="626796" grpId="0" autoUpdateAnimBg="0"/>
      <p:bldP spid="626797" grpId="0" animBg="1"/>
      <p:bldP spid="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5DF0E8-F5C9-4B67-B32D-435081AAD87A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5230813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先序遍历非递归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算法思想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0" y="1076325"/>
            <a:ext cx="9144000" cy="55848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算法关键</a:t>
            </a:r>
            <a:r>
              <a:rPr lang="en-US" altLang="zh-CN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当前指针和栈</a:t>
            </a:r>
          </a:p>
          <a:p>
            <a:r>
              <a:rPr lang="zh-CN" altLang="en-US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得到新的当前指针</a:t>
            </a:r>
            <a:r>
              <a:rPr lang="en-US" altLang="zh-CN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则访问结点</a:t>
            </a:r>
            <a:r>
              <a:rPr lang="en-US" altLang="zh-CN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,</a:t>
            </a:r>
          </a:p>
          <a:p>
            <a:r>
              <a:rPr lang="en-US" altLang="zh-CN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然后</a:t>
            </a:r>
            <a:r>
              <a:rPr lang="en-US" altLang="zh-CN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先进栈</a:t>
            </a:r>
            <a:r>
              <a:rPr lang="en-US" altLang="zh-CN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再访问左孩子</a:t>
            </a:r>
            <a:r>
              <a:rPr lang="en-US" altLang="zh-CN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r>
              <a:rPr lang="en-US" altLang="zh-CN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使用栈存放待访问结点的指针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以备</a:t>
            </a:r>
          </a:p>
          <a:p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在访问该结点的左子树之后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弹出结</a:t>
            </a:r>
          </a:p>
          <a:p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点指针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再访问该结点的右子树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r>
              <a:rPr lang="en-US" altLang="zh-CN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初始条件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指针指向树根结点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栈为空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r>
              <a:rPr lang="en-US" altLang="zh-CN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结束条件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当前指针空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且栈空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r>
              <a:rPr lang="en-US" altLang="zh-CN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5.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循环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指针不空则访问结点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</a:p>
          <a:p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指针空则退栈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C335C4-3649-4C06-B04D-1649B59BBC4E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0" y="1792288"/>
            <a:ext cx="9144000" cy="447675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0" y="2565400"/>
            <a:ext cx="9144000" cy="392113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0" y="4392613"/>
            <a:ext cx="9144000" cy="806450"/>
          </a:xfrm>
          <a:prstGeom prst="rect">
            <a:avLst/>
          </a:prstGeom>
          <a:solidFill>
            <a:srgbClr val="CC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2940050"/>
            <a:ext cx="9144000" cy="806450"/>
          </a:xfrm>
          <a:prstGeom prst="rect">
            <a:avLst/>
          </a:prstGeom>
          <a:solidFill>
            <a:srgbClr val="CC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0" y="685800"/>
            <a:ext cx="9144000" cy="600164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008000"/>
                </a:solidFill>
              </a:rPr>
              <a:t>Status </a:t>
            </a:r>
            <a:r>
              <a:rPr lang="en-US" altLang="zh-CN" sz="2400" b="1" dirty="0" err="1">
                <a:solidFill>
                  <a:srgbClr val="008000"/>
                </a:solidFill>
              </a:rPr>
              <a:t>PreOrderTraverse</a:t>
            </a:r>
            <a:r>
              <a:rPr lang="en-US" altLang="zh-CN" sz="2400" b="1" dirty="0">
                <a:solidFill>
                  <a:srgbClr val="008000"/>
                </a:solidFill>
              </a:rPr>
              <a:t> ( </a:t>
            </a:r>
            <a:r>
              <a:rPr lang="en-US" altLang="zh-CN" sz="2400" b="1" dirty="0" err="1">
                <a:solidFill>
                  <a:srgbClr val="008000"/>
                </a:solidFill>
              </a:rPr>
              <a:t>BiTree</a:t>
            </a:r>
            <a:r>
              <a:rPr lang="en-US" altLang="zh-CN" sz="2400" b="1" dirty="0">
                <a:solidFill>
                  <a:srgbClr val="008000"/>
                </a:solidFill>
              </a:rPr>
              <a:t> T,  Visit ( ) )</a:t>
            </a:r>
          </a:p>
          <a:p>
            <a:r>
              <a:rPr lang="en-US" altLang="zh-CN" sz="2400" b="1" dirty="0">
                <a:solidFill>
                  <a:srgbClr val="008000"/>
                </a:solidFill>
              </a:rPr>
              <a:t> </a:t>
            </a:r>
            <a:r>
              <a:rPr lang="en-US" altLang="zh-CN" sz="2400" b="1" dirty="0">
                <a:solidFill>
                  <a:srgbClr val="008000"/>
                </a:solidFill>
                <a:latin typeface="宋体" pitchFamily="2" charset="-122"/>
              </a:rPr>
              <a:t>{</a:t>
            </a:r>
            <a:r>
              <a:rPr lang="en-US" altLang="zh-CN" sz="2400" b="1" dirty="0">
                <a:solidFill>
                  <a:srgbClr val="008000"/>
                </a:solidFill>
              </a:rPr>
              <a:t> </a:t>
            </a:r>
            <a:r>
              <a:rPr lang="en-US" altLang="zh-CN" sz="2400" b="1" dirty="0" err="1">
                <a:solidFill>
                  <a:srgbClr val="008000"/>
                </a:solidFill>
              </a:rPr>
              <a:t>InitStack</a:t>
            </a:r>
            <a:r>
              <a:rPr lang="en-US" altLang="zh-CN" sz="2400" b="1" dirty="0">
                <a:solidFill>
                  <a:srgbClr val="008000"/>
                </a:solidFill>
              </a:rPr>
              <a:t> (S);</a:t>
            </a:r>
            <a:r>
              <a:rPr lang="en-US" altLang="zh-CN" sz="2400" b="1" dirty="0">
                <a:solidFill>
                  <a:srgbClr val="008000"/>
                </a:solidFill>
                <a:latin typeface="宋体" pitchFamily="2" charset="-122"/>
              </a:rPr>
              <a:t>                </a:t>
            </a:r>
            <a:r>
              <a:rPr lang="en-US" altLang="zh-CN" sz="2400" dirty="0">
                <a:solidFill>
                  <a:srgbClr val="008000"/>
                </a:solidFill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宋体" pitchFamily="2" charset="-122"/>
              </a:rPr>
              <a:t>使用栈</a:t>
            </a:r>
            <a:r>
              <a:rPr lang="zh-CN" altLang="en-US" sz="2400" dirty="0">
                <a:solidFill>
                  <a:srgbClr val="008000"/>
                </a:solidFill>
              </a:rPr>
              <a:t> </a:t>
            </a:r>
            <a:r>
              <a:rPr lang="en-US" altLang="zh-CN" sz="2400" i="1" dirty="0">
                <a:solidFill>
                  <a:srgbClr val="008000"/>
                </a:solidFill>
              </a:rPr>
              <a:t>S</a:t>
            </a:r>
            <a:r>
              <a:rPr lang="en-US" altLang="zh-CN" sz="2400" dirty="0">
                <a:solidFill>
                  <a:srgbClr val="008000"/>
                </a:solidFill>
              </a:rPr>
              <a:t> </a:t>
            </a:r>
            <a:r>
              <a:rPr lang="zh-CN" altLang="en-US" sz="2400" dirty="0">
                <a:solidFill>
                  <a:srgbClr val="008000"/>
                </a:solidFill>
                <a:latin typeface="宋体" pitchFamily="2" charset="-122"/>
              </a:rPr>
              <a:t>存放已访问的根结点</a:t>
            </a:r>
          </a:p>
          <a:p>
            <a:r>
              <a:rPr lang="zh-CN" altLang="en-US" sz="2400" b="1" dirty="0">
                <a:solidFill>
                  <a:srgbClr val="008000"/>
                </a:solidFill>
              </a:rPr>
              <a:t>    </a:t>
            </a:r>
            <a:r>
              <a:rPr lang="en-US" altLang="zh-CN" sz="2400" b="1" dirty="0">
                <a:solidFill>
                  <a:srgbClr val="008000"/>
                </a:solidFill>
              </a:rPr>
              <a:t>p = T;                                              </a:t>
            </a:r>
            <a:r>
              <a:rPr lang="en-US" altLang="zh-CN" sz="2400" dirty="0">
                <a:solidFill>
                  <a:srgbClr val="008000"/>
                </a:solidFill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宋体" pitchFamily="2" charset="-122"/>
              </a:rPr>
              <a:t>令</a:t>
            </a:r>
            <a:r>
              <a:rPr lang="zh-CN" altLang="en-US" sz="2400" dirty="0">
                <a:solidFill>
                  <a:srgbClr val="008000"/>
                </a:solidFill>
              </a:rPr>
              <a:t> </a:t>
            </a:r>
            <a:r>
              <a:rPr lang="en-US" altLang="zh-CN" sz="2400" i="1" dirty="0">
                <a:solidFill>
                  <a:srgbClr val="008000"/>
                </a:solidFill>
              </a:rPr>
              <a:t>p</a:t>
            </a:r>
            <a:r>
              <a:rPr lang="en-US" altLang="zh-CN" sz="2400" dirty="0">
                <a:solidFill>
                  <a:srgbClr val="008000"/>
                </a:solidFill>
              </a:rPr>
              <a:t> </a:t>
            </a:r>
            <a:r>
              <a:rPr lang="zh-CN" altLang="en-US" sz="2400" dirty="0">
                <a:solidFill>
                  <a:srgbClr val="008000"/>
                </a:solidFill>
                <a:latin typeface="宋体" pitchFamily="2" charset="-122"/>
              </a:rPr>
              <a:t>指向二叉树根结点</a:t>
            </a:r>
          </a:p>
          <a:p>
            <a:r>
              <a:rPr lang="zh-CN" altLang="en-US" sz="2400" b="1" dirty="0">
                <a:solidFill>
                  <a:srgbClr val="008000"/>
                </a:solidFill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</a:rPr>
              <a:t>while ( p || ! </a:t>
            </a:r>
            <a:r>
              <a:rPr lang="en-US" altLang="zh-CN" sz="2400" b="1" dirty="0" err="1">
                <a:solidFill>
                  <a:srgbClr val="0000FF"/>
                </a:solidFill>
              </a:rPr>
              <a:t>StackEmpty</a:t>
            </a:r>
            <a:r>
              <a:rPr lang="en-US" altLang="zh-CN" sz="2400" b="1" dirty="0">
                <a:solidFill>
                  <a:srgbClr val="0000FF"/>
                </a:solidFill>
              </a:rPr>
              <a:t> (S) ) </a:t>
            </a:r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{</a:t>
            </a:r>
            <a:r>
              <a:rPr lang="en-US" altLang="zh-CN" sz="2400" b="1" dirty="0">
                <a:solidFill>
                  <a:srgbClr val="008000"/>
                </a:solidFill>
                <a:latin typeface="宋体" pitchFamily="2" charset="-122"/>
              </a:rPr>
              <a:t> </a:t>
            </a:r>
            <a:r>
              <a:rPr lang="en-US" altLang="zh-CN" sz="2400" dirty="0">
                <a:solidFill>
                  <a:srgbClr val="008000"/>
                </a:solidFill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宋体" pitchFamily="2" charset="-122"/>
              </a:rPr>
              <a:t>当</a:t>
            </a:r>
            <a:r>
              <a:rPr lang="zh-CN" altLang="en-US" sz="2400" dirty="0">
                <a:solidFill>
                  <a:srgbClr val="008000"/>
                </a:solidFill>
              </a:rPr>
              <a:t> </a:t>
            </a:r>
            <a:r>
              <a:rPr lang="en-US" altLang="zh-CN" sz="2400" i="1" dirty="0">
                <a:solidFill>
                  <a:srgbClr val="008000"/>
                </a:solidFill>
              </a:rPr>
              <a:t>p</a:t>
            </a:r>
            <a:r>
              <a:rPr lang="en-US" altLang="zh-CN" sz="2400" dirty="0">
                <a:solidFill>
                  <a:srgbClr val="008000"/>
                </a:solidFill>
              </a:rPr>
              <a:t> </a:t>
            </a:r>
            <a:r>
              <a:rPr lang="zh-CN" altLang="en-US" sz="2400" dirty="0">
                <a:solidFill>
                  <a:srgbClr val="008000"/>
                </a:solidFill>
                <a:latin typeface="宋体" pitchFamily="2" charset="-122"/>
              </a:rPr>
              <a:t>不为空，或栈</a:t>
            </a:r>
            <a:r>
              <a:rPr lang="zh-CN" altLang="en-US" sz="2400" dirty="0">
                <a:solidFill>
                  <a:srgbClr val="008000"/>
                </a:solidFill>
              </a:rPr>
              <a:t> </a:t>
            </a:r>
            <a:r>
              <a:rPr lang="en-US" altLang="zh-CN" sz="2400" i="1" dirty="0">
                <a:solidFill>
                  <a:srgbClr val="008000"/>
                </a:solidFill>
              </a:rPr>
              <a:t>S</a:t>
            </a:r>
            <a:r>
              <a:rPr lang="en-US" altLang="zh-CN" sz="2400" dirty="0">
                <a:solidFill>
                  <a:srgbClr val="008000"/>
                </a:solidFill>
              </a:rPr>
              <a:t> </a:t>
            </a:r>
            <a:r>
              <a:rPr lang="zh-CN" altLang="en-US" sz="2400" dirty="0">
                <a:solidFill>
                  <a:srgbClr val="008000"/>
                </a:solidFill>
                <a:latin typeface="宋体" pitchFamily="2" charset="-122"/>
              </a:rPr>
              <a:t>不为空时</a:t>
            </a:r>
          </a:p>
          <a:p>
            <a:r>
              <a:rPr lang="zh-CN" altLang="en-US" sz="2400" b="1" dirty="0">
                <a:solidFill>
                  <a:srgbClr val="008000"/>
                </a:solidFill>
              </a:rPr>
              <a:t>       </a:t>
            </a:r>
            <a:r>
              <a:rPr lang="en-US" altLang="zh-CN" sz="2400" b="1" dirty="0">
                <a:solidFill>
                  <a:srgbClr val="FF0000"/>
                </a:solidFill>
              </a:rPr>
              <a:t>if ( p ) 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</a:rPr>
              <a:t>{</a:t>
            </a:r>
            <a:r>
              <a:rPr lang="en-US" altLang="zh-CN" sz="2400" b="1" dirty="0">
                <a:solidFill>
                  <a:srgbClr val="008000"/>
                </a:solidFill>
                <a:latin typeface="宋体" pitchFamily="2" charset="-122"/>
              </a:rPr>
              <a:t>                     </a:t>
            </a:r>
            <a:r>
              <a:rPr lang="en-US" altLang="zh-CN" sz="2400" dirty="0">
                <a:solidFill>
                  <a:srgbClr val="008000"/>
                </a:solidFill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宋体" pitchFamily="2" charset="-122"/>
              </a:rPr>
              <a:t>如果</a:t>
            </a:r>
            <a:r>
              <a:rPr lang="zh-CN" altLang="en-US" sz="2400" dirty="0">
                <a:solidFill>
                  <a:srgbClr val="008000"/>
                </a:solidFill>
              </a:rPr>
              <a:t> </a:t>
            </a:r>
            <a:r>
              <a:rPr lang="en-US" altLang="zh-CN" sz="2400" i="1" dirty="0">
                <a:solidFill>
                  <a:srgbClr val="008000"/>
                </a:solidFill>
              </a:rPr>
              <a:t>p</a:t>
            </a:r>
            <a:r>
              <a:rPr lang="en-US" altLang="zh-CN" sz="2400" dirty="0">
                <a:solidFill>
                  <a:srgbClr val="008000"/>
                </a:solidFill>
              </a:rPr>
              <a:t> </a:t>
            </a:r>
            <a:r>
              <a:rPr lang="zh-CN" altLang="en-US" sz="2400" dirty="0">
                <a:solidFill>
                  <a:srgbClr val="008000"/>
                </a:solidFill>
                <a:latin typeface="宋体" pitchFamily="2" charset="-122"/>
              </a:rPr>
              <a:t>非空</a:t>
            </a:r>
          </a:p>
          <a:p>
            <a:r>
              <a:rPr lang="zh-CN" altLang="en-US" sz="2400" b="1" dirty="0">
                <a:solidFill>
                  <a:srgbClr val="990000"/>
                </a:solidFill>
                <a:latin typeface="宋体" pitchFamily="2" charset="-122"/>
              </a:rPr>
              <a:t>      </a:t>
            </a:r>
            <a:r>
              <a:rPr lang="en-US" altLang="zh-CN" sz="2400" b="1" dirty="0">
                <a:solidFill>
                  <a:srgbClr val="990000"/>
                </a:solidFill>
                <a:latin typeface="宋体" pitchFamily="2" charset="-122"/>
              </a:rPr>
              <a:t>Visit (p);</a:t>
            </a:r>
            <a:r>
              <a:rPr lang="en-US" altLang="zh-CN" sz="2400" b="1" dirty="0">
                <a:solidFill>
                  <a:srgbClr val="008000"/>
                </a:solidFill>
                <a:latin typeface="宋体" pitchFamily="2" charset="-122"/>
              </a:rPr>
              <a:t>            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宋体" pitchFamily="2" charset="-122"/>
              </a:rPr>
              <a:t>访问 </a:t>
            </a:r>
            <a:r>
              <a:rPr lang="en-US" altLang="zh-CN" sz="2400" i="1" dirty="0">
                <a:solidFill>
                  <a:srgbClr val="008000"/>
                </a:solidFill>
                <a:latin typeface="宋体" pitchFamily="2" charset="-122"/>
              </a:rPr>
              <a:t>p</a:t>
            </a:r>
            <a:r>
              <a:rPr lang="en-US" altLang="zh-CN" sz="2400" dirty="0">
                <a:solidFill>
                  <a:srgbClr val="008000"/>
                </a:solidFill>
                <a:latin typeface="宋体" pitchFamily="2" charset="-122"/>
              </a:rPr>
              <a:t> </a:t>
            </a:r>
            <a:r>
              <a:rPr lang="zh-CN" altLang="en-US" sz="2400" dirty="0">
                <a:solidFill>
                  <a:srgbClr val="008000"/>
                </a:solidFill>
                <a:latin typeface="宋体" pitchFamily="2" charset="-122"/>
              </a:rPr>
              <a:t>指针指向的结点</a:t>
            </a:r>
          </a:p>
          <a:p>
            <a:r>
              <a:rPr lang="zh-CN" altLang="en-US" sz="2400" b="1" dirty="0">
                <a:solidFill>
                  <a:srgbClr val="008000"/>
                </a:solidFill>
                <a:latin typeface="宋体" pitchFamily="2" charset="-122"/>
              </a:rPr>
              <a:t>      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</a:rPr>
              <a:t>Push ( S, p );</a:t>
            </a:r>
            <a:r>
              <a:rPr lang="en-US" altLang="zh-CN" sz="2400" b="1" dirty="0">
                <a:solidFill>
                  <a:srgbClr val="008000"/>
                </a:solidFill>
                <a:latin typeface="宋体" pitchFamily="2" charset="-122"/>
              </a:rPr>
              <a:t>        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宋体" pitchFamily="2" charset="-122"/>
              </a:rPr>
              <a:t>将 </a:t>
            </a:r>
            <a:r>
              <a:rPr lang="en-US" altLang="zh-CN" sz="2400" i="1" dirty="0">
                <a:solidFill>
                  <a:srgbClr val="008000"/>
                </a:solidFill>
                <a:latin typeface="宋体" pitchFamily="2" charset="-122"/>
              </a:rPr>
              <a:t>p</a:t>
            </a:r>
            <a:r>
              <a:rPr lang="en-US" altLang="zh-CN" sz="2400" dirty="0">
                <a:solidFill>
                  <a:srgbClr val="008000"/>
                </a:solidFill>
                <a:latin typeface="宋体" pitchFamily="2" charset="-122"/>
              </a:rPr>
              <a:t> </a:t>
            </a:r>
            <a:r>
              <a:rPr lang="zh-CN" altLang="en-US" sz="2400" dirty="0">
                <a:solidFill>
                  <a:srgbClr val="008000"/>
                </a:solidFill>
                <a:latin typeface="宋体" pitchFamily="2" charset="-122"/>
              </a:rPr>
              <a:t>指针入栈</a:t>
            </a:r>
          </a:p>
          <a:p>
            <a:r>
              <a:rPr lang="zh-CN" altLang="en-US" sz="2400" b="1" dirty="0">
                <a:solidFill>
                  <a:srgbClr val="008000"/>
                </a:solidFill>
                <a:latin typeface="宋体" pitchFamily="2" charset="-122"/>
              </a:rPr>
              <a:t>      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</a:rPr>
              <a:t>p = p-&gt;</a:t>
            </a:r>
            <a:r>
              <a:rPr lang="en-US" altLang="zh-CN" sz="2400" b="1" dirty="0" err="1">
                <a:solidFill>
                  <a:srgbClr val="FF0000"/>
                </a:solidFill>
                <a:latin typeface="宋体" pitchFamily="2" charset="-122"/>
              </a:rPr>
              <a:t>lchild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</a:rPr>
              <a:t>;</a:t>
            </a:r>
            <a:r>
              <a:rPr lang="en-US" altLang="zh-CN" sz="2400" b="1" dirty="0">
                <a:solidFill>
                  <a:srgbClr val="008000"/>
                </a:solidFill>
                <a:latin typeface="宋体" pitchFamily="2" charset="-122"/>
              </a:rPr>
              <a:t>          </a:t>
            </a:r>
            <a:r>
              <a:rPr lang="en-US" altLang="zh-CN" sz="2000" dirty="0">
                <a:solidFill>
                  <a:srgbClr val="008000"/>
                </a:solidFill>
                <a:latin typeface="宋体" pitchFamily="2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宋体" pitchFamily="2" charset="-122"/>
              </a:rPr>
              <a:t>指向左子树根结点，遍历左子树</a:t>
            </a:r>
          </a:p>
          <a:p>
            <a:r>
              <a:rPr lang="zh-CN" altLang="en-US" sz="2400" b="1" dirty="0">
                <a:solidFill>
                  <a:srgbClr val="008000"/>
                </a:solidFill>
                <a:latin typeface="宋体" pitchFamily="2" charset="-122"/>
              </a:rPr>
              <a:t>      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</a:rPr>
              <a:t>} </a:t>
            </a:r>
            <a:r>
              <a:rPr lang="en-US" altLang="zh-CN" sz="2000" dirty="0">
                <a:solidFill>
                  <a:srgbClr val="FF0000"/>
                </a:solidFill>
                <a:latin typeface="宋体" pitchFamily="2" charset="-122"/>
              </a:rPr>
              <a:t>// if </a:t>
            </a:r>
            <a:r>
              <a:rPr lang="zh-CN" altLang="en-US" sz="2000" dirty="0">
                <a:solidFill>
                  <a:srgbClr val="FF0000"/>
                </a:solidFill>
                <a:latin typeface="宋体" pitchFamily="2" charset="-122"/>
              </a:rPr>
              <a:t>结束</a:t>
            </a:r>
          </a:p>
          <a:p>
            <a:r>
              <a:rPr lang="zh-CN" altLang="en-US" sz="2400" b="1" dirty="0">
                <a:solidFill>
                  <a:srgbClr val="008000"/>
                </a:solidFill>
                <a:latin typeface="宋体" pitchFamily="2" charset="-122"/>
              </a:rPr>
              <a:t>    </a:t>
            </a:r>
            <a:r>
              <a:rPr lang="en-US" altLang="zh-CN" sz="2400" b="1" dirty="0">
                <a:latin typeface="宋体" pitchFamily="2" charset="-122"/>
              </a:rPr>
              <a:t>else {</a:t>
            </a:r>
            <a:r>
              <a:rPr lang="en-US" altLang="zh-CN" sz="2400" b="1" dirty="0">
                <a:solidFill>
                  <a:srgbClr val="008000"/>
                </a:solidFill>
                <a:latin typeface="宋体" pitchFamily="2" charset="-122"/>
              </a:rPr>
              <a:t>                      </a:t>
            </a:r>
            <a:r>
              <a:rPr lang="en-US" altLang="zh-CN" sz="2400" dirty="0">
                <a:solidFill>
                  <a:srgbClr val="008000"/>
                </a:solidFill>
                <a:latin typeface="宋体" pitchFamily="2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宋体" pitchFamily="2" charset="-122"/>
              </a:rPr>
              <a:t>如果 </a:t>
            </a:r>
            <a:r>
              <a:rPr lang="en-US" altLang="zh-CN" sz="2400" dirty="0">
                <a:solidFill>
                  <a:srgbClr val="008000"/>
                </a:solidFill>
                <a:latin typeface="宋体" pitchFamily="2" charset="-122"/>
              </a:rPr>
              <a:t>p </a:t>
            </a:r>
            <a:r>
              <a:rPr lang="zh-CN" altLang="en-US" sz="2400" dirty="0">
                <a:solidFill>
                  <a:srgbClr val="008000"/>
                </a:solidFill>
                <a:latin typeface="宋体" pitchFamily="2" charset="-122"/>
              </a:rPr>
              <a:t>为空</a:t>
            </a:r>
          </a:p>
          <a:p>
            <a:r>
              <a:rPr lang="zh-CN" altLang="en-US" sz="2400" b="1" dirty="0">
                <a:solidFill>
                  <a:srgbClr val="008000"/>
                </a:solidFill>
                <a:latin typeface="宋体" pitchFamily="2" charset="-122"/>
              </a:rPr>
              <a:t>      </a:t>
            </a:r>
            <a:r>
              <a:rPr lang="en-US" altLang="zh-CN" sz="2400" b="1" dirty="0">
                <a:latin typeface="宋体" pitchFamily="2" charset="-122"/>
              </a:rPr>
              <a:t>Pop ( S, p </a:t>
            </a:r>
            <a:r>
              <a:rPr lang="en-US" altLang="zh-CN" sz="2400" b="1" dirty="0" smtClean="0">
                <a:latin typeface="宋体" pitchFamily="2" charset="-122"/>
              </a:rPr>
              <a:t>);</a:t>
            </a:r>
            <a:r>
              <a:rPr lang="en-US" altLang="zh-CN" sz="2400" b="1" dirty="0" smtClean="0">
                <a:solidFill>
                  <a:srgbClr val="008000"/>
                </a:solidFill>
                <a:latin typeface="宋体" pitchFamily="2" charset="-122"/>
              </a:rPr>
              <a:t>            </a:t>
            </a:r>
            <a:r>
              <a:rPr lang="en-US" altLang="zh-CN" sz="2000" dirty="0">
                <a:solidFill>
                  <a:srgbClr val="008000"/>
                </a:solidFill>
                <a:latin typeface="宋体" pitchFamily="2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宋体" pitchFamily="2" charset="-122"/>
              </a:rPr>
              <a:t>退栈，将上一层的根结点指针弹出</a:t>
            </a:r>
          </a:p>
          <a:p>
            <a:r>
              <a:rPr lang="zh-CN" altLang="en-US" sz="2400" b="1" dirty="0">
                <a:solidFill>
                  <a:srgbClr val="008000"/>
                </a:solidFill>
                <a:latin typeface="宋体" pitchFamily="2" charset="-122"/>
              </a:rPr>
              <a:t>      </a:t>
            </a:r>
            <a:r>
              <a:rPr lang="en-US" altLang="zh-CN" sz="2400" b="1" dirty="0">
                <a:latin typeface="宋体" pitchFamily="2" charset="-122"/>
              </a:rPr>
              <a:t>p = p-&gt;</a:t>
            </a:r>
            <a:r>
              <a:rPr lang="en-US" altLang="zh-CN" sz="2400" b="1" dirty="0" err="1">
                <a:latin typeface="宋体" pitchFamily="2" charset="-122"/>
              </a:rPr>
              <a:t>rchild</a:t>
            </a:r>
            <a:r>
              <a:rPr lang="en-US" altLang="zh-CN" sz="2400" b="1" dirty="0">
                <a:latin typeface="宋体" pitchFamily="2" charset="-122"/>
              </a:rPr>
              <a:t>;</a:t>
            </a:r>
            <a:r>
              <a:rPr lang="en-US" altLang="zh-CN" sz="2400" b="1" dirty="0">
                <a:solidFill>
                  <a:srgbClr val="008000"/>
                </a:solidFill>
                <a:latin typeface="宋体" pitchFamily="2" charset="-122"/>
              </a:rPr>
              <a:t>          </a:t>
            </a:r>
            <a:r>
              <a:rPr lang="en-US" altLang="zh-CN" sz="2000" dirty="0">
                <a:solidFill>
                  <a:srgbClr val="008000"/>
                </a:solidFill>
                <a:latin typeface="宋体" pitchFamily="2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宋体" pitchFamily="2" charset="-122"/>
              </a:rPr>
              <a:t>指针指向右子树根结点，遍历右子树</a:t>
            </a:r>
          </a:p>
          <a:p>
            <a:r>
              <a:rPr lang="zh-CN" altLang="en-US" sz="2400" b="1" dirty="0">
                <a:solidFill>
                  <a:srgbClr val="008000"/>
                </a:solidFill>
                <a:latin typeface="宋体" pitchFamily="2" charset="-122"/>
              </a:rPr>
              <a:t>      </a:t>
            </a:r>
            <a:r>
              <a:rPr lang="en-US" altLang="zh-CN" sz="2400" b="1" dirty="0">
                <a:latin typeface="宋体" pitchFamily="2" charset="-122"/>
              </a:rPr>
              <a:t>} </a:t>
            </a:r>
            <a:r>
              <a:rPr lang="en-US" altLang="zh-CN" sz="2000" dirty="0">
                <a:latin typeface="宋体" pitchFamily="2" charset="-122"/>
              </a:rPr>
              <a:t>// else </a:t>
            </a:r>
            <a:r>
              <a:rPr lang="zh-CN" altLang="en-US" sz="2000" dirty="0">
                <a:latin typeface="宋体" pitchFamily="2" charset="-122"/>
              </a:rPr>
              <a:t>结束</a:t>
            </a:r>
          </a:p>
          <a:p>
            <a:r>
              <a:rPr lang="zh-CN" altLang="en-US" sz="2400" b="1" dirty="0">
                <a:solidFill>
                  <a:srgbClr val="008000"/>
                </a:solidFill>
                <a:latin typeface="宋体" pitchFamily="2" charset="-122"/>
              </a:rPr>
              <a:t>  </a:t>
            </a:r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} </a:t>
            </a:r>
            <a:r>
              <a:rPr lang="en-US" altLang="zh-CN" sz="2000" dirty="0">
                <a:solidFill>
                  <a:srgbClr val="0000FF"/>
                </a:solidFill>
                <a:latin typeface="宋体" pitchFamily="2" charset="-122"/>
              </a:rPr>
              <a:t>// while </a:t>
            </a:r>
            <a:r>
              <a:rPr lang="zh-CN" altLang="en-US" sz="2000" dirty="0">
                <a:solidFill>
                  <a:srgbClr val="0000FF"/>
                </a:solidFill>
                <a:latin typeface="宋体" pitchFamily="2" charset="-122"/>
              </a:rPr>
              <a:t>结束</a:t>
            </a:r>
          </a:p>
          <a:p>
            <a:r>
              <a:rPr lang="zh-CN" altLang="en-US" sz="2400" b="1" dirty="0">
                <a:solidFill>
                  <a:srgbClr val="008000"/>
                </a:solidFill>
                <a:latin typeface="宋体" pitchFamily="2" charset="-122"/>
              </a:rPr>
              <a:t>  </a:t>
            </a:r>
            <a:r>
              <a:rPr lang="en-US" altLang="zh-CN" sz="2400" b="1" dirty="0">
                <a:solidFill>
                  <a:srgbClr val="008000"/>
                </a:solidFill>
                <a:latin typeface="宋体" pitchFamily="2" charset="-122"/>
              </a:rPr>
              <a:t>return OK;</a:t>
            </a:r>
          </a:p>
          <a:p>
            <a:r>
              <a:rPr lang="en-US" altLang="zh-CN" sz="2400" b="1" dirty="0">
                <a:solidFill>
                  <a:srgbClr val="008000"/>
                </a:solidFill>
                <a:latin typeface="宋体" pitchFamily="2" charset="-122"/>
              </a:rPr>
              <a:t>} // </a:t>
            </a:r>
            <a:r>
              <a:rPr lang="en-US" altLang="zh-CN" sz="2400" b="1" dirty="0" err="1">
                <a:solidFill>
                  <a:srgbClr val="008000"/>
                </a:solidFill>
                <a:latin typeface="宋体" pitchFamily="2" charset="-122"/>
              </a:rPr>
              <a:t>PreOrderTraverse</a:t>
            </a:r>
            <a:endParaRPr lang="en-US" altLang="zh-CN" sz="2400" b="1" dirty="0">
              <a:solidFill>
                <a:srgbClr val="008000"/>
              </a:solidFill>
              <a:latin typeface="宋体" pitchFamily="2" charset="-122"/>
            </a:endParaRP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457200" y="0"/>
            <a:ext cx="4313238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先序遍历非递归算法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266A57-5822-46CA-AE29-675F98BF830B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533400" y="263525"/>
            <a:ext cx="711605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0000FF"/>
                </a:solidFill>
                <a:ea typeface="楷体_GB2312" pitchFamily="49" charset="-122"/>
              </a:rPr>
              <a:t>四</a:t>
            </a:r>
            <a:r>
              <a:rPr lang="zh-CN" altLang="en-US" sz="4400" b="1" dirty="0" smtClean="0">
                <a:solidFill>
                  <a:srgbClr val="0000FF"/>
                </a:solidFill>
                <a:ea typeface="楷体_GB2312" pitchFamily="49" charset="-122"/>
              </a:rPr>
              <a:t>、中序</a:t>
            </a:r>
            <a:r>
              <a:rPr lang="zh-CN" altLang="en-US" sz="4400" b="1" dirty="0">
                <a:solidFill>
                  <a:srgbClr val="0000FF"/>
                </a:solidFill>
                <a:ea typeface="楷体_GB2312" pitchFamily="49" charset="-122"/>
              </a:rPr>
              <a:t>遍历的非递归算法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62200" y="2133600"/>
            <a:ext cx="1676400" cy="579438"/>
            <a:chOff x="864" y="1440"/>
            <a:chExt cx="1056" cy="365"/>
          </a:xfrm>
        </p:grpSpPr>
        <p:sp>
          <p:nvSpPr>
            <p:cNvPr id="6251" name="Text Box 4"/>
            <p:cNvSpPr txBox="1">
              <a:spLocks noChangeArrowheads="1"/>
            </p:cNvSpPr>
            <p:nvPr/>
          </p:nvSpPr>
          <p:spPr bwMode="auto">
            <a:xfrm>
              <a:off x="1152" y="1440"/>
              <a:ext cx="528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/>
                <a:t> A</a:t>
              </a:r>
            </a:p>
          </p:txBody>
        </p:sp>
        <p:sp>
          <p:nvSpPr>
            <p:cNvPr id="6252" name="Rectangle 5"/>
            <p:cNvSpPr>
              <a:spLocks noChangeArrowheads="1"/>
            </p:cNvSpPr>
            <p:nvPr/>
          </p:nvSpPr>
          <p:spPr bwMode="auto">
            <a:xfrm>
              <a:off x="864" y="1488"/>
              <a:ext cx="1056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3" name="Line 6"/>
            <p:cNvSpPr>
              <a:spLocks noChangeShapeType="1"/>
            </p:cNvSpPr>
            <p:nvPr/>
          </p:nvSpPr>
          <p:spPr bwMode="auto">
            <a:xfrm>
              <a:off x="1200" y="1488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4" name="Line 7"/>
            <p:cNvSpPr>
              <a:spLocks noChangeShapeType="1"/>
            </p:cNvSpPr>
            <p:nvPr/>
          </p:nvSpPr>
          <p:spPr bwMode="auto">
            <a:xfrm>
              <a:off x="1584" y="1488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990600" y="3429000"/>
            <a:ext cx="1676400" cy="579438"/>
            <a:chOff x="864" y="1440"/>
            <a:chExt cx="1056" cy="365"/>
          </a:xfrm>
        </p:grpSpPr>
        <p:sp>
          <p:nvSpPr>
            <p:cNvPr id="6247" name="Text Box 9"/>
            <p:cNvSpPr txBox="1">
              <a:spLocks noChangeArrowheads="1"/>
            </p:cNvSpPr>
            <p:nvPr/>
          </p:nvSpPr>
          <p:spPr bwMode="auto">
            <a:xfrm>
              <a:off x="1152" y="1440"/>
              <a:ext cx="528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/>
                <a:t> B</a:t>
              </a:r>
            </a:p>
          </p:txBody>
        </p:sp>
        <p:sp>
          <p:nvSpPr>
            <p:cNvPr id="6248" name="Rectangle 10"/>
            <p:cNvSpPr>
              <a:spLocks noChangeArrowheads="1"/>
            </p:cNvSpPr>
            <p:nvPr/>
          </p:nvSpPr>
          <p:spPr bwMode="auto">
            <a:xfrm>
              <a:off x="864" y="1488"/>
              <a:ext cx="1056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" name="Line 11"/>
            <p:cNvSpPr>
              <a:spLocks noChangeShapeType="1"/>
            </p:cNvSpPr>
            <p:nvPr/>
          </p:nvSpPr>
          <p:spPr bwMode="auto">
            <a:xfrm>
              <a:off x="1200" y="1488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" name="Line 12"/>
            <p:cNvSpPr>
              <a:spLocks noChangeShapeType="1"/>
            </p:cNvSpPr>
            <p:nvPr/>
          </p:nvSpPr>
          <p:spPr bwMode="auto">
            <a:xfrm>
              <a:off x="1584" y="1488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28600" y="4800600"/>
            <a:ext cx="1676400" cy="579438"/>
            <a:chOff x="864" y="1440"/>
            <a:chExt cx="1056" cy="365"/>
          </a:xfrm>
        </p:grpSpPr>
        <p:sp>
          <p:nvSpPr>
            <p:cNvPr id="6243" name="Text Box 14"/>
            <p:cNvSpPr txBox="1">
              <a:spLocks noChangeArrowheads="1"/>
            </p:cNvSpPr>
            <p:nvPr/>
          </p:nvSpPr>
          <p:spPr bwMode="auto">
            <a:xfrm>
              <a:off x="1152" y="1440"/>
              <a:ext cx="528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/>
                <a:t> C</a:t>
              </a:r>
            </a:p>
          </p:txBody>
        </p:sp>
        <p:sp>
          <p:nvSpPr>
            <p:cNvPr id="6244" name="Rectangle 15"/>
            <p:cNvSpPr>
              <a:spLocks noChangeArrowheads="1"/>
            </p:cNvSpPr>
            <p:nvPr/>
          </p:nvSpPr>
          <p:spPr bwMode="auto">
            <a:xfrm>
              <a:off x="864" y="1488"/>
              <a:ext cx="1056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5" name="Line 16"/>
            <p:cNvSpPr>
              <a:spLocks noChangeShapeType="1"/>
            </p:cNvSpPr>
            <p:nvPr/>
          </p:nvSpPr>
          <p:spPr bwMode="auto">
            <a:xfrm>
              <a:off x="1200" y="1488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6" name="Line 17"/>
            <p:cNvSpPr>
              <a:spLocks noChangeShapeType="1"/>
            </p:cNvSpPr>
            <p:nvPr/>
          </p:nvSpPr>
          <p:spPr bwMode="auto">
            <a:xfrm>
              <a:off x="1584" y="1488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286000" y="4800600"/>
            <a:ext cx="1676400" cy="579438"/>
            <a:chOff x="864" y="1440"/>
            <a:chExt cx="1056" cy="365"/>
          </a:xfrm>
        </p:grpSpPr>
        <p:sp>
          <p:nvSpPr>
            <p:cNvPr id="6239" name="Text Box 19"/>
            <p:cNvSpPr txBox="1">
              <a:spLocks noChangeArrowheads="1"/>
            </p:cNvSpPr>
            <p:nvPr/>
          </p:nvSpPr>
          <p:spPr bwMode="auto">
            <a:xfrm>
              <a:off x="1152" y="1440"/>
              <a:ext cx="528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/>
                <a:t> D</a:t>
              </a:r>
            </a:p>
          </p:txBody>
        </p:sp>
        <p:sp>
          <p:nvSpPr>
            <p:cNvPr id="6240" name="Rectangle 20"/>
            <p:cNvSpPr>
              <a:spLocks noChangeArrowheads="1"/>
            </p:cNvSpPr>
            <p:nvPr/>
          </p:nvSpPr>
          <p:spPr bwMode="auto">
            <a:xfrm>
              <a:off x="864" y="1488"/>
              <a:ext cx="1056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1" name="Line 21"/>
            <p:cNvSpPr>
              <a:spLocks noChangeShapeType="1"/>
            </p:cNvSpPr>
            <p:nvPr/>
          </p:nvSpPr>
          <p:spPr bwMode="auto">
            <a:xfrm>
              <a:off x="1200" y="1488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2" name="Line 22"/>
            <p:cNvSpPr>
              <a:spLocks noChangeShapeType="1"/>
            </p:cNvSpPr>
            <p:nvPr/>
          </p:nvSpPr>
          <p:spPr bwMode="auto">
            <a:xfrm>
              <a:off x="1584" y="1488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3886200" y="3352800"/>
            <a:ext cx="1676400" cy="579438"/>
            <a:chOff x="864" y="1440"/>
            <a:chExt cx="1056" cy="365"/>
          </a:xfrm>
        </p:grpSpPr>
        <p:sp>
          <p:nvSpPr>
            <p:cNvPr id="6235" name="Text Box 24"/>
            <p:cNvSpPr txBox="1">
              <a:spLocks noChangeArrowheads="1"/>
            </p:cNvSpPr>
            <p:nvPr/>
          </p:nvSpPr>
          <p:spPr bwMode="auto">
            <a:xfrm>
              <a:off x="1152" y="1440"/>
              <a:ext cx="528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/>
                <a:t> E</a:t>
              </a:r>
            </a:p>
          </p:txBody>
        </p:sp>
        <p:sp>
          <p:nvSpPr>
            <p:cNvPr id="6236" name="Rectangle 25"/>
            <p:cNvSpPr>
              <a:spLocks noChangeArrowheads="1"/>
            </p:cNvSpPr>
            <p:nvPr/>
          </p:nvSpPr>
          <p:spPr bwMode="auto">
            <a:xfrm>
              <a:off x="864" y="1488"/>
              <a:ext cx="1056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37" name="Line 26"/>
            <p:cNvSpPr>
              <a:spLocks noChangeShapeType="1"/>
            </p:cNvSpPr>
            <p:nvPr/>
          </p:nvSpPr>
          <p:spPr bwMode="auto">
            <a:xfrm>
              <a:off x="1200" y="1488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8" name="Line 27"/>
            <p:cNvSpPr>
              <a:spLocks noChangeShapeType="1"/>
            </p:cNvSpPr>
            <p:nvPr/>
          </p:nvSpPr>
          <p:spPr bwMode="auto">
            <a:xfrm>
              <a:off x="1584" y="1488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53" name="Line 28"/>
          <p:cNvSpPr>
            <a:spLocks noChangeShapeType="1"/>
          </p:cNvSpPr>
          <p:nvPr/>
        </p:nvSpPr>
        <p:spPr bwMode="auto">
          <a:xfrm flipH="1">
            <a:off x="1820863" y="2514600"/>
            <a:ext cx="846137" cy="1014413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" name="Line 29"/>
          <p:cNvSpPr>
            <a:spLocks noChangeShapeType="1"/>
          </p:cNvSpPr>
          <p:nvPr/>
        </p:nvSpPr>
        <p:spPr bwMode="auto">
          <a:xfrm flipH="1">
            <a:off x="1066800" y="3886200"/>
            <a:ext cx="228600" cy="914400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" name="Line 30"/>
          <p:cNvSpPr>
            <a:spLocks noChangeShapeType="1"/>
          </p:cNvSpPr>
          <p:nvPr/>
        </p:nvSpPr>
        <p:spPr bwMode="auto">
          <a:xfrm>
            <a:off x="2438400" y="3886200"/>
            <a:ext cx="381000" cy="914400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6" name="Line 31"/>
          <p:cNvSpPr>
            <a:spLocks noChangeShapeType="1"/>
          </p:cNvSpPr>
          <p:nvPr/>
        </p:nvSpPr>
        <p:spPr bwMode="auto">
          <a:xfrm>
            <a:off x="3776663" y="2581275"/>
            <a:ext cx="822325" cy="847725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6720" name="Line 32"/>
          <p:cNvSpPr>
            <a:spLocks noChangeShapeType="1"/>
          </p:cNvSpPr>
          <p:nvPr/>
        </p:nvSpPr>
        <p:spPr bwMode="auto">
          <a:xfrm flipH="1">
            <a:off x="1152525" y="2514600"/>
            <a:ext cx="1285875" cy="981075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304800" y="3505200"/>
            <a:ext cx="838200" cy="1371600"/>
            <a:chOff x="192" y="2208"/>
            <a:chExt cx="528" cy="864"/>
          </a:xfrm>
        </p:grpSpPr>
        <p:sp>
          <p:nvSpPr>
            <p:cNvPr id="6233" name="Line 34"/>
            <p:cNvSpPr>
              <a:spLocks noChangeShapeType="1"/>
            </p:cNvSpPr>
            <p:nvPr/>
          </p:nvSpPr>
          <p:spPr bwMode="auto">
            <a:xfrm>
              <a:off x="720" y="2208"/>
              <a:ext cx="0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4" name="Line 35"/>
            <p:cNvSpPr>
              <a:spLocks noChangeShapeType="1"/>
            </p:cNvSpPr>
            <p:nvPr/>
          </p:nvSpPr>
          <p:spPr bwMode="auto">
            <a:xfrm flipH="1">
              <a:off x="192" y="2496"/>
              <a:ext cx="528" cy="57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685800" y="5257800"/>
            <a:ext cx="762000" cy="457200"/>
            <a:chOff x="432" y="3312"/>
            <a:chExt cx="480" cy="288"/>
          </a:xfrm>
        </p:grpSpPr>
        <p:sp>
          <p:nvSpPr>
            <p:cNvPr id="6231" name="Line 37"/>
            <p:cNvSpPr>
              <a:spLocks noChangeShapeType="1"/>
            </p:cNvSpPr>
            <p:nvPr/>
          </p:nvSpPr>
          <p:spPr bwMode="auto">
            <a:xfrm>
              <a:off x="432" y="3312"/>
              <a:ext cx="48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2" name="Line 38"/>
            <p:cNvSpPr>
              <a:spLocks noChangeShapeType="1"/>
            </p:cNvSpPr>
            <p:nvPr/>
          </p:nvSpPr>
          <p:spPr bwMode="auto">
            <a:xfrm>
              <a:off x="912" y="3312"/>
              <a:ext cx="0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1371600" y="3962400"/>
            <a:ext cx="457200" cy="1752600"/>
            <a:chOff x="864" y="2496"/>
            <a:chExt cx="288" cy="1104"/>
          </a:xfrm>
        </p:grpSpPr>
        <p:grpSp>
          <p:nvGrpSpPr>
            <p:cNvPr id="10" name="Group 40"/>
            <p:cNvGrpSpPr>
              <a:grpSpLocks/>
            </p:cNvGrpSpPr>
            <p:nvPr/>
          </p:nvGrpSpPr>
          <p:grpSpPr bwMode="auto">
            <a:xfrm>
              <a:off x="912" y="3312"/>
              <a:ext cx="240" cy="288"/>
              <a:chOff x="912" y="3312"/>
              <a:chExt cx="240" cy="288"/>
            </a:xfrm>
          </p:grpSpPr>
          <p:sp>
            <p:nvSpPr>
              <p:cNvPr id="6229" name="Line 41"/>
              <p:cNvSpPr>
                <a:spLocks noChangeShapeType="1"/>
              </p:cNvSpPr>
              <p:nvPr/>
            </p:nvSpPr>
            <p:spPr bwMode="auto">
              <a:xfrm>
                <a:off x="912" y="360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30" name="Line 42"/>
              <p:cNvSpPr>
                <a:spLocks noChangeShapeType="1"/>
              </p:cNvSpPr>
              <p:nvPr/>
            </p:nvSpPr>
            <p:spPr bwMode="auto">
              <a:xfrm flipV="1">
                <a:off x="1152" y="3312"/>
                <a:ext cx="0" cy="2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ysDot"/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" name="Group 43"/>
            <p:cNvGrpSpPr>
              <a:grpSpLocks/>
            </p:cNvGrpSpPr>
            <p:nvPr/>
          </p:nvGrpSpPr>
          <p:grpSpPr bwMode="auto">
            <a:xfrm>
              <a:off x="864" y="2496"/>
              <a:ext cx="288" cy="816"/>
              <a:chOff x="864" y="2496"/>
              <a:chExt cx="288" cy="816"/>
            </a:xfrm>
          </p:grpSpPr>
          <p:sp>
            <p:nvSpPr>
              <p:cNvPr id="6227" name="Line 44"/>
              <p:cNvSpPr>
                <a:spLocks noChangeShapeType="1"/>
              </p:cNvSpPr>
              <p:nvPr/>
            </p:nvSpPr>
            <p:spPr bwMode="auto">
              <a:xfrm flipV="1">
                <a:off x="1152" y="3072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prstDash val="dash"/>
                <a:round/>
                <a:headEnd type="none" w="sm" len="sm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8" name="Line 45"/>
              <p:cNvSpPr>
                <a:spLocks noChangeShapeType="1"/>
              </p:cNvSpPr>
              <p:nvPr/>
            </p:nvSpPr>
            <p:spPr bwMode="auto">
              <a:xfrm flipH="1" flipV="1">
                <a:off x="864" y="2496"/>
                <a:ext cx="288" cy="576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prstDash val="dash"/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46"/>
          <p:cNvGrpSpPr>
            <a:grpSpLocks/>
          </p:cNvGrpSpPr>
          <p:nvPr/>
        </p:nvGrpSpPr>
        <p:grpSpPr bwMode="auto">
          <a:xfrm>
            <a:off x="5105400" y="1447800"/>
            <a:ext cx="381000" cy="2819400"/>
            <a:chOff x="3216" y="912"/>
            <a:chExt cx="240" cy="1776"/>
          </a:xfrm>
        </p:grpSpPr>
        <p:sp>
          <p:nvSpPr>
            <p:cNvPr id="6223" name="Line 47"/>
            <p:cNvSpPr>
              <a:spLocks noChangeShapeType="1"/>
            </p:cNvSpPr>
            <p:nvPr/>
          </p:nvSpPr>
          <p:spPr bwMode="auto">
            <a:xfrm>
              <a:off x="3216" y="2688"/>
              <a:ext cx="24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4" name="Line 48"/>
            <p:cNvSpPr>
              <a:spLocks noChangeShapeType="1"/>
            </p:cNvSpPr>
            <p:nvPr/>
          </p:nvSpPr>
          <p:spPr bwMode="auto">
            <a:xfrm flipV="1">
              <a:off x="3456" y="912"/>
              <a:ext cx="0" cy="177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49"/>
          <p:cNvGrpSpPr>
            <a:grpSpLocks/>
          </p:cNvGrpSpPr>
          <p:nvPr/>
        </p:nvGrpSpPr>
        <p:grpSpPr bwMode="auto">
          <a:xfrm>
            <a:off x="4316413" y="3810000"/>
            <a:ext cx="788987" cy="457200"/>
            <a:chOff x="2719" y="2400"/>
            <a:chExt cx="497" cy="288"/>
          </a:xfrm>
        </p:grpSpPr>
        <p:sp>
          <p:nvSpPr>
            <p:cNvPr id="6221" name="Line 50"/>
            <p:cNvSpPr>
              <a:spLocks noChangeShapeType="1"/>
            </p:cNvSpPr>
            <p:nvPr/>
          </p:nvSpPr>
          <p:spPr bwMode="auto">
            <a:xfrm>
              <a:off x="3216" y="2400"/>
              <a:ext cx="0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2" name="Freeform 51"/>
            <p:cNvSpPr>
              <a:spLocks/>
            </p:cNvSpPr>
            <p:nvPr/>
          </p:nvSpPr>
          <p:spPr bwMode="auto">
            <a:xfrm>
              <a:off x="2719" y="2400"/>
              <a:ext cx="497" cy="48"/>
            </a:xfrm>
            <a:custGeom>
              <a:avLst/>
              <a:gdLst>
                <a:gd name="T0" fmla="*/ 0 w 528"/>
                <a:gd name="T1" fmla="*/ 96 h 96"/>
                <a:gd name="T2" fmla="*/ 0 w 528"/>
                <a:gd name="T3" fmla="*/ 0 h 96"/>
                <a:gd name="T4" fmla="*/ 528 w 528"/>
                <a:gd name="T5" fmla="*/ 0 h 96"/>
                <a:gd name="T6" fmla="*/ 0 60000 65536"/>
                <a:gd name="T7" fmla="*/ 0 60000 65536"/>
                <a:gd name="T8" fmla="*/ 0 60000 65536"/>
                <a:gd name="T9" fmla="*/ 0 w 528"/>
                <a:gd name="T10" fmla="*/ 0 h 96"/>
                <a:gd name="T11" fmla="*/ 528 w 52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96">
                  <a:moveTo>
                    <a:pt x="0" y="96"/>
                  </a:moveTo>
                  <a:lnTo>
                    <a:pt x="0" y="0"/>
                  </a:lnTo>
                  <a:lnTo>
                    <a:pt x="528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6740" name="Line 52"/>
          <p:cNvSpPr>
            <a:spLocks noChangeShapeType="1"/>
          </p:cNvSpPr>
          <p:nvPr/>
        </p:nvSpPr>
        <p:spPr bwMode="auto">
          <a:xfrm>
            <a:off x="304800" y="4876800"/>
            <a:ext cx="0" cy="8382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" name="Group 53"/>
          <p:cNvGrpSpPr>
            <a:grpSpLocks/>
          </p:cNvGrpSpPr>
          <p:nvPr/>
        </p:nvGrpSpPr>
        <p:grpSpPr bwMode="auto">
          <a:xfrm>
            <a:off x="304800" y="5241925"/>
            <a:ext cx="347663" cy="473075"/>
            <a:chOff x="192" y="3302"/>
            <a:chExt cx="219" cy="298"/>
          </a:xfrm>
        </p:grpSpPr>
        <p:sp>
          <p:nvSpPr>
            <p:cNvPr id="6219" name="Line 54"/>
            <p:cNvSpPr>
              <a:spLocks noChangeShapeType="1"/>
            </p:cNvSpPr>
            <p:nvPr/>
          </p:nvSpPr>
          <p:spPr bwMode="auto">
            <a:xfrm>
              <a:off x="192" y="3600"/>
              <a:ext cx="21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0" name="Line 55"/>
            <p:cNvSpPr>
              <a:spLocks noChangeShapeType="1"/>
            </p:cNvSpPr>
            <p:nvPr/>
          </p:nvSpPr>
          <p:spPr bwMode="auto">
            <a:xfrm flipV="1">
              <a:off x="411" y="3302"/>
              <a:ext cx="0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56"/>
          <p:cNvGrpSpPr>
            <a:grpSpLocks/>
          </p:cNvGrpSpPr>
          <p:nvPr/>
        </p:nvGrpSpPr>
        <p:grpSpPr bwMode="auto">
          <a:xfrm>
            <a:off x="2743200" y="5257800"/>
            <a:ext cx="762000" cy="457200"/>
            <a:chOff x="1728" y="3312"/>
            <a:chExt cx="480" cy="288"/>
          </a:xfrm>
        </p:grpSpPr>
        <p:sp>
          <p:nvSpPr>
            <p:cNvPr id="6217" name="Line 57"/>
            <p:cNvSpPr>
              <a:spLocks noChangeShapeType="1"/>
            </p:cNvSpPr>
            <p:nvPr/>
          </p:nvSpPr>
          <p:spPr bwMode="auto">
            <a:xfrm>
              <a:off x="2208" y="3312"/>
              <a:ext cx="0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8" name="Line 58"/>
            <p:cNvSpPr>
              <a:spLocks noChangeShapeType="1"/>
            </p:cNvSpPr>
            <p:nvPr/>
          </p:nvSpPr>
          <p:spPr bwMode="auto">
            <a:xfrm>
              <a:off x="1728" y="3312"/>
              <a:ext cx="48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6747" name="Line 59"/>
          <p:cNvSpPr>
            <a:spLocks noChangeShapeType="1"/>
          </p:cNvSpPr>
          <p:nvPr/>
        </p:nvSpPr>
        <p:spPr bwMode="auto">
          <a:xfrm>
            <a:off x="2362200" y="4876800"/>
            <a:ext cx="0" cy="8382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6" name="Group 60"/>
          <p:cNvGrpSpPr>
            <a:grpSpLocks/>
          </p:cNvGrpSpPr>
          <p:nvPr/>
        </p:nvGrpSpPr>
        <p:grpSpPr bwMode="auto">
          <a:xfrm>
            <a:off x="2362200" y="5257800"/>
            <a:ext cx="349250" cy="457200"/>
            <a:chOff x="1488" y="3312"/>
            <a:chExt cx="220" cy="288"/>
          </a:xfrm>
        </p:grpSpPr>
        <p:sp>
          <p:nvSpPr>
            <p:cNvPr id="6215" name="Line 61"/>
            <p:cNvSpPr>
              <a:spLocks noChangeShapeType="1"/>
            </p:cNvSpPr>
            <p:nvPr/>
          </p:nvSpPr>
          <p:spPr bwMode="auto">
            <a:xfrm flipV="1">
              <a:off x="1488" y="3590"/>
              <a:ext cx="219" cy="1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" name="Line 62"/>
            <p:cNvSpPr>
              <a:spLocks noChangeShapeType="1"/>
            </p:cNvSpPr>
            <p:nvPr/>
          </p:nvSpPr>
          <p:spPr bwMode="auto">
            <a:xfrm flipV="1">
              <a:off x="1708" y="3312"/>
              <a:ext cx="0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63"/>
          <p:cNvGrpSpPr>
            <a:grpSpLocks/>
          </p:cNvGrpSpPr>
          <p:nvPr/>
        </p:nvGrpSpPr>
        <p:grpSpPr bwMode="auto">
          <a:xfrm>
            <a:off x="1371600" y="3886200"/>
            <a:ext cx="990600" cy="914400"/>
            <a:chOff x="864" y="2448"/>
            <a:chExt cx="624" cy="576"/>
          </a:xfrm>
        </p:grpSpPr>
        <p:sp>
          <p:nvSpPr>
            <p:cNvPr id="6213" name="Freeform 64"/>
            <p:cNvSpPr>
              <a:spLocks/>
            </p:cNvSpPr>
            <p:nvPr/>
          </p:nvSpPr>
          <p:spPr bwMode="auto">
            <a:xfrm>
              <a:off x="864" y="2448"/>
              <a:ext cx="528" cy="48"/>
            </a:xfrm>
            <a:custGeom>
              <a:avLst/>
              <a:gdLst>
                <a:gd name="T0" fmla="*/ 0 w 528"/>
                <a:gd name="T1" fmla="*/ 96 h 96"/>
                <a:gd name="T2" fmla="*/ 0 w 528"/>
                <a:gd name="T3" fmla="*/ 0 h 96"/>
                <a:gd name="T4" fmla="*/ 528 w 528"/>
                <a:gd name="T5" fmla="*/ 0 h 96"/>
                <a:gd name="T6" fmla="*/ 0 60000 65536"/>
                <a:gd name="T7" fmla="*/ 0 60000 65536"/>
                <a:gd name="T8" fmla="*/ 0 60000 65536"/>
                <a:gd name="T9" fmla="*/ 0 w 528"/>
                <a:gd name="T10" fmla="*/ 0 h 96"/>
                <a:gd name="T11" fmla="*/ 528 w 52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96">
                  <a:moveTo>
                    <a:pt x="0" y="96"/>
                  </a:moveTo>
                  <a:lnTo>
                    <a:pt x="0" y="0"/>
                  </a:lnTo>
                  <a:lnTo>
                    <a:pt x="528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4" name="Line 65"/>
            <p:cNvSpPr>
              <a:spLocks noChangeShapeType="1"/>
            </p:cNvSpPr>
            <p:nvPr/>
          </p:nvSpPr>
          <p:spPr bwMode="auto">
            <a:xfrm>
              <a:off x="1392" y="2448"/>
              <a:ext cx="96" cy="57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66"/>
          <p:cNvGrpSpPr>
            <a:grpSpLocks/>
          </p:cNvGrpSpPr>
          <p:nvPr/>
        </p:nvGrpSpPr>
        <p:grpSpPr bwMode="auto">
          <a:xfrm>
            <a:off x="2819400" y="2667000"/>
            <a:ext cx="1066800" cy="3048000"/>
            <a:chOff x="1776" y="1680"/>
            <a:chExt cx="672" cy="1920"/>
          </a:xfrm>
        </p:grpSpPr>
        <p:grpSp>
          <p:nvGrpSpPr>
            <p:cNvPr id="19" name="Group 67"/>
            <p:cNvGrpSpPr>
              <a:grpSpLocks/>
            </p:cNvGrpSpPr>
            <p:nvPr/>
          </p:nvGrpSpPr>
          <p:grpSpPr bwMode="auto">
            <a:xfrm>
              <a:off x="2208" y="3312"/>
              <a:ext cx="240" cy="288"/>
              <a:chOff x="2208" y="3312"/>
              <a:chExt cx="240" cy="288"/>
            </a:xfrm>
          </p:grpSpPr>
          <p:sp>
            <p:nvSpPr>
              <p:cNvPr id="6211" name="Line 68"/>
              <p:cNvSpPr>
                <a:spLocks noChangeShapeType="1"/>
              </p:cNvSpPr>
              <p:nvPr/>
            </p:nvSpPr>
            <p:spPr bwMode="auto">
              <a:xfrm>
                <a:off x="2208" y="360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2" name="Line 69"/>
              <p:cNvSpPr>
                <a:spLocks noChangeShapeType="1"/>
              </p:cNvSpPr>
              <p:nvPr/>
            </p:nvSpPr>
            <p:spPr bwMode="auto">
              <a:xfrm flipV="1">
                <a:off x="2448" y="3312"/>
                <a:ext cx="0" cy="2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ysDot"/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209" name="Line 70"/>
            <p:cNvSpPr>
              <a:spLocks noChangeShapeType="1"/>
            </p:cNvSpPr>
            <p:nvPr/>
          </p:nvSpPr>
          <p:spPr bwMode="auto">
            <a:xfrm flipV="1">
              <a:off x="2448" y="3072"/>
              <a:ext cx="0" cy="2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0" name="Line 71"/>
            <p:cNvSpPr>
              <a:spLocks noChangeShapeType="1"/>
            </p:cNvSpPr>
            <p:nvPr/>
          </p:nvSpPr>
          <p:spPr bwMode="auto">
            <a:xfrm flipH="1" flipV="1">
              <a:off x="1776" y="1680"/>
              <a:ext cx="672" cy="13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" name="Group 72"/>
          <p:cNvGrpSpPr>
            <a:grpSpLocks/>
          </p:cNvGrpSpPr>
          <p:nvPr/>
        </p:nvGrpSpPr>
        <p:grpSpPr bwMode="auto">
          <a:xfrm>
            <a:off x="2735263" y="2590800"/>
            <a:ext cx="1238250" cy="833438"/>
            <a:chOff x="1723" y="1632"/>
            <a:chExt cx="780" cy="525"/>
          </a:xfrm>
        </p:grpSpPr>
        <p:sp>
          <p:nvSpPr>
            <p:cNvPr id="6206" name="Line 73"/>
            <p:cNvSpPr>
              <a:spLocks noChangeShapeType="1"/>
            </p:cNvSpPr>
            <p:nvPr/>
          </p:nvSpPr>
          <p:spPr bwMode="auto">
            <a:xfrm>
              <a:off x="1723" y="1632"/>
              <a:ext cx="54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7" name="Line 74"/>
            <p:cNvSpPr>
              <a:spLocks noChangeShapeType="1"/>
            </p:cNvSpPr>
            <p:nvPr/>
          </p:nvSpPr>
          <p:spPr bwMode="auto">
            <a:xfrm>
              <a:off x="2252" y="1634"/>
              <a:ext cx="251" cy="52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6763" name="Line 75"/>
          <p:cNvSpPr>
            <a:spLocks noChangeShapeType="1"/>
          </p:cNvSpPr>
          <p:nvPr/>
        </p:nvSpPr>
        <p:spPr bwMode="auto">
          <a:xfrm>
            <a:off x="3979863" y="3463925"/>
            <a:ext cx="0" cy="8382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Group 76"/>
          <p:cNvGrpSpPr>
            <a:grpSpLocks/>
          </p:cNvGrpSpPr>
          <p:nvPr/>
        </p:nvGrpSpPr>
        <p:grpSpPr bwMode="auto">
          <a:xfrm>
            <a:off x="3979863" y="3846513"/>
            <a:ext cx="349250" cy="457200"/>
            <a:chOff x="2507" y="2423"/>
            <a:chExt cx="220" cy="288"/>
          </a:xfrm>
        </p:grpSpPr>
        <p:sp>
          <p:nvSpPr>
            <p:cNvPr id="6204" name="Line 77"/>
            <p:cNvSpPr>
              <a:spLocks noChangeShapeType="1"/>
            </p:cNvSpPr>
            <p:nvPr/>
          </p:nvSpPr>
          <p:spPr bwMode="auto">
            <a:xfrm flipV="1">
              <a:off x="2507" y="2710"/>
              <a:ext cx="21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5" name="Line 78"/>
            <p:cNvSpPr>
              <a:spLocks noChangeShapeType="1"/>
            </p:cNvSpPr>
            <p:nvPr/>
          </p:nvSpPr>
          <p:spPr bwMode="auto">
            <a:xfrm flipV="1">
              <a:off x="2727" y="2423"/>
              <a:ext cx="0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6767" name="Line 79"/>
          <p:cNvSpPr>
            <a:spLocks noChangeShapeType="1"/>
          </p:cNvSpPr>
          <p:nvPr/>
        </p:nvSpPr>
        <p:spPr bwMode="auto">
          <a:xfrm>
            <a:off x="2476500" y="1662113"/>
            <a:ext cx="0" cy="83185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4" name="Freeform 80"/>
          <p:cNvSpPr>
            <a:spLocks/>
          </p:cNvSpPr>
          <p:nvPr/>
        </p:nvSpPr>
        <p:spPr bwMode="auto">
          <a:xfrm>
            <a:off x="6732588" y="1646238"/>
            <a:ext cx="1030287" cy="2925762"/>
          </a:xfrm>
          <a:custGeom>
            <a:avLst/>
            <a:gdLst>
              <a:gd name="T0" fmla="*/ 0 w 1068"/>
              <a:gd name="T1" fmla="*/ 0 h 1801"/>
              <a:gd name="T2" fmla="*/ 0 w 1068"/>
              <a:gd name="T3" fmla="*/ 1801 h 1801"/>
              <a:gd name="T4" fmla="*/ 1068 w 1068"/>
              <a:gd name="T5" fmla="*/ 1801 h 1801"/>
              <a:gd name="T6" fmla="*/ 1068 w 1068"/>
              <a:gd name="T7" fmla="*/ 0 h 1801"/>
              <a:gd name="T8" fmla="*/ 0 60000 65536"/>
              <a:gd name="T9" fmla="*/ 0 60000 65536"/>
              <a:gd name="T10" fmla="*/ 0 60000 65536"/>
              <a:gd name="T11" fmla="*/ 0 60000 65536"/>
              <a:gd name="T12" fmla="*/ 0 w 1068"/>
              <a:gd name="T13" fmla="*/ 0 h 1801"/>
              <a:gd name="T14" fmla="*/ 1068 w 1068"/>
              <a:gd name="T15" fmla="*/ 1801 h 18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68" h="1801">
                <a:moveTo>
                  <a:pt x="0" y="0"/>
                </a:moveTo>
                <a:lnTo>
                  <a:pt x="0" y="1801"/>
                </a:lnTo>
                <a:lnTo>
                  <a:pt x="1068" y="1801"/>
                </a:lnTo>
                <a:lnTo>
                  <a:pt x="1068" y="0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5" name="Line 81"/>
          <p:cNvSpPr>
            <a:spLocks noChangeShapeType="1"/>
          </p:cNvSpPr>
          <p:nvPr/>
        </p:nvSpPr>
        <p:spPr bwMode="auto">
          <a:xfrm>
            <a:off x="6732588" y="4073525"/>
            <a:ext cx="103028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6" name="Line 82"/>
          <p:cNvSpPr>
            <a:spLocks noChangeShapeType="1"/>
          </p:cNvSpPr>
          <p:nvPr/>
        </p:nvSpPr>
        <p:spPr bwMode="auto">
          <a:xfrm>
            <a:off x="6732588" y="3575050"/>
            <a:ext cx="103028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7" name="Line 83"/>
          <p:cNvSpPr>
            <a:spLocks noChangeShapeType="1"/>
          </p:cNvSpPr>
          <p:nvPr/>
        </p:nvSpPr>
        <p:spPr bwMode="auto">
          <a:xfrm>
            <a:off x="6750050" y="3076575"/>
            <a:ext cx="103028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8" name="Line 84"/>
          <p:cNvSpPr>
            <a:spLocks noChangeShapeType="1"/>
          </p:cNvSpPr>
          <p:nvPr/>
        </p:nvSpPr>
        <p:spPr bwMode="auto">
          <a:xfrm>
            <a:off x="6750050" y="2578100"/>
            <a:ext cx="103028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9" name="Line 85"/>
          <p:cNvSpPr>
            <a:spLocks noChangeShapeType="1"/>
          </p:cNvSpPr>
          <p:nvPr/>
        </p:nvSpPr>
        <p:spPr bwMode="auto">
          <a:xfrm>
            <a:off x="6734175" y="2095500"/>
            <a:ext cx="103028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0" name="Text Box 86"/>
          <p:cNvSpPr txBox="1">
            <a:spLocks noChangeArrowheads="1"/>
          </p:cNvSpPr>
          <p:nvPr/>
        </p:nvSpPr>
        <p:spPr bwMode="auto">
          <a:xfrm>
            <a:off x="4672013" y="5635625"/>
            <a:ext cx="11969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</a:rPr>
              <a:t>访问</a:t>
            </a:r>
          </a:p>
        </p:txBody>
      </p:sp>
      <p:sp>
        <p:nvSpPr>
          <p:cNvPr id="626775" name="Text Box 87"/>
          <p:cNvSpPr txBox="1">
            <a:spLocks noChangeArrowheads="1"/>
          </p:cNvSpPr>
          <p:nvPr/>
        </p:nvSpPr>
        <p:spPr bwMode="auto">
          <a:xfrm>
            <a:off x="5818188" y="5702300"/>
            <a:ext cx="89852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FF0000"/>
                </a:solidFill>
              </a:rPr>
              <a:t>C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sp>
        <p:nvSpPr>
          <p:cNvPr id="626776" name="Text Box 88"/>
          <p:cNvSpPr txBox="1">
            <a:spLocks noChangeArrowheads="1"/>
          </p:cNvSpPr>
          <p:nvPr/>
        </p:nvSpPr>
        <p:spPr bwMode="auto">
          <a:xfrm>
            <a:off x="6383338" y="5686425"/>
            <a:ext cx="89852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626777" name="Text Box 89"/>
          <p:cNvSpPr txBox="1">
            <a:spLocks noChangeArrowheads="1"/>
          </p:cNvSpPr>
          <p:nvPr/>
        </p:nvSpPr>
        <p:spPr bwMode="auto">
          <a:xfrm>
            <a:off x="6948488" y="5686425"/>
            <a:ext cx="89852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FF0000"/>
                </a:solidFill>
              </a:rPr>
              <a:t>D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sp>
        <p:nvSpPr>
          <p:cNvPr id="626778" name="Text Box 90"/>
          <p:cNvSpPr txBox="1">
            <a:spLocks noChangeArrowheads="1"/>
          </p:cNvSpPr>
          <p:nvPr/>
        </p:nvSpPr>
        <p:spPr bwMode="auto">
          <a:xfrm>
            <a:off x="7513638" y="5668963"/>
            <a:ext cx="898525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FF0000"/>
                </a:solidFill>
              </a:rPr>
              <a:t>A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sp>
        <p:nvSpPr>
          <p:cNvPr id="626779" name="Text Box 91"/>
          <p:cNvSpPr txBox="1">
            <a:spLocks noChangeArrowheads="1"/>
          </p:cNvSpPr>
          <p:nvPr/>
        </p:nvSpPr>
        <p:spPr bwMode="auto">
          <a:xfrm>
            <a:off x="8045450" y="5668963"/>
            <a:ext cx="898525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6186" name="Text Box 92"/>
          <p:cNvSpPr txBox="1">
            <a:spLocks noChangeArrowheads="1"/>
          </p:cNvSpPr>
          <p:nvPr/>
        </p:nvSpPr>
        <p:spPr bwMode="auto">
          <a:xfrm>
            <a:off x="6100763" y="4703763"/>
            <a:ext cx="304323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当前结点指针栈</a:t>
            </a:r>
          </a:p>
        </p:txBody>
      </p:sp>
      <p:sp>
        <p:nvSpPr>
          <p:cNvPr id="626781" name="Text Box 93"/>
          <p:cNvSpPr txBox="1">
            <a:spLocks noChangeArrowheads="1"/>
          </p:cNvSpPr>
          <p:nvPr/>
        </p:nvSpPr>
        <p:spPr bwMode="auto">
          <a:xfrm>
            <a:off x="6950075" y="4006850"/>
            <a:ext cx="86518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Ap</a:t>
            </a:r>
          </a:p>
        </p:txBody>
      </p:sp>
      <p:sp>
        <p:nvSpPr>
          <p:cNvPr id="626782" name="Text Box 94"/>
          <p:cNvSpPr txBox="1">
            <a:spLocks noChangeArrowheads="1"/>
          </p:cNvSpPr>
          <p:nvPr/>
        </p:nvSpPr>
        <p:spPr bwMode="auto">
          <a:xfrm>
            <a:off x="2109788" y="1281113"/>
            <a:ext cx="54927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626783" name="Text Box 95"/>
          <p:cNvSpPr txBox="1">
            <a:spLocks noChangeArrowheads="1"/>
          </p:cNvSpPr>
          <p:nvPr/>
        </p:nvSpPr>
        <p:spPr bwMode="auto">
          <a:xfrm>
            <a:off x="6948488" y="3557588"/>
            <a:ext cx="89852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Bp</a:t>
            </a:r>
          </a:p>
        </p:txBody>
      </p:sp>
      <p:sp>
        <p:nvSpPr>
          <p:cNvPr id="626784" name="Text Box 96"/>
          <p:cNvSpPr txBox="1">
            <a:spLocks noChangeArrowheads="1"/>
          </p:cNvSpPr>
          <p:nvPr/>
        </p:nvSpPr>
        <p:spPr bwMode="auto">
          <a:xfrm>
            <a:off x="6948488" y="3074988"/>
            <a:ext cx="89852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Cp</a:t>
            </a:r>
          </a:p>
        </p:txBody>
      </p:sp>
      <p:sp>
        <p:nvSpPr>
          <p:cNvPr id="626785" name="Rectangle 97"/>
          <p:cNvSpPr>
            <a:spLocks noChangeArrowheads="1"/>
          </p:cNvSpPr>
          <p:nvPr/>
        </p:nvSpPr>
        <p:spPr bwMode="auto">
          <a:xfrm>
            <a:off x="7015163" y="3159125"/>
            <a:ext cx="498475" cy="40005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92" name="Freeform 98"/>
          <p:cNvSpPr>
            <a:spLocks/>
          </p:cNvSpPr>
          <p:nvPr/>
        </p:nvSpPr>
        <p:spPr bwMode="auto">
          <a:xfrm>
            <a:off x="415925" y="4954588"/>
            <a:ext cx="233363" cy="250825"/>
          </a:xfrm>
          <a:custGeom>
            <a:avLst/>
            <a:gdLst>
              <a:gd name="T0" fmla="*/ 0 w 189"/>
              <a:gd name="T1" fmla="*/ 147 h 147"/>
              <a:gd name="T2" fmla="*/ 105 w 189"/>
              <a:gd name="T3" fmla="*/ 0 h 147"/>
              <a:gd name="T4" fmla="*/ 189 w 189"/>
              <a:gd name="T5" fmla="*/ 147 h 147"/>
              <a:gd name="T6" fmla="*/ 0 60000 65536"/>
              <a:gd name="T7" fmla="*/ 0 60000 65536"/>
              <a:gd name="T8" fmla="*/ 0 60000 65536"/>
              <a:gd name="T9" fmla="*/ 0 w 189"/>
              <a:gd name="T10" fmla="*/ 0 h 147"/>
              <a:gd name="T11" fmla="*/ 189 w 189"/>
              <a:gd name="T12" fmla="*/ 147 h 1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" h="147">
                <a:moveTo>
                  <a:pt x="0" y="147"/>
                </a:moveTo>
                <a:lnTo>
                  <a:pt x="105" y="0"/>
                </a:lnTo>
                <a:lnTo>
                  <a:pt x="189" y="147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93" name="Freeform 99"/>
          <p:cNvSpPr>
            <a:spLocks/>
          </p:cNvSpPr>
          <p:nvPr/>
        </p:nvSpPr>
        <p:spPr bwMode="auto">
          <a:xfrm>
            <a:off x="1495425" y="4954588"/>
            <a:ext cx="233363" cy="250825"/>
          </a:xfrm>
          <a:custGeom>
            <a:avLst/>
            <a:gdLst>
              <a:gd name="T0" fmla="*/ 0 w 189"/>
              <a:gd name="T1" fmla="*/ 147 h 147"/>
              <a:gd name="T2" fmla="*/ 105 w 189"/>
              <a:gd name="T3" fmla="*/ 0 h 147"/>
              <a:gd name="T4" fmla="*/ 189 w 189"/>
              <a:gd name="T5" fmla="*/ 147 h 147"/>
              <a:gd name="T6" fmla="*/ 0 60000 65536"/>
              <a:gd name="T7" fmla="*/ 0 60000 65536"/>
              <a:gd name="T8" fmla="*/ 0 60000 65536"/>
              <a:gd name="T9" fmla="*/ 0 w 189"/>
              <a:gd name="T10" fmla="*/ 0 h 147"/>
              <a:gd name="T11" fmla="*/ 189 w 189"/>
              <a:gd name="T12" fmla="*/ 147 h 1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" h="147">
                <a:moveTo>
                  <a:pt x="0" y="147"/>
                </a:moveTo>
                <a:lnTo>
                  <a:pt x="105" y="0"/>
                </a:lnTo>
                <a:lnTo>
                  <a:pt x="189" y="147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94" name="Freeform 100"/>
          <p:cNvSpPr>
            <a:spLocks/>
          </p:cNvSpPr>
          <p:nvPr/>
        </p:nvSpPr>
        <p:spPr bwMode="auto">
          <a:xfrm>
            <a:off x="2460625" y="4938713"/>
            <a:ext cx="233363" cy="250825"/>
          </a:xfrm>
          <a:custGeom>
            <a:avLst/>
            <a:gdLst>
              <a:gd name="T0" fmla="*/ 0 w 189"/>
              <a:gd name="T1" fmla="*/ 147 h 147"/>
              <a:gd name="T2" fmla="*/ 105 w 189"/>
              <a:gd name="T3" fmla="*/ 0 h 147"/>
              <a:gd name="T4" fmla="*/ 189 w 189"/>
              <a:gd name="T5" fmla="*/ 147 h 147"/>
              <a:gd name="T6" fmla="*/ 0 60000 65536"/>
              <a:gd name="T7" fmla="*/ 0 60000 65536"/>
              <a:gd name="T8" fmla="*/ 0 60000 65536"/>
              <a:gd name="T9" fmla="*/ 0 w 189"/>
              <a:gd name="T10" fmla="*/ 0 h 147"/>
              <a:gd name="T11" fmla="*/ 189 w 189"/>
              <a:gd name="T12" fmla="*/ 147 h 1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" h="147">
                <a:moveTo>
                  <a:pt x="0" y="147"/>
                </a:moveTo>
                <a:lnTo>
                  <a:pt x="105" y="0"/>
                </a:lnTo>
                <a:lnTo>
                  <a:pt x="189" y="147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95" name="Freeform 101"/>
          <p:cNvSpPr>
            <a:spLocks/>
          </p:cNvSpPr>
          <p:nvPr/>
        </p:nvSpPr>
        <p:spPr bwMode="auto">
          <a:xfrm>
            <a:off x="3541713" y="4938713"/>
            <a:ext cx="233362" cy="250825"/>
          </a:xfrm>
          <a:custGeom>
            <a:avLst/>
            <a:gdLst>
              <a:gd name="T0" fmla="*/ 0 w 189"/>
              <a:gd name="T1" fmla="*/ 147 h 147"/>
              <a:gd name="T2" fmla="*/ 105 w 189"/>
              <a:gd name="T3" fmla="*/ 0 h 147"/>
              <a:gd name="T4" fmla="*/ 189 w 189"/>
              <a:gd name="T5" fmla="*/ 147 h 147"/>
              <a:gd name="T6" fmla="*/ 0 60000 65536"/>
              <a:gd name="T7" fmla="*/ 0 60000 65536"/>
              <a:gd name="T8" fmla="*/ 0 60000 65536"/>
              <a:gd name="T9" fmla="*/ 0 w 189"/>
              <a:gd name="T10" fmla="*/ 0 h 147"/>
              <a:gd name="T11" fmla="*/ 189 w 189"/>
              <a:gd name="T12" fmla="*/ 147 h 1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" h="147">
                <a:moveTo>
                  <a:pt x="0" y="147"/>
                </a:moveTo>
                <a:lnTo>
                  <a:pt x="105" y="0"/>
                </a:lnTo>
                <a:lnTo>
                  <a:pt x="189" y="147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96" name="Freeform 102"/>
          <p:cNvSpPr>
            <a:spLocks/>
          </p:cNvSpPr>
          <p:nvPr/>
        </p:nvSpPr>
        <p:spPr bwMode="auto">
          <a:xfrm>
            <a:off x="4056063" y="3475038"/>
            <a:ext cx="233362" cy="250825"/>
          </a:xfrm>
          <a:custGeom>
            <a:avLst/>
            <a:gdLst>
              <a:gd name="T0" fmla="*/ 0 w 189"/>
              <a:gd name="T1" fmla="*/ 147 h 147"/>
              <a:gd name="T2" fmla="*/ 105 w 189"/>
              <a:gd name="T3" fmla="*/ 0 h 147"/>
              <a:gd name="T4" fmla="*/ 189 w 189"/>
              <a:gd name="T5" fmla="*/ 147 h 147"/>
              <a:gd name="T6" fmla="*/ 0 60000 65536"/>
              <a:gd name="T7" fmla="*/ 0 60000 65536"/>
              <a:gd name="T8" fmla="*/ 0 60000 65536"/>
              <a:gd name="T9" fmla="*/ 0 w 189"/>
              <a:gd name="T10" fmla="*/ 0 h 147"/>
              <a:gd name="T11" fmla="*/ 189 w 189"/>
              <a:gd name="T12" fmla="*/ 147 h 1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" h="147">
                <a:moveTo>
                  <a:pt x="0" y="147"/>
                </a:moveTo>
                <a:lnTo>
                  <a:pt x="105" y="0"/>
                </a:lnTo>
                <a:lnTo>
                  <a:pt x="189" y="147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97" name="Freeform 103"/>
          <p:cNvSpPr>
            <a:spLocks/>
          </p:cNvSpPr>
          <p:nvPr/>
        </p:nvSpPr>
        <p:spPr bwMode="auto">
          <a:xfrm>
            <a:off x="5119688" y="3508375"/>
            <a:ext cx="233362" cy="250825"/>
          </a:xfrm>
          <a:custGeom>
            <a:avLst/>
            <a:gdLst>
              <a:gd name="T0" fmla="*/ 0 w 189"/>
              <a:gd name="T1" fmla="*/ 147 h 147"/>
              <a:gd name="T2" fmla="*/ 105 w 189"/>
              <a:gd name="T3" fmla="*/ 0 h 147"/>
              <a:gd name="T4" fmla="*/ 189 w 189"/>
              <a:gd name="T5" fmla="*/ 147 h 147"/>
              <a:gd name="T6" fmla="*/ 0 60000 65536"/>
              <a:gd name="T7" fmla="*/ 0 60000 65536"/>
              <a:gd name="T8" fmla="*/ 0 60000 65536"/>
              <a:gd name="T9" fmla="*/ 0 w 189"/>
              <a:gd name="T10" fmla="*/ 0 h 147"/>
              <a:gd name="T11" fmla="*/ 189 w 189"/>
              <a:gd name="T12" fmla="*/ 147 h 1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" h="147">
                <a:moveTo>
                  <a:pt x="0" y="147"/>
                </a:moveTo>
                <a:lnTo>
                  <a:pt x="105" y="0"/>
                </a:lnTo>
                <a:lnTo>
                  <a:pt x="189" y="147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6792" name="Rectangle 104"/>
          <p:cNvSpPr>
            <a:spLocks noChangeArrowheads="1"/>
          </p:cNvSpPr>
          <p:nvPr/>
        </p:nvSpPr>
        <p:spPr bwMode="auto">
          <a:xfrm>
            <a:off x="7010400" y="3657600"/>
            <a:ext cx="498475" cy="40005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6793" name="Text Box 105"/>
          <p:cNvSpPr txBox="1">
            <a:spLocks noChangeArrowheads="1"/>
          </p:cNvSpPr>
          <p:nvPr/>
        </p:nvSpPr>
        <p:spPr bwMode="auto">
          <a:xfrm>
            <a:off x="7010400" y="3581400"/>
            <a:ext cx="86518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Dp</a:t>
            </a:r>
          </a:p>
        </p:txBody>
      </p:sp>
      <p:sp>
        <p:nvSpPr>
          <p:cNvPr id="626794" name="Rectangle 106"/>
          <p:cNvSpPr>
            <a:spLocks noChangeArrowheads="1"/>
          </p:cNvSpPr>
          <p:nvPr/>
        </p:nvSpPr>
        <p:spPr bwMode="auto">
          <a:xfrm>
            <a:off x="7010400" y="3657600"/>
            <a:ext cx="498475" cy="40005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6795" name="Rectangle 107"/>
          <p:cNvSpPr>
            <a:spLocks noChangeArrowheads="1"/>
          </p:cNvSpPr>
          <p:nvPr/>
        </p:nvSpPr>
        <p:spPr bwMode="auto">
          <a:xfrm>
            <a:off x="7010400" y="4114800"/>
            <a:ext cx="498475" cy="38100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6796" name="Text Box 108"/>
          <p:cNvSpPr txBox="1">
            <a:spLocks noChangeArrowheads="1"/>
          </p:cNvSpPr>
          <p:nvPr/>
        </p:nvSpPr>
        <p:spPr bwMode="auto">
          <a:xfrm>
            <a:off x="7010400" y="4038600"/>
            <a:ext cx="86518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Ep</a:t>
            </a:r>
          </a:p>
        </p:txBody>
      </p:sp>
      <p:sp>
        <p:nvSpPr>
          <p:cNvPr id="626797" name="Rectangle 109"/>
          <p:cNvSpPr>
            <a:spLocks noChangeArrowheads="1"/>
          </p:cNvSpPr>
          <p:nvPr/>
        </p:nvSpPr>
        <p:spPr bwMode="auto">
          <a:xfrm>
            <a:off x="7010400" y="4114800"/>
            <a:ext cx="498475" cy="40005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6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6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2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6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6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26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6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6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26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6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2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2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26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26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2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6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6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26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26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2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26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26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26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626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26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26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26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26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62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626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26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626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720" grpId="0" animBg="1"/>
      <p:bldP spid="626740" grpId="0" animBg="1"/>
      <p:bldP spid="626747" grpId="0" animBg="1"/>
      <p:bldP spid="626763" grpId="0" animBg="1"/>
      <p:bldP spid="626767" grpId="0" animBg="1"/>
      <p:bldP spid="626775" grpId="0"/>
      <p:bldP spid="626776" grpId="0"/>
      <p:bldP spid="626777" grpId="0"/>
      <p:bldP spid="626778" grpId="0"/>
      <p:bldP spid="626779" grpId="0"/>
      <p:bldP spid="626781" grpId="0" autoUpdateAnimBg="0"/>
      <p:bldP spid="626782" grpId="0" autoUpdateAnimBg="0"/>
      <p:bldP spid="626783" grpId="0" autoUpdateAnimBg="0"/>
      <p:bldP spid="626784" grpId="0" autoUpdateAnimBg="0"/>
      <p:bldP spid="626785" grpId="0" animBg="1"/>
      <p:bldP spid="626792" grpId="0" animBg="1"/>
      <p:bldP spid="626793" grpId="0" autoUpdateAnimBg="0"/>
      <p:bldP spid="626794" grpId="0" animBg="1"/>
      <p:bldP spid="626795" grpId="0" animBg="1"/>
      <p:bldP spid="626796" grpId="0" autoUpdateAnimBg="0"/>
      <p:bldP spid="62679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C335C4-3649-4C06-B04D-1649B59BBC4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0" y="1792288"/>
            <a:ext cx="9144000" cy="447675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0" y="2565400"/>
            <a:ext cx="9144000" cy="392113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0" y="4392613"/>
            <a:ext cx="9144000" cy="806450"/>
          </a:xfrm>
          <a:prstGeom prst="rect">
            <a:avLst/>
          </a:prstGeom>
          <a:solidFill>
            <a:srgbClr val="CC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2940050"/>
            <a:ext cx="9144000" cy="806450"/>
          </a:xfrm>
          <a:prstGeom prst="rect">
            <a:avLst/>
          </a:prstGeom>
          <a:solidFill>
            <a:srgbClr val="CC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0" y="685800"/>
            <a:ext cx="9144000" cy="600164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008000"/>
                </a:solidFill>
              </a:rPr>
              <a:t>Status </a:t>
            </a:r>
            <a:r>
              <a:rPr lang="en-US" altLang="zh-CN" sz="2400" b="1" dirty="0" err="1">
                <a:solidFill>
                  <a:srgbClr val="008000"/>
                </a:solidFill>
              </a:rPr>
              <a:t>PreOrderTraverse</a:t>
            </a:r>
            <a:r>
              <a:rPr lang="en-US" altLang="zh-CN" sz="2400" b="1" dirty="0">
                <a:solidFill>
                  <a:srgbClr val="008000"/>
                </a:solidFill>
              </a:rPr>
              <a:t> ( </a:t>
            </a:r>
            <a:r>
              <a:rPr lang="en-US" altLang="zh-CN" sz="2400" b="1" dirty="0" err="1">
                <a:solidFill>
                  <a:srgbClr val="008000"/>
                </a:solidFill>
              </a:rPr>
              <a:t>BiTree</a:t>
            </a:r>
            <a:r>
              <a:rPr lang="en-US" altLang="zh-CN" sz="2400" b="1" dirty="0">
                <a:solidFill>
                  <a:srgbClr val="008000"/>
                </a:solidFill>
              </a:rPr>
              <a:t> T,  Visit ( ) )</a:t>
            </a:r>
          </a:p>
          <a:p>
            <a:r>
              <a:rPr lang="en-US" altLang="zh-CN" sz="2400" b="1" dirty="0">
                <a:solidFill>
                  <a:srgbClr val="008000"/>
                </a:solidFill>
              </a:rPr>
              <a:t> </a:t>
            </a:r>
            <a:r>
              <a:rPr lang="en-US" altLang="zh-CN" sz="2400" b="1" dirty="0">
                <a:solidFill>
                  <a:srgbClr val="008000"/>
                </a:solidFill>
                <a:latin typeface="宋体" pitchFamily="2" charset="-122"/>
              </a:rPr>
              <a:t>{</a:t>
            </a:r>
            <a:r>
              <a:rPr lang="en-US" altLang="zh-CN" sz="2400" b="1" dirty="0">
                <a:solidFill>
                  <a:srgbClr val="008000"/>
                </a:solidFill>
              </a:rPr>
              <a:t> </a:t>
            </a:r>
            <a:r>
              <a:rPr lang="en-US" altLang="zh-CN" sz="2400" b="1" dirty="0" err="1">
                <a:solidFill>
                  <a:srgbClr val="008000"/>
                </a:solidFill>
              </a:rPr>
              <a:t>InitStack</a:t>
            </a:r>
            <a:r>
              <a:rPr lang="en-US" altLang="zh-CN" sz="2400" b="1" dirty="0">
                <a:solidFill>
                  <a:srgbClr val="008000"/>
                </a:solidFill>
              </a:rPr>
              <a:t> (S);</a:t>
            </a:r>
            <a:r>
              <a:rPr lang="en-US" altLang="zh-CN" sz="2400" b="1" dirty="0">
                <a:solidFill>
                  <a:srgbClr val="008000"/>
                </a:solidFill>
                <a:latin typeface="宋体" pitchFamily="2" charset="-122"/>
              </a:rPr>
              <a:t>                </a:t>
            </a:r>
            <a:r>
              <a:rPr lang="en-US" altLang="zh-CN" sz="2400" dirty="0">
                <a:solidFill>
                  <a:srgbClr val="008000"/>
                </a:solidFill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宋体" pitchFamily="2" charset="-122"/>
              </a:rPr>
              <a:t>使用栈</a:t>
            </a:r>
            <a:r>
              <a:rPr lang="zh-CN" altLang="en-US" sz="2400" dirty="0">
                <a:solidFill>
                  <a:srgbClr val="008000"/>
                </a:solidFill>
              </a:rPr>
              <a:t> </a:t>
            </a:r>
            <a:r>
              <a:rPr lang="en-US" altLang="zh-CN" sz="2400" i="1" dirty="0">
                <a:solidFill>
                  <a:srgbClr val="008000"/>
                </a:solidFill>
              </a:rPr>
              <a:t>S</a:t>
            </a:r>
            <a:r>
              <a:rPr lang="en-US" altLang="zh-CN" sz="2400" dirty="0">
                <a:solidFill>
                  <a:srgbClr val="008000"/>
                </a:solidFill>
              </a:rPr>
              <a:t> </a:t>
            </a:r>
            <a:r>
              <a:rPr lang="zh-CN" altLang="en-US" sz="2400" dirty="0">
                <a:solidFill>
                  <a:srgbClr val="008000"/>
                </a:solidFill>
                <a:latin typeface="宋体" pitchFamily="2" charset="-122"/>
              </a:rPr>
              <a:t>存放已访问的根结点</a:t>
            </a:r>
          </a:p>
          <a:p>
            <a:r>
              <a:rPr lang="zh-CN" altLang="en-US" sz="2400" b="1" dirty="0">
                <a:solidFill>
                  <a:srgbClr val="008000"/>
                </a:solidFill>
              </a:rPr>
              <a:t>    </a:t>
            </a:r>
            <a:r>
              <a:rPr lang="en-US" altLang="zh-CN" sz="2400" b="1" dirty="0">
                <a:solidFill>
                  <a:srgbClr val="008000"/>
                </a:solidFill>
              </a:rPr>
              <a:t>p = T;                                              </a:t>
            </a:r>
            <a:r>
              <a:rPr lang="en-US" altLang="zh-CN" sz="2400" dirty="0">
                <a:solidFill>
                  <a:srgbClr val="008000"/>
                </a:solidFill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宋体" pitchFamily="2" charset="-122"/>
              </a:rPr>
              <a:t>令</a:t>
            </a:r>
            <a:r>
              <a:rPr lang="zh-CN" altLang="en-US" sz="2400" dirty="0">
                <a:solidFill>
                  <a:srgbClr val="008000"/>
                </a:solidFill>
              </a:rPr>
              <a:t> </a:t>
            </a:r>
            <a:r>
              <a:rPr lang="en-US" altLang="zh-CN" sz="2400" i="1" dirty="0">
                <a:solidFill>
                  <a:srgbClr val="008000"/>
                </a:solidFill>
              </a:rPr>
              <a:t>p</a:t>
            </a:r>
            <a:r>
              <a:rPr lang="en-US" altLang="zh-CN" sz="2400" dirty="0">
                <a:solidFill>
                  <a:srgbClr val="008000"/>
                </a:solidFill>
              </a:rPr>
              <a:t> </a:t>
            </a:r>
            <a:r>
              <a:rPr lang="zh-CN" altLang="en-US" sz="2400" dirty="0">
                <a:solidFill>
                  <a:srgbClr val="008000"/>
                </a:solidFill>
                <a:latin typeface="宋体" pitchFamily="2" charset="-122"/>
              </a:rPr>
              <a:t>指向二叉树根结点</a:t>
            </a:r>
          </a:p>
          <a:p>
            <a:r>
              <a:rPr lang="zh-CN" altLang="en-US" sz="2400" b="1" dirty="0">
                <a:solidFill>
                  <a:srgbClr val="008000"/>
                </a:solidFill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</a:rPr>
              <a:t>while ( p || ! </a:t>
            </a:r>
            <a:r>
              <a:rPr lang="en-US" altLang="zh-CN" sz="2400" b="1" dirty="0" err="1">
                <a:solidFill>
                  <a:srgbClr val="0000FF"/>
                </a:solidFill>
              </a:rPr>
              <a:t>StackEmpty</a:t>
            </a:r>
            <a:r>
              <a:rPr lang="en-US" altLang="zh-CN" sz="2400" b="1" dirty="0">
                <a:solidFill>
                  <a:srgbClr val="0000FF"/>
                </a:solidFill>
              </a:rPr>
              <a:t> (S) ) </a:t>
            </a:r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{</a:t>
            </a:r>
            <a:r>
              <a:rPr lang="en-US" altLang="zh-CN" sz="2400" b="1" dirty="0">
                <a:solidFill>
                  <a:srgbClr val="008000"/>
                </a:solidFill>
                <a:latin typeface="宋体" pitchFamily="2" charset="-122"/>
              </a:rPr>
              <a:t> </a:t>
            </a:r>
            <a:r>
              <a:rPr lang="en-US" altLang="zh-CN" sz="2400" dirty="0">
                <a:solidFill>
                  <a:srgbClr val="008000"/>
                </a:solidFill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宋体" pitchFamily="2" charset="-122"/>
              </a:rPr>
              <a:t>当</a:t>
            </a:r>
            <a:r>
              <a:rPr lang="zh-CN" altLang="en-US" sz="2400" dirty="0">
                <a:solidFill>
                  <a:srgbClr val="008000"/>
                </a:solidFill>
              </a:rPr>
              <a:t> </a:t>
            </a:r>
            <a:r>
              <a:rPr lang="en-US" altLang="zh-CN" sz="2400" i="1" dirty="0">
                <a:solidFill>
                  <a:srgbClr val="008000"/>
                </a:solidFill>
              </a:rPr>
              <a:t>p</a:t>
            </a:r>
            <a:r>
              <a:rPr lang="en-US" altLang="zh-CN" sz="2400" dirty="0">
                <a:solidFill>
                  <a:srgbClr val="008000"/>
                </a:solidFill>
              </a:rPr>
              <a:t> </a:t>
            </a:r>
            <a:r>
              <a:rPr lang="zh-CN" altLang="en-US" sz="2400" dirty="0">
                <a:solidFill>
                  <a:srgbClr val="008000"/>
                </a:solidFill>
                <a:latin typeface="宋体" pitchFamily="2" charset="-122"/>
              </a:rPr>
              <a:t>不为空，或栈</a:t>
            </a:r>
            <a:r>
              <a:rPr lang="zh-CN" altLang="en-US" sz="2400" dirty="0">
                <a:solidFill>
                  <a:srgbClr val="008000"/>
                </a:solidFill>
              </a:rPr>
              <a:t> </a:t>
            </a:r>
            <a:r>
              <a:rPr lang="en-US" altLang="zh-CN" sz="2400" i="1" dirty="0">
                <a:solidFill>
                  <a:srgbClr val="008000"/>
                </a:solidFill>
              </a:rPr>
              <a:t>S</a:t>
            </a:r>
            <a:r>
              <a:rPr lang="en-US" altLang="zh-CN" sz="2400" dirty="0">
                <a:solidFill>
                  <a:srgbClr val="008000"/>
                </a:solidFill>
              </a:rPr>
              <a:t> </a:t>
            </a:r>
            <a:r>
              <a:rPr lang="zh-CN" altLang="en-US" sz="2400" dirty="0">
                <a:solidFill>
                  <a:srgbClr val="008000"/>
                </a:solidFill>
                <a:latin typeface="宋体" pitchFamily="2" charset="-122"/>
              </a:rPr>
              <a:t>不为空时</a:t>
            </a:r>
          </a:p>
          <a:p>
            <a:r>
              <a:rPr lang="zh-CN" altLang="en-US" sz="2400" b="1" dirty="0">
                <a:solidFill>
                  <a:srgbClr val="008000"/>
                </a:solidFill>
              </a:rPr>
              <a:t>       </a:t>
            </a:r>
            <a:r>
              <a:rPr lang="en-US" altLang="zh-CN" sz="2400" b="1" dirty="0">
                <a:solidFill>
                  <a:srgbClr val="FF0000"/>
                </a:solidFill>
              </a:rPr>
              <a:t>if ( p ) 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</a:rPr>
              <a:t>{</a:t>
            </a:r>
            <a:r>
              <a:rPr lang="en-US" altLang="zh-CN" sz="2400" b="1" dirty="0">
                <a:solidFill>
                  <a:srgbClr val="008000"/>
                </a:solidFill>
                <a:latin typeface="宋体" pitchFamily="2" charset="-122"/>
              </a:rPr>
              <a:t>                     </a:t>
            </a:r>
            <a:r>
              <a:rPr lang="en-US" altLang="zh-CN" sz="2400" dirty="0">
                <a:solidFill>
                  <a:srgbClr val="008000"/>
                </a:solidFill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宋体" pitchFamily="2" charset="-122"/>
              </a:rPr>
              <a:t>如果</a:t>
            </a:r>
            <a:r>
              <a:rPr lang="zh-CN" altLang="en-US" sz="2400" dirty="0">
                <a:solidFill>
                  <a:srgbClr val="008000"/>
                </a:solidFill>
              </a:rPr>
              <a:t> </a:t>
            </a:r>
            <a:r>
              <a:rPr lang="en-US" altLang="zh-CN" sz="2400" i="1" dirty="0">
                <a:solidFill>
                  <a:srgbClr val="008000"/>
                </a:solidFill>
              </a:rPr>
              <a:t>p</a:t>
            </a:r>
            <a:r>
              <a:rPr lang="en-US" altLang="zh-CN" sz="2400" dirty="0">
                <a:solidFill>
                  <a:srgbClr val="008000"/>
                </a:solidFill>
              </a:rPr>
              <a:t> </a:t>
            </a:r>
            <a:r>
              <a:rPr lang="zh-CN" altLang="en-US" sz="2400" dirty="0">
                <a:solidFill>
                  <a:srgbClr val="008000"/>
                </a:solidFill>
                <a:latin typeface="宋体" pitchFamily="2" charset="-122"/>
              </a:rPr>
              <a:t>非空</a:t>
            </a:r>
          </a:p>
          <a:p>
            <a:r>
              <a:rPr lang="zh-CN" altLang="en-US" sz="2400" b="1" dirty="0">
                <a:solidFill>
                  <a:srgbClr val="990000"/>
                </a:solidFill>
                <a:latin typeface="宋体" pitchFamily="2" charset="-122"/>
              </a:rPr>
              <a:t>      </a:t>
            </a:r>
            <a:r>
              <a:rPr lang="en-US" altLang="zh-CN" sz="2400" b="1" dirty="0">
                <a:solidFill>
                  <a:srgbClr val="990000"/>
                </a:solidFill>
                <a:latin typeface="宋体" pitchFamily="2" charset="-122"/>
              </a:rPr>
              <a:t>Visit (p);</a:t>
            </a:r>
            <a:r>
              <a:rPr lang="en-US" altLang="zh-CN" sz="2400" b="1" dirty="0">
                <a:solidFill>
                  <a:srgbClr val="008000"/>
                </a:solidFill>
                <a:latin typeface="宋体" pitchFamily="2" charset="-122"/>
              </a:rPr>
              <a:t>            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宋体" pitchFamily="2" charset="-122"/>
              </a:rPr>
              <a:t>访问 </a:t>
            </a:r>
            <a:r>
              <a:rPr lang="en-US" altLang="zh-CN" sz="2400" i="1" dirty="0">
                <a:solidFill>
                  <a:srgbClr val="008000"/>
                </a:solidFill>
                <a:latin typeface="宋体" pitchFamily="2" charset="-122"/>
              </a:rPr>
              <a:t>p</a:t>
            </a:r>
            <a:r>
              <a:rPr lang="en-US" altLang="zh-CN" sz="2400" dirty="0">
                <a:solidFill>
                  <a:srgbClr val="008000"/>
                </a:solidFill>
                <a:latin typeface="宋体" pitchFamily="2" charset="-122"/>
              </a:rPr>
              <a:t> </a:t>
            </a:r>
            <a:r>
              <a:rPr lang="zh-CN" altLang="en-US" sz="2400" dirty="0">
                <a:solidFill>
                  <a:srgbClr val="008000"/>
                </a:solidFill>
                <a:latin typeface="宋体" pitchFamily="2" charset="-122"/>
              </a:rPr>
              <a:t>指针指向的结点</a:t>
            </a:r>
          </a:p>
          <a:p>
            <a:r>
              <a:rPr lang="zh-CN" altLang="en-US" sz="2400" b="1" dirty="0">
                <a:solidFill>
                  <a:srgbClr val="008000"/>
                </a:solidFill>
                <a:latin typeface="宋体" pitchFamily="2" charset="-122"/>
              </a:rPr>
              <a:t>      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</a:rPr>
              <a:t>Push ( S, p );</a:t>
            </a:r>
            <a:r>
              <a:rPr lang="en-US" altLang="zh-CN" sz="2400" b="1" dirty="0">
                <a:solidFill>
                  <a:srgbClr val="008000"/>
                </a:solidFill>
                <a:latin typeface="宋体" pitchFamily="2" charset="-122"/>
              </a:rPr>
              <a:t>        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宋体" pitchFamily="2" charset="-122"/>
              </a:rPr>
              <a:t>将 </a:t>
            </a:r>
            <a:r>
              <a:rPr lang="en-US" altLang="zh-CN" sz="2400" i="1" dirty="0">
                <a:solidFill>
                  <a:srgbClr val="008000"/>
                </a:solidFill>
                <a:latin typeface="宋体" pitchFamily="2" charset="-122"/>
              </a:rPr>
              <a:t>p</a:t>
            </a:r>
            <a:r>
              <a:rPr lang="en-US" altLang="zh-CN" sz="2400" dirty="0">
                <a:solidFill>
                  <a:srgbClr val="008000"/>
                </a:solidFill>
                <a:latin typeface="宋体" pitchFamily="2" charset="-122"/>
              </a:rPr>
              <a:t> </a:t>
            </a:r>
            <a:r>
              <a:rPr lang="zh-CN" altLang="en-US" sz="2400" dirty="0">
                <a:solidFill>
                  <a:srgbClr val="008000"/>
                </a:solidFill>
                <a:latin typeface="宋体" pitchFamily="2" charset="-122"/>
              </a:rPr>
              <a:t>指针入栈</a:t>
            </a:r>
          </a:p>
          <a:p>
            <a:r>
              <a:rPr lang="zh-CN" altLang="en-US" sz="2400" b="1" dirty="0">
                <a:solidFill>
                  <a:srgbClr val="008000"/>
                </a:solidFill>
                <a:latin typeface="宋体" pitchFamily="2" charset="-122"/>
              </a:rPr>
              <a:t>      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</a:rPr>
              <a:t>p = p-&gt;</a:t>
            </a:r>
            <a:r>
              <a:rPr lang="en-US" altLang="zh-CN" sz="2400" b="1" dirty="0" err="1">
                <a:solidFill>
                  <a:srgbClr val="FF0000"/>
                </a:solidFill>
                <a:latin typeface="宋体" pitchFamily="2" charset="-122"/>
              </a:rPr>
              <a:t>lchild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</a:rPr>
              <a:t>;</a:t>
            </a:r>
            <a:r>
              <a:rPr lang="en-US" altLang="zh-CN" sz="2400" b="1" dirty="0">
                <a:solidFill>
                  <a:srgbClr val="008000"/>
                </a:solidFill>
                <a:latin typeface="宋体" pitchFamily="2" charset="-122"/>
              </a:rPr>
              <a:t>          </a:t>
            </a:r>
            <a:r>
              <a:rPr lang="en-US" altLang="zh-CN" sz="2000" dirty="0">
                <a:solidFill>
                  <a:srgbClr val="008000"/>
                </a:solidFill>
                <a:latin typeface="宋体" pitchFamily="2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宋体" pitchFamily="2" charset="-122"/>
              </a:rPr>
              <a:t>指向左子树根结点，遍历左子树</a:t>
            </a:r>
          </a:p>
          <a:p>
            <a:r>
              <a:rPr lang="zh-CN" altLang="en-US" sz="2400" b="1" dirty="0">
                <a:solidFill>
                  <a:srgbClr val="008000"/>
                </a:solidFill>
                <a:latin typeface="宋体" pitchFamily="2" charset="-122"/>
              </a:rPr>
              <a:t>      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</a:rPr>
              <a:t>} </a:t>
            </a:r>
            <a:r>
              <a:rPr lang="en-US" altLang="zh-CN" sz="2000" dirty="0">
                <a:solidFill>
                  <a:srgbClr val="FF0000"/>
                </a:solidFill>
                <a:latin typeface="宋体" pitchFamily="2" charset="-122"/>
              </a:rPr>
              <a:t>// if </a:t>
            </a:r>
            <a:r>
              <a:rPr lang="zh-CN" altLang="en-US" sz="2000" dirty="0">
                <a:solidFill>
                  <a:srgbClr val="FF0000"/>
                </a:solidFill>
                <a:latin typeface="宋体" pitchFamily="2" charset="-122"/>
              </a:rPr>
              <a:t>结束</a:t>
            </a:r>
          </a:p>
          <a:p>
            <a:r>
              <a:rPr lang="zh-CN" altLang="en-US" sz="2400" b="1" dirty="0">
                <a:solidFill>
                  <a:srgbClr val="008000"/>
                </a:solidFill>
                <a:latin typeface="宋体" pitchFamily="2" charset="-122"/>
              </a:rPr>
              <a:t>    </a:t>
            </a:r>
            <a:r>
              <a:rPr lang="en-US" altLang="zh-CN" sz="2400" b="1" dirty="0">
                <a:latin typeface="宋体" pitchFamily="2" charset="-122"/>
              </a:rPr>
              <a:t>else {</a:t>
            </a:r>
            <a:r>
              <a:rPr lang="en-US" altLang="zh-CN" sz="2400" b="1" dirty="0">
                <a:solidFill>
                  <a:srgbClr val="008000"/>
                </a:solidFill>
                <a:latin typeface="宋体" pitchFamily="2" charset="-122"/>
              </a:rPr>
              <a:t>                      </a:t>
            </a:r>
            <a:r>
              <a:rPr lang="en-US" altLang="zh-CN" sz="2400" dirty="0">
                <a:solidFill>
                  <a:srgbClr val="008000"/>
                </a:solidFill>
                <a:latin typeface="宋体" pitchFamily="2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宋体" pitchFamily="2" charset="-122"/>
              </a:rPr>
              <a:t>如果 </a:t>
            </a:r>
            <a:r>
              <a:rPr lang="en-US" altLang="zh-CN" sz="2400" dirty="0">
                <a:solidFill>
                  <a:srgbClr val="008000"/>
                </a:solidFill>
                <a:latin typeface="宋体" pitchFamily="2" charset="-122"/>
              </a:rPr>
              <a:t>p </a:t>
            </a:r>
            <a:r>
              <a:rPr lang="zh-CN" altLang="en-US" sz="2400" dirty="0">
                <a:solidFill>
                  <a:srgbClr val="008000"/>
                </a:solidFill>
                <a:latin typeface="宋体" pitchFamily="2" charset="-122"/>
              </a:rPr>
              <a:t>为空</a:t>
            </a:r>
          </a:p>
          <a:p>
            <a:r>
              <a:rPr lang="zh-CN" altLang="en-US" sz="2400" b="1" dirty="0">
                <a:solidFill>
                  <a:srgbClr val="008000"/>
                </a:solidFill>
                <a:latin typeface="宋体" pitchFamily="2" charset="-122"/>
              </a:rPr>
              <a:t>      </a:t>
            </a:r>
            <a:r>
              <a:rPr lang="en-US" altLang="zh-CN" sz="2400" b="1" dirty="0">
                <a:latin typeface="宋体" pitchFamily="2" charset="-122"/>
              </a:rPr>
              <a:t>Pop ( S, p </a:t>
            </a:r>
            <a:r>
              <a:rPr lang="en-US" altLang="zh-CN" sz="2400" b="1" dirty="0" smtClean="0">
                <a:latin typeface="宋体" pitchFamily="2" charset="-122"/>
              </a:rPr>
              <a:t>);</a:t>
            </a:r>
            <a:r>
              <a:rPr lang="en-US" altLang="zh-CN" sz="2400" b="1" dirty="0" smtClean="0">
                <a:solidFill>
                  <a:srgbClr val="008000"/>
                </a:solidFill>
                <a:latin typeface="宋体" pitchFamily="2" charset="-122"/>
              </a:rPr>
              <a:t>              </a:t>
            </a:r>
            <a:r>
              <a:rPr lang="en-US" altLang="zh-CN" sz="2000" dirty="0" smtClean="0">
                <a:solidFill>
                  <a:srgbClr val="008000"/>
                </a:solidFill>
                <a:latin typeface="宋体" pitchFamily="2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宋体" pitchFamily="2" charset="-122"/>
              </a:rPr>
              <a:t>退栈，将上一</a:t>
            </a:r>
            <a:r>
              <a:rPr lang="zh-CN" altLang="en-US" sz="2000" dirty="0" smtClean="0">
                <a:solidFill>
                  <a:srgbClr val="008000"/>
                </a:solidFill>
                <a:latin typeface="宋体" pitchFamily="2" charset="-122"/>
              </a:rPr>
              <a:t>层根</a:t>
            </a:r>
            <a:r>
              <a:rPr lang="zh-CN" altLang="en-US" sz="2000" dirty="0">
                <a:solidFill>
                  <a:srgbClr val="008000"/>
                </a:solidFill>
                <a:latin typeface="宋体" pitchFamily="2" charset="-122"/>
              </a:rPr>
              <a:t>结点指针弹出</a:t>
            </a:r>
          </a:p>
          <a:p>
            <a:r>
              <a:rPr lang="zh-CN" altLang="en-US" sz="2400" b="1" dirty="0">
                <a:solidFill>
                  <a:srgbClr val="008000"/>
                </a:solidFill>
                <a:latin typeface="宋体" pitchFamily="2" charset="-122"/>
              </a:rPr>
              <a:t>      </a:t>
            </a:r>
            <a:r>
              <a:rPr lang="en-US" altLang="zh-CN" sz="2400" b="1" dirty="0">
                <a:latin typeface="宋体" pitchFamily="2" charset="-122"/>
              </a:rPr>
              <a:t>p = p-&gt;</a:t>
            </a:r>
            <a:r>
              <a:rPr lang="en-US" altLang="zh-CN" sz="2400" b="1" dirty="0" err="1">
                <a:latin typeface="宋体" pitchFamily="2" charset="-122"/>
              </a:rPr>
              <a:t>rchild</a:t>
            </a:r>
            <a:r>
              <a:rPr lang="en-US" altLang="zh-CN" sz="2400" b="1" dirty="0">
                <a:latin typeface="宋体" pitchFamily="2" charset="-122"/>
              </a:rPr>
              <a:t>;</a:t>
            </a:r>
            <a:r>
              <a:rPr lang="en-US" altLang="zh-CN" sz="2400" b="1" dirty="0">
                <a:solidFill>
                  <a:srgbClr val="008000"/>
                </a:solidFill>
                <a:latin typeface="宋体" pitchFamily="2" charset="-122"/>
              </a:rPr>
              <a:t>          </a:t>
            </a:r>
            <a:r>
              <a:rPr lang="en-US" altLang="zh-CN" sz="2000" dirty="0">
                <a:solidFill>
                  <a:srgbClr val="008000"/>
                </a:solidFill>
                <a:latin typeface="宋体" pitchFamily="2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宋体" pitchFamily="2" charset="-122"/>
              </a:rPr>
              <a:t>指针指向右子树根结点，遍历右子树</a:t>
            </a:r>
          </a:p>
          <a:p>
            <a:r>
              <a:rPr lang="zh-CN" altLang="en-US" sz="2400" b="1" dirty="0">
                <a:solidFill>
                  <a:srgbClr val="008000"/>
                </a:solidFill>
                <a:latin typeface="宋体" pitchFamily="2" charset="-122"/>
              </a:rPr>
              <a:t>      </a:t>
            </a:r>
            <a:r>
              <a:rPr lang="en-US" altLang="zh-CN" sz="2400" b="1" dirty="0">
                <a:latin typeface="宋体" pitchFamily="2" charset="-122"/>
              </a:rPr>
              <a:t>} </a:t>
            </a:r>
            <a:r>
              <a:rPr lang="en-US" altLang="zh-CN" sz="2000" dirty="0">
                <a:latin typeface="宋体" pitchFamily="2" charset="-122"/>
              </a:rPr>
              <a:t>// else </a:t>
            </a:r>
            <a:r>
              <a:rPr lang="zh-CN" altLang="en-US" sz="2000" dirty="0">
                <a:latin typeface="宋体" pitchFamily="2" charset="-122"/>
              </a:rPr>
              <a:t>结束</a:t>
            </a:r>
          </a:p>
          <a:p>
            <a:r>
              <a:rPr lang="zh-CN" altLang="en-US" sz="2400" b="1" dirty="0">
                <a:solidFill>
                  <a:srgbClr val="008000"/>
                </a:solidFill>
                <a:latin typeface="宋体" pitchFamily="2" charset="-122"/>
              </a:rPr>
              <a:t>  </a:t>
            </a:r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} </a:t>
            </a:r>
            <a:r>
              <a:rPr lang="en-US" altLang="zh-CN" sz="2000" dirty="0">
                <a:solidFill>
                  <a:srgbClr val="0000FF"/>
                </a:solidFill>
                <a:latin typeface="宋体" pitchFamily="2" charset="-122"/>
              </a:rPr>
              <a:t>// while </a:t>
            </a:r>
            <a:r>
              <a:rPr lang="zh-CN" altLang="en-US" sz="2000" dirty="0">
                <a:solidFill>
                  <a:srgbClr val="0000FF"/>
                </a:solidFill>
                <a:latin typeface="宋体" pitchFamily="2" charset="-122"/>
              </a:rPr>
              <a:t>结束</a:t>
            </a:r>
          </a:p>
          <a:p>
            <a:r>
              <a:rPr lang="zh-CN" altLang="en-US" sz="2400" b="1" dirty="0">
                <a:solidFill>
                  <a:srgbClr val="008000"/>
                </a:solidFill>
                <a:latin typeface="宋体" pitchFamily="2" charset="-122"/>
              </a:rPr>
              <a:t>  </a:t>
            </a:r>
            <a:r>
              <a:rPr lang="en-US" altLang="zh-CN" sz="2400" b="1" dirty="0">
                <a:solidFill>
                  <a:srgbClr val="008000"/>
                </a:solidFill>
                <a:latin typeface="宋体" pitchFamily="2" charset="-122"/>
              </a:rPr>
              <a:t>return OK;</a:t>
            </a:r>
          </a:p>
          <a:p>
            <a:r>
              <a:rPr lang="en-US" altLang="zh-CN" sz="2400" b="1" dirty="0">
                <a:solidFill>
                  <a:srgbClr val="008000"/>
                </a:solidFill>
                <a:latin typeface="宋体" pitchFamily="2" charset="-122"/>
              </a:rPr>
              <a:t>} // </a:t>
            </a:r>
            <a:r>
              <a:rPr lang="en-US" altLang="zh-CN" sz="2400" b="1" dirty="0" err="1">
                <a:solidFill>
                  <a:srgbClr val="008000"/>
                </a:solidFill>
                <a:latin typeface="宋体" pitchFamily="2" charset="-122"/>
              </a:rPr>
              <a:t>PreOrderTraverse</a:t>
            </a:r>
            <a:endParaRPr lang="en-US" altLang="zh-CN" sz="2400" b="1" dirty="0">
              <a:solidFill>
                <a:srgbClr val="008000"/>
              </a:solidFill>
              <a:latin typeface="宋体" pitchFamily="2" charset="-122"/>
            </a:endParaRP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457200" y="0"/>
            <a:ext cx="4313238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先序遍历非递归算法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500743" y="2569029"/>
            <a:ext cx="3483428" cy="348342"/>
          </a:xfrm>
          <a:prstGeom prst="rect">
            <a:avLst/>
          </a:prstGeom>
          <a:solidFill>
            <a:srgbClr val="FFFF00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382" y="4397828"/>
            <a:ext cx="4114800" cy="461665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宋体" pitchFamily="2" charset="-122"/>
              </a:rPr>
              <a:t>Pop ( S, p );</a:t>
            </a:r>
            <a:r>
              <a:rPr lang="en-US" altLang="zh-CN" sz="2400" b="1" dirty="0" smtClean="0">
                <a:solidFill>
                  <a:srgbClr val="990000"/>
                </a:solidFill>
                <a:latin typeface="宋体" pitchFamily="2" charset="-122"/>
              </a:rPr>
              <a:t> Visit (p);</a:t>
            </a:r>
            <a:r>
              <a:rPr lang="en-US" altLang="zh-CN" sz="2400" b="1" dirty="0" smtClean="0">
                <a:solidFill>
                  <a:srgbClr val="008000"/>
                </a:solidFill>
                <a:latin typeface="宋体" pitchFamily="2" charset="-122"/>
              </a:rPr>
              <a:t> </a:t>
            </a:r>
            <a:endParaRPr lang="zh-CN" altLang="en-US" sz="2400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57200" y="28129"/>
            <a:ext cx="4354077" cy="646331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中序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遍历非递归算法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EA5DF0-12BA-4230-94C2-82776156D32D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1267" name="Text Box 2">
            <a:hlinkClick r:id="" action="ppaction://hlinkshowjump?jump=nextslide" highlightClick="1"/>
          </p:cNvPr>
          <p:cNvSpPr txBox="1">
            <a:spLocks noChangeArrowheads="1"/>
          </p:cNvSpPr>
          <p:nvPr/>
        </p:nvSpPr>
        <p:spPr bwMode="auto">
          <a:xfrm>
            <a:off x="1146175" y="1889125"/>
            <a:ext cx="4106863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0000FF"/>
                </a:solidFill>
                <a:ea typeface="楷体_GB2312" pitchFamily="49" charset="-122"/>
              </a:rPr>
              <a:t>一、问题的提出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11268" name="Text Box 3">
            <a:hlinkClick r:id="rId3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1177925" y="2798763"/>
            <a:ext cx="6348413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0000FF"/>
                </a:solidFill>
                <a:ea typeface="楷体_GB2312" pitchFamily="49" charset="-122"/>
              </a:rPr>
              <a:t>二、先左后右的遍历算法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11269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230313" y="3638550"/>
            <a:ext cx="6409127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0000FF"/>
                </a:solidFill>
                <a:ea typeface="楷体_GB2312" pitchFamily="49" charset="-122"/>
              </a:rPr>
              <a:t>三</a:t>
            </a:r>
            <a:r>
              <a:rPr lang="zh-CN" altLang="en-US" sz="4400" b="1" dirty="0" smtClean="0">
                <a:solidFill>
                  <a:srgbClr val="0000FF"/>
                </a:solidFill>
                <a:ea typeface="楷体_GB2312" pitchFamily="49" charset="-122"/>
              </a:rPr>
              <a:t>、遍历算法</a:t>
            </a:r>
            <a:r>
              <a:rPr lang="zh-CN" altLang="en-US" sz="4400" b="1" dirty="0">
                <a:solidFill>
                  <a:srgbClr val="0000FF"/>
                </a:solidFill>
                <a:ea typeface="楷体_GB2312" pitchFamily="49" charset="-122"/>
              </a:rPr>
              <a:t>的递归描述</a:t>
            </a:r>
            <a:endParaRPr lang="zh-CN" altLang="en-US" sz="2400" dirty="0"/>
          </a:p>
        </p:txBody>
      </p:sp>
      <p:sp>
        <p:nvSpPr>
          <p:cNvPr id="11270" name="Text Box 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201738" y="4632325"/>
            <a:ext cx="6908800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0000FF"/>
                </a:solidFill>
                <a:ea typeface="楷体_GB2312" pitchFamily="49" charset="-122"/>
              </a:rPr>
              <a:t>四、先序遍历的非递归算法</a:t>
            </a:r>
          </a:p>
        </p:txBody>
      </p:sp>
      <p:sp>
        <p:nvSpPr>
          <p:cNvPr id="11271" name="Text Box 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281113" y="5570538"/>
            <a:ext cx="6346825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0000FF"/>
                </a:solidFill>
                <a:ea typeface="楷体_GB2312" pitchFamily="49" charset="-122"/>
              </a:rPr>
              <a:t>五</a:t>
            </a:r>
            <a:r>
              <a:rPr lang="zh-CN" altLang="en-US" sz="4400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lang="zh-CN" altLang="en-US" sz="4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遍历算法的应用举例</a:t>
            </a:r>
            <a:endParaRPr lang="zh-CN" altLang="en-US" sz="2400"/>
          </a:p>
        </p:txBody>
      </p:sp>
      <p:sp>
        <p:nvSpPr>
          <p:cNvPr id="11272" name="Freeform 7"/>
          <p:cNvSpPr>
            <a:spLocks/>
          </p:cNvSpPr>
          <p:nvPr/>
        </p:nvSpPr>
        <p:spPr bwMode="auto">
          <a:xfrm>
            <a:off x="898525" y="4513263"/>
            <a:ext cx="339725" cy="512762"/>
          </a:xfrm>
          <a:custGeom>
            <a:avLst/>
            <a:gdLst>
              <a:gd name="T0" fmla="*/ 0 w 224"/>
              <a:gd name="T1" fmla="*/ 106 h 192"/>
              <a:gd name="T2" fmla="*/ 107 w 224"/>
              <a:gd name="T3" fmla="*/ 192 h 192"/>
              <a:gd name="T4" fmla="*/ 171 w 224"/>
              <a:gd name="T5" fmla="*/ 64 h 192"/>
              <a:gd name="T6" fmla="*/ 224 w 224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192"/>
              <a:gd name="T14" fmla="*/ 224 w 22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79463" y="4411663"/>
            <a:ext cx="561975" cy="1631950"/>
            <a:chOff x="939" y="2048"/>
            <a:chExt cx="277" cy="746"/>
          </a:xfrm>
        </p:grpSpPr>
        <p:sp>
          <p:nvSpPr>
            <p:cNvPr id="11275" name="Freeform 9"/>
            <p:cNvSpPr>
              <a:spLocks/>
            </p:cNvSpPr>
            <p:nvPr/>
          </p:nvSpPr>
          <p:spPr bwMode="auto">
            <a:xfrm>
              <a:off x="992" y="2602"/>
              <a:ext cx="224" cy="192"/>
            </a:xfrm>
            <a:custGeom>
              <a:avLst/>
              <a:gdLst>
                <a:gd name="T0" fmla="*/ 0 w 224"/>
                <a:gd name="T1" fmla="*/ 106 h 192"/>
                <a:gd name="T2" fmla="*/ 107 w 224"/>
                <a:gd name="T3" fmla="*/ 192 h 192"/>
                <a:gd name="T4" fmla="*/ 171 w 224"/>
                <a:gd name="T5" fmla="*/ 64 h 192"/>
                <a:gd name="T6" fmla="*/ 224 w 224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192"/>
                <a:gd name="T14" fmla="*/ 224 w 22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192">
                  <a:moveTo>
                    <a:pt x="0" y="106"/>
                  </a:moveTo>
                  <a:lnTo>
                    <a:pt x="107" y="192"/>
                  </a:lnTo>
                  <a:lnTo>
                    <a:pt x="171" y="64"/>
                  </a:lnTo>
                  <a:lnTo>
                    <a:pt x="224" y="0"/>
                  </a:lnTo>
                </a:path>
              </a:pathLst>
            </a:custGeom>
            <a:noFill/>
            <a:ln w="44450" cap="sq">
              <a:solidFill>
                <a:srgbClr val="FF00FF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6" name="Rectangle 10"/>
            <p:cNvSpPr>
              <a:spLocks noChangeArrowheads="1"/>
            </p:cNvSpPr>
            <p:nvPr/>
          </p:nvSpPr>
          <p:spPr bwMode="auto">
            <a:xfrm>
              <a:off x="939" y="2048"/>
              <a:ext cx="266" cy="427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74" name="Text Box 11"/>
          <p:cNvSpPr txBox="1">
            <a:spLocks noChangeArrowheads="1"/>
          </p:cNvSpPr>
          <p:nvPr/>
        </p:nvSpPr>
        <p:spPr bwMode="auto">
          <a:xfrm>
            <a:off x="0" y="177800"/>
            <a:ext cx="9159875" cy="18462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7200" b="1">
                <a:solidFill>
                  <a:srgbClr val="008080"/>
                </a:solidFill>
              </a:rPr>
              <a:t>6.4   </a:t>
            </a:r>
            <a:r>
              <a:rPr lang="zh-CN" altLang="en-US" sz="7200" b="1">
                <a:solidFill>
                  <a:srgbClr val="008080"/>
                </a:solidFill>
                <a:ea typeface="隶书" pitchFamily="49" charset="-122"/>
              </a:rPr>
              <a:t>二叉树的遍历</a:t>
            </a:r>
            <a:endParaRPr lang="zh-CN" altLang="en-US" sz="6000" b="1">
              <a:solidFill>
                <a:srgbClr val="00808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endParaRPr lang="en-US" altLang="zh-CN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330" name="Group 55"/>
          <p:cNvGrpSpPr>
            <a:grpSpLocks/>
          </p:cNvGrpSpPr>
          <p:nvPr/>
        </p:nvGrpSpPr>
        <p:grpSpPr bwMode="auto">
          <a:xfrm>
            <a:off x="1981200" y="1295400"/>
            <a:ext cx="5132388" cy="3124200"/>
            <a:chOff x="1248" y="816"/>
            <a:chExt cx="3233" cy="1968"/>
          </a:xfrm>
        </p:grpSpPr>
        <p:sp>
          <p:nvSpPr>
            <p:cNvPr id="227350" name="Oval 5"/>
            <p:cNvSpPr>
              <a:spLocks noChangeArrowheads="1"/>
            </p:cNvSpPr>
            <p:nvPr/>
          </p:nvSpPr>
          <p:spPr bwMode="auto">
            <a:xfrm>
              <a:off x="2809" y="816"/>
              <a:ext cx="334" cy="281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990000"/>
                  </a:solidFill>
                </a:rPr>
                <a:t>A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227351" name="Oval 6"/>
            <p:cNvSpPr>
              <a:spLocks noChangeArrowheads="1"/>
            </p:cNvSpPr>
            <p:nvPr/>
          </p:nvSpPr>
          <p:spPr bwMode="auto">
            <a:xfrm>
              <a:off x="1917" y="1378"/>
              <a:ext cx="334" cy="281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990000"/>
                  </a:solidFill>
                </a:rPr>
                <a:t>B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227352" name="Oval 7"/>
            <p:cNvSpPr>
              <a:spLocks noChangeArrowheads="1"/>
            </p:cNvSpPr>
            <p:nvPr/>
          </p:nvSpPr>
          <p:spPr bwMode="auto">
            <a:xfrm>
              <a:off x="3701" y="1378"/>
              <a:ext cx="334" cy="281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990000"/>
                  </a:solidFill>
                </a:rPr>
                <a:t>C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227353" name="Oval 8"/>
            <p:cNvSpPr>
              <a:spLocks noChangeArrowheads="1"/>
            </p:cNvSpPr>
            <p:nvPr/>
          </p:nvSpPr>
          <p:spPr bwMode="auto">
            <a:xfrm>
              <a:off x="1471" y="1941"/>
              <a:ext cx="334" cy="281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990000"/>
                  </a:solidFill>
                </a:rPr>
                <a:t>D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227354" name="Oval 9"/>
            <p:cNvSpPr>
              <a:spLocks noChangeArrowheads="1"/>
            </p:cNvSpPr>
            <p:nvPr/>
          </p:nvSpPr>
          <p:spPr bwMode="auto">
            <a:xfrm>
              <a:off x="2363" y="1941"/>
              <a:ext cx="334" cy="281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990000"/>
                  </a:solidFill>
                </a:rPr>
                <a:t>E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227355" name="Oval 10"/>
            <p:cNvSpPr>
              <a:spLocks noChangeArrowheads="1"/>
            </p:cNvSpPr>
            <p:nvPr/>
          </p:nvSpPr>
          <p:spPr bwMode="auto">
            <a:xfrm>
              <a:off x="3255" y="1941"/>
              <a:ext cx="334" cy="281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990000"/>
                  </a:solidFill>
                </a:rPr>
                <a:t>F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227356" name="Oval 11"/>
            <p:cNvSpPr>
              <a:spLocks noChangeArrowheads="1"/>
            </p:cNvSpPr>
            <p:nvPr/>
          </p:nvSpPr>
          <p:spPr bwMode="auto">
            <a:xfrm>
              <a:off x="4147" y="1941"/>
              <a:ext cx="334" cy="281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990000"/>
                  </a:solidFill>
                </a:rPr>
                <a:t>G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227357" name="Oval 12"/>
            <p:cNvSpPr>
              <a:spLocks noChangeArrowheads="1"/>
            </p:cNvSpPr>
            <p:nvPr/>
          </p:nvSpPr>
          <p:spPr bwMode="auto">
            <a:xfrm>
              <a:off x="1248" y="2503"/>
              <a:ext cx="334" cy="281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990000"/>
                  </a:solidFill>
                </a:rPr>
                <a:t>H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227358" name="Oval 13"/>
            <p:cNvSpPr>
              <a:spLocks noChangeArrowheads="1"/>
            </p:cNvSpPr>
            <p:nvPr/>
          </p:nvSpPr>
          <p:spPr bwMode="auto">
            <a:xfrm>
              <a:off x="1694" y="2503"/>
              <a:ext cx="334" cy="281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990000"/>
                  </a:solidFill>
                </a:rPr>
                <a:t>I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227359" name="Oval 14"/>
            <p:cNvSpPr>
              <a:spLocks noChangeArrowheads="1"/>
            </p:cNvSpPr>
            <p:nvPr/>
          </p:nvSpPr>
          <p:spPr bwMode="auto">
            <a:xfrm>
              <a:off x="2140" y="2503"/>
              <a:ext cx="334" cy="281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990000"/>
                  </a:solidFill>
                </a:rPr>
                <a:t>J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227360" name="Oval 15"/>
            <p:cNvSpPr>
              <a:spLocks noChangeArrowheads="1"/>
            </p:cNvSpPr>
            <p:nvPr/>
          </p:nvSpPr>
          <p:spPr bwMode="auto">
            <a:xfrm>
              <a:off x="2586" y="2503"/>
              <a:ext cx="334" cy="281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990000"/>
                  </a:solidFill>
                </a:rPr>
                <a:t>K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227361" name="Oval 16"/>
            <p:cNvSpPr>
              <a:spLocks noChangeArrowheads="1"/>
            </p:cNvSpPr>
            <p:nvPr/>
          </p:nvSpPr>
          <p:spPr bwMode="auto">
            <a:xfrm>
              <a:off x="3032" y="2503"/>
              <a:ext cx="334" cy="281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990000"/>
                  </a:solidFill>
                </a:rPr>
                <a:t>L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227362" name="Line 20"/>
            <p:cNvSpPr>
              <a:spLocks noChangeShapeType="1"/>
            </p:cNvSpPr>
            <p:nvPr/>
          </p:nvSpPr>
          <p:spPr bwMode="auto">
            <a:xfrm flipH="1">
              <a:off x="2084" y="985"/>
              <a:ext cx="725" cy="393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63" name="Line 21"/>
            <p:cNvSpPr>
              <a:spLocks noChangeShapeType="1"/>
            </p:cNvSpPr>
            <p:nvPr/>
          </p:nvSpPr>
          <p:spPr bwMode="auto">
            <a:xfrm>
              <a:off x="3143" y="985"/>
              <a:ext cx="725" cy="393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64" name="Line 22"/>
            <p:cNvSpPr>
              <a:spLocks noChangeShapeType="1"/>
            </p:cNvSpPr>
            <p:nvPr/>
          </p:nvSpPr>
          <p:spPr bwMode="auto">
            <a:xfrm flipH="1">
              <a:off x="1638" y="1491"/>
              <a:ext cx="279" cy="450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65" name="Line 23"/>
            <p:cNvSpPr>
              <a:spLocks noChangeShapeType="1"/>
            </p:cNvSpPr>
            <p:nvPr/>
          </p:nvSpPr>
          <p:spPr bwMode="auto">
            <a:xfrm>
              <a:off x="2251" y="1491"/>
              <a:ext cx="279" cy="450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66" name="Line 24"/>
            <p:cNvSpPr>
              <a:spLocks noChangeShapeType="1"/>
            </p:cNvSpPr>
            <p:nvPr/>
          </p:nvSpPr>
          <p:spPr bwMode="auto">
            <a:xfrm flipH="1">
              <a:off x="3422" y="1491"/>
              <a:ext cx="279" cy="450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67" name="Line 25"/>
            <p:cNvSpPr>
              <a:spLocks noChangeShapeType="1"/>
            </p:cNvSpPr>
            <p:nvPr/>
          </p:nvSpPr>
          <p:spPr bwMode="auto">
            <a:xfrm>
              <a:off x="4035" y="1491"/>
              <a:ext cx="279" cy="450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68" name="Line 26"/>
            <p:cNvSpPr>
              <a:spLocks noChangeShapeType="1"/>
            </p:cNvSpPr>
            <p:nvPr/>
          </p:nvSpPr>
          <p:spPr bwMode="auto">
            <a:xfrm flipH="1">
              <a:off x="1415" y="2053"/>
              <a:ext cx="56" cy="450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69" name="Line 27"/>
            <p:cNvSpPr>
              <a:spLocks noChangeShapeType="1"/>
            </p:cNvSpPr>
            <p:nvPr/>
          </p:nvSpPr>
          <p:spPr bwMode="auto">
            <a:xfrm>
              <a:off x="1805" y="2053"/>
              <a:ext cx="56" cy="450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70" name="Line 28"/>
            <p:cNvSpPr>
              <a:spLocks noChangeShapeType="1"/>
            </p:cNvSpPr>
            <p:nvPr/>
          </p:nvSpPr>
          <p:spPr bwMode="auto">
            <a:xfrm flipH="1">
              <a:off x="2307" y="2053"/>
              <a:ext cx="56" cy="450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71" name="Line 29"/>
            <p:cNvSpPr>
              <a:spLocks noChangeShapeType="1"/>
            </p:cNvSpPr>
            <p:nvPr/>
          </p:nvSpPr>
          <p:spPr bwMode="auto">
            <a:xfrm>
              <a:off x="2697" y="2053"/>
              <a:ext cx="56" cy="450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72" name="Line 30"/>
            <p:cNvSpPr>
              <a:spLocks noChangeShapeType="1"/>
            </p:cNvSpPr>
            <p:nvPr/>
          </p:nvSpPr>
          <p:spPr bwMode="auto">
            <a:xfrm flipH="1">
              <a:off x="3199" y="2053"/>
              <a:ext cx="56" cy="450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7331" name="Text Box 52"/>
          <p:cNvSpPr txBox="1">
            <a:spLocks noChangeArrowheads="1"/>
          </p:cNvSpPr>
          <p:nvPr/>
        </p:nvSpPr>
        <p:spPr bwMode="auto">
          <a:xfrm>
            <a:off x="685800" y="1066800"/>
            <a:ext cx="259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600">
                <a:solidFill>
                  <a:srgbClr val="333333"/>
                </a:solidFill>
              </a:rPr>
              <a:t>完全二叉树</a:t>
            </a:r>
          </a:p>
        </p:txBody>
      </p: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457200" y="4800600"/>
            <a:ext cx="8686800" cy="1250950"/>
            <a:chOff x="288" y="3024"/>
            <a:chExt cx="5472" cy="788"/>
          </a:xfrm>
        </p:grpSpPr>
        <p:sp>
          <p:nvSpPr>
            <p:cNvPr id="227333" name="Text Box 35"/>
            <p:cNvSpPr txBox="1">
              <a:spLocks noChangeArrowheads="1"/>
            </p:cNvSpPr>
            <p:nvPr/>
          </p:nvSpPr>
          <p:spPr bwMode="auto">
            <a:xfrm>
              <a:off x="336" y="3408"/>
              <a:ext cx="54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3400">
                  <a:solidFill>
                    <a:srgbClr val="333333"/>
                  </a:solidFill>
                </a:rPr>
                <a:t>A  B  C  D  E  F  G  H  I</a:t>
              </a:r>
              <a:r>
                <a:rPr lang="en-US" altLang="zh-CN" sz="3600">
                  <a:solidFill>
                    <a:srgbClr val="333333"/>
                  </a:solidFill>
                </a:rPr>
                <a:t>   J   K  L   </a:t>
              </a:r>
            </a:p>
          </p:txBody>
        </p:sp>
        <p:sp>
          <p:nvSpPr>
            <p:cNvPr id="227334" name="Text Box 36"/>
            <p:cNvSpPr txBox="1">
              <a:spLocks noChangeArrowheads="1"/>
            </p:cNvSpPr>
            <p:nvPr/>
          </p:nvSpPr>
          <p:spPr bwMode="auto">
            <a:xfrm>
              <a:off x="336" y="3024"/>
              <a:ext cx="507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3600">
                  <a:solidFill>
                    <a:srgbClr val="333333"/>
                  </a:solidFill>
                </a:rPr>
                <a:t>1  2   3  4  5   6  7  8  9  </a:t>
              </a:r>
              <a:r>
                <a:rPr lang="en-US" altLang="zh-CN">
                  <a:solidFill>
                    <a:srgbClr val="333333"/>
                  </a:solidFill>
                </a:rPr>
                <a:t>10  11  12   13 14  15</a:t>
              </a:r>
            </a:p>
          </p:txBody>
        </p:sp>
        <p:sp>
          <p:nvSpPr>
            <p:cNvPr id="227335" name="Rectangle 37"/>
            <p:cNvSpPr>
              <a:spLocks noChangeArrowheads="1"/>
            </p:cNvSpPr>
            <p:nvPr/>
          </p:nvSpPr>
          <p:spPr bwMode="auto">
            <a:xfrm>
              <a:off x="288" y="3408"/>
              <a:ext cx="3984" cy="3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227336" name="Line 38"/>
            <p:cNvSpPr>
              <a:spLocks noChangeShapeType="1"/>
            </p:cNvSpPr>
            <p:nvPr/>
          </p:nvSpPr>
          <p:spPr bwMode="auto">
            <a:xfrm>
              <a:off x="624" y="3408"/>
              <a:ext cx="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37" name="Line 39"/>
            <p:cNvSpPr>
              <a:spLocks noChangeShapeType="1"/>
            </p:cNvSpPr>
            <p:nvPr/>
          </p:nvSpPr>
          <p:spPr bwMode="auto">
            <a:xfrm>
              <a:off x="960" y="3408"/>
              <a:ext cx="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38" name="Line 40"/>
            <p:cNvSpPr>
              <a:spLocks noChangeShapeType="1"/>
            </p:cNvSpPr>
            <p:nvPr/>
          </p:nvSpPr>
          <p:spPr bwMode="auto">
            <a:xfrm>
              <a:off x="1296" y="3408"/>
              <a:ext cx="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39" name="Line 41"/>
            <p:cNvSpPr>
              <a:spLocks noChangeShapeType="1"/>
            </p:cNvSpPr>
            <p:nvPr/>
          </p:nvSpPr>
          <p:spPr bwMode="auto">
            <a:xfrm>
              <a:off x="1584" y="3408"/>
              <a:ext cx="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40" name="Line 42"/>
            <p:cNvSpPr>
              <a:spLocks noChangeShapeType="1"/>
            </p:cNvSpPr>
            <p:nvPr/>
          </p:nvSpPr>
          <p:spPr bwMode="auto">
            <a:xfrm>
              <a:off x="1872" y="3408"/>
              <a:ext cx="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41" name="Line 43"/>
            <p:cNvSpPr>
              <a:spLocks noChangeShapeType="1"/>
            </p:cNvSpPr>
            <p:nvPr/>
          </p:nvSpPr>
          <p:spPr bwMode="auto">
            <a:xfrm>
              <a:off x="2208" y="3408"/>
              <a:ext cx="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42" name="Line 44"/>
            <p:cNvSpPr>
              <a:spLocks noChangeShapeType="1"/>
            </p:cNvSpPr>
            <p:nvPr/>
          </p:nvSpPr>
          <p:spPr bwMode="auto">
            <a:xfrm>
              <a:off x="2544" y="3408"/>
              <a:ext cx="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43" name="Line 45"/>
            <p:cNvSpPr>
              <a:spLocks noChangeShapeType="1"/>
            </p:cNvSpPr>
            <p:nvPr/>
          </p:nvSpPr>
          <p:spPr bwMode="auto">
            <a:xfrm>
              <a:off x="2832" y="3408"/>
              <a:ext cx="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44" name="Line 46"/>
            <p:cNvSpPr>
              <a:spLocks noChangeShapeType="1"/>
            </p:cNvSpPr>
            <p:nvPr/>
          </p:nvSpPr>
          <p:spPr bwMode="auto">
            <a:xfrm>
              <a:off x="3120" y="3408"/>
              <a:ext cx="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45" name="Line 47"/>
            <p:cNvSpPr>
              <a:spLocks noChangeShapeType="1"/>
            </p:cNvSpPr>
            <p:nvPr/>
          </p:nvSpPr>
          <p:spPr bwMode="auto">
            <a:xfrm>
              <a:off x="3456" y="3408"/>
              <a:ext cx="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46" name="Line 48"/>
            <p:cNvSpPr>
              <a:spLocks noChangeShapeType="1"/>
            </p:cNvSpPr>
            <p:nvPr/>
          </p:nvSpPr>
          <p:spPr bwMode="auto">
            <a:xfrm>
              <a:off x="3840" y="3408"/>
              <a:ext cx="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47" name="Freeform 58"/>
            <p:cNvSpPr>
              <a:spLocks/>
            </p:cNvSpPr>
            <p:nvPr/>
          </p:nvSpPr>
          <p:spPr bwMode="auto">
            <a:xfrm>
              <a:off x="4271" y="3402"/>
              <a:ext cx="1141" cy="390"/>
            </a:xfrm>
            <a:custGeom>
              <a:avLst/>
              <a:gdLst>
                <a:gd name="T0" fmla="*/ 0 w 663"/>
                <a:gd name="T1" fmla="*/ 0 h 423"/>
                <a:gd name="T2" fmla="*/ 10011 w 663"/>
                <a:gd name="T3" fmla="*/ 0 h 423"/>
                <a:gd name="T4" fmla="*/ 10011 w 663"/>
                <a:gd name="T5" fmla="*/ 282 h 423"/>
                <a:gd name="T6" fmla="*/ 0 w 663"/>
                <a:gd name="T7" fmla="*/ 282 h 4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3"/>
                <a:gd name="T13" fmla="*/ 0 h 423"/>
                <a:gd name="T14" fmla="*/ 663 w 663"/>
                <a:gd name="T15" fmla="*/ 423 h 4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3" h="423">
                  <a:moveTo>
                    <a:pt x="0" y="0"/>
                  </a:moveTo>
                  <a:lnTo>
                    <a:pt x="663" y="0"/>
                  </a:lnTo>
                  <a:lnTo>
                    <a:pt x="663" y="423"/>
                  </a:lnTo>
                  <a:lnTo>
                    <a:pt x="0" y="423"/>
                  </a:lnTo>
                </a:path>
              </a:pathLst>
            </a:cu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7348" name="Line 59"/>
            <p:cNvSpPr>
              <a:spLocks noChangeShapeType="1"/>
            </p:cNvSpPr>
            <p:nvPr/>
          </p:nvSpPr>
          <p:spPr bwMode="auto">
            <a:xfrm>
              <a:off x="4630" y="3402"/>
              <a:ext cx="0" cy="39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7349" name="Line 60"/>
            <p:cNvSpPr>
              <a:spLocks noChangeShapeType="1"/>
            </p:cNvSpPr>
            <p:nvPr/>
          </p:nvSpPr>
          <p:spPr bwMode="auto">
            <a:xfrm>
              <a:off x="5000" y="3402"/>
              <a:ext cx="0" cy="39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93005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8C2F91-73A9-4CAF-8DF0-9F20A73B8B25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606425" y="381000"/>
            <a:ext cx="6937375" cy="823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0000FF"/>
                </a:solidFill>
                <a:ea typeface="楷体_GB2312" pitchFamily="49" charset="-122"/>
              </a:rPr>
              <a:t>五</a:t>
            </a:r>
            <a:r>
              <a:rPr lang="zh-CN" altLang="en-US" sz="4800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lang="zh-CN" altLang="en-US" sz="4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遍历算法的应用举例</a:t>
            </a:r>
            <a:endParaRPr lang="zh-CN" altLang="en-US" sz="2400"/>
          </a:p>
        </p:txBody>
      </p:sp>
      <p:sp>
        <p:nvSpPr>
          <p:cNvPr id="12292" name="Text Box 3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688975" y="2606675"/>
            <a:ext cx="6043613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800000"/>
                </a:solidFill>
                <a:ea typeface="隶书" pitchFamily="49" charset="-122"/>
              </a:rPr>
              <a:t>2</a:t>
            </a:r>
            <a:r>
              <a:rPr lang="zh-CN" altLang="en-US" sz="4000" b="1">
                <a:solidFill>
                  <a:srgbClr val="800000"/>
                </a:solidFill>
                <a:ea typeface="隶书" pitchFamily="49" charset="-122"/>
              </a:rPr>
              <a:t>、查询二叉树中某个结点</a:t>
            </a:r>
          </a:p>
        </p:txBody>
      </p:sp>
      <p:sp>
        <p:nvSpPr>
          <p:cNvPr id="12293" name="Text Box 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85800" y="3521075"/>
            <a:ext cx="464185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800000"/>
                </a:solidFill>
                <a:ea typeface="隶书" pitchFamily="49" charset="-122"/>
              </a:rPr>
              <a:t>3</a:t>
            </a:r>
            <a:r>
              <a:rPr lang="zh-CN" altLang="en-US" sz="4000" b="1">
                <a:solidFill>
                  <a:srgbClr val="800000"/>
                </a:solidFill>
                <a:ea typeface="隶书" pitchFamily="49" charset="-122"/>
              </a:rPr>
              <a:t>、求二叉树的深度 </a:t>
            </a:r>
            <a:endParaRPr lang="zh-CN" altLang="en-US" sz="2400"/>
          </a:p>
        </p:txBody>
      </p:sp>
      <p:sp>
        <p:nvSpPr>
          <p:cNvPr id="12294" name="Text Box 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47700" y="4435475"/>
            <a:ext cx="361315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800000"/>
                </a:solidFill>
                <a:ea typeface="隶书" pitchFamily="49" charset="-122"/>
              </a:rPr>
              <a:t>4</a:t>
            </a:r>
            <a:r>
              <a:rPr lang="zh-CN" altLang="en-US" sz="4000" b="1">
                <a:solidFill>
                  <a:srgbClr val="800000"/>
                </a:solidFill>
                <a:ea typeface="隶书" pitchFamily="49" charset="-122"/>
              </a:rPr>
              <a:t>、复制二叉树 </a:t>
            </a:r>
            <a:endParaRPr lang="zh-CN" altLang="en-US" sz="4000"/>
          </a:p>
        </p:txBody>
      </p:sp>
      <p:sp>
        <p:nvSpPr>
          <p:cNvPr id="12295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09600" y="536575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sz="4000" b="1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5</a:t>
            </a:r>
            <a:r>
              <a:rPr lang="zh-CN" altLang="en-US" sz="4000" b="1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、建立二叉树的存储结构</a:t>
            </a:r>
            <a:endParaRPr lang="zh-CN" altLang="en-US" sz="6000" b="1">
              <a:solidFill>
                <a:srgbClr val="800000"/>
              </a:solidFill>
              <a:ea typeface="隶书" pitchFamily="49" charset="-122"/>
            </a:endParaRPr>
          </a:p>
        </p:txBody>
      </p:sp>
      <p:sp>
        <p:nvSpPr>
          <p:cNvPr id="12296" name="Text Box 7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703263" y="1676400"/>
            <a:ext cx="755015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3300"/>
                </a:solidFill>
                <a:ea typeface="隶书" pitchFamily="49" charset="-122"/>
              </a:rPr>
              <a:t>1</a:t>
            </a:r>
            <a:r>
              <a:rPr lang="zh-CN" altLang="en-US" sz="4000" b="1">
                <a:solidFill>
                  <a:srgbClr val="FF3300"/>
                </a:solidFill>
                <a:ea typeface="隶书" pitchFamily="49" charset="-122"/>
              </a:rPr>
              <a:t>、统计二叉树中叶子结点的个数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B9778B-865B-4155-8528-0D8E577A69A1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465922" name="Text Box 2"/>
          <p:cNvSpPr txBox="1">
            <a:spLocks noChangeArrowheads="1"/>
          </p:cNvSpPr>
          <p:nvPr/>
        </p:nvSpPr>
        <p:spPr bwMode="auto">
          <a:xfrm>
            <a:off x="442913" y="1258888"/>
            <a:ext cx="486864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latin typeface="楷体_GB2312" pitchFamily="49" charset="-122"/>
                <a:ea typeface="楷体_GB2312" pitchFamily="49" charset="-122"/>
              </a:rPr>
              <a:t>算法</a:t>
            </a:r>
            <a:r>
              <a:rPr lang="en-US" altLang="zh-CN" sz="4000" b="1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40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b="1" dirty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先序遍历</a:t>
            </a:r>
            <a:r>
              <a:rPr lang="zh-CN" altLang="en-US" sz="4000" b="1" dirty="0">
                <a:latin typeface="楷体_GB2312" pitchFamily="49" charset="-122"/>
                <a:ea typeface="楷体_GB2312" pitchFamily="49" charset="-122"/>
              </a:rPr>
              <a:t>）：</a:t>
            </a:r>
          </a:p>
        </p:txBody>
      </p:sp>
      <p:sp>
        <p:nvSpPr>
          <p:cNvPr id="465923" name="Text Box 3"/>
          <p:cNvSpPr txBox="1">
            <a:spLocks noChangeArrowheads="1"/>
          </p:cNvSpPr>
          <p:nvPr/>
        </p:nvSpPr>
        <p:spPr bwMode="auto">
          <a:xfrm>
            <a:off x="548952" y="2226906"/>
            <a:ext cx="3537856" cy="37856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先序遍历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二叉树，在遍历过程中查找叶子结点，并计数。由此，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需在遍历算法中增添一个“计数”的参数，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并将算法中“访问结点” 的操作改为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若是叶子，则计数器增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558800" y="381000"/>
            <a:ext cx="8305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4000" b="1" dirty="0">
                <a:solidFill>
                  <a:srgbClr val="800000"/>
                </a:solidFill>
                <a:ea typeface="隶书" pitchFamily="49" charset="-122"/>
              </a:rPr>
              <a:t>1</a:t>
            </a:r>
            <a:r>
              <a:rPr lang="zh-CN" altLang="en-US" sz="4000" b="1" dirty="0">
                <a:solidFill>
                  <a:srgbClr val="800000"/>
                </a:solidFill>
                <a:ea typeface="隶书" pitchFamily="49" charset="-122"/>
              </a:rPr>
              <a:t>、统计二叉树中叶子结点的个数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523042" y="1081252"/>
            <a:ext cx="2724150" cy="2262188"/>
            <a:chOff x="3120" y="1680"/>
            <a:chExt cx="2160" cy="1728"/>
          </a:xfrm>
        </p:grpSpPr>
        <p:sp>
          <p:nvSpPr>
            <p:cNvPr id="13319" name="Oval 6"/>
            <p:cNvSpPr>
              <a:spLocks noChangeArrowheads="1"/>
            </p:cNvSpPr>
            <p:nvPr/>
          </p:nvSpPr>
          <p:spPr bwMode="auto">
            <a:xfrm>
              <a:off x="3696" y="1680"/>
              <a:ext cx="288" cy="288"/>
            </a:xfrm>
            <a:prstGeom prst="ellipse">
              <a:avLst/>
            </a:prstGeom>
            <a:solidFill>
              <a:srgbClr val="FFFFCC"/>
            </a:solidFill>
            <a:ln w="12700" cap="sq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200" b="1" dirty="0">
                  <a:solidFill>
                    <a:srgbClr val="990000"/>
                  </a:solidFill>
                </a:rPr>
                <a:t>A</a:t>
              </a:r>
            </a:p>
          </p:txBody>
        </p:sp>
        <p:sp>
          <p:nvSpPr>
            <p:cNvPr id="13320" name="Oval 7"/>
            <p:cNvSpPr>
              <a:spLocks noChangeArrowheads="1"/>
            </p:cNvSpPr>
            <p:nvPr/>
          </p:nvSpPr>
          <p:spPr bwMode="auto">
            <a:xfrm>
              <a:off x="3120" y="2160"/>
              <a:ext cx="288" cy="288"/>
            </a:xfrm>
            <a:prstGeom prst="ellipse">
              <a:avLst/>
            </a:prstGeom>
            <a:solidFill>
              <a:srgbClr val="FFFFCC"/>
            </a:solidFill>
            <a:ln w="12700" cap="sq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B</a:t>
              </a:r>
            </a:p>
          </p:txBody>
        </p:sp>
        <p:sp>
          <p:nvSpPr>
            <p:cNvPr id="13321" name="Oval 8"/>
            <p:cNvSpPr>
              <a:spLocks noChangeArrowheads="1"/>
            </p:cNvSpPr>
            <p:nvPr/>
          </p:nvSpPr>
          <p:spPr bwMode="auto">
            <a:xfrm>
              <a:off x="4368" y="2160"/>
              <a:ext cx="288" cy="288"/>
            </a:xfrm>
            <a:prstGeom prst="ellipse">
              <a:avLst/>
            </a:prstGeom>
            <a:solidFill>
              <a:srgbClr val="FFFFCC"/>
            </a:solidFill>
            <a:ln w="12700" cap="sq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D</a:t>
              </a:r>
            </a:p>
          </p:txBody>
        </p:sp>
        <p:sp>
          <p:nvSpPr>
            <p:cNvPr id="13322" name="Oval 9"/>
            <p:cNvSpPr>
              <a:spLocks noChangeArrowheads="1"/>
            </p:cNvSpPr>
            <p:nvPr/>
          </p:nvSpPr>
          <p:spPr bwMode="auto">
            <a:xfrm>
              <a:off x="3648" y="2640"/>
              <a:ext cx="288" cy="288"/>
            </a:xfrm>
            <a:prstGeom prst="ellipse">
              <a:avLst/>
            </a:prstGeom>
            <a:solidFill>
              <a:srgbClr val="FFFFCC"/>
            </a:solidFill>
            <a:ln w="12700" cap="sq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C</a:t>
              </a:r>
            </a:p>
          </p:txBody>
        </p:sp>
        <p:sp>
          <p:nvSpPr>
            <p:cNvPr id="13323" name="Oval 10"/>
            <p:cNvSpPr>
              <a:spLocks noChangeArrowheads="1"/>
            </p:cNvSpPr>
            <p:nvPr/>
          </p:nvSpPr>
          <p:spPr bwMode="auto">
            <a:xfrm>
              <a:off x="4992" y="2640"/>
              <a:ext cx="288" cy="288"/>
            </a:xfrm>
            <a:prstGeom prst="ellipse">
              <a:avLst/>
            </a:prstGeom>
            <a:solidFill>
              <a:srgbClr val="FFFFCC"/>
            </a:solidFill>
            <a:ln w="12700" cap="sq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E</a:t>
              </a:r>
            </a:p>
          </p:txBody>
        </p:sp>
        <p:sp>
          <p:nvSpPr>
            <p:cNvPr id="13324" name="Oval 11"/>
            <p:cNvSpPr>
              <a:spLocks noChangeArrowheads="1"/>
            </p:cNvSpPr>
            <p:nvPr/>
          </p:nvSpPr>
          <p:spPr bwMode="auto">
            <a:xfrm>
              <a:off x="4656" y="3120"/>
              <a:ext cx="288" cy="288"/>
            </a:xfrm>
            <a:prstGeom prst="ellipse">
              <a:avLst/>
            </a:prstGeom>
            <a:solidFill>
              <a:srgbClr val="FFFFCC"/>
            </a:solidFill>
            <a:ln w="12700" cap="sq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F</a:t>
              </a:r>
            </a:p>
          </p:txBody>
        </p:sp>
        <p:sp>
          <p:nvSpPr>
            <p:cNvPr id="13325" name="Line 12"/>
            <p:cNvSpPr>
              <a:spLocks noChangeShapeType="1"/>
            </p:cNvSpPr>
            <p:nvPr/>
          </p:nvSpPr>
          <p:spPr bwMode="auto">
            <a:xfrm flipH="1">
              <a:off x="3264" y="1824"/>
              <a:ext cx="432" cy="336"/>
            </a:xfrm>
            <a:prstGeom prst="line">
              <a:avLst/>
            </a:prstGeom>
            <a:noFill/>
            <a:ln w="1905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Line 13"/>
            <p:cNvSpPr>
              <a:spLocks noChangeShapeType="1"/>
            </p:cNvSpPr>
            <p:nvPr/>
          </p:nvSpPr>
          <p:spPr bwMode="auto">
            <a:xfrm>
              <a:off x="3984" y="1824"/>
              <a:ext cx="528" cy="336"/>
            </a:xfrm>
            <a:prstGeom prst="line">
              <a:avLst/>
            </a:prstGeom>
            <a:noFill/>
            <a:ln w="1905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7" name="Line 14"/>
            <p:cNvSpPr>
              <a:spLocks noChangeShapeType="1"/>
            </p:cNvSpPr>
            <p:nvPr/>
          </p:nvSpPr>
          <p:spPr bwMode="auto">
            <a:xfrm>
              <a:off x="3408" y="2304"/>
              <a:ext cx="384" cy="336"/>
            </a:xfrm>
            <a:prstGeom prst="line">
              <a:avLst/>
            </a:prstGeom>
            <a:noFill/>
            <a:ln w="1905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8" name="Line 15"/>
            <p:cNvSpPr>
              <a:spLocks noChangeShapeType="1"/>
            </p:cNvSpPr>
            <p:nvPr/>
          </p:nvSpPr>
          <p:spPr bwMode="auto">
            <a:xfrm>
              <a:off x="4656" y="2304"/>
              <a:ext cx="480" cy="336"/>
            </a:xfrm>
            <a:prstGeom prst="line">
              <a:avLst/>
            </a:prstGeom>
            <a:noFill/>
            <a:ln w="1905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9" name="Line 16"/>
            <p:cNvSpPr>
              <a:spLocks noChangeShapeType="1"/>
            </p:cNvSpPr>
            <p:nvPr/>
          </p:nvSpPr>
          <p:spPr bwMode="auto">
            <a:xfrm flipH="1">
              <a:off x="4800" y="2784"/>
              <a:ext cx="192" cy="336"/>
            </a:xfrm>
            <a:prstGeom prst="line">
              <a:avLst/>
            </a:prstGeom>
            <a:noFill/>
            <a:ln w="1905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268556" y="3552601"/>
            <a:ext cx="4819461" cy="3249416"/>
          </a:xfrm>
          <a:prstGeom prst="rect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000" b="1" dirty="0"/>
              <a:t>void</a:t>
            </a:r>
            <a:r>
              <a:rPr lang="en-US" altLang="zh-CN" sz="2000" dirty="0"/>
              <a:t> Preorder ( </a:t>
            </a:r>
            <a:r>
              <a:rPr lang="en-US" altLang="zh-CN" sz="2000" dirty="0" err="1">
                <a:solidFill>
                  <a:srgbClr val="3366FF"/>
                </a:solidFill>
              </a:rPr>
              <a:t>BiTree</a:t>
            </a:r>
            <a:r>
              <a:rPr lang="en-US" altLang="zh-CN" sz="2000" dirty="0">
                <a:solidFill>
                  <a:srgbClr val="3366FF"/>
                </a:solidFill>
              </a:rPr>
              <a:t> T,</a:t>
            </a:r>
          </a:p>
          <a:p>
            <a:pPr>
              <a:lnSpc>
                <a:spcPct val="115000"/>
              </a:lnSpc>
            </a:pPr>
            <a:r>
              <a:rPr lang="en-US" altLang="zh-CN" sz="2000" dirty="0">
                <a:solidFill>
                  <a:srgbClr val="3366FF"/>
                </a:solidFill>
              </a:rPr>
              <a:t>                  </a:t>
            </a:r>
            <a:r>
              <a:rPr lang="en-US" altLang="zh-CN" sz="2000" b="1" dirty="0">
                <a:solidFill>
                  <a:srgbClr val="3366FF"/>
                </a:solidFill>
              </a:rPr>
              <a:t>void</a:t>
            </a:r>
            <a:r>
              <a:rPr lang="en-US" altLang="zh-CN" sz="2000" dirty="0">
                <a:solidFill>
                  <a:srgbClr val="3366FF"/>
                </a:solidFill>
              </a:rPr>
              <a:t>( *visit)(</a:t>
            </a:r>
            <a:r>
              <a:rPr lang="en-US" altLang="zh-CN" sz="2000" dirty="0" err="1">
                <a:solidFill>
                  <a:srgbClr val="3366FF"/>
                </a:solidFill>
              </a:rPr>
              <a:t>TElemType</a:t>
            </a:r>
            <a:r>
              <a:rPr lang="en-US" altLang="zh-CN" sz="2000" b="1" dirty="0">
                <a:solidFill>
                  <a:srgbClr val="3366FF"/>
                </a:solidFill>
              </a:rPr>
              <a:t>&amp;</a:t>
            </a:r>
            <a:r>
              <a:rPr lang="en-US" altLang="zh-CN" sz="2000" dirty="0">
                <a:solidFill>
                  <a:srgbClr val="3366FF"/>
                </a:solidFill>
              </a:rPr>
              <a:t> e)</a:t>
            </a:r>
            <a:r>
              <a:rPr lang="en-US" altLang="zh-CN" sz="2000" dirty="0"/>
              <a:t> )</a:t>
            </a:r>
          </a:p>
          <a:p>
            <a:pPr>
              <a:lnSpc>
                <a:spcPct val="115000"/>
              </a:lnSpc>
            </a:pPr>
            <a:r>
              <a:rPr lang="en-US" altLang="zh-CN" sz="2000" b="1" dirty="0"/>
              <a:t>{ </a:t>
            </a:r>
            <a:r>
              <a:rPr lang="en-US" altLang="zh-CN" sz="2000" dirty="0"/>
              <a:t>//</a:t>
            </a:r>
            <a:r>
              <a:rPr lang="en-US" altLang="zh-CN" sz="2000" b="1" dirty="0"/>
              <a:t> </a:t>
            </a:r>
            <a:r>
              <a:rPr lang="zh-CN" altLang="en-US" sz="2000" dirty="0">
                <a:ea typeface="楷体_GB2312" pitchFamily="49" charset="-122"/>
              </a:rPr>
              <a:t>先序遍历二叉树</a:t>
            </a:r>
            <a:r>
              <a:rPr lang="zh-CN" altLang="en-US" sz="2000" b="1" dirty="0"/>
              <a:t> </a:t>
            </a:r>
          </a:p>
          <a:p>
            <a:pPr>
              <a:lnSpc>
                <a:spcPct val="115000"/>
              </a:lnSpc>
            </a:pPr>
            <a:r>
              <a:rPr lang="zh-CN" altLang="en-US" sz="2000" dirty="0"/>
              <a:t>   </a:t>
            </a:r>
            <a:r>
              <a:rPr lang="en-US" altLang="zh-CN" sz="2000" b="1" dirty="0"/>
              <a:t>if </a:t>
            </a:r>
            <a:r>
              <a:rPr lang="en-US" altLang="zh-CN" sz="2000" dirty="0"/>
              <a:t>(T)</a:t>
            </a:r>
            <a:r>
              <a:rPr lang="en-US" altLang="zh-CN" sz="2000" b="1" dirty="0"/>
              <a:t> {</a:t>
            </a:r>
          </a:p>
          <a:p>
            <a:pPr>
              <a:lnSpc>
                <a:spcPct val="115000"/>
              </a:lnSpc>
            </a:pPr>
            <a:r>
              <a:rPr lang="en-US" altLang="zh-CN" sz="2000" dirty="0"/>
              <a:t>       visit(T-&gt;data);                 // </a:t>
            </a:r>
            <a:r>
              <a:rPr lang="zh-CN" altLang="en-US" sz="2000" dirty="0">
                <a:ea typeface="楷体_GB2312" pitchFamily="49" charset="-122"/>
              </a:rPr>
              <a:t>访问结点</a:t>
            </a:r>
          </a:p>
          <a:p>
            <a:pPr>
              <a:lnSpc>
                <a:spcPct val="115000"/>
              </a:lnSpc>
            </a:pPr>
            <a:r>
              <a:rPr lang="zh-CN" altLang="en-US" sz="2000" dirty="0">
                <a:ea typeface="楷体_GB2312" pitchFamily="49" charset="-122"/>
              </a:rPr>
              <a:t>       </a:t>
            </a:r>
            <a:r>
              <a:rPr lang="en-US" altLang="zh-CN" sz="2000" dirty="0"/>
              <a:t>Preorder(T-&gt;</a:t>
            </a:r>
            <a:r>
              <a:rPr lang="en-US" altLang="zh-CN" sz="2000" b="1" dirty="0" err="1"/>
              <a:t>l</a:t>
            </a:r>
            <a:r>
              <a:rPr lang="en-US" altLang="zh-CN" sz="2000" dirty="0" err="1"/>
              <a:t>child</a:t>
            </a:r>
            <a:r>
              <a:rPr lang="en-US" altLang="zh-CN" sz="2000" dirty="0"/>
              <a:t>, visit); // </a:t>
            </a:r>
            <a:r>
              <a:rPr lang="zh-CN" altLang="en-US" sz="2000" dirty="0">
                <a:ea typeface="楷体_GB2312" pitchFamily="49" charset="-122"/>
              </a:rPr>
              <a:t>遍历左子树</a:t>
            </a:r>
            <a:endParaRPr lang="zh-CN" altLang="en-US" sz="2000" dirty="0"/>
          </a:p>
          <a:p>
            <a:pPr>
              <a:lnSpc>
                <a:spcPct val="115000"/>
              </a:lnSpc>
            </a:pPr>
            <a:r>
              <a:rPr lang="zh-CN" altLang="en-US" sz="2000" dirty="0"/>
              <a:t>       </a:t>
            </a:r>
            <a:r>
              <a:rPr lang="en-US" altLang="zh-CN" sz="2000" dirty="0"/>
              <a:t>Preorder(T-&gt;</a:t>
            </a:r>
            <a:r>
              <a:rPr lang="en-US" altLang="zh-CN" sz="2000" b="1" dirty="0" err="1"/>
              <a:t>r</a:t>
            </a:r>
            <a:r>
              <a:rPr lang="en-US" altLang="zh-CN" sz="2000" dirty="0" err="1"/>
              <a:t>child</a:t>
            </a:r>
            <a:r>
              <a:rPr lang="en-US" altLang="zh-CN" sz="2000" dirty="0"/>
              <a:t>, visit);// </a:t>
            </a:r>
            <a:r>
              <a:rPr lang="zh-CN" altLang="en-US" sz="2000" dirty="0">
                <a:ea typeface="楷体_GB2312" pitchFamily="49" charset="-122"/>
              </a:rPr>
              <a:t>遍历右子树</a:t>
            </a:r>
            <a:endParaRPr lang="zh-CN" altLang="en-US" sz="2000" dirty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000" dirty="0"/>
              <a:t>   </a:t>
            </a:r>
            <a:r>
              <a:rPr lang="en-US" altLang="zh-CN" sz="2000" b="1" dirty="0"/>
              <a:t>}</a:t>
            </a:r>
          </a:p>
          <a:p>
            <a:pPr>
              <a:lnSpc>
                <a:spcPct val="115000"/>
              </a:lnSpc>
            </a:pPr>
            <a:r>
              <a:rPr lang="en-US" altLang="zh-CN" sz="2000" b="1" dirty="0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5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5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6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2" grpId="0" autoUpdateAnimBg="0"/>
      <p:bldP spid="465923" grpId="0" autoUpdateAnimBg="0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900710-720C-4C4D-9F54-8F89053EE523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600075" y="644525"/>
            <a:ext cx="8096250" cy="5578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b="1"/>
              <a:t>void </a:t>
            </a:r>
            <a:r>
              <a:rPr lang="en-US" altLang="zh-CN" sz="3200" b="1">
                <a:solidFill>
                  <a:srgbClr val="0000FF"/>
                </a:solidFill>
              </a:rPr>
              <a:t>CountLeaf</a:t>
            </a:r>
            <a:r>
              <a:rPr lang="en-US" altLang="zh-CN" sz="3200" b="1"/>
              <a:t> </a:t>
            </a:r>
            <a:r>
              <a:rPr lang="en-US" altLang="zh-CN" sz="3200" b="1">
                <a:solidFill>
                  <a:srgbClr val="008080"/>
                </a:solidFill>
              </a:rPr>
              <a:t>(BiTree T,  int&amp; count){</a:t>
            </a:r>
            <a:endParaRPr lang="en-US" altLang="zh-CN" sz="3200" b="1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3200" b="1"/>
              <a:t>   if ( T ) {</a:t>
            </a:r>
          </a:p>
          <a:p>
            <a:pPr>
              <a:lnSpc>
                <a:spcPct val="125000"/>
              </a:lnSpc>
            </a:pPr>
            <a:r>
              <a:rPr lang="en-US" altLang="zh-CN" sz="3200" b="1"/>
              <a:t>      if ((!T-&gt;lchild)&amp;&amp; (!T-&gt;rchild))</a:t>
            </a:r>
          </a:p>
          <a:p>
            <a:pPr>
              <a:lnSpc>
                <a:spcPct val="125000"/>
              </a:lnSpc>
            </a:pPr>
            <a:r>
              <a:rPr lang="en-US" altLang="zh-CN" sz="3200" b="1"/>
              <a:t>               count++;     // </a:t>
            </a:r>
            <a:r>
              <a:rPr lang="zh-CN" altLang="zh-CN" sz="3200" b="1">
                <a:ea typeface="楷体_GB2312" pitchFamily="49" charset="-122"/>
              </a:rPr>
              <a:t>对叶子结点计数</a:t>
            </a:r>
            <a:endParaRPr lang="zh-CN" altLang="en-US" sz="3200" b="1"/>
          </a:p>
          <a:p>
            <a:pPr>
              <a:lnSpc>
                <a:spcPct val="125000"/>
              </a:lnSpc>
            </a:pPr>
            <a:r>
              <a:rPr lang="zh-CN" altLang="en-US" sz="3200" b="1"/>
              <a:t>      </a:t>
            </a:r>
            <a:r>
              <a:rPr lang="en-US" altLang="zh-CN" sz="3200" b="1">
                <a:solidFill>
                  <a:srgbClr val="0000FF"/>
                </a:solidFill>
              </a:rPr>
              <a:t>CountLeaf</a:t>
            </a:r>
            <a:r>
              <a:rPr lang="en-US" altLang="zh-CN" sz="3200" b="1">
                <a:solidFill>
                  <a:srgbClr val="008080"/>
                </a:solidFill>
              </a:rPr>
              <a:t>( T-&gt;lchild, count)</a:t>
            </a:r>
            <a:r>
              <a:rPr lang="en-US" altLang="zh-CN" sz="3200" b="1"/>
              <a:t>;  </a:t>
            </a:r>
            <a:endParaRPr lang="en-US" altLang="zh-CN" sz="3200" b="1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3200" b="1"/>
              <a:t>      </a:t>
            </a:r>
            <a:r>
              <a:rPr lang="en-US" altLang="zh-CN" sz="3200" b="1">
                <a:solidFill>
                  <a:srgbClr val="0000FF"/>
                </a:solidFill>
              </a:rPr>
              <a:t>CountLeaf</a:t>
            </a:r>
            <a:r>
              <a:rPr lang="en-US" altLang="zh-CN" sz="3200" b="1">
                <a:solidFill>
                  <a:srgbClr val="008080"/>
                </a:solidFill>
              </a:rPr>
              <a:t>( T-&gt;rchild, count)</a:t>
            </a:r>
            <a:r>
              <a:rPr lang="en-US" altLang="zh-CN" sz="3200" b="1"/>
              <a:t>; </a:t>
            </a:r>
            <a:endParaRPr lang="en-US" altLang="zh-CN" sz="3200" b="1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3200" b="1"/>
              <a:t>   } // if</a:t>
            </a:r>
          </a:p>
          <a:p>
            <a:pPr>
              <a:lnSpc>
                <a:spcPct val="125000"/>
              </a:lnSpc>
            </a:pPr>
            <a:r>
              <a:rPr lang="en-US" altLang="zh-CN" sz="3200" b="1"/>
              <a:t>} // CountLeaf</a:t>
            </a:r>
          </a:p>
          <a:p>
            <a:pPr>
              <a:lnSpc>
                <a:spcPct val="125000"/>
              </a:lnSpc>
            </a:pPr>
            <a:r>
              <a:rPr lang="en-US" altLang="zh-CN" sz="3200" b="1"/>
              <a:t>    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递归调用过程对同一个引用参数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count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进行操作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6269F6-1505-4DCF-BD77-D23845D857CA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608013" y="1305560"/>
            <a:ext cx="5037137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</a:rPr>
              <a:t>算法</a:t>
            </a:r>
            <a:r>
              <a:rPr lang="en-US" altLang="zh-CN" b="1" dirty="0" smtClean="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</a:rPr>
              <a:t>：</a:t>
            </a:r>
            <a:endParaRPr lang="zh-CN" altLang="en-US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470019" name="Text Box 3"/>
          <p:cNvSpPr txBox="1">
            <a:spLocks noChangeArrowheads="1"/>
          </p:cNvSpPr>
          <p:nvPr/>
        </p:nvSpPr>
        <p:spPr bwMode="auto">
          <a:xfrm>
            <a:off x="227013" y="2584768"/>
            <a:ext cx="8804275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二叉树叶子结点个数的递归定义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70020" name="Text Box 4"/>
          <p:cNvSpPr txBox="1">
            <a:spLocks noChangeArrowheads="1"/>
          </p:cNvSpPr>
          <p:nvPr/>
        </p:nvSpPr>
        <p:spPr bwMode="auto">
          <a:xfrm>
            <a:off x="339725" y="3279775"/>
            <a:ext cx="8804275" cy="35394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如果是空树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则结点个数为</a:t>
            </a:r>
            <a:r>
              <a:rPr lang="en-US" altLang="zh-CN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0;</a:t>
            </a:r>
          </a:p>
          <a:p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如果非空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,</a:t>
            </a:r>
          </a:p>
          <a:p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但只有唯一的根结点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则叶子结点个数为</a:t>
            </a:r>
            <a:r>
              <a:rPr lang="en-US" altLang="zh-CN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1;</a:t>
            </a:r>
          </a:p>
          <a:p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否则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叶子结点个数 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= 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左子树叶子结点个数</a:t>
            </a:r>
          </a:p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                  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+ 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右子树叶子结点个数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                                         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062663" y="971550"/>
            <a:ext cx="2724150" cy="2262188"/>
            <a:chOff x="3120" y="1680"/>
            <a:chExt cx="2160" cy="1728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696" y="1680"/>
              <a:ext cx="288" cy="288"/>
            </a:xfrm>
            <a:prstGeom prst="ellipse">
              <a:avLst/>
            </a:prstGeom>
            <a:solidFill>
              <a:srgbClr val="FFFFCC"/>
            </a:solidFill>
            <a:ln w="12700" cap="sq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A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120" y="2160"/>
              <a:ext cx="288" cy="288"/>
            </a:xfrm>
            <a:prstGeom prst="ellipse">
              <a:avLst/>
            </a:prstGeom>
            <a:solidFill>
              <a:srgbClr val="FFFFCC"/>
            </a:solidFill>
            <a:ln w="12700" cap="sq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B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368" y="2160"/>
              <a:ext cx="288" cy="288"/>
            </a:xfrm>
            <a:prstGeom prst="ellipse">
              <a:avLst/>
            </a:prstGeom>
            <a:solidFill>
              <a:srgbClr val="FFFFCC"/>
            </a:solidFill>
            <a:ln w="12700" cap="sq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D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648" y="2640"/>
              <a:ext cx="288" cy="288"/>
            </a:xfrm>
            <a:prstGeom prst="ellipse">
              <a:avLst/>
            </a:prstGeom>
            <a:solidFill>
              <a:srgbClr val="FFFFCC"/>
            </a:solidFill>
            <a:ln w="12700" cap="sq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C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992" y="2640"/>
              <a:ext cx="288" cy="288"/>
            </a:xfrm>
            <a:prstGeom prst="ellipse">
              <a:avLst/>
            </a:prstGeom>
            <a:solidFill>
              <a:srgbClr val="FFFFCC"/>
            </a:solidFill>
            <a:ln w="12700" cap="sq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E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4656" y="3120"/>
              <a:ext cx="288" cy="288"/>
            </a:xfrm>
            <a:prstGeom prst="ellipse">
              <a:avLst/>
            </a:prstGeom>
            <a:solidFill>
              <a:srgbClr val="FFFFCC"/>
            </a:solidFill>
            <a:ln w="12700" cap="sq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F</a:t>
              </a: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3264" y="1824"/>
              <a:ext cx="432" cy="336"/>
            </a:xfrm>
            <a:prstGeom prst="line">
              <a:avLst/>
            </a:prstGeom>
            <a:noFill/>
            <a:ln w="1905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984" y="1824"/>
              <a:ext cx="528" cy="336"/>
            </a:xfrm>
            <a:prstGeom prst="line">
              <a:avLst/>
            </a:prstGeom>
            <a:noFill/>
            <a:ln w="1905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408" y="2304"/>
              <a:ext cx="384" cy="336"/>
            </a:xfrm>
            <a:prstGeom prst="line">
              <a:avLst/>
            </a:prstGeom>
            <a:noFill/>
            <a:ln w="1905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4656" y="2304"/>
              <a:ext cx="480" cy="336"/>
            </a:xfrm>
            <a:prstGeom prst="line">
              <a:avLst/>
            </a:prstGeom>
            <a:noFill/>
            <a:ln w="1905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>
              <a:off x="4800" y="2784"/>
              <a:ext cx="192" cy="336"/>
            </a:xfrm>
            <a:prstGeom prst="line">
              <a:avLst/>
            </a:prstGeom>
            <a:noFill/>
            <a:ln w="1905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558800" y="129540"/>
            <a:ext cx="8305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4000" b="1" dirty="0">
                <a:solidFill>
                  <a:srgbClr val="800000"/>
                </a:solidFill>
                <a:ea typeface="隶书" pitchFamily="49" charset="-122"/>
              </a:rPr>
              <a:t>1</a:t>
            </a:r>
            <a:r>
              <a:rPr lang="zh-CN" altLang="en-US" sz="4000" b="1" dirty="0">
                <a:solidFill>
                  <a:srgbClr val="800000"/>
                </a:solidFill>
                <a:ea typeface="隶书" pitchFamily="49" charset="-122"/>
              </a:rPr>
              <a:t>、统计二叉树中叶子结点的个数</a:t>
            </a: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585153" y="1282700"/>
            <a:ext cx="5037137" cy="64135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</a:rPr>
              <a:t>算法</a:t>
            </a:r>
            <a:r>
              <a:rPr lang="en-US" altLang="zh-CN" b="1" dirty="0" smtClean="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</a:rPr>
              <a:t>（后序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遍历</a:t>
            </a: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</a:rPr>
              <a:t>）：</a:t>
            </a:r>
            <a:endParaRPr lang="zh-CN" altLang="en-US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50260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9" grpId="0"/>
      <p:bldP spid="470020" grpId="0"/>
      <p:bldP spid="1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EA5CB2-F2F2-4A5F-AC9D-53D14DA4530A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762000" y="292100"/>
            <a:ext cx="6956425" cy="6111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b="1"/>
              <a:t>int</a:t>
            </a:r>
            <a:r>
              <a:rPr lang="en-US" altLang="zh-CN" sz="3200"/>
              <a:t> </a:t>
            </a:r>
            <a:r>
              <a:rPr lang="en-US" altLang="zh-CN" sz="3200">
                <a:solidFill>
                  <a:srgbClr val="0000FF"/>
                </a:solidFill>
              </a:rPr>
              <a:t>CountLeaf</a:t>
            </a:r>
            <a:r>
              <a:rPr lang="en-US" altLang="zh-CN" sz="3200"/>
              <a:t> </a:t>
            </a:r>
            <a:r>
              <a:rPr lang="en-US" altLang="zh-CN" sz="3200">
                <a:solidFill>
                  <a:srgbClr val="008080"/>
                </a:solidFill>
              </a:rPr>
              <a:t>(BiTree T){</a:t>
            </a:r>
            <a:endParaRPr lang="en-US" altLang="zh-CN" sz="3200" b="1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3200"/>
              <a:t>   </a:t>
            </a:r>
            <a:r>
              <a:rPr lang="en-US" altLang="zh-CN" sz="3200" b="1"/>
              <a:t>if</a:t>
            </a:r>
            <a:r>
              <a:rPr lang="en-US" altLang="zh-CN" sz="3200"/>
              <a:t> (!T ) </a:t>
            </a:r>
            <a:r>
              <a:rPr lang="en-US" altLang="zh-CN" sz="3200" b="1"/>
              <a:t>return</a:t>
            </a:r>
            <a:r>
              <a:rPr lang="en-US" altLang="zh-CN" sz="3200"/>
              <a:t> 0;</a:t>
            </a:r>
          </a:p>
          <a:p>
            <a:pPr>
              <a:lnSpc>
                <a:spcPct val="125000"/>
              </a:lnSpc>
            </a:pPr>
            <a:r>
              <a:rPr lang="en-US" altLang="zh-CN" sz="3200"/>
              <a:t>   if (!T-&gt;lchild &amp;&amp; !T-&gt;rchild) </a:t>
            </a:r>
            <a:r>
              <a:rPr lang="en-US" altLang="zh-CN" sz="3200" b="1"/>
              <a:t>return</a:t>
            </a:r>
            <a:r>
              <a:rPr lang="en-US" altLang="zh-CN" sz="3200"/>
              <a:t> 1;</a:t>
            </a:r>
          </a:p>
          <a:p>
            <a:pPr>
              <a:lnSpc>
                <a:spcPct val="125000"/>
              </a:lnSpc>
            </a:pPr>
            <a:r>
              <a:rPr lang="en-US" altLang="zh-CN" sz="3200"/>
              <a:t>   else</a:t>
            </a:r>
            <a:r>
              <a:rPr lang="en-US" altLang="zh-CN" sz="3200" b="1"/>
              <a:t>{</a:t>
            </a:r>
          </a:p>
          <a:p>
            <a:pPr>
              <a:lnSpc>
                <a:spcPct val="125000"/>
              </a:lnSpc>
            </a:pPr>
            <a:r>
              <a:rPr lang="en-US" altLang="zh-CN" sz="3200">
                <a:solidFill>
                  <a:srgbClr val="0000FF"/>
                </a:solidFill>
              </a:rPr>
              <a:t>       m = CountLeaf</a:t>
            </a:r>
            <a:r>
              <a:rPr lang="en-US" altLang="zh-CN" sz="3200">
                <a:solidFill>
                  <a:srgbClr val="008080"/>
                </a:solidFill>
              </a:rPr>
              <a:t>( T-&gt;</a:t>
            </a:r>
            <a:r>
              <a:rPr lang="en-US" altLang="zh-CN" sz="3200" b="1">
                <a:solidFill>
                  <a:srgbClr val="008080"/>
                </a:solidFill>
              </a:rPr>
              <a:t>l</a:t>
            </a:r>
            <a:r>
              <a:rPr lang="en-US" altLang="zh-CN" sz="3200">
                <a:solidFill>
                  <a:srgbClr val="008080"/>
                </a:solidFill>
              </a:rPr>
              <a:t>child)</a:t>
            </a:r>
            <a:r>
              <a:rPr lang="en-US" altLang="zh-CN" sz="3200"/>
              <a:t>;  </a:t>
            </a:r>
            <a:endParaRPr lang="en-US" altLang="zh-CN" sz="320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3200"/>
              <a:t>       </a:t>
            </a:r>
            <a:r>
              <a:rPr lang="en-US" altLang="zh-CN" sz="3200">
                <a:solidFill>
                  <a:srgbClr val="0000FF"/>
                </a:solidFill>
              </a:rPr>
              <a:t>n =</a:t>
            </a:r>
            <a:r>
              <a:rPr lang="en-US" altLang="zh-CN" sz="3200"/>
              <a:t> </a:t>
            </a:r>
            <a:r>
              <a:rPr lang="en-US" altLang="zh-CN" sz="3200">
                <a:solidFill>
                  <a:srgbClr val="0000FF"/>
                </a:solidFill>
              </a:rPr>
              <a:t>CountLeaf</a:t>
            </a:r>
            <a:r>
              <a:rPr lang="en-US" altLang="zh-CN" sz="3200">
                <a:solidFill>
                  <a:srgbClr val="008080"/>
                </a:solidFill>
              </a:rPr>
              <a:t>( T-&gt;</a:t>
            </a:r>
            <a:r>
              <a:rPr lang="en-US" altLang="zh-CN" sz="3200" b="1">
                <a:solidFill>
                  <a:srgbClr val="008080"/>
                </a:solidFill>
              </a:rPr>
              <a:t>r</a:t>
            </a:r>
            <a:r>
              <a:rPr lang="en-US" altLang="zh-CN" sz="3200">
                <a:solidFill>
                  <a:srgbClr val="008080"/>
                </a:solidFill>
              </a:rPr>
              <a:t>child)</a:t>
            </a:r>
            <a:r>
              <a:rPr lang="en-US" altLang="zh-CN" sz="3200"/>
              <a:t>; </a:t>
            </a:r>
            <a:endParaRPr lang="en-US" altLang="zh-CN" sz="320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3200" b="1"/>
              <a:t>        return (m+n);   </a:t>
            </a:r>
          </a:p>
          <a:p>
            <a:pPr>
              <a:lnSpc>
                <a:spcPct val="125000"/>
              </a:lnSpc>
            </a:pPr>
            <a:r>
              <a:rPr lang="en-US" altLang="zh-CN" sz="3200" b="1"/>
              <a:t>   } </a:t>
            </a:r>
            <a:r>
              <a:rPr lang="en-US" altLang="zh-CN" sz="3200"/>
              <a:t>//else</a:t>
            </a:r>
            <a:endParaRPr lang="en-US" altLang="zh-CN" sz="3200" b="1"/>
          </a:p>
          <a:p>
            <a:pPr>
              <a:lnSpc>
                <a:spcPct val="125000"/>
              </a:lnSpc>
            </a:pPr>
            <a:r>
              <a:rPr lang="en-US" altLang="zh-CN" sz="3200" b="1"/>
              <a:t>} </a:t>
            </a:r>
            <a:r>
              <a:rPr lang="en-US" altLang="zh-CN" sz="3200"/>
              <a:t>// CountLeaf</a:t>
            </a:r>
          </a:p>
          <a:p>
            <a:pPr>
              <a:lnSpc>
                <a:spcPct val="125000"/>
              </a:lnSpc>
            </a:pPr>
            <a:r>
              <a:rPr lang="en-US" altLang="zh-CN" sz="2800">
                <a:solidFill>
                  <a:srgbClr val="FF3300"/>
                </a:solidFill>
              </a:rPr>
              <a:t>          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递归调用结束返回叶结点的计数值 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37C849-6CA7-4479-99B0-2010BB32DF9D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606425" y="381000"/>
            <a:ext cx="6937375" cy="823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0000FF"/>
                </a:solidFill>
                <a:ea typeface="楷体_GB2312" pitchFamily="49" charset="-122"/>
              </a:rPr>
              <a:t>五</a:t>
            </a:r>
            <a:r>
              <a:rPr lang="zh-CN" altLang="en-US" sz="4800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lang="zh-CN" altLang="en-US" sz="4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遍历算法的应用举例</a:t>
            </a:r>
            <a:endParaRPr lang="zh-CN" altLang="en-US" sz="2400"/>
          </a:p>
        </p:txBody>
      </p:sp>
      <p:sp>
        <p:nvSpPr>
          <p:cNvPr id="17412" name="Text Box 3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688975" y="2606675"/>
            <a:ext cx="602615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3300"/>
                </a:solidFill>
                <a:ea typeface="隶书" pitchFamily="49" charset="-122"/>
              </a:rPr>
              <a:t>2</a:t>
            </a:r>
            <a:r>
              <a:rPr lang="zh-CN" altLang="en-US" sz="4000" b="1">
                <a:solidFill>
                  <a:srgbClr val="FF3300"/>
                </a:solidFill>
                <a:ea typeface="隶书" pitchFamily="49" charset="-122"/>
              </a:rPr>
              <a:t>、查询二叉树中某个结点</a:t>
            </a:r>
          </a:p>
        </p:txBody>
      </p:sp>
      <p:sp>
        <p:nvSpPr>
          <p:cNvPr id="17413" name="Text Box 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85800" y="3521075"/>
            <a:ext cx="464185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800000"/>
                </a:solidFill>
                <a:ea typeface="隶书" pitchFamily="49" charset="-122"/>
              </a:rPr>
              <a:t>3</a:t>
            </a:r>
            <a:r>
              <a:rPr lang="zh-CN" altLang="en-US" sz="4000" b="1">
                <a:solidFill>
                  <a:srgbClr val="800000"/>
                </a:solidFill>
                <a:ea typeface="隶书" pitchFamily="49" charset="-122"/>
              </a:rPr>
              <a:t>、求二叉树的深度 </a:t>
            </a:r>
            <a:endParaRPr lang="zh-CN" altLang="en-US" sz="2400"/>
          </a:p>
        </p:txBody>
      </p:sp>
      <p:sp>
        <p:nvSpPr>
          <p:cNvPr id="17414" name="Text Box 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47700" y="4435475"/>
            <a:ext cx="361315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800000"/>
                </a:solidFill>
                <a:ea typeface="隶书" pitchFamily="49" charset="-122"/>
              </a:rPr>
              <a:t>4</a:t>
            </a:r>
            <a:r>
              <a:rPr lang="zh-CN" altLang="en-US" sz="4000" b="1">
                <a:solidFill>
                  <a:srgbClr val="800000"/>
                </a:solidFill>
                <a:ea typeface="隶书" pitchFamily="49" charset="-122"/>
              </a:rPr>
              <a:t>、复制二叉树 </a:t>
            </a:r>
            <a:endParaRPr lang="zh-CN" altLang="en-US" sz="4000"/>
          </a:p>
        </p:txBody>
      </p:sp>
      <p:sp>
        <p:nvSpPr>
          <p:cNvPr id="17415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09600" y="536575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sz="4000" b="1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5</a:t>
            </a:r>
            <a:r>
              <a:rPr lang="zh-CN" altLang="en-US" sz="4000" b="1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、建立二叉树的存储结构</a:t>
            </a:r>
            <a:endParaRPr lang="zh-CN" altLang="en-US" sz="6000" b="1">
              <a:solidFill>
                <a:srgbClr val="800000"/>
              </a:solidFill>
              <a:ea typeface="隶书" pitchFamily="49" charset="-122"/>
            </a:endParaRPr>
          </a:p>
        </p:txBody>
      </p:sp>
      <p:sp>
        <p:nvSpPr>
          <p:cNvPr id="17416" name="Text Box 7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703263" y="1676400"/>
            <a:ext cx="757237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800000"/>
                </a:solidFill>
                <a:ea typeface="隶书" pitchFamily="49" charset="-122"/>
              </a:rPr>
              <a:t>1</a:t>
            </a:r>
            <a:r>
              <a:rPr lang="zh-CN" altLang="en-US" sz="4000" b="1">
                <a:solidFill>
                  <a:srgbClr val="800000"/>
                </a:solidFill>
                <a:ea typeface="隶书" pitchFamily="49" charset="-122"/>
              </a:rPr>
              <a:t>、统计二叉树中叶子结点的个数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9FEED1-D340-479B-B738-77C619EEAB9D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339725" y="990600"/>
            <a:ext cx="9204325" cy="54530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3200"/>
              <a:t>Status Preorder (BiTree T, ElemType x, BiTree </a:t>
            </a:r>
            <a:r>
              <a:rPr lang="en-US" altLang="zh-CN" sz="3200" b="1"/>
              <a:t>&amp;</a:t>
            </a:r>
            <a:r>
              <a:rPr lang="en-US" altLang="zh-CN" sz="3200"/>
              <a:t>p) </a:t>
            </a:r>
          </a:p>
          <a:p>
            <a:r>
              <a:rPr lang="en-US" altLang="zh-CN" sz="3200" b="1"/>
              <a:t>{</a:t>
            </a:r>
            <a:r>
              <a:rPr lang="en-US" altLang="zh-CN" sz="2400" b="1">
                <a:ea typeface="楷体_GB2312" pitchFamily="49" charset="-122"/>
              </a:rPr>
              <a:t>//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若二叉树中存在和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相同的元素，则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指向该结点并返回</a:t>
            </a:r>
            <a:r>
              <a:rPr lang="en-US" altLang="zh-CN" sz="2400" b="1">
                <a:ea typeface="楷体_GB2312" pitchFamily="49" charset="-122"/>
              </a:rPr>
              <a:t>true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200" b="1"/>
              <a:t> </a:t>
            </a:r>
          </a:p>
          <a:p>
            <a:r>
              <a:rPr lang="en-US" altLang="zh-CN" sz="3200"/>
              <a:t>   </a:t>
            </a:r>
          </a:p>
          <a:p>
            <a:endParaRPr lang="en-US" altLang="zh-CN" sz="3200"/>
          </a:p>
          <a:p>
            <a:endParaRPr lang="en-US" altLang="zh-CN" sz="3200"/>
          </a:p>
          <a:p>
            <a:endParaRPr lang="en-US" altLang="zh-CN" sz="3200"/>
          </a:p>
          <a:p>
            <a:endParaRPr lang="en-US" altLang="zh-CN" sz="3200"/>
          </a:p>
          <a:p>
            <a:endParaRPr lang="en-US" altLang="zh-CN" sz="3200"/>
          </a:p>
          <a:p>
            <a:endParaRPr lang="en-US" altLang="zh-CN" sz="3200"/>
          </a:p>
          <a:p>
            <a:endParaRPr lang="en-US" altLang="zh-CN" sz="3200"/>
          </a:p>
          <a:p>
            <a:r>
              <a:rPr lang="en-US" altLang="zh-CN" sz="3200" b="1"/>
              <a:t>}</a:t>
            </a:r>
          </a:p>
        </p:txBody>
      </p:sp>
      <p:sp>
        <p:nvSpPr>
          <p:cNvPr id="18436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85800" y="228600"/>
            <a:ext cx="6043613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800000"/>
                </a:solidFill>
                <a:ea typeface="隶书" pitchFamily="49" charset="-122"/>
              </a:rPr>
              <a:t>2</a:t>
            </a:r>
            <a:r>
              <a:rPr lang="zh-CN" altLang="en-US" sz="4000" b="1">
                <a:solidFill>
                  <a:srgbClr val="800000"/>
                </a:solidFill>
                <a:ea typeface="隶书" pitchFamily="49" charset="-122"/>
              </a:rPr>
              <a:t>、查询二叉树中某个结点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08688" y="2863850"/>
            <a:ext cx="2724150" cy="2262188"/>
            <a:chOff x="3120" y="1680"/>
            <a:chExt cx="2160" cy="1728"/>
          </a:xfrm>
        </p:grpSpPr>
        <p:sp>
          <p:nvSpPr>
            <p:cNvPr id="18438" name="Oval 6"/>
            <p:cNvSpPr>
              <a:spLocks noChangeArrowheads="1"/>
            </p:cNvSpPr>
            <p:nvPr/>
          </p:nvSpPr>
          <p:spPr bwMode="auto">
            <a:xfrm>
              <a:off x="3696" y="1680"/>
              <a:ext cx="288" cy="288"/>
            </a:xfrm>
            <a:prstGeom prst="ellipse">
              <a:avLst/>
            </a:prstGeom>
            <a:solidFill>
              <a:srgbClr val="FFFFCC"/>
            </a:solidFill>
            <a:ln w="12700" cap="sq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A</a:t>
              </a:r>
            </a:p>
          </p:txBody>
        </p:sp>
        <p:sp>
          <p:nvSpPr>
            <p:cNvPr id="18439" name="Oval 7"/>
            <p:cNvSpPr>
              <a:spLocks noChangeArrowheads="1"/>
            </p:cNvSpPr>
            <p:nvPr/>
          </p:nvSpPr>
          <p:spPr bwMode="auto">
            <a:xfrm>
              <a:off x="3120" y="2160"/>
              <a:ext cx="288" cy="288"/>
            </a:xfrm>
            <a:prstGeom prst="ellipse">
              <a:avLst/>
            </a:prstGeom>
            <a:solidFill>
              <a:srgbClr val="FFFFCC"/>
            </a:solidFill>
            <a:ln w="12700" cap="sq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B</a:t>
              </a:r>
            </a:p>
          </p:txBody>
        </p:sp>
        <p:sp>
          <p:nvSpPr>
            <p:cNvPr id="18440" name="Oval 8"/>
            <p:cNvSpPr>
              <a:spLocks noChangeArrowheads="1"/>
            </p:cNvSpPr>
            <p:nvPr/>
          </p:nvSpPr>
          <p:spPr bwMode="auto">
            <a:xfrm>
              <a:off x="4368" y="2160"/>
              <a:ext cx="288" cy="288"/>
            </a:xfrm>
            <a:prstGeom prst="ellipse">
              <a:avLst/>
            </a:prstGeom>
            <a:solidFill>
              <a:srgbClr val="FFFFCC"/>
            </a:solidFill>
            <a:ln w="12700" cap="sq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D</a:t>
              </a:r>
            </a:p>
          </p:txBody>
        </p:sp>
        <p:sp>
          <p:nvSpPr>
            <p:cNvPr id="18441" name="Oval 9"/>
            <p:cNvSpPr>
              <a:spLocks noChangeArrowheads="1"/>
            </p:cNvSpPr>
            <p:nvPr/>
          </p:nvSpPr>
          <p:spPr bwMode="auto">
            <a:xfrm>
              <a:off x="3648" y="2640"/>
              <a:ext cx="288" cy="288"/>
            </a:xfrm>
            <a:prstGeom prst="ellipse">
              <a:avLst/>
            </a:prstGeom>
            <a:solidFill>
              <a:srgbClr val="FFFFCC"/>
            </a:solidFill>
            <a:ln w="12700" cap="sq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C</a:t>
              </a:r>
            </a:p>
          </p:txBody>
        </p:sp>
        <p:sp>
          <p:nvSpPr>
            <p:cNvPr id="18442" name="Oval 10"/>
            <p:cNvSpPr>
              <a:spLocks noChangeArrowheads="1"/>
            </p:cNvSpPr>
            <p:nvPr/>
          </p:nvSpPr>
          <p:spPr bwMode="auto">
            <a:xfrm>
              <a:off x="4992" y="2640"/>
              <a:ext cx="288" cy="288"/>
            </a:xfrm>
            <a:prstGeom prst="ellipse">
              <a:avLst/>
            </a:prstGeom>
            <a:solidFill>
              <a:srgbClr val="FFFFCC"/>
            </a:solidFill>
            <a:ln w="12700" cap="sq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E</a:t>
              </a:r>
            </a:p>
          </p:txBody>
        </p:sp>
        <p:sp>
          <p:nvSpPr>
            <p:cNvPr id="18443" name="Oval 11"/>
            <p:cNvSpPr>
              <a:spLocks noChangeArrowheads="1"/>
            </p:cNvSpPr>
            <p:nvPr/>
          </p:nvSpPr>
          <p:spPr bwMode="auto">
            <a:xfrm>
              <a:off x="4656" y="3120"/>
              <a:ext cx="288" cy="288"/>
            </a:xfrm>
            <a:prstGeom prst="ellipse">
              <a:avLst/>
            </a:prstGeom>
            <a:solidFill>
              <a:srgbClr val="FFFFCC"/>
            </a:solidFill>
            <a:ln w="12700" cap="sq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F</a:t>
              </a:r>
            </a:p>
          </p:txBody>
        </p:sp>
        <p:sp>
          <p:nvSpPr>
            <p:cNvPr id="18444" name="Line 12"/>
            <p:cNvSpPr>
              <a:spLocks noChangeShapeType="1"/>
            </p:cNvSpPr>
            <p:nvPr/>
          </p:nvSpPr>
          <p:spPr bwMode="auto">
            <a:xfrm flipH="1">
              <a:off x="3264" y="1824"/>
              <a:ext cx="432" cy="336"/>
            </a:xfrm>
            <a:prstGeom prst="line">
              <a:avLst/>
            </a:prstGeom>
            <a:noFill/>
            <a:ln w="1905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Line 13"/>
            <p:cNvSpPr>
              <a:spLocks noChangeShapeType="1"/>
            </p:cNvSpPr>
            <p:nvPr/>
          </p:nvSpPr>
          <p:spPr bwMode="auto">
            <a:xfrm>
              <a:off x="3984" y="1824"/>
              <a:ext cx="528" cy="336"/>
            </a:xfrm>
            <a:prstGeom prst="line">
              <a:avLst/>
            </a:prstGeom>
            <a:noFill/>
            <a:ln w="1905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Line 14"/>
            <p:cNvSpPr>
              <a:spLocks noChangeShapeType="1"/>
            </p:cNvSpPr>
            <p:nvPr/>
          </p:nvSpPr>
          <p:spPr bwMode="auto">
            <a:xfrm>
              <a:off x="3408" y="2304"/>
              <a:ext cx="384" cy="336"/>
            </a:xfrm>
            <a:prstGeom prst="line">
              <a:avLst/>
            </a:prstGeom>
            <a:noFill/>
            <a:ln w="1905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Line 15"/>
            <p:cNvSpPr>
              <a:spLocks noChangeShapeType="1"/>
            </p:cNvSpPr>
            <p:nvPr/>
          </p:nvSpPr>
          <p:spPr bwMode="auto">
            <a:xfrm>
              <a:off x="4656" y="2304"/>
              <a:ext cx="480" cy="336"/>
            </a:xfrm>
            <a:prstGeom prst="line">
              <a:avLst/>
            </a:prstGeom>
            <a:noFill/>
            <a:ln w="1905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Line 16"/>
            <p:cNvSpPr>
              <a:spLocks noChangeShapeType="1"/>
            </p:cNvSpPr>
            <p:nvPr/>
          </p:nvSpPr>
          <p:spPr bwMode="auto">
            <a:xfrm flipH="1">
              <a:off x="4800" y="2784"/>
              <a:ext cx="192" cy="336"/>
            </a:xfrm>
            <a:prstGeom prst="line">
              <a:avLst/>
            </a:prstGeom>
            <a:noFill/>
            <a:ln w="1905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890875" y="3160716"/>
            <a:ext cx="4819461" cy="3249416"/>
          </a:xfrm>
          <a:prstGeom prst="rect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000" b="1" dirty="0"/>
              <a:t>void</a:t>
            </a:r>
            <a:r>
              <a:rPr lang="en-US" altLang="zh-CN" sz="2000" dirty="0"/>
              <a:t> Preorder ( </a:t>
            </a:r>
            <a:r>
              <a:rPr lang="en-US" altLang="zh-CN" sz="2000" dirty="0" err="1">
                <a:solidFill>
                  <a:srgbClr val="3366FF"/>
                </a:solidFill>
              </a:rPr>
              <a:t>BiTree</a:t>
            </a:r>
            <a:r>
              <a:rPr lang="en-US" altLang="zh-CN" sz="2000" dirty="0">
                <a:solidFill>
                  <a:srgbClr val="3366FF"/>
                </a:solidFill>
              </a:rPr>
              <a:t> T,</a:t>
            </a:r>
          </a:p>
          <a:p>
            <a:pPr>
              <a:lnSpc>
                <a:spcPct val="115000"/>
              </a:lnSpc>
            </a:pPr>
            <a:r>
              <a:rPr lang="en-US" altLang="zh-CN" sz="2000" dirty="0">
                <a:solidFill>
                  <a:srgbClr val="3366FF"/>
                </a:solidFill>
              </a:rPr>
              <a:t>                  </a:t>
            </a:r>
            <a:r>
              <a:rPr lang="en-US" altLang="zh-CN" sz="2000" b="1" dirty="0">
                <a:solidFill>
                  <a:srgbClr val="3366FF"/>
                </a:solidFill>
              </a:rPr>
              <a:t>void</a:t>
            </a:r>
            <a:r>
              <a:rPr lang="en-US" altLang="zh-CN" sz="2000" dirty="0">
                <a:solidFill>
                  <a:srgbClr val="3366FF"/>
                </a:solidFill>
              </a:rPr>
              <a:t>( *visit)(</a:t>
            </a:r>
            <a:r>
              <a:rPr lang="en-US" altLang="zh-CN" sz="2000" dirty="0" err="1">
                <a:solidFill>
                  <a:srgbClr val="3366FF"/>
                </a:solidFill>
              </a:rPr>
              <a:t>TElemType</a:t>
            </a:r>
            <a:r>
              <a:rPr lang="en-US" altLang="zh-CN" sz="2000" b="1" dirty="0">
                <a:solidFill>
                  <a:srgbClr val="3366FF"/>
                </a:solidFill>
              </a:rPr>
              <a:t>&amp;</a:t>
            </a:r>
            <a:r>
              <a:rPr lang="en-US" altLang="zh-CN" sz="2000" dirty="0">
                <a:solidFill>
                  <a:srgbClr val="3366FF"/>
                </a:solidFill>
              </a:rPr>
              <a:t> e)</a:t>
            </a:r>
            <a:r>
              <a:rPr lang="en-US" altLang="zh-CN" sz="2000" dirty="0"/>
              <a:t> )</a:t>
            </a:r>
          </a:p>
          <a:p>
            <a:pPr>
              <a:lnSpc>
                <a:spcPct val="115000"/>
              </a:lnSpc>
            </a:pPr>
            <a:r>
              <a:rPr lang="en-US" altLang="zh-CN" sz="2000" b="1" dirty="0"/>
              <a:t>{ </a:t>
            </a:r>
            <a:r>
              <a:rPr lang="en-US" altLang="zh-CN" sz="2000" dirty="0"/>
              <a:t>//</a:t>
            </a:r>
            <a:r>
              <a:rPr lang="en-US" altLang="zh-CN" sz="2000" b="1" dirty="0"/>
              <a:t> </a:t>
            </a:r>
            <a:r>
              <a:rPr lang="zh-CN" altLang="en-US" sz="2000" dirty="0">
                <a:ea typeface="楷体_GB2312" pitchFamily="49" charset="-122"/>
              </a:rPr>
              <a:t>先序遍历二叉树</a:t>
            </a:r>
            <a:r>
              <a:rPr lang="zh-CN" altLang="en-US" sz="2000" b="1" dirty="0"/>
              <a:t> </a:t>
            </a:r>
          </a:p>
          <a:p>
            <a:pPr>
              <a:lnSpc>
                <a:spcPct val="115000"/>
              </a:lnSpc>
            </a:pPr>
            <a:r>
              <a:rPr lang="zh-CN" altLang="en-US" sz="2000" dirty="0"/>
              <a:t>   </a:t>
            </a:r>
            <a:r>
              <a:rPr lang="en-US" altLang="zh-CN" sz="2000" b="1" dirty="0"/>
              <a:t>if </a:t>
            </a:r>
            <a:r>
              <a:rPr lang="en-US" altLang="zh-CN" sz="2000" dirty="0"/>
              <a:t>(T)</a:t>
            </a:r>
            <a:r>
              <a:rPr lang="en-US" altLang="zh-CN" sz="2000" b="1" dirty="0"/>
              <a:t> {</a:t>
            </a:r>
          </a:p>
          <a:p>
            <a:pPr>
              <a:lnSpc>
                <a:spcPct val="115000"/>
              </a:lnSpc>
            </a:pPr>
            <a:r>
              <a:rPr lang="en-US" altLang="zh-CN" sz="2000" dirty="0"/>
              <a:t>       visit(T-&gt;data);                 // </a:t>
            </a:r>
            <a:r>
              <a:rPr lang="zh-CN" altLang="en-US" sz="2000" dirty="0">
                <a:ea typeface="楷体_GB2312" pitchFamily="49" charset="-122"/>
              </a:rPr>
              <a:t>访问结点</a:t>
            </a:r>
          </a:p>
          <a:p>
            <a:pPr>
              <a:lnSpc>
                <a:spcPct val="115000"/>
              </a:lnSpc>
            </a:pPr>
            <a:r>
              <a:rPr lang="zh-CN" altLang="en-US" sz="2000" dirty="0">
                <a:ea typeface="楷体_GB2312" pitchFamily="49" charset="-122"/>
              </a:rPr>
              <a:t>       </a:t>
            </a:r>
            <a:r>
              <a:rPr lang="en-US" altLang="zh-CN" sz="2000" dirty="0"/>
              <a:t>Preorder(T-&gt;</a:t>
            </a:r>
            <a:r>
              <a:rPr lang="en-US" altLang="zh-CN" sz="2000" b="1" dirty="0" err="1"/>
              <a:t>l</a:t>
            </a:r>
            <a:r>
              <a:rPr lang="en-US" altLang="zh-CN" sz="2000" dirty="0" err="1"/>
              <a:t>child</a:t>
            </a:r>
            <a:r>
              <a:rPr lang="en-US" altLang="zh-CN" sz="2000" dirty="0"/>
              <a:t>, visit); // </a:t>
            </a:r>
            <a:r>
              <a:rPr lang="zh-CN" altLang="en-US" sz="2000" dirty="0">
                <a:ea typeface="楷体_GB2312" pitchFamily="49" charset="-122"/>
              </a:rPr>
              <a:t>遍历左子树</a:t>
            </a:r>
            <a:endParaRPr lang="zh-CN" altLang="en-US" sz="2000" dirty="0"/>
          </a:p>
          <a:p>
            <a:pPr>
              <a:lnSpc>
                <a:spcPct val="115000"/>
              </a:lnSpc>
            </a:pPr>
            <a:r>
              <a:rPr lang="zh-CN" altLang="en-US" sz="2000" dirty="0"/>
              <a:t>       </a:t>
            </a:r>
            <a:r>
              <a:rPr lang="en-US" altLang="zh-CN" sz="2000" dirty="0"/>
              <a:t>Preorder(T-&gt;</a:t>
            </a:r>
            <a:r>
              <a:rPr lang="en-US" altLang="zh-CN" sz="2000" b="1" dirty="0" err="1"/>
              <a:t>r</a:t>
            </a:r>
            <a:r>
              <a:rPr lang="en-US" altLang="zh-CN" sz="2000" dirty="0" err="1"/>
              <a:t>child</a:t>
            </a:r>
            <a:r>
              <a:rPr lang="en-US" altLang="zh-CN" sz="2000" dirty="0"/>
              <a:t>, visit);// </a:t>
            </a:r>
            <a:r>
              <a:rPr lang="zh-CN" altLang="en-US" sz="2000" dirty="0">
                <a:ea typeface="楷体_GB2312" pitchFamily="49" charset="-122"/>
              </a:rPr>
              <a:t>遍历右子树</a:t>
            </a:r>
            <a:endParaRPr lang="zh-CN" altLang="en-US" sz="2000" dirty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000" dirty="0"/>
              <a:t>   </a:t>
            </a:r>
            <a:r>
              <a:rPr lang="en-US" altLang="zh-CN" sz="2000" b="1" dirty="0"/>
              <a:t>}</a:t>
            </a:r>
          </a:p>
          <a:p>
            <a:pPr>
              <a:lnSpc>
                <a:spcPct val="115000"/>
              </a:lnSpc>
            </a:pPr>
            <a:r>
              <a:rPr lang="en-US" altLang="zh-CN" sz="2000" b="1" dirty="0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D9FA8A-002F-4DFD-B3BA-E794731C0614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339725" y="990600"/>
            <a:ext cx="9204325" cy="54530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Status Preorder (</a:t>
            </a:r>
            <a:r>
              <a:rPr lang="en-US" altLang="zh-CN" sz="3200">
                <a:solidFill>
                  <a:srgbClr val="800000"/>
                </a:solidFill>
              </a:rPr>
              <a:t>BiTree T, ElemType x, BiTree </a:t>
            </a:r>
            <a:r>
              <a:rPr lang="en-US" altLang="zh-CN" sz="3200" b="1">
                <a:solidFill>
                  <a:srgbClr val="800000"/>
                </a:solidFill>
              </a:rPr>
              <a:t>&amp;</a:t>
            </a:r>
            <a:r>
              <a:rPr lang="en-US" altLang="zh-CN" sz="3200">
                <a:solidFill>
                  <a:srgbClr val="800000"/>
                </a:solidFill>
              </a:rPr>
              <a:t>p</a:t>
            </a:r>
            <a:r>
              <a:rPr lang="en-US" altLang="zh-CN" sz="3200">
                <a:solidFill>
                  <a:srgbClr val="FF3300"/>
                </a:solidFill>
              </a:rPr>
              <a:t>)</a:t>
            </a:r>
            <a:r>
              <a:rPr lang="en-US" altLang="zh-CN" sz="3200">
                <a:solidFill>
                  <a:srgbClr val="FF0000"/>
                </a:solidFill>
              </a:rPr>
              <a:t> </a:t>
            </a:r>
            <a:endParaRPr lang="en-US" altLang="zh-CN" sz="3200">
              <a:solidFill>
                <a:srgbClr val="800000"/>
              </a:solidFill>
            </a:endParaRPr>
          </a:p>
          <a:p>
            <a:r>
              <a:rPr lang="en-US" altLang="zh-CN" sz="3200" b="1"/>
              <a:t>{</a:t>
            </a:r>
            <a:r>
              <a:rPr lang="en-US" altLang="zh-CN" sz="2400" b="1">
                <a:solidFill>
                  <a:srgbClr val="990000"/>
                </a:solidFill>
                <a:ea typeface="楷体_GB2312" pitchFamily="49" charset="-122"/>
              </a:rPr>
              <a:t>//</a:t>
            </a:r>
            <a:r>
              <a:rPr lang="en-US" altLang="zh-CN"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若二叉树中存在和</a:t>
            </a:r>
            <a:r>
              <a:rPr lang="en-US" altLang="zh-CN"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相同的元素，则</a:t>
            </a:r>
            <a:r>
              <a:rPr lang="en-US" altLang="zh-CN"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指向该结点并返回</a:t>
            </a:r>
            <a:r>
              <a:rPr lang="en-US" altLang="zh-CN" sz="2400" b="1">
                <a:solidFill>
                  <a:srgbClr val="990000"/>
                </a:solidFill>
                <a:ea typeface="楷体_GB2312" pitchFamily="49" charset="-122"/>
              </a:rPr>
              <a:t>true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200" b="1"/>
              <a:t> </a:t>
            </a:r>
          </a:p>
          <a:p>
            <a:r>
              <a:rPr lang="en-US" altLang="zh-CN" sz="3200"/>
              <a:t>   </a:t>
            </a:r>
            <a:r>
              <a:rPr lang="en-US" altLang="zh-CN" sz="3200" b="1"/>
              <a:t>if </a:t>
            </a:r>
            <a:r>
              <a:rPr lang="en-US" altLang="zh-CN" sz="3200"/>
              <a:t>(T)</a:t>
            </a:r>
            <a:r>
              <a:rPr lang="en-US" altLang="zh-CN" sz="3200" b="1"/>
              <a:t> {</a:t>
            </a:r>
          </a:p>
          <a:p>
            <a:r>
              <a:rPr lang="en-US" altLang="zh-CN" sz="3200"/>
              <a:t>      </a:t>
            </a:r>
            <a:r>
              <a:rPr lang="en-US" altLang="zh-CN" sz="3200" b="1"/>
              <a:t>if</a:t>
            </a:r>
            <a:r>
              <a:rPr lang="en-US" altLang="zh-CN" sz="3200"/>
              <a:t> (</a:t>
            </a:r>
            <a:r>
              <a:rPr lang="en-US" altLang="zh-CN" sz="3200">
                <a:solidFill>
                  <a:srgbClr val="0000FF"/>
                </a:solidFill>
              </a:rPr>
              <a:t>T-&gt;data==x) { p=T; </a:t>
            </a:r>
            <a:r>
              <a:rPr lang="en-US" altLang="zh-CN" sz="3200" b="1">
                <a:solidFill>
                  <a:srgbClr val="0000FF"/>
                </a:solidFill>
              </a:rPr>
              <a:t>return</a:t>
            </a:r>
            <a:r>
              <a:rPr lang="en-US" altLang="zh-CN" sz="3200">
                <a:solidFill>
                  <a:srgbClr val="0000FF"/>
                </a:solidFill>
              </a:rPr>
              <a:t> OK,}</a:t>
            </a:r>
            <a:r>
              <a:rPr lang="en-US" altLang="zh-CN" sz="3200"/>
              <a:t> </a:t>
            </a:r>
            <a:endParaRPr lang="en-US" altLang="zh-CN" sz="3200">
              <a:latin typeface="宋体" pitchFamily="2" charset="-122"/>
            </a:endParaRPr>
          </a:p>
          <a:p>
            <a:r>
              <a:rPr lang="en-US" altLang="zh-CN" sz="3200"/>
              <a:t>     </a:t>
            </a:r>
            <a:r>
              <a:rPr lang="en-US" altLang="zh-CN" sz="3200" b="1"/>
              <a:t> else</a:t>
            </a:r>
            <a:r>
              <a:rPr lang="en-US" altLang="zh-CN" sz="3200"/>
              <a:t> {</a:t>
            </a:r>
          </a:p>
          <a:p>
            <a:r>
              <a:rPr lang="en-US" altLang="zh-CN" sz="3200"/>
              <a:t>          </a:t>
            </a:r>
            <a:r>
              <a:rPr lang="en-US" altLang="zh-CN" sz="3200" b="1"/>
              <a:t>if </a:t>
            </a:r>
            <a:r>
              <a:rPr lang="en-US" altLang="zh-CN" sz="3200"/>
              <a:t>(</a:t>
            </a:r>
            <a:r>
              <a:rPr lang="en-US" altLang="zh-CN" sz="3200">
                <a:solidFill>
                  <a:srgbClr val="FF3300"/>
                </a:solidFill>
              </a:rPr>
              <a:t>Preorder(T-&gt;</a:t>
            </a:r>
            <a:r>
              <a:rPr lang="en-US" altLang="zh-CN" sz="3200" b="1">
                <a:solidFill>
                  <a:srgbClr val="FF3300"/>
                </a:solidFill>
              </a:rPr>
              <a:t>l</a:t>
            </a:r>
            <a:r>
              <a:rPr lang="en-US" altLang="zh-CN" sz="3200">
                <a:solidFill>
                  <a:srgbClr val="FF3300"/>
                </a:solidFill>
              </a:rPr>
              <a:t>child, x, p)</a:t>
            </a:r>
            <a:r>
              <a:rPr lang="en-US" altLang="zh-CN" sz="3200"/>
              <a:t> ) </a:t>
            </a:r>
            <a:r>
              <a:rPr lang="en-US" altLang="zh-CN" sz="3200" b="1"/>
              <a:t>return</a:t>
            </a:r>
            <a:r>
              <a:rPr lang="en-US" altLang="zh-CN" sz="3200"/>
              <a:t> OK;</a:t>
            </a:r>
            <a:endParaRPr lang="en-US" altLang="zh-CN" sz="3200">
              <a:latin typeface="宋体" pitchFamily="2" charset="-122"/>
            </a:endParaRPr>
          </a:p>
          <a:p>
            <a:r>
              <a:rPr lang="en-US" altLang="zh-CN" sz="3200"/>
              <a:t>          </a:t>
            </a:r>
            <a:r>
              <a:rPr lang="en-US" altLang="zh-CN" sz="3200" b="1"/>
              <a:t>else </a:t>
            </a:r>
            <a:r>
              <a:rPr lang="en-US" altLang="zh-CN" sz="3200"/>
              <a:t>(</a:t>
            </a:r>
            <a:r>
              <a:rPr lang="en-US" altLang="zh-CN" sz="3200">
                <a:solidFill>
                  <a:srgbClr val="FF3300"/>
                </a:solidFill>
              </a:rPr>
              <a:t>Preorder(T-&gt;</a:t>
            </a:r>
            <a:r>
              <a:rPr lang="en-US" altLang="zh-CN" sz="3200" b="1">
                <a:solidFill>
                  <a:srgbClr val="FF3300"/>
                </a:solidFill>
              </a:rPr>
              <a:t>r</a:t>
            </a:r>
            <a:r>
              <a:rPr lang="en-US" altLang="zh-CN" sz="3200">
                <a:solidFill>
                  <a:srgbClr val="FF3300"/>
                </a:solidFill>
              </a:rPr>
              <a:t>child, x, p)</a:t>
            </a:r>
            <a:r>
              <a:rPr lang="en-US" altLang="zh-CN" sz="3200"/>
              <a:t>)  </a:t>
            </a:r>
            <a:r>
              <a:rPr lang="en-US" altLang="zh-CN" sz="3200" b="1"/>
              <a:t>return</a:t>
            </a:r>
            <a:r>
              <a:rPr lang="en-US" altLang="zh-CN" sz="3200"/>
              <a:t> OK;</a:t>
            </a:r>
          </a:p>
          <a:p>
            <a:r>
              <a:rPr lang="en-US" altLang="zh-CN" sz="3200"/>
              <a:t>       }//else</a:t>
            </a:r>
            <a:endParaRPr lang="en-US" altLang="zh-CN" sz="3200">
              <a:latin typeface="宋体" pitchFamily="2" charset="-122"/>
            </a:endParaRPr>
          </a:p>
          <a:p>
            <a:r>
              <a:rPr lang="en-US" altLang="zh-CN" sz="3200"/>
              <a:t>   </a:t>
            </a:r>
            <a:r>
              <a:rPr lang="en-US" altLang="zh-CN" sz="3200" b="1"/>
              <a:t>}/</a:t>
            </a:r>
            <a:r>
              <a:rPr lang="en-US" altLang="zh-CN" sz="3200"/>
              <a:t>/if</a:t>
            </a:r>
            <a:r>
              <a:rPr lang="en-US" altLang="zh-CN" sz="3200" b="1"/>
              <a:t> </a:t>
            </a:r>
          </a:p>
          <a:p>
            <a:r>
              <a:rPr lang="en-US" altLang="zh-CN" sz="3200" b="1"/>
              <a:t>   </a:t>
            </a:r>
            <a:r>
              <a:rPr lang="en-US" altLang="zh-CN" sz="3200" b="1">
                <a:solidFill>
                  <a:srgbClr val="990000"/>
                </a:solidFill>
              </a:rPr>
              <a:t>return FALSE;</a:t>
            </a:r>
          </a:p>
          <a:p>
            <a:r>
              <a:rPr lang="en-US" altLang="zh-CN" sz="3200" b="1"/>
              <a:t>}</a:t>
            </a:r>
          </a:p>
        </p:txBody>
      </p:sp>
      <p:sp>
        <p:nvSpPr>
          <p:cNvPr id="19460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85800" y="195263"/>
            <a:ext cx="6808788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0000FF"/>
                </a:solidFill>
                <a:ea typeface="隶书" pitchFamily="49" charset="-122"/>
              </a:rPr>
              <a:t>查询二叉树中某个结点的算法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86388" y="4595813"/>
            <a:ext cx="2724150" cy="2262187"/>
            <a:chOff x="3120" y="1680"/>
            <a:chExt cx="2160" cy="1728"/>
          </a:xfrm>
        </p:grpSpPr>
        <p:sp>
          <p:nvSpPr>
            <p:cNvPr id="19462" name="Oval 7"/>
            <p:cNvSpPr>
              <a:spLocks noChangeArrowheads="1"/>
            </p:cNvSpPr>
            <p:nvPr/>
          </p:nvSpPr>
          <p:spPr bwMode="auto">
            <a:xfrm>
              <a:off x="3696" y="1680"/>
              <a:ext cx="288" cy="288"/>
            </a:xfrm>
            <a:prstGeom prst="ellipse">
              <a:avLst/>
            </a:prstGeom>
            <a:solidFill>
              <a:srgbClr val="FFFFCC"/>
            </a:solidFill>
            <a:ln w="12700" cap="sq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A</a:t>
              </a:r>
            </a:p>
          </p:txBody>
        </p:sp>
        <p:sp>
          <p:nvSpPr>
            <p:cNvPr id="19463" name="Oval 8"/>
            <p:cNvSpPr>
              <a:spLocks noChangeArrowheads="1"/>
            </p:cNvSpPr>
            <p:nvPr/>
          </p:nvSpPr>
          <p:spPr bwMode="auto">
            <a:xfrm>
              <a:off x="3120" y="2160"/>
              <a:ext cx="288" cy="288"/>
            </a:xfrm>
            <a:prstGeom prst="ellipse">
              <a:avLst/>
            </a:prstGeom>
            <a:solidFill>
              <a:srgbClr val="FFFFCC"/>
            </a:solidFill>
            <a:ln w="12700" cap="sq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B</a:t>
              </a:r>
            </a:p>
          </p:txBody>
        </p:sp>
        <p:sp>
          <p:nvSpPr>
            <p:cNvPr id="19464" name="Oval 9"/>
            <p:cNvSpPr>
              <a:spLocks noChangeArrowheads="1"/>
            </p:cNvSpPr>
            <p:nvPr/>
          </p:nvSpPr>
          <p:spPr bwMode="auto">
            <a:xfrm>
              <a:off x="4368" y="2160"/>
              <a:ext cx="288" cy="288"/>
            </a:xfrm>
            <a:prstGeom prst="ellipse">
              <a:avLst/>
            </a:prstGeom>
            <a:solidFill>
              <a:srgbClr val="FFFFCC"/>
            </a:solidFill>
            <a:ln w="12700" cap="sq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D</a:t>
              </a:r>
            </a:p>
          </p:txBody>
        </p:sp>
        <p:sp>
          <p:nvSpPr>
            <p:cNvPr id="19465" name="Oval 10"/>
            <p:cNvSpPr>
              <a:spLocks noChangeArrowheads="1"/>
            </p:cNvSpPr>
            <p:nvPr/>
          </p:nvSpPr>
          <p:spPr bwMode="auto">
            <a:xfrm>
              <a:off x="3648" y="2640"/>
              <a:ext cx="288" cy="288"/>
            </a:xfrm>
            <a:prstGeom prst="ellipse">
              <a:avLst/>
            </a:prstGeom>
            <a:solidFill>
              <a:srgbClr val="FFFFCC"/>
            </a:solidFill>
            <a:ln w="12700" cap="sq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C</a:t>
              </a:r>
            </a:p>
          </p:txBody>
        </p:sp>
        <p:sp>
          <p:nvSpPr>
            <p:cNvPr id="19466" name="Oval 11"/>
            <p:cNvSpPr>
              <a:spLocks noChangeArrowheads="1"/>
            </p:cNvSpPr>
            <p:nvPr/>
          </p:nvSpPr>
          <p:spPr bwMode="auto">
            <a:xfrm>
              <a:off x="4992" y="2640"/>
              <a:ext cx="288" cy="288"/>
            </a:xfrm>
            <a:prstGeom prst="ellipse">
              <a:avLst/>
            </a:prstGeom>
            <a:solidFill>
              <a:srgbClr val="FFFFCC"/>
            </a:solidFill>
            <a:ln w="12700" cap="sq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E</a:t>
              </a:r>
            </a:p>
          </p:txBody>
        </p:sp>
        <p:sp>
          <p:nvSpPr>
            <p:cNvPr id="19467" name="Oval 12"/>
            <p:cNvSpPr>
              <a:spLocks noChangeArrowheads="1"/>
            </p:cNvSpPr>
            <p:nvPr/>
          </p:nvSpPr>
          <p:spPr bwMode="auto">
            <a:xfrm>
              <a:off x="4656" y="3120"/>
              <a:ext cx="288" cy="288"/>
            </a:xfrm>
            <a:prstGeom prst="ellipse">
              <a:avLst/>
            </a:prstGeom>
            <a:solidFill>
              <a:srgbClr val="FFFFCC"/>
            </a:solidFill>
            <a:ln w="12700" cap="sq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F</a:t>
              </a:r>
            </a:p>
          </p:txBody>
        </p:sp>
        <p:sp>
          <p:nvSpPr>
            <p:cNvPr id="19468" name="Line 13"/>
            <p:cNvSpPr>
              <a:spLocks noChangeShapeType="1"/>
            </p:cNvSpPr>
            <p:nvPr/>
          </p:nvSpPr>
          <p:spPr bwMode="auto">
            <a:xfrm flipH="1">
              <a:off x="3264" y="1824"/>
              <a:ext cx="432" cy="336"/>
            </a:xfrm>
            <a:prstGeom prst="line">
              <a:avLst/>
            </a:prstGeom>
            <a:noFill/>
            <a:ln w="1905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9" name="Line 14"/>
            <p:cNvSpPr>
              <a:spLocks noChangeShapeType="1"/>
            </p:cNvSpPr>
            <p:nvPr/>
          </p:nvSpPr>
          <p:spPr bwMode="auto">
            <a:xfrm>
              <a:off x="3984" y="1824"/>
              <a:ext cx="528" cy="336"/>
            </a:xfrm>
            <a:prstGeom prst="line">
              <a:avLst/>
            </a:prstGeom>
            <a:noFill/>
            <a:ln w="1905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0" name="Line 15"/>
            <p:cNvSpPr>
              <a:spLocks noChangeShapeType="1"/>
            </p:cNvSpPr>
            <p:nvPr/>
          </p:nvSpPr>
          <p:spPr bwMode="auto">
            <a:xfrm>
              <a:off x="3408" y="2304"/>
              <a:ext cx="384" cy="336"/>
            </a:xfrm>
            <a:prstGeom prst="line">
              <a:avLst/>
            </a:prstGeom>
            <a:noFill/>
            <a:ln w="1905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Line 16"/>
            <p:cNvSpPr>
              <a:spLocks noChangeShapeType="1"/>
            </p:cNvSpPr>
            <p:nvPr/>
          </p:nvSpPr>
          <p:spPr bwMode="auto">
            <a:xfrm>
              <a:off x="4656" y="2304"/>
              <a:ext cx="480" cy="336"/>
            </a:xfrm>
            <a:prstGeom prst="line">
              <a:avLst/>
            </a:prstGeom>
            <a:noFill/>
            <a:ln w="1905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Line 17"/>
            <p:cNvSpPr>
              <a:spLocks noChangeShapeType="1"/>
            </p:cNvSpPr>
            <p:nvPr/>
          </p:nvSpPr>
          <p:spPr bwMode="auto">
            <a:xfrm flipH="1">
              <a:off x="4800" y="2784"/>
              <a:ext cx="192" cy="336"/>
            </a:xfrm>
            <a:prstGeom prst="line">
              <a:avLst/>
            </a:prstGeom>
            <a:noFill/>
            <a:ln w="1905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2549FC-F009-49C8-8009-7D0520558220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06425" y="381000"/>
            <a:ext cx="6937375" cy="823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0000FF"/>
                </a:solidFill>
                <a:ea typeface="楷体_GB2312" pitchFamily="49" charset="-122"/>
              </a:rPr>
              <a:t>五</a:t>
            </a:r>
            <a:r>
              <a:rPr lang="zh-CN" altLang="en-US" sz="4800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lang="zh-CN" altLang="en-US" sz="4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遍历算法的应用举例</a:t>
            </a:r>
            <a:endParaRPr lang="zh-CN" altLang="en-US" sz="2400"/>
          </a:p>
        </p:txBody>
      </p:sp>
      <p:sp>
        <p:nvSpPr>
          <p:cNvPr id="20484" name="Text Box 3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688975" y="2606675"/>
            <a:ext cx="602615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ea typeface="隶书" pitchFamily="49" charset="-122"/>
              </a:rPr>
              <a:t>2</a:t>
            </a:r>
            <a:r>
              <a:rPr lang="zh-CN" altLang="en-US" sz="4000" b="1">
                <a:ea typeface="隶书" pitchFamily="49" charset="-122"/>
              </a:rPr>
              <a:t>、查询二叉树中某个结点</a:t>
            </a:r>
          </a:p>
        </p:txBody>
      </p:sp>
      <p:sp>
        <p:nvSpPr>
          <p:cNvPr id="20485" name="Text Box 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85800" y="3521075"/>
            <a:ext cx="462915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3300"/>
                </a:solidFill>
                <a:ea typeface="隶书" pitchFamily="49" charset="-122"/>
              </a:rPr>
              <a:t>3</a:t>
            </a:r>
            <a:r>
              <a:rPr lang="zh-CN" altLang="en-US" sz="4000" b="1">
                <a:solidFill>
                  <a:srgbClr val="FF3300"/>
                </a:solidFill>
                <a:ea typeface="隶书" pitchFamily="49" charset="-122"/>
              </a:rPr>
              <a:t>、求二叉树的深度 </a:t>
            </a:r>
            <a:endParaRPr lang="zh-CN" altLang="en-US" sz="2400">
              <a:solidFill>
                <a:srgbClr val="FF3300"/>
              </a:solidFill>
            </a:endParaRPr>
          </a:p>
        </p:txBody>
      </p:sp>
      <p:sp>
        <p:nvSpPr>
          <p:cNvPr id="20486" name="Text Box 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47700" y="4435475"/>
            <a:ext cx="361315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800000"/>
                </a:solidFill>
                <a:ea typeface="隶书" pitchFamily="49" charset="-122"/>
              </a:rPr>
              <a:t>4</a:t>
            </a:r>
            <a:r>
              <a:rPr lang="zh-CN" altLang="en-US" sz="4000" b="1">
                <a:solidFill>
                  <a:srgbClr val="800000"/>
                </a:solidFill>
                <a:ea typeface="隶书" pitchFamily="49" charset="-122"/>
              </a:rPr>
              <a:t>、复制二叉树 </a:t>
            </a:r>
            <a:endParaRPr lang="zh-CN" altLang="en-US" sz="4000"/>
          </a:p>
        </p:txBody>
      </p:sp>
      <p:sp>
        <p:nvSpPr>
          <p:cNvPr id="20487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09600" y="536575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sz="4000" b="1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5</a:t>
            </a:r>
            <a:r>
              <a:rPr lang="zh-CN" altLang="en-US" sz="4000" b="1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、建立二叉树的存储结构</a:t>
            </a:r>
            <a:endParaRPr lang="zh-CN" altLang="en-US" sz="6000" b="1">
              <a:solidFill>
                <a:srgbClr val="800000"/>
              </a:solidFill>
              <a:ea typeface="隶书" pitchFamily="49" charset="-122"/>
            </a:endParaRPr>
          </a:p>
        </p:txBody>
      </p:sp>
      <p:sp>
        <p:nvSpPr>
          <p:cNvPr id="20488" name="Text Box 7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703263" y="1676400"/>
            <a:ext cx="755015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ea typeface="隶书" pitchFamily="49" charset="-122"/>
              </a:rPr>
              <a:t>1</a:t>
            </a:r>
            <a:r>
              <a:rPr lang="zh-CN" altLang="en-US" sz="4000" b="1">
                <a:ea typeface="隶书" pitchFamily="49" charset="-122"/>
              </a:rPr>
              <a:t>、统计二叉树中叶子结点的个数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BB245C-AC74-453C-BFDB-F6ED54E83602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398463" y="1049338"/>
            <a:ext cx="8501062" cy="38274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算法归纳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>
              <a:lnSpc>
                <a:spcPct val="125000"/>
              </a:lnSpc>
            </a:pPr>
            <a:endParaRPr lang="en-US" altLang="zh-CN" sz="32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如果是空树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则树的深度为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0;</a:t>
            </a:r>
          </a:p>
          <a:p>
            <a:pPr>
              <a:lnSpc>
                <a:spcPct val="125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如果非空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,  </a:t>
            </a:r>
          </a:p>
          <a:p>
            <a:pPr>
              <a:lnSpc>
                <a:spcPct val="125000"/>
              </a:lnSpc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>
              <a:lnSpc>
                <a:spcPct val="125000"/>
              </a:lnSpc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树的深度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=1+ Max{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左子树深度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右子树深度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}</a:t>
            </a:r>
          </a:p>
        </p:txBody>
      </p:sp>
      <p:sp>
        <p:nvSpPr>
          <p:cNvPr id="537603" name="Text Box 3"/>
          <p:cNvSpPr txBox="1">
            <a:spLocks noChangeArrowheads="1"/>
          </p:cNvSpPr>
          <p:nvPr/>
        </p:nvSpPr>
        <p:spPr bwMode="auto">
          <a:xfrm>
            <a:off x="3022600" y="1176338"/>
            <a:ext cx="282575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rgbClr val="FF0000"/>
                </a:solidFill>
                <a:ea typeface="隶书" pitchFamily="49" charset="-122"/>
              </a:rPr>
              <a:t>(</a:t>
            </a:r>
            <a:r>
              <a:rPr lang="zh-CN" altLang="en-US" sz="4000" b="1">
                <a:solidFill>
                  <a:srgbClr val="FF0000"/>
                </a:solidFill>
                <a:ea typeface="隶书" pitchFamily="49" charset="-122"/>
              </a:rPr>
              <a:t>后序遍历</a:t>
            </a:r>
            <a:r>
              <a:rPr lang="en-US" altLang="zh-CN" sz="4000" b="1">
                <a:solidFill>
                  <a:srgbClr val="FF0000"/>
                </a:solidFill>
                <a:ea typeface="隶书" pitchFamily="49" charset="-122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5029200"/>
            <a:ext cx="8534400" cy="1295400"/>
            <a:chOff x="192" y="2832"/>
            <a:chExt cx="5376" cy="816"/>
          </a:xfrm>
        </p:grpSpPr>
        <p:sp>
          <p:nvSpPr>
            <p:cNvPr id="229416" name="Line 10"/>
            <p:cNvSpPr>
              <a:spLocks noChangeShapeType="1"/>
            </p:cNvSpPr>
            <p:nvPr/>
          </p:nvSpPr>
          <p:spPr bwMode="auto">
            <a:xfrm>
              <a:off x="240" y="3216"/>
              <a:ext cx="53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417" name="Line 11"/>
            <p:cNvSpPr>
              <a:spLocks noChangeShapeType="1"/>
            </p:cNvSpPr>
            <p:nvPr/>
          </p:nvSpPr>
          <p:spPr bwMode="auto">
            <a:xfrm>
              <a:off x="240" y="3648"/>
              <a:ext cx="53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418" name="Text Box 12"/>
            <p:cNvSpPr txBox="1">
              <a:spLocks noChangeArrowheads="1"/>
            </p:cNvSpPr>
            <p:nvPr/>
          </p:nvSpPr>
          <p:spPr bwMode="auto">
            <a:xfrm>
              <a:off x="192" y="3216"/>
              <a:ext cx="533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333333"/>
                  </a:solidFill>
                </a:rPr>
                <a:t> </a:t>
              </a:r>
              <a:r>
                <a:rPr lang="en-US" altLang="zh-CN" sz="3600">
                  <a:solidFill>
                    <a:srgbClr val="990033"/>
                  </a:solidFill>
                </a:rPr>
                <a:t>A  B   C        D         E                                  F</a:t>
              </a:r>
            </a:p>
          </p:txBody>
        </p:sp>
        <p:grpSp>
          <p:nvGrpSpPr>
            <p:cNvPr id="229419" name="Group 13"/>
            <p:cNvGrpSpPr>
              <a:grpSpLocks/>
            </p:cNvGrpSpPr>
            <p:nvPr/>
          </p:nvGrpSpPr>
          <p:grpSpPr bwMode="auto">
            <a:xfrm>
              <a:off x="192" y="2832"/>
              <a:ext cx="5376" cy="816"/>
              <a:chOff x="192" y="2832"/>
              <a:chExt cx="5376" cy="816"/>
            </a:xfrm>
          </p:grpSpPr>
          <p:sp>
            <p:nvSpPr>
              <p:cNvPr id="229420" name="Line 14"/>
              <p:cNvSpPr>
                <a:spLocks noChangeShapeType="1"/>
              </p:cNvSpPr>
              <p:nvPr/>
            </p:nvSpPr>
            <p:spPr bwMode="auto">
              <a:xfrm>
                <a:off x="576" y="3216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9421" name="Line 15"/>
              <p:cNvSpPr>
                <a:spLocks noChangeShapeType="1"/>
              </p:cNvSpPr>
              <p:nvPr/>
            </p:nvSpPr>
            <p:spPr bwMode="auto">
              <a:xfrm>
                <a:off x="960" y="3216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9422" name="Line 16"/>
              <p:cNvSpPr>
                <a:spLocks noChangeShapeType="1"/>
              </p:cNvSpPr>
              <p:nvPr/>
            </p:nvSpPr>
            <p:spPr bwMode="auto">
              <a:xfrm>
                <a:off x="1344" y="3216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9423" name="Line 17"/>
              <p:cNvSpPr>
                <a:spLocks noChangeShapeType="1"/>
              </p:cNvSpPr>
              <p:nvPr/>
            </p:nvSpPr>
            <p:spPr bwMode="auto">
              <a:xfrm>
                <a:off x="1728" y="3216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9424" name="Line 18"/>
              <p:cNvSpPr>
                <a:spLocks noChangeShapeType="1"/>
              </p:cNvSpPr>
              <p:nvPr/>
            </p:nvSpPr>
            <p:spPr bwMode="auto">
              <a:xfrm>
                <a:off x="2112" y="3216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9425" name="Line 19"/>
              <p:cNvSpPr>
                <a:spLocks noChangeShapeType="1"/>
              </p:cNvSpPr>
              <p:nvPr/>
            </p:nvSpPr>
            <p:spPr bwMode="auto">
              <a:xfrm>
                <a:off x="2544" y="3216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9426" name="Line 20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9427" name="Line 21"/>
              <p:cNvSpPr>
                <a:spLocks noChangeShapeType="1"/>
              </p:cNvSpPr>
              <p:nvPr/>
            </p:nvSpPr>
            <p:spPr bwMode="auto">
              <a:xfrm>
                <a:off x="3360" y="3216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9428" name="Line 22"/>
              <p:cNvSpPr>
                <a:spLocks noChangeShapeType="1"/>
              </p:cNvSpPr>
              <p:nvPr/>
            </p:nvSpPr>
            <p:spPr bwMode="auto">
              <a:xfrm>
                <a:off x="3744" y="3216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9429" name="Line 23"/>
              <p:cNvSpPr>
                <a:spLocks noChangeShapeType="1"/>
              </p:cNvSpPr>
              <p:nvPr/>
            </p:nvSpPr>
            <p:spPr bwMode="auto">
              <a:xfrm>
                <a:off x="4080" y="3216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9430" name="Line 24"/>
              <p:cNvSpPr>
                <a:spLocks noChangeShapeType="1"/>
              </p:cNvSpPr>
              <p:nvPr/>
            </p:nvSpPr>
            <p:spPr bwMode="auto">
              <a:xfrm>
                <a:off x="4464" y="3216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9431" name="Line 25"/>
              <p:cNvSpPr>
                <a:spLocks noChangeShapeType="1"/>
              </p:cNvSpPr>
              <p:nvPr/>
            </p:nvSpPr>
            <p:spPr bwMode="auto">
              <a:xfrm>
                <a:off x="4848" y="3216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9432" name="Line 26"/>
              <p:cNvSpPr>
                <a:spLocks noChangeShapeType="1"/>
              </p:cNvSpPr>
              <p:nvPr/>
            </p:nvSpPr>
            <p:spPr bwMode="auto">
              <a:xfrm>
                <a:off x="5184" y="3216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9433" name="Line 27"/>
              <p:cNvSpPr>
                <a:spLocks noChangeShapeType="1"/>
              </p:cNvSpPr>
              <p:nvPr/>
            </p:nvSpPr>
            <p:spPr bwMode="auto">
              <a:xfrm>
                <a:off x="5568" y="3216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9434" name="Line 28"/>
              <p:cNvSpPr>
                <a:spLocks noChangeShapeType="1"/>
              </p:cNvSpPr>
              <p:nvPr/>
            </p:nvSpPr>
            <p:spPr bwMode="auto">
              <a:xfrm>
                <a:off x="240" y="3216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9435" name="Text Box 29"/>
              <p:cNvSpPr txBox="1">
                <a:spLocks noChangeArrowheads="1"/>
              </p:cNvSpPr>
              <p:nvPr/>
            </p:nvSpPr>
            <p:spPr bwMode="auto">
              <a:xfrm>
                <a:off x="192" y="2832"/>
                <a:ext cx="534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rgbClr val="333333"/>
                    </a:solidFill>
                  </a:rPr>
                  <a:t> </a:t>
                </a:r>
                <a:r>
                  <a:rPr lang="en-US" altLang="zh-CN" sz="3600">
                    <a:solidFill>
                      <a:srgbClr val="333333"/>
                    </a:solidFill>
                  </a:rPr>
                  <a:t>0   1   2    3   4    5    6    7   8   9  10 11 12 13</a:t>
                </a:r>
              </a:p>
            </p:txBody>
          </p:sp>
        </p:grpSp>
      </p:grpSp>
      <p:grpSp>
        <p:nvGrpSpPr>
          <p:cNvPr id="229379" name="Group 66"/>
          <p:cNvGrpSpPr>
            <a:grpSpLocks/>
          </p:cNvGrpSpPr>
          <p:nvPr/>
        </p:nvGrpSpPr>
        <p:grpSpPr bwMode="auto">
          <a:xfrm>
            <a:off x="2559050" y="533400"/>
            <a:ext cx="6553200" cy="3657600"/>
            <a:chOff x="1612" y="336"/>
            <a:chExt cx="4128" cy="2304"/>
          </a:xfrm>
        </p:grpSpPr>
        <p:sp>
          <p:nvSpPr>
            <p:cNvPr id="229404" name="Line 33"/>
            <p:cNvSpPr>
              <a:spLocks noChangeShapeType="1"/>
            </p:cNvSpPr>
            <p:nvPr/>
          </p:nvSpPr>
          <p:spPr bwMode="auto">
            <a:xfrm>
              <a:off x="4588" y="1104"/>
              <a:ext cx="912" cy="384"/>
            </a:xfrm>
            <a:prstGeom prst="line">
              <a:avLst/>
            </a:prstGeom>
            <a:noFill/>
            <a:ln w="28575" cap="sq">
              <a:solidFill>
                <a:srgbClr val="AE68AE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9405" name="Group 65"/>
            <p:cNvGrpSpPr>
              <a:grpSpLocks/>
            </p:cNvGrpSpPr>
            <p:nvPr/>
          </p:nvGrpSpPr>
          <p:grpSpPr bwMode="auto">
            <a:xfrm>
              <a:off x="1612" y="336"/>
              <a:ext cx="4128" cy="2304"/>
              <a:chOff x="1612" y="336"/>
              <a:chExt cx="4128" cy="2304"/>
            </a:xfrm>
          </p:grpSpPr>
          <p:sp useBgFill="1">
            <p:nvSpPr>
              <p:cNvPr id="229406" name="Oval 3"/>
              <p:cNvSpPr>
                <a:spLocks noChangeArrowheads="1"/>
              </p:cNvSpPr>
              <p:nvPr/>
            </p:nvSpPr>
            <p:spPr bwMode="auto">
              <a:xfrm>
                <a:off x="2860" y="336"/>
                <a:ext cx="480" cy="480"/>
              </a:xfrm>
              <a:prstGeom prst="ellipse">
                <a:avLst/>
              </a:prstGeom>
              <a:ln w="38100" cap="sq">
                <a:solidFill>
                  <a:srgbClr val="0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4000" b="1">
                    <a:solidFill>
                      <a:srgbClr val="990033"/>
                    </a:solidFill>
                  </a:rPr>
                  <a:t>A</a:t>
                </a:r>
                <a:endParaRPr lang="en-US" altLang="zh-CN" sz="2400">
                  <a:solidFill>
                    <a:srgbClr val="333333"/>
                  </a:solidFill>
                </a:endParaRPr>
              </a:p>
            </p:txBody>
          </p:sp>
          <p:sp useBgFill="1">
            <p:nvSpPr>
              <p:cNvPr id="229407" name="Oval 4"/>
              <p:cNvSpPr>
                <a:spLocks noChangeArrowheads="1"/>
              </p:cNvSpPr>
              <p:nvPr/>
            </p:nvSpPr>
            <p:spPr bwMode="auto">
              <a:xfrm>
                <a:off x="1612" y="864"/>
                <a:ext cx="528" cy="528"/>
              </a:xfrm>
              <a:prstGeom prst="ellipse">
                <a:avLst/>
              </a:prstGeom>
              <a:ln w="28575" cap="sq">
                <a:solidFill>
                  <a:srgbClr val="0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4000" b="1">
                    <a:solidFill>
                      <a:srgbClr val="990033"/>
                    </a:solidFill>
                  </a:rPr>
                  <a:t>B</a:t>
                </a:r>
                <a:endParaRPr lang="en-US" altLang="zh-CN" sz="2400">
                  <a:solidFill>
                    <a:srgbClr val="333333"/>
                  </a:solidFill>
                </a:endParaRPr>
              </a:p>
            </p:txBody>
          </p:sp>
          <p:sp useBgFill="1">
            <p:nvSpPr>
              <p:cNvPr id="229408" name="Oval 5"/>
              <p:cNvSpPr>
                <a:spLocks noChangeArrowheads="1"/>
              </p:cNvSpPr>
              <p:nvPr/>
            </p:nvSpPr>
            <p:spPr bwMode="auto">
              <a:xfrm>
                <a:off x="2246" y="1526"/>
                <a:ext cx="480" cy="480"/>
              </a:xfrm>
              <a:prstGeom prst="ellipse">
                <a:avLst/>
              </a:prstGeom>
              <a:ln w="28575" cap="sq">
                <a:solidFill>
                  <a:srgbClr val="0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4000" b="1">
                    <a:solidFill>
                      <a:srgbClr val="990033"/>
                    </a:solidFill>
                  </a:rPr>
                  <a:t>D</a:t>
                </a:r>
              </a:p>
            </p:txBody>
          </p:sp>
          <p:sp useBgFill="1">
            <p:nvSpPr>
              <p:cNvPr id="229409" name="Oval 6"/>
              <p:cNvSpPr>
                <a:spLocks noChangeArrowheads="1"/>
              </p:cNvSpPr>
              <p:nvPr/>
            </p:nvSpPr>
            <p:spPr bwMode="auto">
              <a:xfrm>
                <a:off x="4060" y="864"/>
                <a:ext cx="528" cy="528"/>
              </a:xfrm>
              <a:prstGeom prst="ellipse">
                <a:avLst/>
              </a:prstGeom>
              <a:ln w="28575" cap="sq">
                <a:solidFill>
                  <a:srgbClr val="0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4000" b="1">
                    <a:solidFill>
                      <a:srgbClr val="990033"/>
                    </a:solidFill>
                  </a:rPr>
                  <a:t>C</a:t>
                </a:r>
              </a:p>
            </p:txBody>
          </p:sp>
          <p:sp useBgFill="1">
            <p:nvSpPr>
              <p:cNvPr id="229410" name="Oval 7"/>
              <p:cNvSpPr>
                <a:spLocks noChangeArrowheads="1"/>
              </p:cNvSpPr>
              <p:nvPr/>
            </p:nvSpPr>
            <p:spPr bwMode="auto">
              <a:xfrm>
                <a:off x="5212" y="1488"/>
                <a:ext cx="528" cy="528"/>
              </a:xfrm>
              <a:prstGeom prst="ellipse">
                <a:avLst/>
              </a:prstGeom>
              <a:ln w="28575" cap="sq">
                <a:solidFill>
                  <a:srgbClr val="0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4000" b="1">
                    <a:solidFill>
                      <a:srgbClr val="990033"/>
                    </a:solidFill>
                  </a:rPr>
                  <a:t>E</a:t>
                </a:r>
                <a:endParaRPr lang="en-US" altLang="zh-CN" sz="2400" b="1">
                  <a:solidFill>
                    <a:srgbClr val="333333"/>
                  </a:solidFill>
                </a:endParaRPr>
              </a:p>
            </p:txBody>
          </p:sp>
          <p:sp useBgFill="1">
            <p:nvSpPr>
              <p:cNvPr id="229411" name="Oval 8"/>
              <p:cNvSpPr>
                <a:spLocks noChangeArrowheads="1"/>
              </p:cNvSpPr>
              <p:nvPr/>
            </p:nvSpPr>
            <p:spPr bwMode="auto">
              <a:xfrm>
                <a:off x="4636" y="2160"/>
                <a:ext cx="528" cy="480"/>
              </a:xfrm>
              <a:prstGeom prst="ellipse">
                <a:avLst/>
              </a:prstGeom>
              <a:ln w="28575" cap="sq">
                <a:solidFill>
                  <a:srgbClr val="0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4000" b="1">
                    <a:solidFill>
                      <a:srgbClr val="990033"/>
                    </a:solidFill>
                  </a:rPr>
                  <a:t>F</a:t>
                </a:r>
                <a:endParaRPr lang="en-US" altLang="zh-CN"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29412" name="Line 30"/>
              <p:cNvSpPr>
                <a:spLocks noChangeShapeType="1"/>
              </p:cNvSpPr>
              <p:nvPr/>
            </p:nvSpPr>
            <p:spPr bwMode="auto">
              <a:xfrm flipH="1">
                <a:off x="1900" y="576"/>
                <a:ext cx="960" cy="288"/>
              </a:xfrm>
              <a:prstGeom prst="line">
                <a:avLst/>
              </a:prstGeom>
              <a:noFill/>
              <a:ln w="28575" cap="sq">
                <a:solidFill>
                  <a:srgbClr val="AE68AE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9413" name="Line 31"/>
              <p:cNvSpPr>
                <a:spLocks noChangeShapeType="1"/>
              </p:cNvSpPr>
              <p:nvPr/>
            </p:nvSpPr>
            <p:spPr bwMode="auto">
              <a:xfrm>
                <a:off x="2140" y="1104"/>
                <a:ext cx="336" cy="432"/>
              </a:xfrm>
              <a:prstGeom prst="line">
                <a:avLst/>
              </a:prstGeom>
              <a:noFill/>
              <a:ln w="28575" cap="sq">
                <a:solidFill>
                  <a:srgbClr val="AE68AE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9414" name="Line 32"/>
              <p:cNvSpPr>
                <a:spLocks noChangeShapeType="1"/>
              </p:cNvSpPr>
              <p:nvPr/>
            </p:nvSpPr>
            <p:spPr bwMode="auto">
              <a:xfrm>
                <a:off x="3340" y="576"/>
                <a:ext cx="960" cy="288"/>
              </a:xfrm>
              <a:prstGeom prst="line">
                <a:avLst/>
              </a:prstGeom>
              <a:noFill/>
              <a:ln w="28575" cap="sq">
                <a:solidFill>
                  <a:srgbClr val="AE68AE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9415" name="Line 34"/>
              <p:cNvSpPr>
                <a:spLocks noChangeShapeType="1"/>
              </p:cNvSpPr>
              <p:nvPr/>
            </p:nvSpPr>
            <p:spPr bwMode="auto">
              <a:xfrm flipH="1">
                <a:off x="4924" y="1728"/>
                <a:ext cx="288" cy="432"/>
              </a:xfrm>
              <a:prstGeom prst="line">
                <a:avLst/>
              </a:prstGeom>
              <a:noFill/>
              <a:ln w="28575" cap="sq">
                <a:solidFill>
                  <a:srgbClr val="AE68AE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2374900" y="381000"/>
            <a:ext cx="6769100" cy="3124200"/>
            <a:chOff x="1324" y="576"/>
            <a:chExt cx="4264" cy="1968"/>
          </a:xfrm>
        </p:grpSpPr>
        <p:sp>
          <p:nvSpPr>
            <p:cNvPr id="229398" name="Text Box 35"/>
            <p:cNvSpPr txBox="1">
              <a:spLocks noChangeArrowheads="1"/>
            </p:cNvSpPr>
            <p:nvPr/>
          </p:nvSpPr>
          <p:spPr bwMode="auto">
            <a:xfrm>
              <a:off x="1324" y="912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>
                  <a:solidFill>
                    <a:srgbClr val="333333"/>
                  </a:solidFill>
                </a:rPr>
                <a:t>1</a:t>
              </a:r>
            </a:p>
          </p:txBody>
        </p:sp>
        <p:sp>
          <p:nvSpPr>
            <p:cNvPr id="229399" name="Text Box 36"/>
            <p:cNvSpPr txBox="1">
              <a:spLocks noChangeArrowheads="1"/>
            </p:cNvSpPr>
            <p:nvPr/>
          </p:nvSpPr>
          <p:spPr bwMode="auto">
            <a:xfrm>
              <a:off x="1968" y="1564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>
                  <a:solidFill>
                    <a:srgbClr val="333333"/>
                  </a:solidFill>
                </a:rPr>
                <a:t>4</a:t>
              </a:r>
            </a:p>
          </p:txBody>
        </p:sp>
        <p:sp>
          <p:nvSpPr>
            <p:cNvPr id="229400" name="Text Box 37"/>
            <p:cNvSpPr txBox="1">
              <a:spLocks noChangeArrowheads="1"/>
            </p:cNvSpPr>
            <p:nvPr/>
          </p:nvSpPr>
          <p:spPr bwMode="auto">
            <a:xfrm>
              <a:off x="2428" y="576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>
                  <a:solidFill>
                    <a:srgbClr val="333333"/>
                  </a:solidFill>
                </a:rPr>
                <a:t>0</a:t>
              </a:r>
            </a:p>
          </p:txBody>
        </p:sp>
        <p:sp>
          <p:nvSpPr>
            <p:cNvPr id="229401" name="Text Box 38"/>
            <p:cNvSpPr txBox="1">
              <a:spLocks noChangeArrowheads="1"/>
            </p:cNvSpPr>
            <p:nvPr/>
          </p:nvSpPr>
          <p:spPr bwMode="auto">
            <a:xfrm>
              <a:off x="4348" y="2140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>
                  <a:solidFill>
                    <a:srgbClr val="333333"/>
                  </a:solidFill>
                </a:rPr>
                <a:t>13</a:t>
              </a:r>
            </a:p>
          </p:txBody>
        </p:sp>
        <p:sp>
          <p:nvSpPr>
            <p:cNvPr id="229402" name="Text Box 39"/>
            <p:cNvSpPr txBox="1">
              <a:spLocks noChangeArrowheads="1"/>
            </p:cNvSpPr>
            <p:nvPr/>
          </p:nvSpPr>
          <p:spPr bwMode="auto">
            <a:xfrm>
              <a:off x="4272" y="864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>
                  <a:solidFill>
                    <a:srgbClr val="333333"/>
                  </a:solidFill>
                </a:rPr>
                <a:t>2</a:t>
              </a:r>
            </a:p>
          </p:txBody>
        </p:sp>
        <p:sp>
          <p:nvSpPr>
            <p:cNvPr id="229403" name="Text Box 40"/>
            <p:cNvSpPr txBox="1">
              <a:spLocks noChangeArrowheads="1"/>
            </p:cNvSpPr>
            <p:nvPr/>
          </p:nvSpPr>
          <p:spPr bwMode="auto">
            <a:xfrm>
              <a:off x="5328" y="1440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>
                  <a:solidFill>
                    <a:srgbClr val="333333"/>
                  </a:solidFill>
                </a:rPr>
                <a:t>6</a:t>
              </a:r>
            </a:p>
          </p:txBody>
        </p:sp>
      </p:grpSp>
      <p:sp>
        <p:nvSpPr>
          <p:cNvPr id="229381" name="Text Box 42"/>
          <p:cNvSpPr txBox="1">
            <a:spLocks noChangeArrowheads="1"/>
          </p:cNvSpPr>
          <p:nvPr/>
        </p:nvSpPr>
        <p:spPr bwMode="auto">
          <a:xfrm>
            <a:off x="381000" y="381000"/>
            <a:ext cx="259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600">
                <a:solidFill>
                  <a:srgbClr val="333333"/>
                </a:solidFill>
              </a:rPr>
              <a:t>一般二叉树</a:t>
            </a:r>
          </a:p>
        </p:txBody>
      </p:sp>
      <p:grpSp>
        <p:nvGrpSpPr>
          <p:cNvPr id="7" name="Group 71"/>
          <p:cNvGrpSpPr>
            <a:grpSpLocks/>
          </p:cNvGrpSpPr>
          <p:nvPr/>
        </p:nvGrpSpPr>
        <p:grpSpPr bwMode="auto">
          <a:xfrm>
            <a:off x="457200" y="3429000"/>
            <a:ext cx="3657600" cy="1250950"/>
            <a:chOff x="288" y="2160"/>
            <a:chExt cx="2304" cy="788"/>
          </a:xfrm>
        </p:grpSpPr>
        <p:grpSp>
          <p:nvGrpSpPr>
            <p:cNvPr id="229388" name="Group 70"/>
            <p:cNvGrpSpPr>
              <a:grpSpLocks/>
            </p:cNvGrpSpPr>
            <p:nvPr/>
          </p:nvGrpSpPr>
          <p:grpSpPr bwMode="auto">
            <a:xfrm>
              <a:off x="288" y="2160"/>
              <a:ext cx="2304" cy="788"/>
              <a:chOff x="288" y="2160"/>
              <a:chExt cx="2304" cy="788"/>
            </a:xfrm>
          </p:grpSpPr>
          <p:grpSp>
            <p:nvGrpSpPr>
              <p:cNvPr id="229394" name="Group 69"/>
              <p:cNvGrpSpPr>
                <a:grpSpLocks/>
              </p:cNvGrpSpPr>
              <p:nvPr/>
            </p:nvGrpSpPr>
            <p:grpSpPr bwMode="auto">
              <a:xfrm>
                <a:off x="336" y="2160"/>
                <a:ext cx="2256" cy="788"/>
                <a:chOff x="336" y="2160"/>
                <a:chExt cx="2256" cy="788"/>
              </a:xfrm>
            </p:grpSpPr>
            <p:sp>
              <p:nvSpPr>
                <p:cNvPr id="229396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336" y="2544"/>
                  <a:ext cx="2256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Font typeface="Monotype Sorts"/>
                    <a:buChar char="§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50000"/>
                    <a:buFont typeface="Monotype Sorts"/>
                    <a:buChar char="l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3400">
                      <a:solidFill>
                        <a:srgbClr val="333333"/>
                      </a:solidFill>
                    </a:rPr>
                    <a:t>A  B  C  D E  F  </a:t>
                  </a:r>
                  <a:r>
                    <a:rPr lang="en-US" altLang="zh-CN" sz="3600">
                      <a:solidFill>
                        <a:srgbClr val="333333"/>
                      </a:solidFill>
                    </a:rPr>
                    <a:t>  </a:t>
                  </a:r>
                </a:p>
              </p:txBody>
            </p:sp>
            <p:sp>
              <p:nvSpPr>
                <p:cNvPr id="229397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36" y="2160"/>
                  <a:ext cx="2160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Font typeface="Monotype Sorts"/>
                    <a:buChar char="§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50000"/>
                    <a:buFont typeface="Monotype Sorts"/>
                    <a:buChar char="l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3600">
                      <a:solidFill>
                        <a:srgbClr val="333333"/>
                      </a:solidFill>
                    </a:rPr>
                    <a:t>1  2   3  4  5   6 </a:t>
                  </a:r>
                  <a:endParaRPr lang="en-US" altLang="zh-CN" b="1">
                    <a:solidFill>
                      <a:srgbClr val="333333"/>
                    </a:solidFill>
                  </a:endParaRPr>
                </a:p>
              </p:txBody>
            </p:sp>
          </p:grpSp>
          <p:sp>
            <p:nvSpPr>
              <p:cNvPr id="229395" name="Rectangle 47"/>
              <p:cNvSpPr>
                <a:spLocks noChangeArrowheads="1"/>
              </p:cNvSpPr>
              <p:nvPr/>
            </p:nvSpPr>
            <p:spPr bwMode="auto">
              <a:xfrm>
                <a:off x="288" y="2544"/>
                <a:ext cx="1968" cy="384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600">
                  <a:solidFill>
                    <a:srgbClr val="333333"/>
                  </a:solidFill>
                </a:endParaRPr>
              </a:p>
            </p:txBody>
          </p:sp>
        </p:grpSp>
        <p:sp>
          <p:nvSpPr>
            <p:cNvPr id="229389" name="Line 48"/>
            <p:cNvSpPr>
              <a:spLocks noChangeShapeType="1"/>
            </p:cNvSpPr>
            <p:nvPr/>
          </p:nvSpPr>
          <p:spPr bwMode="auto">
            <a:xfrm>
              <a:off x="624" y="2544"/>
              <a:ext cx="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90" name="Line 49"/>
            <p:cNvSpPr>
              <a:spLocks noChangeShapeType="1"/>
            </p:cNvSpPr>
            <p:nvPr/>
          </p:nvSpPr>
          <p:spPr bwMode="auto">
            <a:xfrm>
              <a:off x="960" y="2544"/>
              <a:ext cx="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91" name="Line 50"/>
            <p:cNvSpPr>
              <a:spLocks noChangeShapeType="1"/>
            </p:cNvSpPr>
            <p:nvPr/>
          </p:nvSpPr>
          <p:spPr bwMode="auto">
            <a:xfrm>
              <a:off x="1296" y="2544"/>
              <a:ext cx="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92" name="Line 51"/>
            <p:cNvSpPr>
              <a:spLocks noChangeShapeType="1"/>
            </p:cNvSpPr>
            <p:nvPr/>
          </p:nvSpPr>
          <p:spPr bwMode="auto">
            <a:xfrm>
              <a:off x="1584" y="2544"/>
              <a:ext cx="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93" name="Line 52"/>
            <p:cNvSpPr>
              <a:spLocks noChangeShapeType="1"/>
            </p:cNvSpPr>
            <p:nvPr/>
          </p:nvSpPr>
          <p:spPr bwMode="auto">
            <a:xfrm>
              <a:off x="1872" y="2544"/>
              <a:ext cx="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64"/>
          <p:cNvGrpSpPr>
            <a:grpSpLocks/>
          </p:cNvGrpSpPr>
          <p:nvPr/>
        </p:nvGrpSpPr>
        <p:grpSpPr bwMode="auto">
          <a:xfrm>
            <a:off x="1449388" y="1743075"/>
            <a:ext cx="3006725" cy="1492250"/>
            <a:chOff x="924" y="1134"/>
            <a:chExt cx="1894" cy="940"/>
          </a:xfrm>
        </p:grpSpPr>
        <p:sp>
          <p:nvSpPr>
            <p:cNvPr id="229385" name="Oval 61"/>
            <p:cNvSpPr>
              <a:spLocks noChangeArrowheads="1"/>
            </p:cNvSpPr>
            <p:nvPr/>
          </p:nvSpPr>
          <p:spPr bwMode="auto">
            <a:xfrm>
              <a:off x="924" y="1554"/>
              <a:ext cx="480" cy="480"/>
            </a:xfrm>
            <a:prstGeom prst="ellipse">
              <a:avLst/>
            </a:prstGeom>
            <a:solidFill>
              <a:srgbClr val="FFFFFF"/>
            </a:solidFill>
            <a:ln w="28575" cap="sq">
              <a:solidFill>
                <a:srgbClr val="0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="1">
                  <a:solidFill>
                    <a:srgbClr val="990033"/>
                  </a:solidFill>
                </a:rPr>
                <a:t>D</a:t>
              </a:r>
            </a:p>
          </p:txBody>
        </p:sp>
        <p:sp>
          <p:nvSpPr>
            <p:cNvPr id="229386" name="Line 62"/>
            <p:cNvSpPr>
              <a:spLocks noChangeShapeType="1"/>
            </p:cNvSpPr>
            <p:nvPr/>
          </p:nvSpPr>
          <p:spPr bwMode="auto">
            <a:xfrm flipH="1">
              <a:off x="1196" y="1134"/>
              <a:ext cx="435" cy="426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87" name="Rectangle 63"/>
            <p:cNvSpPr>
              <a:spLocks noChangeArrowheads="1"/>
            </p:cNvSpPr>
            <p:nvPr/>
          </p:nvSpPr>
          <p:spPr bwMode="auto">
            <a:xfrm>
              <a:off x="2154" y="1152"/>
              <a:ext cx="664" cy="9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</p:grpSp>
      <p:sp>
        <p:nvSpPr>
          <p:cNvPr id="229443" name="Rectangle 67"/>
          <p:cNvSpPr>
            <a:spLocks noChangeArrowheads="1"/>
          </p:cNvSpPr>
          <p:nvPr/>
        </p:nvSpPr>
        <p:spPr bwMode="auto">
          <a:xfrm>
            <a:off x="406400" y="3521075"/>
            <a:ext cx="3405188" cy="1181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60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467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44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E8E04F-A87B-4862-B0C9-2AC81354C22F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304800" y="141288"/>
            <a:ext cx="8839200" cy="6680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FF3300"/>
                </a:solidFill>
              </a:rPr>
              <a:t>int</a:t>
            </a:r>
            <a:r>
              <a:rPr lang="en-US" altLang="zh-CN"/>
              <a:t> </a:t>
            </a:r>
            <a:r>
              <a:rPr lang="en-US" altLang="zh-CN">
                <a:solidFill>
                  <a:srgbClr val="0000FF"/>
                </a:solidFill>
              </a:rPr>
              <a:t>Depth</a:t>
            </a:r>
            <a:r>
              <a:rPr lang="en-US" altLang="zh-CN">
                <a:solidFill>
                  <a:srgbClr val="008080"/>
                </a:solidFill>
              </a:rPr>
              <a:t> (BiTree T )</a:t>
            </a:r>
            <a:r>
              <a:rPr lang="en-US" altLang="zh-CN" b="1"/>
              <a:t>{ </a:t>
            </a:r>
            <a:r>
              <a:rPr lang="en-US" altLang="zh-CN" sz="3200"/>
              <a:t>// </a:t>
            </a:r>
            <a:r>
              <a:rPr lang="zh-CN" altLang="en-US" sz="3200">
                <a:ea typeface="楷体_GB2312" pitchFamily="49" charset="-122"/>
              </a:rPr>
              <a:t>返回二叉树的深度</a:t>
            </a:r>
            <a:endParaRPr lang="zh-CN" altLang="en-US" sz="3200" b="1"/>
          </a:p>
          <a:p>
            <a:pPr>
              <a:lnSpc>
                <a:spcPct val="120000"/>
              </a:lnSpc>
            </a:pPr>
            <a:r>
              <a:rPr lang="zh-CN" altLang="en-US"/>
              <a:t>   </a:t>
            </a:r>
            <a:r>
              <a:rPr lang="en-US" altLang="zh-CN" b="1"/>
              <a:t>if</a:t>
            </a:r>
            <a:r>
              <a:rPr lang="en-US" altLang="zh-CN"/>
              <a:t> ( </a:t>
            </a:r>
            <a:r>
              <a:rPr lang="en-US" altLang="zh-CN" b="1"/>
              <a:t>!</a:t>
            </a:r>
            <a:r>
              <a:rPr lang="en-US" altLang="zh-CN"/>
              <a:t>T )    depthval = 0;</a:t>
            </a:r>
          </a:p>
          <a:p>
            <a:pPr>
              <a:lnSpc>
                <a:spcPct val="120000"/>
              </a:lnSpc>
            </a:pPr>
            <a:r>
              <a:rPr lang="en-US" altLang="zh-CN" b="1"/>
              <a:t>   else   {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depthLeft = </a:t>
            </a:r>
            <a:r>
              <a:rPr lang="en-US" altLang="zh-CN">
                <a:solidFill>
                  <a:srgbClr val="0000FF"/>
                </a:solidFill>
              </a:rPr>
              <a:t>Depth</a:t>
            </a:r>
            <a:r>
              <a:rPr lang="en-US" altLang="zh-CN">
                <a:solidFill>
                  <a:srgbClr val="008080"/>
                </a:solidFill>
              </a:rPr>
              <a:t>( T-&gt;</a:t>
            </a:r>
            <a:r>
              <a:rPr lang="en-US" altLang="zh-CN" b="1">
                <a:solidFill>
                  <a:srgbClr val="008080"/>
                </a:solidFill>
              </a:rPr>
              <a:t>l</a:t>
            </a:r>
            <a:r>
              <a:rPr lang="en-US" altLang="zh-CN">
                <a:solidFill>
                  <a:srgbClr val="008080"/>
                </a:solidFill>
              </a:rPr>
              <a:t>child )</a:t>
            </a:r>
            <a:r>
              <a:rPr lang="en-US" altLang="zh-CN"/>
              <a:t>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depthRight= </a:t>
            </a:r>
            <a:r>
              <a:rPr lang="en-US" altLang="zh-CN">
                <a:solidFill>
                  <a:srgbClr val="0000FF"/>
                </a:solidFill>
              </a:rPr>
              <a:t>Depth</a:t>
            </a:r>
            <a:r>
              <a:rPr lang="en-US" altLang="zh-CN">
                <a:solidFill>
                  <a:srgbClr val="008080"/>
                </a:solidFill>
              </a:rPr>
              <a:t>( T-&gt;</a:t>
            </a:r>
            <a:r>
              <a:rPr lang="en-US" altLang="zh-CN" b="1">
                <a:solidFill>
                  <a:srgbClr val="008080"/>
                </a:solidFill>
              </a:rPr>
              <a:t>r</a:t>
            </a:r>
            <a:r>
              <a:rPr lang="en-US" altLang="zh-CN">
                <a:solidFill>
                  <a:srgbClr val="008080"/>
                </a:solidFill>
              </a:rPr>
              <a:t>child )</a:t>
            </a:r>
            <a:r>
              <a:rPr lang="en-US" altLang="zh-CN"/>
              <a:t>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</a:t>
            </a:r>
            <a:r>
              <a:rPr lang="en-US" altLang="zh-CN">
                <a:solidFill>
                  <a:srgbClr val="FF0000"/>
                </a:solidFill>
              </a:rPr>
              <a:t>depthval = 1 + </a:t>
            </a:r>
            <a:r>
              <a:rPr lang="en-US" altLang="zh-CN" b="1"/>
              <a:t>(</a:t>
            </a:r>
            <a:r>
              <a:rPr lang="en-US" altLang="zh-CN"/>
              <a:t>depthLeft &gt; depthRight  ?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                  depthLeft : depthRight</a:t>
            </a:r>
            <a:r>
              <a:rPr lang="en-US" altLang="zh-CN" b="1"/>
              <a:t>)</a:t>
            </a:r>
            <a:r>
              <a:rPr lang="en-US" altLang="zh-CN"/>
              <a:t>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</a:t>
            </a:r>
            <a:r>
              <a:rPr lang="en-US" altLang="zh-CN" b="1"/>
              <a:t>}</a:t>
            </a:r>
            <a:r>
              <a:rPr lang="en-US" altLang="zh-CN"/>
              <a:t>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</a:t>
            </a:r>
            <a:r>
              <a:rPr lang="en-US" altLang="zh-CN" b="1"/>
              <a:t>return</a:t>
            </a:r>
            <a:r>
              <a:rPr lang="en-US" altLang="zh-CN"/>
              <a:t> depthval;</a:t>
            </a:r>
          </a:p>
          <a:p>
            <a:pPr>
              <a:lnSpc>
                <a:spcPct val="120000"/>
              </a:lnSpc>
            </a:pPr>
            <a:r>
              <a:rPr lang="en-US" altLang="zh-CN" b="1"/>
              <a:t>}</a:t>
            </a:r>
            <a:endParaRPr lang="en-US" altLang="zh-CN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6F7416-8889-4A01-824A-922473528CE4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606425" y="381000"/>
            <a:ext cx="6937375" cy="823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0000FF"/>
                </a:solidFill>
                <a:ea typeface="楷体_GB2312" pitchFamily="49" charset="-122"/>
              </a:rPr>
              <a:t>五</a:t>
            </a:r>
            <a:r>
              <a:rPr lang="zh-CN" altLang="en-US" sz="4800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lang="zh-CN" altLang="en-US" sz="4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遍历算法的应用举例</a:t>
            </a:r>
            <a:endParaRPr lang="zh-CN" altLang="en-US" sz="2400"/>
          </a:p>
        </p:txBody>
      </p:sp>
      <p:sp>
        <p:nvSpPr>
          <p:cNvPr id="25604" name="Text Box 3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688975" y="2606675"/>
            <a:ext cx="6043613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ea typeface="隶书" pitchFamily="49" charset="-122"/>
              </a:rPr>
              <a:t>2</a:t>
            </a:r>
            <a:r>
              <a:rPr lang="zh-CN" altLang="en-US" sz="4000" b="1">
                <a:ea typeface="隶书" pitchFamily="49" charset="-122"/>
              </a:rPr>
              <a:t>、查询二叉树中某个结点</a:t>
            </a:r>
          </a:p>
        </p:txBody>
      </p:sp>
      <p:sp>
        <p:nvSpPr>
          <p:cNvPr id="25605" name="Text Box 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85800" y="3521075"/>
            <a:ext cx="4629150" cy="701675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r>
              <a:rPr lang="en-US" altLang="zh-CN" sz="4000" b="1"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sz="4000" b="1">
                <a:latin typeface="隶书" pitchFamily="49" charset="-122"/>
                <a:ea typeface="隶书" pitchFamily="49" charset="-122"/>
              </a:rPr>
              <a:t>、求二叉树的深度 </a:t>
            </a:r>
          </a:p>
        </p:txBody>
      </p:sp>
      <p:sp>
        <p:nvSpPr>
          <p:cNvPr id="25606" name="Text Box 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47700" y="4435475"/>
            <a:ext cx="3613150" cy="701675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r>
              <a:rPr lang="en-US" altLang="zh-CN" sz="40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4</a:t>
            </a:r>
            <a:r>
              <a:rPr lang="zh-CN" altLang="en-US" sz="40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、复制二叉树 </a:t>
            </a:r>
          </a:p>
        </p:txBody>
      </p:sp>
      <p:sp>
        <p:nvSpPr>
          <p:cNvPr id="25607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84213" y="5365750"/>
            <a:ext cx="7772400" cy="685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sz="4000" b="1">
                <a:latin typeface="隶书" pitchFamily="49" charset="-122"/>
                <a:ea typeface="隶书" pitchFamily="49" charset="-122"/>
              </a:rPr>
              <a:t>5</a:t>
            </a:r>
            <a:r>
              <a:rPr lang="zh-CN" altLang="en-US" sz="4000" b="1">
                <a:latin typeface="隶书" pitchFamily="49" charset="-122"/>
                <a:ea typeface="隶书" pitchFamily="49" charset="-122"/>
              </a:rPr>
              <a:t>、建立二叉树的存储结构</a:t>
            </a:r>
          </a:p>
        </p:txBody>
      </p:sp>
      <p:sp>
        <p:nvSpPr>
          <p:cNvPr id="25608" name="Text Box 7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703263" y="1676400"/>
            <a:ext cx="757237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ea typeface="隶书" pitchFamily="49" charset="-122"/>
              </a:rPr>
              <a:t>1</a:t>
            </a:r>
            <a:r>
              <a:rPr lang="zh-CN" altLang="en-US" sz="4000" b="1">
                <a:ea typeface="隶书" pitchFamily="49" charset="-122"/>
              </a:rPr>
              <a:t>、统计二叉树中叶子结点的个数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B7B4B5-7E9B-425D-A077-6D3EA94608BE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550914" name="Line 2"/>
          <p:cNvSpPr>
            <a:spLocks noChangeShapeType="1"/>
          </p:cNvSpPr>
          <p:nvPr/>
        </p:nvSpPr>
        <p:spPr bwMode="auto">
          <a:xfrm>
            <a:off x="1498600" y="4181475"/>
            <a:ext cx="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0915" name="Line 3"/>
          <p:cNvSpPr>
            <a:spLocks noChangeShapeType="1"/>
          </p:cNvSpPr>
          <p:nvPr/>
        </p:nvSpPr>
        <p:spPr bwMode="auto">
          <a:xfrm>
            <a:off x="2794000" y="4181475"/>
            <a:ext cx="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925" y="2992438"/>
            <a:ext cx="4121150" cy="3055937"/>
            <a:chOff x="96" y="1579"/>
            <a:chExt cx="2596" cy="1925"/>
          </a:xfrm>
        </p:grpSpPr>
        <p:sp>
          <p:nvSpPr>
            <p:cNvPr id="26662" name="Text Box 5"/>
            <p:cNvSpPr txBox="1">
              <a:spLocks noChangeArrowheads="1"/>
            </p:cNvSpPr>
            <p:nvPr/>
          </p:nvSpPr>
          <p:spPr bwMode="auto">
            <a:xfrm>
              <a:off x="744" y="2323"/>
              <a:ext cx="1378" cy="381"/>
            </a:xfrm>
            <a:prstGeom prst="rect">
              <a:avLst/>
            </a:prstGeom>
            <a:solidFill>
              <a:srgbClr val="CAF2CE"/>
            </a:solidFill>
            <a:ln w="254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 b="1">
                  <a:ea typeface="楷体_GB2312" pitchFamily="49" charset="-122"/>
                </a:rPr>
                <a:t>根元素</a:t>
              </a:r>
              <a:endParaRPr lang="zh-CN" altLang="en-US" sz="2400"/>
            </a:p>
          </p:txBody>
        </p:sp>
        <p:sp>
          <p:nvSpPr>
            <p:cNvPr id="26663" name="Freeform 6"/>
            <p:cNvSpPr>
              <a:spLocks/>
            </p:cNvSpPr>
            <p:nvPr/>
          </p:nvSpPr>
          <p:spPr bwMode="auto">
            <a:xfrm>
              <a:off x="922" y="1872"/>
              <a:ext cx="480" cy="456"/>
            </a:xfrm>
            <a:custGeom>
              <a:avLst/>
              <a:gdLst>
                <a:gd name="T0" fmla="*/ 0 w 480"/>
                <a:gd name="T1" fmla="*/ 24 h 456"/>
                <a:gd name="T2" fmla="*/ 96 w 480"/>
                <a:gd name="T3" fmla="*/ 24 h 456"/>
                <a:gd name="T4" fmla="*/ 192 w 480"/>
                <a:gd name="T5" fmla="*/ 24 h 456"/>
                <a:gd name="T6" fmla="*/ 288 w 480"/>
                <a:gd name="T7" fmla="*/ 72 h 456"/>
                <a:gd name="T8" fmla="*/ 480 w 480"/>
                <a:gd name="T9" fmla="*/ 456 h 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456"/>
                <a:gd name="T17" fmla="*/ 480 w 480"/>
                <a:gd name="T18" fmla="*/ 456 h 4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456">
                  <a:moveTo>
                    <a:pt x="0" y="24"/>
                  </a:moveTo>
                  <a:cubicBezTo>
                    <a:pt x="32" y="24"/>
                    <a:pt x="64" y="24"/>
                    <a:pt x="96" y="24"/>
                  </a:cubicBezTo>
                  <a:cubicBezTo>
                    <a:pt x="128" y="24"/>
                    <a:pt x="160" y="16"/>
                    <a:pt x="192" y="24"/>
                  </a:cubicBezTo>
                  <a:cubicBezTo>
                    <a:pt x="224" y="32"/>
                    <a:pt x="240" y="0"/>
                    <a:pt x="288" y="72"/>
                  </a:cubicBezTo>
                  <a:cubicBezTo>
                    <a:pt x="336" y="144"/>
                    <a:pt x="448" y="392"/>
                    <a:pt x="480" y="456"/>
                  </a:cubicBezTo>
                </a:path>
              </a:pathLst>
            </a:custGeom>
            <a:noFill/>
            <a:ln w="38100" cap="sq">
              <a:solidFill>
                <a:schemeClr val="tx2"/>
              </a:solidFill>
              <a:round/>
              <a:headEnd type="none" w="sm" len="sm"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4" name="Text Box 7"/>
            <p:cNvSpPr txBox="1">
              <a:spLocks noChangeArrowheads="1"/>
            </p:cNvSpPr>
            <p:nvPr/>
          </p:nvSpPr>
          <p:spPr bwMode="auto">
            <a:xfrm>
              <a:off x="794" y="1579"/>
              <a:ext cx="27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chemeClr val="tx2"/>
                  </a:solidFill>
                </a:rPr>
                <a:t>T</a:t>
              </a:r>
              <a:endParaRPr lang="en-US" altLang="zh-CN" sz="2400"/>
            </a:p>
          </p:txBody>
        </p:sp>
        <p:sp>
          <p:nvSpPr>
            <p:cNvPr id="26665" name="Line 8"/>
            <p:cNvSpPr>
              <a:spLocks noChangeShapeType="1"/>
            </p:cNvSpPr>
            <p:nvPr/>
          </p:nvSpPr>
          <p:spPr bwMode="auto">
            <a:xfrm flipH="1">
              <a:off x="586" y="2544"/>
              <a:ext cx="278" cy="648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6" name="Line 9"/>
            <p:cNvSpPr>
              <a:spLocks noChangeShapeType="1"/>
            </p:cNvSpPr>
            <p:nvPr/>
          </p:nvSpPr>
          <p:spPr bwMode="auto">
            <a:xfrm>
              <a:off x="1978" y="2520"/>
              <a:ext cx="288" cy="672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7" name="Text Box 10"/>
            <p:cNvSpPr txBox="1">
              <a:spLocks noChangeArrowheads="1"/>
            </p:cNvSpPr>
            <p:nvPr/>
          </p:nvSpPr>
          <p:spPr bwMode="auto">
            <a:xfrm>
              <a:off x="96" y="3139"/>
              <a:ext cx="88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solidFill>
                    <a:schemeClr val="tx2"/>
                  </a:solidFill>
                  <a:ea typeface="楷体_GB2312" pitchFamily="49" charset="-122"/>
                </a:rPr>
                <a:t>左子树</a:t>
              </a:r>
              <a:endParaRPr lang="zh-CN" altLang="en-US" sz="2400"/>
            </a:p>
          </p:txBody>
        </p:sp>
        <p:sp>
          <p:nvSpPr>
            <p:cNvPr id="26668" name="Text Box 11"/>
            <p:cNvSpPr txBox="1">
              <a:spLocks noChangeArrowheads="1"/>
            </p:cNvSpPr>
            <p:nvPr/>
          </p:nvSpPr>
          <p:spPr bwMode="auto">
            <a:xfrm>
              <a:off x="1808" y="3115"/>
              <a:ext cx="88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solidFill>
                    <a:schemeClr val="tx2"/>
                  </a:solidFill>
                  <a:ea typeface="楷体_GB2312" pitchFamily="49" charset="-122"/>
                </a:rPr>
                <a:t>右子树</a:t>
              </a:r>
              <a:endParaRPr lang="zh-CN" altLang="en-US" sz="2400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924550" y="4181475"/>
            <a:ext cx="2187575" cy="617538"/>
            <a:chOff x="3614" y="2280"/>
            <a:chExt cx="1378" cy="389"/>
          </a:xfrm>
        </p:grpSpPr>
        <p:sp>
          <p:nvSpPr>
            <p:cNvPr id="26659" name="Text Box 13"/>
            <p:cNvSpPr txBox="1">
              <a:spLocks noChangeArrowheads="1"/>
            </p:cNvSpPr>
            <p:nvPr/>
          </p:nvSpPr>
          <p:spPr bwMode="auto">
            <a:xfrm>
              <a:off x="3614" y="2280"/>
              <a:ext cx="1378" cy="381"/>
            </a:xfrm>
            <a:prstGeom prst="rect">
              <a:avLst/>
            </a:prstGeom>
            <a:solidFill>
              <a:srgbClr val="FBE2DF"/>
            </a:solidFill>
            <a:ln w="2540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00FF"/>
                  </a:solidFill>
                  <a:ea typeface="楷体_GB2312" pitchFamily="49" charset="-122"/>
                </a:rPr>
                <a:t>根元素</a:t>
              </a:r>
              <a:endParaRPr lang="zh-CN" altLang="en-US" sz="2400">
                <a:solidFill>
                  <a:srgbClr val="FF00FF"/>
                </a:solidFill>
              </a:endParaRPr>
            </a:p>
          </p:txBody>
        </p:sp>
        <p:sp>
          <p:nvSpPr>
            <p:cNvPr id="26660" name="Line 14"/>
            <p:cNvSpPr>
              <a:spLocks noChangeShapeType="1"/>
            </p:cNvSpPr>
            <p:nvPr/>
          </p:nvSpPr>
          <p:spPr bwMode="auto">
            <a:xfrm>
              <a:off x="3888" y="2285"/>
              <a:ext cx="0" cy="384"/>
            </a:xfrm>
            <a:prstGeom prst="line">
              <a:avLst/>
            </a:prstGeom>
            <a:noFill/>
            <a:ln w="12700" cap="sq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1" name="Line 15"/>
            <p:cNvSpPr>
              <a:spLocks noChangeShapeType="1"/>
            </p:cNvSpPr>
            <p:nvPr/>
          </p:nvSpPr>
          <p:spPr bwMode="auto">
            <a:xfrm>
              <a:off x="4704" y="2285"/>
              <a:ext cx="0" cy="384"/>
            </a:xfrm>
            <a:prstGeom prst="line">
              <a:avLst/>
            </a:prstGeom>
            <a:noFill/>
            <a:ln w="12700" cap="sq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0928" name="Freeform 16"/>
          <p:cNvSpPr>
            <a:spLocks/>
          </p:cNvSpPr>
          <p:nvPr/>
        </p:nvSpPr>
        <p:spPr bwMode="auto">
          <a:xfrm>
            <a:off x="6207125" y="3465513"/>
            <a:ext cx="762000" cy="723900"/>
          </a:xfrm>
          <a:custGeom>
            <a:avLst/>
            <a:gdLst>
              <a:gd name="T0" fmla="*/ 0 w 480"/>
              <a:gd name="T1" fmla="*/ 24 h 456"/>
              <a:gd name="T2" fmla="*/ 96 w 480"/>
              <a:gd name="T3" fmla="*/ 24 h 456"/>
              <a:gd name="T4" fmla="*/ 192 w 480"/>
              <a:gd name="T5" fmla="*/ 24 h 456"/>
              <a:gd name="T6" fmla="*/ 288 w 480"/>
              <a:gd name="T7" fmla="*/ 72 h 456"/>
              <a:gd name="T8" fmla="*/ 480 w 480"/>
              <a:gd name="T9" fmla="*/ 456 h 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456"/>
              <a:gd name="T17" fmla="*/ 480 w 480"/>
              <a:gd name="T18" fmla="*/ 456 h 4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456">
                <a:moveTo>
                  <a:pt x="0" y="24"/>
                </a:moveTo>
                <a:cubicBezTo>
                  <a:pt x="32" y="24"/>
                  <a:pt x="64" y="24"/>
                  <a:pt x="96" y="24"/>
                </a:cubicBezTo>
                <a:cubicBezTo>
                  <a:pt x="128" y="24"/>
                  <a:pt x="160" y="16"/>
                  <a:pt x="192" y="24"/>
                </a:cubicBezTo>
                <a:cubicBezTo>
                  <a:pt x="224" y="32"/>
                  <a:pt x="240" y="0"/>
                  <a:pt x="288" y="72"/>
                </a:cubicBezTo>
                <a:cubicBezTo>
                  <a:pt x="336" y="144"/>
                  <a:pt x="448" y="392"/>
                  <a:pt x="480" y="456"/>
                </a:cubicBezTo>
              </a:path>
            </a:pathLst>
          </a:custGeom>
          <a:noFill/>
          <a:ln w="38100" cap="sq">
            <a:solidFill>
              <a:srgbClr val="FF3300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0929" name="Text Box 17"/>
          <p:cNvSpPr txBox="1">
            <a:spLocks noChangeArrowheads="1"/>
          </p:cNvSpPr>
          <p:nvPr/>
        </p:nvSpPr>
        <p:spPr bwMode="auto">
          <a:xfrm>
            <a:off x="5521325" y="3000375"/>
            <a:ext cx="1357313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00FF"/>
                </a:solidFill>
              </a:rPr>
              <a:t>NEWT</a:t>
            </a:r>
            <a:endParaRPr lang="en-US" altLang="zh-CN" sz="2400">
              <a:solidFill>
                <a:srgbClr val="FF00FF"/>
              </a:solidFill>
            </a:endParaRPr>
          </a:p>
        </p:txBody>
      </p:sp>
      <p:sp>
        <p:nvSpPr>
          <p:cNvPr id="550930" name="Line 18"/>
          <p:cNvSpPr>
            <a:spLocks noChangeShapeType="1"/>
          </p:cNvSpPr>
          <p:nvPr/>
        </p:nvSpPr>
        <p:spPr bwMode="auto">
          <a:xfrm flipH="1">
            <a:off x="5673725" y="4494213"/>
            <a:ext cx="457200" cy="1066800"/>
          </a:xfrm>
          <a:prstGeom prst="line">
            <a:avLst/>
          </a:prstGeom>
          <a:noFill/>
          <a:ln w="38100" cap="sq">
            <a:solidFill>
              <a:srgbClr val="FF3300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0931" name="Line 19"/>
          <p:cNvSpPr>
            <a:spLocks noChangeShapeType="1"/>
          </p:cNvSpPr>
          <p:nvPr/>
        </p:nvSpPr>
        <p:spPr bwMode="auto">
          <a:xfrm>
            <a:off x="7883525" y="4494213"/>
            <a:ext cx="457200" cy="1066800"/>
          </a:xfrm>
          <a:prstGeom prst="line">
            <a:avLst/>
          </a:prstGeom>
          <a:noFill/>
          <a:ln w="38100" cap="sq">
            <a:solidFill>
              <a:srgbClr val="FF3300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0932" name="Text Box 20"/>
          <p:cNvSpPr txBox="1">
            <a:spLocks noChangeArrowheads="1"/>
          </p:cNvSpPr>
          <p:nvPr/>
        </p:nvSpPr>
        <p:spPr bwMode="auto">
          <a:xfrm>
            <a:off x="4895850" y="5476875"/>
            <a:ext cx="14033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FF"/>
                </a:solidFill>
                <a:ea typeface="楷体_GB2312" pitchFamily="49" charset="-122"/>
              </a:rPr>
              <a:t>左子树</a:t>
            </a:r>
            <a:endParaRPr lang="zh-CN" altLang="en-US" sz="2400">
              <a:solidFill>
                <a:srgbClr val="FF00FF"/>
              </a:solidFill>
            </a:endParaRPr>
          </a:p>
        </p:txBody>
      </p:sp>
      <p:sp>
        <p:nvSpPr>
          <p:cNvPr id="550933" name="Text Box 21"/>
          <p:cNvSpPr txBox="1">
            <a:spLocks noChangeArrowheads="1"/>
          </p:cNvSpPr>
          <p:nvPr/>
        </p:nvSpPr>
        <p:spPr bwMode="auto">
          <a:xfrm>
            <a:off x="7613650" y="5438775"/>
            <a:ext cx="14033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FF"/>
                </a:solidFill>
                <a:ea typeface="楷体_GB2312" pitchFamily="49" charset="-122"/>
              </a:rPr>
              <a:t>右子树</a:t>
            </a:r>
            <a:endParaRPr lang="zh-CN" altLang="en-US" sz="2400">
              <a:solidFill>
                <a:srgbClr val="FF00FF"/>
              </a:solidFill>
            </a:endParaRPr>
          </a:p>
        </p:txBody>
      </p:sp>
      <p:sp>
        <p:nvSpPr>
          <p:cNvPr id="550941" name="Text Box 29"/>
          <p:cNvSpPr txBox="1">
            <a:spLocks noChangeArrowheads="1"/>
          </p:cNvSpPr>
          <p:nvPr/>
        </p:nvSpPr>
        <p:spPr bwMode="auto">
          <a:xfrm>
            <a:off x="2778125" y="2924175"/>
            <a:ext cx="255587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800000"/>
                </a:solidFill>
                <a:ea typeface="隶书" pitchFamily="49" charset="-122"/>
              </a:rPr>
              <a:t>(</a:t>
            </a:r>
            <a:r>
              <a:rPr lang="zh-CN" altLang="en-US" sz="4000" b="1">
                <a:solidFill>
                  <a:srgbClr val="800000"/>
                </a:solidFill>
                <a:ea typeface="隶书" pitchFamily="49" charset="-122"/>
              </a:rPr>
              <a:t>后序遍历</a:t>
            </a:r>
            <a:r>
              <a:rPr lang="en-US" altLang="zh-CN" sz="4000" b="1">
                <a:solidFill>
                  <a:srgbClr val="800000"/>
                </a:solidFill>
                <a:ea typeface="隶书" pitchFamily="49" charset="-122"/>
              </a:rPr>
              <a:t>)</a:t>
            </a:r>
          </a:p>
        </p:txBody>
      </p:sp>
      <p:sp>
        <p:nvSpPr>
          <p:cNvPr id="26645" name="Text Box 30"/>
          <p:cNvSpPr txBox="1">
            <a:spLocks noChangeArrowheads="1"/>
          </p:cNvSpPr>
          <p:nvPr/>
        </p:nvSpPr>
        <p:spPr bwMode="auto">
          <a:xfrm>
            <a:off x="395288" y="404813"/>
            <a:ext cx="4919662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800000"/>
                </a:solidFill>
                <a:ea typeface="隶书" pitchFamily="49" charset="-122"/>
              </a:rPr>
              <a:t>4</a:t>
            </a:r>
            <a:r>
              <a:rPr lang="zh-CN" altLang="en-US" sz="4000" b="1">
                <a:solidFill>
                  <a:srgbClr val="800000"/>
                </a:solidFill>
                <a:ea typeface="隶书" pitchFamily="49" charset="-122"/>
              </a:rPr>
              <a:t>、复制二叉树</a:t>
            </a:r>
            <a:endParaRPr lang="zh-CN" altLang="en-US" sz="4000"/>
          </a:p>
        </p:txBody>
      </p:sp>
      <p:sp>
        <p:nvSpPr>
          <p:cNvPr id="26646" name="Text Box 31"/>
          <p:cNvSpPr txBox="1">
            <a:spLocks noChangeArrowheads="1"/>
          </p:cNvSpPr>
          <p:nvPr/>
        </p:nvSpPr>
        <p:spPr bwMode="auto">
          <a:xfrm>
            <a:off x="468313" y="1773238"/>
            <a:ext cx="772795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993366"/>
                </a:solidFill>
                <a:latin typeface="楷体_GB2312" pitchFamily="49" charset="-122"/>
                <a:ea typeface="楷体_GB2312" pitchFamily="49" charset="-122"/>
              </a:rPr>
              <a:t>其基本操作为</a:t>
            </a:r>
            <a:r>
              <a:rPr lang="en-US" altLang="zh-CN" sz="4000" b="1">
                <a:solidFill>
                  <a:srgbClr val="993366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4000" b="1">
                <a:solidFill>
                  <a:srgbClr val="993366"/>
                </a:solidFill>
                <a:latin typeface="楷体_GB2312" pitchFamily="49" charset="-122"/>
                <a:ea typeface="楷体_GB2312" pitchFamily="49" charset="-122"/>
              </a:rPr>
              <a:t>复制一个结点。</a:t>
            </a:r>
            <a:endParaRPr lang="zh-CN" altLang="en-US" sz="2400"/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6240463" y="188913"/>
            <a:ext cx="2724150" cy="2262187"/>
            <a:chOff x="3120" y="1680"/>
            <a:chExt cx="2160" cy="1728"/>
          </a:xfrm>
        </p:grpSpPr>
        <p:sp>
          <p:nvSpPr>
            <p:cNvPr id="26648" name="Oval 33"/>
            <p:cNvSpPr>
              <a:spLocks noChangeArrowheads="1"/>
            </p:cNvSpPr>
            <p:nvPr/>
          </p:nvSpPr>
          <p:spPr bwMode="auto">
            <a:xfrm>
              <a:off x="3696" y="1680"/>
              <a:ext cx="288" cy="288"/>
            </a:xfrm>
            <a:prstGeom prst="ellipse">
              <a:avLst/>
            </a:prstGeom>
            <a:solidFill>
              <a:srgbClr val="FFFFCC"/>
            </a:solidFill>
            <a:ln w="12700" cap="sq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A</a:t>
              </a:r>
            </a:p>
          </p:txBody>
        </p:sp>
        <p:sp>
          <p:nvSpPr>
            <p:cNvPr id="26649" name="Oval 34"/>
            <p:cNvSpPr>
              <a:spLocks noChangeArrowheads="1"/>
            </p:cNvSpPr>
            <p:nvPr/>
          </p:nvSpPr>
          <p:spPr bwMode="auto">
            <a:xfrm>
              <a:off x="3120" y="2160"/>
              <a:ext cx="288" cy="288"/>
            </a:xfrm>
            <a:prstGeom prst="ellipse">
              <a:avLst/>
            </a:prstGeom>
            <a:solidFill>
              <a:srgbClr val="FFFFCC"/>
            </a:solidFill>
            <a:ln w="12700" cap="sq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B</a:t>
              </a:r>
            </a:p>
          </p:txBody>
        </p:sp>
        <p:sp>
          <p:nvSpPr>
            <p:cNvPr id="26650" name="Oval 35"/>
            <p:cNvSpPr>
              <a:spLocks noChangeArrowheads="1"/>
            </p:cNvSpPr>
            <p:nvPr/>
          </p:nvSpPr>
          <p:spPr bwMode="auto">
            <a:xfrm>
              <a:off x="4368" y="2160"/>
              <a:ext cx="288" cy="288"/>
            </a:xfrm>
            <a:prstGeom prst="ellipse">
              <a:avLst/>
            </a:prstGeom>
            <a:solidFill>
              <a:srgbClr val="FFFFCC"/>
            </a:solidFill>
            <a:ln w="12700" cap="sq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D</a:t>
              </a:r>
            </a:p>
          </p:txBody>
        </p:sp>
        <p:sp>
          <p:nvSpPr>
            <p:cNvPr id="26651" name="Oval 36"/>
            <p:cNvSpPr>
              <a:spLocks noChangeArrowheads="1"/>
            </p:cNvSpPr>
            <p:nvPr/>
          </p:nvSpPr>
          <p:spPr bwMode="auto">
            <a:xfrm>
              <a:off x="3648" y="2640"/>
              <a:ext cx="288" cy="288"/>
            </a:xfrm>
            <a:prstGeom prst="ellipse">
              <a:avLst/>
            </a:prstGeom>
            <a:solidFill>
              <a:srgbClr val="FFFFCC"/>
            </a:solidFill>
            <a:ln w="12700" cap="sq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C</a:t>
              </a:r>
            </a:p>
          </p:txBody>
        </p:sp>
        <p:sp>
          <p:nvSpPr>
            <p:cNvPr id="26652" name="Oval 37"/>
            <p:cNvSpPr>
              <a:spLocks noChangeArrowheads="1"/>
            </p:cNvSpPr>
            <p:nvPr/>
          </p:nvSpPr>
          <p:spPr bwMode="auto">
            <a:xfrm>
              <a:off x="4992" y="2640"/>
              <a:ext cx="288" cy="288"/>
            </a:xfrm>
            <a:prstGeom prst="ellipse">
              <a:avLst/>
            </a:prstGeom>
            <a:solidFill>
              <a:srgbClr val="FFFFCC"/>
            </a:solidFill>
            <a:ln w="12700" cap="sq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E</a:t>
              </a:r>
            </a:p>
          </p:txBody>
        </p:sp>
        <p:sp>
          <p:nvSpPr>
            <p:cNvPr id="26653" name="Oval 38"/>
            <p:cNvSpPr>
              <a:spLocks noChangeArrowheads="1"/>
            </p:cNvSpPr>
            <p:nvPr/>
          </p:nvSpPr>
          <p:spPr bwMode="auto">
            <a:xfrm>
              <a:off x="4656" y="3120"/>
              <a:ext cx="288" cy="288"/>
            </a:xfrm>
            <a:prstGeom prst="ellipse">
              <a:avLst/>
            </a:prstGeom>
            <a:solidFill>
              <a:srgbClr val="FFFFCC"/>
            </a:solidFill>
            <a:ln w="12700" cap="sq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F</a:t>
              </a:r>
            </a:p>
          </p:txBody>
        </p:sp>
        <p:sp>
          <p:nvSpPr>
            <p:cNvPr id="26654" name="Line 39"/>
            <p:cNvSpPr>
              <a:spLocks noChangeShapeType="1"/>
            </p:cNvSpPr>
            <p:nvPr/>
          </p:nvSpPr>
          <p:spPr bwMode="auto">
            <a:xfrm flipH="1">
              <a:off x="3264" y="1824"/>
              <a:ext cx="432" cy="336"/>
            </a:xfrm>
            <a:prstGeom prst="line">
              <a:avLst/>
            </a:prstGeom>
            <a:noFill/>
            <a:ln w="1905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5" name="Line 40"/>
            <p:cNvSpPr>
              <a:spLocks noChangeShapeType="1"/>
            </p:cNvSpPr>
            <p:nvPr/>
          </p:nvSpPr>
          <p:spPr bwMode="auto">
            <a:xfrm>
              <a:off x="3984" y="1824"/>
              <a:ext cx="528" cy="336"/>
            </a:xfrm>
            <a:prstGeom prst="line">
              <a:avLst/>
            </a:prstGeom>
            <a:noFill/>
            <a:ln w="1905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6" name="Line 41"/>
            <p:cNvSpPr>
              <a:spLocks noChangeShapeType="1"/>
            </p:cNvSpPr>
            <p:nvPr/>
          </p:nvSpPr>
          <p:spPr bwMode="auto">
            <a:xfrm>
              <a:off x="3408" y="2304"/>
              <a:ext cx="384" cy="336"/>
            </a:xfrm>
            <a:prstGeom prst="line">
              <a:avLst/>
            </a:prstGeom>
            <a:noFill/>
            <a:ln w="1905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7" name="Line 42"/>
            <p:cNvSpPr>
              <a:spLocks noChangeShapeType="1"/>
            </p:cNvSpPr>
            <p:nvPr/>
          </p:nvSpPr>
          <p:spPr bwMode="auto">
            <a:xfrm>
              <a:off x="4656" y="2304"/>
              <a:ext cx="480" cy="336"/>
            </a:xfrm>
            <a:prstGeom prst="line">
              <a:avLst/>
            </a:prstGeom>
            <a:noFill/>
            <a:ln w="1905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8" name="Line 43"/>
            <p:cNvSpPr>
              <a:spLocks noChangeShapeType="1"/>
            </p:cNvSpPr>
            <p:nvPr/>
          </p:nvSpPr>
          <p:spPr bwMode="auto">
            <a:xfrm flipH="1">
              <a:off x="4800" y="2784"/>
              <a:ext cx="192" cy="336"/>
            </a:xfrm>
            <a:prstGeom prst="line">
              <a:avLst/>
            </a:prstGeom>
            <a:noFill/>
            <a:ln w="1905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0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0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0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0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" dur="500"/>
                                        <p:tgtEl>
                                          <p:spTgt spid="55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0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0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50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0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55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50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550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4" dur="500"/>
                                        <p:tgtEl>
                                          <p:spTgt spid="550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28" grpId="0" animBg="1"/>
      <p:bldP spid="550929" grpId="0" autoUpdateAnimBg="0"/>
      <p:bldP spid="550930" grpId="0" animBg="1"/>
      <p:bldP spid="550931" grpId="0" animBg="1"/>
      <p:bldP spid="550932" grpId="0" autoUpdateAnimBg="0"/>
      <p:bldP spid="550933" grpId="0" autoUpdateAnimBg="0"/>
      <p:bldP spid="550941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4BB7E1-6164-42FE-9D43-F61253DB4C90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0" y="762000"/>
            <a:ext cx="9296400" cy="5638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00"/>
                </a:solidFill>
              </a:rPr>
              <a:t>BiTNode</a:t>
            </a:r>
            <a:r>
              <a:rPr lang="en-US" altLang="zh-CN"/>
              <a:t> </a:t>
            </a:r>
            <a:r>
              <a:rPr lang="en-US" altLang="zh-CN" b="1">
                <a:solidFill>
                  <a:srgbClr val="0000FF"/>
                </a:solidFill>
              </a:rPr>
              <a:t>*Post</a:t>
            </a:r>
            <a:r>
              <a:rPr lang="en-US" altLang="zh-CN">
                <a:solidFill>
                  <a:srgbClr val="0000FF"/>
                </a:solidFill>
              </a:rPr>
              <a:t>CopyTree</a:t>
            </a:r>
            <a:r>
              <a:rPr lang="en-US" altLang="zh-CN">
                <a:solidFill>
                  <a:srgbClr val="008080"/>
                </a:solidFill>
              </a:rPr>
              <a:t>(BiTNode </a:t>
            </a:r>
            <a:r>
              <a:rPr lang="en-US" altLang="zh-CN" b="1">
                <a:solidFill>
                  <a:srgbClr val="008080"/>
                </a:solidFill>
              </a:rPr>
              <a:t>*</a:t>
            </a:r>
            <a:r>
              <a:rPr lang="en-US" altLang="zh-CN">
                <a:solidFill>
                  <a:srgbClr val="008080"/>
                </a:solidFill>
              </a:rPr>
              <a:t>T) </a:t>
            </a:r>
            <a:r>
              <a:rPr lang="en-US" altLang="zh-CN" b="1">
                <a:solidFill>
                  <a:srgbClr val="800000"/>
                </a:solidFill>
              </a:rPr>
              <a:t>{</a:t>
            </a:r>
            <a:r>
              <a:rPr lang="en-US" altLang="zh-CN" b="1"/>
              <a:t>  </a:t>
            </a:r>
          </a:p>
          <a:p>
            <a:r>
              <a:rPr lang="en-US" altLang="zh-CN"/>
              <a:t>   </a:t>
            </a:r>
            <a:r>
              <a:rPr lang="en-US" altLang="zh-CN" sz="3200" b="1">
                <a:solidFill>
                  <a:srgbClr val="800000"/>
                </a:solidFill>
              </a:rPr>
              <a:t>if</a:t>
            </a:r>
            <a:r>
              <a:rPr lang="en-US" altLang="zh-CN" sz="3200">
                <a:solidFill>
                  <a:srgbClr val="800000"/>
                </a:solidFill>
              </a:rPr>
              <a:t> (</a:t>
            </a:r>
            <a:r>
              <a:rPr lang="en-US" altLang="zh-CN" sz="3200" b="1">
                <a:solidFill>
                  <a:srgbClr val="800000"/>
                </a:solidFill>
              </a:rPr>
              <a:t>!</a:t>
            </a:r>
            <a:r>
              <a:rPr lang="en-US" altLang="zh-CN" sz="3200">
                <a:solidFill>
                  <a:srgbClr val="800000"/>
                </a:solidFill>
              </a:rPr>
              <a:t>T )    </a:t>
            </a:r>
            <a:r>
              <a:rPr lang="en-US" altLang="zh-CN" sz="3200" b="1">
                <a:solidFill>
                  <a:srgbClr val="800000"/>
                </a:solidFill>
              </a:rPr>
              <a:t>return NULL</a:t>
            </a:r>
            <a:r>
              <a:rPr lang="en-US" altLang="zh-CN" sz="3200">
                <a:solidFill>
                  <a:srgbClr val="800000"/>
                </a:solidFill>
              </a:rPr>
              <a:t>;				</a:t>
            </a:r>
          </a:p>
          <a:p>
            <a:r>
              <a:rPr lang="en-US" altLang="zh-CN" sz="3200">
                <a:solidFill>
                  <a:srgbClr val="800000"/>
                </a:solidFill>
              </a:rPr>
              <a:t>    new</a:t>
            </a:r>
            <a:r>
              <a:rPr lang="en-US" altLang="zh-CN" sz="3200">
                <a:solidFill>
                  <a:srgbClr val="0000FF"/>
                </a:solidFill>
              </a:rPr>
              <a:t>L</a:t>
            </a:r>
            <a:r>
              <a:rPr lang="en-US" altLang="zh-CN" sz="3200">
                <a:solidFill>
                  <a:srgbClr val="800000"/>
                </a:solidFill>
              </a:rPr>
              <a:t>ptr = Post</a:t>
            </a:r>
            <a:r>
              <a:rPr lang="en-US" altLang="zh-CN" sz="3200">
                <a:solidFill>
                  <a:srgbClr val="0000FF"/>
                </a:solidFill>
              </a:rPr>
              <a:t>CopyTree</a:t>
            </a:r>
            <a:r>
              <a:rPr lang="en-US" altLang="zh-CN" sz="3200">
                <a:solidFill>
                  <a:srgbClr val="008080"/>
                </a:solidFill>
              </a:rPr>
              <a:t>(T-&gt;</a:t>
            </a:r>
            <a:r>
              <a:rPr lang="en-US" altLang="zh-CN" sz="3200" b="1">
                <a:solidFill>
                  <a:srgbClr val="008080"/>
                </a:solidFill>
              </a:rPr>
              <a:t>l</a:t>
            </a:r>
            <a:r>
              <a:rPr lang="en-US" altLang="zh-CN" sz="3200">
                <a:solidFill>
                  <a:srgbClr val="008080"/>
                </a:solidFill>
              </a:rPr>
              <a:t>child)</a:t>
            </a:r>
            <a:r>
              <a:rPr lang="en-US" altLang="zh-CN" sz="3200"/>
              <a:t>;  //</a:t>
            </a:r>
            <a:r>
              <a:rPr lang="zh-CN" altLang="zh-CN" sz="3200">
                <a:solidFill>
                  <a:srgbClr val="800000"/>
                </a:solidFill>
                <a:ea typeface="楷体_GB2312" pitchFamily="49" charset="-122"/>
              </a:rPr>
              <a:t>复制</a:t>
            </a: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左</a:t>
            </a:r>
            <a:r>
              <a:rPr lang="zh-CN" altLang="zh-CN" sz="3200">
                <a:solidFill>
                  <a:srgbClr val="800000"/>
                </a:solidFill>
                <a:ea typeface="楷体_GB2312" pitchFamily="49" charset="-122"/>
              </a:rPr>
              <a:t>子树</a:t>
            </a: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    </a:t>
            </a:r>
          </a:p>
          <a:p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    </a:t>
            </a:r>
            <a:r>
              <a:rPr lang="en-US" altLang="zh-CN" sz="3200">
                <a:solidFill>
                  <a:srgbClr val="800000"/>
                </a:solidFill>
              </a:rPr>
              <a:t>new</a:t>
            </a:r>
            <a:r>
              <a:rPr lang="en-US" altLang="zh-CN" sz="3200">
                <a:solidFill>
                  <a:srgbClr val="0000FF"/>
                </a:solidFill>
              </a:rPr>
              <a:t>R</a:t>
            </a:r>
            <a:r>
              <a:rPr lang="en-US" altLang="zh-CN" sz="3200">
                <a:solidFill>
                  <a:srgbClr val="800000"/>
                </a:solidFill>
              </a:rPr>
              <a:t>ptr = Post</a:t>
            </a:r>
            <a:r>
              <a:rPr lang="en-US" altLang="zh-CN" sz="3200">
                <a:solidFill>
                  <a:srgbClr val="0000FF"/>
                </a:solidFill>
              </a:rPr>
              <a:t>CopyTree</a:t>
            </a:r>
            <a:r>
              <a:rPr lang="en-US" altLang="zh-CN" sz="3200">
                <a:solidFill>
                  <a:srgbClr val="008080"/>
                </a:solidFill>
              </a:rPr>
              <a:t>(T-&gt;</a:t>
            </a:r>
            <a:r>
              <a:rPr lang="en-US" altLang="zh-CN" sz="3200" b="1">
                <a:solidFill>
                  <a:srgbClr val="008080"/>
                </a:solidFill>
              </a:rPr>
              <a:t>r</a:t>
            </a:r>
            <a:r>
              <a:rPr lang="en-US" altLang="zh-CN" sz="3200">
                <a:solidFill>
                  <a:srgbClr val="008080"/>
                </a:solidFill>
              </a:rPr>
              <a:t>child)</a:t>
            </a:r>
            <a:r>
              <a:rPr lang="en-US" altLang="zh-CN" sz="3200"/>
              <a:t>;  //</a:t>
            </a:r>
            <a:r>
              <a:rPr lang="zh-CN" altLang="zh-CN" sz="3200">
                <a:solidFill>
                  <a:srgbClr val="800000"/>
                </a:solidFill>
                <a:ea typeface="楷体_GB2312" pitchFamily="49" charset="-122"/>
              </a:rPr>
              <a:t>复制右子树</a:t>
            </a:r>
            <a:endParaRPr lang="zh-CN" altLang="en-US" sz="3200">
              <a:solidFill>
                <a:srgbClr val="800000"/>
              </a:solidFill>
            </a:endParaRPr>
          </a:p>
          <a:p>
            <a:r>
              <a:rPr lang="zh-CN" altLang="en-US" sz="3200" b="1">
                <a:solidFill>
                  <a:srgbClr val="800000"/>
                </a:solidFill>
              </a:rPr>
              <a:t>    </a:t>
            </a:r>
            <a:r>
              <a:rPr lang="en-US" altLang="zh-CN" sz="3200" b="1">
                <a:solidFill>
                  <a:srgbClr val="800000"/>
                </a:solidFill>
              </a:rPr>
              <a:t>if</a:t>
            </a:r>
            <a:r>
              <a:rPr lang="en-US" altLang="zh-CN" sz="3200">
                <a:solidFill>
                  <a:srgbClr val="800000"/>
                </a:solidFill>
              </a:rPr>
              <a:t> (!(newtT = </a:t>
            </a:r>
            <a:r>
              <a:rPr lang="en-US" altLang="zh-CN" sz="3200" b="1">
                <a:solidFill>
                  <a:srgbClr val="800000"/>
                </a:solidFill>
              </a:rPr>
              <a:t>new </a:t>
            </a:r>
            <a:r>
              <a:rPr lang="en-US" altLang="zh-CN" sz="3200">
                <a:solidFill>
                  <a:srgbClr val="FF00FF"/>
                </a:solidFill>
              </a:rPr>
              <a:t>BiTNode</a:t>
            </a:r>
            <a:r>
              <a:rPr lang="en-US" altLang="zh-CN" sz="3200">
                <a:solidFill>
                  <a:srgbClr val="800000"/>
                </a:solidFill>
              </a:rPr>
              <a:t>))  </a:t>
            </a:r>
          </a:p>
          <a:p>
            <a:r>
              <a:rPr lang="en-US" altLang="zh-CN" sz="3200">
                <a:solidFill>
                  <a:srgbClr val="800000"/>
                </a:solidFill>
              </a:rPr>
              <a:t>       </a:t>
            </a:r>
            <a:r>
              <a:rPr lang="en-US" altLang="zh-CN" sz="3200" b="1">
                <a:solidFill>
                  <a:srgbClr val="800000"/>
                </a:solidFill>
              </a:rPr>
              <a:t>exit</a:t>
            </a:r>
            <a:r>
              <a:rPr lang="en-US" altLang="zh-CN" sz="3200">
                <a:solidFill>
                  <a:srgbClr val="800000"/>
                </a:solidFill>
              </a:rPr>
              <a:t>(1); 					</a:t>
            </a:r>
            <a:r>
              <a:rPr lang="en-US" altLang="zh-CN" sz="3200"/>
              <a:t>//</a:t>
            </a: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生成新结点</a:t>
            </a:r>
            <a:endParaRPr lang="zh-CN" altLang="en-US" sz="3200"/>
          </a:p>
          <a:p>
            <a:r>
              <a:rPr lang="zh-CN" altLang="en-US" sz="3200">
                <a:solidFill>
                  <a:srgbClr val="800000"/>
                </a:solidFill>
              </a:rPr>
              <a:t>    </a:t>
            </a:r>
            <a:r>
              <a:rPr lang="en-US" altLang="zh-CN" sz="3200">
                <a:solidFill>
                  <a:srgbClr val="800000"/>
                </a:solidFill>
              </a:rPr>
              <a:t>newtT-&gt;data  = T-&gt;data; </a:t>
            </a:r>
          </a:p>
          <a:p>
            <a:r>
              <a:rPr lang="en-US" altLang="zh-CN" sz="3200">
                <a:solidFill>
                  <a:srgbClr val="800000"/>
                </a:solidFill>
              </a:rPr>
              <a:t>    newtT-&gt;lchild = new</a:t>
            </a:r>
            <a:r>
              <a:rPr lang="en-US" altLang="zh-CN" sz="3200">
                <a:solidFill>
                  <a:srgbClr val="3366FF"/>
                </a:solidFill>
              </a:rPr>
              <a:t>L</a:t>
            </a:r>
            <a:r>
              <a:rPr lang="en-US" altLang="zh-CN" sz="3200">
                <a:solidFill>
                  <a:srgbClr val="800000"/>
                </a:solidFill>
              </a:rPr>
              <a:t>ptr;</a:t>
            </a:r>
          </a:p>
          <a:p>
            <a:r>
              <a:rPr lang="en-US" altLang="zh-CN" sz="3200">
                <a:solidFill>
                  <a:srgbClr val="800000"/>
                </a:solidFill>
              </a:rPr>
              <a:t>    newtT-&gt;rchild = new</a:t>
            </a:r>
            <a:r>
              <a:rPr lang="en-US" altLang="zh-CN" sz="3200">
                <a:solidFill>
                  <a:srgbClr val="3366FF"/>
                </a:solidFill>
              </a:rPr>
              <a:t>R</a:t>
            </a:r>
            <a:r>
              <a:rPr lang="en-US" altLang="zh-CN" sz="3200">
                <a:solidFill>
                  <a:srgbClr val="800000"/>
                </a:solidFill>
              </a:rPr>
              <a:t>ptr;</a:t>
            </a:r>
            <a:endParaRPr lang="en-US" altLang="zh-CN" sz="3200">
              <a:solidFill>
                <a:srgbClr val="FF0000"/>
              </a:solidFill>
            </a:endParaRPr>
          </a:p>
          <a:p>
            <a:r>
              <a:rPr lang="en-US" altLang="zh-CN" sz="3200"/>
              <a:t>    </a:t>
            </a:r>
            <a:r>
              <a:rPr lang="en-US" altLang="zh-CN" sz="3200" b="1">
                <a:solidFill>
                  <a:srgbClr val="800000"/>
                </a:solidFill>
              </a:rPr>
              <a:t>return</a:t>
            </a:r>
            <a:r>
              <a:rPr lang="en-US" altLang="zh-CN" sz="3200">
                <a:solidFill>
                  <a:srgbClr val="800000"/>
                </a:solidFill>
              </a:rPr>
              <a:t> </a:t>
            </a:r>
            <a:r>
              <a:rPr lang="en-US" altLang="zh-CN" sz="3200" b="1">
                <a:solidFill>
                  <a:srgbClr val="0000FF"/>
                </a:solidFill>
              </a:rPr>
              <a:t>newT</a:t>
            </a:r>
            <a:r>
              <a:rPr lang="en-US" altLang="zh-CN" sz="3200">
                <a:solidFill>
                  <a:srgbClr val="800000"/>
                </a:solidFill>
              </a:rPr>
              <a:t>;</a:t>
            </a:r>
          </a:p>
          <a:p>
            <a:r>
              <a:rPr lang="en-US" altLang="zh-CN" b="1">
                <a:solidFill>
                  <a:srgbClr val="800000"/>
                </a:solidFill>
              </a:rPr>
              <a:t>} </a:t>
            </a:r>
            <a:r>
              <a:rPr lang="en-US" altLang="zh-CN">
                <a:solidFill>
                  <a:srgbClr val="800000"/>
                </a:solidFill>
              </a:rPr>
              <a:t>// CopyTree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1066800" y="0"/>
            <a:ext cx="256222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800000"/>
                </a:solidFill>
                <a:ea typeface="隶书" pitchFamily="49" charset="-122"/>
              </a:rPr>
              <a:t>(</a:t>
            </a:r>
            <a:r>
              <a:rPr lang="zh-CN" altLang="en-US" sz="4000" b="1">
                <a:solidFill>
                  <a:srgbClr val="800000"/>
                </a:solidFill>
                <a:ea typeface="隶书" pitchFamily="49" charset="-122"/>
              </a:rPr>
              <a:t>后序遍历</a:t>
            </a:r>
            <a:r>
              <a:rPr lang="en-US" altLang="zh-CN" sz="4000" b="1">
                <a:solidFill>
                  <a:srgbClr val="800000"/>
                </a:solidFill>
                <a:ea typeface="隶书" pitchFamily="49" charset="-122"/>
              </a:rPr>
              <a:t>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580063" y="4149725"/>
            <a:ext cx="2724150" cy="2262188"/>
            <a:chOff x="3120" y="1680"/>
            <a:chExt cx="2160" cy="1728"/>
          </a:xfrm>
        </p:grpSpPr>
        <p:sp>
          <p:nvSpPr>
            <p:cNvPr id="27654" name="Oval 5"/>
            <p:cNvSpPr>
              <a:spLocks noChangeArrowheads="1"/>
            </p:cNvSpPr>
            <p:nvPr/>
          </p:nvSpPr>
          <p:spPr bwMode="auto">
            <a:xfrm>
              <a:off x="3696" y="1680"/>
              <a:ext cx="288" cy="288"/>
            </a:xfrm>
            <a:prstGeom prst="ellipse">
              <a:avLst/>
            </a:prstGeom>
            <a:solidFill>
              <a:srgbClr val="FFFFCC"/>
            </a:solidFill>
            <a:ln w="12700" cap="sq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A</a:t>
              </a:r>
            </a:p>
          </p:txBody>
        </p:sp>
        <p:sp>
          <p:nvSpPr>
            <p:cNvPr id="27655" name="Oval 6"/>
            <p:cNvSpPr>
              <a:spLocks noChangeArrowheads="1"/>
            </p:cNvSpPr>
            <p:nvPr/>
          </p:nvSpPr>
          <p:spPr bwMode="auto">
            <a:xfrm>
              <a:off x="3120" y="2160"/>
              <a:ext cx="288" cy="288"/>
            </a:xfrm>
            <a:prstGeom prst="ellipse">
              <a:avLst/>
            </a:prstGeom>
            <a:solidFill>
              <a:srgbClr val="FFFFCC"/>
            </a:solidFill>
            <a:ln w="12700" cap="sq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B</a:t>
              </a:r>
            </a:p>
          </p:txBody>
        </p:sp>
        <p:sp>
          <p:nvSpPr>
            <p:cNvPr id="27656" name="Oval 7"/>
            <p:cNvSpPr>
              <a:spLocks noChangeArrowheads="1"/>
            </p:cNvSpPr>
            <p:nvPr/>
          </p:nvSpPr>
          <p:spPr bwMode="auto">
            <a:xfrm>
              <a:off x="4368" y="2160"/>
              <a:ext cx="288" cy="288"/>
            </a:xfrm>
            <a:prstGeom prst="ellipse">
              <a:avLst/>
            </a:prstGeom>
            <a:solidFill>
              <a:srgbClr val="FFFFCC"/>
            </a:solidFill>
            <a:ln w="12700" cap="sq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D</a:t>
              </a:r>
            </a:p>
          </p:txBody>
        </p:sp>
        <p:sp>
          <p:nvSpPr>
            <p:cNvPr id="27657" name="Oval 8"/>
            <p:cNvSpPr>
              <a:spLocks noChangeArrowheads="1"/>
            </p:cNvSpPr>
            <p:nvPr/>
          </p:nvSpPr>
          <p:spPr bwMode="auto">
            <a:xfrm>
              <a:off x="3648" y="2640"/>
              <a:ext cx="288" cy="288"/>
            </a:xfrm>
            <a:prstGeom prst="ellipse">
              <a:avLst/>
            </a:prstGeom>
            <a:solidFill>
              <a:srgbClr val="FFFFCC"/>
            </a:solidFill>
            <a:ln w="12700" cap="sq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C</a:t>
              </a:r>
            </a:p>
          </p:txBody>
        </p:sp>
        <p:sp>
          <p:nvSpPr>
            <p:cNvPr id="27658" name="Oval 9"/>
            <p:cNvSpPr>
              <a:spLocks noChangeArrowheads="1"/>
            </p:cNvSpPr>
            <p:nvPr/>
          </p:nvSpPr>
          <p:spPr bwMode="auto">
            <a:xfrm>
              <a:off x="4992" y="2640"/>
              <a:ext cx="288" cy="288"/>
            </a:xfrm>
            <a:prstGeom prst="ellipse">
              <a:avLst/>
            </a:prstGeom>
            <a:solidFill>
              <a:srgbClr val="FFFFCC"/>
            </a:solidFill>
            <a:ln w="12700" cap="sq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E</a:t>
              </a:r>
            </a:p>
          </p:txBody>
        </p:sp>
        <p:sp>
          <p:nvSpPr>
            <p:cNvPr id="27659" name="Oval 10"/>
            <p:cNvSpPr>
              <a:spLocks noChangeArrowheads="1"/>
            </p:cNvSpPr>
            <p:nvPr/>
          </p:nvSpPr>
          <p:spPr bwMode="auto">
            <a:xfrm>
              <a:off x="4656" y="3120"/>
              <a:ext cx="288" cy="288"/>
            </a:xfrm>
            <a:prstGeom prst="ellipse">
              <a:avLst/>
            </a:prstGeom>
            <a:solidFill>
              <a:srgbClr val="FFFFCC"/>
            </a:solidFill>
            <a:ln w="12700" cap="sq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F</a:t>
              </a:r>
            </a:p>
          </p:txBody>
        </p:sp>
        <p:sp>
          <p:nvSpPr>
            <p:cNvPr id="27660" name="Line 11"/>
            <p:cNvSpPr>
              <a:spLocks noChangeShapeType="1"/>
            </p:cNvSpPr>
            <p:nvPr/>
          </p:nvSpPr>
          <p:spPr bwMode="auto">
            <a:xfrm flipH="1">
              <a:off x="3264" y="1824"/>
              <a:ext cx="432" cy="336"/>
            </a:xfrm>
            <a:prstGeom prst="line">
              <a:avLst/>
            </a:prstGeom>
            <a:noFill/>
            <a:ln w="1905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1" name="Line 12"/>
            <p:cNvSpPr>
              <a:spLocks noChangeShapeType="1"/>
            </p:cNvSpPr>
            <p:nvPr/>
          </p:nvSpPr>
          <p:spPr bwMode="auto">
            <a:xfrm>
              <a:off x="3984" y="1824"/>
              <a:ext cx="528" cy="336"/>
            </a:xfrm>
            <a:prstGeom prst="line">
              <a:avLst/>
            </a:prstGeom>
            <a:noFill/>
            <a:ln w="1905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2" name="Line 13"/>
            <p:cNvSpPr>
              <a:spLocks noChangeShapeType="1"/>
            </p:cNvSpPr>
            <p:nvPr/>
          </p:nvSpPr>
          <p:spPr bwMode="auto">
            <a:xfrm>
              <a:off x="3408" y="2304"/>
              <a:ext cx="384" cy="336"/>
            </a:xfrm>
            <a:prstGeom prst="line">
              <a:avLst/>
            </a:prstGeom>
            <a:noFill/>
            <a:ln w="1905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3" name="Line 14"/>
            <p:cNvSpPr>
              <a:spLocks noChangeShapeType="1"/>
            </p:cNvSpPr>
            <p:nvPr/>
          </p:nvSpPr>
          <p:spPr bwMode="auto">
            <a:xfrm>
              <a:off x="4656" y="2304"/>
              <a:ext cx="480" cy="336"/>
            </a:xfrm>
            <a:prstGeom prst="line">
              <a:avLst/>
            </a:prstGeom>
            <a:noFill/>
            <a:ln w="1905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4" name="Line 15"/>
            <p:cNvSpPr>
              <a:spLocks noChangeShapeType="1"/>
            </p:cNvSpPr>
            <p:nvPr/>
          </p:nvSpPr>
          <p:spPr bwMode="auto">
            <a:xfrm flipH="1">
              <a:off x="4800" y="2784"/>
              <a:ext cx="192" cy="336"/>
            </a:xfrm>
            <a:prstGeom prst="line">
              <a:avLst/>
            </a:prstGeom>
            <a:noFill/>
            <a:ln w="1905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25F94E-DF38-4BEE-9AA9-0EDC11801164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8763000" cy="55848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00"/>
                </a:solidFill>
              </a:rPr>
              <a:t>BiTNode</a:t>
            </a:r>
            <a:r>
              <a:rPr lang="en-US" altLang="zh-CN"/>
              <a:t> </a:t>
            </a:r>
            <a:r>
              <a:rPr lang="en-US" altLang="zh-CN" b="1">
                <a:solidFill>
                  <a:srgbClr val="0000FF"/>
                </a:solidFill>
              </a:rPr>
              <a:t>*Pre</a:t>
            </a:r>
            <a:r>
              <a:rPr lang="en-US" altLang="zh-CN">
                <a:solidFill>
                  <a:srgbClr val="0000FF"/>
                </a:solidFill>
              </a:rPr>
              <a:t>CopyTree</a:t>
            </a:r>
            <a:r>
              <a:rPr lang="en-US" altLang="zh-CN">
                <a:solidFill>
                  <a:srgbClr val="008080"/>
                </a:solidFill>
              </a:rPr>
              <a:t>(BiTNode </a:t>
            </a:r>
            <a:r>
              <a:rPr lang="en-US" altLang="zh-CN" b="1">
                <a:solidFill>
                  <a:srgbClr val="008080"/>
                </a:solidFill>
              </a:rPr>
              <a:t>*</a:t>
            </a:r>
            <a:r>
              <a:rPr lang="en-US" altLang="zh-CN">
                <a:solidFill>
                  <a:srgbClr val="008080"/>
                </a:solidFill>
              </a:rPr>
              <a:t>T) </a:t>
            </a:r>
            <a:r>
              <a:rPr lang="en-US" altLang="zh-CN" b="1">
                <a:solidFill>
                  <a:srgbClr val="800000"/>
                </a:solidFill>
              </a:rPr>
              <a:t>{</a:t>
            </a:r>
            <a:r>
              <a:rPr lang="en-US" altLang="zh-CN" b="1"/>
              <a:t>  </a:t>
            </a:r>
          </a:p>
          <a:p>
            <a:r>
              <a:rPr lang="en-US" altLang="zh-CN"/>
              <a:t>    </a:t>
            </a:r>
            <a:r>
              <a:rPr lang="en-US" altLang="zh-CN" b="1">
                <a:solidFill>
                  <a:srgbClr val="800000"/>
                </a:solidFill>
              </a:rPr>
              <a:t>if</a:t>
            </a:r>
            <a:r>
              <a:rPr lang="en-US" altLang="zh-CN">
                <a:solidFill>
                  <a:srgbClr val="800000"/>
                </a:solidFill>
              </a:rPr>
              <a:t> (</a:t>
            </a:r>
            <a:r>
              <a:rPr lang="en-US" altLang="zh-CN" b="1">
                <a:solidFill>
                  <a:srgbClr val="800000"/>
                </a:solidFill>
              </a:rPr>
              <a:t>!</a:t>
            </a:r>
            <a:r>
              <a:rPr lang="en-US" altLang="zh-CN">
                <a:solidFill>
                  <a:srgbClr val="800000"/>
                </a:solidFill>
              </a:rPr>
              <a:t>T )    </a:t>
            </a:r>
            <a:r>
              <a:rPr lang="en-US" altLang="zh-CN" b="1">
                <a:solidFill>
                  <a:srgbClr val="800000"/>
                </a:solidFill>
              </a:rPr>
              <a:t>return NULL</a:t>
            </a:r>
            <a:r>
              <a:rPr lang="en-US" altLang="zh-CN">
                <a:solidFill>
                  <a:srgbClr val="800000"/>
                </a:solidFill>
              </a:rPr>
              <a:t>;</a:t>
            </a:r>
          </a:p>
          <a:p>
            <a:r>
              <a:rPr lang="en-US" altLang="zh-CN" b="1">
                <a:solidFill>
                  <a:srgbClr val="800000"/>
                </a:solidFill>
              </a:rPr>
              <a:t>    if</a:t>
            </a:r>
            <a:r>
              <a:rPr lang="en-US" altLang="zh-CN">
                <a:solidFill>
                  <a:srgbClr val="800000"/>
                </a:solidFill>
              </a:rPr>
              <a:t> (!(</a:t>
            </a:r>
            <a:r>
              <a:rPr lang="en-US" altLang="zh-CN">
                <a:solidFill>
                  <a:srgbClr val="FF00FF"/>
                </a:solidFill>
              </a:rPr>
              <a:t>newtT</a:t>
            </a:r>
            <a:r>
              <a:rPr lang="en-US" altLang="zh-CN">
                <a:solidFill>
                  <a:srgbClr val="800000"/>
                </a:solidFill>
              </a:rPr>
              <a:t> = </a:t>
            </a:r>
            <a:r>
              <a:rPr lang="en-US" altLang="zh-CN" b="1">
                <a:solidFill>
                  <a:srgbClr val="800000"/>
                </a:solidFill>
              </a:rPr>
              <a:t>new </a:t>
            </a:r>
            <a:r>
              <a:rPr lang="en-US" altLang="zh-CN">
                <a:solidFill>
                  <a:srgbClr val="990000"/>
                </a:solidFill>
              </a:rPr>
              <a:t>BiTNode</a:t>
            </a:r>
            <a:r>
              <a:rPr lang="en-US" altLang="zh-CN">
                <a:solidFill>
                  <a:srgbClr val="800000"/>
                </a:solidFill>
              </a:rPr>
              <a:t>))  </a:t>
            </a:r>
            <a:r>
              <a:rPr lang="en-US" altLang="zh-CN" b="1">
                <a:solidFill>
                  <a:srgbClr val="800000"/>
                </a:solidFill>
              </a:rPr>
              <a:t>exit</a:t>
            </a:r>
            <a:r>
              <a:rPr lang="en-US" altLang="zh-CN">
                <a:solidFill>
                  <a:srgbClr val="800000"/>
                </a:solidFill>
              </a:rPr>
              <a:t>(1);</a:t>
            </a:r>
            <a:endParaRPr lang="en-US" altLang="zh-CN"/>
          </a:p>
          <a:p>
            <a:r>
              <a:rPr lang="en-US" altLang="zh-CN">
                <a:solidFill>
                  <a:srgbClr val="800000"/>
                </a:solidFill>
              </a:rPr>
              <a:t>    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FF"/>
                </a:solidFill>
              </a:rPr>
              <a:t>newtT-</a:t>
            </a:r>
            <a:r>
              <a:rPr lang="en-US" altLang="zh-CN">
                <a:solidFill>
                  <a:srgbClr val="800000"/>
                </a:solidFill>
              </a:rPr>
              <a:t>&gt;data  = T-&gt;data; </a:t>
            </a:r>
          </a:p>
          <a:p>
            <a:r>
              <a:rPr lang="en-US" altLang="zh-CN">
                <a:solidFill>
                  <a:srgbClr val="800000"/>
                </a:solidFill>
              </a:rPr>
              <a:t>						</a:t>
            </a:r>
            <a:r>
              <a:rPr lang="en-US" altLang="zh-CN"/>
              <a:t>//</a:t>
            </a:r>
            <a:r>
              <a:rPr lang="zh-CN" altLang="zh-CN">
                <a:solidFill>
                  <a:srgbClr val="800000"/>
                </a:solidFill>
                <a:ea typeface="楷体_GB2312" pitchFamily="49" charset="-122"/>
              </a:rPr>
              <a:t>复制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左</a:t>
            </a:r>
            <a:r>
              <a:rPr lang="zh-CN" altLang="zh-CN">
                <a:solidFill>
                  <a:srgbClr val="800000"/>
                </a:solidFill>
                <a:ea typeface="楷体_GB2312" pitchFamily="49" charset="-122"/>
              </a:rPr>
              <a:t>子树</a:t>
            </a:r>
            <a:endParaRPr lang="zh-CN" altLang="en-US">
              <a:solidFill>
                <a:srgbClr val="800000"/>
              </a:solidFill>
            </a:endParaRPr>
          </a:p>
          <a:p>
            <a:r>
              <a:rPr lang="zh-CN" altLang="en-US">
                <a:solidFill>
                  <a:srgbClr val="800000"/>
                </a:solidFill>
              </a:rPr>
              <a:t>     </a:t>
            </a:r>
            <a:r>
              <a:rPr lang="en-US" altLang="zh-CN">
                <a:solidFill>
                  <a:srgbClr val="FF00FF"/>
                </a:solidFill>
              </a:rPr>
              <a:t>newtT</a:t>
            </a:r>
            <a:r>
              <a:rPr lang="en-US" altLang="zh-CN">
                <a:solidFill>
                  <a:srgbClr val="800000"/>
                </a:solidFill>
              </a:rPr>
              <a:t>-&gt; </a:t>
            </a:r>
            <a:r>
              <a:rPr lang="en-US" altLang="zh-CN" b="1">
                <a:solidFill>
                  <a:srgbClr val="800000"/>
                </a:solidFill>
              </a:rPr>
              <a:t>l</a:t>
            </a:r>
            <a:r>
              <a:rPr lang="en-US" altLang="zh-CN">
                <a:solidFill>
                  <a:srgbClr val="800000"/>
                </a:solidFill>
              </a:rPr>
              <a:t>child = Pre</a:t>
            </a:r>
            <a:r>
              <a:rPr lang="en-US" altLang="zh-CN">
                <a:solidFill>
                  <a:srgbClr val="0000FF"/>
                </a:solidFill>
              </a:rPr>
              <a:t>CopyTree</a:t>
            </a:r>
            <a:r>
              <a:rPr lang="en-US" altLang="zh-CN">
                <a:solidFill>
                  <a:srgbClr val="008080"/>
                </a:solidFill>
              </a:rPr>
              <a:t>(T-&gt;</a:t>
            </a:r>
            <a:r>
              <a:rPr lang="en-US" altLang="zh-CN" b="1">
                <a:solidFill>
                  <a:srgbClr val="008080"/>
                </a:solidFill>
              </a:rPr>
              <a:t>l</a:t>
            </a:r>
            <a:r>
              <a:rPr lang="en-US" altLang="zh-CN">
                <a:solidFill>
                  <a:srgbClr val="008080"/>
                </a:solidFill>
              </a:rPr>
              <a:t>child)</a:t>
            </a:r>
            <a:r>
              <a:rPr lang="en-US" altLang="zh-CN"/>
              <a:t>;</a:t>
            </a:r>
          </a:p>
          <a:p>
            <a:r>
              <a:rPr lang="en-US" altLang="zh-CN"/>
              <a:t>						//</a:t>
            </a:r>
            <a:r>
              <a:rPr lang="zh-CN" altLang="zh-CN">
                <a:solidFill>
                  <a:srgbClr val="800000"/>
                </a:solidFill>
                <a:ea typeface="楷体_GB2312" pitchFamily="49" charset="-122"/>
              </a:rPr>
              <a:t>复制右子树</a:t>
            </a:r>
            <a:endParaRPr lang="zh-CN" altLang="en-US">
              <a:solidFill>
                <a:srgbClr val="800000"/>
              </a:solidFill>
              <a:ea typeface="楷体_GB2312" pitchFamily="49" charset="-122"/>
            </a:endParaRPr>
          </a:p>
          <a:p>
            <a:r>
              <a:rPr lang="zh-CN" altLang="en-US">
                <a:solidFill>
                  <a:srgbClr val="800000"/>
                </a:solidFill>
              </a:rPr>
              <a:t>     </a:t>
            </a:r>
            <a:r>
              <a:rPr lang="en-US" altLang="zh-CN">
                <a:solidFill>
                  <a:srgbClr val="FF00FF"/>
                </a:solidFill>
              </a:rPr>
              <a:t>newtT</a:t>
            </a:r>
            <a:r>
              <a:rPr lang="en-US" altLang="zh-CN">
                <a:solidFill>
                  <a:srgbClr val="800000"/>
                </a:solidFill>
              </a:rPr>
              <a:t>-&gt; </a:t>
            </a:r>
            <a:r>
              <a:rPr lang="en-US" altLang="zh-CN" b="1">
                <a:solidFill>
                  <a:srgbClr val="800000"/>
                </a:solidFill>
              </a:rPr>
              <a:t>r</a:t>
            </a:r>
            <a:r>
              <a:rPr lang="en-US" altLang="zh-CN">
                <a:solidFill>
                  <a:srgbClr val="800000"/>
                </a:solidFill>
              </a:rPr>
              <a:t>child = Pre</a:t>
            </a:r>
            <a:r>
              <a:rPr lang="en-US" altLang="zh-CN">
                <a:solidFill>
                  <a:srgbClr val="0000FF"/>
                </a:solidFill>
              </a:rPr>
              <a:t>CopyTree</a:t>
            </a:r>
            <a:r>
              <a:rPr lang="en-US" altLang="zh-CN">
                <a:solidFill>
                  <a:srgbClr val="008080"/>
                </a:solidFill>
              </a:rPr>
              <a:t>(T-&gt;</a:t>
            </a:r>
            <a:r>
              <a:rPr lang="en-US" altLang="zh-CN" b="1">
                <a:solidFill>
                  <a:srgbClr val="008080"/>
                </a:solidFill>
              </a:rPr>
              <a:t>r</a:t>
            </a:r>
            <a:r>
              <a:rPr lang="en-US" altLang="zh-CN">
                <a:solidFill>
                  <a:srgbClr val="008080"/>
                </a:solidFill>
              </a:rPr>
              <a:t>child)</a:t>
            </a:r>
            <a:r>
              <a:rPr lang="en-US" altLang="zh-CN"/>
              <a:t>;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     </a:t>
            </a:r>
            <a:r>
              <a:rPr lang="en-US" altLang="zh-CN" b="1">
                <a:solidFill>
                  <a:srgbClr val="800000"/>
                </a:solidFill>
              </a:rPr>
              <a:t>return</a:t>
            </a:r>
            <a:r>
              <a:rPr lang="en-US" altLang="zh-CN">
                <a:solidFill>
                  <a:srgbClr val="800000"/>
                </a:solidFill>
              </a:rPr>
              <a:t> </a:t>
            </a:r>
            <a:r>
              <a:rPr lang="en-US" altLang="zh-CN">
                <a:solidFill>
                  <a:srgbClr val="FF00FF"/>
                </a:solidFill>
              </a:rPr>
              <a:t>newT;</a:t>
            </a:r>
          </a:p>
          <a:p>
            <a:r>
              <a:rPr lang="en-US" altLang="zh-CN" b="1">
                <a:solidFill>
                  <a:srgbClr val="800000"/>
                </a:solidFill>
              </a:rPr>
              <a:t>} </a:t>
            </a:r>
            <a:r>
              <a:rPr lang="en-US" altLang="zh-CN">
                <a:solidFill>
                  <a:srgbClr val="800000"/>
                </a:solidFill>
              </a:rPr>
              <a:t>// CopyTree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1066800" y="0"/>
            <a:ext cx="256222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800000"/>
                </a:solidFill>
                <a:ea typeface="隶书" pitchFamily="49" charset="-122"/>
              </a:rPr>
              <a:t>(</a:t>
            </a:r>
            <a:r>
              <a:rPr lang="zh-CN" altLang="en-US" sz="4000" b="1">
                <a:solidFill>
                  <a:srgbClr val="800000"/>
                </a:solidFill>
                <a:ea typeface="隶书" pitchFamily="49" charset="-122"/>
              </a:rPr>
              <a:t>先序遍历</a:t>
            </a:r>
            <a:r>
              <a:rPr lang="en-US" altLang="zh-CN" sz="4000" b="1">
                <a:solidFill>
                  <a:srgbClr val="800000"/>
                </a:solidFill>
                <a:ea typeface="隶书" pitchFamily="49" charset="-122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C56C33-380E-4D9B-B93A-7395E08DE7B3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606425" y="381000"/>
            <a:ext cx="6937375" cy="823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0000FF"/>
                </a:solidFill>
                <a:ea typeface="楷体_GB2312" pitchFamily="49" charset="-122"/>
              </a:rPr>
              <a:t>五</a:t>
            </a:r>
            <a:r>
              <a:rPr lang="zh-CN" altLang="en-US" sz="4800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lang="zh-CN" altLang="en-US" sz="4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遍历算法的应用举例</a:t>
            </a:r>
            <a:endParaRPr lang="zh-CN" altLang="en-US" sz="2400"/>
          </a:p>
        </p:txBody>
      </p:sp>
      <p:sp>
        <p:nvSpPr>
          <p:cNvPr id="29700" name="Text Box 3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688975" y="2606675"/>
            <a:ext cx="6043613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ea typeface="隶书" pitchFamily="49" charset="-122"/>
              </a:rPr>
              <a:t>2</a:t>
            </a:r>
            <a:r>
              <a:rPr lang="zh-CN" altLang="en-US" sz="4000" b="1">
                <a:ea typeface="隶书" pitchFamily="49" charset="-122"/>
              </a:rPr>
              <a:t>、查询二叉树中某个结点</a:t>
            </a:r>
          </a:p>
        </p:txBody>
      </p:sp>
      <p:sp>
        <p:nvSpPr>
          <p:cNvPr id="29701" name="Text Box 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85800" y="3521075"/>
            <a:ext cx="464185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ea typeface="隶书" pitchFamily="49" charset="-122"/>
              </a:rPr>
              <a:t>3</a:t>
            </a:r>
            <a:r>
              <a:rPr lang="zh-CN" altLang="en-US" sz="4000" b="1">
                <a:ea typeface="隶书" pitchFamily="49" charset="-122"/>
              </a:rPr>
              <a:t>、求二叉树的深度 </a:t>
            </a:r>
            <a:endParaRPr lang="zh-CN" altLang="en-US" sz="2400"/>
          </a:p>
        </p:txBody>
      </p:sp>
      <p:sp>
        <p:nvSpPr>
          <p:cNvPr id="29702" name="Text Box 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47700" y="4435475"/>
            <a:ext cx="362267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ea typeface="隶书" pitchFamily="49" charset="-122"/>
              </a:rPr>
              <a:t>4</a:t>
            </a:r>
            <a:r>
              <a:rPr lang="zh-CN" altLang="en-US" sz="4000" b="1">
                <a:ea typeface="隶书" pitchFamily="49" charset="-122"/>
              </a:rPr>
              <a:t>、复制二叉树 </a:t>
            </a:r>
            <a:endParaRPr lang="zh-CN" altLang="en-US" sz="4000"/>
          </a:p>
        </p:txBody>
      </p:sp>
      <p:sp>
        <p:nvSpPr>
          <p:cNvPr id="29703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09600" y="536575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sz="4000" b="1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5</a:t>
            </a:r>
            <a:r>
              <a:rPr lang="zh-CN" altLang="en-US" sz="4000" b="1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、建立二叉树的存储结构</a:t>
            </a:r>
            <a:endParaRPr lang="zh-CN" altLang="en-US" sz="6000" b="1">
              <a:solidFill>
                <a:srgbClr val="FF3300"/>
              </a:solidFill>
              <a:ea typeface="隶书" pitchFamily="49" charset="-122"/>
            </a:endParaRPr>
          </a:p>
        </p:txBody>
      </p:sp>
      <p:sp>
        <p:nvSpPr>
          <p:cNvPr id="29704" name="Text Box 7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703263" y="1676400"/>
            <a:ext cx="757237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ea typeface="隶书" pitchFamily="49" charset="-122"/>
              </a:rPr>
              <a:t>1</a:t>
            </a:r>
            <a:r>
              <a:rPr lang="zh-CN" altLang="en-US" sz="4000" b="1">
                <a:ea typeface="隶书" pitchFamily="49" charset="-122"/>
              </a:rPr>
              <a:t>、统计二叉树中叶子结点的个数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C123E5-2888-4614-963C-F4836700B89A}" type="slidenum">
              <a:rPr lang="en-US" altLang="zh-CN">
                <a:solidFill>
                  <a:srgbClr val="578963"/>
                </a:solidFill>
              </a:rPr>
              <a:pPr/>
              <a:t>56</a:t>
            </a:fld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381000" y="99060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sz="5400" b="1">
                <a:solidFill>
                  <a:srgbClr val="800000"/>
                </a:solidFill>
                <a:latin typeface="仿宋_GB2312" pitchFamily="49" charset="-122"/>
                <a:ea typeface="仿宋_GB2312" pitchFamily="49" charset="-122"/>
              </a:rPr>
              <a:t>5</a:t>
            </a:r>
            <a:r>
              <a:rPr lang="zh-CN" altLang="en-US" sz="5400" b="1">
                <a:solidFill>
                  <a:srgbClr val="800000"/>
                </a:solidFill>
                <a:latin typeface="仿宋_GB2312" pitchFamily="49" charset="-122"/>
                <a:ea typeface="仿宋_GB2312" pitchFamily="49" charset="-122"/>
              </a:rPr>
              <a:t>、建立二叉树的存储结构</a:t>
            </a:r>
            <a:endParaRPr lang="zh-CN" altLang="en-US" sz="5400" b="1">
              <a:solidFill>
                <a:srgbClr val="800000"/>
              </a:solidFill>
              <a:ea typeface="隶书" pitchFamily="49" charset="-122"/>
            </a:endParaRP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838200" y="2667000"/>
            <a:ext cx="76962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FF"/>
                </a:solidFill>
                <a:ea typeface="隶书" pitchFamily="49" charset="-122"/>
              </a:rPr>
              <a:t>       </a:t>
            </a:r>
            <a:r>
              <a:rPr lang="zh-CN" altLang="en-US" sz="4000" b="1">
                <a:solidFill>
                  <a:srgbClr val="FF00FF"/>
                </a:solidFill>
                <a:ea typeface="楷体_GB2312" pitchFamily="49" charset="-122"/>
              </a:rPr>
              <a:t>以字符串的形式定义二叉树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1527175" y="4614863"/>
            <a:ext cx="731837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009999"/>
                </a:solidFill>
                <a:ea typeface="楷体_GB2312" pitchFamily="49" charset="-122"/>
              </a:rPr>
              <a:t>由二叉树的先序和中序序列建树</a:t>
            </a:r>
            <a:endParaRPr lang="zh-CN" altLang="en-US" sz="2400">
              <a:solidFill>
                <a:srgbClr val="333333"/>
              </a:solidFill>
            </a:endParaRPr>
          </a:p>
        </p:txBody>
      </p:sp>
      <p:pic>
        <p:nvPicPr>
          <p:cNvPr id="30726" name="Picture 5" descr="Green Ball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625" y="28717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6" descr="Green Ball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39227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9" name="Text Box 8"/>
          <p:cNvSpPr txBox="1">
            <a:spLocks noChangeArrowheads="1"/>
          </p:cNvSpPr>
          <p:nvPr/>
        </p:nvSpPr>
        <p:spPr bwMode="auto">
          <a:xfrm>
            <a:off x="1500188" y="3670300"/>
            <a:ext cx="6935787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zh-CN" altLang="en-US" sz="4000" b="1">
                <a:solidFill>
                  <a:srgbClr val="008080"/>
                </a:solidFill>
                <a:ea typeface="楷体_GB2312" pitchFamily="49" charset="-122"/>
              </a:rPr>
              <a:t>按给定的表达式建相应二叉树</a:t>
            </a:r>
            <a:endParaRPr lang="zh-CN" altLang="en-US" sz="4000">
              <a:solidFill>
                <a:srgbClr val="333333"/>
              </a:solidFill>
            </a:endParaRPr>
          </a:p>
        </p:txBody>
      </p:sp>
      <p:pic>
        <p:nvPicPr>
          <p:cNvPr id="30730" name="Picture 9" descr="Green Ball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7913" y="486886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0003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78EB21-84FB-4344-976D-9ACBE4A7A8F3}" type="slidenum">
              <a:rPr lang="en-US" altLang="zh-CN">
                <a:solidFill>
                  <a:srgbClr val="578963"/>
                </a:solidFill>
              </a:rPr>
              <a:pPr/>
              <a:t>57</a:t>
            </a:fld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533400" y="76200"/>
            <a:ext cx="7407275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333333"/>
                </a:solidFill>
                <a:ea typeface="隶书" pitchFamily="49" charset="-122"/>
              </a:rPr>
              <a:t>       </a:t>
            </a:r>
            <a:r>
              <a:rPr lang="zh-CN" altLang="en-US" b="1">
                <a:solidFill>
                  <a:srgbClr val="008080"/>
                </a:solidFill>
                <a:ea typeface="隶书" pitchFamily="49" charset="-122"/>
              </a:rPr>
              <a:t>以字符串的形式定义一棵二叉树</a:t>
            </a:r>
          </a:p>
          <a:p>
            <a:r>
              <a:rPr lang="zh-CN" altLang="en-US" b="1">
                <a:solidFill>
                  <a:srgbClr val="008080"/>
                </a:solidFill>
                <a:ea typeface="隶书" pitchFamily="49" charset="-122"/>
              </a:rPr>
              <a:t>            </a:t>
            </a:r>
            <a:endParaRPr lang="zh-CN" altLang="en-US" b="1">
              <a:solidFill>
                <a:srgbClr val="800000"/>
              </a:solidFill>
              <a:ea typeface="隶书" pitchFamily="49" charset="-122"/>
            </a:endParaRPr>
          </a:p>
        </p:txBody>
      </p:sp>
      <p:sp>
        <p:nvSpPr>
          <p:cNvPr id="637955" name="Text Box 3"/>
          <p:cNvSpPr txBox="1">
            <a:spLocks noChangeArrowheads="1"/>
          </p:cNvSpPr>
          <p:nvPr/>
        </p:nvSpPr>
        <p:spPr bwMode="auto">
          <a:xfrm>
            <a:off x="3581400" y="2144713"/>
            <a:ext cx="5562600" cy="750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以下列字符串表示</a:t>
            </a:r>
          </a:p>
        </p:txBody>
      </p:sp>
      <p:pic>
        <p:nvPicPr>
          <p:cNvPr id="31749" name="Picture 4" descr="Green B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2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492500" y="2879725"/>
            <a:ext cx="5330825" cy="823913"/>
            <a:chOff x="2160" y="3177"/>
            <a:chExt cx="3358" cy="519"/>
          </a:xfrm>
        </p:grpSpPr>
        <p:sp>
          <p:nvSpPr>
            <p:cNvPr id="31765" name="Text Box 6"/>
            <p:cNvSpPr txBox="1">
              <a:spLocks noChangeArrowheads="1"/>
            </p:cNvSpPr>
            <p:nvPr/>
          </p:nvSpPr>
          <p:spPr bwMode="auto">
            <a:xfrm>
              <a:off x="2160" y="3177"/>
              <a:ext cx="3358" cy="519"/>
            </a:xfrm>
            <a:prstGeom prst="rect">
              <a:avLst/>
            </a:prstGeom>
            <a:solidFill>
              <a:srgbClr val="FBEBD7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4000" b="1">
                  <a:solidFill>
                    <a:srgbClr val="800000"/>
                  </a:solidFill>
                  <a:ea typeface="楷体_GB2312" pitchFamily="49" charset="-122"/>
                </a:rPr>
                <a:t>A</a:t>
              </a:r>
              <a:r>
                <a:rPr lang="en-US" altLang="zh-CN" sz="4000">
                  <a:solidFill>
                    <a:srgbClr val="FF9933"/>
                  </a:solidFill>
                  <a:ea typeface="楷体_GB2312" pitchFamily="49" charset="-122"/>
                </a:rPr>
                <a:t> </a:t>
              </a:r>
              <a:r>
                <a:rPr lang="en-US" altLang="zh-CN" sz="4000" b="1">
                  <a:solidFill>
                    <a:srgbClr val="800000"/>
                  </a:solidFill>
                  <a:ea typeface="楷体_GB2312" pitchFamily="49" charset="-122"/>
                </a:rPr>
                <a:t>B</a:t>
              </a:r>
              <a:r>
                <a:rPr lang="en-US" altLang="zh-CN" sz="4000">
                  <a:solidFill>
                    <a:srgbClr val="FF9933"/>
                  </a:solidFill>
                  <a:ea typeface="楷体_GB2312" pitchFamily="49" charset="-122"/>
                </a:rPr>
                <a:t>      </a:t>
              </a:r>
              <a:r>
                <a:rPr lang="en-US" altLang="zh-CN" sz="4000" b="1">
                  <a:solidFill>
                    <a:srgbClr val="800000"/>
                  </a:solidFill>
                  <a:ea typeface="楷体_GB2312" pitchFamily="49" charset="-122"/>
                </a:rPr>
                <a:t>C</a:t>
              </a:r>
              <a:r>
                <a:rPr lang="en-US" altLang="zh-CN" sz="4000">
                  <a:solidFill>
                    <a:srgbClr val="FF9933"/>
                  </a:solidFill>
                  <a:ea typeface="楷体_GB2312" pitchFamily="49" charset="-122"/>
                </a:rPr>
                <a:t>            </a:t>
              </a:r>
              <a:r>
                <a:rPr lang="en-US" altLang="zh-CN" sz="4000" b="1">
                  <a:solidFill>
                    <a:srgbClr val="800000"/>
                  </a:solidFill>
                  <a:ea typeface="楷体_GB2312" pitchFamily="49" charset="-122"/>
                </a:rPr>
                <a:t>D</a:t>
              </a:r>
              <a:r>
                <a:rPr lang="en-US" altLang="zh-CN" sz="4000">
                  <a:solidFill>
                    <a:srgbClr val="FF9933"/>
                  </a:solidFill>
                  <a:ea typeface="楷体_GB2312" pitchFamily="49" charset="-122"/>
                </a:rPr>
                <a:t>        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31766" name="Rectangle 7"/>
            <p:cNvSpPr>
              <a:spLocks noChangeArrowheads="1"/>
            </p:cNvSpPr>
            <p:nvPr/>
          </p:nvSpPr>
          <p:spPr bwMode="auto">
            <a:xfrm>
              <a:off x="2880" y="3360"/>
              <a:ext cx="192" cy="240"/>
            </a:xfrm>
            <a:prstGeom prst="rect">
              <a:avLst/>
            </a:prstGeom>
            <a:solidFill>
              <a:srgbClr val="800000"/>
            </a:solidFill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1767" name="Rectangle 8"/>
            <p:cNvSpPr>
              <a:spLocks noChangeArrowheads="1"/>
            </p:cNvSpPr>
            <p:nvPr/>
          </p:nvSpPr>
          <p:spPr bwMode="auto">
            <a:xfrm>
              <a:off x="3552" y="3360"/>
              <a:ext cx="192" cy="240"/>
            </a:xfrm>
            <a:prstGeom prst="rect">
              <a:avLst/>
            </a:prstGeom>
            <a:solidFill>
              <a:srgbClr val="800000"/>
            </a:solidFill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1768" name="Rectangle 9"/>
            <p:cNvSpPr>
              <a:spLocks noChangeArrowheads="1"/>
            </p:cNvSpPr>
            <p:nvPr/>
          </p:nvSpPr>
          <p:spPr bwMode="auto">
            <a:xfrm>
              <a:off x="3888" y="3360"/>
              <a:ext cx="192" cy="240"/>
            </a:xfrm>
            <a:prstGeom prst="rect">
              <a:avLst/>
            </a:prstGeom>
            <a:solidFill>
              <a:srgbClr val="800000"/>
            </a:solidFill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1769" name="Rectangle 10"/>
            <p:cNvSpPr>
              <a:spLocks noChangeArrowheads="1"/>
            </p:cNvSpPr>
            <p:nvPr/>
          </p:nvSpPr>
          <p:spPr bwMode="auto">
            <a:xfrm>
              <a:off x="4752" y="3360"/>
              <a:ext cx="192" cy="240"/>
            </a:xfrm>
            <a:prstGeom prst="rect">
              <a:avLst/>
            </a:prstGeom>
            <a:solidFill>
              <a:srgbClr val="800000"/>
            </a:solidFill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1770" name="Rectangle 11"/>
            <p:cNvSpPr>
              <a:spLocks noChangeArrowheads="1"/>
            </p:cNvSpPr>
            <p:nvPr/>
          </p:nvSpPr>
          <p:spPr bwMode="auto">
            <a:xfrm>
              <a:off x="5088" y="3360"/>
              <a:ext cx="192" cy="240"/>
            </a:xfrm>
            <a:prstGeom prst="rect">
              <a:avLst/>
            </a:prstGeom>
            <a:solidFill>
              <a:srgbClr val="800000"/>
            </a:solidFill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</p:grpSp>
      <p:sp>
        <p:nvSpPr>
          <p:cNvPr id="637964" name="Text Box 12"/>
          <p:cNvSpPr txBox="1">
            <a:spLocks noChangeArrowheads="1"/>
          </p:cNvSpPr>
          <p:nvPr/>
        </p:nvSpPr>
        <p:spPr bwMode="auto">
          <a:xfrm>
            <a:off x="1311275" y="679450"/>
            <a:ext cx="5684838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333333"/>
                </a:solidFill>
                <a:ea typeface="隶书" pitchFamily="49" charset="-122"/>
              </a:rPr>
              <a:t>       </a:t>
            </a:r>
            <a:r>
              <a:rPr lang="en-US" altLang="zh-CN" b="1">
                <a:solidFill>
                  <a:srgbClr val="008080"/>
                </a:solidFill>
                <a:ea typeface="隶书" pitchFamily="49" charset="-122"/>
              </a:rPr>
              <a:t> </a:t>
            </a:r>
            <a:r>
              <a:rPr lang="en-US" altLang="zh-CN" b="1">
                <a:solidFill>
                  <a:srgbClr val="990000"/>
                </a:solidFill>
                <a:ea typeface="隶书" pitchFamily="49" charset="-122"/>
              </a:rPr>
              <a:t>(</a:t>
            </a:r>
            <a:r>
              <a:rPr lang="zh-CN" altLang="en-US" b="1">
                <a:solidFill>
                  <a:srgbClr val="990000"/>
                </a:solidFill>
                <a:ea typeface="隶书" pitchFamily="49" charset="-122"/>
              </a:rPr>
              <a:t>先序次序</a:t>
            </a:r>
            <a:r>
              <a:rPr lang="en-US" altLang="zh-CN" b="1">
                <a:solidFill>
                  <a:srgbClr val="990000"/>
                </a:solidFill>
                <a:ea typeface="隶书" pitchFamily="49" charset="-122"/>
              </a:rPr>
              <a:t>:</a:t>
            </a:r>
            <a:r>
              <a:rPr lang="zh-CN" altLang="en-US" b="1">
                <a:solidFill>
                  <a:srgbClr val="990000"/>
                </a:solidFill>
                <a:ea typeface="隶书" pitchFamily="49" charset="-122"/>
              </a:rPr>
              <a:t>加空白字符</a:t>
            </a:r>
            <a:r>
              <a:rPr lang="en-US" altLang="zh-CN" b="1">
                <a:solidFill>
                  <a:srgbClr val="990000"/>
                </a:solidFill>
                <a:ea typeface="隶书" pitchFamily="49" charset="-122"/>
              </a:rPr>
              <a:t>)</a:t>
            </a:r>
          </a:p>
        </p:txBody>
      </p:sp>
      <p:sp>
        <p:nvSpPr>
          <p:cNvPr id="31752" name="Text Box 13"/>
          <p:cNvSpPr txBox="1">
            <a:spLocks noChangeArrowheads="1"/>
          </p:cNvSpPr>
          <p:nvPr/>
        </p:nvSpPr>
        <p:spPr bwMode="auto">
          <a:xfrm>
            <a:off x="971550" y="4205288"/>
            <a:ext cx="3513138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FF00FF"/>
                </a:solidFill>
                <a:ea typeface="楷体_GB2312" pitchFamily="49" charset="-122"/>
              </a:rPr>
              <a:t>先序遍历：</a:t>
            </a:r>
            <a:r>
              <a:rPr lang="en-US" altLang="zh-CN" sz="2800">
                <a:solidFill>
                  <a:srgbClr val="FF00FF"/>
                </a:solidFill>
                <a:ea typeface="楷体_GB2312" pitchFamily="49" charset="-122"/>
              </a:rPr>
              <a:t>A B C D</a:t>
            </a:r>
          </a:p>
        </p:txBody>
      </p:sp>
      <p:grpSp>
        <p:nvGrpSpPr>
          <p:cNvPr id="31753" name="Group 14"/>
          <p:cNvGrpSpPr>
            <a:grpSpLocks/>
          </p:cNvGrpSpPr>
          <p:nvPr/>
        </p:nvGrpSpPr>
        <p:grpSpPr bwMode="auto">
          <a:xfrm>
            <a:off x="661988" y="2097088"/>
            <a:ext cx="2667000" cy="1985962"/>
            <a:chOff x="417" y="2665"/>
            <a:chExt cx="1680" cy="1251"/>
          </a:xfrm>
        </p:grpSpPr>
        <p:sp useBgFill="1">
          <p:nvSpPr>
            <p:cNvPr id="31758" name="Oval 15"/>
            <p:cNvSpPr>
              <a:spLocks noChangeArrowheads="1"/>
            </p:cNvSpPr>
            <p:nvPr/>
          </p:nvSpPr>
          <p:spPr bwMode="auto">
            <a:xfrm>
              <a:off x="1089" y="2665"/>
              <a:ext cx="306" cy="291"/>
            </a:xfrm>
            <a:prstGeom prst="ellipse">
              <a:avLst/>
            </a:prstGeom>
            <a:ln w="38100" cap="sq">
              <a:solidFill>
                <a:srgbClr val="0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33"/>
                  </a:solidFill>
                </a:rPr>
                <a:t>A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 useBgFill="1">
          <p:nvSpPr>
            <p:cNvPr id="31759" name="Oval 16"/>
            <p:cNvSpPr>
              <a:spLocks noChangeArrowheads="1"/>
            </p:cNvSpPr>
            <p:nvPr/>
          </p:nvSpPr>
          <p:spPr bwMode="auto">
            <a:xfrm>
              <a:off x="417" y="3165"/>
              <a:ext cx="336" cy="319"/>
            </a:xfrm>
            <a:prstGeom prst="ellipse">
              <a:avLst/>
            </a:prstGeom>
            <a:ln w="38100" cap="sq">
              <a:solidFill>
                <a:srgbClr val="0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33"/>
                  </a:solidFill>
                </a:rPr>
                <a:t>B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 useBgFill="1">
          <p:nvSpPr>
            <p:cNvPr id="31760" name="Oval 17"/>
            <p:cNvSpPr>
              <a:spLocks noChangeArrowheads="1"/>
            </p:cNvSpPr>
            <p:nvPr/>
          </p:nvSpPr>
          <p:spPr bwMode="auto">
            <a:xfrm>
              <a:off x="945" y="3625"/>
              <a:ext cx="306" cy="291"/>
            </a:xfrm>
            <a:prstGeom prst="ellipse">
              <a:avLst/>
            </a:prstGeom>
            <a:ln w="38100" cap="sq">
              <a:solidFill>
                <a:srgbClr val="0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33"/>
                  </a:solidFill>
                </a:rPr>
                <a:t>C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 useBgFill="1">
          <p:nvSpPr>
            <p:cNvPr id="31761" name="Oval 18"/>
            <p:cNvSpPr>
              <a:spLocks noChangeArrowheads="1"/>
            </p:cNvSpPr>
            <p:nvPr/>
          </p:nvSpPr>
          <p:spPr bwMode="auto">
            <a:xfrm>
              <a:off x="1761" y="3165"/>
              <a:ext cx="336" cy="319"/>
            </a:xfrm>
            <a:prstGeom prst="ellipse">
              <a:avLst/>
            </a:prstGeom>
            <a:ln w="38100" cap="sq">
              <a:solidFill>
                <a:srgbClr val="0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33"/>
                  </a:solidFill>
                </a:rPr>
                <a:t>D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31762" name="Line 19"/>
            <p:cNvSpPr>
              <a:spLocks noChangeShapeType="1"/>
            </p:cNvSpPr>
            <p:nvPr/>
          </p:nvSpPr>
          <p:spPr bwMode="auto">
            <a:xfrm flipH="1">
              <a:off x="561" y="2812"/>
              <a:ext cx="528" cy="336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1763" name="Line 20"/>
            <p:cNvSpPr>
              <a:spLocks noChangeShapeType="1"/>
            </p:cNvSpPr>
            <p:nvPr/>
          </p:nvSpPr>
          <p:spPr bwMode="auto">
            <a:xfrm>
              <a:off x="1377" y="2812"/>
              <a:ext cx="528" cy="333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1764" name="Line 21"/>
            <p:cNvSpPr>
              <a:spLocks noChangeShapeType="1"/>
            </p:cNvSpPr>
            <p:nvPr/>
          </p:nvSpPr>
          <p:spPr bwMode="auto">
            <a:xfrm>
              <a:off x="753" y="3340"/>
              <a:ext cx="336" cy="285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11125" y="3230563"/>
            <a:ext cx="601663" cy="900112"/>
            <a:chOff x="70" y="3379"/>
            <a:chExt cx="379" cy="567"/>
          </a:xfrm>
        </p:grpSpPr>
        <p:sp useBgFill="1">
          <p:nvSpPr>
            <p:cNvPr id="31756" name="Oval 23"/>
            <p:cNvSpPr>
              <a:spLocks noChangeArrowheads="1"/>
            </p:cNvSpPr>
            <p:nvPr/>
          </p:nvSpPr>
          <p:spPr bwMode="auto">
            <a:xfrm>
              <a:off x="70" y="3655"/>
              <a:ext cx="306" cy="291"/>
            </a:xfrm>
            <a:prstGeom prst="ellipse">
              <a:avLst/>
            </a:prstGeom>
            <a:ln w="38100" cap="sq">
              <a:solidFill>
                <a:srgbClr val="0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33"/>
                  </a:solidFill>
                </a:rPr>
                <a:t>C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31757" name="Line 24"/>
            <p:cNvSpPr>
              <a:spLocks noChangeShapeType="1"/>
            </p:cNvSpPr>
            <p:nvPr/>
          </p:nvSpPr>
          <p:spPr bwMode="auto">
            <a:xfrm flipH="1">
              <a:off x="245" y="3379"/>
              <a:ext cx="204" cy="285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</p:grpSp>
      <p:sp>
        <p:nvSpPr>
          <p:cNvPr id="637977" name="Rectangle 25"/>
          <p:cNvSpPr>
            <a:spLocks noChangeArrowheads="1"/>
          </p:cNvSpPr>
          <p:nvPr/>
        </p:nvSpPr>
        <p:spPr bwMode="auto">
          <a:xfrm>
            <a:off x="1208088" y="3135313"/>
            <a:ext cx="884237" cy="1038225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0777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637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37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 autoUpdateAnimBg="0"/>
      <p:bldP spid="637964" grpId="0" autoUpdateAnimBg="0"/>
      <p:bldP spid="637977" grpId="0" animBg="1"/>
      <p:bldP spid="637977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73AE7E-8586-4369-BC33-552D7ACC2DDD}" type="slidenum">
              <a:rPr lang="en-US" altLang="zh-CN">
                <a:solidFill>
                  <a:srgbClr val="578963"/>
                </a:solidFill>
              </a:rPr>
              <a:pPr/>
              <a:t>58</a:t>
            </a:fld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1066800" y="914400"/>
            <a:ext cx="6096000" cy="823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b="1">
                <a:solidFill>
                  <a:srgbClr val="FF9933"/>
                </a:solidFill>
                <a:ea typeface="楷体_GB2312" pitchFamily="49" charset="-122"/>
              </a:rPr>
              <a:t>A  B </a:t>
            </a:r>
            <a:r>
              <a:rPr lang="en-US" altLang="zh-CN" sz="4000">
                <a:solidFill>
                  <a:srgbClr val="FF9933"/>
                </a:solidFill>
                <a:ea typeface="楷体_GB2312" pitchFamily="49" charset="-122"/>
              </a:rPr>
              <a:t>    </a:t>
            </a:r>
            <a:r>
              <a:rPr lang="en-US" altLang="zh-CN" sz="4000" b="1">
                <a:solidFill>
                  <a:srgbClr val="FF9933"/>
                </a:solidFill>
                <a:ea typeface="楷体_GB2312" pitchFamily="49" charset="-122"/>
              </a:rPr>
              <a:t>C</a:t>
            </a:r>
            <a:r>
              <a:rPr lang="en-US" altLang="zh-CN" sz="4000">
                <a:solidFill>
                  <a:srgbClr val="FF9933"/>
                </a:solidFill>
                <a:ea typeface="楷体_GB2312" pitchFamily="49" charset="-122"/>
              </a:rPr>
              <a:t>          </a:t>
            </a:r>
            <a:r>
              <a:rPr lang="en-US" altLang="zh-CN" sz="4000" b="1">
                <a:solidFill>
                  <a:srgbClr val="FF9933"/>
                </a:solidFill>
                <a:ea typeface="楷体_GB2312" pitchFamily="49" charset="-122"/>
              </a:rPr>
              <a:t>D</a:t>
            </a:r>
            <a:r>
              <a:rPr lang="en-US" altLang="zh-CN" sz="4000">
                <a:solidFill>
                  <a:srgbClr val="FF9933"/>
                </a:solidFill>
                <a:ea typeface="楷体_GB2312" pitchFamily="49" charset="-122"/>
              </a:rPr>
              <a:t>   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2286000" y="1143000"/>
            <a:ext cx="304800" cy="381000"/>
          </a:xfrm>
          <a:prstGeom prst="rect">
            <a:avLst/>
          </a:prstGeom>
          <a:solidFill>
            <a:srgbClr val="FF9933"/>
          </a:solidFill>
          <a:ln w="12700" cap="sq">
            <a:solidFill>
              <a:srgbClr val="FF99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3352800" y="1143000"/>
            <a:ext cx="304800" cy="381000"/>
          </a:xfrm>
          <a:prstGeom prst="rect">
            <a:avLst/>
          </a:prstGeom>
          <a:solidFill>
            <a:srgbClr val="FF9933"/>
          </a:solidFill>
          <a:ln w="12700" cap="sq">
            <a:solidFill>
              <a:srgbClr val="FF99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3886200" y="1143000"/>
            <a:ext cx="304800" cy="381000"/>
          </a:xfrm>
          <a:prstGeom prst="rect">
            <a:avLst/>
          </a:prstGeom>
          <a:solidFill>
            <a:srgbClr val="FF9933"/>
          </a:solidFill>
          <a:ln w="12700" cap="sq">
            <a:solidFill>
              <a:srgbClr val="FF99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4876800" y="1143000"/>
            <a:ext cx="304800" cy="381000"/>
          </a:xfrm>
          <a:prstGeom prst="rect">
            <a:avLst/>
          </a:prstGeom>
          <a:solidFill>
            <a:srgbClr val="FF9933"/>
          </a:solidFill>
          <a:ln w="12700" cap="sq">
            <a:solidFill>
              <a:srgbClr val="FF99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auto">
          <a:xfrm>
            <a:off x="5410200" y="1143000"/>
            <a:ext cx="304800" cy="381000"/>
          </a:xfrm>
          <a:prstGeom prst="rect">
            <a:avLst/>
          </a:prstGeom>
          <a:solidFill>
            <a:srgbClr val="FF9933"/>
          </a:solidFill>
          <a:ln w="12700" cap="sq">
            <a:solidFill>
              <a:srgbClr val="FF99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40008" name="Rectangle 8"/>
          <p:cNvSpPr>
            <a:spLocks noChangeArrowheads="1"/>
          </p:cNvSpPr>
          <p:nvPr/>
        </p:nvSpPr>
        <p:spPr bwMode="auto">
          <a:xfrm>
            <a:off x="2286000" y="1143000"/>
            <a:ext cx="304800" cy="381000"/>
          </a:xfrm>
          <a:prstGeom prst="rect">
            <a:avLst/>
          </a:prstGeom>
          <a:solidFill>
            <a:srgbClr val="3366FF"/>
          </a:solidFill>
          <a:ln w="12700" cap="sq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40009" name="Rectangle 9"/>
          <p:cNvSpPr>
            <a:spLocks noChangeArrowheads="1"/>
          </p:cNvSpPr>
          <p:nvPr/>
        </p:nvSpPr>
        <p:spPr bwMode="auto">
          <a:xfrm>
            <a:off x="3352800" y="1143000"/>
            <a:ext cx="304800" cy="381000"/>
          </a:xfrm>
          <a:prstGeom prst="rect">
            <a:avLst/>
          </a:prstGeom>
          <a:solidFill>
            <a:srgbClr val="3366FF"/>
          </a:solidFill>
          <a:ln w="12700" cap="sq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40010" name="Rectangle 10"/>
          <p:cNvSpPr>
            <a:spLocks noChangeArrowheads="1"/>
          </p:cNvSpPr>
          <p:nvPr/>
        </p:nvSpPr>
        <p:spPr bwMode="auto">
          <a:xfrm>
            <a:off x="3886200" y="1143000"/>
            <a:ext cx="304800" cy="381000"/>
          </a:xfrm>
          <a:prstGeom prst="rect">
            <a:avLst/>
          </a:prstGeom>
          <a:solidFill>
            <a:srgbClr val="3366FF"/>
          </a:solidFill>
          <a:ln w="12700" cap="sq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40011" name="Rectangle 11"/>
          <p:cNvSpPr>
            <a:spLocks noChangeArrowheads="1"/>
          </p:cNvSpPr>
          <p:nvPr/>
        </p:nvSpPr>
        <p:spPr bwMode="auto">
          <a:xfrm>
            <a:off x="4876800" y="1143000"/>
            <a:ext cx="304800" cy="381000"/>
          </a:xfrm>
          <a:prstGeom prst="rect">
            <a:avLst/>
          </a:prstGeom>
          <a:solidFill>
            <a:srgbClr val="3366FF"/>
          </a:solidFill>
          <a:ln w="12700" cap="sq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40012" name="Rectangle 12"/>
          <p:cNvSpPr>
            <a:spLocks noChangeArrowheads="1"/>
          </p:cNvSpPr>
          <p:nvPr/>
        </p:nvSpPr>
        <p:spPr bwMode="auto">
          <a:xfrm>
            <a:off x="5410200" y="1143000"/>
            <a:ext cx="304800" cy="381000"/>
          </a:xfrm>
          <a:prstGeom prst="rect">
            <a:avLst/>
          </a:prstGeom>
          <a:solidFill>
            <a:srgbClr val="3366FF"/>
          </a:solidFill>
          <a:ln w="12700" cap="sq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40013" name="Text Box 13"/>
          <p:cNvSpPr txBox="1">
            <a:spLocks noChangeArrowheads="1"/>
          </p:cNvSpPr>
          <p:nvPr/>
        </p:nvSpPr>
        <p:spPr bwMode="auto">
          <a:xfrm>
            <a:off x="1066800" y="990600"/>
            <a:ext cx="550863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3366FF"/>
                </a:solidFill>
              </a:rPr>
              <a:t>A</a:t>
            </a:r>
            <a:endParaRPr lang="en-US" altLang="zh-CN" sz="2400">
              <a:solidFill>
                <a:srgbClr val="3366FF"/>
              </a:solidFill>
            </a:endParaRPr>
          </a:p>
        </p:txBody>
      </p:sp>
      <p:sp>
        <p:nvSpPr>
          <p:cNvPr id="640014" name="Text Box 14"/>
          <p:cNvSpPr txBox="1">
            <a:spLocks noChangeArrowheads="1"/>
          </p:cNvSpPr>
          <p:nvPr/>
        </p:nvSpPr>
        <p:spPr bwMode="auto">
          <a:xfrm>
            <a:off x="1687513" y="990600"/>
            <a:ext cx="522287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3366FF"/>
                </a:solidFill>
              </a:rPr>
              <a:t>B</a:t>
            </a:r>
            <a:endParaRPr lang="en-US" altLang="zh-CN" sz="2400">
              <a:solidFill>
                <a:srgbClr val="3366FF"/>
              </a:solidFill>
            </a:endParaRPr>
          </a:p>
        </p:txBody>
      </p:sp>
      <p:sp>
        <p:nvSpPr>
          <p:cNvPr id="640015" name="Text Box 15"/>
          <p:cNvSpPr txBox="1">
            <a:spLocks noChangeArrowheads="1"/>
          </p:cNvSpPr>
          <p:nvPr/>
        </p:nvSpPr>
        <p:spPr bwMode="auto">
          <a:xfrm>
            <a:off x="2667000" y="990600"/>
            <a:ext cx="550863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3366FF"/>
                </a:solidFill>
              </a:rPr>
              <a:t>C</a:t>
            </a:r>
            <a:endParaRPr lang="en-US" altLang="zh-CN" sz="2400">
              <a:solidFill>
                <a:srgbClr val="3366FF"/>
              </a:solidFill>
            </a:endParaRPr>
          </a:p>
        </p:txBody>
      </p:sp>
      <p:sp>
        <p:nvSpPr>
          <p:cNvPr id="640016" name="Text Box 16"/>
          <p:cNvSpPr txBox="1">
            <a:spLocks noChangeArrowheads="1"/>
          </p:cNvSpPr>
          <p:nvPr/>
        </p:nvSpPr>
        <p:spPr bwMode="auto">
          <a:xfrm>
            <a:off x="4267200" y="990600"/>
            <a:ext cx="550863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3366FF"/>
                </a:solidFill>
              </a:rPr>
              <a:t>D</a:t>
            </a:r>
            <a:endParaRPr lang="en-US" altLang="zh-CN" sz="2400">
              <a:solidFill>
                <a:srgbClr val="3366FF"/>
              </a:solidFill>
            </a:endParaRPr>
          </a:p>
        </p:txBody>
      </p:sp>
      <p:sp>
        <p:nvSpPr>
          <p:cNvPr id="32786" name="Text Box 17"/>
          <p:cNvSpPr txBox="1">
            <a:spLocks noChangeArrowheads="1"/>
          </p:cNvSpPr>
          <p:nvPr/>
        </p:nvSpPr>
        <p:spPr bwMode="auto">
          <a:xfrm>
            <a:off x="365125" y="196850"/>
            <a:ext cx="4984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993366"/>
                </a:solidFill>
                <a:latin typeface="楷体_GB2312" pitchFamily="49" charset="-122"/>
                <a:ea typeface="楷体_GB2312" pitchFamily="49" charset="-122"/>
              </a:rPr>
              <a:t>算法执行过程举例如下</a:t>
            </a:r>
            <a:r>
              <a:rPr lang="en-US" altLang="zh-CN">
                <a:solidFill>
                  <a:srgbClr val="993366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40018" name="Text Box 18"/>
          <p:cNvSpPr txBox="1">
            <a:spLocks noChangeArrowheads="1"/>
          </p:cNvSpPr>
          <p:nvPr/>
        </p:nvSpPr>
        <p:spPr bwMode="auto">
          <a:xfrm>
            <a:off x="1771650" y="2741613"/>
            <a:ext cx="1082675" cy="611187"/>
          </a:xfrm>
          <a:prstGeom prst="rect">
            <a:avLst/>
          </a:prstGeom>
          <a:solidFill>
            <a:srgbClr val="CAF2CE">
              <a:alpha val="50195"/>
            </a:srgbClr>
          </a:solidFill>
          <a:ln w="3175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altLang="zh-CN" sz="3200" b="1">
                <a:solidFill>
                  <a:srgbClr val="004C2B"/>
                </a:solidFill>
              </a:rPr>
              <a:t>A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40019" name="Line 19"/>
          <p:cNvSpPr>
            <a:spLocks noChangeShapeType="1"/>
          </p:cNvSpPr>
          <p:nvPr/>
        </p:nvSpPr>
        <p:spPr bwMode="auto">
          <a:xfrm flipH="1">
            <a:off x="2076450" y="2741613"/>
            <a:ext cx="0" cy="6096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40020" name="Line 20"/>
          <p:cNvSpPr>
            <a:spLocks noChangeShapeType="1"/>
          </p:cNvSpPr>
          <p:nvPr/>
        </p:nvSpPr>
        <p:spPr bwMode="auto">
          <a:xfrm>
            <a:off x="2533650" y="2741613"/>
            <a:ext cx="0" cy="6096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40021" name="Line 21"/>
          <p:cNvSpPr>
            <a:spLocks noChangeShapeType="1"/>
          </p:cNvSpPr>
          <p:nvPr/>
        </p:nvSpPr>
        <p:spPr bwMode="auto">
          <a:xfrm>
            <a:off x="1695450" y="2208213"/>
            <a:ext cx="609600" cy="53340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40022" name="Text Box 22"/>
          <p:cNvSpPr txBox="1">
            <a:spLocks noChangeArrowheads="1"/>
          </p:cNvSpPr>
          <p:nvPr/>
        </p:nvSpPr>
        <p:spPr bwMode="auto">
          <a:xfrm>
            <a:off x="1282700" y="1828800"/>
            <a:ext cx="4889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4C2B"/>
                </a:solidFill>
              </a:rPr>
              <a:t>T</a:t>
            </a:r>
            <a:endParaRPr lang="en-US" altLang="zh-CN" sz="2400" dirty="0">
              <a:solidFill>
                <a:srgbClr val="333333"/>
              </a:solidFill>
            </a:endParaRPr>
          </a:p>
        </p:txBody>
      </p:sp>
      <p:sp>
        <p:nvSpPr>
          <p:cNvPr id="640023" name="Text Box 23"/>
          <p:cNvSpPr txBox="1">
            <a:spLocks noChangeArrowheads="1"/>
          </p:cNvSpPr>
          <p:nvPr/>
        </p:nvSpPr>
        <p:spPr bwMode="auto">
          <a:xfrm>
            <a:off x="247650" y="3886200"/>
            <a:ext cx="1082675" cy="611188"/>
          </a:xfrm>
          <a:prstGeom prst="rect">
            <a:avLst/>
          </a:prstGeom>
          <a:solidFill>
            <a:srgbClr val="CAF2CE">
              <a:alpha val="50195"/>
            </a:srgbClr>
          </a:solidFill>
          <a:ln w="3175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altLang="zh-CN" sz="3200" b="1">
                <a:solidFill>
                  <a:srgbClr val="004C2B"/>
                </a:solidFill>
              </a:rPr>
              <a:t>B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40024" name="Line 24"/>
          <p:cNvSpPr>
            <a:spLocks noChangeShapeType="1"/>
          </p:cNvSpPr>
          <p:nvPr/>
        </p:nvSpPr>
        <p:spPr bwMode="auto">
          <a:xfrm flipH="1">
            <a:off x="552450" y="3886200"/>
            <a:ext cx="0" cy="6096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40025" name="Line 25"/>
          <p:cNvSpPr>
            <a:spLocks noChangeShapeType="1"/>
          </p:cNvSpPr>
          <p:nvPr/>
        </p:nvSpPr>
        <p:spPr bwMode="auto">
          <a:xfrm>
            <a:off x="1009650" y="3886200"/>
            <a:ext cx="0" cy="6096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40026" name="Text Box 26"/>
          <p:cNvSpPr txBox="1">
            <a:spLocks noChangeArrowheads="1"/>
          </p:cNvSpPr>
          <p:nvPr/>
        </p:nvSpPr>
        <p:spPr bwMode="auto">
          <a:xfrm>
            <a:off x="1543050" y="5029200"/>
            <a:ext cx="1082675" cy="611188"/>
          </a:xfrm>
          <a:prstGeom prst="rect">
            <a:avLst/>
          </a:prstGeom>
          <a:solidFill>
            <a:srgbClr val="CAF2CE">
              <a:alpha val="50195"/>
            </a:srgbClr>
          </a:solidFill>
          <a:ln w="3175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altLang="zh-CN" sz="3200" b="1">
                <a:solidFill>
                  <a:srgbClr val="004C2B"/>
                </a:solidFill>
              </a:rPr>
              <a:t>C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40027" name="Line 27"/>
          <p:cNvSpPr>
            <a:spLocks noChangeShapeType="1"/>
          </p:cNvSpPr>
          <p:nvPr/>
        </p:nvSpPr>
        <p:spPr bwMode="auto">
          <a:xfrm flipH="1">
            <a:off x="1847850" y="5029200"/>
            <a:ext cx="0" cy="6096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40028" name="Line 28"/>
          <p:cNvSpPr>
            <a:spLocks noChangeShapeType="1"/>
          </p:cNvSpPr>
          <p:nvPr/>
        </p:nvSpPr>
        <p:spPr bwMode="auto">
          <a:xfrm>
            <a:off x="2305050" y="5029200"/>
            <a:ext cx="0" cy="6096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40029" name="Text Box 29"/>
          <p:cNvSpPr txBox="1">
            <a:spLocks noChangeArrowheads="1"/>
          </p:cNvSpPr>
          <p:nvPr/>
        </p:nvSpPr>
        <p:spPr bwMode="auto">
          <a:xfrm>
            <a:off x="3295650" y="3886200"/>
            <a:ext cx="1082675" cy="611188"/>
          </a:xfrm>
          <a:prstGeom prst="rect">
            <a:avLst/>
          </a:prstGeom>
          <a:solidFill>
            <a:srgbClr val="CAF2CE">
              <a:alpha val="50195"/>
            </a:srgbClr>
          </a:solidFill>
          <a:ln w="3175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altLang="zh-CN" sz="3200" b="1">
                <a:solidFill>
                  <a:srgbClr val="004C2B"/>
                </a:solidFill>
              </a:rPr>
              <a:t>D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40030" name="Line 30"/>
          <p:cNvSpPr>
            <a:spLocks noChangeShapeType="1"/>
          </p:cNvSpPr>
          <p:nvPr/>
        </p:nvSpPr>
        <p:spPr bwMode="auto">
          <a:xfrm flipH="1">
            <a:off x="3600450" y="3886200"/>
            <a:ext cx="0" cy="6096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40031" name="Line 31"/>
          <p:cNvSpPr>
            <a:spLocks noChangeShapeType="1"/>
          </p:cNvSpPr>
          <p:nvPr/>
        </p:nvSpPr>
        <p:spPr bwMode="auto">
          <a:xfrm>
            <a:off x="4057650" y="3886200"/>
            <a:ext cx="0" cy="6096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40032" name="Line 32"/>
          <p:cNvSpPr>
            <a:spLocks noChangeShapeType="1"/>
          </p:cNvSpPr>
          <p:nvPr/>
        </p:nvSpPr>
        <p:spPr bwMode="auto">
          <a:xfrm flipH="1">
            <a:off x="781050" y="3048000"/>
            <a:ext cx="1143000" cy="83820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40033" name="Text Box 33"/>
          <p:cNvSpPr txBox="1">
            <a:spLocks noChangeArrowheads="1"/>
          </p:cNvSpPr>
          <p:nvPr/>
        </p:nvSpPr>
        <p:spPr bwMode="auto">
          <a:xfrm>
            <a:off x="179388" y="3946525"/>
            <a:ext cx="47942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004C2B"/>
                </a:solidFill>
              </a:rPr>
              <a:t>^</a:t>
            </a:r>
            <a:endParaRPr lang="en-US" altLang="zh-CN" sz="2400" dirty="0">
              <a:solidFill>
                <a:srgbClr val="333333"/>
              </a:solidFill>
            </a:endParaRPr>
          </a:p>
        </p:txBody>
      </p:sp>
      <p:sp>
        <p:nvSpPr>
          <p:cNvPr id="640034" name="Line 34"/>
          <p:cNvSpPr>
            <a:spLocks noChangeShapeType="1"/>
          </p:cNvSpPr>
          <p:nvPr/>
        </p:nvSpPr>
        <p:spPr bwMode="auto">
          <a:xfrm>
            <a:off x="1162050" y="4191000"/>
            <a:ext cx="914400" cy="83820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40035" name="Text Box 35"/>
          <p:cNvSpPr txBox="1">
            <a:spLocks noChangeArrowheads="1"/>
          </p:cNvSpPr>
          <p:nvPr/>
        </p:nvSpPr>
        <p:spPr bwMode="auto">
          <a:xfrm>
            <a:off x="1466850" y="5089525"/>
            <a:ext cx="47942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004C2B"/>
                </a:solidFill>
              </a:rPr>
              <a:t>^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40036" name="Text Box 36"/>
          <p:cNvSpPr txBox="1">
            <a:spLocks noChangeArrowheads="1"/>
          </p:cNvSpPr>
          <p:nvPr/>
        </p:nvSpPr>
        <p:spPr bwMode="auto">
          <a:xfrm>
            <a:off x="2228850" y="5089525"/>
            <a:ext cx="47942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004C2B"/>
                </a:solidFill>
              </a:rPr>
              <a:t>^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40037" name="Line 37"/>
          <p:cNvSpPr>
            <a:spLocks noChangeShapeType="1"/>
          </p:cNvSpPr>
          <p:nvPr/>
        </p:nvSpPr>
        <p:spPr bwMode="auto">
          <a:xfrm>
            <a:off x="2686050" y="3048000"/>
            <a:ext cx="1143000" cy="83820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40038" name="Text Box 38"/>
          <p:cNvSpPr txBox="1">
            <a:spLocks noChangeArrowheads="1"/>
          </p:cNvSpPr>
          <p:nvPr/>
        </p:nvSpPr>
        <p:spPr bwMode="auto">
          <a:xfrm>
            <a:off x="3219450" y="3946525"/>
            <a:ext cx="47942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004C2B"/>
                </a:solidFill>
              </a:rPr>
              <a:t>^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40039" name="Text Box 39"/>
          <p:cNvSpPr txBox="1">
            <a:spLocks noChangeArrowheads="1"/>
          </p:cNvSpPr>
          <p:nvPr/>
        </p:nvSpPr>
        <p:spPr bwMode="auto">
          <a:xfrm>
            <a:off x="3959225" y="3946525"/>
            <a:ext cx="47942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004C2B"/>
                </a:solidFill>
              </a:rPr>
              <a:t>^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40040" name="Text Box 40"/>
          <p:cNvSpPr txBox="1">
            <a:spLocks noChangeArrowheads="1"/>
          </p:cNvSpPr>
          <p:nvPr/>
        </p:nvSpPr>
        <p:spPr bwMode="auto">
          <a:xfrm>
            <a:off x="4211638" y="2060575"/>
            <a:ext cx="5400675" cy="36814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err="1">
                <a:solidFill>
                  <a:srgbClr val="800000"/>
                </a:solidFill>
                <a:ea typeface="楷体_GB2312" pitchFamily="49" charset="-122"/>
              </a:rPr>
              <a:t>scanf</a:t>
            </a:r>
            <a:r>
              <a:rPr lang="en-US" altLang="zh-CN" sz="2800" b="1" dirty="0">
                <a:solidFill>
                  <a:srgbClr val="800000"/>
                </a:solidFill>
                <a:ea typeface="楷体_GB2312" pitchFamily="49" charset="-122"/>
              </a:rPr>
              <a:t>(&amp;</a:t>
            </a:r>
            <a:r>
              <a:rPr lang="en-US" altLang="zh-CN" sz="2800" b="1" dirty="0" err="1">
                <a:solidFill>
                  <a:srgbClr val="800000"/>
                </a:solidFill>
                <a:ea typeface="楷体_GB2312" pitchFamily="49" charset="-122"/>
              </a:rPr>
              <a:t>ch</a:t>
            </a:r>
            <a:r>
              <a:rPr lang="en-US" altLang="zh-CN" sz="2800" b="1" dirty="0">
                <a:solidFill>
                  <a:srgbClr val="800000"/>
                </a:solidFill>
                <a:ea typeface="楷体_GB2312" pitchFamily="49" charset="-122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800000"/>
                </a:solidFill>
                <a:ea typeface="楷体_GB2312" pitchFamily="49" charset="-122"/>
              </a:rPr>
              <a:t>if (</a:t>
            </a:r>
            <a:r>
              <a:rPr lang="en-US" altLang="zh-CN" sz="2800" b="1" dirty="0" err="1">
                <a:solidFill>
                  <a:srgbClr val="800000"/>
                </a:solidFill>
                <a:ea typeface="楷体_GB2312" pitchFamily="49" charset="-122"/>
              </a:rPr>
              <a:t>ch</a:t>
            </a:r>
            <a:r>
              <a:rPr lang="en-US" altLang="zh-CN" sz="2800" b="1" dirty="0">
                <a:solidFill>
                  <a:srgbClr val="800000"/>
                </a:solidFill>
                <a:ea typeface="楷体_GB2312" pitchFamily="49" charset="-122"/>
              </a:rPr>
              <a:t>==</a:t>
            </a:r>
            <a:r>
              <a:rPr lang="zh-CN" altLang="en-US" sz="2800" b="1" dirty="0">
                <a:solidFill>
                  <a:srgbClr val="800000"/>
                </a:solidFill>
                <a:ea typeface="楷体_GB2312" pitchFamily="49" charset="-122"/>
              </a:rPr>
              <a:t>空 </a:t>
            </a:r>
            <a:r>
              <a:rPr lang="en-US" altLang="zh-CN" sz="2800" b="1" dirty="0">
                <a:solidFill>
                  <a:srgbClr val="800000"/>
                </a:solidFill>
                <a:ea typeface="楷体_GB2312" pitchFamily="49" charset="-122"/>
              </a:rPr>
              <a:t>)   </a:t>
            </a:r>
            <a:r>
              <a:rPr lang="zh-CN" altLang="en-US" sz="2800" b="1" dirty="0">
                <a:solidFill>
                  <a:srgbClr val="800000"/>
                </a:solidFill>
                <a:ea typeface="楷体_GB2312" pitchFamily="49" charset="-122"/>
              </a:rPr>
              <a:t>建立空指针；</a:t>
            </a:r>
            <a:endParaRPr lang="zh-CN" altLang="en-US" sz="2800" b="1" dirty="0">
              <a:solidFill>
                <a:srgbClr val="3366FF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800000"/>
                </a:solidFill>
                <a:ea typeface="楷体_GB2312" pitchFamily="49" charset="-122"/>
              </a:rPr>
              <a:t>else  { 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800000"/>
                </a:solidFill>
                <a:ea typeface="楷体_GB2312" pitchFamily="49" charset="-122"/>
              </a:rPr>
              <a:t>	</a:t>
            </a:r>
            <a:r>
              <a:rPr lang="zh-CN" altLang="en-US" sz="2800" b="1" dirty="0">
                <a:solidFill>
                  <a:srgbClr val="800000"/>
                </a:solidFill>
                <a:ea typeface="楷体_GB2312" pitchFamily="49" charset="-122"/>
              </a:rPr>
              <a:t>生成一颗子树的根结点；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800000"/>
                </a:solidFill>
                <a:ea typeface="楷体_GB2312" pitchFamily="49" charset="-122"/>
              </a:rPr>
              <a:t>          递归建左子树</a:t>
            </a:r>
            <a:r>
              <a:rPr lang="en-US" altLang="zh-CN" sz="2800" b="1" dirty="0">
                <a:solidFill>
                  <a:srgbClr val="800000"/>
                </a:solidFill>
                <a:ea typeface="楷体_GB2312" pitchFamily="49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800000"/>
                </a:solidFill>
                <a:ea typeface="楷体_GB2312" pitchFamily="49" charset="-122"/>
              </a:rPr>
              <a:t>          </a:t>
            </a:r>
            <a:r>
              <a:rPr lang="zh-CN" altLang="en-US" sz="2800" b="1" dirty="0">
                <a:solidFill>
                  <a:srgbClr val="800000"/>
                </a:solidFill>
                <a:ea typeface="楷体_GB2312" pitchFamily="49" charset="-122"/>
              </a:rPr>
              <a:t>递归建右子树</a:t>
            </a:r>
            <a:r>
              <a:rPr lang="en-US" altLang="zh-CN" sz="2800" b="1" dirty="0">
                <a:solidFill>
                  <a:srgbClr val="800000"/>
                </a:solidFill>
                <a:ea typeface="楷体_GB2312" pitchFamily="49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800000"/>
                </a:solidFill>
                <a:ea typeface="楷体_GB2312" pitchFamily="49" charset="-122"/>
              </a:rPr>
              <a:t>        }</a:t>
            </a:r>
          </a:p>
        </p:txBody>
      </p:sp>
      <p:sp>
        <p:nvSpPr>
          <p:cNvPr id="640041" name="Rectangle 41"/>
          <p:cNvSpPr>
            <a:spLocks noChangeArrowheads="1"/>
          </p:cNvSpPr>
          <p:nvPr/>
        </p:nvSpPr>
        <p:spPr bwMode="auto">
          <a:xfrm>
            <a:off x="5508625" y="2689225"/>
            <a:ext cx="304800" cy="381000"/>
          </a:xfrm>
          <a:prstGeom prst="rect">
            <a:avLst/>
          </a:prstGeom>
          <a:solidFill>
            <a:srgbClr val="3366FF"/>
          </a:solidFill>
          <a:ln w="12700" cap="sq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344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0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0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40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40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0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0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0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0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0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400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0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0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40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40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400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400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40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40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40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40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40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40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40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40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40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40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40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40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64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400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40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40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40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40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40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40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40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0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40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40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40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40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40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40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40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40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40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40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40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40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40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40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40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40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40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400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40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40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40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40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40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40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40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640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40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40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40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40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640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40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40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640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640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640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640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640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640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40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40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640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640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640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640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640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640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640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640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640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640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640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640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640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640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640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640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640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640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0"/>
                            </p:stCondLst>
                            <p:childTnLst>
                              <p:par>
                                <p:cTn id="21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640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640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640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640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2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640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640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640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640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64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640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640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640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640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640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640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640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640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640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640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640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640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640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640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640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640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00"/>
                            </p:stCondLst>
                            <p:childTnLst>
                              <p:par>
                                <p:cTn id="2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6400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8" grpId="0" animBg="1"/>
      <p:bldP spid="640009" grpId="0" animBg="1"/>
      <p:bldP spid="640010" grpId="0" animBg="1"/>
      <p:bldP spid="640011" grpId="0" animBg="1"/>
      <p:bldP spid="640012" grpId="0" animBg="1"/>
      <p:bldP spid="640013" grpId="0" autoUpdateAnimBg="0"/>
      <p:bldP spid="640014" grpId="0" autoUpdateAnimBg="0"/>
      <p:bldP spid="640015" grpId="0" autoUpdateAnimBg="0"/>
      <p:bldP spid="640016" grpId="0" autoUpdateAnimBg="0"/>
      <p:bldP spid="640018" grpId="0" animBg="1" autoUpdateAnimBg="0"/>
      <p:bldP spid="640019" grpId="0" animBg="1"/>
      <p:bldP spid="640020" grpId="0" animBg="1"/>
      <p:bldP spid="640021" grpId="0" animBg="1"/>
      <p:bldP spid="640022" grpId="0" autoUpdateAnimBg="0"/>
      <p:bldP spid="640023" grpId="0" animBg="1" autoUpdateAnimBg="0"/>
      <p:bldP spid="640024" grpId="0" animBg="1"/>
      <p:bldP spid="640025" grpId="0" animBg="1"/>
      <p:bldP spid="640026" grpId="0" animBg="1" autoUpdateAnimBg="0"/>
      <p:bldP spid="640027" grpId="0" animBg="1"/>
      <p:bldP spid="640028" grpId="0" animBg="1"/>
      <p:bldP spid="640029" grpId="0" animBg="1" autoUpdateAnimBg="0"/>
      <p:bldP spid="640030" grpId="0" animBg="1"/>
      <p:bldP spid="640031" grpId="0" animBg="1"/>
      <p:bldP spid="640032" grpId="0" animBg="1"/>
      <p:bldP spid="640033" grpId="0" autoUpdateAnimBg="0"/>
      <p:bldP spid="640034" grpId="0" animBg="1"/>
      <p:bldP spid="640035" grpId="0" autoUpdateAnimBg="0"/>
      <p:bldP spid="640036" grpId="0" autoUpdateAnimBg="0"/>
      <p:bldP spid="640037" grpId="0" animBg="1"/>
      <p:bldP spid="640038" grpId="0" autoUpdateAnimBg="0"/>
      <p:bldP spid="640039" grpId="0" autoUpdateAnimBg="0"/>
      <p:bldP spid="64004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51DF40-710A-4E01-A775-9B3CD2E3DE59}" type="slidenum">
              <a:rPr lang="en-US" altLang="zh-CN">
                <a:solidFill>
                  <a:srgbClr val="578963"/>
                </a:solidFill>
              </a:rPr>
              <a:pPr/>
              <a:t>59</a:t>
            </a:fld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273050" y="260350"/>
            <a:ext cx="8759825" cy="6518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rgbClr val="333333"/>
                </a:solidFill>
                <a:ea typeface="楷体_GB2312" pitchFamily="49" charset="-122"/>
              </a:rPr>
              <a:t>Status</a:t>
            </a:r>
            <a:r>
              <a:rPr lang="en-US" altLang="zh-CN" sz="320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 sz="3200">
                <a:solidFill>
                  <a:srgbClr val="0000FF"/>
                </a:solidFill>
                <a:ea typeface="楷体_GB2312" pitchFamily="49" charset="-122"/>
              </a:rPr>
              <a:t>CreateBiTree</a:t>
            </a:r>
            <a:r>
              <a:rPr lang="en-US" altLang="zh-CN" sz="3200">
                <a:solidFill>
                  <a:srgbClr val="008080"/>
                </a:solidFill>
                <a:ea typeface="楷体_GB2312" pitchFamily="49" charset="-122"/>
              </a:rPr>
              <a:t>(BiTree </a:t>
            </a:r>
            <a:r>
              <a:rPr lang="en-US" altLang="zh-CN" sz="3200" b="1">
                <a:solidFill>
                  <a:srgbClr val="008080"/>
                </a:solidFill>
                <a:ea typeface="楷体_GB2312" pitchFamily="49" charset="-122"/>
              </a:rPr>
              <a:t>&amp;</a:t>
            </a:r>
            <a:r>
              <a:rPr lang="en-US" altLang="zh-CN" sz="3200">
                <a:solidFill>
                  <a:srgbClr val="008080"/>
                </a:solidFill>
                <a:ea typeface="楷体_GB2312" pitchFamily="49" charset="-122"/>
              </a:rPr>
              <a:t>T)</a:t>
            </a:r>
            <a:r>
              <a:rPr lang="en-US" altLang="zh-CN" sz="320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 sz="3200" b="1">
                <a:solidFill>
                  <a:srgbClr val="333333"/>
                </a:solidFill>
                <a:ea typeface="楷体_GB2312" pitchFamily="49" charset="-122"/>
              </a:rPr>
              <a:t>{</a:t>
            </a:r>
            <a:endParaRPr lang="en-US" altLang="zh-CN" sz="3200">
              <a:solidFill>
                <a:srgbClr val="333333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rgbClr val="333333"/>
                </a:solidFill>
                <a:ea typeface="楷体_GB2312" pitchFamily="49" charset="-122"/>
              </a:rPr>
              <a:t>    scanf</a:t>
            </a:r>
            <a:r>
              <a:rPr lang="en-US" altLang="zh-CN" sz="3200">
                <a:solidFill>
                  <a:srgbClr val="333333"/>
                </a:solidFill>
                <a:ea typeface="楷体_GB2312" pitchFamily="49" charset="-122"/>
              </a:rPr>
              <a:t>(</a:t>
            </a:r>
            <a:r>
              <a:rPr lang="en-US" altLang="zh-CN" sz="3200" b="1">
                <a:solidFill>
                  <a:srgbClr val="333333"/>
                </a:solidFill>
                <a:ea typeface="楷体_GB2312" pitchFamily="49" charset="-122"/>
              </a:rPr>
              <a:t>&amp;</a:t>
            </a:r>
            <a:r>
              <a:rPr lang="en-US" altLang="zh-CN" sz="3200">
                <a:solidFill>
                  <a:srgbClr val="333333"/>
                </a:solidFill>
                <a:ea typeface="楷体_GB2312" pitchFamily="49" charset="-122"/>
              </a:rPr>
              <a:t>ch);</a:t>
            </a:r>
          </a:p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333333"/>
                </a:solidFill>
                <a:ea typeface="楷体_GB2312" pitchFamily="49" charset="-122"/>
              </a:rPr>
              <a:t>    </a:t>
            </a:r>
            <a:r>
              <a:rPr lang="en-US" altLang="zh-CN" sz="3200" b="1">
                <a:solidFill>
                  <a:srgbClr val="333333"/>
                </a:solidFill>
                <a:ea typeface="楷体_GB2312" pitchFamily="49" charset="-122"/>
              </a:rPr>
              <a:t>if</a:t>
            </a:r>
            <a:r>
              <a:rPr lang="en-US" altLang="zh-CN" sz="3200">
                <a:solidFill>
                  <a:srgbClr val="333333"/>
                </a:solidFill>
                <a:ea typeface="楷体_GB2312" pitchFamily="49" charset="-122"/>
              </a:rPr>
              <a:t> (ch==' ') </a:t>
            </a:r>
            <a:r>
              <a:rPr lang="en-US" altLang="zh-CN" sz="3200">
                <a:solidFill>
                  <a:srgbClr val="FF3300"/>
                </a:solidFill>
                <a:ea typeface="楷体_GB2312" pitchFamily="49" charset="-122"/>
              </a:rPr>
              <a:t>T = </a:t>
            </a:r>
            <a:r>
              <a:rPr lang="en-US" altLang="zh-CN" sz="3200" b="1">
                <a:solidFill>
                  <a:srgbClr val="FF3300"/>
                </a:solidFill>
                <a:ea typeface="楷体_GB2312" pitchFamily="49" charset="-122"/>
              </a:rPr>
              <a:t>NULL</a:t>
            </a:r>
            <a:r>
              <a:rPr lang="en-US" altLang="zh-CN" sz="3200">
                <a:solidFill>
                  <a:srgbClr val="333333"/>
                </a:solidFill>
                <a:ea typeface="楷体_GB2312" pitchFamily="49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333333"/>
                </a:solidFill>
                <a:ea typeface="楷体_GB2312" pitchFamily="49" charset="-122"/>
              </a:rPr>
              <a:t>    </a:t>
            </a:r>
            <a:r>
              <a:rPr lang="en-US" altLang="zh-CN" sz="3200" b="1">
                <a:solidFill>
                  <a:srgbClr val="333333"/>
                </a:solidFill>
                <a:ea typeface="楷体_GB2312" pitchFamily="49" charset="-122"/>
              </a:rPr>
              <a:t>else {</a:t>
            </a:r>
          </a:p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333333"/>
                </a:solidFill>
                <a:ea typeface="楷体_GB2312" pitchFamily="49" charset="-122"/>
              </a:rPr>
              <a:t>      </a:t>
            </a:r>
            <a:r>
              <a:rPr lang="en-US" altLang="zh-CN" sz="3200" b="1">
                <a:solidFill>
                  <a:srgbClr val="333333"/>
                </a:solidFill>
                <a:ea typeface="楷体_GB2312" pitchFamily="49" charset="-122"/>
              </a:rPr>
              <a:t>if</a:t>
            </a:r>
            <a:r>
              <a:rPr lang="en-US" altLang="zh-CN" sz="3200">
                <a:solidFill>
                  <a:srgbClr val="333333"/>
                </a:solidFill>
                <a:ea typeface="楷体_GB2312" pitchFamily="49" charset="-122"/>
              </a:rPr>
              <a:t> (</a:t>
            </a:r>
            <a:r>
              <a:rPr lang="en-US" altLang="zh-CN" sz="3200" b="1">
                <a:solidFill>
                  <a:srgbClr val="333333"/>
                </a:solidFill>
                <a:ea typeface="楷体_GB2312" pitchFamily="49" charset="-122"/>
              </a:rPr>
              <a:t>!</a:t>
            </a:r>
            <a:r>
              <a:rPr lang="en-US" altLang="zh-CN" sz="3200">
                <a:solidFill>
                  <a:srgbClr val="333333"/>
                </a:solidFill>
                <a:ea typeface="楷体_GB2312" pitchFamily="49" charset="-122"/>
              </a:rPr>
              <a:t>(</a:t>
            </a:r>
            <a:r>
              <a:rPr lang="en-US" altLang="zh-CN" sz="3200">
                <a:solidFill>
                  <a:srgbClr val="FF3300"/>
                </a:solidFill>
                <a:ea typeface="楷体_GB2312" pitchFamily="49" charset="-122"/>
              </a:rPr>
              <a:t>T = </a:t>
            </a:r>
            <a:r>
              <a:rPr lang="en-US" altLang="zh-CN" sz="3200" b="1">
                <a:solidFill>
                  <a:srgbClr val="FF3300"/>
                </a:solidFill>
                <a:ea typeface="楷体_GB2312" pitchFamily="49" charset="-122"/>
              </a:rPr>
              <a:t>new </a:t>
            </a:r>
            <a:r>
              <a:rPr lang="en-US" altLang="zh-CN" sz="3200">
                <a:solidFill>
                  <a:srgbClr val="FF3300"/>
                </a:solidFill>
                <a:ea typeface="楷体_GB2312" pitchFamily="49" charset="-122"/>
              </a:rPr>
              <a:t>BiTNode</a:t>
            </a:r>
            <a:r>
              <a:rPr lang="en-US" altLang="zh-CN" sz="3200">
                <a:solidFill>
                  <a:srgbClr val="333333"/>
                </a:solidFill>
                <a:ea typeface="楷体_GB2312" pitchFamily="49" charset="-122"/>
              </a:rPr>
              <a:t>))   </a:t>
            </a:r>
            <a:r>
              <a:rPr lang="en-US" altLang="zh-CN" sz="3200" b="1">
                <a:solidFill>
                  <a:srgbClr val="333333"/>
                </a:solidFill>
                <a:ea typeface="楷体_GB2312" pitchFamily="49" charset="-122"/>
              </a:rPr>
              <a:t>exit</a:t>
            </a:r>
            <a:r>
              <a:rPr lang="en-US" altLang="zh-CN" sz="3200">
                <a:solidFill>
                  <a:srgbClr val="333333"/>
                </a:solidFill>
                <a:ea typeface="楷体_GB2312" pitchFamily="49" charset="-122"/>
              </a:rPr>
              <a:t>(OVERFLOW);</a:t>
            </a:r>
          </a:p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333333"/>
                </a:solidFill>
                <a:ea typeface="楷体_GB2312" pitchFamily="49" charset="-122"/>
              </a:rPr>
              <a:t>      T-&gt;data = ch;              // </a:t>
            </a:r>
            <a:r>
              <a:rPr lang="zh-CN" altLang="en-US" sz="3200">
                <a:solidFill>
                  <a:srgbClr val="333333"/>
                </a:solidFill>
                <a:ea typeface="楷体_GB2312" pitchFamily="49" charset="-122"/>
              </a:rPr>
              <a:t>生成根结点</a:t>
            </a:r>
          </a:p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rgbClr val="333333"/>
                </a:solidFill>
                <a:ea typeface="楷体_GB2312" pitchFamily="49" charset="-122"/>
              </a:rPr>
              <a:t>      </a:t>
            </a:r>
            <a:r>
              <a:rPr lang="en-US" altLang="zh-CN" sz="3200">
                <a:solidFill>
                  <a:srgbClr val="0000FF"/>
                </a:solidFill>
                <a:ea typeface="楷体_GB2312" pitchFamily="49" charset="-122"/>
              </a:rPr>
              <a:t>CreateBiTree</a:t>
            </a:r>
            <a:r>
              <a:rPr lang="en-US" altLang="zh-CN" sz="3200">
                <a:solidFill>
                  <a:srgbClr val="008080"/>
                </a:solidFill>
                <a:ea typeface="楷体_GB2312" pitchFamily="49" charset="-122"/>
              </a:rPr>
              <a:t>(T-&gt;</a:t>
            </a:r>
            <a:r>
              <a:rPr lang="en-US" altLang="zh-CN" sz="3200" b="1">
                <a:solidFill>
                  <a:srgbClr val="008080"/>
                </a:solidFill>
                <a:ea typeface="楷体_GB2312" pitchFamily="49" charset="-122"/>
              </a:rPr>
              <a:t>l</a:t>
            </a:r>
            <a:r>
              <a:rPr lang="en-US" altLang="zh-CN" sz="3200">
                <a:solidFill>
                  <a:srgbClr val="008080"/>
                </a:solidFill>
                <a:ea typeface="楷体_GB2312" pitchFamily="49" charset="-122"/>
              </a:rPr>
              <a:t>child)</a:t>
            </a:r>
            <a:r>
              <a:rPr lang="en-US" altLang="zh-CN" sz="3200">
                <a:solidFill>
                  <a:srgbClr val="333333"/>
                </a:solidFill>
                <a:ea typeface="楷体_GB2312" pitchFamily="49" charset="-122"/>
              </a:rPr>
              <a:t>;   // </a:t>
            </a:r>
            <a:r>
              <a:rPr lang="zh-CN" altLang="en-US" sz="3200">
                <a:solidFill>
                  <a:srgbClr val="333333"/>
                </a:solidFill>
                <a:ea typeface="楷体_GB2312" pitchFamily="49" charset="-122"/>
              </a:rPr>
              <a:t>构造左子树</a:t>
            </a:r>
          </a:p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rgbClr val="333333"/>
                </a:solidFill>
                <a:ea typeface="楷体_GB2312" pitchFamily="49" charset="-122"/>
              </a:rPr>
              <a:t>      </a:t>
            </a:r>
            <a:r>
              <a:rPr lang="en-US" altLang="zh-CN" sz="3200">
                <a:solidFill>
                  <a:srgbClr val="0000FF"/>
                </a:solidFill>
                <a:ea typeface="楷体_GB2312" pitchFamily="49" charset="-122"/>
              </a:rPr>
              <a:t>CreateBiTree</a:t>
            </a:r>
            <a:r>
              <a:rPr lang="en-US" altLang="zh-CN" sz="3200">
                <a:solidFill>
                  <a:srgbClr val="008080"/>
                </a:solidFill>
                <a:ea typeface="楷体_GB2312" pitchFamily="49" charset="-122"/>
              </a:rPr>
              <a:t>(T-&gt;</a:t>
            </a:r>
            <a:r>
              <a:rPr lang="en-US" altLang="zh-CN" sz="3200" b="1">
                <a:solidFill>
                  <a:srgbClr val="008080"/>
                </a:solidFill>
                <a:ea typeface="楷体_GB2312" pitchFamily="49" charset="-122"/>
              </a:rPr>
              <a:t>r</a:t>
            </a:r>
            <a:r>
              <a:rPr lang="en-US" altLang="zh-CN" sz="3200">
                <a:solidFill>
                  <a:srgbClr val="008080"/>
                </a:solidFill>
                <a:ea typeface="楷体_GB2312" pitchFamily="49" charset="-122"/>
              </a:rPr>
              <a:t>child)</a:t>
            </a:r>
            <a:r>
              <a:rPr lang="en-US" altLang="zh-CN" sz="3200">
                <a:solidFill>
                  <a:srgbClr val="333333"/>
                </a:solidFill>
                <a:ea typeface="楷体_GB2312" pitchFamily="49" charset="-122"/>
              </a:rPr>
              <a:t>;   // </a:t>
            </a:r>
            <a:r>
              <a:rPr lang="zh-CN" altLang="en-US" sz="3200">
                <a:solidFill>
                  <a:srgbClr val="333333"/>
                </a:solidFill>
                <a:ea typeface="楷体_GB2312" pitchFamily="49" charset="-122"/>
              </a:rPr>
              <a:t>构造右子树</a:t>
            </a:r>
          </a:p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rgbClr val="333333"/>
                </a:solidFill>
                <a:ea typeface="楷体_GB2312" pitchFamily="49" charset="-122"/>
              </a:rPr>
              <a:t>    </a:t>
            </a:r>
            <a:r>
              <a:rPr lang="en-US" altLang="zh-CN" sz="3200" b="1">
                <a:solidFill>
                  <a:srgbClr val="333333"/>
                </a:solidFill>
                <a:ea typeface="楷体_GB2312" pitchFamily="49" charset="-122"/>
              </a:rPr>
              <a:t>}</a:t>
            </a:r>
            <a:endParaRPr lang="en-US" altLang="zh-CN" sz="3200">
              <a:solidFill>
                <a:srgbClr val="333333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333333"/>
                </a:solidFill>
                <a:ea typeface="楷体_GB2312" pitchFamily="49" charset="-122"/>
              </a:rPr>
              <a:t>    </a:t>
            </a:r>
            <a:r>
              <a:rPr lang="en-US" altLang="zh-CN" sz="3200" b="1">
                <a:solidFill>
                  <a:srgbClr val="333333"/>
                </a:solidFill>
                <a:ea typeface="楷体_GB2312" pitchFamily="49" charset="-122"/>
              </a:rPr>
              <a:t>return</a:t>
            </a:r>
            <a:r>
              <a:rPr lang="en-US" altLang="zh-CN" sz="3200">
                <a:solidFill>
                  <a:srgbClr val="333333"/>
                </a:solidFill>
                <a:ea typeface="楷体_GB2312" pitchFamily="49" charset="-122"/>
              </a:rPr>
              <a:t> OK; </a:t>
            </a:r>
          </a:p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 sz="3200" b="1">
                <a:solidFill>
                  <a:srgbClr val="333333"/>
                </a:solidFill>
                <a:ea typeface="楷体_GB2312" pitchFamily="49" charset="-122"/>
              </a:rPr>
              <a:t>}</a:t>
            </a:r>
            <a:r>
              <a:rPr lang="en-US" altLang="zh-CN" sz="3200">
                <a:solidFill>
                  <a:srgbClr val="333333"/>
                </a:solidFill>
                <a:ea typeface="楷体_GB2312" pitchFamily="49" charset="-122"/>
              </a:rPr>
              <a:t> // CreateBiTree</a:t>
            </a:r>
            <a:endParaRPr lang="en-US" altLang="zh-CN" sz="3200" b="1">
              <a:solidFill>
                <a:srgbClr val="333333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83153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304800" y="1676400"/>
            <a:ext cx="8839200" cy="338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 b="1">
                <a:solidFill>
                  <a:srgbClr val="333333"/>
                </a:solidFill>
              </a:rPr>
              <a:t>#define  MAX_TREE_SIZE  100   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 b="1">
                <a:solidFill>
                  <a:srgbClr val="333333"/>
                </a:solidFill>
              </a:rPr>
              <a:t>             // </a:t>
            </a:r>
            <a:r>
              <a:rPr lang="zh-CN" altLang="en-US" sz="3600" b="1">
                <a:solidFill>
                  <a:srgbClr val="333333"/>
                </a:solidFill>
                <a:ea typeface="楷体_GB2312" pitchFamily="49" charset="-122"/>
              </a:rPr>
              <a:t>二叉树的最大结点数</a:t>
            </a:r>
            <a:endParaRPr lang="zh-CN" altLang="en-US" sz="3600" b="1">
              <a:solidFill>
                <a:srgbClr val="333333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 b="1">
                <a:solidFill>
                  <a:srgbClr val="333333"/>
                </a:solidFill>
              </a:rPr>
              <a:t>typedef TElemType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 b="1">
                <a:solidFill>
                  <a:srgbClr val="333333"/>
                </a:solidFill>
              </a:rPr>
              <a:t>                 SqBiTree[MAX_TREE_SIZE];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 b="1">
                <a:solidFill>
                  <a:srgbClr val="333333"/>
                </a:solidFill>
              </a:rPr>
              <a:t>             // 0</a:t>
            </a:r>
            <a:r>
              <a:rPr lang="zh-CN" altLang="en-US" sz="3600" b="1">
                <a:solidFill>
                  <a:srgbClr val="333333"/>
                </a:solidFill>
                <a:ea typeface="楷体_GB2312" pitchFamily="49" charset="-122"/>
              </a:rPr>
              <a:t>号单元存储根结点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762000" y="609600"/>
            <a:ext cx="72929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二叉树顺序存储的</a:t>
            </a:r>
            <a:r>
              <a:rPr lang="en-US" altLang="zh-CN" sz="4400" b="1">
                <a:solidFill>
                  <a:srgbClr val="FF00FF"/>
                </a:solidFill>
                <a:ea typeface="楷体_GB2312" pitchFamily="49" charset="-122"/>
              </a:rPr>
              <a:t>C</a:t>
            </a:r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语言表示</a:t>
            </a:r>
            <a:endParaRPr lang="zh-CN" altLang="en-US" sz="2400" b="1">
              <a:solidFill>
                <a:srgbClr val="FF00FF"/>
              </a:solidFill>
              <a:ea typeface="楷体_GB2312" pitchFamily="49" charset="-122"/>
            </a:endParaRPr>
          </a:p>
        </p:txBody>
      </p:sp>
      <p:graphicFrame>
        <p:nvGraphicFramePr>
          <p:cNvPr id="231428" name="Object 4">
            <a:hlinkClick r:id="rId4" action="ppaction://hlinksldjump" highlightClick="1"/>
          </p:cNvPr>
          <p:cNvGraphicFramePr>
            <a:graphicFrameLocks noChangeAspect="1"/>
          </p:cNvGraphicFramePr>
          <p:nvPr/>
        </p:nvGraphicFramePr>
        <p:xfrm>
          <a:off x="8305800" y="6307138"/>
          <a:ext cx="3810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剪辑" r:id="rId5" imgW="21932640" imgH="40239000" progId="">
                  <p:embed/>
                </p:oleObj>
              </mc:Choice>
              <mc:Fallback>
                <p:oleObj name="剪辑" r:id="rId5" imgW="21932640" imgH="40239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6307138"/>
                        <a:ext cx="38100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08313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906FA7-5B05-4ADD-90E5-1D69F22139A6}" type="slidenum">
              <a:rPr lang="en-US" altLang="zh-CN">
                <a:solidFill>
                  <a:srgbClr val="578963"/>
                </a:solidFill>
              </a:rPr>
              <a:pPr/>
              <a:t>60</a:t>
            </a:fld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381000" y="99060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sz="5400" b="1">
                <a:solidFill>
                  <a:srgbClr val="800000"/>
                </a:solidFill>
                <a:latin typeface="仿宋_GB2312" pitchFamily="49" charset="-122"/>
                <a:ea typeface="仿宋_GB2312" pitchFamily="49" charset="-122"/>
              </a:rPr>
              <a:t>5</a:t>
            </a:r>
            <a:r>
              <a:rPr lang="zh-CN" altLang="en-US" sz="5400" b="1">
                <a:solidFill>
                  <a:srgbClr val="800000"/>
                </a:solidFill>
                <a:latin typeface="仿宋_GB2312" pitchFamily="49" charset="-122"/>
                <a:ea typeface="仿宋_GB2312" pitchFamily="49" charset="-122"/>
              </a:rPr>
              <a:t>、建立二叉树的存储结构</a:t>
            </a:r>
            <a:endParaRPr lang="zh-CN" altLang="en-US" sz="5400" b="1">
              <a:solidFill>
                <a:srgbClr val="800000"/>
              </a:solidFill>
              <a:ea typeface="隶书" pitchFamily="49" charset="-122"/>
            </a:endParaRP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838200" y="2667000"/>
            <a:ext cx="76962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333333"/>
                </a:solidFill>
                <a:ea typeface="隶书" pitchFamily="49" charset="-122"/>
              </a:rPr>
              <a:t>       </a:t>
            </a:r>
            <a:r>
              <a:rPr lang="zh-CN" altLang="en-US" sz="4000" b="1">
                <a:solidFill>
                  <a:srgbClr val="333333"/>
                </a:solidFill>
                <a:ea typeface="楷体_GB2312" pitchFamily="49" charset="-122"/>
              </a:rPr>
              <a:t>以字符串的形式定义二叉树</a:t>
            </a: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1527175" y="4614863"/>
            <a:ext cx="729615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333333"/>
                </a:solidFill>
                <a:ea typeface="楷体_GB2312" pitchFamily="49" charset="-122"/>
              </a:rPr>
              <a:t>由二叉树的先序和中序序列建树</a:t>
            </a:r>
            <a:endParaRPr lang="zh-CN" altLang="en-US" sz="2400">
              <a:solidFill>
                <a:srgbClr val="333333"/>
              </a:solidFill>
            </a:endParaRPr>
          </a:p>
        </p:txBody>
      </p:sp>
      <p:pic>
        <p:nvPicPr>
          <p:cNvPr id="34822" name="Picture 5" descr="Green Ball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625" y="28717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3" name="Picture 6" descr="Green Ball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39227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5" name="Text Box 8"/>
          <p:cNvSpPr txBox="1">
            <a:spLocks noChangeArrowheads="1"/>
          </p:cNvSpPr>
          <p:nvPr/>
        </p:nvSpPr>
        <p:spPr bwMode="auto">
          <a:xfrm>
            <a:off x="1500188" y="3670300"/>
            <a:ext cx="691515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4000" b="1">
                <a:solidFill>
                  <a:srgbClr val="FF00FF"/>
                </a:solidFill>
                <a:ea typeface="楷体_GB2312" pitchFamily="49" charset="-122"/>
              </a:rPr>
              <a:t>按给定的表达式建相应二叉树</a:t>
            </a:r>
            <a:endParaRPr lang="zh-CN" altLang="en-US" sz="4000">
              <a:solidFill>
                <a:srgbClr val="FF00FF"/>
              </a:solidFill>
            </a:endParaRPr>
          </a:p>
        </p:txBody>
      </p:sp>
      <p:pic>
        <p:nvPicPr>
          <p:cNvPr id="34826" name="Picture 9" descr="Green Ball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7913" y="486886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40579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12007B-04B3-4531-9788-C407AC68E178}" type="slidenum">
              <a:rPr lang="en-US" altLang="zh-CN">
                <a:solidFill>
                  <a:srgbClr val="578963"/>
                </a:solidFill>
              </a:rPr>
              <a:pPr/>
              <a:t>61</a:t>
            </a:fld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46146" name="Rectangle 2"/>
          <p:cNvSpPr>
            <a:spLocks noChangeArrowheads="1"/>
          </p:cNvSpPr>
          <p:nvPr/>
        </p:nvSpPr>
        <p:spPr bwMode="auto">
          <a:xfrm>
            <a:off x="438150" y="1558925"/>
            <a:ext cx="100965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800000"/>
                </a:solidFill>
                <a:ea typeface="楷体_GB2312" pitchFamily="49" charset="-122"/>
              </a:rPr>
              <a:t>a+b</a:t>
            </a:r>
            <a:endParaRPr lang="en-US" altLang="zh-CN" sz="4000" b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46147" name="Rectangle 3"/>
          <p:cNvSpPr>
            <a:spLocks noChangeArrowheads="1"/>
          </p:cNvSpPr>
          <p:nvPr/>
        </p:nvSpPr>
        <p:spPr bwMode="auto">
          <a:xfrm>
            <a:off x="2897188" y="3625850"/>
            <a:ext cx="385445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000066"/>
                </a:solidFill>
                <a:ea typeface="楷体_GB2312" pitchFamily="49" charset="-122"/>
              </a:rPr>
              <a:t>(a+b)</a:t>
            </a:r>
            <a:r>
              <a:rPr lang="en-US" altLang="zh-CN" sz="40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×</a:t>
            </a:r>
            <a:r>
              <a:rPr lang="en-US" altLang="zh-CN" sz="4000" b="1">
                <a:solidFill>
                  <a:srgbClr val="000066"/>
                </a:solidFill>
                <a:ea typeface="楷体_GB2312" pitchFamily="49" charset="-122"/>
              </a:rPr>
              <a:t>c –</a:t>
            </a:r>
            <a:r>
              <a:rPr lang="en-US" altLang="zh-CN" sz="40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d/e</a:t>
            </a:r>
          </a:p>
        </p:txBody>
      </p:sp>
      <p:sp>
        <p:nvSpPr>
          <p:cNvPr id="646148" name="Rectangle 4"/>
          <p:cNvSpPr>
            <a:spLocks noChangeArrowheads="1"/>
          </p:cNvSpPr>
          <p:nvPr/>
        </p:nvSpPr>
        <p:spPr bwMode="auto">
          <a:xfrm>
            <a:off x="228600" y="3641725"/>
            <a:ext cx="187007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000066"/>
                </a:solidFill>
                <a:ea typeface="楷体_GB2312" pitchFamily="49" charset="-122"/>
              </a:rPr>
              <a:t>a+b</a:t>
            </a:r>
            <a:r>
              <a:rPr lang="en-US" altLang="zh-CN" sz="40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×</a:t>
            </a:r>
            <a:r>
              <a:rPr lang="en-US" altLang="zh-CN" sz="4000" b="1">
                <a:solidFill>
                  <a:srgbClr val="000066"/>
                </a:solidFill>
                <a:ea typeface="楷体_GB2312" pitchFamily="49" charset="-122"/>
              </a:rPr>
              <a:t>c </a:t>
            </a:r>
            <a:endParaRPr lang="en-US" altLang="zh-CN" sz="4000" b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381000" y="971550"/>
            <a:ext cx="5195888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66"/>
                </a:solidFill>
                <a:ea typeface="楷体_GB2312" pitchFamily="49" charset="-122"/>
              </a:rPr>
              <a:t>分析表达式和二叉树的关系</a:t>
            </a:r>
            <a:r>
              <a:rPr lang="en-US" altLang="zh-CN" sz="3200" b="1">
                <a:solidFill>
                  <a:srgbClr val="000066"/>
                </a:solidFill>
                <a:ea typeface="楷体_GB2312" pitchFamily="49" charset="-122"/>
              </a:rPr>
              <a:t>:</a:t>
            </a:r>
            <a:endParaRPr lang="en-US" altLang="zh-CN" sz="3200" b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46150" name="Oval 6"/>
          <p:cNvSpPr>
            <a:spLocks noChangeArrowheads="1"/>
          </p:cNvSpPr>
          <p:nvPr/>
        </p:nvSpPr>
        <p:spPr bwMode="auto">
          <a:xfrm>
            <a:off x="533400" y="3159125"/>
            <a:ext cx="457200" cy="4572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000" b="1">
                <a:solidFill>
                  <a:srgbClr val="FF0000"/>
                </a:solidFill>
              </a:rPr>
              <a:t>a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46151" name="Oval 7"/>
          <p:cNvSpPr>
            <a:spLocks noChangeArrowheads="1"/>
          </p:cNvSpPr>
          <p:nvPr/>
        </p:nvSpPr>
        <p:spPr bwMode="auto">
          <a:xfrm>
            <a:off x="1752600" y="3159125"/>
            <a:ext cx="457200" cy="4572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000" b="1">
                <a:solidFill>
                  <a:srgbClr val="FF3300"/>
                </a:solidFill>
              </a:rPr>
              <a:t>b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46152" name="Oval 8"/>
          <p:cNvSpPr>
            <a:spLocks noChangeArrowheads="1"/>
          </p:cNvSpPr>
          <p:nvPr/>
        </p:nvSpPr>
        <p:spPr bwMode="auto">
          <a:xfrm>
            <a:off x="1143000" y="2397125"/>
            <a:ext cx="457200" cy="4572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400" b="1">
                <a:solidFill>
                  <a:srgbClr val="333399"/>
                </a:solidFill>
              </a:rPr>
              <a:t>+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46153" name="Line 9"/>
          <p:cNvSpPr>
            <a:spLocks noChangeShapeType="1"/>
          </p:cNvSpPr>
          <p:nvPr/>
        </p:nvSpPr>
        <p:spPr bwMode="auto">
          <a:xfrm flipH="1">
            <a:off x="800100" y="2625725"/>
            <a:ext cx="342900" cy="549275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46154" name="Line 10"/>
          <p:cNvSpPr>
            <a:spLocks noChangeShapeType="1"/>
          </p:cNvSpPr>
          <p:nvPr/>
        </p:nvSpPr>
        <p:spPr bwMode="auto">
          <a:xfrm>
            <a:off x="1600200" y="2549525"/>
            <a:ext cx="342900" cy="593725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46155" name="Oval 11"/>
          <p:cNvSpPr>
            <a:spLocks noChangeArrowheads="1"/>
          </p:cNvSpPr>
          <p:nvPr/>
        </p:nvSpPr>
        <p:spPr bwMode="auto">
          <a:xfrm>
            <a:off x="381000" y="5470525"/>
            <a:ext cx="533400" cy="4572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000" b="1">
                <a:solidFill>
                  <a:srgbClr val="FF0000"/>
                </a:solidFill>
              </a:rPr>
              <a:t>a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46156" name="Oval 12"/>
          <p:cNvSpPr>
            <a:spLocks noChangeArrowheads="1"/>
          </p:cNvSpPr>
          <p:nvPr/>
        </p:nvSpPr>
        <p:spPr bwMode="auto">
          <a:xfrm>
            <a:off x="1066800" y="6232525"/>
            <a:ext cx="533400" cy="4572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000" b="1">
                <a:solidFill>
                  <a:srgbClr val="FF3300"/>
                </a:solidFill>
              </a:rPr>
              <a:t>b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46157" name="Oval 13"/>
          <p:cNvSpPr>
            <a:spLocks noChangeArrowheads="1"/>
          </p:cNvSpPr>
          <p:nvPr/>
        </p:nvSpPr>
        <p:spPr bwMode="auto">
          <a:xfrm>
            <a:off x="2438400" y="6232525"/>
            <a:ext cx="533400" cy="4572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000" b="1">
                <a:solidFill>
                  <a:srgbClr val="FF3300"/>
                </a:solidFill>
              </a:rPr>
              <a:t>c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46158" name="Oval 14"/>
          <p:cNvSpPr>
            <a:spLocks noChangeArrowheads="1"/>
          </p:cNvSpPr>
          <p:nvPr/>
        </p:nvSpPr>
        <p:spPr bwMode="auto">
          <a:xfrm>
            <a:off x="1752600" y="5546725"/>
            <a:ext cx="533400" cy="4572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0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×</a:t>
            </a:r>
          </a:p>
        </p:txBody>
      </p:sp>
      <p:sp>
        <p:nvSpPr>
          <p:cNvPr id="646159" name="Oval 15"/>
          <p:cNvSpPr>
            <a:spLocks noChangeArrowheads="1"/>
          </p:cNvSpPr>
          <p:nvPr/>
        </p:nvSpPr>
        <p:spPr bwMode="auto">
          <a:xfrm>
            <a:off x="1066800" y="4708525"/>
            <a:ext cx="533400" cy="4572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400" b="1">
                <a:solidFill>
                  <a:srgbClr val="333399"/>
                </a:solidFill>
              </a:rPr>
              <a:t>+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46160" name="Line 16"/>
          <p:cNvSpPr>
            <a:spLocks noChangeShapeType="1"/>
          </p:cNvSpPr>
          <p:nvPr/>
        </p:nvSpPr>
        <p:spPr bwMode="auto">
          <a:xfrm flipH="1">
            <a:off x="1371600" y="5775325"/>
            <a:ext cx="381000" cy="45720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46161" name="Line 17"/>
          <p:cNvSpPr>
            <a:spLocks noChangeShapeType="1"/>
          </p:cNvSpPr>
          <p:nvPr/>
        </p:nvSpPr>
        <p:spPr bwMode="auto">
          <a:xfrm flipH="1">
            <a:off x="685800" y="4937125"/>
            <a:ext cx="400050" cy="549275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46162" name="Line 18"/>
          <p:cNvSpPr>
            <a:spLocks noChangeShapeType="1"/>
          </p:cNvSpPr>
          <p:nvPr/>
        </p:nvSpPr>
        <p:spPr bwMode="auto">
          <a:xfrm>
            <a:off x="1600200" y="4937125"/>
            <a:ext cx="400050" cy="593725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46163" name="Line 19"/>
          <p:cNvSpPr>
            <a:spLocks noChangeShapeType="1"/>
          </p:cNvSpPr>
          <p:nvPr/>
        </p:nvSpPr>
        <p:spPr bwMode="auto">
          <a:xfrm>
            <a:off x="2286000" y="5775325"/>
            <a:ext cx="381000" cy="45720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46164" name="Oval 20"/>
          <p:cNvSpPr>
            <a:spLocks noChangeArrowheads="1"/>
          </p:cNvSpPr>
          <p:nvPr/>
        </p:nvSpPr>
        <p:spPr bwMode="auto">
          <a:xfrm>
            <a:off x="5867400" y="3159125"/>
            <a:ext cx="457200" cy="4572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000" b="1">
                <a:solidFill>
                  <a:srgbClr val="FF0000"/>
                </a:solidFill>
              </a:rPr>
              <a:t>a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46165" name="Oval 21"/>
          <p:cNvSpPr>
            <a:spLocks noChangeArrowheads="1"/>
          </p:cNvSpPr>
          <p:nvPr/>
        </p:nvSpPr>
        <p:spPr bwMode="auto">
          <a:xfrm>
            <a:off x="7086600" y="3235325"/>
            <a:ext cx="457200" cy="4572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000" b="1">
                <a:solidFill>
                  <a:srgbClr val="FF3300"/>
                </a:solidFill>
              </a:rPr>
              <a:t>b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46166" name="Oval 22"/>
          <p:cNvSpPr>
            <a:spLocks noChangeArrowheads="1"/>
          </p:cNvSpPr>
          <p:nvPr/>
        </p:nvSpPr>
        <p:spPr bwMode="auto">
          <a:xfrm>
            <a:off x="8153400" y="2397125"/>
            <a:ext cx="457200" cy="4572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000" b="1">
                <a:solidFill>
                  <a:srgbClr val="FF3300"/>
                </a:solidFill>
              </a:rPr>
              <a:t>c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46167" name="Oval 23"/>
          <p:cNvSpPr>
            <a:spLocks noChangeArrowheads="1"/>
          </p:cNvSpPr>
          <p:nvPr/>
        </p:nvSpPr>
        <p:spPr bwMode="auto">
          <a:xfrm>
            <a:off x="7391400" y="1711325"/>
            <a:ext cx="457200" cy="4572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0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×</a:t>
            </a:r>
          </a:p>
        </p:txBody>
      </p:sp>
      <p:sp>
        <p:nvSpPr>
          <p:cNvPr id="646168" name="Oval 24"/>
          <p:cNvSpPr>
            <a:spLocks noChangeArrowheads="1"/>
          </p:cNvSpPr>
          <p:nvPr/>
        </p:nvSpPr>
        <p:spPr bwMode="auto">
          <a:xfrm>
            <a:off x="6477000" y="2397125"/>
            <a:ext cx="457200" cy="4572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400" b="1">
                <a:solidFill>
                  <a:srgbClr val="333399"/>
                </a:solidFill>
              </a:rPr>
              <a:t>+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46169" name="Line 25"/>
          <p:cNvSpPr>
            <a:spLocks noChangeShapeType="1"/>
          </p:cNvSpPr>
          <p:nvPr/>
        </p:nvSpPr>
        <p:spPr bwMode="auto">
          <a:xfrm flipH="1">
            <a:off x="6705600" y="1939925"/>
            <a:ext cx="685800" cy="45720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46170" name="Line 26"/>
          <p:cNvSpPr>
            <a:spLocks noChangeShapeType="1"/>
          </p:cNvSpPr>
          <p:nvPr/>
        </p:nvSpPr>
        <p:spPr bwMode="auto">
          <a:xfrm flipH="1">
            <a:off x="6096000" y="2625725"/>
            <a:ext cx="342900" cy="547688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46171" name="Line 27"/>
          <p:cNvSpPr>
            <a:spLocks noChangeShapeType="1"/>
          </p:cNvSpPr>
          <p:nvPr/>
        </p:nvSpPr>
        <p:spPr bwMode="auto">
          <a:xfrm>
            <a:off x="6934200" y="2625725"/>
            <a:ext cx="342900" cy="595313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46172" name="Line 28"/>
          <p:cNvSpPr>
            <a:spLocks noChangeShapeType="1"/>
          </p:cNvSpPr>
          <p:nvPr/>
        </p:nvSpPr>
        <p:spPr bwMode="auto">
          <a:xfrm>
            <a:off x="7848600" y="1939925"/>
            <a:ext cx="533400" cy="45720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46173" name="Rectangle 29"/>
          <p:cNvSpPr>
            <a:spLocks noChangeArrowheads="1"/>
          </p:cNvSpPr>
          <p:nvPr/>
        </p:nvSpPr>
        <p:spPr bwMode="auto">
          <a:xfrm>
            <a:off x="4032250" y="1558925"/>
            <a:ext cx="2363788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000066"/>
                </a:solidFill>
                <a:ea typeface="楷体_GB2312" pitchFamily="49" charset="-122"/>
              </a:rPr>
              <a:t>(a+b)</a:t>
            </a:r>
            <a:r>
              <a:rPr lang="en-US" altLang="zh-CN" sz="40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×</a:t>
            </a:r>
            <a:r>
              <a:rPr lang="en-US" altLang="zh-CN" sz="4000" b="1">
                <a:solidFill>
                  <a:srgbClr val="000066"/>
                </a:solidFill>
                <a:ea typeface="楷体_GB2312" pitchFamily="49" charset="-122"/>
              </a:rPr>
              <a:t>c</a:t>
            </a:r>
          </a:p>
        </p:txBody>
      </p:sp>
      <p:sp>
        <p:nvSpPr>
          <p:cNvPr id="646174" name="Oval 30"/>
          <p:cNvSpPr>
            <a:spLocks noChangeArrowheads="1"/>
          </p:cNvSpPr>
          <p:nvPr/>
        </p:nvSpPr>
        <p:spPr bwMode="auto">
          <a:xfrm>
            <a:off x="3810000" y="6308725"/>
            <a:ext cx="457200" cy="4572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000" b="1">
                <a:solidFill>
                  <a:srgbClr val="FF0000"/>
                </a:solidFill>
              </a:rPr>
              <a:t>a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46175" name="Oval 31"/>
          <p:cNvSpPr>
            <a:spLocks noChangeArrowheads="1"/>
          </p:cNvSpPr>
          <p:nvPr/>
        </p:nvSpPr>
        <p:spPr bwMode="auto">
          <a:xfrm>
            <a:off x="4876800" y="6308725"/>
            <a:ext cx="457200" cy="4572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000" b="1">
                <a:solidFill>
                  <a:srgbClr val="FF3300"/>
                </a:solidFill>
              </a:rPr>
              <a:t>b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46176" name="Oval 32"/>
          <p:cNvSpPr>
            <a:spLocks noChangeArrowheads="1"/>
          </p:cNvSpPr>
          <p:nvPr/>
        </p:nvSpPr>
        <p:spPr bwMode="auto">
          <a:xfrm>
            <a:off x="6400800" y="5546725"/>
            <a:ext cx="457200" cy="4572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000" b="1">
                <a:solidFill>
                  <a:srgbClr val="FF3300"/>
                </a:solidFill>
              </a:rPr>
              <a:t>c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46177" name="Oval 33"/>
          <p:cNvSpPr>
            <a:spLocks noChangeArrowheads="1"/>
          </p:cNvSpPr>
          <p:nvPr/>
        </p:nvSpPr>
        <p:spPr bwMode="auto">
          <a:xfrm>
            <a:off x="7162800" y="5546725"/>
            <a:ext cx="457200" cy="4572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000" b="1">
                <a:solidFill>
                  <a:srgbClr val="FF3300"/>
                </a:solidFill>
              </a:rPr>
              <a:t>d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46178" name="Oval 34"/>
          <p:cNvSpPr>
            <a:spLocks noChangeArrowheads="1"/>
          </p:cNvSpPr>
          <p:nvPr/>
        </p:nvSpPr>
        <p:spPr bwMode="auto">
          <a:xfrm>
            <a:off x="8458200" y="5546725"/>
            <a:ext cx="457200" cy="4572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000" b="1">
                <a:solidFill>
                  <a:srgbClr val="FF3300"/>
                </a:solidFill>
              </a:rPr>
              <a:t>e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46179" name="Oval 35"/>
          <p:cNvSpPr>
            <a:spLocks noChangeArrowheads="1"/>
          </p:cNvSpPr>
          <p:nvPr/>
        </p:nvSpPr>
        <p:spPr bwMode="auto">
          <a:xfrm>
            <a:off x="6629400" y="4022725"/>
            <a:ext cx="457200" cy="4572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0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endParaRPr lang="en-US" altLang="zh-CN" sz="4400" b="1">
              <a:solidFill>
                <a:srgbClr val="333399"/>
              </a:solidFill>
            </a:endParaRPr>
          </a:p>
        </p:txBody>
      </p:sp>
      <p:sp>
        <p:nvSpPr>
          <p:cNvPr id="646180" name="Oval 36"/>
          <p:cNvSpPr>
            <a:spLocks noChangeArrowheads="1"/>
          </p:cNvSpPr>
          <p:nvPr/>
        </p:nvSpPr>
        <p:spPr bwMode="auto">
          <a:xfrm>
            <a:off x="5486400" y="4784725"/>
            <a:ext cx="457200" cy="4572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0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×</a:t>
            </a:r>
          </a:p>
        </p:txBody>
      </p:sp>
      <p:sp>
        <p:nvSpPr>
          <p:cNvPr id="646181" name="Oval 37"/>
          <p:cNvSpPr>
            <a:spLocks noChangeArrowheads="1"/>
          </p:cNvSpPr>
          <p:nvPr/>
        </p:nvSpPr>
        <p:spPr bwMode="auto">
          <a:xfrm>
            <a:off x="4343400" y="5546725"/>
            <a:ext cx="457200" cy="4572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400" b="1">
                <a:solidFill>
                  <a:srgbClr val="333399"/>
                </a:solidFill>
              </a:rPr>
              <a:t>+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46182" name="Oval 38"/>
          <p:cNvSpPr>
            <a:spLocks noChangeArrowheads="1"/>
          </p:cNvSpPr>
          <p:nvPr/>
        </p:nvSpPr>
        <p:spPr bwMode="auto">
          <a:xfrm>
            <a:off x="7772400" y="4784725"/>
            <a:ext cx="457200" cy="4572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400" b="1">
                <a:solidFill>
                  <a:srgbClr val="333399"/>
                </a:solidFill>
              </a:rPr>
              <a:t>/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46183" name="Line 39"/>
          <p:cNvSpPr>
            <a:spLocks noChangeShapeType="1"/>
          </p:cNvSpPr>
          <p:nvPr/>
        </p:nvSpPr>
        <p:spPr bwMode="auto">
          <a:xfrm flipH="1">
            <a:off x="5715000" y="4251325"/>
            <a:ext cx="895350" cy="53340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46184" name="Line 40"/>
          <p:cNvSpPr>
            <a:spLocks noChangeShapeType="1"/>
          </p:cNvSpPr>
          <p:nvPr/>
        </p:nvSpPr>
        <p:spPr bwMode="auto">
          <a:xfrm>
            <a:off x="7086600" y="4251325"/>
            <a:ext cx="914400" cy="53340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46185" name="Line 41"/>
          <p:cNvSpPr>
            <a:spLocks noChangeShapeType="1"/>
          </p:cNvSpPr>
          <p:nvPr/>
        </p:nvSpPr>
        <p:spPr bwMode="auto">
          <a:xfrm flipH="1">
            <a:off x="4572000" y="5013325"/>
            <a:ext cx="914400" cy="53340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46186" name="Line 42"/>
          <p:cNvSpPr>
            <a:spLocks noChangeShapeType="1"/>
          </p:cNvSpPr>
          <p:nvPr/>
        </p:nvSpPr>
        <p:spPr bwMode="auto">
          <a:xfrm>
            <a:off x="5943600" y="5013325"/>
            <a:ext cx="685800" cy="53340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46187" name="Line 43"/>
          <p:cNvSpPr>
            <a:spLocks noChangeShapeType="1"/>
          </p:cNvSpPr>
          <p:nvPr/>
        </p:nvSpPr>
        <p:spPr bwMode="auto">
          <a:xfrm flipH="1">
            <a:off x="7391400" y="5013325"/>
            <a:ext cx="381000" cy="53340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46188" name="Line 44"/>
          <p:cNvSpPr>
            <a:spLocks noChangeShapeType="1"/>
          </p:cNvSpPr>
          <p:nvPr/>
        </p:nvSpPr>
        <p:spPr bwMode="auto">
          <a:xfrm>
            <a:off x="8229600" y="5013325"/>
            <a:ext cx="457200" cy="53340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46189" name="Line 45"/>
          <p:cNvSpPr>
            <a:spLocks noChangeShapeType="1"/>
          </p:cNvSpPr>
          <p:nvPr/>
        </p:nvSpPr>
        <p:spPr bwMode="auto">
          <a:xfrm flipH="1">
            <a:off x="4038600" y="5775325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46190" name="Line 46"/>
          <p:cNvSpPr>
            <a:spLocks noChangeShapeType="1"/>
          </p:cNvSpPr>
          <p:nvPr/>
        </p:nvSpPr>
        <p:spPr bwMode="auto">
          <a:xfrm>
            <a:off x="4800600" y="5775325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46191" name="Line 47"/>
          <p:cNvSpPr>
            <a:spLocks noChangeShapeType="1"/>
          </p:cNvSpPr>
          <p:nvPr/>
        </p:nvSpPr>
        <p:spPr bwMode="auto">
          <a:xfrm flipH="1">
            <a:off x="1371600" y="2016125"/>
            <a:ext cx="381000" cy="38100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46192" name="Line 48"/>
          <p:cNvSpPr>
            <a:spLocks noChangeShapeType="1"/>
          </p:cNvSpPr>
          <p:nvPr/>
        </p:nvSpPr>
        <p:spPr bwMode="auto">
          <a:xfrm flipH="1">
            <a:off x="1371600" y="4251325"/>
            <a:ext cx="838200" cy="45720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46193" name="Line 49"/>
          <p:cNvSpPr>
            <a:spLocks noChangeShapeType="1"/>
          </p:cNvSpPr>
          <p:nvPr/>
        </p:nvSpPr>
        <p:spPr bwMode="auto">
          <a:xfrm flipH="1">
            <a:off x="7620000" y="1025525"/>
            <a:ext cx="457200" cy="68580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46194" name="Line 50"/>
          <p:cNvSpPr>
            <a:spLocks noChangeShapeType="1"/>
          </p:cNvSpPr>
          <p:nvPr/>
        </p:nvSpPr>
        <p:spPr bwMode="auto">
          <a:xfrm flipH="1">
            <a:off x="6858000" y="3641725"/>
            <a:ext cx="914400" cy="38100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35892" name="Text Box 51"/>
          <p:cNvSpPr txBox="1">
            <a:spLocks noChangeArrowheads="1"/>
          </p:cNvSpPr>
          <p:nvPr/>
        </p:nvSpPr>
        <p:spPr bwMode="auto">
          <a:xfrm>
            <a:off x="762000" y="300038"/>
            <a:ext cx="6935788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zh-CN" altLang="en-US" sz="4000" b="1">
                <a:solidFill>
                  <a:srgbClr val="008080"/>
                </a:solidFill>
                <a:ea typeface="楷体_GB2312" pitchFamily="49" charset="-122"/>
              </a:rPr>
              <a:t>按给定的表达式建相应二叉树</a:t>
            </a:r>
            <a:endParaRPr lang="zh-CN" altLang="en-US" sz="4000">
              <a:solidFill>
                <a:srgbClr val="333333"/>
              </a:solidFill>
            </a:endParaRPr>
          </a:p>
        </p:txBody>
      </p:sp>
      <p:pic>
        <p:nvPicPr>
          <p:cNvPr id="35893" name="Picture 52" descr="Green B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57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2213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4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4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4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4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46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6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4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4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4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46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6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4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4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4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4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46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46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4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4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4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46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46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4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4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4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46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46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64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4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4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46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46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4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4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4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46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46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4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4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46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4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46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46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64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4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4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46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46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64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46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46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646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646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64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46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646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46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46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646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46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46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646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646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64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64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646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646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646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646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646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646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646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646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646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64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646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646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646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646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64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646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646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646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646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64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646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646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646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646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64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646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646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646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646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64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646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646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646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646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64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646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646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646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646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646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646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646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646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00"/>
                            </p:stCondLst>
                            <p:childTnLst>
                              <p:par>
                                <p:cTn id="28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646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646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646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646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6" grpId="0" autoUpdateAnimBg="0"/>
      <p:bldP spid="646147" grpId="0" autoUpdateAnimBg="0"/>
      <p:bldP spid="646148" grpId="0" autoUpdateAnimBg="0"/>
      <p:bldP spid="646150" grpId="0" animBg="1" autoUpdateAnimBg="0"/>
      <p:bldP spid="646151" grpId="0" animBg="1" autoUpdateAnimBg="0"/>
      <p:bldP spid="646152" grpId="0" animBg="1" autoUpdateAnimBg="0"/>
      <p:bldP spid="646153" grpId="0" animBg="1"/>
      <p:bldP spid="646154" grpId="0" animBg="1"/>
      <p:bldP spid="646155" grpId="0" animBg="1" autoUpdateAnimBg="0"/>
      <p:bldP spid="646156" grpId="0" animBg="1" autoUpdateAnimBg="0"/>
      <p:bldP spid="646157" grpId="0" animBg="1" autoUpdateAnimBg="0"/>
      <p:bldP spid="646158" grpId="0" animBg="1" autoUpdateAnimBg="0"/>
      <p:bldP spid="646159" grpId="0" animBg="1" autoUpdateAnimBg="0"/>
      <p:bldP spid="646160" grpId="0" animBg="1"/>
      <p:bldP spid="646161" grpId="0" animBg="1"/>
      <p:bldP spid="646162" grpId="0" animBg="1"/>
      <p:bldP spid="646163" grpId="0" animBg="1"/>
      <p:bldP spid="646164" grpId="0" animBg="1" autoUpdateAnimBg="0"/>
      <p:bldP spid="646165" grpId="0" animBg="1" autoUpdateAnimBg="0"/>
      <p:bldP spid="646166" grpId="0" animBg="1" autoUpdateAnimBg="0"/>
      <p:bldP spid="646167" grpId="0" animBg="1" autoUpdateAnimBg="0"/>
      <p:bldP spid="646168" grpId="0" animBg="1" autoUpdateAnimBg="0"/>
      <p:bldP spid="646169" grpId="0" animBg="1"/>
      <p:bldP spid="646170" grpId="0" animBg="1"/>
      <p:bldP spid="646171" grpId="0" animBg="1"/>
      <p:bldP spid="646172" grpId="0" animBg="1"/>
      <p:bldP spid="646173" grpId="0" autoUpdateAnimBg="0"/>
      <p:bldP spid="646174" grpId="0" animBg="1" autoUpdateAnimBg="0"/>
      <p:bldP spid="646175" grpId="0" animBg="1" autoUpdateAnimBg="0"/>
      <p:bldP spid="646176" grpId="0" animBg="1" autoUpdateAnimBg="0"/>
      <p:bldP spid="646177" grpId="0" animBg="1" autoUpdateAnimBg="0"/>
      <p:bldP spid="646178" grpId="0" animBg="1" autoUpdateAnimBg="0"/>
      <p:bldP spid="646179" grpId="0" animBg="1" autoUpdateAnimBg="0"/>
      <p:bldP spid="646180" grpId="0" animBg="1" autoUpdateAnimBg="0"/>
      <p:bldP spid="646181" grpId="0" animBg="1" autoUpdateAnimBg="0"/>
      <p:bldP spid="646182" grpId="0" animBg="1" autoUpdateAnimBg="0"/>
      <p:bldP spid="646183" grpId="0" animBg="1"/>
      <p:bldP spid="646184" grpId="0" animBg="1"/>
      <p:bldP spid="646185" grpId="0" animBg="1"/>
      <p:bldP spid="646186" grpId="0" animBg="1"/>
      <p:bldP spid="646187" grpId="0" animBg="1"/>
      <p:bldP spid="646188" grpId="0" animBg="1"/>
      <p:bldP spid="646189" grpId="0" animBg="1"/>
      <p:bldP spid="646190" grpId="0" animBg="1"/>
      <p:bldP spid="646191" grpId="0" animBg="1"/>
      <p:bldP spid="646192" grpId="0" animBg="1"/>
      <p:bldP spid="646193" grpId="0" animBg="1"/>
      <p:bldP spid="64619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ChangeArrowheads="1"/>
          </p:cNvSpPr>
          <p:nvPr/>
        </p:nvSpPr>
        <p:spPr bwMode="auto">
          <a:xfrm>
            <a:off x="3556000" y="2193925"/>
            <a:ext cx="1223963" cy="30972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232477" name="Text Box 29"/>
          <p:cNvSpPr txBox="1">
            <a:spLocks noChangeArrowheads="1"/>
          </p:cNvSpPr>
          <p:nvPr/>
        </p:nvSpPr>
        <p:spPr bwMode="auto">
          <a:xfrm>
            <a:off x="4684713" y="1093788"/>
            <a:ext cx="44592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FF"/>
                </a:solidFill>
              </a:rPr>
              <a:t>a</a:t>
            </a:r>
            <a:r>
              <a:rPr lang="en-US" altLang="zh-CN" b="1">
                <a:solidFill>
                  <a:srgbClr val="FF6600"/>
                </a:solidFill>
              </a:rPr>
              <a:t> </a:t>
            </a:r>
            <a:r>
              <a:rPr lang="en-US" altLang="zh-CN" b="1">
                <a:solidFill>
                  <a:srgbClr val="A50021"/>
                </a:solidFill>
                <a:sym typeface="Symbol" pitchFamily="18" charset="2"/>
              </a:rPr>
              <a:t></a:t>
            </a:r>
            <a:r>
              <a:rPr lang="en-US" altLang="zh-CN" b="1">
                <a:solidFill>
                  <a:srgbClr val="FF00FF"/>
                </a:solidFill>
              </a:rPr>
              <a:t>b</a:t>
            </a:r>
            <a:r>
              <a:rPr lang="en-US" altLang="zh-CN" b="1">
                <a:solidFill>
                  <a:srgbClr val="FF6600"/>
                </a:solidFill>
              </a:rPr>
              <a:t> </a:t>
            </a:r>
            <a:r>
              <a:rPr lang="en-US" altLang="zh-CN" b="1">
                <a:solidFill>
                  <a:srgbClr val="A50021"/>
                </a:solidFill>
                <a:sym typeface="Symbol" pitchFamily="18" charset="2"/>
              </a:rPr>
              <a:t>+</a:t>
            </a:r>
            <a:r>
              <a:rPr lang="en-US" altLang="zh-CN" b="1">
                <a:solidFill>
                  <a:srgbClr val="A50021"/>
                </a:solidFill>
              </a:rPr>
              <a:t> (</a:t>
            </a:r>
            <a:r>
              <a:rPr lang="en-US" altLang="zh-CN" b="1">
                <a:solidFill>
                  <a:srgbClr val="FF00FF"/>
                </a:solidFill>
              </a:rPr>
              <a:t>c</a:t>
            </a:r>
            <a:r>
              <a:rPr lang="en-US" altLang="zh-CN" b="1">
                <a:solidFill>
                  <a:srgbClr val="FF6600"/>
                </a:solidFill>
              </a:rPr>
              <a:t> </a:t>
            </a:r>
            <a:r>
              <a:rPr lang="en-US" altLang="zh-CN" b="1">
                <a:solidFill>
                  <a:srgbClr val="A50021"/>
                </a:solidFill>
                <a:sym typeface="Symbol" pitchFamily="18" charset="2"/>
              </a:rPr>
              <a:t></a:t>
            </a:r>
            <a:r>
              <a:rPr lang="en-US" altLang="zh-CN" b="1">
                <a:solidFill>
                  <a:srgbClr val="FF6600"/>
                </a:solidFill>
              </a:rPr>
              <a:t> </a:t>
            </a:r>
            <a:r>
              <a:rPr lang="en-US" altLang="zh-CN" b="1">
                <a:solidFill>
                  <a:srgbClr val="FF00FF"/>
                </a:solidFill>
              </a:rPr>
              <a:t>d</a:t>
            </a:r>
            <a:r>
              <a:rPr lang="en-US" altLang="zh-CN" b="1">
                <a:solidFill>
                  <a:srgbClr val="A50021"/>
                </a:solidFill>
              </a:rPr>
              <a:t> /</a:t>
            </a:r>
            <a:r>
              <a:rPr lang="en-US" altLang="zh-CN" b="1">
                <a:solidFill>
                  <a:srgbClr val="FF6600"/>
                </a:solidFill>
              </a:rPr>
              <a:t> </a:t>
            </a:r>
            <a:r>
              <a:rPr lang="en-US" altLang="zh-CN" b="1">
                <a:solidFill>
                  <a:srgbClr val="FF00FF"/>
                </a:solidFill>
              </a:rPr>
              <a:t>e</a:t>
            </a:r>
            <a:r>
              <a:rPr lang="en-US" altLang="zh-CN" b="1">
                <a:solidFill>
                  <a:srgbClr val="FF6600"/>
                </a:solidFill>
              </a:rPr>
              <a:t>) </a:t>
            </a:r>
            <a:r>
              <a:rPr lang="en-US" altLang="zh-CN" b="1">
                <a:solidFill>
                  <a:srgbClr val="A50021"/>
                </a:solidFill>
                <a:sym typeface="Symbol" pitchFamily="18" charset="2"/>
              </a:rPr>
              <a:t></a:t>
            </a:r>
            <a:r>
              <a:rPr lang="en-US" altLang="zh-CN" b="1">
                <a:solidFill>
                  <a:srgbClr val="FF00FF"/>
                </a:solidFill>
              </a:rPr>
              <a:t> f</a:t>
            </a:r>
          </a:p>
        </p:txBody>
      </p:sp>
      <p:graphicFrame>
        <p:nvGraphicFramePr>
          <p:cNvPr id="232479" name="Group 31"/>
          <p:cNvGraphicFramePr>
            <a:graphicFrameLocks noGrp="1"/>
          </p:cNvGraphicFramePr>
          <p:nvPr/>
        </p:nvGraphicFramePr>
        <p:xfrm>
          <a:off x="5454650" y="2489200"/>
          <a:ext cx="3536950" cy="4145280"/>
        </p:xfrm>
        <a:graphic>
          <a:graphicData uri="http://schemas.openxmlformats.org/drawingml/2006/table">
            <a:tbl>
              <a:tblPr/>
              <a:tblGrid>
                <a:gridCol w="441325"/>
                <a:gridCol w="441325"/>
                <a:gridCol w="444500"/>
                <a:gridCol w="441325"/>
                <a:gridCol w="441325"/>
                <a:gridCol w="441325"/>
                <a:gridCol w="444500"/>
                <a:gridCol w="441325"/>
              </a:tblGrid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＃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2562" name="Text Box 114"/>
          <p:cNvSpPr txBox="1">
            <a:spLocks noChangeArrowheads="1"/>
          </p:cNvSpPr>
          <p:nvPr/>
        </p:nvSpPr>
        <p:spPr bwMode="auto">
          <a:xfrm>
            <a:off x="5546725" y="1905000"/>
            <a:ext cx="2346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333333"/>
                </a:solidFill>
                <a:ea typeface="楷体_GB2312" pitchFamily="49" charset="-122"/>
              </a:rPr>
              <a:t>表达式</a:t>
            </a:r>
          </a:p>
        </p:txBody>
      </p:sp>
      <p:sp>
        <p:nvSpPr>
          <p:cNvPr id="232563" name="Text Box 115"/>
          <p:cNvSpPr txBox="1">
            <a:spLocks noChangeArrowheads="1"/>
          </p:cNvSpPr>
          <p:nvPr/>
        </p:nvSpPr>
        <p:spPr bwMode="auto">
          <a:xfrm>
            <a:off x="4829175" y="2544763"/>
            <a:ext cx="549275" cy="117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333333"/>
                </a:solidFill>
                <a:ea typeface="楷体_GB2312" pitchFamily="49" charset="-122"/>
              </a:rPr>
              <a:t>栈顶</a:t>
            </a:r>
          </a:p>
        </p:txBody>
      </p:sp>
      <p:sp>
        <p:nvSpPr>
          <p:cNvPr id="232564" name="Line 116"/>
          <p:cNvSpPr>
            <a:spLocks noChangeShapeType="1"/>
          </p:cNvSpPr>
          <p:nvPr/>
        </p:nvSpPr>
        <p:spPr bwMode="auto">
          <a:xfrm>
            <a:off x="5456238" y="2484438"/>
            <a:ext cx="457200" cy="5476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937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587604"/>
            <a:ext cx="1905000" cy="457200"/>
          </a:xfrm>
          <a:noFill/>
        </p:spPr>
        <p:txBody>
          <a:bodyPr/>
          <a:lstStyle/>
          <a:p>
            <a:fld id="{02480BFE-2A27-441E-9F8F-2255163EDB34}" type="slidenum">
              <a:rPr lang="en-US" altLang="zh-CN">
                <a:solidFill>
                  <a:srgbClr val="578963"/>
                </a:solidFill>
              </a:rPr>
              <a:pPr/>
              <a:t>63</a:t>
            </a:fld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454025" y="647700"/>
            <a:ext cx="4386263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000066"/>
                </a:solidFill>
                <a:ea typeface="楷体_GB2312" pitchFamily="49" charset="-122"/>
              </a:rPr>
              <a:t>(a+b)</a:t>
            </a:r>
            <a:r>
              <a:rPr lang="en-US" altLang="zh-CN" sz="40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×</a:t>
            </a:r>
            <a:r>
              <a:rPr lang="en-US" altLang="zh-CN" sz="4000" b="1">
                <a:solidFill>
                  <a:srgbClr val="000066"/>
                </a:solidFill>
                <a:ea typeface="楷体_GB2312" pitchFamily="49" charset="-122"/>
              </a:rPr>
              <a:t>c –</a:t>
            </a:r>
            <a:r>
              <a:rPr lang="en-US" altLang="zh-CN" sz="40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d/e</a:t>
            </a:r>
            <a:r>
              <a:rPr lang="zh-CN" altLang="en-US" sz="40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＃</a:t>
            </a:r>
          </a:p>
        </p:txBody>
      </p:sp>
      <p:sp>
        <p:nvSpPr>
          <p:cNvPr id="652291" name="Oval 3"/>
          <p:cNvSpPr>
            <a:spLocks noChangeArrowheads="1"/>
          </p:cNvSpPr>
          <p:nvPr/>
        </p:nvSpPr>
        <p:spPr bwMode="auto">
          <a:xfrm>
            <a:off x="2700338" y="2974975"/>
            <a:ext cx="457200" cy="4572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000" b="1">
                <a:solidFill>
                  <a:srgbClr val="FF0000"/>
                </a:solidFill>
              </a:rPr>
              <a:t>a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52292" name="Oval 4"/>
          <p:cNvSpPr>
            <a:spLocks noChangeArrowheads="1"/>
          </p:cNvSpPr>
          <p:nvPr/>
        </p:nvSpPr>
        <p:spPr bwMode="auto">
          <a:xfrm>
            <a:off x="3767138" y="2974975"/>
            <a:ext cx="457200" cy="4572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000" b="1">
                <a:solidFill>
                  <a:srgbClr val="FF3300"/>
                </a:solidFill>
              </a:rPr>
              <a:t>b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52293" name="Oval 5"/>
          <p:cNvSpPr>
            <a:spLocks noChangeArrowheads="1"/>
          </p:cNvSpPr>
          <p:nvPr/>
        </p:nvSpPr>
        <p:spPr bwMode="auto">
          <a:xfrm>
            <a:off x="5291138" y="2212975"/>
            <a:ext cx="457200" cy="4572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000" b="1">
                <a:solidFill>
                  <a:srgbClr val="FF3300"/>
                </a:solidFill>
              </a:rPr>
              <a:t>c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52294" name="Oval 6"/>
          <p:cNvSpPr>
            <a:spLocks noChangeArrowheads="1"/>
          </p:cNvSpPr>
          <p:nvPr/>
        </p:nvSpPr>
        <p:spPr bwMode="auto">
          <a:xfrm>
            <a:off x="6053138" y="2212975"/>
            <a:ext cx="457200" cy="4572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000" b="1">
                <a:solidFill>
                  <a:srgbClr val="FF3300"/>
                </a:solidFill>
              </a:rPr>
              <a:t>d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52295" name="Oval 7"/>
          <p:cNvSpPr>
            <a:spLocks noChangeArrowheads="1"/>
          </p:cNvSpPr>
          <p:nvPr/>
        </p:nvSpPr>
        <p:spPr bwMode="auto">
          <a:xfrm>
            <a:off x="7319041" y="2301475"/>
            <a:ext cx="457200" cy="4572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000" b="1">
                <a:solidFill>
                  <a:srgbClr val="FF3300"/>
                </a:solidFill>
              </a:rPr>
              <a:t>e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52296" name="Oval 8"/>
          <p:cNvSpPr>
            <a:spLocks noChangeArrowheads="1"/>
          </p:cNvSpPr>
          <p:nvPr/>
        </p:nvSpPr>
        <p:spPr bwMode="auto">
          <a:xfrm>
            <a:off x="5519738" y="688975"/>
            <a:ext cx="457200" cy="4572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0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endParaRPr lang="en-US" altLang="zh-CN" sz="4400" b="1">
              <a:solidFill>
                <a:srgbClr val="333399"/>
              </a:solidFill>
            </a:endParaRPr>
          </a:p>
        </p:txBody>
      </p:sp>
      <p:sp>
        <p:nvSpPr>
          <p:cNvPr id="652297" name="Oval 9"/>
          <p:cNvSpPr>
            <a:spLocks noChangeArrowheads="1"/>
          </p:cNvSpPr>
          <p:nvPr/>
        </p:nvSpPr>
        <p:spPr bwMode="auto">
          <a:xfrm>
            <a:off x="4376738" y="1450975"/>
            <a:ext cx="457200" cy="4572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0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×</a:t>
            </a:r>
          </a:p>
        </p:txBody>
      </p:sp>
      <p:sp>
        <p:nvSpPr>
          <p:cNvPr id="652298" name="Oval 10"/>
          <p:cNvSpPr>
            <a:spLocks noChangeArrowheads="1"/>
          </p:cNvSpPr>
          <p:nvPr/>
        </p:nvSpPr>
        <p:spPr bwMode="auto">
          <a:xfrm>
            <a:off x="3233738" y="2212975"/>
            <a:ext cx="457200" cy="4572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400" b="1">
                <a:solidFill>
                  <a:srgbClr val="333399"/>
                </a:solidFill>
              </a:rPr>
              <a:t>+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52299" name="Oval 11"/>
          <p:cNvSpPr>
            <a:spLocks noChangeArrowheads="1"/>
          </p:cNvSpPr>
          <p:nvPr/>
        </p:nvSpPr>
        <p:spPr bwMode="auto">
          <a:xfrm>
            <a:off x="6662738" y="1450975"/>
            <a:ext cx="457200" cy="4572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4400" b="1">
                <a:solidFill>
                  <a:srgbClr val="333399"/>
                </a:solidFill>
              </a:rPr>
              <a:t>/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52300" name="Line 12"/>
          <p:cNvSpPr>
            <a:spLocks noChangeShapeType="1"/>
          </p:cNvSpPr>
          <p:nvPr/>
        </p:nvSpPr>
        <p:spPr bwMode="auto">
          <a:xfrm flipH="1">
            <a:off x="4605338" y="917575"/>
            <a:ext cx="895350" cy="53340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52301" name="Line 13"/>
          <p:cNvSpPr>
            <a:spLocks noChangeShapeType="1"/>
          </p:cNvSpPr>
          <p:nvPr/>
        </p:nvSpPr>
        <p:spPr bwMode="auto">
          <a:xfrm>
            <a:off x="5976938" y="917575"/>
            <a:ext cx="914400" cy="53340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52302" name="Line 14"/>
          <p:cNvSpPr>
            <a:spLocks noChangeShapeType="1"/>
          </p:cNvSpPr>
          <p:nvPr/>
        </p:nvSpPr>
        <p:spPr bwMode="auto">
          <a:xfrm flipH="1">
            <a:off x="3462338" y="1679575"/>
            <a:ext cx="914400" cy="53340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52303" name="Line 15"/>
          <p:cNvSpPr>
            <a:spLocks noChangeShapeType="1"/>
          </p:cNvSpPr>
          <p:nvPr/>
        </p:nvSpPr>
        <p:spPr bwMode="auto">
          <a:xfrm>
            <a:off x="4833938" y="1679575"/>
            <a:ext cx="685800" cy="53340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52304" name="Line 16"/>
          <p:cNvSpPr>
            <a:spLocks noChangeShapeType="1"/>
          </p:cNvSpPr>
          <p:nvPr/>
        </p:nvSpPr>
        <p:spPr bwMode="auto">
          <a:xfrm flipH="1">
            <a:off x="6281738" y="1679575"/>
            <a:ext cx="381000" cy="53340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52305" name="Line 17"/>
          <p:cNvSpPr>
            <a:spLocks noChangeShapeType="1"/>
          </p:cNvSpPr>
          <p:nvPr/>
        </p:nvSpPr>
        <p:spPr bwMode="auto">
          <a:xfrm>
            <a:off x="7090441" y="1768075"/>
            <a:ext cx="457200" cy="53340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52306" name="Line 18"/>
          <p:cNvSpPr>
            <a:spLocks noChangeShapeType="1"/>
          </p:cNvSpPr>
          <p:nvPr/>
        </p:nvSpPr>
        <p:spPr bwMode="auto">
          <a:xfrm flipH="1">
            <a:off x="2928938" y="2441575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52307" name="Line 19"/>
          <p:cNvSpPr>
            <a:spLocks noChangeShapeType="1"/>
          </p:cNvSpPr>
          <p:nvPr/>
        </p:nvSpPr>
        <p:spPr bwMode="auto">
          <a:xfrm>
            <a:off x="3690938" y="2441575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52308" name="Line 20"/>
          <p:cNvSpPr>
            <a:spLocks noChangeShapeType="1"/>
          </p:cNvSpPr>
          <p:nvPr/>
        </p:nvSpPr>
        <p:spPr bwMode="auto">
          <a:xfrm flipH="1">
            <a:off x="5748338" y="307975"/>
            <a:ext cx="914400" cy="38100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36886" name="Text Box 21"/>
          <p:cNvSpPr txBox="1">
            <a:spLocks noChangeArrowheads="1"/>
          </p:cNvSpPr>
          <p:nvPr/>
        </p:nvSpPr>
        <p:spPr bwMode="auto">
          <a:xfrm>
            <a:off x="6350" y="4350"/>
            <a:ext cx="4927600" cy="620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32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</a:t>
            </a:r>
            <a:r>
              <a:rPr lang="en-US" altLang="zh-CN" sz="3200" dirty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由原表达式建树</a:t>
            </a:r>
            <a:endParaRPr lang="zh-CN" altLang="en-US" sz="4000" dirty="0">
              <a:solidFill>
                <a:srgbClr val="333333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151382" y="3173922"/>
            <a:ext cx="7883890" cy="310854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800000"/>
                </a:solidFill>
                <a:ea typeface="楷体_GB2312" pitchFamily="49" charset="-122"/>
              </a:rPr>
              <a:t>scanf</a:t>
            </a:r>
            <a:r>
              <a:rPr lang="en-US" altLang="zh-CN" sz="2800" dirty="0">
                <a:solidFill>
                  <a:srgbClr val="800000"/>
                </a:solidFill>
                <a:ea typeface="楷体_GB2312" pitchFamily="49" charset="-122"/>
              </a:rPr>
              <a:t>(</a:t>
            </a:r>
            <a:r>
              <a:rPr lang="en-US" altLang="zh-CN" sz="2800" b="1" dirty="0">
                <a:solidFill>
                  <a:srgbClr val="800000"/>
                </a:solidFill>
                <a:ea typeface="楷体_GB2312" pitchFamily="49" charset="-122"/>
              </a:rPr>
              <a:t>&amp;</a:t>
            </a:r>
            <a:r>
              <a:rPr lang="en-US" altLang="zh-CN" sz="2800" dirty="0" err="1">
                <a:solidFill>
                  <a:srgbClr val="800000"/>
                </a:solidFill>
                <a:ea typeface="楷体_GB2312" pitchFamily="49" charset="-122"/>
              </a:rPr>
              <a:t>ch</a:t>
            </a:r>
            <a:r>
              <a:rPr lang="en-US" altLang="zh-CN" sz="2800" dirty="0">
                <a:solidFill>
                  <a:srgbClr val="800000"/>
                </a:solidFill>
                <a:ea typeface="楷体_GB2312" pitchFamily="49" charset="-122"/>
              </a:rPr>
              <a:t>);</a:t>
            </a:r>
          </a:p>
          <a:p>
            <a:r>
              <a:rPr lang="en-US" altLang="zh-CN" sz="2800" b="1" dirty="0">
                <a:solidFill>
                  <a:srgbClr val="800000"/>
                </a:solidFill>
                <a:ea typeface="楷体_GB2312" pitchFamily="49" charset="-122"/>
              </a:rPr>
              <a:t>if</a:t>
            </a:r>
            <a:r>
              <a:rPr lang="en-US" altLang="zh-CN" sz="2800" dirty="0">
                <a:solidFill>
                  <a:srgbClr val="800000"/>
                </a:solidFill>
                <a:ea typeface="楷体_GB2312" pitchFamily="49" charset="-122"/>
              </a:rPr>
              <a:t> (</a:t>
            </a:r>
            <a:r>
              <a:rPr lang="en-US" altLang="zh-CN" sz="2800" b="1" dirty="0">
                <a:solidFill>
                  <a:srgbClr val="800000"/>
                </a:solidFill>
                <a:ea typeface="楷体_GB2312" pitchFamily="49" charset="-122"/>
              </a:rPr>
              <a:t>In</a:t>
            </a:r>
            <a:r>
              <a:rPr lang="en-US" altLang="zh-CN" sz="2800" dirty="0">
                <a:solidFill>
                  <a:srgbClr val="800000"/>
                </a:solidFill>
                <a:ea typeface="楷体_GB2312" pitchFamily="49" charset="-122"/>
              </a:rPr>
              <a:t>(</a:t>
            </a:r>
            <a:r>
              <a:rPr lang="en-US" altLang="zh-CN" sz="2800" dirty="0" err="1">
                <a:solidFill>
                  <a:srgbClr val="800000"/>
                </a:solidFill>
                <a:ea typeface="楷体_GB2312" pitchFamily="49" charset="-122"/>
              </a:rPr>
              <a:t>ch</a:t>
            </a:r>
            <a:r>
              <a:rPr lang="en-US" altLang="zh-CN" sz="2800" dirty="0">
                <a:solidFill>
                  <a:srgbClr val="800000"/>
                </a:solidFill>
                <a:ea typeface="楷体_GB2312" pitchFamily="49" charset="-122"/>
              </a:rPr>
              <a:t>, </a:t>
            </a:r>
            <a:r>
              <a:rPr lang="zh-CN" altLang="en-US" sz="2800" dirty="0">
                <a:solidFill>
                  <a:srgbClr val="800000"/>
                </a:solidFill>
                <a:ea typeface="楷体_GB2312" pitchFamily="49" charset="-122"/>
              </a:rPr>
              <a:t>字母集 </a:t>
            </a:r>
            <a:r>
              <a:rPr lang="en-US" altLang="zh-CN" sz="2800" dirty="0">
                <a:solidFill>
                  <a:srgbClr val="800000"/>
                </a:solidFill>
                <a:ea typeface="楷体_GB2312" pitchFamily="49" charset="-122"/>
              </a:rPr>
              <a:t>))  { </a:t>
            </a:r>
            <a:r>
              <a:rPr lang="zh-CN" altLang="en-US" sz="2800" dirty="0">
                <a:solidFill>
                  <a:srgbClr val="800000"/>
                </a:solidFill>
                <a:ea typeface="楷体_GB2312" pitchFamily="49" charset="-122"/>
              </a:rPr>
              <a:t>建叶子结点</a:t>
            </a:r>
            <a:r>
              <a:rPr lang="en-US" altLang="zh-CN" sz="2800" dirty="0">
                <a:solidFill>
                  <a:srgbClr val="800000"/>
                </a:solidFill>
                <a:ea typeface="楷体_GB2312" pitchFamily="49" charset="-122"/>
              </a:rPr>
              <a:t>; </a:t>
            </a:r>
            <a:r>
              <a:rPr lang="zh-CN" altLang="en-US" sz="2800" dirty="0" smtClean="0">
                <a:solidFill>
                  <a:srgbClr val="800000"/>
                </a:solidFill>
                <a:ea typeface="楷体_GB2312" pitchFamily="49" charset="-122"/>
              </a:rPr>
              <a:t>指针</a:t>
            </a:r>
            <a:r>
              <a:rPr lang="zh-CN" altLang="en-US" sz="2800" dirty="0" smtClean="0">
                <a:solidFill>
                  <a:srgbClr val="3333FF"/>
                </a:solidFill>
                <a:ea typeface="楷体_GB2312" pitchFamily="49" charset="-122"/>
              </a:rPr>
              <a:t>进</a:t>
            </a:r>
            <a:r>
              <a:rPr lang="en-US" altLang="zh-CN" sz="2800" dirty="0">
                <a:solidFill>
                  <a:srgbClr val="3333FF"/>
                </a:solidFill>
                <a:ea typeface="楷体_GB2312" pitchFamily="49" charset="-122"/>
              </a:rPr>
              <a:t>PTR</a:t>
            </a:r>
            <a:r>
              <a:rPr lang="zh-CN" altLang="en-US" sz="2800" dirty="0">
                <a:solidFill>
                  <a:srgbClr val="3333FF"/>
                </a:solidFill>
                <a:ea typeface="楷体_GB2312" pitchFamily="49" charset="-122"/>
              </a:rPr>
              <a:t>栈</a:t>
            </a:r>
            <a:r>
              <a:rPr lang="en-US" altLang="zh-CN" sz="2800" dirty="0">
                <a:solidFill>
                  <a:srgbClr val="800000"/>
                </a:solidFill>
                <a:ea typeface="楷体_GB2312" pitchFamily="49" charset="-122"/>
              </a:rPr>
              <a:t>; }</a:t>
            </a:r>
          </a:p>
          <a:p>
            <a:r>
              <a:rPr lang="en-US" altLang="zh-CN" sz="2800" b="1" dirty="0">
                <a:solidFill>
                  <a:srgbClr val="800000"/>
                </a:solidFill>
                <a:ea typeface="楷体_GB2312" pitchFamily="49" charset="-122"/>
              </a:rPr>
              <a:t>else  if  </a:t>
            </a:r>
            <a:r>
              <a:rPr lang="en-US" altLang="zh-CN" sz="2800" dirty="0">
                <a:solidFill>
                  <a:srgbClr val="800000"/>
                </a:solidFill>
                <a:ea typeface="楷体_GB2312" pitchFamily="49" charset="-122"/>
              </a:rPr>
              <a:t>(</a:t>
            </a:r>
            <a:r>
              <a:rPr lang="en-US" altLang="zh-CN" sz="2800" b="1" dirty="0">
                <a:solidFill>
                  <a:srgbClr val="800000"/>
                </a:solidFill>
                <a:ea typeface="楷体_GB2312" pitchFamily="49" charset="-122"/>
              </a:rPr>
              <a:t>In</a:t>
            </a:r>
            <a:r>
              <a:rPr lang="en-US" altLang="zh-CN" sz="2800" dirty="0">
                <a:solidFill>
                  <a:srgbClr val="800000"/>
                </a:solidFill>
                <a:ea typeface="楷体_GB2312" pitchFamily="49" charset="-122"/>
              </a:rPr>
              <a:t>(</a:t>
            </a:r>
            <a:r>
              <a:rPr lang="en-US" altLang="zh-CN" sz="2800" dirty="0" err="1">
                <a:solidFill>
                  <a:srgbClr val="800000"/>
                </a:solidFill>
                <a:ea typeface="楷体_GB2312" pitchFamily="49" charset="-122"/>
              </a:rPr>
              <a:t>ch</a:t>
            </a:r>
            <a:r>
              <a:rPr lang="en-US" altLang="zh-CN" sz="2800" dirty="0">
                <a:solidFill>
                  <a:srgbClr val="800000"/>
                </a:solidFill>
                <a:ea typeface="楷体_GB2312" pitchFamily="49" charset="-122"/>
              </a:rPr>
              <a:t>, </a:t>
            </a:r>
            <a:r>
              <a:rPr lang="zh-CN" altLang="en-US" sz="2800" dirty="0">
                <a:solidFill>
                  <a:srgbClr val="800000"/>
                </a:solidFill>
                <a:ea typeface="楷体_GB2312" pitchFamily="49" charset="-122"/>
              </a:rPr>
              <a:t>运算符集</a:t>
            </a:r>
            <a:r>
              <a:rPr lang="en-US" altLang="zh-CN" sz="2800" dirty="0">
                <a:solidFill>
                  <a:srgbClr val="800000"/>
                </a:solidFill>
                <a:ea typeface="楷体_GB2312" pitchFamily="49" charset="-122"/>
              </a:rPr>
              <a:t>))</a:t>
            </a:r>
          </a:p>
          <a:p>
            <a:r>
              <a:rPr lang="en-US" altLang="zh-CN" sz="2800" b="1" dirty="0" smtClean="0">
                <a:solidFill>
                  <a:srgbClr val="800000"/>
                </a:solidFill>
                <a:ea typeface="楷体_GB2312" pitchFamily="49" charset="-122"/>
              </a:rPr>
              <a:t>      { while(</a:t>
            </a:r>
            <a:r>
              <a:rPr lang="en-US" altLang="zh-CN" sz="2800" dirty="0" err="1" smtClean="0">
                <a:solidFill>
                  <a:srgbClr val="800000"/>
                </a:solidFill>
                <a:ea typeface="楷体_GB2312" pitchFamily="49" charset="-122"/>
              </a:rPr>
              <a:t>ch</a:t>
            </a:r>
            <a:r>
              <a:rPr lang="zh-CN" altLang="en-US" sz="2800" b="1" dirty="0" smtClean="0">
                <a:solidFill>
                  <a:srgbClr val="800000"/>
                </a:solidFill>
                <a:ea typeface="楷体_GB2312" pitchFamily="49" charset="-122"/>
              </a:rPr>
              <a:t>比</a:t>
            </a:r>
            <a:r>
              <a:rPr lang="en-US" altLang="zh-CN" sz="2800" dirty="0" smtClean="0">
                <a:solidFill>
                  <a:srgbClr val="3366FF"/>
                </a:solidFill>
                <a:ea typeface="楷体_GB2312" pitchFamily="49" charset="-122"/>
              </a:rPr>
              <a:t>S</a:t>
            </a:r>
            <a:r>
              <a:rPr lang="zh-CN" altLang="en-US" sz="2800" dirty="0" smtClean="0">
                <a:solidFill>
                  <a:srgbClr val="3366FF"/>
                </a:solidFill>
                <a:ea typeface="楷体_GB2312" pitchFamily="49" charset="-122"/>
              </a:rPr>
              <a:t>栈</a:t>
            </a:r>
            <a:r>
              <a:rPr lang="zh-CN" altLang="en-US" sz="2800" dirty="0" smtClean="0">
                <a:solidFill>
                  <a:srgbClr val="800000"/>
                </a:solidFill>
                <a:ea typeface="楷体_GB2312" pitchFamily="49" charset="-122"/>
              </a:rPr>
              <a:t>顶运算符优先数“低”</a:t>
            </a:r>
            <a:r>
              <a:rPr lang="en-US" altLang="zh-CN" sz="2800" dirty="0" smtClean="0">
                <a:solidFill>
                  <a:srgbClr val="800000"/>
                </a:solidFill>
                <a:ea typeface="楷体_GB2312" pitchFamily="49" charset="-122"/>
              </a:rPr>
              <a:t>)</a:t>
            </a:r>
            <a:endParaRPr lang="en-US" altLang="zh-CN" sz="2800" dirty="0">
              <a:solidFill>
                <a:srgbClr val="800000"/>
              </a:solidFill>
              <a:ea typeface="楷体_GB2312" pitchFamily="49" charset="-122"/>
            </a:endParaRPr>
          </a:p>
          <a:p>
            <a:r>
              <a:rPr lang="en-US" altLang="zh-CN" sz="2800" dirty="0" smtClean="0">
                <a:solidFill>
                  <a:srgbClr val="800000"/>
                </a:solidFill>
                <a:ea typeface="楷体_GB2312" pitchFamily="49" charset="-122"/>
              </a:rPr>
              <a:t>	  </a:t>
            </a:r>
            <a:r>
              <a:rPr lang="zh-CN" altLang="en-US" sz="2800" dirty="0" smtClean="0">
                <a:solidFill>
                  <a:srgbClr val="800000"/>
                </a:solidFill>
                <a:ea typeface="楷体_GB2312" pitchFamily="49" charset="-122"/>
              </a:rPr>
              <a:t>运算符出栈</a:t>
            </a:r>
            <a:r>
              <a:rPr lang="en-US" altLang="zh-CN" sz="2800" dirty="0" smtClean="0">
                <a:solidFill>
                  <a:srgbClr val="800000"/>
                </a:solidFill>
                <a:ea typeface="楷体_GB2312" pitchFamily="49" charset="-122"/>
              </a:rPr>
              <a:t>,</a:t>
            </a:r>
            <a:r>
              <a:rPr lang="zh-CN" altLang="en-US" sz="2800" dirty="0" smtClean="0">
                <a:solidFill>
                  <a:srgbClr val="800000"/>
                </a:solidFill>
                <a:ea typeface="楷体_GB2312" pitchFamily="49" charset="-122"/>
              </a:rPr>
              <a:t>建运算符子树</a:t>
            </a:r>
            <a:r>
              <a:rPr lang="en-US" altLang="zh-CN" sz="2800" dirty="0" smtClean="0">
                <a:solidFill>
                  <a:srgbClr val="800000"/>
                </a:solidFill>
                <a:ea typeface="楷体_GB2312" pitchFamily="49" charset="-122"/>
              </a:rPr>
              <a:t>;</a:t>
            </a:r>
            <a:r>
              <a:rPr lang="zh-CN" altLang="en-US" sz="2800" dirty="0" smtClean="0">
                <a:solidFill>
                  <a:srgbClr val="800000"/>
                </a:solidFill>
                <a:ea typeface="楷体_GB2312" pitchFamily="49" charset="-122"/>
              </a:rPr>
              <a:t>指针</a:t>
            </a:r>
            <a:r>
              <a:rPr lang="zh-CN" altLang="en-US" sz="2800" dirty="0" smtClean="0">
                <a:solidFill>
                  <a:srgbClr val="3333FF"/>
                </a:solidFill>
                <a:ea typeface="楷体_GB2312" pitchFamily="49" charset="-122"/>
              </a:rPr>
              <a:t>进</a:t>
            </a:r>
            <a:r>
              <a:rPr lang="en-US" altLang="zh-CN" sz="2800" dirty="0" smtClean="0">
                <a:solidFill>
                  <a:srgbClr val="3333FF"/>
                </a:solidFill>
                <a:ea typeface="楷体_GB2312" pitchFamily="49" charset="-122"/>
              </a:rPr>
              <a:t>PTR</a:t>
            </a:r>
            <a:r>
              <a:rPr lang="zh-CN" altLang="en-US" sz="2800" dirty="0" smtClean="0">
                <a:solidFill>
                  <a:srgbClr val="3333FF"/>
                </a:solidFill>
                <a:ea typeface="楷体_GB2312" pitchFamily="49" charset="-122"/>
              </a:rPr>
              <a:t>栈</a:t>
            </a:r>
            <a:r>
              <a:rPr lang="en-US" altLang="zh-CN" sz="2800" dirty="0" smtClean="0">
                <a:solidFill>
                  <a:srgbClr val="800000"/>
                </a:solidFill>
                <a:ea typeface="楷体_GB2312" pitchFamily="49" charset="-122"/>
              </a:rPr>
              <a:t>;</a:t>
            </a:r>
          </a:p>
          <a:p>
            <a:r>
              <a:rPr lang="en-US" altLang="zh-CN" sz="2800" dirty="0" smtClean="0">
                <a:solidFill>
                  <a:srgbClr val="800000"/>
                </a:solidFill>
                <a:ea typeface="楷体_GB2312" pitchFamily="49" charset="-122"/>
              </a:rPr>
              <a:t>        </a:t>
            </a:r>
            <a:r>
              <a:rPr lang="zh-CN" altLang="en-US" sz="2800" dirty="0" smtClean="0">
                <a:solidFill>
                  <a:srgbClr val="800000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 smtClean="0">
                <a:solidFill>
                  <a:srgbClr val="800000"/>
                </a:solidFill>
                <a:ea typeface="楷体_GB2312" pitchFamily="49" charset="-122"/>
              </a:rPr>
              <a:t>ch</a:t>
            </a:r>
            <a:r>
              <a:rPr lang="zh-CN" altLang="en-US" sz="2800" dirty="0" smtClean="0">
                <a:solidFill>
                  <a:srgbClr val="800000"/>
                </a:solidFill>
                <a:ea typeface="楷体_GB2312" pitchFamily="49" charset="-122"/>
              </a:rPr>
              <a:t>比</a:t>
            </a:r>
            <a:r>
              <a:rPr lang="en-US" altLang="zh-CN" sz="2800" dirty="0" smtClean="0">
                <a:solidFill>
                  <a:srgbClr val="3366FF"/>
                </a:solidFill>
                <a:ea typeface="楷体_GB2312" pitchFamily="49" charset="-122"/>
              </a:rPr>
              <a:t>S</a:t>
            </a:r>
            <a:r>
              <a:rPr lang="zh-CN" altLang="en-US" sz="2800" dirty="0" smtClean="0">
                <a:solidFill>
                  <a:srgbClr val="3366FF"/>
                </a:solidFill>
                <a:ea typeface="楷体_GB2312" pitchFamily="49" charset="-122"/>
              </a:rPr>
              <a:t>栈</a:t>
            </a:r>
            <a:r>
              <a:rPr lang="zh-CN" altLang="en-US" sz="2800" dirty="0" smtClean="0">
                <a:solidFill>
                  <a:srgbClr val="800000"/>
                </a:solidFill>
                <a:ea typeface="楷体_GB2312" pitchFamily="49" charset="-122"/>
              </a:rPr>
              <a:t>顶优先数“高”</a:t>
            </a:r>
            <a:r>
              <a:rPr lang="en-US" altLang="zh-CN" sz="2800" dirty="0" smtClean="0">
                <a:solidFill>
                  <a:srgbClr val="800000"/>
                </a:solidFill>
                <a:ea typeface="楷体_GB2312" pitchFamily="49" charset="-122"/>
              </a:rPr>
              <a:t>, </a:t>
            </a:r>
            <a:r>
              <a:rPr lang="zh-CN" altLang="en-US" sz="2800" dirty="0" smtClean="0">
                <a:solidFill>
                  <a:srgbClr val="800000"/>
                </a:solidFill>
                <a:ea typeface="楷体_GB2312" pitchFamily="49" charset="-122"/>
              </a:rPr>
              <a:t>则运算符</a:t>
            </a:r>
            <a:r>
              <a:rPr lang="zh-CN" altLang="en-US" sz="2800" dirty="0" smtClean="0">
                <a:solidFill>
                  <a:srgbClr val="3333FF"/>
                </a:solidFill>
                <a:ea typeface="楷体_GB2312" pitchFamily="49" charset="-122"/>
              </a:rPr>
              <a:t>进</a:t>
            </a:r>
            <a:r>
              <a:rPr lang="en-US" altLang="zh-CN" sz="2800" dirty="0">
                <a:solidFill>
                  <a:srgbClr val="3333FF"/>
                </a:solidFill>
                <a:ea typeface="楷体_GB2312" pitchFamily="49" charset="-122"/>
              </a:rPr>
              <a:t>S</a:t>
            </a:r>
            <a:r>
              <a:rPr lang="zh-CN" altLang="en-US" sz="2800" dirty="0">
                <a:solidFill>
                  <a:srgbClr val="3333FF"/>
                </a:solidFill>
                <a:ea typeface="楷体_GB2312" pitchFamily="49" charset="-122"/>
              </a:rPr>
              <a:t>栈</a:t>
            </a:r>
            <a:r>
              <a:rPr lang="en-US" altLang="zh-CN" sz="2800" dirty="0">
                <a:solidFill>
                  <a:srgbClr val="800000"/>
                </a:solidFill>
                <a:ea typeface="楷体_GB2312" pitchFamily="49" charset="-122"/>
              </a:rPr>
              <a:t>;</a:t>
            </a:r>
          </a:p>
          <a:p>
            <a:r>
              <a:rPr lang="en-US" altLang="zh-CN" sz="2800" b="1" dirty="0" smtClean="0">
                <a:solidFill>
                  <a:srgbClr val="800000"/>
                </a:solidFill>
                <a:ea typeface="楷体_GB2312" pitchFamily="49" charset="-122"/>
              </a:rPr>
              <a:t>      }</a:t>
            </a:r>
          </a:p>
        </p:txBody>
      </p:sp>
      <p:sp>
        <p:nvSpPr>
          <p:cNvPr id="36888" name="Rectangle 23"/>
          <p:cNvSpPr>
            <a:spLocks noChangeArrowheads="1"/>
          </p:cNvSpPr>
          <p:nvPr/>
        </p:nvSpPr>
        <p:spPr bwMode="auto">
          <a:xfrm>
            <a:off x="114300" y="2404602"/>
            <a:ext cx="2191626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ea typeface="楷体_GB2312" pitchFamily="49" charset="-122"/>
              </a:rPr>
              <a:t>基本操作</a:t>
            </a:r>
            <a:r>
              <a:rPr lang="en-US" altLang="zh-CN" b="1" dirty="0">
                <a:solidFill>
                  <a:srgbClr val="000066"/>
                </a:solidFill>
                <a:ea typeface="楷体_GB2312" pitchFamily="49" charset="-122"/>
              </a:rPr>
              <a:t>:</a:t>
            </a:r>
            <a:endParaRPr lang="en-US" altLang="zh-CN" b="1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7907338" y="627123"/>
            <a:ext cx="579437" cy="198596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36890" name="Rectangle 25"/>
          <p:cNvSpPr>
            <a:spLocks noChangeArrowheads="1"/>
          </p:cNvSpPr>
          <p:nvPr/>
        </p:nvSpPr>
        <p:spPr bwMode="auto">
          <a:xfrm>
            <a:off x="7797800" y="4666729"/>
            <a:ext cx="579438" cy="169545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36891" name="Text Box 26"/>
          <p:cNvSpPr txBox="1">
            <a:spLocks noChangeArrowheads="1"/>
          </p:cNvSpPr>
          <p:nvPr/>
        </p:nvSpPr>
        <p:spPr bwMode="auto">
          <a:xfrm>
            <a:off x="6772275" y="6289154"/>
            <a:ext cx="193992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结点栈</a:t>
            </a:r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PTR</a:t>
            </a:r>
          </a:p>
        </p:txBody>
      </p:sp>
      <p:sp>
        <p:nvSpPr>
          <p:cNvPr id="36892" name="Text Box 27"/>
          <p:cNvSpPr txBox="1">
            <a:spLocks noChangeArrowheads="1"/>
          </p:cNvSpPr>
          <p:nvPr/>
        </p:nvSpPr>
        <p:spPr bwMode="auto">
          <a:xfrm>
            <a:off x="7204075" y="2746436"/>
            <a:ext cx="193992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运算符栈</a:t>
            </a:r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</a:p>
        </p:txBody>
      </p:sp>
      <p:sp>
        <p:nvSpPr>
          <p:cNvPr id="36893" name="Text Box 28"/>
          <p:cNvSpPr txBox="1">
            <a:spLocks noChangeArrowheads="1"/>
          </p:cNvSpPr>
          <p:nvPr/>
        </p:nvSpPr>
        <p:spPr bwMode="auto">
          <a:xfrm>
            <a:off x="7885113" y="2122548"/>
            <a:ext cx="8699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333333"/>
                </a:solidFill>
              </a:rPr>
              <a:t>＃</a:t>
            </a:r>
          </a:p>
        </p:txBody>
      </p:sp>
      <p:sp>
        <p:nvSpPr>
          <p:cNvPr id="652317" name="Text Box 29"/>
          <p:cNvSpPr txBox="1">
            <a:spLocks noChangeArrowheads="1"/>
          </p:cNvSpPr>
          <p:nvPr/>
        </p:nvSpPr>
        <p:spPr bwMode="auto">
          <a:xfrm>
            <a:off x="7927975" y="1706623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4C2B"/>
                </a:solidFill>
              </a:rPr>
              <a:t>（</a:t>
            </a:r>
          </a:p>
        </p:txBody>
      </p:sp>
      <p:sp>
        <p:nvSpPr>
          <p:cNvPr id="652318" name="Text Box 30"/>
          <p:cNvSpPr txBox="1">
            <a:spLocks noChangeArrowheads="1"/>
          </p:cNvSpPr>
          <p:nvPr/>
        </p:nvSpPr>
        <p:spPr bwMode="auto">
          <a:xfrm>
            <a:off x="7885113" y="5784329"/>
            <a:ext cx="5762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FF"/>
                </a:solidFill>
              </a:rPr>
              <a:t>a</a:t>
            </a:r>
          </a:p>
        </p:txBody>
      </p:sp>
      <p:sp>
        <p:nvSpPr>
          <p:cNvPr id="652319" name="Text Box 31"/>
          <p:cNvSpPr txBox="1">
            <a:spLocks noChangeArrowheads="1"/>
          </p:cNvSpPr>
          <p:nvPr/>
        </p:nvSpPr>
        <p:spPr bwMode="auto">
          <a:xfrm>
            <a:off x="7885113" y="5352529"/>
            <a:ext cx="5762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FF"/>
                </a:solidFill>
              </a:rPr>
              <a:t>b</a:t>
            </a:r>
          </a:p>
        </p:txBody>
      </p:sp>
      <p:sp>
        <p:nvSpPr>
          <p:cNvPr id="652320" name="Text Box 32"/>
          <p:cNvSpPr txBox="1">
            <a:spLocks noChangeArrowheads="1"/>
          </p:cNvSpPr>
          <p:nvPr/>
        </p:nvSpPr>
        <p:spPr bwMode="auto">
          <a:xfrm>
            <a:off x="7999413" y="1274823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4C2B"/>
                </a:solidFill>
              </a:rPr>
              <a:t>＋</a:t>
            </a:r>
          </a:p>
        </p:txBody>
      </p:sp>
      <p:sp>
        <p:nvSpPr>
          <p:cNvPr id="652321" name="Text Box 33"/>
          <p:cNvSpPr txBox="1">
            <a:spLocks noChangeArrowheads="1"/>
          </p:cNvSpPr>
          <p:nvPr/>
        </p:nvSpPr>
        <p:spPr bwMode="auto">
          <a:xfrm>
            <a:off x="7596188" y="5712892"/>
            <a:ext cx="13684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FF"/>
                </a:solidFill>
              </a:rPr>
              <a:t>a</a:t>
            </a:r>
            <a:r>
              <a:rPr lang="zh-CN" altLang="en-US" sz="3200" b="1">
                <a:solidFill>
                  <a:srgbClr val="FF00FF"/>
                </a:solidFill>
              </a:rPr>
              <a:t>＋</a:t>
            </a:r>
            <a:r>
              <a:rPr lang="en-US" altLang="zh-CN" sz="3200" b="1">
                <a:solidFill>
                  <a:srgbClr val="FF00FF"/>
                </a:solidFill>
              </a:rPr>
              <a:t>b</a:t>
            </a:r>
          </a:p>
        </p:txBody>
      </p:sp>
      <p:sp>
        <p:nvSpPr>
          <p:cNvPr id="652322" name="Text Box 34"/>
          <p:cNvSpPr txBox="1">
            <a:spLocks noChangeArrowheads="1"/>
          </p:cNvSpPr>
          <p:nvPr/>
        </p:nvSpPr>
        <p:spPr bwMode="auto">
          <a:xfrm>
            <a:off x="7962900" y="1706623"/>
            <a:ext cx="79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66"/>
                </a:solidFill>
              </a:rPr>
              <a:t>×</a:t>
            </a:r>
          </a:p>
        </p:txBody>
      </p:sp>
      <p:sp>
        <p:nvSpPr>
          <p:cNvPr id="652323" name="Text Box 35"/>
          <p:cNvSpPr txBox="1">
            <a:spLocks noChangeArrowheads="1"/>
          </p:cNvSpPr>
          <p:nvPr/>
        </p:nvSpPr>
        <p:spPr bwMode="auto">
          <a:xfrm>
            <a:off x="7883525" y="5281092"/>
            <a:ext cx="6492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00FF"/>
                </a:solidFill>
              </a:rPr>
              <a:t>c</a:t>
            </a:r>
          </a:p>
        </p:txBody>
      </p:sp>
      <p:sp>
        <p:nvSpPr>
          <p:cNvPr id="652324" name="Text Box 36"/>
          <p:cNvSpPr txBox="1">
            <a:spLocks noChangeArrowheads="1"/>
          </p:cNvSpPr>
          <p:nvPr/>
        </p:nvSpPr>
        <p:spPr bwMode="auto">
          <a:xfrm>
            <a:off x="7235825" y="5784329"/>
            <a:ext cx="18002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FF"/>
                </a:solidFill>
              </a:rPr>
              <a:t>(a+b)×c</a:t>
            </a:r>
          </a:p>
        </p:txBody>
      </p:sp>
      <p:sp>
        <p:nvSpPr>
          <p:cNvPr id="652325" name="Text Box 37"/>
          <p:cNvSpPr txBox="1">
            <a:spLocks noChangeArrowheads="1"/>
          </p:cNvSpPr>
          <p:nvPr/>
        </p:nvSpPr>
        <p:spPr bwMode="auto">
          <a:xfrm>
            <a:off x="7883525" y="5349354"/>
            <a:ext cx="6492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00FF"/>
                </a:solidFill>
              </a:rPr>
              <a:t>d</a:t>
            </a:r>
          </a:p>
        </p:txBody>
      </p:sp>
      <p:sp>
        <p:nvSpPr>
          <p:cNvPr id="652326" name="Text Box 38"/>
          <p:cNvSpPr txBox="1">
            <a:spLocks noChangeArrowheads="1"/>
          </p:cNvSpPr>
          <p:nvPr/>
        </p:nvSpPr>
        <p:spPr bwMode="auto">
          <a:xfrm>
            <a:off x="7885113" y="4920729"/>
            <a:ext cx="649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00FF"/>
                </a:solidFill>
              </a:rPr>
              <a:t>e</a:t>
            </a:r>
          </a:p>
        </p:txBody>
      </p:sp>
      <p:sp>
        <p:nvSpPr>
          <p:cNvPr id="652327" name="Text Box 39"/>
          <p:cNvSpPr txBox="1">
            <a:spLocks noChangeArrowheads="1"/>
          </p:cNvSpPr>
          <p:nvPr/>
        </p:nvSpPr>
        <p:spPr bwMode="auto">
          <a:xfrm>
            <a:off x="7740650" y="5352529"/>
            <a:ext cx="9001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FF"/>
                </a:solidFill>
              </a:rPr>
              <a:t>d/e</a:t>
            </a:r>
          </a:p>
        </p:txBody>
      </p:sp>
      <p:sp>
        <p:nvSpPr>
          <p:cNvPr id="652328" name="Rectangle 40"/>
          <p:cNvSpPr>
            <a:spLocks noChangeArrowheads="1"/>
          </p:cNvSpPr>
          <p:nvPr/>
        </p:nvSpPr>
        <p:spPr bwMode="auto">
          <a:xfrm>
            <a:off x="5940425" y="5666854"/>
            <a:ext cx="32035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0066"/>
                </a:solidFill>
                <a:ea typeface="楷体_GB2312" pitchFamily="49" charset="-122"/>
              </a:rPr>
              <a:t>(a+b)</a:t>
            </a:r>
            <a:r>
              <a:rPr lang="en-US" altLang="zh-CN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×</a:t>
            </a:r>
            <a:r>
              <a:rPr lang="en-US" altLang="zh-CN" sz="3200" b="1">
                <a:solidFill>
                  <a:srgbClr val="000066"/>
                </a:solidFill>
                <a:ea typeface="楷体_GB2312" pitchFamily="49" charset="-122"/>
              </a:rPr>
              <a:t>c –</a:t>
            </a:r>
            <a:r>
              <a:rPr lang="en-US" altLang="zh-CN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d/e</a:t>
            </a:r>
          </a:p>
        </p:txBody>
      </p:sp>
      <p:sp>
        <p:nvSpPr>
          <p:cNvPr id="652329" name="Text Box 41"/>
          <p:cNvSpPr txBox="1">
            <a:spLocks noChangeArrowheads="1"/>
          </p:cNvSpPr>
          <p:nvPr/>
        </p:nvSpPr>
        <p:spPr bwMode="auto">
          <a:xfrm>
            <a:off x="7956550" y="1779648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4C2B"/>
                </a:solidFill>
              </a:rPr>
              <a:t>－</a:t>
            </a:r>
          </a:p>
        </p:txBody>
      </p:sp>
      <p:sp>
        <p:nvSpPr>
          <p:cNvPr id="652330" name="Text Box 42"/>
          <p:cNvSpPr txBox="1">
            <a:spLocks noChangeArrowheads="1"/>
          </p:cNvSpPr>
          <p:nvPr/>
        </p:nvSpPr>
        <p:spPr bwMode="auto">
          <a:xfrm>
            <a:off x="8099425" y="1322448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4C2B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9904143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2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2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5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5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5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2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2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2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2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5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5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5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5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52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2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52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652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52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52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52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652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652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5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5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5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52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52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52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52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652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652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52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52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5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5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5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5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5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52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52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652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652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652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652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652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652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65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5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5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52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52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52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52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52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52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65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5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5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652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652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52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652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652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652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65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65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65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652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652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652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52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652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652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652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652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4" dur="500"/>
                                        <p:tgtEl>
                                          <p:spTgt spid="652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/>
                                        <p:tgtEl>
                                          <p:spTgt spid="652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65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65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65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652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652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652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652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652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/>
                                        <p:tgtEl>
                                          <p:spTgt spid="652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4" dur="500"/>
                                        <p:tgtEl>
                                          <p:spTgt spid="652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652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652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/>
                                        <p:tgtEl>
                                          <p:spTgt spid="652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652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652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652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652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65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65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652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652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652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652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1" grpId="0" animBg="1" autoUpdateAnimBg="0"/>
      <p:bldP spid="652292" grpId="0" animBg="1" autoUpdateAnimBg="0"/>
      <p:bldP spid="652293" grpId="0" animBg="1" autoUpdateAnimBg="0"/>
      <p:bldP spid="652294" grpId="0" animBg="1" autoUpdateAnimBg="0"/>
      <p:bldP spid="652295" grpId="0" animBg="1" autoUpdateAnimBg="0"/>
      <p:bldP spid="652296" grpId="0" animBg="1" autoUpdateAnimBg="0"/>
      <p:bldP spid="652297" grpId="0" animBg="1" autoUpdateAnimBg="0"/>
      <p:bldP spid="652298" grpId="0" animBg="1" autoUpdateAnimBg="0"/>
      <p:bldP spid="652299" grpId="0" animBg="1" autoUpdateAnimBg="0"/>
      <p:bldP spid="652300" grpId="0" animBg="1"/>
      <p:bldP spid="652301" grpId="0" animBg="1"/>
      <p:bldP spid="652302" grpId="0" animBg="1"/>
      <p:bldP spid="652303" grpId="0" animBg="1"/>
      <p:bldP spid="652304" grpId="0" animBg="1"/>
      <p:bldP spid="652305" grpId="0" animBg="1"/>
      <p:bldP spid="652306" grpId="0" animBg="1"/>
      <p:bldP spid="652307" grpId="0" animBg="1"/>
      <p:bldP spid="652308" grpId="0" animBg="1"/>
      <p:bldP spid="652317" grpId="0"/>
      <p:bldP spid="652317" grpId="1"/>
      <p:bldP spid="652318" grpId="0"/>
      <p:bldP spid="652318" grpId="1"/>
      <p:bldP spid="652319" grpId="0"/>
      <p:bldP spid="652319" grpId="1"/>
      <p:bldP spid="652320" grpId="0"/>
      <p:bldP spid="652320" grpId="1"/>
      <p:bldP spid="652321" grpId="0"/>
      <p:bldP spid="652321" grpId="1"/>
      <p:bldP spid="652322" grpId="0"/>
      <p:bldP spid="652322" grpId="1"/>
      <p:bldP spid="652323" grpId="0"/>
      <p:bldP spid="652323" grpId="1"/>
      <p:bldP spid="652324" grpId="0"/>
      <p:bldP spid="652324" grpId="1"/>
      <p:bldP spid="652325" grpId="0"/>
      <p:bldP spid="652325" grpId="1"/>
      <p:bldP spid="652326" grpId="0"/>
      <p:bldP spid="652326" grpId="1"/>
      <p:bldP spid="652327" grpId="0"/>
      <p:bldP spid="652327" grpId="1"/>
      <p:bldP spid="652328" grpId="0"/>
      <p:bldP spid="652329" grpId="0"/>
      <p:bldP spid="652329" grpId="1"/>
      <p:bldP spid="652330" grpId="0"/>
      <p:bldP spid="652330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7EDF2A-6F62-4704-A221-7FF29368CFB3}" type="slidenum">
              <a:rPr lang="en-US" altLang="zh-CN">
                <a:solidFill>
                  <a:srgbClr val="578963"/>
                </a:solidFill>
              </a:rPr>
              <a:pPr/>
              <a:t>64</a:t>
            </a:fld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763000" cy="67452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>
                <a:solidFill>
                  <a:srgbClr val="333333"/>
                </a:solidFill>
                <a:ea typeface="楷体_GB2312" pitchFamily="49" charset="-122"/>
              </a:rPr>
              <a:t>void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 CrtExptree(BiTree </a:t>
            </a:r>
            <a:r>
              <a:rPr lang="en-US" altLang="zh-CN" b="1">
                <a:solidFill>
                  <a:srgbClr val="333333"/>
                </a:solidFill>
                <a:ea typeface="楷体_GB2312" pitchFamily="49" charset="-122"/>
              </a:rPr>
              <a:t>&amp;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T, </a:t>
            </a:r>
            <a:r>
              <a:rPr lang="en-US" altLang="zh-CN" b="1">
                <a:solidFill>
                  <a:srgbClr val="333333"/>
                </a:solidFill>
                <a:ea typeface="楷体_GB2312" pitchFamily="49" charset="-122"/>
              </a:rPr>
              <a:t>char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 exp[] ) </a:t>
            </a:r>
            <a:r>
              <a:rPr lang="en-US" altLang="zh-CN" b="1">
                <a:solidFill>
                  <a:srgbClr val="333333"/>
                </a:solidFill>
                <a:ea typeface="楷体_GB2312" pitchFamily="49" charset="-122"/>
              </a:rPr>
              <a:t>{</a:t>
            </a:r>
            <a:endParaRPr lang="en-US" altLang="zh-CN">
              <a:solidFill>
                <a:srgbClr val="333333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  InitStack(S);  Push(S, 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  <a:sym typeface="Symbol" pitchFamily="18" charset="2"/>
              </a:rPr>
              <a:t>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#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  <a:sym typeface="Symbol" pitchFamily="18" charset="2"/>
              </a:rPr>
              <a:t>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);  InitStack(PTR);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  p = exp;  ch = *p;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  </a:t>
            </a:r>
            <a:r>
              <a:rPr lang="en-US" altLang="zh-CN" b="1">
                <a:solidFill>
                  <a:srgbClr val="333333"/>
                </a:solidFill>
                <a:ea typeface="楷体_GB2312" pitchFamily="49" charset="-122"/>
              </a:rPr>
              <a:t>while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 (</a:t>
            </a:r>
            <a:r>
              <a:rPr lang="en-US" altLang="zh-CN" b="1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GetTop(S) </a:t>
            </a:r>
            <a:r>
              <a:rPr lang="en-US" altLang="zh-CN" b="1">
                <a:solidFill>
                  <a:srgbClr val="333333"/>
                </a:solidFill>
                <a:ea typeface="楷体_GB2312" pitchFamily="49" charset="-122"/>
              </a:rPr>
              <a:t>!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=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  <a:sym typeface="Symbol" pitchFamily="18" charset="2"/>
              </a:rPr>
              <a:t>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#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  <a:sym typeface="Symbol" pitchFamily="18" charset="2"/>
              </a:rPr>
              <a:t>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 || ch !=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  <a:sym typeface="Symbol" pitchFamily="18" charset="2"/>
              </a:rPr>
              <a:t>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#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  <a:sym typeface="Symbol" pitchFamily="18" charset="2"/>
              </a:rPr>
              <a:t>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 ) </a:t>
            </a:r>
            <a:r>
              <a:rPr lang="en-US" altLang="zh-CN" b="1">
                <a:solidFill>
                  <a:srgbClr val="333333"/>
                </a:solidFill>
                <a:ea typeface="楷体_GB2312" pitchFamily="49" charset="-122"/>
              </a:rPr>
              <a:t>{</a:t>
            </a:r>
            <a:endParaRPr lang="en-US" altLang="zh-CN">
              <a:solidFill>
                <a:srgbClr val="333333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>
                <a:solidFill>
                  <a:srgbClr val="0000CC"/>
                </a:solidFill>
                <a:ea typeface="楷体_GB2312" pitchFamily="49" charset="-122"/>
              </a:rPr>
              <a:t>     if</a:t>
            </a:r>
            <a:r>
              <a:rPr lang="en-US" altLang="zh-CN">
                <a:solidFill>
                  <a:srgbClr val="0000CC"/>
                </a:solidFill>
                <a:ea typeface="楷体_GB2312" pitchFamily="49" charset="-122"/>
              </a:rPr>
              <a:t> (</a:t>
            </a:r>
            <a:r>
              <a:rPr lang="en-US" altLang="zh-CN" b="1">
                <a:solidFill>
                  <a:srgbClr val="0000CC"/>
                </a:solidFill>
                <a:ea typeface="楷体_GB2312" pitchFamily="49" charset="-122"/>
              </a:rPr>
              <a:t>!IN</a:t>
            </a:r>
            <a:r>
              <a:rPr lang="en-US" altLang="zh-CN">
                <a:solidFill>
                  <a:srgbClr val="0000CC"/>
                </a:solidFill>
                <a:ea typeface="楷体_GB2312" pitchFamily="49" charset="-122"/>
              </a:rPr>
              <a:t>(ch, OP))   </a:t>
            </a:r>
            <a:r>
              <a:rPr lang="en-US" altLang="zh-CN">
                <a:solidFill>
                  <a:srgbClr val="FF00FF"/>
                </a:solidFill>
                <a:ea typeface="楷体_GB2312" pitchFamily="49" charset="-122"/>
              </a:rPr>
              <a:t>CrtNode( t, ch );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CC"/>
                </a:solidFill>
                <a:ea typeface="楷体_GB2312" pitchFamily="49" charset="-122"/>
              </a:rPr>
              <a:t>                                    // </a:t>
            </a:r>
            <a:r>
              <a:rPr lang="zh-CN" altLang="en-US">
                <a:solidFill>
                  <a:srgbClr val="0000CC"/>
                </a:solidFill>
                <a:ea typeface="楷体_GB2312" pitchFamily="49" charset="-122"/>
              </a:rPr>
              <a:t>建叶子结点并入栈</a:t>
            </a:r>
          </a:p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0000CC"/>
                </a:solidFill>
                <a:ea typeface="楷体_GB2312" pitchFamily="49" charset="-122"/>
              </a:rPr>
              <a:t>     </a:t>
            </a:r>
            <a:r>
              <a:rPr lang="en-US" altLang="zh-CN" b="1">
                <a:solidFill>
                  <a:srgbClr val="0000CC"/>
                </a:solidFill>
                <a:ea typeface="楷体_GB2312" pitchFamily="49" charset="-122"/>
              </a:rPr>
              <a:t>else {  …   …   }</a:t>
            </a:r>
            <a:r>
              <a:rPr lang="en-US" altLang="zh-CN">
                <a:solidFill>
                  <a:srgbClr val="0000CC"/>
                </a:solidFill>
                <a:ea typeface="楷体_GB2312" pitchFamily="49" charset="-122"/>
              </a:rPr>
              <a:t>    // </a:t>
            </a:r>
            <a:r>
              <a:rPr lang="zh-CN" altLang="en-US">
                <a:solidFill>
                  <a:srgbClr val="0000CC"/>
                </a:solidFill>
                <a:ea typeface="楷体_GB2312" pitchFamily="49" charset="-122"/>
              </a:rPr>
              <a:t>运算符处理</a:t>
            </a: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0000CC"/>
                </a:solidFill>
                <a:ea typeface="楷体_GB2312" pitchFamily="49" charset="-122"/>
              </a:rPr>
              <a:t>     </a:t>
            </a:r>
            <a:r>
              <a:rPr lang="en-US" altLang="zh-CN" b="1">
                <a:solidFill>
                  <a:srgbClr val="333333"/>
                </a:solidFill>
                <a:ea typeface="楷体_GB2312" pitchFamily="49" charset="-122"/>
              </a:rPr>
              <a:t>if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 ( ch</a:t>
            </a:r>
            <a:r>
              <a:rPr lang="en-US" altLang="zh-CN" b="1">
                <a:solidFill>
                  <a:srgbClr val="333333"/>
                </a:solidFill>
                <a:ea typeface="楷体_GB2312" pitchFamily="49" charset="-122"/>
              </a:rPr>
              <a:t>!=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  <a:sym typeface="Symbol" pitchFamily="18" charset="2"/>
              </a:rPr>
              <a:t>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#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  <a:sym typeface="Symbol" pitchFamily="18" charset="2"/>
              </a:rPr>
              <a:t>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 ) </a:t>
            </a:r>
            <a:r>
              <a:rPr lang="en-US" altLang="zh-CN" b="1">
                <a:solidFill>
                  <a:srgbClr val="333333"/>
                </a:solidFill>
                <a:ea typeface="楷体_GB2312" pitchFamily="49" charset="-122"/>
              </a:rPr>
              <a:t>{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 p++;  ch = *p;</a:t>
            </a:r>
            <a:r>
              <a:rPr lang="en-US" altLang="zh-CN" b="1">
                <a:solidFill>
                  <a:srgbClr val="333333"/>
                </a:solidFill>
                <a:ea typeface="楷体_GB2312" pitchFamily="49" charset="-122"/>
              </a:rPr>
              <a:t>}</a:t>
            </a:r>
            <a:endParaRPr lang="en-US" altLang="zh-CN">
              <a:solidFill>
                <a:srgbClr val="333333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  </a:t>
            </a:r>
            <a:r>
              <a:rPr lang="en-US" altLang="zh-CN" b="1">
                <a:solidFill>
                  <a:srgbClr val="333333"/>
                </a:solidFill>
                <a:ea typeface="楷体_GB2312" pitchFamily="49" charset="-122"/>
              </a:rPr>
              <a:t>}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 // while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  Pop(PTR, T);</a:t>
            </a:r>
          </a:p>
          <a:p>
            <a:pPr>
              <a:lnSpc>
                <a:spcPct val="110000"/>
              </a:lnSpc>
            </a:pPr>
            <a:r>
              <a:rPr lang="en-US" altLang="zh-CN" b="1">
                <a:solidFill>
                  <a:srgbClr val="333333"/>
                </a:solidFill>
                <a:ea typeface="楷体_GB2312" pitchFamily="49" charset="-122"/>
              </a:rPr>
              <a:t>}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 // CrtExptree</a:t>
            </a:r>
          </a:p>
        </p:txBody>
      </p:sp>
    </p:spTree>
    <p:extLst>
      <p:ext uri="{BB962C8B-B14F-4D97-AF65-F5344CB8AC3E}">
        <p14:creationId xmlns:p14="http://schemas.microsoft.com/office/powerpoint/2010/main" val="26884832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36FD19-9DB7-4EBF-BEE5-3B1072DC4F46}" type="slidenum">
              <a:rPr lang="en-US" altLang="zh-CN">
                <a:solidFill>
                  <a:srgbClr val="578963"/>
                </a:solidFill>
              </a:rPr>
              <a:pPr/>
              <a:t>65</a:t>
            </a:fld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526415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000">
                <a:solidFill>
                  <a:srgbClr val="990033"/>
                </a:solidFill>
                <a:ea typeface="楷体_GB2312" pitchFamily="49" charset="-122"/>
              </a:rPr>
              <a:t>建叶子结点的算法为：</a:t>
            </a:r>
            <a:endParaRPr lang="zh-CN" altLang="en-US" sz="2400">
              <a:solidFill>
                <a:srgbClr val="333333"/>
              </a:solidFill>
            </a:endParaRP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730250" y="1266825"/>
            <a:ext cx="7956550" cy="5410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990033"/>
                </a:solidFill>
              </a:rPr>
              <a:t>void</a:t>
            </a:r>
            <a:r>
              <a:rPr lang="en-US" altLang="zh-CN" dirty="0">
                <a:solidFill>
                  <a:srgbClr val="990033"/>
                </a:solidFill>
              </a:rPr>
              <a:t> </a:t>
            </a:r>
            <a:r>
              <a:rPr lang="en-US" altLang="zh-CN" dirty="0" err="1">
                <a:solidFill>
                  <a:srgbClr val="990033"/>
                </a:solidFill>
              </a:rPr>
              <a:t>CrtNode</a:t>
            </a:r>
            <a:r>
              <a:rPr lang="en-US" altLang="zh-CN" dirty="0">
                <a:solidFill>
                  <a:srgbClr val="990033"/>
                </a:solidFill>
              </a:rPr>
              <a:t>(</a:t>
            </a:r>
            <a:r>
              <a:rPr lang="en-US" altLang="zh-CN" dirty="0" err="1">
                <a:solidFill>
                  <a:srgbClr val="990033"/>
                </a:solidFill>
              </a:rPr>
              <a:t>BiTree</a:t>
            </a:r>
            <a:r>
              <a:rPr lang="en-US" altLang="zh-CN" b="1" dirty="0">
                <a:solidFill>
                  <a:srgbClr val="990033"/>
                </a:solidFill>
              </a:rPr>
              <a:t>&amp;</a:t>
            </a:r>
            <a:r>
              <a:rPr lang="en-US" altLang="zh-CN" dirty="0">
                <a:solidFill>
                  <a:srgbClr val="990033"/>
                </a:solidFill>
              </a:rPr>
              <a:t> </a:t>
            </a:r>
            <a:r>
              <a:rPr lang="en-US" altLang="zh-CN" dirty="0" err="1">
                <a:solidFill>
                  <a:srgbClr val="990033"/>
                </a:solidFill>
              </a:rPr>
              <a:t>T,char</a:t>
            </a:r>
            <a:r>
              <a:rPr lang="en-US" altLang="zh-CN" dirty="0">
                <a:solidFill>
                  <a:srgbClr val="990033"/>
                </a:solidFill>
              </a:rPr>
              <a:t> </a:t>
            </a:r>
            <a:r>
              <a:rPr lang="en-US" altLang="zh-CN" dirty="0" err="1">
                <a:solidFill>
                  <a:srgbClr val="990033"/>
                </a:solidFill>
              </a:rPr>
              <a:t>ch</a:t>
            </a:r>
            <a:r>
              <a:rPr lang="en-US" altLang="zh-CN" dirty="0">
                <a:solidFill>
                  <a:srgbClr val="990033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990033"/>
                </a:solidFill>
              </a:rPr>
              <a:t>{ </a:t>
            </a:r>
            <a:r>
              <a:rPr lang="en-US" altLang="zh-CN" sz="2800" b="1" dirty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en-US" altLang="zh-CN" sz="2800" b="1" dirty="0" err="1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ch</a:t>
            </a:r>
            <a:r>
              <a:rPr lang="zh-CN" altLang="en-US" sz="2800" b="1" dirty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为操作数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990033"/>
                </a:solidFill>
              </a:rPr>
              <a:t>   </a:t>
            </a:r>
            <a:r>
              <a:rPr lang="en-US" altLang="zh-CN" b="1" dirty="0">
                <a:solidFill>
                  <a:srgbClr val="990033"/>
                </a:solidFill>
              </a:rPr>
              <a:t>if</a:t>
            </a:r>
            <a:r>
              <a:rPr lang="en-US" altLang="zh-CN" dirty="0">
                <a:solidFill>
                  <a:srgbClr val="990033"/>
                </a:solidFill>
              </a:rPr>
              <a:t> (!(T= </a:t>
            </a:r>
            <a:r>
              <a:rPr lang="en-US" altLang="zh-CN" b="1" dirty="0">
                <a:solidFill>
                  <a:srgbClr val="990033"/>
                </a:solidFill>
              </a:rPr>
              <a:t>new </a:t>
            </a:r>
            <a:r>
              <a:rPr lang="en-US" altLang="zh-CN" dirty="0" err="1">
                <a:solidFill>
                  <a:srgbClr val="990033"/>
                </a:solidFill>
              </a:rPr>
              <a:t>BiTNode</a:t>
            </a:r>
            <a:r>
              <a:rPr lang="en-US" altLang="zh-CN" dirty="0">
                <a:solidFill>
                  <a:srgbClr val="990033"/>
                </a:solidFill>
              </a:rPr>
              <a:t>)) 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990033"/>
                </a:solidFill>
              </a:rPr>
              <a:t>      </a:t>
            </a:r>
            <a:r>
              <a:rPr lang="en-US" altLang="zh-CN" b="1" dirty="0">
                <a:solidFill>
                  <a:srgbClr val="990033"/>
                </a:solidFill>
              </a:rPr>
              <a:t>exit</a:t>
            </a:r>
            <a:r>
              <a:rPr lang="en-US" altLang="zh-CN" dirty="0">
                <a:solidFill>
                  <a:srgbClr val="990033"/>
                </a:solidFill>
              </a:rPr>
              <a:t>(OVERFLOW);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990033"/>
                </a:solidFill>
              </a:rPr>
              <a:t>   T-&gt;data = </a:t>
            </a:r>
            <a:r>
              <a:rPr lang="en-US" altLang="zh-CN" dirty="0" err="1">
                <a:solidFill>
                  <a:srgbClr val="990033"/>
                </a:solidFill>
              </a:rPr>
              <a:t>ch</a:t>
            </a:r>
            <a:r>
              <a:rPr lang="en-US" altLang="zh-CN" dirty="0">
                <a:solidFill>
                  <a:srgbClr val="990033"/>
                </a:solidFill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990033"/>
                </a:solidFill>
              </a:rPr>
              <a:t>   T-&gt;</a:t>
            </a:r>
            <a:r>
              <a:rPr lang="en-US" altLang="zh-CN" dirty="0" err="1">
                <a:solidFill>
                  <a:srgbClr val="990033"/>
                </a:solidFill>
              </a:rPr>
              <a:t>lchild</a:t>
            </a:r>
            <a:r>
              <a:rPr lang="en-US" altLang="zh-CN" dirty="0">
                <a:solidFill>
                  <a:srgbClr val="990033"/>
                </a:solidFill>
              </a:rPr>
              <a:t> = T-&gt;</a:t>
            </a:r>
            <a:r>
              <a:rPr lang="en-US" altLang="zh-CN" dirty="0" err="1">
                <a:solidFill>
                  <a:srgbClr val="990033"/>
                </a:solidFill>
              </a:rPr>
              <a:t>rchild</a:t>
            </a:r>
            <a:r>
              <a:rPr lang="en-US" altLang="zh-CN" dirty="0">
                <a:solidFill>
                  <a:srgbClr val="990033"/>
                </a:solidFill>
              </a:rPr>
              <a:t> = NULL;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990033"/>
                </a:solidFill>
              </a:rPr>
              <a:t>  </a:t>
            </a:r>
            <a:r>
              <a:rPr lang="en-US" altLang="zh-CN" b="1" dirty="0">
                <a:solidFill>
                  <a:srgbClr val="CC0000"/>
                </a:solidFill>
              </a:rPr>
              <a:t> Push( PTR, T );   </a:t>
            </a:r>
            <a:r>
              <a:rPr lang="en-US" altLang="zh-CN" sz="2400" b="1" dirty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400" b="1" dirty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新创建</a:t>
            </a:r>
            <a:r>
              <a:rPr lang="zh-CN" altLang="en-US" sz="2400" b="1" dirty="0" smtClean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的叶子结点进</a:t>
            </a:r>
            <a:r>
              <a:rPr lang="zh-CN" altLang="en-US" sz="2400" b="1" dirty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栈</a:t>
            </a:r>
            <a:endParaRPr lang="zh-CN" altLang="en-US" b="1" dirty="0">
              <a:solidFill>
                <a:srgbClr val="333333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990033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7959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1F3FAB-9342-4A16-9B8C-39C9C770A865}" type="slidenum">
              <a:rPr lang="en-US" altLang="zh-CN">
                <a:solidFill>
                  <a:srgbClr val="578963"/>
                </a:solidFill>
              </a:rPr>
              <a:pPr/>
              <a:t>66</a:t>
            </a:fld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763000" cy="67452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>
                <a:solidFill>
                  <a:srgbClr val="333333"/>
                </a:solidFill>
                <a:ea typeface="楷体_GB2312" pitchFamily="49" charset="-122"/>
              </a:rPr>
              <a:t>void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 CrtExptree(BiTree </a:t>
            </a:r>
            <a:r>
              <a:rPr lang="en-US" altLang="zh-CN" b="1">
                <a:solidFill>
                  <a:srgbClr val="333333"/>
                </a:solidFill>
                <a:ea typeface="楷体_GB2312" pitchFamily="49" charset="-122"/>
              </a:rPr>
              <a:t>&amp;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T, </a:t>
            </a:r>
            <a:r>
              <a:rPr lang="en-US" altLang="zh-CN" b="1">
                <a:solidFill>
                  <a:srgbClr val="333333"/>
                </a:solidFill>
                <a:ea typeface="楷体_GB2312" pitchFamily="49" charset="-122"/>
              </a:rPr>
              <a:t>char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 exp[] ) </a:t>
            </a:r>
            <a:r>
              <a:rPr lang="en-US" altLang="zh-CN" b="1">
                <a:solidFill>
                  <a:srgbClr val="333333"/>
                </a:solidFill>
                <a:ea typeface="楷体_GB2312" pitchFamily="49" charset="-122"/>
              </a:rPr>
              <a:t>{</a:t>
            </a:r>
            <a:endParaRPr lang="en-US" altLang="zh-CN">
              <a:solidFill>
                <a:srgbClr val="333333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  InitStack(S);  Push(S, 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  <a:sym typeface="Symbol" pitchFamily="18" charset="2"/>
              </a:rPr>
              <a:t>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#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  <a:sym typeface="Symbol" pitchFamily="18" charset="2"/>
              </a:rPr>
              <a:t>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);  InitStack(PTR);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  p = exp;  ch = *p;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  </a:t>
            </a:r>
            <a:r>
              <a:rPr lang="en-US" altLang="zh-CN" b="1">
                <a:solidFill>
                  <a:srgbClr val="333333"/>
                </a:solidFill>
                <a:ea typeface="楷体_GB2312" pitchFamily="49" charset="-122"/>
              </a:rPr>
              <a:t>while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 (</a:t>
            </a:r>
            <a:r>
              <a:rPr lang="en-US" altLang="zh-CN" b="1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GetTop(S) </a:t>
            </a:r>
            <a:r>
              <a:rPr lang="en-US" altLang="zh-CN" b="1">
                <a:solidFill>
                  <a:srgbClr val="333333"/>
                </a:solidFill>
                <a:ea typeface="楷体_GB2312" pitchFamily="49" charset="-122"/>
              </a:rPr>
              <a:t>!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=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  <a:sym typeface="Symbol" pitchFamily="18" charset="2"/>
              </a:rPr>
              <a:t>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#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  <a:sym typeface="Symbol" pitchFamily="18" charset="2"/>
              </a:rPr>
              <a:t>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 || ch !=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  <a:sym typeface="Symbol" pitchFamily="18" charset="2"/>
              </a:rPr>
              <a:t>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#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  <a:sym typeface="Symbol" pitchFamily="18" charset="2"/>
              </a:rPr>
              <a:t>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 ) </a:t>
            </a:r>
            <a:r>
              <a:rPr lang="en-US" altLang="zh-CN" b="1">
                <a:solidFill>
                  <a:srgbClr val="333333"/>
                </a:solidFill>
                <a:ea typeface="楷体_GB2312" pitchFamily="49" charset="-122"/>
              </a:rPr>
              <a:t>{</a:t>
            </a:r>
            <a:endParaRPr lang="en-US" altLang="zh-CN">
              <a:solidFill>
                <a:srgbClr val="333333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>
                <a:solidFill>
                  <a:srgbClr val="0000CC"/>
                </a:solidFill>
                <a:ea typeface="楷体_GB2312" pitchFamily="49" charset="-122"/>
              </a:rPr>
              <a:t>     if</a:t>
            </a:r>
            <a:r>
              <a:rPr lang="en-US" altLang="zh-CN">
                <a:solidFill>
                  <a:srgbClr val="0000CC"/>
                </a:solidFill>
                <a:ea typeface="楷体_GB2312" pitchFamily="49" charset="-122"/>
              </a:rPr>
              <a:t> (</a:t>
            </a:r>
            <a:r>
              <a:rPr lang="en-US" altLang="zh-CN" b="1">
                <a:solidFill>
                  <a:srgbClr val="0000CC"/>
                </a:solidFill>
                <a:ea typeface="楷体_GB2312" pitchFamily="49" charset="-122"/>
              </a:rPr>
              <a:t>!IN</a:t>
            </a:r>
            <a:r>
              <a:rPr lang="en-US" altLang="zh-CN">
                <a:solidFill>
                  <a:srgbClr val="0000CC"/>
                </a:solidFill>
                <a:ea typeface="楷体_GB2312" pitchFamily="49" charset="-122"/>
              </a:rPr>
              <a:t>(ch, OP))   </a:t>
            </a:r>
            <a:r>
              <a:rPr lang="en-US" altLang="zh-CN">
                <a:solidFill>
                  <a:srgbClr val="FF00FF"/>
                </a:solidFill>
                <a:ea typeface="楷体_GB2312" pitchFamily="49" charset="-122"/>
              </a:rPr>
              <a:t>CrtNode( t, ch );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CC"/>
                </a:solidFill>
                <a:ea typeface="楷体_GB2312" pitchFamily="49" charset="-122"/>
              </a:rPr>
              <a:t>                                    // </a:t>
            </a:r>
            <a:r>
              <a:rPr lang="zh-CN" altLang="en-US">
                <a:solidFill>
                  <a:srgbClr val="0000CC"/>
                </a:solidFill>
                <a:ea typeface="楷体_GB2312" pitchFamily="49" charset="-122"/>
              </a:rPr>
              <a:t>建叶子结点并入栈</a:t>
            </a:r>
          </a:p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0000CC"/>
                </a:solidFill>
                <a:ea typeface="楷体_GB2312" pitchFamily="49" charset="-122"/>
              </a:rPr>
              <a:t>     </a:t>
            </a:r>
            <a:r>
              <a:rPr lang="en-US" altLang="zh-CN" b="1">
                <a:solidFill>
                  <a:srgbClr val="0000CC"/>
                </a:solidFill>
                <a:ea typeface="楷体_GB2312" pitchFamily="49" charset="-122"/>
              </a:rPr>
              <a:t>else {  …   …   }</a:t>
            </a:r>
            <a:r>
              <a:rPr lang="en-US" altLang="zh-CN">
                <a:solidFill>
                  <a:srgbClr val="0000CC"/>
                </a:solidFill>
                <a:ea typeface="楷体_GB2312" pitchFamily="49" charset="-122"/>
              </a:rPr>
              <a:t>    // </a:t>
            </a:r>
            <a:r>
              <a:rPr lang="zh-CN" altLang="en-US">
                <a:solidFill>
                  <a:srgbClr val="0000CC"/>
                </a:solidFill>
                <a:ea typeface="楷体_GB2312" pitchFamily="49" charset="-122"/>
              </a:rPr>
              <a:t>运算符处理</a:t>
            </a: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0000CC"/>
                </a:solidFill>
                <a:ea typeface="楷体_GB2312" pitchFamily="49" charset="-122"/>
              </a:rPr>
              <a:t>     </a:t>
            </a:r>
            <a:r>
              <a:rPr lang="en-US" altLang="zh-CN" b="1">
                <a:solidFill>
                  <a:srgbClr val="333333"/>
                </a:solidFill>
                <a:ea typeface="楷体_GB2312" pitchFamily="49" charset="-122"/>
              </a:rPr>
              <a:t>if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 ( ch</a:t>
            </a:r>
            <a:r>
              <a:rPr lang="en-US" altLang="zh-CN" b="1">
                <a:solidFill>
                  <a:srgbClr val="333333"/>
                </a:solidFill>
                <a:ea typeface="楷体_GB2312" pitchFamily="49" charset="-122"/>
              </a:rPr>
              <a:t>!=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  <a:sym typeface="Symbol" pitchFamily="18" charset="2"/>
              </a:rPr>
              <a:t>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#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  <a:sym typeface="Symbol" pitchFamily="18" charset="2"/>
              </a:rPr>
              <a:t>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 ) </a:t>
            </a:r>
            <a:r>
              <a:rPr lang="en-US" altLang="zh-CN" b="1">
                <a:solidFill>
                  <a:srgbClr val="333333"/>
                </a:solidFill>
                <a:ea typeface="楷体_GB2312" pitchFamily="49" charset="-122"/>
              </a:rPr>
              <a:t>{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 p++;  ch = *p;</a:t>
            </a:r>
            <a:r>
              <a:rPr lang="en-US" altLang="zh-CN" b="1">
                <a:solidFill>
                  <a:srgbClr val="333333"/>
                </a:solidFill>
                <a:ea typeface="楷体_GB2312" pitchFamily="49" charset="-122"/>
              </a:rPr>
              <a:t>}</a:t>
            </a:r>
            <a:endParaRPr lang="en-US" altLang="zh-CN">
              <a:solidFill>
                <a:srgbClr val="333333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  </a:t>
            </a:r>
            <a:r>
              <a:rPr lang="en-US" altLang="zh-CN" b="1">
                <a:solidFill>
                  <a:srgbClr val="333333"/>
                </a:solidFill>
                <a:ea typeface="楷体_GB2312" pitchFamily="49" charset="-122"/>
              </a:rPr>
              <a:t>}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 // while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  Pop(PTR, T);</a:t>
            </a:r>
          </a:p>
          <a:p>
            <a:pPr>
              <a:lnSpc>
                <a:spcPct val="110000"/>
              </a:lnSpc>
            </a:pPr>
            <a:r>
              <a:rPr lang="en-US" altLang="zh-CN" b="1">
                <a:solidFill>
                  <a:srgbClr val="333333"/>
                </a:solidFill>
                <a:ea typeface="楷体_GB2312" pitchFamily="49" charset="-122"/>
              </a:rPr>
              <a:t>}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 // CrtExptree</a:t>
            </a:r>
          </a:p>
        </p:txBody>
      </p:sp>
    </p:spTree>
    <p:extLst>
      <p:ext uri="{BB962C8B-B14F-4D97-AF65-F5344CB8AC3E}">
        <p14:creationId xmlns:p14="http://schemas.microsoft.com/office/powerpoint/2010/main" val="39344855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210A06-CD4E-4423-AC3C-1CF5DD586005}" type="slidenum">
              <a:rPr lang="en-US" altLang="zh-CN">
                <a:solidFill>
                  <a:srgbClr val="578963"/>
                </a:solidFill>
              </a:rPr>
              <a:pPr/>
              <a:t>67</a:t>
            </a:fld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381000" y="100013"/>
            <a:ext cx="8763000" cy="674030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200" b="1" dirty="0">
                <a:solidFill>
                  <a:srgbClr val="0000CC"/>
                </a:solidFill>
                <a:ea typeface="楷体_GB2312" pitchFamily="49" charset="-122"/>
              </a:rPr>
              <a:t>switch</a:t>
            </a:r>
            <a:r>
              <a:rPr lang="en-US" altLang="zh-CN" sz="3200" dirty="0">
                <a:solidFill>
                  <a:srgbClr val="0000CC"/>
                </a:solidFill>
                <a:ea typeface="楷体_GB2312" pitchFamily="49" charset="-122"/>
              </a:rPr>
              <a:t> (</a:t>
            </a:r>
            <a:r>
              <a:rPr lang="en-US" altLang="zh-CN" sz="3200" dirty="0" err="1">
                <a:solidFill>
                  <a:srgbClr val="0000CC"/>
                </a:solidFill>
                <a:ea typeface="楷体_GB2312" pitchFamily="49" charset="-122"/>
              </a:rPr>
              <a:t>ch</a:t>
            </a:r>
            <a:r>
              <a:rPr lang="en-US" altLang="zh-CN" sz="3200" dirty="0">
                <a:solidFill>
                  <a:srgbClr val="0000CC"/>
                </a:solidFill>
                <a:ea typeface="楷体_GB2312" pitchFamily="49" charset="-122"/>
              </a:rPr>
              <a:t>)</a:t>
            </a:r>
            <a:r>
              <a:rPr lang="en-US" altLang="zh-CN" sz="3200" b="1" dirty="0">
                <a:solidFill>
                  <a:srgbClr val="0000CC"/>
                </a:solidFill>
                <a:ea typeface="楷体_GB2312" pitchFamily="49" charset="-122"/>
              </a:rPr>
              <a:t> {  </a:t>
            </a:r>
            <a:r>
              <a:rPr lang="en-US" altLang="zh-CN" sz="2800" b="1" dirty="0">
                <a:solidFill>
                  <a:srgbClr val="004C2B"/>
                </a:solidFill>
                <a:ea typeface="楷体_GB2312" pitchFamily="49" charset="-122"/>
              </a:rPr>
              <a:t>//</a:t>
            </a:r>
            <a:r>
              <a:rPr lang="zh-CN" altLang="en-US" sz="2800" b="1" dirty="0">
                <a:solidFill>
                  <a:srgbClr val="004C2B"/>
                </a:solidFill>
                <a:ea typeface="楷体_GB2312" pitchFamily="49" charset="-122"/>
              </a:rPr>
              <a:t>运算符处理</a:t>
            </a:r>
          </a:p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rgbClr val="0000CC"/>
                </a:solidFill>
                <a:ea typeface="楷体_GB2312" pitchFamily="49" charset="-122"/>
              </a:rPr>
              <a:t>    </a:t>
            </a:r>
            <a:r>
              <a:rPr lang="en-US" altLang="zh-CN" sz="3200" b="1" dirty="0">
                <a:solidFill>
                  <a:srgbClr val="0000CC"/>
                </a:solidFill>
                <a:ea typeface="楷体_GB2312" pitchFamily="49" charset="-122"/>
              </a:rPr>
              <a:t>case</a:t>
            </a:r>
            <a:r>
              <a:rPr lang="en-US" altLang="zh-CN" sz="3200" dirty="0">
                <a:solidFill>
                  <a:srgbClr val="0000CC"/>
                </a:solidFill>
                <a:ea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0000CC"/>
                </a:solidFill>
                <a:ea typeface="楷体_GB2312" pitchFamily="49" charset="-122"/>
                <a:sym typeface="Symbol" pitchFamily="18" charset="2"/>
              </a:rPr>
              <a:t></a:t>
            </a:r>
            <a:r>
              <a:rPr lang="en-US" altLang="zh-CN" sz="3200" dirty="0">
                <a:solidFill>
                  <a:srgbClr val="0000CC"/>
                </a:solidFill>
                <a:ea typeface="楷体_GB2312" pitchFamily="49" charset="-122"/>
              </a:rPr>
              <a:t>(</a:t>
            </a:r>
            <a:r>
              <a:rPr lang="en-US" altLang="zh-CN" sz="3200" dirty="0">
                <a:solidFill>
                  <a:srgbClr val="0000CC"/>
                </a:solidFill>
                <a:ea typeface="楷体_GB2312" pitchFamily="49" charset="-122"/>
                <a:sym typeface="Symbol" pitchFamily="18" charset="2"/>
              </a:rPr>
              <a:t></a:t>
            </a:r>
            <a:r>
              <a:rPr lang="en-US" altLang="zh-CN" sz="3200" dirty="0">
                <a:solidFill>
                  <a:srgbClr val="0000CC"/>
                </a:solidFill>
                <a:ea typeface="楷体_GB2312" pitchFamily="49" charset="-122"/>
              </a:rPr>
              <a:t> </a:t>
            </a:r>
            <a:r>
              <a:rPr lang="en-US" altLang="zh-CN" sz="3200" b="1" dirty="0">
                <a:solidFill>
                  <a:srgbClr val="0000CC"/>
                </a:solidFill>
                <a:ea typeface="楷体_GB2312" pitchFamily="49" charset="-122"/>
              </a:rPr>
              <a:t>:</a:t>
            </a:r>
            <a:r>
              <a:rPr lang="en-US" altLang="zh-CN" sz="3200" dirty="0">
                <a:solidFill>
                  <a:srgbClr val="0000CC"/>
                </a:solidFill>
                <a:ea typeface="楷体_GB2312" pitchFamily="49" charset="-122"/>
              </a:rPr>
              <a:t> Push(S, </a:t>
            </a:r>
            <a:r>
              <a:rPr lang="en-US" altLang="zh-CN" sz="3200" dirty="0" err="1">
                <a:solidFill>
                  <a:srgbClr val="0000CC"/>
                </a:solidFill>
                <a:ea typeface="楷体_GB2312" pitchFamily="49" charset="-122"/>
              </a:rPr>
              <a:t>ch</a:t>
            </a:r>
            <a:r>
              <a:rPr lang="en-US" altLang="zh-CN" sz="3200" dirty="0">
                <a:solidFill>
                  <a:srgbClr val="0000CC"/>
                </a:solidFill>
                <a:ea typeface="楷体_GB2312" pitchFamily="49" charset="-122"/>
              </a:rPr>
              <a:t>); </a:t>
            </a:r>
            <a:r>
              <a:rPr lang="en-US" altLang="zh-CN" sz="3200" b="1" dirty="0">
                <a:solidFill>
                  <a:srgbClr val="0000CC"/>
                </a:solidFill>
                <a:ea typeface="楷体_GB2312" pitchFamily="49" charset="-122"/>
              </a:rPr>
              <a:t>break</a:t>
            </a:r>
            <a:r>
              <a:rPr lang="en-US" altLang="zh-CN" sz="3200" dirty="0">
                <a:solidFill>
                  <a:srgbClr val="0000CC"/>
                </a:solidFill>
                <a:ea typeface="楷体_GB2312" pitchFamily="49" charset="-122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3200" dirty="0">
                <a:solidFill>
                  <a:srgbClr val="0000CC"/>
                </a:solidFill>
                <a:ea typeface="楷体_GB2312" pitchFamily="49" charset="-122"/>
              </a:rPr>
              <a:t>    </a:t>
            </a:r>
            <a:r>
              <a:rPr lang="en-US" altLang="zh-CN" sz="3200" b="1" dirty="0">
                <a:solidFill>
                  <a:srgbClr val="0000CC"/>
                </a:solidFill>
                <a:ea typeface="楷体_GB2312" pitchFamily="49" charset="-122"/>
              </a:rPr>
              <a:t>case</a:t>
            </a:r>
            <a:r>
              <a:rPr lang="en-US" altLang="zh-CN" sz="3200" dirty="0">
                <a:solidFill>
                  <a:srgbClr val="0000CC"/>
                </a:solidFill>
                <a:ea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0000CC"/>
                </a:solidFill>
                <a:ea typeface="楷体_GB2312" pitchFamily="49" charset="-122"/>
                <a:sym typeface="Symbol" pitchFamily="18" charset="2"/>
              </a:rPr>
              <a:t></a:t>
            </a:r>
            <a:r>
              <a:rPr lang="en-US" altLang="zh-CN" sz="3200" dirty="0">
                <a:solidFill>
                  <a:srgbClr val="0000CC"/>
                </a:solidFill>
                <a:ea typeface="楷体_GB2312" pitchFamily="49" charset="-122"/>
              </a:rPr>
              <a:t>)</a:t>
            </a:r>
            <a:r>
              <a:rPr lang="en-US" altLang="zh-CN" sz="3200" dirty="0">
                <a:solidFill>
                  <a:srgbClr val="0000CC"/>
                </a:solidFill>
                <a:ea typeface="楷体_GB2312" pitchFamily="49" charset="-122"/>
                <a:sym typeface="Symbol" pitchFamily="18" charset="2"/>
              </a:rPr>
              <a:t></a:t>
            </a:r>
            <a:r>
              <a:rPr lang="en-US" altLang="zh-CN" sz="3200" dirty="0">
                <a:solidFill>
                  <a:srgbClr val="0000CC"/>
                </a:solidFill>
                <a:ea typeface="楷体_GB2312" pitchFamily="49" charset="-122"/>
              </a:rPr>
              <a:t> </a:t>
            </a:r>
            <a:r>
              <a:rPr lang="en-US" altLang="zh-CN" sz="3200" b="1" dirty="0">
                <a:solidFill>
                  <a:srgbClr val="0000CC"/>
                </a:solidFill>
                <a:ea typeface="楷体_GB2312" pitchFamily="49" charset="-122"/>
              </a:rPr>
              <a:t>: </a:t>
            </a:r>
            <a:r>
              <a:rPr lang="en-US" altLang="zh-CN" sz="3200" b="1" dirty="0">
                <a:solidFill>
                  <a:srgbClr val="003399"/>
                </a:solidFill>
                <a:ea typeface="楷体_GB2312" pitchFamily="49" charset="-122"/>
              </a:rPr>
              <a:t>Pop(S, </a:t>
            </a:r>
            <a:r>
              <a:rPr lang="en-US" altLang="zh-CN" sz="3200" b="1" dirty="0" err="1">
                <a:solidFill>
                  <a:srgbClr val="003399"/>
                </a:solidFill>
                <a:ea typeface="楷体_GB2312" pitchFamily="49" charset="-122"/>
              </a:rPr>
              <a:t>ch</a:t>
            </a:r>
            <a:r>
              <a:rPr lang="en-US" altLang="zh-CN" sz="3200" b="1" dirty="0">
                <a:solidFill>
                  <a:srgbClr val="003399"/>
                </a:solidFill>
                <a:ea typeface="楷体_GB2312" pitchFamily="49" charset="-122"/>
              </a:rPr>
              <a:t>);                //</a:t>
            </a:r>
            <a:r>
              <a:rPr lang="zh-CN" altLang="en-US" sz="3200" b="1" dirty="0">
                <a:solidFill>
                  <a:srgbClr val="003399"/>
                </a:solidFill>
                <a:ea typeface="楷体_GB2312" pitchFamily="49" charset="-122"/>
              </a:rPr>
              <a:t>运算符出栈</a:t>
            </a:r>
          </a:p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rgbClr val="003399"/>
                </a:solidFill>
                <a:ea typeface="楷体_GB2312" pitchFamily="49" charset="-122"/>
              </a:rPr>
              <a:t>                   </a:t>
            </a:r>
            <a:r>
              <a:rPr lang="en-US" altLang="zh-CN" sz="3200" b="1" dirty="0">
                <a:solidFill>
                  <a:srgbClr val="003399"/>
                </a:solidFill>
                <a:ea typeface="楷体_GB2312" pitchFamily="49" charset="-122"/>
              </a:rPr>
              <a:t>while (</a:t>
            </a:r>
            <a:r>
              <a:rPr lang="en-US" altLang="zh-CN" sz="3200" b="1" dirty="0" err="1">
                <a:solidFill>
                  <a:srgbClr val="003399"/>
                </a:solidFill>
                <a:ea typeface="楷体_GB2312" pitchFamily="49" charset="-122"/>
              </a:rPr>
              <a:t>ch</a:t>
            </a:r>
            <a:r>
              <a:rPr lang="en-US" altLang="zh-CN" sz="3200" b="1" dirty="0">
                <a:solidFill>
                  <a:srgbClr val="003399"/>
                </a:solidFill>
                <a:ea typeface="楷体_GB2312" pitchFamily="49" charset="-122"/>
              </a:rPr>
              <a:t>!= </a:t>
            </a:r>
            <a:r>
              <a:rPr lang="en-US" altLang="zh-CN" sz="3200" b="1" dirty="0">
                <a:solidFill>
                  <a:srgbClr val="003399"/>
                </a:solidFill>
                <a:ea typeface="楷体_GB2312" pitchFamily="49" charset="-122"/>
                <a:sym typeface="Symbol" pitchFamily="18" charset="2"/>
              </a:rPr>
              <a:t></a:t>
            </a:r>
            <a:r>
              <a:rPr lang="en-US" altLang="zh-CN" sz="3200" b="1" dirty="0">
                <a:solidFill>
                  <a:srgbClr val="003399"/>
                </a:solidFill>
                <a:ea typeface="楷体_GB2312" pitchFamily="49" charset="-122"/>
              </a:rPr>
              <a:t>(</a:t>
            </a:r>
            <a:r>
              <a:rPr lang="en-US" altLang="zh-CN" sz="3200" b="1" dirty="0">
                <a:solidFill>
                  <a:srgbClr val="003399"/>
                </a:solidFill>
                <a:ea typeface="楷体_GB2312" pitchFamily="49" charset="-122"/>
                <a:sym typeface="Symbol" pitchFamily="18" charset="2"/>
              </a:rPr>
              <a:t></a:t>
            </a:r>
            <a:r>
              <a:rPr lang="en-US" altLang="zh-CN" sz="3200" b="1" dirty="0">
                <a:solidFill>
                  <a:srgbClr val="003399"/>
                </a:solidFill>
                <a:ea typeface="楷体_GB2312" pitchFamily="49" charset="-122"/>
              </a:rPr>
              <a:t> ) {</a:t>
            </a:r>
          </a:p>
          <a:p>
            <a:pPr>
              <a:lnSpc>
                <a:spcPct val="90000"/>
              </a:lnSpc>
            </a:pPr>
            <a:r>
              <a:rPr lang="en-US" altLang="zh-CN" sz="3200" b="1" dirty="0">
                <a:solidFill>
                  <a:srgbClr val="003399"/>
                </a:solidFill>
                <a:ea typeface="楷体_GB2312" pitchFamily="49" charset="-122"/>
              </a:rPr>
              <a:t>                      </a:t>
            </a:r>
            <a:r>
              <a:rPr lang="en-US" altLang="zh-CN" sz="3200" b="1" dirty="0" err="1">
                <a:solidFill>
                  <a:srgbClr val="FF00FF"/>
                </a:solidFill>
                <a:ea typeface="楷体_GB2312" pitchFamily="49" charset="-122"/>
              </a:rPr>
              <a:t>CrtSubtree</a:t>
            </a:r>
            <a:r>
              <a:rPr lang="en-US" altLang="zh-CN" sz="3200" b="1" dirty="0">
                <a:solidFill>
                  <a:srgbClr val="FF00FF"/>
                </a:solidFill>
                <a:ea typeface="楷体_GB2312" pitchFamily="49" charset="-122"/>
              </a:rPr>
              <a:t>( t, </a:t>
            </a:r>
            <a:r>
              <a:rPr lang="en-US" altLang="zh-CN" sz="3200" b="1" dirty="0" err="1">
                <a:solidFill>
                  <a:srgbClr val="FF00FF"/>
                </a:solidFill>
                <a:ea typeface="楷体_GB2312" pitchFamily="49" charset="-122"/>
              </a:rPr>
              <a:t>ch</a:t>
            </a:r>
            <a:r>
              <a:rPr lang="en-US" altLang="zh-CN" sz="3200" b="1" dirty="0">
                <a:solidFill>
                  <a:srgbClr val="FF00FF"/>
                </a:solidFill>
                <a:ea typeface="楷体_GB2312" pitchFamily="49" charset="-122"/>
              </a:rPr>
              <a:t>);  </a:t>
            </a:r>
            <a:r>
              <a:rPr lang="en-US" altLang="zh-CN" sz="2800" b="1" dirty="0">
                <a:solidFill>
                  <a:srgbClr val="FF00FF"/>
                </a:solidFill>
                <a:ea typeface="楷体_GB2312" pitchFamily="49" charset="-122"/>
              </a:rPr>
              <a:t>//</a:t>
            </a:r>
            <a:r>
              <a:rPr lang="en-US" altLang="zh-CN" sz="2800" b="1" dirty="0">
                <a:solidFill>
                  <a:srgbClr val="003399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003399"/>
                </a:solidFill>
                <a:ea typeface="楷体_GB2312" pitchFamily="49" charset="-122"/>
              </a:rPr>
              <a:t>建二叉树并入栈</a:t>
            </a:r>
            <a:endParaRPr lang="zh-CN" altLang="en-US" sz="3200" b="1" dirty="0">
              <a:solidFill>
                <a:srgbClr val="003399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rgbClr val="003399"/>
                </a:solidFill>
                <a:ea typeface="楷体_GB2312" pitchFamily="49" charset="-122"/>
              </a:rPr>
              <a:t>                      </a:t>
            </a:r>
            <a:r>
              <a:rPr lang="en-US" altLang="zh-CN" sz="3200" b="1" dirty="0">
                <a:solidFill>
                  <a:srgbClr val="003399"/>
                </a:solidFill>
                <a:ea typeface="楷体_GB2312" pitchFamily="49" charset="-122"/>
              </a:rPr>
              <a:t>Pop(S, </a:t>
            </a:r>
            <a:r>
              <a:rPr lang="en-US" altLang="zh-CN" sz="3200" b="1" dirty="0" err="1">
                <a:solidFill>
                  <a:srgbClr val="003399"/>
                </a:solidFill>
                <a:ea typeface="楷体_GB2312" pitchFamily="49" charset="-122"/>
              </a:rPr>
              <a:t>ch</a:t>
            </a:r>
            <a:r>
              <a:rPr lang="en-US" altLang="zh-CN" sz="3200" b="1" dirty="0">
                <a:solidFill>
                  <a:srgbClr val="003399"/>
                </a:solidFill>
                <a:ea typeface="楷体_GB2312" pitchFamily="49" charset="-122"/>
              </a:rPr>
              <a:t>)      }</a:t>
            </a:r>
          </a:p>
          <a:p>
            <a:pPr>
              <a:lnSpc>
                <a:spcPct val="90000"/>
              </a:lnSpc>
            </a:pPr>
            <a:r>
              <a:rPr lang="en-US" altLang="zh-CN" sz="3200" b="1" dirty="0">
                <a:solidFill>
                  <a:srgbClr val="333333"/>
                </a:solidFill>
                <a:ea typeface="楷体_GB2312" pitchFamily="49" charset="-122"/>
              </a:rPr>
              <a:t>                   </a:t>
            </a:r>
            <a:r>
              <a:rPr lang="en-US" altLang="zh-CN" sz="3200" b="1" dirty="0">
                <a:solidFill>
                  <a:srgbClr val="003399"/>
                </a:solidFill>
                <a:ea typeface="楷体_GB2312" pitchFamily="49" charset="-122"/>
              </a:rPr>
              <a:t>break;</a:t>
            </a:r>
            <a:r>
              <a:rPr lang="en-US" altLang="zh-CN" sz="3200" b="1" dirty="0">
                <a:solidFill>
                  <a:srgbClr val="333333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3200" b="1" dirty="0">
                <a:solidFill>
                  <a:srgbClr val="0000CC"/>
                </a:solidFill>
                <a:ea typeface="楷体_GB2312" pitchFamily="49" charset="-122"/>
              </a:rPr>
              <a:t>    </a:t>
            </a:r>
            <a:r>
              <a:rPr lang="en-US" altLang="zh-CN" sz="3200" b="1" dirty="0" err="1">
                <a:solidFill>
                  <a:srgbClr val="0000CC"/>
                </a:solidFill>
                <a:ea typeface="楷体_GB2312" pitchFamily="49" charset="-122"/>
              </a:rPr>
              <a:t>defult</a:t>
            </a:r>
            <a:r>
              <a:rPr lang="en-US" altLang="zh-CN" sz="3200" b="1" dirty="0">
                <a:solidFill>
                  <a:srgbClr val="0000CC"/>
                </a:solidFill>
                <a:ea typeface="楷体_GB2312" pitchFamily="49" charset="-122"/>
              </a:rPr>
              <a:t> :      </a:t>
            </a:r>
            <a:r>
              <a:rPr lang="en-US" altLang="zh-CN" sz="2000" b="1" dirty="0" smtClean="0">
                <a:solidFill>
                  <a:srgbClr val="0000CC"/>
                </a:solidFill>
                <a:ea typeface="楷体_GB2312" pitchFamily="49" charset="-122"/>
              </a:rPr>
              <a:t>//</a:t>
            </a:r>
            <a:r>
              <a:rPr lang="zh-CN" altLang="en-US" sz="2000" b="1" dirty="0" smtClean="0">
                <a:solidFill>
                  <a:srgbClr val="0000CC"/>
                </a:solidFill>
                <a:ea typeface="楷体_GB2312" pitchFamily="49" charset="-122"/>
              </a:rPr>
              <a:t>当前运算符</a:t>
            </a:r>
            <a:r>
              <a:rPr lang="zh-CN" altLang="en-US" sz="2000" b="1" dirty="0">
                <a:solidFill>
                  <a:srgbClr val="0000CC"/>
                </a:solidFill>
                <a:ea typeface="楷体_GB2312" pitchFamily="49" charset="-122"/>
              </a:rPr>
              <a:t>与</a:t>
            </a:r>
            <a:r>
              <a:rPr lang="zh-CN" altLang="en-US" sz="2000" b="1" dirty="0" smtClean="0">
                <a:solidFill>
                  <a:srgbClr val="0000CC"/>
                </a:solidFill>
                <a:ea typeface="楷体_GB2312" pitchFamily="49" charset="-122"/>
              </a:rPr>
              <a:t>栈顶</a:t>
            </a:r>
            <a:r>
              <a:rPr lang="zh-CN" altLang="en-US" sz="2000" b="1" dirty="0">
                <a:solidFill>
                  <a:srgbClr val="0000CC"/>
                </a:solidFill>
                <a:ea typeface="楷体_GB2312" pitchFamily="49" charset="-122"/>
              </a:rPr>
              <a:t>比较</a:t>
            </a:r>
            <a:r>
              <a:rPr lang="en-US" altLang="zh-CN" sz="2000" b="1" dirty="0">
                <a:solidFill>
                  <a:srgbClr val="0000CC"/>
                </a:solidFill>
                <a:ea typeface="楷体_GB2312" pitchFamily="49" charset="-122"/>
              </a:rPr>
              <a:t>, </a:t>
            </a:r>
            <a:r>
              <a:rPr lang="zh-CN" altLang="en-US" sz="2000" b="1" dirty="0">
                <a:solidFill>
                  <a:srgbClr val="0000CC"/>
                </a:solidFill>
                <a:ea typeface="楷体_GB2312" pitchFamily="49" charset="-122"/>
              </a:rPr>
              <a:t>高则进栈</a:t>
            </a:r>
            <a:r>
              <a:rPr lang="zh-CN" altLang="en-US" sz="2000" b="1" dirty="0" smtClean="0">
                <a:solidFill>
                  <a:srgbClr val="0000CC"/>
                </a:solidFill>
                <a:ea typeface="楷体_GB2312" pitchFamily="49" charset="-122"/>
              </a:rPr>
              <a:t>，低则</a:t>
            </a:r>
            <a:r>
              <a:rPr lang="zh-CN" altLang="en-US" sz="2000" b="1" dirty="0">
                <a:solidFill>
                  <a:srgbClr val="0000CC"/>
                </a:solidFill>
                <a:ea typeface="楷体_GB2312" pitchFamily="49" charset="-122"/>
              </a:rPr>
              <a:t>出栈并建子树</a:t>
            </a:r>
          </a:p>
          <a:p>
            <a:pPr lvl="3">
              <a:lnSpc>
                <a:spcPct val="90000"/>
              </a:lnSpc>
            </a:pPr>
            <a:r>
              <a:rPr lang="en-US" altLang="zh-CN" sz="3200" b="1" dirty="0">
                <a:solidFill>
                  <a:srgbClr val="003399"/>
                </a:solidFill>
              </a:rPr>
              <a:t>while</a:t>
            </a:r>
            <a:r>
              <a:rPr lang="en-US" altLang="zh-CN" sz="3200" dirty="0">
                <a:solidFill>
                  <a:srgbClr val="003399"/>
                </a:solidFill>
              </a:rPr>
              <a:t>(</a:t>
            </a:r>
            <a:r>
              <a:rPr lang="en-US" altLang="zh-CN" sz="3200" b="1" dirty="0">
                <a:solidFill>
                  <a:srgbClr val="003399"/>
                </a:solidFill>
              </a:rPr>
              <a:t>!</a:t>
            </a:r>
            <a:r>
              <a:rPr lang="en-US" altLang="zh-CN" sz="3200" dirty="0" err="1">
                <a:solidFill>
                  <a:srgbClr val="003399"/>
                </a:solidFill>
              </a:rPr>
              <a:t>Gettop</a:t>
            </a:r>
            <a:r>
              <a:rPr lang="en-US" altLang="zh-CN" sz="3200" dirty="0">
                <a:solidFill>
                  <a:srgbClr val="003399"/>
                </a:solidFill>
              </a:rPr>
              <a:t>(S, c) </a:t>
            </a:r>
            <a:r>
              <a:rPr lang="en-US" altLang="zh-CN" sz="3200" b="1" dirty="0">
                <a:solidFill>
                  <a:srgbClr val="003399"/>
                </a:solidFill>
              </a:rPr>
              <a:t>&amp;&amp;</a:t>
            </a:r>
            <a:r>
              <a:rPr lang="en-US" altLang="zh-CN" sz="3200" dirty="0">
                <a:solidFill>
                  <a:srgbClr val="003399"/>
                </a:solidFill>
              </a:rPr>
              <a:t> ( precede(</a:t>
            </a:r>
            <a:r>
              <a:rPr lang="en-US" altLang="zh-CN" sz="3200" dirty="0" err="1">
                <a:solidFill>
                  <a:srgbClr val="003399"/>
                </a:solidFill>
              </a:rPr>
              <a:t>c,ch</a:t>
            </a:r>
            <a:r>
              <a:rPr lang="en-US" altLang="zh-CN" sz="3200" dirty="0">
                <a:solidFill>
                  <a:srgbClr val="003399"/>
                </a:solidFill>
              </a:rPr>
              <a:t>))) </a:t>
            </a:r>
            <a:r>
              <a:rPr lang="en-US" altLang="zh-CN" sz="3200" b="1" dirty="0">
                <a:solidFill>
                  <a:srgbClr val="003399"/>
                </a:solidFill>
              </a:rPr>
              <a:t>{</a:t>
            </a:r>
            <a:r>
              <a:rPr lang="en-US" altLang="zh-CN" sz="3200" dirty="0">
                <a:solidFill>
                  <a:srgbClr val="003399"/>
                </a:solidFill>
              </a:rPr>
              <a:t> </a:t>
            </a:r>
          </a:p>
          <a:p>
            <a:pPr lvl="3">
              <a:lnSpc>
                <a:spcPct val="90000"/>
              </a:lnSpc>
            </a:pPr>
            <a:r>
              <a:rPr lang="en-US" altLang="zh-CN" sz="3200" dirty="0">
                <a:solidFill>
                  <a:srgbClr val="003399"/>
                </a:solidFill>
              </a:rPr>
              <a:t>    </a:t>
            </a:r>
            <a:r>
              <a:rPr lang="en-US" altLang="zh-CN" sz="3200" dirty="0" err="1">
                <a:solidFill>
                  <a:srgbClr val="FF00FF"/>
                </a:solidFill>
              </a:rPr>
              <a:t>CrtSubtree</a:t>
            </a:r>
            <a:r>
              <a:rPr lang="en-US" altLang="zh-CN" sz="3200" dirty="0">
                <a:solidFill>
                  <a:srgbClr val="FF00FF"/>
                </a:solidFill>
              </a:rPr>
              <a:t>( t, </a:t>
            </a:r>
            <a:r>
              <a:rPr lang="en-US" altLang="zh-CN" sz="3200" dirty="0" err="1">
                <a:solidFill>
                  <a:srgbClr val="FF00FF"/>
                </a:solidFill>
              </a:rPr>
              <a:t>ch</a:t>
            </a:r>
            <a:r>
              <a:rPr lang="en-US" altLang="zh-CN" sz="3200" dirty="0">
                <a:solidFill>
                  <a:srgbClr val="FF00FF"/>
                </a:solidFill>
              </a:rPr>
              <a:t>);</a:t>
            </a:r>
          </a:p>
          <a:p>
            <a:pPr lvl="3">
              <a:lnSpc>
                <a:spcPct val="90000"/>
              </a:lnSpc>
            </a:pPr>
            <a:r>
              <a:rPr lang="en-US" altLang="zh-CN" sz="3200" dirty="0">
                <a:solidFill>
                  <a:srgbClr val="003399"/>
                </a:solidFill>
              </a:rPr>
              <a:t>    Pop(S, </a:t>
            </a:r>
            <a:r>
              <a:rPr lang="en-US" altLang="zh-CN" sz="3200" dirty="0" err="1">
                <a:solidFill>
                  <a:srgbClr val="003399"/>
                </a:solidFill>
              </a:rPr>
              <a:t>ch</a:t>
            </a:r>
            <a:r>
              <a:rPr lang="en-US" altLang="zh-CN" sz="3200" dirty="0">
                <a:solidFill>
                  <a:srgbClr val="003399"/>
                </a:solidFill>
              </a:rPr>
              <a:t>);</a:t>
            </a:r>
          </a:p>
          <a:p>
            <a:pPr lvl="3">
              <a:lnSpc>
                <a:spcPct val="90000"/>
              </a:lnSpc>
            </a:pPr>
            <a:r>
              <a:rPr lang="en-US" altLang="zh-CN" sz="3200" b="1" dirty="0">
                <a:solidFill>
                  <a:srgbClr val="003399"/>
                </a:solidFill>
              </a:rPr>
              <a:t>}</a:t>
            </a:r>
            <a:endParaRPr lang="en-US" altLang="zh-CN" sz="3200" dirty="0">
              <a:solidFill>
                <a:srgbClr val="003399"/>
              </a:solidFill>
            </a:endParaRPr>
          </a:p>
          <a:p>
            <a:pPr lvl="3">
              <a:lnSpc>
                <a:spcPct val="90000"/>
              </a:lnSpc>
            </a:pPr>
            <a:r>
              <a:rPr lang="en-US" altLang="zh-CN" sz="3200" b="1" dirty="0">
                <a:solidFill>
                  <a:srgbClr val="003399"/>
                </a:solidFill>
              </a:rPr>
              <a:t>if</a:t>
            </a:r>
            <a:r>
              <a:rPr lang="en-US" altLang="zh-CN" sz="3200" dirty="0">
                <a:solidFill>
                  <a:srgbClr val="003399"/>
                </a:solidFill>
              </a:rPr>
              <a:t> ( </a:t>
            </a:r>
            <a:r>
              <a:rPr lang="en-US" altLang="zh-CN" sz="3200" dirty="0" err="1">
                <a:solidFill>
                  <a:srgbClr val="003399"/>
                </a:solidFill>
              </a:rPr>
              <a:t>ch</a:t>
            </a:r>
            <a:r>
              <a:rPr lang="en-US" altLang="zh-CN" sz="3200" b="1" dirty="0">
                <a:solidFill>
                  <a:srgbClr val="003399"/>
                </a:solidFill>
              </a:rPr>
              <a:t>!=</a:t>
            </a:r>
            <a:r>
              <a:rPr lang="en-US" altLang="zh-CN" sz="3200" dirty="0">
                <a:solidFill>
                  <a:srgbClr val="003399"/>
                </a:solidFill>
              </a:rPr>
              <a:t> </a:t>
            </a:r>
            <a:r>
              <a:rPr lang="en-US" altLang="zh-CN" sz="3200" dirty="0">
                <a:solidFill>
                  <a:srgbClr val="003399"/>
                </a:solidFill>
                <a:sym typeface="Symbol" pitchFamily="18" charset="2"/>
              </a:rPr>
              <a:t></a:t>
            </a:r>
            <a:r>
              <a:rPr lang="en-US" altLang="zh-CN" sz="3200" dirty="0">
                <a:solidFill>
                  <a:srgbClr val="003399"/>
                </a:solidFill>
              </a:rPr>
              <a:t>#</a:t>
            </a:r>
            <a:r>
              <a:rPr lang="en-US" altLang="zh-CN" sz="3200" dirty="0">
                <a:solidFill>
                  <a:srgbClr val="003399"/>
                </a:solidFill>
                <a:sym typeface="Symbol" pitchFamily="18" charset="2"/>
              </a:rPr>
              <a:t></a:t>
            </a:r>
            <a:r>
              <a:rPr lang="en-US" altLang="zh-CN" sz="3200" dirty="0">
                <a:solidFill>
                  <a:srgbClr val="003399"/>
                </a:solidFill>
              </a:rPr>
              <a:t> ) Push( S, </a:t>
            </a:r>
            <a:r>
              <a:rPr lang="en-US" altLang="zh-CN" sz="3200" dirty="0" err="1">
                <a:solidFill>
                  <a:srgbClr val="003399"/>
                </a:solidFill>
              </a:rPr>
              <a:t>ch</a:t>
            </a:r>
            <a:r>
              <a:rPr lang="en-US" altLang="zh-CN" sz="3200" dirty="0">
                <a:solidFill>
                  <a:srgbClr val="003399"/>
                </a:solidFill>
              </a:rPr>
              <a:t>);</a:t>
            </a:r>
            <a:r>
              <a:rPr lang="en-US" altLang="zh-CN" sz="3200" dirty="0">
                <a:solidFill>
                  <a:srgbClr val="333333"/>
                </a:solidFill>
              </a:rPr>
              <a:t> </a:t>
            </a:r>
          </a:p>
          <a:p>
            <a:pPr lvl="3">
              <a:lnSpc>
                <a:spcPct val="90000"/>
              </a:lnSpc>
            </a:pPr>
            <a:r>
              <a:rPr lang="en-US" altLang="zh-CN" sz="3200" b="1" dirty="0">
                <a:solidFill>
                  <a:srgbClr val="003399"/>
                </a:solidFill>
              </a:rPr>
              <a:t>break</a:t>
            </a:r>
            <a:r>
              <a:rPr lang="en-US" altLang="zh-CN" sz="3200" dirty="0">
                <a:solidFill>
                  <a:srgbClr val="003399"/>
                </a:solidFill>
              </a:rPr>
              <a:t>;</a:t>
            </a:r>
            <a:endParaRPr lang="en-US" altLang="zh-CN" sz="3200" dirty="0">
              <a:solidFill>
                <a:srgbClr val="0000CC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3200" b="1" dirty="0">
                <a:solidFill>
                  <a:srgbClr val="0000CC"/>
                </a:solidFill>
                <a:ea typeface="楷体_GB2312" pitchFamily="49" charset="-122"/>
              </a:rPr>
              <a:t>}</a:t>
            </a:r>
            <a:r>
              <a:rPr lang="en-US" altLang="zh-CN" sz="3200" dirty="0">
                <a:solidFill>
                  <a:srgbClr val="0000CC"/>
                </a:solidFill>
                <a:ea typeface="楷体_GB2312" pitchFamily="49" charset="-122"/>
              </a:rPr>
              <a:t> // switch</a:t>
            </a:r>
          </a:p>
        </p:txBody>
      </p:sp>
    </p:spTree>
    <p:extLst>
      <p:ext uri="{BB962C8B-B14F-4D97-AF65-F5344CB8AC3E}">
        <p14:creationId xmlns:p14="http://schemas.microsoft.com/office/powerpoint/2010/main" val="15440687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425591-68BD-4853-B0A7-2549A9F49887}" type="slidenum">
              <a:rPr lang="en-US" altLang="zh-CN">
                <a:solidFill>
                  <a:srgbClr val="578963"/>
                </a:solidFill>
              </a:rPr>
              <a:pPr/>
              <a:t>68</a:t>
            </a:fld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1028" name="Text Box 2"/>
          <p:cNvSpPr txBox="1">
            <a:spLocks noChangeArrowheads="1"/>
          </p:cNvSpPr>
          <p:nvPr/>
        </p:nvSpPr>
        <p:spPr bwMode="auto">
          <a:xfrm>
            <a:off x="533400" y="76200"/>
            <a:ext cx="424815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000">
                <a:solidFill>
                  <a:srgbClr val="990033"/>
                </a:solidFill>
                <a:ea typeface="楷体_GB2312" pitchFamily="49" charset="-122"/>
              </a:rPr>
              <a:t>建子树的算法为：</a:t>
            </a:r>
          </a:p>
        </p:txBody>
      </p:sp>
      <p:sp>
        <p:nvSpPr>
          <p:cNvPr id="1029" name="Text Box 3"/>
          <p:cNvSpPr txBox="1">
            <a:spLocks noChangeArrowheads="1"/>
          </p:cNvSpPr>
          <p:nvPr/>
        </p:nvSpPr>
        <p:spPr bwMode="auto">
          <a:xfrm>
            <a:off x="1238250" y="685800"/>
            <a:ext cx="7865936" cy="61493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990033"/>
                </a:solidFill>
              </a:rPr>
              <a:t>void</a:t>
            </a:r>
            <a:r>
              <a:rPr lang="en-US" altLang="zh-CN" dirty="0">
                <a:solidFill>
                  <a:srgbClr val="990033"/>
                </a:solidFill>
              </a:rPr>
              <a:t> </a:t>
            </a:r>
            <a:r>
              <a:rPr lang="en-US" altLang="zh-CN" dirty="0" err="1">
                <a:solidFill>
                  <a:srgbClr val="990033"/>
                </a:solidFill>
              </a:rPr>
              <a:t>CrtSubtree</a:t>
            </a:r>
            <a:r>
              <a:rPr lang="en-US" altLang="zh-CN" dirty="0">
                <a:solidFill>
                  <a:srgbClr val="990033"/>
                </a:solidFill>
              </a:rPr>
              <a:t> (</a:t>
            </a:r>
            <a:r>
              <a:rPr lang="en-US" altLang="zh-CN" dirty="0" err="1">
                <a:solidFill>
                  <a:srgbClr val="990033"/>
                </a:solidFill>
              </a:rPr>
              <a:t>Bitree</a:t>
            </a:r>
            <a:r>
              <a:rPr lang="en-US" altLang="zh-CN" b="1" dirty="0">
                <a:solidFill>
                  <a:srgbClr val="990033"/>
                </a:solidFill>
              </a:rPr>
              <a:t>&amp;</a:t>
            </a:r>
            <a:r>
              <a:rPr lang="en-US" altLang="zh-CN" dirty="0">
                <a:solidFill>
                  <a:srgbClr val="990033"/>
                </a:solidFill>
              </a:rPr>
              <a:t> T, char </a:t>
            </a:r>
            <a:r>
              <a:rPr lang="en-US" altLang="zh-CN" dirty="0" err="1">
                <a:solidFill>
                  <a:srgbClr val="990033"/>
                </a:solidFill>
              </a:rPr>
              <a:t>ch</a:t>
            </a:r>
            <a:r>
              <a:rPr lang="en-US" altLang="zh-CN" dirty="0">
                <a:solidFill>
                  <a:srgbClr val="990033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990033"/>
                </a:solidFill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4000" dirty="0">
                <a:solidFill>
                  <a:srgbClr val="990033"/>
                </a:solidFill>
              </a:rPr>
              <a:t>   </a:t>
            </a:r>
            <a:r>
              <a:rPr lang="en-US" altLang="zh-CN" b="1" dirty="0">
                <a:solidFill>
                  <a:srgbClr val="990033"/>
                </a:solidFill>
              </a:rPr>
              <a:t>if</a:t>
            </a:r>
            <a:r>
              <a:rPr lang="en-US" altLang="zh-CN" dirty="0">
                <a:solidFill>
                  <a:srgbClr val="990033"/>
                </a:solidFill>
              </a:rPr>
              <a:t> (!(T= </a:t>
            </a:r>
            <a:r>
              <a:rPr lang="en-US" altLang="zh-CN" b="1" dirty="0">
                <a:solidFill>
                  <a:srgbClr val="990033"/>
                </a:solidFill>
              </a:rPr>
              <a:t>new </a:t>
            </a:r>
            <a:r>
              <a:rPr lang="en-US" altLang="zh-CN" dirty="0" err="1">
                <a:solidFill>
                  <a:srgbClr val="990033"/>
                </a:solidFill>
              </a:rPr>
              <a:t>BiTNode</a:t>
            </a:r>
            <a:r>
              <a:rPr lang="en-US" altLang="zh-CN" dirty="0">
                <a:solidFill>
                  <a:srgbClr val="990033"/>
                </a:solidFill>
              </a:rPr>
              <a:t>)) 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990033"/>
                </a:solidFill>
              </a:rPr>
              <a:t>        </a:t>
            </a:r>
            <a:r>
              <a:rPr lang="en-US" altLang="zh-CN" b="1" dirty="0">
                <a:solidFill>
                  <a:srgbClr val="990033"/>
                </a:solidFill>
              </a:rPr>
              <a:t>exit</a:t>
            </a:r>
            <a:r>
              <a:rPr lang="en-US" altLang="zh-CN" dirty="0">
                <a:solidFill>
                  <a:srgbClr val="990033"/>
                </a:solidFill>
              </a:rPr>
              <a:t>(OVERFLOW);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990033"/>
                </a:solidFill>
              </a:rPr>
              <a:t>   T-&gt;data = </a:t>
            </a:r>
            <a:r>
              <a:rPr lang="en-US" altLang="zh-CN" dirty="0" err="1">
                <a:solidFill>
                  <a:srgbClr val="990033"/>
                </a:solidFill>
              </a:rPr>
              <a:t>ch</a:t>
            </a:r>
            <a:r>
              <a:rPr lang="en-US" altLang="zh-CN" dirty="0">
                <a:solidFill>
                  <a:srgbClr val="990033"/>
                </a:solidFill>
              </a:rPr>
              <a:t>;          </a:t>
            </a:r>
            <a:r>
              <a:rPr lang="en-US" altLang="zh-CN" sz="3200" b="1" dirty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en-US" altLang="zh-CN" sz="3200" b="1" dirty="0" err="1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ch</a:t>
            </a:r>
            <a:r>
              <a:rPr lang="zh-CN" altLang="en-US" sz="3200" b="1" dirty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为运算符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990033"/>
                </a:solidFill>
              </a:rPr>
              <a:t>   </a:t>
            </a:r>
            <a:r>
              <a:rPr lang="en-US" altLang="zh-CN" dirty="0">
                <a:solidFill>
                  <a:srgbClr val="990033"/>
                </a:solidFill>
              </a:rPr>
              <a:t>Pop(PTR, </a:t>
            </a:r>
            <a:r>
              <a:rPr lang="en-US" altLang="zh-CN" dirty="0" err="1">
                <a:solidFill>
                  <a:srgbClr val="990033"/>
                </a:solidFill>
              </a:rPr>
              <a:t>rc</a:t>
            </a:r>
            <a:r>
              <a:rPr lang="en-US" altLang="zh-CN" dirty="0">
                <a:solidFill>
                  <a:srgbClr val="990033"/>
                </a:solidFill>
              </a:rPr>
              <a:t>);  T-&gt;</a:t>
            </a:r>
            <a:r>
              <a:rPr lang="en-US" altLang="zh-CN" dirty="0" err="1">
                <a:solidFill>
                  <a:srgbClr val="990033"/>
                </a:solidFill>
              </a:rPr>
              <a:t>rchild</a:t>
            </a:r>
            <a:r>
              <a:rPr lang="en-US" altLang="zh-CN" dirty="0">
                <a:solidFill>
                  <a:srgbClr val="990033"/>
                </a:solidFill>
              </a:rPr>
              <a:t> = </a:t>
            </a:r>
            <a:r>
              <a:rPr lang="en-US" altLang="zh-CN" dirty="0" err="1">
                <a:solidFill>
                  <a:srgbClr val="990033"/>
                </a:solidFill>
              </a:rPr>
              <a:t>rc</a:t>
            </a:r>
            <a:r>
              <a:rPr lang="en-US" altLang="zh-CN" dirty="0">
                <a:solidFill>
                  <a:srgbClr val="990033"/>
                </a:solidFill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990033"/>
                </a:solidFill>
              </a:rPr>
              <a:t>   Pop(PTR, </a:t>
            </a:r>
            <a:r>
              <a:rPr lang="en-US" altLang="zh-CN" dirty="0" err="1">
                <a:solidFill>
                  <a:srgbClr val="990033"/>
                </a:solidFill>
              </a:rPr>
              <a:t>lc</a:t>
            </a:r>
            <a:r>
              <a:rPr lang="en-US" altLang="zh-CN" dirty="0">
                <a:solidFill>
                  <a:srgbClr val="990033"/>
                </a:solidFill>
              </a:rPr>
              <a:t>);  T-&gt;</a:t>
            </a:r>
            <a:r>
              <a:rPr lang="en-US" altLang="zh-CN" dirty="0" err="1">
                <a:solidFill>
                  <a:srgbClr val="990033"/>
                </a:solidFill>
              </a:rPr>
              <a:t>lchild</a:t>
            </a:r>
            <a:r>
              <a:rPr lang="en-US" altLang="zh-CN" dirty="0">
                <a:solidFill>
                  <a:srgbClr val="990033"/>
                </a:solidFill>
              </a:rPr>
              <a:t> = </a:t>
            </a:r>
            <a:r>
              <a:rPr lang="en-US" altLang="zh-CN" dirty="0" err="1">
                <a:solidFill>
                  <a:srgbClr val="990033"/>
                </a:solidFill>
              </a:rPr>
              <a:t>lc</a:t>
            </a:r>
            <a:r>
              <a:rPr lang="en-US" altLang="zh-CN" dirty="0">
                <a:solidFill>
                  <a:srgbClr val="990033"/>
                </a:solidFill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333333"/>
                </a:solidFill>
              </a:rPr>
              <a:t>   </a:t>
            </a:r>
            <a:r>
              <a:rPr lang="en-US" altLang="zh-CN" b="1" dirty="0">
                <a:solidFill>
                  <a:srgbClr val="CC0000"/>
                </a:solidFill>
              </a:rPr>
              <a:t>Push(PTR, T</a:t>
            </a:r>
            <a:r>
              <a:rPr lang="en-US" altLang="zh-CN" b="1" dirty="0" smtClean="0">
                <a:solidFill>
                  <a:srgbClr val="CC0000"/>
                </a:solidFill>
              </a:rPr>
              <a:t>); </a:t>
            </a:r>
            <a:r>
              <a:rPr lang="en-US" altLang="zh-CN" sz="2800" b="1" dirty="0" smtClean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800" b="1" dirty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新创建</a:t>
            </a:r>
            <a:r>
              <a:rPr lang="zh-CN" altLang="en-US" sz="2800" b="1" dirty="0" smtClean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的运算符子</a:t>
            </a:r>
            <a:r>
              <a:rPr lang="zh-CN" altLang="en-US" sz="2800" b="1" dirty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树进栈</a:t>
            </a:r>
            <a:endParaRPr lang="zh-CN" altLang="en-US" sz="2800" dirty="0">
              <a:solidFill>
                <a:srgbClr val="333333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990033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53637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A04997-D186-4A70-9AFD-7F4D5660D2BD}" type="slidenum">
              <a:rPr lang="en-US" altLang="zh-CN">
                <a:solidFill>
                  <a:srgbClr val="578963"/>
                </a:solidFill>
              </a:rPr>
              <a:pPr/>
              <a:t>69</a:t>
            </a:fld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81986" name="Text Box 2"/>
          <p:cNvSpPr txBox="1">
            <a:spLocks noChangeArrowheads="1"/>
          </p:cNvSpPr>
          <p:nvPr/>
        </p:nvSpPr>
        <p:spPr bwMode="auto">
          <a:xfrm>
            <a:off x="1131888" y="4570413"/>
            <a:ext cx="6116637" cy="823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前缀表达式   </a:t>
            </a:r>
            <a:r>
              <a:rPr lang="en-US" altLang="zh-CN" sz="40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40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×+</a:t>
            </a:r>
            <a:r>
              <a:rPr lang="en-US" altLang="zh-CN" sz="4000" b="1">
                <a:solidFill>
                  <a:srgbClr val="000066"/>
                </a:solidFill>
                <a:ea typeface="楷体_GB2312" pitchFamily="49" charset="-122"/>
              </a:rPr>
              <a:t> a b c / d e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 </a:t>
            </a:r>
            <a:endParaRPr lang="en-US" altLang="zh-CN" sz="4000" b="1">
              <a:solidFill>
                <a:srgbClr val="000066"/>
              </a:solidFill>
              <a:ea typeface="楷体_GB2312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71575" y="288925"/>
            <a:ext cx="7010400" cy="4191000"/>
            <a:chOff x="738" y="182"/>
            <a:chExt cx="4416" cy="2640"/>
          </a:xfrm>
        </p:grpSpPr>
        <p:sp>
          <p:nvSpPr>
            <p:cNvPr id="41992" name="Oval 4"/>
            <p:cNvSpPr>
              <a:spLocks noChangeArrowheads="1"/>
            </p:cNvSpPr>
            <p:nvPr/>
          </p:nvSpPr>
          <p:spPr bwMode="auto">
            <a:xfrm>
              <a:off x="738" y="2342"/>
              <a:ext cx="384" cy="48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4000" b="1">
                  <a:solidFill>
                    <a:srgbClr val="FF0000"/>
                  </a:solidFill>
                </a:rPr>
                <a:t>a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41993" name="Oval 5"/>
            <p:cNvSpPr>
              <a:spLocks noChangeArrowheads="1"/>
            </p:cNvSpPr>
            <p:nvPr/>
          </p:nvSpPr>
          <p:spPr bwMode="auto">
            <a:xfrm>
              <a:off x="1698" y="2342"/>
              <a:ext cx="384" cy="48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4000" b="1">
                  <a:solidFill>
                    <a:srgbClr val="FF3300"/>
                  </a:solidFill>
                </a:rPr>
                <a:t>b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41994" name="Oval 6"/>
            <p:cNvSpPr>
              <a:spLocks noChangeArrowheads="1"/>
            </p:cNvSpPr>
            <p:nvPr/>
          </p:nvSpPr>
          <p:spPr bwMode="auto">
            <a:xfrm>
              <a:off x="2370" y="1526"/>
              <a:ext cx="384" cy="48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4000" b="1">
                  <a:solidFill>
                    <a:srgbClr val="FF3300"/>
                  </a:solidFill>
                </a:rPr>
                <a:t>c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41995" name="Oval 7"/>
            <p:cNvSpPr>
              <a:spLocks noChangeArrowheads="1"/>
            </p:cNvSpPr>
            <p:nvPr/>
          </p:nvSpPr>
          <p:spPr bwMode="auto">
            <a:xfrm>
              <a:off x="3618" y="1526"/>
              <a:ext cx="384" cy="48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4000" b="1">
                  <a:solidFill>
                    <a:srgbClr val="FF3300"/>
                  </a:solidFill>
                </a:rPr>
                <a:t>d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41996" name="Oval 8"/>
            <p:cNvSpPr>
              <a:spLocks noChangeArrowheads="1"/>
            </p:cNvSpPr>
            <p:nvPr/>
          </p:nvSpPr>
          <p:spPr bwMode="auto">
            <a:xfrm>
              <a:off x="4770" y="1526"/>
              <a:ext cx="384" cy="48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4000" b="1">
                  <a:solidFill>
                    <a:srgbClr val="FF3300"/>
                  </a:solidFill>
                </a:rPr>
                <a:t>e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41997" name="Oval 9"/>
            <p:cNvSpPr>
              <a:spLocks noChangeArrowheads="1"/>
            </p:cNvSpPr>
            <p:nvPr/>
          </p:nvSpPr>
          <p:spPr bwMode="auto">
            <a:xfrm>
              <a:off x="2994" y="182"/>
              <a:ext cx="384" cy="48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4000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endParaRPr lang="en-US" altLang="zh-CN" sz="4400" b="1">
                <a:solidFill>
                  <a:srgbClr val="333399"/>
                </a:solidFill>
              </a:endParaRPr>
            </a:p>
          </p:txBody>
        </p:sp>
        <p:sp>
          <p:nvSpPr>
            <p:cNvPr id="41998" name="Oval 10"/>
            <p:cNvSpPr>
              <a:spLocks noChangeArrowheads="1"/>
            </p:cNvSpPr>
            <p:nvPr/>
          </p:nvSpPr>
          <p:spPr bwMode="auto">
            <a:xfrm>
              <a:off x="1794" y="806"/>
              <a:ext cx="384" cy="48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4000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×</a:t>
              </a:r>
            </a:p>
          </p:txBody>
        </p:sp>
        <p:sp>
          <p:nvSpPr>
            <p:cNvPr id="41999" name="Oval 11"/>
            <p:cNvSpPr>
              <a:spLocks noChangeArrowheads="1"/>
            </p:cNvSpPr>
            <p:nvPr/>
          </p:nvSpPr>
          <p:spPr bwMode="auto">
            <a:xfrm>
              <a:off x="1218" y="1526"/>
              <a:ext cx="384" cy="48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4400" b="1">
                  <a:solidFill>
                    <a:srgbClr val="333399"/>
                  </a:solidFill>
                </a:rPr>
                <a:t>+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42000" name="Oval 12"/>
            <p:cNvSpPr>
              <a:spLocks noChangeArrowheads="1"/>
            </p:cNvSpPr>
            <p:nvPr/>
          </p:nvSpPr>
          <p:spPr bwMode="auto">
            <a:xfrm>
              <a:off x="4194" y="806"/>
              <a:ext cx="384" cy="48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4400" b="1">
                  <a:solidFill>
                    <a:srgbClr val="333399"/>
                  </a:solidFill>
                </a:rPr>
                <a:t>/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42001" name="Line 13"/>
            <p:cNvSpPr>
              <a:spLocks noChangeShapeType="1"/>
            </p:cNvSpPr>
            <p:nvPr/>
          </p:nvSpPr>
          <p:spPr bwMode="auto">
            <a:xfrm flipH="1">
              <a:off x="1986" y="422"/>
              <a:ext cx="1008" cy="38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42002" name="Line 14"/>
            <p:cNvSpPr>
              <a:spLocks noChangeShapeType="1"/>
            </p:cNvSpPr>
            <p:nvPr/>
          </p:nvSpPr>
          <p:spPr bwMode="auto">
            <a:xfrm>
              <a:off x="3378" y="422"/>
              <a:ext cx="1008" cy="38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42003" name="Line 15"/>
            <p:cNvSpPr>
              <a:spLocks noChangeShapeType="1"/>
            </p:cNvSpPr>
            <p:nvPr/>
          </p:nvSpPr>
          <p:spPr bwMode="auto">
            <a:xfrm flipH="1">
              <a:off x="1410" y="1046"/>
              <a:ext cx="384" cy="48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42004" name="Line 16"/>
            <p:cNvSpPr>
              <a:spLocks noChangeShapeType="1"/>
            </p:cNvSpPr>
            <p:nvPr/>
          </p:nvSpPr>
          <p:spPr bwMode="auto">
            <a:xfrm flipH="1">
              <a:off x="930" y="1766"/>
              <a:ext cx="288" cy="576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42005" name="Line 17"/>
            <p:cNvSpPr>
              <a:spLocks noChangeShapeType="1"/>
            </p:cNvSpPr>
            <p:nvPr/>
          </p:nvSpPr>
          <p:spPr bwMode="auto">
            <a:xfrm>
              <a:off x="1602" y="1718"/>
              <a:ext cx="288" cy="62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42006" name="Line 18"/>
            <p:cNvSpPr>
              <a:spLocks noChangeShapeType="1"/>
            </p:cNvSpPr>
            <p:nvPr/>
          </p:nvSpPr>
          <p:spPr bwMode="auto">
            <a:xfrm>
              <a:off x="2178" y="1046"/>
              <a:ext cx="384" cy="48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42007" name="Line 19"/>
            <p:cNvSpPr>
              <a:spLocks noChangeShapeType="1"/>
            </p:cNvSpPr>
            <p:nvPr/>
          </p:nvSpPr>
          <p:spPr bwMode="auto">
            <a:xfrm flipH="1">
              <a:off x="3810" y="1046"/>
              <a:ext cx="384" cy="48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42008" name="Line 20"/>
            <p:cNvSpPr>
              <a:spLocks noChangeShapeType="1"/>
            </p:cNvSpPr>
            <p:nvPr/>
          </p:nvSpPr>
          <p:spPr bwMode="auto">
            <a:xfrm>
              <a:off x="4578" y="1046"/>
              <a:ext cx="384" cy="48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</p:grpSp>
      <p:sp>
        <p:nvSpPr>
          <p:cNvPr id="41989" name="Rectangle 21"/>
          <p:cNvSpPr>
            <a:spLocks noChangeArrowheads="1"/>
          </p:cNvSpPr>
          <p:nvPr/>
        </p:nvSpPr>
        <p:spPr bwMode="auto">
          <a:xfrm>
            <a:off x="265113" y="192088"/>
            <a:ext cx="39243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000066"/>
                </a:solidFill>
                <a:ea typeface="楷体_GB2312" pitchFamily="49" charset="-122"/>
              </a:rPr>
              <a:t>(a+b)</a:t>
            </a:r>
            <a:r>
              <a:rPr lang="en-US" altLang="zh-CN" sz="40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×</a:t>
            </a:r>
            <a:r>
              <a:rPr lang="en-US" altLang="zh-CN" sz="4000" b="1">
                <a:solidFill>
                  <a:srgbClr val="000066"/>
                </a:solidFill>
                <a:ea typeface="楷体_GB2312" pitchFamily="49" charset="-122"/>
              </a:rPr>
              <a:t>c –</a:t>
            </a:r>
            <a:r>
              <a:rPr lang="en-US" altLang="zh-CN" sz="40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d/e</a:t>
            </a:r>
          </a:p>
        </p:txBody>
      </p:sp>
      <p:sp>
        <p:nvSpPr>
          <p:cNvPr id="682006" name="Text Box 22"/>
          <p:cNvSpPr txBox="1">
            <a:spLocks noChangeArrowheads="1"/>
          </p:cNvSpPr>
          <p:nvPr/>
        </p:nvSpPr>
        <p:spPr bwMode="auto">
          <a:xfrm>
            <a:off x="1131888" y="5195888"/>
            <a:ext cx="6243637" cy="823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中缀表达式   </a:t>
            </a:r>
            <a:r>
              <a:rPr lang="en-US" altLang="zh-CN" sz="4000" b="1">
                <a:solidFill>
                  <a:srgbClr val="000066"/>
                </a:solidFill>
                <a:ea typeface="楷体_GB2312" pitchFamily="49" charset="-122"/>
              </a:rPr>
              <a:t>a </a:t>
            </a:r>
            <a:r>
              <a:rPr lang="en-US" altLang="zh-CN" sz="40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sz="4000" b="1">
                <a:solidFill>
                  <a:srgbClr val="000066"/>
                </a:solidFill>
                <a:ea typeface="楷体_GB2312" pitchFamily="49" charset="-122"/>
              </a:rPr>
              <a:t> b</a:t>
            </a:r>
            <a:r>
              <a:rPr lang="en-US" altLang="zh-CN" sz="40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×</a:t>
            </a:r>
            <a:r>
              <a:rPr lang="en-US" altLang="zh-CN" sz="4000" b="1">
                <a:solidFill>
                  <a:srgbClr val="000066"/>
                </a:solidFill>
                <a:ea typeface="楷体_GB2312" pitchFamily="49" charset="-122"/>
              </a:rPr>
              <a:t> c </a:t>
            </a:r>
            <a:r>
              <a:rPr lang="en-US" altLang="zh-CN" sz="40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4000" b="1">
                <a:solidFill>
                  <a:srgbClr val="000066"/>
                </a:solidFill>
                <a:ea typeface="楷体_GB2312" pitchFamily="49" charset="-122"/>
              </a:rPr>
              <a:t> d / e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682007" name="Text Box 23"/>
          <p:cNvSpPr txBox="1">
            <a:spLocks noChangeArrowheads="1"/>
          </p:cNvSpPr>
          <p:nvPr/>
        </p:nvSpPr>
        <p:spPr bwMode="auto">
          <a:xfrm>
            <a:off x="1131888" y="5900738"/>
            <a:ext cx="6370637" cy="823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后缀表达式   </a:t>
            </a:r>
            <a:r>
              <a:rPr lang="en-US" altLang="zh-CN" sz="4000" b="1">
                <a:solidFill>
                  <a:srgbClr val="000066"/>
                </a:solidFill>
                <a:ea typeface="楷体_GB2312" pitchFamily="49" charset="-122"/>
              </a:rPr>
              <a:t>a b </a:t>
            </a:r>
            <a:r>
              <a:rPr lang="en-US" altLang="zh-CN" sz="40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sz="4000" b="1">
                <a:solidFill>
                  <a:srgbClr val="000066"/>
                </a:solidFill>
                <a:ea typeface="楷体_GB2312" pitchFamily="49" charset="-122"/>
              </a:rPr>
              <a:t> c </a:t>
            </a:r>
            <a:r>
              <a:rPr lang="en-US" altLang="zh-CN" sz="40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×</a:t>
            </a:r>
            <a:r>
              <a:rPr lang="en-US" altLang="zh-CN" sz="4000" b="1">
                <a:solidFill>
                  <a:srgbClr val="000066"/>
                </a:solidFill>
                <a:ea typeface="楷体_GB2312" pitchFamily="49" charset="-122"/>
              </a:rPr>
              <a:t> d e / </a:t>
            </a:r>
            <a:r>
              <a:rPr lang="en-US" altLang="zh-CN" sz="40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b="1">
                <a:solidFill>
                  <a:srgbClr val="FF3300"/>
                </a:solidFill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92286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6" grpId="0"/>
      <p:bldP spid="682006" grpId="0"/>
      <p:bldP spid="68200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Text Box 2"/>
          <p:cNvSpPr txBox="1">
            <a:spLocks noChangeArrowheads="1"/>
          </p:cNvSpPr>
          <p:nvPr/>
        </p:nvSpPr>
        <p:spPr bwMode="auto">
          <a:xfrm>
            <a:off x="838200" y="1371600"/>
            <a:ext cx="75565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4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二、二叉树的链式存储表示</a:t>
            </a:r>
            <a:endParaRPr lang="zh-CN" altLang="en-US" sz="5400">
              <a:solidFill>
                <a:srgbClr val="333333"/>
              </a:solidFill>
            </a:endParaRPr>
          </a:p>
        </p:txBody>
      </p:sp>
      <p:sp>
        <p:nvSpPr>
          <p:cNvPr id="233475" name="Text Box 3">
            <a:hlinkClick r:id="rId3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838200" y="3276600"/>
            <a:ext cx="297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40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二叉链表</a:t>
            </a:r>
            <a:endParaRPr lang="zh-CN" altLang="en-US" sz="2400">
              <a:solidFill>
                <a:srgbClr val="FF00FF"/>
              </a:solidFill>
            </a:endParaRPr>
          </a:p>
        </p:txBody>
      </p:sp>
      <p:sp>
        <p:nvSpPr>
          <p:cNvPr id="233476" name="Text Box 4">
            <a:hlinkClick r:id="rId4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914400" y="4572000"/>
            <a:ext cx="297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>
                <a:solidFill>
                  <a:srgbClr val="FF00FF"/>
                </a:solidFill>
                <a:ea typeface="楷体_GB2312" pitchFamily="49" charset="-122"/>
              </a:rPr>
              <a:t>2</a:t>
            </a:r>
            <a:r>
              <a:rPr lang="zh-CN" altLang="en-US" sz="4000" b="1">
                <a:solidFill>
                  <a:srgbClr val="FF00FF"/>
                </a:solidFill>
                <a:ea typeface="楷体_GB2312" pitchFamily="49" charset="-122"/>
              </a:rPr>
              <a:t>．</a:t>
            </a:r>
            <a:r>
              <a:rPr lang="zh-CN" altLang="en-US" sz="40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三叉链表</a:t>
            </a:r>
            <a:endParaRPr lang="zh-CN" altLang="en-US" sz="2400">
              <a:solidFill>
                <a:srgbClr val="FF00FF"/>
              </a:solidFill>
            </a:endParaRPr>
          </a:p>
        </p:txBody>
      </p:sp>
      <p:sp>
        <p:nvSpPr>
          <p:cNvPr id="233477" name="Text Box 5">
            <a:hlinkClick r:id="rId5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5029200" y="3276600"/>
            <a:ext cx="297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40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．双亲链表</a:t>
            </a:r>
            <a:endParaRPr lang="zh-CN" altLang="en-US" sz="2400">
              <a:solidFill>
                <a:srgbClr val="FF00FF"/>
              </a:solidFill>
            </a:endParaRPr>
          </a:p>
        </p:txBody>
      </p:sp>
      <p:sp>
        <p:nvSpPr>
          <p:cNvPr id="233478" name="Text Box 6"/>
          <p:cNvSpPr txBox="1">
            <a:spLocks noChangeArrowheads="1"/>
          </p:cNvSpPr>
          <p:nvPr/>
        </p:nvSpPr>
        <p:spPr bwMode="auto">
          <a:xfrm>
            <a:off x="5029200" y="4495800"/>
            <a:ext cx="297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>
                <a:solidFill>
                  <a:srgbClr val="FF00FF"/>
                </a:solidFill>
                <a:ea typeface="楷体_GB2312" pitchFamily="49" charset="-122"/>
              </a:rPr>
              <a:t>4</a:t>
            </a:r>
            <a:r>
              <a:rPr lang="zh-CN" altLang="en-US" sz="4000" b="1">
                <a:solidFill>
                  <a:srgbClr val="FF00FF"/>
                </a:solidFill>
                <a:ea typeface="楷体_GB2312" pitchFamily="49" charset="-122"/>
              </a:rPr>
              <a:t>．线索链表</a:t>
            </a:r>
            <a:endParaRPr lang="zh-CN" altLang="en-US" sz="2400">
              <a:solidFill>
                <a:srgbClr val="FF00FF"/>
              </a:solidFill>
            </a:endParaRPr>
          </a:p>
        </p:txBody>
      </p:sp>
      <p:sp>
        <p:nvSpPr>
          <p:cNvPr id="233479" name="Freeform 0"/>
          <p:cNvSpPr>
            <a:spLocks/>
          </p:cNvSpPr>
          <p:nvPr/>
        </p:nvSpPr>
        <p:spPr bwMode="auto">
          <a:xfrm>
            <a:off x="642938" y="3033713"/>
            <a:ext cx="477837" cy="644525"/>
          </a:xfrm>
          <a:custGeom>
            <a:avLst/>
            <a:gdLst>
              <a:gd name="T0" fmla="*/ 0 w 301"/>
              <a:gd name="T1" fmla="*/ 2147483646 h 406"/>
              <a:gd name="T2" fmla="*/ 2147483646 w 301"/>
              <a:gd name="T3" fmla="*/ 2147483646 h 406"/>
              <a:gd name="T4" fmla="*/ 2147483646 w 301"/>
              <a:gd name="T5" fmla="*/ 0 h 406"/>
              <a:gd name="T6" fmla="*/ 0 60000 65536"/>
              <a:gd name="T7" fmla="*/ 0 60000 65536"/>
              <a:gd name="T8" fmla="*/ 0 60000 65536"/>
              <a:gd name="T9" fmla="*/ 0 w 301"/>
              <a:gd name="T10" fmla="*/ 0 h 406"/>
              <a:gd name="T11" fmla="*/ 301 w 301"/>
              <a:gd name="T12" fmla="*/ 406 h 4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1" h="406">
                <a:moveTo>
                  <a:pt x="0" y="236"/>
                </a:moveTo>
                <a:lnTo>
                  <a:pt x="170" y="406"/>
                </a:lnTo>
                <a:lnTo>
                  <a:pt x="301" y="0"/>
                </a:lnTo>
              </a:path>
            </a:pathLst>
          </a:cu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5925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01EA49-071A-4AAB-9163-BF6730A76D65}" type="slidenum">
              <a:rPr lang="en-US" altLang="zh-CN">
                <a:solidFill>
                  <a:srgbClr val="578963"/>
                </a:solidFill>
              </a:rPr>
              <a:pPr/>
              <a:t>70</a:t>
            </a:fld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381000" y="99060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sz="5400" b="1">
                <a:solidFill>
                  <a:srgbClr val="800000"/>
                </a:solidFill>
                <a:latin typeface="仿宋_GB2312" pitchFamily="49" charset="-122"/>
                <a:ea typeface="仿宋_GB2312" pitchFamily="49" charset="-122"/>
              </a:rPr>
              <a:t>5</a:t>
            </a:r>
            <a:r>
              <a:rPr lang="zh-CN" altLang="en-US" sz="5400" b="1">
                <a:solidFill>
                  <a:srgbClr val="800000"/>
                </a:solidFill>
                <a:latin typeface="仿宋_GB2312" pitchFamily="49" charset="-122"/>
                <a:ea typeface="仿宋_GB2312" pitchFamily="49" charset="-122"/>
              </a:rPr>
              <a:t>、建立二叉树的存储结构</a:t>
            </a:r>
            <a:endParaRPr lang="zh-CN" altLang="en-US" sz="5400" b="1">
              <a:solidFill>
                <a:srgbClr val="800000"/>
              </a:solidFill>
              <a:ea typeface="隶书" pitchFamily="49" charset="-122"/>
            </a:endParaRP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838200" y="2667000"/>
            <a:ext cx="76962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333333"/>
                </a:solidFill>
                <a:ea typeface="隶书" pitchFamily="49" charset="-122"/>
              </a:rPr>
              <a:t>       </a:t>
            </a:r>
            <a:r>
              <a:rPr lang="zh-CN" altLang="en-US" sz="4000" b="1">
                <a:solidFill>
                  <a:srgbClr val="333333"/>
                </a:solidFill>
                <a:ea typeface="楷体_GB2312" pitchFamily="49" charset="-122"/>
              </a:rPr>
              <a:t>以字符串的形式定义二叉树</a:t>
            </a: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1527175" y="4614863"/>
            <a:ext cx="729615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FF00FF"/>
                </a:solidFill>
                <a:ea typeface="楷体_GB2312" pitchFamily="49" charset="-122"/>
              </a:rPr>
              <a:t>由二叉树的先序和中序序列建树</a:t>
            </a:r>
            <a:endParaRPr lang="zh-CN" altLang="en-US" sz="2400">
              <a:solidFill>
                <a:srgbClr val="FF00FF"/>
              </a:solidFill>
            </a:endParaRPr>
          </a:p>
        </p:txBody>
      </p:sp>
      <p:pic>
        <p:nvPicPr>
          <p:cNvPr id="43014" name="Picture 5" descr="Green Ball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625" y="28717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5" name="Picture 6" descr="Green Ball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39227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500188" y="3670300"/>
            <a:ext cx="691515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zh-CN" altLang="en-US" sz="4000" b="1">
                <a:solidFill>
                  <a:srgbClr val="333333"/>
                </a:solidFill>
                <a:ea typeface="楷体_GB2312" pitchFamily="49" charset="-122"/>
              </a:rPr>
              <a:t>按给定的表达式建相应二叉树</a:t>
            </a:r>
            <a:endParaRPr lang="zh-CN" altLang="en-US" sz="4000">
              <a:solidFill>
                <a:srgbClr val="333333"/>
              </a:solidFill>
            </a:endParaRPr>
          </a:p>
        </p:txBody>
      </p:sp>
      <p:pic>
        <p:nvPicPr>
          <p:cNvPr id="43017" name="Picture 9" descr="Green Ball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7913" y="486886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33994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809FC5-A36F-4253-AD13-42EEB70F5282}" type="slidenum">
              <a:rPr lang="en-US" altLang="zh-CN">
                <a:solidFill>
                  <a:srgbClr val="578963"/>
                </a:solidFill>
              </a:rPr>
              <a:pPr/>
              <a:t>71</a:t>
            </a:fld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228600" y="1047750"/>
            <a:ext cx="8591550" cy="1301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仅知二叉树的先序序列“</a:t>
            </a:r>
            <a:r>
              <a:rPr lang="en-US" altLang="zh-CN" b="1">
                <a:solidFill>
                  <a:srgbClr val="FF00FF"/>
                </a:solidFill>
                <a:ea typeface="楷体_GB2312" pitchFamily="49" charset="-122"/>
              </a:rPr>
              <a:t>abcdefg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”</a:t>
            </a:r>
            <a:r>
              <a:rPr lang="en-US" altLang="zh-CN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不能唯一确定一棵二叉树，</a:t>
            </a:r>
            <a:endParaRPr lang="zh-CN" altLang="en-US">
              <a:solidFill>
                <a:srgbClr val="333333"/>
              </a:solidFill>
              <a:ea typeface="楷体_GB2312" pitchFamily="49" charset="-122"/>
            </a:endParaRPr>
          </a:p>
        </p:txBody>
      </p:sp>
      <p:sp>
        <p:nvSpPr>
          <p:cNvPr id="666627" name="Text Box 3"/>
          <p:cNvSpPr txBox="1">
            <a:spLocks noChangeArrowheads="1"/>
          </p:cNvSpPr>
          <p:nvPr/>
        </p:nvSpPr>
        <p:spPr bwMode="auto">
          <a:xfrm>
            <a:off x="323850" y="3573463"/>
            <a:ext cx="8686800" cy="1301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如果同时已知二叉树的中序序列“</a:t>
            </a:r>
            <a:r>
              <a:rPr lang="en-US" altLang="zh-CN" b="1">
                <a:solidFill>
                  <a:srgbClr val="FF00FF"/>
                </a:solidFill>
                <a:ea typeface="楷体_GB2312" pitchFamily="49" charset="-122"/>
              </a:rPr>
              <a:t>cbdaegf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”,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则会如何？</a:t>
            </a:r>
            <a:r>
              <a:rPr lang="zh-CN" altLang="en-US">
                <a:solidFill>
                  <a:srgbClr val="FF9900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666628" name="Text Box 4"/>
          <p:cNvSpPr txBox="1">
            <a:spLocks noChangeArrowheads="1"/>
          </p:cNvSpPr>
          <p:nvPr/>
        </p:nvSpPr>
        <p:spPr bwMode="auto">
          <a:xfrm>
            <a:off x="282575" y="2590800"/>
            <a:ext cx="4267200" cy="696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二叉树的先序序列</a:t>
            </a:r>
            <a:endParaRPr lang="zh-CN" altLang="en-US">
              <a:solidFill>
                <a:srgbClr val="333333"/>
              </a:solidFill>
              <a:ea typeface="楷体_GB2312" pitchFamily="49" charset="-122"/>
            </a:endParaRPr>
          </a:p>
        </p:txBody>
      </p:sp>
      <p:sp>
        <p:nvSpPr>
          <p:cNvPr id="666629" name="Text Box 5"/>
          <p:cNvSpPr txBox="1">
            <a:spLocks noChangeArrowheads="1"/>
          </p:cNvSpPr>
          <p:nvPr/>
        </p:nvSpPr>
        <p:spPr bwMode="auto">
          <a:xfrm>
            <a:off x="304800" y="5486400"/>
            <a:ext cx="4267200" cy="696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二叉树的中序序列</a:t>
            </a:r>
            <a:endParaRPr lang="zh-CN" altLang="en-US">
              <a:solidFill>
                <a:srgbClr val="333333"/>
              </a:solidFill>
              <a:ea typeface="楷体_GB2312" pitchFamily="49" charset="-122"/>
            </a:endParaRPr>
          </a:p>
        </p:txBody>
      </p:sp>
      <p:sp>
        <p:nvSpPr>
          <p:cNvPr id="666630" name="Text Box 6"/>
          <p:cNvSpPr txBox="1">
            <a:spLocks noChangeArrowheads="1"/>
          </p:cNvSpPr>
          <p:nvPr/>
        </p:nvSpPr>
        <p:spPr bwMode="auto">
          <a:xfrm>
            <a:off x="4267200" y="5562600"/>
            <a:ext cx="1654175" cy="673100"/>
          </a:xfrm>
          <a:prstGeom prst="rect">
            <a:avLst/>
          </a:prstGeom>
          <a:solidFill>
            <a:srgbClr val="CCFFCC"/>
          </a:solidFill>
          <a:ln w="31750" cap="sq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9999"/>
                </a:solidFill>
              </a:rPr>
              <a:t>左子树</a:t>
            </a:r>
            <a:endParaRPr lang="zh-CN" altLang="en-US" sz="2400">
              <a:solidFill>
                <a:srgbClr val="333333"/>
              </a:solidFill>
            </a:endParaRPr>
          </a:p>
        </p:txBody>
      </p:sp>
      <p:sp>
        <p:nvSpPr>
          <p:cNvPr id="666631" name="Text Box 7"/>
          <p:cNvSpPr txBox="1">
            <a:spLocks noChangeArrowheads="1"/>
          </p:cNvSpPr>
          <p:nvPr/>
        </p:nvSpPr>
        <p:spPr bwMode="auto">
          <a:xfrm>
            <a:off x="5257800" y="2667000"/>
            <a:ext cx="1654175" cy="673100"/>
          </a:xfrm>
          <a:prstGeom prst="rect">
            <a:avLst/>
          </a:prstGeom>
          <a:solidFill>
            <a:srgbClr val="CCFFCC"/>
          </a:solidFill>
          <a:ln w="31750" cap="sq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9999"/>
                </a:solidFill>
              </a:rPr>
              <a:t>左子树</a:t>
            </a:r>
            <a:endParaRPr lang="zh-CN" altLang="en-US" sz="2400">
              <a:solidFill>
                <a:srgbClr val="333333"/>
              </a:solidFill>
            </a:endParaRPr>
          </a:p>
        </p:txBody>
      </p:sp>
      <p:sp>
        <p:nvSpPr>
          <p:cNvPr id="666632" name="Text Box 8"/>
          <p:cNvSpPr txBox="1">
            <a:spLocks noChangeArrowheads="1"/>
          </p:cNvSpPr>
          <p:nvPr/>
        </p:nvSpPr>
        <p:spPr bwMode="auto">
          <a:xfrm>
            <a:off x="6934200" y="2667000"/>
            <a:ext cx="1654175" cy="673100"/>
          </a:xfrm>
          <a:prstGeom prst="rect">
            <a:avLst/>
          </a:prstGeom>
          <a:solidFill>
            <a:srgbClr val="CCECFF"/>
          </a:solidFill>
          <a:ln w="31750" cap="sq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333399"/>
                </a:solidFill>
              </a:rPr>
              <a:t>右子树</a:t>
            </a:r>
          </a:p>
        </p:txBody>
      </p:sp>
      <p:sp>
        <p:nvSpPr>
          <p:cNvPr id="666633" name="Text Box 9"/>
          <p:cNvSpPr txBox="1">
            <a:spLocks noChangeArrowheads="1"/>
          </p:cNvSpPr>
          <p:nvPr/>
        </p:nvSpPr>
        <p:spPr bwMode="auto">
          <a:xfrm>
            <a:off x="6727825" y="5575300"/>
            <a:ext cx="1654175" cy="673100"/>
          </a:xfrm>
          <a:prstGeom prst="rect">
            <a:avLst/>
          </a:prstGeom>
          <a:solidFill>
            <a:srgbClr val="CCECFF"/>
          </a:solidFill>
          <a:ln w="31750" cap="sq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333399"/>
                </a:solidFill>
              </a:rPr>
              <a:t>右子树</a:t>
            </a:r>
          </a:p>
        </p:txBody>
      </p:sp>
      <p:sp>
        <p:nvSpPr>
          <p:cNvPr id="666634" name="Oval 10"/>
          <p:cNvSpPr>
            <a:spLocks noChangeArrowheads="1"/>
          </p:cNvSpPr>
          <p:nvPr/>
        </p:nvSpPr>
        <p:spPr bwMode="auto">
          <a:xfrm>
            <a:off x="4549775" y="2667000"/>
            <a:ext cx="609600" cy="609600"/>
          </a:xfrm>
          <a:prstGeom prst="ellipse">
            <a:avLst/>
          </a:prstGeom>
          <a:solidFill>
            <a:srgbClr val="FFCC99"/>
          </a:solidFill>
          <a:ln w="3175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FF3300"/>
                </a:solidFill>
              </a:rPr>
              <a:t>根</a:t>
            </a:r>
            <a:endParaRPr lang="zh-CN" altLang="en-US" sz="2400">
              <a:solidFill>
                <a:srgbClr val="333333"/>
              </a:solidFill>
            </a:endParaRPr>
          </a:p>
        </p:txBody>
      </p:sp>
      <p:sp>
        <p:nvSpPr>
          <p:cNvPr id="666635" name="Oval 11"/>
          <p:cNvSpPr>
            <a:spLocks noChangeArrowheads="1"/>
          </p:cNvSpPr>
          <p:nvPr/>
        </p:nvSpPr>
        <p:spPr bwMode="auto">
          <a:xfrm>
            <a:off x="6019800" y="5562600"/>
            <a:ext cx="609600" cy="609600"/>
          </a:xfrm>
          <a:prstGeom prst="ellipse">
            <a:avLst/>
          </a:prstGeom>
          <a:solidFill>
            <a:srgbClr val="FFCC99"/>
          </a:solidFill>
          <a:ln w="3175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FF3300"/>
                </a:solidFill>
              </a:rPr>
              <a:t>根</a:t>
            </a:r>
            <a:endParaRPr lang="zh-CN" altLang="en-US" sz="2400">
              <a:solidFill>
                <a:srgbClr val="333333"/>
              </a:solidFill>
            </a:endParaRPr>
          </a:p>
        </p:txBody>
      </p:sp>
      <p:sp>
        <p:nvSpPr>
          <p:cNvPr id="44045" name="Rectangle 1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248400" y="1066800"/>
            <a:ext cx="2362200" cy="68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44046" name="Text Box 13"/>
          <p:cNvSpPr txBox="1">
            <a:spLocks noChangeArrowheads="1"/>
          </p:cNvSpPr>
          <p:nvPr/>
        </p:nvSpPr>
        <p:spPr bwMode="auto">
          <a:xfrm>
            <a:off x="938213" y="312738"/>
            <a:ext cx="731837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009999"/>
                </a:solidFill>
                <a:ea typeface="楷体_GB2312" pitchFamily="49" charset="-122"/>
              </a:rPr>
              <a:t>由二叉树的先序和中序序列建树</a:t>
            </a:r>
            <a:endParaRPr lang="zh-CN" altLang="en-US" sz="2400">
              <a:solidFill>
                <a:srgbClr val="333333"/>
              </a:solidFill>
            </a:endParaRPr>
          </a:p>
        </p:txBody>
      </p:sp>
      <p:pic>
        <p:nvPicPr>
          <p:cNvPr id="44047" name="Picture 14" descr="Green B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988" y="5556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12408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6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6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66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6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66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66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6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6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6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66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66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6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66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66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66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6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66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66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27" grpId="0" autoUpdateAnimBg="0"/>
      <p:bldP spid="666628" grpId="0" autoUpdateAnimBg="0"/>
      <p:bldP spid="666629" grpId="0" autoUpdateAnimBg="0"/>
      <p:bldP spid="666630" grpId="0" animBg="1" autoUpdateAnimBg="0"/>
      <p:bldP spid="666631" grpId="0" animBg="1" autoUpdateAnimBg="0"/>
      <p:bldP spid="666632" grpId="0" animBg="1" autoUpdateAnimBg="0"/>
      <p:bldP spid="666633" grpId="0" animBg="1" autoUpdateAnimBg="0"/>
      <p:bldP spid="666634" grpId="0" animBg="1" autoUpdateAnimBg="0"/>
      <p:bldP spid="666635" grpId="0" animBg="1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1450D1-24AD-4676-BE63-65117C6D2945}" type="slidenum">
              <a:rPr lang="en-US" altLang="zh-CN">
                <a:solidFill>
                  <a:srgbClr val="578963"/>
                </a:solidFill>
              </a:rPr>
              <a:pPr/>
              <a:t>72</a:t>
            </a:fld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1965325" y="103188"/>
            <a:ext cx="3752850" cy="823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400" b="1">
                <a:solidFill>
                  <a:srgbClr val="FFCC99"/>
                </a:solidFill>
                <a:ea typeface="楷体_GB2312" pitchFamily="49" charset="-122"/>
              </a:rPr>
              <a:t>a  b  c  d  e  </a:t>
            </a:r>
            <a:r>
              <a:rPr lang="en-US" altLang="zh-CN" sz="4800" b="1">
                <a:solidFill>
                  <a:srgbClr val="FFCC99"/>
                </a:solidFill>
                <a:ea typeface="楷体_GB2312" pitchFamily="49" charset="-122"/>
              </a:rPr>
              <a:t>f </a:t>
            </a:r>
            <a:r>
              <a:rPr lang="en-US" altLang="zh-CN" sz="4400" b="1">
                <a:solidFill>
                  <a:srgbClr val="FFCC99"/>
                </a:solidFill>
                <a:ea typeface="楷体_GB2312" pitchFamily="49" charset="-122"/>
              </a:rPr>
              <a:t> g</a:t>
            </a:r>
            <a:endParaRPr lang="en-US" altLang="zh-CN" sz="4400" b="1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1992313" y="762000"/>
            <a:ext cx="3722687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400" b="1">
                <a:solidFill>
                  <a:srgbClr val="FF9999"/>
                </a:solidFill>
                <a:ea typeface="楷体_GB2312" pitchFamily="49" charset="-122"/>
              </a:rPr>
              <a:t>c  b  d  a  e  g  f</a:t>
            </a:r>
            <a:endParaRPr lang="en-US" altLang="zh-CN" sz="4400" b="1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149225" y="212725"/>
            <a:ext cx="146367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en-US" altLang="zh-CN" sz="40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68677" name="Rectangle 5"/>
          <p:cNvSpPr>
            <a:spLocks noChangeArrowheads="1"/>
          </p:cNvSpPr>
          <p:nvPr/>
        </p:nvSpPr>
        <p:spPr bwMode="auto">
          <a:xfrm>
            <a:off x="1974850" y="152400"/>
            <a:ext cx="463550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400" b="1">
                <a:solidFill>
                  <a:srgbClr val="333333"/>
                </a:solidFill>
                <a:ea typeface="楷体_GB2312" pitchFamily="49" charset="-122"/>
              </a:rPr>
              <a:t>a</a:t>
            </a:r>
          </a:p>
        </p:txBody>
      </p:sp>
      <p:sp>
        <p:nvSpPr>
          <p:cNvPr id="668678" name="Rectangle 6"/>
          <p:cNvSpPr>
            <a:spLocks noChangeArrowheads="1"/>
          </p:cNvSpPr>
          <p:nvPr/>
        </p:nvSpPr>
        <p:spPr bwMode="auto">
          <a:xfrm>
            <a:off x="3702050" y="762000"/>
            <a:ext cx="488950" cy="823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800" b="1">
                <a:solidFill>
                  <a:srgbClr val="800000"/>
                </a:solidFill>
                <a:ea typeface="楷体_GB2312" pitchFamily="49" charset="-122"/>
              </a:rPr>
              <a:t>a</a:t>
            </a:r>
            <a:endParaRPr lang="en-US" altLang="zh-CN" sz="4400" b="1">
              <a:solidFill>
                <a:srgbClr val="FF9999"/>
              </a:solidFill>
              <a:ea typeface="楷体_GB2312" pitchFamily="49" charset="-122"/>
            </a:endParaRPr>
          </a:p>
        </p:txBody>
      </p:sp>
      <p:sp>
        <p:nvSpPr>
          <p:cNvPr id="668679" name="AutoShape 7"/>
          <p:cNvSpPr>
            <a:spLocks noChangeArrowheads="1"/>
          </p:cNvSpPr>
          <p:nvPr/>
        </p:nvSpPr>
        <p:spPr bwMode="auto">
          <a:xfrm>
            <a:off x="1905000" y="304800"/>
            <a:ext cx="2362200" cy="1219200"/>
          </a:xfrm>
          <a:prstGeom prst="parallelogram">
            <a:avLst>
              <a:gd name="adj" fmla="val 48438"/>
            </a:avLst>
          </a:prstGeom>
          <a:noFill/>
          <a:ln w="31750" cap="sq">
            <a:solidFill>
              <a:srgbClr val="008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68680" name="Rectangle 8"/>
          <p:cNvSpPr>
            <a:spLocks noChangeArrowheads="1"/>
          </p:cNvSpPr>
          <p:nvPr/>
        </p:nvSpPr>
        <p:spPr bwMode="auto">
          <a:xfrm>
            <a:off x="4267200" y="304800"/>
            <a:ext cx="1524000" cy="1219200"/>
          </a:xfrm>
          <a:prstGeom prst="rect">
            <a:avLst/>
          </a:prstGeom>
          <a:noFill/>
          <a:ln w="3175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68681" name="Rectangle 9"/>
          <p:cNvSpPr>
            <a:spLocks noChangeArrowheads="1"/>
          </p:cNvSpPr>
          <p:nvPr/>
        </p:nvSpPr>
        <p:spPr bwMode="auto">
          <a:xfrm>
            <a:off x="2514600" y="152400"/>
            <a:ext cx="635000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400" b="1">
                <a:solidFill>
                  <a:srgbClr val="333333"/>
                </a:solidFill>
                <a:ea typeface="楷体_GB2312" pitchFamily="49" charset="-122"/>
              </a:rPr>
              <a:t>b </a:t>
            </a:r>
          </a:p>
        </p:txBody>
      </p:sp>
      <p:sp>
        <p:nvSpPr>
          <p:cNvPr id="668682" name="Rectangle 10"/>
          <p:cNvSpPr>
            <a:spLocks noChangeArrowheads="1"/>
          </p:cNvSpPr>
          <p:nvPr/>
        </p:nvSpPr>
        <p:spPr bwMode="auto">
          <a:xfrm>
            <a:off x="2514600" y="762000"/>
            <a:ext cx="495300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400" b="1">
                <a:solidFill>
                  <a:srgbClr val="800000"/>
                </a:solidFill>
                <a:ea typeface="楷体_GB2312" pitchFamily="49" charset="-122"/>
              </a:rPr>
              <a:t>b</a:t>
            </a:r>
            <a:endParaRPr lang="en-US" altLang="zh-CN" sz="4400" b="1">
              <a:solidFill>
                <a:srgbClr val="FFCC99"/>
              </a:solidFill>
              <a:ea typeface="楷体_GB2312" pitchFamily="49" charset="-122"/>
            </a:endParaRPr>
          </a:p>
        </p:txBody>
      </p:sp>
      <p:sp>
        <p:nvSpPr>
          <p:cNvPr id="668683" name="Rectangle 11"/>
          <p:cNvSpPr>
            <a:spLocks noChangeArrowheads="1"/>
          </p:cNvSpPr>
          <p:nvPr/>
        </p:nvSpPr>
        <p:spPr bwMode="auto">
          <a:xfrm>
            <a:off x="3124200" y="152400"/>
            <a:ext cx="431800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400" b="1">
                <a:solidFill>
                  <a:srgbClr val="333333"/>
                </a:solidFill>
                <a:ea typeface="楷体_GB2312" pitchFamily="49" charset="-122"/>
              </a:rPr>
              <a:t>c</a:t>
            </a:r>
          </a:p>
        </p:txBody>
      </p:sp>
      <p:sp>
        <p:nvSpPr>
          <p:cNvPr id="668684" name="Rectangle 12"/>
          <p:cNvSpPr>
            <a:spLocks noChangeArrowheads="1"/>
          </p:cNvSpPr>
          <p:nvPr/>
        </p:nvSpPr>
        <p:spPr bwMode="auto">
          <a:xfrm>
            <a:off x="1981200" y="762000"/>
            <a:ext cx="431800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400" b="1">
                <a:solidFill>
                  <a:srgbClr val="800000"/>
                </a:solidFill>
                <a:ea typeface="楷体_GB2312" pitchFamily="49" charset="-122"/>
              </a:rPr>
              <a:t>c</a:t>
            </a:r>
            <a:endParaRPr lang="en-US" altLang="zh-CN" sz="4400" b="1">
              <a:solidFill>
                <a:srgbClr val="FFCC99"/>
              </a:solidFill>
              <a:ea typeface="楷体_GB2312" pitchFamily="49" charset="-122"/>
            </a:endParaRPr>
          </a:p>
        </p:txBody>
      </p:sp>
      <p:sp>
        <p:nvSpPr>
          <p:cNvPr id="668685" name="Rectangle 13"/>
          <p:cNvSpPr>
            <a:spLocks noChangeArrowheads="1"/>
          </p:cNvSpPr>
          <p:nvPr/>
        </p:nvSpPr>
        <p:spPr bwMode="auto">
          <a:xfrm>
            <a:off x="3657600" y="152400"/>
            <a:ext cx="495300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400" b="1">
                <a:solidFill>
                  <a:srgbClr val="333333"/>
                </a:solidFill>
                <a:ea typeface="楷体_GB2312" pitchFamily="49" charset="-122"/>
              </a:rPr>
              <a:t>d</a:t>
            </a:r>
          </a:p>
        </p:txBody>
      </p:sp>
      <p:sp>
        <p:nvSpPr>
          <p:cNvPr id="668686" name="Rectangle 14"/>
          <p:cNvSpPr>
            <a:spLocks noChangeArrowheads="1"/>
          </p:cNvSpPr>
          <p:nvPr/>
        </p:nvSpPr>
        <p:spPr bwMode="auto">
          <a:xfrm>
            <a:off x="3124200" y="762000"/>
            <a:ext cx="495300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400" b="1">
                <a:solidFill>
                  <a:srgbClr val="800000"/>
                </a:solidFill>
                <a:ea typeface="楷体_GB2312" pitchFamily="49" charset="-122"/>
              </a:rPr>
              <a:t>d</a:t>
            </a:r>
            <a:endParaRPr lang="en-US" altLang="zh-CN" sz="4400" b="1">
              <a:solidFill>
                <a:srgbClr val="FFCC99"/>
              </a:solidFill>
              <a:ea typeface="楷体_GB2312" pitchFamily="49" charset="-122"/>
            </a:endParaRPr>
          </a:p>
        </p:txBody>
      </p:sp>
      <p:sp>
        <p:nvSpPr>
          <p:cNvPr id="668687" name="Rectangle 15"/>
          <p:cNvSpPr>
            <a:spLocks noChangeArrowheads="1"/>
          </p:cNvSpPr>
          <p:nvPr/>
        </p:nvSpPr>
        <p:spPr bwMode="auto">
          <a:xfrm>
            <a:off x="4216400" y="152400"/>
            <a:ext cx="431800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400" b="1">
                <a:solidFill>
                  <a:srgbClr val="333333"/>
                </a:solidFill>
                <a:ea typeface="楷体_GB2312" pitchFamily="49" charset="-122"/>
              </a:rPr>
              <a:t>e</a:t>
            </a:r>
          </a:p>
        </p:txBody>
      </p:sp>
      <p:sp>
        <p:nvSpPr>
          <p:cNvPr id="668688" name="Rectangle 16"/>
          <p:cNvSpPr>
            <a:spLocks noChangeArrowheads="1"/>
          </p:cNvSpPr>
          <p:nvPr/>
        </p:nvSpPr>
        <p:spPr bwMode="auto">
          <a:xfrm>
            <a:off x="4267200" y="762000"/>
            <a:ext cx="431800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400" b="1">
                <a:solidFill>
                  <a:srgbClr val="800000"/>
                </a:solidFill>
                <a:ea typeface="楷体_GB2312" pitchFamily="49" charset="-122"/>
              </a:rPr>
              <a:t>e</a:t>
            </a:r>
            <a:endParaRPr lang="en-US" altLang="zh-CN" sz="4400" b="1">
              <a:solidFill>
                <a:srgbClr val="FFCC99"/>
              </a:solidFill>
              <a:ea typeface="楷体_GB2312" pitchFamily="49" charset="-122"/>
            </a:endParaRPr>
          </a:p>
        </p:txBody>
      </p:sp>
      <p:sp>
        <p:nvSpPr>
          <p:cNvPr id="668689" name="Rectangle 17"/>
          <p:cNvSpPr>
            <a:spLocks noChangeArrowheads="1"/>
          </p:cNvSpPr>
          <p:nvPr/>
        </p:nvSpPr>
        <p:spPr bwMode="auto">
          <a:xfrm>
            <a:off x="4800600" y="152400"/>
            <a:ext cx="457200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4400" b="1">
                <a:solidFill>
                  <a:srgbClr val="333333"/>
                </a:solidFill>
                <a:ea typeface="楷体_GB2312" pitchFamily="49" charset="-122"/>
              </a:rPr>
              <a:t>f</a:t>
            </a:r>
          </a:p>
        </p:txBody>
      </p:sp>
      <p:sp>
        <p:nvSpPr>
          <p:cNvPr id="668690" name="Rectangle 18"/>
          <p:cNvSpPr>
            <a:spLocks noChangeArrowheads="1"/>
          </p:cNvSpPr>
          <p:nvPr/>
        </p:nvSpPr>
        <p:spPr bwMode="auto">
          <a:xfrm>
            <a:off x="5334000" y="762000"/>
            <a:ext cx="533400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4400" b="1">
                <a:solidFill>
                  <a:srgbClr val="800000"/>
                </a:solidFill>
                <a:ea typeface="楷体_GB2312" pitchFamily="49" charset="-122"/>
              </a:rPr>
              <a:t>f</a:t>
            </a:r>
          </a:p>
        </p:txBody>
      </p:sp>
      <p:sp>
        <p:nvSpPr>
          <p:cNvPr id="668691" name="Rectangle 19"/>
          <p:cNvSpPr>
            <a:spLocks noChangeArrowheads="1"/>
          </p:cNvSpPr>
          <p:nvPr/>
        </p:nvSpPr>
        <p:spPr bwMode="auto">
          <a:xfrm>
            <a:off x="5257800" y="152400"/>
            <a:ext cx="463550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400" b="1">
                <a:solidFill>
                  <a:srgbClr val="333333"/>
                </a:solidFill>
                <a:ea typeface="楷体_GB2312" pitchFamily="49" charset="-122"/>
              </a:rPr>
              <a:t>g</a:t>
            </a:r>
          </a:p>
        </p:txBody>
      </p:sp>
      <p:sp>
        <p:nvSpPr>
          <p:cNvPr id="668692" name="Rectangle 20"/>
          <p:cNvSpPr>
            <a:spLocks noChangeArrowheads="1"/>
          </p:cNvSpPr>
          <p:nvPr/>
        </p:nvSpPr>
        <p:spPr bwMode="auto">
          <a:xfrm>
            <a:off x="4794250" y="762000"/>
            <a:ext cx="463550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400" b="1">
                <a:solidFill>
                  <a:srgbClr val="800000"/>
                </a:solidFill>
                <a:ea typeface="楷体_GB2312" pitchFamily="49" charset="-122"/>
              </a:rPr>
              <a:t>g</a:t>
            </a:r>
            <a:endParaRPr lang="en-US" altLang="zh-CN" sz="4400" b="1">
              <a:solidFill>
                <a:srgbClr val="FFCC99"/>
              </a:solidFill>
              <a:ea typeface="楷体_GB2312" pitchFamily="49" charset="-122"/>
            </a:endParaRPr>
          </a:p>
        </p:txBody>
      </p:sp>
      <p:sp>
        <p:nvSpPr>
          <p:cNvPr id="668693" name="Text Box 21"/>
          <p:cNvSpPr txBox="1">
            <a:spLocks noChangeArrowheads="1"/>
          </p:cNvSpPr>
          <p:nvPr/>
        </p:nvSpPr>
        <p:spPr bwMode="auto">
          <a:xfrm>
            <a:off x="3962400" y="2362200"/>
            <a:ext cx="1371600" cy="666750"/>
          </a:xfrm>
          <a:prstGeom prst="rect">
            <a:avLst/>
          </a:prstGeom>
          <a:solidFill>
            <a:srgbClr val="CCFFFF">
              <a:alpha val="50195"/>
            </a:srgbClr>
          </a:solidFill>
          <a:ln w="25400" cap="sq">
            <a:solidFill>
              <a:srgbClr val="00808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rgbClr val="006666"/>
                </a:solidFill>
              </a:rPr>
              <a:t>a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68694" name="Line 22"/>
          <p:cNvSpPr>
            <a:spLocks noChangeShapeType="1"/>
          </p:cNvSpPr>
          <p:nvPr/>
        </p:nvSpPr>
        <p:spPr bwMode="auto">
          <a:xfrm>
            <a:off x="4343400" y="2362200"/>
            <a:ext cx="0" cy="685800"/>
          </a:xfrm>
          <a:prstGeom prst="line">
            <a:avLst/>
          </a:prstGeom>
          <a:noFill/>
          <a:ln w="12700" cap="sq">
            <a:solidFill>
              <a:srgbClr val="0066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68695" name="Line 23"/>
          <p:cNvSpPr>
            <a:spLocks noChangeShapeType="1"/>
          </p:cNvSpPr>
          <p:nvPr/>
        </p:nvSpPr>
        <p:spPr bwMode="auto">
          <a:xfrm>
            <a:off x="4953000" y="2362200"/>
            <a:ext cx="0" cy="685800"/>
          </a:xfrm>
          <a:prstGeom prst="line">
            <a:avLst/>
          </a:prstGeom>
          <a:noFill/>
          <a:ln w="12700" cap="sq">
            <a:solidFill>
              <a:srgbClr val="0066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68696" name="Line 24"/>
          <p:cNvSpPr>
            <a:spLocks noChangeShapeType="1"/>
          </p:cNvSpPr>
          <p:nvPr/>
        </p:nvSpPr>
        <p:spPr bwMode="auto">
          <a:xfrm>
            <a:off x="3886200" y="1676400"/>
            <a:ext cx="762000" cy="68580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68697" name="Text Box 25"/>
          <p:cNvSpPr txBox="1">
            <a:spLocks noChangeArrowheads="1"/>
          </p:cNvSpPr>
          <p:nvPr/>
        </p:nvSpPr>
        <p:spPr bwMode="auto">
          <a:xfrm>
            <a:off x="2209800" y="3352800"/>
            <a:ext cx="1371600" cy="666750"/>
          </a:xfrm>
          <a:prstGeom prst="rect">
            <a:avLst/>
          </a:prstGeom>
          <a:solidFill>
            <a:srgbClr val="CCFFFF">
              <a:alpha val="50195"/>
            </a:srgbClr>
          </a:solidFill>
          <a:ln w="25400" cap="sq">
            <a:solidFill>
              <a:srgbClr val="00808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rgbClr val="006666"/>
                </a:solidFill>
              </a:rPr>
              <a:t>b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68698" name="Line 26"/>
          <p:cNvSpPr>
            <a:spLocks noChangeShapeType="1"/>
          </p:cNvSpPr>
          <p:nvPr/>
        </p:nvSpPr>
        <p:spPr bwMode="auto">
          <a:xfrm>
            <a:off x="2590800" y="3352800"/>
            <a:ext cx="0" cy="685800"/>
          </a:xfrm>
          <a:prstGeom prst="line">
            <a:avLst/>
          </a:prstGeom>
          <a:noFill/>
          <a:ln w="12700" cap="sq">
            <a:solidFill>
              <a:srgbClr val="0066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68699" name="Line 27"/>
          <p:cNvSpPr>
            <a:spLocks noChangeShapeType="1"/>
          </p:cNvSpPr>
          <p:nvPr/>
        </p:nvSpPr>
        <p:spPr bwMode="auto">
          <a:xfrm>
            <a:off x="3200400" y="3352800"/>
            <a:ext cx="0" cy="685800"/>
          </a:xfrm>
          <a:prstGeom prst="line">
            <a:avLst/>
          </a:prstGeom>
          <a:noFill/>
          <a:ln w="12700" cap="sq">
            <a:solidFill>
              <a:srgbClr val="0066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68700" name="Line 28"/>
          <p:cNvSpPr>
            <a:spLocks noChangeShapeType="1"/>
          </p:cNvSpPr>
          <p:nvPr/>
        </p:nvSpPr>
        <p:spPr bwMode="auto">
          <a:xfrm flipH="1">
            <a:off x="2895600" y="2743200"/>
            <a:ext cx="1295400" cy="60960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68701" name="Text Box 29"/>
          <p:cNvSpPr txBox="1">
            <a:spLocks noChangeArrowheads="1"/>
          </p:cNvSpPr>
          <p:nvPr/>
        </p:nvSpPr>
        <p:spPr bwMode="auto">
          <a:xfrm>
            <a:off x="1219200" y="4495800"/>
            <a:ext cx="1371600" cy="666750"/>
          </a:xfrm>
          <a:prstGeom prst="rect">
            <a:avLst/>
          </a:prstGeom>
          <a:solidFill>
            <a:srgbClr val="CCFFFF">
              <a:alpha val="50195"/>
            </a:srgbClr>
          </a:solidFill>
          <a:ln w="25400" cap="sq">
            <a:solidFill>
              <a:srgbClr val="00808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rgbClr val="006666"/>
                </a:solidFill>
              </a:rPr>
              <a:t>c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68702" name="Line 30"/>
          <p:cNvSpPr>
            <a:spLocks noChangeShapeType="1"/>
          </p:cNvSpPr>
          <p:nvPr/>
        </p:nvSpPr>
        <p:spPr bwMode="auto">
          <a:xfrm>
            <a:off x="1600200" y="4495800"/>
            <a:ext cx="0" cy="685800"/>
          </a:xfrm>
          <a:prstGeom prst="line">
            <a:avLst/>
          </a:prstGeom>
          <a:noFill/>
          <a:ln w="12700" cap="sq">
            <a:solidFill>
              <a:srgbClr val="0066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68703" name="Line 31"/>
          <p:cNvSpPr>
            <a:spLocks noChangeShapeType="1"/>
          </p:cNvSpPr>
          <p:nvPr/>
        </p:nvSpPr>
        <p:spPr bwMode="auto">
          <a:xfrm>
            <a:off x="2209800" y="4495800"/>
            <a:ext cx="0" cy="685800"/>
          </a:xfrm>
          <a:prstGeom prst="line">
            <a:avLst/>
          </a:prstGeom>
          <a:noFill/>
          <a:ln w="12700" cap="sq">
            <a:solidFill>
              <a:srgbClr val="0066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68704" name="Line 32"/>
          <p:cNvSpPr>
            <a:spLocks noChangeShapeType="1"/>
          </p:cNvSpPr>
          <p:nvPr/>
        </p:nvSpPr>
        <p:spPr bwMode="auto">
          <a:xfrm flipH="1">
            <a:off x="1905000" y="3733800"/>
            <a:ext cx="533400" cy="76200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68705" name="Text Box 33"/>
          <p:cNvSpPr txBox="1">
            <a:spLocks noChangeArrowheads="1"/>
          </p:cNvSpPr>
          <p:nvPr/>
        </p:nvSpPr>
        <p:spPr bwMode="auto">
          <a:xfrm>
            <a:off x="3200400" y="4495800"/>
            <a:ext cx="1371600" cy="666750"/>
          </a:xfrm>
          <a:prstGeom prst="rect">
            <a:avLst/>
          </a:prstGeom>
          <a:solidFill>
            <a:srgbClr val="CCFFFF">
              <a:alpha val="50195"/>
            </a:srgbClr>
          </a:solidFill>
          <a:ln w="25400" cap="sq">
            <a:solidFill>
              <a:srgbClr val="00808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rgbClr val="006666"/>
                </a:solidFill>
              </a:rPr>
              <a:t>d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68706" name="Line 34"/>
          <p:cNvSpPr>
            <a:spLocks noChangeShapeType="1"/>
          </p:cNvSpPr>
          <p:nvPr/>
        </p:nvSpPr>
        <p:spPr bwMode="auto">
          <a:xfrm>
            <a:off x="3581400" y="4495800"/>
            <a:ext cx="0" cy="685800"/>
          </a:xfrm>
          <a:prstGeom prst="line">
            <a:avLst/>
          </a:prstGeom>
          <a:noFill/>
          <a:ln w="12700" cap="sq">
            <a:solidFill>
              <a:srgbClr val="0066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68707" name="Line 35"/>
          <p:cNvSpPr>
            <a:spLocks noChangeShapeType="1"/>
          </p:cNvSpPr>
          <p:nvPr/>
        </p:nvSpPr>
        <p:spPr bwMode="auto">
          <a:xfrm>
            <a:off x="4191000" y="4495800"/>
            <a:ext cx="0" cy="685800"/>
          </a:xfrm>
          <a:prstGeom prst="line">
            <a:avLst/>
          </a:prstGeom>
          <a:noFill/>
          <a:ln w="12700" cap="sq">
            <a:solidFill>
              <a:srgbClr val="0066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68708" name="Line 36"/>
          <p:cNvSpPr>
            <a:spLocks noChangeShapeType="1"/>
          </p:cNvSpPr>
          <p:nvPr/>
        </p:nvSpPr>
        <p:spPr bwMode="auto">
          <a:xfrm>
            <a:off x="3352800" y="3657600"/>
            <a:ext cx="533400" cy="83820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68709" name="Text Box 37"/>
          <p:cNvSpPr txBox="1">
            <a:spLocks noChangeArrowheads="1"/>
          </p:cNvSpPr>
          <p:nvPr/>
        </p:nvSpPr>
        <p:spPr bwMode="auto">
          <a:xfrm>
            <a:off x="5867400" y="3352800"/>
            <a:ext cx="1371600" cy="666750"/>
          </a:xfrm>
          <a:prstGeom prst="rect">
            <a:avLst/>
          </a:prstGeom>
          <a:solidFill>
            <a:srgbClr val="CCFFFF">
              <a:alpha val="50195"/>
            </a:srgbClr>
          </a:solidFill>
          <a:ln w="25400" cap="sq">
            <a:solidFill>
              <a:srgbClr val="00808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rgbClr val="006666"/>
                </a:solidFill>
              </a:rPr>
              <a:t>e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68710" name="Line 38"/>
          <p:cNvSpPr>
            <a:spLocks noChangeShapeType="1"/>
          </p:cNvSpPr>
          <p:nvPr/>
        </p:nvSpPr>
        <p:spPr bwMode="auto">
          <a:xfrm>
            <a:off x="6248400" y="3352800"/>
            <a:ext cx="0" cy="685800"/>
          </a:xfrm>
          <a:prstGeom prst="line">
            <a:avLst/>
          </a:prstGeom>
          <a:noFill/>
          <a:ln w="12700" cap="sq">
            <a:solidFill>
              <a:srgbClr val="0066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68711" name="Line 39"/>
          <p:cNvSpPr>
            <a:spLocks noChangeShapeType="1"/>
          </p:cNvSpPr>
          <p:nvPr/>
        </p:nvSpPr>
        <p:spPr bwMode="auto">
          <a:xfrm>
            <a:off x="6858000" y="3352800"/>
            <a:ext cx="0" cy="685800"/>
          </a:xfrm>
          <a:prstGeom prst="line">
            <a:avLst/>
          </a:prstGeom>
          <a:noFill/>
          <a:ln w="12700" cap="sq">
            <a:solidFill>
              <a:srgbClr val="0066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68712" name="Line 40"/>
          <p:cNvSpPr>
            <a:spLocks noChangeShapeType="1"/>
          </p:cNvSpPr>
          <p:nvPr/>
        </p:nvSpPr>
        <p:spPr bwMode="auto">
          <a:xfrm>
            <a:off x="5181600" y="2667000"/>
            <a:ext cx="1371600" cy="68580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68713" name="Text Box 41"/>
          <p:cNvSpPr txBox="1">
            <a:spLocks noChangeArrowheads="1"/>
          </p:cNvSpPr>
          <p:nvPr/>
        </p:nvSpPr>
        <p:spPr bwMode="auto">
          <a:xfrm>
            <a:off x="6858000" y="4495800"/>
            <a:ext cx="1371600" cy="666750"/>
          </a:xfrm>
          <a:prstGeom prst="rect">
            <a:avLst/>
          </a:prstGeom>
          <a:solidFill>
            <a:srgbClr val="CCFFFF">
              <a:alpha val="50195"/>
            </a:srgbClr>
          </a:solidFill>
          <a:ln w="25400" cap="sq">
            <a:solidFill>
              <a:srgbClr val="00808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rgbClr val="006666"/>
                </a:solidFill>
              </a:rPr>
              <a:t>f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68714" name="Line 42"/>
          <p:cNvSpPr>
            <a:spLocks noChangeShapeType="1"/>
          </p:cNvSpPr>
          <p:nvPr/>
        </p:nvSpPr>
        <p:spPr bwMode="auto">
          <a:xfrm>
            <a:off x="7239000" y="4495800"/>
            <a:ext cx="0" cy="685800"/>
          </a:xfrm>
          <a:prstGeom prst="line">
            <a:avLst/>
          </a:prstGeom>
          <a:noFill/>
          <a:ln w="12700" cap="sq">
            <a:solidFill>
              <a:srgbClr val="0066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68715" name="Line 43"/>
          <p:cNvSpPr>
            <a:spLocks noChangeShapeType="1"/>
          </p:cNvSpPr>
          <p:nvPr/>
        </p:nvSpPr>
        <p:spPr bwMode="auto">
          <a:xfrm>
            <a:off x="7848600" y="4495800"/>
            <a:ext cx="0" cy="685800"/>
          </a:xfrm>
          <a:prstGeom prst="line">
            <a:avLst/>
          </a:prstGeom>
          <a:noFill/>
          <a:ln w="12700" cap="sq">
            <a:solidFill>
              <a:srgbClr val="0066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68716" name="Line 44"/>
          <p:cNvSpPr>
            <a:spLocks noChangeShapeType="1"/>
          </p:cNvSpPr>
          <p:nvPr/>
        </p:nvSpPr>
        <p:spPr bwMode="auto">
          <a:xfrm>
            <a:off x="7010400" y="3657600"/>
            <a:ext cx="533400" cy="83820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68717" name="Text Box 45"/>
          <p:cNvSpPr txBox="1">
            <a:spLocks noChangeArrowheads="1"/>
          </p:cNvSpPr>
          <p:nvPr/>
        </p:nvSpPr>
        <p:spPr bwMode="auto">
          <a:xfrm>
            <a:off x="5867400" y="5638800"/>
            <a:ext cx="1371600" cy="666750"/>
          </a:xfrm>
          <a:prstGeom prst="rect">
            <a:avLst/>
          </a:prstGeom>
          <a:solidFill>
            <a:srgbClr val="CCFFFF">
              <a:alpha val="50195"/>
            </a:srgbClr>
          </a:solidFill>
          <a:ln w="25400" cap="sq">
            <a:solidFill>
              <a:srgbClr val="00808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rgbClr val="006666"/>
                </a:solidFill>
              </a:rPr>
              <a:t>g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68718" name="Line 46"/>
          <p:cNvSpPr>
            <a:spLocks noChangeShapeType="1"/>
          </p:cNvSpPr>
          <p:nvPr/>
        </p:nvSpPr>
        <p:spPr bwMode="auto">
          <a:xfrm>
            <a:off x="6248400" y="5638800"/>
            <a:ext cx="0" cy="685800"/>
          </a:xfrm>
          <a:prstGeom prst="line">
            <a:avLst/>
          </a:prstGeom>
          <a:noFill/>
          <a:ln w="12700" cap="sq">
            <a:solidFill>
              <a:srgbClr val="0066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68719" name="Line 47"/>
          <p:cNvSpPr>
            <a:spLocks noChangeShapeType="1"/>
          </p:cNvSpPr>
          <p:nvPr/>
        </p:nvSpPr>
        <p:spPr bwMode="auto">
          <a:xfrm>
            <a:off x="6858000" y="5638800"/>
            <a:ext cx="0" cy="685800"/>
          </a:xfrm>
          <a:prstGeom prst="line">
            <a:avLst/>
          </a:prstGeom>
          <a:noFill/>
          <a:ln w="12700" cap="sq">
            <a:solidFill>
              <a:srgbClr val="0066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68720" name="Line 48"/>
          <p:cNvSpPr>
            <a:spLocks noChangeShapeType="1"/>
          </p:cNvSpPr>
          <p:nvPr/>
        </p:nvSpPr>
        <p:spPr bwMode="auto">
          <a:xfrm flipH="1">
            <a:off x="6553200" y="4800600"/>
            <a:ext cx="533400" cy="83820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68721" name="Text Box 49"/>
          <p:cNvSpPr txBox="1">
            <a:spLocks noChangeArrowheads="1"/>
          </p:cNvSpPr>
          <p:nvPr/>
        </p:nvSpPr>
        <p:spPr bwMode="auto">
          <a:xfrm>
            <a:off x="1196975" y="4572000"/>
            <a:ext cx="47942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006666"/>
                </a:solidFill>
              </a:rPr>
              <a:t>^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68722" name="Text Box 50"/>
          <p:cNvSpPr txBox="1">
            <a:spLocks noChangeArrowheads="1"/>
          </p:cNvSpPr>
          <p:nvPr/>
        </p:nvSpPr>
        <p:spPr bwMode="auto">
          <a:xfrm>
            <a:off x="2187575" y="4572000"/>
            <a:ext cx="47942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006666"/>
                </a:solidFill>
              </a:rPr>
              <a:t>^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68723" name="Text Box 51"/>
          <p:cNvSpPr txBox="1">
            <a:spLocks noChangeArrowheads="1"/>
          </p:cNvSpPr>
          <p:nvPr/>
        </p:nvSpPr>
        <p:spPr bwMode="auto">
          <a:xfrm>
            <a:off x="3178175" y="4572000"/>
            <a:ext cx="47942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006666"/>
                </a:solidFill>
              </a:rPr>
              <a:t>^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68724" name="Text Box 52"/>
          <p:cNvSpPr txBox="1">
            <a:spLocks noChangeArrowheads="1"/>
          </p:cNvSpPr>
          <p:nvPr/>
        </p:nvSpPr>
        <p:spPr bwMode="auto">
          <a:xfrm>
            <a:off x="4168775" y="4572000"/>
            <a:ext cx="47942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006666"/>
                </a:solidFill>
              </a:rPr>
              <a:t>^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68725" name="Text Box 53"/>
          <p:cNvSpPr txBox="1">
            <a:spLocks noChangeArrowheads="1"/>
          </p:cNvSpPr>
          <p:nvPr/>
        </p:nvSpPr>
        <p:spPr bwMode="auto">
          <a:xfrm>
            <a:off x="5845175" y="3413125"/>
            <a:ext cx="47942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006666"/>
                </a:solidFill>
              </a:rPr>
              <a:t>^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68726" name="Text Box 54"/>
          <p:cNvSpPr txBox="1">
            <a:spLocks noChangeArrowheads="1"/>
          </p:cNvSpPr>
          <p:nvPr/>
        </p:nvSpPr>
        <p:spPr bwMode="auto">
          <a:xfrm>
            <a:off x="5845175" y="5699125"/>
            <a:ext cx="47942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006666"/>
                </a:solidFill>
              </a:rPr>
              <a:t>^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68727" name="Text Box 55"/>
          <p:cNvSpPr txBox="1">
            <a:spLocks noChangeArrowheads="1"/>
          </p:cNvSpPr>
          <p:nvPr/>
        </p:nvSpPr>
        <p:spPr bwMode="auto">
          <a:xfrm>
            <a:off x="6835775" y="5699125"/>
            <a:ext cx="47942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006666"/>
                </a:solidFill>
              </a:rPr>
              <a:t>^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68728" name="Text Box 56"/>
          <p:cNvSpPr txBox="1">
            <a:spLocks noChangeArrowheads="1"/>
          </p:cNvSpPr>
          <p:nvPr/>
        </p:nvSpPr>
        <p:spPr bwMode="auto">
          <a:xfrm>
            <a:off x="7826375" y="4572000"/>
            <a:ext cx="47942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006666"/>
                </a:solidFill>
              </a:rPr>
              <a:t>^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668729" name="Line 57"/>
          <p:cNvSpPr>
            <a:spLocks noChangeShapeType="1"/>
          </p:cNvSpPr>
          <p:nvPr/>
        </p:nvSpPr>
        <p:spPr bwMode="auto">
          <a:xfrm>
            <a:off x="3124200" y="762000"/>
            <a:ext cx="381000" cy="0"/>
          </a:xfrm>
          <a:prstGeom prst="line">
            <a:avLst/>
          </a:prstGeom>
          <a:noFill/>
          <a:ln w="38100" cap="sq">
            <a:solidFill>
              <a:srgbClr val="0066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68730" name="Line 58"/>
          <p:cNvSpPr>
            <a:spLocks noChangeShapeType="1"/>
          </p:cNvSpPr>
          <p:nvPr/>
        </p:nvSpPr>
        <p:spPr bwMode="auto">
          <a:xfrm>
            <a:off x="3657600" y="762000"/>
            <a:ext cx="381000" cy="0"/>
          </a:xfrm>
          <a:prstGeom prst="line">
            <a:avLst/>
          </a:prstGeom>
          <a:noFill/>
          <a:ln w="38100" cap="sq">
            <a:solidFill>
              <a:srgbClr val="0033CC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68731" name="Line 59"/>
          <p:cNvSpPr>
            <a:spLocks noChangeShapeType="1"/>
          </p:cNvSpPr>
          <p:nvPr/>
        </p:nvSpPr>
        <p:spPr bwMode="auto">
          <a:xfrm>
            <a:off x="4648200" y="762000"/>
            <a:ext cx="990600" cy="0"/>
          </a:xfrm>
          <a:prstGeom prst="line">
            <a:avLst/>
          </a:prstGeom>
          <a:noFill/>
          <a:ln w="38100" cap="sq">
            <a:solidFill>
              <a:srgbClr val="0033CC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68732" name="Line 60"/>
          <p:cNvSpPr>
            <a:spLocks noChangeShapeType="1"/>
          </p:cNvSpPr>
          <p:nvPr/>
        </p:nvSpPr>
        <p:spPr bwMode="auto">
          <a:xfrm>
            <a:off x="3200400" y="1676400"/>
            <a:ext cx="6858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45118" name="Text Box 61"/>
          <p:cNvSpPr txBox="1">
            <a:spLocks noChangeArrowheads="1"/>
          </p:cNvSpPr>
          <p:nvPr/>
        </p:nvSpPr>
        <p:spPr bwMode="auto">
          <a:xfrm>
            <a:off x="6194425" y="228600"/>
            <a:ext cx="2035175" cy="1301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solidFill>
                  <a:srgbClr val="FF00FF"/>
                </a:solidFill>
                <a:ea typeface="楷体_GB2312" pitchFamily="49" charset="-122"/>
              </a:rPr>
              <a:t>先序序列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中序序列</a:t>
            </a:r>
            <a:endParaRPr lang="zh-CN" altLang="en-US" sz="2400">
              <a:solidFill>
                <a:srgbClr val="333333"/>
              </a:solidFill>
            </a:endParaRPr>
          </a:p>
        </p:txBody>
      </p:sp>
      <p:sp>
        <p:nvSpPr>
          <p:cNvPr id="668734" name="Line 62"/>
          <p:cNvSpPr>
            <a:spLocks noChangeShapeType="1"/>
          </p:cNvSpPr>
          <p:nvPr/>
        </p:nvSpPr>
        <p:spPr bwMode="auto">
          <a:xfrm>
            <a:off x="1981200" y="1371600"/>
            <a:ext cx="381000" cy="0"/>
          </a:xfrm>
          <a:prstGeom prst="line">
            <a:avLst/>
          </a:prstGeom>
          <a:noFill/>
          <a:ln w="38100" cap="sq">
            <a:solidFill>
              <a:srgbClr val="0066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68735" name="Line 63"/>
          <p:cNvSpPr>
            <a:spLocks noChangeShapeType="1"/>
          </p:cNvSpPr>
          <p:nvPr/>
        </p:nvSpPr>
        <p:spPr bwMode="auto">
          <a:xfrm>
            <a:off x="3200400" y="1371600"/>
            <a:ext cx="381000" cy="0"/>
          </a:xfrm>
          <a:prstGeom prst="line">
            <a:avLst/>
          </a:prstGeom>
          <a:noFill/>
          <a:ln w="38100" cap="sq">
            <a:solidFill>
              <a:srgbClr val="0033CC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68736" name="Line 64"/>
          <p:cNvSpPr>
            <a:spLocks noChangeShapeType="1"/>
          </p:cNvSpPr>
          <p:nvPr/>
        </p:nvSpPr>
        <p:spPr bwMode="auto">
          <a:xfrm>
            <a:off x="4648200" y="1447800"/>
            <a:ext cx="990600" cy="0"/>
          </a:xfrm>
          <a:prstGeom prst="line">
            <a:avLst/>
          </a:prstGeom>
          <a:noFill/>
          <a:ln w="38100" cap="sq">
            <a:solidFill>
              <a:srgbClr val="0033CC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68737" name="Line 65"/>
          <p:cNvSpPr>
            <a:spLocks noChangeShapeType="1"/>
          </p:cNvSpPr>
          <p:nvPr/>
        </p:nvSpPr>
        <p:spPr bwMode="auto">
          <a:xfrm>
            <a:off x="5334000" y="457200"/>
            <a:ext cx="3048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68738" name="Line 66"/>
          <p:cNvSpPr>
            <a:spLocks noChangeShapeType="1"/>
          </p:cNvSpPr>
          <p:nvPr/>
        </p:nvSpPr>
        <p:spPr bwMode="auto">
          <a:xfrm>
            <a:off x="4876800" y="990600"/>
            <a:ext cx="3048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7358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6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66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8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8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8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8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8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8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8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8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68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68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68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68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68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68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68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8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68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68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68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68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6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6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68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68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6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6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68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68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9" dur="500"/>
                                        <p:tgtEl>
                                          <p:spTgt spid="66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4" dur="500"/>
                                        <p:tgtEl>
                                          <p:spTgt spid="66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68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68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68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68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68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68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68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68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68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68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68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68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68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68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68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68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68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68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68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68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68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68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68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68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68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68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68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68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68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68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68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68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40" dur="500"/>
                                        <p:tgtEl>
                                          <p:spTgt spid="66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5" dur="500"/>
                                        <p:tgtEl>
                                          <p:spTgt spid="66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68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68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68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68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68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68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668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68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668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68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68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668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500"/>
                            </p:stCondLst>
                            <p:childTnLst>
                              <p:par>
                                <p:cTn id="16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68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668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668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668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68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68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68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668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668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668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668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668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5" dur="500"/>
                                        <p:tgtEl>
                                          <p:spTgt spid="66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0" dur="500"/>
                                        <p:tgtEl>
                                          <p:spTgt spid="66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668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668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668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668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668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668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668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668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668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668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668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668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2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668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668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668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668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668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668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668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668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66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66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668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668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50" dur="500"/>
                                        <p:tgtEl>
                                          <p:spTgt spid="66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5" dur="500"/>
                                        <p:tgtEl>
                                          <p:spTgt spid="66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668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668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668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668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668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668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668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668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1000"/>
                            </p:stCondLst>
                            <p:childTnLst>
                              <p:par>
                                <p:cTn id="27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668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668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668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668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1500"/>
                            </p:stCondLst>
                            <p:childTnLst>
                              <p:par>
                                <p:cTn id="27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668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668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668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668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668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668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668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668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668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668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668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668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668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668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668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668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13" dur="500"/>
                                        <p:tgtEl>
                                          <p:spTgt spid="66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8" dur="500"/>
                                        <p:tgtEl>
                                          <p:spTgt spid="66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668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668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668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668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500"/>
                            </p:stCondLst>
                            <p:childTnLst>
                              <p:par>
                                <p:cTn id="32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668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668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668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668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3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668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668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668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668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500"/>
                            </p:stCondLst>
                            <p:childTnLst>
                              <p:par>
                                <p:cTn id="34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668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668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668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668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668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668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668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668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668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668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668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668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68" dur="500"/>
                                        <p:tgtEl>
                                          <p:spTgt spid="66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3" dur="500"/>
                                        <p:tgtEl>
                                          <p:spTgt spid="66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668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668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668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668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500"/>
                            </p:stCondLst>
                            <p:childTnLst>
                              <p:par>
                                <p:cTn id="38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668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668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668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668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000"/>
                            </p:stCondLst>
                            <p:childTnLst>
                              <p:par>
                                <p:cTn id="39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668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668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500" fill="hold"/>
                                        <p:tgtEl>
                                          <p:spTgt spid="668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668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1500"/>
                            </p:stCondLst>
                            <p:childTnLst>
                              <p:par>
                                <p:cTn id="39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9" dur="500" fill="hold"/>
                                        <p:tgtEl>
                                          <p:spTgt spid="668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500" fill="hold"/>
                                        <p:tgtEl>
                                          <p:spTgt spid="668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500" fill="hold"/>
                                        <p:tgtEl>
                                          <p:spTgt spid="668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668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7" dur="500" fill="hold"/>
                                        <p:tgtEl>
                                          <p:spTgt spid="66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500" fill="hold"/>
                                        <p:tgtEl>
                                          <p:spTgt spid="66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500" fill="hold"/>
                                        <p:tgtEl>
                                          <p:spTgt spid="668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500" fill="hold"/>
                                        <p:tgtEl>
                                          <p:spTgt spid="668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500" fill="hold"/>
                                        <p:tgtEl>
                                          <p:spTgt spid="668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500" fill="hold"/>
                                        <p:tgtEl>
                                          <p:spTgt spid="668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500" fill="hold"/>
                                        <p:tgtEl>
                                          <p:spTgt spid="668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500" fill="hold"/>
                                        <p:tgtEl>
                                          <p:spTgt spid="668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3" dur="500" fill="hold"/>
                                        <p:tgtEl>
                                          <p:spTgt spid="668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500" fill="hold"/>
                                        <p:tgtEl>
                                          <p:spTgt spid="668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500" fill="hold"/>
                                        <p:tgtEl>
                                          <p:spTgt spid="668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500" fill="hold"/>
                                        <p:tgtEl>
                                          <p:spTgt spid="668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77" grpId="0" autoUpdateAnimBg="0"/>
      <p:bldP spid="668678" grpId="0" autoUpdateAnimBg="0"/>
      <p:bldP spid="668679" grpId="0" animBg="1"/>
      <p:bldP spid="668680" grpId="0" animBg="1"/>
      <p:bldP spid="668681" grpId="0" autoUpdateAnimBg="0"/>
      <p:bldP spid="668682" grpId="0" autoUpdateAnimBg="0"/>
      <p:bldP spid="668683" grpId="0" autoUpdateAnimBg="0"/>
      <p:bldP spid="668684" grpId="0" autoUpdateAnimBg="0"/>
      <p:bldP spid="668685" grpId="0" autoUpdateAnimBg="0"/>
      <p:bldP spid="668686" grpId="0" autoUpdateAnimBg="0"/>
      <p:bldP spid="668687" grpId="0" autoUpdateAnimBg="0"/>
      <p:bldP spid="668688" grpId="0" autoUpdateAnimBg="0"/>
      <p:bldP spid="668689" grpId="0" autoUpdateAnimBg="0"/>
      <p:bldP spid="668690" grpId="0" autoUpdateAnimBg="0"/>
      <p:bldP spid="668691" grpId="0" autoUpdateAnimBg="0"/>
      <p:bldP spid="668692" grpId="0" autoUpdateAnimBg="0"/>
      <p:bldP spid="668693" grpId="0" animBg="1" autoUpdateAnimBg="0"/>
      <p:bldP spid="668694" grpId="0" animBg="1"/>
      <p:bldP spid="668695" grpId="0" animBg="1"/>
      <p:bldP spid="668696" grpId="0" animBg="1"/>
      <p:bldP spid="668697" grpId="0" animBg="1" autoUpdateAnimBg="0"/>
      <p:bldP spid="668698" grpId="0" animBg="1"/>
      <p:bldP spid="668699" grpId="0" animBg="1"/>
      <p:bldP spid="668700" grpId="0" animBg="1"/>
      <p:bldP spid="668701" grpId="0" animBg="1" autoUpdateAnimBg="0"/>
      <p:bldP spid="668702" grpId="0" animBg="1"/>
      <p:bldP spid="668703" grpId="0" animBg="1"/>
      <p:bldP spid="668704" grpId="0" animBg="1"/>
      <p:bldP spid="668705" grpId="0" animBg="1" autoUpdateAnimBg="0"/>
      <p:bldP spid="668706" grpId="0" animBg="1"/>
      <p:bldP spid="668707" grpId="0" animBg="1"/>
      <p:bldP spid="668708" grpId="0" animBg="1"/>
      <p:bldP spid="668709" grpId="0" animBg="1" autoUpdateAnimBg="0"/>
      <p:bldP spid="668710" grpId="0" animBg="1"/>
      <p:bldP spid="668711" grpId="0" animBg="1"/>
      <p:bldP spid="668712" grpId="0" animBg="1"/>
      <p:bldP spid="668713" grpId="0" animBg="1" autoUpdateAnimBg="0"/>
      <p:bldP spid="668714" grpId="0" animBg="1"/>
      <p:bldP spid="668715" grpId="0" animBg="1"/>
      <p:bldP spid="668716" grpId="0" animBg="1"/>
      <p:bldP spid="668717" grpId="0" animBg="1" autoUpdateAnimBg="0"/>
      <p:bldP spid="668718" grpId="0" animBg="1"/>
      <p:bldP spid="668719" grpId="0" animBg="1"/>
      <p:bldP spid="668720" grpId="0" animBg="1"/>
      <p:bldP spid="668721" grpId="0" autoUpdateAnimBg="0"/>
      <p:bldP spid="668722" grpId="0" autoUpdateAnimBg="0"/>
      <p:bldP spid="668723" grpId="0" autoUpdateAnimBg="0"/>
      <p:bldP spid="668724" grpId="0" autoUpdateAnimBg="0"/>
      <p:bldP spid="668725" grpId="0" autoUpdateAnimBg="0"/>
      <p:bldP spid="668726" grpId="0" autoUpdateAnimBg="0"/>
      <p:bldP spid="668727" grpId="0" autoUpdateAnimBg="0"/>
      <p:bldP spid="668728" grpId="0" autoUpdateAnimBg="0"/>
      <p:bldP spid="668729" grpId="0" animBg="1"/>
      <p:bldP spid="668730" grpId="0" animBg="1"/>
      <p:bldP spid="668731" grpId="0" animBg="1"/>
      <p:bldP spid="668732" grpId="0" animBg="1"/>
      <p:bldP spid="668734" grpId="0" animBg="1"/>
      <p:bldP spid="668735" grpId="0" animBg="1"/>
      <p:bldP spid="668736" grpId="0" animBg="1"/>
      <p:bldP spid="668737" grpId="0" animBg="1"/>
      <p:bldP spid="66873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B6742E-6AD7-40E5-86FD-F7D1EB907833}" type="slidenum">
              <a:rPr lang="en-US" altLang="zh-CN">
                <a:solidFill>
                  <a:srgbClr val="578963"/>
                </a:solidFill>
              </a:rPr>
              <a:pPr/>
              <a:t>73</a:t>
            </a:fld>
            <a:endParaRPr lang="en-US" altLang="zh-CN">
              <a:solidFill>
                <a:srgbClr val="578963"/>
              </a:solidFill>
            </a:endParaRPr>
          </a:p>
        </p:txBody>
      </p:sp>
      <p:grpSp>
        <p:nvGrpSpPr>
          <p:cNvPr id="46083" name="Group 2"/>
          <p:cNvGrpSpPr>
            <a:grpSpLocks/>
          </p:cNvGrpSpPr>
          <p:nvPr/>
        </p:nvGrpSpPr>
        <p:grpSpPr bwMode="auto">
          <a:xfrm>
            <a:off x="0" y="647700"/>
            <a:ext cx="8080375" cy="1482725"/>
            <a:chOff x="0" y="408"/>
            <a:chExt cx="5090" cy="934"/>
          </a:xfrm>
        </p:grpSpPr>
        <p:sp>
          <p:nvSpPr>
            <p:cNvPr id="46103" name="Text Box 3"/>
            <p:cNvSpPr txBox="1">
              <a:spLocks noChangeArrowheads="1"/>
            </p:cNvSpPr>
            <p:nvPr/>
          </p:nvSpPr>
          <p:spPr bwMode="auto">
            <a:xfrm>
              <a:off x="1144" y="408"/>
              <a:ext cx="2364" cy="5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solidFill>
                    <a:srgbClr val="FFCC99"/>
                  </a:solidFill>
                  <a:ea typeface="楷体_GB2312" pitchFamily="49" charset="-122"/>
                </a:rPr>
                <a:t>a  b  c  d  e  </a:t>
              </a:r>
              <a:r>
                <a:rPr lang="en-US" altLang="zh-CN" sz="4800" b="1">
                  <a:solidFill>
                    <a:srgbClr val="FFCC99"/>
                  </a:solidFill>
                  <a:ea typeface="楷体_GB2312" pitchFamily="49" charset="-122"/>
                </a:rPr>
                <a:t>f </a:t>
              </a:r>
              <a:r>
                <a:rPr lang="en-US" altLang="zh-CN" sz="4400" b="1">
                  <a:solidFill>
                    <a:srgbClr val="FFCC99"/>
                  </a:solidFill>
                  <a:ea typeface="楷体_GB2312" pitchFamily="49" charset="-122"/>
                </a:rPr>
                <a:t> g</a:t>
              </a:r>
              <a:endParaRPr lang="en-US" altLang="zh-CN" sz="4400" b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46104" name="Text Box 4"/>
            <p:cNvSpPr txBox="1">
              <a:spLocks noChangeArrowheads="1"/>
            </p:cNvSpPr>
            <p:nvPr/>
          </p:nvSpPr>
          <p:spPr bwMode="auto">
            <a:xfrm>
              <a:off x="1161" y="823"/>
              <a:ext cx="2345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solidFill>
                    <a:srgbClr val="FF9999"/>
                  </a:solidFill>
                  <a:ea typeface="楷体_GB2312" pitchFamily="49" charset="-122"/>
                </a:rPr>
                <a:t>c  b  d  a  e  g  f</a:t>
              </a:r>
              <a:endParaRPr lang="en-US" altLang="zh-CN" sz="4400" b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46105" name="Text Box 5"/>
            <p:cNvSpPr txBox="1">
              <a:spLocks noChangeArrowheads="1"/>
            </p:cNvSpPr>
            <p:nvPr/>
          </p:nvSpPr>
          <p:spPr bwMode="auto">
            <a:xfrm>
              <a:off x="0" y="609"/>
              <a:ext cx="11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endParaRPr lang="zh-CN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46106" name="Rectangle 6"/>
            <p:cNvSpPr>
              <a:spLocks noChangeArrowheads="1"/>
            </p:cNvSpPr>
            <p:nvPr/>
          </p:nvSpPr>
          <p:spPr bwMode="auto">
            <a:xfrm>
              <a:off x="1150" y="439"/>
              <a:ext cx="292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solidFill>
                    <a:srgbClr val="FF3300"/>
                  </a:solidFill>
                  <a:ea typeface="楷体_GB2312" pitchFamily="49" charset="-122"/>
                </a:rPr>
                <a:t>a</a:t>
              </a:r>
              <a:endParaRPr lang="en-US" altLang="zh-CN" sz="4400" b="1">
                <a:solidFill>
                  <a:srgbClr val="FF9999"/>
                </a:solidFill>
                <a:ea typeface="楷体_GB2312" pitchFamily="49" charset="-122"/>
              </a:endParaRPr>
            </a:p>
          </p:txBody>
        </p:sp>
        <p:sp>
          <p:nvSpPr>
            <p:cNvPr id="46107" name="Rectangle 7"/>
            <p:cNvSpPr>
              <a:spLocks noChangeArrowheads="1"/>
            </p:cNvSpPr>
            <p:nvPr/>
          </p:nvSpPr>
          <p:spPr bwMode="auto">
            <a:xfrm>
              <a:off x="2238" y="823"/>
              <a:ext cx="308" cy="5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4800" b="1">
                  <a:solidFill>
                    <a:srgbClr val="800000"/>
                  </a:solidFill>
                  <a:ea typeface="楷体_GB2312" pitchFamily="49" charset="-122"/>
                </a:rPr>
                <a:t>a</a:t>
              </a:r>
              <a:endParaRPr lang="en-US" altLang="zh-CN" sz="4400" b="1">
                <a:solidFill>
                  <a:srgbClr val="FF9999"/>
                </a:solidFill>
                <a:ea typeface="楷体_GB2312" pitchFamily="49" charset="-122"/>
              </a:endParaRPr>
            </a:p>
          </p:txBody>
        </p:sp>
        <p:sp>
          <p:nvSpPr>
            <p:cNvPr id="46108" name="Rectangle 8"/>
            <p:cNvSpPr>
              <a:spLocks noChangeArrowheads="1"/>
            </p:cNvSpPr>
            <p:nvPr/>
          </p:nvSpPr>
          <p:spPr bwMode="auto">
            <a:xfrm>
              <a:off x="1490" y="439"/>
              <a:ext cx="400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solidFill>
                    <a:srgbClr val="FF3300"/>
                  </a:solidFill>
                  <a:ea typeface="楷体_GB2312" pitchFamily="49" charset="-122"/>
                </a:rPr>
                <a:t>b </a:t>
              </a:r>
              <a:endParaRPr lang="en-US" altLang="zh-CN" sz="4400" b="1">
                <a:solidFill>
                  <a:srgbClr val="FFCC99"/>
                </a:solidFill>
                <a:ea typeface="楷体_GB2312" pitchFamily="49" charset="-122"/>
              </a:endParaRPr>
            </a:p>
          </p:txBody>
        </p:sp>
        <p:sp>
          <p:nvSpPr>
            <p:cNvPr id="46109" name="Rectangle 9"/>
            <p:cNvSpPr>
              <a:spLocks noChangeArrowheads="1"/>
            </p:cNvSpPr>
            <p:nvPr/>
          </p:nvSpPr>
          <p:spPr bwMode="auto">
            <a:xfrm>
              <a:off x="1490" y="823"/>
              <a:ext cx="312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solidFill>
                    <a:srgbClr val="800000"/>
                  </a:solidFill>
                  <a:ea typeface="楷体_GB2312" pitchFamily="49" charset="-122"/>
                </a:rPr>
                <a:t>b</a:t>
              </a:r>
              <a:endParaRPr lang="en-US" altLang="zh-CN" sz="4400" b="1">
                <a:solidFill>
                  <a:srgbClr val="FFCC99"/>
                </a:solidFill>
                <a:ea typeface="楷体_GB2312" pitchFamily="49" charset="-122"/>
              </a:endParaRPr>
            </a:p>
          </p:txBody>
        </p:sp>
        <p:sp>
          <p:nvSpPr>
            <p:cNvPr id="46110" name="Rectangle 10"/>
            <p:cNvSpPr>
              <a:spLocks noChangeArrowheads="1"/>
            </p:cNvSpPr>
            <p:nvPr/>
          </p:nvSpPr>
          <p:spPr bwMode="auto">
            <a:xfrm>
              <a:off x="1874" y="439"/>
              <a:ext cx="272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solidFill>
                    <a:srgbClr val="FF3300"/>
                  </a:solidFill>
                  <a:ea typeface="楷体_GB2312" pitchFamily="49" charset="-122"/>
                </a:rPr>
                <a:t>c</a:t>
              </a:r>
              <a:endParaRPr lang="en-US" altLang="zh-CN" sz="4400" b="1">
                <a:solidFill>
                  <a:srgbClr val="FFCC99"/>
                </a:solidFill>
                <a:ea typeface="楷体_GB2312" pitchFamily="49" charset="-122"/>
              </a:endParaRPr>
            </a:p>
          </p:txBody>
        </p:sp>
        <p:sp>
          <p:nvSpPr>
            <p:cNvPr id="46111" name="Rectangle 11"/>
            <p:cNvSpPr>
              <a:spLocks noChangeArrowheads="1"/>
            </p:cNvSpPr>
            <p:nvPr/>
          </p:nvSpPr>
          <p:spPr bwMode="auto">
            <a:xfrm>
              <a:off x="1154" y="823"/>
              <a:ext cx="272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solidFill>
                    <a:srgbClr val="800000"/>
                  </a:solidFill>
                  <a:ea typeface="楷体_GB2312" pitchFamily="49" charset="-122"/>
                </a:rPr>
                <a:t>c</a:t>
              </a:r>
              <a:endParaRPr lang="en-US" altLang="zh-CN" sz="4400" b="1">
                <a:solidFill>
                  <a:srgbClr val="FFCC99"/>
                </a:solidFill>
                <a:ea typeface="楷体_GB2312" pitchFamily="49" charset="-122"/>
              </a:endParaRPr>
            </a:p>
          </p:txBody>
        </p:sp>
        <p:sp>
          <p:nvSpPr>
            <p:cNvPr id="46112" name="Rectangle 12"/>
            <p:cNvSpPr>
              <a:spLocks noChangeArrowheads="1"/>
            </p:cNvSpPr>
            <p:nvPr/>
          </p:nvSpPr>
          <p:spPr bwMode="auto">
            <a:xfrm>
              <a:off x="2210" y="439"/>
              <a:ext cx="312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solidFill>
                    <a:srgbClr val="FF3300"/>
                  </a:solidFill>
                  <a:ea typeface="楷体_GB2312" pitchFamily="49" charset="-122"/>
                </a:rPr>
                <a:t>d</a:t>
              </a:r>
              <a:endParaRPr lang="en-US" altLang="zh-CN" sz="4400" b="1">
                <a:solidFill>
                  <a:srgbClr val="FFCC99"/>
                </a:solidFill>
                <a:ea typeface="楷体_GB2312" pitchFamily="49" charset="-122"/>
              </a:endParaRPr>
            </a:p>
          </p:txBody>
        </p:sp>
        <p:sp>
          <p:nvSpPr>
            <p:cNvPr id="46113" name="Rectangle 13"/>
            <p:cNvSpPr>
              <a:spLocks noChangeArrowheads="1"/>
            </p:cNvSpPr>
            <p:nvPr/>
          </p:nvSpPr>
          <p:spPr bwMode="auto">
            <a:xfrm>
              <a:off x="1874" y="823"/>
              <a:ext cx="312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solidFill>
                    <a:srgbClr val="800000"/>
                  </a:solidFill>
                  <a:ea typeface="楷体_GB2312" pitchFamily="49" charset="-122"/>
                </a:rPr>
                <a:t>d</a:t>
              </a:r>
              <a:endParaRPr lang="en-US" altLang="zh-CN" sz="4400" b="1">
                <a:solidFill>
                  <a:srgbClr val="FFCC99"/>
                </a:solidFill>
                <a:ea typeface="楷体_GB2312" pitchFamily="49" charset="-122"/>
              </a:endParaRPr>
            </a:p>
          </p:txBody>
        </p:sp>
        <p:sp>
          <p:nvSpPr>
            <p:cNvPr id="46114" name="Rectangle 14"/>
            <p:cNvSpPr>
              <a:spLocks noChangeArrowheads="1"/>
            </p:cNvSpPr>
            <p:nvPr/>
          </p:nvSpPr>
          <p:spPr bwMode="auto">
            <a:xfrm>
              <a:off x="2562" y="439"/>
              <a:ext cx="272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solidFill>
                    <a:srgbClr val="FF3300"/>
                  </a:solidFill>
                  <a:ea typeface="楷体_GB2312" pitchFamily="49" charset="-122"/>
                </a:rPr>
                <a:t>e</a:t>
              </a:r>
              <a:endParaRPr lang="en-US" altLang="zh-CN" sz="4400" b="1">
                <a:solidFill>
                  <a:srgbClr val="FFCC99"/>
                </a:solidFill>
                <a:ea typeface="楷体_GB2312" pitchFamily="49" charset="-122"/>
              </a:endParaRPr>
            </a:p>
          </p:txBody>
        </p:sp>
        <p:sp>
          <p:nvSpPr>
            <p:cNvPr id="46115" name="Rectangle 15"/>
            <p:cNvSpPr>
              <a:spLocks noChangeArrowheads="1"/>
            </p:cNvSpPr>
            <p:nvPr/>
          </p:nvSpPr>
          <p:spPr bwMode="auto">
            <a:xfrm>
              <a:off x="2594" y="823"/>
              <a:ext cx="272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solidFill>
                    <a:srgbClr val="800000"/>
                  </a:solidFill>
                  <a:ea typeface="楷体_GB2312" pitchFamily="49" charset="-122"/>
                </a:rPr>
                <a:t>e</a:t>
              </a:r>
              <a:endParaRPr lang="en-US" altLang="zh-CN" sz="4400" b="1">
                <a:solidFill>
                  <a:srgbClr val="FFCC99"/>
                </a:solidFill>
                <a:ea typeface="楷体_GB2312" pitchFamily="49" charset="-122"/>
              </a:endParaRPr>
            </a:p>
          </p:txBody>
        </p:sp>
        <p:sp>
          <p:nvSpPr>
            <p:cNvPr id="46116" name="Rectangle 16"/>
            <p:cNvSpPr>
              <a:spLocks noChangeArrowheads="1"/>
            </p:cNvSpPr>
            <p:nvPr/>
          </p:nvSpPr>
          <p:spPr bwMode="auto">
            <a:xfrm>
              <a:off x="2930" y="439"/>
              <a:ext cx="288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4400" b="1">
                  <a:solidFill>
                    <a:srgbClr val="FF3300"/>
                  </a:solidFill>
                  <a:ea typeface="楷体_GB2312" pitchFamily="49" charset="-122"/>
                </a:rPr>
                <a:t>f</a:t>
              </a:r>
            </a:p>
          </p:txBody>
        </p:sp>
        <p:sp>
          <p:nvSpPr>
            <p:cNvPr id="46117" name="Rectangle 17"/>
            <p:cNvSpPr>
              <a:spLocks noChangeArrowheads="1"/>
            </p:cNvSpPr>
            <p:nvPr/>
          </p:nvSpPr>
          <p:spPr bwMode="auto">
            <a:xfrm>
              <a:off x="3266" y="823"/>
              <a:ext cx="336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4400" b="1">
                  <a:solidFill>
                    <a:srgbClr val="800000"/>
                  </a:solidFill>
                  <a:ea typeface="楷体_GB2312" pitchFamily="49" charset="-122"/>
                </a:rPr>
                <a:t>f</a:t>
              </a:r>
            </a:p>
          </p:txBody>
        </p:sp>
        <p:sp>
          <p:nvSpPr>
            <p:cNvPr id="46118" name="Rectangle 18"/>
            <p:cNvSpPr>
              <a:spLocks noChangeArrowheads="1"/>
            </p:cNvSpPr>
            <p:nvPr/>
          </p:nvSpPr>
          <p:spPr bwMode="auto">
            <a:xfrm>
              <a:off x="3218" y="439"/>
              <a:ext cx="292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solidFill>
                    <a:srgbClr val="FF3300"/>
                  </a:solidFill>
                  <a:ea typeface="楷体_GB2312" pitchFamily="49" charset="-122"/>
                </a:rPr>
                <a:t>g</a:t>
              </a:r>
              <a:endParaRPr lang="en-US" altLang="zh-CN" sz="4400" b="1">
                <a:solidFill>
                  <a:srgbClr val="FFCC99"/>
                </a:solidFill>
                <a:ea typeface="楷体_GB2312" pitchFamily="49" charset="-122"/>
              </a:endParaRPr>
            </a:p>
          </p:txBody>
        </p:sp>
        <p:sp>
          <p:nvSpPr>
            <p:cNvPr id="46119" name="Rectangle 19"/>
            <p:cNvSpPr>
              <a:spLocks noChangeArrowheads="1"/>
            </p:cNvSpPr>
            <p:nvPr/>
          </p:nvSpPr>
          <p:spPr bwMode="auto">
            <a:xfrm>
              <a:off x="2926" y="823"/>
              <a:ext cx="292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solidFill>
                    <a:srgbClr val="800000"/>
                  </a:solidFill>
                  <a:ea typeface="楷体_GB2312" pitchFamily="49" charset="-122"/>
                </a:rPr>
                <a:t>g</a:t>
              </a:r>
              <a:endParaRPr lang="en-US" altLang="zh-CN" sz="4400" b="1">
                <a:solidFill>
                  <a:srgbClr val="FFCC99"/>
                </a:solidFill>
                <a:ea typeface="楷体_GB2312" pitchFamily="49" charset="-122"/>
              </a:endParaRPr>
            </a:p>
          </p:txBody>
        </p:sp>
        <p:sp>
          <p:nvSpPr>
            <p:cNvPr id="46120" name="Text Box 20"/>
            <p:cNvSpPr txBox="1">
              <a:spLocks noChangeArrowheads="1"/>
            </p:cNvSpPr>
            <p:nvPr/>
          </p:nvSpPr>
          <p:spPr bwMode="auto">
            <a:xfrm>
              <a:off x="3808" y="487"/>
              <a:ext cx="1282" cy="8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ea typeface="楷体_GB2312" pitchFamily="49" charset="-122"/>
                </a:rPr>
                <a:t>先序序列</a:t>
              </a:r>
              <a:r>
                <a:rPr lang="zh-CN" altLang="en-US">
                  <a:solidFill>
                    <a:srgbClr val="800000"/>
                  </a:solidFill>
                  <a:ea typeface="楷体_GB2312" pitchFamily="49" charset="-122"/>
                </a:rPr>
                <a:t>中序序列</a:t>
              </a:r>
              <a:endParaRPr lang="zh-CN" altLang="en-US" sz="2400">
                <a:solidFill>
                  <a:srgbClr val="333333"/>
                </a:solidFill>
              </a:endParaRPr>
            </a:p>
          </p:txBody>
        </p:sp>
      </p:grpSp>
      <p:sp>
        <p:nvSpPr>
          <p:cNvPr id="46084" name="Text Box 21"/>
          <p:cNvSpPr txBox="1">
            <a:spLocks noChangeArrowheads="1"/>
          </p:cNvSpPr>
          <p:nvPr/>
        </p:nvSpPr>
        <p:spPr bwMode="auto">
          <a:xfrm>
            <a:off x="0" y="2636838"/>
            <a:ext cx="9144000" cy="46212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算法步骤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先序序列的第一个字符为二叉树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的根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中序序列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找先序序列的第一个字符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 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该字符将中序序列分成两个子串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这两个子串分别为</a:t>
            </a:r>
          </a:p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左子树中序序列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右子树中序序列</a:t>
            </a:r>
          </a:p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4. 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根据左子树中序序列和右子树中序序列的长度可以</a:t>
            </a:r>
          </a:p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将先序序列分解成两个部分，它们分别是对应的两</a:t>
            </a:r>
          </a:p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个左右子树中序序列的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子先序序列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spcBef>
                <a:spcPct val="20000"/>
              </a:spcBef>
            </a:pPr>
            <a:endParaRPr lang="en-US" altLang="zh-CN" sz="28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46085" name="Group 22"/>
          <p:cNvGrpSpPr>
            <a:grpSpLocks/>
          </p:cNvGrpSpPr>
          <p:nvPr/>
        </p:nvGrpSpPr>
        <p:grpSpPr bwMode="auto">
          <a:xfrm>
            <a:off x="1793875" y="0"/>
            <a:ext cx="3760788" cy="2663825"/>
            <a:chOff x="1130" y="0"/>
            <a:chExt cx="2237" cy="1678"/>
          </a:xfrm>
        </p:grpSpPr>
        <p:sp>
          <p:nvSpPr>
            <p:cNvPr id="46095" name="Text Box 23"/>
            <p:cNvSpPr txBox="1">
              <a:spLocks noChangeArrowheads="1"/>
            </p:cNvSpPr>
            <p:nvPr/>
          </p:nvSpPr>
          <p:spPr bwMode="auto">
            <a:xfrm>
              <a:off x="1130" y="1274"/>
              <a:ext cx="665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333333"/>
                  </a:solidFill>
                </a:rPr>
                <a:t>is</a:t>
              </a:r>
            </a:p>
          </p:txBody>
        </p:sp>
        <p:grpSp>
          <p:nvGrpSpPr>
            <p:cNvPr id="46096" name="Group 24"/>
            <p:cNvGrpSpPr>
              <a:grpSpLocks/>
            </p:cNvGrpSpPr>
            <p:nvPr/>
          </p:nvGrpSpPr>
          <p:grpSpPr bwMode="auto">
            <a:xfrm>
              <a:off x="1141" y="0"/>
              <a:ext cx="2226" cy="1385"/>
              <a:chOff x="1141" y="0"/>
              <a:chExt cx="2226" cy="1385"/>
            </a:xfrm>
          </p:grpSpPr>
          <p:sp>
            <p:nvSpPr>
              <p:cNvPr id="46097" name="Text Box 25"/>
              <p:cNvSpPr txBox="1">
                <a:spLocks noChangeArrowheads="1"/>
              </p:cNvSpPr>
              <p:nvPr/>
            </p:nvSpPr>
            <p:spPr bwMode="auto">
              <a:xfrm>
                <a:off x="1141" y="0"/>
                <a:ext cx="665" cy="404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333333"/>
                    </a:solidFill>
                  </a:rPr>
                  <a:t>ps</a:t>
                </a:r>
              </a:p>
            </p:txBody>
          </p:sp>
          <p:sp>
            <p:nvSpPr>
              <p:cNvPr id="46098" name="Line 26"/>
              <p:cNvSpPr>
                <a:spLocks noChangeShapeType="1"/>
              </p:cNvSpPr>
              <p:nvPr/>
            </p:nvSpPr>
            <p:spPr bwMode="auto">
              <a:xfrm>
                <a:off x="1296" y="377"/>
                <a:ext cx="0" cy="22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46099" name="Line 27"/>
              <p:cNvSpPr>
                <a:spLocks noChangeShapeType="1"/>
              </p:cNvSpPr>
              <p:nvPr/>
            </p:nvSpPr>
            <p:spPr bwMode="auto">
              <a:xfrm flipV="1">
                <a:off x="1285" y="1218"/>
                <a:ext cx="0" cy="167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46100" name="Line 28"/>
              <p:cNvSpPr>
                <a:spLocks noChangeShapeType="1"/>
              </p:cNvSpPr>
              <p:nvPr/>
            </p:nvSpPr>
            <p:spPr bwMode="auto">
              <a:xfrm>
                <a:off x="3367" y="321"/>
                <a:ext cx="0" cy="189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46101" name="Line 29"/>
              <p:cNvSpPr>
                <a:spLocks noChangeShapeType="1"/>
              </p:cNvSpPr>
              <p:nvPr/>
            </p:nvSpPr>
            <p:spPr bwMode="auto">
              <a:xfrm>
                <a:off x="1362" y="432"/>
                <a:ext cx="1983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46102" name="Text Box 30"/>
              <p:cNvSpPr txBox="1">
                <a:spLocks noChangeArrowheads="1"/>
              </p:cNvSpPr>
              <p:nvPr/>
            </p:nvSpPr>
            <p:spPr bwMode="auto">
              <a:xfrm>
                <a:off x="2172" y="0"/>
                <a:ext cx="665" cy="404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333333"/>
                    </a:solidFill>
                  </a:rPr>
                  <a:t>n</a:t>
                </a:r>
              </a:p>
            </p:txBody>
          </p:sp>
        </p:grp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3603625" y="2057400"/>
            <a:ext cx="949325" cy="912813"/>
            <a:chOff x="2270" y="1296"/>
            <a:chExt cx="598" cy="575"/>
          </a:xfrm>
        </p:grpSpPr>
        <p:sp>
          <p:nvSpPr>
            <p:cNvPr id="46093" name="Text Box 32"/>
            <p:cNvSpPr txBox="1">
              <a:spLocks noChangeArrowheads="1"/>
            </p:cNvSpPr>
            <p:nvPr/>
          </p:nvSpPr>
          <p:spPr bwMode="auto">
            <a:xfrm>
              <a:off x="2270" y="1506"/>
              <a:ext cx="598" cy="365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990000"/>
                  </a:solidFill>
                </a:rPr>
                <a:t>k</a:t>
              </a:r>
            </a:p>
          </p:txBody>
        </p:sp>
        <p:sp>
          <p:nvSpPr>
            <p:cNvPr id="46094" name="Line 33"/>
            <p:cNvSpPr>
              <a:spLocks noChangeShapeType="1"/>
            </p:cNvSpPr>
            <p:nvPr/>
          </p:nvSpPr>
          <p:spPr bwMode="auto">
            <a:xfrm>
              <a:off x="2382" y="1296"/>
              <a:ext cx="0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lg" len="med"/>
              <a:tailEnd type="none" w="sm" len="sm"/>
            </a:ln>
          </p:spPr>
          <p:txBody>
            <a:bodyPr wrap="none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1846263" y="790575"/>
            <a:ext cx="2109787" cy="1284288"/>
            <a:chOff x="1163" y="498"/>
            <a:chExt cx="1329" cy="809"/>
          </a:xfrm>
        </p:grpSpPr>
        <p:sp>
          <p:nvSpPr>
            <p:cNvPr id="46091" name="Rectangle 35"/>
            <p:cNvSpPr>
              <a:spLocks noChangeArrowheads="1"/>
            </p:cNvSpPr>
            <p:nvPr/>
          </p:nvSpPr>
          <p:spPr bwMode="auto">
            <a:xfrm>
              <a:off x="1451" y="498"/>
              <a:ext cx="1041" cy="377"/>
            </a:xfrm>
            <a:prstGeom prst="rect">
              <a:avLst/>
            </a:prstGeom>
            <a:noFill/>
            <a:ln w="12700" cap="sq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46092" name="Rectangle 36"/>
            <p:cNvSpPr>
              <a:spLocks noChangeArrowheads="1"/>
            </p:cNvSpPr>
            <p:nvPr/>
          </p:nvSpPr>
          <p:spPr bwMode="auto">
            <a:xfrm>
              <a:off x="1163" y="930"/>
              <a:ext cx="1074" cy="377"/>
            </a:xfrm>
            <a:prstGeom prst="rect">
              <a:avLst/>
            </a:prstGeom>
            <a:noFill/>
            <a:ln w="12700" cap="sq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4044950" y="825500"/>
            <a:ext cx="1511300" cy="1301750"/>
            <a:chOff x="2548" y="520"/>
            <a:chExt cx="952" cy="820"/>
          </a:xfrm>
        </p:grpSpPr>
        <p:sp>
          <p:nvSpPr>
            <p:cNvPr id="46089" name="Rectangle 38"/>
            <p:cNvSpPr>
              <a:spLocks noChangeArrowheads="1"/>
            </p:cNvSpPr>
            <p:nvPr/>
          </p:nvSpPr>
          <p:spPr bwMode="auto">
            <a:xfrm>
              <a:off x="2548" y="520"/>
              <a:ext cx="930" cy="377"/>
            </a:xfrm>
            <a:prstGeom prst="rect">
              <a:avLst/>
            </a:prstGeom>
            <a:noFill/>
            <a:ln w="12700" cap="sq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46090" name="Rectangle 39"/>
            <p:cNvSpPr>
              <a:spLocks noChangeArrowheads="1"/>
            </p:cNvSpPr>
            <p:nvPr/>
          </p:nvSpPr>
          <p:spPr bwMode="auto">
            <a:xfrm>
              <a:off x="2570" y="963"/>
              <a:ext cx="930" cy="377"/>
            </a:xfrm>
            <a:prstGeom prst="rect">
              <a:avLst/>
            </a:prstGeom>
            <a:noFill/>
            <a:ln w="12700" cap="sq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49883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D91266-88DB-47B7-9339-DC284D8B93E9}" type="slidenum">
              <a:rPr lang="en-US" altLang="zh-CN">
                <a:solidFill>
                  <a:srgbClr val="578963"/>
                </a:solidFill>
              </a:rPr>
              <a:pPr/>
              <a:t>74</a:t>
            </a:fld>
            <a:endParaRPr lang="en-US" altLang="zh-CN">
              <a:solidFill>
                <a:srgbClr val="578963"/>
              </a:solidFill>
            </a:endParaRPr>
          </a:p>
        </p:txBody>
      </p:sp>
      <p:grpSp>
        <p:nvGrpSpPr>
          <p:cNvPr id="47107" name="Group 2"/>
          <p:cNvGrpSpPr>
            <a:grpSpLocks/>
          </p:cNvGrpSpPr>
          <p:nvPr/>
        </p:nvGrpSpPr>
        <p:grpSpPr bwMode="auto">
          <a:xfrm>
            <a:off x="0" y="3813175"/>
            <a:ext cx="8080375" cy="1482725"/>
            <a:chOff x="0" y="408"/>
            <a:chExt cx="5090" cy="934"/>
          </a:xfrm>
        </p:grpSpPr>
        <p:sp>
          <p:nvSpPr>
            <p:cNvPr id="47127" name="Text Box 3"/>
            <p:cNvSpPr txBox="1">
              <a:spLocks noChangeArrowheads="1"/>
            </p:cNvSpPr>
            <p:nvPr/>
          </p:nvSpPr>
          <p:spPr bwMode="auto">
            <a:xfrm>
              <a:off x="1144" y="408"/>
              <a:ext cx="2364" cy="5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solidFill>
                    <a:srgbClr val="FFCC99"/>
                  </a:solidFill>
                  <a:ea typeface="楷体_GB2312" pitchFamily="49" charset="-122"/>
                </a:rPr>
                <a:t>a  b  c  d  e  </a:t>
              </a:r>
              <a:r>
                <a:rPr lang="en-US" altLang="zh-CN" sz="4800" b="1">
                  <a:solidFill>
                    <a:srgbClr val="FFCC99"/>
                  </a:solidFill>
                  <a:ea typeface="楷体_GB2312" pitchFamily="49" charset="-122"/>
                </a:rPr>
                <a:t>f </a:t>
              </a:r>
              <a:r>
                <a:rPr lang="en-US" altLang="zh-CN" sz="4400" b="1">
                  <a:solidFill>
                    <a:srgbClr val="FFCC99"/>
                  </a:solidFill>
                  <a:ea typeface="楷体_GB2312" pitchFamily="49" charset="-122"/>
                </a:rPr>
                <a:t> g</a:t>
              </a:r>
              <a:endParaRPr lang="en-US" altLang="zh-CN" sz="4400" b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47128" name="Text Box 4"/>
            <p:cNvSpPr txBox="1">
              <a:spLocks noChangeArrowheads="1"/>
            </p:cNvSpPr>
            <p:nvPr/>
          </p:nvSpPr>
          <p:spPr bwMode="auto">
            <a:xfrm>
              <a:off x="1161" y="823"/>
              <a:ext cx="2345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solidFill>
                    <a:srgbClr val="FF9999"/>
                  </a:solidFill>
                  <a:ea typeface="楷体_GB2312" pitchFamily="49" charset="-122"/>
                </a:rPr>
                <a:t>c  b  d  a  e  g  f</a:t>
              </a:r>
              <a:endParaRPr lang="en-US" altLang="zh-CN" sz="4400" b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47129" name="Text Box 5"/>
            <p:cNvSpPr txBox="1">
              <a:spLocks noChangeArrowheads="1"/>
            </p:cNvSpPr>
            <p:nvPr/>
          </p:nvSpPr>
          <p:spPr bwMode="auto">
            <a:xfrm>
              <a:off x="0" y="609"/>
              <a:ext cx="11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endParaRPr lang="zh-CN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47130" name="Rectangle 6"/>
            <p:cNvSpPr>
              <a:spLocks noChangeArrowheads="1"/>
            </p:cNvSpPr>
            <p:nvPr/>
          </p:nvSpPr>
          <p:spPr bwMode="auto">
            <a:xfrm>
              <a:off x="1150" y="439"/>
              <a:ext cx="292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solidFill>
                    <a:srgbClr val="FF3300"/>
                  </a:solidFill>
                  <a:ea typeface="楷体_GB2312" pitchFamily="49" charset="-122"/>
                </a:rPr>
                <a:t>a</a:t>
              </a:r>
              <a:endParaRPr lang="en-US" altLang="zh-CN" sz="4400" b="1">
                <a:solidFill>
                  <a:srgbClr val="FF9999"/>
                </a:solidFill>
                <a:ea typeface="楷体_GB2312" pitchFamily="49" charset="-122"/>
              </a:endParaRPr>
            </a:p>
          </p:txBody>
        </p:sp>
        <p:sp>
          <p:nvSpPr>
            <p:cNvPr id="47131" name="Rectangle 7"/>
            <p:cNvSpPr>
              <a:spLocks noChangeArrowheads="1"/>
            </p:cNvSpPr>
            <p:nvPr/>
          </p:nvSpPr>
          <p:spPr bwMode="auto">
            <a:xfrm>
              <a:off x="2238" y="823"/>
              <a:ext cx="308" cy="5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4800" b="1">
                  <a:solidFill>
                    <a:srgbClr val="800000"/>
                  </a:solidFill>
                  <a:ea typeface="楷体_GB2312" pitchFamily="49" charset="-122"/>
                </a:rPr>
                <a:t>a</a:t>
              </a:r>
              <a:endParaRPr lang="en-US" altLang="zh-CN" sz="4400" b="1">
                <a:solidFill>
                  <a:srgbClr val="FF9999"/>
                </a:solidFill>
                <a:ea typeface="楷体_GB2312" pitchFamily="49" charset="-122"/>
              </a:endParaRPr>
            </a:p>
          </p:txBody>
        </p:sp>
        <p:sp>
          <p:nvSpPr>
            <p:cNvPr id="47132" name="Rectangle 8"/>
            <p:cNvSpPr>
              <a:spLocks noChangeArrowheads="1"/>
            </p:cNvSpPr>
            <p:nvPr/>
          </p:nvSpPr>
          <p:spPr bwMode="auto">
            <a:xfrm>
              <a:off x="1490" y="439"/>
              <a:ext cx="400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solidFill>
                    <a:srgbClr val="FF3300"/>
                  </a:solidFill>
                  <a:ea typeface="楷体_GB2312" pitchFamily="49" charset="-122"/>
                </a:rPr>
                <a:t>b </a:t>
              </a:r>
              <a:endParaRPr lang="en-US" altLang="zh-CN" sz="4400" b="1">
                <a:solidFill>
                  <a:srgbClr val="FFCC99"/>
                </a:solidFill>
                <a:ea typeface="楷体_GB2312" pitchFamily="49" charset="-122"/>
              </a:endParaRPr>
            </a:p>
          </p:txBody>
        </p:sp>
        <p:sp>
          <p:nvSpPr>
            <p:cNvPr id="47133" name="Rectangle 9"/>
            <p:cNvSpPr>
              <a:spLocks noChangeArrowheads="1"/>
            </p:cNvSpPr>
            <p:nvPr/>
          </p:nvSpPr>
          <p:spPr bwMode="auto">
            <a:xfrm>
              <a:off x="1490" y="823"/>
              <a:ext cx="312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solidFill>
                    <a:srgbClr val="800000"/>
                  </a:solidFill>
                  <a:ea typeface="楷体_GB2312" pitchFamily="49" charset="-122"/>
                </a:rPr>
                <a:t>b</a:t>
              </a:r>
              <a:endParaRPr lang="en-US" altLang="zh-CN" sz="4400" b="1">
                <a:solidFill>
                  <a:srgbClr val="FFCC99"/>
                </a:solidFill>
                <a:ea typeface="楷体_GB2312" pitchFamily="49" charset="-122"/>
              </a:endParaRPr>
            </a:p>
          </p:txBody>
        </p:sp>
        <p:sp>
          <p:nvSpPr>
            <p:cNvPr id="47134" name="Rectangle 10"/>
            <p:cNvSpPr>
              <a:spLocks noChangeArrowheads="1"/>
            </p:cNvSpPr>
            <p:nvPr/>
          </p:nvSpPr>
          <p:spPr bwMode="auto">
            <a:xfrm>
              <a:off x="1874" y="439"/>
              <a:ext cx="272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solidFill>
                    <a:srgbClr val="FF3300"/>
                  </a:solidFill>
                  <a:ea typeface="楷体_GB2312" pitchFamily="49" charset="-122"/>
                </a:rPr>
                <a:t>c</a:t>
              </a:r>
              <a:endParaRPr lang="en-US" altLang="zh-CN" sz="4400" b="1">
                <a:solidFill>
                  <a:srgbClr val="FFCC99"/>
                </a:solidFill>
                <a:ea typeface="楷体_GB2312" pitchFamily="49" charset="-122"/>
              </a:endParaRPr>
            </a:p>
          </p:txBody>
        </p:sp>
        <p:sp>
          <p:nvSpPr>
            <p:cNvPr id="47135" name="Rectangle 11"/>
            <p:cNvSpPr>
              <a:spLocks noChangeArrowheads="1"/>
            </p:cNvSpPr>
            <p:nvPr/>
          </p:nvSpPr>
          <p:spPr bwMode="auto">
            <a:xfrm>
              <a:off x="1154" y="823"/>
              <a:ext cx="272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solidFill>
                    <a:srgbClr val="800000"/>
                  </a:solidFill>
                  <a:ea typeface="楷体_GB2312" pitchFamily="49" charset="-122"/>
                </a:rPr>
                <a:t>c</a:t>
              </a:r>
              <a:endParaRPr lang="en-US" altLang="zh-CN" sz="4400" b="1">
                <a:solidFill>
                  <a:srgbClr val="FFCC99"/>
                </a:solidFill>
                <a:ea typeface="楷体_GB2312" pitchFamily="49" charset="-122"/>
              </a:endParaRPr>
            </a:p>
          </p:txBody>
        </p:sp>
        <p:sp>
          <p:nvSpPr>
            <p:cNvPr id="47136" name="Rectangle 12"/>
            <p:cNvSpPr>
              <a:spLocks noChangeArrowheads="1"/>
            </p:cNvSpPr>
            <p:nvPr/>
          </p:nvSpPr>
          <p:spPr bwMode="auto">
            <a:xfrm>
              <a:off x="2210" y="439"/>
              <a:ext cx="312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solidFill>
                    <a:srgbClr val="FF3300"/>
                  </a:solidFill>
                  <a:ea typeface="楷体_GB2312" pitchFamily="49" charset="-122"/>
                </a:rPr>
                <a:t>d</a:t>
              </a:r>
              <a:endParaRPr lang="en-US" altLang="zh-CN" sz="4400" b="1">
                <a:solidFill>
                  <a:srgbClr val="FFCC99"/>
                </a:solidFill>
                <a:ea typeface="楷体_GB2312" pitchFamily="49" charset="-122"/>
              </a:endParaRPr>
            </a:p>
          </p:txBody>
        </p:sp>
        <p:sp>
          <p:nvSpPr>
            <p:cNvPr id="47137" name="Rectangle 13"/>
            <p:cNvSpPr>
              <a:spLocks noChangeArrowheads="1"/>
            </p:cNvSpPr>
            <p:nvPr/>
          </p:nvSpPr>
          <p:spPr bwMode="auto">
            <a:xfrm>
              <a:off x="1874" y="823"/>
              <a:ext cx="312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solidFill>
                    <a:srgbClr val="800000"/>
                  </a:solidFill>
                  <a:ea typeface="楷体_GB2312" pitchFamily="49" charset="-122"/>
                </a:rPr>
                <a:t>d</a:t>
              </a:r>
              <a:endParaRPr lang="en-US" altLang="zh-CN" sz="4400" b="1">
                <a:solidFill>
                  <a:srgbClr val="FFCC99"/>
                </a:solidFill>
                <a:ea typeface="楷体_GB2312" pitchFamily="49" charset="-122"/>
              </a:endParaRPr>
            </a:p>
          </p:txBody>
        </p:sp>
        <p:sp>
          <p:nvSpPr>
            <p:cNvPr id="47138" name="Rectangle 14"/>
            <p:cNvSpPr>
              <a:spLocks noChangeArrowheads="1"/>
            </p:cNvSpPr>
            <p:nvPr/>
          </p:nvSpPr>
          <p:spPr bwMode="auto">
            <a:xfrm>
              <a:off x="2562" y="439"/>
              <a:ext cx="272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solidFill>
                    <a:srgbClr val="FF3300"/>
                  </a:solidFill>
                  <a:ea typeface="楷体_GB2312" pitchFamily="49" charset="-122"/>
                </a:rPr>
                <a:t>e</a:t>
              </a:r>
              <a:endParaRPr lang="en-US" altLang="zh-CN" sz="4400" b="1">
                <a:solidFill>
                  <a:srgbClr val="FFCC99"/>
                </a:solidFill>
                <a:ea typeface="楷体_GB2312" pitchFamily="49" charset="-122"/>
              </a:endParaRPr>
            </a:p>
          </p:txBody>
        </p:sp>
        <p:sp>
          <p:nvSpPr>
            <p:cNvPr id="47139" name="Rectangle 15"/>
            <p:cNvSpPr>
              <a:spLocks noChangeArrowheads="1"/>
            </p:cNvSpPr>
            <p:nvPr/>
          </p:nvSpPr>
          <p:spPr bwMode="auto">
            <a:xfrm>
              <a:off x="2594" y="823"/>
              <a:ext cx="272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solidFill>
                    <a:srgbClr val="800000"/>
                  </a:solidFill>
                  <a:ea typeface="楷体_GB2312" pitchFamily="49" charset="-122"/>
                </a:rPr>
                <a:t>e</a:t>
              </a:r>
              <a:endParaRPr lang="en-US" altLang="zh-CN" sz="4400" b="1">
                <a:solidFill>
                  <a:srgbClr val="FFCC99"/>
                </a:solidFill>
                <a:ea typeface="楷体_GB2312" pitchFamily="49" charset="-122"/>
              </a:endParaRPr>
            </a:p>
          </p:txBody>
        </p:sp>
        <p:sp>
          <p:nvSpPr>
            <p:cNvPr id="47140" name="Rectangle 16"/>
            <p:cNvSpPr>
              <a:spLocks noChangeArrowheads="1"/>
            </p:cNvSpPr>
            <p:nvPr/>
          </p:nvSpPr>
          <p:spPr bwMode="auto">
            <a:xfrm>
              <a:off x="2930" y="439"/>
              <a:ext cx="288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4400" b="1">
                  <a:solidFill>
                    <a:srgbClr val="FF3300"/>
                  </a:solidFill>
                  <a:ea typeface="楷体_GB2312" pitchFamily="49" charset="-122"/>
                </a:rPr>
                <a:t>f</a:t>
              </a:r>
            </a:p>
          </p:txBody>
        </p:sp>
        <p:sp>
          <p:nvSpPr>
            <p:cNvPr id="47141" name="Rectangle 17"/>
            <p:cNvSpPr>
              <a:spLocks noChangeArrowheads="1"/>
            </p:cNvSpPr>
            <p:nvPr/>
          </p:nvSpPr>
          <p:spPr bwMode="auto">
            <a:xfrm>
              <a:off x="3266" y="823"/>
              <a:ext cx="336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4400" b="1">
                  <a:solidFill>
                    <a:srgbClr val="800000"/>
                  </a:solidFill>
                  <a:ea typeface="楷体_GB2312" pitchFamily="49" charset="-122"/>
                </a:rPr>
                <a:t>f</a:t>
              </a:r>
            </a:p>
          </p:txBody>
        </p:sp>
        <p:sp>
          <p:nvSpPr>
            <p:cNvPr id="47142" name="Rectangle 18"/>
            <p:cNvSpPr>
              <a:spLocks noChangeArrowheads="1"/>
            </p:cNvSpPr>
            <p:nvPr/>
          </p:nvSpPr>
          <p:spPr bwMode="auto">
            <a:xfrm>
              <a:off x="3218" y="439"/>
              <a:ext cx="292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solidFill>
                    <a:srgbClr val="FF3300"/>
                  </a:solidFill>
                  <a:ea typeface="楷体_GB2312" pitchFamily="49" charset="-122"/>
                </a:rPr>
                <a:t>g</a:t>
              </a:r>
              <a:endParaRPr lang="en-US" altLang="zh-CN" sz="4400" b="1">
                <a:solidFill>
                  <a:srgbClr val="FFCC99"/>
                </a:solidFill>
                <a:ea typeface="楷体_GB2312" pitchFamily="49" charset="-122"/>
              </a:endParaRPr>
            </a:p>
          </p:txBody>
        </p:sp>
        <p:sp>
          <p:nvSpPr>
            <p:cNvPr id="47143" name="Rectangle 19"/>
            <p:cNvSpPr>
              <a:spLocks noChangeArrowheads="1"/>
            </p:cNvSpPr>
            <p:nvPr/>
          </p:nvSpPr>
          <p:spPr bwMode="auto">
            <a:xfrm>
              <a:off x="2926" y="823"/>
              <a:ext cx="292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solidFill>
                    <a:srgbClr val="800000"/>
                  </a:solidFill>
                  <a:ea typeface="楷体_GB2312" pitchFamily="49" charset="-122"/>
                </a:rPr>
                <a:t>g</a:t>
              </a:r>
              <a:endParaRPr lang="en-US" altLang="zh-CN" sz="4400" b="1">
                <a:solidFill>
                  <a:srgbClr val="FFCC99"/>
                </a:solidFill>
                <a:ea typeface="楷体_GB2312" pitchFamily="49" charset="-122"/>
              </a:endParaRPr>
            </a:p>
          </p:txBody>
        </p:sp>
        <p:sp>
          <p:nvSpPr>
            <p:cNvPr id="47144" name="Text Box 20"/>
            <p:cNvSpPr txBox="1">
              <a:spLocks noChangeArrowheads="1"/>
            </p:cNvSpPr>
            <p:nvPr/>
          </p:nvSpPr>
          <p:spPr bwMode="auto">
            <a:xfrm>
              <a:off x="3808" y="487"/>
              <a:ext cx="1282" cy="8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ea typeface="楷体_GB2312" pitchFamily="49" charset="-122"/>
                </a:rPr>
                <a:t>先序序列</a:t>
              </a:r>
              <a:r>
                <a:rPr lang="zh-CN" altLang="en-US">
                  <a:solidFill>
                    <a:srgbClr val="800000"/>
                  </a:solidFill>
                  <a:ea typeface="楷体_GB2312" pitchFamily="49" charset="-122"/>
                </a:rPr>
                <a:t>中序序列</a:t>
              </a:r>
              <a:endParaRPr lang="zh-CN" altLang="en-US" sz="2400">
                <a:solidFill>
                  <a:srgbClr val="333333"/>
                </a:solidFill>
              </a:endParaRPr>
            </a:p>
          </p:txBody>
        </p:sp>
      </p:grpSp>
      <p:grpSp>
        <p:nvGrpSpPr>
          <p:cNvPr id="47108" name="Group 21"/>
          <p:cNvGrpSpPr>
            <a:grpSpLocks/>
          </p:cNvGrpSpPr>
          <p:nvPr/>
        </p:nvGrpSpPr>
        <p:grpSpPr bwMode="auto">
          <a:xfrm>
            <a:off x="1793875" y="3165475"/>
            <a:ext cx="3760788" cy="2663825"/>
            <a:chOff x="1130" y="0"/>
            <a:chExt cx="2237" cy="1678"/>
          </a:xfrm>
        </p:grpSpPr>
        <p:sp>
          <p:nvSpPr>
            <p:cNvPr id="47119" name="Text Box 22"/>
            <p:cNvSpPr txBox="1">
              <a:spLocks noChangeArrowheads="1"/>
            </p:cNvSpPr>
            <p:nvPr/>
          </p:nvSpPr>
          <p:spPr bwMode="auto">
            <a:xfrm>
              <a:off x="1130" y="1274"/>
              <a:ext cx="665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333333"/>
                  </a:solidFill>
                </a:rPr>
                <a:t>is</a:t>
              </a:r>
            </a:p>
          </p:txBody>
        </p:sp>
        <p:grpSp>
          <p:nvGrpSpPr>
            <p:cNvPr id="47120" name="Group 23"/>
            <p:cNvGrpSpPr>
              <a:grpSpLocks/>
            </p:cNvGrpSpPr>
            <p:nvPr/>
          </p:nvGrpSpPr>
          <p:grpSpPr bwMode="auto">
            <a:xfrm>
              <a:off x="1141" y="0"/>
              <a:ext cx="2226" cy="1385"/>
              <a:chOff x="1141" y="0"/>
              <a:chExt cx="2226" cy="1385"/>
            </a:xfrm>
          </p:grpSpPr>
          <p:sp>
            <p:nvSpPr>
              <p:cNvPr id="47121" name="Text Box 24"/>
              <p:cNvSpPr txBox="1">
                <a:spLocks noChangeArrowheads="1"/>
              </p:cNvSpPr>
              <p:nvPr/>
            </p:nvSpPr>
            <p:spPr bwMode="auto">
              <a:xfrm>
                <a:off x="1141" y="0"/>
                <a:ext cx="665" cy="404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333333"/>
                    </a:solidFill>
                  </a:rPr>
                  <a:t>ps</a:t>
                </a:r>
              </a:p>
            </p:txBody>
          </p:sp>
          <p:sp>
            <p:nvSpPr>
              <p:cNvPr id="47122" name="Line 25"/>
              <p:cNvSpPr>
                <a:spLocks noChangeShapeType="1"/>
              </p:cNvSpPr>
              <p:nvPr/>
            </p:nvSpPr>
            <p:spPr bwMode="auto">
              <a:xfrm>
                <a:off x="1296" y="377"/>
                <a:ext cx="0" cy="22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47123" name="Line 26"/>
              <p:cNvSpPr>
                <a:spLocks noChangeShapeType="1"/>
              </p:cNvSpPr>
              <p:nvPr/>
            </p:nvSpPr>
            <p:spPr bwMode="auto">
              <a:xfrm flipV="1">
                <a:off x="1285" y="1218"/>
                <a:ext cx="0" cy="167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47124" name="Line 27"/>
              <p:cNvSpPr>
                <a:spLocks noChangeShapeType="1"/>
              </p:cNvSpPr>
              <p:nvPr/>
            </p:nvSpPr>
            <p:spPr bwMode="auto">
              <a:xfrm>
                <a:off x="3367" y="321"/>
                <a:ext cx="0" cy="189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47125" name="Line 28"/>
              <p:cNvSpPr>
                <a:spLocks noChangeShapeType="1"/>
              </p:cNvSpPr>
              <p:nvPr/>
            </p:nvSpPr>
            <p:spPr bwMode="auto">
              <a:xfrm>
                <a:off x="1362" y="432"/>
                <a:ext cx="1983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47126" name="Text Box 29"/>
              <p:cNvSpPr txBox="1">
                <a:spLocks noChangeArrowheads="1"/>
              </p:cNvSpPr>
              <p:nvPr/>
            </p:nvSpPr>
            <p:spPr bwMode="auto">
              <a:xfrm>
                <a:off x="2172" y="0"/>
                <a:ext cx="665" cy="404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333333"/>
                    </a:solidFill>
                  </a:rPr>
                  <a:t>n</a:t>
                </a:r>
              </a:p>
            </p:txBody>
          </p:sp>
        </p:grp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3603625" y="5222875"/>
            <a:ext cx="949325" cy="912813"/>
            <a:chOff x="2270" y="1296"/>
            <a:chExt cx="598" cy="575"/>
          </a:xfrm>
        </p:grpSpPr>
        <p:sp>
          <p:nvSpPr>
            <p:cNvPr id="47117" name="Text Box 31"/>
            <p:cNvSpPr txBox="1">
              <a:spLocks noChangeArrowheads="1"/>
            </p:cNvSpPr>
            <p:nvPr/>
          </p:nvSpPr>
          <p:spPr bwMode="auto">
            <a:xfrm>
              <a:off x="2270" y="1506"/>
              <a:ext cx="598" cy="365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990000"/>
                  </a:solidFill>
                </a:rPr>
                <a:t>k</a:t>
              </a:r>
            </a:p>
          </p:txBody>
        </p:sp>
        <p:sp>
          <p:nvSpPr>
            <p:cNvPr id="47118" name="Line 32"/>
            <p:cNvSpPr>
              <a:spLocks noChangeShapeType="1"/>
            </p:cNvSpPr>
            <p:nvPr/>
          </p:nvSpPr>
          <p:spPr bwMode="auto">
            <a:xfrm>
              <a:off x="2382" y="1296"/>
              <a:ext cx="0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lg" len="med"/>
              <a:tailEnd type="none" w="sm" len="sm"/>
            </a:ln>
          </p:spPr>
          <p:txBody>
            <a:bodyPr wrap="none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1846263" y="3956050"/>
            <a:ext cx="2109787" cy="1284288"/>
            <a:chOff x="1163" y="498"/>
            <a:chExt cx="1329" cy="809"/>
          </a:xfrm>
        </p:grpSpPr>
        <p:sp>
          <p:nvSpPr>
            <p:cNvPr id="47115" name="Rectangle 34"/>
            <p:cNvSpPr>
              <a:spLocks noChangeArrowheads="1"/>
            </p:cNvSpPr>
            <p:nvPr/>
          </p:nvSpPr>
          <p:spPr bwMode="auto">
            <a:xfrm>
              <a:off x="1451" y="498"/>
              <a:ext cx="1041" cy="377"/>
            </a:xfrm>
            <a:prstGeom prst="rect">
              <a:avLst/>
            </a:prstGeom>
            <a:noFill/>
            <a:ln w="12700" cap="sq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47116" name="Rectangle 35"/>
            <p:cNvSpPr>
              <a:spLocks noChangeArrowheads="1"/>
            </p:cNvSpPr>
            <p:nvPr/>
          </p:nvSpPr>
          <p:spPr bwMode="auto">
            <a:xfrm>
              <a:off x="1163" y="930"/>
              <a:ext cx="1074" cy="377"/>
            </a:xfrm>
            <a:prstGeom prst="rect">
              <a:avLst/>
            </a:prstGeom>
            <a:noFill/>
            <a:ln w="12700" cap="sq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4044950" y="3990975"/>
            <a:ext cx="1511300" cy="1301750"/>
            <a:chOff x="2548" y="520"/>
            <a:chExt cx="952" cy="820"/>
          </a:xfrm>
        </p:grpSpPr>
        <p:sp>
          <p:nvSpPr>
            <p:cNvPr id="47113" name="Rectangle 37"/>
            <p:cNvSpPr>
              <a:spLocks noChangeArrowheads="1"/>
            </p:cNvSpPr>
            <p:nvPr/>
          </p:nvSpPr>
          <p:spPr bwMode="auto">
            <a:xfrm>
              <a:off x="2548" y="520"/>
              <a:ext cx="930" cy="377"/>
            </a:xfrm>
            <a:prstGeom prst="rect">
              <a:avLst/>
            </a:prstGeom>
            <a:noFill/>
            <a:ln w="12700" cap="sq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47114" name="Rectangle 38"/>
            <p:cNvSpPr>
              <a:spLocks noChangeArrowheads="1"/>
            </p:cNvSpPr>
            <p:nvPr/>
          </p:nvSpPr>
          <p:spPr bwMode="auto">
            <a:xfrm>
              <a:off x="2570" y="963"/>
              <a:ext cx="930" cy="377"/>
            </a:xfrm>
            <a:prstGeom prst="rect">
              <a:avLst/>
            </a:prstGeom>
            <a:noFill/>
            <a:ln w="12700" cap="sq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</p:grpSp>
      <p:sp>
        <p:nvSpPr>
          <p:cNvPr id="47112" name="Text Box 55"/>
          <p:cNvSpPr txBox="1">
            <a:spLocks noChangeArrowheads="1"/>
          </p:cNvSpPr>
          <p:nvPr/>
        </p:nvSpPr>
        <p:spPr bwMode="auto">
          <a:xfrm>
            <a:off x="819150" y="49213"/>
            <a:ext cx="8324850" cy="2012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b="1">
                <a:solidFill>
                  <a:srgbClr val="800000"/>
                </a:solidFill>
              </a:rPr>
              <a:t>void</a:t>
            </a:r>
            <a:r>
              <a:rPr lang="en-US" altLang="zh-CN" sz="2800">
                <a:solidFill>
                  <a:srgbClr val="800000"/>
                </a:solidFill>
              </a:rPr>
              <a:t> CrtBT(BiTree</a:t>
            </a:r>
            <a:r>
              <a:rPr lang="en-US" altLang="zh-CN" sz="2800" b="1">
                <a:solidFill>
                  <a:srgbClr val="800000"/>
                </a:solidFill>
              </a:rPr>
              <a:t>&amp;</a:t>
            </a:r>
            <a:r>
              <a:rPr lang="en-US" altLang="zh-CN" sz="2800">
                <a:solidFill>
                  <a:srgbClr val="800000"/>
                </a:solidFill>
              </a:rPr>
              <a:t> T, char pre[], char ino[],   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solidFill>
                  <a:srgbClr val="800000"/>
                </a:solidFill>
              </a:rPr>
              <a:t>                                                </a:t>
            </a:r>
            <a:r>
              <a:rPr lang="en-US" altLang="zh-CN" sz="2800" b="1">
                <a:solidFill>
                  <a:srgbClr val="800000"/>
                </a:solidFill>
              </a:rPr>
              <a:t>int</a:t>
            </a:r>
            <a:r>
              <a:rPr lang="en-US" altLang="zh-CN" sz="2800">
                <a:solidFill>
                  <a:srgbClr val="800000"/>
                </a:solidFill>
              </a:rPr>
              <a:t> ps, </a:t>
            </a:r>
            <a:r>
              <a:rPr lang="en-US" altLang="zh-CN" sz="2800" b="1">
                <a:solidFill>
                  <a:srgbClr val="800000"/>
                </a:solidFill>
              </a:rPr>
              <a:t>int</a:t>
            </a:r>
            <a:r>
              <a:rPr lang="en-US" altLang="zh-CN" sz="2800">
                <a:solidFill>
                  <a:srgbClr val="800000"/>
                </a:solidFill>
              </a:rPr>
              <a:t> is, </a:t>
            </a:r>
            <a:r>
              <a:rPr lang="en-US" altLang="zh-CN" sz="2800" b="1">
                <a:solidFill>
                  <a:srgbClr val="800000"/>
                </a:solidFill>
              </a:rPr>
              <a:t>int</a:t>
            </a:r>
            <a:r>
              <a:rPr lang="en-US" altLang="zh-CN" sz="2800">
                <a:solidFill>
                  <a:srgbClr val="800000"/>
                </a:solidFill>
              </a:rPr>
              <a:t> n ) {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solidFill>
                  <a:srgbClr val="800000"/>
                </a:solidFill>
              </a:rPr>
              <a:t>  // </a:t>
            </a:r>
            <a:r>
              <a:rPr lang="zh-CN" altLang="zh-CN" sz="2800">
                <a:solidFill>
                  <a:srgbClr val="800000"/>
                </a:solidFill>
                <a:ea typeface="楷体_GB2312" pitchFamily="49" charset="-122"/>
              </a:rPr>
              <a:t>已知</a:t>
            </a:r>
            <a:r>
              <a:rPr lang="en-US" altLang="zh-CN" sz="2800">
                <a:solidFill>
                  <a:srgbClr val="800000"/>
                </a:solidFill>
              </a:rPr>
              <a:t>pre[</a:t>
            </a:r>
            <a:r>
              <a:rPr lang="en-US" altLang="zh-CN" sz="2800" b="1">
                <a:solidFill>
                  <a:srgbClr val="FF00FF"/>
                </a:solidFill>
              </a:rPr>
              <a:t>ps</a:t>
            </a:r>
            <a:r>
              <a:rPr lang="en-US" altLang="zh-CN" sz="2800">
                <a:solidFill>
                  <a:srgbClr val="800000"/>
                </a:solidFill>
              </a:rPr>
              <a:t>...ps+n-1]</a:t>
            </a:r>
            <a:r>
              <a:rPr lang="zh-CN" altLang="zh-CN" sz="2800">
                <a:solidFill>
                  <a:srgbClr val="800000"/>
                </a:solidFill>
                <a:ea typeface="楷体_GB2312" pitchFamily="49" charset="-122"/>
              </a:rPr>
              <a:t>为二叉树的先序序列</a:t>
            </a:r>
            <a:r>
              <a:rPr lang="zh-CN" altLang="zh-CN" sz="2800">
                <a:solidFill>
                  <a:srgbClr val="800000"/>
                </a:solidFill>
              </a:rPr>
              <a:t>， </a:t>
            </a:r>
          </a:p>
          <a:p>
            <a:pPr>
              <a:lnSpc>
                <a:spcPct val="90000"/>
              </a:lnSpc>
            </a:pPr>
            <a:r>
              <a:rPr lang="zh-CN" altLang="zh-CN" sz="2800">
                <a:solidFill>
                  <a:srgbClr val="800000"/>
                </a:solidFill>
              </a:rPr>
              <a:t>  // </a:t>
            </a:r>
            <a:r>
              <a:rPr lang="en-US" altLang="zh-CN" sz="2800">
                <a:solidFill>
                  <a:srgbClr val="800000"/>
                </a:solidFill>
              </a:rPr>
              <a:t>ino[</a:t>
            </a:r>
            <a:r>
              <a:rPr lang="en-US" altLang="zh-CN" sz="2800" b="1">
                <a:solidFill>
                  <a:srgbClr val="FF00FF"/>
                </a:solidFill>
              </a:rPr>
              <a:t>is</a:t>
            </a:r>
            <a:r>
              <a:rPr lang="en-US" altLang="zh-CN" sz="2800">
                <a:solidFill>
                  <a:srgbClr val="800000"/>
                </a:solidFill>
              </a:rPr>
              <a:t>...is+n-1]</a:t>
            </a:r>
            <a:r>
              <a:rPr lang="zh-CN" altLang="zh-CN" sz="2800">
                <a:solidFill>
                  <a:srgbClr val="800000"/>
                </a:solidFill>
                <a:ea typeface="楷体_GB2312" pitchFamily="49" charset="-122"/>
              </a:rPr>
              <a:t>为二叉树的中序序列，</a:t>
            </a:r>
          </a:p>
          <a:p>
            <a:pPr>
              <a:lnSpc>
                <a:spcPct val="90000"/>
              </a:lnSpc>
            </a:pPr>
            <a:r>
              <a:rPr lang="zh-CN" altLang="zh-CN" sz="2800">
                <a:solidFill>
                  <a:srgbClr val="800000"/>
                </a:solidFill>
                <a:ea typeface="楷体_GB2312" pitchFamily="49" charset="-122"/>
              </a:rPr>
              <a:t>  // </a:t>
            </a:r>
            <a:r>
              <a:rPr lang="en-US" altLang="zh-CN" sz="2800">
                <a:solidFill>
                  <a:srgbClr val="800000"/>
                </a:solidFill>
                <a:ea typeface="楷体_GB2312" pitchFamily="49" charset="-122"/>
              </a:rPr>
              <a:t> </a:t>
            </a: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en-US" altLang="zh-CN" sz="2800" b="1">
                <a:solidFill>
                  <a:srgbClr val="FF00FF"/>
                </a:solidFill>
                <a:ea typeface="楷体_GB2312" pitchFamily="49" charset="-122"/>
              </a:rPr>
              <a:t>n</a:t>
            </a:r>
            <a:r>
              <a:rPr lang="zh-CN" altLang="en-US" sz="2800">
                <a:solidFill>
                  <a:srgbClr val="800000"/>
                </a:solidFill>
                <a:ea typeface="楷体_GB2312" pitchFamily="49" charset="-122"/>
              </a:rPr>
              <a:t>为</a:t>
            </a:r>
            <a:r>
              <a:rPr lang="zh-CN" altLang="zh-CN" sz="2800">
                <a:solidFill>
                  <a:srgbClr val="800000"/>
                </a:solidFill>
                <a:ea typeface="楷体_GB2312" pitchFamily="49" charset="-122"/>
              </a:rPr>
              <a:t>先序</a:t>
            </a:r>
            <a:r>
              <a:rPr lang="zh-CN" altLang="en-US" sz="2800">
                <a:solidFill>
                  <a:srgbClr val="800000"/>
                </a:solidFill>
                <a:ea typeface="楷体_GB2312" pitchFamily="49" charset="-122"/>
              </a:rPr>
              <a:t>和</a:t>
            </a:r>
            <a:r>
              <a:rPr lang="zh-CN" altLang="zh-CN" sz="2800">
                <a:solidFill>
                  <a:srgbClr val="800000"/>
                </a:solidFill>
                <a:ea typeface="楷体_GB2312" pitchFamily="49" charset="-122"/>
              </a:rPr>
              <a:t>中序</a:t>
            </a:r>
            <a:r>
              <a:rPr lang="zh-CN" altLang="en-US" sz="2800">
                <a:solidFill>
                  <a:srgbClr val="800000"/>
                </a:solidFill>
                <a:ea typeface="楷体_GB2312" pitchFamily="49" charset="-122"/>
              </a:rPr>
              <a:t>序列的长度       </a:t>
            </a:r>
          </a:p>
        </p:txBody>
      </p:sp>
    </p:spTree>
    <p:extLst>
      <p:ext uri="{BB962C8B-B14F-4D97-AF65-F5344CB8AC3E}">
        <p14:creationId xmlns:p14="http://schemas.microsoft.com/office/powerpoint/2010/main" val="37601078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CFDC4C-D8A8-458A-BBB2-C22675A5D054}" type="slidenum">
              <a:rPr lang="en-US" altLang="zh-CN">
                <a:solidFill>
                  <a:srgbClr val="578963"/>
                </a:solidFill>
              </a:rPr>
              <a:pPr/>
              <a:t>75</a:t>
            </a:fld>
            <a:endParaRPr lang="en-US" altLang="zh-CN">
              <a:solidFill>
                <a:srgbClr val="578963"/>
              </a:solidFill>
            </a:endParaRPr>
          </a:p>
        </p:txBody>
      </p:sp>
      <p:grpSp>
        <p:nvGrpSpPr>
          <p:cNvPr id="50179" name="Group 2"/>
          <p:cNvGrpSpPr>
            <a:grpSpLocks/>
          </p:cNvGrpSpPr>
          <p:nvPr/>
        </p:nvGrpSpPr>
        <p:grpSpPr bwMode="auto">
          <a:xfrm>
            <a:off x="0" y="3813175"/>
            <a:ext cx="8080375" cy="1482725"/>
            <a:chOff x="0" y="408"/>
            <a:chExt cx="5090" cy="934"/>
          </a:xfrm>
        </p:grpSpPr>
        <p:sp>
          <p:nvSpPr>
            <p:cNvPr id="50215" name="Text Box 3"/>
            <p:cNvSpPr txBox="1">
              <a:spLocks noChangeArrowheads="1"/>
            </p:cNvSpPr>
            <p:nvPr/>
          </p:nvSpPr>
          <p:spPr bwMode="auto">
            <a:xfrm>
              <a:off x="1144" y="408"/>
              <a:ext cx="2364" cy="5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solidFill>
                    <a:srgbClr val="FFCC99"/>
                  </a:solidFill>
                  <a:ea typeface="楷体_GB2312" pitchFamily="49" charset="-122"/>
                </a:rPr>
                <a:t>a  b  c  d  e  </a:t>
              </a:r>
              <a:r>
                <a:rPr lang="en-US" altLang="zh-CN" sz="4800" b="1">
                  <a:solidFill>
                    <a:srgbClr val="FFCC99"/>
                  </a:solidFill>
                  <a:ea typeface="楷体_GB2312" pitchFamily="49" charset="-122"/>
                </a:rPr>
                <a:t>f </a:t>
              </a:r>
              <a:r>
                <a:rPr lang="en-US" altLang="zh-CN" sz="4400" b="1">
                  <a:solidFill>
                    <a:srgbClr val="FFCC99"/>
                  </a:solidFill>
                  <a:ea typeface="楷体_GB2312" pitchFamily="49" charset="-122"/>
                </a:rPr>
                <a:t> g</a:t>
              </a:r>
              <a:endParaRPr lang="en-US" altLang="zh-CN" sz="4400" b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50216" name="Text Box 4"/>
            <p:cNvSpPr txBox="1">
              <a:spLocks noChangeArrowheads="1"/>
            </p:cNvSpPr>
            <p:nvPr/>
          </p:nvSpPr>
          <p:spPr bwMode="auto">
            <a:xfrm>
              <a:off x="1161" y="823"/>
              <a:ext cx="2345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solidFill>
                    <a:srgbClr val="FF9999"/>
                  </a:solidFill>
                  <a:ea typeface="楷体_GB2312" pitchFamily="49" charset="-122"/>
                </a:rPr>
                <a:t>c  b  d  a  e  g  f</a:t>
              </a:r>
              <a:endParaRPr lang="en-US" altLang="zh-CN" sz="4400" b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50217" name="Text Box 5"/>
            <p:cNvSpPr txBox="1">
              <a:spLocks noChangeArrowheads="1"/>
            </p:cNvSpPr>
            <p:nvPr/>
          </p:nvSpPr>
          <p:spPr bwMode="auto">
            <a:xfrm>
              <a:off x="0" y="609"/>
              <a:ext cx="11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endParaRPr lang="zh-CN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50218" name="Rectangle 6"/>
            <p:cNvSpPr>
              <a:spLocks noChangeArrowheads="1"/>
            </p:cNvSpPr>
            <p:nvPr/>
          </p:nvSpPr>
          <p:spPr bwMode="auto">
            <a:xfrm>
              <a:off x="1150" y="439"/>
              <a:ext cx="292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solidFill>
                    <a:srgbClr val="FF3300"/>
                  </a:solidFill>
                  <a:ea typeface="楷体_GB2312" pitchFamily="49" charset="-122"/>
                </a:rPr>
                <a:t>a</a:t>
              </a:r>
              <a:endParaRPr lang="en-US" altLang="zh-CN" sz="4400" b="1">
                <a:solidFill>
                  <a:srgbClr val="FF9999"/>
                </a:solidFill>
                <a:ea typeface="楷体_GB2312" pitchFamily="49" charset="-122"/>
              </a:endParaRPr>
            </a:p>
          </p:txBody>
        </p:sp>
        <p:sp>
          <p:nvSpPr>
            <p:cNvPr id="50219" name="Rectangle 7"/>
            <p:cNvSpPr>
              <a:spLocks noChangeArrowheads="1"/>
            </p:cNvSpPr>
            <p:nvPr/>
          </p:nvSpPr>
          <p:spPr bwMode="auto">
            <a:xfrm>
              <a:off x="2238" y="823"/>
              <a:ext cx="308" cy="5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4800" b="1">
                  <a:solidFill>
                    <a:srgbClr val="800000"/>
                  </a:solidFill>
                  <a:ea typeface="楷体_GB2312" pitchFamily="49" charset="-122"/>
                </a:rPr>
                <a:t>a</a:t>
              </a:r>
              <a:endParaRPr lang="en-US" altLang="zh-CN" sz="4400" b="1">
                <a:solidFill>
                  <a:srgbClr val="FF9999"/>
                </a:solidFill>
                <a:ea typeface="楷体_GB2312" pitchFamily="49" charset="-122"/>
              </a:endParaRPr>
            </a:p>
          </p:txBody>
        </p:sp>
        <p:sp>
          <p:nvSpPr>
            <p:cNvPr id="50220" name="Rectangle 8"/>
            <p:cNvSpPr>
              <a:spLocks noChangeArrowheads="1"/>
            </p:cNvSpPr>
            <p:nvPr/>
          </p:nvSpPr>
          <p:spPr bwMode="auto">
            <a:xfrm>
              <a:off x="1490" y="439"/>
              <a:ext cx="400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solidFill>
                    <a:srgbClr val="FF3300"/>
                  </a:solidFill>
                  <a:ea typeface="楷体_GB2312" pitchFamily="49" charset="-122"/>
                </a:rPr>
                <a:t>b </a:t>
              </a:r>
              <a:endParaRPr lang="en-US" altLang="zh-CN" sz="4400" b="1">
                <a:solidFill>
                  <a:srgbClr val="FFCC99"/>
                </a:solidFill>
                <a:ea typeface="楷体_GB2312" pitchFamily="49" charset="-122"/>
              </a:endParaRPr>
            </a:p>
          </p:txBody>
        </p:sp>
        <p:sp>
          <p:nvSpPr>
            <p:cNvPr id="50221" name="Rectangle 9"/>
            <p:cNvSpPr>
              <a:spLocks noChangeArrowheads="1"/>
            </p:cNvSpPr>
            <p:nvPr/>
          </p:nvSpPr>
          <p:spPr bwMode="auto">
            <a:xfrm>
              <a:off x="1490" y="823"/>
              <a:ext cx="312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solidFill>
                    <a:srgbClr val="800000"/>
                  </a:solidFill>
                  <a:ea typeface="楷体_GB2312" pitchFamily="49" charset="-122"/>
                </a:rPr>
                <a:t>b</a:t>
              </a:r>
              <a:endParaRPr lang="en-US" altLang="zh-CN" sz="4400" b="1">
                <a:solidFill>
                  <a:srgbClr val="FFCC99"/>
                </a:solidFill>
                <a:ea typeface="楷体_GB2312" pitchFamily="49" charset="-122"/>
              </a:endParaRPr>
            </a:p>
          </p:txBody>
        </p:sp>
        <p:sp>
          <p:nvSpPr>
            <p:cNvPr id="50222" name="Rectangle 10"/>
            <p:cNvSpPr>
              <a:spLocks noChangeArrowheads="1"/>
            </p:cNvSpPr>
            <p:nvPr/>
          </p:nvSpPr>
          <p:spPr bwMode="auto">
            <a:xfrm>
              <a:off x="1874" y="439"/>
              <a:ext cx="272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solidFill>
                    <a:srgbClr val="FF3300"/>
                  </a:solidFill>
                  <a:ea typeface="楷体_GB2312" pitchFamily="49" charset="-122"/>
                </a:rPr>
                <a:t>c</a:t>
              </a:r>
              <a:endParaRPr lang="en-US" altLang="zh-CN" sz="4400" b="1">
                <a:solidFill>
                  <a:srgbClr val="FFCC99"/>
                </a:solidFill>
                <a:ea typeface="楷体_GB2312" pitchFamily="49" charset="-122"/>
              </a:endParaRPr>
            </a:p>
          </p:txBody>
        </p:sp>
        <p:sp>
          <p:nvSpPr>
            <p:cNvPr id="50223" name="Rectangle 11"/>
            <p:cNvSpPr>
              <a:spLocks noChangeArrowheads="1"/>
            </p:cNvSpPr>
            <p:nvPr/>
          </p:nvSpPr>
          <p:spPr bwMode="auto">
            <a:xfrm>
              <a:off x="1154" y="823"/>
              <a:ext cx="272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solidFill>
                    <a:srgbClr val="800000"/>
                  </a:solidFill>
                  <a:ea typeface="楷体_GB2312" pitchFamily="49" charset="-122"/>
                </a:rPr>
                <a:t>c</a:t>
              </a:r>
              <a:endParaRPr lang="en-US" altLang="zh-CN" sz="4400" b="1">
                <a:solidFill>
                  <a:srgbClr val="FFCC99"/>
                </a:solidFill>
                <a:ea typeface="楷体_GB2312" pitchFamily="49" charset="-122"/>
              </a:endParaRPr>
            </a:p>
          </p:txBody>
        </p:sp>
        <p:sp>
          <p:nvSpPr>
            <p:cNvPr id="50224" name="Rectangle 12"/>
            <p:cNvSpPr>
              <a:spLocks noChangeArrowheads="1"/>
            </p:cNvSpPr>
            <p:nvPr/>
          </p:nvSpPr>
          <p:spPr bwMode="auto">
            <a:xfrm>
              <a:off x="2210" y="439"/>
              <a:ext cx="312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solidFill>
                    <a:srgbClr val="FF3300"/>
                  </a:solidFill>
                  <a:ea typeface="楷体_GB2312" pitchFamily="49" charset="-122"/>
                </a:rPr>
                <a:t>d</a:t>
              </a:r>
              <a:endParaRPr lang="en-US" altLang="zh-CN" sz="4400" b="1">
                <a:solidFill>
                  <a:srgbClr val="FFCC99"/>
                </a:solidFill>
                <a:ea typeface="楷体_GB2312" pitchFamily="49" charset="-122"/>
              </a:endParaRPr>
            </a:p>
          </p:txBody>
        </p:sp>
        <p:sp>
          <p:nvSpPr>
            <p:cNvPr id="50225" name="Rectangle 13"/>
            <p:cNvSpPr>
              <a:spLocks noChangeArrowheads="1"/>
            </p:cNvSpPr>
            <p:nvPr/>
          </p:nvSpPr>
          <p:spPr bwMode="auto">
            <a:xfrm>
              <a:off x="1874" y="823"/>
              <a:ext cx="312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solidFill>
                    <a:srgbClr val="800000"/>
                  </a:solidFill>
                  <a:ea typeface="楷体_GB2312" pitchFamily="49" charset="-122"/>
                </a:rPr>
                <a:t>d</a:t>
              </a:r>
              <a:endParaRPr lang="en-US" altLang="zh-CN" sz="4400" b="1">
                <a:solidFill>
                  <a:srgbClr val="FFCC99"/>
                </a:solidFill>
                <a:ea typeface="楷体_GB2312" pitchFamily="49" charset="-122"/>
              </a:endParaRPr>
            </a:p>
          </p:txBody>
        </p:sp>
        <p:sp>
          <p:nvSpPr>
            <p:cNvPr id="50226" name="Rectangle 14"/>
            <p:cNvSpPr>
              <a:spLocks noChangeArrowheads="1"/>
            </p:cNvSpPr>
            <p:nvPr/>
          </p:nvSpPr>
          <p:spPr bwMode="auto">
            <a:xfrm>
              <a:off x="2562" y="439"/>
              <a:ext cx="272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solidFill>
                    <a:srgbClr val="FF3300"/>
                  </a:solidFill>
                  <a:ea typeface="楷体_GB2312" pitchFamily="49" charset="-122"/>
                </a:rPr>
                <a:t>e</a:t>
              </a:r>
              <a:endParaRPr lang="en-US" altLang="zh-CN" sz="4400" b="1">
                <a:solidFill>
                  <a:srgbClr val="FFCC99"/>
                </a:solidFill>
                <a:ea typeface="楷体_GB2312" pitchFamily="49" charset="-122"/>
              </a:endParaRPr>
            </a:p>
          </p:txBody>
        </p:sp>
        <p:sp>
          <p:nvSpPr>
            <p:cNvPr id="50227" name="Rectangle 15"/>
            <p:cNvSpPr>
              <a:spLocks noChangeArrowheads="1"/>
            </p:cNvSpPr>
            <p:nvPr/>
          </p:nvSpPr>
          <p:spPr bwMode="auto">
            <a:xfrm>
              <a:off x="2594" y="823"/>
              <a:ext cx="272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solidFill>
                    <a:srgbClr val="800000"/>
                  </a:solidFill>
                  <a:ea typeface="楷体_GB2312" pitchFamily="49" charset="-122"/>
                </a:rPr>
                <a:t>e</a:t>
              </a:r>
              <a:endParaRPr lang="en-US" altLang="zh-CN" sz="4400" b="1">
                <a:solidFill>
                  <a:srgbClr val="FFCC99"/>
                </a:solidFill>
                <a:ea typeface="楷体_GB2312" pitchFamily="49" charset="-122"/>
              </a:endParaRPr>
            </a:p>
          </p:txBody>
        </p:sp>
        <p:sp>
          <p:nvSpPr>
            <p:cNvPr id="50228" name="Rectangle 16"/>
            <p:cNvSpPr>
              <a:spLocks noChangeArrowheads="1"/>
            </p:cNvSpPr>
            <p:nvPr/>
          </p:nvSpPr>
          <p:spPr bwMode="auto">
            <a:xfrm>
              <a:off x="2930" y="439"/>
              <a:ext cx="288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4400" b="1">
                  <a:solidFill>
                    <a:srgbClr val="FF3300"/>
                  </a:solidFill>
                  <a:ea typeface="楷体_GB2312" pitchFamily="49" charset="-122"/>
                </a:rPr>
                <a:t>f</a:t>
              </a:r>
            </a:p>
          </p:txBody>
        </p:sp>
        <p:sp>
          <p:nvSpPr>
            <p:cNvPr id="50229" name="Rectangle 17"/>
            <p:cNvSpPr>
              <a:spLocks noChangeArrowheads="1"/>
            </p:cNvSpPr>
            <p:nvPr/>
          </p:nvSpPr>
          <p:spPr bwMode="auto">
            <a:xfrm>
              <a:off x="3266" y="823"/>
              <a:ext cx="336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4400" b="1">
                  <a:solidFill>
                    <a:srgbClr val="800000"/>
                  </a:solidFill>
                  <a:ea typeface="楷体_GB2312" pitchFamily="49" charset="-122"/>
                </a:rPr>
                <a:t>f</a:t>
              </a:r>
            </a:p>
          </p:txBody>
        </p:sp>
        <p:sp>
          <p:nvSpPr>
            <p:cNvPr id="50230" name="Rectangle 18"/>
            <p:cNvSpPr>
              <a:spLocks noChangeArrowheads="1"/>
            </p:cNvSpPr>
            <p:nvPr/>
          </p:nvSpPr>
          <p:spPr bwMode="auto">
            <a:xfrm>
              <a:off x="3218" y="439"/>
              <a:ext cx="292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solidFill>
                    <a:srgbClr val="FF3300"/>
                  </a:solidFill>
                  <a:ea typeface="楷体_GB2312" pitchFamily="49" charset="-122"/>
                </a:rPr>
                <a:t>g</a:t>
              </a:r>
              <a:endParaRPr lang="en-US" altLang="zh-CN" sz="4400" b="1">
                <a:solidFill>
                  <a:srgbClr val="FFCC99"/>
                </a:solidFill>
                <a:ea typeface="楷体_GB2312" pitchFamily="49" charset="-122"/>
              </a:endParaRPr>
            </a:p>
          </p:txBody>
        </p:sp>
        <p:sp>
          <p:nvSpPr>
            <p:cNvPr id="50231" name="Rectangle 19"/>
            <p:cNvSpPr>
              <a:spLocks noChangeArrowheads="1"/>
            </p:cNvSpPr>
            <p:nvPr/>
          </p:nvSpPr>
          <p:spPr bwMode="auto">
            <a:xfrm>
              <a:off x="2926" y="823"/>
              <a:ext cx="292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4400" b="1">
                  <a:solidFill>
                    <a:srgbClr val="800000"/>
                  </a:solidFill>
                  <a:ea typeface="楷体_GB2312" pitchFamily="49" charset="-122"/>
                </a:rPr>
                <a:t>g</a:t>
              </a:r>
              <a:endParaRPr lang="en-US" altLang="zh-CN" sz="4400" b="1">
                <a:solidFill>
                  <a:srgbClr val="FFCC99"/>
                </a:solidFill>
                <a:ea typeface="楷体_GB2312" pitchFamily="49" charset="-122"/>
              </a:endParaRPr>
            </a:p>
          </p:txBody>
        </p:sp>
        <p:sp>
          <p:nvSpPr>
            <p:cNvPr id="50232" name="Text Box 20"/>
            <p:cNvSpPr txBox="1">
              <a:spLocks noChangeArrowheads="1"/>
            </p:cNvSpPr>
            <p:nvPr/>
          </p:nvSpPr>
          <p:spPr bwMode="auto">
            <a:xfrm>
              <a:off x="3808" y="487"/>
              <a:ext cx="1282" cy="8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ea typeface="楷体_GB2312" pitchFamily="49" charset="-122"/>
                </a:rPr>
                <a:t>先序序列</a:t>
              </a:r>
              <a:r>
                <a:rPr lang="zh-CN" altLang="en-US">
                  <a:solidFill>
                    <a:srgbClr val="800000"/>
                  </a:solidFill>
                  <a:ea typeface="楷体_GB2312" pitchFamily="49" charset="-122"/>
                </a:rPr>
                <a:t>中序序列</a:t>
              </a:r>
              <a:endParaRPr lang="zh-CN" altLang="en-US" sz="2400">
                <a:solidFill>
                  <a:srgbClr val="333333"/>
                </a:solidFill>
              </a:endParaRPr>
            </a:p>
          </p:txBody>
        </p:sp>
      </p:grpSp>
      <p:grpSp>
        <p:nvGrpSpPr>
          <p:cNvPr id="50180" name="Group 21"/>
          <p:cNvGrpSpPr>
            <a:grpSpLocks/>
          </p:cNvGrpSpPr>
          <p:nvPr/>
        </p:nvGrpSpPr>
        <p:grpSpPr bwMode="auto">
          <a:xfrm>
            <a:off x="1793875" y="3165475"/>
            <a:ext cx="3760788" cy="2663825"/>
            <a:chOff x="1130" y="0"/>
            <a:chExt cx="2237" cy="1678"/>
          </a:xfrm>
        </p:grpSpPr>
        <p:sp>
          <p:nvSpPr>
            <p:cNvPr id="50207" name="Text Box 22"/>
            <p:cNvSpPr txBox="1">
              <a:spLocks noChangeArrowheads="1"/>
            </p:cNvSpPr>
            <p:nvPr/>
          </p:nvSpPr>
          <p:spPr bwMode="auto">
            <a:xfrm>
              <a:off x="1130" y="1274"/>
              <a:ext cx="665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333333"/>
                  </a:solidFill>
                </a:rPr>
                <a:t>is</a:t>
              </a:r>
            </a:p>
          </p:txBody>
        </p:sp>
        <p:grpSp>
          <p:nvGrpSpPr>
            <p:cNvPr id="50208" name="Group 23"/>
            <p:cNvGrpSpPr>
              <a:grpSpLocks/>
            </p:cNvGrpSpPr>
            <p:nvPr/>
          </p:nvGrpSpPr>
          <p:grpSpPr bwMode="auto">
            <a:xfrm>
              <a:off x="1141" y="0"/>
              <a:ext cx="2226" cy="1385"/>
              <a:chOff x="1141" y="0"/>
              <a:chExt cx="2226" cy="1385"/>
            </a:xfrm>
          </p:grpSpPr>
          <p:sp>
            <p:nvSpPr>
              <p:cNvPr id="50209" name="Text Box 24"/>
              <p:cNvSpPr txBox="1">
                <a:spLocks noChangeArrowheads="1"/>
              </p:cNvSpPr>
              <p:nvPr/>
            </p:nvSpPr>
            <p:spPr bwMode="auto">
              <a:xfrm>
                <a:off x="1141" y="0"/>
                <a:ext cx="665" cy="404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333333"/>
                    </a:solidFill>
                  </a:rPr>
                  <a:t>ps</a:t>
                </a:r>
              </a:p>
            </p:txBody>
          </p:sp>
          <p:sp>
            <p:nvSpPr>
              <p:cNvPr id="50210" name="Line 25"/>
              <p:cNvSpPr>
                <a:spLocks noChangeShapeType="1"/>
              </p:cNvSpPr>
              <p:nvPr/>
            </p:nvSpPr>
            <p:spPr bwMode="auto">
              <a:xfrm>
                <a:off x="1296" y="377"/>
                <a:ext cx="0" cy="22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50211" name="Line 26"/>
              <p:cNvSpPr>
                <a:spLocks noChangeShapeType="1"/>
              </p:cNvSpPr>
              <p:nvPr/>
            </p:nvSpPr>
            <p:spPr bwMode="auto">
              <a:xfrm flipV="1">
                <a:off x="1285" y="1218"/>
                <a:ext cx="0" cy="167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50212" name="Line 27"/>
              <p:cNvSpPr>
                <a:spLocks noChangeShapeType="1"/>
              </p:cNvSpPr>
              <p:nvPr/>
            </p:nvSpPr>
            <p:spPr bwMode="auto">
              <a:xfrm>
                <a:off x="3367" y="321"/>
                <a:ext cx="0" cy="189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50213" name="Line 28"/>
              <p:cNvSpPr>
                <a:spLocks noChangeShapeType="1"/>
              </p:cNvSpPr>
              <p:nvPr/>
            </p:nvSpPr>
            <p:spPr bwMode="auto">
              <a:xfrm>
                <a:off x="1362" y="432"/>
                <a:ext cx="1983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50214" name="Text Box 29"/>
              <p:cNvSpPr txBox="1">
                <a:spLocks noChangeArrowheads="1"/>
              </p:cNvSpPr>
              <p:nvPr/>
            </p:nvSpPr>
            <p:spPr bwMode="auto">
              <a:xfrm>
                <a:off x="2172" y="0"/>
                <a:ext cx="665" cy="404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333333"/>
                    </a:solidFill>
                  </a:rPr>
                  <a:t>n</a:t>
                </a:r>
              </a:p>
            </p:txBody>
          </p:sp>
        </p:grpSp>
      </p:grpSp>
      <p:grpSp>
        <p:nvGrpSpPr>
          <p:cNvPr id="50181" name="Group 30"/>
          <p:cNvGrpSpPr>
            <a:grpSpLocks/>
          </p:cNvGrpSpPr>
          <p:nvPr/>
        </p:nvGrpSpPr>
        <p:grpSpPr bwMode="auto">
          <a:xfrm>
            <a:off x="3603625" y="5222875"/>
            <a:ext cx="949325" cy="912813"/>
            <a:chOff x="2270" y="1296"/>
            <a:chExt cx="598" cy="575"/>
          </a:xfrm>
        </p:grpSpPr>
        <p:sp>
          <p:nvSpPr>
            <p:cNvPr id="50205" name="Text Box 31"/>
            <p:cNvSpPr txBox="1">
              <a:spLocks noChangeArrowheads="1"/>
            </p:cNvSpPr>
            <p:nvPr/>
          </p:nvSpPr>
          <p:spPr bwMode="auto">
            <a:xfrm>
              <a:off x="2270" y="1506"/>
              <a:ext cx="598" cy="365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990000"/>
                  </a:solidFill>
                </a:rPr>
                <a:t>k</a:t>
              </a:r>
            </a:p>
          </p:txBody>
        </p:sp>
        <p:sp>
          <p:nvSpPr>
            <p:cNvPr id="50206" name="Line 32"/>
            <p:cNvSpPr>
              <a:spLocks noChangeShapeType="1"/>
            </p:cNvSpPr>
            <p:nvPr/>
          </p:nvSpPr>
          <p:spPr bwMode="auto">
            <a:xfrm>
              <a:off x="2382" y="1296"/>
              <a:ext cx="0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lg" len="med"/>
              <a:tailEnd type="none" w="sm" len="sm"/>
            </a:ln>
          </p:spPr>
          <p:txBody>
            <a:bodyPr wrap="none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50182" name="Group 33"/>
          <p:cNvGrpSpPr>
            <a:grpSpLocks/>
          </p:cNvGrpSpPr>
          <p:nvPr/>
        </p:nvGrpSpPr>
        <p:grpSpPr bwMode="auto">
          <a:xfrm>
            <a:off x="1846263" y="3956050"/>
            <a:ext cx="2109787" cy="1284288"/>
            <a:chOff x="1163" y="498"/>
            <a:chExt cx="1329" cy="809"/>
          </a:xfrm>
        </p:grpSpPr>
        <p:sp>
          <p:nvSpPr>
            <p:cNvPr id="50203" name="Rectangle 34"/>
            <p:cNvSpPr>
              <a:spLocks noChangeArrowheads="1"/>
            </p:cNvSpPr>
            <p:nvPr/>
          </p:nvSpPr>
          <p:spPr bwMode="auto">
            <a:xfrm>
              <a:off x="1451" y="498"/>
              <a:ext cx="1041" cy="377"/>
            </a:xfrm>
            <a:prstGeom prst="rect">
              <a:avLst/>
            </a:prstGeom>
            <a:noFill/>
            <a:ln w="12700" cap="sq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50204" name="Rectangle 35"/>
            <p:cNvSpPr>
              <a:spLocks noChangeArrowheads="1"/>
            </p:cNvSpPr>
            <p:nvPr/>
          </p:nvSpPr>
          <p:spPr bwMode="auto">
            <a:xfrm>
              <a:off x="1163" y="930"/>
              <a:ext cx="1074" cy="377"/>
            </a:xfrm>
            <a:prstGeom prst="rect">
              <a:avLst/>
            </a:prstGeom>
            <a:noFill/>
            <a:ln w="12700" cap="sq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50183" name="Group 36"/>
          <p:cNvGrpSpPr>
            <a:grpSpLocks/>
          </p:cNvGrpSpPr>
          <p:nvPr/>
        </p:nvGrpSpPr>
        <p:grpSpPr bwMode="auto">
          <a:xfrm>
            <a:off x="4044950" y="3990975"/>
            <a:ext cx="1511300" cy="1301750"/>
            <a:chOff x="2548" y="520"/>
            <a:chExt cx="952" cy="820"/>
          </a:xfrm>
        </p:grpSpPr>
        <p:sp>
          <p:nvSpPr>
            <p:cNvPr id="50201" name="Rectangle 37"/>
            <p:cNvSpPr>
              <a:spLocks noChangeArrowheads="1"/>
            </p:cNvSpPr>
            <p:nvPr/>
          </p:nvSpPr>
          <p:spPr bwMode="auto">
            <a:xfrm>
              <a:off x="2548" y="520"/>
              <a:ext cx="930" cy="377"/>
            </a:xfrm>
            <a:prstGeom prst="rect">
              <a:avLst/>
            </a:prstGeom>
            <a:noFill/>
            <a:ln w="12700" cap="sq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50202" name="Rectangle 38"/>
            <p:cNvSpPr>
              <a:spLocks noChangeArrowheads="1"/>
            </p:cNvSpPr>
            <p:nvPr/>
          </p:nvSpPr>
          <p:spPr bwMode="auto">
            <a:xfrm>
              <a:off x="2570" y="963"/>
              <a:ext cx="930" cy="377"/>
            </a:xfrm>
            <a:prstGeom prst="rect">
              <a:avLst/>
            </a:prstGeom>
            <a:noFill/>
            <a:ln w="12700" cap="sq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1827213" y="2373313"/>
            <a:ext cx="1989137" cy="4487862"/>
            <a:chOff x="1151" y="487"/>
            <a:chExt cx="1253" cy="2844"/>
          </a:xfrm>
        </p:grpSpPr>
        <p:sp>
          <p:nvSpPr>
            <p:cNvPr id="50194" name="Text Box 40"/>
            <p:cNvSpPr txBox="1">
              <a:spLocks noChangeArrowheads="1"/>
            </p:cNvSpPr>
            <p:nvPr/>
          </p:nvSpPr>
          <p:spPr bwMode="auto">
            <a:xfrm>
              <a:off x="1418" y="487"/>
              <a:ext cx="643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</a:rPr>
                <a:t>PS+1</a:t>
              </a:r>
            </a:p>
          </p:txBody>
        </p:sp>
        <p:sp>
          <p:nvSpPr>
            <p:cNvPr id="50195" name="Line 41"/>
            <p:cNvSpPr>
              <a:spLocks noChangeShapeType="1"/>
            </p:cNvSpPr>
            <p:nvPr/>
          </p:nvSpPr>
          <p:spPr bwMode="auto">
            <a:xfrm>
              <a:off x="1628" y="753"/>
              <a:ext cx="1" cy="6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50196" name="Line 42"/>
            <p:cNvSpPr>
              <a:spLocks noChangeShapeType="1"/>
            </p:cNvSpPr>
            <p:nvPr/>
          </p:nvSpPr>
          <p:spPr bwMode="auto">
            <a:xfrm flipV="1">
              <a:off x="1307" y="2591"/>
              <a:ext cx="1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50197" name="Text Box 43"/>
            <p:cNvSpPr txBox="1">
              <a:spLocks noChangeArrowheads="1"/>
            </p:cNvSpPr>
            <p:nvPr/>
          </p:nvSpPr>
          <p:spPr bwMode="auto">
            <a:xfrm>
              <a:off x="1151" y="3002"/>
              <a:ext cx="410" cy="32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</a:rPr>
                <a:t>is</a:t>
              </a:r>
            </a:p>
          </p:txBody>
        </p:sp>
        <p:sp>
          <p:nvSpPr>
            <p:cNvPr id="50198" name="Line 44"/>
            <p:cNvSpPr>
              <a:spLocks noChangeShapeType="1"/>
            </p:cNvSpPr>
            <p:nvPr/>
          </p:nvSpPr>
          <p:spPr bwMode="auto">
            <a:xfrm>
              <a:off x="2337" y="798"/>
              <a:ext cx="1" cy="27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50199" name="Line 45"/>
            <p:cNvSpPr>
              <a:spLocks noChangeShapeType="1"/>
            </p:cNvSpPr>
            <p:nvPr/>
          </p:nvSpPr>
          <p:spPr bwMode="auto">
            <a:xfrm>
              <a:off x="1628" y="964"/>
              <a:ext cx="698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50200" name="Text Box 46"/>
            <p:cNvSpPr txBox="1">
              <a:spLocks noChangeArrowheads="1"/>
            </p:cNvSpPr>
            <p:nvPr/>
          </p:nvSpPr>
          <p:spPr bwMode="auto">
            <a:xfrm>
              <a:off x="1761" y="731"/>
              <a:ext cx="643" cy="29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</a:rPr>
                <a:t>k-is</a:t>
              </a:r>
            </a:p>
          </p:txBody>
        </p:sp>
      </p:grp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3500438" y="1952625"/>
            <a:ext cx="2338387" cy="4816475"/>
            <a:chOff x="2205" y="222"/>
            <a:chExt cx="1473" cy="3291"/>
          </a:xfrm>
        </p:grpSpPr>
        <p:sp>
          <p:nvSpPr>
            <p:cNvPr id="50187" name="Line 48"/>
            <p:cNvSpPr>
              <a:spLocks noChangeShapeType="1"/>
            </p:cNvSpPr>
            <p:nvPr/>
          </p:nvSpPr>
          <p:spPr bwMode="auto">
            <a:xfrm>
              <a:off x="2614" y="532"/>
              <a:ext cx="1" cy="83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50188" name="Line 49"/>
            <p:cNvSpPr>
              <a:spLocks noChangeShapeType="1"/>
            </p:cNvSpPr>
            <p:nvPr/>
          </p:nvSpPr>
          <p:spPr bwMode="auto">
            <a:xfrm>
              <a:off x="3378" y="565"/>
              <a:ext cx="1" cy="74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50189" name="Text Box 50"/>
            <p:cNvSpPr txBox="1">
              <a:spLocks noChangeArrowheads="1"/>
            </p:cNvSpPr>
            <p:nvPr/>
          </p:nvSpPr>
          <p:spPr bwMode="auto">
            <a:xfrm>
              <a:off x="2205" y="222"/>
              <a:ext cx="954" cy="3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</a:rPr>
                <a:t>PS+1+ </a:t>
              </a:r>
              <a:r>
                <a:rPr lang="en-US" altLang="zh-CN" sz="2400" b="1">
                  <a:solidFill>
                    <a:srgbClr val="FF0000"/>
                  </a:solidFill>
                </a:rPr>
                <a:t>k-is</a:t>
              </a:r>
            </a:p>
          </p:txBody>
        </p:sp>
        <p:sp>
          <p:nvSpPr>
            <p:cNvPr id="50190" name="Line 51"/>
            <p:cNvSpPr>
              <a:spLocks noChangeShapeType="1"/>
            </p:cNvSpPr>
            <p:nvPr/>
          </p:nvSpPr>
          <p:spPr bwMode="auto">
            <a:xfrm>
              <a:off x="2669" y="953"/>
              <a:ext cx="698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50191" name="Line 52"/>
            <p:cNvSpPr>
              <a:spLocks noChangeShapeType="1"/>
            </p:cNvSpPr>
            <p:nvPr/>
          </p:nvSpPr>
          <p:spPr bwMode="auto">
            <a:xfrm flipH="1" flipV="1">
              <a:off x="2692" y="2369"/>
              <a:ext cx="1" cy="76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50192" name="Text Box 53"/>
            <p:cNvSpPr txBox="1">
              <a:spLocks noChangeArrowheads="1"/>
            </p:cNvSpPr>
            <p:nvPr/>
          </p:nvSpPr>
          <p:spPr bwMode="auto">
            <a:xfrm>
              <a:off x="2458" y="3158"/>
              <a:ext cx="687" cy="35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</a:rPr>
                <a:t>k+1</a:t>
              </a:r>
            </a:p>
          </p:txBody>
        </p:sp>
        <p:sp>
          <p:nvSpPr>
            <p:cNvPr id="50193" name="Text Box 54"/>
            <p:cNvSpPr txBox="1">
              <a:spLocks noChangeArrowheads="1"/>
            </p:cNvSpPr>
            <p:nvPr/>
          </p:nvSpPr>
          <p:spPr bwMode="auto">
            <a:xfrm>
              <a:off x="2581" y="654"/>
              <a:ext cx="1097" cy="3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</a:rPr>
                <a:t>n-(k-is)-1</a:t>
              </a:r>
            </a:p>
          </p:txBody>
        </p:sp>
      </p:grpSp>
      <p:sp>
        <p:nvSpPr>
          <p:cNvPr id="50186" name="Text Box 55"/>
          <p:cNvSpPr txBox="1">
            <a:spLocks noChangeArrowheads="1"/>
          </p:cNvSpPr>
          <p:nvPr/>
        </p:nvSpPr>
        <p:spPr bwMode="auto">
          <a:xfrm>
            <a:off x="819150" y="49213"/>
            <a:ext cx="8324850" cy="2012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b="1">
                <a:solidFill>
                  <a:srgbClr val="800000"/>
                </a:solidFill>
              </a:rPr>
              <a:t>void</a:t>
            </a:r>
            <a:r>
              <a:rPr lang="en-US" altLang="zh-CN" sz="2800">
                <a:solidFill>
                  <a:srgbClr val="800000"/>
                </a:solidFill>
              </a:rPr>
              <a:t> CrtBT(BiTree</a:t>
            </a:r>
            <a:r>
              <a:rPr lang="en-US" altLang="zh-CN" sz="2800" b="1">
                <a:solidFill>
                  <a:srgbClr val="800000"/>
                </a:solidFill>
              </a:rPr>
              <a:t>&amp;</a:t>
            </a:r>
            <a:r>
              <a:rPr lang="en-US" altLang="zh-CN" sz="2800">
                <a:solidFill>
                  <a:srgbClr val="800000"/>
                </a:solidFill>
              </a:rPr>
              <a:t> T, char pre[], char ino[],   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solidFill>
                  <a:srgbClr val="800000"/>
                </a:solidFill>
              </a:rPr>
              <a:t>                                                </a:t>
            </a:r>
            <a:r>
              <a:rPr lang="en-US" altLang="zh-CN" sz="2800" b="1">
                <a:solidFill>
                  <a:srgbClr val="800000"/>
                </a:solidFill>
              </a:rPr>
              <a:t>int</a:t>
            </a:r>
            <a:r>
              <a:rPr lang="en-US" altLang="zh-CN" sz="2800">
                <a:solidFill>
                  <a:srgbClr val="800000"/>
                </a:solidFill>
              </a:rPr>
              <a:t> ps, </a:t>
            </a:r>
            <a:r>
              <a:rPr lang="en-US" altLang="zh-CN" sz="2800" b="1">
                <a:solidFill>
                  <a:srgbClr val="800000"/>
                </a:solidFill>
              </a:rPr>
              <a:t>int</a:t>
            </a:r>
            <a:r>
              <a:rPr lang="en-US" altLang="zh-CN" sz="2800">
                <a:solidFill>
                  <a:srgbClr val="800000"/>
                </a:solidFill>
              </a:rPr>
              <a:t> is, </a:t>
            </a:r>
            <a:r>
              <a:rPr lang="en-US" altLang="zh-CN" sz="2800" b="1">
                <a:solidFill>
                  <a:srgbClr val="800000"/>
                </a:solidFill>
              </a:rPr>
              <a:t>int</a:t>
            </a:r>
            <a:r>
              <a:rPr lang="en-US" altLang="zh-CN" sz="2800">
                <a:solidFill>
                  <a:srgbClr val="800000"/>
                </a:solidFill>
              </a:rPr>
              <a:t> n ) {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solidFill>
                  <a:srgbClr val="800000"/>
                </a:solidFill>
              </a:rPr>
              <a:t>  // </a:t>
            </a:r>
            <a:r>
              <a:rPr lang="zh-CN" altLang="zh-CN" sz="2800">
                <a:solidFill>
                  <a:srgbClr val="800000"/>
                </a:solidFill>
                <a:ea typeface="楷体_GB2312" pitchFamily="49" charset="-122"/>
              </a:rPr>
              <a:t>已知</a:t>
            </a:r>
            <a:r>
              <a:rPr lang="en-US" altLang="zh-CN" sz="2800">
                <a:solidFill>
                  <a:srgbClr val="800000"/>
                </a:solidFill>
              </a:rPr>
              <a:t>pre[</a:t>
            </a:r>
            <a:r>
              <a:rPr lang="en-US" altLang="zh-CN" sz="2800" b="1">
                <a:solidFill>
                  <a:srgbClr val="FF00FF"/>
                </a:solidFill>
              </a:rPr>
              <a:t>ps</a:t>
            </a:r>
            <a:r>
              <a:rPr lang="en-US" altLang="zh-CN" sz="2800">
                <a:solidFill>
                  <a:srgbClr val="800000"/>
                </a:solidFill>
              </a:rPr>
              <a:t>...ps+n-1]</a:t>
            </a:r>
            <a:r>
              <a:rPr lang="zh-CN" altLang="zh-CN" sz="2800">
                <a:solidFill>
                  <a:srgbClr val="800000"/>
                </a:solidFill>
                <a:ea typeface="楷体_GB2312" pitchFamily="49" charset="-122"/>
              </a:rPr>
              <a:t>为二叉树的先序序列</a:t>
            </a:r>
            <a:r>
              <a:rPr lang="zh-CN" altLang="zh-CN" sz="2800">
                <a:solidFill>
                  <a:srgbClr val="800000"/>
                </a:solidFill>
              </a:rPr>
              <a:t>， </a:t>
            </a:r>
          </a:p>
          <a:p>
            <a:pPr>
              <a:lnSpc>
                <a:spcPct val="90000"/>
              </a:lnSpc>
            </a:pPr>
            <a:r>
              <a:rPr lang="zh-CN" altLang="zh-CN" sz="2800">
                <a:solidFill>
                  <a:srgbClr val="800000"/>
                </a:solidFill>
              </a:rPr>
              <a:t>  // </a:t>
            </a:r>
            <a:r>
              <a:rPr lang="en-US" altLang="zh-CN" sz="2800">
                <a:solidFill>
                  <a:srgbClr val="800000"/>
                </a:solidFill>
              </a:rPr>
              <a:t>ino[</a:t>
            </a:r>
            <a:r>
              <a:rPr lang="en-US" altLang="zh-CN" sz="2800" b="1">
                <a:solidFill>
                  <a:srgbClr val="FF00FF"/>
                </a:solidFill>
              </a:rPr>
              <a:t>is</a:t>
            </a:r>
            <a:r>
              <a:rPr lang="en-US" altLang="zh-CN" sz="2800">
                <a:solidFill>
                  <a:srgbClr val="800000"/>
                </a:solidFill>
              </a:rPr>
              <a:t>...is+n-1]</a:t>
            </a:r>
            <a:r>
              <a:rPr lang="zh-CN" altLang="zh-CN" sz="2800">
                <a:solidFill>
                  <a:srgbClr val="800000"/>
                </a:solidFill>
                <a:ea typeface="楷体_GB2312" pitchFamily="49" charset="-122"/>
              </a:rPr>
              <a:t>为二叉树的中序序列，</a:t>
            </a:r>
          </a:p>
          <a:p>
            <a:pPr>
              <a:lnSpc>
                <a:spcPct val="90000"/>
              </a:lnSpc>
            </a:pPr>
            <a:r>
              <a:rPr lang="zh-CN" altLang="zh-CN" sz="2800">
                <a:solidFill>
                  <a:srgbClr val="800000"/>
                </a:solidFill>
                <a:ea typeface="楷体_GB2312" pitchFamily="49" charset="-122"/>
              </a:rPr>
              <a:t>  // </a:t>
            </a:r>
            <a:r>
              <a:rPr lang="en-US" altLang="zh-CN" sz="2800">
                <a:solidFill>
                  <a:srgbClr val="800000"/>
                </a:solidFill>
                <a:ea typeface="楷体_GB2312" pitchFamily="49" charset="-122"/>
              </a:rPr>
              <a:t> </a:t>
            </a: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en-US" altLang="zh-CN" sz="2800" b="1">
                <a:solidFill>
                  <a:srgbClr val="FF00FF"/>
                </a:solidFill>
                <a:ea typeface="楷体_GB2312" pitchFamily="49" charset="-122"/>
              </a:rPr>
              <a:t>n</a:t>
            </a:r>
            <a:r>
              <a:rPr lang="zh-CN" altLang="en-US" sz="2800">
                <a:solidFill>
                  <a:srgbClr val="800000"/>
                </a:solidFill>
                <a:ea typeface="楷体_GB2312" pitchFamily="49" charset="-122"/>
              </a:rPr>
              <a:t>为</a:t>
            </a:r>
            <a:r>
              <a:rPr lang="zh-CN" altLang="zh-CN" sz="2800">
                <a:solidFill>
                  <a:srgbClr val="800000"/>
                </a:solidFill>
                <a:ea typeface="楷体_GB2312" pitchFamily="49" charset="-122"/>
              </a:rPr>
              <a:t>先序</a:t>
            </a:r>
            <a:r>
              <a:rPr lang="zh-CN" altLang="en-US" sz="2800">
                <a:solidFill>
                  <a:srgbClr val="800000"/>
                </a:solidFill>
                <a:ea typeface="楷体_GB2312" pitchFamily="49" charset="-122"/>
              </a:rPr>
              <a:t>和</a:t>
            </a:r>
            <a:r>
              <a:rPr lang="zh-CN" altLang="zh-CN" sz="2800">
                <a:solidFill>
                  <a:srgbClr val="800000"/>
                </a:solidFill>
                <a:ea typeface="楷体_GB2312" pitchFamily="49" charset="-122"/>
              </a:rPr>
              <a:t>中序</a:t>
            </a:r>
            <a:r>
              <a:rPr lang="zh-CN" altLang="en-US" sz="2800">
                <a:solidFill>
                  <a:srgbClr val="800000"/>
                </a:solidFill>
                <a:ea typeface="楷体_GB2312" pitchFamily="49" charset="-122"/>
              </a:rPr>
              <a:t>序列的长度       </a:t>
            </a:r>
          </a:p>
        </p:txBody>
      </p:sp>
    </p:spTree>
    <p:extLst>
      <p:ext uri="{BB962C8B-B14F-4D97-AF65-F5344CB8AC3E}">
        <p14:creationId xmlns:p14="http://schemas.microsoft.com/office/powerpoint/2010/main" val="33788484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41BFE2-E93C-4CF9-892D-76FACB950470}" type="slidenum">
              <a:rPr lang="en-US" altLang="zh-CN">
                <a:solidFill>
                  <a:srgbClr val="578963"/>
                </a:solidFill>
              </a:rPr>
              <a:pPr/>
              <a:t>76</a:t>
            </a:fld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76200" y="152400"/>
            <a:ext cx="9525000" cy="6683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800000"/>
                </a:solidFill>
              </a:rPr>
              <a:t>void</a:t>
            </a:r>
            <a:r>
              <a:rPr lang="en-US" altLang="zh-CN">
                <a:solidFill>
                  <a:srgbClr val="800000"/>
                </a:solidFill>
              </a:rPr>
              <a:t> CrtBT(BiTree</a:t>
            </a:r>
            <a:r>
              <a:rPr lang="en-US" altLang="zh-CN" b="1">
                <a:solidFill>
                  <a:srgbClr val="800000"/>
                </a:solidFill>
              </a:rPr>
              <a:t>&amp;</a:t>
            </a:r>
            <a:r>
              <a:rPr lang="en-US" altLang="zh-CN">
                <a:solidFill>
                  <a:srgbClr val="800000"/>
                </a:solidFill>
              </a:rPr>
              <a:t> T, char pre[], char ino[],</a:t>
            </a:r>
          </a:p>
          <a:p>
            <a:r>
              <a:rPr lang="en-US" altLang="zh-CN">
                <a:solidFill>
                  <a:srgbClr val="800000"/>
                </a:solidFill>
              </a:rPr>
              <a:t>                                          </a:t>
            </a:r>
            <a:r>
              <a:rPr lang="en-US" altLang="zh-CN" b="1">
                <a:solidFill>
                  <a:srgbClr val="800000"/>
                </a:solidFill>
              </a:rPr>
              <a:t>int</a:t>
            </a:r>
            <a:r>
              <a:rPr lang="en-US" altLang="zh-CN">
                <a:solidFill>
                  <a:srgbClr val="800000"/>
                </a:solidFill>
              </a:rPr>
              <a:t> ps, </a:t>
            </a:r>
            <a:r>
              <a:rPr lang="en-US" altLang="zh-CN" b="1">
                <a:solidFill>
                  <a:srgbClr val="800000"/>
                </a:solidFill>
              </a:rPr>
              <a:t>int</a:t>
            </a:r>
            <a:r>
              <a:rPr lang="en-US" altLang="zh-CN">
                <a:solidFill>
                  <a:srgbClr val="800000"/>
                </a:solidFill>
              </a:rPr>
              <a:t> is, </a:t>
            </a:r>
            <a:r>
              <a:rPr lang="en-US" altLang="zh-CN" b="1">
                <a:solidFill>
                  <a:srgbClr val="800000"/>
                </a:solidFill>
              </a:rPr>
              <a:t>int</a:t>
            </a:r>
            <a:r>
              <a:rPr lang="en-US" altLang="zh-CN">
                <a:solidFill>
                  <a:srgbClr val="800000"/>
                </a:solidFill>
              </a:rPr>
              <a:t> n ) {</a:t>
            </a:r>
          </a:p>
          <a:p>
            <a:r>
              <a:rPr lang="en-US" altLang="zh-CN">
                <a:solidFill>
                  <a:srgbClr val="800000"/>
                </a:solidFill>
              </a:rPr>
              <a:t>  // </a:t>
            </a:r>
            <a:r>
              <a:rPr lang="zh-CN" altLang="zh-CN">
                <a:solidFill>
                  <a:srgbClr val="800000"/>
                </a:solidFill>
                <a:ea typeface="楷体_GB2312" pitchFamily="49" charset="-122"/>
              </a:rPr>
              <a:t>已知</a:t>
            </a:r>
            <a:r>
              <a:rPr lang="en-US" altLang="zh-CN">
                <a:solidFill>
                  <a:srgbClr val="800000"/>
                </a:solidFill>
              </a:rPr>
              <a:t>pre[</a:t>
            </a:r>
            <a:r>
              <a:rPr lang="en-US" altLang="zh-CN" b="1">
                <a:solidFill>
                  <a:srgbClr val="FF00FF"/>
                </a:solidFill>
              </a:rPr>
              <a:t>ps</a:t>
            </a:r>
            <a:r>
              <a:rPr lang="en-US" altLang="zh-CN">
                <a:solidFill>
                  <a:srgbClr val="800000"/>
                </a:solidFill>
              </a:rPr>
              <a:t>..ps+n-1]</a:t>
            </a:r>
            <a:r>
              <a:rPr lang="zh-CN" altLang="zh-CN">
                <a:solidFill>
                  <a:srgbClr val="800000"/>
                </a:solidFill>
                <a:ea typeface="楷体_GB2312" pitchFamily="49" charset="-122"/>
              </a:rPr>
              <a:t>为二叉树的先序序列</a:t>
            </a:r>
            <a:r>
              <a:rPr lang="zh-CN" altLang="zh-CN">
                <a:solidFill>
                  <a:srgbClr val="800000"/>
                </a:solidFill>
              </a:rPr>
              <a:t>， </a:t>
            </a:r>
          </a:p>
          <a:p>
            <a:r>
              <a:rPr lang="zh-CN" altLang="zh-CN">
                <a:solidFill>
                  <a:srgbClr val="800000"/>
                </a:solidFill>
              </a:rPr>
              <a:t>  // </a:t>
            </a:r>
            <a:r>
              <a:rPr lang="en-US" altLang="zh-CN">
                <a:solidFill>
                  <a:srgbClr val="800000"/>
                </a:solidFill>
              </a:rPr>
              <a:t>ino[</a:t>
            </a:r>
            <a:r>
              <a:rPr lang="en-US" altLang="zh-CN" b="1">
                <a:solidFill>
                  <a:srgbClr val="FF00FF"/>
                </a:solidFill>
              </a:rPr>
              <a:t>is</a:t>
            </a:r>
            <a:r>
              <a:rPr lang="en-US" altLang="zh-CN">
                <a:solidFill>
                  <a:srgbClr val="800000"/>
                </a:solidFill>
              </a:rPr>
              <a:t>..is+n-1]</a:t>
            </a:r>
            <a:r>
              <a:rPr lang="zh-CN" altLang="zh-CN">
                <a:solidFill>
                  <a:srgbClr val="800000"/>
                </a:solidFill>
                <a:ea typeface="楷体_GB2312" pitchFamily="49" charset="-122"/>
              </a:rPr>
              <a:t>为二叉树的中序序列，</a:t>
            </a:r>
          </a:p>
          <a:p>
            <a:r>
              <a:rPr lang="zh-CN" altLang="zh-CN">
                <a:solidFill>
                  <a:srgbClr val="800000"/>
                </a:solidFill>
                <a:ea typeface="楷体_GB2312" pitchFamily="49" charset="-122"/>
              </a:rPr>
              <a:t>  // 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FF00FF"/>
                </a:solidFill>
                <a:ea typeface="楷体_GB2312" pitchFamily="49" charset="-122"/>
              </a:rPr>
              <a:t>n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为</a:t>
            </a:r>
            <a:r>
              <a:rPr lang="zh-CN" altLang="zh-CN">
                <a:solidFill>
                  <a:srgbClr val="800000"/>
                </a:solidFill>
                <a:ea typeface="楷体_GB2312" pitchFamily="49" charset="-122"/>
              </a:rPr>
              <a:t>先序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和</a:t>
            </a:r>
            <a:r>
              <a:rPr lang="zh-CN" altLang="zh-CN">
                <a:solidFill>
                  <a:srgbClr val="800000"/>
                </a:solidFill>
                <a:ea typeface="楷体_GB2312" pitchFamily="49" charset="-122"/>
              </a:rPr>
              <a:t>中序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序列的长度</a:t>
            </a:r>
            <a:endParaRPr lang="zh-CN" altLang="en-US">
              <a:solidFill>
                <a:srgbClr val="800000"/>
              </a:solidFill>
            </a:endParaRPr>
          </a:p>
          <a:p>
            <a:r>
              <a:rPr lang="zh-CN" altLang="en-US">
                <a:solidFill>
                  <a:srgbClr val="800000"/>
                </a:solidFill>
              </a:rPr>
              <a:t>   </a:t>
            </a:r>
            <a:r>
              <a:rPr lang="en-US" altLang="zh-CN" b="1">
                <a:solidFill>
                  <a:srgbClr val="800000"/>
                </a:solidFill>
              </a:rPr>
              <a:t>if </a:t>
            </a:r>
            <a:r>
              <a:rPr lang="en-US" altLang="zh-CN">
                <a:solidFill>
                  <a:srgbClr val="800000"/>
                </a:solidFill>
              </a:rPr>
              <a:t>(n==0) T=</a:t>
            </a:r>
            <a:r>
              <a:rPr lang="en-US" altLang="zh-CN" b="1">
                <a:solidFill>
                  <a:srgbClr val="800000"/>
                </a:solidFill>
              </a:rPr>
              <a:t>NULL</a:t>
            </a:r>
            <a:r>
              <a:rPr lang="en-US" altLang="zh-CN">
                <a:solidFill>
                  <a:srgbClr val="800000"/>
                </a:solidFill>
              </a:rPr>
              <a:t>;</a:t>
            </a:r>
          </a:p>
          <a:p>
            <a:r>
              <a:rPr lang="en-US" altLang="zh-CN">
                <a:solidFill>
                  <a:srgbClr val="800000"/>
                </a:solidFill>
              </a:rPr>
              <a:t>   </a:t>
            </a:r>
            <a:r>
              <a:rPr lang="en-US" altLang="zh-CN" b="1">
                <a:solidFill>
                  <a:srgbClr val="800000"/>
                </a:solidFill>
              </a:rPr>
              <a:t>else</a:t>
            </a:r>
            <a:r>
              <a:rPr lang="en-US" altLang="zh-CN">
                <a:solidFill>
                  <a:srgbClr val="800000"/>
                </a:solidFill>
              </a:rPr>
              <a:t> {</a:t>
            </a:r>
          </a:p>
          <a:p>
            <a:r>
              <a:rPr lang="en-US" altLang="zh-CN">
                <a:solidFill>
                  <a:srgbClr val="800000"/>
                </a:solidFill>
              </a:rPr>
              <a:t>       </a:t>
            </a:r>
            <a:r>
              <a:rPr lang="en-US" altLang="zh-CN" b="1">
                <a:solidFill>
                  <a:srgbClr val="FF00FF"/>
                </a:solidFill>
              </a:rPr>
              <a:t>k</a:t>
            </a:r>
            <a:r>
              <a:rPr lang="en-US" altLang="zh-CN">
                <a:solidFill>
                  <a:srgbClr val="800000"/>
                </a:solidFill>
              </a:rPr>
              <a:t>=Search(ino, pre[ps]); // </a:t>
            </a:r>
            <a:r>
              <a:rPr lang="zh-CN" altLang="zh-CN" sz="3200">
                <a:solidFill>
                  <a:srgbClr val="800000"/>
                </a:solidFill>
                <a:ea typeface="楷体_GB2312" pitchFamily="49" charset="-122"/>
              </a:rPr>
              <a:t>在中序序列中查询</a:t>
            </a:r>
          </a:p>
          <a:p>
            <a:r>
              <a:rPr lang="zh-CN" altLang="zh-CN">
                <a:solidFill>
                  <a:srgbClr val="800000"/>
                </a:solidFill>
                <a:ea typeface="楷体_GB2312" pitchFamily="49" charset="-122"/>
              </a:rPr>
              <a:t>       </a:t>
            </a: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if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 (k== -1)  return error;</a:t>
            </a:r>
          </a:p>
          <a:p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       </a:t>
            </a: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else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 {                     }</a:t>
            </a:r>
          </a:p>
          <a:p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   } //</a:t>
            </a:r>
          </a:p>
          <a:p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} // CrtBT       </a:t>
            </a:r>
          </a:p>
        </p:txBody>
      </p:sp>
      <p:sp>
        <p:nvSpPr>
          <p:cNvPr id="674819" name="Text Box 3">
            <a:hlinkClick r:id="" action="ppaction://hlinkshowjump?jump=nextslide" highlightClick="1"/>
          </p:cNvPr>
          <p:cNvSpPr txBox="1">
            <a:spLocks noChangeArrowheads="1"/>
          </p:cNvSpPr>
          <p:nvPr/>
        </p:nvSpPr>
        <p:spPr bwMode="auto">
          <a:xfrm>
            <a:off x="2686050" y="5059363"/>
            <a:ext cx="12001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3399"/>
                </a:solidFill>
              </a:rPr>
              <a:t>… … </a:t>
            </a:r>
          </a:p>
        </p:txBody>
      </p:sp>
    </p:spTree>
    <p:extLst>
      <p:ext uri="{BB962C8B-B14F-4D97-AF65-F5344CB8AC3E}">
        <p14:creationId xmlns:p14="http://schemas.microsoft.com/office/powerpoint/2010/main" val="25337430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19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6DD91F-B2E0-4299-8413-97DCA6AB9183}" type="slidenum">
              <a:rPr lang="en-US" altLang="zh-CN">
                <a:solidFill>
                  <a:srgbClr val="578963"/>
                </a:solidFill>
              </a:rPr>
              <a:pPr/>
              <a:t>77</a:t>
            </a:fld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228600" y="504825"/>
            <a:ext cx="8915400" cy="62499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990033"/>
                </a:solidFill>
              </a:rPr>
              <a:t>if</a:t>
            </a:r>
            <a:r>
              <a:rPr lang="en-US" altLang="zh-CN">
                <a:solidFill>
                  <a:srgbClr val="990033"/>
                </a:solidFill>
              </a:rPr>
              <a:t> (!(T= </a:t>
            </a:r>
            <a:r>
              <a:rPr lang="en-US" altLang="zh-CN" b="1">
                <a:solidFill>
                  <a:srgbClr val="990033"/>
                </a:solidFill>
              </a:rPr>
              <a:t>new </a:t>
            </a:r>
            <a:r>
              <a:rPr lang="en-US" altLang="zh-CN">
                <a:solidFill>
                  <a:srgbClr val="990033"/>
                </a:solidFill>
              </a:rPr>
              <a:t>BiTNode))  </a:t>
            </a:r>
            <a:r>
              <a:rPr lang="en-US" altLang="zh-CN" b="1">
                <a:solidFill>
                  <a:srgbClr val="990033"/>
                </a:solidFill>
              </a:rPr>
              <a:t>exit</a:t>
            </a:r>
            <a:r>
              <a:rPr lang="en-US" altLang="zh-CN">
                <a:solidFill>
                  <a:srgbClr val="990033"/>
                </a:solidFill>
              </a:rPr>
              <a:t>(OVERFLOW);</a:t>
            </a:r>
          </a:p>
          <a:p>
            <a:pPr>
              <a:lnSpc>
                <a:spcPct val="125000"/>
              </a:lnSpc>
            </a:pPr>
            <a:r>
              <a:rPr lang="en-US" altLang="zh-CN">
                <a:solidFill>
                  <a:srgbClr val="990033"/>
                </a:solidFill>
              </a:rPr>
              <a:t>T-&gt;data = pre[ps];</a:t>
            </a:r>
          </a:p>
          <a:p>
            <a:pPr>
              <a:lnSpc>
                <a:spcPct val="125000"/>
              </a:lnSpc>
            </a:pPr>
            <a:r>
              <a:rPr lang="en-US" altLang="zh-CN" b="1">
                <a:solidFill>
                  <a:srgbClr val="990033"/>
                </a:solidFill>
              </a:rPr>
              <a:t>if</a:t>
            </a:r>
            <a:r>
              <a:rPr lang="en-US" altLang="zh-CN">
                <a:solidFill>
                  <a:srgbClr val="990033"/>
                </a:solidFill>
              </a:rPr>
              <a:t> (k==is)  T-&gt;Lchild = </a:t>
            </a:r>
            <a:r>
              <a:rPr lang="en-US" altLang="zh-CN" b="1">
                <a:solidFill>
                  <a:srgbClr val="990033"/>
                </a:solidFill>
              </a:rPr>
              <a:t>NULL</a:t>
            </a:r>
            <a:r>
              <a:rPr lang="en-US" altLang="zh-CN">
                <a:solidFill>
                  <a:srgbClr val="990033"/>
                </a:solidFill>
              </a:rPr>
              <a:t>;       //</a:t>
            </a:r>
            <a:r>
              <a:rPr lang="zh-CN" altLang="en-US" sz="2800">
                <a:solidFill>
                  <a:srgbClr val="990033"/>
                </a:solidFill>
                <a:ea typeface="楷体_GB2312" pitchFamily="49" charset="-122"/>
              </a:rPr>
              <a:t>没有左子树</a:t>
            </a:r>
          </a:p>
          <a:p>
            <a:pPr>
              <a:lnSpc>
                <a:spcPct val="125000"/>
              </a:lnSpc>
            </a:pPr>
            <a:r>
              <a:rPr lang="en-US" altLang="zh-CN" b="1">
                <a:solidFill>
                  <a:srgbClr val="990033"/>
                </a:solidFill>
              </a:rPr>
              <a:t>else</a:t>
            </a:r>
            <a:r>
              <a:rPr lang="en-US" altLang="zh-CN">
                <a:solidFill>
                  <a:srgbClr val="990033"/>
                </a:solidFill>
              </a:rPr>
              <a:t>  </a:t>
            </a:r>
            <a:r>
              <a:rPr lang="en-US" altLang="zh-CN" b="1">
                <a:solidFill>
                  <a:srgbClr val="FF00FF"/>
                </a:solidFill>
              </a:rPr>
              <a:t>CrtBT(T-&gt;Lchild, pre[], ino[], </a:t>
            </a:r>
          </a:p>
          <a:p>
            <a:pPr>
              <a:lnSpc>
                <a:spcPct val="125000"/>
              </a:lnSpc>
            </a:pPr>
            <a:r>
              <a:rPr lang="en-US" altLang="zh-CN" b="1">
                <a:solidFill>
                  <a:srgbClr val="FF3300"/>
                </a:solidFill>
              </a:rPr>
              <a:t>                    </a:t>
            </a:r>
            <a:r>
              <a:rPr lang="en-US" altLang="zh-CN" b="1">
                <a:solidFill>
                  <a:srgbClr val="0000FF"/>
                </a:solidFill>
              </a:rPr>
              <a:t>ps+1, is, k-is</a:t>
            </a:r>
            <a:r>
              <a:rPr lang="en-US" altLang="zh-CN" b="1">
                <a:solidFill>
                  <a:srgbClr val="FF3300"/>
                </a:solidFill>
              </a:rPr>
              <a:t> );             </a:t>
            </a:r>
            <a:r>
              <a:rPr lang="en-US" altLang="zh-CN">
                <a:solidFill>
                  <a:srgbClr val="990033"/>
                </a:solidFill>
              </a:rPr>
              <a:t>//</a:t>
            </a:r>
            <a:r>
              <a:rPr lang="zh-CN" altLang="en-US" sz="2800">
                <a:solidFill>
                  <a:srgbClr val="990033"/>
                </a:solidFill>
                <a:ea typeface="楷体_GB2312" pitchFamily="49" charset="-122"/>
              </a:rPr>
              <a:t>左子树递归</a:t>
            </a:r>
            <a:endParaRPr lang="zh-CN" altLang="en-US" b="1">
              <a:solidFill>
                <a:srgbClr val="FF33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b="1">
                <a:solidFill>
                  <a:srgbClr val="990033"/>
                </a:solidFill>
              </a:rPr>
              <a:t>if</a:t>
            </a:r>
            <a:r>
              <a:rPr lang="en-US" altLang="zh-CN">
                <a:solidFill>
                  <a:srgbClr val="990033"/>
                </a:solidFill>
              </a:rPr>
              <a:t> (k=is+n-1) T-&gt;Rchild = </a:t>
            </a:r>
            <a:r>
              <a:rPr lang="en-US" altLang="zh-CN" b="1">
                <a:solidFill>
                  <a:srgbClr val="990033"/>
                </a:solidFill>
              </a:rPr>
              <a:t>NULL</a:t>
            </a:r>
            <a:r>
              <a:rPr lang="en-US" altLang="zh-CN">
                <a:solidFill>
                  <a:srgbClr val="990033"/>
                </a:solidFill>
              </a:rPr>
              <a:t>;  //</a:t>
            </a:r>
            <a:r>
              <a:rPr lang="zh-CN" altLang="en-US" sz="2800">
                <a:solidFill>
                  <a:srgbClr val="990033"/>
                </a:solidFill>
                <a:ea typeface="楷体_GB2312" pitchFamily="49" charset="-122"/>
              </a:rPr>
              <a:t>没有右子树</a:t>
            </a:r>
            <a:endParaRPr lang="zh-CN" altLang="en-US">
              <a:solidFill>
                <a:srgbClr val="990033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b="1">
                <a:solidFill>
                  <a:srgbClr val="990033"/>
                </a:solidFill>
              </a:rPr>
              <a:t>else</a:t>
            </a:r>
            <a:r>
              <a:rPr lang="en-US" altLang="zh-CN">
                <a:solidFill>
                  <a:srgbClr val="990033"/>
                </a:solidFill>
              </a:rPr>
              <a:t>  </a:t>
            </a:r>
            <a:r>
              <a:rPr lang="en-US" altLang="zh-CN" b="1">
                <a:solidFill>
                  <a:srgbClr val="FF00FF"/>
                </a:solidFill>
              </a:rPr>
              <a:t>CrtBT(T-&gt;Rchild, pre[], ino[],</a:t>
            </a:r>
            <a:r>
              <a:rPr lang="en-US" altLang="zh-CN" b="1">
                <a:solidFill>
                  <a:srgbClr val="FF3300"/>
                </a:solidFill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b="1">
                <a:solidFill>
                  <a:srgbClr val="FF3300"/>
                </a:solidFill>
              </a:rPr>
              <a:t>                    </a:t>
            </a:r>
            <a:r>
              <a:rPr lang="en-US" altLang="zh-CN" b="1">
                <a:solidFill>
                  <a:srgbClr val="0000FF"/>
                </a:solidFill>
              </a:rPr>
              <a:t>ps+1+(k-is), k+1, n-(k-is)-1</a:t>
            </a:r>
            <a:r>
              <a:rPr lang="en-US" altLang="zh-CN" b="1">
                <a:solidFill>
                  <a:srgbClr val="FF3300"/>
                </a:solidFill>
              </a:rPr>
              <a:t> );</a:t>
            </a:r>
          </a:p>
          <a:p>
            <a:pPr>
              <a:lnSpc>
                <a:spcPct val="125000"/>
              </a:lnSpc>
            </a:pPr>
            <a:r>
              <a:rPr lang="en-US" altLang="zh-CN" b="1">
                <a:solidFill>
                  <a:srgbClr val="FF3300"/>
                </a:solidFill>
              </a:rPr>
              <a:t>                                                         </a:t>
            </a:r>
            <a:r>
              <a:rPr lang="en-US" altLang="zh-CN">
                <a:solidFill>
                  <a:srgbClr val="990033"/>
                </a:solidFill>
              </a:rPr>
              <a:t>//</a:t>
            </a:r>
            <a:r>
              <a:rPr lang="zh-CN" altLang="en-US" sz="2800">
                <a:solidFill>
                  <a:srgbClr val="990033"/>
                </a:solidFill>
                <a:ea typeface="楷体_GB2312" pitchFamily="49" charset="-122"/>
              </a:rPr>
              <a:t>右子树递归</a:t>
            </a: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2743200" y="2720975"/>
            <a:ext cx="1917700" cy="544513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4941888" y="2741613"/>
            <a:ext cx="895350" cy="544512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6073775" y="2698750"/>
            <a:ext cx="960438" cy="544513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49159" name="Rectangle 6"/>
          <p:cNvSpPr>
            <a:spLocks noChangeArrowheads="1"/>
          </p:cNvSpPr>
          <p:nvPr/>
        </p:nvSpPr>
        <p:spPr bwMode="auto">
          <a:xfrm>
            <a:off x="2525713" y="3438525"/>
            <a:ext cx="960437" cy="544513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49160" name="Rectangle 7"/>
          <p:cNvSpPr>
            <a:spLocks noChangeArrowheads="1"/>
          </p:cNvSpPr>
          <p:nvPr/>
        </p:nvSpPr>
        <p:spPr bwMode="auto">
          <a:xfrm>
            <a:off x="4222750" y="3438525"/>
            <a:ext cx="766763" cy="544513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49161" name="Rectangle 8"/>
          <p:cNvSpPr>
            <a:spLocks noChangeArrowheads="1"/>
          </p:cNvSpPr>
          <p:nvPr/>
        </p:nvSpPr>
        <p:spPr bwMode="auto">
          <a:xfrm>
            <a:off x="3700463" y="3438525"/>
            <a:ext cx="330200" cy="544513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49162" name="Rectangle 9"/>
          <p:cNvSpPr>
            <a:spLocks noChangeArrowheads="1"/>
          </p:cNvSpPr>
          <p:nvPr/>
        </p:nvSpPr>
        <p:spPr bwMode="auto">
          <a:xfrm>
            <a:off x="2678113" y="4791075"/>
            <a:ext cx="2005012" cy="544513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49163" name="Rectangle 10"/>
          <p:cNvSpPr>
            <a:spLocks noChangeArrowheads="1"/>
          </p:cNvSpPr>
          <p:nvPr/>
        </p:nvSpPr>
        <p:spPr bwMode="auto">
          <a:xfrm>
            <a:off x="4941888" y="4810125"/>
            <a:ext cx="895350" cy="544513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49164" name="Rectangle 11"/>
          <p:cNvSpPr>
            <a:spLocks noChangeArrowheads="1"/>
          </p:cNvSpPr>
          <p:nvPr/>
        </p:nvSpPr>
        <p:spPr bwMode="auto">
          <a:xfrm>
            <a:off x="6073775" y="4767263"/>
            <a:ext cx="960438" cy="544512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49165" name="Rectangle 12"/>
          <p:cNvSpPr>
            <a:spLocks noChangeArrowheads="1"/>
          </p:cNvSpPr>
          <p:nvPr/>
        </p:nvSpPr>
        <p:spPr bwMode="auto">
          <a:xfrm>
            <a:off x="2547938" y="5487988"/>
            <a:ext cx="2201862" cy="544512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49166" name="Rectangle 13"/>
          <p:cNvSpPr>
            <a:spLocks noChangeArrowheads="1"/>
          </p:cNvSpPr>
          <p:nvPr/>
        </p:nvSpPr>
        <p:spPr bwMode="auto">
          <a:xfrm>
            <a:off x="4964113" y="5484813"/>
            <a:ext cx="763587" cy="544512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49167" name="Rectangle 14"/>
          <p:cNvSpPr>
            <a:spLocks noChangeArrowheads="1"/>
          </p:cNvSpPr>
          <p:nvPr/>
        </p:nvSpPr>
        <p:spPr bwMode="auto">
          <a:xfrm>
            <a:off x="5986463" y="5484813"/>
            <a:ext cx="1852612" cy="544512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5223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40F9B4-2A8C-427A-A969-3C027A9041A8}" type="slidenum">
              <a:rPr lang="en-US" altLang="zh-CN">
                <a:solidFill>
                  <a:srgbClr val="578963"/>
                </a:solidFill>
              </a:rPr>
              <a:pPr/>
              <a:t>78</a:t>
            </a:fld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228600" y="504825"/>
            <a:ext cx="8915400" cy="62499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990033"/>
                </a:solidFill>
              </a:rPr>
              <a:t>if</a:t>
            </a:r>
            <a:r>
              <a:rPr lang="en-US" altLang="zh-CN">
                <a:solidFill>
                  <a:srgbClr val="990033"/>
                </a:solidFill>
              </a:rPr>
              <a:t> (!(T= </a:t>
            </a:r>
            <a:r>
              <a:rPr lang="en-US" altLang="zh-CN" b="1">
                <a:solidFill>
                  <a:srgbClr val="990033"/>
                </a:solidFill>
              </a:rPr>
              <a:t>new </a:t>
            </a:r>
            <a:r>
              <a:rPr lang="en-US" altLang="zh-CN">
                <a:solidFill>
                  <a:srgbClr val="990033"/>
                </a:solidFill>
              </a:rPr>
              <a:t>BiTNode))  </a:t>
            </a:r>
            <a:r>
              <a:rPr lang="en-US" altLang="zh-CN" b="1">
                <a:solidFill>
                  <a:srgbClr val="990033"/>
                </a:solidFill>
              </a:rPr>
              <a:t>exit</a:t>
            </a:r>
            <a:r>
              <a:rPr lang="en-US" altLang="zh-CN">
                <a:solidFill>
                  <a:srgbClr val="990033"/>
                </a:solidFill>
              </a:rPr>
              <a:t>(OVERFLOW);</a:t>
            </a:r>
          </a:p>
          <a:p>
            <a:pPr>
              <a:lnSpc>
                <a:spcPct val="125000"/>
              </a:lnSpc>
            </a:pPr>
            <a:r>
              <a:rPr lang="en-US" altLang="zh-CN">
                <a:solidFill>
                  <a:srgbClr val="990033"/>
                </a:solidFill>
              </a:rPr>
              <a:t>T-&gt;data = pre[ps];</a:t>
            </a:r>
          </a:p>
          <a:p>
            <a:pPr>
              <a:lnSpc>
                <a:spcPct val="125000"/>
              </a:lnSpc>
            </a:pPr>
            <a:r>
              <a:rPr lang="en-US" altLang="zh-CN" b="1">
                <a:solidFill>
                  <a:srgbClr val="990033"/>
                </a:solidFill>
              </a:rPr>
              <a:t>if</a:t>
            </a:r>
            <a:r>
              <a:rPr lang="en-US" altLang="zh-CN">
                <a:solidFill>
                  <a:srgbClr val="990033"/>
                </a:solidFill>
              </a:rPr>
              <a:t> (k==is)  T-&gt;Lchild = </a:t>
            </a:r>
            <a:r>
              <a:rPr lang="en-US" altLang="zh-CN" b="1">
                <a:solidFill>
                  <a:srgbClr val="990033"/>
                </a:solidFill>
              </a:rPr>
              <a:t>NULL</a:t>
            </a:r>
            <a:r>
              <a:rPr lang="en-US" altLang="zh-CN">
                <a:solidFill>
                  <a:srgbClr val="990033"/>
                </a:solidFill>
              </a:rPr>
              <a:t>;       //</a:t>
            </a:r>
            <a:r>
              <a:rPr lang="zh-CN" altLang="en-US" sz="2800">
                <a:solidFill>
                  <a:srgbClr val="990033"/>
                </a:solidFill>
                <a:ea typeface="楷体_GB2312" pitchFamily="49" charset="-122"/>
              </a:rPr>
              <a:t>没有左子树</a:t>
            </a:r>
          </a:p>
          <a:p>
            <a:pPr>
              <a:lnSpc>
                <a:spcPct val="125000"/>
              </a:lnSpc>
            </a:pPr>
            <a:r>
              <a:rPr lang="en-US" altLang="zh-CN" b="1">
                <a:solidFill>
                  <a:srgbClr val="990033"/>
                </a:solidFill>
              </a:rPr>
              <a:t>else</a:t>
            </a:r>
            <a:r>
              <a:rPr lang="en-US" altLang="zh-CN">
                <a:solidFill>
                  <a:srgbClr val="990033"/>
                </a:solidFill>
              </a:rPr>
              <a:t>  </a:t>
            </a:r>
            <a:r>
              <a:rPr lang="en-US" altLang="zh-CN" b="1">
                <a:solidFill>
                  <a:srgbClr val="FF00FF"/>
                </a:solidFill>
              </a:rPr>
              <a:t>CrtBT(T-&gt;Lchild, pre[], ino[], </a:t>
            </a:r>
          </a:p>
          <a:p>
            <a:pPr>
              <a:lnSpc>
                <a:spcPct val="125000"/>
              </a:lnSpc>
            </a:pPr>
            <a:r>
              <a:rPr lang="en-US" altLang="zh-CN" b="1">
                <a:solidFill>
                  <a:srgbClr val="FF3300"/>
                </a:solidFill>
              </a:rPr>
              <a:t>                    </a:t>
            </a:r>
            <a:r>
              <a:rPr lang="en-US" altLang="zh-CN" b="1">
                <a:solidFill>
                  <a:srgbClr val="0000FF"/>
                </a:solidFill>
              </a:rPr>
              <a:t>ps+1, is, k-is</a:t>
            </a:r>
            <a:r>
              <a:rPr lang="en-US" altLang="zh-CN" b="1">
                <a:solidFill>
                  <a:srgbClr val="FF3300"/>
                </a:solidFill>
              </a:rPr>
              <a:t> );             </a:t>
            </a:r>
            <a:r>
              <a:rPr lang="en-US" altLang="zh-CN">
                <a:solidFill>
                  <a:srgbClr val="990033"/>
                </a:solidFill>
              </a:rPr>
              <a:t>//</a:t>
            </a:r>
            <a:r>
              <a:rPr lang="zh-CN" altLang="en-US" sz="2800">
                <a:solidFill>
                  <a:srgbClr val="990033"/>
                </a:solidFill>
                <a:ea typeface="楷体_GB2312" pitchFamily="49" charset="-122"/>
              </a:rPr>
              <a:t>左子树递归</a:t>
            </a:r>
            <a:endParaRPr lang="zh-CN" altLang="en-US" b="1">
              <a:solidFill>
                <a:srgbClr val="FF33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b="1">
                <a:solidFill>
                  <a:srgbClr val="990033"/>
                </a:solidFill>
              </a:rPr>
              <a:t>if</a:t>
            </a:r>
            <a:r>
              <a:rPr lang="en-US" altLang="zh-CN">
                <a:solidFill>
                  <a:srgbClr val="990033"/>
                </a:solidFill>
              </a:rPr>
              <a:t> (k=is+n-1) T-&gt;Rchild = </a:t>
            </a:r>
            <a:r>
              <a:rPr lang="en-US" altLang="zh-CN" b="1">
                <a:solidFill>
                  <a:srgbClr val="990033"/>
                </a:solidFill>
              </a:rPr>
              <a:t>NULL</a:t>
            </a:r>
            <a:r>
              <a:rPr lang="en-US" altLang="zh-CN">
                <a:solidFill>
                  <a:srgbClr val="990033"/>
                </a:solidFill>
              </a:rPr>
              <a:t>;  //</a:t>
            </a:r>
            <a:r>
              <a:rPr lang="zh-CN" altLang="en-US" sz="2800">
                <a:solidFill>
                  <a:srgbClr val="990033"/>
                </a:solidFill>
                <a:ea typeface="楷体_GB2312" pitchFamily="49" charset="-122"/>
              </a:rPr>
              <a:t>没有右子树</a:t>
            </a:r>
            <a:endParaRPr lang="zh-CN" altLang="en-US">
              <a:solidFill>
                <a:srgbClr val="990033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b="1">
                <a:solidFill>
                  <a:srgbClr val="990033"/>
                </a:solidFill>
              </a:rPr>
              <a:t>else</a:t>
            </a:r>
            <a:r>
              <a:rPr lang="en-US" altLang="zh-CN">
                <a:solidFill>
                  <a:srgbClr val="990033"/>
                </a:solidFill>
              </a:rPr>
              <a:t>  </a:t>
            </a:r>
            <a:r>
              <a:rPr lang="en-US" altLang="zh-CN" b="1">
                <a:solidFill>
                  <a:srgbClr val="FF00FF"/>
                </a:solidFill>
              </a:rPr>
              <a:t>CrtBT(T-&gt;Rchild, pre[], ino[],</a:t>
            </a:r>
            <a:r>
              <a:rPr lang="en-US" altLang="zh-CN" b="1">
                <a:solidFill>
                  <a:srgbClr val="FF3300"/>
                </a:solidFill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b="1">
                <a:solidFill>
                  <a:srgbClr val="FF3300"/>
                </a:solidFill>
              </a:rPr>
              <a:t>                    </a:t>
            </a:r>
            <a:r>
              <a:rPr lang="en-US" altLang="zh-CN" b="1">
                <a:solidFill>
                  <a:srgbClr val="0000FF"/>
                </a:solidFill>
              </a:rPr>
              <a:t>ps+1+(k-is), k+1, n-(k-is)-1</a:t>
            </a:r>
            <a:r>
              <a:rPr lang="en-US" altLang="zh-CN" b="1">
                <a:solidFill>
                  <a:srgbClr val="FF3300"/>
                </a:solidFill>
              </a:rPr>
              <a:t> );</a:t>
            </a:r>
          </a:p>
          <a:p>
            <a:pPr>
              <a:lnSpc>
                <a:spcPct val="125000"/>
              </a:lnSpc>
            </a:pPr>
            <a:r>
              <a:rPr lang="en-US" altLang="zh-CN" b="1">
                <a:solidFill>
                  <a:srgbClr val="FF3300"/>
                </a:solidFill>
              </a:rPr>
              <a:t>                                                         </a:t>
            </a:r>
            <a:r>
              <a:rPr lang="en-US" altLang="zh-CN">
                <a:solidFill>
                  <a:srgbClr val="990033"/>
                </a:solidFill>
              </a:rPr>
              <a:t>//</a:t>
            </a:r>
            <a:r>
              <a:rPr lang="zh-CN" altLang="en-US" sz="2800">
                <a:solidFill>
                  <a:srgbClr val="990033"/>
                </a:solidFill>
                <a:ea typeface="楷体_GB2312" pitchFamily="49" charset="-122"/>
              </a:rPr>
              <a:t>右子树递归</a:t>
            </a:r>
          </a:p>
        </p:txBody>
      </p:sp>
    </p:spTree>
    <p:extLst>
      <p:ext uri="{BB962C8B-B14F-4D97-AF65-F5344CB8AC3E}">
        <p14:creationId xmlns:p14="http://schemas.microsoft.com/office/powerpoint/2010/main" val="41212661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399415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333333"/>
                </a:solidFill>
                <a:ea typeface="隶书" pitchFamily="49" charset="-122"/>
              </a:rPr>
              <a:t>6.1 </a:t>
            </a:r>
            <a:r>
              <a:rPr lang="zh-CN" altLang="en-US" sz="4000" b="1">
                <a:solidFill>
                  <a:srgbClr val="333333"/>
                </a:solidFill>
                <a:ea typeface="隶书" pitchFamily="49" charset="-122"/>
              </a:rPr>
              <a:t>树的类型定义</a:t>
            </a:r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24579" name="Text Box 3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895600" y="1127125"/>
            <a:ext cx="526415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333333"/>
                </a:solidFill>
                <a:latin typeface="隶书" pitchFamily="49" charset="-122"/>
                <a:ea typeface="隶书" pitchFamily="49" charset="-122"/>
              </a:rPr>
              <a:t>6.2 </a:t>
            </a:r>
            <a:r>
              <a:rPr lang="zh-CN" altLang="en-US" sz="4000" b="1">
                <a:solidFill>
                  <a:srgbClr val="333333"/>
                </a:solidFill>
                <a:latin typeface="隶书" pitchFamily="49" charset="-122"/>
                <a:ea typeface="隶书" pitchFamily="49" charset="-122"/>
              </a:rPr>
              <a:t>二叉树的类型定义</a:t>
            </a:r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24580" name="Text Box 4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304800" y="1871663"/>
            <a:ext cx="5264150" cy="701675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333333"/>
                </a:solidFill>
                <a:latin typeface="隶书" pitchFamily="49" charset="-122"/>
                <a:ea typeface="隶书" pitchFamily="49" charset="-122"/>
              </a:rPr>
              <a:t>6.3 </a:t>
            </a:r>
            <a:r>
              <a:rPr lang="zh-CN" altLang="en-US" sz="4000" b="1">
                <a:solidFill>
                  <a:srgbClr val="333333"/>
                </a:solidFill>
                <a:latin typeface="隶书" pitchFamily="49" charset="-122"/>
                <a:ea typeface="隶书" pitchFamily="49" charset="-122"/>
              </a:rPr>
              <a:t>二叉树的存储结构</a:t>
            </a:r>
          </a:p>
        </p:txBody>
      </p:sp>
      <p:sp>
        <p:nvSpPr>
          <p:cNvPr id="24581" name="Text Box 5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895600" y="2617788"/>
            <a:ext cx="4248150" cy="701675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333333"/>
                </a:solidFill>
                <a:latin typeface="隶书" pitchFamily="49" charset="-122"/>
                <a:ea typeface="隶书" pitchFamily="49" charset="-122"/>
              </a:rPr>
              <a:t>6.4 </a:t>
            </a:r>
            <a:r>
              <a:rPr lang="zh-CN" altLang="en-US" sz="4000">
                <a:solidFill>
                  <a:srgbClr val="333333"/>
                </a:solidFill>
                <a:latin typeface="隶书" pitchFamily="49" charset="-122"/>
                <a:ea typeface="隶书" pitchFamily="49" charset="-122"/>
              </a:rPr>
              <a:t>二叉树的遍历</a:t>
            </a:r>
          </a:p>
        </p:txBody>
      </p:sp>
      <p:sp>
        <p:nvSpPr>
          <p:cNvPr id="24582" name="Text Box 6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304800" y="3413125"/>
            <a:ext cx="3733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FF00FF"/>
                </a:solidFill>
                <a:ea typeface="隶书" pitchFamily="49" charset="-122"/>
              </a:rPr>
              <a:t>6.5 </a:t>
            </a:r>
            <a:r>
              <a:rPr lang="zh-CN" altLang="en-US" sz="4000" b="1">
                <a:solidFill>
                  <a:srgbClr val="FF00FF"/>
                </a:solidFill>
                <a:ea typeface="隶书" pitchFamily="49" charset="-122"/>
              </a:rPr>
              <a:t>线索二叉树 </a:t>
            </a:r>
          </a:p>
        </p:txBody>
      </p:sp>
      <p:sp>
        <p:nvSpPr>
          <p:cNvPr id="24583" name="Text Box 7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819400" y="4191000"/>
            <a:ext cx="551815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333333"/>
                </a:solidFill>
                <a:ea typeface="隶书" pitchFamily="49" charset="-122"/>
              </a:rPr>
              <a:t>6.6 </a:t>
            </a:r>
            <a:r>
              <a:rPr lang="zh-CN" altLang="en-US" sz="4000" b="1">
                <a:solidFill>
                  <a:srgbClr val="333333"/>
                </a:solidFill>
                <a:ea typeface="隶书" pitchFamily="49" charset="-122"/>
              </a:rPr>
              <a:t>树和森林的表示方法</a:t>
            </a:r>
          </a:p>
        </p:txBody>
      </p:sp>
      <p:sp>
        <p:nvSpPr>
          <p:cNvPr id="24584" name="Text Box 8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28600" y="4953000"/>
            <a:ext cx="450215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333333"/>
                </a:solidFill>
                <a:ea typeface="隶书" pitchFamily="49" charset="-122"/>
              </a:rPr>
              <a:t>6.7 </a:t>
            </a:r>
            <a:r>
              <a:rPr lang="zh-CN" altLang="en-US" sz="4000" b="1">
                <a:solidFill>
                  <a:srgbClr val="333333"/>
                </a:solidFill>
                <a:ea typeface="隶书" pitchFamily="49" charset="-122"/>
              </a:rPr>
              <a:t>树和森林的遍历</a:t>
            </a:r>
          </a:p>
        </p:txBody>
      </p:sp>
      <p:sp>
        <p:nvSpPr>
          <p:cNvPr id="24585" name="Text Box 9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895600" y="5715000"/>
            <a:ext cx="602615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333333"/>
                </a:solidFill>
                <a:ea typeface="隶书" pitchFamily="49" charset="-122"/>
              </a:rPr>
              <a:t>6.8 </a:t>
            </a:r>
            <a:r>
              <a:rPr lang="zh-CN" altLang="en-US" sz="4000" b="1">
                <a:solidFill>
                  <a:srgbClr val="333333"/>
                </a:solidFill>
                <a:ea typeface="隶书" pitchFamily="49" charset="-122"/>
              </a:rPr>
              <a:t>哈夫曼树与哈夫曼编码</a:t>
            </a:r>
          </a:p>
        </p:txBody>
      </p:sp>
    </p:spTree>
    <p:extLst>
      <p:ext uri="{BB962C8B-B14F-4D97-AF65-F5344CB8AC3E}">
        <p14:creationId xmlns:p14="http://schemas.microsoft.com/office/powerpoint/2010/main" val="3447993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762000" y="898525"/>
            <a:ext cx="7391400" cy="5426075"/>
            <a:chOff x="480" y="566"/>
            <a:chExt cx="4656" cy="3418"/>
          </a:xfrm>
        </p:grpSpPr>
        <p:grpSp>
          <p:nvGrpSpPr>
            <p:cNvPr id="235532" name="Group 44"/>
            <p:cNvGrpSpPr>
              <a:grpSpLocks/>
            </p:cNvGrpSpPr>
            <p:nvPr/>
          </p:nvGrpSpPr>
          <p:grpSpPr bwMode="auto">
            <a:xfrm>
              <a:off x="480" y="1478"/>
              <a:ext cx="4656" cy="2506"/>
              <a:chOff x="480" y="1478"/>
              <a:chExt cx="4656" cy="2506"/>
            </a:xfrm>
          </p:grpSpPr>
          <p:sp>
            <p:nvSpPr>
              <p:cNvPr id="235535" name="Rectangle 4"/>
              <p:cNvSpPr>
                <a:spLocks noChangeArrowheads="1"/>
              </p:cNvSpPr>
              <p:nvPr/>
            </p:nvSpPr>
            <p:spPr bwMode="auto">
              <a:xfrm>
                <a:off x="1728" y="1478"/>
                <a:ext cx="960" cy="336"/>
              </a:xfrm>
              <a:prstGeom prst="rect">
                <a:avLst/>
              </a:prstGeom>
              <a:solidFill>
                <a:srgbClr val="CAF2CE">
                  <a:alpha val="50195"/>
                </a:srgbClr>
              </a:solidFill>
              <a:ln w="254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3600" b="1">
                    <a:solidFill>
                      <a:srgbClr val="005400"/>
                    </a:solidFill>
                  </a:rPr>
                  <a:t>A</a:t>
                </a:r>
                <a:endParaRPr lang="en-US" altLang="zh-CN"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35536" name="Line 5"/>
              <p:cNvSpPr>
                <a:spLocks noChangeShapeType="1"/>
              </p:cNvSpPr>
              <p:nvPr/>
            </p:nvSpPr>
            <p:spPr bwMode="auto">
              <a:xfrm>
                <a:off x="1968" y="147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537" name="Line 6"/>
              <p:cNvSpPr>
                <a:spLocks noChangeShapeType="1"/>
              </p:cNvSpPr>
              <p:nvPr/>
            </p:nvSpPr>
            <p:spPr bwMode="auto">
              <a:xfrm>
                <a:off x="2448" y="147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538" name="Rectangle 8"/>
              <p:cNvSpPr>
                <a:spLocks noChangeArrowheads="1"/>
              </p:cNvSpPr>
              <p:nvPr/>
            </p:nvSpPr>
            <p:spPr bwMode="auto">
              <a:xfrm>
                <a:off x="2928" y="2198"/>
                <a:ext cx="960" cy="336"/>
              </a:xfrm>
              <a:prstGeom prst="rect">
                <a:avLst/>
              </a:prstGeom>
              <a:solidFill>
                <a:srgbClr val="CAF2CE">
                  <a:alpha val="50195"/>
                </a:srgbClr>
              </a:solidFill>
              <a:ln w="254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3600" b="1">
                    <a:solidFill>
                      <a:srgbClr val="005400"/>
                    </a:solidFill>
                  </a:rPr>
                  <a:t>D</a:t>
                </a:r>
                <a:endParaRPr lang="en-US" altLang="zh-CN"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35539" name="Line 9"/>
              <p:cNvSpPr>
                <a:spLocks noChangeShapeType="1"/>
              </p:cNvSpPr>
              <p:nvPr/>
            </p:nvSpPr>
            <p:spPr bwMode="auto">
              <a:xfrm>
                <a:off x="3168" y="219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540" name="Line 10"/>
              <p:cNvSpPr>
                <a:spLocks noChangeShapeType="1"/>
              </p:cNvSpPr>
              <p:nvPr/>
            </p:nvSpPr>
            <p:spPr bwMode="auto">
              <a:xfrm>
                <a:off x="3648" y="219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541" name="Rectangle 11"/>
              <p:cNvSpPr>
                <a:spLocks noChangeArrowheads="1"/>
              </p:cNvSpPr>
              <p:nvPr/>
            </p:nvSpPr>
            <p:spPr bwMode="auto">
              <a:xfrm>
                <a:off x="4128" y="2918"/>
                <a:ext cx="960" cy="336"/>
              </a:xfrm>
              <a:prstGeom prst="rect">
                <a:avLst/>
              </a:prstGeom>
              <a:solidFill>
                <a:srgbClr val="CAF2CE">
                  <a:alpha val="50195"/>
                </a:srgbClr>
              </a:solidFill>
              <a:ln w="254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3600" b="1">
                    <a:solidFill>
                      <a:srgbClr val="005400"/>
                    </a:solidFill>
                  </a:rPr>
                  <a:t>E</a:t>
                </a:r>
                <a:endParaRPr lang="en-US" altLang="zh-CN"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35542" name="Line 12"/>
              <p:cNvSpPr>
                <a:spLocks noChangeShapeType="1"/>
              </p:cNvSpPr>
              <p:nvPr/>
            </p:nvSpPr>
            <p:spPr bwMode="auto">
              <a:xfrm>
                <a:off x="4368" y="291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543" name="Line 13"/>
              <p:cNvSpPr>
                <a:spLocks noChangeShapeType="1"/>
              </p:cNvSpPr>
              <p:nvPr/>
            </p:nvSpPr>
            <p:spPr bwMode="auto">
              <a:xfrm>
                <a:off x="4848" y="291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544" name="Rectangle 14"/>
              <p:cNvSpPr>
                <a:spLocks noChangeArrowheads="1"/>
              </p:cNvSpPr>
              <p:nvPr/>
            </p:nvSpPr>
            <p:spPr bwMode="auto">
              <a:xfrm>
                <a:off x="528" y="2198"/>
                <a:ext cx="960" cy="336"/>
              </a:xfrm>
              <a:prstGeom prst="rect">
                <a:avLst/>
              </a:prstGeom>
              <a:solidFill>
                <a:srgbClr val="CAF2CE">
                  <a:alpha val="50195"/>
                </a:srgbClr>
              </a:solidFill>
              <a:ln w="254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3600" b="1">
                    <a:solidFill>
                      <a:srgbClr val="005400"/>
                    </a:solidFill>
                  </a:rPr>
                  <a:t>B</a:t>
                </a:r>
                <a:endParaRPr lang="en-US" altLang="zh-CN"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35545" name="Line 15"/>
              <p:cNvSpPr>
                <a:spLocks noChangeShapeType="1"/>
              </p:cNvSpPr>
              <p:nvPr/>
            </p:nvSpPr>
            <p:spPr bwMode="auto">
              <a:xfrm>
                <a:off x="768" y="219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546" name="Line 16"/>
              <p:cNvSpPr>
                <a:spLocks noChangeShapeType="1"/>
              </p:cNvSpPr>
              <p:nvPr/>
            </p:nvSpPr>
            <p:spPr bwMode="auto">
              <a:xfrm>
                <a:off x="1248" y="219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547" name="Rectangle 17"/>
              <p:cNvSpPr>
                <a:spLocks noChangeArrowheads="1"/>
              </p:cNvSpPr>
              <p:nvPr/>
            </p:nvSpPr>
            <p:spPr bwMode="auto">
              <a:xfrm>
                <a:off x="1104" y="2918"/>
                <a:ext cx="960" cy="336"/>
              </a:xfrm>
              <a:prstGeom prst="rect">
                <a:avLst/>
              </a:prstGeom>
              <a:solidFill>
                <a:srgbClr val="CAF2CE">
                  <a:alpha val="50195"/>
                </a:srgbClr>
              </a:solidFill>
              <a:ln w="254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3600" b="1">
                    <a:solidFill>
                      <a:srgbClr val="005400"/>
                    </a:solidFill>
                  </a:rPr>
                  <a:t>C</a:t>
                </a:r>
                <a:endParaRPr lang="en-US" altLang="zh-CN"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35548" name="Line 18"/>
              <p:cNvSpPr>
                <a:spLocks noChangeShapeType="1"/>
              </p:cNvSpPr>
              <p:nvPr/>
            </p:nvSpPr>
            <p:spPr bwMode="auto">
              <a:xfrm>
                <a:off x="1344" y="291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549" name="Line 19"/>
              <p:cNvSpPr>
                <a:spLocks noChangeShapeType="1"/>
              </p:cNvSpPr>
              <p:nvPr/>
            </p:nvSpPr>
            <p:spPr bwMode="auto">
              <a:xfrm>
                <a:off x="1824" y="291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550" name="Rectangle 20"/>
              <p:cNvSpPr>
                <a:spLocks noChangeArrowheads="1"/>
              </p:cNvSpPr>
              <p:nvPr/>
            </p:nvSpPr>
            <p:spPr bwMode="auto">
              <a:xfrm>
                <a:off x="3552" y="3638"/>
                <a:ext cx="960" cy="336"/>
              </a:xfrm>
              <a:prstGeom prst="rect">
                <a:avLst/>
              </a:prstGeom>
              <a:solidFill>
                <a:srgbClr val="CAF2CE">
                  <a:alpha val="50195"/>
                </a:srgbClr>
              </a:solidFill>
              <a:ln w="254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3600" b="1">
                    <a:solidFill>
                      <a:srgbClr val="005400"/>
                    </a:solidFill>
                  </a:rPr>
                  <a:t>F</a:t>
                </a:r>
                <a:endParaRPr lang="en-US" altLang="zh-CN"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235551" name="Line 21"/>
              <p:cNvSpPr>
                <a:spLocks noChangeShapeType="1"/>
              </p:cNvSpPr>
              <p:nvPr/>
            </p:nvSpPr>
            <p:spPr bwMode="auto">
              <a:xfrm>
                <a:off x="3792" y="363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552" name="Line 22"/>
              <p:cNvSpPr>
                <a:spLocks noChangeShapeType="1"/>
              </p:cNvSpPr>
              <p:nvPr/>
            </p:nvSpPr>
            <p:spPr bwMode="auto">
              <a:xfrm>
                <a:off x="4272" y="363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553" name="Text Box 23"/>
              <p:cNvSpPr txBox="1">
                <a:spLocks noChangeArrowheads="1"/>
              </p:cNvSpPr>
              <p:nvPr/>
            </p:nvSpPr>
            <p:spPr bwMode="auto">
              <a:xfrm>
                <a:off x="3531" y="3542"/>
                <a:ext cx="309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4000" b="1">
                    <a:solidFill>
                      <a:srgbClr val="FF00FF"/>
                    </a:solidFill>
                    <a:sym typeface="Symbol" panose="05050102010706020507" pitchFamily="18" charset="2"/>
                  </a:rPr>
                  <a:t></a:t>
                </a:r>
                <a:endParaRPr lang="en-US" altLang="zh-CN" sz="2400">
                  <a:solidFill>
                    <a:srgbClr val="FF00FF"/>
                  </a:solidFill>
                </a:endParaRPr>
              </a:p>
            </p:txBody>
          </p:sp>
          <p:sp>
            <p:nvSpPr>
              <p:cNvPr id="235554" name="Text Box 24"/>
              <p:cNvSpPr txBox="1">
                <a:spLocks noChangeArrowheads="1"/>
              </p:cNvSpPr>
              <p:nvPr/>
            </p:nvSpPr>
            <p:spPr bwMode="auto">
              <a:xfrm>
                <a:off x="4251" y="3542"/>
                <a:ext cx="309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4000" b="1">
                    <a:solidFill>
                      <a:srgbClr val="FF00FF"/>
                    </a:solidFill>
                    <a:sym typeface="Symbol" panose="05050102010706020507" pitchFamily="18" charset="2"/>
                  </a:rPr>
                  <a:t></a:t>
                </a:r>
                <a:endParaRPr lang="en-US" altLang="zh-CN" sz="2400">
                  <a:solidFill>
                    <a:srgbClr val="FF00FF"/>
                  </a:solidFill>
                </a:endParaRPr>
              </a:p>
            </p:txBody>
          </p:sp>
          <p:sp>
            <p:nvSpPr>
              <p:cNvPr id="235555" name="Text Box 25"/>
              <p:cNvSpPr txBox="1">
                <a:spLocks noChangeArrowheads="1"/>
              </p:cNvSpPr>
              <p:nvPr/>
            </p:nvSpPr>
            <p:spPr bwMode="auto">
              <a:xfrm>
                <a:off x="4827" y="2822"/>
                <a:ext cx="309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4000" b="1">
                    <a:solidFill>
                      <a:srgbClr val="FF00FF"/>
                    </a:solidFill>
                    <a:sym typeface="Symbol" panose="05050102010706020507" pitchFamily="18" charset="2"/>
                  </a:rPr>
                  <a:t></a:t>
                </a:r>
                <a:endParaRPr lang="en-US" altLang="zh-CN" sz="2400">
                  <a:solidFill>
                    <a:srgbClr val="FF00FF"/>
                  </a:solidFill>
                </a:endParaRPr>
              </a:p>
            </p:txBody>
          </p:sp>
          <p:sp>
            <p:nvSpPr>
              <p:cNvPr id="235556" name="Text Box 26"/>
              <p:cNvSpPr txBox="1">
                <a:spLocks noChangeArrowheads="1"/>
              </p:cNvSpPr>
              <p:nvPr/>
            </p:nvSpPr>
            <p:spPr bwMode="auto">
              <a:xfrm>
                <a:off x="2880" y="2102"/>
                <a:ext cx="309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4000" b="1">
                    <a:solidFill>
                      <a:srgbClr val="FF00FF"/>
                    </a:solidFill>
                    <a:sym typeface="Symbol" panose="05050102010706020507" pitchFamily="18" charset="2"/>
                  </a:rPr>
                  <a:t></a:t>
                </a:r>
                <a:endParaRPr lang="en-US" altLang="zh-CN" sz="2400">
                  <a:solidFill>
                    <a:srgbClr val="FF00FF"/>
                  </a:solidFill>
                </a:endParaRPr>
              </a:p>
            </p:txBody>
          </p:sp>
          <p:sp>
            <p:nvSpPr>
              <p:cNvPr id="235557" name="Text Box 27"/>
              <p:cNvSpPr txBox="1">
                <a:spLocks noChangeArrowheads="1"/>
              </p:cNvSpPr>
              <p:nvPr/>
            </p:nvSpPr>
            <p:spPr bwMode="auto">
              <a:xfrm>
                <a:off x="1056" y="2812"/>
                <a:ext cx="309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4000" b="1">
                    <a:solidFill>
                      <a:srgbClr val="FF00FF"/>
                    </a:solidFill>
                    <a:sym typeface="Symbol" panose="05050102010706020507" pitchFamily="18" charset="2"/>
                  </a:rPr>
                  <a:t></a:t>
                </a:r>
                <a:endParaRPr lang="en-US" altLang="zh-CN" sz="2400">
                  <a:solidFill>
                    <a:srgbClr val="FF00FF"/>
                  </a:solidFill>
                </a:endParaRPr>
              </a:p>
            </p:txBody>
          </p:sp>
          <p:sp>
            <p:nvSpPr>
              <p:cNvPr id="235558" name="Text Box 28"/>
              <p:cNvSpPr txBox="1">
                <a:spLocks noChangeArrowheads="1"/>
              </p:cNvSpPr>
              <p:nvPr/>
            </p:nvSpPr>
            <p:spPr bwMode="auto">
              <a:xfrm>
                <a:off x="1803" y="2822"/>
                <a:ext cx="309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4000" b="1">
                    <a:solidFill>
                      <a:srgbClr val="FF00FF"/>
                    </a:solidFill>
                    <a:sym typeface="Symbol" panose="05050102010706020507" pitchFamily="18" charset="2"/>
                  </a:rPr>
                  <a:t></a:t>
                </a:r>
                <a:endParaRPr lang="en-US" altLang="zh-CN" sz="2400">
                  <a:solidFill>
                    <a:srgbClr val="FF00FF"/>
                  </a:solidFill>
                </a:endParaRPr>
              </a:p>
            </p:txBody>
          </p:sp>
          <p:sp>
            <p:nvSpPr>
              <p:cNvPr id="235559" name="Text Box 29"/>
              <p:cNvSpPr txBox="1">
                <a:spLocks noChangeArrowheads="1"/>
              </p:cNvSpPr>
              <p:nvPr/>
            </p:nvSpPr>
            <p:spPr bwMode="auto">
              <a:xfrm>
                <a:off x="480" y="2102"/>
                <a:ext cx="309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4000" b="1">
                    <a:solidFill>
                      <a:srgbClr val="FF00FF"/>
                    </a:solidFill>
                    <a:sym typeface="Symbol" panose="05050102010706020507" pitchFamily="18" charset="2"/>
                  </a:rPr>
                  <a:t></a:t>
                </a:r>
                <a:endParaRPr lang="en-US" altLang="zh-CN" sz="2400">
                  <a:solidFill>
                    <a:srgbClr val="FF00FF"/>
                  </a:solidFill>
                </a:endParaRPr>
              </a:p>
            </p:txBody>
          </p:sp>
          <p:sp>
            <p:nvSpPr>
              <p:cNvPr id="235560" name="Line 30"/>
              <p:cNvSpPr>
                <a:spLocks noChangeShapeType="1"/>
              </p:cNvSpPr>
              <p:nvPr/>
            </p:nvSpPr>
            <p:spPr bwMode="auto">
              <a:xfrm flipH="1">
                <a:off x="1008" y="1622"/>
                <a:ext cx="816" cy="576"/>
              </a:xfrm>
              <a:prstGeom prst="line">
                <a:avLst/>
              </a:prstGeom>
              <a:noFill/>
              <a:ln w="381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561" name="Line 31"/>
              <p:cNvSpPr>
                <a:spLocks noChangeShapeType="1"/>
              </p:cNvSpPr>
              <p:nvPr/>
            </p:nvSpPr>
            <p:spPr bwMode="auto">
              <a:xfrm>
                <a:off x="2544" y="1622"/>
                <a:ext cx="864" cy="576"/>
              </a:xfrm>
              <a:prstGeom prst="line">
                <a:avLst/>
              </a:prstGeom>
              <a:noFill/>
              <a:ln w="381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562" name="Line 32"/>
              <p:cNvSpPr>
                <a:spLocks noChangeShapeType="1"/>
              </p:cNvSpPr>
              <p:nvPr/>
            </p:nvSpPr>
            <p:spPr bwMode="auto">
              <a:xfrm>
                <a:off x="1344" y="2342"/>
                <a:ext cx="240" cy="576"/>
              </a:xfrm>
              <a:prstGeom prst="line">
                <a:avLst/>
              </a:prstGeom>
              <a:noFill/>
              <a:ln w="381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563" name="Line 33"/>
              <p:cNvSpPr>
                <a:spLocks noChangeShapeType="1"/>
              </p:cNvSpPr>
              <p:nvPr/>
            </p:nvSpPr>
            <p:spPr bwMode="auto">
              <a:xfrm>
                <a:off x="3744" y="2342"/>
                <a:ext cx="864" cy="576"/>
              </a:xfrm>
              <a:prstGeom prst="line">
                <a:avLst/>
              </a:prstGeom>
              <a:noFill/>
              <a:ln w="381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564" name="Line 34"/>
              <p:cNvSpPr>
                <a:spLocks noChangeShapeType="1"/>
              </p:cNvSpPr>
              <p:nvPr/>
            </p:nvSpPr>
            <p:spPr bwMode="auto">
              <a:xfrm flipH="1">
                <a:off x="4032" y="3062"/>
                <a:ext cx="192" cy="576"/>
              </a:xfrm>
              <a:prstGeom prst="line">
                <a:avLst/>
              </a:prstGeom>
              <a:noFill/>
              <a:ln w="381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533" name="Freeform 35"/>
            <p:cNvSpPr>
              <a:spLocks/>
            </p:cNvSpPr>
            <p:nvPr/>
          </p:nvSpPr>
          <p:spPr bwMode="auto">
            <a:xfrm>
              <a:off x="1056" y="960"/>
              <a:ext cx="1152" cy="528"/>
            </a:xfrm>
            <a:custGeom>
              <a:avLst/>
              <a:gdLst>
                <a:gd name="T0" fmla="*/ 0 w 720"/>
                <a:gd name="T1" fmla="*/ 0 h 528"/>
                <a:gd name="T2" fmla="*/ 6042 w 720"/>
                <a:gd name="T3" fmla="*/ 48 h 528"/>
                <a:gd name="T4" fmla="*/ 3528 w 720"/>
                <a:gd name="T5" fmla="*/ 240 h 528"/>
                <a:gd name="T6" fmla="*/ 7549 w 720"/>
                <a:gd name="T7" fmla="*/ 528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528"/>
                <a:gd name="T14" fmla="*/ 720 w 72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528">
                  <a:moveTo>
                    <a:pt x="0" y="0"/>
                  </a:moveTo>
                  <a:cubicBezTo>
                    <a:pt x="260" y="4"/>
                    <a:pt x="520" y="8"/>
                    <a:pt x="576" y="48"/>
                  </a:cubicBezTo>
                  <a:cubicBezTo>
                    <a:pt x="632" y="88"/>
                    <a:pt x="312" y="160"/>
                    <a:pt x="336" y="240"/>
                  </a:cubicBezTo>
                  <a:cubicBezTo>
                    <a:pt x="360" y="320"/>
                    <a:pt x="656" y="480"/>
                    <a:pt x="720" y="528"/>
                  </a:cubicBezTo>
                </a:path>
              </a:pathLst>
            </a:custGeom>
            <a:noFill/>
            <a:ln w="38100" cap="sq">
              <a:solidFill>
                <a:schemeClr val="tx1"/>
              </a:solidFill>
              <a:round/>
              <a:headEnd type="none" w="sm" len="sm"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534" name="Text Box 36"/>
            <p:cNvSpPr txBox="1">
              <a:spLocks noChangeArrowheads="1"/>
            </p:cNvSpPr>
            <p:nvPr/>
          </p:nvSpPr>
          <p:spPr bwMode="auto">
            <a:xfrm>
              <a:off x="672" y="566"/>
              <a:ext cx="685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="1">
                  <a:solidFill>
                    <a:srgbClr val="FF00FF"/>
                  </a:solidFill>
                </a:rPr>
                <a:t>root</a:t>
              </a:r>
              <a:endParaRPr lang="en-US" altLang="zh-CN" sz="2400">
                <a:solidFill>
                  <a:srgbClr val="FF00FF"/>
                </a:solidFill>
              </a:endParaRPr>
            </a:p>
          </p:txBody>
        </p:sp>
      </p:grpSp>
      <p:sp>
        <p:nvSpPr>
          <p:cNvPr id="176166" name="Text Box 38"/>
          <p:cNvSpPr txBox="1">
            <a:spLocks noChangeArrowheads="1"/>
          </p:cNvSpPr>
          <p:nvPr/>
        </p:nvSpPr>
        <p:spPr bwMode="auto">
          <a:xfrm>
            <a:off x="5257800" y="1143000"/>
            <a:ext cx="3562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b="1">
                <a:solidFill>
                  <a:srgbClr val="578963"/>
                </a:solidFill>
              </a:rPr>
              <a:t>l</a:t>
            </a:r>
            <a:r>
              <a:rPr lang="en-US" altLang="zh-CN" sz="3600">
                <a:solidFill>
                  <a:srgbClr val="578963"/>
                </a:solidFill>
              </a:rPr>
              <a:t>child  data  </a:t>
            </a:r>
            <a:r>
              <a:rPr lang="en-US" altLang="zh-CN" sz="3600" b="1">
                <a:solidFill>
                  <a:srgbClr val="578963"/>
                </a:solidFill>
              </a:rPr>
              <a:t>r</a:t>
            </a:r>
            <a:r>
              <a:rPr lang="en-US" altLang="zh-CN" sz="3600">
                <a:solidFill>
                  <a:srgbClr val="578963"/>
                </a:solidFill>
              </a:rPr>
              <a:t>child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176167" name="Rectangle 39"/>
          <p:cNvSpPr>
            <a:spLocks noChangeArrowheads="1"/>
          </p:cNvSpPr>
          <p:nvPr/>
        </p:nvSpPr>
        <p:spPr bwMode="auto">
          <a:xfrm>
            <a:off x="5181600" y="1219200"/>
            <a:ext cx="35814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2400">
              <a:solidFill>
                <a:srgbClr val="333333"/>
              </a:solidFill>
            </a:endParaRPr>
          </a:p>
        </p:txBody>
      </p:sp>
      <p:sp>
        <p:nvSpPr>
          <p:cNvPr id="176168" name="Line 40"/>
          <p:cNvSpPr>
            <a:spLocks noChangeShapeType="1"/>
          </p:cNvSpPr>
          <p:nvPr/>
        </p:nvSpPr>
        <p:spPr bwMode="auto">
          <a:xfrm>
            <a:off x="6477000" y="1174750"/>
            <a:ext cx="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9" name="Line 41"/>
          <p:cNvSpPr>
            <a:spLocks noChangeShapeType="1"/>
          </p:cNvSpPr>
          <p:nvPr/>
        </p:nvSpPr>
        <p:spPr bwMode="auto">
          <a:xfrm>
            <a:off x="7467600" y="1174750"/>
            <a:ext cx="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0" name="Text Box 42"/>
          <p:cNvSpPr txBox="1">
            <a:spLocks noChangeArrowheads="1"/>
          </p:cNvSpPr>
          <p:nvPr/>
        </p:nvSpPr>
        <p:spPr bwMode="auto">
          <a:xfrm>
            <a:off x="5772150" y="457200"/>
            <a:ext cx="2178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 b="1">
                <a:solidFill>
                  <a:srgbClr val="578963"/>
                </a:solidFill>
                <a:ea typeface="楷体_GB2312" pitchFamily="49" charset="-122"/>
              </a:rPr>
              <a:t>结点结构</a:t>
            </a:r>
            <a:r>
              <a:rPr lang="en-US" altLang="zh-CN" sz="3600" b="1">
                <a:solidFill>
                  <a:srgbClr val="578963"/>
                </a:solidFill>
                <a:ea typeface="楷体_GB2312" pitchFamily="49" charset="-122"/>
              </a:rPr>
              <a:t>: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235528" name="Text Box 43"/>
          <p:cNvSpPr txBox="1">
            <a:spLocks noChangeArrowheads="1"/>
          </p:cNvSpPr>
          <p:nvPr/>
        </p:nvSpPr>
        <p:spPr bwMode="auto">
          <a:xfrm>
            <a:off x="381000" y="95250"/>
            <a:ext cx="32575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44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44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二叉链表</a:t>
            </a:r>
            <a:endParaRPr lang="zh-CN" altLang="en-US" sz="2400">
              <a:solidFill>
                <a:srgbClr val="FF00FF"/>
              </a:solidFill>
            </a:endParaRPr>
          </a:p>
        </p:txBody>
      </p:sp>
      <p:sp>
        <p:nvSpPr>
          <p:cNvPr id="176174" name="Text Box 46"/>
          <p:cNvSpPr txBox="1">
            <a:spLocks noChangeArrowheads="1"/>
          </p:cNvSpPr>
          <p:nvPr/>
        </p:nvSpPr>
        <p:spPr bwMode="auto">
          <a:xfrm>
            <a:off x="433388" y="5462588"/>
            <a:ext cx="23098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指针域</a:t>
            </a:r>
            <a:r>
              <a:rPr lang="en-US" altLang="zh-CN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=2n</a:t>
            </a:r>
          </a:p>
        </p:txBody>
      </p:sp>
      <p:sp>
        <p:nvSpPr>
          <p:cNvPr id="176175" name="Text Box 47"/>
          <p:cNvSpPr txBox="1">
            <a:spLocks noChangeArrowheads="1"/>
          </p:cNvSpPr>
          <p:nvPr/>
        </p:nvSpPr>
        <p:spPr bwMode="auto">
          <a:xfrm>
            <a:off x="2862263" y="5462588"/>
            <a:ext cx="23098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分支</a:t>
            </a:r>
            <a:r>
              <a:rPr lang="en-US" altLang="zh-CN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=n-1</a:t>
            </a:r>
          </a:p>
        </p:txBody>
      </p:sp>
      <p:sp>
        <p:nvSpPr>
          <p:cNvPr id="176176" name="Text Box 48"/>
          <p:cNvSpPr txBox="1">
            <a:spLocks noChangeArrowheads="1"/>
          </p:cNvSpPr>
          <p:nvPr/>
        </p:nvSpPr>
        <p:spPr bwMode="auto">
          <a:xfrm>
            <a:off x="508000" y="5943600"/>
            <a:ext cx="4079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空域＝</a:t>
            </a:r>
            <a:r>
              <a:rPr lang="en-US" altLang="zh-CN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2n-(n-1)= n+1</a:t>
            </a:r>
          </a:p>
        </p:txBody>
      </p:sp>
    </p:spTree>
    <p:extLst>
      <p:ext uri="{BB962C8B-B14F-4D97-AF65-F5344CB8AC3E}">
        <p14:creationId xmlns:p14="http://schemas.microsoft.com/office/powerpoint/2010/main" val="40483664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66" grpId="0" autoUpdateAnimBg="0"/>
      <p:bldP spid="176167" grpId="0" animBg="1" autoUpdateAnimBg="0"/>
      <p:bldP spid="176168" grpId="0" animBg="1"/>
      <p:bldP spid="176169" grpId="0" animBg="1"/>
      <p:bldP spid="176170" grpId="0" autoUpdateAnimBg="0"/>
      <p:bldP spid="176174" grpId="0" autoUpdateAnimBg="0"/>
      <p:bldP spid="176175" grpId="0" autoUpdateAnimBg="0"/>
      <p:bldP spid="176176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50850" y="1990725"/>
            <a:ext cx="8650288" cy="496751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spcBef>
                <a:spcPct val="30000"/>
              </a:spcBef>
            </a:pPr>
            <a:r>
              <a:rPr lang="zh-CN" altLang="en-US" b="1" dirty="0">
                <a:solidFill>
                  <a:srgbClr val="FF00FF"/>
                </a:solidFill>
                <a:ea typeface="楷体_GB2312" pitchFamily="49" charset="-122"/>
              </a:rPr>
              <a:t>一、问题的提出</a:t>
            </a:r>
          </a:p>
          <a:p>
            <a:pPr>
              <a:spcBef>
                <a:spcPct val="30000"/>
              </a:spcBef>
            </a:pPr>
            <a:r>
              <a:rPr lang="zh-CN" altLang="en-US" b="1" dirty="0">
                <a:solidFill>
                  <a:srgbClr val="333333"/>
                </a:solidFill>
                <a:ea typeface="楷体_GB2312" pitchFamily="49" charset="-122"/>
              </a:rPr>
              <a:t>二、线索二叉树定义</a:t>
            </a:r>
          </a:p>
          <a:p>
            <a:pPr>
              <a:spcBef>
                <a:spcPct val="30000"/>
              </a:spcBef>
            </a:pPr>
            <a:r>
              <a:rPr lang="zh-CN" altLang="en-US" b="1" dirty="0">
                <a:solidFill>
                  <a:srgbClr val="333333"/>
                </a:solidFill>
                <a:ea typeface="楷体_GB2312" pitchFamily="49" charset="-122"/>
              </a:rPr>
              <a:t>三、在线索二叉树上找前驱和后继的规律</a:t>
            </a:r>
          </a:p>
          <a:p>
            <a:pPr>
              <a:spcBef>
                <a:spcPct val="30000"/>
              </a:spcBef>
            </a:pPr>
            <a:r>
              <a:rPr lang="zh-CN" altLang="en-US" b="1" dirty="0">
                <a:solidFill>
                  <a:srgbClr val="333333"/>
                </a:solidFill>
                <a:ea typeface="楷体_GB2312" pitchFamily="49" charset="-122"/>
              </a:rPr>
              <a:t>四、线索二叉树的遍历算法</a:t>
            </a:r>
          </a:p>
          <a:p>
            <a:pPr>
              <a:spcBef>
                <a:spcPct val="30000"/>
              </a:spcBef>
            </a:pPr>
            <a:r>
              <a:rPr lang="zh-CN" altLang="en-US" b="1" dirty="0">
                <a:solidFill>
                  <a:srgbClr val="333333"/>
                </a:solidFill>
                <a:ea typeface="楷体_GB2312" pitchFamily="49" charset="-122"/>
              </a:rPr>
              <a:t>五、在线索二叉树中插入</a:t>
            </a:r>
            <a:r>
              <a:rPr lang="zh-CN" altLang="en-US" b="1" dirty="0" smtClean="0">
                <a:solidFill>
                  <a:srgbClr val="333333"/>
                </a:solidFill>
                <a:ea typeface="楷体_GB2312" pitchFamily="49" charset="-122"/>
              </a:rPr>
              <a:t>结点</a:t>
            </a:r>
            <a:endParaRPr lang="en-US" altLang="zh-CN" b="1" dirty="0" smtClean="0">
              <a:solidFill>
                <a:srgbClr val="333333"/>
              </a:solidFill>
              <a:ea typeface="楷体_GB2312" pitchFamily="49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b="1" dirty="0" smtClean="0">
                <a:solidFill>
                  <a:srgbClr val="333333"/>
                </a:solidFill>
                <a:ea typeface="楷体_GB2312" pitchFamily="49" charset="-122"/>
              </a:rPr>
              <a:t>六</a:t>
            </a:r>
            <a:r>
              <a:rPr lang="zh-CN" altLang="en-US" b="1" dirty="0">
                <a:solidFill>
                  <a:srgbClr val="333333"/>
                </a:solidFill>
                <a:ea typeface="楷体_GB2312" pitchFamily="49" charset="-122"/>
              </a:rPr>
              <a:t>、</a:t>
            </a:r>
            <a:r>
              <a:rPr lang="zh-CN" altLang="en-US" b="1" dirty="0" smtClean="0">
                <a:solidFill>
                  <a:srgbClr val="333333"/>
                </a:solidFill>
                <a:ea typeface="楷体_GB2312" pitchFamily="49" charset="-122"/>
              </a:rPr>
              <a:t>如何</a:t>
            </a:r>
            <a:r>
              <a:rPr lang="zh-CN" altLang="en-US" b="1" dirty="0">
                <a:solidFill>
                  <a:srgbClr val="333333"/>
                </a:solidFill>
                <a:ea typeface="楷体_GB2312" pitchFamily="49" charset="-122"/>
              </a:rPr>
              <a:t>建立中序线索二叉树？</a:t>
            </a:r>
          </a:p>
          <a:p>
            <a:pPr>
              <a:spcBef>
                <a:spcPct val="30000"/>
              </a:spcBef>
            </a:pPr>
            <a:endParaRPr lang="zh-CN" altLang="en-US" b="1" dirty="0">
              <a:solidFill>
                <a:srgbClr val="333333"/>
              </a:solidFill>
              <a:ea typeface="楷体_GB2312" pitchFamily="49" charset="-122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993775" y="449263"/>
            <a:ext cx="7100888" cy="1098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600" b="1">
                <a:solidFill>
                  <a:srgbClr val="008080"/>
                </a:solidFill>
                <a:ea typeface="隶书" pitchFamily="49" charset="-122"/>
              </a:rPr>
              <a:t>6.5    </a:t>
            </a:r>
            <a:r>
              <a:rPr lang="zh-CN" altLang="en-US" sz="6600" b="1">
                <a:solidFill>
                  <a:srgbClr val="008080"/>
                </a:solidFill>
                <a:ea typeface="隶书" pitchFamily="49" charset="-122"/>
              </a:rPr>
              <a:t>线索二叉树</a:t>
            </a:r>
          </a:p>
        </p:txBody>
      </p:sp>
    </p:spTree>
    <p:extLst>
      <p:ext uri="{BB962C8B-B14F-4D97-AF65-F5344CB8AC3E}">
        <p14:creationId xmlns:p14="http://schemas.microsoft.com/office/powerpoint/2010/main" val="23330092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-252413" y="1628775"/>
            <a:ext cx="9677401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vl="2" algn="just"/>
            <a:r>
              <a:rPr lang="en-US" altLang="zh-CN" b="1">
                <a:solidFill>
                  <a:srgbClr val="3366FF"/>
                </a:solidFill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rgbClr val="3366FF"/>
                </a:solidFill>
                <a:ea typeface="楷体_GB2312" pitchFamily="49" charset="-122"/>
              </a:rPr>
              <a:t>如何找二叉树上结点的前驱和后继？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23850" y="0"/>
            <a:ext cx="8458200" cy="14097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vl="2">
              <a:lnSpc>
                <a:spcPct val="120000"/>
              </a:lnSpc>
            </a:pP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遍历二叉树的结果是</a:t>
            </a:r>
          </a:p>
          <a:p>
            <a:pPr lvl="2">
              <a:lnSpc>
                <a:spcPct val="120000"/>
              </a:lnSpc>
            </a:pP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      得到结点的一个线性序列。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" y="2482850"/>
            <a:ext cx="8921750" cy="4146550"/>
            <a:chOff x="96" y="1564"/>
            <a:chExt cx="5620" cy="2612"/>
          </a:xfrm>
        </p:grpSpPr>
        <p:sp>
          <p:nvSpPr>
            <p:cNvPr id="26629" name="Oval 5"/>
            <p:cNvSpPr>
              <a:spLocks noChangeArrowheads="1"/>
            </p:cNvSpPr>
            <p:nvPr/>
          </p:nvSpPr>
          <p:spPr bwMode="auto">
            <a:xfrm>
              <a:off x="1488" y="1920"/>
              <a:ext cx="288" cy="24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00FF"/>
                  </a:solidFill>
                </a:rPr>
                <a:t>A</a:t>
              </a:r>
              <a:endParaRPr lang="en-US" altLang="zh-CN">
                <a:solidFill>
                  <a:srgbClr val="FF00FF"/>
                </a:solidFill>
              </a:endParaRPr>
            </a:p>
          </p:txBody>
        </p:sp>
        <p:sp>
          <p:nvSpPr>
            <p:cNvPr id="26630" name="Oval 6"/>
            <p:cNvSpPr>
              <a:spLocks noChangeArrowheads="1"/>
            </p:cNvSpPr>
            <p:nvPr/>
          </p:nvSpPr>
          <p:spPr bwMode="auto">
            <a:xfrm>
              <a:off x="96" y="2400"/>
              <a:ext cx="288" cy="24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578963"/>
                  </a:solidFill>
                </a:rPr>
                <a:t>B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26631" name="Oval 7"/>
            <p:cNvSpPr>
              <a:spLocks noChangeArrowheads="1"/>
            </p:cNvSpPr>
            <p:nvPr/>
          </p:nvSpPr>
          <p:spPr bwMode="auto">
            <a:xfrm>
              <a:off x="1008" y="2880"/>
              <a:ext cx="288" cy="24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578963"/>
                  </a:solidFill>
                </a:rPr>
                <a:t>C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26632" name="Oval 8"/>
            <p:cNvSpPr>
              <a:spLocks noChangeArrowheads="1"/>
            </p:cNvSpPr>
            <p:nvPr/>
          </p:nvSpPr>
          <p:spPr bwMode="auto">
            <a:xfrm>
              <a:off x="576" y="3408"/>
              <a:ext cx="288" cy="24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578963"/>
                  </a:solidFill>
                </a:rPr>
                <a:t>D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26633" name="Oval 9"/>
            <p:cNvSpPr>
              <a:spLocks noChangeArrowheads="1"/>
            </p:cNvSpPr>
            <p:nvPr/>
          </p:nvSpPr>
          <p:spPr bwMode="auto">
            <a:xfrm>
              <a:off x="2448" y="2400"/>
              <a:ext cx="288" cy="24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E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26634" name="Oval 10"/>
            <p:cNvSpPr>
              <a:spLocks noChangeArrowheads="1"/>
            </p:cNvSpPr>
            <p:nvPr/>
          </p:nvSpPr>
          <p:spPr bwMode="auto">
            <a:xfrm>
              <a:off x="2016" y="2880"/>
              <a:ext cx="288" cy="24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F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26635" name="Oval 11"/>
            <p:cNvSpPr>
              <a:spLocks noChangeArrowheads="1"/>
            </p:cNvSpPr>
            <p:nvPr/>
          </p:nvSpPr>
          <p:spPr bwMode="auto">
            <a:xfrm>
              <a:off x="1584" y="3360"/>
              <a:ext cx="288" cy="24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G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26636" name="Oval 12"/>
            <p:cNvSpPr>
              <a:spLocks noChangeArrowheads="1"/>
            </p:cNvSpPr>
            <p:nvPr/>
          </p:nvSpPr>
          <p:spPr bwMode="auto">
            <a:xfrm>
              <a:off x="1248" y="3888"/>
              <a:ext cx="288" cy="24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26637" name="Oval 13"/>
            <p:cNvSpPr>
              <a:spLocks noChangeArrowheads="1"/>
            </p:cNvSpPr>
            <p:nvPr/>
          </p:nvSpPr>
          <p:spPr bwMode="auto">
            <a:xfrm>
              <a:off x="1920" y="3888"/>
              <a:ext cx="288" cy="24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K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26638" name="Line 14"/>
            <p:cNvSpPr>
              <a:spLocks noChangeShapeType="1"/>
            </p:cNvSpPr>
            <p:nvPr/>
          </p:nvSpPr>
          <p:spPr bwMode="auto">
            <a:xfrm flipH="1">
              <a:off x="240" y="2064"/>
              <a:ext cx="1248" cy="33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26639" name="Line 15"/>
            <p:cNvSpPr>
              <a:spLocks noChangeShapeType="1"/>
            </p:cNvSpPr>
            <p:nvPr/>
          </p:nvSpPr>
          <p:spPr bwMode="auto">
            <a:xfrm>
              <a:off x="384" y="2496"/>
              <a:ext cx="768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 flipH="1">
              <a:off x="720" y="2976"/>
              <a:ext cx="288" cy="43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>
              <a:off x="1776" y="2064"/>
              <a:ext cx="816" cy="33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26642" name="Line 18"/>
            <p:cNvSpPr>
              <a:spLocks noChangeShapeType="1"/>
            </p:cNvSpPr>
            <p:nvPr/>
          </p:nvSpPr>
          <p:spPr bwMode="auto">
            <a:xfrm flipH="1">
              <a:off x="2160" y="2592"/>
              <a:ext cx="288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26643" name="Line 19"/>
            <p:cNvSpPr>
              <a:spLocks noChangeShapeType="1"/>
            </p:cNvSpPr>
            <p:nvPr/>
          </p:nvSpPr>
          <p:spPr bwMode="auto">
            <a:xfrm flipH="1">
              <a:off x="1728" y="2976"/>
              <a:ext cx="288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26644" name="Line 20"/>
            <p:cNvSpPr>
              <a:spLocks noChangeShapeType="1"/>
            </p:cNvSpPr>
            <p:nvPr/>
          </p:nvSpPr>
          <p:spPr bwMode="auto">
            <a:xfrm flipH="1">
              <a:off x="1392" y="3456"/>
              <a:ext cx="192" cy="43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26645" name="Line 21"/>
            <p:cNvSpPr>
              <a:spLocks noChangeShapeType="1"/>
            </p:cNvSpPr>
            <p:nvPr/>
          </p:nvSpPr>
          <p:spPr bwMode="auto">
            <a:xfrm>
              <a:off x="1872" y="3456"/>
              <a:ext cx="192" cy="43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26646" name="Text Box 22"/>
            <p:cNvSpPr txBox="1">
              <a:spLocks noChangeArrowheads="1"/>
            </p:cNvSpPr>
            <p:nvPr/>
          </p:nvSpPr>
          <p:spPr bwMode="auto">
            <a:xfrm>
              <a:off x="2726" y="1564"/>
              <a:ext cx="836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3366FF"/>
                  </a:solidFill>
                  <a:latin typeface="隶书" pitchFamily="49" charset="-122"/>
                  <a:ea typeface="隶书" pitchFamily="49" charset="-122"/>
                </a:rPr>
                <a:t>例如</a:t>
              </a:r>
              <a:r>
                <a:rPr lang="en-US" altLang="zh-CN">
                  <a:solidFill>
                    <a:srgbClr val="3366FF"/>
                  </a:solidFill>
                  <a:latin typeface="隶书" pitchFamily="49" charset="-122"/>
                  <a:ea typeface="隶书" pitchFamily="49" charset="-122"/>
                </a:rPr>
                <a:t>:</a:t>
              </a:r>
              <a:endParaRPr lang="en-US" altLang="zh-CN">
                <a:solidFill>
                  <a:srgbClr val="3366FF"/>
                </a:solidFill>
              </a:endParaRPr>
            </a:p>
          </p:txBody>
        </p:sp>
        <p:sp>
          <p:nvSpPr>
            <p:cNvPr id="26647" name="Text Box 23"/>
            <p:cNvSpPr txBox="1">
              <a:spLocks noChangeArrowheads="1"/>
            </p:cNvSpPr>
            <p:nvPr/>
          </p:nvSpPr>
          <p:spPr bwMode="auto">
            <a:xfrm>
              <a:off x="2860" y="1920"/>
              <a:ext cx="2836" cy="7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FF00FF"/>
                  </a:solidFill>
                  <a:latin typeface="楷体_GB2312" pitchFamily="49" charset="-122"/>
                  <a:ea typeface="楷体_GB2312" pitchFamily="49" charset="-122"/>
                </a:rPr>
                <a:t>先序序列</a:t>
              </a:r>
              <a:r>
                <a:rPr lang="en-US" altLang="zh-CN" b="1">
                  <a:solidFill>
                    <a:srgbClr val="FF00FF"/>
                  </a:solidFill>
                  <a:latin typeface="楷体_GB2312" pitchFamily="49" charset="-122"/>
                  <a:ea typeface="楷体_GB2312" pitchFamily="49" charset="-122"/>
                </a:rPr>
                <a:t>:</a:t>
              </a:r>
            </a:p>
            <a:p>
              <a:r>
                <a:rPr lang="en-US" altLang="zh-CN" b="1">
                  <a:solidFill>
                    <a:srgbClr val="800000"/>
                  </a:solidFill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lang="en-US" altLang="zh-CN" b="1">
                  <a:solidFill>
                    <a:srgbClr val="333333"/>
                  </a:solidFill>
                  <a:ea typeface="楷体_GB2312" pitchFamily="49" charset="-122"/>
                </a:rPr>
                <a:t>A B C D E F G H K</a:t>
              </a:r>
              <a:endParaRPr lang="en-US" altLang="zh-CN" b="1">
                <a:solidFill>
                  <a:srgbClr val="333333"/>
                </a:solidFill>
              </a:endParaRPr>
            </a:p>
          </p:txBody>
        </p:sp>
        <p:sp>
          <p:nvSpPr>
            <p:cNvPr id="26648" name="Text Box 24"/>
            <p:cNvSpPr txBox="1">
              <a:spLocks noChangeArrowheads="1"/>
            </p:cNvSpPr>
            <p:nvPr/>
          </p:nvSpPr>
          <p:spPr bwMode="auto">
            <a:xfrm>
              <a:off x="2876" y="2658"/>
              <a:ext cx="2836" cy="7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FF00FF"/>
                  </a:solidFill>
                  <a:latin typeface="楷体_GB2312" pitchFamily="49" charset="-122"/>
                  <a:ea typeface="楷体_GB2312" pitchFamily="49" charset="-122"/>
                </a:rPr>
                <a:t>中序序列</a:t>
              </a:r>
              <a:r>
                <a:rPr lang="en-US" altLang="zh-CN" b="1">
                  <a:solidFill>
                    <a:srgbClr val="FF00FF"/>
                  </a:solidFill>
                  <a:latin typeface="楷体_GB2312" pitchFamily="49" charset="-122"/>
                  <a:ea typeface="楷体_GB2312" pitchFamily="49" charset="-122"/>
                </a:rPr>
                <a:t>:</a:t>
              </a:r>
            </a:p>
            <a:p>
              <a:r>
                <a:rPr lang="en-US" altLang="zh-CN" b="1">
                  <a:solidFill>
                    <a:srgbClr val="800000"/>
                  </a:solidFill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lang="en-US" altLang="zh-CN" b="1">
                  <a:solidFill>
                    <a:srgbClr val="333333"/>
                  </a:solidFill>
                  <a:ea typeface="楷体_GB2312" pitchFamily="49" charset="-122"/>
                </a:rPr>
                <a:t>B D C A H G K F E</a:t>
              </a:r>
              <a:endParaRPr lang="en-US" altLang="zh-CN" b="1">
                <a:solidFill>
                  <a:srgbClr val="333333"/>
                </a:solidFill>
              </a:endParaRPr>
            </a:p>
          </p:txBody>
        </p:sp>
        <p:sp>
          <p:nvSpPr>
            <p:cNvPr id="26649" name="Text Box 25"/>
            <p:cNvSpPr txBox="1">
              <a:spLocks noChangeArrowheads="1"/>
            </p:cNvSpPr>
            <p:nvPr/>
          </p:nvSpPr>
          <p:spPr bwMode="auto">
            <a:xfrm>
              <a:off x="2880" y="3426"/>
              <a:ext cx="2836" cy="7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FF00FF"/>
                  </a:solidFill>
                  <a:latin typeface="楷体_GB2312" pitchFamily="49" charset="-122"/>
                  <a:ea typeface="楷体_GB2312" pitchFamily="49" charset="-122"/>
                </a:rPr>
                <a:t>后序序列</a:t>
              </a:r>
              <a:r>
                <a:rPr lang="en-US" altLang="zh-CN" b="1">
                  <a:solidFill>
                    <a:srgbClr val="FF00FF"/>
                  </a:solidFill>
                  <a:latin typeface="楷体_GB2312" pitchFamily="49" charset="-122"/>
                  <a:ea typeface="楷体_GB2312" pitchFamily="49" charset="-122"/>
                </a:rPr>
                <a:t>:</a:t>
              </a:r>
            </a:p>
            <a:p>
              <a:r>
                <a:rPr lang="en-US" altLang="zh-CN" b="1">
                  <a:solidFill>
                    <a:srgbClr val="800000"/>
                  </a:solidFill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lang="en-US" altLang="zh-CN" b="1">
                  <a:solidFill>
                    <a:srgbClr val="333333"/>
                  </a:solidFill>
                  <a:ea typeface="楷体_GB2312" pitchFamily="49" charset="-122"/>
                </a:rPr>
                <a:t>D C B H K G F E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87690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62000" y="1265238"/>
            <a:ext cx="7391400" cy="5426075"/>
            <a:chOff x="480" y="566"/>
            <a:chExt cx="4656" cy="3418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80" y="1478"/>
              <a:ext cx="4656" cy="2506"/>
              <a:chOff x="480" y="1478"/>
              <a:chExt cx="4656" cy="2506"/>
            </a:xfrm>
          </p:grpSpPr>
          <p:sp>
            <p:nvSpPr>
              <p:cNvPr id="27669" name="Rectangle 4"/>
              <p:cNvSpPr>
                <a:spLocks noChangeArrowheads="1"/>
              </p:cNvSpPr>
              <p:nvPr/>
            </p:nvSpPr>
            <p:spPr bwMode="auto">
              <a:xfrm>
                <a:off x="1728" y="1478"/>
                <a:ext cx="960" cy="336"/>
              </a:xfrm>
              <a:prstGeom prst="rect">
                <a:avLst/>
              </a:prstGeom>
              <a:solidFill>
                <a:srgbClr val="CAF2CE">
                  <a:alpha val="50195"/>
                </a:srgbClr>
              </a:solidFill>
              <a:ln w="254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solidFill>
                      <a:srgbClr val="005400"/>
                    </a:solidFill>
                  </a:rPr>
                  <a:t>A</a:t>
                </a:r>
                <a:endParaRPr lang="en-US" altLang="zh-CN">
                  <a:solidFill>
                    <a:srgbClr val="333333"/>
                  </a:solidFill>
                </a:endParaRPr>
              </a:p>
            </p:txBody>
          </p:sp>
          <p:sp>
            <p:nvSpPr>
              <p:cNvPr id="27670" name="Line 5"/>
              <p:cNvSpPr>
                <a:spLocks noChangeShapeType="1"/>
              </p:cNvSpPr>
              <p:nvPr/>
            </p:nvSpPr>
            <p:spPr bwMode="auto">
              <a:xfrm>
                <a:off x="1968" y="147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27671" name="Line 6"/>
              <p:cNvSpPr>
                <a:spLocks noChangeShapeType="1"/>
              </p:cNvSpPr>
              <p:nvPr/>
            </p:nvSpPr>
            <p:spPr bwMode="auto">
              <a:xfrm>
                <a:off x="2448" y="147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27672" name="Rectangle 7"/>
              <p:cNvSpPr>
                <a:spLocks noChangeArrowheads="1"/>
              </p:cNvSpPr>
              <p:nvPr/>
            </p:nvSpPr>
            <p:spPr bwMode="auto">
              <a:xfrm>
                <a:off x="2928" y="2198"/>
                <a:ext cx="960" cy="336"/>
              </a:xfrm>
              <a:prstGeom prst="rect">
                <a:avLst/>
              </a:prstGeom>
              <a:solidFill>
                <a:srgbClr val="CAF2CE">
                  <a:alpha val="50195"/>
                </a:srgbClr>
              </a:solidFill>
              <a:ln w="254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solidFill>
                      <a:srgbClr val="005400"/>
                    </a:solidFill>
                  </a:rPr>
                  <a:t>D</a:t>
                </a:r>
                <a:endParaRPr lang="en-US" altLang="zh-CN">
                  <a:solidFill>
                    <a:srgbClr val="333333"/>
                  </a:solidFill>
                </a:endParaRPr>
              </a:p>
            </p:txBody>
          </p:sp>
          <p:sp>
            <p:nvSpPr>
              <p:cNvPr id="27673" name="Line 8"/>
              <p:cNvSpPr>
                <a:spLocks noChangeShapeType="1"/>
              </p:cNvSpPr>
              <p:nvPr/>
            </p:nvSpPr>
            <p:spPr bwMode="auto">
              <a:xfrm>
                <a:off x="3168" y="219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27674" name="Line 9"/>
              <p:cNvSpPr>
                <a:spLocks noChangeShapeType="1"/>
              </p:cNvSpPr>
              <p:nvPr/>
            </p:nvSpPr>
            <p:spPr bwMode="auto">
              <a:xfrm>
                <a:off x="3648" y="219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27675" name="Rectangle 10"/>
              <p:cNvSpPr>
                <a:spLocks noChangeArrowheads="1"/>
              </p:cNvSpPr>
              <p:nvPr/>
            </p:nvSpPr>
            <p:spPr bwMode="auto">
              <a:xfrm>
                <a:off x="4128" y="2918"/>
                <a:ext cx="960" cy="336"/>
              </a:xfrm>
              <a:prstGeom prst="rect">
                <a:avLst/>
              </a:prstGeom>
              <a:solidFill>
                <a:srgbClr val="CAF2CE">
                  <a:alpha val="50195"/>
                </a:srgbClr>
              </a:solidFill>
              <a:ln w="254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solidFill>
                      <a:srgbClr val="005400"/>
                    </a:solidFill>
                  </a:rPr>
                  <a:t>E</a:t>
                </a:r>
                <a:endParaRPr lang="en-US" altLang="zh-CN">
                  <a:solidFill>
                    <a:srgbClr val="333333"/>
                  </a:solidFill>
                </a:endParaRPr>
              </a:p>
            </p:txBody>
          </p:sp>
          <p:sp>
            <p:nvSpPr>
              <p:cNvPr id="27676" name="Line 11"/>
              <p:cNvSpPr>
                <a:spLocks noChangeShapeType="1"/>
              </p:cNvSpPr>
              <p:nvPr/>
            </p:nvSpPr>
            <p:spPr bwMode="auto">
              <a:xfrm>
                <a:off x="4368" y="291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27677" name="Line 12"/>
              <p:cNvSpPr>
                <a:spLocks noChangeShapeType="1"/>
              </p:cNvSpPr>
              <p:nvPr/>
            </p:nvSpPr>
            <p:spPr bwMode="auto">
              <a:xfrm>
                <a:off x="4848" y="291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27678" name="Rectangle 13"/>
              <p:cNvSpPr>
                <a:spLocks noChangeArrowheads="1"/>
              </p:cNvSpPr>
              <p:nvPr/>
            </p:nvSpPr>
            <p:spPr bwMode="auto">
              <a:xfrm>
                <a:off x="528" y="2198"/>
                <a:ext cx="960" cy="336"/>
              </a:xfrm>
              <a:prstGeom prst="rect">
                <a:avLst/>
              </a:prstGeom>
              <a:solidFill>
                <a:srgbClr val="CAF2CE">
                  <a:alpha val="50195"/>
                </a:srgbClr>
              </a:solidFill>
              <a:ln w="254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solidFill>
                      <a:srgbClr val="005400"/>
                    </a:solidFill>
                  </a:rPr>
                  <a:t>B</a:t>
                </a:r>
                <a:endParaRPr lang="en-US" altLang="zh-CN">
                  <a:solidFill>
                    <a:srgbClr val="333333"/>
                  </a:solidFill>
                </a:endParaRPr>
              </a:p>
            </p:txBody>
          </p:sp>
          <p:sp>
            <p:nvSpPr>
              <p:cNvPr id="27679" name="Line 14"/>
              <p:cNvSpPr>
                <a:spLocks noChangeShapeType="1"/>
              </p:cNvSpPr>
              <p:nvPr/>
            </p:nvSpPr>
            <p:spPr bwMode="auto">
              <a:xfrm>
                <a:off x="768" y="219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27680" name="Line 15"/>
              <p:cNvSpPr>
                <a:spLocks noChangeShapeType="1"/>
              </p:cNvSpPr>
              <p:nvPr/>
            </p:nvSpPr>
            <p:spPr bwMode="auto">
              <a:xfrm>
                <a:off x="1248" y="219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27681" name="Rectangle 16"/>
              <p:cNvSpPr>
                <a:spLocks noChangeArrowheads="1"/>
              </p:cNvSpPr>
              <p:nvPr/>
            </p:nvSpPr>
            <p:spPr bwMode="auto">
              <a:xfrm>
                <a:off x="1104" y="2918"/>
                <a:ext cx="960" cy="336"/>
              </a:xfrm>
              <a:prstGeom prst="rect">
                <a:avLst/>
              </a:prstGeom>
              <a:solidFill>
                <a:srgbClr val="CAF2CE">
                  <a:alpha val="50195"/>
                </a:srgbClr>
              </a:solidFill>
              <a:ln w="254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solidFill>
                      <a:srgbClr val="005400"/>
                    </a:solidFill>
                  </a:rPr>
                  <a:t>C</a:t>
                </a:r>
                <a:endParaRPr lang="en-US" altLang="zh-CN">
                  <a:solidFill>
                    <a:srgbClr val="333333"/>
                  </a:solidFill>
                </a:endParaRPr>
              </a:p>
            </p:txBody>
          </p:sp>
          <p:sp>
            <p:nvSpPr>
              <p:cNvPr id="27682" name="Line 17"/>
              <p:cNvSpPr>
                <a:spLocks noChangeShapeType="1"/>
              </p:cNvSpPr>
              <p:nvPr/>
            </p:nvSpPr>
            <p:spPr bwMode="auto">
              <a:xfrm>
                <a:off x="1344" y="291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27683" name="Line 18"/>
              <p:cNvSpPr>
                <a:spLocks noChangeShapeType="1"/>
              </p:cNvSpPr>
              <p:nvPr/>
            </p:nvSpPr>
            <p:spPr bwMode="auto">
              <a:xfrm>
                <a:off x="1824" y="291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27684" name="Rectangle 19"/>
              <p:cNvSpPr>
                <a:spLocks noChangeArrowheads="1"/>
              </p:cNvSpPr>
              <p:nvPr/>
            </p:nvSpPr>
            <p:spPr bwMode="auto">
              <a:xfrm>
                <a:off x="3552" y="3638"/>
                <a:ext cx="960" cy="336"/>
              </a:xfrm>
              <a:prstGeom prst="rect">
                <a:avLst/>
              </a:prstGeom>
              <a:solidFill>
                <a:srgbClr val="CAF2CE">
                  <a:alpha val="50195"/>
                </a:srgbClr>
              </a:solidFill>
              <a:ln w="254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solidFill>
                      <a:srgbClr val="005400"/>
                    </a:solidFill>
                  </a:rPr>
                  <a:t>F</a:t>
                </a:r>
                <a:endParaRPr lang="en-US" altLang="zh-CN">
                  <a:solidFill>
                    <a:srgbClr val="333333"/>
                  </a:solidFill>
                </a:endParaRPr>
              </a:p>
            </p:txBody>
          </p:sp>
          <p:sp>
            <p:nvSpPr>
              <p:cNvPr id="27685" name="Line 20"/>
              <p:cNvSpPr>
                <a:spLocks noChangeShapeType="1"/>
              </p:cNvSpPr>
              <p:nvPr/>
            </p:nvSpPr>
            <p:spPr bwMode="auto">
              <a:xfrm>
                <a:off x="3792" y="363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27686" name="Line 21"/>
              <p:cNvSpPr>
                <a:spLocks noChangeShapeType="1"/>
              </p:cNvSpPr>
              <p:nvPr/>
            </p:nvSpPr>
            <p:spPr bwMode="auto">
              <a:xfrm>
                <a:off x="4272" y="363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27687" name="Text Box 22"/>
              <p:cNvSpPr txBox="1">
                <a:spLocks noChangeArrowheads="1"/>
              </p:cNvSpPr>
              <p:nvPr/>
            </p:nvSpPr>
            <p:spPr bwMode="auto">
              <a:xfrm>
                <a:off x="3531" y="3542"/>
                <a:ext cx="309" cy="44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4000" b="1">
                    <a:solidFill>
                      <a:srgbClr val="FF3300"/>
                    </a:solidFill>
                    <a:sym typeface="Symbol" pitchFamily="18" charset="2"/>
                  </a:rPr>
                  <a:t></a:t>
                </a:r>
                <a:endParaRPr lang="en-US" altLang="zh-CN">
                  <a:solidFill>
                    <a:srgbClr val="333333"/>
                  </a:solidFill>
                </a:endParaRPr>
              </a:p>
            </p:txBody>
          </p:sp>
          <p:sp>
            <p:nvSpPr>
              <p:cNvPr id="27688" name="Text Box 23"/>
              <p:cNvSpPr txBox="1">
                <a:spLocks noChangeArrowheads="1"/>
              </p:cNvSpPr>
              <p:nvPr/>
            </p:nvSpPr>
            <p:spPr bwMode="auto">
              <a:xfrm>
                <a:off x="4251" y="3542"/>
                <a:ext cx="309" cy="44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4000" b="1">
                    <a:solidFill>
                      <a:srgbClr val="FF3300"/>
                    </a:solidFill>
                    <a:sym typeface="Symbol" pitchFamily="18" charset="2"/>
                  </a:rPr>
                  <a:t></a:t>
                </a:r>
                <a:endParaRPr lang="en-US" altLang="zh-CN">
                  <a:solidFill>
                    <a:srgbClr val="333333"/>
                  </a:solidFill>
                </a:endParaRPr>
              </a:p>
            </p:txBody>
          </p:sp>
          <p:sp>
            <p:nvSpPr>
              <p:cNvPr id="27689" name="Text Box 24"/>
              <p:cNvSpPr txBox="1">
                <a:spLocks noChangeArrowheads="1"/>
              </p:cNvSpPr>
              <p:nvPr/>
            </p:nvSpPr>
            <p:spPr bwMode="auto">
              <a:xfrm>
                <a:off x="4827" y="2822"/>
                <a:ext cx="309" cy="44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4000" b="1">
                    <a:solidFill>
                      <a:srgbClr val="FF3300"/>
                    </a:solidFill>
                    <a:sym typeface="Symbol" pitchFamily="18" charset="2"/>
                  </a:rPr>
                  <a:t></a:t>
                </a:r>
                <a:endParaRPr lang="en-US" altLang="zh-CN">
                  <a:solidFill>
                    <a:srgbClr val="333333"/>
                  </a:solidFill>
                </a:endParaRPr>
              </a:p>
            </p:txBody>
          </p:sp>
          <p:sp>
            <p:nvSpPr>
              <p:cNvPr id="27690" name="Text Box 25"/>
              <p:cNvSpPr txBox="1">
                <a:spLocks noChangeArrowheads="1"/>
              </p:cNvSpPr>
              <p:nvPr/>
            </p:nvSpPr>
            <p:spPr bwMode="auto">
              <a:xfrm>
                <a:off x="2880" y="2102"/>
                <a:ext cx="309" cy="44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4000" b="1">
                    <a:solidFill>
                      <a:srgbClr val="FF3300"/>
                    </a:solidFill>
                    <a:sym typeface="Symbol" pitchFamily="18" charset="2"/>
                  </a:rPr>
                  <a:t></a:t>
                </a:r>
                <a:endParaRPr lang="en-US" altLang="zh-CN">
                  <a:solidFill>
                    <a:srgbClr val="333333"/>
                  </a:solidFill>
                </a:endParaRPr>
              </a:p>
            </p:txBody>
          </p:sp>
          <p:sp>
            <p:nvSpPr>
              <p:cNvPr id="27691" name="Text Box 26"/>
              <p:cNvSpPr txBox="1">
                <a:spLocks noChangeArrowheads="1"/>
              </p:cNvSpPr>
              <p:nvPr/>
            </p:nvSpPr>
            <p:spPr bwMode="auto">
              <a:xfrm>
                <a:off x="1056" y="2812"/>
                <a:ext cx="309" cy="44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4000" b="1">
                    <a:solidFill>
                      <a:srgbClr val="FF3300"/>
                    </a:solidFill>
                    <a:sym typeface="Symbol" pitchFamily="18" charset="2"/>
                  </a:rPr>
                  <a:t></a:t>
                </a:r>
                <a:endParaRPr lang="en-US" altLang="zh-CN">
                  <a:solidFill>
                    <a:srgbClr val="333333"/>
                  </a:solidFill>
                </a:endParaRPr>
              </a:p>
            </p:txBody>
          </p:sp>
          <p:sp>
            <p:nvSpPr>
              <p:cNvPr id="27692" name="Text Box 27"/>
              <p:cNvSpPr txBox="1">
                <a:spLocks noChangeArrowheads="1"/>
              </p:cNvSpPr>
              <p:nvPr/>
            </p:nvSpPr>
            <p:spPr bwMode="auto">
              <a:xfrm>
                <a:off x="1803" y="2822"/>
                <a:ext cx="309" cy="44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4000" b="1">
                    <a:solidFill>
                      <a:srgbClr val="FF3300"/>
                    </a:solidFill>
                    <a:sym typeface="Symbol" pitchFamily="18" charset="2"/>
                  </a:rPr>
                  <a:t></a:t>
                </a:r>
                <a:endParaRPr lang="en-US" altLang="zh-CN">
                  <a:solidFill>
                    <a:srgbClr val="333333"/>
                  </a:solidFill>
                </a:endParaRPr>
              </a:p>
            </p:txBody>
          </p:sp>
          <p:sp>
            <p:nvSpPr>
              <p:cNvPr id="27693" name="Text Box 28"/>
              <p:cNvSpPr txBox="1">
                <a:spLocks noChangeArrowheads="1"/>
              </p:cNvSpPr>
              <p:nvPr/>
            </p:nvSpPr>
            <p:spPr bwMode="auto">
              <a:xfrm>
                <a:off x="480" y="2102"/>
                <a:ext cx="309" cy="44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4000" b="1">
                    <a:solidFill>
                      <a:srgbClr val="FF3300"/>
                    </a:solidFill>
                    <a:sym typeface="Symbol" pitchFamily="18" charset="2"/>
                  </a:rPr>
                  <a:t></a:t>
                </a:r>
                <a:endParaRPr lang="en-US" altLang="zh-CN">
                  <a:solidFill>
                    <a:srgbClr val="333333"/>
                  </a:solidFill>
                </a:endParaRPr>
              </a:p>
            </p:txBody>
          </p:sp>
          <p:sp>
            <p:nvSpPr>
              <p:cNvPr id="27694" name="Line 29"/>
              <p:cNvSpPr>
                <a:spLocks noChangeShapeType="1"/>
              </p:cNvSpPr>
              <p:nvPr/>
            </p:nvSpPr>
            <p:spPr bwMode="auto">
              <a:xfrm flipH="1">
                <a:off x="1008" y="1622"/>
                <a:ext cx="816" cy="576"/>
              </a:xfrm>
              <a:prstGeom prst="line">
                <a:avLst/>
              </a:prstGeom>
              <a:noFill/>
              <a:ln w="381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27695" name="Line 30"/>
              <p:cNvSpPr>
                <a:spLocks noChangeShapeType="1"/>
              </p:cNvSpPr>
              <p:nvPr/>
            </p:nvSpPr>
            <p:spPr bwMode="auto">
              <a:xfrm>
                <a:off x="2544" y="1622"/>
                <a:ext cx="864" cy="576"/>
              </a:xfrm>
              <a:prstGeom prst="line">
                <a:avLst/>
              </a:prstGeom>
              <a:noFill/>
              <a:ln w="381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27696" name="Line 31"/>
              <p:cNvSpPr>
                <a:spLocks noChangeShapeType="1"/>
              </p:cNvSpPr>
              <p:nvPr/>
            </p:nvSpPr>
            <p:spPr bwMode="auto">
              <a:xfrm>
                <a:off x="1344" y="2342"/>
                <a:ext cx="240" cy="576"/>
              </a:xfrm>
              <a:prstGeom prst="line">
                <a:avLst/>
              </a:prstGeom>
              <a:noFill/>
              <a:ln w="381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27697" name="Line 32"/>
              <p:cNvSpPr>
                <a:spLocks noChangeShapeType="1"/>
              </p:cNvSpPr>
              <p:nvPr/>
            </p:nvSpPr>
            <p:spPr bwMode="auto">
              <a:xfrm>
                <a:off x="3744" y="2342"/>
                <a:ext cx="864" cy="576"/>
              </a:xfrm>
              <a:prstGeom prst="line">
                <a:avLst/>
              </a:prstGeom>
              <a:noFill/>
              <a:ln w="381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27698" name="Line 33"/>
              <p:cNvSpPr>
                <a:spLocks noChangeShapeType="1"/>
              </p:cNvSpPr>
              <p:nvPr/>
            </p:nvSpPr>
            <p:spPr bwMode="auto">
              <a:xfrm flipH="1">
                <a:off x="4032" y="3062"/>
                <a:ext cx="192" cy="576"/>
              </a:xfrm>
              <a:prstGeom prst="line">
                <a:avLst/>
              </a:prstGeom>
              <a:noFill/>
              <a:ln w="381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</p:grpSp>
        <p:sp>
          <p:nvSpPr>
            <p:cNvPr id="27667" name="Freeform 34"/>
            <p:cNvSpPr>
              <a:spLocks/>
            </p:cNvSpPr>
            <p:nvPr/>
          </p:nvSpPr>
          <p:spPr bwMode="auto">
            <a:xfrm>
              <a:off x="1056" y="960"/>
              <a:ext cx="1152" cy="528"/>
            </a:xfrm>
            <a:custGeom>
              <a:avLst/>
              <a:gdLst>
                <a:gd name="T0" fmla="*/ 0 w 720"/>
                <a:gd name="T1" fmla="*/ 0 h 528"/>
                <a:gd name="T2" fmla="*/ 3776 w 720"/>
                <a:gd name="T3" fmla="*/ 48 h 528"/>
                <a:gd name="T4" fmla="*/ 2205 w 720"/>
                <a:gd name="T5" fmla="*/ 240 h 528"/>
                <a:gd name="T6" fmla="*/ 4718 w 720"/>
                <a:gd name="T7" fmla="*/ 528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528"/>
                <a:gd name="T14" fmla="*/ 720 w 72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528">
                  <a:moveTo>
                    <a:pt x="0" y="0"/>
                  </a:moveTo>
                  <a:cubicBezTo>
                    <a:pt x="260" y="4"/>
                    <a:pt x="520" y="8"/>
                    <a:pt x="576" y="48"/>
                  </a:cubicBezTo>
                  <a:cubicBezTo>
                    <a:pt x="632" y="88"/>
                    <a:pt x="312" y="160"/>
                    <a:pt x="336" y="240"/>
                  </a:cubicBezTo>
                  <a:cubicBezTo>
                    <a:pt x="360" y="320"/>
                    <a:pt x="656" y="480"/>
                    <a:pt x="720" y="528"/>
                  </a:cubicBezTo>
                </a:path>
              </a:pathLst>
            </a:custGeom>
            <a:noFill/>
            <a:ln w="38100" cap="sq">
              <a:solidFill>
                <a:schemeClr val="tx1"/>
              </a:solidFill>
              <a:round/>
              <a:headEnd type="none" w="sm" len="sm"/>
              <a:tailEnd type="arrow" w="med" len="lg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27668" name="Text Box 35"/>
            <p:cNvSpPr txBox="1">
              <a:spLocks noChangeArrowheads="1"/>
            </p:cNvSpPr>
            <p:nvPr/>
          </p:nvSpPr>
          <p:spPr bwMode="auto">
            <a:xfrm>
              <a:off x="672" y="566"/>
              <a:ext cx="685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4000" b="1">
                  <a:solidFill>
                    <a:srgbClr val="FF00FF"/>
                  </a:solidFill>
                </a:rPr>
                <a:t>root</a:t>
              </a:r>
              <a:endParaRPr lang="en-US" altLang="zh-CN">
                <a:solidFill>
                  <a:srgbClr val="FF00FF"/>
                </a:solidFill>
              </a:endParaRPr>
            </a:p>
          </p:txBody>
        </p:sp>
      </p:grpSp>
      <p:sp>
        <p:nvSpPr>
          <p:cNvPr id="7204" name="Text Box 36"/>
          <p:cNvSpPr txBox="1">
            <a:spLocks noChangeArrowheads="1"/>
          </p:cNvSpPr>
          <p:nvPr/>
        </p:nvSpPr>
        <p:spPr bwMode="auto">
          <a:xfrm>
            <a:off x="381000" y="6081713"/>
            <a:ext cx="50292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333333"/>
                </a:solidFill>
                <a:ea typeface="楷体_GB2312" pitchFamily="49" charset="-122"/>
              </a:rPr>
              <a:t>先序遍历：</a:t>
            </a:r>
            <a:r>
              <a:rPr lang="zh-CN" altLang="en-US" b="1">
                <a:solidFill>
                  <a:srgbClr val="333333"/>
                </a:solidFill>
                <a:ea typeface="楷体_GB2312" pitchFamily="49" charset="-122"/>
              </a:rPr>
              <a:t>  </a:t>
            </a:r>
            <a:r>
              <a:rPr lang="en-US" altLang="zh-CN" b="1">
                <a:solidFill>
                  <a:srgbClr val="333333"/>
                </a:solidFill>
                <a:ea typeface="楷体_GB2312" pitchFamily="49" charset="-122"/>
              </a:rPr>
              <a:t>A B </a:t>
            </a:r>
            <a:r>
              <a:rPr lang="en-US" altLang="zh-CN" b="1">
                <a:solidFill>
                  <a:srgbClr val="CC6600"/>
                </a:solidFill>
                <a:ea typeface="楷体_GB2312" pitchFamily="49" charset="-122"/>
              </a:rPr>
              <a:t>C</a:t>
            </a:r>
            <a:r>
              <a:rPr lang="en-US" altLang="zh-CN" b="1">
                <a:solidFill>
                  <a:srgbClr val="333333"/>
                </a:solidFill>
                <a:ea typeface="楷体_GB2312" pitchFamily="49" charset="-122"/>
              </a:rPr>
              <a:t> D E F</a:t>
            </a:r>
          </a:p>
        </p:txBody>
      </p:sp>
      <p:sp>
        <p:nvSpPr>
          <p:cNvPr id="7205" name="Freeform 37"/>
          <p:cNvSpPr>
            <a:spLocks/>
          </p:cNvSpPr>
          <p:nvPr/>
        </p:nvSpPr>
        <p:spPr bwMode="auto">
          <a:xfrm>
            <a:off x="1828800" y="4405313"/>
            <a:ext cx="152400" cy="609600"/>
          </a:xfrm>
          <a:custGeom>
            <a:avLst/>
            <a:gdLst>
              <a:gd name="T0" fmla="*/ 2147483647 w 144"/>
              <a:gd name="T1" fmla="*/ 2147483647 h 480"/>
              <a:gd name="T2" fmla="*/ 0 w 144"/>
              <a:gd name="T3" fmla="*/ 2147483647 h 480"/>
              <a:gd name="T4" fmla="*/ 2147483647 w 144"/>
              <a:gd name="T5" fmla="*/ 2147483647 h 480"/>
              <a:gd name="T6" fmla="*/ 2147483647 w 144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480"/>
              <a:gd name="T14" fmla="*/ 144 w 144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480">
                <a:moveTo>
                  <a:pt x="48" y="480"/>
                </a:moveTo>
                <a:cubicBezTo>
                  <a:pt x="24" y="436"/>
                  <a:pt x="0" y="392"/>
                  <a:pt x="0" y="336"/>
                </a:cubicBezTo>
                <a:cubicBezTo>
                  <a:pt x="0" y="280"/>
                  <a:pt x="24" y="200"/>
                  <a:pt x="48" y="144"/>
                </a:cubicBezTo>
                <a:cubicBezTo>
                  <a:pt x="72" y="88"/>
                  <a:pt x="108" y="44"/>
                  <a:pt x="144" y="0"/>
                </a:cubicBezTo>
              </a:path>
            </a:pathLst>
          </a:custGeom>
          <a:noFill/>
          <a:ln w="25400" cap="sq">
            <a:solidFill>
              <a:srgbClr val="FF0000"/>
            </a:solidFill>
            <a:round/>
            <a:headEnd type="none" w="sm" len="sm"/>
            <a:tailEnd type="stealth" w="lg" len="med"/>
          </a:ln>
        </p:spPr>
        <p:txBody>
          <a:bodyPr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7206" name="Freeform 38"/>
          <p:cNvSpPr>
            <a:spLocks/>
          </p:cNvSpPr>
          <p:nvPr/>
        </p:nvSpPr>
        <p:spPr bwMode="auto">
          <a:xfrm>
            <a:off x="3200400" y="4329113"/>
            <a:ext cx="1447800" cy="838200"/>
          </a:xfrm>
          <a:custGeom>
            <a:avLst/>
            <a:gdLst>
              <a:gd name="T0" fmla="*/ 0 w 1008"/>
              <a:gd name="T1" fmla="*/ 2147483647 h 576"/>
              <a:gd name="T2" fmla="*/ 2147483647 w 1008"/>
              <a:gd name="T3" fmla="*/ 2147483647 h 576"/>
              <a:gd name="T4" fmla="*/ 2147483647 w 1008"/>
              <a:gd name="T5" fmla="*/ 2147483647 h 576"/>
              <a:gd name="T6" fmla="*/ 2147483647 w 1008"/>
              <a:gd name="T7" fmla="*/ 2147483647 h 576"/>
              <a:gd name="T8" fmla="*/ 2147483647 w 1008"/>
              <a:gd name="T9" fmla="*/ 0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576"/>
              <a:gd name="T17" fmla="*/ 1008 w 1008"/>
              <a:gd name="T18" fmla="*/ 576 h 5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576">
                <a:moveTo>
                  <a:pt x="0" y="576"/>
                </a:moveTo>
                <a:cubicBezTo>
                  <a:pt x="60" y="512"/>
                  <a:pt x="120" y="448"/>
                  <a:pt x="192" y="384"/>
                </a:cubicBezTo>
                <a:cubicBezTo>
                  <a:pt x="264" y="320"/>
                  <a:pt x="352" y="240"/>
                  <a:pt x="432" y="192"/>
                </a:cubicBezTo>
                <a:cubicBezTo>
                  <a:pt x="512" y="144"/>
                  <a:pt x="576" y="128"/>
                  <a:pt x="672" y="96"/>
                </a:cubicBezTo>
                <a:cubicBezTo>
                  <a:pt x="768" y="64"/>
                  <a:pt x="888" y="32"/>
                  <a:pt x="1008" y="0"/>
                </a:cubicBezTo>
              </a:path>
            </a:pathLst>
          </a:custGeom>
          <a:noFill/>
          <a:ln w="25400" cap="sq">
            <a:solidFill>
              <a:srgbClr val="0000FF"/>
            </a:solidFill>
            <a:round/>
            <a:headEnd type="none" w="sm" len="sm"/>
            <a:tailEnd type="stealth" w="lg" len="med"/>
          </a:ln>
        </p:spPr>
        <p:txBody>
          <a:bodyPr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7207" name="Freeform 39"/>
          <p:cNvSpPr>
            <a:spLocks/>
          </p:cNvSpPr>
          <p:nvPr/>
        </p:nvSpPr>
        <p:spPr bwMode="auto">
          <a:xfrm>
            <a:off x="3733800" y="6615113"/>
            <a:ext cx="457200" cy="76200"/>
          </a:xfrm>
          <a:custGeom>
            <a:avLst/>
            <a:gdLst>
              <a:gd name="T0" fmla="*/ 0 w 288"/>
              <a:gd name="T1" fmla="*/ 0 h 48"/>
              <a:gd name="T2" fmla="*/ 2147483647 w 288"/>
              <a:gd name="T3" fmla="*/ 2147483647 h 48"/>
              <a:gd name="T4" fmla="*/ 2147483647 w 288"/>
              <a:gd name="T5" fmla="*/ 0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cubicBezTo>
                  <a:pt x="24" y="24"/>
                  <a:pt x="48" y="48"/>
                  <a:pt x="96" y="48"/>
                </a:cubicBezTo>
                <a:cubicBezTo>
                  <a:pt x="144" y="48"/>
                  <a:pt x="264" y="8"/>
                  <a:pt x="288" y="0"/>
                </a:cubicBezTo>
              </a:path>
            </a:pathLst>
          </a:custGeom>
          <a:noFill/>
          <a:ln w="25400" cap="sq">
            <a:solidFill>
              <a:srgbClr val="0000FF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7208" name="Freeform 40"/>
          <p:cNvSpPr>
            <a:spLocks/>
          </p:cNvSpPr>
          <p:nvPr/>
        </p:nvSpPr>
        <p:spPr bwMode="auto">
          <a:xfrm>
            <a:off x="3276600" y="6615113"/>
            <a:ext cx="457200" cy="177800"/>
          </a:xfrm>
          <a:custGeom>
            <a:avLst/>
            <a:gdLst>
              <a:gd name="T0" fmla="*/ 2147483647 w 288"/>
              <a:gd name="T1" fmla="*/ 0 h 112"/>
              <a:gd name="T2" fmla="*/ 2147483647 w 288"/>
              <a:gd name="T3" fmla="*/ 2147483647 h 112"/>
              <a:gd name="T4" fmla="*/ 2147483647 w 288"/>
              <a:gd name="T5" fmla="*/ 2147483647 h 112"/>
              <a:gd name="T6" fmla="*/ 0 w 288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112"/>
              <a:gd name="T14" fmla="*/ 288 w 288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112">
                <a:moveTo>
                  <a:pt x="288" y="0"/>
                </a:moveTo>
                <a:cubicBezTo>
                  <a:pt x="260" y="40"/>
                  <a:pt x="232" y="80"/>
                  <a:pt x="192" y="96"/>
                </a:cubicBezTo>
                <a:cubicBezTo>
                  <a:pt x="152" y="112"/>
                  <a:pt x="80" y="112"/>
                  <a:pt x="48" y="96"/>
                </a:cubicBezTo>
                <a:cubicBezTo>
                  <a:pt x="16" y="80"/>
                  <a:pt x="8" y="40"/>
                  <a:pt x="0" y="0"/>
                </a:cubicBezTo>
              </a:path>
            </a:pathLst>
          </a:cu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7209" name="Text Box 41"/>
          <p:cNvSpPr txBox="1">
            <a:spLocks noChangeArrowheads="1"/>
          </p:cNvSpPr>
          <p:nvPr/>
        </p:nvSpPr>
        <p:spPr bwMode="auto">
          <a:xfrm>
            <a:off x="1268413" y="842963"/>
            <a:ext cx="72072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利用二叉链表结点中的</a:t>
            </a:r>
            <a:r>
              <a:rPr lang="en-US" altLang="zh-CN" sz="3200" b="1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n+1</a:t>
            </a:r>
            <a:r>
              <a:rPr lang="zh-CN" altLang="en-US" sz="3200" b="1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个空链域： </a:t>
            </a:r>
          </a:p>
        </p:txBody>
      </p:sp>
      <p:sp>
        <p:nvSpPr>
          <p:cNvPr id="7210" name="Freeform 42"/>
          <p:cNvSpPr>
            <a:spLocks/>
          </p:cNvSpPr>
          <p:nvPr/>
        </p:nvSpPr>
        <p:spPr bwMode="auto">
          <a:xfrm>
            <a:off x="1039813" y="2894013"/>
            <a:ext cx="1703387" cy="933450"/>
          </a:xfrm>
          <a:custGeom>
            <a:avLst/>
            <a:gdLst>
              <a:gd name="T0" fmla="*/ 0 w 1073"/>
              <a:gd name="T1" fmla="*/ 2147483647 h 588"/>
              <a:gd name="T2" fmla="*/ 2147483647 w 1073"/>
              <a:gd name="T3" fmla="*/ 2147483647 h 588"/>
              <a:gd name="T4" fmla="*/ 2147483647 w 1073"/>
              <a:gd name="T5" fmla="*/ 2147483647 h 588"/>
              <a:gd name="T6" fmla="*/ 2147483647 w 1073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1073"/>
              <a:gd name="T13" fmla="*/ 0 h 588"/>
              <a:gd name="T14" fmla="*/ 1073 w 1073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3" h="588">
                <a:moveTo>
                  <a:pt x="0" y="588"/>
                </a:moveTo>
                <a:cubicBezTo>
                  <a:pt x="48" y="459"/>
                  <a:pt x="96" y="330"/>
                  <a:pt x="203" y="249"/>
                </a:cubicBezTo>
                <a:cubicBezTo>
                  <a:pt x="310" y="168"/>
                  <a:pt x="499" y="143"/>
                  <a:pt x="644" y="102"/>
                </a:cubicBezTo>
                <a:cubicBezTo>
                  <a:pt x="789" y="61"/>
                  <a:pt x="931" y="30"/>
                  <a:pt x="1073" y="0"/>
                </a:cubicBezTo>
              </a:path>
            </a:pathLst>
          </a:custGeom>
          <a:noFill/>
          <a:ln w="28575" cap="sq">
            <a:solidFill>
              <a:srgbClr val="FF3300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7211" name="Freeform 43"/>
          <p:cNvSpPr>
            <a:spLocks/>
          </p:cNvSpPr>
          <p:nvPr/>
        </p:nvSpPr>
        <p:spPr bwMode="auto">
          <a:xfrm>
            <a:off x="5827713" y="5314950"/>
            <a:ext cx="715962" cy="806450"/>
          </a:xfrm>
          <a:custGeom>
            <a:avLst/>
            <a:gdLst>
              <a:gd name="T0" fmla="*/ 0 w 451"/>
              <a:gd name="T1" fmla="*/ 2147483647 h 508"/>
              <a:gd name="T2" fmla="*/ 2147483647 w 451"/>
              <a:gd name="T3" fmla="*/ 2147483647 h 508"/>
              <a:gd name="T4" fmla="*/ 2147483647 w 451"/>
              <a:gd name="T5" fmla="*/ 2147483647 h 508"/>
              <a:gd name="T6" fmla="*/ 2147483647 w 451"/>
              <a:gd name="T7" fmla="*/ 0 h 508"/>
              <a:gd name="T8" fmla="*/ 0 60000 65536"/>
              <a:gd name="T9" fmla="*/ 0 60000 65536"/>
              <a:gd name="T10" fmla="*/ 0 60000 65536"/>
              <a:gd name="T11" fmla="*/ 0 60000 65536"/>
              <a:gd name="T12" fmla="*/ 0 w 451"/>
              <a:gd name="T13" fmla="*/ 0 h 508"/>
              <a:gd name="T14" fmla="*/ 451 w 451"/>
              <a:gd name="T15" fmla="*/ 508 h 5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1" h="508">
                <a:moveTo>
                  <a:pt x="0" y="508"/>
                </a:moveTo>
                <a:cubicBezTo>
                  <a:pt x="7" y="430"/>
                  <a:pt x="15" y="353"/>
                  <a:pt x="56" y="283"/>
                </a:cubicBezTo>
                <a:cubicBezTo>
                  <a:pt x="97" y="213"/>
                  <a:pt x="182" y="138"/>
                  <a:pt x="248" y="91"/>
                </a:cubicBezTo>
                <a:cubicBezTo>
                  <a:pt x="314" y="44"/>
                  <a:pt x="382" y="22"/>
                  <a:pt x="451" y="0"/>
                </a:cubicBezTo>
              </a:path>
            </a:pathLst>
          </a:custGeom>
          <a:noFill/>
          <a:ln w="28575" cap="sq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7212" name="Freeform 44"/>
          <p:cNvSpPr>
            <a:spLocks/>
          </p:cNvSpPr>
          <p:nvPr/>
        </p:nvSpPr>
        <p:spPr bwMode="auto">
          <a:xfrm>
            <a:off x="7153275" y="5530850"/>
            <a:ext cx="735013" cy="769938"/>
          </a:xfrm>
          <a:custGeom>
            <a:avLst/>
            <a:gdLst>
              <a:gd name="T0" fmla="*/ 2147483647 w 463"/>
              <a:gd name="T1" fmla="*/ 0 h 485"/>
              <a:gd name="T2" fmla="*/ 2147483647 w 463"/>
              <a:gd name="T3" fmla="*/ 2147483647 h 485"/>
              <a:gd name="T4" fmla="*/ 2147483647 w 463"/>
              <a:gd name="T5" fmla="*/ 2147483647 h 485"/>
              <a:gd name="T6" fmla="*/ 0 w 463"/>
              <a:gd name="T7" fmla="*/ 2147483647 h 485"/>
              <a:gd name="T8" fmla="*/ 0 60000 65536"/>
              <a:gd name="T9" fmla="*/ 0 60000 65536"/>
              <a:gd name="T10" fmla="*/ 0 60000 65536"/>
              <a:gd name="T11" fmla="*/ 0 60000 65536"/>
              <a:gd name="T12" fmla="*/ 0 w 463"/>
              <a:gd name="T13" fmla="*/ 0 h 485"/>
              <a:gd name="T14" fmla="*/ 463 w 463"/>
              <a:gd name="T15" fmla="*/ 485 h 4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3" h="485">
                <a:moveTo>
                  <a:pt x="463" y="0"/>
                </a:moveTo>
                <a:cubicBezTo>
                  <a:pt x="460" y="115"/>
                  <a:pt x="458" y="230"/>
                  <a:pt x="418" y="305"/>
                </a:cubicBezTo>
                <a:cubicBezTo>
                  <a:pt x="378" y="380"/>
                  <a:pt x="296" y="421"/>
                  <a:pt x="226" y="451"/>
                </a:cubicBezTo>
                <a:cubicBezTo>
                  <a:pt x="156" y="481"/>
                  <a:pt x="19" y="447"/>
                  <a:pt x="0" y="485"/>
                </a:cubicBezTo>
              </a:path>
            </a:pathLst>
          </a:custGeom>
          <a:noFill/>
          <a:ln w="28575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7213" name="Freeform 45"/>
          <p:cNvSpPr>
            <a:spLocks/>
          </p:cNvSpPr>
          <p:nvPr/>
        </p:nvSpPr>
        <p:spPr bwMode="auto">
          <a:xfrm>
            <a:off x="7153275" y="6426200"/>
            <a:ext cx="1112838" cy="96838"/>
          </a:xfrm>
          <a:custGeom>
            <a:avLst/>
            <a:gdLst>
              <a:gd name="T0" fmla="*/ 0 w 701"/>
              <a:gd name="T1" fmla="*/ 0 h 61"/>
              <a:gd name="T2" fmla="*/ 2147483647 w 701"/>
              <a:gd name="T3" fmla="*/ 2147483647 h 61"/>
              <a:gd name="T4" fmla="*/ 2147483647 w 701"/>
              <a:gd name="T5" fmla="*/ 2147483647 h 61"/>
              <a:gd name="T6" fmla="*/ 0 60000 65536"/>
              <a:gd name="T7" fmla="*/ 0 60000 65536"/>
              <a:gd name="T8" fmla="*/ 0 60000 65536"/>
              <a:gd name="T9" fmla="*/ 0 w 701"/>
              <a:gd name="T10" fmla="*/ 0 h 61"/>
              <a:gd name="T11" fmla="*/ 701 w 701"/>
              <a:gd name="T12" fmla="*/ 61 h 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01" h="61">
                <a:moveTo>
                  <a:pt x="0" y="0"/>
                </a:moveTo>
                <a:cubicBezTo>
                  <a:pt x="105" y="26"/>
                  <a:pt x="211" y="53"/>
                  <a:pt x="328" y="57"/>
                </a:cubicBezTo>
                <a:cubicBezTo>
                  <a:pt x="445" y="61"/>
                  <a:pt x="573" y="42"/>
                  <a:pt x="701" y="23"/>
                </a:cubicBezTo>
              </a:path>
            </a:pathLst>
          </a:custGeom>
          <a:noFill/>
          <a:ln w="28575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27661" name="Text Box 46"/>
          <p:cNvSpPr txBox="1">
            <a:spLocks noChangeArrowheads="1"/>
          </p:cNvSpPr>
          <p:nvPr/>
        </p:nvSpPr>
        <p:spPr bwMode="auto">
          <a:xfrm>
            <a:off x="842963" y="341313"/>
            <a:ext cx="7224712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333333"/>
              </a:solidFill>
            </a:endParaRPr>
          </a:p>
        </p:txBody>
      </p:sp>
      <p:sp>
        <p:nvSpPr>
          <p:cNvPr id="27662" name="Text Box 47"/>
          <p:cNvSpPr txBox="1">
            <a:spLocks noChangeArrowheads="1"/>
          </p:cNvSpPr>
          <p:nvPr/>
        </p:nvSpPr>
        <p:spPr bwMode="auto">
          <a:xfrm>
            <a:off x="681038" y="341313"/>
            <a:ext cx="71183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333333"/>
              </a:solidFill>
            </a:endParaRPr>
          </a:p>
        </p:txBody>
      </p:sp>
      <p:sp>
        <p:nvSpPr>
          <p:cNvPr id="27663" name="Text Box 48"/>
          <p:cNvSpPr txBox="1">
            <a:spLocks noChangeArrowheads="1"/>
          </p:cNvSpPr>
          <p:nvPr/>
        </p:nvSpPr>
        <p:spPr bwMode="auto">
          <a:xfrm>
            <a:off x="201613" y="153988"/>
            <a:ext cx="8816975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vl="2" algn="just"/>
            <a:endParaRPr lang="zh-CN" altLang="zh-CN" sz="3200" b="1">
              <a:solidFill>
                <a:srgbClr val="333333"/>
              </a:solidFill>
              <a:ea typeface="楷体_GB2312" pitchFamily="49" charset="-122"/>
            </a:endParaRPr>
          </a:p>
        </p:txBody>
      </p:sp>
      <p:sp>
        <p:nvSpPr>
          <p:cNvPr id="27664" name="Text Box 49"/>
          <p:cNvSpPr txBox="1">
            <a:spLocks noChangeArrowheads="1"/>
          </p:cNvSpPr>
          <p:nvPr/>
        </p:nvSpPr>
        <p:spPr bwMode="auto">
          <a:xfrm>
            <a:off x="393700" y="196850"/>
            <a:ext cx="86614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3366FF"/>
                </a:solidFill>
                <a:ea typeface="楷体_GB2312" pitchFamily="49" charset="-122"/>
              </a:rPr>
              <a:t>如何在二叉树上记录结点的前驱和后继信息？</a:t>
            </a:r>
          </a:p>
        </p:txBody>
      </p:sp>
      <p:sp>
        <p:nvSpPr>
          <p:cNvPr id="7219" name="Freeform 51"/>
          <p:cNvSpPr>
            <a:spLocks/>
          </p:cNvSpPr>
          <p:nvPr/>
        </p:nvSpPr>
        <p:spPr bwMode="auto">
          <a:xfrm>
            <a:off x="3213100" y="4356100"/>
            <a:ext cx="1555750" cy="1004888"/>
          </a:xfrm>
          <a:custGeom>
            <a:avLst/>
            <a:gdLst>
              <a:gd name="T0" fmla="*/ 2147483647 w 1014"/>
              <a:gd name="T1" fmla="*/ 0 h 678"/>
              <a:gd name="T2" fmla="*/ 2147483647 w 1014"/>
              <a:gd name="T3" fmla="*/ 2147483647 h 678"/>
              <a:gd name="T4" fmla="*/ 2147483647 w 1014"/>
              <a:gd name="T5" fmla="*/ 2147483647 h 678"/>
              <a:gd name="T6" fmla="*/ 2147483647 w 1014"/>
              <a:gd name="T7" fmla="*/ 2147483647 h 678"/>
              <a:gd name="T8" fmla="*/ 0 60000 65536"/>
              <a:gd name="T9" fmla="*/ 0 60000 65536"/>
              <a:gd name="T10" fmla="*/ 0 60000 65536"/>
              <a:gd name="T11" fmla="*/ 0 60000 65536"/>
              <a:gd name="T12" fmla="*/ 0 w 1014"/>
              <a:gd name="T13" fmla="*/ 0 h 678"/>
              <a:gd name="T14" fmla="*/ 1014 w 1014"/>
              <a:gd name="T15" fmla="*/ 678 h 6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14" h="678">
                <a:moveTo>
                  <a:pt x="1014" y="0"/>
                </a:moveTo>
                <a:cubicBezTo>
                  <a:pt x="959" y="134"/>
                  <a:pt x="905" y="269"/>
                  <a:pt x="788" y="373"/>
                </a:cubicBezTo>
                <a:cubicBezTo>
                  <a:pt x="671" y="477"/>
                  <a:pt x="440" y="571"/>
                  <a:pt x="314" y="622"/>
                </a:cubicBezTo>
                <a:cubicBezTo>
                  <a:pt x="188" y="673"/>
                  <a:pt x="0" y="639"/>
                  <a:pt x="32" y="678"/>
                </a:cubicBezTo>
              </a:path>
            </a:pathLst>
          </a:custGeom>
          <a:noFill/>
          <a:ln w="38100" cap="sq">
            <a:solidFill>
              <a:srgbClr val="FF0000"/>
            </a:solidFill>
            <a:round/>
            <a:headEnd type="none" w="sm" len="sm"/>
            <a:tailEnd type="triangle" w="lg" len="med"/>
          </a:ln>
        </p:spPr>
        <p:txBody>
          <a:bodyPr wrap="none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923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4" grpId="0" autoUpdateAnimBg="0"/>
      <p:bldP spid="7205" grpId="0" animBg="1"/>
      <p:bldP spid="7206" grpId="0" animBg="1"/>
      <p:bldP spid="7207" grpId="0" animBg="1"/>
      <p:bldP spid="7208" grpId="0" animBg="1"/>
      <p:bldP spid="7209" grpId="0" autoUpdateAnimBg="0"/>
      <p:bldP spid="7210" grpId="0" animBg="1"/>
      <p:bldP spid="7211" grpId="0" animBg="1"/>
      <p:bldP spid="7212" grpId="0" animBg="1"/>
      <p:bldP spid="7213" grpId="0" animBg="1"/>
      <p:bldP spid="7219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63550" y="1843088"/>
            <a:ext cx="8680450" cy="885825"/>
            <a:chOff x="192" y="1420"/>
            <a:chExt cx="5468" cy="558"/>
          </a:xfrm>
        </p:grpSpPr>
        <p:sp useBgFill="1">
          <p:nvSpPr>
            <p:cNvPr id="28752" name="Rectangle 3"/>
            <p:cNvSpPr>
              <a:spLocks noChangeArrowheads="1"/>
            </p:cNvSpPr>
            <p:nvPr/>
          </p:nvSpPr>
          <p:spPr bwMode="auto">
            <a:xfrm>
              <a:off x="192" y="1461"/>
              <a:ext cx="1194" cy="517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 useBgFill="1">
          <p:nvSpPr>
            <p:cNvPr id="28753" name="Rectangle 4"/>
            <p:cNvSpPr>
              <a:spLocks noChangeArrowheads="1"/>
            </p:cNvSpPr>
            <p:nvPr/>
          </p:nvSpPr>
          <p:spPr bwMode="auto">
            <a:xfrm>
              <a:off x="4466" y="1420"/>
              <a:ext cx="1194" cy="517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803400" y="1925638"/>
            <a:ext cx="3675063" cy="641350"/>
            <a:chOff x="3264" y="720"/>
            <a:chExt cx="2256" cy="404"/>
          </a:xfrm>
        </p:grpSpPr>
        <p:sp>
          <p:nvSpPr>
            <p:cNvPr id="28748" name="Text Box 6"/>
            <p:cNvSpPr txBox="1">
              <a:spLocks noChangeArrowheads="1"/>
            </p:cNvSpPr>
            <p:nvPr/>
          </p:nvSpPr>
          <p:spPr bwMode="auto">
            <a:xfrm>
              <a:off x="3312" y="720"/>
              <a:ext cx="2187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333333"/>
                  </a:solidFill>
                </a:rPr>
                <a:t>l</a:t>
              </a:r>
              <a:r>
                <a:rPr lang="en-US" altLang="zh-CN">
                  <a:solidFill>
                    <a:srgbClr val="333333"/>
                  </a:solidFill>
                </a:rPr>
                <a:t>child  data  </a:t>
              </a:r>
              <a:r>
                <a:rPr lang="en-US" altLang="zh-CN" b="1">
                  <a:solidFill>
                    <a:srgbClr val="333333"/>
                  </a:solidFill>
                </a:rPr>
                <a:t>r</a:t>
              </a:r>
              <a:r>
                <a:rPr lang="en-US" altLang="zh-CN">
                  <a:solidFill>
                    <a:srgbClr val="333333"/>
                  </a:solidFill>
                </a:rPr>
                <a:t>child</a:t>
              </a:r>
            </a:p>
          </p:txBody>
        </p:sp>
        <p:sp>
          <p:nvSpPr>
            <p:cNvPr id="28749" name="Rectangle 7"/>
            <p:cNvSpPr>
              <a:spLocks noChangeArrowheads="1"/>
            </p:cNvSpPr>
            <p:nvPr/>
          </p:nvSpPr>
          <p:spPr bwMode="auto">
            <a:xfrm>
              <a:off x="3264" y="768"/>
              <a:ext cx="2256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333333"/>
                </a:solidFill>
              </a:endParaRPr>
            </a:p>
          </p:txBody>
        </p:sp>
        <p:sp>
          <p:nvSpPr>
            <p:cNvPr id="28750" name="Line 8"/>
            <p:cNvSpPr>
              <a:spLocks noChangeShapeType="1"/>
            </p:cNvSpPr>
            <p:nvPr/>
          </p:nvSpPr>
          <p:spPr bwMode="auto">
            <a:xfrm>
              <a:off x="4080" y="768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28751" name="Line 9"/>
            <p:cNvSpPr>
              <a:spLocks noChangeShapeType="1"/>
            </p:cNvSpPr>
            <p:nvPr/>
          </p:nvSpPr>
          <p:spPr bwMode="auto">
            <a:xfrm>
              <a:off x="4704" y="768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901700" y="2000250"/>
            <a:ext cx="5486400" cy="579438"/>
            <a:chOff x="2112" y="1248"/>
            <a:chExt cx="3456" cy="365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112" y="1248"/>
              <a:ext cx="624" cy="365"/>
              <a:chOff x="2304" y="1200"/>
              <a:chExt cx="624" cy="417"/>
            </a:xfrm>
          </p:grpSpPr>
          <p:sp>
            <p:nvSpPr>
              <p:cNvPr id="28746" name="Text Box 12"/>
              <p:cNvSpPr txBox="1">
                <a:spLocks noChangeArrowheads="1"/>
              </p:cNvSpPr>
              <p:nvPr/>
            </p:nvSpPr>
            <p:spPr bwMode="auto">
              <a:xfrm>
                <a:off x="2352" y="1200"/>
                <a:ext cx="576" cy="41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3333CC"/>
                    </a:solidFill>
                  </a:rPr>
                  <a:t>ltag</a:t>
                </a:r>
              </a:p>
            </p:txBody>
          </p:sp>
          <p:sp>
            <p:nvSpPr>
              <p:cNvPr id="28747" name="Rectangle 13"/>
              <p:cNvSpPr>
                <a:spLocks noChangeArrowheads="1"/>
              </p:cNvSpPr>
              <p:nvPr/>
            </p:nvSpPr>
            <p:spPr bwMode="auto">
              <a:xfrm>
                <a:off x="2304" y="1200"/>
                <a:ext cx="576" cy="384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92" y="1248"/>
              <a:ext cx="576" cy="365"/>
              <a:chOff x="2304" y="1200"/>
              <a:chExt cx="624" cy="417"/>
            </a:xfrm>
          </p:grpSpPr>
          <p:sp>
            <p:nvSpPr>
              <p:cNvPr id="28744" name="Text Box 15"/>
              <p:cNvSpPr txBox="1">
                <a:spLocks noChangeArrowheads="1"/>
              </p:cNvSpPr>
              <p:nvPr/>
            </p:nvSpPr>
            <p:spPr bwMode="auto">
              <a:xfrm>
                <a:off x="2352" y="1200"/>
                <a:ext cx="576" cy="41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3333CC"/>
                    </a:solidFill>
                  </a:rPr>
                  <a:t>rtag</a:t>
                </a:r>
              </a:p>
            </p:txBody>
          </p:sp>
          <p:sp>
            <p:nvSpPr>
              <p:cNvPr id="28745" name="Rectangle 16"/>
              <p:cNvSpPr>
                <a:spLocks noChangeArrowheads="1"/>
              </p:cNvSpPr>
              <p:nvPr/>
            </p:nvSpPr>
            <p:spPr bwMode="auto">
              <a:xfrm>
                <a:off x="2304" y="1200"/>
                <a:ext cx="576" cy="384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</p:grpSp>
      </p:grp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947738" y="3048000"/>
            <a:ext cx="7434262" cy="3154363"/>
            <a:chOff x="288" y="1248"/>
            <a:chExt cx="5376" cy="2680"/>
          </a:xfrm>
        </p:grpSpPr>
        <p:sp>
          <p:nvSpPr>
            <p:cNvPr id="28681" name="Line 18"/>
            <p:cNvSpPr>
              <a:spLocks noChangeShapeType="1"/>
            </p:cNvSpPr>
            <p:nvPr/>
          </p:nvSpPr>
          <p:spPr bwMode="auto">
            <a:xfrm flipH="1">
              <a:off x="912" y="1584"/>
              <a:ext cx="912" cy="432"/>
            </a:xfrm>
            <a:prstGeom prst="line">
              <a:avLst/>
            </a:prstGeom>
            <a:noFill/>
            <a:ln w="381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28682" name="Line 19"/>
            <p:cNvSpPr>
              <a:spLocks noChangeShapeType="1"/>
            </p:cNvSpPr>
            <p:nvPr/>
          </p:nvSpPr>
          <p:spPr bwMode="auto">
            <a:xfrm>
              <a:off x="2496" y="1584"/>
              <a:ext cx="768" cy="336"/>
            </a:xfrm>
            <a:prstGeom prst="line">
              <a:avLst/>
            </a:prstGeom>
            <a:noFill/>
            <a:ln w="381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28683" name="Line 20"/>
            <p:cNvSpPr>
              <a:spLocks noChangeShapeType="1"/>
            </p:cNvSpPr>
            <p:nvPr/>
          </p:nvSpPr>
          <p:spPr bwMode="auto">
            <a:xfrm>
              <a:off x="1296" y="2352"/>
              <a:ext cx="192" cy="432"/>
            </a:xfrm>
            <a:prstGeom prst="line">
              <a:avLst/>
            </a:prstGeom>
            <a:noFill/>
            <a:ln w="4445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28684" name="Line 21"/>
            <p:cNvSpPr>
              <a:spLocks noChangeShapeType="1"/>
            </p:cNvSpPr>
            <p:nvPr/>
          </p:nvSpPr>
          <p:spPr bwMode="auto">
            <a:xfrm>
              <a:off x="3744" y="2256"/>
              <a:ext cx="768" cy="422"/>
            </a:xfrm>
            <a:prstGeom prst="line">
              <a:avLst/>
            </a:prstGeom>
            <a:noFill/>
            <a:ln w="381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28685" name="Line 22"/>
            <p:cNvSpPr>
              <a:spLocks noChangeShapeType="1"/>
            </p:cNvSpPr>
            <p:nvPr/>
          </p:nvSpPr>
          <p:spPr bwMode="auto">
            <a:xfrm flipH="1">
              <a:off x="3600" y="3024"/>
              <a:ext cx="624" cy="432"/>
            </a:xfrm>
            <a:prstGeom prst="line">
              <a:avLst/>
            </a:prstGeom>
            <a:noFill/>
            <a:ln w="381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28686" name="Freeform 23"/>
            <p:cNvSpPr>
              <a:spLocks/>
            </p:cNvSpPr>
            <p:nvPr/>
          </p:nvSpPr>
          <p:spPr bwMode="auto">
            <a:xfrm>
              <a:off x="1920" y="2112"/>
              <a:ext cx="816" cy="672"/>
            </a:xfrm>
            <a:custGeom>
              <a:avLst/>
              <a:gdLst>
                <a:gd name="T0" fmla="*/ 0 w 1008"/>
                <a:gd name="T1" fmla="*/ 1067 h 576"/>
                <a:gd name="T2" fmla="*/ 82 w 1008"/>
                <a:gd name="T3" fmla="*/ 712 h 576"/>
                <a:gd name="T4" fmla="*/ 185 w 1008"/>
                <a:gd name="T5" fmla="*/ 356 h 576"/>
                <a:gd name="T6" fmla="*/ 288 w 1008"/>
                <a:gd name="T7" fmla="*/ 178 h 576"/>
                <a:gd name="T8" fmla="*/ 433 w 1008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576"/>
                <a:gd name="T17" fmla="*/ 1008 w 1008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576">
                  <a:moveTo>
                    <a:pt x="0" y="576"/>
                  </a:moveTo>
                  <a:cubicBezTo>
                    <a:pt x="60" y="512"/>
                    <a:pt x="120" y="448"/>
                    <a:pt x="192" y="384"/>
                  </a:cubicBezTo>
                  <a:cubicBezTo>
                    <a:pt x="264" y="320"/>
                    <a:pt x="352" y="240"/>
                    <a:pt x="432" y="192"/>
                  </a:cubicBezTo>
                  <a:cubicBezTo>
                    <a:pt x="512" y="144"/>
                    <a:pt x="576" y="128"/>
                    <a:pt x="672" y="96"/>
                  </a:cubicBezTo>
                  <a:cubicBezTo>
                    <a:pt x="768" y="64"/>
                    <a:pt x="888" y="32"/>
                    <a:pt x="1008" y="0"/>
                  </a:cubicBezTo>
                </a:path>
              </a:pathLst>
            </a:cu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28687" name="Freeform 24"/>
            <p:cNvSpPr>
              <a:spLocks/>
            </p:cNvSpPr>
            <p:nvPr/>
          </p:nvSpPr>
          <p:spPr bwMode="auto">
            <a:xfrm>
              <a:off x="720" y="1392"/>
              <a:ext cx="720" cy="624"/>
            </a:xfrm>
            <a:custGeom>
              <a:avLst/>
              <a:gdLst>
                <a:gd name="T0" fmla="*/ 0 w 1104"/>
                <a:gd name="T1" fmla="*/ 406 h 720"/>
                <a:gd name="T2" fmla="*/ 61 w 1104"/>
                <a:gd name="T3" fmla="*/ 135 h 720"/>
                <a:gd name="T4" fmla="*/ 147 w 1104"/>
                <a:gd name="T5" fmla="*/ 27 h 720"/>
                <a:gd name="T6" fmla="*/ 200 w 1104"/>
                <a:gd name="T7" fmla="*/ 0 h 7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4"/>
                <a:gd name="T13" fmla="*/ 0 h 720"/>
                <a:gd name="T14" fmla="*/ 1104 w 1104"/>
                <a:gd name="T15" fmla="*/ 720 h 7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4" h="720">
                  <a:moveTo>
                    <a:pt x="0" y="720"/>
                  </a:moveTo>
                  <a:cubicBezTo>
                    <a:pt x="100" y="536"/>
                    <a:pt x="200" y="352"/>
                    <a:pt x="336" y="240"/>
                  </a:cubicBezTo>
                  <a:cubicBezTo>
                    <a:pt x="472" y="128"/>
                    <a:pt x="688" y="88"/>
                    <a:pt x="816" y="48"/>
                  </a:cubicBezTo>
                  <a:cubicBezTo>
                    <a:pt x="944" y="8"/>
                    <a:pt x="1056" y="16"/>
                    <a:pt x="1104" y="0"/>
                  </a:cubicBezTo>
                </a:path>
              </a:pathLst>
            </a:cu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28688" name="Freeform 25"/>
            <p:cNvSpPr>
              <a:spLocks/>
            </p:cNvSpPr>
            <p:nvPr/>
          </p:nvSpPr>
          <p:spPr bwMode="auto">
            <a:xfrm>
              <a:off x="3264" y="2880"/>
              <a:ext cx="480" cy="624"/>
            </a:xfrm>
            <a:custGeom>
              <a:avLst/>
              <a:gdLst>
                <a:gd name="T0" fmla="*/ 0 w 480"/>
                <a:gd name="T1" fmla="*/ 624 h 624"/>
                <a:gd name="T2" fmla="*/ 96 w 480"/>
                <a:gd name="T3" fmla="*/ 288 h 624"/>
                <a:gd name="T4" fmla="*/ 384 w 480"/>
                <a:gd name="T5" fmla="*/ 48 h 624"/>
                <a:gd name="T6" fmla="*/ 480 w 480"/>
                <a:gd name="T7" fmla="*/ 0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624"/>
                <a:gd name="T14" fmla="*/ 480 w 480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624">
                  <a:moveTo>
                    <a:pt x="0" y="624"/>
                  </a:moveTo>
                  <a:cubicBezTo>
                    <a:pt x="16" y="504"/>
                    <a:pt x="32" y="384"/>
                    <a:pt x="96" y="288"/>
                  </a:cubicBezTo>
                  <a:cubicBezTo>
                    <a:pt x="160" y="192"/>
                    <a:pt x="320" y="96"/>
                    <a:pt x="384" y="48"/>
                  </a:cubicBezTo>
                  <a:cubicBezTo>
                    <a:pt x="448" y="0"/>
                    <a:pt x="464" y="0"/>
                    <a:pt x="480" y="0"/>
                  </a:cubicBezTo>
                </a:path>
              </a:pathLst>
            </a:cu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28689" name="Freeform 26"/>
            <p:cNvSpPr>
              <a:spLocks/>
            </p:cNvSpPr>
            <p:nvPr/>
          </p:nvSpPr>
          <p:spPr bwMode="auto">
            <a:xfrm>
              <a:off x="2304" y="2256"/>
              <a:ext cx="864" cy="624"/>
            </a:xfrm>
            <a:custGeom>
              <a:avLst/>
              <a:gdLst>
                <a:gd name="T0" fmla="*/ 544 w 1008"/>
                <a:gd name="T1" fmla="*/ 0 h 576"/>
                <a:gd name="T2" fmla="*/ 388 w 1008"/>
                <a:gd name="T3" fmla="*/ 530 h 576"/>
                <a:gd name="T4" fmla="*/ 156 w 1008"/>
                <a:gd name="T5" fmla="*/ 728 h 576"/>
                <a:gd name="T6" fmla="*/ 0 w 1008"/>
                <a:gd name="T7" fmla="*/ 793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576"/>
                <a:gd name="T14" fmla="*/ 1008 w 100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576">
                  <a:moveTo>
                    <a:pt x="1008" y="0"/>
                  </a:moveTo>
                  <a:cubicBezTo>
                    <a:pt x="924" y="148"/>
                    <a:pt x="840" y="296"/>
                    <a:pt x="720" y="384"/>
                  </a:cubicBezTo>
                  <a:cubicBezTo>
                    <a:pt x="600" y="472"/>
                    <a:pt x="408" y="496"/>
                    <a:pt x="288" y="528"/>
                  </a:cubicBezTo>
                  <a:cubicBezTo>
                    <a:pt x="168" y="560"/>
                    <a:pt x="48" y="576"/>
                    <a:pt x="0" y="576"/>
                  </a:cubicBezTo>
                </a:path>
              </a:pathLst>
            </a:cu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28690" name="Freeform 27"/>
            <p:cNvSpPr>
              <a:spLocks/>
            </p:cNvSpPr>
            <p:nvPr/>
          </p:nvSpPr>
          <p:spPr bwMode="auto">
            <a:xfrm>
              <a:off x="4320" y="3024"/>
              <a:ext cx="432" cy="544"/>
            </a:xfrm>
            <a:custGeom>
              <a:avLst/>
              <a:gdLst>
                <a:gd name="T0" fmla="*/ 432 w 432"/>
                <a:gd name="T1" fmla="*/ 0 h 544"/>
                <a:gd name="T2" fmla="*/ 288 w 432"/>
                <a:gd name="T3" fmla="*/ 336 h 544"/>
                <a:gd name="T4" fmla="*/ 0 w 432"/>
                <a:gd name="T5" fmla="*/ 528 h 544"/>
                <a:gd name="T6" fmla="*/ 0 60000 65536"/>
                <a:gd name="T7" fmla="*/ 0 60000 65536"/>
                <a:gd name="T8" fmla="*/ 0 60000 65536"/>
                <a:gd name="T9" fmla="*/ 0 w 432"/>
                <a:gd name="T10" fmla="*/ 0 h 544"/>
                <a:gd name="T11" fmla="*/ 432 w 432"/>
                <a:gd name="T12" fmla="*/ 544 h 5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544">
                  <a:moveTo>
                    <a:pt x="432" y="0"/>
                  </a:moveTo>
                  <a:cubicBezTo>
                    <a:pt x="396" y="124"/>
                    <a:pt x="360" y="248"/>
                    <a:pt x="288" y="336"/>
                  </a:cubicBezTo>
                  <a:cubicBezTo>
                    <a:pt x="216" y="424"/>
                    <a:pt x="72" y="544"/>
                    <a:pt x="0" y="528"/>
                  </a:cubicBezTo>
                </a:path>
              </a:pathLst>
            </a:cu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28691" name="Freeform 28"/>
            <p:cNvSpPr>
              <a:spLocks/>
            </p:cNvSpPr>
            <p:nvPr/>
          </p:nvSpPr>
          <p:spPr bwMode="auto">
            <a:xfrm>
              <a:off x="3888" y="3792"/>
              <a:ext cx="1200" cy="136"/>
            </a:xfrm>
            <a:custGeom>
              <a:avLst/>
              <a:gdLst>
                <a:gd name="T0" fmla="*/ 0 w 816"/>
                <a:gd name="T1" fmla="*/ 0 h 328"/>
                <a:gd name="T2" fmla="*/ 1571 w 816"/>
                <a:gd name="T3" fmla="*/ 8 h 328"/>
                <a:gd name="T4" fmla="*/ 3818 w 816"/>
                <a:gd name="T5" fmla="*/ 7 h 328"/>
                <a:gd name="T6" fmla="*/ 0 60000 65536"/>
                <a:gd name="T7" fmla="*/ 0 60000 65536"/>
                <a:gd name="T8" fmla="*/ 0 60000 65536"/>
                <a:gd name="T9" fmla="*/ 0 w 816"/>
                <a:gd name="T10" fmla="*/ 0 h 328"/>
                <a:gd name="T11" fmla="*/ 816 w 816"/>
                <a:gd name="T12" fmla="*/ 328 h 3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328">
                  <a:moveTo>
                    <a:pt x="0" y="0"/>
                  </a:moveTo>
                  <a:cubicBezTo>
                    <a:pt x="100" y="124"/>
                    <a:pt x="200" y="248"/>
                    <a:pt x="336" y="288"/>
                  </a:cubicBezTo>
                  <a:cubicBezTo>
                    <a:pt x="472" y="328"/>
                    <a:pt x="744" y="248"/>
                    <a:pt x="816" y="240"/>
                  </a:cubicBezTo>
                </a:path>
              </a:pathLst>
            </a:cu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28692" name="Text Box 29"/>
            <p:cNvSpPr txBox="1">
              <a:spLocks noChangeArrowheads="1"/>
            </p:cNvSpPr>
            <p:nvPr/>
          </p:nvSpPr>
          <p:spPr bwMode="auto">
            <a:xfrm>
              <a:off x="4848" y="3504"/>
              <a:ext cx="816" cy="38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333333"/>
                  </a:solidFill>
                </a:rPr>
                <a:t>NULL</a:t>
              </a:r>
            </a:p>
          </p:txBody>
        </p:sp>
        <p:grpSp>
          <p:nvGrpSpPr>
            <p:cNvPr id="8" name="Group 30"/>
            <p:cNvGrpSpPr>
              <a:grpSpLocks/>
            </p:cNvGrpSpPr>
            <p:nvPr/>
          </p:nvGrpSpPr>
          <p:grpSpPr bwMode="auto">
            <a:xfrm>
              <a:off x="1440" y="1248"/>
              <a:ext cx="1440" cy="346"/>
              <a:chOff x="1536" y="1478"/>
              <a:chExt cx="1440" cy="346"/>
            </a:xfrm>
          </p:grpSpPr>
          <p:sp>
            <p:nvSpPr>
              <p:cNvPr id="28737" name="Rectangle 31"/>
              <p:cNvSpPr>
                <a:spLocks noChangeArrowheads="1"/>
              </p:cNvSpPr>
              <p:nvPr/>
            </p:nvSpPr>
            <p:spPr bwMode="auto">
              <a:xfrm>
                <a:off x="1536" y="1478"/>
                <a:ext cx="1440" cy="336"/>
              </a:xfrm>
              <a:prstGeom prst="rect">
                <a:avLst/>
              </a:prstGeom>
              <a:solidFill>
                <a:srgbClr val="CAF2CE">
                  <a:alpha val="50195"/>
                </a:srgbClr>
              </a:solidFill>
              <a:ln w="254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solidFill>
                      <a:srgbClr val="005400"/>
                    </a:solidFill>
                  </a:rPr>
                  <a:t>A</a:t>
                </a:r>
                <a:endParaRPr lang="en-US" altLang="zh-CN">
                  <a:solidFill>
                    <a:srgbClr val="333333"/>
                  </a:solidFill>
                </a:endParaRPr>
              </a:p>
            </p:txBody>
          </p:sp>
          <p:sp>
            <p:nvSpPr>
              <p:cNvPr id="28738" name="Line 32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28739" name="Line 33"/>
              <p:cNvSpPr>
                <a:spLocks noChangeShapeType="1"/>
              </p:cNvSpPr>
              <p:nvPr/>
            </p:nvSpPr>
            <p:spPr bwMode="auto">
              <a:xfrm>
                <a:off x="2400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28740" name="Line 34"/>
              <p:cNvSpPr>
                <a:spLocks noChangeShapeType="1"/>
              </p:cNvSpPr>
              <p:nvPr/>
            </p:nvSpPr>
            <p:spPr bwMode="auto">
              <a:xfrm>
                <a:off x="2688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28741" name="Line 35"/>
              <p:cNvSpPr>
                <a:spLocks noChangeShapeType="1"/>
              </p:cNvSpPr>
              <p:nvPr/>
            </p:nvSpPr>
            <p:spPr bwMode="auto">
              <a:xfrm>
                <a:off x="1776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</p:grpSp>
        <p:grpSp>
          <p:nvGrpSpPr>
            <p:cNvPr id="9" name="Group 36"/>
            <p:cNvGrpSpPr>
              <a:grpSpLocks/>
            </p:cNvGrpSpPr>
            <p:nvPr/>
          </p:nvGrpSpPr>
          <p:grpSpPr bwMode="auto">
            <a:xfrm>
              <a:off x="288" y="2016"/>
              <a:ext cx="1440" cy="346"/>
              <a:chOff x="1536" y="1478"/>
              <a:chExt cx="1440" cy="346"/>
            </a:xfrm>
          </p:grpSpPr>
          <p:sp>
            <p:nvSpPr>
              <p:cNvPr id="28732" name="Rectangle 37"/>
              <p:cNvSpPr>
                <a:spLocks noChangeArrowheads="1"/>
              </p:cNvSpPr>
              <p:nvPr/>
            </p:nvSpPr>
            <p:spPr bwMode="auto">
              <a:xfrm>
                <a:off x="1536" y="1478"/>
                <a:ext cx="1440" cy="336"/>
              </a:xfrm>
              <a:prstGeom prst="rect">
                <a:avLst/>
              </a:prstGeom>
              <a:solidFill>
                <a:srgbClr val="CAF2CE">
                  <a:alpha val="50195"/>
                </a:srgbClr>
              </a:solidFill>
              <a:ln w="254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solidFill>
                      <a:srgbClr val="005400"/>
                    </a:solidFill>
                  </a:rPr>
                  <a:t>B</a:t>
                </a:r>
                <a:endParaRPr lang="en-US" altLang="zh-CN">
                  <a:solidFill>
                    <a:srgbClr val="333333"/>
                  </a:solidFill>
                </a:endParaRPr>
              </a:p>
            </p:txBody>
          </p:sp>
          <p:sp>
            <p:nvSpPr>
              <p:cNvPr id="28733" name="Line 38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28734" name="Line 39"/>
              <p:cNvSpPr>
                <a:spLocks noChangeShapeType="1"/>
              </p:cNvSpPr>
              <p:nvPr/>
            </p:nvSpPr>
            <p:spPr bwMode="auto">
              <a:xfrm>
                <a:off x="2400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28735" name="Line 40"/>
              <p:cNvSpPr>
                <a:spLocks noChangeShapeType="1"/>
              </p:cNvSpPr>
              <p:nvPr/>
            </p:nvSpPr>
            <p:spPr bwMode="auto">
              <a:xfrm>
                <a:off x="2688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28736" name="Line 41"/>
              <p:cNvSpPr>
                <a:spLocks noChangeShapeType="1"/>
              </p:cNvSpPr>
              <p:nvPr/>
            </p:nvSpPr>
            <p:spPr bwMode="auto">
              <a:xfrm>
                <a:off x="1776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</p:grpSp>
        <p:grpSp>
          <p:nvGrpSpPr>
            <p:cNvPr id="10" name="Group 42"/>
            <p:cNvGrpSpPr>
              <a:grpSpLocks/>
            </p:cNvGrpSpPr>
            <p:nvPr/>
          </p:nvGrpSpPr>
          <p:grpSpPr bwMode="auto">
            <a:xfrm>
              <a:off x="2784" y="1920"/>
              <a:ext cx="1440" cy="346"/>
              <a:chOff x="1536" y="1478"/>
              <a:chExt cx="1440" cy="346"/>
            </a:xfrm>
          </p:grpSpPr>
          <p:sp>
            <p:nvSpPr>
              <p:cNvPr id="28727" name="Rectangle 43"/>
              <p:cNvSpPr>
                <a:spLocks noChangeArrowheads="1"/>
              </p:cNvSpPr>
              <p:nvPr/>
            </p:nvSpPr>
            <p:spPr bwMode="auto">
              <a:xfrm>
                <a:off x="1536" y="1478"/>
                <a:ext cx="1440" cy="336"/>
              </a:xfrm>
              <a:prstGeom prst="rect">
                <a:avLst/>
              </a:prstGeom>
              <a:solidFill>
                <a:srgbClr val="CAF2CE">
                  <a:alpha val="50195"/>
                </a:srgbClr>
              </a:solidFill>
              <a:ln w="254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solidFill>
                      <a:srgbClr val="005400"/>
                    </a:solidFill>
                  </a:rPr>
                  <a:t>D</a:t>
                </a:r>
                <a:endParaRPr lang="en-US" altLang="zh-CN">
                  <a:solidFill>
                    <a:srgbClr val="333333"/>
                  </a:solidFill>
                </a:endParaRPr>
              </a:p>
            </p:txBody>
          </p:sp>
          <p:sp>
            <p:nvSpPr>
              <p:cNvPr id="28728" name="Line 44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28729" name="Line 45"/>
              <p:cNvSpPr>
                <a:spLocks noChangeShapeType="1"/>
              </p:cNvSpPr>
              <p:nvPr/>
            </p:nvSpPr>
            <p:spPr bwMode="auto">
              <a:xfrm>
                <a:off x="2400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28730" name="Line 46"/>
              <p:cNvSpPr>
                <a:spLocks noChangeShapeType="1"/>
              </p:cNvSpPr>
              <p:nvPr/>
            </p:nvSpPr>
            <p:spPr bwMode="auto">
              <a:xfrm>
                <a:off x="2688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28731" name="Line 47"/>
              <p:cNvSpPr>
                <a:spLocks noChangeShapeType="1"/>
              </p:cNvSpPr>
              <p:nvPr/>
            </p:nvSpPr>
            <p:spPr bwMode="auto">
              <a:xfrm>
                <a:off x="1776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</p:grpSp>
        <p:grpSp>
          <p:nvGrpSpPr>
            <p:cNvPr id="11" name="Group 48"/>
            <p:cNvGrpSpPr>
              <a:grpSpLocks/>
            </p:cNvGrpSpPr>
            <p:nvPr/>
          </p:nvGrpSpPr>
          <p:grpSpPr bwMode="auto">
            <a:xfrm>
              <a:off x="864" y="2784"/>
              <a:ext cx="1440" cy="346"/>
              <a:chOff x="1536" y="1478"/>
              <a:chExt cx="1440" cy="346"/>
            </a:xfrm>
          </p:grpSpPr>
          <p:sp>
            <p:nvSpPr>
              <p:cNvPr id="28722" name="Rectangle 49"/>
              <p:cNvSpPr>
                <a:spLocks noChangeArrowheads="1"/>
              </p:cNvSpPr>
              <p:nvPr/>
            </p:nvSpPr>
            <p:spPr bwMode="auto">
              <a:xfrm>
                <a:off x="1536" y="1478"/>
                <a:ext cx="1440" cy="336"/>
              </a:xfrm>
              <a:prstGeom prst="rect">
                <a:avLst/>
              </a:prstGeom>
              <a:solidFill>
                <a:srgbClr val="CAF2CE">
                  <a:alpha val="50195"/>
                </a:srgbClr>
              </a:solidFill>
              <a:ln w="254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solidFill>
                      <a:srgbClr val="005400"/>
                    </a:solidFill>
                  </a:rPr>
                  <a:t>C</a:t>
                </a:r>
                <a:endParaRPr lang="en-US" altLang="zh-CN">
                  <a:solidFill>
                    <a:srgbClr val="333333"/>
                  </a:solidFill>
                </a:endParaRPr>
              </a:p>
            </p:txBody>
          </p:sp>
          <p:sp>
            <p:nvSpPr>
              <p:cNvPr id="28723" name="Line 50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28724" name="Line 51"/>
              <p:cNvSpPr>
                <a:spLocks noChangeShapeType="1"/>
              </p:cNvSpPr>
              <p:nvPr/>
            </p:nvSpPr>
            <p:spPr bwMode="auto">
              <a:xfrm>
                <a:off x="2400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28725" name="Line 52"/>
              <p:cNvSpPr>
                <a:spLocks noChangeShapeType="1"/>
              </p:cNvSpPr>
              <p:nvPr/>
            </p:nvSpPr>
            <p:spPr bwMode="auto">
              <a:xfrm>
                <a:off x="2688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28726" name="Line 53"/>
              <p:cNvSpPr>
                <a:spLocks noChangeShapeType="1"/>
              </p:cNvSpPr>
              <p:nvPr/>
            </p:nvSpPr>
            <p:spPr bwMode="auto">
              <a:xfrm>
                <a:off x="1776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</p:grpSp>
        <p:grpSp>
          <p:nvGrpSpPr>
            <p:cNvPr id="12" name="Group 54"/>
            <p:cNvGrpSpPr>
              <a:grpSpLocks/>
            </p:cNvGrpSpPr>
            <p:nvPr/>
          </p:nvGrpSpPr>
          <p:grpSpPr bwMode="auto">
            <a:xfrm>
              <a:off x="3792" y="2688"/>
              <a:ext cx="1440" cy="346"/>
              <a:chOff x="1536" y="1478"/>
              <a:chExt cx="1440" cy="346"/>
            </a:xfrm>
          </p:grpSpPr>
          <p:sp>
            <p:nvSpPr>
              <p:cNvPr id="28717" name="Rectangle 55"/>
              <p:cNvSpPr>
                <a:spLocks noChangeArrowheads="1"/>
              </p:cNvSpPr>
              <p:nvPr/>
            </p:nvSpPr>
            <p:spPr bwMode="auto">
              <a:xfrm>
                <a:off x="1536" y="1478"/>
                <a:ext cx="1440" cy="336"/>
              </a:xfrm>
              <a:prstGeom prst="rect">
                <a:avLst/>
              </a:prstGeom>
              <a:solidFill>
                <a:srgbClr val="CAF2CE">
                  <a:alpha val="50195"/>
                </a:srgbClr>
              </a:solidFill>
              <a:ln w="254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solidFill>
                      <a:srgbClr val="005400"/>
                    </a:solidFill>
                  </a:rPr>
                  <a:t>E</a:t>
                </a:r>
                <a:endParaRPr lang="en-US" altLang="zh-CN">
                  <a:solidFill>
                    <a:srgbClr val="333333"/>
                  </a:solidFill>
                </a:endParaRPr>
              </a:p>
            </p:txBody>
          </p:sp>
          <p:sp>
            <p:nvSpPr>
              <p:cNvPr id="28718" name="Line 56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28719" name="Line 57"/>
              <p:cNvSpPr>
                <a:spLocks noChangeShapeType="1"/>
              </p:cNvSpPr>
              <p:nvPr/>
            </p:nvSpPr>
            <p:spPr bwMode="auto">
              <a:xfrm>
                <a:off x="2400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28720" name="Line 58"/>
              <p:cNvSpPr>
                <a:spLocks noChangeShapeType="1"/>
              </p:cNvSpPr>
              <p:nvPr/>
            </p:nvSpPr>
            <p:spPr bwMode="auto">
              <a:xfrm>
                <a:off x="2688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28721" name="Line 59"/>
              <p:cNvSpPr>
                <a:spLocks noChangeShapeType="1"/>
              </p:cNvSpPr>
              <p:nvPr/>
            </p:nvSpPr>
            <p:spPr bwMode="auto">
              <a:xfrm>
                <a:off x="1776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</p:grpSp>
        <p:grpSp>
          <p:nvGrpSpPr>
            <p:cNvPr id="13" name="Group 60"/>
            <p:cNvGrpSpPr>
              <a:grpSpLocks/>
            </p:cNvGrpSpPr>
            <p:nvPr/>
          </p:nvGrpSpPr>
          <p:grpSpPr bwMode="auto">
            <a:xfrm>
              <a:off x="2880" y="3456"/>
              <a:ext cx="1440" cy="346"/>
              <a:chOff x="1536" y="1478"/>
              <a:chExt cx="1440" cy="346"/>
            </a:xfrm>
          </p:grpSpPr>
          <p:sp>
            <p:nvSpPr>
              <p:cNvPr id="28712" name="Rectangle 61"/>
              <p:cNvSpPr>
                <a:spLocks noChangeArrowheads="1"/>
              </p:cNvSpPr>
              <p:nvPr/>
            </p:nvSpPr>
            <p:spPr bwMode="auto">
              <a:xfrm>
                <a:off x="1536" y="1478"/>
                <a:ext cx="1440" cy="336"/>
              </a:xfrm>
              <a:prstGeom prst="rect">
                <a:avLst/>
              </a:prstGeom>
              <a:solidFill>
                <a:srgbClr val="CAF2CE">
                  <a:alpha val="50195"/>
                </a:srgbClr>
              </a:solidFill>
              <a:ln w="254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solidFill>
                      <a:srgbClr val="005400"/>
                    </a:solidFill>
                  </a:rPr>
                  <a:t>F</a:t>
                </a:r>
                <a:endParaRPr lang="en-US" altLang="zh-CN">
                  <a:solidFill>
                    <a:srgbClr val="333333"/>
                  </a:solidFill>
                </a:endParaRPr>
              </a:p>
            </p:txBody>
          </p:sp>
          <p:sp>
            <p:nvSpPr>
              <p:cNvPr id="28713" name="Line 62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28714" name="Line 63"/>
              <p:cNvSpPr>
                <a:spLocks noChangeShapeType="1"/>
              </p:cNvSpPr>
              <p:nvPr/>
            </p:nvSpPr>
            <p:spPr bwMode="auto">
              <a:xfrm>
                <a:off x="2400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28715" name="Line 64"/>
              <p:cNvSpPr>
                <a:spLocks noChangeShapeType="1"/>
              </p:cNvSpPr>
              <p:nvPr/>
            </p:nvSpPr>
            <p:spPr bwMode="auto">
              <a:xfrm>
                <a:off x="2688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28716" name="Line 65"/>
              <p:cNvSpPr>
                <a:spLocks noChangeShapeType="1"/>
              </p:cNvSpPr>
              <p:nvPr/>
            </p:nvSpPr>
            <p:spPr bwMode="auto">
              <a:xfrm>
                <a:off x="1776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</p:grpSp>
        <p:sp>
          <p:nvSpPr>
            <p:cNvPr id="28699" name="Text Box 66"/>
            <p:cNvSpPr txBox="1">
              <a:spLocks noChangeArrowheads="1"/>
            </p:cNvSpPr>
            <p:nvPr/>
          </p:nvSpPr>
          <p:spPr bwMode="auto">
            <a:xfrm>
              <a:off x="1441" y="1248"/>
              <a:ext cx="287" cy="44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333333"/>
                  </a:solidFill>
                </a:rPr>
                <a:t>0</a:t>
              </a:r>
            </a:p>
          </p:txBody>
        </p:sp>
        <p:sp>
          <p:nvSpPr>
            <p:cNvPr id="28700" name="Text Box 67"/>
            <p:cNvSpPr txBox="1">
              <a:spLocks noChangeArrowheads="1"/>
            </p:cNvSpPr>
            <p:nvPr/>
          </p:nvSpPr>
          <p:spPr bwMode="auto">
            <a:xfrm>
              <a:off x="288" y="2015"/>
              <a:ext cx="288" cy="44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333333"/>
                  </a:solidFill>
                </a:rPr>
                <a:t>1</a:t>
              </a:r>
            </a:p>
          </p:txBody>
        </p:sp>
        <p:sp>
          <p:nvSpPr>
            <p:cNvPr id="28701" name="Text Box 68"/>
            <p:cNvSpPr txBox="1">
              <a:spLocks noChangeArrowheads="1"/>
            </p:cNvSpPr>
            <p:nvPr/>
          </p:nvSpPr>
          <p:spPr bwMode="auto">
            <a:xfrm>
              <a:off x="2592" y="1248"/>
              <a:ext cx="288" cy="44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333333"/>
                  </a:solidFill>
                </a:rPr>
                <a:t>0</a:t>
              </a:r>
            </a:p>
          </p:txBody>
        </p:sp>
        <p:sp>
          <p:nvSpPr>
            <p:cNvPr id="28702" name="Text Box 69"/>
            <p:cNvSpPr txBox="1">
              <a:spLocks noChangeArrowheads="1"/>
            </p:cNvSpPr>
            <p:nvPr/>
          </p:nvSpPr>
          <p:spPr bwMode="auto">
            <a:xfrm>
              <a:off x="3936" y="1920"/>
              <a:ext cx="288" cy="44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333333"/>
                  </a:solidFill>
                </a:rPr>
                <a:t>0</a:t>
              </a:r>
            </a:p>
          </p:txBody>
        </p:sp>
        <p:sp>
          <p:nvSpPr>
            <p:cNvPr id="28703" name="Text Box 70"/>
            <p:cNvSpPr txBox="1">
              <a:spLocks noChangeArrowheads="1"/>
            </p:cNvSpPr>
            <p:nvPr/>
          </p:nvSpPr>
          <p:spPr bwMode="auto">
            <a:xfrm>
              <a:off x="3792" y="2688"/>
              <a:ext cx="288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333333"/>
                  </a:solidFill>
                </a:rPr>
                <a:t>0</a:t>
              </a:r>
            </a:p>
          </p:txBody>
        </p:sp>
        <p:sp>
          <p:nvSpPr>
            <p:cNvPr id="28704" name="Text Box 71"/>
            <p:cNvSpPr txBox="1">
              <a:spLocks noChangeArrowheads="1"/>
            </p:cNvSpPr>
            <p:nvPr/>
          </p:nvSpPr>
          <p:spPr bwMode="auto">
            <a:xfrm>
              <a:off x="1441" y="2015"/>
              <a:ext cx="287" cy="44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333333"/>
                  </a:solidFill>
                </a:rPr>
                <a:t>0</a:t>
              </a:r>
            </a:p>
          </p:txBody>
        </p:sp>
        <p:sp>
          <p:nvSpPr>
            <p:cNvPr id="28705" name="Text Box 72"/>
            <p:cNvSpPr txBox="1">
              <a:spLocks noChangeArrowheads="1"/>
            </p:cNvSpPr>
            <p:nvPr/>
          </p:nvSpPr>
          <p:spPr bwMode="auto">
            <a:xfrm>
              <a:off x="864" y="2784"/>
              <a:ext cx="288" cy="44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333333"/>
                  </a:solidFill>
                </a:rPr>
                <a:t>1</a:t>
              </a:r>
            </a:p>
          </p:txBody>
        </p:sp>
        <p:sp>
          <p:nvSpPr>
            <p:cNvPr id="28706" name="Text Box 73"/>
            <p:cNvSpPr txBox="1">
              <a:spLocks noChangeArrowheads="1"/>
            </p:cNvSpPr>
            <p:nvPr/>
          </p:nvSpPr>
          <p:spPr bwMode="auto">
            <a:xfrm>
              <a:off x="2016" y="2784"/>
              <a:ext cx="288" cy="44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333333"/>
                  </a:solidFill>
                </a:rPr>
                <a:t>1</a:t>
              </a:r>
            </a:p>
          </p:txBody>
        </p:sp>
        <p:sp>
          <p:nvSpPr>
            <p:cNvPr id="28707" name="Text Box 74"/>
            <p:cNvSpPr txBox="1">
              <a:spLocks noChangeArrowheads="1"/>
            </p:cNvSpPr>
            <p:nvPr/>
          </p:nvSpPr>
          <p:spPr bwMode="auto">
            <a:xfrm>
              <a:off x="2880" y="3456"/>
              <a:ext cx="288" cy="44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333333"/>
                  </a:solidFill>
                </a:rPr>
                <a:t>1</a:t>
              </a:r>
            </a:p>
          </p:txBody>
        </p:sp>
        <p:sp>
          <p:nvSpPr>
            <p:cNvPr id="28708" name="Text Box 75"/>
            <p:cNvSpPr txBox="1">
              <a:spLocks noChangeArrowheads="1"/>
            </p:cNvSpPr>
            <p:nvPr/>
          </p:nvSpPr>
          <p:spPr bwMode="auto">
            <a:xfrm>
              <a:off x="4032" y="3456"/>
              <a:ext cx="288" cy="44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333333"/>
                  </a:solidFill>
                </a:rPr>
                <a:t>1</a:t>
              </a:r>
            </a:p>
          </p:txBody>
        </p:sp>
        <p:sp>
          <p:nvSpPr>
            <p:cNvPr id="28709" name="Text Box 76"/>
            <p:cNvSpPr txBox="1">
              <a:spLocks noChangeArrowheads="1"/>
            </p:cNvSpPr>
            <p:nvPr/>
          </p:nvSpPr>
          <p:spPr bwMode="auto">
            <a:xfrm>
              <a:off x="4944" y="2688"/>
              <a:ext cx="288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333333"/>
                  </a:solidFill>
                </a:rPr>
                <a:t>1</a:t>
              </a:r>
            </a:p>
          </p:txBody>
        </p:sp>
        <p:sp>
          <p:nvSpPr>
            <p:cNvPr id="28710" name="Text Box 77"/>
            <p:cNvSpPr txBox="1">
              <a:spLocks noChangeArrowheads="1"/>
            </p:cNvSpPr>
            <p:nvPr/>
          </p:nvSpPr>
          <p:spPr bwMode="auto">
            <a:xfrm>
              <a:off x="2784" y="1920"/>
              <a:ext cx="288" cy="44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333333"/>
                  </a:solidFill>
                </a:rPr>
                <a:t>1</a:t>
              </a:r>
            </a:p>
          </p:txBody>
        </p:sp>
        <p:sp>
          <p:nvSpPr>
            <p:cNvPr id="28711" name="Freeform 78"/>
            <p:cNvSpPr>
              <a:spLocks/>
            </p:cNvSpPr>
            <p:nvPr/>
          </p:nvSpPr>
          <p:spPr bwMode="auto">
            <a:xfrm>
              <a:off x="1008" y="2352"/>
              <a:ext cx="240" cy="432"/>
            </a:xfrm>
            <a:custGeom>
              <a:avLst/>
              <a:gdLst>
                <a:gd name="T0" fmla="*/ 240 w 240"/>
                <a:gd name="T1" fmla="*/ 432 h 432"/>
                <a:gd name="T2" fmla="*/ 96 w 240"/>
                <a:gd name="T3" fmla="*/ 288 h 432"/>
                <a:gd name="T4" fmla="*/ 0 w 240"/>
                <a:gd name="T5" fmla="*/ 0 h 432"/>
                <a:gd name="T6" fmla="*/ 0 60000 65536"/>
                <a:gd name="T7" fmla="*/ 0 60000 65536"/>
                <a:gd name="T8" fmla="*/ 0 60000 65536"/>
                <a:gd name="T9" fmla="*/ 0 w 240"/>
                <a:gd name="T10" fmla="*/ 0 h 432"/>
                <a:gd name="T11" fmla="*/ 240 w 240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432">
                  <a:moveTo>
                    <a:pt x="240" y="432"/>
                  </a:moveTo>
                  <a:cubicBezTo>
                    <a:pt x="188" y="396"/>
                    <a:pt x="136" y="360"/>
                    <a:pt x="96" y="288"/>
                  </a:cubicBezTo>
                  <a:cubicBezTo>
                    <a:pt x="56" y="216"/>
                    <a:pt x="28" y="108"/>
                    <a:pt x="0" y="0"/>
                  </a:cubicBezTo>
                </a:path>
              </a:pathLst>
            </a:cu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</p:grpSp>
      <p:sp>
        <p:nvSpPr>
          <p:cNvPr id="9295" name="Text Box 79"/>
          <p:cNvSpPr txBox="1">
            <a:spLocks noChangeArrowheads="1"/>
          </p:cNvSpPr>
          <p:nvPr/>
        </p:nvSpPr>
        <p:spPr bwMode="auto">
          <a:xfrm>
            <a:off x="1241425" y="1173163"/>
            <a:ext cx="4592638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FF"/>
                </a:solidFill>
                <a:ea typeface="楷体_GB2312" pitchFamily="49" charset="-122"/>
              </a:rPr>
              <a:t>增加标志域</a:t>
            </a:r>
          </a:p>
        </p:txBody>
      </p:sp>
      <p:sp>
        <p:nvSpPr>
          <p:cNvPr id="28679" name="Text Box 80"/>
          <p:cNvSpPr txBox="1">
            <a:spLocks noChangeArrowheads="1"/>
          </p:cNvSpPr>
          <p:nvPr/>
        </p:nvSpPr>
        <p:spPr bwMode="auto">
          <a:xfrm>
            <a:off x="292100" y="381000"/>
            <a:ext cx="8618538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如何区别是孩子指针还是前驱或后继指针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? </a:t>
            </a:r>
          </a:p>
        </p:txBody>
      </p:sp>
      <p:sp>
        <p:nvSpPr>
          <p:cNvPr id="9297" name="Text Box 81"/>
          <p:cNvSpPr txBox="1">
            <a:spLocks noChangeArrowheads="1"/>
          </p:cNvSpPr>
          <p:nvPr/>
        </p:nvSpPr>
        <p:spPr bwMode="auto">
          <a:xfrm>
            <a:off x="6651625" y="1739900"/>
            <a:ext cx="2259013" cy="1190625"/>
          </a:xfrm>
          <a:prstGeom prst="rect">
            <a:avLst/>
          </a:prstGeom>
          <a:solidFill>
            <a:srgbClr val="CC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333333"/>
                </a:solidFill>
              </a:rPr>
              <a:t>0—link</a:t>
            </a:r>
          </a:p>
          <a:p>
            <a:r>
              <a:rPr lang="en-US" altLang="zh-CN">
                <a:solidFill>
                  <a:srgbClr val="333333"/>
                </a:solidFill>
              </a:rPr>
              <a:t>1—thread</a:t>
            </a:r>
          </a:p>
        </p:txBody>
      </p:sp>
    </p:spTree>
    <p:extLst>
      <p:ext uri="{BB962C8B-B14F-4D97-AF65-F5344CB8AC3E}">
        <p14:creationId xmlns:p14="http://schemas.microsoft.com/office/powerpoint/2010/main" val="33443052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5" grpId="0" autoUpdateAnimBg="0"/>
      <p:bldP spid="9297" grpId="0" animBg="1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50850" y="1990725"/>
            <a:ext cx="8650288" cy="496751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spcBef>
                <a:spcPct val="30000"/>
              </a:spcBef>
            </a:pPr>
            <a:r>
              <a:rPr lang="zh-CN" altLang="en-US" b="1" dirty="0">
                <a:ea typeface="楷体_GB2312" pitchFamily="49" charset="-122"/>
              </a:rPr>
              <a:t>一、问题的提出</a:t>
            </a:r>
          </a:p>
          <a:p>
            <a:pPr algn="just">
              <a:spcBef>
                <a:spcPct val="30000"/>
              </a:spcBef>
            </a:pPr>
            <a:r>
              <a:rPr lang="zh-CN" altLang="en-US" b="1" dirty="0">
                <a:solidFill>
                  <a:srgbClr val="FF00FF"/>
                </a:solidFill>
                <a:ea typeface="楷体_GB2312" pitchFamily="49" charset="-122"/>
              </a:rPr>
              <a:t>二、线索二叉树定义</a:t>
            </a:r>
          </a:p>
          <a:p>
            <a:pPr>
              <a:spcBef>
                <a:spcPct val="30000"/>
              </a:spcBef>
            </a:pPr>
            <a:r>
              <a:rPr lang="zh-CN" altLang="en-US" b="1" dirty="0">
                <a:solidFill>
                  <a:srgbClr val="333333"/>
                </a:solidFill>
                <a:ea typeface="楷体_GB2312" pitchFamily="49" charset="-122"/>
              </a:rPr>
              <a:t>三、在线索二叉树上找前驱和后继的规律</a:t>
            </a:r>
          </a:p>
          <a:p>
            <a:pPr>
              <a:spcBef>
                <a:spcPct val="30000"/>
              </a:spcBef>
            </a:pPr>
            <a:r>
              <a:rPr lang="zh-CN" altLang="en-US" b="1" dirty="0">
                <a:solidFill>
                  <a:srgbClr val="333333"/>
                </a:solidFill>
                <a:ea typeface="楷体_GB2312" pitchFamily="49" charset="-122"/>
              </a:rPr>
              <a:t>四、线索二叉树的遍历算法</a:t>
            </a:r>
          </a:p>
          <a:p>
            <a:pPr>
              <a:spcBef>
                <a:spcPct val="30000"/>
              </a:spcBef>
            </a:pPr>
            <a:r>
              <a:rPr lang="zh-CN" altLang="en-US" b="1" dirty="0">
                <a:solidFill>
                  <a:srgbClr val="333333"/>
                </a:solidFill>
                <a:ea typeface="楷体_GB2312" pitchFamily="49" charset="-122"/>
              </a:rPr>
              <a:t>五、在线索二叉树中插入</a:t>
            </a:r>
            <a:r>
              <a:rPr lang="zh-CN" altLang="en-US" b="1" dirty="0" smtClean="0">
                <a:solidFill>
                  <a:srgbClr val="333333"/>
                </a:solidFill>
                <a:ea typeface="楷体_GB2312" pitchFamily="49" charset="-122"/>
              </a:rPr>
              <a:t>结点</a:t>
            </a:r>
            <a:endParaRPr lang="en-US" altLang="zh-CN" b="1" dirty="0" smtClean="0">
              <a:solidFill>
                <a:srgbClr val="333333"/>
              </a:solidFill>
              <a:ea typeface="楷体_GB2312" pitchFamily="49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b="1" dirty="0" smtClean="0">
                <a:solidFill>
                  <a:srgbClr val="333333"/>
                </a:solidFill>
                <a:ea typeface="楷体_GB2312" pitchFamily="49" charset="-122"/>
              </a:rPr>
              <a:t>六</a:t>
            </a:r>
            <a:r>
              <a:rPr lang="zh-CN" altLang="en-US" b="1" dirty="0">
                <a:solidFill>
                  <a:srgbClr val="333333"/>
                </a:solidFill>
                <a:ea typeface="楷体_GB2312" pitchFamily="49" charset="-122"/>
              </a:rPr>
              <a:t>、</a:t>
            </a:r>
            <a:r>
              <a:rPr lang="zh-CN" altLang="en-US" b="1" dirty="0" smtClean="0">
                <a:solidFill>
                  <a:srgbClr val="333333"/>
                </a:solidFill>
                <a:ea typeface="楷体_GB2312" pitchFamily="49" charset="-122"/>
              </a:rPr>
              <a:t>如何</a:t>
            </a:r>
            <a:r>
              <a:rPr lang="zh-CN" altLang="en-US" b="1" dirty="0">
                <a:solidFill>
                  <a:srgbClr val="333333"/>
                </a:solidFill>
                <a:ea typeface="楷体_GB2312" pitchFamily="49" charset="-122"/>
              </a:rPr>
              <a:t>建立中序线索二叉树？</a:t>
            </a:r>
          </a:p>
          <a:p>
            <a:pPr>
              <a:spcBef>
                <a:spcPct val="30000"/>
              </a:spcBef>
            </a:pPr>
            <a:endParaRPr lang="zh-CN" altLang="en-US" b="1" dirty="0">
              <a:solidFill>
                <a:srgbClr val="333333"/>
              </a:solidFill>
              <a:ea typeface="楷体_GB2312" pitchFamily="49" charset="-122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993775" y="449263"/>
            <a:ext cx="7100888" cy="1098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600" b="1">
                <a:solidFill>
                  <a:srgbClr val="008080"/>
                </a:solidFill>
                <a:ea typeface="隶书" pitchFamily="49" charset="-122"/>
              </a:rPr>
              <a:t>6.5    </a:t>
            </a:r>
            <a:r>
              <a:rPr lang="zh-CN" altLang="en-US" sz="6600" b="1">
                <a:solidFill>
                  <a:srgbClr val="008080"/>
                </a:solidFill>
                <a:ea typeface="隶书" pitchFamily="49" charset="-122"/>
              </a:rPr>
              <a:t>线索二叉树</a:t>
            </a:r>
          </a:p>
        </p:txBody>
      </p:sp>
    </p:spTree>
    <p:extLst>
      <p:ext uri="{BB962C8B-B14F-4D97-AF65-F5344CB8AC3E}">
        <p14:creationId xmlns:p14="http://schemas.microsoft.com/office/powerpoint/2010/main" val="30887620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15900" y="1838325"/>
            <a:ext cx="8928100" cy="4543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F00FF"/>
                </a:solidFill>
                <a:ea typeface="楷体_GB2312" pitchFamily="49" charset="-122"/>
              </a:rPr>
              <a:t>术语：</a:t>
            </a:r>
          </a:p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800000"/>
                </a:solidFill>
                <a:ea typeface="楷体_GB2312" pitchFamily="49" charset="-122"/>
              </a:rPr>
              <a:t>  </a:t>
            </a:r>
            <a:r>
              <a:rPr lang="zh-CN" altLang="en-US" sz="3200" b="1">
                <a:solidFill>
                  <a:srgbClr val="333333"/>
                </a:solidFill>
                <a:ea typeface="楷体_GB2312" pitchFamily="49" charset="-122"/>
              </a:rPr>
              <a:t>线索：</a:t>
            </a:r>
            <a:r>
              <a:rPr lang="zh-CN" altLang="en-US" sz="3200">
                <a:solidFill>
                  <a:srgbClr val="333333"/>
                </a:solidFill>
                <a:ea typeface="楷体_GB2312" pitchFamily="49" charset="-122"/>
              </a:rPr>
              <a:t>指向该线性序列中的“前驱”和</a:t>
            </a:r>
          </a:p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333333"/>
                </a:solidFill>
                <a:ea typeface="楷体_GB2312" pitchFamily="49" charset="-122"/>
              </a:rPr>
              <a:t>             “后继” 的</a:t>
            </a:r>
            <a:r>
              <a:rPr lang="zh-CN" altLang="en-US" sz="3200" b="1">
                <a:solidFill>
                  <a:srgbClr val="333333"/>
                </a:solidFill>
                <a:ea typeface="楷体_GB2312" pitchFamily="49" charset="-122"/>
              </a:rPr>
              <a:t>指针。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333333"/>
                </a:solidFill>
                <a:ea typeface="楷体_GB2312" pitchFamily="49" charset="-122"/>
              </a:rPr>
              <a:t>  线索链表：</a:t>
            </a:r>
            <a:r>
              <a:rPr lang="zh-CN" altLang="en-US" sz="3200">
                <a:solidFill>
                  <a:srgbClr val="333333"/>
                </a:solidFill>
                <a:ea typeface="楷体_GB2312" pitchFamily="49" charset="-122"/>
              </a:rPr>
              <a:t>包含 “线索” 的存储结构。</a:t>
            </a:r>
          </a:p>
          <a:p>
            <a:pPr>
              <a:spcBef>
                <a:spcPct val="50000"/>
              </a:spcBef>
            </a:pPr>
            <a:endParaRPr lang="zh-CN" altLang="en-US" sz="3200">
              <a:solidFill>
                <a:srgbClr val="333333"/>
              </a:solidFill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333333"/>
                </a:solidFill>
                <a:ea typeface="楷体_GB2312" pitchFamily="49" charset="-122"/>
              </a:rPr>
              <a:t>  线索二叉树：加上线索的</a:t>
            </a:r>
            <a:r>
              <a:rPr lang="zh-CN" altLang="en-US" sz="3200">
                <a:solidFill>
                  <a:srgbClr val="333333"/>
                </a:solidFill>
                <a:ea typeface="楷体_GB2312" pitchFamily="49" charset="-122"/>
              </a:rPr>
              <a:t>二叉树。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22500" y="5005388"/>
            <a:ext cx="5486400" cy="655637"/>
            <a:chOff x="1440" y="2544"/>
            <a:chExt cx="3456" cy="41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016" y="2544"/>
              <a:ext cx="2315" cy="404"/>
              <a:chOff x="3264" y="720"/>
              <a:chExt cx="2256" cy="404"/>
            </a:xfrm>
          </p:grpSpPr>
          <p:sp>
            <p:nvSpPr>
              <p:cNvPr id="30796" name="Text Box 5"/>
              <p:cNvSpPr txBox="1">
                <a:spLocks noChangeArrowheads="1"/>
              </p:cNvSpPr>
              <p:nvPr/>
            </p:nvSpPr>
            <p:spPr bwMode="auto">
              <a:xfrm>
                <a:off x="3312" y="720"/>
                <a:ext cx="2187" cy="40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578963"/>
                    </a:solidFill>
                  </a:rPr>
                  <a:t>l</a:t>
                </a:r>
                <a:r>
                  <a:rPr lang="en-US" altLang="zh-CN">
                    <a:solidFill>
                      <a:srgbClr val="578963"/>
                    </a:solidFill>
                  </a:rPr>
                  <a:t>child  data  </a:t>
                </a:r>
                <a:r>
                  <a:rPr lang="en-US" altLang="zh-CN" b="1">
                    <a:solidFill>
                      <a:srgbClr val="578963"/>
                    </a:solidFill>
                  </a:rPr>
                  <a:t>r</a:t>
                </a:r>
                <a:r>
                  <a:rPr lang="en-US" altLang="zh-CN">
                    <a:solidFill>
                      <a:srgbClr val="578963"/>
                    </a:solidFill>
                  </a:rPr>
                  <a:t>child</a:t>
                </a:r>
                <a:endParaRPr lang="en-US" altLang="zh-CN">
                  <a:solidFill>
                    <a:srgbClr val="333333"/>
                  </a:solidFill>
                </a:endParaRPr>
              </a:p>
            </p:txBody>
          </p:sp>
          <p:sp>
            <p:nvSpPr>
              <p:cNvPr id="30797" name="Rectangle 6"/>
              <p:cNvSpPr>
                <a:spLocks noChangeArrowheads="1"/>
              </p:cNvSpPr>
              <p:nvPr/>
            </p:nvSpPr>
            <p:spPr bwMode="auto">
              <a:xfrm>
                <a:off x="3264" y="768"/>
                <a:ext cx="2256" cy="336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rgbClr val="333333"/>
                  </a:solidFill>
                </a:endParaRPr>
              </a:p>
            </p:txBody>
          </p:sp>
          <p:sp>
            <p:nvSpPr>
              <p:cNvPr id="30798" name="Line 7"/>
              <p:cNvSpPr>
                <a:spLocks noChangeShapeType="1"/>
              </p:cNvSpPr>
              <p:nvPr/>
            </p:nvSpPr>
            <p:spPr bwMode="auto">
              <a:xfrm>
                <a:off x="4080" y="76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30799" name="Line 8"/>
              <p:cNvSpPr>
                <a:spLocks noChangeShapeType="1"/>
              </p:cNvSpPr>
              <p:nvPr/>
            </p:nvSpPr>
            <p:spPr bwMode="auto">
              <a:xfrm>
                <a:off x="4704" y="76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440" y="2592"/>
              <a:ext cx="3456" cy="365"/>
              <a:chOff x="2112" y="1248"/>
              <a:chExt cx="3456" cy="365"/>
            </a:xfrm>
          </p:grpSpPr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2112" y="1248"/>
                <a:ext cx="624" cy="365"/>
                <a:chOff x="2304" y="1200"/>
                <a:chExt cx="624" cy="417"/>
              </a:xfrm>
            </p:grpSpPr>
            <p:sp>
              <p:nvSpPr>
                <p:cNvPr id="3079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52" y="1200"/>
                  <a:ext cx="576" cy="417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3200">
                      <a:solidFill>
                        <a:srgbClr val="333333"/>
                      </a:solidFill>
                    </a:rPr>
                    <a:t>ltag</a:t>
                  </a:r>
                </a:p>
              </p:txBody>
            </p:sp>
            <p:sp>
              <p:nvSpPr>
                <p:cNvPr id="30795" name="Rectangle 12"/>
                <p:cNvSpPr>
                  <a:spLocks noChangeArrowheads="1"/>
                </p:cNvSpPr>
                <p:nvPr/>
              </p:nvSpPr>
              <p:spPr bwMode="auto">
                <a:xfrm>
                  <a:off x="2304" y="1200"/>
                  <a:ext cx="576" cy="384"/>
                </a:xfrm>
                <a:prstGeom prst="rect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333333"/>
                    </a:solidFill>
                  </a:endParaRPr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4992" y="1248"/>
                <a:ext cx="576" cy="365"/>
                <a:chOff x="2304" y="1200"/>
                <a:chExt cx="624" cy="417"/>
              </a:xfrm>
            </p:grpSpPr>
            <p:sp>
              <p:nvSpPr>
                <p:cNvPr id="3079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52" y="1200"/>
                  <a:ext cx="576" cy="417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3200">
                      <a:solidFill>
                        <a:srgbClr val="333333"/>
                      </a:solidFill>
                    </a:rPr>
                    <a:t>rtag</a:t>
                  </a:r>
                </a:p>
              </p:txBody>
            </p:sp>
            <p:sp>
              <p:nvSpPr>
                <p:cNvPr id="30793" name="Rectangle 15"/>
                <p:cNvSpPr>
                  <a:spLocks noChangeArrowheads="1"/>
                </p:cNvSpPr>
                <p:nvPr/>
              </p:nvSpPr>
              <p:spPr bwMode="auto">
                <a:xfrm>
                  <a:off x="2304" y="1200"/>
                  <a:ext cx="576" cy="384"/>
                </a:xfrm>
                <a:prstGeom prst="rect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333333"/>
                    </a:solidFill>
                  </a:endParaRPr>
                </a:p>
              </p:txBody>
            </p:sp>
          </p:grpSp>
        </p:grpSp>
      </p:grpSp>
      <p:sp>
        <p:nvSpPr>
          <p:cNvPr id="30724" name="Rectangle 1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975100" y="4805363"/>
            <a:ext cx="2082800" cy="889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30725" name="Text Box 17"/>
          <p:cNvSpPr txBox="1">
            <a:spLocks noChangeArrowheads="1"/>
          </p:cNvSpPr>
          <p:nvPr/>
        </p:nvSpPr>
        <p:spPr bwMode="auto">
          <a:xfrm>
            <a:off x="0" y="333375"/>
            <a:ext cx="59436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rgbClr val="333333"/>
                </a:solidFill>
                <a:ea typeface="楷体_GB2312" pitchFamily="49" charset="-122"/>
              </a:rPr>
              <a:t>二、线索二叉树定义</a:t>
            </a:r>
          </a:p>
        </p:txBody>
      </p:sp>
      <p:grpSp>
        <p:nvGrpSpPr>
          <p:cNvPr id="7" name="Group 0"/>
          <p:cNvGrpSpPr>
            <a:grpSpLocks/>
          </p:cNvGrpSpPr>
          <p:nvPr/>
        </p:nvGrpSpPr>
        <p:grpSpPr bwMode="auto">
          <a:xfrm>
            <a:off x="4464050" y="260350"/>
            <a:ext cx="4932363" cy="2419350"/>
            <a:chOff x="288" y="1248"/>
            <a:chExt cx="5376" cy="2680"/>
          </a:xfrm>
        </p:grpSpPr>
        <p:sp>
          <p:nvSpPr>
            <p:cNvPr id="30727" name="Line 1"/>
            <p:cNvSpPr>
              <a:spLocks noChangeShapeType="1"/>
            </p:cNvSpPr>
            <p:nvPr/>
          </p:nvSpPr>
          <p:spPr bwMode="auto">
            <a:xfrm flipH="1">
              <a:off x="912" y="1584"/>
              <a:ext cx="912" cy="432"/>
            </a:xfrm>
            <a:prstGeom prst="line">
              <a:avLst/>
            </a:prstGeom>
            <a:noFill/>
            <a:ln w="381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0728" name="Line 2"/>
            <p:cNvSpPr>
              <a:spLocks noChangeShapeType="1"/>
            </p:cNvSpPr>
            <p:nvPr/>
          </p:nvSpPr>
          <p:spPr bwMode="auto">
            <a:xfrm>
              <a:off x="2496" y="1584"/>
              <a:ext cx="768" cy="336"/>
            </a:xfrm>
            <a:prstGeom prst="line">
              <a:avLst/>
            </a:prstGeom>
            <a:noFill/>
            <a:ln w="381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0729" name="Line 3"/>
            <p:cNvSpPr>
              <a:spLocks noChangeShapeType="1"/>
            </p:cNvSpPr>
            <p:nvPr/>
          </p:nvSpPr>
          <p:spPr bwMode="auto">
            <a:xfrm>
              <a:off x="1296" y="2352"/>
              <a:ext cx="192" cy="432"/>
            </a:xfrm>
            <a:prstGeom prst="line">
              <a:avLst/>
            </a:prstGeom>
            <a:noFill/>
            <a:ln w="4445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0730" name="Line 4"/>
            <p:cNvSpPr>
              <a:spLocks noChangeShapeType="1"/>
            </p:cNvSpPr>
            <p:nvPr/>
          </p:nvSpPr>
          <p:spPr bwMode="auto">
            <a:xfrm>
              <a:off x="3744" y="2256"/>
              <a:ext cx="768" cy="422"/>
            </a:xfrm>
            <a:prstGeom prst="line">
              <a:avLst/>
            </a:prstGeom>
            <a:noFill/>
            <a:ln w="381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0731" name="Line 5"/>
            <p:cNvSpPr>
              <a:spLocks noChangeShapeType="1"/>
            </p:cNvSpPr>
            <p:nvPr/>
          </p:nvSpPr>
          <p:spPr bwMode="auto">
            <a:xfrm flipH="1">
              <a:off x="3600" y="3024"/>
              <a:ext cx="624" cy="432"/>
            </a:xfrm>
            <a:prstGeom prst="line">
              <a:avLst/>
            </a:prstGeom>
            <a:noFill/>
            <a:ln w="381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0732" name="Freeform 6"/>
            <p:cNvSpPr>
              <a:spLocks/>
            </p:cNvSpPr>
            <p:nvPr/>
          </p:nvSpPr>
          <p:spPr bwMode="auto">
            <a:xfrm>
              <a:off x="1920" y="2112"/>
              <a:ext cx="816" cy="672"/>
            </a:xfrm>
            <a:custGeom>
              <a:avLst/>
              <a:gdLst>
                <a:gd name="T0" fmla="*/ 0 w 1008"/>
                <a:gd name="T1" fmla="*/ 1067 h 576"/>
                <a:gd name="T2" fmla="*/ 82 w 1008"/>
                <a:gd name="T3" fmla="*/ 712 h 576"/>
                <a:gd name="T4" fmla="*/ 185 w 1008"/>
                <a:gd name="T5" fmla="*/ 356 h 576"/>
                <a:gd name="T6" fmla="*/ 288 w 1008"/>
                <a:gd name="T7" fmla="*/ 178 h 576"/>
                <a:gd name="T8" fmla="*/ 433 w 1008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576"/>
                <a:gd name="T17" fmla="*/ 1008 w 1008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576">
                  <a:moveTo>
                    <a:pt x="0" y="576"/>
                  </a:moveTo>
                  <a:cubicBezTo>
                    <a:pt x="60" y="512"/>
                    <a:pt x="120" y="448"/>
                    <a:pt x="192" y="384"/>
                  </a:cubicBezTo>
                  <a:cubicBezTo>
                    <a:pt x="264" y="320"/>
                    <a:pt x="352" y="240"/>
                    <a:pt x="432" y="192"/>
                  </a:cubicBezTo>
                  <a:cubicBezTo>
                    <a:pt x="512" y="144"/>
                    <a:pt x="576" y="128"/>
                    <a:pt x="672" y="96"/>
                  </a:cubicBezTo>
                  <a:cubicBezTo>
                    <a:pt x="768" y="64"/>
                    <a:pt x="888" y="32"/>
                    <a:pt x="1008" y="0"/>
                  </a:cubicBezTo>
                </a:path>
              </a:pathLst>
            </a:cu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0733" name="Freeform 7"/>
            <p:cNvSpPr>
              <a:spLocks/>
            </p:cNvSpPr>
            <p:nvPr/>
          </p:nvSpPr>
          <p:spPr bwMode="auto">
            <a:xfrm>
              <a:off x="720" y="1392"/>
              <a:ext cx="720" cy="624"/>
            </a:xfrm>
            <a:custGeom>
              <a:avLst/>
              <a:gdLst>
                <a:gd name="T0" fmla="*/ 0 w 1104"/>
                <a:gd name="T1" fmla="*/ 406 h 720"/>
                <a:gd name="T2" fmla="*/ 61 w 1104"/>
                <a:gd name="T3" fmla="*/ 135 h 720"/>
                <a:gd name="T4" fmla="*/ 147 w 1104"/>
                <a:gd name="T5" fmla="*/ 27 h 720"/>
                <a:gd name="T6" fmla="*/ 200 w 1104"/>
                <a:gd name="T7" fmla="*/ 0 h 7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4"/>
                <a:gd name="T13" fmla="*/ 0 h 720"/>
                <a:gd name="T14" fmla="*/ 1104 w 1104"/>
                <a:gd name="T15" fmla="*/ 720 h 7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4" h="720">
                  <a:moveTo>
                    <a:pt x="0" y="720"/>
                  </a:moveTo>
                  <a:cubicBezTo>
                    <a:pt x="100" y="536"/>
                    <a:pt x="200" y="352"/>
                    <a:pt x="336" y="240"/>
                  </a:cubicBezTo>
                  <a:cubicBezTo>
                    <a:pt x="472" y="128"/>
                    <a:pt x="688" y="88"/>
                    <a:pt x="816" y="48"/>
                  </a:cubicBezTo>
                  <a:cubicBezTo>
                    <a:pt x="944" y="8"/>
                    <a:pt x="1056" y="16"/>
                    <a:pt x="1104" y="0"/>
                  </a:cubicBezTo>
                </a:path>
              </a:pathLst>
            </a:cu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0734" name="Freeform 8"/>
            <p:cNvSpPr>
              <a:spLocks/>
            </p:cNvSpPr>
            <p:nvPr/>
          </p:nvSpPr>
          <p:spPr bwMode="auto">
            <a:xfrm>
              <a:off x="3264" y="2880"/>
              <a:ext cx="480" cy="624"/>
            </a:xfrm>
            <a:custGeom>
              <a:avLst/>
              <a:gdLst>
                <a:gd name="T0" fmla="*/ 0 w 480"/>
                <a:gd name="T1" fmla="*/ 624 h 624"/>
                <a:gd name="T2" fmla="*/ 96 w 480"/>
                <a:gd name="T3" fmla="*/ 288 h 624"/>
                <a:gd name="T4" fmla="*/ 384 w 480"/>
                <a:gd name="T5" fmla="*/ 48 h 624"/>
                <a:gd name="T6" fmla="*/ 480 w 480"/>
                <a:gd name="T7" fmla="*/ 0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624"/>
                <a:gd name="T14" fmla="*/ 480 w 480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624">
                  <a:moveTo>
                    <a:pt x="0" y="624"/>
                  </a:moveTo>
                  <a:cubicBezTo>
                    <a:pt x="16" y="504"/>
                    <a:pt x="32" y="384"/>
                    <a:pt x="96" y="288"/>
                  </a:cubicBezTo>
                  <a:cubicBezTo>
                    <a:pt x="160" y="192"/>
                    <a:pt x="320" y="96"/>
                    <a:pt x="384" y="48"/>
                  </a:cubicBezTo>
                  <a:cubicBezTo>
                    <a:pt x="448" y="0"/>
                    <a:pt x="464" y="0"/>
                    <a:pt x="480" y="0"/>
                  </a:cubicBezTo>
                </a:path>
              </a:pathLst>
            </a:cu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0735" name="Freeform 9"/>
            <p:cNvSpPr>
              <a:spLocks/>
            </p:cNvSpPr>
            <p:nvPr/>
          </p:nvSpPr>
          <p:spPr bwMode="auto">
            <a:xfrm>
              <a:off x="2304" y="2256"/>
              <a:ext cx="864" cy="624"/>
            </a:xfrm>
            <a:custGeom>
              <a:avLst/>
              <a:gdLst>
                <a:gd name="T0" fmla="*/ 544 w 1008"/>
                <a:gd name="T1" fmla="*/ 0 h 576"/>
                <a:gd name="T2" fmla="*/ 388 w 1008"/>
                <a:gd name="T3" fmla="*/ 530 h 576"/>
                <a:gd name="T4" fmla="*/ 156 w 1008"/>
                <a:gd name="T5" fmla="*/ 728 h 576"/>
                <a:gd name="T6" fmla="*/ 0 w 1008"/>
                <a:gd name="T7" fmla="*/ 793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576"/>
                <a:gd name="T14" fmla="*/ 1008 w 100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576">
                  <a:moveTo>
                    <a:pt x="1008" y="0"/>
                  </a:moveTo>
                  <a:cubicBezTo>
                    <a:pt x="924" y="148"/>
                    <a:pt x="840" y="296"/>
                    <a:pt x="720" y="384"/>
                  </a:cubicBezTo>
                  <a:cubicBezTo>
                    <a:pt x="600" y="472"/>
                    <a:pt x="408" y="496"/>
                    <a:pt x="288" y="528"/>
                  </a:cubicBezTo>
                  <a:cubicBezTo>
                    <a:pt x="168" y="560"/>
                    <a:pt x="48" y="576"/>
                    <a:pt x="0" y="576"/>
                  </a:cubicBezTo>
                </a:path>
              </a:pathLst>
            </a:cu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0736" name="Freeform 10"/>
            <p:cNvSpPr>
              <a:spLocks/>
            </p:cNvSpPr>
            <p:nvPr/>
          </p:nvSpPr>
          <p:spPr bwMode="auto">
            <a:xfrm>
              <a:off x="4320" y="3024"/>
              <a:ext cx="432" cy="544"/>
            </a:xfrm>
            <a:custGeom>
              <a:avLst/>
              <a:gdLst>
                <a:gd name="T0" fmla="*/ 432 w 432"/>
                <a:gd name="T1" fmla="*/ 0 h 544"/>
                <a:gd name="T2" fmla="*/ 288 w 432"/>
                <a:gd name="T3" fmla="*/ 336 h 544"/>
                <a:gd name="T4" fmla="*/ 0 w 432"/>
                <a:gd name="T5" fmla="*/ 528 h 544"/>
                <a:gd name="T6" fmla="*/ 0 60000 65536"/>
                <a:gd name="T7" fmla="*/ 0 60000 65536"/>
                <a:gd name="T8" fmla="*/ 0 60000 65536"/>
                <a:gd name="T9" fmla="*/ 0 w 432"/>
                <a:gd name="T10" fmla="*/ 0 h 544"/>
                <a:gd name="T11" fmla="*/ 432 w 432"/>
                <a:gd name="T12" fmla="*/ 544 h 5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544">
                  <a:moveTo>
                    <a:pt x="432" y="0"/>
                  </a:moveTo>
                  <a:cubicBezTo>
                    <a:pt x="396" y="124"/>
                    <a:pt x="360" y="248"/>
                    <a:pt x="288" y="336"/>
                  </a:cubicBezTo>
                  <a:cubicBezTo>
                    <a:pt x="216" y="424"/>
                    <a:pt x="72" y="544"/>
                    <a:pt x="0" y="528"/>
                  </a:cubicBezTo>
                </a:path>
              </a:pathLst>
            </a:cu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0737" name="Freeform 11"/>
            <p:cNvSpPr>
              <a:spLocks/>
            </p:cNvSpPr>
            <p:nvPr/>
          </p:nvSpPr>
          <p:spPr bwMode="auto">
            <a:xfrm>
              <a:off x="3888" y="3792"/>
              <a:ext cx="1200" cy="136"/>
            </a:xfrm>
            <a:custGeom>
              <a:avLst/>
              <a:gdLst>
                <a:gd name="T0" fmla="*/ 0 w 816"/>
                <a:gd name="T1" fmla="*/ 0 h 328"/>
                <a:gd name="T2" fmla="*/ 1571 w 816"/>
                <a:gd name="T3" fmla="*/ 8 h 328"/>
                <a:gd name="T4" fmla="*/ 3818 w 816"/>
                <a:gd name="T5" fmla="*/ 7 h 328"/>
                <a:gd name="T6" fmla="*/ 0 60000 65536"/>
                <a:gd name="T7" fmla="*/ 0 60000 65536"/>
                <a:gd name="T8" fmla="*/ 0 60000 65536"/>
                <a:gd name="T9" fmla="*/ 0 w 816"/>
                <a:gd name="T10" fmla="*/ 0 h 328"/>
                <a:gd name="T11" fmla="*/ 816 w 816"/>
                <a:gd name="T12" fmla="*/ 328 h 3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328">
                  <a:moveTo>
                    <a:pt x="0" y="0"/>
                  </a:moveTo>
                  <a:cubicBezTo>
                    <a:pt x="100" y="124"/>
                    <a:pt x="200" y="248"/>
                    <a:pt x="336" y="288"/>
                  </a:cubicBezTo>
                  <a:cubicBezTo>
                    <a:pt x="472" y="328"/>
                    <a:pt x="744" y="248"/>
                    <a:pt x="816" y="240"/>
                  </a:cubicBezTo>
                </a:path>
              </a:pathLst>
            </a:cu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0738" name="Text Box 12"/>
            <p:cNvSpPr txBox="1">
              <a:spLocks noChangeArrowheads="1"/>
            </p:cNvSpPr>
            <p:nvPr/>
          </p:nvSpPr>
          <p:spPr bwMode="auto">
            <a:xfrm>
              <a:off x="4847" y="3504"/>
              <a:ext cx="817" cy="33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rgbClr val="333333"/>
                  </a:solidFill>
                </a:rPr>
                <a:t>NULL</a:t>
              </a:r>
            </a:p>
          </p:txBody>
        </p:sp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1440" y="1248"/>
              <a:ext cx="1440" cy="346"/>
              <a:chOff x="1536" y="1478"/>
              <a:chExt cx="1440" cy="346"/>
            </a:xfrm>
          </p:grpSpPr>
          <p:sp>
            <p:nvSpPr>
              <p:cNvPr id="30783" name="Rectangle 14"/>
              <p:cNvSpPr>
                <a:spLocks noChangeArrowheads="1"/>
              </p:cNvSpPr>
              <p:nvPr/>
            </p:nvSpPr>
            <p:spPr bwMode="auto">
              <a:xfrm>
                <a:off x="1536" y="1478"/>
                <a:ext cx="1440" cy="336"/>
              </a:xfrm>
              <a:prstGeom prst="rect">
                <a:avLst/>
              </a:prstGeom>
              <a:solidFill>
                <a:srgbClr val="CAF2CE">
                  <a:alpha val="50195"/>
                </a:srgbClr>
              </a:solidFill>
              <a:ln w="254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>
                    <a:solidFill>
                      <a:srgbClr val="005400"/>
                    </a:solidFill>
                  </a:rPr>
                  <a:t>A</a:t>
                </a:r>
                <a:endParaRPr lang="en-US" altLang="zh-CN" sz="1800">
                  <a:solidFill>
                    <a:srgbClr val="333333"/>
                  </a:solidFill>
                </a:endParaRPr>
              </a:p>
            </p:txBody>
          </p:sp>
          <p:sp>
            <p:nvSpPr>
              <p:cNvPr id="30784" name="Line 15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30785" name="Line 16"/>
              <p:cNvSpPr>
                <a:spLocks noChangeShapeType="1"/>
              </p:cNvSpPr>
              <p:nvPr/>
            </p:nvSpPr>
            <p:spPr bwMode="auto">
              <a:xfrm>
                <a:off x="2400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30786" name="Line 17"/>
              <p:cNvSpPr>
                <a:spLocks noChangeShapeType="1"/>
              </p:cNvSpPr>
              <p:nvPr/>
            </p:nvSpPr>
            <p:spPr bwMode="auto">
              <a:xfrm>
                <a:off x="2688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30787" name="Line 18"/>
              <p:cNvSpPr>
                <a:spLocks noChangeShapeType="1"/>
              </p:cNvSpPr>
              <p:nvPr/>
            </p:nvSpPr>
            <p:spPr bwMode="auto">
              <a:xfrm>
                <a:off x="1776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</p:grpSp>
        <p:grpSp>
          <p:nvGrpSpPr>
            <p:cNvPr id="9" name="Group 19"/>
            <p:cNvGrpSpPr>
              <a:grpSpLocks/>
            </p:cNvGrpSpPr>
            <p:nvPr/>
          </p:nvGrpSpPr>
          <p:grpSpPr bwMode="auto">
            <a:xfrm>
              <a:off x="288" y="2016"/>
              <a:ext cx="1440" cy="346"/>
              <a:chOff x="1536" y="1478"/>
              <a:chExt cx="1440" cy="346"/>
            </a:xfrm>
          </p:grpSpPr>
          <p:sp>
            <p:nvSpPr>
              <p:cNvPr id="30778" name="Rectangle 20"/>
              <p:cNvSpPr>
                <a:spLocks noChangeArrowheads="1"/>
              </p:cNvSpPr>
              <p:nvPr/>
            </p:nvSpPr>
            <p:spPr bwMode="auto">
              <a:xfrm>
                <a:off x="1536" y="1478"/>
                <a:ext cx="1440" cy="336"/>
              </a:xfrm>
              <a:prstGeom prst="rect">
                <a:avLst/>
              </a:prstGeom>
              <a:solidFill>
                <a:srgbClr val="CAF2CE">
                  <a:alpha val="50195"/>
                </a:srgbClr>
              </a:solidFill>
              <a:ln w="254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>
                    <a:solidFill>
                      <a:srgbClr val="005400"/>
                    </a:solidFill>
                  </a:rPr>
                  <a:t>B</a:t>
                </a:r>
                <a:endParaRPr lang="en-US" altLang="zh-CN" sz="1800">
                  <a:solidFill>
                    <a:srgbClr val="333333"/>
                  </a:solidFill>
                </a:endParaRPr>
              </a:p>
            </p:txBody>
          </p:sp>
          <p:sp>
            <p:nvSpPr>
              <p:cNvPr id="30779" name="Line 21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30780" name="Line 22"/>
              <p:cNvSpPr>
                <a:spLocks noChangeShapeType="1"/>
              </p:cNvSpPr>
              <p:nvPr/>
            </p:nvSpPr>
            <p:spPr bwMode="auto">
              <a:xfrm>
                <a:off x="2400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30781" name="Line 23"/>
              <p:cNvSpPr>
                <a:spLocks noChangeShapeType="1"/>
              </p:cNvSpPr>
              <p:nvPr/>
            </p:nvSpPr>
            <p:spPr bwMode="auto">
              <a:xfrm>
                <a:off x="2688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30782" name="Line 24"/>
              <p:cNvSpPr>
                <a:spLocks noChangeShapeType="1"/>
              </p:cNvSpPr>
              <p:nvPr/>
            </p:nvSpPr>
            <p:spPr bwMode="auto">
              <a:xfrm>
                <a:off x="1776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</p:grp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2784" y="1920"/>
              <a:ext cx="1440" cy="346"/>
              <a:chOff x="1536" y="1478"/>
              <a:chExt cx="1440" cy="346"/>
            </a:xfrm>
          </p:grpSpPr>
          <p:sp>
            <p:nvSpPr>
              <p:cNvPr id="30773" name="Rectangle 26"/>
              <p:cNvSpPr>
                <a:spLocks noChangeArrowheads="1"/>
              </p:cNvSpPr>
              <p:nvPr/>
            </p:nvSpPr>
            <p:spPr bwMode="auto">
              <a:xfrm>
                <a:off x="1536" y="1478"/>
                <a:ext cx="1440" cy="336"/>
              </a:xfrm>
              <a:prstGeom prst="rect">
                <a:avLst/>
              </a:prstGeom>
              <a:solidFill>
                <a:srgbClr val="CAF2CE">
                  <a:alpha val="50195"/>
                </a:srgbClr>
              </a:solidFill>
              <a:ln w="254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>
                    <a:solidFill>
                      <a:srgbClr val="333333"/>
                    </a:solidFill>
                  </a:rPr>
                  <a:t>D</a:t>
                </a:r>
              </a:p>
            </p:txBody>
          </p:sp>
          <p:sp>
            <p:nvSpPr>
              <p:cNvPr id="30774" name="Line 27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30775" name="Line 28"/>
              <p:cNvSpPr>
                <a:spLocks noChangeShapeType="1"/>
              </p:cNvSpPr>
              <p:nvPr/>
            </p:nvSpPr>
            <p:spPr bwMode="auto">
              <a:xfrm>
                <a:off x="2400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30776" name="Line 29"/>
              <p:cNvSpPr>
                <a:spLocks noChangeShapeType="1"/>
              </p:cNvSpPr>
              <p:nvPr/>
            </p:nvSpPr>
            <p:spPr bwMode="auto">
              <a:xfrm>
                <a:off x="2688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30777" name="Line 30"/>
              <p:cNvSpPr>
                <a:spLocks noChangeShapeType="1"/>
              </p:cNvSpPr>
              <p:nvPr/>
            </p:nvSpPr>
            <p:spPr bwMode="auto">
              <a:xfrm>
                <a:off x="1776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</p:grpSp>
        <p:grpSp>
          <p:nvGrpSpPr>
            <p:cNvPr id="11" name="Group 31"/>
            <p:cNvGrpSpPr>
              <a:grpSpLocks/>
            </p:cNvGrpSpPr>
            <p:nvPr/>
          </p:nvGrpSpPr>
          <p:grpSpPr bwMode="auto">
            <a:xfrm>
              <a:off x="864" y="2784"/>
              <a:ext cx="1440" cy="346"/>
              <a:chOff x="1536" y="1478"/>
              <a:chExt cx="1440" cy="346"/>
            </a:xfrm>
          </p:grpSpPr>
          <p:sp>
            <p:nvSpPr>
              <p:cNvPr id="30768" name="Rectangle 32"/>
              <p:cNvSpPr>
                <a:spLocks noChangeArrowheads="1"/>
              </p:cNvSpPr>
              <p:nvPr/>
            </p:nvSpPr>
            <p:spPr bwMode="auto">
              <a:xfrm>
                <a:off x="1536" y="1478"/>
                <a:ext cx="1440" cy="336"/>
              </a:xfrm>
              <a:prstGeom prst="rect">
                <a:avLst/>
              </a:prstGeom>
              <a:solidFill>
                <a:srgbClr val="CAF2CE">
                  <a:alpha val="50195"/>
                </a:srgbClr>
              </a:solidFill>
              <a:ln w="254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>
                    <a:solidFill>
                      <a:srgbClr val="333333"/>
                    </a:solidFill>
                  </a:rPr>
                  <a:t>C</a:t>
                </a:r>
              </a:p>
            </p:txBody>
          </p:sp>
          <p:sp>
            <p:nvSpPr>
              <p:cNvPr id="30769" name="Line 33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30770" name="Line 34"/>
              <p:cNvSpPr>
                <a:spLocks noChangeShapeType="1"/>
              </p:cNvSpPr>
              <p:nvPr/>
            </p:nvSpPr>
            <p:spPr bwMode="auto">
              <a:xfrm>
                <a:off x="2400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30771" name="Line 35"/>
              <p:cNvSpPr>
                <a:spLocks noChangeShapeType="1"/>
              </p:cNvSpPr>
              <p:nvPr/>
            </p:nvSpPr>
            <p:spPr bwMode="auto">
              <a:xfrm>
                <a:off x="2688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30772" name="Line 36"/>
              <p:cNvSpPr>
                <a:spLocks noChangeShapeType="1"/>
              </p:cNvSpPr>
              <p:nvPr/>
            </p:nvSpPr>
            <p:spPr bwMode="auto">
              <a:xfrm>
                <a:off x="1776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</p:grpSp>
        <p:grpSp>
          <p:nvGrpSpPr>
            <p:cNvPr id="12" name="Group 37"/>
            <p:cNvGrpSpPr>
              <a:grpSpLocks/>
            </p:cNvGrpSpPr>
            <p:nvPr/>
          </p:nvGrpSpPr>
          <p:grpSpPr bwMode="auto">
            <a:xfrm>
              <a:off x="3792" y="2688"/>
              <a:ext cx="1440" cy="346"/>
              <a:chOff x="1536" y="1478"/>
              <a:chExt cx="1440" cy="346"/>
            </a:xfrm>
          </p:grpSpPr>
          <p:sp>
            <p:nvSpPr>
              <p:cNvPr id="30763" name="Rectangle 38"/>
              <p:cNvSpPr>
                <a:spLocks noChangeArrowheads="1"/>
              </p:cNvSpPr>
              <p:nvPr/>
            </p:nvSpPr>
            <p:spPr bwMode="auto">
              <a:xfrm>
                <a:off x="1536" y="1478"/>
                <a:ext cx="1440" cy="336"/>
              </a:xfrm>
              <a:prstGeom prst="rect">
                <a:avLst/>
              </a:prstGeom>
              <a:solidFill>
                <a:srgbClr val="CAF2CE">
                  <a:alpha val="50195"/>
                </a:srgbClr>
              </a:solidFill>
              <a:ln w="254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>
                    <a:solidFill>
                      <a:srgbClr val="333333"/>
                    </a:solidFill>
                  </a:rPr>
                  <a:t>E</a:t>
                </a:r>
              </a:p>
            </p:txBody>
          </p:sp>
          <p:sp>
            <p:nvSpPr>
              <p:cNvPr id="30764" name="Line 39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30765" name="Line 40"/>
              <p:cNvSpPr>
                <a:spLocks noChangeShapeType="1"/>
              </p:cNvSpPr>
              <p:nvPr/>
            </p:nvSpPr>
            <p:spPr bwMode="auto">
              <a:xfrm>
                <a:off x="2400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30766" name="Line 41"/>
              <p:cNvSpPr>
                <a:spLocks noChangeShapeType="1"/>
              </p:cNvSpPr>
              <p:nvPr/>
            </p:nvSpPr>
            <p:spPr bwMode="auto">
              <a:xfrm>
                <a:off x="2688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30767" name="Line 42"/>
              <p:cNvSpPr>
                <a:spLocks noChangeShapeType="1"/>
              </p:cNvSpPr>
              <p:nvPr/>
            </p:nvSpPr>
            <p:spPr bwMode="auto">
              <a:xfrm>
                <a:off x="1776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</p:grpSp>
        <p:grpSp>
          <p:nvGrpSpPr>
            <p:cNvPr id="13" name="Group 43"/>
            <p:cNvGrpSpPr>
              <a:grpSpLocks/>
            </p:cNvGrpSpPr>
            <p:nvPr/>
          </p:nvGrpSpPr>
          <p:grpSpPr bwMode="auto">
            <a:xfrm>
              <a:off x="2880" y="3456"/>
              <a:ext cx="1440" cy="346"/>
              <a:chOff x="1536" y="1478"/>
              <a:chExt cx="1440" cy="346"/>
            </a:xfrm>
          </p:grpSpPr>
          <p:sp>
            <p:nvSpPr>
              <p:cNvPr id="30758" name="Rectangle 44"/>
              <p:cNvSpPr>
                <a:spLocks noChangeArrowheads="1"/>
              </p:cNvSpPr>
              <p:nvPr/>
            </p:nvSpPr>
            <p:spPr bwMode="auto">
              <a:xfrm>
                <a:off x="1536" y="1478"/>
                <a:ext cx="1440" cy="336"/>
              </a:xfrm>
              <a:prstGeom prst="rect">
                <a:avLst/>
              </a:prstGeom>
              <a:solidFill>
                <a:srgbClr val="CAF2CE">
                  <a:alpha val="50195"/>
                </a:srgbClr>
              </a:solidFill>
              <a:ln w="254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>
                    <a:solidFill>
                      <a:srgbClr val="333333"/>
                    </a:solidFill>
                  </a:rPr>
                  <a:t>F</a:t>
                </a:r>
              </a:p>
            </p:txBody>
          </p:sp>
          <p:sp>
            <p:nvSpPr>
              <p:cNvPr id="30759" name="Line 45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30760" name="Line 46"/>
              <p:cNvSpPr>
                <a:spLocks noChangeShapeType="1"/>
              </p:cNvSpPr>
              <p:nvPr/>
            </p:nvSpPr>
            <p:spPr bwMode="auto">
              <a:xfrm>
                <a:off x="2400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30761" name="Line 47"/>
              <p:cNvSpPr>
                <a:spLocks noChangeShapeType="1"/>
              </p:cNvSpPr>
              <p:nvPr/>
            </p:nvSpPr>
            <p:spPr bwMode="auto">
              <a:xfrm>
                <a:off x="2688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30762" name="Line 48"/>
              <p:cNvSpPr>
                <a:spLocks noChangeShapeType="1"/>
              </p:cNvSpPr>
              <p:nvPr/>
            </p:nvSpPr>
            <p:spPr bwMode="auto">
              <a:xfrm>
                <a:off x="1776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</p:grpSp>
        <p:sp>
          <p:nvSpPr>
            <p:cNvPr id="30745" name="Text Box 49"/>
            <p:cNvSpPr txBox="1">
              <a:spLocks noChangeArrowheads="1"/>
            </p:cNvSpPr>
            <p:nvPr/>
          </p:nvSpPr>
          <p:spPr bwMode="auto">
            <a:xfrm>
              <a:off x="1440" y="1248"/>
              <a:ext cx="288" cy="37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333333"/>
                  </a:solidFill>
                </a:rPr>
                <a:t>0</a:t>
              </a:r>
            </a:p>
          </p:txBody>
        </p:sp>
        <p:sp>
          <p:nvSpPr>
            <p:cNvPr id="30746" name="Text Box 50"/>
            <p:cNvSpPr txBox="1">
              <a:spLocks noChangeArrowheads="1"/>
            </p:cNvSpPr>
            <p:nvPr/>
          </p:nvSpPr>
          <p:spPr bwMode="auto">
            <a:xfrm>
              <a:off x="288" y="2015"/>
              <a:ext cx="287" cy="37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333333"/>
                  </a:solidFill>
                </a:rPr>
                <a:t>1</a:t>
              </a:r>
            </a:p>
          </p:txBody>
        </p:sp>
        <p:sp>
          <p:nvSpPr>
            <p:cNvPr id="30747" name="Text Box 51"/>
            <p:cNvSpPr txBox="1">
              <a:spLocks noChangeArrowheads="1"/>
            </p:cNvSpPr>
            <p:nvPr/>
          </p:nvSpPr>
          <p:spPr bwMode="auto">
            <a:xfrm>
              <a:off x="2593" y="1248"/>
              <a:ext cx="287" cy="37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333333"/>
                  </a:solidFill>
                </a:rPr>
                <a:t>0</a:t>
              </a:r>
            </a:p>
          </p:txBody>
        </p:sp>
        <p:sp>
          <p:nvSpPr>
            <p:cNvPr id="30748" name="Text Box 52"/>
            <p:cNvSpPr txBox="1">
              <a:spLocks noChangeArrowheads="1"/>
            </p:cNvSpPr>
            <p:nvPr/>
          </p:nvSpPr>
          <p:spPr bwMode="auto">
            <a:xfrm>
              <a:off x="3935" y="1920"/>
              <a:ext cx="289" cy="37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333333"/>
                  </a:solidFill>
                </a:rPr>
                <a:t>0</a:t>
              </a:r>
            </a:p>
          </p:txBody>
        </p:sp>
        <p:sp>
          <p:nvSpPr>
            <p:cNvPr id="30749" name="Text Box 53"/>
            <p:cNvSpPr txBox="1">
              <a:spLocks noChangeArrowheads="1"/>
            </p:cNvSpPr>
            <p:nvPr/>
          </p:nvSpPr>
          <p:spPr bwMode="auto">
            <a:xfrm>
              <a:off x="3792" y="2687"/>
              <a:ext cx="289" cy="3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333333"/>
                  </a:solidFill>
                </a:rPr>
                <a:t>0</a:t>
              </a:r>
            </a:p>
          </p:txBody>
        </p:sp>
        <p:sp>
          <p:nvSpPr>
            <p:cNvPr id="30750" name="Text Box 54"/>
            <p:cNvSpPr txBox="1">
              <a:spLocks noChangeArrowheads="1"/>
            </p:cNvSpPr>
            <p:nvPr/>
          </p:nvSpPr>
          <p:spPr bwMode="auto">
            <a:xfrm>
              <a:off x="1440" y="2015"/>
              <a:ext cx="288" cy="37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333333"/>
                  </a:solidFill>
                </a:rPr>
                <a:t>0</a:t>
              </a:r>
            </a:p>
          </p:txBody>
        </p:sp>
        <p:sp>
          <p:nvSpPr>
            <p:cNvPr id="30751" name="Text Box 55"/>
            <p:cNvSpPr txBox="1">
              <a:spLocks noChangeArrowheads="1"/>
            </p:cNvSpPr>
            <p:nvPr/>
          </p:nvSpPr>
          <p:spPr bwMode="auto">
            <a:xfrm>
              <a:off x="864" y="2785"/>
              <a:ext cx="287" cy="37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333333"/>
                  </a:solidFill>
                </a:rPr>
                <a:t>1</a:t>
              </a:r>
            </a:p>
          </p:txBody>
        </p:sp>
        <p:sp>
          <p:nvSpPr>
            <p:cNvPr id="30752" name="Text Box 56"/>
            <p:cNvSpPr txBox="1">
              <a:spLocks noChangeArrowheads="1"/>
            </p:cNvSpPr>
            <p:nvPr/>
          </p:nvSpPr>
          <p:spPr bwMode="auto">
            <a:xfrm>
              <a:off x="2017" y="2785"/>
              <a:ext cx="289" cy="37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333333"/>
                  </a:solidFill>
                </a:rPr>
                <a:t>1</a:t>
              </a:r>
            </a:p>
          </p:txBody>
        </p:sp>
        <p:sp>
          <p:nvSpPr>
            <p:cNvPr id="30753" name="Text Box 57"/>
            <p:cNvSpPr txBox="1">
              <a:spLocks noChangeArrowheads="1"/>
            </p:cNvSpPr>
            <p:nvPr/>
          </p:nvSpPr>
          <p:spPr bwMode="auto">
            <a:xfrm>
              <a:off x="2880" y="3457"/>
              <a:ext cx="287" cy="37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333333"/>
                  </a:solidFill>
                </a:rPr>
                <a:t>1</a:t>
              </a:r>
            </a:p>
          </p:txBody>
        </p:sp>
        <p:sp>
          <p:nvSpPr>
            <p:cNvPr id="30754" name="Text Box 58"/>
            <p:cNvSpPr txBox="1">
              <a:spLocks noChangeArrowheads="1"/>
            </p:cNvSpPr>
            <p:nvPr/>
          </p:nvSpPr>
          <p:spPr bwMode="auto">
            <a:xfrm>
              <a:off x="4032" y="3457"/>
              <a:ext cx="288" cy="37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333333"/>
                  </a:solidFill>
                </a:rPr>
                <a:t>1</a:t>
              </a:r>
            </a:p>
          </p:txBody>
        </p:sp>
        <p:sp>
          <p:nvSpPr>
            <p:cNvPr id="30755" name="Text Box 59"/>
            <p:cNvSpPr txBox="1">
              <a:spLocks noChangeArrowheads="1"/>
            </p:cNvSpPr>
            <p:nvPr/>
          </p:nvSpPr>
          <p:spPr bwMode="auto">
            <a:xfrm>
              <a:off x="4944" y="2688"/>
              <a:ext cx="287" cy="37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333333"/>
                  </a:solidFill>
                </a:rPr>
                <a:t>1</a:t>
              </a:r>
            </a:p>
          </p:txBody>
        </p:sp>
        <p:sp>
          <p:nvSpPr>
            <p:cNvPr id="30756" name="Text Box 60"/>
            <p:cNvSpPr txBox="1">
              <a:spLocks noChangeArrowheads="1"/>
            </p:cNvSpPr>
            <p:nvPr/>
          </p:nvSpPr>
          <p:spPr bwMode="auto">
            <a:xfrm>
              <a:off x="2785" y="1920"/>
              <a:ext cx="287" cy="37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333333"/>
                  </a:solidFill>
                </a:rPr>
                <a:t>1</a:t>
              </a:r>
            </a:p>
          </p:txBody>
        </p:sp>
        <p:sp>
          <p:nvSpPr>
            <p:cNvPr id="30757" name="Freeform 61"/>
            <p:cNvSpPr>
              <a:spLocks/>
            </p:cNvSpPr>
            <p:nvPr/>
          </p:nvSpPr>
          <p:spPr bwMode="auto">
            <a:xfrm>
              <a:off x="1008" y="2352"/>
              <a:ext cx="240" cy="432"/>
            </a:xfrm>
            <a:custGeom>
              <a:avLst/>
              <a:gdLst>
                <a:gd name="T0" fmla="*/ 240 w 240"/>
                <a:gd name="T1" fmla="*/ 432 h 432"/>
                <a:gd name="T2" fmla="*/ 96 w 240"/>
                <a:gd name="T3" fmla="*/ 288 h 432"/>
                <a:gd name="T4" fmla="*/ 0 w 240"/>
                <a:gd name="T5" fmla="*/ 0 h 432"/>
                <a:gd name="T6" fmla="*/ 0 60000 65536"/>
                <a:gd name="T7" fmla="*/ 0 60000 65536"/>
                <a:gd name="T8" fmla="*/ 0 60000 65536"/>
                <a:gd name="T9" fmla="*/ 0 w 240"/>
                <a:gd name="T10" fmla="*/ 0 h 432"/>
                <a:gd name="T11" fmla="*/ 240 w 240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432">
                  <a:moveTo>
                    <a:pt x="240" y="432"/>
                  </a:moveTo>
                  <a:cubicBezTo>
                    <a:pt x="188" y="396"/>
                    <a:pt x="136" y="360"/>
                    <a:pt x="96" y="288"/>
                  </a:cubicBezTo>
                  <a:cubicBezTo>
                    <a:pt x="56" y="216"/>
                    <a:pt x="28" y="108"/>
                    <a:pt x="0" y="0"/>
                  </a:cubicBezTo>
                </a:path>
              </a:pathLst>
            </a:cu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38985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90500" y="2843213"/>
            <a:ext cx="8953500" cy="33909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99"/>
                </a:solidFill>
              </a:rPr>
              <a:t>typedef struct</a:t>
            </a:r>
            <a:r>
              <a:rPr lang="en-US" altLang="zh-CN" b="1">
                <a:solidFill>
                  <a:srgbClr val="CC6600"/>
                </a:solidFill>
              </a:rPr>
              <a:t> </a:t>
            </a:r>
            <a:r>
              <a:rPr lang="en-US" altLang="zh-CN">
                <a:solidFill>
                  <a:srgbClr val="CC6600"/>
                </a:solidFill>
              </a:rPr>
              <a:t>BiThrNod </a:t>
            </a:r>
            <a:r>
              <a:rPr lang="en-US" altLang="zh-CN" b="1">
                <a:solidFill>
                  <a:srgbClr val="000099"/>
                </a:solidFill>
              </a:rPr>
              <a:t>{</a:t>
            </a:r>
            <a:endParaRPr lang="en-US" altLang="zh-CN">
              <a:solidFill>
                <a:srgbClr val="000099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>
                <a:solidFill>
                  <a:srgbClr val="333333"/>
                </a:solidFill>
              </a:rPr>
              <a:t>   </a:t>
            </a:r>
            <a:r>
              <a:rPr lang="en-US" altLang="zh-CN">
                <a:solidFill>
                  <a:srgbClr val="990099"/>
                </a:solidFill>
              </a:rPr>
              <a:t>TElemType        data;</a:t>
            </a:r>
          </a:p>
          <a:p>
            <a:pPr>
              <a:lnSpc>
                <a:spcPct val="125000"/>
              </a:lnSpc>
            </a:pPr>
            <a:r>
              <a:rPr lang="en-US" altLang="zh-CN">
                <a:solidFill>
                  <a:srgbClr val="990099"/>
                </a:solidFill>
              </a:rPr>
              <a:t>   </a:t>
            </a:r>
            <a:r>
              <a:rPr lang="en-US" altLang="zh-CN" b="1">
                <a:solidFill>
                  <a:srgbClr val="990099"/>
                </a:solidFill>
              </a:rPr>
              <a:t>struct</a:t>
            </a:r>
            <a:r>
              <a:rPr lang="en-US" altLang="zh-CN">
                <a:solidFill>
                  <a:srgbClr val="990099"/>
                </a:solidFill>
              </a:rPr>
              <a:t> BiThrNode  </a:t>
            </a:r>
            <a:r>
              <a:rPr lang="en-US" altLang="zh-CN" b="1">
                <a:solidFill>
                  <a:srgbClr val="990099"/>
                </a:solidFill>
              </a:rPr>
              <a:t>*</a:t>
            </a:r>
            <a:r>
              <a:rPr lang="en-US" altLang="zh-CN">
                <a:solidFill>
                  <a:srgbClr val="990099"/>
                </a:solidFill>
              </a:rPr>
              <a:t>lchild, </a:t>
            </a:r>
            <a:r>
              <a:rPr lang="en-US" altLang="zh-CN" b="1">
                <a:solidFill>
                  <a:srgbClr val="990099"/>
                </a:solidFill>
              </a:rPr>
              <a:t>*</a:t>
            </a:r>
            <a:r>
              <a:rPr lang="en-US" altLang="zh-CN">
                <a:solidFill>
                  <a:srgbClr val="990099"/>
                </a:solidFill>
              </a:rPr>
              <a:t>rchild;  </a:t>
            </a:r>
            <a:r>
              <a:rPr lang="en-US" altLang="zh-CN" sz="2800">
                <a:solidFill>
                  <a:srgbClr val="990099"/>
                </a:solidFill>
              </a:rPr>
              <a:t>// </a:t>
            </a:r>
            <a:r>
              <a:rPr lang="zh-CN" altLang="en-US" sz="2800">
                <a:solidFill>
                  <a:srgbClr val="990099"/>
                </a:solidFill>
              </a:rPr>
              <a:t>左右指针</a:t>
            </a:r>
          </a:p>
          <a:p>
            <a:pPr>
              <a:lnSpc>
                <a:spcPct val="125000"/>
              </a:lnSpc>
            </a:pPr>
            <a:r>
              <a:rPr lang="zh-CN" altLang="en-US">
                <a:solidFill>
                  <a:srgbClr val="990099"/>
                </a:solidFill>
              </a:rPr>
              <a:t>   </a:t>
            </a:r>
            <a:r>
              <a:rPr lang="en-US" altLang="zh-CN">
                <a:solidFill>
                  <a:srgbClr val="FF00FF"/>
                </a:solidFill>
              </a:rPr>
              <a:t>PointerThr </a:t>
            </a:r>
            <a:r>
              <a:rPr lang="en-US" altLang="zh-CN">
                <a:solidFill>
                  <a:srgbClr val="990099"/>
                </a:solidFill>
              </a:rPr>
              <a:t>        LTag, RTag;    </a:t>
            </a:r>
            <a:r>
              <a:rPr lang="en-US" altLang="zh-CN" sz="2800">
                <a:solidFill>
                  <a:srgbClr val="990099"/>
                </a:solidFill>
              </a:rPr>
              <a:t>// </a:t>
            </a:r>
            <a:r>
              <a:rPr lang="zh-CN" altLang="en-US" sz="2800">
                <a:solidFill>
                  <a:srgbClr val="990099"/>
                </a:solidFill>
              </a:rPr>
              <a:t>左右标志</a:t>
            </a:r>
            <a:endParaRPr lang="zh-CN" altLang="en-US">
              <a:solidFill>
                <a:srgbClr val="0066CC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b="1">
                <a:solidFill>
                  <a:srgbClr val="000099"/>
                </a:solidFill>
              </a:rPr>
              <a:t>}</a:t>
            </a:r>
            <a:r>
              <a:rPr lang="en-US" altLang="zh-CN">
                <a:solidFill>
                  <a:srgbClr val="000099"/>
                </a:solidFill>
              </a:rPr>
              <a:t> BiThrNode, </a:t>
            </a:r>
            <a:r>
              <a:rPr lang="en-US" altLang="zh-CN" b="1">
                <a:solidFill>
                  <a:srgbClr val="000099"/>
                </a:solidFill>
              </a:rPr>
              <a:t>*</a:t>
            </a:r>
            <a:r>
              <a:rPr lang="en-US" altLang="zh-CN">
                <a:solidFill>
                  <a:srgbClr val="000099"/>
                </a:solidFill>
              </a:rPr>
              <a:t>BiThrTree;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04800" y="228600"/>
            <a:ext cx="5772150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400">
                <a:solidFill>
                  <a:srgbClr val="990033"/>
                </a:solidFill>
                <a:ea typeface="楷体_GB2312" pitchFamily="49" charset="-122"/>
              </a:rPr>
              <a:t>线索链表</a:t>
            </a:r>
            <a:r>
              <a:rPr lang="zh-CN" altLang="en-US" sz="4400">
                <a:solidFill>
                  <a:srgbClr val="000099"/>
                </a:solidFill>
                <a:ea typeface="楷体_GB2312" pitchFamily="49" charset="-122"/>
              </a:rPr>
              <a:t>的类型描述：</a:t>
            </a:r>
            <a:endParaRPr lang="zh-CN" altLang="en-US">
              <a:solidFill>
                <a:srgbClr val="333333"/>
              </a:solidFill>
              <a:ea typeface="楷体_GB2312" pitchFamily="49" charset="-122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0" y="1143000"/>
            <a:ext cx="9077325" cy="1555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b="1">
                <a:solidFill>
                  <a:srgbClr val="333333"/>
                </a:solidFill>
              </a:rPr>
              <a:t>  </a:t>
            </a:r>
            <a:r>
              <a:rPr lang="en-US" altLang="zh-CN" sz="4000" b="1">
                <a:solidFill>
                  <a:srgbClr val="000099"/>
                </a:solidFill>
              </a:rPr>
              <a:t>typedef</a:t>
            </a:r>
            <a:r>
              <a:rPr lang="en-US" altLang="zh-CN" sz="4000">
                <a:solidFill>
                  <a:srgbClr val="333333"/>
                </a:solidFill>
              </a:rPr>
              <a:t> </a:t>
            </a:r>
            <a:r>
              <a:rPr lang="en-US" altLang="zh-CN" sz="4000">
                <a:solidFill>
                  <a:srgbClr val="CC6600"/>
                </a:solidFill>
              </a:rPr>
              <a:t>enum </a:t>
            </a:r>
            <a:r>
              <a:rPr lang="en-US" altLang="zh-CN" sz="3200">
                <a:solidFill>
                  <a:srgbClr val="FF00FF"/>
                </a:solidFill>
              </a:rPr>
              <a:t>PointerThr</a:t>
            </a:r>
            <a:r>
              <a:rPr lang="en-US" altLang="zh-CN" sz="4000">
                <a:solidFill>
                  <a:srgbClr val="000099"/>
                </a:solidFill>
              </a:rPr>
              <a:t>{</a:t>
            </a:r>
            <a:r>
              <a:rPr lang="en-US" altLang="zh-CN" sz="4000">
                <a:solidFill>
                  <a:srgbClr val="333333"/>
                </a:solidFill>
              </a:rPr>
              <a:t> </a:t>
            </a:r>
            <a:r>
              <a:rPr lang="en-US" altLang="zh-CN" sz="4000">
                <a:solidFill>
                  <a:srgbClr val="990000"/>
                </a:solidFill>
              </a:rPr>
              <a:t>Link, Thread</a:t>
            </a:r>
            <a:r>
              <a:rPr lang="en-US" altLang="zh-CN" sz="4000">
                <a:solidFill>
                  <a:srgbClr val="333333"/>
                </a:solidFill>
              </a:rPr>
              <a:t> </a:t>
            </a:r>
            <a:r>
              <a:rPr lang="en-US" altLang="zh-CN" sz="4000">
                <a:solidFill>
                  <a:srgbClr val="000099"/>
                </a:solidFill>
              </a:rPr>
              <a:t>} </a:t>
            </a:r>
            <a:r>
              <a:rPr lang="en-US" altLang="zh-CN" sz="3200">
                <a:solidFill>
                  <a:srgbClr val="000099"/>
                </a:solidFill>
              </a:rPr>
              <a:t>;</a:t>
            </a:r>
            <a:r>
              <a:rPr lang="en-US" altLang="zh-CN" sz="4000">
                <a:solidFill>
                  <a:srgbClr val="333333"/>
                </a:solidFill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en-US" altLang="zh-CN" sz="4000">
                <a:solidFill>
                  <a:srgbClr val="333333"/>
                </a:solidFill>
              </a:rPr>
              <a:t>     </a:t>
            </a:r>
            <a:r>
              <a:rPr lang="en-US" altLang="zh-CN" sz="4000">
                <a:solidFill>
                  <a:srgbClr val="000099"/>
                </a:solidFill>
              </a:rPr>
              <a:t>// Link</a:t>
            </a:r>
            <a:r>
              <a:rPr lang="en-US" altLang="zh-CN" sz="4000" b="1">
                <a:solidFill>
                  <a:srgbClr val="000099"/>
                </a:solidFill>
              </a:rPr>
              <a:t>==</a:t>
            </a:r>
            <a:r>
              <a:rPr lang="en-US" altLang="zh-CN" sz="4000">
                <a:solidFill>
                  <a:srgbClr val="000099"/>
                </a:solidFill>
              </a:rPr>
              <a:t>0:</a:t>
            </a:r>
            <a:r>
              <a:rPr lang="zh-CN" altLang="en-US" sz="4000">
                <a:solidFill>
                  <a:srgbClr val="000099"/>
                </a:solidFill>
              </a:rPr>
              <a:t>指针，</a:t>
            </a:r>
            <a:r>
              <a:rPr lang="en-US" altLang="zh-CN" sz="4000">
                <a:solidFill>
                  <a:srgbClr val="000099"/>
                </a:solidFill>
              </a:rPr>
              <a:t>Thread</a:t>
            </a:r>
            <a:r>
              <a:rPr lang="en-US" altLang="zh-CN" sz="4000" b="1">
                <a:solidFill>
                  <a:srgbClr val="000099"/>
                </a:solidFill>
              </a:rPr>
              <a:t>==</a:t>
            </a:r>
            <a:r>
              <a:rPr lang="en-US" altLang="zh-CN" sz="4000">
                <a:solidFill>
                  <a:srgbClr val="000099"/>
                </a:solidFill>
              </a:rPr>
              <a:t>1:</a:t>
            </a:r>
            <a:r>
              <a:rPr lang="zh-CN" altLang="en-US" sz="4000">
                <a:solidFill>
                  <a:srgbClr val="000099"/>
                </a:solidFill>
              </a:rPr>
              <a:t>线索</a:t>
            </a:r>
          </a:p>
        </p:txBody>
      </p:sp>
    </p:spTree>
    <p:extLst>
      <p:ext uri="{BB962C8B-B14F-4D97-AF65-F5344CB8AC3E}">
        <p14:creationId xmlns:p14="http://schemas.microsoft.com/office/powerpoint/2010/main" val="3192879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Line 2"/>
          <p:cNvSpPr>
            <a:spLocks noChangeShapeType="1"/>
          </p:cNvSpPr>
          <p:nvPr/>
        </p:nvSpPr>
        <p:spPr bwMode="auto">
          <a:xfrm flipH="1">
            <a:off x="1447800" y="2514600"/>
            <a:ext cx="1447800" cy="685800"/>
          </a:xfrm>
          <a:prstGeom prst="line">
            <a:avLst/>
          </a:prstGeom>
          <a:noFill/>
          <a:ln w="38100" cap="sq">
            <a:solidFill>
              <a:srgbClr val="005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3962400" y="2514600"/>
            <a:ext cx="1219200" cy="533400"/>
          </a:xfrm>
          <a:prstGeom prst="line">
            <a:avLst/>
          </a:prstGeom>
          <a:noFill/>
          <a:ln w="38100" cap="sq">
            <a:solidFill>
              <a:srgbClr val="005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2057400" y="3733800"/>
            <a:ext cx="304800" cy="685800"/>
          </a:xfrm>
          <a:prstGeom prst="line">
            <a:avLst/>
          </a:prstGeom>
          <a:noFill/>
          <a:ln w="44450" cap="sq">
            <a:solidFill>
              <a:srgbClr val="005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5943600" y="3581400"/>
            <a:ext cx="1219200" cy="669925"/>
          </a:xfrm>
          <a:prstGeom prst="line">
            <a:avLst/>
          </a:prstGeom>
          <a:noFill/>
          <a:ln w="38100" cap="sq">
            <a:solidFill>
              <a:srgbClr val="005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 flipH="1">
            <a:off x="5715000" y="4800600"/>
            <a:ext cx="990600" cy="685800"/>
          </a:xfrm>
          <a:prstGeom prst="line">
            <a:avLst/>
          </a:prstGeom>
          <a:noFill/>
          <a:ln w="38100" cap="sq">
            <a:solidFill>
              <a:srgbClr val="005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381000" y="-63500"/>
            <a:ext cx="4110038" cy="1079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5400" b="1">
                <a:solidFill>
                  <a:srgbClr val="0000FF"/>
                </a:solidFill>
                <a:ea typeface="楷体_GB2312" pitchFamily="49" charset="-122"/>
              </a:rPr>
              <a:t>先序</a:t>
            </a:r>
            <a:r>
              <a:rPr lang="zh-CN" altLang="en-US" sz="4000" b="1">
                <a:solidFill>
                  <a:srgbClr val="800000"/>
                </a:solidFill>
                <a:ea typeface="楷体_GB2312" pitchFamily="49" charset="-122"/>
              </a:rPr>
              <a:t>线索二叉树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3276600" y="1143000"/>
            <a:ext cx="50292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333333"/>
                </a:solidFill>
              </a:rPr>
              <a:t>先序遍历：</a:t>
            </a:r>
            <a:r>
              <a:rPr lang="zh-CN" altLang="en-US" dirty="0">
                <a:solidFill>
                  <a:srgbClr val="333333"/>
                </a:solidFill>
              </a:rPr>
              <a:t>  </a:t>
            </a:r>
            <a:r>
              <a:rPr lang="en-US" altLang="zh-CN" dirty="0">
                <a:solidFill>
                  <a:srgbClr val="333333"/>
                </a:solidFill>
              </a:rPr>
              <a:t>A B C D E F</a:t>
            </a:r>
          </a:p>
        </p:txBody>
      </p:sp>
      <p:sp>
        <p:nvSpPr>
          <p:cNvPr id="17417" name="Freeform 9"/>
          <p:cNvSpPr>
            <a:spLocks/>
          </p:cNvSpPr>
          <p:nvPr/>
        </p:nvSpPr>
        <p:spPr bwMode="auto">
          <a:xfrm>
            <a:off x="3048000" y="3352800"/>
            <a:ext cx="1295400" cy="1066800"/>
          </a:xfrm>
          <a:custGeom>
            <a:avLst/>
            <a:gdLst>
              <a:gd name="T0" fmla="*/ 0 w 1008"/>
              <a:gd name="T1" fmla="*/ 2147483647 h 576"/>
              <a:gd name="T2" fmla="*/ 2147483647 w 1008"/>
              <a:gd name="T3" fmla="*/ 2147483647 h 576"/>
              <a:gd name="T4" fmla="*/ 2147483647 w 1008"/>
              <a:gd name="T5" fmla="*/ 2147483647 h 576"/>
              <a:gd name="T6" fmla="*/ 2147483647 w 1008"/>
              <a:gd name="T7" fmla="*/ 2147483647 h 576"/>
              <a:gd name="T8" fmla="*/ 2147483647 w 1008"/>
              <a:gd name="T9" fmla="*/ 0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576"/>
              <a:gd name="T17" fmla="*/ 1008 w 1008"/>
              <a:gd name="T18" fmla="*/ 576 h 5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576">
                <a:moveTo>
                  <a:pt x="0" y="576"/>
                </a:moveTo>
                <a:cubicBezTo>
                  <a:pt x="60" y="512"/>
                  <a:pt x="120" y="448"/>
                  <a:pt x="192" y="384"/>
                </a:cubicBezTo>
                <a:cubicBezTo>
                  <a:pt x="264" y="320"/>
                  <a:pt x="352" y="240"/>
                  <a:pt x="432" y="192"/>
                </a:cubicBezTo>
                <a:cubicBezTo>
                  <a:pt x="512" y="144"/>
                  <a:pt x="576" y="128"/>
                  <a:pt x="672" y="96"/>
                </a:cubicBezTo>
                <a:cubicBezTo>
                  <a:pt x="768" y="64"/>
                  <a:pt x="888" y="32"/>
                  <a:pt x="1008" y="0"/>
                </a:cubicBezTo>
              </a:path>
            </a:pathLst>
          </a:custGeom>
          <a:noFill/>
          <a:ln w="38100" cap="sq">
            <a:solidFill>
              <a:srgbClr val="0000FF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17418" name="Freeform 10"/>
          <p:cNvSpPr>
            <a:spLocks/>
          </p:cNvSpPr>
          <p:nvPr/>
        </p:nvSpPr>
        <p:spPr bwMode="auto">
          <a:xfrm>
            <a:off x="1143000" y="2209800"/>
            <a:ext cx="1143000" cy="990600"/>
          </a:xfrm>
          <a:custGeom>
            <a:avLst/>
            <a:gdLst>
              <a:gd name="T0" fmla="*/ 0 w 1104"/>
              <a:gd name="T1" fmla="*/ 2147483647 h 720"/>
              <a:gd name="T2" fmla="*/ 2147483647 w 1104"/>
              <a:gd name="T3" fmla="*/ 2147483647 h 720"/>
              <a:gd name="T4" fmla="*/ 2147483647 w 1104"/>
              <a:gd name="T5" fmla="*/ 2147483647 h 720"/>
              <a:gd name="T6" fmla="*/ 2147483647 w 1104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104"/>
              <a:gd name="T13" fmla="*/ 0 h 720"/>
              <a:gd name="T14" fmla="*/ 1104 w 1104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04" h="720">
                <a:moveTo>
                  <a:pt x="0" y="720"/>
                </a:moveTo>
                <a:cubicBezTo>
                  <a:pt x="100" y="536"/>
                  <a:pt x="200" y="352"/>
                  <a:pt x="336" y="240"/>
                </a:cubicBezTo>
                <a:cubicBezTo>
                  <a:pt x="472" y="128"/>
                  <a:pt x="688" y="88"/>
                  <a:pt x="816" y="48"/>
                </a:cubicBezTo>
                <a:cubicBezTo>
                  <a:pt x="944" y="8"/>
                  <a:pt x="1056" y="16"/>
                  <a:pt x="1104" y="0"/>
                </a:cubicBezTo>
              </a:path>
            </a:pathLst>
          </a:cu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17419" name="Freeform 11"/>
          <p:cNvSpPr>
            <a:spLocks/>
          </p:cNvSpPr>
          <p:nvPr/>
        </p:nvSpPr>
        <p:spPr bwMode="auto">
          <a:xfrm>
            <a:off x="5181600" y="4572000"/>
            <a:ext cx="762000" cy="990600"/>
          </a:xfrm>
          <a:custGeom>
            <a:avLst/>
            <a:gdLst>
              <a:gd name="T0" fmla="*/ 0 w 480"/>
              <a:gd name="T1" fmla="*/ 2147483647 h 624"/>
              <a:gd name="T2" fmla="*/ 2147483647 w 480"/>
              <a:gd name="T3" fmla="*/ 2147483647 h 624"/>
              <a:gd name="T4" fmla="*/ 2147483647 w 480"/>
              <a:gd name="T5" fmla="*/ 2147483647 h 624"/>
              <a:gd name="T6" fmla="*/ 2147483647 w 480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624"/>
              <a:gd name="T14" fmla="*/ 480 w 480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624">
                <a:moveTo>
                  <a:pt x="0" y="624"/>
                </a:moveTo>
                <a:cubicBezTo>
                  <a:pt x="16" y="504"/>
                  <a:pt x="32" y="384"/>
                  <a:pt x="96" y="288"/>
                </a:cubicBezTo>
                <a:cubicBezTo>
                  <a:pt x="160" y="192"/>
                  <a:pt x="320" y="96"/>
                  <a:pt x="384" y="48"/>
                </a:cubicBezTo>
                <a:cubicBezTo>
                  <a:pt x="448" y="0"/>
                  <a:pt x="464" y="0"/>
                  <a:pt x="480" y="0"/>
                </a:cubicBezTo>
              </a:path>
            </a:pathLst>
          </a:cu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17420" name="Freeform 12"/>
          <p:cNvSpPr>
            <a:spLocks/>
          </p:cNvSpPr>
          <p:nvPr/>
        </p:nvSpPr>
        <p:spPr bwMode="auto">
          <a:xfrm>
            <a:off x="3657600" y="3581400"/>
            <a:ext cx="1371600" cy="990600"/>
          </a:xfrm>
          <a:custGeom>
            <a:avLst/>
            <a:gdLst>
              <a:gd name="T0" fmla="*/ 2147483647 w 1008"/>
              <a:gd name="T1" fmla="*/ 0 h 576"/>
              <a:gd name="T2" fmla="*/ 2147483647 w 1008"/>
              <a:gd name="T3" fmla="*/ 2147483647 h 576"/>
              <a:gd name="T4" fmla="*/ 2147483647 w 1008"/>
              <a:gd name="T5" fmla="*/ 2147483647 h 576"/>
              <a:gd name="T6" fmla="*/ 0 w 1008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576"/>
              <a:gd name="T14" fmla="*/ 1008 w 1008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576">
                <a:moveTo>
                  <a:pt x="1008" y="0"/>
                </a:moveTo>
                <a:cubicBezTo>
                  <a:pt x="924" y="148"/>
                  <a:pt x="840" y="296"/>
                  <a:pt x="720" y="384"/>
                </a:cubicBezTo>
                <a:cubicBezTo>
                  <a:pt x="600" y="472"/>
                  <a:pt x="408" y="496"/>
                  <a:pt x="288" y="528"/>
                </a:cubicBezTo>
                <a:cubicBezTo>
                  <a:pt x="168" y="560"/>
                  <a:pt x="48" y="576"/>
                  <a:pt x="0" y="576"/>
                </a:cubicBezTo>
              </a:path>
            </a:pathLst>
          </a:custGeom>
          <a:noFill/>
          <a:ln w="38100" cap="sq">
            <a:solidFill>
              <a:srgbClr val="FF3300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17421" name="Freeform 13"/>
          <p:cNvSpPr>
            <a:spLocks/>
          </p:cNvSpPr>
          <p:nvPr/>
        </p:nvSpPr>
        <p:spPr bwMode="auto">
          <a:xfrm>
            <a:off x="6858000" y="4800600"/>
            <a:ext cx="685800" cy="863600"/>
          </a:xfrm>
          <a:custGeom>
            <a:avLst/>
            <a:gdLst>
              <a:gd name="T0" fmla="*/ 2147483647 w 432"/>
              <a:gd name="T1" fmla="*/ 0 h 544"/>
              <a:gd name="T2" fmla="*/ 2147483647 w 432"/>
              <a:gd name="T3" fmla="*/ 2147483647 h 544"/>
              <a:gd name="T4" fmla="*/ 0 w 432"/>
              <a:gd name="T5" fmla="*/ 2147483647 h 544"/>
              <a:gd name="T6" fmla="*/ 0 60000 65536"/>
              <a:gd name="T7" fmla="*/ 0 60000 65536"/>
              <a:gd name="T8" fmla="*/ 0 60000 65536"/>
              <a:gd name="T9" fmla="*/ 0 w 432"/>
              <a:gd name="T10" fmla="*/ 0 h 544"/>
              <a:gd name="T11" fmla="*/ 432 w 432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544">
                <a:moveTo>
                  <a:pt x="432" y="0"/>
                </a:moveTo>
                <a:cubicBezTo>
                  <a:pt x="396" y="124"/>
                  <a:pt x="360" y="248"/>
                  <a:pt x="288" y="336"/>
                </a:cubicBezTo>
                <a:cubicBezTo>
                  <a:pt x="216" y="424"/>
                  <a:pt x="72" y="544"/>
                  <a:pt x="0" y="528"/>
                </a:cubicBezTo>
              </a:path>
            </a:pathLst>
          </a:custGeom>
          <a:noFill/>
          <a:ln w="38100" cap="sq">
            <a:solidFill>
              <a:srgbClr val="0000FF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17422" name="Freeform 14"/>
          <p:cNvSpPr>
            <a:spLocks/>
          </p:cNvSpPr>
          <p:nvPr/>
        </p:nvSpPr>
        <p:spPr bwMode="auto">
          <a:xfrm>
            <a:off x="6172200" y="6019800"/>
            <a:ext cx="1905000" cy="215900"/>
          </a:xfrm>
          <a:custGeom>
            <a:avLst/>
            <a:gdLst>
              <a:gd name="T0" fmla="*/ 0 w 816"/>
              <a:gd name="T1" fmla="*/ 0 h 328"/>
              <a:gd name="T2" fmla="*/ 2147483647 w 816"/>
              <a:gd name="T3" fmla="*/ 2147483647 h 328"/>
              <a:gd name="T4" fmla="*/ 2147483647 w 816"/>
              <a:gd name="T5" fmla="*/ 2147483647 h 328"/>
              <a:gd name="T6" fmla="*/ 0 60000 65536"/>
              <a:gd name="T7" fmla="*/ 0 60000 65536"/>
              <a:gd name="T8" fmla="*/ 0 60000 65536"/>
              <a:gd name="T9" fmla="*/ 0 w 816"/>
              <a:gd name="T10" fmla="*/ 0 h 328"/>
              <a:gd name="T11" fmla="*/ 816 w 816"/>
              <a:gd name="T12" fmla="*/ 328 h 3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328">
                <a:moveTo>
                  <a:pt x="0" y="0"/>
                </a:moveTo>
                <a:cubicBezTo>
                  <a:pt x="100" y="124"/>
                  <a:pt x="200" y="248"/>
                  <a:pt x="336" y="288"/>
                </a:cubicBezTo>
                <a:cubicBezTo>
                  <a:pt x="472" y="328"/>
                  <a:pt x="744" y="248"/>
                  <a:pt x="816" y="240"/>
                </a:cubicBezTo>
              </a:path>
            </a:pathLst>
          </a:custGeom>
          <a:noFill/>
          <a:ln w="38100" cap="sq">
            <a:solidFill>
              <a:srgbClr val="0000FF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7848600" y="5842000"/>
            <a:ext cx="1295400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333333"/>
                </a:solidFill>
              </a:rPr>
              <a:t>  </a:t>
            </a:r>
            <a:r>
              <a:rPr lang="en-US" altLang="zh-CN" sz="2400" dirty="0">
                <a:solidFill>
                  <a:srgbClr val="333333"/>
                </a:solidFill>
              </a:rPr>
              <a:t>NULL</a:t>
            </a:r>
            <a:endParaRPr lang="en-US" altLang="zh-CN" dirty="0">
              <a:solidFill>
                <a:srgbClr val="333333"/>
              </a:solidFill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286000" y="1981200"/>
            <a:ext cx="2286000" cy="549275"/>
            <a:chOff x="1536" y="1478"/>
            <a:chExt cx="1440" cy="346"/>
          </a:xfrm>
        </p:grpSpPr>
        <p:sp>
          <p:nvSpPr>
            <p:cNvPr id="32828" name="Rectangle 17"/>
            <p:cNvSpPr>
              <a:spLocks noChangeArrowheads="1"/>
            </p:cNvSpPr>
            <p:nvPr/>
          </p:nvSpPr>
          <p:spPr bwMode="auto">
            <a:xfrm>
              <a:off x="1536" y="1478"/>
              <a:ext cx="1440" cy="336"/>
            </a:xfrm>
            <a:prstGeom prst="rect">
              <a:avLst/>
            </a:prstGeom>
            <a:solidFill>
              <a:srgbClr val="CAF2CE">
                <a:alpha val="50195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5400"/>
                  </a:solidFill>
                </a:rPr>
                <a:t>A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32829" name="Line 18"/>
            <p:cNvSpPr>
              <a:spLocks noChangeShapeType="1"/>
            </p:cNvSpPr>
            <p:nvPr/>
          </p:nvSpPr>
          <p:spPr bwMode="auto">
            <a:xfrm>
              <a:off x="2064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2830" name="Line 19"/>
            <p:cNvSpPr>
              <a:spLocks noChangeShapeType="1"/>
            </p:cNvSpPr>
            <p:nvPr/>
          </p:nvSpPr>
          <p:spPr bwMode="auto">
            <a:xfrm>
              <a:off x="2400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2831" name="Line 20"/>
            <p:cNvSpPr>
              <a:spLocks noChangeShapeType="1"/>
            </p:cNvSpPr>
            <p:nvPr/>
          </p:nvSpPr>
          <p:spPr bwMode="auto">
            <a:xfrm>
              <a:off x="2688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2832" name="Line 21"/>
            <p:cNvSpPr>
              <a:spLocks noChangeShapeType="1"/>
            </p:cNvSpPr>
            <p:nvPr/>
          </p:nvSpPr>
          <p:spPr bwMode="auto">
            <a:xfrm>
              <a:off x="1776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57200" y="3200400"/>
            <a:ext cx="2286000" cy="549275"/>
            <a:chOff x="1536" y="1478"/>
            <a:chExt cx="1440" cy="346"/>
          </a:xfrm>
        </p:grpSpPr>
        <p:sp>
          <p:nvSpPr>
            <p:cNvPr id="32823" name="Rectangle 23"/>
            <p:cNvSpPr>
              <a:spLocks noChangeArrowheads="1"/>
            </p:cNvSpPr>
            <p:nvPr/>
          </p:nvSpPr>
          <p:spPr bwMode="auto">
            <a:xfrm>
              <a:off x="1536" y="1478"/>
              <a:ext cx="1440" cy="336"/>
            </a:xfrm>
            <a:prstGeom prst="rect">
              <a:avLst/>
            </a:prstGeom>
            <a:solidFill>
              <a:srgbClr val="CAF2CE">
                <a:alpha val="50195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5400"/>
                  </a:solidFill>
                </a:rPr>
                <a:t>B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32824" name="Line 24"/>
            <p:cNvSpPr>
              <a:spLocks noChangeShapeType="1"/>
            </p:cNvSpPr>
            <p:nvPr/>
          </p:nvSpPr>
          <p:spPr bwMode="auto">
            <a:xfrm>
              <a:off x="2064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2825" name="Line 25"/>
            <p:cNvSpPr>
              <a:spLocks noChangeShapeType="1"/>
            </p:cNvSpPr>
            <p:nvPr/>
          </p:nvSpPr>
          <p:spPr bwMode="auto">
            <a:xfrm>
              <a:off x="2400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2826" name="Line 26"/>
            <p:cNvSpPr>
              <a:spLocks noChangeShapeType="1"/>
            </p:cNvSpPr>
            <p:nvPr/>
          </p:nvSpPr>
          <p:spPr bwMode="auto">
            <a:xfrm>
              <a:off x="2688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2827" name="Line 27"/>
            <p:cNvSpPr>
              <a:spLocks noChangeShapeType="1"/>
            </p:cNvSpPr>
            <p:nvPr/>
          </p:nvSpPr>
          <p:spPr bwMode="auto">
            <a:xfrm>
              <a:off x="1776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4419600" y="3048000"/>
            <a:ext cx="2286000" cy="549275"/>
            <a:chOff x="1536" y="1478"/>
            <a:chExt cx="1440" cy="346"/>
          </a:xfrm>
        </p:grpSpPr>
        <p:sp>
          <p:nvSpPr>
            <p:cNvPr id="32818" name="Rectangle 29"/>
            <p:cNvSpPr>
              <a:spLocks noChangeArrowheads="1"/>
            </p:cNvSpPr>
            <p:nvPr/>
          </p:nvSpPr>
          <p:spPr bwMode="auto">
            <a:xfrm>
              <a:off x="1536" y="1478"/>
              <a:ext cx="1440" cy="336"/>
            </a:xfrm>
            <a:prstGeom prst="rect">
              <a:avLst/>
            </a:prstGeom>
            <a:solidFill>
              <a:srgbClr val="CAF2CE">
                <a:alpha val="50195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5400"/>
                  </a:solidFill>
                </a:rPr>
                <a:t>D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32819" name="Line 30"/>
            <p:cNvSpPr>
              <a:spLocks noChangeShapeType="1"/>
            </p:cNvSpPr>
            <p:nvPr/>
          </p:nvSpPr>
          <p:spPr bwMode="auto">
            <a:xfrm>
              <a:off x="2064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2820" name="Line 31"/>
            <p:cNvSpPr>
              <a:spLocks noChangeShapeType="1"/>
            </p:cNvSpPr>
            <p:nvPr/>
          </p:nvSpPr>
          <p:spPr bwMode="auto">
            <a:xfrm>
              <a:off x="2400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2821" name="Line 32"/>
            <p:cNvSpPr>
              <a:spLocks noChangeShapeType="1"/>
            </p:cNvSpPr>
            <p:nvPr/>
          </p:nvSpPr>
          <p:spPr bwMode="auto">
            <a:xfrm>
              <a:off x="2688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2822" name="Line 33"/>
            <p:cNvSpPr>
              <a:spLocks noChangeShapeType="1"/>
            </p:cNvSpPr>
            <p:nvPr/>
          </p:nvSpPr>
          <p:spPr bwMode="auto">
            <a:xfrm>
              <a:off x="1776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1371600" y="4419600"/>
            <a:ext cx="2286000" cy="549275"/>
            <a:chOff x="1536" y="1478"/>
            <a:chExt cx="1440" cy="346"/>
          </a:xfrm>
        </p:grpSpPr>
        <p:sp>
          <p:nvSpPr>
            <p:cNvPr id="32813" name="Rectangle 35"/>
            <p:cNvSpPr>
              <a:spLocks noChangeArrowheads="1"/>
            </p:cNvSpPr>
            <p:nvPr/>
          </p:nvSpPr>
          <p:spPr bwMode="auto">
            <a:xfrm>
              <a:off x="1536" y="1478"/>
              <a:ext cx="1440" cy="336"/>
            </a:xfrm>
            <a:prstGeom prst="rect">
              <a:avLst/>
            </a:prstGeom>
            <a:solidFill>
              <a:srgbClr val="CAF2CE">
                <a:alpha val="50195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5400"/>
                  </a:solidFill>
                </a:rPr>
                <a:t>C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32814" name="Line 36"/>
            <p:cNvSpPr>
              <a:spLocks noChangeShapeType="1"/>
            </p:cNvSpPr>
            <p:nvPr/>
          </p:nvSpPr>
          <p:spPr bwMode="auto">
            <a:xfrm>
              <a:off x="2064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2815" name="Line 37"/>
            <p:cNvSpPr>
              <a:spLocks noChangeShapeType="1"/>
            </p:cNvSpPr>
            <p:nvPr/>
          </p:nvSpPr>
          <p:spPr bwMode="auto">
            <a:xfrm>
              <a:off x="2400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2816" name="Line 38"/>
            <p:cNvSpPr>
              <a:spLocks noChangeShapeType="1"/>
            </p:cNvSpPr>
            <p:nvPr/>
          </p:nvSpPr>
          <p:spPr bwMode="auto">
            <a:xfrm>
              <a:off x="2688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2817" name="Line 39"/>
            <p:cNvSpPr>
              <a:spLocks noChangeShapeType="1"/>
            </p:cNvSpPr>
            <p:nvPr/>
          </p:nvSpPr>
          <p:spPr bwMode="auto">
            <a:xfrm>
              <a:off x="1776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6019800" y="4267200"/>
            <a:ext cx="2286000" cy="549275"/>
            <a:chOff x="1536" y="1478"/>
            <a:chExt cx="1440" cy="346"/>
          </a:xfrm>
        </p:grpSpPr>
        <p:sp>
          <p:nvSpPr>
            <p:cNvPr id="32808" name="Rectangle 41"/>
            <p:cNvSpPr>
              <a:spLocks noChangeArrowheads="1"/>
            </p:cNvSpPr>
            <p:nvPr/>
          </p:nvSpPr>
          <p:spPr bwMode="auto">
            <a:xfrm>
              <a:off x="1536" y="1478"/>
              <a:ext cx="1440" cy="336"/>
            </a:xfrm>
            <a:prstGeom prst="rect">
              <a:avLst/>
            </a:prstGeom>
            <a:solidFill>
              <a:srgbClr val="CAF2CE">
                <a:alpha val="50195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5400"/>
                  </a:solidFill>
                </a:rPr>
                <a:t>E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32809" name="Line 42"/>
            <p:cNvSpPr>
              <a:spLocks noChangeShapeType="1"/>
            </p:cNvSpPr>
            <p:nvPr/>
          </p:nvSpPr>
          <p:spPr bwMode="auto">
            <a:xfrm>
              <a:off x="2064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2810" name="Line 43"/>
            <p:cNvSpPr>
              <a:spLocks noChangeShapeType="1"/>
            </p:cNvSpPr>
            <p:nvPr/>
          </p:nvSpPr>
          <p:spPr bwMode="auto">
            <a:xfrm>
              <a:off x="2400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2811" name="Line 44"/>
            <p:cNvSpPr>
              <a:spLocks noChangeShapeType="1"/>
            </p:cNvSpPr>
            <p:nvPr/>
          </p:nvSpPr>
          <p:spPr bwMode="auto">
            <a:xfrm>
              <a:off x="2688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2812" name="Line 45"/>
            <p:cNvSpPr>
              <a:spLocks noChangeShapeType="1"/>
            </p:cNvSpPr>
            <p:nvPr/>
          </p:nvSpPr>
          <p:spPr bwMode="auto">
            <a:xfrm>
              <a:off x="1776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4572000" y="5486400"/>
            <a:ext cx="2286000" cy="549275"/>
            <a:chOff x="1536" y="1478"/>
            <a:chExt cx="1440" cy="346"/>
          </a:xfrm>
        </p:grpSpPr>
        <p:sp>
          <p:nvSpPr>
            <p:cNvPr id="32803" name="Rectangle 47"/>
            <p:cNvSpPr>
              <a:spLocks noChangeArrowheads="1"/>
            </p:cNvSpPr>
            <p:nvPr/>
          </p:nvSpPr>
          <p:spPr bwMode="auto">
            <a:xfrm>
              <a:off x="1536" y="1478"/>
              <a:ext cx="1440" cy="336"/>
            </a:xfrm>
            <a:prstGeom prst="rect">
              <a:avLst/>
            </a:prstGeom>
            <a:solidFill>
              <a:srgbClr val="CAF2CE">
                <a:alpha val="50195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5400"/>
                  </a:solidFill>
                </a:rPr>
                <a:t>F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32804" name="Line 48"/>
            <p:cNvSpPr>
              <a:spLocks noChangeShapeType="1"/>
            </p:cNvSpPr>
            <p:nvPr/>
          </p:nvSpPr>
          <p:spPr bwMode="auto">
            <a:xfrm>
              <a:off x="2064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2805" name="Line 49"/>
            <p:cNvSpPr>
              <a:spLocks noChangeShapeType="1"/>
            </p:cNvSpPr>
            <p:nvPr/>
          </p:nvSpPr>
          <p:spPr bwMode="auto">
            <a:xfrm>
              <a:off x="2400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2806" name="Line 50"/>
            <p:cNvSpPr>
              <a:spLocks noChangeShapeType="1"/>
            </p:cNvSpPr>
            <p:nvPr/>
          </p:nvSpPr>
          <p:spPr bwMode="auto">
            <a:xfrm>
              <a:off x="2688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2807" name="Line 51"/>
            <p:cNvSpPr>
              <a:spLocks noChangeShapeType="1"/>
            </p:cNvSpPr>
            <p:nvPr/>
          </p:nvSpPr>
          <p:spPr bwMode="auto">
            <a:xfrm>
              <a:off x="1776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</p:grpSp>
      <p:sp>
        <p:nvSpPr>
          <p:cNvPr id="32790" name="Text Box 52"/>
          <p:cNvSpPr txBox="1">
            <a:spLocks noChangeArrowheads="1"/>
          </p:cNvSpPr>
          <p:nvPr/>
        </p:nvSpPr>
        <p:spPr bwMode="auto">
          <a:xfrm>
            <a:off x="2286000" y="1981200"/>
            <a:ext cx="457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333333"/>
                </a:solidFill>
              </a:rPr>
              <a:t>0</a:t>
            </a:r>
          </a:p>
        </p:txBody>
      </p:sp>
      <p:sp>
        <p:nvSpPr>
          <p:cNvPr id="32791" name="Text Box 53"/>
          <p:cNvSpPr txBox="1">
            <a:spLocks noChangeArrowheads="1"/>
          </p:cNvSpPr>
          <p:nvPr/>
        </p:nvSpPr>
        <p:spPr bwMode="auto">
          <a:xfrm>
            <a:off x="457200" y="3200400"/>
            <a:ext cx="457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333333"/>
                </a:solidFill>
              </a:rPr>
              <a:t>1</a:t>
            </a:r>
          </a:p>
        </p:txBody>
      </p:sp>
      <p:sp>
        <p:nvSpPr>
          <p:cNvPr id="32792" name="Text Box 54"/>
          <p:cNvSpPr txBox="1">
            <a:spLocks noChangeArrowheads="1"/>
          </p:cNvSpPr>
          <p:nvPr/>
        </p:nvSpPr>
        <p:spPr bwMode="auto">
          <a:xfrm>
            <a:off x="4114800" y="1981200"/>
            <a:ext cx="457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333333"/>
                </a:solidFill>
              </a:rPr>
              <a:t>0</a:t>
            </a:r>
          </a:p>
        </p:txBody>
      </p:sp>
      <p:sp>
        <p:nvSpPr>
          <p:cNvPr id="32793" name="Text Box 55"/>
          <p:cNvSpPr txBox="1">
            <a:spLocks noChangeArrowheads="1"/>
          </p:cNvSpPr>
          <p:nvPr/>
        </p:nvSpPr>
        <p:spPr bwMode="auto">
          <a:xfrm>
            <a:off x="6248400" y="3048000"/>
            <a:ext cx="457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333333"/>
                </a:solidFill>
              </a:rPr>
              <a:t>0</a:t>
            </a:r>
          </a:p>
        </p:txBody>
      </p:sp>
      <p:sp>
        <p:nvSpPr>
          <p:cNvPr id="32794" name="Text Box 56"/>
          <p:cNvSpPr txBox="1">
            <a:spLocks noChangeArrowheads="1"/>
          </p:cNvSpPr>
          <p:nvPr/>
        </p:nvSpPr>
        <p:spPr bwMode="auto">
          <a:xfrm>
            <a:off x="6019800" y="4267200"/>
            <a:ext cx="457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333333"/>
                </a:solidFill>
              </a:rPr>
              <a:t>0</a:t>
            </a:r>
          </a:p>
        </p:txBody>
      </p:sp>
      <p:sp>
        <p:nvSpPr>
          <p:cNvPr id="32795" name="Text Box 57"/>
          <p:cNvSpPr txBox="1">
            <a:spLocks noChangeArrowheads="1"/>
          </p:cNvSpPr>
          <p:nvPr/>
        </p:nvSpPr>
        <p:spPr bwMode="auto">
          <a:xfrm>
            <a:off x="2286000" y="3200400"/>
            <a:ext cx="457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333333"/>
                </a:solidFill>
              </a:rPr>
              <a:t>0</a:t>
            </a:r>
          </a:p>
        </p:txBody>
      </p:sp>
      <p:sp>
        <p:nvSpPr>
          <p:cNvPr id="32796" name="Text Box 58"/>
          <p:cNvSpPr txBox="1">
            <a:spLocks noChangeArrowheads="1"/>
          </p:cNvSpPr>
          <p:nvPr/>
        </p:nvSpPr>
        <p:spPr bwMode="auto">
          <a:xfrm>
            <a:off x="1371600" y="4419600"/>
            <a:ext cx="457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333333"/>
                </a:solidFill>
              </a:rPr>
              <a:t>1</a:t>
            </a:r>
          </a:p>
        </p:txBody>
      </p:sp>
      <p:sp>
        <p:nvSpPr>
          <p:cNvPr id="32797" name="Text Box 59"/>
          <p:cNvSpPr txBox="1">
            <a:spLocks noChangeArrowheads="1"/>
          </p:cNvSpPr>
          <p:nvPr/>
        </p:nvSpPr>
        <p:spPr bwMode="auto">
          <a:xfrm>
            <a:off x="3200400" y="4419600"/>
            <a:ext cx="457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333333"/>
                </a:solidFill>
              </a:rPr>
              <a:t>1</a:t>
            </a:r>
          </a:p>
        </p:txBody>
      </p:sp>
      <p:sp>
        <p:nvSpPr>
          <p:cNvPr id="32798" name="Text Box 60"/>
          <p:cNvSpPr txBox="1">
            <a:spLocks noChangeArrowheads="1"/>
          </p:cNvSpPr>
          <p:nvPr/>
        </p:nvSpPr>
        <p:spPr bwMode="auto">
          <a:xfrm>
            <a:off x="4572000" y="5486400"/>
            <a:ext cx="457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333333"/>
                </a:solidFill>
              </a:rPr>
              <a:t>1</a:t>
            </a:r>
          </a:p>
        </p:txBody>
      </p:sp>
      <p:sp>
        <p:nvSpPr>
          <p:cNvPr id="32799" name="Text Box 61"/>
          <p:cNvSpPr txBox="1">
            <a:spLocks noChangeArrowheads="1"/>
          </p:cNvSpPr>
          <p:nvPr/>
        </p:nvSpPr>
        <p:spPr bwMode="auto">
          <a:xfrm>
            <a:off x="6400800" y="5486400"/>
            <a:ext cx="457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333333"/>
                </a:solidFill>
              </a:rPr>
              <a:t>1</a:t>
            </a:r>
          </a:p>
        </p:txBody>
      </p:sp>
      <p:sp>
        <p:nvSpPr>
          <p:cNvPr id="32800" name="Text Box 62"/>
          <p:cNvSpPr txBox="1">
            <a:spLocks noChangeArrowheads="1"/>
          </p:cNvSpPr>
          <p:nvPr/>
        </p:nvSpPr>
        <p:spPr bwMode="auto">
          <a:xfrm>
            <a:off x="7848600" y="4267200"/>
            <a:ext cx="457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333333"/>
                </a:solidFill>
              </a:rPr>
              <a:t>1</a:t>
            </a:r>
          </a:p>
        </p:txBody>
      </p:sp>
      <p:sp>
        <p:nvSpPr>
          <p:cNvPr id="32801" name="Text Box 63"/>
          <p:cNvSpPr txBox="1">
            <a:spLocks noChangeArrowheads="1"/>
          </p:cNvSpPr>
          <p:nvPr/>
        </p:nvSpPr>
        <p:spPr bwMode="auto">
          <a:xfrm>
            <a:off x="4419600" y="3048000"/>
            <a:ext cx="457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333333"/>
                </a:solidFill>
              </a:rPr>
              <a:t>1</a:t>
            </a:r>
          </a:p>
        </p:txBody>
      </p:sp>
      <p:sp>
        <p:nvSpPr>
          <p:cNvPr id="17472" name="Freeform 64"/>
          <p:cNvSpPr>
            <a:spLocks/>
          </p:cNvSpPr>
          <p:nvPr/>
        </p:nvSpPr>
        <p:spPr bwMode="auto">
          <a:xfrm>
            <a:off x="1600200" y="3733800"/>
            <a:ext cx="381000" cy="685800"/>
          </a:xfrm>
          <a:custGeom>
            <a:avLst/>
            <a:gdLst>
              <a:gd name="T0" fmla="*/ 2147483647 w 240"/>
              <a:gd name="T1" fmla="*/ 2147483647 h 432"/>
              <a:gd name="T2" fmla="*/ 2147483647 w 240"/>
              <a:gd name="T3" fmla="*/ 2147483647 h 432"/>
              <a:gd name="T4" fmla="*/ 0 w 240"/>
              <a:gd name="T5" fmla="*/ 0 h 432"/>
              <a:gd name="T6" fmla="*/ 0 60000 65536"/>
              <a:gd name="T7" fmla="*/ 0 60000 65536"/>
              <a:gd name="T8" fmla="*/ 0 60000 65536"/>
              <a:gd name="T9" fmla="*/ 0 w 240"/>
              <a:gd name="T10" fmla="*/ 0 h 432"/>
              <a:gd name="T11" fmla="*/ 240 w 240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432">
                <a:moveTo>
                  <a:pt x="240" y="432"/>
                </a:moveTo>
                <a:cubicBezTo>
                  <a:pt x="188" y="396"/>
                  <a:pt x="136" y="360"/>
                  <a:pt x="96" y="288"/>
                </a:cubicBezTo>
                <a:cubicBezTo>
                  <a:pt x="56" y="216"/>
                  <a:pt x="28" y="108"/>
                  <a:pt x="0" y="0"/>
                </a:cubicBezTo>
              </a:path>
            </a:pathLst>
          </a:custGeom>
          <a:noFill/>
          <a:ln w="38100" cap="sq">
            <a:solidFill>
              <a:srgbClr val="FF0000"/>
            </a:solidFill>
            <a:round/>
            <a:headEnd type="none" w="sm" len="sm"/>
            <a:tailEnd type="triangle" w="lg" len="med"/>
          </a:ln>
        </p:spPr>
        <p:txBody>
          <a:bodyPr wrap="none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514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utoUpdateAnimBg="0"/>
      <p:bldP spid="17417" grpId="0" animBg="1"/>
      <p:bldP spid="17418" grpId="0" animBg="1"/>
      <p:bldP spid="17419" grpId="0" animBg="1"/>
      <p:bldP spid="17420" grpId="0" animBg="1"/>
      <p:bldP spid="17421" grpId="0" animBg="1"/>
      <p:bldP spid="17422" grpId="0" animBg="1"/>
      <p:bldP spid="17423" grpId="0" autoUpdateAnimBg="0"/>
      <p:bldP spid="1747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2"/>
          <p:cNvSpPr>
            <a:spLocks noChangeShapeType="1"/>
          </p:cNvSpPr>
          <p:nvPr/>
        </p:nvSpPr>
        <p:spPr bwMode="auto">
          <a:xfrm flipH="1">
            <a:off x="1600200" y="2895600"/>
            <a:ext cx="1447800" cy="685800"/>
          </a:xfrm>
          <a:prstGeom prst="line">
            <a:avLst/>
          </a:prstGeom>
          <a:noFill/>
          <a:ln w="38100" cap="sq">
            <a:solidFill>
              <a:srgbClr val="005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33795" name="Line 3"/>
          <p:cNvSpPr>
            <a:spLocks noChangeShapeType="1"/>
          </p:cNvSpPr>
          <p:nvPr/>
        </p:nvSpPr>
        <p:spPr bwMode="auto">
          <a:xfrm>
            <a:off x="4114800" y="2895600"/>
            <a:ext cx="1219200" cy="533400"/>
          </a:xfrm>
          <a:prstGeom prst="line">
            <a:avLst/>
          </a:prstGeom>
          <a:noFill/>
          <a:ln w="38100" cap="sq">
            <a:solidFill>
              <a:srgbClr val="005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2209800" y="4114800"/>
            <a:ext cx="304800" cy="685800"/>
          </a:xfrm>
          <a:prstGeom prst="line">
            <a:avLst/>
          </a:prstGeom>
          <a:noFill/>
          <a:ln w="44450" cap="sq">
            <a:solidFill>
              <a:srgbClr val="005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6096000" y="3962400"/>
            <a:ext cx="1219200" cy="669925"/>
          </a:xfrm>
          <a:prstGeom prst="line">
            <a:avLst/>
          </a:prstGeom>
          <a:noFill/>
          <a:ln w="38100" cap="sq">
            <a:solidFill>
              <a:srgbClr val="005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 flipH="1">
            <a:off x="5867400" y="5181600"/>
            <a:ext cx="990600" cy="685800"/>
          </a:xfrm>
          <a:prstGeom prst="line">
            <a:avLst/>
          </a:prstGeom>
          <a:noFill/>
          <a:ln w="38100" cap="sq">
            <a:solidFill>
              <a:srgbClr val="005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381000" y="-63500"/>
            <a:ext cx="4110038" cy="1079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5400" b="1">
                <a:solidFill>
                  <a:srgbClr val="0000FF"/>
                </a:solidFill>
                <a:ea typeface="楷体_GB2312" pitchFamily="49" charset="-122"/>
              </a:rPr>
              <a:t>中序</a:t>
            </a:r>
            <a:r>
              <a:rPr lang="zh-CN" altLang="en-US" sz="4000" b="1">
                <a:solidFill>
                  <a:srgbClr val="800000"/>
                </a:solidFill>
                <a:ea typeface="楷体_GB2312" pitchFamily="49" charset="-122"/>
              </a:rPr>
              <a:t>线索二叉树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3276600" y="1143000"/>
            <a:ext cx="50292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333333"/>
                </a:solidFill>
              </a:rPr>
              <a:t>中序遍历：</a:t>
            </a:r>
            <a:r>
              <a:rPr lang="zh-CN" altLang="en-US">
                <a:solidFill>
                  <a:srgbClr val="333333"/>
                </a:solidFill>
              </a:rPr>
              <a:t> </a:t>
            </a:r>
            <a:r>
              <a:rPr lang="en-US" altLang="zh-CN">
                <a:solidFill>
                  <a:srgbClr val="333333"/>
                </a:solidFill>
              </a:rPr>
              <a:t>B C A D F E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438400" y="2362200"/>
            <a:ext cx="2286000" cy="549275"/>
            <a:chOff x="1536" y="1478"/>
            <a:chExt cx="1440" cy="346"/>
          </a:xfrm>
        </p:grpSpPr>
        <p:sp>
          <p:nvSpPr>
            <p:cNvPr id="33855" name="Rectangle 10"/>
            <p:cNvSpPr>
              <a:spLocks noChangeArrowheads="1"/>
            </p:cNvSpPr>
            <p:nvPr/>
          </p:nvSpPr>
          <p:spPr bwMode="auto">
            <a:xfrm>
              <a:off x="1536" y="1478"/>
              <a:ext cx="1440" cy="336"/>
            </a:xfrm>
            <a:prstGeom prst="rect">
              <a:avLst/>
            </a:prstGeom>
            <a:solidFill>
              <a:srgbClr val="CAF2CE">
                <a:alpha val="50195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5400"/>
                  </a:solidFill>
                </a:rPr>
                <a:t>A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33856" name="Line 11"/>
            <p:cNvSpPr>
              <a:spLocks noChangeShapeType="1"/>
            </p:cNvSpPr>
            <p:nvPr/>
          </p:nvSpPr>
          <p:spPr bwMode="auto">
            <a:xfrm>
              <a:off x="2064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3857" name="Line 12"/>
            <p:cNvSpPr>
              <a:spLocks noChangeShapeType="1"/>
            </p:cNvSpPr>
            <p:nvPr/>
          </p:nvSpPr>
          <p:spPr bwMode="auto">
            <a:xfrm>
              <a:off x="2400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3858" name="Line 13"/>
            <p:cNvSpPr>
              <a:spLocks noChangeShapeType="1"/>
            </p:cNvSpPr>
            <p:nvPr/>
          </p:nvSpPr>
          <p:spPr bwMode="auto">
            <a:xfrm>
              <a:off x="2688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3859" name="Line 14"/>
            <p:cNvSpPr>
              <a:spLocks noChangeShapeType="1"/>
            </p:cNvSpPr>
            <p:nvPr/>
          </p:nvSpPr>
          <p:spPr bwMode="auto">
            <a:xfrm>
              <a:off x="1776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09600" y="3581400"/>
            <a:ext cx="2286000" cy="549275"/>
            <a:chOff x="1536" y="1478"/>
            <a:chExt cx="1440" cy="346"/>
          </a:xfrm>
        </p:grpSpPr>
        <p:sp>
          <p:nvSpPr>
            <p:cNvPr id="33850" name="Rectangle 16"/>
            <p:cNvSpPr>
              <a:spLocks noChangeArrowheads="1"/>
            </p:cNvSpPr>
            <p:nvPr/>
          </p:nvSpPr>
          <p:spPr bwMode="auto">
            <a:xfrm>
              <a:off x="1536" y="1478"/>
              <a:ext cx="1440" cy="336"/>
            </a:xfrm>
            <a:prstGeom prst="rect">
              <a:avLst/>
            </a:prstGeom>
            <a:solidFill>
              <a:srgbClr val="CAF2CE">
                <a:alpha val="50195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5400"/>
                  </a:solidFill>
                </a:rPr>
                <a:t>B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33851" name="Line 17"/>
            <p:cNvSpPr>
              <a:spLocks noChangeShapeType="1"/>
            </p:cNvSpPr>
            <p:nvPr/>
          </p:nvSpPr>
          <p:spPr bwMode="auto">
            <a:xfrm>
              <a:off x="2064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3852" name="Line 18"/>
            <p:cNvSpPr>
              <a:spLocks noChangeShapeType="1"/>
            </p:cNvSpPr>
            <p:nvPr/>
          </p:nvSpPr>
          <p:spPr bwMode="auto">
            <a:xfrm>
              <a:off x="2400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3853" name="Line 19"/>
            <p:cNvSpPr>
              <a:spLocks noChangeShapeType="1"/>
            </p:cNvSpPr>
            <p:nvPr/>
          </p:nvSpPr>
          <p:spPr bwMode="auto">
            <a:xfrm>
              <a:off x="2688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3854" name="Line 20"/>
            <p:cNvSpPr>
              <a:spLocks noChangeShapeType="1"/>
            </p:cNvSpPr>
            <p:nvPr/>
          </p:nvSpPr>
          <p:spPr bwMode="auto">
            <a:xfrm>
              <a:off x="1776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343400" y="3429000"/>
            <a:ext cx="2286000" cy="549275"/>
            <a:chOff x="1536" y="1478"/>
            <a:chExt cx="1440" cy="346"/>
          </a:xfrm>
        </p:grpSpPr>
        <p:sp>
          <p:nvSpPr>
            <p:cNvPr id="33845" name="Rectangle 22"/>
            <p:cNvSpPr>
              <a:spLocks noChangeArrowheads="1"/>
            </p:cNvSpPr>
            <p:nvPr/>
          </p:nvSpPr>
          <p:spPr bwMode="auto">
            <a:xfrm>
              <a:off x="1536" y="1478"/>
              <a:ext cx="1440" cy="336"/>
            </a:xfrm>
            <a:prstGeom prst="rect">
              <a:avLst/>
            </a:prstGeom>
            <a:solidFill>
              <a:srgbClr val="CAF2CE">
                <a:alpha val="50195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5400"/>
                  </a:solidFill>
                </a:rPr>
                <a:t>D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33846" name="Line 23"/>
            <p:cNvSpPr>
              <a:spLocks noChangeShapeType="1"/>
            </p:cNvSpPr>
            <p:nvPr/>
          </p:nvSpPr>
          <p:spPr bwMode="auto">
            <a:xfrm>
              <a:off x="2064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3847" name="Line 24"/>
            <p:cNvSpPr>
              <a:spLocks noChangeShapeType="1"/>
            </p:cNvSpPr>
            <p:nvPr/>
          </p:nvSpPr>
          <p:spPr bwMode="auto">
            <a:xfrm>
              <a:off x="2400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3848" name="Line 25"/>
            <p:cNvSpPr>
              <a:spLocks noChangeShapeType="1"/>
            </p:cNvSpPr>
            <p:nvPr/>
          </p:nvSpPr>
          <p:spPr bwMode="auto">
            <a:xfrm>
              <a:off x="2688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3849" name="Line 26"/>
            <p:cNvSpPr>
              <a:spLocks noChangeShapeType="1"/>
            </p:cNvSpPr>
            <p:nvPr/>
          </p:nvSpPr>
          <p:spPr bwMode="auto">
            <a:xfrm>
              <a:off x="1776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1524000" y="4800600"/>
            <a:ext cx="2286000" cy="549275"/>
            <a:chOff x="1536" y="1478"/>
            <a:chExt cx="1440" cy="346"/>
          </a:xfrm>
        </p:grpSpPr>
        <p:sp>
          <p:nvSpPr>
            <p:cNvPr id="33840" name="Rectangle 28"/>
            <p:cNvSpPr>
              <a:spLocks noChangeArrowheads="1"/>
            </p:cNvSpPr>
            <p:nvPr/>
          </p:nvSpPr>
          <p:spPr bwMode="auto">
            <a:xfrm>
              <a:off x="1536" y="1478"/>
              <a:ext cx="1440" cy="336"/>
            </a:xfrm>
            <a:prstGeom prst="rect">
              <a:avLst/>
            </a:prstGeom>
            <a:solidFill>
              <a:srgbClr val="CAF2CE">
                <a:alpha val="50195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5400"/>
                  </a:solidFill>
                </a:rPr>
                <a:t>C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33841" name="Line 29"/>
            <p:cNvSpPr>
              <a:spLocks noChangeShapeType="1"/>
            </p:cNvSpPr>
            <p:nvPr/>
          </p:nvSpPr>
          <p:spPr bwMode="auto">
            <a:xfrm>
              <a:off x="2064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3842" name="Line 30"/>
            <p:cNvSpPr>
              <a:spLocks noChangeShapeType="1"/>
            </p:cNvSpPr>
            <p:nvPr/>
          </p:nvSpPr>
          <p:spPr bwMode="auto">
            <a:xfrm>
              <a:off x="2400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3843" name="Line 31"/>
            <p:cNvSpPr>
              <a:spLocks noChangeShapeType="1"/>
            </p:cNvSpPr>
            <p:nvPr/>
          </p:nvSpPr>
          <p:spPr bwMode="auto">
            <a:xfrm>
              <a:off x="2688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3844" name="Line 32"/>
            <p:cNvSpPr>
              <a:spLocks noChangeShapeType="1"/>
            </p:cNvSpPr>
            <p:nvPr/>
          </p:nvSpPr>
          <p:spPr bwMode="auto">
            <a:xfrm>
              <a:off x="1776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6172200" y="4648200"/>
            <a:ext cx="2286000" cy="549275"/>
            <a:chOff x="1536" y="1478"/>
            <a:chExt cx="1440" cy="346"/>
          </a:xfrm>
        </p:grpSpPr>
        <p:sp>
          <p:nvSpPr>
            <p:cNvPr id="33835" name="Rectangle 34"/>
            <p:cNvSpPr>
              <a:spLocks noChangeArrowheads="1"/>
            </p:cNvSpPr>
            <p:nvPr/>
          </p:nvSpPr>
          <p:spPr bwMode="auto">
            <a:xfrm>
              <a:off x="1536" y="1478"/>
              <a:ext cx="1440" cy="336"/>
            </a:xfrm>
            <a:prstGeom prst="rect">
              <a:avLst/>
            </a:prstGeom>
            <a:solidFill>
              <a:srgbClr val="CAF2CE">
                <a:alpha val="50195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5400"/>
                  </a:solidFill>
                </a:rPr>
                <a:t>E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33836" name="Line 35"/>
            <p:cNvSpPr>
              <a:spLocks noChangeShapeType="1"/>
            </p:cNvSpPr>
            <p:nvPr/>
          </p:nvSpPr>
          <p:spPr bwMode="auto">
            <a:xfrm>
              <a:off x="2064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3837" name="Line 36"/>
            <p:cNvSpPr>
              <a:spLocks noChangeShapeType="1"/>
            </p:cNvSpPr>
            <p:nvPr/>
          </p:nvSpPr>
          <p:spPr bwMode="auto">
            <a:xfrm>
              <a:off x="2400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3838" name="Line 37"/>
            <p:cNvSpPr>
              <a:spLocks noChangeShapeType="1"/>
            </p:cNvSpPr>
            <p:nvPr/>
          </p:nvSpPr>
          <p:spPr bwMode="auto">
            <a:xfrm>
              <a:off x="2688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3839" name="Line 38"/>
            <p:cNvSpPr>
              <a:spLocks noChangeShapeType="1"/>
            </p:cNvSpPr>
            <p:nvPr/>
          </p:nvSpPr>
          <p:spPr bwMode="auto">
            <a:xfrm>
              <a:off x="1776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4724400" y="5867400"/>
            <a:ext cx="2286000" cy="549275"/>
            <a:chOff x="1536" y="1478"/>
            <a:chExt cx="1440" cy="346"/>
          </a:xfrm>
        </p:grpSpPr>
        <p:sp>
          <p:nvSpPr>
            <p:cNvPr id="33830" name="Rectangle 40"/>
            <p:cNvSpPr>
              <a:spLocks noChangeArrowheads="1"/>
            </p:cNvSpPr>
            <p:nvPr/>
          </p:nvSpPr>
          <p:spPr bwMode="auto">
            <a:xfrm>
              <a:off x="1536" y="1478"/>
              <a:ext cx="1440" cy="336"/>
            </a:xfrm>
            <a:prstGeom prst="rect">
              <a:avLst/>
            </a:prstGeom>
            <a:solidFill>
              <a:srgbClr val="CAF2CE">
                <a:alpha val="50195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5400"/>
                  </a:solidFill>
                </a:rPr>
                <a:t>F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33831" name="Line 41"/>
            <p:cNvSpPr>
              <a:spLocks noChangeShapeType="1"/>
            </p:cNvSpPr>
            <p:nvPr/>
          </p:nvSpPr>
          <p:spPr bwMode="auto">
            <a:xfrm>
              <a:off x="2064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3832" name="Line 42"/>
            <p:cNvSpPr>
              <a:spLocks noChangeShapeType="1"/>
            </p:cNvSpPr>
            <p:nvPr/>
          </p:nvSpPr>
          <p:spPr bwMode="auto">
            <a:xfrm>
              <a:off x="2400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3833" name="Line 43"/>
            <p:cNvSpPr>
              <a:spLocks noChangeShapeType="1"/>
            </p:cNvSpPr>
            <p:nvPr/>
          </p:nvSpPr>
          <p:spPr bwMode="auto">
            <a:xfrm>
              <a:off x="2688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3834" name="Line 44"/>
            <p:cNvSpPr>
              <a:spLocks noChangeShapeType="1"/>
            </p:cNvSpPr>
            <p:nvPr/>
          </p:nvSpPr>
          <p:spPr bwMode="auto">
            <a:xfrm>
              <a:off x="1776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</p:grpSp>
      <p:sp>
        <p:nvSpPr>
          <p:cNvPr id="33807" name="Text Box 45"/>
          <p:cNvSpPr txBox="1">
            <a:spLocks noChangeArrowheads="1"/>
          </p:cNvSpPr>
          <p:nvPr/>
        </p:nvSpPr>
        <p:spPr bwMode="auto">
          <a:xfrm>
            <a:off x="2438400" y="2362200"/>
            <a:ext cx="457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333333"/>
                </a:solidFill>
              </a:rPr>
              <a:t>0</a:t>
            </a:r>
          </a:p>
        </p:txBody>
      </p:sp>
      <p:sp>
        <p:nvSpPr>
          <p:cNvPr id="33808" name="Text Box 46"/>
          <p:cNvSpPr txBox="1">
            <a:spLocks noChangeArrowheads="1"/>
          </p:cNvSpPr>
          <p:nvPr/>
        </p:nvSpPr>
        <p:spPr bwMode="auto">
          <a:xfrm>
            <a:off x="609600" y="3581400"/>
            <a:ext cx="457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333333"/>
                </a:solidFill>
              </a:rPr>
              <a:t>1</a:t>
            </a:r>
          </a:p>
        </p:txBody>
      </p:sp>
      <p:sp>
        <p:nvSpPr>
          <p:cNvPr id="33809" name="Text Box 47"/>
          <p:cNvSpPr txBox="1">
            <a:spLocks noChangeArrowheads="1"/>
          </p:cNvSpPr>
          <p:nvPr/>
        </p:nvSpPr>
        <p:spPr bwMode="auto">
          <a:xfrm>
            <a:off x="4267200" y="2362200"/>
            <a:ext cx="457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333333"/>
                </a:solidFill>
              </a:rPr>
              <a:t>0</a:t>
            </a:r>
          </a:p>
        </p:txBody>
      </p:sp>
      <p:sp>
        <p:nvSpPr>
          <p:cNvPr id="33810" name="Text Box 48"/>
          <p:cNvSpPr txBox="1">
            <a:spLocks noChangeArrowheads="1"/>
          </p:cNvSpPr>
          <p:nvPr/>
        </p:nvSpPr>
        <p:spPr bwMode="auto">
          <a:xfrm>
            <a:off x="6172200" y="3429000"/>
            <a:ext cx="457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333333"/>
                </a:solidFill>
              </a:rPr>
              <a:t>0</a:t>
            </a:r>
          </a:p>
        </p:txBody>
      </p:sp>
      <p:sp>
        <p:nvSpPr>
          <p:cNvPr id="33811" name="Text Box 49"/>
          <p:cNvSpPr txBox="1">
            <a:spLocks noChangeArrowheads="1"/>
          </p:cNvSpPr>
          <p:nvPr/>
        </p:nvSpPr>
        <p:spPr bwMode="auto">
          <a:xfrm>
            <a:off x="6172200" y="4648200"/>
            <a:ext cx="457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333333"/>
                </a:solidFill>
              </a:rPr>
              <a:t>0</a:t>
            </a:r>
          </a:p>
        </p:txBody>
      </p:sp>
      <p:sp>
        <p:nvSpPr>
          <p:cNvPr id="33812" name="Text Box 50"/>
          <p:cNvSpPr txBox="1">
            <a:spLocks noChangeArrowheads="1"/>
          </p:cNvSpPr>
          <p:nvPr/>
        </p:nvSpPr>
        <p:spPr bwMode="auto">
          <a:xfrm>
            <a:off x="2438400" y="3581400"/>
            <a:ext cx="457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333333"/>
                </a:solidFill>
              </a:rPr>
              <a:t>0</a:t>
            </a:r>
          </a:p>
        </p:txBody>
      </p:sp>
      <p:sp>
        <p:nvSpPr>
          <p:cNvPr id="33813" name="Text Box 51"/>
          <p:cNvSpPr txBox="1">
            <a:spLocks noChangeArrowheads="1"/>
          </p:cNvSpPr>
          <p:nvPr/>
        </p:nvSpPr>
        <p:spPr bwMode="auto">
          <a:xfrm>
            <a:off x="1524000" y="4800600"/>
            <a:ext cx="457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333333"/>
                </a:solidFill>
              </a:rPr>
              <a:t>1</a:t>
            </a:r>
          </a:p>
        </p:txBody>
      </p:sp>
      <p:sp>
        <p:nvSpPr>
          <p:cNvPr id="33814" name="Text Box 52"/>
          <p:cNvSpPr txBox="1">
            <a:spLocks noChangeArrowheads="1"/>
          </p:cNvSpPr>
          <p:nvPr/>
        </p:nvSpPr>
        <p:spPr bwMode="auto">
          <a:xfrm>
            <a:off x="3352800" y="4800600"/>
            <a:ext cx="457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333333"/>
                </a:solidFill>
              </a:rPr>
              <a:t>1</a:t>
            </a:r>
          </a:p>
        </p:txBody>
      </p:sp>
      <p:sp>
        <p:nvSpPr>
          <p:cNvPr id="33815" name="Text Box 53"/>
          <p:cNvSpPr txBox="1">
            <a:spLocks noChangeArrowheads="1"/>
          </p:cNvSpPr>
          <p:nvPr/>
        </p:nvSpPr>
        <p:spPr bwMode="auto">
          <a:xfrm>
            <a:off x="4724400" y="5867400"/>
            <a:ext cx="457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333333"/>
                </a:solidFill>
              </a:rPr>
              <a:t>1</a:t>
            </a:r>
          </a:p>
        </p:txBody>
      </p:sp>
      <p:sp>
        <p:nvSpPr>
          <p:cNvPr id="33816" name="Text Box 54"/>
          <p:cNvSpPr txBox="1">
            <a:spLocks noChangeArrowheads="1"/>
          </p:cNvSpPr>
          <p:nvPr/>
        </p:nvSpPr>
        <p:spPr bwMode="auto">
          <a:xfrm>
            <a:off x="6553200" y="5867400"/>
            <a:ext cx="457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333333"/>
                </a:solidFill>
              </a:rPr>
              <a:t>1</a:t>
            </a:r>
          </a:p>
        </p:txBody>
      </p:sp>
      <p:sp>
        <p:nvSpPr>
          <p:cNvPr id="33817" name="Text Box 55"/>
          <p:cNvSpPr txBox="1">
            <a:spLocks noChangeArrowheads="1"/>
          </p:cNvSpPr>
          <p:nvPr/>
        </p:nvSpPr>
        <p:spPr bwMode="auto">
          <a:xfrm>
            <a:off x="8001000" y="4648200"/>
            <a:ext cx="457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333333"/>
                </a:solidFill>
              </a:rPr>
              <a:t>1</a:t>
            </a:r>
          </a:p>
        </p:txBody>
      </p:sp>
      <p:sp>
        <p:nvSpPr>
          <p:cNvPr id="33818" name="Text Box 56"/>
          <p:cNvSpPr txBox="1">
            <a:spLocks noChangeArrowheads="1"/>
          </p:cNvSpPr>
          <p:nvPr/>
        </p:nvSpPr>
        <p:spPr bwMode="auto">
          <a:xfrm>
            <a:off x="4343400" y="3429000"/>
            <a:ext cx="457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333333"/>
                </a:solidFill>
              </a:rPr>
              <a:t>1</a:t>
            </a:r>
          </a:p>
        </p:txBody>
      </p:sp>
      <p:sp>
        <p:nvSpPr>
          <p:cNvPr id="19513" name="Freeform 57"/>
          <p:cNvSpPr>
            <a:spLocks/>
          </p:cNvSpPr>
          <p:nvPr/>
        </p:nvSpPr>
        <p:spPr bwMode="auto">
          <a:xfrm>
            <a:off x="1752600" y="4114800"/>
            <a:ext cx="381000" cy="762000"/>
          </a:xfrm>
          <a:custGeom>
            <a:avLst/>
            <a:gdLst>
              <a:gd name="T0" fmla="*/ 2147483647 w 240"/>
              <a:gd name="T1" fmla="*/ 2147483647 h 528"/>
              <a:gd name="T2" fmla="*/ 2147483647 w 240"/>
              <a:gd name="T3" fmla="*/ 2147483647 h 528"/>
              <a:gd name="T4" fmla="*/ 0 w 240"/>
              <a:gd name="T5" fmla="*/ 0 h 528"/>
              <a:gd name="T6" fmla="*/ 0 60000 65536"/>
              <a:gd name="T7" fmla="*/ 0 60000 65536"/>
              <a:gd name="T8" fmla="*/ 0 60000 65536"/>
              <a:gd name="T9" fmla="*/ 0 w 240"/>
              <a:gd name="T10" fmla="*/ 0 h 528"/>
              <a:gd name="T11" fmla="*/ 240 w 240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528">
                <a:moveTo>
                  <a:pt x="240" y="528"/>
                </a:moveTo>
                <a:cubicBezTo>
                  <a:pt x="164" y="452"/>
                  <a:pt x="88" y="376"/>
                  <a:pt x="48" y="288"/>
                </a:cubicBezTo>
                <a:cubicBezTo>
                  <a:pt x="8" y="200"/>
                  <a:pt x="8" y="40"/>
                  <a:pt x="0" y="0"/>
                </a:cubicBezTo>
              </a:path>
            </a:pathLst>
          </a:custGeom>
          <a:noFill/>
          <a:ln w="38100" cap="sq">
            <a:solidFill>
              <a:srgbClr val="FF3300"/>
            </a:solidFill>
            <a:round/>
            <a:headEnd type="none" w="sm" len="sm"/>
            <a:tailEnd type="triangle" w="lg" len="med"/>
          </a:ln>
        </p:spPr>
        <p:txBody>
          <a:bodyPr wrap="none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19514" name="Freeform 58"/>
          <p:cNvSpPr>
            <a:spLocks/>
          </p:cNvSpPr>
          <p:nvPr/>
        </p:nvSpPr>
        <p:spPr bwMode="auto">
          <a:xfrm>
            <a:off x="5334000" y="3962400"/>
            <a:ext cx="381000" cy="1905000"/>
          </a:xfrm>
          <a:custGeom>
            <a:avLst/>
            <a:gdLst>
              <a:gd name="T0" fmla="*/ 2147483647 w 256"/>
              <a:gd name="T1" fmla="*/ 2147483647 h 1344"/>
              <a:gd name="T2" fmla="*/ 2147483647 w 256"/>
              <a:gd name="T3" fmla="*/ 2147483647 h 1344"/>
              <a:gd name="T4" fmla="*/ 2147483647 w 256"/>
              <a:gd name="T5" fmla="*/ 2147483647 h 1344"/>
              <a:gd name="T6" fmla="*/ 2147483647 w 256"/>
              <a:gd name="T7" fmla="*/ 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256"/>
              <a:gd name="T13" fmla="*/ 0 h 1344"/>
              <a:gd name="T14" fmla="*/ 256 w 25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6" h="1344">
                <a:moveTo>
                  <a:pt x="16" y="1344"/>
                </a:moveTo>
                <a:cubicBezTo>
                  <a:pt x="8" y="1164"/>
                  <a:pt x="0" y="984"/>
                  <a:pt x="16" y="816"/>
                </a:cubicBezTo>
                <a:cubicBezTo>
                  <a:pt x="32" y="648"/>
                  <a:pt x="72" y="472"/>
                  <a:pt x="112" y="336"/>
                </a:cubicBezTo>
                <a:cubicBezTo>
                  <a:pt x="152" y="200"/>
                  <a:pt x="204" y="100"/>
                  <a:pt x="256" y="0"/>
                </a:cubicBezTo>
              </a:path>
            </a:pathLst>
          </a:custGeom>
          <a:noFill/>
          <a:ln w="38100" cap="sq">
            <a:solidFill>
              <a:srgbClr val="FF3300"/>
            </a:solidFill>
            <a:round/>
            <a:headEnd type="none" w="sm" len="sm"/>
            <a:tailEnd type="triangle" w="lg" len="med"/>
          </a:ln>
        </p:spPr>
        <p:txBody>
          <a:bodyPr wrap="none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19515" name="Freeform 59"/>
          <p:cNvSpPr>
            <a:spLocks/>
          </p:cNvSpPr>
          <p:nvPr/>
        </p:nvSpPr>
        <p:spPr bwMode="auto">
          <a:xfrm>
            <a:off x="6248400" y="5156200"/>
            <a:ext cx="1143000" cy="787400"/>
          </a:xfrm>
          <a:custGeom>
            <a:avLst/>
            <a:gdLst>
              <a:gd name="T0" fmla="*/ 0 w 720"/>
              <a:gd name="T1" fmla="*/ 2147483647 h 496"/>
              <a:gd name="T2" fmla="*/ 2147483647 w 720"/>
              <a:gd name="T3" fmla="*/ 2147483647 h 496"/>
              <a:gd name="T4" fmla="*/ 2147483647 w 720"/>
              <a:gd name="T5" fmla="*/ 2147483647 h 496"/>
              <a:gd name="T6" fmla="*/ 2147483647 w 720"/>
              <a:gd name="T7" fmla="*/ 2147483647 h 496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496"/>
              <a:gd name="T14" fmla="*/ 720 w 720"/>
              <a:gd name="T15" fmla="*/ 496 h 4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496">
                <a:moveTo>
                  <a:pt x="0" y="496"/>
                </a:moveTo>
                <a:cubicBezTo>
                  <a:pt x="120" y="472"/>
                  <a:pt x="240" y="448"/>
                  <a:pt x="336" y="400"/>
                </a:cubicBezTo>
                <a:cubicBezTo>
                  <a:pt x="432" y="352"/>
                  <a:pt x="512" y="272"/>
                  <a:pt x="576" y="208"/>
                </a:cubicBezTo>
                <a:cubicBezTo>
                  <a:pt x="640" y="144"/>
                  <a:pt x="696" y="0"/>
                  <a:pt x="720" y="16"/>
                </a:cubicBezTo>
              </a:path>
            </a:pathLst>
          </a:custGeom>
          <a:noFill/>
          <a:ln w="38100" cap="sq">
            <a:solidFill>
              <a:srgbClr val="0000FF"/>
            </a:solidFill>
            <a:round/>
            <a:headEnd type="none" w="sm" len="sm"/>
            <a:tailEnd type="triangle" w="lg" len="med"/>
          </a:ln>
        </p:spPr>
        <p:txBody>
          <a:bodyPr wrap="none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228600" y="2209800"/>
            <a:ext cx="1485900" cy="1447800"/>
            <a:chOff x="144" y="1392"/>
            <a:chExt cx="936" cy="912"/>
          </a:xfrm>
        </p:grpSpPr>
        <p:sp>
          <p:nvSpPr>
            <p:cNvPr id="33828" name="Freeform 61"/>
            <p:cNvSpPr>
              <a:spLocks/>
            </p:cNvSpPr>
            <p:nvPr/>
          </p:nvSpPr>
          <p:spPr bwMode="auto">
            <a:xfrm>
              <a:off x="288" y="1728"/>
              <a:ext cx="480" cy="576"/>
            </a:xfrm>
            <a:custGeom>
              <a:avLst/>
              <a:gdLst>
                <a:gd name="T0" fmla="*/ 480 w 480"/>
                <a:gd name="T1" fmla="*/ 576 h 576"/>
                <a:gd name="T2" fmla="*/ 96 w 480"/>
                <a:gd name="T3" fmla="*/ 288 h 576"/>
                <a:gd name="T4" fmla="*/ 0 w 480"/>
                <a:gd name="T5" fmla="*/ 0 h 576"/>
                <a:gd name="T6" fmla="*/ 0 60000 65536"/>
                <a:gd name="T7" fmla="*/ 0 60000 65536"/>
                <a:gd name="T8" fmla="*/ 0 60000 65536"/>
                <a:gd name="T9" fmla="*/ 0 w 480"/>
                <a:gd name="T10" fmla="*/ 0 h 576"/>
                <a:gd name="T11" fmla="*/ 480 w 480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576">
                  <a:moveTo>
                    <a:pt x="480" y="576"/>
                  </a:moveTo>
                  <a:cubicBezTo>
                    <a:pt x="328" y="480"/>
                    <a:pt x="176" y="384"/>
                    <a:pt x="96" y="288"/>
                  </a:cubicBezTo>
                  <a:cubicBezTo>
                    <a:pt x="16" y="192"/>
                    <a:pt x="8" y="96"/>
                    <a:pt x="0" y="0"/>
                  </a:cubicBezTo>
                </a:path>
              </a:pathLst>
            </a:custGeom>
            <a:noFill/>
            <a:ln w="38100" cap="sq">
              <a:solidFill>
                <a:srgbClr val="FF3300"/>
              </a:solidFill>
              <a:round/>
              <a:headEnd type="none" w="sm" len="sm"/>
              <a:tailEnd type="triangle" w="lg" len="med"/>
            </a:ln>
          </p:spPr>
          <p:txBody>
            <a:bodyPr wrap="none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3829" name="Text Box 62"/>
            <p:cNvSpPr txBox="1">
              <a:spLocks noChangeArrowheads="1"/>
            </p:cNvSpPr>
            <p:nvPr/>
          </p:nvSpPr>
          <p:spPr bwMode="auto">
            <a:xfrm>
              <a:off x="144" y="1392"/>
              <a:ext cx="936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333333"/>
                  </a:solidFill>
                </a:rPr>
                <a:t>NULL</a:t>
              </a:r>
            </a:p>
          </p:txBody>
        </p:sp>
      </p:grpSp>
      <p:sp>
        <p:nvSpPr>
          <p:cNvPr id="19519" name="Freeform 63"/>
          <p:cNvSpPr>
            <a:spLocks/>
          </p:cNvSpPr>
          <p:nvPr/>
        </p:nvSpPr>
        <p:spPr bwMode="auto">
          <a:xfrm>
            <a:off x="3581400" y="2895600"/>
            <a:ext cx="1295400" cy="609600"/>
          </a:xfrm>
          <a:custGeom>
            <a:avLst/>
            <a:gdLst>
              <a:gd name="T0" fmla="*/ 2147483647 w 816"/>
              <a:gd name="T1" fmla="*/ 2147483647 h 384"/>
              <a:gd name="T2" fmla="*/ 2147483647 w 816"/>
              <a:gd name="T3" fmla="*/ 2147483647 h 384"/>
              <a:gd name="T4" fmla="*/ 0 w 816"/>
              <a:gd name="T5" fmla="*/ 0 h 384"/>
              <a:gd name="T6" fmla="*/ 0 60000 65536"/>
              <a:gd name="T7" fmla="*/ 0 60000 65536"/>
              <a:gd name="T8" fmla="*/ 0 60000 65536"/>
              <a:gd name="T9" fmla="*/ 0 w 816"/>
              <a:gd name="T10" fmla="*/ 0 h 384"/>
              <a:gd name="T11" fmla="*/ 816 w 81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384">
                <a:moveTo>
                  <a:pt x="816" y="384"/>
                </a:moveTo>
                <a:cubicBezTo>
                  <a:pt x="644" y="344"/>
                  <a:pt x="472" y="304"/>
                  <a:pt x="336" y="240"/>
                </a:cubicBezTo>
                <a:cubicBezTo>
                  <a:pt x="200" y="176"/>
                  <a:pt x="100" y="88"/>
                  <a:pt x="0" y="0"/>
                </a:cubicBezTo>
              </a:path>
            </a:pathLst>
          </a:custGeom>
          <a:noFill/>
          <a:ln w="38100" cap="sq">
            <a:solidFill>
              <a:srgbClr val="FF3300"/>
            </a:solidFill>
            <a:round/>
            <a:headEnd type="none" w="sm" len="sm"/>
            <a:tailEnd type="triangle" w="lg" len="med"/>
          </a:ln>
        </p:spPr>
        <p:txBody>
          <a:bodyPr wrap="none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grpSp>
        <p:nvGrpSpPr>
          <p:cNvPr id="9" name="Group 64"/>
          <p:cNvGrpSpPr>
            <a:grpSpLocks/>
          </p:cNvGrpSpPr>
          <p:nvPr/>
        </p:nvGrpSpPr>
        <p:grpSpPr bwMode="auto">
          <a:xfrm>
            <a:off x="7543800" y="2971800"/>
            <a:ext cx="1600200" cy="1752600"/>
            <a:chOff x="4752" y="1872"/>
            <a:chExt cx="1008" cy="1104"/>
          </a:xfrm>
        </p:grpSpPr>
        <p:sp>
          <p:nvSpPr>
            <p:cNvPr id="33826" name="Text Box 65"/>
            <p:cNvSpPr txBox="1">
              <a:spLocks noChangeArrowheads="1"/>
            </p:cNvSpPr>
            <p:nvPr/>
          </p:nvSpPr>
          <p:spPr bwMode="auto">
            <a:xfrm>
              <a:off x="4752" y="1872"/>
              <a:ext cx="1008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333333"/>
                  </a:solidFill>
                </a:rPr>
                <a:t>NULL</a:t>
              </a:r>
            </a:p>
          </p:txBody>
        </p:sp>
        <p:sp>
          <p:nvSpPr>
            <p:cNvPr id="33827" name="Freeform 66"/>
            <p:cNvSpPr>
              <a:spLocks/>
            </p:cNvSpPr>
            <p:nvPr/>
          </p:nvSpPr>
          <p:spPr bwMode="auto">
            <a:xfrm>
              <a:off x="4896" y="2304"/>
              <a:ext cx="240" cy="672"/>
            </a:xfrm>
            <a:custGeom>
              <a:avLst/>
              <a:gdLst>
                <a:gd name="T0" fmla="*/ 0 w 240"/>
                <a:gd name="T1" fmla="*/ 672 h 672"/>
                <a:gd name="T2" fmla="*/ 192 w 240"/>
                <a:gd name="T3" fmla="*/ 336 h 672"/>
                <a:gd name="T4" fmla="*/ 240 w 240"/>
                <a:gd name="T5" fmla="*/ 0 h 672"/>
                <a:gd name="T6" fmla="*/ 0 60000 65536"/>
                <a:gd name="T7" fmla="*/ 0 60000 65536"/>
                <a:gd name="T8" fmla="*/ 0 60000 65536"/>
                <a:gd name="T9" fmla="*/ 0 w 240"/>
                <a:gd name="T10" fmla="*/ 0 h 672"/>
                <a:gd name="T11" fmla="*/ 240 w 240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672">
                  <a:moveTo>
                    <a:pt x="0" y="672"/>
                  </a:moveTo>
                  <a:cubicBezTo>
                    <a:pt x="76" y="560"/>
                    <a:pt x="152" y="448"/>
                    <a:pt x="192" y="336"/>
                  </a:cubicBezTo>
                  <a:cubicBezTo>
                    <a:pt x="232" y="224"/>
                    <a:pt x="236" y="112"/>
                    <a:pt x="240" y="0"/>
                  </a:cubicBezTo>
                </a:path>
              </a:pathLst>
            </a:cu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triangle" w="lg" len="med"/>
            </a:ln>
          </p:spPr>
          <p:txBody>
            <a:bodyPr wrap="none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</p:grpSp>
      <p:sp>
        <p:nvSpPr>
          <p:cNvPr id="19523" name="Freeform 67"/>
          <p:cNvSpPr>
            <a:spLocks/>
          </p:cNvSpPr>
          <p:nvPr/>
        </p:nvSpPr>
        <p:spPr bwMode="auto">
          <a:xfrm>
            <a:off x="3048000" y="2844800"/>
            <a:ext cx="482600" cy="2095500"/>
          </a:xfrm>
          <a:custGeom>
            <a:avLst/>
            <a:gdLst>
              <a:gd name="T0" fmla="*/ 0 w 304"/>
              <a:gd name="T1" fmla="*/ 2147483647 h 1320"/>
              <a:gd name="T2" fmla="*/ 2147483647 w 304"/>
              <a:gd name="T3" fmla="*/ 2147483647 h 1320"/>
              <a:gd name="T4" fmla="*/ 2147483647 w 304"/>
              <a:gd name="T5" fmla="*/ 2147483647 h 1320"/>
              <a:gd name="T6" fmla="*/ 2147483647 w 304"/>
              <a:gd name="T7" fmla="*/ 2147483647 h 1320"/>
              <a:gd name="T8" fmla="*/ 2147483647 w 304"/>
              <a:gd name="T9" fmla="*/ 2147483647 h 1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1320"/>
              <a:gd name="T17" fmla="*/ 304 w 304"/>
              <a:gd name="T18" fmla="*/ 1320 h 13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1320">
                <a:moveTo>
                  <a:pt x="0" y="1280"/>
                </a:moveTo>
                <a:cubicBezTo>
                  <a:pt x="8" y="1300"/>
                  <a:pt x="16" y="1320"/>
                  <a:pt x="48" y="1232"/>
                </a:cubicBezTo>
                <a:cubicBezTo>
                  <a:pt x="80" y="1144"/>
                  <a:pt x="152" y="936"/>
                  <a:pt x="192" y="752"/>
                </a:cubicBezTo>
                <a:cubicBezTo>
                  <a:pt x="232" y="568"/>
                  <a:pt x="272" y="248"/>
                  <a:pt x="288" y="128"/>
                </a:cubicBezTo>
                <a:cubicBezTo>
                  <a:pt x="304" y="8"/>
                  <a:pt x="264" y="0"/>
                  <a:pt x="288" y="32"/>
                </a:cubicBezTo>
              </a:path>
            </a:pathLst>
          </a:custGeom>
          <a:noFill/>
          <a:ln w="38100" cap="sq">
            <a:solidFill>
              <a:srgbClr val="0000FF"/>
            </a:solidFill>
            <a:round/>
            <a:headEnd type="none" w="sm" len="sm"/>
            <a:tailEnd type="triangle" w="lg" len="med"/>
          </a:ln>
        </p:spPr>
        <p:txBody>
          <a:bodyPr wrap="none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6207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 autoUpdateAnimBg="0"/>
      <p:bldP spid="19513" grpId="0" animBg="1"/>
      <p:bldP spid="19514" grpId="0" animBg="1"/>
      <p:bldP spid="19515" grpId="0" animBg="1"/>
      <p:bldP spid="19519" grpId="0" animBg="1"/>
      <p:bldP spid="19523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Line 2"/>
          <p:cNvSpPr>
            <a:spLocks noChangeShapeType="1"/>
          </p:cNvSpPr>
          <p:nvPr/>
        </p:nvSpPr>
        <p:spPr bwMode="auto">
          <a:xfrm flipH="1">
            <a:off x="1447800" y="2514600"/>
            <a:ext cx="1447800" cy="685800"/>
          </a:xfrm>
          <a:prstGeom prst="line">
            <a:avLst/>
          </a:prstGeom>
          <a:noFill/>
          <a:ln w="38100" cap="sq">
            <a:solidFill>
              <a:srgbClr val="005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34819" name="Line 3"/>
          <p:cNvSpPr>
            <a:spLocks noChangeShapeType="1"/>
          </p:cNvSpPr>
          <p:nvPr/>
        </p:nvSpPr>
        <p:spPr bwMode="auto">
          <a:xfrm>
            <a:off x="3962400" y="2514600"/>
            <a:ext cx="1219200" cy="533400"/>
          </a:xfrm>
          <a:prstGeom prst="line">
            <a:avLst/>
          </a:prstGeom>
          <a:noFill/>
          <a:ln w="38100" cap="sq">
            <a:solidFill>
              <a:srgbClr val="005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2057400" y="3733800"/>
            <a:ext cx="304800" cy="685800"/>
          </a:xfrm>
          <a:prstGeom prst="line">
            <a:avLst/>
          </a:prstGeom>
          <a:noFill/>
          <a:ln w="44450" cap="sq">
            <a:solidFill>
              <a:srgbClr val="005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5943600" y="3581400"/>
            <a:ext cx="1219200" cy="669925"/>
          </a:xfrm>
          <a:prstGeom prst="line">
            <a:avLst/>
          </a:prstGeom>
          <a:noFill/>
          <a:ln w="38100" cap="sq">
            <a:solidFill>
              <a:srgbClr val="005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 flipH="1">
            <a:off x="5715000" y="4800600"/>
            <a:ext cx="990600" cy="685800"/>
          </a:xfrm>
          <a:prstGeom prst="line">
            <a:avLst/>
          </a:prstGeom>
          <a:noFill/>
          <a:ln w="38100" cap="sq">
            <a:solidFill>
              <a:srgbClr val="005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381000" y="-63500"/>
            <a:ext cx="4110038" cy="1079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5400" b="1">
                <a:solidFill>
                  <a:srgbClr val="0000FF"/>
                </a:solidFill>
                <a:ea typeface="楷体_GB2312" pitchFamily="49" charset="-122"/>
              </a:rPr>
              <a:t>后序</a:t>
            </a:r>
            <a:r>
              <a:rPr lang="zh-CN" altLang="en-US" sz="4000" b="1">
                <a:solidFill>
                  <a:srgbClr val="800000"/>
                </a:solidFill>
                <a:ea typeface="楷体_GB2312" pitchFamily="49" charset="-122"/>
              </a:rPr>
              <a:t>线索二叉树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3276600" y="1143000"/>
            <a:ext cx="50292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333333"/>
                </a:solidFill>
              </a:rPr>
              <a:t>后序遍历：</a:t>
            </a:r>
            <a:r>
              <a:rPr lang="zh-CN" altLang="en-US" dirty="0">
                <a:solidFill>
                  <a:srgbClr val="333333"/>
                </a:solidFill>
              </a:rPr>
              <a:t> </a:t>
            </a:r>
            <a:r>
              <a:rPr lang="en-US" altLang="zh-CN" dirty="0">
                <a:solidFill>
                  <a:srgbClr val="333333"/>
                </a:solidFill>
              </a:rPr>
              <a:t>C B F E D A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286000" y="1981200"/>
            <a:ext cx="2286000" cy="549275"/>
            <a:chOff x="1536" y="1478"/>
            <a:chExt cx="1440" cy="346"/>
          </a:xfrm>
        </p:grpSpPr>
        <p:sp>
          <p:nvSpPr>
            <p:cNvPr id="34877" name="Rectangle 10"/>
            <p:cNvSpPr>
              <a:spLocks noChangeArrowheads="1"/>
            </p:cNvSpPr>
            <p:nvPr/>
          </p:nvSpPr>
          <p:spPr bwMode="auto">
            <a:xfrm>
              <a:off x="1536" y="1478"/>
              <a:ext cx="1440" cy="336"/>
            </a:xfrm>
            <a:prstGeom prst="rect">
              <a:avLst/>
            </a:prstGeom>
            <a:solidFill>
              <a:srgbClr val="CAF2CE">
                <a:alpha val="50195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5400"/>
                  </a:solidFill>
                </a:rPr>
                <a:t>A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34878" name="Line 11"/>
            <p:cNvSpPr>
              <a:spLocks noChangeShapeType="1"/>
            </p:cNvSpPr>
            <p:nvPr/>
          </p:nvSpPr>
          <p:spPr bwMode="auto">
            <a:xfrm>
              <a:off x="2064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4879" name="Line 12"/>
            <p:cNvSpPr>
              <a:spLocks noChangeShapeType="1"/>
            </p:cNvSpPr>
            <p:nvPr/>
          </p:nvSpPr>
          <p:spPr bwMode="auto">
            <a:xfrm>
              <a:off x="2400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4880" name="Line 13"/>
            <p:cNvSpPr>
              <a:spLocks noChangeShapeType="1"/>
            </p:cNvSpPr>
            <p:nvPr/>
          </p:nvSpPr>
          <p:spPr bwMode="auto">
            <a:xfrm>
              <a:off x="2688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4881" name="Line 14"/>
            <p:cNvSpPr>
              <a:spLocks noChangeShapeType="1"/>
            </p:cNvSpPr>
            <p:nvPr/>
          </p:nvSpPr>
          <p:spPr bwMode="auto">
            <a:xfrm>
              <a:off x="1776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57200" y="3200400"/>
            <a:ext cx="2286000" cy="549275"/>
            <a:chOff x="1536" y="1478"/>
            <a:chExt cx="1440" cy="346"/>
          </a:xfrm>
        </p:grpSpPr>
        <p:sp>
          <p:nvSpPr>
            <p:cNvPr id="34872" name="Rectangle 16"/>
            <p:cNvSpPr>
              <a:spLocks noChangeArrowheads="1"/>
            </p:cNvSpPr>
            <p:nvPr/>
          </p:nvSpPr>
          <p:spPr bwMode="auto">
            <a:xfrm>
              <a:off x="1536" y="1478"/>
              <a:ext cx="1440" cy="336"/>
            </a:xfrm>
            <a:prstGeom prst="rect">
              <a:avLst/>
            </a:prstGeom>
            <a:solidFill>
              <a:srgbClr val="CAF2CE">
                <a:alpha val="50195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5400"/>
                  </a:solidFill>
                </a:rPr>
                <a:t>B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34873" name="Line 17"/>
            <p:cNvSpPr>
              <a:spLocks noChangeShapeType="1"/>
            </p:cNvSpPr>
            <p:nvPr/>
          </p:nvSpPr>
          <p:spPr bwMode="auto">
            <a:xfrm>
              <a:off x="2064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4874" name="Line 18"/>
            <p:cNvSpPr>
              <a:spLocks noChangeShapeType="1"/>
            </p:cNvSpPr>
            <p:nvPr/>
          </p:nvSpPr>
          <p:spPr bwMode="auto">
            <a:xfrm>
              <a:off x="2400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4875" name="Line 19"/>
            <p:cNvSpPr>
              <a:spLocks noChangeShapeType="1"/>
            </p:cNvSpPr>
            <p:nvPr/>
          </p:nvSpPr>
          <p:spPr bwMode="auto">
            <a:xfrm>
              <a:off x="2688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4876" name="Line 20"/>
            <p:cNvSpPr>
              <a:spLocks noChangeShapeType="1"/>
            </p:cNvSpPr>
            <p:nvPr/>
          </p:nvSpPr>
          <p:spPr bwMode="auto">
            <a:xfrm>
              <a:off x="1776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419600" y="3048000"/>
            <a:ext cx="2286000" cy="549275"/>
            <a:chOff x="1536" y="1478"/>
            <a:chExt cx="1440" cy="346"/>
          </a:xfrm>
        </p:grpSpPr>
        <p:sp>
          <p:nvSpPr>
            <p:cNvPr id="34867" name="Rectangle 22"/>
            <p:cNvSpPr>
              <a:spLocks noChangeArrowheads="1"/>
            </p:cNvSpPr>
            <p:nvPr/>
          </p:nvSpPr>
          <p:spPr bwMode="auto">
            <a:xfrm>
              <a:off x="1536" y="1478"/>
              <a:ext cx="1440" cy="336"/>
            </a:xfrm>
            <a:prstGeom prst="rect">
              <a:avLst/>
            </a:prstGeom>
            <a:solidFill>
              <a:srgbClr val="CAF2CE">
                <a:alpha val="50195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5400"/>
                  </a:solidFill>
                </a:rPr>
                <a:t>D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34868" name="Line 23"/>
            <p:cNvSpPr>
              <a:spLocks noChangeShapeType="1"/>
            </p:cNvSpPr>
            <p:nvPr/>
          </p:nvSpPr>
          <p:spPr bwMode="auto">
            <a:xfrm>
              <a:off x="2064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4869" name="Line 24"/>
            <p:cNvSpPr>
              <a:spLocks noChangeShapeType="1"/>
            </p:cNvSpPr>
            <p:nvPr/>
          </p:nvSpPr>
          <p:spPr bwMode="auto">
            <a:xfrm>
              <a:off x="2400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4870" name="Line 25"/>
            <p:cNvSpPr>
              <a:spLocks noChangeShapeType="1"/>
            </p:cNvSpPr>
            <p:nvPr/>
          </p:nvSpPr>
          <p:spPr bwMode="auto">
            <a:xfrm>
              <a:off x="2688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4871" name="Line 26"/>
            <p:cNvSpPr>
              <a:spLocks noChangeShapeType="1"/>
            </p:cNvSpPr>
            <p:nvPr/>
          </p:nvSpPr>
          <p:spPr bwMode="auto">
            <a:xfrm>
              <a:off x="1776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1371600" y="4419600"/>
            <a:ext cx="2286000" cy="549275"/>
            <a:chOff x="1536" y="1478"/>
            <a:chExt cx="1440" cy="346"/>
          </a:xfrm>
        </p:grpSpPr>
        <p:sp>
          <p:nvSpPr>
            <p:cNvPr id="34862" name="Rectangle 28"/>
            <p:cNvSpPr>
              <a:spLocks noChangeArrowheads="1"/>
            </p:cNvSpPr>
            <p:nvPr/>
          </p:nvSpPr>
          <p:spPr bwMode="auto">
            <a:xfrm>
              <a:off x="1536" y="1478"/>
              <a:ext cx="1440" cy="336"/>
            </a:xfrm>
            <a:prstGeom prst="rect">
              <a:avLst/>
            </a:prstGeom>
            <a:solidFill>
              <a:srgbClr val="CAF2CE">
                <a:alpha val="50195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5400"/>
                  </a:solidFill>
                </a:rPr>
                <a:t>C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34863" name="Line 29"/>
            <p:cNvSpPr>
              <a:spLocks noChangeShapeType="1"/>
            </p:cNvSpPr>
            <p:nvPr/>
          </p:nvSpPr>
          <p:spPr bwMode="auto">
            <a:xfrm>
              <a:off x="2064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4864" name="Line 30"/>
            <p:cNvSpPr>
              <a:spLocks noChangeShapeType="1"/>
            </p:cNvSpPr>
            <p:nvPr/>
          </p:nvSpPr>
          <p:spPr bwMode="auto">
            <a:xfrm>
              <a:off x="2400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4865" name="Line 31"/>
            <p:cNvSpPr>
              <a:spLocks noChangeShapeType="1"/>
            </p:cNvSpPr>
            <p:nvPr/>
          </p:nvSpPr>
          <p:spPr bwMode="auto">
            <a:xfrm>
              <a:off x="2688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4866" name="Line 32"/>
            <p:cNvSpPr>
              <a:spLocks noChangeShapeType="1"/>
            </p:cNvSpPr>
            <p:nvPr/>
          </p:nvSpPr>
          <p:spPr bwMode="auto">
            <a:xfrm>
              <a:off x="1776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6019800" y="4267200"/>
            <a:ext cx="2286000" cy="549275"/>
            <a:chOff x="1536" y="1478"/>
            <a:chExt cx="1440" cy="346"/>
          </a:xfrm>
        </p:grpSpPr>
        <p:sp>
          <p:nvSpPr>
            <p:cNvPr id="34857" name="Rectangle 34"/>
            <p:cNvSpPr>
              <a:spLocks noChangeArrowheads="1"/>
            </p:cNvSpPr>
            <p:nvPr/>
          </p:nvSpPr>
          <p:spPr bwMode="auto">
            <a:xfrm>
              <a:off x="1536" y="1478"/>
              <a:ext cx="1440" cy="336"/>
            </a:xfrm>
            <a:prstGeom prst="rect">
              <a:avLst/>
            </a:prstGeom>
            <a:solidFill>
              <a:srgbClr val="CAF2CE">
                <a:alpha val="50195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5400"/>
                  </a:solidFill>
                </a:rPr>
                <a:t>E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34858" name="Line 35"/>
            <p:cNvSpPr>
              <a:spLocks noChangeShapeType="1"/>
            </p:cNvSpPr>
            <p:nvPr/>
          </p:nvSpPr>
          <p:spPr bwMode="auto">
            <a:xfrm>
              <a:off x="2064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4859" name="Line 36"/>
            <p:cNvSpPr>
              <a:spLocks noChangeShapeType="1"/>
            </p:cNvSpPr>
            <p:nvPr/>
          </p:nvSpPr>
          <p:spPr bwMode="auto">
            <a:xfrm>
              <a:off x="2400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4860" name="Line 37"/>
            <p:cNvSpPr>
              <a:spLocks noChangeShapeType="1"/>
            </p:cNvSpPr>
            <p:nvPr/>
          </p:nvSpPr>
          <p:spPr bwMode="auto">
            <a:xfrm>
              <a:off x="2688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4861" name="Line 38"/>
            <p:cNvSpPr>
              <a:spLocks noChangeShapeType="1"/>
            </p:cNvSpPr>
            <p:nvPr/>
          </p:nvSpPr>
          <p:spPr bwMode="auto">
            <a:xfrm>
              <a:off x="1776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4572000" y="5486400"/>
            <a:ext cx="2286000" cy="549275"/>
            <a:chOff x="1536" y="1478"/>
            <a:chExt cx="1440" cy="346"/>
          </a:xfrm>
        </p:grpSpPr>
        <p:sp>
          <p:nvSpPr>
            <p:cNvPr id="34852" name="Rectangle 40"/>
            <p:cNvSpPr>
              <a:spLocks noChangeArrowheads="1"/>
            </p:cNvSpPr>
            <p:nvPr/>
          </p:nvSpPr>
          <p:spPr bwMode="auto">
            <a:xfrm>
              <a:off x="1536" y="1478"/>
              <a:ext cx="1440" cy="336"/>
            </a:xfrm>
            <a:prstGeom prst="rect">
              <a:avLst/>
            </a:prstGeom>
            <a:solidFill>
              <a:srgbClr val="CAF2CE">
                <a:alpha val="50195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5400"/>
                  </a:solidFill>
                </a:rPr>
                <a:t>F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34853" name="Line 41"/>
            <p:cNvSpPr>
              <a:spLocks noChangeShapeType="1"/>
            </p:cNvSpPr>
            <p:nvPr/>
          </p:nvSpPr>
          <p:spPr bwMode="auto">
            <a:xfrm>
              <a:off x="2064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4854" name="Line 42"/>
            <p:cNvSpPr>
              <a:spLocks noChangeShapeType="1"/>
            </p:cNvSpPr>
            <p:nvPr/>
          </p:nvSpPr>
          <p:spPr bwMode="auto">
            <a:xfrm>
              <a:off x="2400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4855" name="Line 43"/>
            <p:cNvSpPr>
              <a:spLocks noChangeShapeType="1"/>
            </p:cNvSpPr>
            <p:nvPr/>
          </p:nvSpPr>
          <p:spPr bwMode="auto">
            <a:xfrm>
              <a:off x="2688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4856" name="Line 44"/>
            <p:cNvSpPr>
              <a:spLocks noChangeShapeType="1"/>
            </p:cNvSpPr>
            <p:nvPr/>
          </p:nvSpPr>
          <p:spPr bwMode="auto">
            <a:xfrm>
              <a:off x="1776" y="148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</p:grpSp>
      <p:sp>
        <p:nvSpPr>
          <p:cNvPr id="34831" name="Text Box 45"/>
          <p:cNvSpPr txBox="1">
            <a:spLocks noChangeArrowheads="1"/>
          </p:cNvSpPr>
          <p:nvPr/>
        </p:nvSpPr>
        <p:spPr bwMode="auto">
          <a:xfrm>
            <a:off x="2286000" y="1981200"/>
            <a:ext cx="457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333333"/>
                </a:solidFill>
              </a:rPr>
              <a:t>0</a:t>
            </a:r>
          </a:p>
        </p:txBody>
      </p:sp>
      <p:sp>
        <p:nvSpPr>
          <p:cNvPr id="34832" name="Text Box 46"/>
          <p:cNvSpPr txBox="1">
            <a:spLocks noChangeArrowheads="1"/>
          </p:cNvSpPr>
          <p:nvPr/>
        </p:nvSpPr>
        <p:spPr bwMode="auto">
          <a:xfrm>
            <a:off x="457200" y="3200400"/>
            <a:ext cx="457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333333"/>
                </a:solidFill>
              </a:rPr>
              <a:t>1</a:t>
            </a:r>
          </a:p>
        </p:txBody>
      </p:sp>
      <p:sp>
        <p:nvSpPr>
          <p:cNvPr id="34833" name="Text Box 47"/>
          <p:cNvSpPr txBox="1">
            <a:spLocks noChangeArrowheads="1"/>
          </p:cNvSpPr>
          <p:nvPr/>
        </p:nvSpPr>
        <p:spPr bwMode="auto">
          <a:xfrm>
            <a:off x="4114800" y="1981200"/>
            <a:ext cx="457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333333"/>
                </a:solidFill>
              </a:rPr>
              <a:t>0</a:t>
            </a:r>
          </a:p>
        </p:txBody>
      </p:sp>
      <p:sp>
        <p:nvSpPr>
          <p:cNvPr id="34834" name="Text Box 48"/>
          <p:cNvSpPr txBox="1">
            <a:spLocks noChangeArrowheads="1"/>
          </p:cNvSpPr>
          <p:nvPr/>
        </p:nvSpPr>
        <p:spPr bwMode="auto">
          <a:xfrm>
            <a:off x="6248400" y="3048000"/>
            <a:ext cx="457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333333"/>
                </a:solidFill>
              </a:rPr>
              <a:t>0</a:t>
            </a:r>
          </a:p>
        </p:txBody>
      </p:sp>
      <p:sp>
        <p:nvSpPr>
          <p:cNvPr id="34835" name="Text Box 49"/>
          <p:cNvSpPr txBox="1">
            <a:spLocks noChangeArrowheads="1"/>
          </p:cNvSpPr>
          <p:nvPr/>
        </p:nvSpPr>
        <p:spPr bwMode="auto">
          <a:xfrm>
            <a:off x="6019800" y="4267200"/>
            <a:ext cx="457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333333"/>
                </a:solidFill>
              </a:rPr>
              <a:t>0</a:t>
            </a:r>
          </a:p>
        </p:txBody>
      </p:sp>
      <p:sp>
        <p:nvSpPr>
          <p:cNvPr id="34836" name="Text Box 50"/>
          <p:cNvSpPr txBox="1">
            <a:spLocks noChangeArrowheads="1"/>
          </p:cNvSpPr>
          <p:nvPr/>
        </p:nvSpPr>
        <p:spPr bwMode="auto">
          <a:xfrm>
            <a:off x="2286000" y="3200400"/>
            <a:ext cx="457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333333"/>
                </a:solidFill>
              </a:rPr>
              <a:t>0</a:t>
            </a:r>
          </a:p>
        </p:txBody>
      </p:sp>
      <p:sp>
        <p:nvSpPr>
          <p:cNvPr id="34837" name="Text Box 51"/>
          <p:cNvSpPr txBox="1">
            <a:spLocks noChangeArrowheads="1"/>
          </p:cNvSpPr>
          <p:nvPr/>
        </p:nvSpPr>
        <p:spPr bwMode="auto">
          <a:xfrm>
            <a:off x="1371600" y="4419600"/>
            <a:ext cx="457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333333"/>
                </a:solidFill>
              </a:rPr>
              <a:t>1</a:t>
            </a:r>
          </a:p>
        </p:txBody>
      </p:sp>
      <p:sp>
        <p:nvSpPr>
          <p:cNvPr id="34838" name="Text Box 52"/>
          <p:cNvSpPr txBox="1">
            <a:spLocks noChangeArrowheads="1"/>
          </p:cNvSpPr>
          <p:nvPr/>
        </p:nvSpPr>
        <p:spPr bwMode="auto">
          <a:xfrm>
            <a:off x="3200400" y="4419600"/>
            <a:ext cx="457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333333"/>
                </a:solidFill>
              </a:rPr>
              <a:t>1</a:t>
            </a:r>
          </a:p>
        </p:txBody>
      </p:sp>
      <p:sp>
        <p:nvSpPr>
          <p:cNvPr id="34839" name="Text Box 53"/>
          <p:cNvSpPr txBox="1">
            <a:spLocks noChangeArrowheads="1"/>
          </p:cNvSpPr>
          <p:nvPr/>
        </p:nvSpPr>
        <p:spPr bwMode="auto">
          <a:xfrm>
            <a:off x="4572000" y="5486400"/>
            <a:ext cx="457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333333"/>
                </a:solidFill>
              </a:rPr>
              <a:t>1</a:t>
            </a:r>
          </a:p>
        </p:txBody>
      </p:sp>
      <p:sp>
        <p:nvSpPr>
          <p:cNvPr id="34840" name="Text Box 54"/>
          <p:cNvSpPr txBox="1">
            <a:spLocks noChangeArrowheads="1"/>
          </p:cNvSpPr>
          <p:nvPr/>
        </p:nvSpPr>
        <p:spPr bwMode="auto">
          <a:xfrm>
            <a:off x="6400800" y="5486400"/>
            <a:ext cx="457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333333"/>
                </a:solidFill>
              </a:rPr>
              <a:t>1</a:t>
            </a:r>
          </a:p>
        </p:txBody>
      </p:sp>
      <p:sp>
        <p:nvSpPr>
          <p:cNvPr id="34841" name="Text Box 55"/>
          <p:cNvSpPr txBox="1">
            <a:spLocks noChangeArrowheads="1"/>
          </p:cNvSpPr>
          <p:nvPr/>
        </p:nvSpPr>
        <p:spPr bwMode="auto">
          <a:xfrm>
            <a:off x="7848600" y="4267200"/>
            <a:ext cx="457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333333"/>
                </a:solidFill>
              </a:rPr>
              <a:t>1</a:t>
            </a:r>
          </a:p>
        </p:txBody>
      </p:sp>
      <p:sp>
        <p:nvSpPr>
          <p:cNvPr id="34842" name="Text Box 56"/>
          <p:cNvSpPr txBox="1">
            <a:spLocks noChangeArrowheads="1"/>
          </p:cNvSpPr>
          <p:nvPr/>
        </p:nvSpPr>
        <p:spPr bwMode="auto">
          <a:xfrm>
            <a:off x="4419600" y="3048000"/>
            <a:ext cx="457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333333"/>
                </a:solidFill>
              </a:rPr>
              <a:t>1</a:t>
            </a:r>
          </a:p>
        </p:txBody>
      </p:sp>
      <p:sp>
        <p:nvSpPr>
          <p:cNvPr id="20537" name="Freeform 57"/>
          <p:cNvSpPr>
            <a:spLocks/>
          </p:cNvSpPr>
          <p:nvPr/>
        </p:nvSpPr>
        <p:spPr bwMode="auto">
          <a:xfrm>
            <a:off x="1143000" y="3581400"/>
            <a:ext cx="7620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0 60000 65536"/>
              <a:gd name="T7" fmla="*/ 0 60000 65536"/>
              <a:gd name="T8" fmla="*/ 0 60000 65536"/>
              <a:gd name="T9" fmla="*/ 0 w 480"/>
              <a:gd name="T10" fmla="*/ 0 h 528"/>
              <a:gd name="T11" fmla="*/ 480 w 480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528">
                <a:moveTo>
                  <a:pt x="0" y="0"/>
                </a:moveTo>
                <a:cubicBezTo>
                  <a:pt x="128" y="100"/>
                  <a:pt x="256" y="200"/>
                  <a:pt x="336" y="288"/>
                </a:cubicBezTo>
                <a:cubicBezTo>
                  <a:pt x="416" y="376"/>
                  <a:pt x="448" y="452"/>
                  <a:pt x="480" y="528"/>
                </a:cubicBezTo>
              </a:path>
            </a:pathLst>
          </a:custGeom>
          <a:noFill/>
          <a:ln w="38100" cap="sq">
            <a:solidFill>
              <a:srgbClr val="FF0000"/>
            </a:solidFill>
            <a:round/>
            <a:headEnd type="none" w="sm" len="sm"/>
            <a:tailEnd type="triangle" w="lg" len="med"/>
          </a:ln>
        </p:spPr>
        <p:txBody>
          <a:bodyPr wrap="none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20538" name="Freeform 58"/>
          <p:cNvSpPr>
            <a:spLocks/>
          </p:cNvSpPr>
          <p:nvPr/>
        </p:nvSpPr>
        <p:spPr bwMode="auto">
          <a:xfrm>
            <a:off x="2743200" y="3429000"/>
            <a:ext cx="2438400" cy="2133600"/>
          </a:xfrm>
          <a:custGeom>
            <a:avLst/>
            <a:gdLst>
              <a:gd name="T0" fmla="*/ 2147483647 w 1536"/>
              <a:gd name="T1" fmla="*/ 2147483647 h 1344"/>
              <a:gd name="T2" fmla="*/ 2147483647 w 1536"/>
              <a:gd name="T3" fmla="*/ 2147483647 h 1344"/>
              <a:gd name="T4" fmla="*/ 2147483647 w 1536"/>
              <a:gd name="T5" fmla="*/ 2147483647 h 1344"/>
              <a:gd name="T6" fmla="*/ 0 w 1536"/>
              <a:gd name="T7" fmla="*/ 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536"/>
              <a:gd name="T13" fmla="*/ 0 h 1344"/>
              <a:gd name="T14" fmla="*/ 1536 w 153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36" h="1344">
                <a:moveTo>
                  <a:pt x="1536" y="1344"/>
                </a:moveTo>
                <a:cubicBezTo>
                  <a:pt x="1436" y="1172"/>
                  <a:pt x="1336" y="1000"/>
                  <a:pt x="1200" y="816"/>
                </a:cubicBezTo>
                <a:cubicBezTo>
                  <a:pt x="1064" y="632"/>
                  <a:pt x="920" y="376"/>
                  <a:pt x="720" y="240"/>
                </a:cubicBezTo>
                <a:cubicBezTo>
                  <a:pt x="520" y="104"/>
                  <a:pt x="260" y="52"/>
                  <a:pt x="0" y="0"/>
                </a:cubicBezTo>
              </a:path>
            </a:pathLst>
          </a:custGeom>
          <a:noFill/>
          <a:ln w="38100" cap="sq">
            <a:solidFill>
              <a:srgbClr val="FF0000"/>
            </a:solidFill>
            <a:round/>
            <a:headEnd type="none" w="sm" len="sm"/>
            <a:tailEnd type="triangle" w="lg" len="med"/>
          </a:ln>
        </p:spPr>
        <p:txBody>
          <a:bodyPr wrap="none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20539" name="Freeform 59"/>
          <p:cNvSpPr>
            <a:spLocks/>
          </p:cNvSpPr>
          <p:nvPr/>
        </p:nvSpPr>
        <p:spPr bwMode="auto">
          <a:xfrm>
            <a:off x="5029200" y="3505200"/>
            <a:ext cx="1066800" cy="762000"/>
          </a:xfrm>
          <a:custGeom>
            <a:avLst/>
            <a:gdLst>
              <a:gd name="T0" fmla="*/ 0 w 672"/>
              <a:gd name="T1" fmla="*/ 0 h 480"/>
              <a:gd name="T2" fmla="*/ 2147483647 w 672"/>
              <a:gd name="T3" fmla="*/ 2147483647 h 480"/>
              <a:gd name="T4" fmla="*/ 2147483647 w 672"/>
              <a:gd name="T5" fmla="*/ 2147483647 h 480"/>
              <a:gd name="T6" fmla="*/ 0 60000 65536"/>
              <a:gd name="T7" fmla="*/ 0 60000 65536"/>
              <a:gd name="T8" fmla="*/ 0 60000 65536"/>
              <a:gd name="T9" fmla="*/ 0 w 672"/>
              <a:gd name="T10" fmla="*/ 0 h 480"/>
              <a:gd name="T11" fmla="*/ 672 w 67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480">
                <a:moveTo>
                  <a:pt x="0" y="0"/>
                </a:moveTo>
                <a:cubicBezTo>
                  <a:pt x="88" y="104"/>
                  <a:pt x="176" y="208"/>
                  <a:pt x="288" y="288"/>
                </a:cubicBezTo>
                <a:cubicBezTo>
                  <a:pt x="400" y="368"/>
                  <a:pt x="608" y="456"/>
                  <a:pt x="672" y="480"/>
                </a:cubicBezTo>
              </a:path>
            </a:pathLst>
          </a:custGeom>
          <a:noFill/>
          <a:ln w="38100" cap="sq">
            <a:solidFill>
              <a:srgbClr val="FF0000"/>
            </a:solidFill>
            <a:round/>
            <a:headEnd type="none" w="sm" len="sm"/>
            <a:tailEnd type="triangle" w="lg" len="med"/>
          </a:ln>
        </p:spPr>
        <p:txBody>
          <a:bodyPr wrap="none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20540" name="Freeform 60"/>
          <p:cNvSpPr>
            <a:spLocks/>
          </p:cNvSpPr>
          <p:nvPr/>
        </p:nvSpPr>
        <p:spPr bwMode="auto">
          <a:xfrm>
            <a:off x="2514600" y="3733800"/>
            <a:ext cx="444500" cy="838200"/>
          </a:xfrm>
          <a:custGeom>
            <a:avLst/>
            <a:gdLst>
              <a:gd name="T0" fmla="*/ 2147483647 w 280"/>
              <a:gd name="T1" fmla="*/ 2147483647 h 528"/>
              <a:gd name="T2" fmla="*/ 2147483647 w 280"/>
              <a:gd name="T3" fmla="*/ 2147483647 h 528"/>
              <a:gd name="T4" fmla="*/ 0 w 280"/>
              <a:gd name="T5" fmla="*/ 0 h 528"/>
              <a:gd name="T6" fmla="*/ 0 60000 65536"/>
              <a:gd name="T7" fmla="*/ 0 60000 65536"/>
              <a:gd name="T8" fmla="*/ 0 60000 65536"/>
              <a:gd name="T9" fmla="*/ 0 w 280"/>
              <a:gd name="T10" fmla="*/ 0 h 528"/>
              <a:gd name="T11" fmla="*/ 280 w 280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28">
                <a:moveTo>
                  <a:pt x="240" y="528"/>
                </a:moveTo>
                <a:cubicBezTo>
                  <a:pt x="260" y="404"/>
                  <a:pt x="280" y="280"/>
                  <a:pt x="240" y="192"/>
                </a:cubicBezTo>
                <a:cubicBezTo>
                  <a:pt x="200" y="104"/>
                  <a:pt x="100" y="52"/>
                  <a:pt x="0" y="0"/>
                </a:cubicBezTo>
              </a:path>
            </a:pathLst>
          </a:custGeom>
          <a:noFill/>
          <a:ln w="38100" cap="sq">
            <a:solidFill>
              <a:srgbClr val="0000FF"/>
            </a:solidFill>
            <a:round/>
            <a:headEnd type="none" w="sm" len="sm"/>
            <a:tailEnd type="triangle" w="lg" len="med"/>
          </a:ln>
        </p:spPr>
        <p:txBody>
          <a:bodyPr wrap="none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20541" name="Freeform 61"/>
          <p:cNvSpPr>
            <a:spLocks/>
          </p:cNvSpPr>
          <p:nvPr/>
        </p:nvSpPr>
        <p:spPr bwMode="auto">
          <a:xfrm>
            <a:off x="6172200" y="4800600"/>
            <a:ext cx="990600" cy="762000"/>
          </a:xfrm>
          <a:custGeom>
            <a:avLst/>
            <a:gdLst>
              <a:gd name="T0" fmla="*/ 0 w 624"/>
              <a:gd name="T1" fmla="*/ 2147483647 h 480"/>
              <a:gd name="T2" fmla="*/ 2147483647 w 624"/>
              <a:gd name="T3" fmla="*/ 2147483647 h 480"/>
              <a:gd name="T4" fmla="*/ 2147483647 w 624"/>
              <a:gd name="T5" fmla="*/ 0 h 480"/>
              <a:gd name="T6" fmla="*/ 0 60000 65536"/>
              <a:gd name="T7" fmla="*/ 0 60000 65536"/>
              <a:gd name="T8" fmla="*/ 0 60000 65536"/>
              <a:gd name="T9" fmla="*/ 0 w 624"/>
              <a:gd name="T10" fmla="*/ 0 h 480"/>
              <a:gd name="T11" fmla="*/ 624 w 62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480">
                <a:moveTo>
                  <a:pt x="0" y="480"/>
                </a:moveTo>
                <a:cubicBezTo>
                  <a:pt x="164" y="424"/>
                  <a:pt x="328" y="368"/>
                  <a:pt x="432" y="288"/>
                </a:cubicBezTo>
                <a:cubicBezTo>
                  <a:pt x="536" y="208"/>
                  <a:pt x="600" y="48"/>
                  <a:pt x="624" y="0"/>
                </a:cubicBezTo>
              </a:path>
            </a:pathLst>
          </a:custGeom>
          <a:noFill/>
          <a:ln w="38100" cap="sq">
            <a:solidFill>
              <a:srgbClr val="0000FF"/>
            </a:solidFill>
            <a:round/>
            <a:headEnd type="none" w="sm" len="sm"/>
            <a:tailEnd type="triangle" w="lg" len="med"/>
          </a:ln>
        </p:spPr>
        <p:txBody>
          <a:bodyPr wrap="none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  <p:grpSp>
        <p:nvGrpSpPr>
          <p:cNvPr id="8" name="Group 62"/>
          <p:cNvGrpSpPr>
            <a:grpSpLocks/>
          </p:cNvGrpSpPr>
          <p:nvPr/>
        </p:nvGrpSpPr>
        <p:grpSpPr bwMode="auto">
          <a:xfrm>
            <a:off x="0" y="4800602"/>
            <a:ext cx="1981200" cy="1027113"/>
            <a:chOff x="0" y="3024"/>
            <a:chExt cx="1248" cy="647"/>
          </a:xfrm>
        </p:grpSpPr>
        <p:sp>
          <p:nvSpPr>
            <p:cNvPr id="34850" name="Freeform 63"/>
            <p:cNvSpPr>
              <a:spLocks/>
            </p:cNvSpPr>
            <p:nvPr/>
          </p:nvSpPr>
          <p:spPr bwMode="auto">
            <a:xfrm>
              <a:off x="720" y="3024"/>
              <a:ext cx="528" cy="384"/>
            </a:xfrm>
            <a:custGeom>
              <a:avLst/>
              <a:gdLst>
                <a:gd name="T0" fmla="*/ 528 w 528"/>
                <a:gd name="T1" fmla="*/ 0 h 384"/>
                <a:gd name="T2" fmla="*/ 384 w 528"/>
                <a:gd name="T3" fmla="*/ 288 h 384"/>
                <a:gd name="T4" fmla="*/ 0 w 528"/>
                <a:gd name="T5" fmla="*/ 384 h 384"/>
                <a:gd name="T6" fmla="*/ 0 60000 65536"/>
                <a:gd name="T7" fmla="*/ 0 60000 65536"/>
                <a:gd name="T8" fmla="*/ 0 60000 65536"/>
                <a:gd name="T9" fmla="*/ 0 w 528"/>
                <a:gd name="T10" fmla="*/ 0 h 384"/>
                <a:gd name="T11" fmla="*/ 528 w 528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384">
                  <a:moveTo>
                    <a:pt x="528" y="0"/>
                  </a:moveTo>
                  <a:cubicBezTo>
                    <a:pt x="500" y="112"/>
                    <a:pt x="472" y="224"/>
                    <a:pt x="384" y="288"/>
                  </a:cubicBezTo>
                  <a:cubicBezTo>
                    <a:pt x="296" y="352"/>
                    <a:pt x="64" y="360"/>
                    <a:pt x="0" y="384"/>
                  </a:cubicBezTo>
                </a:path>
              </a:pathLst>
            </a:cu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4851" name="Text Box 64"/>
            <p:cNvSpPr txBox="1">
              <a:spLocks noChangeArrowheads="1"/>
            </p:cNvSpPr>
            <p:nvPr/>
          </p:nvSpPr>
          <p:spPr bwMode="auto">
            <a:xfrm>
              <a:off x="0" y="3264"/>
              <a:ext cx="1003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333333"/>
                  </a:solidFill>
                </a:rPr>
                <a:t>NULL</a:t>
              </a:r>
            </a:p>
          </p:txBody>
        </p:sp>
      </p:grpSp>
      <p:sp>
        <p:nvSpPr>
          <p:cNvPr id="20545" name="Freeform 65"/>
          <p:cNvSpPr>
            <a:spLocks/>
          </p:cNvSpPr>
          <p:nvPr/>
        </p:nvSpPr>
        <p:spPr bwMode="auto">
          <a:xfrm>
            <a:off x="6731000" y="3276600"/>
            <a:ext cx="969963" cy="1016000"/>
          </a:xfrm>
          <a:custGeom>
            <a:avLst/>
            <a:gdLst>
              <a:gd name="T0" fmla="*/ 2147483647 w 611"/>
              <a:gd name="T1" fmla="*/ 2147483647 h 640"/>
              <a:gd name="T2" fmla="*/ 2147483647 w 611"/>
              <a:gd name="T3" fmla="*/ 2147483647 h 640"/>
              <a:gd name="T4" fmla="*/ 2147483647 w 611"/>
              <a:gd name="T5" fmla="*/ 2147483647 h 640"/>
              <a:gd name="T6" fmla="*/ 0 w 611"/>
              <a:gd name="T7" fmla="*/ 0 h 640"/>
              <a:gd name="T8" fmla="*/ 0 60000 65536"/>
              <a:gd name="T9" fmla="*/ 0 60000 65536"/>
              <a:gd name="T10" fmla="*/ 0 60000 65536"/>
              <a:gd name="T11" fmla="*/ 0 60000 65536"/>
              <a:gd name="T12" fmla="*/ 0 w 611"/>
              <a:gd name="T13" fmla="*/ 0 h 640"/>
              <a:gd name="T14" fmla="*/ 611 w 611"/>
              <a:gd name="T15" fmla="*/ 640 h 6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1" h="640">
                <a:moveTo>
                  <a:pt x="544" y="640"/>
                </a:moveTo>
                <a:cubicBezTo>
                  <a:pt x="577" y="513"/>
                  <a:pt x="611" y="387"/>
                  <a:pt x="560" y="288"/>
                </a:cubicBezTo>
                <a:cubicBezTo>
                  <a:pt x="509" y="189"/>
                  <a:pt x="333" y="96"/>
                  <a:pt x="240" y="48"/>
                </a:cubicBezTo>
                <a:cubicBezTo>
                  <a:pt x="147" y="0"/>
                  <a:pt x="73" y="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 type="none" w="sm" len="sm"/>
            <a:tailEnd type="triangle" w="lg" len="med"/>
          </a:ln>
        </p:spPr>
        <p:txBody>
          <a:bodyPr wrap="none"/>
          <a:lstStyle/>
          <a:p>
            <a:endParaRPr lang="zh-CN" altLang="en-US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56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autoUpdateAnimBg="0"/>
      <p:bldP spid="20537" grpId="0" animBg="1"/>
      <p:bldP spid="20538" grpId="0" animBg="1"/>
      <p:bldP spid="20539" grpId="0" animBg="1"/>
      <p:bldP spid="20540" grpId="0" animBg="1"/>
      <p:bldP spid="20541" grpId="0" animBg="1"/>
      <p:bldP spid="205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304800" y="1049338"/>
            <a:ext cx="8721725" cy="375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4000" b="1">
                <a:solidFill>
                  <a:srgbClr val="800000"/>
                </a:solidFill>
              </a:rPr>
              <a:t>typedef struct</a:t>
            </a:r>
            <a:r>
              <a:rPr lang="en-US" altLang="zh-CN" sz="4000">
                <a:solidFill>
                  <a:srgbClr val="800000"/>
                </a:solidFill>
              </a:rPr>
              <a:t> </a:t>
            </a:r>
            <a:r>
              <a:rPr lang="en-US" altLang="zh-CN" sz="4000">
                <a:solidFill>
                  <a:srgbClr val="FF00FF"/>
                </a:solidFill>
              </a:rPr>
              <a:t>BiTNode</a:t>
            </a:r>
            <a:r>
              <a:rPr lang="en-US" altLang="zh-CN" sz="4000">
                <a:solidFill>
                  <a:srgbClr val="800000"/>
                </a:solidFill>
              </a:rPr>
              <a:t> </a:t>
            </a:r>
            <a:r>
              <a:rPr lang="en-US" altLang="zh-CN" sz="4000" b="1">
                <a:solidFill>
                  <a:srgbClr val="800000"/>
                </a:solidFill>
              </a:rPr>
              <a:t>{</a:t>
            </a:r>
            <a:r>
              <a:rPr lang="en-US" altLang="zh-CN" sz="4000">
                <a:solidFill>
                  <a:srgbClr val="800000"/>
                </a:solidFill>
              </a:rPr>
              <a:t> // </a:t>
            </a:r>
            <a:r>
              <a:rPr lang="zh-CN" altLang="en-US" sz="3600" b="1">
                <a:solidFill>
                  <a:srgbClr val="FF00FF"/>
                </a:solidFill>
                <a:ea typeface="楷体_GB2312" pitchFamily="49" charset="-122"/>
              </a:rPr>
              <a:t>结点结构</a:t>
            </a:r>
            <a:endParaRPr lang="zh-CN" altLang="en-US" sz="4000" b="1">
              <a:solidFill>
                <a:srgbClr val="FF00FF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4000">
                <a:solidFill>
                  <a:srgbClr val="800000"/>
                </a:solidFill>
              </a:rPr>
              <a:t>    </a:t>
            </a:r>
            <a:r>
              <a:rPr lang="en-US" altLang="zh-CN" sz="4000">
                <a:solidFill>
                  <a:srgbClr val="800000"/>
                </a:solidFill>
              </a:rPr>
              <a:t>TElemType      data;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800000"/>
                </a:solidFill>
              </a:rPr>
              <a:t>    </a:t>
            </a:r>
            <a:r>
              <a:rPr lang="en-US" altLang="zh-CN" sz="4000" b="1">
                <a:solidFill>
                  <a:srgbClr val="800000"/>
                </a:solidFill>
              </a:rPr>
              <a:t>struct</a:t>
            </a:r>
            <a:r>
              <a:rPr lang="en-US" altLang="zh-CN" sz="4000">
                <a:solidFill>
                  <a:srgbClr val="800000"/>
                </a:solidFill>
              </a:rPr>
              <a:t> BiTNode  </a:t>
            </a:r>
            <a:r>
              <a:rPr lang="en-US" altLang="zh-CN" sz="4000" b="1">
                <a:solidFill>
                  <a:srgbClr val="800000"/>
                </a:solidFill>
              </a:rPr>
              <a:t>*l</a:t>
            </a:r>
            <a:r>
              <a:rPr lang="en-US" altLang="zh-CN" sz="4000">
                <a:solidFill>
                  <a:srgbClr val="800000"/>
                </a:solidFill>
              </a:rPr>
              <a:t>child, </a:t>
            </a:r>
            <a:r>
              <a:rPr lang="en-US" altLang="zh-CN" sz="4000" b="1">
                <a:solidFill>
                  <a:srgbClr val="800000"/>
                </a:solidFill>
              </a:rPr>
              <a:t>*r</a:t>
            </a:r>
            <a:r>
              <a:rPr lang="en-US" altLang="zh-CN" sz="4000">
                <a:solidFill>
                  <a:srgbClr val="800000"/>
                </a:solidFill>
              </a:rPr>
              <a:t>child;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800000"/>
                </a:solidFill>
              </a:rPr>
              <a:t>                                     // </a:t>
            </a:r>
            <a:r>
              <a:rPr lang="zh-CN" altLang="en-US" sz="4000">
                <a:solidFill>
                  <a:srgbClr val="800000"/>
                </a:solidFill>
                <a:ea typeface="楷体_GB2312" pitchFamily="49" charset="-122"/>
              </a:rPr>
              <a:t>左右孩子指针</a:t>
            </a:r>
            <a:endParaRPr lang="zh-CN" altLang="en-US" sz="4000">
              <a:solidFill>
                <a:srgbClr val="800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4000" b="1">
                <a:solidFill>
                  <a:srgbClr val="800000"/>
                </a:solidFill>
              </a:rPr>
              <a:t>}</a:t>
            </a:r>
            <a:r>
              <a:rPr lang="en-US" altLang="zh-CN" sz="4000">
                <a:solidFill>
                  <a:srgbClr val="800000"/>
                </a:solidFill>
              </a:rPr>
              <a:t> BiTNode, </a:t>
            </a:r>
            <a:r>
              <a:rPr lang="en-US" altLang="zh-CN" sz="4000" b="1">
                <a:solidFill>
                  <a:srgbClr val="800000"/>
                </a:solidFill>
              </a:rPr>
              <a:t>*</a:t>
            </a:r>
            <a:r>
              <a:rPr lang="en-US" altLang="zh-CN" sz="4000">
                <a:solidFill>
                  <a:srgbClr val="800000"/>
                </a:solidFill>
              </a:rPr>
              <a:t>BiTree;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3200400" y="5454650"/>
            <a:ext cx="3562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b="1">
                <a:solidFill>
                  <a:srgbClr val="333399"/>
                </a:solidFill>
              </a:rPr>
              <a:t>l</a:t>
            </a:r>
            <a:r>
              <a:rPr lang="en-US" altLang="zh-CN" sz="3600">
                <a:solidFill>
                  <a:srgbClr val="333399"/>
                </a:solidFill>
              </a:rPr>
              <a:t>child  data  </a:t>
            </a:r>
            <a:r>
              <a:rPr lang="en-US" altLang="zh-CN" sz="3600" b="1">
                <a:solidFill>
                  <a:srgbClr val="333399"/>
                </a:solidFill>
              </a:rPr>
              <a:t>r</a:t>
            </a:r>
            <a:r>
              <a:rPr lang="en-US" altLang="zh-CN" sz="3600">
                <a:solidFill>
                  <a:srgbClr val="333399"/>
                </a:solidFill>
              </a:rPr>
              <a:t>child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3124200" y="5530850"/>
            <a:ext cx="35814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2400">
              <a:solidFill>
                <a:srgbClr val="333333"/>
              </a:solidFill>
            </a:endParaRPr>
          </a:p>
        </p:txBody>
      </p:sp>
      <p:sp>
        <p:nvSpPr>
          <p:cNvPr id="89096" name="Line 8"/>
          <p:cNvSpPr>
            <a:spLocks noChangeShapeType="1"/>
          </p:cNvSpPr>
          <p:nvPr/>
        </p:nvSpPr>
        <p:spPr bwMode="auto">
          <a:xfrm>
            <a:off x="4419600" y="553085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7" name="Line 9"/>
          <p:cNvSpPr>
            <a:spLocks noChangeShapeType="1"/>
          </p:cNvSpPr>
          <p:nvPr/>
        </p:nvSpPr>
        <p:spPr bwMode="auto">
          <a:xfrm>
            <a:off x="5410200" y="553085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8" name="Text Box 10"/>
          <p:cNvSpPr txBox="1">
            <a:spLocks noChangeArrowheads="1"/>
          </p:cNvSpPr>
          <p:nvPr/>
        </p:nvSpPr>
        <p:spPr bwMode="auto">
          <a:xfrm>
            <a:off x="593725" y="5149850"/>
            <a:ext cx="2178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楷体_GB2312" pitchFamily="49" charset="-122"/>
              </a:rPr>
              <a:t>结点结构</a:t>
            </a:r>
            <a:r>
              <a:rPr lang="en-US" altLang="zh-CN" sz="3600" b="1">
                <a:solidFill>
                  <a:srgbClr val="333399"/>
                </a:solidFill>
                <a:ea typeface="楷体_GB2312" pitchFamily="49" charset="-122"/>
              </a:rPr>
              <a:t>: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237576" name="Text Box 12"/>
          <p:cNvSpPr txBox="1">
            <a:spLocks noChangeArrowheads="1"/>
          </p:cNvSpPr>
          <p:nvPr/>
        </p:nvSpPr>
        <p:spPr bwMode="auto">
          <a:xfrm>
            <a:off x="288925" y="196850"/>
            <a:ext cx="72564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二叉链表的</a:t>
            </a:r>
            <a:r>
              <a:rPr lang="en-US" altLang="zh-CN" sz="3600">
                <a:solidFill>
                  <a:srgbClr val="990000"/>
                </a:solidFill>
              </a:rPr>
              <a:t>C </a:t>
            </a:r>
            <a:r>
              <a:rPr lang="zh-CN" altLang="zh-CN" sz="36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语言的类型描述如下</a:t>
            </a:r>
            <a:r>
              <a:rPr lang="zh-CN" altLang="zh-CN" sz="36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3600" b="1">
              <a:solidFill>
                <a:srgbClr val="8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24767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 autoUpdateAnimBg="0"/>
      <p:bldP spid="89092" grpId="0" autoUpdateAnimBg="0"/>
      <p:bldP spid="89093" grpId="0" animBg="1" autoUpdateAnimBg="0"/>
      <p:bldP spid="89096" grpId="0" animBg="1"/>
      <p:bldP spid="89097" grpId="0" animBg="1"/>
      <p:bldP spid="89098" grpId="0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50850" y="1990725"/>
            <a:ext cx="8650288" cy="496751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spcBef>
                <a:spcPct val="30000"/>
              </a:spcBef>
            </a:pPr>
            <a:r>
              <a:rPr lang="zh-CN" altLang="en-US" b="1" dirty="0">
                <a:ea typeface="楷体_GB2312" pitchFamily="49" charset="-122"/>
              </a:rPr>
              <a:t>一、问题的提出</a:t>
            </a:r>
          </a:p>
          <a:p>
            <a:pPr>
              <a:spcBef>
                <a:spcPct val="30000"/>
              </a:spcBef>
            </a:pPr>
            <a:r>
              <a:rPr lang="zh-CN" altLang="en-US" b="1" dirty="0">
                <a:solidFill>
                  <a:srgbClr val="333333"/>
                </a:solidFill>
                <a:ea typeface="楷体_GB2312" pitchFamily="49" charset="-122"/>
              </a:rPr>
              <a:t>二、线索二叉树定义</a:t>
            </a:r>
          </a:p>
          <a:p>
            <a:pPr algn="just">
              <a:spcBef>
                <a:spcPct val="30000"/>
              </a:spcBef>
            </a:pPr>
            <a:r>
              <a:rPr lang="zh-CN" altLang="en-US" b="1" dirty="0">
                <a:solidFill>
                  <a:srgbClr val="FF00FF"/>
                </a:solidFill>
                <a:ea typeface="楷体_GB2312" pitchFamily="49" charset="-122"/>
              </a:rPr>
              <a:t>三、在线索二叉树上找前驱和后继的规律</a:t>
            </a:r>
          </a:p>
          <a:p>
            <a:pPr>
              <a:spcBef>
                <a:spcPct val="30000"/>
              </a:spcBef>
            </a:pPr>
            <a:r>
              <a:rPr lang="zh-CN" altLang="en-US" b="1" dirty="0">
                <a:solidFill>
                  <a:srgbClr val="333333"/>
                </a:solidFill>
                <a:ea typeface="楷体_GB2312" pitchFamily="49" charset="-122"/>
              </a:rPr>
              <a:t>四、线索二叉树的遍历算法</a:t>
            </a:r>
          </a:p>
          <a:p>
            <a:pPr>
              <a:spcBef>
                <a:spcPct val="30000"/>
              </a:spcBef>
            </a:pPr>
            <a:r>
              <a:rPr lang="zh-CN" altLang="en-US" b="1" dirty="0">
                <a:solidFill>
                  <a:srgbClr val="333333"/>
                </a:solidFill>
                <a:ea typeface="楷体_GB2312" pitchFamily="49" charset="-122"/>
              </a:rPr>
              <a:t>五、在线索二叉树中插入</a:t>
            </a:r>
            <a:r>
              <a:rPr lang="zh-CN" altLang="en-US" b="1" dirty="0" smtClean="0">
                <a:solidFill>
                  <a:srgbClr val="333333"/>
                </a:solidFill>
                <a:ea typeface="楷体_GB2312" pitchFamily="49" charset="-122"/>
              </a:rPr>
              <a:t>结点</a:t>
            </a:r>
            <a:endParaRPr lang="en-US" altLang="zh-CN" b="1" dirty="0" smtClean="0">
              <a:solidFill>
                <a:srgbClr val="333333"/>
              </a:solidFill>
              <a:ea typeface="楷体_GB2312" pitchFamily="49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b="1" dirty="0" smtClean="0">
                <a:solidFill>
                  <a:srgbClr val="333333"/>
                </a:solidFill>
                <a:ea typeface="楷体_GB2312" pitchFamily="49" charset="-122"/>
              </a:rPr>
              <a:t>六</a:t>
            </a:r>
            <a:r>
              <a:rPr lang="zh-CN" altLang="en-US" b="1" dirty="0">
                <a:solidFill>
                  <a:srgbClr val="333333"/>
                </a:solidFill>
                <a:ea typeface="楷体_GB2312" pitchFamily="49" charset="-122"/>
              </a:rPr>
              <a:t>、</a:t>
            </a:r>
            <a:r>
              <a:rPr lang="zh-CN" altLang="en-US" b="1" dirty="0" smtClean="0">
                <a:solidFill>
                  <a:srgbClr val="333333"/>
                </a:solidFill>
                <a:ea typeface="楷体_GB2312" pitchFamily="49" charset="-122"/>
              </a:rPr>
              <a:t>如何</a:t>
            </a:r>
            <a:r>
              <a:rPr lang="zh-CN" altLang="en-US" b="1" dirty="0">
                <a:solidFill>
                  <a:srgbClr val="333333"/>
                </a:solidFill>
                <a:ea typeface="楷体_GB2312" pitchFamily="49" charset="-122"/>
              </a:rPr>
              <a:t>建立中序线索二叉树？</a:t>
            </a:r>
          </a:p>
          <a:p>
            <a:pPr>
              <a:spcBef>
                <a:spcPct val="30000"/>
              </a:spcBef>
            </a:pPr>
            <a:endParaRPr lang="zh-CN" altLang="en-US" b="1" dirty="0">
              <a:solidFill>
                <a:srgbClr val="333333"/>
              </a:solidFill>
              <a:ea typeface="楷体_GB2312" pitchFamily="49" charset="-122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993775" y="449263"/>
            <a:ext cx="7100888" cy="1098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600" b="1">
                <a:solidFill>
                  <a:srgbClr val="008080"/>
                </a:solidFill>
                <a:ea typeface="隶书" pitchFamily="49" charset="-122"/>
              </a:rPr>
              <a:t>6.5    </a:t>
            </a:r>
            <a:r>
              <a:rPr lang="zh-CN" altLang="en-US" sz="6600" b="1">
                <a:solidFill>
                  <a:srgbClr val="008080"/>
                </a:solidFill>
                <a:ea typeface="隶书" pitchFamily="49" charset="-122"/>
              </a:rPr>
              <a:t>线索二叉树</a:t>
            </a:r>
          </a:p>
        </p:txBody>
      </p:sp>
    </p:spTree>
    <p:extLst>
      <p:ext uri="{BB962C8B-B14F-4D97-AF65-F5344CB8AC3E}">
        <p14:creationId xmlns:p14="http://schemas.microsoft.com/office/powerpoint/2010/main" val="2468716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735138" y="1050925"/>
            <a:ext cx="7604125" cy="14462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如果有左孩子，则左孩子是其后继；</a:t>
            </a:r>
            <a:endParaRPr lang="zh-CN" altLang="en-US" sz="2800" b="1">
              <a:solidFill>
                <a:srgbClr val="333333"/>
              </a:solidFill>
              <a:ea typeface="楷体_GB2312" pitchFamily="49" charset="-122"/>
            </a:endParaRPr>
          </a:p>
          <a:p>
            <a:r>
              <a:rPr lang="zh-CN" altLang="en-US" sz="2800" b="1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如果无左孩子，则右孩子是其后继；</a:t>
            </a:r>
          </a:p>
          <a:p>
            <a:r>
              <a:rPr lang="zh-CN" altLang="en-US" sz="2800" b="1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如果是叶子结点</a:t>
            </a:r>
            <a:r>
              <a:rPr lang="zh-CN" altLang="en-US" sz="280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则右线索所指结点为后继；</a:t>
            </a:r>
            <a:r>
              <a:rPr lang="zh-CN" altLang="en-US" sz="320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735025" y="2870857"/>
            <a:ext cx="71755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无</a:t>
            </a:r>
            <a:r>
              <a:rPr lang="zh-CN" altLang="en-US" sz="2800" b="1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左孩子，则左线索所指结点为前驱</a:t>
            </a:r>
            <a:r>
              <a:rPr lang="zh-CN" altLang="en-US" sz="2800" b="1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r>
              <a:rPr lang="zh-CN" altLang="en-US" sz="2800" b="1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zh-CN" altLang="en-US" sz="2800" b="1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左孩子</a:t>
            </a:r>
            <a:r>
              <a:rPr lang="zh-CN" altLang="en-US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，则需要遍历；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0338" y="4200525"/>
            <a:ext cx="8983662" cy="2349500"/>
            <a:chOff x="101" y="2646"/>
            <a:chExt cx="5659" cy="148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227" y="2649"/>
              <a:ext cx="3770" cy="1477"/>
              <a:chOff x="288" y="1248"/>
              <a:chExt cx="5376" cy="2715"/>
            </a:xfrm>
          </p:grpSpPr>
          <p:sp>
            <p:nvSpPr>
              <p:cNvPr id="37899" name="Line 6"/>
              <p:cNvSpPr>
                <a:spLocks noChangeShapeType="1"/>
              </p:cNvSpPr>
              <p:nvPr/>
            </p:nvSpPr>
            <p:spPr bwMode="auto">
              <a:xfrm flipH="1">
                <a:off x="912" y="1584"/>
                <a:ext cx="912" cy="432"/>
              </a:xfrm>
              <a:prstGeom prst="line">
                <a:avLst/>
              </a:prstGeom>
              <a:noFill/>
              <a:ln w="381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37900" name="Line 7"/>
              <p:cNvSpPr>
                <a:spLocks noChangeShapeType="1"/>
              </p:cNvSpPr>
              <p:nvPr/>
            </p:nvSpPr>
            <p:spPr bwMode="auto">
              <a:xfrm>
                <a:off x="2496" y="1584"/>
                <a:ext cx="768" cy="336"/>
              </a:xfrm>
              <a:prstGeom prst="line">
                <a:avLst/>
              </a:prstGeom>
              <a:noFill/>
              <a:ln w="381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37901" name="Line 8"/>
              <p:cNvSpPr>
                <a:spLocks noChangeShapeType="1"/>
              </p:cNvSpPr>
              <p:nvPr/>
            </p:nvSpPr>
            <p:spPr bwMode="auto">
              <a:xfrm>
                <a:off x="1296" y="2352"/>
                <a:ext cx="192" cy="432"/>
              </a:xfrm>
              <a:prstGeom prst="line">
                <a:avLst/>
              </a:prstGeom>
              <a:noFill/>
              <a:ln w="4445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37902" name="Line 9"/>
              <p:cNvSpPr>
                <a:spLocks noChangeShapeType="1"/>
              </p:cNvSpPr>
              <p:nvPr/>
            </p:nvSpPr>
            <p:spPr bwMode="auto">
              <a:xfrm>
                <a:off x="3744" y="2256"/>
                <a:ext cx="768" cy="422"/>
              </a:xfrm>
              <a:prstGeom prst="line">
                <a:avLst/>
              </a:prstGeom>
              <a:noFill/>
              <a:ln w="381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37903" name="Line 10"/>
              <p:cNvSpPr>
                <a:spLocks noChangeShapeType="1"/>
              </p:cNvSpPr>
              <p:nvPr/>
            </p:nvSpPr>
            <p:spPr bwMode="auto">
              <a:xfrm flipH="1">
                <a:off x="3600" y="3024"/>
                <a:ext cx="624" cy="432"/>
              </a:xfrm>
              <a:prstGeom prst="line">
                <a:avLst/>
              </a:prstGeom>
              <a:noFill/>
              <a:ln w="381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37904" name="Freeform 11"/>
              <p:cNvSpPr>
                <a:spLocks/>
              </p:cNvSpPr>
              <p:nvPr/>
            </p:nvSpPr>
            <p:spPr bwMode="auto">
              <a:xfrm>
                <a:off x="1920" y="2112"/>
                <a:ext cx="816" cy="672"/>
              </a:xfrm>
              <a:custGeom>
                <a:avLst/>
                <a:gdLst>
                  <a:gd name="T0" fmla="*/ 0 w 1008"/>
                  <a:gd name="T1" fmla="*/ 1067 h 576"/>
                  <a:gd name="T2" fmla="*/ 82 w 1008"/>
                  <a:gd name="T3" fmla="*/ 712 h 576"/>
                  <a:gd name="T4" fmla="*/ 185 w 1008"/>
                  <a:gd name="T5" fmla="*/ 356 h 576"/>
                  <a:gd name="T6" fmla="*/ 288 w 1008"/>
                  <a:gd name="T7" fmla="*/ 178 h 576"/>
                  <a:gd name="T8" fmla="*/ 433 w 1008"/>
                  <a:gd name="T9" fmla="*/ 0 h 5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8"/>
                  <a:gd name="T16" fmla="*/ 0 h 576"/>
                  <a:gd name="T17" fmla="*/ 1008 w 1008"/>
                  <a:gd name="T18" fmla="*/ 576 h 5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8" h="576">
                    <a:moveTo>
                      <a:pt x="0" y="576"/>
                    </a:moveTo>
                    <a:cubicBezTo>
                      <a:pt x="60" y="512"/>
                      <a:pt x="120" y="448"/>
                      <a:pt x="192" y="384"/>
                    </a:cubicBezTo>
                    <a:cubicBezTo>
                      <a:pt x="264" y="320"/>
                      <a:pt x="352" y="240"/>
                      <a:pt x="432" y="192"/>
                    </a:cubicBezTo>
                    <a:cubicBezTo>
                      <a:pt x="512" y="144"/>
                      <a:pt x="576" y="128"/>
                      <a:pt x="672" y="96"/>
                    </a:cubicBezTo>
                    <a:cubicBezTo>
                      <a:pt x="768" y="64"/>
                      <a:pt x="888" y="32"/>
                      <a:pt x="1008" y="0"/>
                    </a:cubicBezTo>
                  </a:path>
                </a:pathLst>
              </a:custGeom>
              <a:noFill/>
              <a:ln w="38100" cap="sq">
                <a:solidFill>
                  <a:srgbClr val="0000FF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37905" name="Freeform 12"/>
              <p:cNvSpPr>
                <a:spLocks/>
              </p:cNvSpPr>
              <p:nvPr/>
            </p:nvSpPr>
            <p:spPr bwMode="auto">
              <a:xfrm>
                <a:off x="720" y="1392"/>
                <a:ext cx="720" cy="624"/>
              </a:xfrm>
              <a:custGeom>
                <a:avLst/>
                <a:gdLst>
                  <a:gd name="T0" fmla="*/ 0 w 1104"/>
                  <a:gd name="T1" fmla="*/ 406 h 720"/>
                  <a:gd name="T2" fmla="*/ 61 w 1104"/>
                  <a:gd name="T3" fmla="*/ 135 h 720"/>
                  <a:gd name="T4" fmla="*/ 147 w 1104"/>
                  <a:gd name="T5" fmla="*/ 27 h 720"/>
                  <a:gd name="T6" fmla="*/ 200 w 1104"/>
                  <a:gd name="T7" fmla="*/ 0 h 72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04"/>
                  <a:gd name="T13" fmla="*/ 0 h 720"/>
                  <a:gd name="T14" fmla="*/ 1104 w 1104"/>
                  <a:gd name="T15" fmla="*/ 720 h 72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04" h="720">
                    <a:moveTo>
                      <a:pt x="0" y="720"/>
                    </a:moveTo>
                    <a:cubicBezTo>
                      <a:pt x="100" y="536"/>
                      <a:pt x="200" y="352"/>
                      <a:pt x="336" y="240"/>
                    </a:cubicBezTo>
                    <a:cubicBezTo>
                      <a:pt x="472" y="128"/>
                      <a:pt x="688" y="88"/>
                      <a:pt x="816" y="48"/>
                    </a:cubicBezTo>
                    <a:cubicBezTo>
                      <a:pt x="944" y="8"/>
                      <a:pt x="1056" y="16"/>
                      <a:pt x="1104" y="0"/>
                    </a:cubicBezTo>
                  </a:path>
                </a:pathLst>
              </a:custGeom>
              <a:noFill/>
              <a:ln w="25400" cap="sq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37906" name="Freeform 13"/>
              <p:cNvSpPr>
                <a:spLocks/>
              </p:cNvSpPr>
              <p:nvPr/>
            </p:nvSpPr>
            <p:spPr bwMode="auto">
              <a:xfrm>
                <a:off x="3264" y="2880"/>
                <a:ext cx="480" cy="624"/>
              </a:xfrm>
              <a:custGeom>
                <a:avLst/>
                <a:gdLst>
                  <a:gd name="T0" fmla="*/ 0 w 480"/>
                  <a:gd name="T1" fmla="*/ 624 h 624"/>
                  <a:gd name="T2" fmla="*/ 96 w 480"/>
                  <a:gd name="T3" fmla="*/ 288 h 624"/>
                  <a:gd name="T4" fmla="*/ 384 w 480"/>
                  <a:gd name="T5" fmla="*/ 48 h 624"/>
                  <a:gd name="T6" fmla="*/ 480 w 480"/>
                  <a:gd name="T7" fmla="*/ 0 h 6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0"/>
                  <a:gd name="T13" fmla="*/ 0 h 624"/>
                  <a:gd name="T14" fmla="*/ 480 w 480"/>
                  <a:gd name="T15" fmla="*/ 624 h 6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0" h="624">
                    <a:moveTo>
                      <a:pt x="0" y="624"/>
                    </a:moveTo>
                    <a:cubicBezTo>
                      <a:pt x="16" y="504"/>
                      <a:pt x="32" y="384"/>
                      <a:pt x="96" y="288"/>
                    </a:cubicBezTo>
                    <a:cubicBezTo>
                      <a:pt x="160" y="192"/>
                      <a:pt x="320" y="96"/>
                      <a:pt x="384" y="48"/>
                    </a:cubicBezTo>
                    <a:cubicBezTo>
                      <a:pt x="448" y="0"/>
                      <a:pt x="464" y="0"/>
                      <a:pt x="480" y="0"/>
                    </a:cubicBezTo>
                  </a:path>
                </a:pathLst>
              </a:custGeom>
              <a:noFill/>
              <a:ln w="25400" cap="sq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37907" name="Freeform 14"/>
              <p:cNvSpPr>
                <a:spLocks/>
              </p:cNvSpPr>
              <p:nvPr/>
            </p:nvSpPr>
            <p:spPr bwMode="auto">
              <a:xfrm>
                <a:off x="2304" y="2256"/>
                <a:ext cx="864" cy="624"/>
              </a:xfrm>
              <a:custGeom>
                <a:avLst/>
                <a:gdLst>
                  <a:gd name="T0" fmla="*/ 544 w 1008"/>
                  <a:gd name="T1" fmla="*/ 0 h 576"/>
                  <a:gd name="T2" fmla="*/ 388 w 1008"/>
                  <a:gd name="T3" fmla="*/ 530 h 576"/>
                  <a:gd name="T4" fmla="*/ 156 w 1008"/>
                  <a:gd name="T5" fmla="*/ 728 h 576"/>
                  <a:gd name="T6" fmla="*/ 0 w 1008"/>
                  <a:gd name="T7" fmla="*/ 793 h 5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08"/>
                  <a:gd name="T13" fmla="*/ 0 h 576"/>
                  <a:gd name="T14" fmla="*/ 1008 w 1008"/>
                  <a:gd name="T15" fmla="*/ 576 h 5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08" h="576">
                    <a:moveTo>
                      <a:pt x="1008" y="0"/>
                    </a:moveTo>
                    <a:cubicBezTo>
                      <a:pt x="924" y="148"/>
                      <a:pt x="840" y="296"/>
                      <a:pt x="720" y="384"/>
                    </a:cubicBezTo>
                    <a:cubicBezTo>
                      <a:pt x="600" y="472"/>
                      <a:pt x="408" y="496"/>
                      <a:pt x="288" y="528"/>
                    </a:cubicBezTo>
                    <a:cubicBezTo>
                      <a:pt x="168" y="560"/>
                      <a:pt x="48" y="576"/>
                      <a:pt x="0" y="576"/>
                    </a:cubicBezTo>
                  </a:path>
                </a:pathLst>
              </a:cu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37908" name="Freeform 15"/>
              <p:cNvSpPr>
                <a:spLocks/>
              </p:cNvSpPr>
              <p:nvPr/>
            </p:nvSpPr>
            <p:spPr bwMode="auto">
              <a:xfrm>
                <a:off x="4320" y="3024"/>
                <a:ext cx="432" cy="544"/>
              </a:xfrm>
              <a:custGeom>
                <a:avLst/>
                <a:gdLst>
                  <a:gd name="T0" fmla="*/ 432 w 432"/>
                  <a:gd name="T1" fmla="*/ 0 h 544"/>
                  <a:gd name="T2" fmla="*/ 288 w 432"/>
                  <a:gd name="T3" fmla="*/ 336 h 544"/>
                  <a:gd name="T4" fmla="*/ 0 w 432"/>
                  <a:gd name="T5" fmla="*/ 528 h 5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544"/>
                  <a:gd name="T11" fmla="*/ 432 w 432"/>
                  <a:gd name="T12" fmla="*/ 544 h 5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544">
                    <a:moveTo>
                      <a:pt x="432" y="0"/>
                    </a:moveTo>
                    <a:cubicBezTo>
                      <a:pt x="396" y="124"/>
                      <a:pt x="360" y="248"/>
                      <a:pt x="288" y="336"/>
                    </a:cubicBezTo>
                    <a:cubicBezTo>
                      <a:pt x="216" y="424"/>
                      <a:pt x="72" y="544"/>
                      <a:pt x="0" y="528"/>
                    </a:cubicBezTo>
                  </a:path>
                </a:pathLst>
              </a:custGeom>
              <a:noFill/>
              <a:ln w="38100" cap="sq">
                <a:solidFill>
                  <a:srgbClr val="0000FF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37909" name="Freeform 16"/>
              <p:cNvSpPr>
                <a:spLocks/>
              </p:cNvSpPr>
              <p:nvPr/>
            </p:nvSpPr>
            <p:spPr bwMode="auto">
              <a:xfrm>
                <a:off x="3888" y="3792"/>
                <a:ext cx="1200" cy="136"/>
              </a:xfrm>
              <a:custGeom>
                <a:avLst/>
                <a:gdLst>
                  <a:gd name="T0" fmla="*/ 0 w 816"/>
                  <a:gd name="T1" fmla="*/ 0 h 328"/>
                  <a:gd name="T2" fmla="*/ 1571 w 816"/>
                  <a:gd name="T3" fmla="*/ 8 h 328"/>
                  <a:gd name="T4" fmla="*/ 3818 w 816"/>
                  <a:gd name="T5" fmla="*/ 7 h 328"/>
                  <a:gd name="T6" fmla="*/ 0 60000 65536"/>
                  <a:gd name="T7" fmla="*/ 0 60000 65536"/>
                  <a:gd name="T8" fmla="*/ 0 60000 65536"/>
                  <a:gd name="T9" fmla="*/ 0 w 816"/>
                  <a:gd name="T10" fmla="*/ 0 h 328"/>
                  <a:gd name="T11" fmla="*/ 816 w 816"/>
                  <a:gd name="T12" fmla="*/ 328 h 3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16" h="328">
                    <a:moveTo>
                      <a:pt x="0" y="0"/>
                    </a:moveTo>
                    <a:cubicBezTo>
                      <a:pt x="100" y="124"/>
                      <a:pt x="200" y="248"/>
                      <a:pt x="336" y="288"/>
                    </a:cubicBezTo>
                    <a:cubicBezTo>
                      <a:pt x="472" y="328"/>
                      <a:pt x="744" y="248"/>
                      <a:pt x="816" y="240"/>
                    </a:cubicBezTo>
                  </a:path>
                </a:pathLst>
              </a:custGeom>
              <a:noFill/>
              <a:ln w="38100" cap="sq">
                <a:solidFill>
                  <a:srgbClr val="0000FF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37910" name="Text Box 17"/>
              <p:cNvSpPr txBox="1">
                <a:spLocks noChangeArrowheads="1"/>
              </p:cNvSpPr>
              <p:nvPr/>
            </p:nvSpPr>
            <p:spPr bwMode="auto">
              <a:xfrm>
                <a:off x="4847" y="3504"/>
                <a:ext cx="817" cy="45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333333"/>
                    </a:solidFill>
                  </a:rPr>
                  <a:t>NULL</a:t>
                </a:r>
              </a:p>
            </p:txBody>
          </p:sp>
          <p:grpSp>
            <p:nvGrpSpPr>
              <p:cNvPr id="4" name="Group 18"/>
              <p:cNvGrpSpPr>
                <a:grpSpLocks/>
              </p:cNvGrpSpPr>
              <p:nvPr/>
            </p:nvGrpSpPr>
            <p:grpSpPr bwMode="auto">
              <a:xfrm>
                <a:off x="1440" y="1248"/>
                <a:ext cx="1440" cy="346"/>
                <a:chOff x="1536" y="1478"/>
                <a:chExt cx="1440" cy="346"/>
              </a:xfrm>
            </p:grpSpPr>
            <p:sp>
              <p:nvSpPr>
                <p:cNvPr id="37955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6" y="1478"/>
                  <a:ext cx="1440" cy="336"/>
                </a:xfrm>
                <a:prstGeom prst="rect">
                  <a:avLst/>
                </a:prstGeom>
                <a:solidFill>
                  <a:srgbClr val="CAF2CE">
                    <a:alpha val="50195"/>
                  </a:srgbClr>
                </a:solidFill>
                <a:ln w="254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 b="1" dirty="0">
                      <a:solidFill>
                        <a:srgbClr val="333333"/>
                      </a:solidFill>
                    </a:rPr>
                    <a:t>A</a:t>
                  </a:r>
                </a:p>
              </p:txBody>
            </p:sp>
            <p:sp>
              <p:nvSpPr>
                <p:cNvPr id="37956" name="Line 20"/>
                <p:cNvSpPr>
                  <a:spLocks noChangeShapeType="1"/>
                </p:cNvSpPr>
                <p:nvPr/>
              </p:nvSpPr>
              <p:spPr bwMode="auto">
                <a:xfrm>
                  <a:off x="2064" y="1488"/>
                  <a:ext cx="0" cy="336"/>
                </a:xfrm>
                <a:prstGeom prst="line">
                  <a:avLst/>
                </a:prstGeom>
                <a:noFill/>
                <a:ln w="12700" cap="sq">
                  <a:solidFill>
                    <a:srgbClr val="005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37957" name="Line 21"/>
                <p:cNvSpPr>
                  <a:spLocks noChangeShapeType="1"/>
                </p:cNvSpPr>
                <p:nvPr/>
              </p:nvSpPr>
              <p:spPr bwMode="auto">
                <a:xfrm>
                  <a:off x="2400" y="1488"/>
                  <a:ext cx="0" cy="336"/>
                </a:xfrm>
                <a:prstGeom prst="line">
                  <a:avLst/>
                </a:prstGeom>
                <a:noFill/>
                <a:ln w="12700" cap="sq">
                  <a:solidFill>
                    <a:srgbClr val="005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37958" name="Line 22"/>
                <p:cNvSpPr>
                  <a:spLocks noChangeShapeType="1"/>
                </p:cNvSpPr>
                <p:nvPr/>
              </p:nvSpPr>
              <p:spPr bwMode="auto">
                <a:xfrm>
                  <a:off x="2688" y="1488"/>
                  <a:ext cx="0" cy="336"/>
                </a:xfrm>
                <a:prstGeom prst="line">
                  <a:avLst/>
                </a:prstGeom>
                <a:noFill/>
                <a:ln w="12700" cap="sq">
                  <a:solidFill>
                    <a:srgbClr val="005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37959" name="Line 23"/>
                <p:cNvSpPr>
                  <a:spLocks noChangeShapeType="1"/>
                </p:cNvSpPr>
                <p:nvPr/>
              </p:nvSpPr>
              <p:spPr bwMode="auto">
                <a:xfrm>
                  <a:off x="1776" y="1488"/>
                  <a:ext cx="0" cy="336"/>
                </a:xfrm>
                <a:prstGeom prst="line">
                  <a:avLst/>
                </a:prstGeom>
                <a:noFill/>
                <a:ln w="12700" cap="sq">
                  <a:solidFill>
                    <a:srgbClr val="005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333333"/>
                    </a:solidFill>
                  </a:endParaRPr>
                </a:p>
              </p:txBody>
            </p:sp>
          </p:grpSp>
          <p:grpSp>
            <p:nvGrpSpPr>
              <p:cNvPr id="5" name="Group 24"/>
              <p:cNvGrpSpPr>
                <a:grpSpLocks/>
              </p:cNvGrpSpPr>
              <p:nvPr/>
            </p:nvGrpSpPr>
            <p:grpSpPr bwMode="auto">
              <a:xfrm>
                <a:off x="288" y="2016"/>
                <a:ext cx="1440" cy="346"/>
                <a:chOff x="1536" y="1478"/>
                <a:chExt cx="1440" cy="346"/>
              </a:xfrm>
            </p:grpSpPr>
            <p:sp>
              <p:nvSpPr>
                <p:cNvPr id="37950" name="Rectangle 25"/>
                <p:cNvSpPr>
                  <a:spLocks noChangeArrowheads="1"/>
                </p:cNvSpPr>
                <p:nvPr/>
              </p:nvSpPr>
              <p:spPr bwMode="auto">
                <a:xfrm>
                  <a:off x="1536" y="1478"/>
                  <a:ext cx="1440" cy="336"/>
                </a:xfrm>
                <a:prstGeom prst="rect">
                  <a:avLst/>
                </a:prstGeom>
                <a:solidFill>
                  <a:srgbClr val="CAF2CE">
                    <a:alpha val="50195"/>
                  </a:srgbClr>
                </a:solidFill>
                <a:ln w="254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 dirty="0">
                      <a:solidFill>
                        <a:srgbClr val="333333"/>
                      </a:solidFill>
                    </a:rPr>
                    <a:t>B</a:t>
                  </a:r>
                </a:p>
              </p:txBody>
            </p:sp>
            <p:sp>
              <p:nvSpPr>
                <p:cNvPr id="37951" name="Line 26"/>
                <p:cNvSpPr>
                  <a:spLocks noChangeShapeType="1"/>
                </p:cNvSpPr>
                <p:nvPr/>
              </p:nvSpPr>
              <p:spPr bwMode="auto">
                <a:xfrm>
                  <a:off x="2064" y="1488"/>
                  <a:ext cx="0" cy="336"/>
                </a:xfrm>
                <a:prstGeom prst="line">
                  <a:avLst/>
                </a:prstGeom>
                <a:noFill/>
                <a:ln w="12700" cap="sq">
                  <a:solidFill>
                    <a:srgbClr val="005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37952" name="Line 27"/>
                <p:cNvSpPr>
                  <a:spLocks noChangeShapeType="1"/>
                </p:cNvSpPr>
                <p:nvPr/>
              </p:nvSpPr>
              <p:spPr bwMode="auto">
                <a:xfrm>
                  <a:off x="2400" y="1488"/>
                  <a:ext cx="0" cy="336"/>
                </a:xfrm>
                <a:prstGeom prst="line">
                  <a:avLst/>
                </a:prstGeom>
                <a:noFill/>
                <a:ln w="12700" cap="sq">
                  <a:solidFill>
                    <a:srgbClr val="005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37953" name="Line 28"/>
                <p:cNvSpPr>
                  <a:spLocks noChangeShapeType="1"/>
                </p:cNvSpPr>
                <p:nvPr/>
              </p:nvSpPr>
              <p:spPr bwMode="auto">
                <a:xfrm>
                  <a:off x="2688" y="1488"/>
                  <a:ext cx="0" cy="336"/>
                </a:xfrm>
                <a:prstGeom prst="line">
                  <a:avLst/>
                </a:prstGeom>
                <a:noFill/>
                <a:ln w="12700" cap="sq">
                  <a:solidFill>
                    <a:srgbClr val="005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37954" name="Line 29"/>
                <p:cNvSpPr>
                  <a:spLocks noChangeShapeType="1"/>
                </p:cNvSpPr>
                <p:nvPr/>
              </p:nvSpPr>
              <p:spPr bwMode="auto">
                <a:xfrm>
                  <a:off x="1776" y="1488"/>
                  <a:ext cx="0" cy="336"/>
                </a:xfrm>
                <a:prstGeom prst="line">
                  <a:avLst/>
                </a:prstGeom>
                <a:noFill/>
                <a:ln w="12700" cap="sq">
                  <a:solidFill>
                    <a:srgbClr val="005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333333"/>
                    </a:solidFill>
                  </a:endParaRPr>
                </a:p>
              </p:txBody>
            </p:sp>
          </p:grpSp>
          <p:grpSp>
            <p:nvGrpSpPr>
              <p:cNvPr id="6" name="Group 30"/>
              <p:cNvGrpSpPr>
                <a:grpSpLocks/>
              </p:cNvGrpSpPr>
              <p:nvPr/>
            </p:nvGrpSpPr>
            <p:grpSpPr bwMode="auto">
              <a:xfrm>
                <a:off x="2784" y="1920"/>
                <a:ext cx="1440" cy="346"/>
                <a:chOff x="1536" y="1478"/>
                <a:chExt cx="1440" cy="346"/>
              </a:xfrm>
            </p:grpSpPr>
            <p:sp>
              <p:nvSpPr>
                <p:cNvPr id="37945" name="Rectangle 31"/>
                <p:cNvSpPr>
                  <a:spLocks noChangeArrowheads="1"/>
                </p:cNvSpPr>
                <p:nvPr/>
              </p:nvSpPr>
              <p:spPr bwMode="auto">
                <a:xfrm>
                  <a:off x="1536" y="1478"/>
                  <a:ext cx="1440" cy="336"/>
                </a:xfrm>
                <a:prstGeom prst="rect">
                  <a:avLst/>
                </a:prstGeom>
                <a:solidFill>
                  <a:srgbClr val="CAF2CE">
                    <a:alpha val="50195"/>
                  </a:srgbClr>
                </a:solidFill>
                <a:ln w="254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 b="1" dirty="0">
                      <a:solidFill>
                        <a:srgbClr val="333333"/>
                      </a:solidFill>
                    </a:rPr>
                    <a:t>D</a:t>
                  </a:r>
                </a:p>
              </p:txBody>
            </p:sp>
            <p:sp>
              <p:nvSpPr>
                <p:cNvPr id="37946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488"/>
                  <a:ext cx="0" cy="336"/>
                </a:xfrm>
                <a:prstGeom prst="line">
                  <a:avLst/>
                </a:prstGeom>
                <a:noFill/>
                <a:ln w="12700" cap="sq">
                  <a:solidFill>
                    <a:srgbClr val="005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37947" name="Line 33"/>
                <p:cNvSpPr>
                  <a:spLocks noChangeShapeType="1"/>
                </p:cNvSpPr>
                <p:nvPr/>
              </p:nvSpPr>
              <p:spPr bwMode="auto">
                <a:xfrm>
                  <a:off x="2400" y="1488"/>
                  <a:ext cx="0" cy="336"/>
                </a:xfrm>
                <a:prstGeom prst="line">
                  <a:avLst/>
                </a:prstGeom>
                <a:noFill/>
                <a:ln w="12700" cap="sq">
                  <a:solidFill>
                    <a:srgbClr val="005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37948" name="Line 34"/>
                <p:cNvSpPr>
                  <a:spLocks noChangeShapeType="1"/>
                </p:cNvSpPr>
                <p:nvPr/>
              </p:nvSpPr>
              <p:spPr bwMode="auto">
                <a:xfrm>
                  <a:off x="2688" y="1488"/>
                  <a:ext cx="0" cy="336"/>
                </a:xfrm>
                <a:prstGeom prst="line">
                  <a:avLst/>
                </a:prstGeom>
                <a:noFill/>
                <a:ln w="12700" cap="sq">
                  <a:solidFill>
                    <a:srgbClr val="005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37949" name="Line 35"/>
                <p:cNvSpPr>
                  <a:spLocks noChangeShapeType="1"/>
                </p:cNvSpPr>
                <p:nvPr/>
              </p:nvSpPr>
              <p:spPr bwMode="auto">
                <a:xfrm>
                  <a:off x="1776" y="1488"/>
                  <a:ext cx="0" cy="336"/>
                </a:xfrm>
                <a:prstGeom prst="line">
                  <a:avLst/>
                </a:prstGeom>
                <a:noFill/>
                <a:ln w="12700" cap="sq">
                  <a:solidFill>
                    <a:srgbClr val="005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333333"/>
                    </a:solidFill>
                  </a:endParaRPr>
                </a:p>
              </p:txBody>
            </p:sp>
          </p:grpSp>
          <p:grpSp>
            <p:nvGrpSpPr>
              <p:cNvPr id="7" name="Group 36"/>
              <p:cNvGrpSpPr>
                <a:grpSpLocks/>
              </p:cNvGrpSpPr>
              <p:nvPr/>
            </p:nvGrpSpPr>
            <p:grpSpPr bwMode="auto">
              <a:xfrm>
                <a:off x="864" y="2784"/>
                <a:ext cx="1440" cy="346"/>
                <a:chOff x="1536" y="1478"/>
                <a:chExt cx="1440" cy="346"/>
              </a:xfrm>
            </p:grpSpPr>
            <p:sp>
              <p:nvSpPr>
                <p:cNvPr id="37940" name="Rectangle 37"/>
                <p:cNvSpPr>
                  <a:spLocks noChangeArrowheads="1"/>
                </p:cNvSpPr>
                <p:nvPr/>
              </p:nvSpPr>
              <p:spPr bwMode="auto">
                <a:xfrm>
                  <a:off x="1536" y="1478"/>
                  <a:ext cx="1440" cy="336"/>
                </a:xfrm>
                <a:prstGeom prst="rect">
                  <a:avLst/>
                </a:prstGeom>
                <a:solidFill>
                  <a:srgbClr val="CAF2CE">
                    <a:alpha val="50195"/>
                  </a:srgbClr>
                </a:solidFill>
                <a:ln w="254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 dirty="0">
                      <a:solidFill>
                        <a:srgbClr val="333333"/>
                      </a:solidFill>
                    </a:rPr>
                    <a:t>C</a:t>
                  </a:r>
                </a:p>
              </p:txBody>
            </p:sp>
            <p:sp>
              <p:nvSpPr>
                <p:cNvPr id="37941" name="Line 38"/>
                <p:cNvSpPr>
                  <a:spLocks noChangeShapeType="1"/>
                </p:cNvSpPr>
                <p:nvPr/>
              </p:nvSpPr>
              <p:spPr bwMode="auto">
                <a:xfrm>
                  <a:off x="2064" y="1488"/>
                  <a:ext cx="0" cy="336"/>
                </a:xfrm>
                <a:prstGeom prst="line">
                  <a:avLst/>
                </a:prstGeom>
                <a:noFill/>
                <a:ln w="12700" cap="sq">
                  <a:solidFill>
                    <a:srgbClr val="005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37942" name="Line 39"/>
                <p:cNvSpPr>
                  <a:spLocks noChangeShapeType="1"/>
                </p:cNvSpPr>
                <p:nvPr/>
              </p:nvSpPr>
              <p:spPr bwMode="auto">
                <a:xfrm>
                  <a:off x="2400" y="1488"/>
                  <a:ext cx="0" cy="336"/>
                </a:xfrm>
                <a:prstGeom prst="line">
                  <a:avLst/>
                </a:prstGeom>
                <a:noFill/>
                <a:ln w="12700" cap="sq">
                  <a:solidFill>
                    <a:srgbClr val="005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37943" name="Line 40"/>
                <p:cNvSpPr>
                  <a:spLocks noChangeShapeType="1"/>
                </p:cNvSpPr>
                <p:nvPr/>
              </p:nvSpPr>
              <p:spPr bwMode="auto">
                <a:xfrm>
                  <a:off x="2688" y="1488"/>
                  <a:ext cx="0" cy="336"/>
                </a:xfrm>
                <a:prstGeom prst="line">
                  <a:avLst/>
                </a:prstGeom>
                <a:noFill/>
                <a:ln w="12700" cap="sq">
                  <a:solidFill>
                    <a:srgbClr val="005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37944" name="Line 41"/>
                <p:cNvSpPr>
                  <a:spLocks noChangeShapeType="1"/>
                </p:cNvSpPr>
                <p:nvPr/>
              </p:nvSpPr>
              <p:spPr bwMode="auto">
                <a:xfrm>
                  <a:off x="1776" y="1488"/>
                  <a:ext cx="0" cy="336"/>
                </a:xfrm>
                <a:prstGeom prst="line">
                  <a:avLst/>
                </a:prstGeom>
                <a:noFill/>
                <a:ln w="12700" cap="sq">
                  <a:solidFill>
                    <a:srgbClr val="005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333333"/>
                    </a:solidFill>
                  </a:endParaRPr>
                </a:p>
              </p:txBody>
            </p:sp>
          </p:grpSp>
          <p:grpSp>
            <p:nvGrpSpPr>
              <p:cNvPr id="8" name="Group 42"/>
              <p:cNvGrpSpPr>
                <a:grpSpLocks/>
              </p:cNvGrpSpPr>
              <p:nvPr/>
            </p:nvGrpSpPr>
            <p:grpSpPr bwMode="auto">
              <a:xfrm>
                <a:off x="3792" y="2688"/>
                <a:ext cx="1440" cy="346"/>
                <a:chOff x="1536" y="1478"/>
                <a:chExt cx="1440" cy="346"/>
              </a:xfrm>
            </p:grpSpPr>
            <p:sp>
              <p:nvSpPr>
                <p:cNvPr id="37935" name="Rectangle 43"/>
                <p:cNvSpPr>
                  <a:spLocks noChangeArrowheads="1"/>
                </p:cNvSpPr>
                <p:nvPr/>
              </p:nvSpPr>
              <p:spPr bwMode="auto">
                <a:xfrm>
                  <a:off x="1536" y="1478"/>
                  <a:ext cx="1440" cy="336"/>
                </a:xfrm>
                <a:prstGeom prst="rect">
                  <a:avLst/>
                </a:prstGeom>
                <a:solidFill>
                  <a:srgbClr val="CAF2CE">
                    <a:alpha val="50195"/>
                  </a:srgbClr>
                </a:solidFill>
                <a:ln w="254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 b="1" dirty="0">
                      <a:solidFill>
                        <a:srgbClr val="333333"/>
                      </a:solidFill>
                    </a:rPr>
                    <a:t>E</a:t>
                  </a:r>
                  <a:endParaRPr lang="en-US" altLang="zh-CN" sz="2000" b="1" dirty="0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37936" name="Line 44"/>
                <p:cNvSpPr>
                  <a:spLocks noChangeShapeType="1"/>
                </p:cNvSpPr>
                <p:nvPr/>
              </p:nvSpPr>
              <p:spPr bwMode="auto">
                <a:xfrm>
                  <a:off x="2064" y="1488"/>
                  <a:ext cx="0" cy="336"/>
                </a:xfrm>
                <a:prstGeom prst="line">
                  <a:avLst/>
                </a:prstGeom>
                <a:noFill/>
                <a:ln w="12700" cap="sq">
                  <a:solidFill>
                    <a:srgbClr val="005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37937" name="Line 45"/>
                <p:cNvSpPr>
                  <a:spLocks noChangeShapeType="1"/>
                </p:cNvSpPr>
                <p:nvPr/>
              </p:nvSpPr>
              <p:spPr bwMode="auto">
                <a:xfrm>
                  <a:off x="2400" y="1488"/>
                  <a:ext cx="0" cy="336"/>
                </a:xfrm>
                <a:prstGeom prst="line">
                  <a:avLst/>
                </a:prstGeom>
                <a:noFill/>
                <a:ln w="12700" cap="sq">
                  <a:solidFill>
                    <a:srgbClr val="005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37938" name="Line 46"/>
                <p:cNvSpPr>
                  <a:spLocks noChangeShapeType="1"/>
                </p:cNvSpPr>
                <p:nvPr/>
              </p:nvSpPr>
              <p:spPr bwMode="auto">
                <a:xfrm>
                  <a:off x="2688" y="1488"/>
                  <a:ext cx="0" cy="336"/>
                </a:xfrm>
                <a:prstGeom prst="line">
                  <a:avLst/>
                </a:prstGeom>
                <a:noFill/>
                <a:ln w="12700" cap="sq">
                  <a:solidFill>
                    <a:srgbClr val="005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37939" name="Line 47"/>
                <p:cNvSpPr>
                  <a:spLocks noChangeShapeType="1"/>
                </p:cNvSpPr>
                <p:nvPr/>
              </p:nvSpPr>
              <p:spPr bwMode="auto">
                <a:xfrm>
                  <a:off x="1776" y="1488"/>
                  <a:ext cx="0" cy="336"/>
                </a:xfrm>
                <a:prstGeom prst="line">
                  <a:avLst/>
                </a:prstGeom>
                <a:noFill/>
                <a:ln w="12700" cap="sq">
                  <a:solidFill>
                    <a:srgbClr val="005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333333"/>
                    </a:solidFill>
                  </a:endParaRPr>
                </a:p>
              </p:txBody>
            </p:sp>
          </p:grpSp>
          <p:grpSp>
            <p:nvGrpSpPr>
              <p:cNvPr id="9" name="Group 48"/>
              <p:cNvGrpSpPr>
                <a:grpSpLocks/>
              </p:cNvGrpSpPr>
              <p:nvPr/>
            </p:nvGrpSpPr>
            <p:grpSpPr bwMode="auto">
              <a:xfrm>
                <a:off x="2880" y="3456"/>
                <a:ext cx="1440" cy="346"/>
                <a:chOff x="1536" y="1478"/>
                <a:chExt cx="1440" cy="346"/>
              </a:xfrm>
            </p:grpSpPr>
            <p:sp>
              <p:nvSpPr>
                <p:cNvPr id="37930" name="Rectangle 49"/>
                <p:cNvSpPr>
                  <a:spLocks noChangeArrowheads="1"/>
                </p:cNvSpPr>
                <p:nvPr/>
              </p:nvSpPr>
              <p:spPr bwMode="auto">
                <a:xfrm>
                  <a:off x="1536" y="1478"/>
                  <a:ext cx="1440" cy="336"/>
                </a:xfrm>
                <a:prstGeom prst="rect">
                  <a:avLst/>
                </a:prstGeom>
                <a:solidFill>
                  <a:srgbClr val="CAF2CE">
                    <a:alpha val="50195"/>
                  </a:srgbClr>
                </a:solidFill>
                <a:ln w="254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 b="1" dirty="0">
                      <a:solidFill>
                        <a:srgbClr val="333333"/>
                      </a:solidFill>
                    </a:rPr>
                    <a:t>F</a:t>
                  </a:r>
                  <a:endParaRPr lang="en-US" altLang="zh-CN" b="1" dirty="0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37931" name="Line 50"/>
                <p:cNvSpPr>
                  <a:spLocks noChangeShapeType="1"/>
                </p:cNvSpPr>
                <p:nvPr/>
              </p:nvSpPr>
              <p:spPr bwMode="auto">
                <a:xfrm>
                  <a:off x="2064" y="1488"/>
                  <a:ext cx="0" cy="336"/>
                </a:xfrm>
                <a:prstGeom prst="line">
                  <a:avLst/>
                </a:prstGeom>
                <a:noFill/>
                <a:ln w="12700" cap="sq">
                  <a:solidFill>
                    <a:srgbClr val="005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37932" name="Line 51"/>
                <p:cNvSpPr>
                  <a:spLocks noChangeShapeType="1"/>
                </p:cNvSpPr>
                <p:nvPr/>
              </p:nvSpPr>
              <p:spPr bwMode="auto">
                <a:xfrm>
                  <a:off x="2400" y="1488"/>
                  <a:ext cx="0" cy="336"/>
                </a:xfrm>
                <a:prstGeom prst="line">
                  <a:avLst/>
                </a:prstGeom>
                <a:noFill/>
                <a:ln w="12700" cap="sq">
                  <a:solidFill>
                    <a:srgbClr val="005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37933" name="Line 52"/>
                <p:cNvSpPr>
                  <a:spLocks noChangeShapeType="1"/>
                </p:cNvSpPr>
                <p:nvPr/>
              </p:nvSpPr>
              <p:spPr bwMode="auto">
                <a:xfrm>
                  <a:off x="2688" y="1488"/>
                  <a:ext cx="0" cy="336"/>
                </a:xfrm>
                <a:prstGeom prst="line">
                  <a:avLst/>
                </a:prstGeom>
                <a:noFill/>
                <a:ln w="12700" cap="sq">
                  <a:solidFill>
                    <a:srgbClr val="005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37934" name="Line 53"/>
                <p:cNvSpPr>
                  <a:spLocks noChangeShapeType="1"/>
                </p:cNvSpPr>
                <p:nvPr/>
              </p:nvSpPr>
              <p:spPr bwMode="auto">
                <a:xfrm>
                  <a:off x="1776" y="1488"/>
                  <a:ext cx="0" cy="336"/>
                </a:xfrm>
                <a:prstGeom prst="line">
                  <a:avLst/>
                </a:prstGeom>
                <a:noFill/>
                <a:ln w="12700" cap="sq">
                  <a:solidFill>
                    <a:srgbClr val="005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333333"/>
                    </a:solidFill>
                  </a:endParaRPr>
                </a:p>
              </p:txBody>
            </p:sp>
          </p:grpSp>
          <p:sp>
            <p:nvSpPr>
              <p:cNvPr id="37917" name="Text Box 54"/>
              <p:cNvSpPr txBox="1">
                <a:spLocks noChangeArrowheads="1"/>
              </p:cNvSpPr>
              <p:nvPr/>
            </p:nvSpPr>
            <p:spPr bwMode="auto">
              <a:xfrm>
                <a:off x="1440" y="1248"/>
                <a:ext cx="290" cy="45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333333"/>
                    </a:solidFill>
                  </a:rPr>
                  <a:t>0</a:t>
                </a:r>
              </a:p>
            </p:txBody>
          </p:sp>
          <p:sp>
            <p:nvSpPr>
              <p:cNvPr id="37918" name="Text Box 55"/>
              <p:cNvSpPr txBox="1">
                <a:spLocks noChangeArrowheads="1"/>
              </p:cNvSpPr>
              <p:nvPr/>
            </p:nvSpPr>
            <p:spPr bwMode="auto">
              <a:xfrm>
                <a:off x="288" y="2016"/>
                <a:ext cx="288" cy="46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333333"/>
                    </a:solidFill>
                  </a:rPr>
                  <a:t>1</a:t>
                </a:r>
              </a:p>
            </p:txBody>
          </p:sp>
          <p:sp>
            <p:nvSpPr>
              <p:cNvPr id="37919" name="Text Box 56"/>
              <p:cNvSpPr txBox="1">
                <a:spLocks noChangeArrowheads="1"/>
              </p:cNvSpPr>
              <p:nvPr/>
            </p:nvSpPr>
            <p:spPr bwMode="auto">
              <a:xfrm>
                <a:off x="2591" y="1248"/>
                <a:ext cx="288" cy="45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333333"/>
                    </a:solidFill>
                  </a:rPr>
                  <a:t>0</a:t>
                </a:r>
              </a:p>
            </p:txBody>
          </p:sp>
          <p:sp>
            <p:nvSpPr>
              <p:cNvPr id="37920" name="Text Box 57"/>
              <p:cNvSpPr txBox="1">
                <a:spLocks noChangeArrowheads="1"/>
              </p:cNvSpPr>
              <p:nvPr/>
            </p:nvSpPr>
            <p:spPr bwMode="auto">
              <a:xfrm>
                <a:off x="3936" y="1919"/>
                <a:ext cx="286" cy="45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333333"/>
                    </a:solidFill>
                  </a:rPr>
                  <a:t>0</a:t>
                </a:r>
              </a:p>
            </p:txBody>
          </p:sp>
          <p:sp>
            <p:nvSpPr>
              <p:cNvPr id="37921" name="Text Box 58"/>
              <p:cNvSpPr txBox="1">
                <a:spLocks noChangeArrowheads="1"/>
              </p:cNvSpPr>
              <p:nvPr/>
            </p:nvSpPr>
            <p:spPr bwMode="auto">
              <a:xfrm>
                <a:off x="3793" y="2687"/>
                <a:ext cx="288" cy="45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333333"/>
                    </a:solidFill>
                  </a:rPr>
                  <a:t>0</a:t>
                </a:r>
              </a:p>
            </p:txBody>
          </p:sp>
          <p:sp>
            <p:nvSpPr>
              <p:cNvPr id="37922" name="Text Box 59"/>
              <p:cNvSpPr txBox="1">
                <a:spLocks noChangeArrowheads="1"/>
              </p:cNvSpPr>
              <p:nvPr/>
            </p:nvSpPr>
            <p:spPr bwMode="auto">
              <a:xfrm>
                <a:off x="1440" y="2016"/>
                <a:ext cx="290" cy="46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333333"/>
                    </a:solidFill>
                  </a:rPr>
                  <a:t>0</a:t>
                </a:r>
              </a:p>
            </p:txBody>
          </p:sp>
          <p:sp>
            <p:nvSpPr>
              <p:cNvPr id="37923" name="Text Box 60"/>
              <p:cNvSpPr txBox="1">
                <a:spLocks noChangeArrowheads="1"/>
              </p:cNvSpPr>
              <p:nvPr/>
            </p:nvSpPr>
            <p:spPr bwMode="auto">
              <a:xfrm>
                <a:off x="864" y="2784"/>
                <a:ext cx="288" cy="46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333333"/>
                    </a:solidFill>
                  </a:rPr>
                  <a:t>1</a:t>
                </a:r>
              </a:p>
            </p:txBody>
          </p:sp>
          <p:sp>
            <p:nvSpPr>
              <p:cNvPr id="37924" name="Text Box 61"/>
              <p:cNvSpPr txBox="1">
                <a:spLocks noChangeArrowheads="1"/>
              </p:cNvSpPr>
              <p:nvPr/>
            </p:nvSpPr>
            <p:spPr bwMode="auto">
              <a:xfrm>
                <a:off x="2016" y="2784"/>
                <a:ext cx="288" cy="46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333333"/>
                    </a:solidFill>
                  </a:rPr>
                  <a:t>1</a:t>
                </a:r>
              </a:p>
            </p:txBody>
          </p:sp>
          <p:sp>
            <p:nvSpPr>
              <p:cNvPr id="37925" name="Text Box 62"/>
              <p:cNvSpPr txBox="1">
                <a:spLocks noChangeArrowheads="1"/>
              </p:cNvSpPr>
              <p:nvPr/>
            </p:nvSpPr>
            <p:spPr bwMode="auto">
              <a:xfrm>
                <a:off x="2879" y="3455"/>
                <a:ext cx="290" cy="45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333333"/>
                    </a:solidFill>
                  </a:rPr>
                  <a:t>1</a:t>
                </a:r>
              </a:p>
            </p:txBody>
          </p:sp>
          <p:sp>
            <p:nvSpPr>
              <p:cNvPr id="37926" name="Text Box 63"/>
              <p:cNvSpPr txBox="1">
                <a:spLocks noChangeArrowheads="1"/>
              </p:cNvSpPr>
              <p:nvPr/>
            </p:nvSpPr>
            <p:spPr bwMode="auto">
              <a:xfrm>
                <a:off x="4033" y="3455"/>
                <a:ext cx="288" cy="45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333333"/>
                    </a:solidFill>
                  </a:rPr>
                  <a:t>1</a:t>
                </a:r>
              </a:p>
            </p:txBody>
          </p:sp>
          <p:sp>
            <p:nvSpPr>
              <p:cNvPr id="37927" name="Text Box 64"/>
              <p:cNvSpPr txBox="1">
                <a:spLocks noChangeArrowheads="1"/>
              </p:cNvSpPr>
              <p:nvPr/>
            </p:nvSpPr>
            <p:spPr bwMode="auto">
              <a:xfrm>
                <a:off x="4944" y="2687"/>
                <a:ext cx="289" cy="46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333333"/>
                    </a:solidFill>
                  </a:rPr>
                  <a:t>1</a:t>
                </a:r>
              </a:p>
            </p:txBody>
          </p:sp>
          <p:sp>
            <p:nvSpPr>
              <p:cNvPr id="37928" name="Text Box 65"/>
              <p:cNvSpPr txBox="1">
                <a:spLocks noChangeArrowheads="1"/>
              </p:cNvSpPr>
              <p:nvPr/>
            </p:nvSpPr>
            <p:spPr bwMode="auto">
              <a:xfrm>
                <a:off x="2783" y="1919"/>
                <a:ext cx="290" cy="45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333333"/>
                    </a:solidFill>
                  </a:rPr>
                  <a:t>1</a:t>
                </a:r>
              </a:p>
            </p:txBody>
          </p:sp>
          <p:sp>
            <p:nvSpPr>
              <p:cNvPr id="37929" name="Freeform 66"/>
              <p:cNvSpPr>
                <a:spLocks/>
              </p:cNvSpPr>
              <p:nvPr/>
            </p:nvSpPr>
            <p:spPr bwMode="auto">
              <a:xfrm>
                <a:off x="1008" y="2352"/>
                <a:ext cx="240" cy="432"/>
              </a:xfrm>
              <a:custGeom>
                <a:avLst/>
                <a:gdLst>
                  <a:gd name="T0" fmla="*/ 240 w 240"/>
                  <a:gd name="T1" fmla="*/ 432 h 432"/>
                  <a:gd name="T2" fmla="*/ 96 w 240"/>
                  <a:gd name="T3" fmla="*/ 288 h 432"/>
                  <a:gd name="T4" fmla="*/ 0 w 240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432"/>
                  <a:gd name="T11" fmla="*/ 240 w 240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432">
                    <a:moveTo>
                      <a:pt x="240" y="432"/>
                    </a:moveTo>
                    <a:cubicBezTo>
                      <a:pt x="188" y="396"/>
                      <a:pt x="136" y="360"/>
                      <a:pt x="96" y="288"/>
                    </a:cubicBezTo>
                    <a:cubicBezTo>
                      <a:pt x="56" y="216"/>
                      <a:pt x="28" y="108"/>
                      <a:pt x="0" y="0"/>
                    </a:cubicBezTo>
                  </a:path>
                </a:pathLst>
              </a:cu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</p:grpSp>
        <p:sp>
          <p:nvSpPr>
            <p:cNvPr id="37897" name="Text Box 67"/>
            <p:cNvSpPr txBox="1">
              <a:spLocks noChangeArrowheads="1"/>
            </p:cNvSpPr>
            <p:nvPr/>
          </p:nvSpPr>
          <p:spPr bwMode="auto">
            <a:xfrm>
              <a:off x="101" y="3748"/>
              <a:ext cx="214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3333CC"/>
                  </a:solidFill>
                </a:rPr>
                <a:t>先序</a:t>
              </a:r>
              <a:r>
                <a:rPr lang="zh-CN" altLang="en-US" sz="3200" b="1" dirty="0">
                  <a:solidFill>
                    <a:srgbClr val="3333CC"/>
                  </a:solidFill>
                  <a:ea typeface="楷体_GB2312" pitchFamily="49" charset="-122"/>
                </a:rPr>
                <a:t>线索二叉树</a:t>
              </a:r>
            </a:p>
          </p:txBody>
        </p:sp>
        <p:sp>
          <p:nvSpPr>
            <p:cNvPr id="37898" name="Text Box 68"/>
            <p:cNvSpPr txBox="1">
              <a:spLocks noChangeArrowheads="1"/>
            </p:cNvSpPr>
            <p:nvPr/>
          </p:nvSpPr>
          <p:spPr bwMode="auto">
            <a:xfrm>
              <a:off x="4307" y="2646"/>
              <a:ext cx="14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FF"/>
                  </a:solidFill>
                </a:rPr>
                <a:t>A B C D </a:t>
              </a:r>
              <a:r>
                <a:rPr lang="en-US" altLang="zh-CN" sz="2800" b="1">
                  <a:solidFill>
                    <a:srgbClr val="3333FF"/>
                  </a:solidFill>
                </a:rPr>
                <a:t>E</a:t>
              </a:r>
              <a:r>
                <a:rPr lang="en-US" altLang="zh-CN" sz="2800" b="1">
                  <a:solidFill>
                    <a:srgbClr val="FF00FF"/>
                  </a:solidFill>
                </a:rPr>
                <a:t> F</a:t>
              </a:r>
            </a:p>
          </p:txBody>
        </p:sp>
      </p:grpSp>
      <p:sp>
        <p:nvSpPr>
          <p:cNvPr id="37893" name="Text Box 69"/>
          <p:cNvSpPr txBox="1">
            <a:spLocks noChangeArrowheads="1"/>
          </p:cNvSpPr>
          <p:nvPr/>
        </p:nvSpPr>
        <p:spPr bwMode="auto">
          <a:xfrm>
            <a:off x="277813" y="1006475"/>
            <a:ext cx="19081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找后继：</a:t>
            </a:r>
          </a:p>
        </p:txBody>
      </p:sp>
      <p:sp>
        <p:nvSpPr>
          <p:cNvPr id="37894" name="Text Box 70"/>
          <p:cNvSpPr txBox="1">
            <a:spLocks noChangeArrowheads="1"/>
          </p:cNvSpPr>
          <p:nvPr/>
        </p:nvSpPr>
        <p:spPr bwMode="auto">
          <a:xfrm>
            <a:off x="295275" y="2803525"/>
            <a:ext cx="1946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找前驱：</a:t>
            </a:r>
          </a:p>
        </p:txBody>
      </p:sp>
      <p:sp>
        <p:nvSpPr>
          <p:cNvPr id="37895" name="Rectangle 71"/>
          <p:cNvSpPr>
            <a:spLocks noChangeArrowheads="1"/>
          </p:cNvSpPr>
          <p:nvPr/>
        </p:nvSpPr>
        <p:spPr bwMode="auto">
          <a:xfrm>
            <a:off x="573088" y="130175"/>
            <a:ext cx="803136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5000"/>
              </a:lnSpc>
            </a:pPr>
            <a:r>
              <a:rPr lang="en-US" altLang="zh-CN" b="1" dirty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b="1" dirty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先序</a:t>
            </a:r>
            <a:r>
              <a:rPr lang="zh-CN" altLang="en-US" b="1" dirty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线索</a:t>
            </a:r>
            <a:r>
              <a:rPr lang="zh-CN" altLang="en-US" b="1" dirty="0" smtClean="0">
                <a:solidFill>
                  <a:srgbClr val="006666"/>
                </a:solidFill>
                <a:latin typeface="楷体_GB2312" pitchFamily="49" charset="-122"/>
                <a:ea typeface="楷体_GB2312" pitchFamily="49" charset="-122"/>
              </a:rPr>
              <a:t>二叉树</a:t>
            </a:r>
            <a:r>
              <a:rPr lang="zh-CN" altLang="en-US" b="1" dirty="0">
                <a:solidFill>
                  <a:srgbClr val="006666"/>
                </a:solidFill>
                <a:latin typeface="楷体_GB2312" pitchFamily="49" charset="-122"/>
                <a:ea typeface="楷体_GB2312" pitchFamily="49" charset="-122"/>
              </a:rPr>
              <a:t>上</a:t>
            </a:r>
            <a:r>
              <a:rPr lang="zh-CN" altLang="en-US" b="1" dirty="0" smtClean="0">
                <a:solidFill>
                  <a:srgbClr val="006666"/>
                </a:solidFill>
                <a:latin typeface="楷体_GB2312" pitchFamily="49" charset="-122"/>
                <a:ea typeface="楷体_GB2312" pitchFamily="49" charset="-122"/>
              </a:rPr>
              <a:t>找</a:t>
            </a:r>
            <a:r>
              <a:rPr lang="zh-CN" altLang="en-US" b="1" dirty="0">
                <a:solidFill>
                  <a:srgbClr val="006666"/>
                </a:solidFill>
                <a:latin typeface="楷体_GB2312" pitchFamily="49" charset="-122"/>
                <a:ea typeface="楷体_GB2312" pitchFamily="49" charset="-122"/>
              </a:rPr>
              <a:t>前驱和后继</a:t>
            </a:r>
            <a:endParaRPr lang="zh-CN" altLang="en-US" dirty="0">
              <a:solidFill>
                <a:srgbClr val="006666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flipH="1">
            <a:off x="3542083" y="3823553"/>
            <a:ext cx="2783" cy="376972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rgbClr val="C00000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622009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79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514476" y="1143546"/>
            <a:ext cx="8137525" cy="1006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3000" b="1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zh-CN" altLang="en-US" sz="3000" b="1" dirty="0">
                <a:solidFill>
                  <a:srgbClr val="333333"/>
                </a:solidFill>
                <a:ea typeface="楷体_GB2312" pitchFamily="49" charset="-122"/>
              </a:rPr>
              <a:t>若无右孩子，则右线索所指结点为后继；</a:t>
            </a:r>
          </a:p>
          <a:p>
            <a:r>
              <a:rPr lang="zh-CN" altLang="en-US" sz="3000" b="1" dirty="0">
                <a:solidFill>
                  <a:srgbClr val="333333"/>
                </a:solidFill>
                <a:ea typeface="楷体_GB2312" pitchFamily="49" charset="-122"/>
              </a:rPr>
              <a:t> 否则，右孩子的“最左下”孩子为后继；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514476" y="2282575"/>
            <a:ext cx="8108950" cy="1006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3000" b="1" dirty="0">
                <a:solidFill>
                  <a:srgbClr val="333333"/>
                </a:solidFill>
                <a:ea typeface="楷体_GB2312" pitchFamily="49" charset="-122"/>
              </a:rPr>
              <a:t>若</a:t>
            </a:r>
            <a:r>
              <a:rPr lang="zh-CN" altLang="en-US" sz="3000" b="1" dirty="0">
                <a:solidFill>
                  <a:srgbClr val="FF00FF"/>
                </a:solidFill>
                <a:ea typeface="楷体_GB2312" pitchFamily="49" charset="-122"/>
              </a:rPr>
              <a:t>无</a:t>
            </a:r>
            <a:r>
              <a:rPr lang="zh-CN" altLang="en-US" sz="3000" b="1" dirty="0">
                <a:solidFill>
                  <a:srgbClr val="333333"/>
                </a:solidFill>
                <a:ea typeface="楷体_GB2312" pitchFamily="49" charset="-122"/>
              </a:rPr>
              <a:t>左孩子，则左线索所指结点为前驱；</a:t>
            </a:r>
          </a:p>
          <a:p>
            <a:r>
              <a:rPr lang="zh-CN" altLang="en-US" sz="3000" b="1" dirty="0">
                <a:solidFill>
                  <a:srgbClr val="333333"/>
                </a:solidFill>
                <a:ea typeface="楷体_GB2312" pitchFamily="49" charset="-122"/>
              </a:rPr>
              <a:t>否</a:t>
            </a:r>
            <a:r>
              <a:rPr lang="zh-CN" altLang="en-US" sz="3000" b="1" dirty="0">
                <a:solidFill>
                  <a:srgbClr val="FF00FF"/>
                </a:solidFill>
                <a:ea typeface="楷体_GB2312" pitchFamily="49" charset="-122"/>
              </a:rPr>
              <a:t>有</a:t>
            </a:r>
            <a:r>
              <a:rPr lang="zh-CN" altLang="en-US" sz="3000" b="1" dirty="0">
                <a:solidFill>
                  <a:srgbClr val="333333"/>
                </a:solidFill>
                <a:ea typeface="楷体_GB2312" pitchFamily="49" charset="-122"/>
              </a:rPr>
              <a:t>左孩子，左孩子的</a:t>
            </a:r>
            <a:r>
              <a:rPr lang="en-US" altLang="zh-CN" sz="3000" b="1" dirty="0">
                <a:solidFill>
                  <a:srgbClr val="333333"/>
                </a:solidFill>
                <a:ea typeface="楷体_GB2312" pitchFamily="49" charset="-122"/>
              </a:rPr>
              <a:t>”</a:t>
            </a:r>
            <a:r>
              <a:rPr lang="zh-CN" altLang="en-US" sz="3000" b="1" dirty="0">
                <a:solidFill>
                  <a:srgbClr val="333333"/>
                </a:solidFill>
                <a:ea typeface="楷体_GB2312" pitchFamily="49" charset="-122"/>
              </a:rPr>
              <a:t>最右下</a:t>
            </a:r>
            <a:r>
              <a:rPr lang="en-US" altLang="zh-CN" sz="3000" b="1" dirty="0">
                <a:solidFill>
                  <a:srgbClr val="333333"/>
                </a:solidFill>
                <a:ea typeface="楷体_GB2312" pitchFamily="49" charset="-122"/>
              </a:rPr>
              <a:t>”</a:t>
            </a:r>
            <a:r>
              <a:rPr lang="zh-CN" altLang="en-US" sz="3000" b="1" dirty="0">
                <a:solidFill>
                  <a:srgbClr val="333333"/>
                </a:solidFill>
                <a:ea typeface="楷体_GB2312" pitchFamily="49" charset="-122"/>
              </a:rPr>
              <a:t>孩子为前驱；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6513" y="1105446"/>
            <a:ext cx="196056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找后继：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-36512" y="2296863"/>
            <a:ext cx="20272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找前驱：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8601" y="3617913"/>
            <a:ext cx="8569324" cy="2992437"/>
            <a:chOff x="144" y="2279"/>
            <a:chExt cx="5398" cy="1885"/>
          </a:xfrm>
        </p:grpSpPr>
        <p:sp>
          <p:nvSpPr>
            <p:cNvPr id="38920" name="Line 7"/>
            <p:cNvSpPr>
              <a:spLocks noChangeShapeType="1"/>
            </p:cNvSpPr>
            <p:nvPr/>
          </p:nvSpPr>
          <p:spPr bwMode="auto">
            <a:xfrm flipH="1">
              <a:off x="1935" y="2695"/>
              <a:ext cx="650" cy="257"/>
            </a:xfrm>
            <a:prstGeom prst="line">
              <a:avLst/>
            </a:prstGeom>
            <a:noFill/>
            <a:ln w="381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333333"/>
                </a:solidFill>
              </a:endParaRPr>
            </a:p>
          </p:txBody>
        </p:sp>
        <p:sp>
          <p:nvSpPr>
            <p:cNvPr id="38921" name="Line 8"/>
            <p:cNvSpPr>
              <a:spLocks noChangeShapeType="1"/>
            </p:cNvSpPr>
            <p:nvPr/>
          </p:nvSpPr>
          <p:spPr bwMode="auto">
            <a:xfrm>
              <a:off x="3063" y="2695"/>
              <a:ext cx="547" cy="200"/>
            </a:xfrm>
            <a:prstGeom prst="line">
              <a:avLst/>
            </a:prstGeom>
            <a:noFill/>
            <a:ln w="381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333333"/>
                </a:solidFill>
              </a:endParaRPr>
            </a:p>
          </p:txBody>
        </p:sp>
        <p:sp>
          <p:nvSpPr>
            <p:cNvPr id="38922" name="Line 9"/>
            <p:cNvSpPr>
              <a:spLocks noChangeShapeType="1"/>
            </p:cNvSpPr>
            <p:nvPr/>
          </p:nvSpPr>
          <p:spPr bwMode="auto">
            <a:xfrm>
              <a:off x="3952" y="3094"/>
              <a:ext cx="547" cy="251"/>
            </a:xfrm>
            <a:prstGeom prst="line">
              <a:avLst/>
            </a:prstGeom>
            <a:noFill/>
            <a:ln w="381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333333"/>
                </a:solidFill>
              </a:endParaRPr>
            </a:p>
          </p:txBody>
        </p:sp>
        <p:sp>
          <p:nvSpPr>
            <p:cNvPr id="38923" name="Line 10"/>
            <p:cNvSpPr>
              <a:spLocks noChangeShapeType="1"/>
            </p:cNvSpPr>
            <p:nvPr/>
          </p:nvSpPr>
          <p:spPr bwMode="auto">
            <a:xfrm flipH="1">
              <a:off x="3850" y="3550"/>
              <a:ext cx="444" cy="257"/>
            </a:xfrm>
            <a:prstGeom prst="line">
              <a:avLst/>
            </a:prstGeom>
            <a:noFill/>
            <a:ln w="381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333333"/>
                </a:solidFill>
              </a:endParaRPr>
            </a:p>
          </p:txBody>
        </p:sp>
        <p:sp>
          <p:nvSpPr>
            <p:cNvPr id="38924" name="Text Box 11"/>
            <p:cNvSpPr txBox="1">
              <a:spLocks noChangeArrowheads="1"/>
            </p:cNvSpPr>
            <p:nvPr/>
          </p:nvSpPr>
          <p:spPr bwMode="auto">
            <a:xfrm>
              <a:off x="4602" y="2724"/>
              <a:ext cx="581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5400"/>
                  </a:solidFill>
                </a:rPr>
                <a:t>NULL</a:t>
              </a:r>
              <a:endParaRPr lang="en-US" altLang="zh-CN" sz="1400" b="1" dirty="0">
                <a:solidFill>
                  <a:srgbClr val="005400"/>
                </a:solidFill>
              </a:endParaRP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2311" y="2496"/>
              <a:ext cx="1026" cy="205"/>
              <a:chOff x="1536" y="1478"/>
              <a:chExt cx="1440" cy="346"/>
            </a:xfrm>
          </p:grpSpPr>
          <p:sp>
            <p:nvSpPr>
              <p:cNvPr id="38989" name="Rectangle 13"/>
              <p:cNvSpPr>
                <a:spLocks noChangeArrowheads="1"/>
              </p:cNvSpPr>
              <p:nvPr/>
            </p:nvSpPr>
            <p:spPr bwMode="auto">
              <a:xfrm>
                <a:off x="1536" y="1478"/>
                <a:ext cx="1440" cy="336"/>
              </a:xfrm>
              <a:prstGeom prst="rect">
                <a:avLst/>
              </a:prstGeom>
              <a:solidFill>
                <a:srgbClr val="CAF2CE">
                  <a:alpha val="50195"/>
                </a:srgbClr>
              </a:solidFill>
              <a:ln w="254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333333"/>
                    </a:solidFill>
                  </a:rPr>
                  <a:t>A</a:t>
                </a:r>
                <a:endParaRPr lang="en-US" altLang="zh-CN"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38990" name="Line 14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38991" name="Line 15"/>
              <p:cNvSpPr>
                <a:spLocks noChangeShapeType="1"/>
              </p:cNvSpPr>
              <p:nvPr/>
            </p:nvSpPr>
            <p:spPr bwMode="auto">
              <a:xfrm>
                <a:off x="2400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38992" name="Line 16"/>
              <p:cNvSpPr>
                <a:spLocks noChangeShapeType="1"/>
              </p:cNvSpPr>
              <p:nvPr/>
            </p:nvSpPr>
            <p:spPr bwMode="auto">
              <a:xfrm>
                <a:off x="2688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38993" name="Line 17"/>
              <p:cNvSpPr>
                <a:spLocks noChangeShapeType="1"/>
              </p:cNvSpPr>
              <p:nvPr/>
            </p:nvSpPr>
            <p:spPr bwMode="auto">
              <a:xfrm>
                <a:off x="1776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333333"/>
                  </a:solidFill>
                </a:endParaRPr>
              </a:p>
            </p:txBody>
          </p:sp>
        </p:grp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1491" y="2952"/>
              <a:ext cx="1026" cy="205"/>
              <a:chOff x="1536" y="1478"/>
              <a:chExt cx="1440" cy="346"/>
            </a:xfrm>
          </p:grpSpPr>
          <p:sp>
            <p:nvSpPr>
              <p:cNvPr id="38984" name="Rectangle 19"/>
              <p:cNvSpPr>
                <a:spLocks noChangeArrowheads="1"/>
              </p:cNvSpPr>
              <p:nvPr/>
            </p:nvSpPr>
            <p:spPr bwMode="auto">
              <a:xfrm>
                <a:off x="1536" y="1478"/>
                <a:ext cx="1440" cy="336"/>
              </a:xfrm>
              <a:prstGeom prst="rect">
                <a:avLst/>
              </a:prstGeom>
              <a:solidFill>
                <a:srgbClr val="CAF2CE">
                  <a:alpha val="50195"/>
                </a:srgbClr>
              </a:solidFill>
              <a:ln w="254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333333"/>
                    </a:solidFill>
                  </a:rPr>
                  <a:t>B</a:t>
                </a:r>
              </a:p>
            </p:txBody>
          </p:sp>
          <p:sp>
            <p:nvSpPr>
              <p:cNvPr id="38985" name="Line 20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38986" name="Line 21"/>
              <p:cNvSpPr>
                <a:spLocks noChangeShapeType="1"/>
              </p:cNvSpPr>
              <p:nvPr/>
            </p:nvSpPr>
            <p:spPr bwMode="auto">
              <a:xfrm>
                <a:off x="2400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38987" name="Line 22"/>
              <p:cNvSpPr>
                <a:spLocks noChangeShapeType="1"/>
              </p:cNvSpPr>
              <p:nvPr/>
            </p:nvSpPr>
            <p:spPr bwMode="auto">
              <a:xfrm>
                <a:off x="2688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38988" name="Line 23"/>
              <p:cNvSpPr>
                <a:spLocks noChangeShapeType="1"/>
              </p:cNvSpPr>
              <p:nvPr/>
            </p:nvSpPr>
            <p:spPr bwMode="auto">
              <a:xfrm>
                <a:off x="1776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333333"/>
                  </a:solidFill>
                </a:endParaRPr>
              </a:p>
            </p:txBody>
          </p:sp>
        </p:grp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3166" y="2895"/>
              <a:ext cx="1026" cy="205"/>
              <a:chOff x="1536" y="1478"/>
              <a:chExt cx="1440" cy="346"/>
            </a:xfrm>
          </p:grpSpPr>
          <p:sp>
            <p:nvSpPr>
              <p:cNvPr id="38979" name="Rectangle 25"/>
              <p:cNvSpPr>
                <a:spLocks noChangeArrowheads="1"/>
              </p:cNvSpPr>
              <p:nvPr/>
            </p:nvSpPr>
            <p:spPr bwMode="auto">
              <a:xfrm>
                <a:off x="1536" y="1478"/>
                <a:ext cx="1440" cy="336"/>
              </a:xfrm>
              <a:prstGeom prst="rect">
                <a:avLst/>
              </a:prstGeom>
              <a:solidFill>
                <a:srgbClr val="CAF2CE">
                  <a:alpha val="50195"/>
                </a:srgbClr>
              </a:solidFill>
              <a:ln w="254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333333"/>
                    </a:solidFill>
                  </a:rPr>
                  <a:t>D</a:t>
                </a:r>
              </a:p>
            </p:txBody>
          </p:sp>
          <p:sp>
            <p:nvSpPr>
              <p:cNvPr id="38980" name="Line 26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38981" name="Line 27"/>
              <p:cNvSpPr>
                <a:spLocks noChangeShapeType="1"/>
              </p:cNvSpPr>
              <p:nvPr/>
            </p:nvSpPr>
            <p:spPr bwMode="auto">
              <a:xfrm>
                <a:off x="2400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38982" name="Line 28"/>
              <p:cNvSpPr>
                <a:spLocks noChangeShapeType="1"/>
              </p:cNvSpPr>
              <p:nvPr/>
            </p:nvSpPr>
            <p:spPr bwMode="auto">
              <a:xfrm>
                <a:off x="2688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38983" name="Line 29"/>
              <p:cNvSpPr>
                <a:spLocks noChangeShapeType="1"/>
              </p:cNvSpPr>
              <p:nvPr/>
            </p:nvSpPr>
            <p:spPr bwMode="auto">
              <a:xfrm>
                <a:off x="1776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333333"/>
                  </a:solidFill>
                </a:endParaRPr>
              </a:p>
            </p:txBody>
          </p:sp>
        </p:grp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916" y="3457"/>
              <a:ext cx="1026" cy="205"/>
              <a:chOff x="1536" y="1478"/>
              <a:chExt cx="1440" cy="346"/>
            </a:xfrm>
          </p:grpSpPr>
          <p:sp>
            <p:nvSpPr>
              <p:cNvPr id="38974" name="Rectangle 31"/>
              <p:cNvSpPr>
                <a:spLocks noChangeArrowheads="1"/>
              </p:cNvSpPr>
              <p:nvPr/>
            </p:nvSpPr>
            <p:spPr bwMode="auto">
              <a:xfrm>
                <a:off x="1536" y="1478"/>
                <a:ext cx="1440" cy="336"/>
              </a:xfrm>
              <a:prstGeom prst="rect">
                <a:avLst/>
              </a:prstGeom>
              <a:solidFill>
                <a:srgbClr val="CAF2CE">
                  <a:alpha val="50195"/>
                </a:srgbClr>
              </a:solidFill>
              <a:ln w="254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333333"/>
                    </a:solidFill>
                  </a:rPr>
                  <a:t>C</a:t>
                </a:r>
              </a:p>
            </p:txBody>
          </p:sp>
          <p:sp>
            <p:nvSpPr>
              <p:cNvPr id="38975" name="Line 32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38976" name="Line 33"/>
              <p:cNvSpPr>
                <a:spLocks noChangeShapeType="1"/>
              </p:cNvSpPr>
              <p:nvPr/>
            </p:nvSpPr>
            <p:spPr bwMode="auto">
              <a:xfrm>
                <a:off x="2400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38977" name="Line 34"/>
              <p:cNvSpPr>
                <a:spLocks noChangeShapeType="1"/>
              </p:cNvSpPr>
              <p:nvPr/>
            </p:nvSpPr>
            <p:spPr bwMode="auto">
              <a:xfrm>
                <a:off x="2688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38978" name="Line 35"/>
              <p:cNvSpPr>
                <a:spLocks noChangeShapeType="1"/>
              </p:cNvSpPr>
              <p:nvPr/>
            </p:nvSpPr>
            <p:spPr bwMode="auto">
              <a:xfrm>
                <a:off x="1776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333333"/>
                  </a:solidFill>
                </a:endParaRPr>
              </a:p>
            </p:txBody>
          </p:sp>
        </p:grpSp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3986" y="3351"/>
              <a:ext cx="1026" cy="205"/>
              <a:chOff x="1536" y="1478"/>
              <a:chExt cx="1440" cy="346"/>
            </a:xfrm>
          </p:grpSpPr>
          <p:sp>
            <p:nvSpPr>
              <p:cNvPr id="38969" name="Rectangle 37"/>
              <p:cNvSpPr>
                <a:spLocks noChangeArrowheads="1"/>
              </p:cNvSpPr>
              <p:nvPr/>
            </p:nvSpPr>
            <p:spPr bwMode="auto">
              <a:xfrm>
                <a:off x="1536" y="1478"/>
                <a:ext cx="1440" cy="336"/>
              </a:xfrm>
              <a:prstGeom prst="rect">
                <a:avLst/>
              </a:prstGeom>
              <a:solidFill>
                <a:srgbClr val="CAF2CE">
                  <a:alpha val="50195"/>
                </a:srgbClr>
              </a:solidFill>
              <a:ln w="254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333333"/>
                    </a:solidFill>
                  </a:rPr>
                  <a:t>E</a:t>
                </a:r>
              </a:p>
            </p:txBody>
          </p:sp>
          <p:sp>
            <p:nvSpPr>
              <p:cNvPr id="38970" name="Line 38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38971" name="Line 39"/>
              <p:cNvSpPr>
                <a:spLocks noChangeShapeType="1"/>
              </p:cNvSpPr>
              <p:nvPr/>
            </p:nvSpPr>
            <p:spPr bwMode="auto">
              <a:xfrm>
                <a:off x="2400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38972" name="Line 40"/>
              <p:cNvSpPr>
                <a:spLocks noChangeShapeType="1"/>
              </p:cNvSpPr>
              <p:nvPr/>
            </p:nvSpPr>
            <p:spPr bwMode="auto">
              <a:xfrm>
                <a:off x="2688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38973" name="Line 41"/>
              <p:cNvSpPr>
                <a:spLocks noChangeShapeType="1"/>
              </p:cNvSpPr>
              <p:nvPr/>
            </p:nvSpPr>
            <p:spPr bwMode="auto">
              <a:xfrm>
                <a:off x="1776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333333"/>
                  </a:solidFill>
                </a:endParaRPr>
              </a:p>
            </p:txBody>
          </p:sp>
        </p:grpSp>
        <p:grpSp>
          <p:nvGrpSpPr>
            <p:cNvPr id="8" name="Group 42"/>
            <p:cNvGrpSpPr>
              <a:grpSpLocks/>
            </p:cNvGrpSpPr>
            <p:nvPr/>
          </p:nvGrpSpPr>
          <p:grpSpPr bwMode="auto">
            <a:xfrm>
              <a:off x="3337" y="3807"/>
              <a:ext cx="1026" cy="205"/>
              <a:chOff x="1536" y="1478"/>
              <a:chExt cx="1440" cy="346"/>
            </a:xfrm>
          </p:grpSpPr>
          <p:sp>
            <p:nvSpPr>
              <p:cNvPr id="38964" name="Rectangle 43"/>
              <p:cNvSpPr>
                <a:spLocks noChangeArrowheads="1"/>
              </p:cNvSpPr>
              <p:nvPr/>
            </p:nvSpPr>
            <p:spPr bwMode="auto">
              <a:xfrm>
                <a:off x="1536" y="1478"/>
                <a:ext cx="1440" cy="336"/>
              </a:xfrm>
              <a:prstGeom prst="rect">
                <a:avLst/>
              </a:prstGeom>
              <a:solidFill>
                <a:srgbClr val="CAF2CE">
                  <a:alpha val="50195"/>
                </a:srgbClr>
              </a:solidFill>
              <a:ln w="254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333333"/>
                    </a:solidFill>
                  </a:rPr>
                  <a:t>F</a:t>
                </a:r>
              </a:p>
            </p:txBody>
          </p:sp>
          <p:sp>
            <p:nvSpPr>
              <p:cNvPr id="38965" name="Line 44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38966" name="Line 45"/>
              <p:cNvSpPr>
                <a:spLocks noChangeShapeType="1"/>
              </p:cNvSpPr>
              <p:nvPr/>
            </p:nvSpPr>
            <p:spPr bwMode="auto">
              <a:xfrm>
                <a:off x="2400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38967" name="Line 46"/>
              <p:cNvSpPr>
                <a:spLocks noChangeShapeType="1"/>
              </p:cNvSpPr>
              <p:nvPr/>
            </p:nvSpPr>
            <p:spPr bwMode="auto">
              <a:xfrm>
                <a:off x="2688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38968" name="Line 47"/>
              <p:cNvSpPr>
                <a:spLocks noChangeShapeType="1"/>
              </p:cNvSpPr>
              <p:nvPr/>
            </p:nvSpPr>
            <p:spPr bwMode="auto">
              <a:xfrm>
                <a:off x="1776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333333"/>
                  </a:solidFill>
                </a:endParaRPr>
              </a:p>
            </p:txBody>
          </p:sp>
        </p:grpSp>
        <p:sp>
          <p:nvSpPr>
            <p:cNvPr id="38931" name="Text Box 48"/>
            <p:cNvSpPr txBox="1">
              <a:spLocks noChangeArrowheads="1"/>
            </p:cNvSpPr>
            <p:nvPr/>
          </p:nvSpPr>
          <p:spPr bwMode="auto">
            <a:xfrm>
              <a:off x="2311" y="2496"/>
              <a:ext cx="206" cy="24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400" b="1">
                  <a:solidFill>
                    <a:srgbClr val="333333"/>
                  </a:solidFill>
                </a:rPr>
                <a:t>0</a:t>
              </a:r>
            </a:p>
          </p:txBody>
        </p:sp>
        <p:sp>
          <p:nvSpPr>
            <p:cNvPr id="38932" name="Text Box 49"/>
            <p:cNvSpPr txBox="1">
              <a:spLocks noChangeArrowheads="1"/>
            </p:cNvSpPr>
            <p:nvPr/>
          </p:nvSpPr>
          <p:spPr bwMode="auto">
            <a:xfrm>
              <a:off x="1492" y="2952"/>
              <a:ext cx="204" cy="2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400" b="1">
                  <a:solidFill>
                    <a:srgbClr val="333333"/>
                  </a:solidFill>
                </a:rPr>
                <a:t>0</a:t>
              </a:r>
            </a:p>
          </p:txBody>
        </p:sp>
        <p:sp>
          <p:nvSpPr>
            <p:cNvPr id="38933" name="Text Box 50"/>
            <p:cNvSpPr txBox="1">
              <a:spLocks noChangeArrowheads="1"/>
            </p:cNvSpPr>
            <p:nvPr/>
          </p:nvSpPr>
          <p:spPr bwMode="auto">
            <a:xfrm>
              <a:off x="3132" y="2496"/>
              <a:ext cx="204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333333"/>
                  </a:solidFill>
                </a:rPr>
                <a:t>0</a:t>
              </a:r>
            </a:p>
          </p:txBody>
        </p:sp>
        <p:sp>
          <p:nvSpPr>
            <p:cNvPr id="38934" name="Text Box 51"/>
            <p:cNvSpPr txBox="1">
              <a:spLocks noChangeArrowheads="1"/>
            </p:cNvSpPr>
            <p:nvPr/>
          </p:nvSpPr>
          <p:spPr bwMode="auto">
            <a:xfrm>
              <a:off x="3986" y="2895"/>
              <a:ext cx="206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333333"/>
                  </a:solidFill>
                </a:rPr>
                <a:t>0</a:t>
              </a:r>
            </a:p>
          </p:txBody>
        </p:sp>
        <p:sp>
          <p:nvSpPr>
            <p:cNvPr id="38935" name="Text Box 52"/>
            <p:cNvSpPr txBox="1">
              <a:spLocks noChangeArrowheads="1"/>
            </p:cNvSpPr>
            <p:nvPr/>
          </p:nvSpPr>
          <p:spPr bwMode="auto">
            <a:xfrm>
              <a:off x="3986" y="3351"/>
              <a:ext cx="206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333333"/>
                  </a:solidFill>
                </a:rPr>
                <a:t>0</a:t>
              </a:r>
            </a:p>
          </p:txBody>
        </p:sp>
        <p:sp>
          <p:nvSpPr>
            <p:cNvPr id="38936" name="Text Box 53"/>
            <p:cNvSpPr txBox="1">
              <a:spLocks noChangeArrowheads="1"/>
            </p:cNvSpPr>
            <p:nvPr/>
          </p:nvSpPr>
          <p:spPr bwMode="auto">
            <a:xfrm>
              <a:off x="2301" y="2942"/>
              <a:ext cx="206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333333"/>
                  </a:solidFill>
                </a:rPr>
                <a:t>1</a:t>
              </a:r>
            </a:p>
          </p:txBody>
        </p:sp>
        <p:sp>
          <p:nvSpPr>
            <p:cNvPr id="38937" name="Text Box 54"/>
            <p:cNvSpPr txBox="1">
              <a:spLocks noChangeArrowheads="1"/>
            </p:cNvSpPr>
            <p:nvPr/>
          </p:nvSpPr>
          <p:spPr bwMode="auto">
            <a:xfrm>
              <a:off x="916" y="3457"/>
              <a:ext cx="205" cy="24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400" b="1">
                  <a:solidFill>
                    <a:srgbClr val="333333"/>
                  </a:solidFill>
                </a:rPr>
                <a:t>1</a:t>
              </a:r>
            </a:p>
          </p:txBody>
        </p:sp>
        <p:sp>
          <p:nvSpPr>
            <p:cNvPr id="38938" name="Text Box 55"/>
            <p:cNvSpPr txBox="1">
              <a:spLocks noChangeArrowheads="1"/>
            </p:cNvSpPr>
            <p:nvPr/>
          </p:nvSpPr>
          <p:spPr bwMode="auto">
            <a:xfrm>
              <a:off x="1737" y="3457"/>
              <a:ext cx="205" cy="24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400" b="1">
                  <a:solidFill>
                    <a:srgbClr val="333333"/>
                  </a:solidFill>
                </a:rPr>
                <a:t>0</a:t>
              </a:r>
            </a:p>
          </p:txBody>
        </p:sp>
        <p:sp>
          <p:nvSpPr>
            <p:cNvPr id="38939" name="Text Box 56"/>
            <p:cNvSpPr txBox="1">
              <a:spLocks noChangeArrowheads="1"/>
            </p:cNvSpPr>
            <p:nvPr/>
          </p:nvSpPr>
          <p:spPr bwMode="auto">
            <a:xfrm>
              <a:off x="3336" y="3806"/>
              <a:ext cx="207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333333"/>
                  </a:solidFill>
                </a:rPr>
                <a:t>1</a:t>
              </a:r>
            </a:p>
          </p:txBody>
        </p:sp>
        <p:sp>
          <p:nvSpPr>
            <p:cNvPr id="38940" name="Text Box 57"/>
            <p:cNvSpPr txBox="1">
              <a:spLocks noChangeArrowheads="1"/>
            </p:cNvSpPr>
            <p:nvPr/>
          </p:nvSpPr>
          <p:spPr bwMode="auto">
            <a:xfrm>
              <a:off x="4157" y="3807"/>
              <a:ext cx="206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333333"/>
                  </a:solidFill>
                </a:rPr>
                <a:t>1</a:t>
              </a:r>
            </a:p>
          </p:txBody>
        </p:sp>
        <p:sp>
          <p:nvSpPr>
            <p:cNvPr id="38941" name="Text Box 58"/>
            <p:cNvSpPr txBox="1">
              <a:spLocks noChangeArrowheads="1"/>
            </p:cNvSpPr>
            <p:nvPr/>
          </p:nvSpPr>
          <p:spPr bwMode="auto">
            <a:xfrm>
              <a:off x="4807" y="3351"/>
              <a:ext cx="204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333333"/>
                  </a:solidFill>
                </a:rPr>
                <a:t>1</a:t>
              </a:r>
            </a:p>
          </p:txBody>
        </p:sp>
        <p:sp>
          <p:nvSpPr>
            <p:cNvPr id="38942" name="Text Box 59"/>
            <p:cNvSpPr txBox="1">
              <a:spLocks noChangeArrowheads="1"/>
            </p:cNvSpPr>
            <p:nvPr/>
          </p:nvSpPr>
          <p:spPr bwMode="auto">
            <a:xfrm>
              <a:off x="3167" y="2895"/>
              <a:ext cx="204" cy="24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400" b="1">
                  <a:solidFill>
                    <a:srgbClr val="333333"/>
                  </a:solidFill>
                </a:rPr>
                <a:t>1</a:t>
              </a:r>
            </a:p>
          </p:txBody>
        </p:sp>
        <p:sp>
          <p:nvSpPr>
            <p:cNvPr id="38943" name="Freeform 60"/>
            <p:cNvSpPr>
              <a:spLocks/>
            </p:cNvSpPr>
            <p:nvPr/>
          </p:nvSpPr>
          <p:spPr bwMode="auto">
            <a:xfrm>
              <a:off x="828" y="3136"/>
              <a:ext cx="341" cy="342"/>
            </a:xfrm>
            <a:custGeom>
              <a:avLst/>
              <a:gdLst>
                <a:gd name="T0" fmla="*/ 122 w 480"/>
                <a:gd name="T1" fmla="*/ 72 h 576"/>
                <a:gd name="T2" fmla="*/ 24 w 480"/>
                <a:gd name="T3" fmla="*/ 36 h 576"/>
                <a:gd name="T4" fmla="*/ 0 w 480"/>
                <a:gd name="T5" fmla="*/ 0 h 576"/>
                <a:gd name="T6" fmla="*/ 0 60000 65536"/>
                <a:gd name="T7" fmla="*/ 0 60000 65536"/>
                <a:gd name="T8" fmla="*/ 0 60000 65536"/>
                <a:gd name="T9" fmla="*/ 0 w 480"/>
                <a:gd name="T10" fmla="*/ 0 h 576"/>
                <a:gd name="T11" fmla="*/ 480 w 480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576">
                  <a:moveTo>
                    <a:pt x="480" y="576"/>
                  </a:moveTo>
                  <a:cubicBezTo>
                    <a:pt x="328" y="480"/>
                    <a:pt x="176" y="384"/>
                    <a:pt x="96" y="288"/>
                  </a:cubicBezTo>
                  <a:cubicBezTo>
                    <a:pt x="16" y="192"/>
                    <a:pt x="8" y="96"/>
                    <a:pt x="0" y="0"/>
                  </a:cubicBezTo>
                </a:path>
              </a:pathLst>
            </a:custGeom>
            <a:noFill/>
            <a:ln w="38100" cap="sq">
              <a:solidFill>
                <a:srgbClr val="FF3300"/>
              </a:solidFill>
              <a:round/>
              <a:headEnd type="none" w="sm" len="sm"/>
              <a:tailEnd type="triangle" w="lg" len="med"/>
            </a:ln>
          </p:spPr>
          <p:txBody>
            <a:bodyPr wrap="none"/>
            <a:lstStyle/>
            <a:p>
              <a:endParaRPr lang="zh-CN" altLang="en-US" sz="2400">
                <a:solidFill>
                  <a:srgbClr val="333333"/>
                </a:solidFill>
              </a:endParaRPr>
            </a:p>
          </p:txBody>
        </p:sp>
        <p:sp>
          <p:nvSpPr>
            <p:cNvPr id="38944" name="Freeform 61"/>
            <p:cNvSpPr>
              <a:spLocks/>
            </p:cNvSpPr>
            <p:nvPr/>
          </p:nvSpPr>
          <p:spPr bwMode="auto">
            <a:xfrm>
              <a:off x="3610" y="3094"/>
              <a:ext cx="171" cy="713"/>
            </a:xfrm>
            <a:custGeom>
              <a:avLst/>
              <a:gdLst>
                <a:gd name="T0" fmla="*/ 3 w 256"/>
                <a:gd name="T1" fmla="*/ 107 h 1344"/>
                <a:gd name="T2" fmla="*/ 3 w 256"/>
                <a:gd name="T3" fmla="*/ 65 h 1344"/>
                <a:gd name="T4" fmla="*/ 22 w 256"/>
                <a:gd name="T5" fmla="*/ 27 h 1344"/>
                <a:gd name="T6" fmla="*/ 51 w 256"/>
                <a:gd name="T7" fmla="*/ 0 h 13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1344"/>
                <a:gd name="T14" fmla="*/ 256 w 256"/>
                <a:gd name="T15" fmla="*/ 1344 h 13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1344">
                  <a:moveTo>
                    <a:pt x="16" y="1344"/>
                  </a:moveTo>
                  <a:cubicBezTo>
                    <a:pt x="8" y="1164"/>
                    <a:pt x="0" y="984"/>
                    <a:pt x="16" y="816"/>
                  </a:cubicBezTo>
                  <a:cubicBezTo>
                    <a:pt x="32" y="648"/>
                    <a:pt x="72" y="472"/>
                    <a:pt x="112" y="336"/>
                  </a:cubicBezTo>
                  <a:cubicBezTo>
                    <a:pt x="152" y="200"/>
                    <a:pt x="204" y="100"/>
                    <a:pt x="256" y="0"/>
                  </a:cubicBezTo>
                </a:path>
              </a:pathLst>
            </a:custGeom>
            <a:noFill/>
            <a:ln w="38100" cap="sq">
              <a:solidFill>
                <a:srgbClr val="FF3300"/>
              </a:solidFill>
              <a:round/>
              <a:headEnd type="none" w="sm" len="sm"/>
              <a:tailEnd type="triangle" w="lg" len="med"/>
            </a:ln>
          </p:spPr>
          <p:txBody>
            <a:bodyPr wrap="none"/>
            <a:lstStyle/>
            <a:p>
              <a:endParaRPr lang="zh-CN" altLang="en-US" sz="2400">
                <a:solidFill>
                  <a:srgbClr val="333333"/>
                </a:solidFill>
              </a:endParaRPr>
            </a:p>
          </p:txBody>
        </p:sp>
        <p:sp>
          <p:nvSpPr>
            <p:cNvPr id="38945" name="Freeform 62"/>
            <p:cNvSpPr>
              <a:spLocks/>
            </p:cNvSpPr>
            <p:nvPr/>
          </p:nvSpPr>
          <p:spPr bwMode="auto">
            <a:xfrm>
              <a:off x="4021" y="3541"/>
              <a:ext cx="512" cy="294"/>
            </a:xfrm>
            <a:custGeom>
              <a:avLst/>
              <a:gdLst>
                <a:gd name="T0" fmla="*/ 0 w 720"/>
                <a:gd name="T1" fmla="*/ 61 h 496"/>
                <a:gd name="T2" fmla="*/ 86 w 720"/>
                <a:gd name="T3" fmla="*/ 49 h 496"/>
                <a:gd name="T4" fmla="*/ 148 w 720"/>
                <a:gd name="T5" fmla="*/ 25 h 496"/>
                <a:gd name="T6" fmla="*/ 184 w 720"/>
                <a:gd name="T7" fmla="*/ 2 h 4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496"/>
                <a:gd name="T14" fmla="*/ 720 w 720"/>
                <a:gd name="T15" fmla="*/ 496 h 4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496">
                  <a:moveTo>
                    <a:pt x="0" y="496"/>
                  </a:moveTo>
                  <a:cubicBezTo>
                    <a:pt x="120" y="472"/>
                    <a:pt x="240" y="448"/>
                    <a:pt x="336" y="400"/>
                  </a:cubicBezTo>
                  <a:cubicBezTo>
                    <a:pt x="432" y="352"/>
                    <a:pt x="512" y="272"/>
                    <a:pt x="576" y="208"/>
                  </a:cubicBezTo>
                  <a:cubicBezTo>
                    <a:pt x="640" y="144"/>
                    <a:pt x="696" y="0"/>
                    <a:pt x="720" y="16"/>
                  </a:cubicBezTo>
                </a:path>
              </a:pathLst>
            </a:cu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triangle" w="lg" len="med"/>
            </a:ln>
          </p:spPr>
          <p:txBody>
            <a:bodyPr wrap="none"/>
            <a:lstStyle/>
            <a:p>
              <a:endParaRPr lang="zh-CN" altLang="en-US" sz="2400">
                <a:solidFill>
                  <a:srgbClr val="333333"/>
                </a:solidFill>
              </a:endParaRPr>
            </a:p>
          </p:txBody>
        </p:sp>
        <p:sp>
          <p:nvSpPr>
            <p:cNvPr id="38946" name="Text Box 63"/>
            <p:cNvSpPr txBox="1">
              <a:spLocks noChangeArrowheads="1"/>
            </p:cNvSpPr>
            <p:nvPr/>
          </p:nvSpPr>
          <p:spPr bwMode="auto">
            <a:xfrm>
              <a:off x="568" y="2908"/>
              <a:ext cx="581" cy="2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5400"/>
                  </a:solidFill>
                </a:rPr>
                <a:t>NULL</a:t>
              </a:r>
              <a:endParaRPr lang="en-US" altLang="zh-CN" sz="1400" b="1" dirty="0">
                <a:solidFill>
                  <a:srgbClr val="005400"/>
                </a:solidFill>
              </a:endParaRPr>
            </a:p>
          </p:txBody>
        </p:sp>
        <p:sp>
          <p:nvSpPr>
            <p:cNvPr id="38947" name="Freeform 64"/>
            <p:cNvSpPr>
              <a:spLocks/>
            </p:cNvSpPr>
            <p:nvPr/>
          </p:nvSpPr>
          <p:spPr bwMode="auto">
            <a:xfrm>
              <a:off x="2824" y="2695"/>
              <a:ext cx="581" cy="228"/>
            </a:xfrm>
            <a:custGeom>
              <a:avLst/>
              <a:gdLst>
                <a:gd name="T0" fmla="*/ 210 w 816"/>
                <a:gd name="T1" fmla="*/ 48 h 384"/>
                <a:gd name="T2" fmla="*/ 86 w 816"/>
                <a:gd name="T3" fmla="*/ 30 h 384"/>
                <a:gd name="T4" fmla="*/ 0 w 816"/>
                <a:gd name="T5" fmla="*/ 0 h 384"/>
                <a:gd name="T6" fmla="*/ 0 60000 65536"/>
                <a:gd name="T7" fmla="*/ 0 60000 65536"/>
                <a:gd name="T8" fmla="*/ 0 60000 65536"/>
                <a:gd name="T9" fmla="*/ 0 w 816"/>
                <a:gd name="T10" fmla="*/ 0 h 384"/>
                <a:gd name="T11" fmla="*/ 816 w 816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384">
                  <a:moveTo>
                    <a:pt x="816" y="384"/>
                  </a:moveTo>
                  <a:cubicBezTo>
                    <a:pt x="644" y="344"/>
                    <a:pt x="472" y="304"/>
                    <a:pt x="336" y="240"/>
                  </a:cubicBezTo>
                  <a:cubicBezTo>
                    <a:pt x="200" y="176"/>
                    <a:pt x="100" y="88"/>
                    <a:pt x="0" y="0"/>
                  </a:cubicBezTo>
                </a:path>
              </a:pathLst>
            </a:custGeom>
            <a:noFill/>
            <a:ln w="38100" cap="sq">
              <a:solidFill>
                <a:srgbClr val="FF3300"/>
              </a:solidFill>
              <a:round/>
              <a:headEnd type="none" w="sm" len="sm"/>
              <a:tailEnd type="triangle" w="lg" len="med"/>
            </a:ln>
          </p:spPr>
          <p:txBody>
            <a:bodyPr wrap="none"/>
            <a:lstStyle/>
            <a:p>
              <a:endParaRPr lang="zh-CN" altLang="en-US" sz="2400">
                <a:solidFill>
                  <a:srgbClr val="333333"/>
                </a:solidFill>
              </a:endParaRPr>
            </a:p>
          </p:txBody>
        </p:sp>
        <p:sp>
          <p:nvSpPr>
            <p:cNvPr id="38948" name="Freeform 65"/>
            <p:cNvSpPr>
              <a:spLocks/>
            </p:cNvSpPr>
            <p:nvPr/>
          </p:nvSpPr>
          <p:spPr bwMode="auto">
            <a:xfrm>
              <a:off x="4704" y="2980"/>
              <a:ext cx="171" cy="399"/>
            </a:xfrm>
            <a:custGeom>
              <a:avLst/>
              <a:gdLst>
                <a:gd name="T0" fmla="*/ 0 w 240"/>
                <a:gd name="T1" fmla="*/ 84 h 672"/>
                <a:gd name="T2" fmla="*/ 50 w 240"/>
                <a:gd name="T3" fmla="*/ 42 h 672"/>
                <a:gd name="T4" fmla="*/ 62 w 240"/>
                <a:gd name="T5" fmla="*/ 0 h 672"/>
                <a:gd name="T6" fmla="*/ 0 60000 65536"/>
                <a:gd name="T7" fmla="*/ 0 60000 65536"/>
                <a:gd name="T8" fmla="*/ 0 60000 65536"/>
                <a:gd name="T9" fmla="*/ 0 w 240"/>
                <a:gd name="T10" fmla="*/ 0 h 672"/>
                <a:gd name="T11" fmla="*/ 240 w 240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672">
                  <a:moveTo>
                    <a:pt x="0" y="672"/>
                  </a:moveTo>
                  <a:cubicBezTo>
                    <a:pt x="76" y="560"/>
                    <a:pt x="152" y="448"/>
                    <a:pt x="192" y="336"/>
                  </a:cubicBezTo>
                  <a:cubicBezTo>
                    <a:pt x="232" y="224"/>
                    <a:pt x="236" y="112"/>
                    <a:pt x="240" y="0"/>
                  </a:cubicBezTo>
                </a:path>
              </a:pathLst>
            </a:cu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triangle" w="lg" len="med"/>
            </a:ln>
          </p:spPr>
          <p:txBody>
            <a:bodyPr wrap="none"/>
            <a:lstStyle/>
            <a:p>
              <a:endParaRPr lang="zh-CN" altLang="en-US" sz="2400">
                <a:solidFill>
                  <a:srgbClr val="333333"/>
                </a:solidFill>
              </a:endParaRPr>
            </a:p>
          </p:txBody>
        </p:sp>
        <p:sp>
          <p:nvSpPr>
            <p:cNvPr id="38949" name="Text Box 66"/>
            <p:cNvSpPr txBox="1">
              <a:spLocks noChangeArrowheads="1"/>
            </p:cNvSpPr>
            <p:nvPr/>
          </p:nvSpPr>
          <p:spPr bwMode="auto">
            <a:xfrm>
              <a:off x="144" y="2444"/>
              <a:ext cx="196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3333CC"/>
                  </a:solidFill>
                </a:rPr>
                <a:t>中序</a:t>
              </a:r>
              <a:r>
                <a:rPr lang="zh-CN" altLang="en-US" sz="2800" b="1" dirty="0">
                  <a:solidFill>
                    <a:srgbClr val="3333CC"/>
                  </a:solidFill>
                  <a:ea typeface="楷体_GB2312" pitchFamily="49" charset="-122"/>
                </a:rPr>
                <a:t>线索二叉树</a:t>
              </a:r>
            </a:p>
          </p:txBody>
        </p:sp>
        <p:sp>
          <p:nvSpPr>
            <p:cNvPr id="38950" name="Text Box 67"/>
            <p:cNvSpPr txBox="1">
              <a:spLocks noChangeArrowheads="1"/>
            </p:cNvSpPr>
            <p:nvPr/>
          </p:nvSpPr>
          <p:spPr bwMode="auto">
            <a:xfrm>
              <a:off x="3905" y="2279"/>
              <a:ext cx="163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00FF"/>
                  </a:solidFill>
                </a:rPr>
                <a:t>C H B A D F E</a:t>
              </a:r>
            </a:p>
          </p:txBody>
        </p:sp>
        <p:sp>
          <p:nvSpPr>
            <p:cNvPr id="38951" name="Line 68"/>
            <p:cNvSpPr>
              <a:spLocks noChangeShapeType="1"/>
            </p:cNvSpPr>
            <p:nvPr/>
          </p:nvSpPr>
          <p:spPr bwMode="auto">
            <a:xfrm flipH="1">
              <a:off x="1339" y="3124"/>
              <a:ext cx="455" cy="345"/>
            </a:xfrm>
            <a:prstGeom prst="line">
              <a:avLst/>
            </a:prstGeom>
            <a:noFill/>
            <a:ln w="381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solidFill>
                  <a:srgbClr val="333333"/>
                </a:solidFill>
              </a:endParaRPr>
            </a:p>
          </p:txBody>
        </p:sp>
        <p:sp>
          <p:nvSpPr>
            <p:cNvPr id="38952" name="Freeform 69"/>
            <p:cNvSpPr>
              <a:spLocks/>
            </p:cNvSpPr>
            <p:nvPr/>
          </p:nvSpPr>
          <p:spPr bwMode="auto">
            <a:xfrm>
              <a:off x="2342" y="2675"/>
              <a:ext cx="401" cy="264"/>
            </a:xfrm>
            <a:custGeom>
              <a:avLst/>
              <a:gdLst>
                <a:gd name="T0" fmla="*/ 0 w 1279"/>
                <a:gd name="T1" fmla="*/ 10 h 781"/>
                <a:gd name="T2" fmla="*/ 5 w 1279"/>
                <a:gd name="T3" fmla="*/ 9 h 781"/>
                <a:gd name="T4" fmla="*/ 10 w 1279"/>
                <a:gd name="T5" fmla="*/ 7 h 781"/>
                <a:gd name="T6" fmla="*/ 12 w 1279"/>
                <a:gd name="T7" fmla="*/ 3 h 781"/>
                <a:gd name="T8" fmla="*/ 13 w 1279"/>
                <a:gd name="T9" fmla="*/ 0 h 7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9"/>
                <a:gd name="T16" fmla="*/ 0 h 781"/>
                <a:gd name="T17" fmla="*/ 1279 w 1279"/>
                <a:gd name="T18" fmla="*/ 781 h 7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9" h="781">
                  <a:moveTo>
                    <a:pt x="0" y="781"/>
                  </a:moveTo>
                  <a:cubicBezTo>
                    <a:pt x="173" y="762"/>
                    <a:pt x="347" y="743"/>
                    <a:pt x="518" y="702"/>
                  </a:cubicBezTo>
                  <a:cubicBezTo>
                    <a:pt x="689" y="661"/>
                    <a:pt x="910" y="614"/>
                    <a:pt x="1025" y="536"/>
                  </a:cubicBezTo>
                  <a:cubicBezTo>
                    <a:pt x="1140" y="458"/>
                    <a:pt x="1169" y="323"/>
                    <a:pt x="1211" y="234"/>
                  </a:cubicBezTo>
                  <a:cubicBezTo>
                    <a:pt x="1253" y="145"/>
                    <a:pt x="1268" y="34"/>
                    <a:pt x="1279" y="0"/>
                  </a:cubicBezTo>
                </a:path>
              </a:pathLst>
            </a:cu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>
                <a:solidFill>
                  <a:srgbClr val="333333"/>
                </a:solidFill>
              </a:endParaRPr>
            </a:p>
          </p:txBody>
        </p:sp>
        <p:grpSp>
          <p:nvGrpSpPr>
            <p:cNvPr id="9" name="Group 70"/>
            <p:cNvGrpSpPr>
              <a:grpSpLocks/>
            </p:cNvGrpSpPr>
            <p:nvPr/>
          </p:nvGrpSpPr>
          <p:grpSpPr bwMode="auto">
            <a:xfrm>
              <a:off x="1559" y="3920"/>
              <a:ext cx="1026" cy="205"/>
              <a:chOff x="1536" y="1478"/>
              <a:chExt cx="1440" cy="346"/>
            </a:xfrm>
          </p:grpSpPr>
          <p:sp>
            <p:nvSpPr>
              <p:cNvPr id="38959" name="Rectangle 71"/>
              <p:cNvSpPr>
                <a:spLocks noChangeArrowheads="1"/>
              </p:cNvSpPr>
              <p:nvPr/>
            </p:nvSpPr>
            <p:spPr bwMode="auto">
              <a:xfrm>
                <a:off x="1536" y="1478"/>
                <a:ext cx="1440" cy="336"/>
              </a:xfrm>
              <a:prstGeom prst="rect">
                <a:avLst/>
              </a:prstGeom>
              <a:solidFill>
                <a:srgbClr val="CAF2CE">
                  <a:alpha val="50195"/>
                </a:srgbClr>
              </a:solidFill>
              <a:ln w="254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333333"/>
                    </a:solidFill>
                  </a:rPr>
                  <a:t>H</a:t>
                </a:r>
              </a:p>
            </p:txBody>
          </p:sp>
          <p:sp>
            <p:nvSpPr>
              <p:cNvPr id="38960" name="Line 72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38961" name="Line 73"/>
              <p:cNvSpPr>
                <a:spLocks noChangeShapeType="1"/>
              </p:cNvSpPr>
              <p:nvPr/>
            </p:nvSpPr>
            <p:spPr bwMode="auto">
              <a:xfrm>
                <a:off x="2400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38962" name="Line 74"/>
              <p:cNvSpPr>
                <a:spLocks noChangeShapeType="1"/>
              </p:cNvSpPr>
              <p:nvPr/>
            </p:nvSpPr>
            <p:spPr bwMode="auto">
              <a:xfrm>
                <a:off x="2688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333333"/>
                  </a:solidFill>
                </a:endParaRPr>
              </a:p>
            </p:txBody>
          </p:sp>
          <p:sp>
            <p:nvSpPr>
              <p:cNvPr id="38963" name="Line 75"/>
              <p:cNvSpPr>
                <a:spLocks noChangeShapeType="1"/>
              </p:cNvSpPr>
              <p:nvPr/>
            </p:nvSpPr>
            <p:spPr bwMode="auto">
              <a:xfrm>
                <a:off x="1776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333333"/>
                  </a:solidFill>
                </a:endParaRPr>
              </a:p>
            </p:txBody>
          </p:sp>
        </p:grpSp>
        <p:sp>
          <p:nvSpPr>
            <p:cNvPr id="38954" name="Text Box 76"/>
            <p:cNvSpPr txBox="1">
              <a:spLocks noChangeArrowheads="1"/>
            </p:cNvSpPr>
            <p:nvPr/>
          </p:nvSpPr>
          <p:spPr bwMode="auto">
            <a:xfrm>
              <a:off x="1559" y="3920"/>
              <a:ext cx="205" cy="24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400" b="1">
                  <a:solidFill>
                    <a:srgbClr val="333333"/>
                  </a:solidFill>
                </a:rPr>
                <a:t>1</a:t>
              </a:r>
            </a:p>
          </p:txBody>
        </p:sp>
        <p:sp>
          <p:nvSpPr>
            <p:cNvPr id="38955" name="Text Box 77"/>
            <p:cNvSpPr txBox="1">
              <a:spLocks noChangeArrowheads="1"/>
            </p:cNvSpPr>
            <p:nvPr/>
          </p:nvSpPr>
          <p:spPr bwMode="auto">
            <a:xfrm>
              <a:off x="2380" y="3920"/>
              <a:ext cx="205" cy="24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400" b="1">
                  <a:solidFill>
                    <a:srgbClr val="333333"/>
                  </a:solidFill>
                </a:rPr>
                <a:t>1</a:t>
              </a:r>
            </a:p>
          </p:txBody>
        </p:sp>
        <p:sp>
          <p:nvSpPr>
            <p:cNvPr id="38956" name="Line 78"/>
            <p:cNvSpPr>
              <a:spLocks noChangeShapeType="1"/>
            </p:cNvSpPr>
            <p:nvPr/>
          </p:nvSpPr>
          <p:spPr bwMode="auto">
            <a:xfrm>
              <a:off x="1615" y="3580"/>
              <a:ext cx="418" cy="3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400">
                <a:solidFill>
                  <a:srgbClr val="333333"/>
                </a:solidFill>
              </a:endParaRPr>
            </a:p>
          </p:txBody>
        </p:sp>
        <p:sp>
          <p:nvSpPr>
            <p:cNvPr id="38957" name="Freeform 79"/>
            <p:cNvSpPr>
              <a:spLocks/>
            </p:cNvSpPr>
            <p:nvPr/>
          </p:nvSpPr>
          <p:spPr bwMode="auto">
            <a:xfrm>
              <a:off x="2056" y="3140"/>
              <a:ext cx="266" cy="836"/>
            </a:xfrm>
            <a:custGeom>
              <a:avLst/>
              <a:gdLst>
                <a:gd name="T0" fmla="*/ 203 w 266"/>
                <a:gd name="T1" fmla="*/ 836 h 836"/>
                <a:gd name="T2" fmla="*/ 259 w 266"/>
                <a:gd name="T3" fmla="*/ 485 h 836"/>
                <a:gd name="T4" fmla="*/ 158 w 266"/>
                <a:gd name="T5" fmla="*/ 214 h 836"/>
                <a:gd name="T6" fmla="*/ 0 w 266"/>
                <a:gd name="T7" fmla="*/ 0 h 8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6"/>
                <a:gd name="T13" fmla="*/ 0 h 836"/>
                <a:gd name="T14" fmla="*/ 266 w 266"/>
                <a:gd name="T15" fmla="*/ 836 h 8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6" h="836">
                  <a:moveTo>
                    <a:pt x="203" y="836"/>
                  </a:moveTo>
                  <a:cubicBezTo>
                    <a:pt x="234" y="712"/>
                    <a:pt x="266" y="589"/>
                    <a:pt x="259" y="485"/>
                  </a:cubicBezTo>
                  <a:cubicBezTo>
                    <a:pt x="252" y="381"/>
                    <a:pt x="201" y="295"/>
                    <a:pt x="158" y="214"/>
                  </a:cubicBezTo>
                  <a:cubicBezTo>
                    <a:pt x="115" y="133"/>
                    <a:pt x="57" y="66"/>
                    <a:pt x="0" y="0"/>
                  </a:cubicBezTo>
                </a:path>
              </a:pathLst>
            </a:custGeom>
            <a:noFill/>
            <a:ln w="31750" cap="sq">
              <a:solidFill>
                <a:srgbClr val="0000FF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zh-CN" altLang="en-US" sz="2400">
                <a:solidFill>
                  <a:srgbClr val="333333"/>
                </a:solidFill>
              </a:endParaRPr>
            </a:p>
          </p:txBody>
        </p:sp>
        <p:sp>
          <p:nvSpPr>
            <p:cNvPr id="38958" name="Freeform 80"/>
            <p:cNvSpPr>
              <a:spLocks/>
            </p:cNvSpPr>
            <p:nvPr/>
          </p:nvSpPr>
          <p:spPr bwMode="auto">
            <a:xfrm>
              <a:off x="1412" y="3648"/>
              <a:ext cx="350" cy="260"/>
            </a:xfrm>
            <a:custGeom>
              <a:avLst/>
              <a:gdLst>
                <a:gd name="T0" fmla="*/ 350 w 350"/>
                <a:gd name="T1" fmla="*/ 260 h 260"/>
                <a:gd name="T2" fmla="*/ 135 w 350"/>
                <a:gd name="T3" fmla="*/ 147 h 260"/>
                <a:gd name="T4" fmla="*/ 0 w 350"/>
                <a:gd name="T5" fmla="*/ 0 h 260"/>
                <a:gd name="T6" fmla="*/ 0 60000 65536"/>
                <a:gd name="T7" fmla="*/ 0 60000 65536"/>
                <a:gd name="T8" fmla="*/ 0 60000 65536"/>
                <a:gd name="T9" fmla="*/ 0 w 350"/>
                <a:gd name="T10" fmla="*/ 0 h 260"/>
                <a:gd name="T11" fmla="*/ 350 w 350"/>
                <a:gd name="T12" fmla="*/ 260 h 2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0" h="260">
                  <a:moveTo>
                    <a:pt x="350" y="260"/>
                  </a:moveTo>
                  <a:cubicBezTo>
                    <a:pt x="271" y="225"/>
                    <a:pt x="193" y="190"/>
                    <a:pt x="135" y="147"/>
                  </a:cubicBezTo>
                  <a:cubicBezTo>
                    <a:pt x="77" y="104"/>
                    <a:pt x="38" y="52"/>
                    <a:pt x="0" y="0"/>
                  </a:cubicBezTo>
                </a:path>
              </a:pathLst>
            </a:custGeom>
            <a:noFill/>
            <a:ln w="28575" cap="sq">
              <a:solidFill>
                <a:srgbClr val="FF3300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zh-CN" altLang="en-US" sz="2400">
                <a:solidFill>
                  <a:srgbClr val="333333"/>
                </a:solidFill>
              </a:endParaRPr>
            </a:p>
          </p:txBody>
        </p:sp>
      </p:grpSp>
      <p:sp>
        <p:nvSpPr>
          <p:cNvPr id="38919" name="Rectangle 81"/>
          <p:cNvSpPr>
            <a:spLocks noChangeArrowheads="1"/>
          </p:cNvSpPr>
          <p:nvPr/>
        </p:nvSpPr>
        <p:spPr bwMode="auto">
          <a:xfrm>
            <a:off x="627063" y="166688"/>
            <a:ext cx="8049393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5000"/>
              </a:lnSpc>
            </a:pPr>
            <a:r>
              <a:rPr lang="en-US" altLang="zh-CN" b="1" dirty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b="1" dirty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中序</a:t>
            </a:r>
            <a:r>
              <a:rPr lang="zh-CN" altLang="en-US" b="1" dirty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线索</a:t>
            </a:r>
            <a:r>
              <a:rPr lang="zh-CN" altLang="en-US" b="1" dirty="0" smtClean="0">
                <a:solidFill>
                  <a:srgbClr val="006666"/>
                </a:solidFill>
                <a:latin typeface="楷体_GB2312" pitchFamily="49" charset="-122"/>
                <a:ea typeface="楷体_GB2312" pitchFamily="49" charset="-122"/>
              </a:rPr>
              <a:t>二叉树上找</a:t>
            </a:r>
            <a:r>
              <a:rPr lang="zh-CN" altLang="en-US" b="1" dirty="0">
                <a:solidFill>
                  <a:srgbClr val="006666"/>
                </a:solidFill>
                <a:latin typeface="楷体_GB2312" pitchFamily="49" charset="-122"/>
                <a:ea typeface="楷体_GB2312" pitchFamily="49" charset="-122"/>
              </a:rPr>
              <a:t>前驱和后继</a:t>
            </a:r>
            <a:endParaRPr lang="zh-CN" altLang="en-US" dirty="0">
              <a:solidFill>
                <a:srgbClr val="006666"/>
              </a:solidFill>
            </a:endParaRPr>
          </a:p>
        </p:txBody>
      </p:sp>
      <p:cxnSp>
        <p:nvCxnSpPr>
          <p:cNvPr id="83" name="直接箭头连接符 82"/>
          <p:cNvCxnSpPr/>
          <p:nvPr/>
        </p:nvCxnSpPr>
        <p:spPr bwMode="auto">
          <a:xfrm flipH="1">
            <a:off x="3923289" y="3516858"/>
            <a:ext cx="2783" cy="376972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rgbClr val="C00000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287992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  <p:bldP spid="26627" grpId="0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538288" y="1032152"/>
            <a:ext cx="7543800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zh-CN" altLang="en-US" sz="28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无</a:t>
            </a:r>
            <a:r>
              <a:rPr lang="zh-CN" altLang="en-US" sz="280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右孩子，则右线索所指结点为后继</a:t>
            </a:r>
            <a:r>
              <a:rPr lang="zh-CN" altLang="en-US" sz="280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r>
              <a:rPr lang="zh-CN" altLang="en-US" sz="280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zh-CN" altLang="en-US" sz="28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zh-CN" altLang="en-US" sz="280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右孩子，</a:t>
            </a:r>
            <a:r>
              <a:rPr lang="zh-CN" altLang="en-US" sz="2800" b="1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则需要遍历；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494489" y="2226190"/>
            <a:ext cx="7653337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zh-CN" altLang="en-US" sz="28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右</a:t>
            </a:r>
            <a:r>
              <a:rPr lang="zh-CN" altLang="en-US" sz="2800" dirty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孩子，则右孩子是其前驱；</a:t>
            </a:r>
          </a:p>
          <a:p>
            <a:r>
              <a:rPr lang="zh-CN" altLang="en-US" sz="2800" dirty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无</a:t>
            </a:r>
            <a:r>
              <a:rPr lang="zh-CN" altLang="en-US" sz="28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右</a:t>
            </a:r>
            <a:r>
              <a:rPr lang="zh-CN" altLang="en-US" sz="2800" dirty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孩子，但有左孩子，则左孩子为前驱；</a:t>
            </a:r>
          </a:p>
          <a:p>
            <a:r>
              <a:rPr lang="zh-CN" altLang="en-US" sz="2800" dirty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无左</a:t>
            </a:r>
            <a:r>
              <a:rPr lang="zh-CN" altLang="en-US" sz="2800" dirty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孩子，则左线索所指结点为前驱；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25425" y="4118661"/>
            <a:ext cx="29749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3333CC"/>
                </a:solidFill>
              </a:rPr>
              <a:t>后序</a:t>
            </a:r>
            <a:r>
              <a:rPr lang="zh-CN" altLang="en-US" sz="2800" b="1" dirty="0">
                <a:solidFill>
                  <a:srgbClr val="3333CC"/>
                </a:solidFill>
                <a:ea typeface="楷体_GB2312" pitchFamily="49" charset="-122"/>
              </a:rPr>
              <a:t>线索二叉树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6599238" y="4156761"/>
            <a:ext cx="22399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FF"/>
                </a:solidFill>
              </a:rPr>
              <a:t>C </a:t>
            </a:r>
            <a:r>
              <a:rPr lang="en-US" altLang="zh-CN" sz="2800" b="1">
                <a:solidFill>
                  <a:srgbClr val="3333FF"/>
                </a:solidFill>
              </a:rPr>
              <a:t>B</a:t>
            </a:r>
            <a:r>
              <a:rPr lang="en-US" altLang="zh-CN" sz="2800" b="1">
                <a:solidFill>
                  <a:srgbClr val="FF00FF"/>
                </a:solidFill>
              </a:rPr>
              <a:t> F E </a:t>
            </a:r>
            <a:r>
              <a:rPr lang="en-US" altLang="zh-CN" sz="2800" b="1">
                <a:solidFill>
                  <a:srgbClr val="3333FF"/>
                </a:solidFill>
              </a:rPr>
              <a:t>D </a:t>
            </a:r>
            <a:r>
              <a:rPr lang="en-US" altLang="zh-CN" sz="2800" b="1">
                <a:solidFill>
                  <a:srgbClr val="FF00FF"/>
                </a:solidFill>
              </a:rPr>
              <a:t>A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0" y="998814"/>
            <a:ext cx="2159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找后继：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-27924" y="2173802"/>
            <a:ext cx="2079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找前驱：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135188" y="4115486"/>
            <a:ext cx="5613400" cy="2552700"/>
            <a:chOff x="96" y="1248"/>
            <a:chExt cx="5136" cy="2614"/>
          </a:xfrm>
        </p:grpSpPr>
        <p:sp>
          <p:nvSpPr>
            <p:cNvPr id="39946" name="Line 9"/>
            <p:cNvSpPr>
              <a:spLocks noChangeShapeType="1"/>
            </p:cNvSpPr>
            <p:nvPr/>
          </p:nvSpPr>
          <p:spPr bwMode="auto">
            <a:xfrm flipH="1">
              <a:off x="912" y="1584"/>
              <a:ext cx="912" cy="432"/>
            </a:xfrm>
            <a:prstGeom prst="line">
              <a:avLst/>
            </a:prstGeom>
            <a:noFill/>
            <a:ln w="381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9947" name="Line 10"/>
            <p:cNvSpPr>
              <a:spLocks noChangeShapeType="1"/>
            </p:cNvSpPr>
            <p:nvPr/>
          </p:nvSpPr>
          <p:spPr bwMode="auto">
            <a:xfrm>
              <a:off x="2496" y="1584"/>
              <a:ext cx="768" cy="336"/>
            </a:xfrm>
            <a:prstGeom prst="line">
              <a:avLst/>
            </a:prstGeom>
            <a:noFill/>
            <a:ln w="381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9948" name="Line 11"/>
            <p:cNvSpPr>
              <a:spLocks noChangeShapeType="1"/>
            </p:cNvSpPr>
            <p:nvPr/>
          </p:nvSpPr>
          <p:spPr bwMode="auto">
            <a:xfrm>
              <a:off x="1296" y="2352"/>
              <a:ext cx="192" cy="432"/>
            </a:xfrm>
            <a:prstGeom prst="line">
              <a:avLst/>
            </a:prstGeom>
            <a:noFill/>
            <a:ln w="4445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9949" name="Line 12"/>
            <p:cNvSpPr>
              <a:spLocks noChangeShapeType="1"/>
            </p:cNvSpPr>
            <p:nvPr/>
          </p:nvSpPr>
          <p:spPr bwMode="auto">
            <a:xfrm>
              <a:off x="3744" y="2256"/>
              <a:ext cx="768" cy="422"/>
            </a:xfrm>
            <a:prstGeom prst="line">
              <a:avLst/>
            </a:prstGeom>
            <a:noFill/>
            <a:ln w="381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9950" name="Line 13"/>
            <p:cNvSpPr>
              <a:spLocks noChangeShapeType="1"/>
            </p:cNvSpPr>
            <p:nvPr/>
          </p:nvSpPr>
          <p:spPr bwMode="auto">
            <a:xfrm flipH="1">
              <a:off x="3600" y="3024"/>
              <a:ext cx="624" cy="432"/>
            </a:xfrm>
            <a:prstGeom prst="line">
              <a:avLst/>
            </a:prstGeom>
            <a:noFill/>
            <a:ln w="38100" cap="sq">
              <a:solidFill>
                <a:srgbClr val="005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1440" y="1248"/>
              <a:ext cx="1440" cy="346"/>
              <a:chOff x="1536" y="1478"/>
              <a:chExt cx="1440" cy="346"/>
            </a:xfrm>
          </p:grpSpPr>
          <p:sp>
            <p:nvSpPr>
              <p:cNvPr id="40003" name="Rectangle 15"/>
              <p:cNvSpPr>
                <a:spLocks noChangeArrowheads="1"/>
              </p:cNvSpPr>
              <p:nvPr/>
            </p:nvSpPr>
            <p:spPr bwMode="auto">
              <a:xfrm>
                <a:off x="1536" y="1478"/>
                <a:ext cx="1440" cy="336"/>
              </a:xfrm>
              <a:prstGeom prst="rect">
                <a:avLst/>
              </a:prstGeom>
              <a:solidFill>
                <a:srgbClr val="CAF2CE">
                  <a:alpha val="50195"/>
                </a:srgbClr>
              </a:solidFill>
              <a:ln w="254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>
                    <a:solidFill>
                      <a:srgbClr val="005400"/>
                    </a:solidFill>
                  </a:rPr>
                  <a:t>A</a:t>
                </a:r>
                <a:endParaRPr lang="en-US" altLang="zh-CN" sz="2800">
                  <a:solidFill>
                    <a:srgbClr val="333333"/>
                  </a:solidFill>
                </a:endParaRPr>
              </a:p>
            </p:txBody>
          </p:sp>
          <p:sp>
            <p:nvSpPr>
              <p:cNvPr id="40004" name="Line 16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40005" name="Line 17"/>
              <p:cNvSpPr>
                <a:spLocks noChangeShapeType="1"/>
              </p:cNvSpPr>
              <p:nvPr/>
            </p:nvSpPr>
            <p:spPr bwMode="auto">
              <a:xfrm>
                <a:off x="2400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40006" name="Line 18"/>
              <p:cNvSpPr>
                <a:spLocks noChangeShapeType="1"/>
              </p:cNvSpPr>
              <p:nvPr/>
            </p:nvSpPr>
            <p:spPr bwMode="auto">
              <a:xfrm>
                <a:off x="2688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40007" name="Line 19"/>
              <p:cNvSpPr>
                <a:spLocks noChangeShapeType="1"/>
              </p:cNvSpPr>
              <p:nvPr/>
            </p:nvSpPr>
            <p:spPr bwMode="auto">
              <a:xfrm>
                <a:off x="1776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</p:grp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288" y="2016"/>
              <a:ext cx="1440" cy="346"/>
              <a:chOff x="1536" y="1478"/>
              <a:chExt cx="1440" cy="346"/>
            </a:xfrm>
          </p:grpSpPr>
          <p:sp>
            <p:nvSpPr>
              <p:cNvPr id="39998" name="Rectangle 21"/>
              <p:cNvSpPr>
                <a:spLocks noChangeArrowheads="1"/>
              </p:cNvSpPr>
              <p:nvPr/>
            </p:nvSpPr>
            <p:spPr bwMode="auto">
              <a:xfrm>
                <a:off x="1536" y="1478"/>
                <a:ext cx="1440" cy="336"/>
              </a:xfrm>
              <a:prstGeom prst="rect">
                <a:avLst/>
              </a:prstGeom>
              <a:solidFill>
                <a:srgbClr val="CAF2CE">
                  <a:alpha val="50195"/>
                </a:srgbClr>
              </a:solidFill>
              <a:ln w="254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>
                    <a:solidFill>
                      <a:srgbClr val="005400"/>
                    </a:solidFill>
                  </a:rPr>
                  <a:t>B</a:t>
                </a:r>
              </a:p>
            </p:txBody>
          </p:sp>
          <p:sp>
            <p:nvSpPr>
              <p:cNvPr id="39999" name="Line 22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40000" name="Line 23"/>
              <p:cNvSpPr>
                <a:spLocks noChangeShapeType="1"/>
              </p:cNvSpPr>
              <p:nvPr/>
            </p:nvSpPr>
            <p:spPr bwMode="auto">
              <a:xfrm>
                <a:off x="2400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40001" name="Line 24"/>
              <p:cNvSpPr>
                <a:spLocks noChangeShapeType="1"/>
              </p:cNvSpPr>
              <p:nvPr/>
            </p:nvSpPr>
            <p:spPr bwMode="auto">
              <a:xfrm>
                <a:off x="2688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40002" name="Line 25"/>
              <p:cNvSpPr>
                <a:spLocks noChangeShapeType="1"/>
              </p:cNvSpPr>
              <p:nvPr/>
            </p:nvSpPr>
            <p:spPr bwMode="auto">
              <a:xfrm>
                <a:off x="1776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784" y="1920"/>
              <a:ext cx="1440" cy="346"/>
              <a:chOff x="1536" y="1478"/>
              <a:chExt cx="1440" cy="346"/>
            </a:xfrm>
          </p:grpSpPr>
          <p:sp>
            <p:nvSpPr>
              <p:cNvPr id="39993" name="Rectangle 27"/>
              <p:cNvSpPr>
                <a:spLocks noChangeArrowheads="1"/>
              </p:cNvSpPr>
              <p:nvPr/>
            </p:nvSpPr>
            <p:spPr bwMode="auto">
              <a:xfrm>
                <a:off x="1536" y="1478"/>
                <a:ext cx="1440" cy="336"/>
              </a:xfrm>
              <a:prstGeom prst="rect">
                <a:avLst/>
              </a:prstGeom>
              <a:solidFill>
                <a:srgbClr val="CAF2CE">
                  <a:alpha val="50195"/>
                </a:srgbClr>
              </a:solidFill>
              <a:ln w="254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>
                    <a:solidFill>
                      <a:srgbClr val="005400"/>
                    </a:solidFill>
                  </a:rPr>
                  <a:t>D</a:t>
                </a:r>
              </a:p>
            </p:txBody>
          </p:sp>
          <p:sp>
            <p:nvSpPr>
              <p:cNvPr id="39994" name="Line 28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39995" name="Line 29"/>
              <p:cNvSpPr>
                <a:spLocks noChangeShapeType="1"/>
              </p:cNvSpPr>
              <p:nvPr/>
            </p:nvSpPr>
            <p:spPr bwMode="auto">
              <a:xfrm>
                <a:off x="2400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39996" name="Line 30"/>
              <p:cNvSpPr>
                <a:spLocks noChangeShapeType="1"/>
              </p:cNvSpPr>
              <p:nvPr/>
            </p:nvSpPr>
            <p:spPr bwMode="auto">
              <a:xfrm>
                <a:off x="2688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39997" name="Line 31"/>
              <p:cNvSpPr>
                <a:spLocks noChangeShapeType="1"/>
              </p:cNvSpPr>
              <p:nvPr/>
            </p:nvSpPr>
            <p:spPr bwMode="auto">
              <a:xfrm>
                <a:off x="1776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</p:grpSp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864" y="2784"/>
              <a:ext cx="1440" cy="346"/>
              <a:chOff x="1536" y="1478"/>
              <a:chExt cx="1440" cy="346"/>
            </a:xfrm>
          </p:grpSpPr>
          <p:sp>
            <p:nvSpPr>
              <p:cNvPr id="39988" name="Rectangle 33"/>
              <p:cNvSpPr>
                <a:spLocks noChangeArrowheads="1"/>
              </p:cNvSpPr>
              <p:nvPr/>
            </p:nvSpPr>
            <p:spPr bwMode="auto">
              <a:xfrm>
                <a:off x="1536" y="1478"/>
                <a:ext cx="1440" cy="336"/>
              </a:xfrm>
              <a:prstGeom prst="rect">
                <a:avLst/>
              </a:prstGeom>
              <a:solidFill>
                <a:srgbClr val="CAF2CE">
                  <a:alpha val="50195"/>
                </a:srgbClr>
              </a:solidFill>
              <a:ln w="254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>
                    <a:solidFill>
                      <a:srgbClr val="005400"/>
                    </a:solidFill>
                  </a:rPr>
                  <a:t>C</a:t>
                </a:r>
              </a:p>
            </p:txBody>
          </p:sp>
          <p:sp>
            <p:nvSpPr>
              <p:cNvPr id="39989" name="Line 34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39990" name="Line 35"/>
              <p:cNvSpPr>
                <a:spLocks noChangeShapeType="1"/>
              </p:cNvSpPr>
              <p:nvPr/>
            </p:nvSpPr>
            <p:spPr bwMode="auto">
              <a:xfrm>
                <a:off x="2400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39991" name="Line 36"/>
              <p:cNvSpPr>
                <a:spLocks noChangeShapeType="1"/>
              </p:cNvSpPr>
              <p:nvPr/>
            </p:nvSpPr>
            <p:spPr bwMode="auto">
              <a:xfrm>
                <a:off x="2688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39992" name="Line 37"/>
              <p:cNvSpPr>
                <a:spLocks noChangeShapeType="1"/>
              </p:cNvSpPr>
              <p:nvPr/>
            </p:nvSpPr>
            <p:spPr bwMode="auto">
              <a:xfrm>
                <a:off x="1776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</p:grpSp>
        <p:grpSp>
          <p:nvGrpSpPr>
            <p:cNvPr id="7" name="Group 38"/>
            <p:cNvGrpSpPr>
              <a:grpSpLocks/>
            </p:cNvGrpSpPr>
            <p:nvPr/>
          </p:nvGrpSpPr>
          <p:grpSpPr bwMode="auto">
            <a:xfrm>
              <a:off x="3792" y="2688"/>
              <a:ext cx="1440" cy="346"/>
              <a:chOff x="1536" y="1478"/>
              <a:chExt cx="1440" cy="346"/>
            </a:xfrm>
          </p:grpSpPr>
          <p:sp>
            <p:nvSpPr>
              <p:cNvPr id="39983" name="Rectangle 39"/>
              <p:cNvSpPr>
                <a:spLocks noChangeArrowheads="1"/>
              </p:cNvSpPr>
              <p:nvPr/>
            </p:nvSpPr>
            <p:spPr bwMode="auto">
              <a:xfrm>
                <a:off x="1536" y="1478"/>
                <a:ext cx="1440" cy="336"/>
              </a:xfrm>
              <a:prstGeom prst="rect">
                <a:avLst/>
              </a:prstGeom>
              <a:solidFill>
                <a:srgbClr val="CAF2CE">
                  <a:alpha val="50195"/>
                </a:srgbClr>
              </a:solidFill>
              <a:ln w="254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>
                    <a:solidFill>
                      <a:srgbClr val="005400"/>
                    </a:solidFill>
                  </a:rPr>
                  <a:t>E</a:t>
                </a:r>
              </a:p>
            </p:txBody>
          </p:sp>
          <p:sp>
            <p:nvSpPr>
              <p:cNvPr id="39984" name="Line 40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39985" name="Line 41"/>
              <p:cNvSpPr>
                <a:spLocks noChangeShapeType="1"/>
              </p:cNvSpPr>
              <p:nvPr/>
            </p:nvSpPr>
            <p:spPr bwMode="auto">
              <a:xfrm>
                <a:off x="2400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39986" name="Line 42"/>
              <p:cNvSpPr>
                <a:spLocks noChangeShapeType="1"/>
              </p:cNvSpPr>
              <p:nvPr/>
            </p:nvSpPr>
            <p:spPr bwMode="auto">
              <a:xfrm>
                <a:off x="2688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39987" name="Line 43"/>
              <p:cNvSpPr>
                <a:spLocks noChangeShapeType="1"/>
              </p:cNvSpPr>
              <p:nvPr/>
            </p:nvSpPr>
            <p:spPr bwMode="auto">
              <a:xfrm>
                <a:off x="1776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</p:grpSp>
        <p:grpSp>
          <p:nvGrpSpPr>
            <p:cNvPr id="8" name="Group 44"/>
            <p:cNvGrpSpPr>
              <a:grpSpLocks/>
            </p:cNvGrpSpPr>
            <p:nvPr/>
          </p:nvGrpSpPr>
          <p:grpSpPr bwMode="auto">
            <a:xfrm>
              <a:off x="2880" y="3456"/>
              <a:ext cx="1440" cy="346"/>
              <a:chOff x="1536" y="1478"/>
              <a:chExt cx="1440" cy="346"/>
            </a:xfrm>
          </p:grpSpPr>
          <p:sp>
            <p:nvSpPr>
              <p:cNvPr id="39978" name="Rectangle 45"/>
              <p:cNvSpPr>
                <a:spLocks noChangeArrowheads="1"/>
              </p:cNvSpPr>
              <p:nvPr/>
            </p:nvSpPr>
            <p:spPr bwMode="auto">
              <a:xfrm>
                <a:off x="1536" y="1478"/>
                <a:ext cx="1440" cy="336"/>
              </a:xfrm>
              <a:prstGeom prst="rect">
                <a:avLst/>
              </a:prstGeom>
              <a:solidFill>
                <a:srgbClr val="CAF2CE">
                  <a:alpha val="50195"/>
                </a:srgbClr>
              </a:solidFill>
              <a:ln w="254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>
                    <a:solidFill>
                      <a:srgbClr val="005400"/>
                    </a:solidFill>
                  </a:rPr>
                  <a:t>F</a:t>
                </a:r>
              </a:p>
            </p:txBody>
          </p:sp>
          <p:sp>
            <p:nvSpPr>
              <p:cNvPr id="39979" name="Line 46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39980" name="Line 47"/>
              <p:cNvSpPr>
                <a:spLocks noChangeShapeType="1"/>
              </p:cNvSpPr>
              <p:nvPr/>
            </p:nvSpPr>
            <p:spPr bwMode="auto">
              <a:xfrm>
                <a:off x="2400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39981" name="Line 48"/>
              <p:cNvSpPr>
                <a:spLocks noChangeShapeType="1"/>
              </p:cNvSpPr>
              <p:nvPr/>
            </p:nvSpPr>
            <p:spPr bwMode="auto">
              <a:xfrm>
                <a:off x="2688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39982" name="Line 49"/>
              <p:cNvSpPr>
                <a:spLocks noChangeShapeType="1"/>
              </p:cNvSpPr>
              <p:nvPr/>
            </p:nvSpPr>
            <p:spPr bwMode="auto">
              <a:xfrm>
                <a:off x="1776" y="14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</p:grpSp>
        <p:sp>
          <p:nvSpPr>
            <p:cNvPr id="39957" name="Text Box 50"/>
            <p:cNvSpPr txBox="1">
              <a:spLocks noChangeArrowheads="1"/>
            </p:cNvSpPr>
            <p:nvPr/>
          </p:nvSpPr>
          <p:spPr bwMode="auto">
            <a:xfrm>
              <a:off x="1440" y="1248"/>
              <a:ext cx="289" cy="40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33"/>
                  </a:solidFill>
                </a:rPr>
                <a:t>0</a:t>
              </a:r>
            </a:p>
          </p:txBody>
        </p:sp>
        <p:sp>
          <p:nvSpPr>
            <p:cNvPr id="39958" name="Text Box 51"/>
            <p:cNvSpPr txBox="1">
              <a:spLocks noChangeArrowheads="1"/>
            </p:cNvSpPr>
            <p:nvPr/>
          </p:nvSpPr>
          <p:spPr bwMode="auto">
            <a:xfrm>
              <a:off x="288" y="2015"/>
              <a:ext cx="287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33"/>
                  </a:solidFill>
                </a:rPr>
                <a:t>1</a:t>
              </a:r>
            </a:p>
          </p:txBody>
        </p:sp>
        <p:sp>
          <p:nvSpPr>
            <p:cNvPr id="39959" name="Text Box 52"/>
            <p:cNvSpPr txBox="1">
              <a:spLocks noChangeArrowheads="1"/>
            </p:cNvSpPr>
            <p:nvPr/>
          </p:nvSpPr>
          <p:spPr bwMode="auto">
            <a:xfrm>
              <a:off x="2591" y="1248"/>
              <a:ext cx="289" cy="40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33"/>
                  </a:solidFill>
                </a:rPr>
                <a:t>0</a:t>
              </a:r>
            </a:p>
          </p:txBody>
        </p:sp>
        <p:sp>
          <p:nvSpPr>
            <p:cNvPr id="39960" name="Text Box 53"/>
            <p:cNvSpPr txBox="1">
              <a:spLocks noChangeArrowheads="1"/>
            </p:cNvSpPr>
            <p:nvPr/>
          </p:nvSpPr>
          <p:spPr bwMode="auto">
            <a:xfrm>
              <a:off x="3935" y="1919"/>
              <a:ext cx="289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33"/>
                  </a:solidFill>
                </a:rPr>
                <a:t>0</a:t>
              </a:r>
            </a:p>
          </p:txBody>
        </p:sp>
        <p:sp>
          <p:nvSpPr>
            <p:cNvPr id="39961" name="Text Box 54"/>
            <p:cNvSpPr txBox="1">
              <a:spLocks noChangeArrowheads="1"/>
            </p:cNvSpPr>
            <p:nvPr/>
          </p:nvSpPr>
          <p:spPr bwMode="auto">
            <a:xfrm>
              <a:off x="3793" y="2688"/>
              <a:ext cx="287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33"/>
                  </a:solidFill>
                </a:rPr>
                <a:t>0</a:t>
              </a:r>
            </a:p>
          </p:txBody>
        </p:sp>
        <p:sp>
          <p:nvSpPr>
            <p:cNvPr id="39962" name="Text Box 55"/>
            <p:cNvSpPr txBox="1">
              <a:spLocks noChangeArrowheads="1"/>
            </p:cNvSpPr>
            <p:nvPr/>
          </p:nvSpPr>
          <p:spPr bwMode="auto">
            <a:xfrm>
              <a:off x="1440" y="2015"/>
              <a:ext cx="289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33"/>
                  </a:solidFill>
                </a:rPr>
                <a:t>0</a:t>
              </a:r>
            </a:p>
          </p:txBody>
        </p:sp>
        <p:sp>
          <p:nvSpPr>
            <p:cNvPr id="39963" name="Text Box 56"/>
            <p:cNvSpPr txBox="1">
              <a:spLocks noChangeArrowheads="1"/>
            </p:cNvSpPr>
            <p:nvPr/>
          </p:nvSpPr>
          <p:spPr bwMode="auto">
            <a:xfrm>
              <a:off x="864" y="2784"/>
              <a:ext cx="289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33"/>
                  </a:solidFill>
                </a:rPr>
                <a:t>1</a:t>
              </a:r>
            </a:p>
          </p:txBody>
        </p:sp>
        <p:sp>
          <p:nvSpPr>
            <p:cNvPr id="39964" name="Text Box 57"/>
            <p:cNvSpPr txBox="1">
              <a:spLocks noChangeArrowheads="1"/>
            </p:cNvSpPr>
            <p:nvPr/>
          </p:nvSpPr>
          <p:spPr bwMode="auto">
            <a:xfrm>
              <a:off x="2016" y="2784"/>
              <a:ext cx="286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33"/>
                  </a:solidFill>
                </a:rPr>
                <a:t>1</a:t>
              </a:r>
            </a:p>
          </p:txBody>
        </p:sp>
        <p:sp>
          <p:nvSpPr>
            <p:cNvPr id="39965" name="Text Box 58"/>
            <p:cNvSpPr txBox="1">
              <a:spLocks noChangeArrowheads="1"/>
            </p:cNvSpPr>
            <p:nvPr/>
          </p:nvSpPr>
          <p:spPr bwMode="auto">
            <a:xfrm>
              <a:off x="2880" y="3455"/>
              <a:ext cx="288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33"/>
                  </a:solidFill>
                </a:rPr>
                <a:t>1</a:t>
              </a:r>
            </a:p>
          </p:txBody>
        </p:sp>
        <p:sp>
          <p:nvSpPr>
            <p:cNvPr id="39966" name="Text Box 59"/>
            <p:cNvSpPr txBox="1">
              <a:spLocks noChangeArrowheads="1"/>
            </p:cNvSpPr>
            <p:nvPr/>
          </p:nvSpPr>
          <p:spPr bwMode="auto">
            <a:xfrm>
              <a:off x="4032" y="3455"/>
              <a:ext cx="288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33"/>
                  </a:solidFill>
                </a:rPr>
                <a:t>1</a:t>
              </a:r>
            </a:p>
          </p:txBody>
        </p:sp>
        <p:sp>
          <p:nvSpPr>
            <p:cNvPr id="39967" name="Text Box 60"/>
            <p:cNvSpPr txBox="1">
              <a:spLocks noChangeArrowheads="1"/>
            </p:cNvSpPr>
            <p:nvPr/>
          </p:nvSpPr>
          <p:spPr bwMode="auto">
            <a:xfrm>
              <a:off x="4944" y="2688"/>
              <a:ext cx="288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33"/>
                  </a:solidFill>
                </a:rPr>
                <a:t>1</a:t>
              </a:r>
            </a:p>
          </p:txBody>
        </p:sp>
        <p:sp>
          <p:nvSpPr>
            <p:cNvPr id="39968" name="Text Box 61"/>
            <p:cNvSpPr txBox="1">
              <a:spLocks noChangeArrowheads="1"/>
            </p:cNvSpPr>
            <p:nvPr/>
          </p:nvSpPr>
          <p:spPr bwMode="auto">
            <a:xfrm>
              <a:off x="2785" y="1919"/>
              <a:ext cx="287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33"/>
                  </a:solidFill>
                </a:rPr>
                <a:t>1</a:t>
              </a:r>
            </a:p>
          </p:txBody>
        </p:sp>
        <p:sp>
          <p:nvSpPr>
            <p:cNvPr id="39969" name="Freeform 62"/>
            <p:cNvSpPr>
              <a:spLocks/>
            </p:cNvSpPr>
            <p:nvPr/>
          </p:nvSpPr>
          <p:spPr bwMode="auto">
            <a:xfrm>
              <a:off x="720" y="2256"/>
              <a:ext cx="480" cy="528"/>
            </a:xfrm>
            <a:custGeom>
              <a:avLst/>
              <a:gdLst>
                <a:gd name="T0" fmla="*/ 0 w 480"/>
                <a:gd name="T1" fmla="*/ 0 h 528"/>
                <a:gd name="T2" fmla="*/ 336 w 480"/>
                <a:gd name="T3" fmla="*/ 288 h 528"/>
                <a:gd name="T4" fmla="*/ 480 w 480"/>
                <a:gd name="T5" fmla="*/ 528 h 528"/>
                <a:gd name="T6" fmla="*/ 0 60000 65536"/>
                <a:gd name="T7" fmla="*/ 0 60000 65536"/>
                <a:gd name="T8" fmla="*/ 0 60000 65536"/>
                <a:gd name="T9" fmla="*/ 0 w 480"/>
                <a:gd name="T10" fmla="*/ 0 h 528"/>
                <a:gd name="T11" fmla="*/ 480 w 480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528">
                  <a:moveTo>
                    <a:pt x="0" y="0"/>
                  </a:moveTo>
                  <a:cubicBezTo>
                    <a:pt x="128" y="100"/>
                    <a:pt x="256" y="200"/>
                    <a:pt x="336" y="288"/>
                  </a:cubicBezTo>
                  <a:cubicBezTo>
                    <a:pt x="416" y="376"/>
                    <a:pt x="448" y="452"/>
                    <a:pt x="480" y="528"/>
                  </a:cubicBezTo>
                </a:path>
              </a:pathLst>
            </a:cu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9970" name="Freeform 63"/>
            <p:cNvSpPr>
              <a:spLocks/>
            </p:cNvSpPr>
            <p:nvPr/>
          </p:nvSpPr>
          <p:spPr bwMode="auto">
            <a:xfrm>
              <a:off x="1728" y="2160"/>
              <a:ext cx="1536" cy="1344"/>
            </a:xfrm>
            <a:custGeom>
              <a:avLst/>
              <a:gdLst>
                <a:gd name="T0" fmla="*/ 1536 w 1536"/>
                <a:gd name="T1" fmla="*/ 1344 h 1344"/>
                <a:gd name="T2" fmla="*/ 1200 w 1536"/>
                <a:gd name="T3" fmla="*/ 816 h 1344"/>
                <a:gd name="T4" fmla="*/ 720 w 1536"/>
                <a:gd name="T5" fmla="*/ 240 h 1344"/>
                <a:gd name="T6" fmla="*/ 0 w 1536"/>
                <a:gd name="T7" fmla="*/ 0 h 13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344"/>
                <a:gd name="T14" fmla="*/ 1536 w 1536"/>
                <a:gd name="T15" fmla="*/ 1344 h 13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344">
                  <a:moveTo>
                    <a:pt x="1536" y="1344"/>
                  </a:moveTo>
                  <a:cubicBezTo>
                    <a:pt x="1436" y="1172"/>
                    <a:pt x="1336" y="1000"/>
                    <a:pt x="1200" y="816"/>
                  </a:cubicBezTo>
                  <a:cubicBezTo>
                    <a:pt x="1064" y="632"/>
                    <a:pt x="920" y="376"/>
                    <a:pt x="720" y="240"/>
                  </a:cubicBezTo>
                  <a:cubicBezTo>
                    <a:pt x="520" y="104"/>
                    <a:pt x="260" y="52"/>
                    <a:pt x="0" y="0"/>
                  </a:cubicBezTo>
                </a:path>
              </a:pathLst>
            </a:cu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9971" name="Freeform 64"/>
            <p:cNvSpPr>
              <a:spLocks/>
            </p:cNvSpPr>
            <p:nvPr/>
          </p:nvSpPr>
          <p:spPr bwMode="auto">
            <a:xfrm>
              <a:off x="3168" y="2208"/>
              <a:ext cx="672" cy="480"/>
            </a:xfrm>
            <a:custGeom>
              <a:avLst/>
              <a:gdLst>
                <a:gd name="T0" fmla="*/ 0 w 672"/>
                <a:gd name="T1" fmla="*/ 0 h 480"/>
                <a:gd name="T2" fmla="*/ 288 w 672"/>
                <a:gd name="T3" fmla="*/ 288 h 480"/>
                <a:gd name="T4" fmla="*/ 672 w 672"/>
                <a:gd name="T5" fmla="*/ 480 h 480"/>
                <a:gd name="T6" fmla="*/ 0 60000 65536"/>
                <a:gd name="T7" fmla="*/ 0 60000 65536"/>
                <a:gd name="T8" fmla="*/ 0 60000 65536"/>
                <a:gd name="T9" fmla="*/ 0 w 672"/>
                <a:gd name="T10" fmla="*/ 0 h 480"/>
                <a:gd name="T11" fmla="*/ 672 w 672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480">
                  <a:moveTo>
                    <a:pt x="0" y="0"/>
                  </a:moveTo>
                  <a:cubicBezTo>
                    <a:pt x="88" y="104"/>
                    <a:pt x="176" y="208"/>
                    <a:pt x="288" y="288"/>
                  </a:cubicBezTo>
                  <a:cubicBezTo>
                    <a:pt x="400" y="368"/>
                    <a:pt x="608" y="456"/>
                    <a:pt x="672" y="480"/>
                  </a:cubicBezTo>
                </a:path>
              </a:pathLst>
            </a:cu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9972" name="Freeform 65"/>
            <p:cNvSpPr>
              <a:spLocks/>
            </p:cNvSpPr>
            <p:nvPr/>
          </p:nvSpPr>
          <p:spPr bwMode="auto">
            <a:xfrm>
              <a:off x="1584" y="2352"/>
              <a:ext cx="280" cy="528"/>
            </a:xfrm>
            <a:custGeom>
              <a:avLst/>
              <a:gdLst>
                <a:gd name="T0" fmla="*/ 240 w 280"/>
                <a:gd name="T1" fmla="*/ 528 h 528"/>
                <a:gd name="T2" fmla="*/ 240 w 280"/>
                <a:gd name="T3" fmla="*/ 192 h 528"/>
                <a:gd name="T4" fmla="*/ 0 w 280"/>
                <a:gd name="T5" fmla="*/ 0 h 528"/>
                <a:gd name="T6" fmla="*/ 0 60000 65536"/>
                <a:gd name="T7" fmla="*/ 0 60000 65536"/>
                <a:gd name="T8" fmla="*/ 0 60000 65536"/>
                <a:gd name="T9" fmla="*/ 0 w 280"/>
                <a:gd name="T10" fmla="*/ 0 h 528"/>
                <a:gd name="T11" fmla="*/ 280 w 280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528">
                  <a:moveTo>
                    <a:pt x="240" y="528"/>
                  </a:moveTo>
                  <a:cubicBezTo>
                    <a:pt x="260" y="404"/>
                    <a:pt x="280" y="280"/>
                    <a:pt x="240" y="192"/>
                  </a:cubicBezTo>
                  <a:cubicBezTo>
                    <a:pt x="200" y="104"/>
                    <a:pt x="100" y="52"/>
                    <a:pt x="0" y="0"/>
                  </a:cubicBezTo>
                </a:path>
              </a:pathLst>
            </a:cu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triangle" w="lg" len="med"/>
            </a:ln>
          </p:spPr>
          <p:txBody>
            <a:bodyPr wrap="none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39973" name="Freeform 66"/>
            <p:cNvSpPr>
              <a:spLocks/>
            </p:cNvSpPr>
            <p:nvPr/>
          </p:nvSpPr>
          <p:spPr bwMode="auto">
            <a:xfrm>
              <a:off x="3888" y="3024"/>
              <a:ext cx="624" cy="480"/>
            </a:xfrm>
            <a:custGeom>
              <a:avLst/>
              <a:gdLst>
                <a:gd name="T0" fmla="*/ 0 w 624"/>
                <a:gd name="T1" fmla="*/ 480 h 480"/>
                <a:gd name="T2" fmla="*/ 432 w 624"/>
                <a:gd name="T3" fmla="*/ 288 h 480"/>
                <a:gd name="T4" fmla="*/ 624 w 624"/>
                <a:gd name="T5" fmla="*/ 0 h 480"/>
                <a:gd name="T6" fmla="*/ 0 60000 65536"/>
                <a:gd name="T7" fmla="*/ 0 60000 65536"/>
                <a:gd name="T8" fmla="*/ 0 60000 65536"/>
                <a:gd name="T9" fmla="*/ 0 w 624"/>
                <a:gd name="T10" fmla="*/ 0 h 480"/>
                <a:gd name="T11" fmla="*/ 624 w 624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480">
                  <a:moveTo>
                    <a:pt x="0" y="480"/>
                  </a:moveTo>
                  <a:cubicBezTo>
                    <a:pt x="164" y="424"/>
                    <a:pt x="328" y="368"/>
                    <a:pt x="432" y="288"/>
                  </a:cubicBezTo>
                  <a:cubicBezTo>
                    <a:pt x="536" y="208"/>
                    <a:pt x="600" y="48"/>
                    <a:pt x="624" y="0"/>
                  </a:cubicBezTo>
                </a:path>
              </a:pathLst>
            </a:cu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triangle" w="lg" len="med"/>
            </a:ln>
          </p:spPr>
          <p:txBody>
            <a:bodyPr wrap="none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  <p:grpSp>
          <p:nvGrpSpPr>
            <p:cNvPr id="9" name="Group 67"/>
            <p:cNvGrpSpPr>
              <a:grpSpLocks/>
            </p:cNvGrpSpPr>
            <p:nvPr/>
          </p:nvGrpSpPr>
          <p:grpSpPr bwMode="auto">
            <a:xfrm>
              <a:off x="96" y="3024"/>
              <a:ext cx="1152" cy="646"/>
              <a:chOff x="96" y="3024"/>
              <a:chExt cx="1152" cy="646"/>
            </a:xfrm>
          </p:grpSpPr>
          <p:sp>
            <p:nvSpPr>
              <p:cNvPr id="39976" name="Freeform 68"/>
              <p:cNvSpPr>
                <a:spLocks/>
              </p:cNvSpPr>
              <p:nvPr/>
            </p:nvSpPr>
            <p:spPr bwMode="auto">
              <a:xfrm>
                <a:off x="720" y="3024"/>
                <a:ext cx="528" cy="384"/>
              </a:xfrm>
              <a:custGeom>
                <a:avLst/>
                <a:gdLst>
                  <a:gd name="T0" fmla="*/ 528 w 528"/>
                  <a:gd name="T1" fmla="*/ 0 h 384"/>
                  <a:gd name="T2" fmla="*/ 384 w 528"/>
                  <a:gd name="T3" fmla="*/ 288 h 384"/>
                  <a:gd name="T4" fmla="*/ 0 w 528"/>
                  <a:gd name="T5" fmla="*/ 384 h 384"/>
                  <a:gd name="T6" fmla="*/ 0 60000 65536"/>
                  <a:gd name="T7" fmla="*/ 0 60000 65536"/>
                  <a:gd name="T8" fmla="*/ 0 60000 65536"/>
                  <a:gd name="T9" fmla="*/ 0 w 528"/>
                  <a:gd name="T10" fmla="*/ 0 h 384"/>
                  <a:gd name="T11" fmla="*/ 528 w 528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8" h="384">
                    <a:moveTo>
                      <a:pt x="528" y="0"/>
                    </a:moveTo>
                    <a:cubicBezTo>
                      <a:pt x="500" y="112"/>
                      <a:pt x="472" y="224"/>
                      <a:pt x="384" y="288"/>
                    </a:cubicBezTo>
                    <a:cubicBezTo>
                      <a:pt x="296" y="352"/>
                      <a:pt x="64" y="360"/>
                      <a:pt x="0" y="384"/>
                    </a:cubicBezTo>
                  </a:path>
                </a:pathLst>
              </a:cu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333333"/>
                  </a:solidFill>
                </a:endParaRPr>
              </a:p>
            </p:txBody>
          </p:sp>
          <p:sp>
            <p:nvSpPr>
              <p:cNvPr id="39977" name="Text Box 69"/>
              <p:cNvSpPr txBox="1">
                <a:spLocks noChangeArrowheads="1"/>
              </p:cNvSpPr>
              <p:nvPr/>
            </p:nvSpPr>
            <p:spPr bwMode="auto">
              <a:xfrm>
                <a:off x="96" y="3264"/>
                <a:ext cx="816" cy="40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333333"/>
                    </a:solidFill>
                  </a:rPr>
                  <a:t>NULL</a:t>
                </a:r>
              </a:p>
            </p:txBody>
          </p:sp>
        </p:grpSp>
        <p:sp>
          <p:nvSpPr>
            <p:cNvPr id="39975" name="Freeform 70"/>
            <p:cNvSpPr>
              <a:spLocks/>
            </p:cNvSpPr>
            <p:nvPr/>
          </p:nvSpPr>
          <p:spPr bwMode="auto">
            <a:xfrm>
              <a:off x="4240" y="2064"/>
              <a:ext cx="611" cy="640"/>
            </a:xfrm>
            <a:custGeom>
              <a:avLst/>
              <a:gdLst>
                <a:gd name="T0" fmla="*/ 544 w 611"/>
                <a:gd name="T1" fmla="*/ 640 h 640"/>
                <a:gd name="T2" fmla="*/ 560 w 611"/>
                <a:gd name="T3" fmla="*/ 288 h 640"/>
                <a:gd name="T4" fmla="*/ 240 w 611"/>
                <a:gd name="T5" fmla="*/ 48 h 640"/>
                <a:gd name="T6" fmla="*/ 0 w 611"/>
                <a:gd name="T7" fmla="*/ 0 h 6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1"/>
                <a:gd name="T13" fmla="*/ 0 h 640"/>
                <a:gd name="T14" fmla="*/ 611 w 611"/>
                <a:gd name="T15" fmla="*/ 640 h 6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1" h="640">
                  <a:moveTo>
                    <a:pt x="544" y="640"/>
                  </a:moveTo>
                  <a:cubicBezTo>
                    <a:pt x="577" y="513"/>
                    <a:pt x="611" y="387"/>
                    <a:pt x="560" y="288"/>
                  </a:cubicBezTo>
                  <a:cubicBezTo>
                    <a:pt x="509" y="189"/>
                    <a:pt x="333" y="96"/>
                    <a:pt x="240" y="48"/>
                  </a:cubicBezTo>
                  <a:cubicBezTo>
                    <a:pt x="147" y="0"/>
                    <a:pt x="73" y="0"/>
                    <a:pt x="0" y="0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lg" len="med"/>
            </a:ln>
          </p:spPr>
          <p:txBody>
            <a:bodyPr wrap="none"/>
            <a:lstStyle/>
            <a:p>
              <a:endParaRPr lang="zh-CN" altLang="en-US">
                <a:solidFill>
                  <a:srgbClr val="333333"/>
                </a:solidFill>
              </a:endParaRPr>
            </a:p>
          </p:txBody>
        </p:sp>
      </p:grpSp>
      <p:sp>
        <p:nvSpPr>
          <p:cNvPr id="39945" name="Rectangle 71"/>
          <p:cNvSpPr>
            <a:spLocks noChangeArrowheads="1"/>
          </p:cNvSpPr>
          <p:nvPr/>
        </p:nvSpPr>
        <p:spPr bwMode="auto">
          <a:xfrm>
            <a:off x="752475" y="93663"/>
            <a:ext cx="7369175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5000"/>
              </a:lnSpc>
            </a:pPr>
            <a:r>
              <a:rPr lang="en-US" altLang="zh-CN" b="1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b="1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后序</a:t>
            </a:r>
            <a:r>
              <a:rPr lang="zh-CN" altLang="en-US" b="1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线索</a:t>
            </a:r>
            <a:r>
              <a:rPr lang="zh-CN" altLang="en-US" b="1">
                <a:solidFill>
                  <a:srgbClr val="006666"/>
                </a:solidFill>
                <a:latin typeface="楷体_GB2312" pitchFamily="49" charset="-122"/>
                <a:ea typeface="楷体_GB2312" pitchFamily="49" charset="-122"/>
              </a:rPr>
              <a:t>二叉树找前驱和后继</a:t>
            </a:r>
            <a:endParaRPr lang="zh-CN" altLang="en-US">
              <a:solidFill>
                <a:srgbClr val="006666"/>
              </a:solidFill>
            </a:endParaRPr>
          </a:p>
        </p:txBody>
      </p:sp>
      <p:cxnSp>
        <p:nvCxnSpPr>
          <p:cNvPr id="72" name="直接箭头连接符 71"/>
          <p:cNvCxnSpPr/>
          <p:nvPr/>
        </p:nvCxnSpPr>
        <p:spPr bwMode="auto">
          <a:xfrm flipH="1">
            <a:off x="3866423" y="3728563"/>
            <a:ext cx="2783" cy="376972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rgbClr val="C00000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367732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  <p:bldP spid="28675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365125" y="517525"/>
            <a:ext cx="8555038" cy="750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3366FF"/>
                </a:solidFill>
                <a:ea typeface="楷体_GB2312" pitchFamily="49" charset="-122"/>
              </a:rPr>
              <a:t> 4. </a:t>
            </a:r>
            <a:r>
              <a:rPr lang="zh-CN" altLang="en-US" b="1">
                <a:solidFill>
                  <a:srgbClr val="3366FF"/>
                </a:solidFill>
                <a:ea typeface="楷体_GB2312" pitchFamily="49" charset="-122"/>
              </a:rPr>
              <a:t>线索二叉树上找前驱和后继的一般规律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538163" y="1882775"/>
            <a:ext cx="8666162" cy="349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b="1">
                <a:solidFill>
                  <a:srgbClr val="FF00FF"/>
                </a:solidFill>
                <a:ea typeface="楷体_GB2312" pitchFamily="49" charset="-122"/>
              </a:rPr>
              <a:t>先序</a:t>
            </a:r>
            <a:r>
              <a:rPr lang="zh-CN" altLang="en-US" b="1">
                <a:solidFill>
                  <a:srgbClr val="333333"/>
                </a:solidFill>
                <a:ea typeface="楷体_GB2312" pitchFamily="49" charset="-122"/>
              </a:rPr>
              <a:t>线索二叉树找后继方便，</a:t>
            </a:r>
          </a:p>
          <a:p>
            <a:pPr>
              <a:spcBef>
                <a:spcPct val="30000"/>
              </a:spcBef>
            </a:pPr>
            <a:r>
              <a:rPr lang="zh-CN" altLang="en-US" b="1">
                <a:solidFill>
                  <a:srgbClr val="333333"/>
                </a:solidFill>
                <a:ea typeface="楷体_GB2312" pitchFamily="49" charset="-122"/>
              </a:rPr>
              <a:t>                            找前驱可能需要遍历。</a:t>
            </a:r>
          </a:p>
          <a:p>
            <a:pPr>
              <a:spcBef>
                <a:spcPct val="30000"/>
              </a:spcBef>
            </a:pPr>
            <a:r>
              <a:rPr lang="zh-CN" altLang="en-US" b="1">
                <a:solidFill>
                  <a:srgbClr val="FF00FF"/>
                </a:solidFill>
                <a:ea typeface="楷体_GB2312" pitchFamily="49" charset="-122"/>
              </a:rPr>
              <a:t>中序</a:t>
            </a:r>
            <a:r>
              <a:rPr lang="zh-CN" altLang="en-US" b="1">
                <a:solidFill>
                  <a:srgbClr val="333333"/>
                </a:solidFill>
                <a:ea typeface="楷体_GB2312" pitchFamily="49" charset="-122"/>
              </a:rPr>
              <a:t>线索二叉树找前驱和后继都方便</a:t>
            </a:r>
            <a:endParaRPr lang="zh-CN" altLang="en-US">
              <a:solidFill>
                <a:srgbClr val="333333"/>
              </a:solidFill>
              <a:ea typeface="楷体_GB2312" pitchFamily="49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b="1">
                <a:solidFill>
                  <a:srgbClr val="FF00FF"/>
                </a:solidFill>
                <a:ea typeface="楷体_GB2312" pitchFamily="49" charset="-122"/>
              </a:rPr>
              <a:t>后序</a:t>
            </a:r>
            <a:r>
              <a:rPr lang="zh-CN" altLang="en-US" b="1">
                <a:solidFill>
                  <a:srgbClr val="333333"/>
                </a:solidFill>
                <a:ea typeface="楷体_GB2312" pitchFamily="49" charset="-122"/>
              </a:rPr>
              <a:t>线索二叉树找前驱方便，</a:t>
            </a:r>
          </a:p>
          <a:p>
            <a:pPr>
              <a:spcBef>
                <a:spcPct val="30000"/>
              </a:spcBef>
            </a:pPr>
            <a:r>
              <a:rPr lang="zh-CN" altLang="en-US" b="1">
                <a:solidFill>
                  <a:srgbClr val="333333"/>
                </a:solidFill>
                <a:ea typeface="楷体_GB2312" pitchFamily="49" charset="-122"/>
              </a:rPr>
              <a:t>                            找后继可能需要遍历。</a:t>
            </a:r>
          </a:p>
        </p:txBody>
      </p:sp>
    </p:spTree>
    <p:extLst>
      <p:ext uri="{BB962C8B-B14F-4D97-AF65-F5344CB8AC3E}">
        <p14:creationId xmlns:p14="http://schemas.microsoft.com/office/powerpoint/2010/main" val="2121225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50850" y="1990725"/>
            <a:ext cx="8650288" cy="496751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spcBef>
                <a:spcPct val="30000"/>
              </a:spcBef>
            </a:pPr>
            <a:r>
              <a:rPr lang="zh-CN" altLang="en-US" b="1" dirty="0">
                <a:ea typeface="楷体_GB2312" pitchFamily="49" charset="-122"/>
              </a:rPr>
              <a:t>一、问题的提出</a:t>
            </a:r>
          </a:p>
          <a:p>
            <a:pPr>
              <a:spcBef>
                <a:spcPct val="30000"/>
              </a:spcBef>
            </a:pPr>
            <a:r>
              <a:rPr lang="zh-CN" altLang="en-US" b="1" dirty="0">
                <a:solidFill>
                  <a:srgbClr val="333333"/>
                </a:solidFill>
                <a:ea typeface="楷体_GB2312" pitchFamily="49" charset="-122"/>
              </a:rPr>
              <a:t>二、线索二叉树定义</a:t>
            </a:r>
          </a:p>
          <a:p>
            <a:pPr>
              <a:spcBef>
                <a:spcPct val="30000"/>
              </a:spcBef>
            </a:pPr>
            <a:r>
              <a:rPr lang="zh-CN" altLang="en-US" b="1" dirty="0">
                <a:solidFill>
                  <a:srgbClr val="333333"/>
                </a:solidFill>
                <a:ea typeface="楷体_GB2312" pitchFamily="49" charset="-122"/>
              </a:rPr>
              <a:t>三、在线索二叉树上找前驱和后继的规律</a:t>
            </a:r>
          </a:p>
          <a:p>
            <a:pPr>
              <a:spcBef>
                <a:spcPct val="30000"/>
              </a:spcBef>
            </a:pPr>
            <a:r>
              <a:rPr lang="zh-CN" altLang="en-US" b="1" dirty="0">
                <a:solidFill>
                  <a:srgbClr val="FF00FF"/>
                </a:solidFill>
                <a:ea typeface="楷体_GB2312" pitchFamily="49" charset="-122"/>
              </a:rPr>
              <a:t>四、线索二叉树的遍历算法</a:t>
            </a:r>
          </a:p>
          <a:p>
            <a:pPr>
              <a:spcBef>
                <a:spcPct val="30000"/>
              </a:spcBef>
            </a:pPr>
            <a:r>
              <a:rPr lang="zh-CN" altLang="en-US" b="1" dirty="0">
                <a:solidFill>
                  <a:srgbClr val="333333"/>
                </a:solidFill>
                <a:ea typeface="楷体_GB2312" pitchFamily="49" charset="-122"/>
              </a:rPr>
              <a:t>五、在线索二叉树中插入</a:t>
            </a:r>
            <a:r>
              <a:rPr lang="zh-CN" altLang="en-US" b="1" dirty="0" smtClean="0">
                <a:solidFill>
                  <a:srgbClr val="333333"/>
                </a:solidFill>
                <a:ea typeface="楷体_GB2312" pitchFamily="49" charset="-122"/>
              </a:rPr>
              <a:t>结点</a:t>
            </a:r>
            <a:endParaRPr lang="en-US" altLang="zh-CN" b="1" dirty="0" smtClean="0">
              <a:solidFill>
                <a:srgbClr val="333333"/>
              </a:solidFill>
              <a:ea typeface="楷体_GB2312" pitchFamily="49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b="1" dirty="0" smtClean="0">
                <a:solidFill>
                  <a:srgbClr val="333333"/>
                </a:solidFill>
                <a:ea typeface="楷体_GB2312" pitchFamily="49" charset="-122"/>
              </a:rPr>
              <a:t>六</a:t>
            </a:r>
            <a:r>
              <a:rPr lang="zh-CN" altLang="en-US" b="1" dirty="0">
                <a:solidFill>
                  <a:srgbClr val="333333"/>
                </a:solidFill>
                <a:ea typeface="楷体_GB2312" pitchFamily="49" charset="-122"/>
              </a:rPr>
              <a:t>、</a:t>
            </a:r>
            <a:r>
              <a:rPr lang="zh-CN" altLang="en-US" b="1" dirty="0" smtClean="0">
                <a:solidFill>
                  <a:srgbClr val="333333"/>
                </a:solidFill>
                <a:ea typeface="楷体_GB2312" pitchFamily="49" charset="-122"/>
              </a:rPr>
              <a:t>如何</a:t>
            </a:r>
            <a:r>
              <a:rPr lang="zh-CN" altLang="en-US" b="1" dirty="0">
                <a:solidFill>
                  <a:srgbClr val="333333"/>
                </a:solidFill>
                <a:ea typeface="楷体_GB2312" pitchFamily="49" charset="-122"/>
              </a:rPr>
              <a:t>建立中序线索二叉树？</a:t>
            </a:r>
          </a:p>
          <a:p>
            <a:pPr>
              <a:spcBef>
                <a:spcPct val="30000"/>
              </a:spcBef>
            </a:pPr>
            <a:endParaRPr lang="zh-CN" altLang="en-US" b="1" dirty="0">
              <a:solidFill>
                <a:srgbClr val="333333"/>
              </a:solidFill>
              <a:ea typeface="楷体_GB2312" pitchFamily="49" charset="-122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993775" y="449263"/>
            <a:ext cx="7100888" cy="1098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600" b="1">
                <a:solidFill>
                  <a:srgbClr val="008080"/>
                </a:solidFill>
                <a:ea typeface="隶书" pitchFamily="49" charset="-122"/>
              </a:rPr>
              <a:t>6.5    </a:t>
            </a:r>
            <a:r>
              <a:rPr lang="zh-CN" altLang="en-US" sz="6600" b="1">
                <a:solidFill>
                  <a:srgbClr val="008080"/>
                </a:solidFill>
                <a:ea typeface="隶书" pitchFamily="49" charset="-122"/>
              </a:rPr>
              <a:t>线索二叉树</a:t>
            </a:r>
          </a:p>
        </p:txBody>
      </p:sp>
    </p:spTree>
    <p:extLst>
      <p:ext uri="{BB962C8B-B14F-4D97-AF65-F5344CB8AC3E}">
        <p14:creationId xmlns:p14="http://schemas.microsoft.com/office/powerpoint/2010/main" val="7259669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336800" y="730250"/>
            <a:ext cx="4419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8000" b="1">
                <a:solidFill>
                  <a:srgbClr val="333333"/>
                </a:solidFill>
                <a:ea typeface="隶书" pitchFamily="49" charset="-122"/>
              </a:rPr>
              <a:t>本讲作业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189038" y="2825750"/>
            <a:ext cx="6980237" cy="193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r>
              <a:rPr lang="en-US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</a:t>
            </a:r>
            <a:r>
              <a:rPr lang="zh-CN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的后序</a:t>
            </a:r>
            <a:r>
              <a:rPr lang="zh-CN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endParaRPr lang="en-US" altLang="zh-CN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</a:t>
            </a:r>
            <a:r>
              <a:rPr lang="zh-CN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层次顺序遍历二叉树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8176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jh6">
  <a:themeElements>
    <a:clrScheme name="ljh6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ljh6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ljh6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jh6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jh6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jh6">
  <a:themeElements>
    <a:clrScheme name="ljh6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ljh6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ljh6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jh6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jh6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13529</TotalTime>
  <Words>6104</Words>
  <Application>Microsoft Office PowerPoint</Application>
  <PresentationFormat>全屏显示(4:3)</PresentationFormat>
  <Paragraphs>1523</Paragraphs>
  <Slides>96</Slides>
  <Notes>79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96</vt:i4>
      </vt:variant>
    </vt:vector>
  </HeadingPairs>
  <TitlesOfParts>
    <vt:vector size="109" baseType="lpstr">
      <vt:lpstr>仿宋_GB2312</vt:lpstr>
      <vt:lpstr>楷体_GB2312</vt:lpstr>
      <vt:lpstr>隶书</vt:lpstr>
      <vt:lpstr>宋体</vt:lpstr>
      <vt:lpstr>微软雅黑</vt:lpstr>
      <vt:lpstr>Monotype Sorts</vt:lpstr>
      <vt:lpstr>Symbol</vt:lpstr>
      <vt:lpstr>Times New Roman</vt:lpstr>
      <vt:lpstr>ljh6</vt:lpstr>
      <vt:lpstr>1_ljh6</vt:lpstr>
      <vt:lpstr>默认设计模板</vt:lpstr>
      <vt:lpstr>剪辑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对“二叉树”而言，可以有三条搜索路径：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thcic</dc:creator>
  <cp:lastModifiedBy>张 力</cp:lastModifiedBy>
  <cp:revision>255</cp:revision>
  <dcterms:created xsi:type="dcterms:W3CDTF">1998-08-28T00:43:15Z</dcterms:created>
  <dcterms:modified xsi:type="dcterms:W3CDTF">2019-10-28T12:04:27Z</dcterms:modified>
</cp:coreProperties>
</file>