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95" r:id="rId2"/>
    <p:sldMasterId id="2147483708" r:id="rId3"/>
    <p:sldMasterId id="2147483720" r:id="rId4"/>
    <p:sldMasterId id="2147483745" r:id="rId5"/>
    <p:sldMasterId id="2147483758" r:id="rId6"/>
  </p:sldMasterIdLst>
  <p:notesMasterIdLst>
    <p:notesMasterId r:id="rId92"/>
  </p:notesMasterIdLst>
  <p:handoutMasterIdLst>
    <p:handoutMasterId r:id="rId93"/>
  </p:handoutMasterIdLst>
  <p:sldIdLst>
    <p:sldId id="763" r:id="rId7"/>
    <p:sldId id="779" r:id="rId8"/>
    <p:sldId id="780" r:id="rId9"/>
    <p:sldId id="781" r:id="rId10"/>
    <p:sldId id="782" r:id="rId11"/>
    <p:sldId id="783" r:id="rId12"/>
    <p:sldId id="784" r:id="rId13"/>
    <p:sldId id="785" r:id="rId14"/>
    <p:sldId id="671" r:id="rId15"/>
    <p:sldId id="674" r:id="rId16"/>
    <p:sldId id="686" r:id="rId17"/>
    <p:sldId id="673" r:id="rId18"/>
    <p:sldId id="675" r:id="rId19"/>
    <p:sldId id="676" r:id="rId20"/>
    <p:sldId id="677" r:id="rId21"/>
    <p:sldId id="734" r:id="rId22"/>
    <p:sldId id="733" r:id="rId23"/>
    <p:sldId id="680" r:id="rId24"/>
    <p:sldId id="687" r:id="rId25"/>
    <p:sldId id="688"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05" r:id="rId43"/>
    <p:sldId id="706" r:id="rId44"/>
    <p:sldId id="707" r:id="rId45"/>
    <p:sldId id="708" r:id="rId46"/>
    <p:sldId id="710" r:id="rId47"/>
    <p:sldId id="711" r:id="rId48"/>
    <p:sldId id="712" r:id="rId49"/>
    <p:sldId id="713" r:id="rId50"/>
    <p:sldId id="714" r:id="rId51"/>
    <p:sldId id="715" r:id="rId52"/>
    <p:sldId id="716" r:id="rId53"/>
    <p:sldId id="717" r:id="rId54"/>
    <p:sldId id="718" r:id="rId55"/>
    <p:sldId id="719" r:id="rId56"/>
    <p:sldId id="720" r:id="rId57"/>
    <p:sldId id="721" r:id="rId58"/>
    <p:sldId id="762" r:id="rId59"/>
    <p:sldId id="723" r:id="rId60"/>
    <p:sldId id="724" r:id="rId61"/>
    <p:sldId id="725" r:id="rId62"/>
    <p:sldId id="726" r:id="rId63"/>
    <p:sldId id="727" r:id="rId64"/>
    <p:sldId id="728" r:id="rId65"/>
    <p:sldId id="729" r:id="rId66"/>
    <p:sldId id="730" r:id="rId67"/>
    <p:sldId id="761" r:id="rId68"/>
    <p:sldId id="786" r:id="rId69"/>
    <p:sldId id="787" r:id="rId70"/>
    <p:sldId id="788" r:id="rId71"/>
    <p:sldId id="789" r:id="rId72"/>
    <p:sldId id="790" r:id="rId73"/>
    <p:sldId id="791" r:id="rId74"/>
    <p:sldId id="792" r:id="rId75"/>
    <p:sldId id="793" r:id="rId76"/>
    <p:sldId id="794" r:id="rId77"/>
    <p:sldId id="795" r:id="rId78"/>
    <p:sldId id="796" r:id="rId79"/>
    <p:sldId id="797" r:id="rId80"/>
    <p:sldId id="798" r:id="rId81"/>
    <p:sldId id="799" r:id="rId82"/>
    <p:sldId id="800" r:id="rId83"/>
    <p:sldId id="801" r:id="rId84"/>
    <p:sldId id="802" r:id="rId85"/>
    <p:sldId id="803" r:id="rId86"/>
    <p:sldId id="804" r:id="rId87"/>
    <p:sldId id="805" r:id="rId88"/>
    <p:sldId id="806" r:id="rId89"/>
    <p:sldId id="811" r:id="rId90"/>
    <p:sldId id="816" r:id="rId91"/>
  </p:sldIdLst>
  <p:sldSz cx="9144000" cy="6858000" type="screen4x3"/>
  <p:notesSz cx="6757988" cy="9866313"/>
  <p:defaultTextStyle>
    <a:defPPr>
      <a:defRPr lang="zh-CN"/>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3792">
          <p15:clr>
            <a:srgbClr val="A4A3A4"/>
          </p15:clr>
        </p15:guide>
        <p15:guide id="2" pos="1776">
          <p15:clr>
            <a:srgbClr val="A4A3A4"/>
          </p15:clr>
        </p15:guide>
      </p15:sldGuideLst>
    </p:ext>
    <p:ext uri="{2D200454-40CA-4A62-9FC3-DE9A4176ACB9}">
      <p15:notesGuideLst xmlns:p15="http://schemas.microsoft.com/office/powerpoint/2012/main">
        <p15:guide id="1" orient="horz" pos="3108">
          <p15:clr>
            <a:srgbClr val="A4A3A4"/>
          </p15:clr>
        </p15:guide>
        <p15:guide id="2" pos="21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00FF"/>
    <a:srgbClr val="FFFFFF"/>
    <a:srgbClr val="99CCFF"/>
    <a:srgbClr val="CCFFFF"/>
    <a:srgbClr val="FFFF99"/>
    <a:srgbClr val="FF3300"/>
    <a:srgbClr val="CAF2CE"/>
    <a:srgbClr val="FBE2D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855" autoAdjust="0"/>
    <p:restoredTop sz="67794" autoAdjust="0"/>
  </p:normalViewPr>
  <p:slideViewPr>
    <p:cSldViewPr snapToGrid="0">
      <p:cViewPr varScale="1">
        <p:scale>
          <a:sx n="51" d="100"/>
          <a:sy n="51" d="100"/>
        </p:scale>
        <p:origin x="1279" y="41"/>
      </p:cViewPr>
      <p:guideLst>
        <p:guide orient="horz" pos="3792"/>
        <p:guide pos="17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94"/>
    </p:cViewPr>
  </p:sorterViewPr>
  <p:notesViewPr>
    <p:cSldViewPr snapToGrid="0">
      <p:cViewPr varScale="1">
        <p:scale>
          <a:sx n="28" d="100"/>
          <a:sy n="28" d="100"/>
        </p:scale>
        <p:origin x="-1262" y="-77"/>
      </p:cViewPr>
      <p:guideLst>
        <p:guide orient="horz" pos="3108"/>
        <p:guide pos="212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viewProps" Target="viewProps.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28938" cy="492125"/>
          </a:xfrm>
          <a:prstGeom prst="rect">
            <a:avLst/>
          </a:prstGeom>
          <a:noFill/>
          <a:ln w="12700" cap="sq">
            <a:noFill/>
            <a:miter lim="800000"/>
            <a:headEnd type="none" w="sm" len="sm"/>
            <a:tailEnd type="none" w="sm" len="sm"/>
          </a:ln>
          <a:effectLst/>
        </p:spPr>
        <p:txBody>
          <a:bodyPr vert="horz" wrap="square" lIns="91440" tIns="45721" rIns="91440" bIns="45721" numCol="1" anchor="t" anchorCtr="0" compatLnSpc="1">
            <a:prstTxWarp prst="textNoShape">
              <a:avLst/>
            </a:prstTxWarp>
          </a:bodyPr>
          <a:lstStyle>
            <a:lvl1pPr>
              <a:defRPr sz="1200" smtClean="0"/>
            </a:lvl1pPr>
          </a:lstStyle>
          <a:p>
            <a:pPr>
              <a:defRPr/>
            </a:pPr>
            <a:endParaRPr lang="en-US" altLang="zh-CN"/>
          </a:p>
        </p:txBody>
      </p:sp>
      <p:sp>
        <p:nvSpPr>
          <p:cNvPr id="51203" name="Rectangle 3"/>
          <p:cNvSpPr>
            <a:spLocks noGrp="1" noChangeArrowheads="1"/>
          </p:cNvSpPr>
          <p:nvPr>
            <p:ph type="dt" sz="quarter" idx="1"/>
          </p:nvPr>
        </p:nvSpPr>
        <p:spPr bwMode="auto">
          <a:xfrm>
            <a:off x="3829050" y="0"/>
            <a:ext cx="2928938" cy="492125"/>
          </a:xfrm>
          <a:prstGeom prst="rect">
            <a:avLst/>
          </a:prstGeom>
          <a:noFill/>
          <a:ln w="12700" cap="sq">
            <a:noFill/>
            <a:miter lim="800000"/>
            <a:headEnd type="none" w="sm" len="sm"/>
            <a:tailEnd type="none" w="sm" len="sm"/>
          </a:ln>
          <a:effectLst/>
        </p:spPr>
        <p:txBody>
          <a:bodyPr vert="horz" wrap="square" lIns="91440" tIns="45721" rIns="91440" bIns="45721" numCol="1" anchor="t" anchorCtr="0" compatLnSpc="1">
            <a:prstTxWarp prst="textNoShape">
              <a:avLst/>
            </a:prstTxWarp>
          </a:bodyPr>
          <a:lstStyle>
            <a:lvl1pPr algn="r">
              <a:defRPr sz="1200" smtClean="0"/>
            </a:lvl1pPr>
          </a:lstStyle>
          <a:p>
            <a:pPr>
              <a:defRPr/>
            </a:pPr>
            <a:endParaRPr lang="en-US" altLang="zh-CN"/>
          </a:p>
        </p:txBody>
      </p:sp>
      <p:sp>
        <p:nvSpPr>
          <p:cNvPr id="51204" name="Rectangle 4"/>
          <p:cNvSpPr>
            <a:spLocks noGrp="1" noChangeArrowheads="1"/>
          </p:cNvSpPr>
          <p:nvPr>
            <p:ph type="ftr" sz="quarter" idx="2"/>
          </p:nvPr>
        </p:nvSpPr>
        <p:spPr bwMode="auto">
          <a:xfrm>
            <a:off x="0" y="9374188"/>
            <a:ext cx="2928938" cy="492125"/>
          </a:xfrm>
          <a:prstGeom prst="rect">
            <a:avLst/>
          </a:prstGeom>
          <a:noFill/>
          <a:ln w="12700" cap="sq">
            <a:noFill/>
            <a:miter lim="800000"/>
            <a:headEnd type="none" w="sm" len="sm"/>
            <a:tailEnd type="none" w="sm" len="sm"/>
          </a:ln>
          <a:effectLst/>
        </p:spPr>
        <p:txBody>
          <a:bodyPr vert="horz" wrap="square" lIns="91440" tIns="45721" rIns="91440" bIns="45721" numCol="1" anchor="b" anchorCtr="0" compatLnSpc="1">
            <a:prstTxWarp prst="textNoShape">
              <a:avLst/>
            </a:prstTxWarp>
          </a:bodyPr>
          <a:lstStyle>
            <a:lvl1pPr>
              <a:defRPr sz="1200" smtClean="0"/>
            </a:lvl1pPr>
          </a:lstStyle>
          <a:p>
            <a:pPr>
              <a:defRPr/>
            </a:pPr>
            <a:endParaRPr lang="en-US" altLang="zh-CN"/>
          </a:p>
        </p:txBody>
      </p:sp>
      <p:sp>
        <p:nvSpPr>
          <p:cNvPr id="51205" name="Rectangle 5"/>
          <p:cNvSpPr>
            <a:spLocks noGrp="1" noChangeArrowheads="1"/>
          </p:cNvSpPr>
          <p:nvPr>
            <p:ph type="sldNum" sz="quarter" idx="3"/>
          </p:nvPr>
        </p:nvSpPr>
        <p:spPr bwMode="auto">
          <a:xfrm>
            <a:off x="3829050" y="9374188"/>
            <a:ext cx="2928938" cy="492125"/>
          </a:xfrm>
          <a:prstGeom prst="rect">
            <a:avLst/>
          </a:prstGeom>
          <a:noFill/>
          <a:ln w="12700" cap="sq">
            <a:noFill/>
            <a:miter lim="800000"/>
            <a:headEnd type="none" w="sm" len="sm"/>
            <a:tailEnd type="none" w="sm" len="sm"/>
          </a:ln>
          <a:effectLst/>
        </p:spPr>
        <p:txBody>
          <a:bodyPr vert="horz" wrap="square" lIns="91440" tIns="45721" rIns="91440" bIns="45721" numCol="1" anchor="b" anchorCtr="0" compatLnSpc="1">
            <a:prstTxWarp prst="textNoShape">
              <a:avLst/>
            </a:prstTxWarp>
          </a:bodyPr>
          <a:lstStyle>
            <a:lvl1pPr algn="r">
              <a:defRPr sz="1200" smtClean="0"/>
            </a:lvl1pPr>
          </a:lstStyle>
          <a:p>
            <a:pPr>
              <a:defRPr/>
            </a:pPr>
            <a:fld id="{9461358E-B406-40F7-B762-0E73EC2FF643}" type="slidenum">
              <a:rPr lang="en-US" altLang="zh-CN"/>
              <a:pPr>
                <a:defRPr/>
              </a:pPr>
              <a:t>‹#›</a:t>
            </a:fld>
            <a:endParaRPr lang="en-US" altLang="zh-CN"/>
          </a:p>
        </p:txBody>
      </p:sp>
    </p:spTree>
    <p:extLst>
      <p:ext uri="{BB962C8B-B14F-4D97-AF65-F5344CB8AC3E}">
        <p14:creationId xmlns:p14="http://schemas.microsoft.com/office/powerpoint/2010/main" val="376570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28938" cy="492125"/>
          </a:xfrm>
          <a:prstGeom prst="rect">
            <a:avLst/>
          </a:prstGeom>
          <a:noFill/>
          <a:ln w="12700" cap="sq">
            <a:noFill/>
            <a:miter lim="800000"/>
            <a:headEnd type="none" w="sm" len="sm"/>
            <a:tailEnd type="none" w="sm" len="sm"/>
          </a:ln>
          <a:effectLst/>
        </p:spPr>
        <p:txBody>
          <a:bodyPr vert="horz" wrap="square" lIns="91440" tIns="45721" rIns="91440" bIns="45721" numCol="1" anchor="t" anchorCtr="0" compatLnSpc="1">
            <a:prstTxWarp prst="textNoShape">
              <a:avLst/>
            </a:prstTxWarp>
          </a:bodyPr>
          <a:lstStyle>
            <a:lvl1pPr>
              <a:defRPr sz="1200" smtClean="0"/>
            </a:lvl1pPr>
          </a:lstStyle>
          <a:p>
            <a:pPr>
              <a:defRPr/>
            </a:pPr>
            <a:endParaRPr lang="en-US" altLang="zh-CN"/>
          </a:p>
        </p:txBody>
      </p:sp>
      <p:sp>
        <p:nvSpPr>
          <p:cNvPr id="53251" name="Rectangle 3"/>
          <p:cNvSpPr>
            <a:spLocks noGrp="1" noChangeArrowheads="1"/>
          </p:cNvSpPr>
          <p:nvPr>
            <p:ph type="dt" idx="1"/>
          </p:nvPr>
        </p:nvSpPr>
        <p:spPr bwMode="auto">
          <a:xfrm>
            <a:off x="3829050" y="0"/>
            <a:ext cx="2928938" cy="492125"/>
          </a:xfrm>
          <a:prstGeom prst="rect">
            <a:avLst/>
          </a:prstGeom>
          <a:noFill/>
          <a:ln w="12700" cap="sq">
            <a:noFill/>
            <a:miter lim="800000"/>
            <a:headEnd type="none" w="sm" len="sm"/>
            <a:tailEnd type="none" w="sm" len="sm"/>
          </a:ln>
          <a:effectLst/>
        </p:spPr>
        <p:txBody>
          <a:bodyPr vert="horz" wrap="square" lIns="91440" tIns="45721" rIns="91440" bIns="45721" numCol="1" anchor="t" anchorCtr="0" compatLnSpc="1">
            <a:prstTxWarp prst="textNoShape">
              <a:avLst/>
            </a:prstTxWarp>
          </a:bodyPr>
          <a:lstStyle>
            <a:lvl1pPr algn="r">
              <a:defRPr sz="1200" smtClean="0"/>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912813" y="739775"/>
            <a:ext cx="4933950" cy="3700463"/>
          </a:xfrm>
          <a:prstGeom prst="rect">
            <a:avLst/>
          </a:prstGeom>
          <a:noFill/>
          <a:ln w="9525">
            <a:solidFill>
              <a:srgbClr val="000000"/>
            </a:solidFill>
            <a:miter lim="800000"/>
            <a:headEnd/>
            <a:tailEnd/>
          </a:ln>
        </p:spPr>
      </p:sp>
      <p:sp>
        <p:nvSpPr>
          <p:cNvPr id="53253" name="Rectangle 5"/>
          <p:cNvSpPr>
            <a:spLocks noGrp="1" noChangeArrowheads="1"/>
          </p:cNvSpPr>
          <p:nvPr>
            <p:ph type="body" sz="quarter" idx="3"/>
          </p:nvPr>
        </p:nvSpPr>
        <p:spPr bwMode="auto">
          <a:xfrm>
            <a:off x="900113" y="4686300"/>
            <a:ext cx="4957762" cy="4440238"/>
          </a:xfrm>
          <a:prstGeom prst="rect">
            <a:avLst/>
          </a:prstGeom>
          <a:noFill/>
          <a:ln w="12700" cap="sq">
            <a:noFill/>
            <a:miter lim="800000"/>
            <a:headEnd type="none" w="sm" len="sm"/>
            <a:tailEnd type="none" w="sm" len="sm"/>
          </a:ln>
          <a:effectLst/>
        </p:spPr>
        <p:txBody>
          <a:bodyPr vert="horz" wrap="square" lIns="91440" tIns="45721" rIns="91440" bIns="45721"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9374188"/>
            <a:ext cx="2928938" cy="492125"/>
          </a:xfrm>
          <a:prstGeom prst="rect">
            <a:avLst/>
          </a:prstGeom>
          <a:noFill/>
          <a:ln w="12700" cap="sq">
            <a:noFill/>
            <a:miter lim="800000"/>
            <a:headEnd type="none" w="sm" len="sm"/>
            <a:tailEnd type="none" w="sm" len="sm"/>
          </a:ln>
          <a:effectLst/>
        </p:spPr>
        <p:txBody>
          <a:bodyPr vert="horz" wrap="square" lIns="91440" tIns="45721" rIns="91440" bIns="45721" numCol="1" anchor="b" anchorCtr="0" compatLnSpc="1">
            <a:prstTxWarp prst="textNoShape">
              <a:avLst/>
            </a:prstTxWarp>
          </a:bodyPr>
          <a:lstStyle>
            <a:lvl1pPr>
              <a:defRPr sz="1200" smtClean="0"/>
            </a:lvl1pPr>
          </a:lstStyle>
          <a:p>
            <a:pPr>
              <a:defRPr/>
            </a:pPr>
            <a:endParaRPr lang="en-US" altLang="zh-CN"/>
          </a:p>
        </p:txBody>
      </p:sp>
      <p:sp>
        <p:nvSpPr>
          <p:cNvPr id="53255" name="Rectangle 7"/>
          <p:cNvSpPr>
            <a:spLocks noGrp="1" noChangeArrowheads="1"/>
          </p:cNvSpPr>
          <p:nvPr>
            <p:ph type="sldNum" sz="quarter" idx="5"/>
          </p:nvPr>
        </p:nvSpPr>
        <p:spPr bwMode="auto">
          <a:xfrm>
            <a:off x="3829050" y="9374188"/>
            <a:ext cx="2928938" cy="492125"/>
          </a:xfrm>
          <a:prstGeom prst="rect">
            <a:avLst/>
          </a:prstGeom>
          <a:noFill/>
          <a:ln w="12700" cap="sq">
            <a:noFill/>
            <a:miter lim="800000"/>
            <a:headEnd type="none" w="sm" len="sm"/>
            <a:tailEnd type="none" w="sm" len="sm"/>
          </a:ln>
          <a:effectLst/>
        </p:spPr>
        <p:txBody>
          <a:bodyPr vert="horz" wrap="square" lIns="91440" tIns="45721" rIns="91440" bIns="45721" numCol="1" anchor="b" anchorCtr="0" compatLnSpc="1">
            <a:prstTxWarp prst="textNoShape">
              <a:avLst/>
            </a:prstTxWarp>
          </a:bodyPr>
          <a:lstStyle>
            <a:lvl1pPr algn="r">
              <a:defRPr sz="1200" smtClean="0"/>
            </a:lvl1pPr>
          </a:lstStyle>
          <a:p>
            <a:pPr>
              <a:defRPr/>
            </a:pPr>
            <a:fld id="{324520DC-2FA8-46AE-AC7B-D10FE6FB839E}" type="slidenum">
              <a:rPr lang="en-US" altLang="zh-CN"/>
              <a:pPr>
                <a:defRPr/>
              </a:pPr>
              <a:t>‹#›</a:t>
            </a:fld>
            <a:endParaRPr lang="en-US" altLang="zh-CN"/>
          </a:p>
        </p:txBody>
      </p:sp>
    </p:spTree>
    <p:extLst>
      <p:ext uri="{BB962C8B-B14F-4D97-AF65-F5344CB8AC3E}">
        <p14:creationId xmlns:p14="http://schemas.microsoft.com/office/powerpoint/2010/main" val="2617448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D72684E-2C59-484C-8D0B-A630ED939E67}" type="slidenum">
              <a:rPr lang="en-US" altLang="zh-CN">
                <a:solidFill>
                  <a:srgbClr val="000000"/>
                </a:solidFill>
              </a:rPr>
              <a:pPr/>
              <a:t>1</a:t>
            </a:fld>
            <a:endParaRPr lang="en-US" altLang="zh-CN">
              <a:solidFill>
                <a:srgbClr val="000000"/>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13787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6476D01-4176-4840-8AD9-605065822D2B}" type="slidenum">
              <a:rPr lang="en-US" altLang="zh-CN" smtClean="0"/>
              <a:pPr/>
              <a:t>10</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323448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6476D01-4176-4840-8AD9-605065822D2B}" type="slidenum">
              <a:rPr lang="en-US" altLang="zh-CN" smtClean="0"/>
              <a:pPr/>
              <a:t>11</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3754558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F7919123-70FD-48D7-AC29-047740889C32}" type="slidenum">
              <a:rPr lang="en-US" altLang="zh-CN" smtClean="0"/>
              <a:pPr/>
              <a:t>12</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3263661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E6265498-B267-4726-959E-8537902EAC2E}" type="slidenum">
              <a:rPr lang="en-US" altLang="zh-CN" smtClean="0"/>
              <a:pPr/>
              <a:t>13</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9891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BFA46100-34A1-47E2-9E07-0613B2CFC9FD}" type="slidenum">
              <a:rPr lang="en-US" altLang="zh-CN" smtClean="0"/>
              <a:pPr/>
              <a:t>14</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zh-CN" altLang="en-US" smtClean="0"/>
              <a:t>是尾递归，可以去掉</a:t>
            </a:r>
          </a:p>
        </p:txBody>
      </p:sp>
    </p:spTree>
    <p:extLst>
      <p:ext uri="{BB962C8B-B14F-4D97-AF65-F5344CB8AC3E}">
        <p14:creationId xmlns:p14="http://schemas.microsoft.com/office/powerpoint/2010/main" val="4050044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94E9D987-0E03-4B1F-BD23-D8FE7E10701B}" type="slidenum">
              <a:rPr lang="en-US" altLang="zh-CN" smtClean="0"/>
              <a:pPr/>
              <a:t>15</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03023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47CD4-D965-4A25-B3DF-ABCF4CBE36C5}" type="slidenum">
              <a:rPr lang="en-US" altLang="zh-CN">
                <a:solidFill>
                  <a:srgbClr val="000000"/>
                </a:solidFill>
              </a:rPr>
              <a:pPr/>
              <a:t>16</a:t>
            </a:fld>
            <a:endParaRPr lang="en-US" altLang="zh-CN">
              <a:solidFill>
                <a:srgbClr val="000000"/>
              </a:solidFill>
            </a:endParaRPr>
          </a:p>
        </p:txBody>
      </p:sp>
      <p:sp>
        <p:nvSpPr>
          <p:cNvPr id="235522" name="Rectangle 2"/>
          <p:cNvSpPr>
            <a:spLocks noGrp="1" noRot="1" noChangeAspect="1" noChangeArrowheads="1" noTextEdit="1"/>
          </p:cNvSpPr>
          <p:nvPr>
            <p:ph type="sldImg"/>
          </p:nvPr>
        </p:nvSpPr>
        <p:spPr>
          <a:xfrm>
            <a:off x="911225" y="739775"/>
            <a:ext cx="4933950" cy="3700463"/>
          </a:xfrm>
          <a:ln/>
        </p:spPr>
      </p:sp>
      <p:sp>
        <p:nvSpPr>
          <p:cNvPr id="235523" name="Rectangle 3"/>
          <p:cNvSpPr>
            <a:spLocks noGrp="1" noChangeArrowheads="1"/>
          </p:cNvSpPr>
          <p:nvPr>
            <p:ph type="body" idx="1"/>
          </p:nvPr>
        </p:nvSpPr>
        <p:spPr>
          <a:xfrm>
            <a:off x="900113" y="4686300"/>
            <a:ext cx="4957762" cy="4440238"/>
          </a:xfrm>
        </p:spPr>
        <p:txBody>
          <a:bodyPr/>
          <a:lstStyle/>
          <a:p>
            <a:r>
              <a:rPr lang="en-US" altLang="zh-CN"/>
              <a:t> </a:t>
            </a:r>
          </a:p>
        </p:txBody>
      </p:sp>
    </p:spTree>
    <p:extLst>
      <p:ext uri="{BB962C8B-B14F-4D97-AF65-F5344CB8AC3E}">
        <p14:creationId xmlns:p14="http://schemas.microsoft.com/office/powerpoint/2010/main" val="3063591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15F9E3-D170-4059-A740-5605BE872B43}" type="slidenum">
              <a:rPr lang="en-US" altLang="zh-CN">
                <a:solidFill>
                  <a:srgbClr val="000000"/>
                </a:solidFill>
              </a:rPr>
              <a:pPr/>
              <a:t>17</a:t>
            </a:fld>
            <a:endParaRPr lang="en-US" altLang="zh-CN">
              <a:solidFill>
                <a:srgbClr val="000000"/>
              </a:solidFill>
            </a:endParaRPr>
          </a:p>
        </p:txBody>
      </p:sp>
      <p:sp>
        <p:nvSpPr>
          <p:cNvPr id="237570" name="Rectangle 2"/>
          <p:cNvSpPr>
            <a:spLocks noGrp="1" noRot="1" noChangeAspect="1" noChangeArrowheads="1" noTextEdit="1"/>
          </p:cNvSpPr>
          <p:nvPr>
            <p:ph type="sldImg"/>
          </p:nvPr>
        </p:nvSpPr>
        <p:spPr>
          <a:xfrm>
            <a:off x="911225" y="739775"/>
            <a:ext cx="4933950" cy="3700463"/>
          </a:xfrm>
          <a:ln/>
        </p:spPr>
      </p:sp>
      <p:sp>
        <p:nvSpPr>
          <p:cNvPr id="237571" name="Rectangle 3"/>
          <p:cNvSpPr>
            <a:spLocks noGrp="1" noChangeArrowheads="1"/>
          </p:cNvSpPr>
          <p:nvPr>
            <p:ph type="body" idx="1"/>
          </p:nvPr>
        </p:nvSpPr>
        <p:spPr>
          <a:xfrm>
            <a:off x="900113" y="4686300"/>
            <a:ext cx="4957762" cy="4440238"/>
          </a:xfrm>
        </p:spPr>
        <p:txBody>
          <a:bodyPr/>
          <a:lstStyle/>
          <a:p>
            <a:r>
              <a:rPr lang="en-US" altLang="zh-CN"/>
              <a:t> </a:t>
            </a:r>
            <a:endParaRPr lang="en-US" altLang="zh-CN" sz="2800" b="1">
              <a:solidFill>
                <a:srgbClr val="3333CC"/>
              </a:solidFill>
              <a:ea typeface="楷体_GB2312" pitchFamily="49" charset="-122"/>
            </a:endParaRPr>
          </a:p>
        </p:txBody>
      </p:sp>
    </p:spTree>
    <p:extLst>
      <p:ext uri="{BB962C8B-B14F-4D97-AF65-F5344CB8AC3E}">
        <p14:creationId xmlns:p14="http://schemas.microsoft.com/office/powerpoint/2010/main" val="3224833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D2928981-E112-4A3E-AADA-2DE4ACAB5E36}" type="slidenum">
              <a:rPr lang="en-US" altLang="zh-CN" smtClean="0"/>
              <a:pPr/>
              <a:t>18</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70734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9EE36BF-E2A4-443E-8E24-DB85F7D54143}" type="slidenum">
              <a:rPr lang="en-US" altLang="zh-CN" smtClean="0">
                <a:solidFill>
                  <a:srgbClr val="000000"/>
                </a:solidFill>
              </a:rPr>
              <a:pPr/>
              <a:t>19</a:t>
            </a:fld>
            <a:endParaRPr lang="en-US" altLang="zh-CN" smtClean="0">
              <a:solidFill>
                <a:srgbClr val="000000"/>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1473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1739ECA-FC36-4986-9510-089A0CBFEC3E}" type="slidenum">
              <a:rPr lang="en-US" altLang="zh-CN" smtClean="0">
                <a:solidFill>
                  <a:srgbClr val="000000"/>
                </a:solidFill>
              </a:rPr>
              <a:pPr/>
              <a:t>2</a:t>
            </a:fld>
            <a:endParaRPr lang="en-US" altLang="zh-CN" smtClean="0">
              <a:solidFill>
                <a:srgbClr val="000000"/>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99325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A7D1CC6-8E34-4BD7-A440-E492282BF0A0}" type="slidenum">
              <a:rPr lang="en-US" altLang="zh-CN" smtClean="0">
                <a:solidFill>
                  <a:srgbClr val="000000"/>
                </a:solidFill>
              </a:rPr>
              <a:pPr/>
              <a:t>20</a:t>
            </a:fld>
            <a:endParaRPr lang="en-US" altLang="zh-CN" smtClean="0">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779787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67F4A3B-E2C3-4D17-A804-6AB9EAE45E15}" type="slidenum">
              <a:rPr lang="en-US" altLang="zh-CN" smtClean="0">
                <a:solidFill>
                  <a:srgbClr val="000000"/>
                </a:solidFill>
              </a:rPr>
              <a:pPr/>
              <a:t>21</a:t>
            </a:fld>
            <a:endParaRPr lang="en-US" altLang="zh-CN" smtClean="0">
              <a:solidFill>
                <a:srgbClr val="000000"/>
              </a:solidFill>
            </a:endParaRPr>
          </a:p>
        </p:txBody>
      </p:sp>
      <p:sp>
        <p:nvSpPr>
          <p:cNvPr id="74755" name="Rectangle 2"/>
          <p:cNvSpPr>
            <a:spLocks noGrp="1" noRot="1" noChangeAspect="1" noChangeArrowheads="1" noTextEdit="1"/>
          </p:cNvSpPr>
          <p:nvPr>
            <p:ph type="sldImg"/>
          </p:nvPr>
        </p:nvSpPr>
        <p:spPr>
          <a:xfrm>
            <a:off x="911225" y="739775"/>
            <a:ext cx="4933950" cy="3700463"/>
          </a:xfrm>
          <a:ln/>
        </p:spPr>
      </p:sp>
      <p:sp>
        <p:nvSpPr>
          <p:cNvPr id="74756"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3926075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563A471-702D-4B44-84CE-83F1BD42478B}" type="slidenum">
              <a:rPr lang="en-US" altLang="zh-CN" smtClean="0">
                <a:solidFill>
                  <a:srgbClr val="000000"/>
                </a:solidFill>
              </a:rPr>
              <a:pPr/>
              <a:t>22</a:t>
            </a:fld>
            <a:endParaRPr lang="en-US" altLang="zh-CN" smtClean="0">
              <a:solidFill>
                <a:srgbClr val="000000"/>
              </a:solidFill>
            </a:endParaRPr>
          </a:p>
        </p:txBody>
      </p:sp>
      <p:sp>
        <p:nvSpPr>
          <p:cNvPr id="75779" name="Rectangle 2"/>
          <p:cNvSpPr>
            <a:spLocks noGrp="1" noRot="1" noChangeAspect="1" noChangeArrowheads="1" noTextEdit="1"/>
          </p:cNvSpPr>
          <p:nvPr>
            <p:ph type="sldImg"/>
          </p:nvPr>
        </p:nvSpPr>
        <p:spPr>
          <a:xfrm>
            <a:off x="911225" y="739775"/>
            <a:ext cx="4933950" cy="3700463"/>
          </a:xfrm>
          <a:ln/>
        </p:spPr>
      </p:sp>
      <p:sp>
        <p:nvSpPr>
          <p:cNvPr id="75780"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3047874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2D9D2DF-991B-4B7C-AC68-2AFD76FEB8CB}" type="slidenum">
              <a:rPr lang="en-US" altLang="zh-CN" smtClean="0">
                <a:solidFill>
                  <a:srgbClr val="000000"/>
                </a:solidFill>
              </a:rPr>
              <a:pPr/>
              <a:t>23</a:t>
            </a:fld>
            <a:endParaRPr lang="en-US" altLang="zh-CN" smtClean="0">
              <a:solidFill>
                <a:srgbClr val="000000"/>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2889319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E952CC2-325C-402B-97F6-75C81F916764}" type="slidenum">
              <a:rPr lang="en-US" altLang="zh-CN" smtClean="0">
                <a:solidFill>
                  <a:srgbClr val="000000"/>
                </a:solidFill>
              </a:rPr>
              <a:pPr/>
              <a:t>24</a:t>
            </a:fld>
            <a:endParaRPr lang="en-US" altLang="zh-CN" smtClean="0">
              <a:solidFill>
                <a:srgbClr val="000000"/>
              </a:solidFill>
            </a:endParaRPr>
          </a:p>
        </p:txBody>
      </p:sp>
      <p:sp>
        <p:nvSpPr>
          <p:cNvPr id="77827" name="Rectangle 2"/>
          <p:cNvSpPr>
            <a:spLocks noGrp="1" noRot="1" noChangeAspect="1" noChangeArrowheads="1" noTextEdit="1"/>
          </p:cNvSpPr>
          <p:nvPr>
            <p:ph type="sldImg"/>
          </p:nvPr>
        </p:nvSpPr>
        <p:spPr>
          <a:xfrm>
            <a:off x="911225" y="739775"/>
            <a:ext cx="4933950" cy="3700463"/>
          </a:xfrm>
          <a:ln/>
        </p:spPr>
      </p:sp>
      <p:sp>
        <p:nvSpPr>
          <p:cNvPr id="7782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2578125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C6EF539-C26A-4147-AE36-C7E08108BDA3}" type="slidenum">
              <a:rPr lang="en-US" altLang="zh-CN" smtClean="0">
                <a:solidFill>
                  <a:srgbClr val="000000"/>
                </a:solidFill>
              </a:rPr>
              <a:pPr/>
              <a:t>25</a:t>
            </a:fld>
            <a:endParaRPr lang="en-US" altLang="zh-CN" smtClean="0">
              <a:solidFill>
                <a:srgbClr val="000000"/>
              </a:solidFill>
            </a:endParaRPr>
          </a:p>
        </p:txBody>
      </p:sp>
      <p:sp>
        <p:nvSpPr>
          <p:cNvPr id="78851" name="Rectangle 2"/>
          <p:cNvSpPr>
            <a:spLocks noGrp="1" noRot="1" noChangeAspect="1" noChangeArrowheads="1" noTextEdit="1"/>
          </p:cNvSpPr>
          <p:nvPr>
            <p:ph type="sldImg"/>
          </p:nvPr>
        </p:nvSpPr>
        <p:spPr>
          <a:xfrm>
            <a:off x="911225" y="739775"/>
            <a:ext cx="4933950" cy="3700463"/>
          </a:xfrm>
          <a:ln/>
        </p:spPr>
      </p:sp>
      <p:sp>
        <p:nvSpPr>
          <p:cNvPr id="78852"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113193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BB8FA39-7B5F-4B22-9CB0-8BBCB1C60031}" type="slidenum">
              <a:rPr lang="en-US" altLang="zh-CN" smtClean="0">
                <a:solidFill>
                  <a:srgbClr val="000000"/>
                </a:solidFill>
              </a:rPr>
              <a:pPr/>
              <a:t>26</a:t>
            </a:fld>
            <a:endParaRPr lang="en-US" altLang="zh-CN" smtClean="0">
              <a:solidFill>
                <a:srgbClr val="000000"/>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66843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44DF6CF-27C9-485B-BDCF-7FD8FA283B8D}" type="slidenum">
              <a:rPr lang="en-US" altLang="zh-CN" smtClean="0">
                <a:solidFill>
                  <a:srgbClr val="000000"/>
                </a:solidFill>
              </a:rPr>
              <a:pPr/>
              <a:t>27</a:t>
            </a:fld>
            <a:endParaRPr lang="en-US" altLang="zh-CN" smtClean="0">
              <a:solidFill>
                <a:srgbClr val="000000"/>
              </a:solidFill>
            </a:endParaRPr>
          </a:p>
        </p:txBody>
      </p:sp>
      <p:sp>
        <p:nvSpPr>
          <p:cNvPr id="80899" name="Rectangle 2"/>
          <p:cNvSpPr>
            <a:spLocks noGrp="1" noRot="1" noChangeAspect="1" noChangeArrowheads="1" noTextEdit="1"/>
          </p:cNvSpPr>
          <p:nvPr>
            <p:ph type="sldImg"/>
          </p:nvPr>
        </p:nvSpPr>
        <p:spPr>
          <a:xfrm>
            <a:off x="911225" y="739775"/>
            <a:ext cx="4933950" cy="3700463"/>
          </a:xfrm>
          <a:ln/>
        </p:spPr>
      </p:sp>
      <p:sp>
        <p:nvSpPr>
          <p:cNvPr id="80900"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1356589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EB17EEF-67D4-4745-AA5F-6E20E6CF9F2C}" type="slidenum">
              <a:rPr lang="en-US" altLang="zh-CN" smtClean="0">
                <a:solidFill>
                  <a:srgbClr val="000000"/>
                </a:solidFill>
              </a:rPr>
              <a:pPr/>
              <a:t>28</a:t>
            </a:fld>
            <a:endParaRPr lang="en-US" altLang="zh-CN" smtClean="0">
              <a:solidFill>
                <a:srgbClr val="000000"/>
              </a:solidFill>
            </a:endParaRPr>
          </a:p>
        </p:txBody>
      </p:sp>
      <p:sp>
        <p:nvSpPr>
          <p:cNvPr id="81923" name="Rectangle 2"/>
          <p:cNvSpPr>
            <a:spLocks noGrp="1" noRot="1" noChangeAspect="1" noChangeArrowheads="1" noTextEdit="1"/>
          </p:cNvSpPr>
          <p:nvPr>
            <p:ph type="sldImg"/>
          </p:nvPr>
        </p:nvSpPr>
        <p:spPr>
          <a:xfrm>
            <a:off x="911225" y="739775"/>
            <a:ext cx="4933950" cy="3700463"/>
          </a:xfrm>
          <a:ln/>
        </p:spPr>
      </p:sp>
      <p:sp>
        <p:nvSpPr>
          <p:cNvPr id="81924"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948830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FDEE9F3-7CE2-4414-8995-F01044AE6047}" type="slidenum">
              <a:rPr lang="en-US" altLang="zh-CN" smtClean="0">
                <a:solidFill>
                  <a:srgbClr val="000000"/>
                </a:solidFill>
              </a:rPr>
              <a:pPr/>
              <a:t>29</a:t>
            </a:fld>
            <a:endParaRPr lang="en-US" altLang="zh-CN" smtClean="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9235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0CA8500-DC43-456E-AE7E-EC22BF93BC45}" type="slidenum">
              <a:rPr lang="en-US" altLang="zh-CN" smtClean="0">
                <a:solidFill>
                  <a:srgbClr val="000000"/>
                </a:solidFill>
              </a:rPr>
              <a:pPr/>
              <a:t>3</a:t>
            </a:fld>
            <a:endParaRPr lang="en-US" altLang="zh-CN" smtClean="0">
              <a:solidFill>
                <a:srgbClr val="000000"/>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33889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A9564A0-53B6-49EC-A358-08BB759261E6}" type="slidenum">
              <a:rPr lang="en-US" altLang="zh-CN" smtClean="0">
                <a:solidFill>
                  <a:srgbClr val="000000"/>
                </a:solidFill>
              </a:rPr>
              <a:pPr/>
              <a:t>30</a:t>
            </a:fld>
            <a:endParaRPr lang="en-US" altLang="zh-CN" smtClean="0">
              <a:solidFill>
                <a:srgbClr val="000000"/>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70779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E8F2C8B-45E0-49FE-BEE0-B473BE8B232C}" type="slidenum">
              <a:rPr lang="en-US" altLang="zh-CN" smtClean="0">
                <a:solidFill>
                  <a:srgbClr val="000000"/>
                </a:solidFill>
              </a:rPr>
              <a:pPr/>
              <a:t>31</a:t>
            </a:fld>
            <a:endParaRPr lang="en-US" altLang="zh-CN" smtClean="0">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56806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52BA2CB-E03A-4034-A408-92CAE9630A44}" type="slidenum">
              <a:rPr lang="en-US" altLang="zh-CN" smtClean="0">
                <a:solidFill>
                  <a:srgbClr val="000000"/>
                </a:solidFill>
              </a:rPr>
              <a:pPr/>
              <a:t>32</a:t>
            </a:fld>
            <a:endParaRPr lang="en-US" altLang="zh-CN" smtClean="0">
              <a:solidFill>
                <a:srgbClr val="000000"/>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662675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0A987A-25EC-4D44-B3D6-11CA4514F966}" type="slidenum">
              <a:rPr lang="en-US" altLang="zh-CN" smtClean="0">
                <a:solidFill>
                  <a:srgbClr val="000000"/>
                </a:solidFill>
              </a:rPr>
              <a:pPr/>
              <a:t>33</a:t>
            </a:fld>
            <a:endParaRPr lang="en-US" altLang="zh-CN" smtClean="0">
              <a:solidFill>
                <a:srgbClr val="000000"/>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58590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E8E2C120-82D5-419B-8F64-4C0232318313}" type="slidenum">
              <a:rPr lang="en-US" altLang="zh-CN" smtClean="0">
                <a:solidFill>
                  <a:srgbClr val="000000"/>
                </a:solidFill>
              </a:rPr>
              <a:pPr/>
              <a:t>34</a:t>
            </a:fld>
            <a:endParaRPr lang="en-US" altLang="zh-CN" smtClean="0">
              <a:solidFill>
                <a:srgbClr val="000000"/>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66770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396A3B4-AF99-4A76-BC10-E28B8D41D1FD}" type="slidenum">
              <a:rPr lang="en-US" altLang="zh-CN" smtClean="0">
                <a:solidFill>
                  <a:srgbClr val="000000"/>
                </a:solidFill>
              </a:rPr>
              <a:pPr/>
              <a:t>35</a:t>
            </a:fld>
            <a:endParaRPr lang="en-US" altLang="zh-CN" smtClean="0">
              <a:solidFill>
                <a:srgbClr val="000000"/>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31504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8C26317-A43F-4EAB-AD63-ECE84EFB3E38}" type="slidenum">
              <a:rPr lang="en-US" altLang="zh-CN" smtClean="0">
                <a:solidFill>
                  <a:srgbClr val="000000"/>
                </a:solidFill>
              </a:rPr>
              <a:pPr/>
              <a:t>36</a:t>
            </a:fld>
            <a:endParaRPr lang="en-US" altLang="zh-CN" smtClean="0">
              <a:solidFill>
                <a:srgbClr val="000000"/>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074101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2F0EE84-582F-497B-BA2D-D606630BE95A}" type="slidenum">
              <a:rPr lang="en-US" altLang="zh-CN" smtClean="0">
                <a:solidFill>
                  <a:srgbClr val="000000"/>
                </a:solidFill>
              </a:rPr>
              <a:pPr/>
              <a:t>37</a:t>
            </a:fld>
            <a:endParaRPr lang="en-US" altLang="zh-CN" smtClean="0">
              <a:solidFill>
                <a:srgbClr val="000000"/>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278102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9B0C007-C766-4412-A922-A43B8AACAF3A}" type="slidenum">
              <a:rPr lang="en-US" altLang="zh-CN" smtClean="0">
                <a:solidFill>
                  <a:srgbClr val="000000"/>
                </a:solidFill>
              </a:rPr>
              <a:pPr/>
              <a:t>38</a:t>
            </a:fld>
            <a:endParaRPr lang="en-US" altLang="zh-CN" smtClean="0">
              <a:solidFill>
                <a:srgbClr val="000000"/>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92446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C03EFF0-E03D-40C0-9BF7-34A716357A9A}" type="slidenum">
              <a:rPr lang="en-US" altLang="zh-CN" smtClean="0">
                <a:solidFill>
                  <a:srgbClr val="000000"/>
                </a:solidFill>
              </a:rPr>
              <a:pPr/>
              <a:t>39</a:t>
            </a:fld>
            <a:endParaRPr lang="en-US" altLang="zh-CN" smtClean="0">
              <a:solidFill>
                <a:srgbClr val="000000"/>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54354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5BC4E4D-A165-40A9-933E-3AFE5E7D4C9D}" type="slidenum">
              <a:rPr lang="en-US" altLang="zh-CN" smtClean="0">
                <a:solidFill>
                  <a:srgbClr val="000000"/>
                </a:solidFill>
              </a:rPr>
              <a:pPr/>
              <a:t>4</a:t>
            </a:fld>
            <a:endParaRPr lang="en-US" altLang="zh-CN" smtClean="0">
              <a:solidFill>
                <a:srgbClr val="000000"/>
              </a:solidFill>
            </a:endParaRPr>
          </a:p>
        </p:txBody>
      </p:sp>
      <p:sp>
        <p:nvSpPr>
          <p:cNvPr id="98307" name="Rectangle 2"/>
          <p:cNvSpPr>
            <a:spLocks noGrp="1" noRot="1" noChangeAspect="1" noChangeArrowheads="1" noTextEdit="1"/>
          </p:cNvSpPr>
          <p:nvPr>
            <p:ph type="sldImg"/>
          </p:nvPr>
        </p:nvSpPr>
        <p:spPr>
          <a:xfrm>
            <a:off x="911225" y="739775"/>
            <a:ext cx="4933950" cy="3700463"/>
          </a:xfrm>
          <a:ln/>
        </p:spPr>
      </p:sp>
      <p:sp>
        <p:nvSpPr>
          <p:cNvPr id="98308"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527771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9EE36BF-E2A4-443E-8E24-DB85F7D54143}" type="slidenum">
              <a:rPr lang="en-US" altLang="zh-CN" smtClean="0">
                <a:solidFill>
                  <a:srgbClr val="000000"/>
                </a:solidFill>
              </a:rPr>
              <a:pPr/>
              <a:t>40</a:t>
            </a:fld>
            <a:endParaRPr lang="en-US" altLang="zh-CN" smtClean="0">
              <a:solidFill>
                <a:srgbClr val="000000"/>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722722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B111C71-BB76-4AAE-8568-6A174136FB93}" type="slidenum">
              <a:rPr lang="en-US" altLang="zh-CN" smtClean="0">
                <a:solidFill>
                  <a:srgbClr val="000000"/>
                </a:solidFill>
              </a:rPr>
              <a:pPr/>
              <a:t>41</a:t>
            </a:fld>
            <a:endParaRPr lang="en-US" altLang="zh-CN" smtClean="0">
              <a:solidFill>
                <a:srgbClr val="000000"/>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15332710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A7A5BC8-8440-42AB-B01B-5E98B789A47B}" type="slidenum">
              <a:rPr lang="en-US" altLang="zh-CN" smtClean="0">
                <a:solidFill>
                  <a:srgbClr val="000000"/>
                </a:solidFill>
              </a:rPr>
              <a:pPr/>
              <a:t>42</a:t>
            </a:fld>
            <a:endParaRPr lang="en-US" altLang="zh-CN" smtClean="0">
              <a:solidFill>
                <a:srgbClr val="000000"/>
              </a:solidFill>
            </a:endParaRPr>
          </a:p>
        </p:txBody>
      </p:sp>
      <p:sp>
        <p:nvSpPr>
          <p:cNvPr id="96259" name="Rectangle 2"/>
          <p:cNvSpPr>
            <a:spLocks noGrp="1" noRot="1" noChangeAspect="1" noChangeArrowheads="1" noTextEdit="1"/>
          </p:cNvSpPr>
          <p:nvPr>
            <p:ph type="sldImg"/>
          </p:nvPr>
        </p:nvSpPr>
        <p:spPr>
          <a:xfrm>
            <a:off x="911225" y="739775"/>
            <a:ext cx="4933950" cy="3700463"/>
          </a:xfrm>
          <a:ln/>
        </p:spPr>
      </p:sp>
      <p:sp>
        <p:nvSpPr>
          <p:cNvPr id="96260" name="Rectangle 3"/>
          <p:cNvSpPr>
            <a:spLocks noGrp="1" noChangeArrowheads="1"/>
          </p:cNvSpPr>
          <p:nvPr>
            <p:ph type="body" idx="1"/>
          </p:nvPr>
        </p:nvSpPr>
        <p:spPr>
          <a:xfrm>
            <a:off x="900113" y="4686300"/>
            <a:ext cx="4957762"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14539947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67ED2D5-AA86-49F9-B3B5-D82D84CC55A9}" type="slidenum">
              <a:rPr lang="en-US" altLang="zh-CN" smtClean="0">
                <a:solidFill>
                  <a:srgbClr val="000000"/>
                </a:solidFill>
              </a:rPr>
              <a:pPr/>
              <a:t>43</a:t>
            </a:fld>
            <a:endParaRPr lang="en-US" altLang="zh-CN" smtClean="0">
              <a:solidFill>
                <a:srgbClr val="000000"/>
              </a:solidFill>
            </a:endParaRPr>
          </a:p>
        </p:txBody>
      </p:sp>
      <p:sp>
        <p:nvSpPr>
          <p:cNvPr id="97283" name="Rectangle 2"/>
          <p:cNvSpPr>
            <a:spLocks noGrp="1" noRot="1" noChangeAspect="1" noChangeArrowheads="1" noTextEdit="1"/>
          </p:cNvSpPr>
          <p:nvPr>
            <p:ph type="sldImg"/>
          </p:nvPr>
        </p:nvSpPr>
        <p:spPr>
          <a:xfrm>
            <a:off x="911225" y="739775"/>
            <a:ext cx="4933950" cy="3700463"/>
          </a:xfrm>
          <a:ln/>
        </p:spPr>
      </p:sp>
      <p:sp>
        <p:nvSpPr>
          <p:cNvPr id="97284"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1053768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6437D60-61A1-4E1F-97DE-D4AB3405E76F}" type="slidenum">
              <a:rPr lang="en-US" altLang="zh-CN" smtClean="0">
                <a:solidFill>
                  <a:srgbClr val="000000"/>
                </a:solidFill>
              </a:rPr>
              <a:pPr/>
              <a:t>44</a:t>
            </a:fld>
            <a:endParaRPr lang="en-US" altLang="zh-CN" smtClean="0">
              <a:solidFill>
                <a:srgbClr val="000000"/>
              </a:solidFill>
            </a:endParaRPr>
          </a:p>
        </p:txBody>
      </p:sp>
      <p:sp>
        <p:nvSpPr>
          <p:cNvPr id="98307" name="Rectangle 2"/>
          <p:cNvSpPr>
            <a:spLocks noGrp="1" noRot="1" noChangeAspect="1" noChangeArrowheads="1" noTextEdit="1"/>
          </p:cNvSpPr>
          <p:nvPr>
            <p:ph type="sldImg"/>
          </p:nvPr>
        </p:nvSpPr>
        <p:spPr>
          <a:xfrm>
            <a:off x="911225" y="739775"/>
            <a:ext cx="4933950" cy="3700463"/>
          </a:xfrm>
          <a:ln/>
        </p:spPr>
      </p:sp>
      <p:sp>
        <p:nvSpPr>
          <p:cNvPr id="9830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31815284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60453A0-7AA4-4874-9AF2-BE4B4CCCC6F1}" type="slidenum">
              <a:rPr lang="en-US" altLang="zh-CN" smtClean="0">
                <a:solidFill>
                  <a:srgbClr val="000000"/>
                </a:solidFill>
              </a:rPr>
              <a:pPr/>
              <a:t>45</a:t>
            </a:fld>
            <a:endParaRPr lang="en-US" altLang="zh-CN" smtClean="0">
              <a:solidFill>
                <a:srgbClr val="000000"/>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539595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0318B8A-999B-46FB-8A58-BC14BD1A2FEF}" type="slidenum">
              <a:rPr lang="en-US" altLang="zh-CN" smtClean="0">
                <a:solidFill>
                  <a:srgbClr val="000000"/>
                </a:solidFill>
              </a:rPr>
              <a:pPr/>
              <a:t>46</a:t>
            </a:fld>
            <a:endParaRPr lang="en-US" altLang="zh-CN" smtClean="0">
              <a:solidFill>
                <a:srgbClr val="000000"/>
              </a:solidFill>
            </a:endParaRPr>
          </a:p>
        </p:txBody>
      </p:sp>
      <p:sp>
        <p:nvSpPr>
          <p:cNvPr id="100355" name="Rectangle 2"/>
          <p:cNvSpPr>
            <a:spLocks noGrp="1" noRot="1" noChangeAspect="1" noChangeArrowheads="1" noTextEdit="1"/>
          </p:cNvSpPr>
          <p:nvPr>
            <p:ph type="sldImg"/>
          </p:nvPr>
        </p:nvSpPr>
        <p:spPr>
          <a:xfrm>
            <a:off x="911225" y="739775"/>
            <a:ext cx="4933950" cy="3700463"/>
          </a:xfrm>
          <a:ln/>
        </p:spPr>
      </p:sp>
      <p:sp>
        <p:nvSpPr>
          <p:cNvPr id="100356"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5976474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FEF601D-3895-43F3-BCFE-3AE34086B2E9}" type="slidenum">
              <a:rPr lang="en-US" altLang="zh-CN" smtClean="0">
                <a:solidFill>
                  <a:srgbClr val="000000"/>
                </a:solidFill>
              </a:rPr>
              <a:pPr/>
              <a:t>47</a:t>
            </a:fld>
            <a:endParaRPr lang="en-US" altLang="zh-CN" smtClean="0">
              <a:solidFill>
                <a:srgbClr val="000000"/>
              </a:solidFill>
            </a:endParaRPr>
          </a:p>
        </p:txBody>
      </p:sp>
      <p:sp>
        <p:nvSpPr>
          <p:cNvPr id="101379" name="Rectangle 2"/>
          <p:cNvSpPr>
            <a:spLocks noGrp="1" noRot="1" noChangeAspect="1" noChangeArrowheads="1" noTextEdit="1"/>
          </p:cNvSpPr>
          <p:nvPr>
            <p:ph type="sldImg"/>
          </p:nvPr>
        </p:nvSpPr>
        <p:spPr>
          <a:xfrm>
            <a:off x="911225" y="739775"/>
            <a:ext cx="4933950" cy="3700463"/>
          </a:xfrm>
          <a:ln/>
        </p:spPr>
      </p:sp>
      <p:sp>
        <p:nvSpPr>
          <p:cNvPr id="101380"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40079696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5BD6A24-869B-43D6-B99D-7F23141896C0}" type="slidenum">
              <a:rPr lang="en-US" altLang="zh-CN" smtClean="0">
                <a:solidFill>
                  <a:srgbClr val="000000"/>
                </a:solidFill>
              </a:rPr>
              <a:pPr/>
              <a:t>48</a:t>
            </a:fld>
            <a:endParaRPr lang="en-US" altLang="zh-CN" smtClean="0">
              <a:solidFill>
                <a:srgbClr val="000000"/>
              </a:solidFill>
            </a:endParaRPr>
          </a:p>
        </p:txBody>
      </p:sp>
      <p:sp>
        <p:nvSpPr>
          <p:cNvPr id="102403" name="Rectangle 2"/>
          <p:cNvSpPr>
            <a:spLocks noGrp="1" noRot="1" noChangeAspect="1" noChangeArrowheads="1" noTextEdit="1"/>
          </p:cNvSpPr>
          <p:nvPr>
            <p:ph type="sldImg"/>
          </p:nvPr>
        </p:nvSpPr>
        <p:spPr>
          <a:xfrm>
            <a:off x="911225" y="739775"/>
            <a:ext cx="4933950" cy="3700463"/>
          </a:xfrm>
          <a:ln/>
        </p:spPr>
      </p:sp>
      <p:sp>
        <p:nvSpPr>
          <p:cNvPr id="102404"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30757699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DF24ACF-7BBA-478E-A277-0DF32B610FDD}" type="slidenum">
              <a:rPr lang="en-US" altLang="zh-CN" smtClean="0">
                <a:solidFill>
                  <a:srgbClr val="000000"/>
                </a:solidFill>
              </a:rPr>
              <a:pPr/>
              <a:t>49</a:t>
            </a:fld>
            <a:endParaRPr lang="en-US" altLang="zh-CN" smtClean="0">
              <a:solidFill>
                <a:srgbClr val="000000"/>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348305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718D2DF-B2B1-4003-A5EC-36570441EA0D}" type="slidenum">
              <a:rPr lang="en-US" altLang="zh-CN" smtClean="0">
                <a:solidFill>
                  <a:srgbClr val="000000"/>
                </a:solidFill>
              </a:rPr>
              <a:pPr/>
              <a:t>5</a:t>
            </a:fld>
            <a:endParaRPr lang="en-US" altLang="zh-CN" smtClean="0">
              <a:solidFill>
                <a:srgbClr val="000000"/>
              </a:solidFill>
            </a:endParaRPr>
          </a:p>
        </p:txBody>
      </p:sp>
      <p:sp>
        <p:nvSpPr>
          <p:cNvPr id="99331" name="Rectangle 2"/>
          <p:cNvSpPr>
            <a:spLocks noGrp="1" noRot="1" noChangeAspect="1" noChangeArrowheads="1" noTextEdit="1"/>
          </p:cNvSpPr>
          <p:nvPr>
            <p:ph type="sldImg"/>
          </p:nvPr>
        </p:nvSpPr>
        <p:spPr>
          <a:xfrm>
            <a:off x="911225" y="739775"/>
            <a:ext cx="4933950" cy="3700463"/>
          </a:xfrm>
          <a:ln/>
        </p:spPr>
      </p:sp>
      <p:sp>
        <p:nvSpPr>
          <p:cNvPr id="99332" name="Rectangle 3"/>
          <p:cNvSpPr>
            <a:spLocks noGrp="1" noChangeArrowheads="1"/>
          </p:cNvSpPr>
          <p:nvPr>
            <p:ph type="body" idx="1"/>
          </p:nvPr>
        </p:nvSpPr>
        <p:spPr>
          <a:xfrm>
            <a:off x="900113" y="4686300"/>
            <a:ext cx="4957762" cy="4440238"/>
          </a:xfrm>
          <a:noFill/>
          <a:ln/>
        </p:spPr>
        <p:txBody>
          <a:bodyPr/>
          <a:lstStyle/>
          <a:p>
            <a:pPr eaLnBrk="1" hangingPunct="1"/>
            <a:r>
              <a:rPr lang="en-US" altLang="zh-CN" smtClean="0"/>
              <a:t> </a:t>
            </a:r>
          </a:p>
        </p:txBody>
      </p:sp>
    </p:spTree>
    <p:extLst>
      <p:ext uri="{BB962C8B-B14F-4D97-AF65-F5344CB8AC3E}">
        <p14:creationId xmlns:p14="http://schemas.microsoft.com/office/powerpoint/2010/main" val="15743149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1355464-8117-4B82-8B3C-1CF94184B4DC}" type="slidenum">
              <a:rPr lang="en-US" altLang="zh-CN" smtClean="0">
                <a:solidFill>
                  <a:srgbClr val="000000"/>
                </a:solidFill>
              </a:rPr>
              <a:pPr/>
              <a:t>50</a:t>
            </a:fld>
            <a:endParaRPr lang="en-US" altLang="zh-CN" smtClean="0">
              <a:solidFill>
                <a:srgbClr val="000000"/>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26088323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1BE55901-BBA0-4845-BCC9-CB4A4970C488}" type="slidenum">
              <a:rPr lang="en-US" altLang="zh-CN" smtClean="0">
                <a:solidFill>
                  <a:srgbClr val="000000"/>
                </a:solidFill>
              </a:rPr>
              <a:pPr/>
              <a:t>51</a:t>
            </a:fld>
            <a:endParaRPr lang="en-US" altLang="zh-CN" smtClean="0">
              <a:solidFill>
                <a:srgbClr val="000000"/>
              </a:solidFill>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20702357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052A10E-4A64-40FF-81A2-E0F354F3F48F}" type="slidenum">
              <a:rPr lang="en-US" altLang="zh-CN" smtClean="0">
                <a:solidFill>
                  <a:srgbClr val="000000"/>
                </a:solidFill>
              </a:rPr>
              <a:pPr/>
              <a:t>52</a:t>
            </a:fld>
            <a:endParaRPr lang="en-US" altLang="zh-CN" smtClean="0">
              <a:solidFill>
                <a:srgbClr val="000000"/>
              </a:solidFill>
            </a:endParaRPr>
          </a:p>
        </p:txBody>
      </p:sp>
      <p:sp>
        <p:nvSpPr>
          <p:cNvPr id="106499" name="Rectangle 2"/>
          <p:cNvSpPr>
            <a:spLocks noGrp="1" noRot="1" noChangeAspect="1" noChangeArrowheads="1" noTextEdit="1"/>
          </p:cNvSpPr>
          <p:nvPr>
            <p:ph type="sldImg"/>
          </p:nvPr>
        </p:nvSpPr>
        <p:spPr>
          <a:xfrm>
            <a:off x="911225" y="739775"/>
            <a:ext cx="4933950" cy="3700463"/>
          </a:xfrm>
          <a:ln/>
        </p:spPr>
      </p:sp>
      <p:sp>
        <p:nvSpPr>
          <p:cNvPr id="106500"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18193829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052A10E-4A64-40FF-81A2-E0F354F3F48F}" type="slidenum">
              <a:rPr lang="en-US" altLang="zh-CN" smtClean="0">
                <a:solidFill>
                  <a:srgbClr val="000000"/>
                </a:solidFill>
              </a:rPr>
              <a:pPr/>
              <a:t>53</a:t>
            </a:fld>
            <a:endParaRPr lang="en-US" altLang="zh-CN" smtClean="0">
              <a:solidFill>
                <a:srgbClr val="000000"/>
              </a:solidFill>
            </a:endParaRPr>
          </a:p>
        </p:txBody>
      </p:sp>
      <p:sp>
        <p:nvSpPr>
          <p:cNvPr id="106499" name="Rectangle 2"/>
          <p:cNvSpPr>
            <a:spLocks noGrp="1" noRot="1" noChangeAspect="1" noChangeArrowheads="1" noTextEdit="1"/>
          </p:cNvSpPr>
          <p:nvPr>
            <p:ph type="sldImg"/>
          </p:nvPr>
        </p:nvSpPr>
        <p:spPr>
          <a:xfrm>
            <a:off x="911225" y="739775"/>
            <a:ext cx="4933950" cy="3700463"/>
          </a:xfrm>
          <a:ln/>
        </p:spPr>
      </p:sp>
      <p:sp>
        <p:nvSpPr>
          <p:cNvPr id="106500"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28819344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EBCFCFA2-AB30-490C-81DF-D59A934B69BD}" type="slidenum">
              <a:rPr lang="en-US" altLang="zh-CN" smtClean="0">
                <a:solidFill>
                  <a:srgbClr val="000000"/>
                </a:solidFill>
              </a:rPr>
              <a:pPr/>
              <a:t>54</a:t>
            </a:fld>
            <a:endParaRPr lang="en-US" altLang="zh-CN" smtClean="0">
              <a:solidFill>
                <a:srgbClr val="000000"/>
              </a:solidFill>
            </a:endParaRPr>
          </a:p>
        </p:txBody>
      </p:sp>
      <p:sp>
        <p:nvSpPr>
          <p:cNvPr id="108547" name="Rectangle 2"/>
          <p:cNvSpPr>
            <a:spLocks noGrp="1" noRot="1" noChangeAspect="1" noChangeArrowheads="1" noTextEdit="1"/>
          </p:cNvSpPr>
          <p:nvPr>
            <p:ph type="sldImg"/>
          </p:nvPr>
        </p:nvSpPr>
        <p:spPr>
          <a:xfrm>
            <a:off x="911225" y="739775"/>
            <a:ext cx="4933950" cy="3700463"/>
          </a:xfrm>
          <a:ln/>
        </p:spPr>
      </p:sp>
      <p:sp>
        <p:nvSpPr>
          <p:cNvPr id="108548"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1511723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228A7EA-0C12-4598-95C3-4FEFB025A426}" type="slidenum">
              <a:rPr lang="en-US" altLang="zh-CN" smtClean="0">
                <a:solidFill>
                  <a:srgbClr val="000000"/>
                </a:solidFill>
              </a:rPr>
              <a:pPr/>
              <a:t>55</a:t>
            </a:fld>
            <a:endParaRPr lang="en-US" altLang="zh-CN" smtClean="0">
              <a:solidFill>
                <a:srgbClr val="000000"/>
              </a:solidFill>
            </a:endParaRPr>
          </a:p>
        </p:txBody>
      </p:sp>
      <p:sp>
        <p:nvSpPr>
          <p:cNvPr id="109571" name="Rectangle 2"/>
          <p:cNvSpPr>
            <a:spLocks noGrp="1" noRot="1" noChangeAspect="1" noChangeArrowheads="1" noTextEdit="1"/>
          </p:cNvSpPr>
          <p:nvPr>
            <p:ph type="sldImg"/>
          </p:nvPr>
        </p:nvSpPr>
        <p:spPr>
          <a:xfrm>
            <a:off x="911225" y="739775"/>
            <a:ext cx="4933950" cy="3700463"/>
          </a:xfrm>
          <a:ln/>
        </p:spPr>
      </p:sp>
      <p:sp>
        <p:nvSpPr>
          <p:cNvPr id="109572"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25649824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5B26AF7-B7CA-48E8-8A67-A84EBF2EB377}" type="slidenum">
              <a:rPr lang="en-US" altLang="zh-CN" smtClean="0">
                <a:solidFill>
                  <a:srgbClr val="000000"/>
                </a:solidFill>
              </a:rPr>
              <a:pPr/>
              <a:t>56</a:t>
            </a:fld>
            <a:endParaRPr lang="en-US" altLang="zh-CN" smtClean="0">
              <a:solidFill>
                <a:srgbClr val="000000"/>
              </a:solidFill>
            </a:endParaRPr>
          </a:p>
        </p:txBody>
      </p:sp>
      <p:sp>
        <p:nvSpPr>
          <p:cNvPr id="110595" name="Rectangle 2"/>
          <p:cNvSpPr>
            <a:spLocks noGrp="1" noRot="1" noChangeAspect="1" noChangeArrowheads="1" noTextEdit="1"/>
          </p:cNvSpPr>
          <p:nvPr>
            <p:ph type="sldImg"/>
          </p:nvPr>
        </p:nvSpPr>
        <p:spPr>
          <a:xfrm>
            <a:off x="911225" y="739775"/>
            <a:ext cx="4933950" cy="3700463"/>
          </a:xfrm>
          <a:ln/>
        </p:spPr>
      </p:sp>
      <p:sp>
        <p:nvSpPr>
          <p:cNvPr id="110596"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8715724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D31E20A-0514-4042-9EE6-49477168FAA2}" type="slidenum">
              <a:rPr lang="en-US" altLang="zh-CN" smtClean="0">
                <a:solidFill>
                  <a:srgbClr val="000000"/>
                </a:solidFill>
              </a:rPr>
              <a:pPr/>
              <a:t>57</a:t>
            </a:fld>
            <a:endParaRPr lang="en-US" altLang="zh-CN" smtClean="0">
              <a:solidFill>
                <a:srgbClr val="000000"/>
              </a:solidFill>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01700" y="4686300"/>
            <a:ext cx="4954588" cy="4440238"/>
          </a:xfrm>
          <a:noFill/>
          <a:ln/>
        </p:spPr>
        <p:txBody>
          <a:bodyPr/>
          <a:lstStyle/>
          <a:p>
            <a:pPr eaLnBrk="1" hangingPunct="1"/>
            <a:r>
              <a:rPr kumimoji="1" lang="en-US" altLang="zh-CN" dirty="0" smtClean="0">
                <a:solidFill>
                  <a:srgbClr val="0000FF"/>
                </a:solidFill>
                <a:latin typeface="Times New Roman" pitchFamily="18" charset="0"/>
                <a:ea typeface="楷体_GB2312" pitchFamily="49" charset="-122"/>
              </a:rPr>
              <a:t> </a:t>
            </a:r>
            <a:endParaRPr lang="zh-CN" altLang="zh-CN" dirty="0" smtClean="0"/>
          </a:p>
        </p:txBody>
      </p:sp>
    </p:spTree>
    <p:extLst>
      <p:ext uri="{BB962C8B-B14F-4D97-AF65-F5344CB8AC3E}">
        <p14:creationId xmlns:p14="http://schemas.microsoft.com/office/powerpoint/2010/main" val="1449255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32650D9-34CB-47E9-8318-1D2682A33A95}" type="slidenum">
              <a:rPr lang="en-US" altLang="zh-CN" smtClean="0">
                <a:solidFill>
                  <a:srgbClr val="000000"/>
                </a:solidFill>
              </a:rPr>
              <a:pPr/>
              <a:t>58</a:t>
            </a:fld>
            <a:endParaRPr lang="en-US" altLang="zh-CN" smtClean="0">
              <a:solidFill>
                <a:srgbClr val="000000"/>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5158293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665C05D-C981-4E99-82B9-FAD87160C095}" type="slidenum">
              <a:rPr lang="en-US" altLang="zh-CN" smtClean="0">
                <a:solidFill>
                  <a:srgbClr val="000000"/>
                </a:solidFill>
              </a:rPr>
              <a:pPr/>
              <a:t>59</a:t>
            </a:fld>
            <a:endParaRPr lang="en-US" altLang="zh-CN" smtClean="0">
              <a:solidFill>
                <a:srgbClr val="000000"/>
              </a:solidFill>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p>
        </p:txBody>
      </p:sp>
    </p:spTree>
    <p:extLst>
      <p:ext uri="{BB962C8B-B14F-4D97-AF65-F5344CB8AC3E}">
        <p14:creationId xmlns:p14="http://schemas.microsoft.com/office/powerpoint/2010/main" val="332537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2C00BA4-9F22-4C29-A644-69D10DC544B2}" type="slidenum">
              <a:rPr lang="en-US" altLang="zh-CN" smtClean="0">
                <a:solidFill>
                  <a:srgbClr val="000000"/>
                </a:solidFill>
              </a:rPr>
              <a:pPr/>
              <a:t>6</a:t>
            </a:fld>
            <a:endParaRPr lang="en-US" altLang="zh-CN" smtClean="0">
              <a:solidFill>
                <a:srgbClr val="000000"/>
              </a:solidFill>
            </a:endParaRPr>
          </a:p>
        </p:txBody>
      </p:sp>
      <p:sp>
        <p:nvSpPr>
          <p:cNvPr id="100355" name="Rectangle 2"/>
          <p:cNvSpPr>
            <a:spLocks noGrp="1" noRot="1" noChangeAspect="1" noChangeArrowheads="1" noTextEdit="1"/>
          </p:cNvSpPr>
          <p:nvPr>
            <p:ph type="sldImg"/>
          </p:nvPr>
        </p:nvSpPr>
        <p:spPr>
          <a:xfrm>
            <a:off x="911225" y="739775"/>
            <a:ext cx="4933950" cy="3700463"/>
          </a:xfrm>
          <a:ln/>
        </p:spPr>
      </p:sp>
      <p:sp>
        <p:nvSpPr>
          <p:cNvPr id="100356"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en-US" altLang="zh-CN" dirty="0" smtClean="0">
              <a:solidFill>
                <a:srgbClr val="0000FF"/>
              </a:solidFill>
            </a:endParaRPr>
          </a:p>
          <a:p>
            <a:pPr eaLnBrk="1" hangingPunct="1"/>
            <a:endParaRPr lang="en-US" altLang="zh-CN" dirty="0" smtClean="0">
              <a:solidFill>
                <a:srgbClr val="FF3300"/>
              </a:solidFill>
            </a:endParaRPr>
          </a:p>
          <a:p>
            <a:pPr eaLnBrk="1" hangingPunct="1"/>
            <a:endParaRPr lang="en-US" altLang="zh-CN" dirty="0" smtClean="0"/>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6008484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BDEF88A3-5BD7-4BFF-9932-E7AE27BCC62D}" type="slidenum">
              <a:rPr lang="en-US" altLang="zh-CN" smtClean="0">
                <a:solidFill>
                  <a:srgbClr val="000000"/>
                </a:solidFill>
              </a:rPr>
              <a:pPr/>
              <a:t>60</a:t>
            </a:fld>
            <a:endParaRPr lang="en-US" altLang="zh-CN" smtClean="0">
              <a:solidFill>
                <a:srgbClr val="000000"/>
              </a:solidFill>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16663122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7D9C051-B82F-45A6-AECC-20F0E2FF274D}" type="slidenum">
              <a:rPr lang="en-US" altLang="zh-CN" smtClean="0">
                <a:solidFill>
                  <a:srgbClr val="000000"/>
                </a:solidFill>
              </a:rPr>
              <a:pPr/>
              <a:t>61</a:t>
            </a:fld>
            <a:endParaRPr lang="en-US" altLang="zh-CN" smtClean="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593059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114B6FE-8248-406B-8F0C-F4D6F82D71E2}" type="slidenum">
              <a:rPr lang="en-US" altLang="zh-CN" smtClean="0">
                <a:solidFill>
                  <a:srgbClr val="000000"/>
                </a:solidFill>
              </a:rPr>
              <a:pPr/>
              <a:t>62</a:t>
            </a:fld>
            <a:endParaRPr lang="en-US" altLang="zh-CN" smtClean="0">
              <a:solidFill>
                <a:srgbClr val="000000"/>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11631787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0778D589-7479-4A87-83AB-BBADE768AE82}" type="slidenum">
              <a:rPr lang="en-US" altLang="zh-CN">
                <a:solidFill>
                  <a:srgbClr val="000000"/>
                </a:solidFill>
              </a:rPr>
              <a:pPr/>
              <a:t>63</a:t>
            </a:fld>
            <a:endParaRPr lang="en-US" altLang="zh-CN">
              <a:solidFill>
                <a:srgbClr val="000000"/>
              </a:solidFill>
            </a:endParaRPr>
          </a:p>
        </p:txBody>
      </p:sp>
      <p:sp>
        <p:nvSpPr>
          <p:cNvPr id="116739" name="Rectangle 2"/>
          <p:cNvSpPr>
            <a:spLocks noGrp="1" noRot="1" noChangeAspect="1" noChangeArrowheads="1" noTextEdit="1"/>
          </p:cNvSpPr>
          <p:nvPr>
            <p:ph type="sldImg"/>
          </p:nvPr>
        </p:nvSpPr>
        <p:spPr>
          <a:xfrm>
            <a:off x="911225" y="739775"/>
            <a:ext cx="4933950" cy="3700463"/>
          </a:xfrm>
          <a:ln/>
        </p:spPr>
      </p:sp>
      <p:sp>
        <p:nvSpPr>
          <p:cNvPr id="116740"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solidFill>
                  <a:srgbClr val="008080"/>
                </a:solidFill>
                <a:latin typeface="隶书" pitchFamily="49" charset="-122"/>
                <a:ea typeface="隶书" pitchFamily="49" charset="-122"/>
              </a:rPr>
              <a:t> </a:t>
            </a:r>
            <a:endParaRPr lang="zh-CN" altLang="en-US" dirty="0" smtClean="0">
              <a:solidFill>
                <a:srgbClr val="008080"/>
              </a:solidFill>
              <a:latin typeface="隶书" pitchFamily="49" charset="-122"/>
              <a:ea typeface="隶书" pitchFamily="49" charset="-122"/>
            </a:endParaRPr>
          </a:p>
        </p:txBody>
      </p:sp>
    </p:spTree>
    <p:extLst>
      <p:ext uri="{BB962C8B-B14F-4D97-AF65-F5344CB8AC3E}">
        <p14:creationId xmlns:p14="http://schemas.microsoft.com/office/powerpoint/2010/main" val="28861625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147B19E6-111D-4E2B-A3A3-92DBA30C9277}" type="slidenum">
              <a:rPr lang="en-US" altLang="zh-CN">
                <a:solidFill>
                  <a:srgbClr val="000000"/>
                </a:solidFill>
              </a:rPr>
              <a:pPr/>
              <a:t>64</a:t>
            </a:fld>
            <a:endParaRPr lang="en-US" altLang="zh-CN">
              <a:solidFill>
                <a:srgbClr val="000000"/>
              </a:solidFill>
            </a:endParaRPr>
          </a:p>
        </p:txBody>
      </p:sp>
      <p:sp>
        <p:nvSpPr>
          <p:cNvPr id="117763" name="Rectangle 2"/>
          <p:cNvSpPr>
            <a:spLocks noGrp="1" noRot="1" noChangeAspect="1" noChangeArrowheads="1" noTextEdit="1"/>
          </p:cNvSpPr>
          <p:nvPr>
            <p:ph type="sldImg"/>
          </p:nvPr>
        </p:nvSpPr>
        <p:spPr>
          <a:xfrm>
            <a:off x="911225" y="739775"/>
            <a:ext cx="4933950" cy="3700463"/>
          </a:xfrm>
          <a:ln/>
        </p:spPr>
      </p:sp>
      <p:sp>
        <p:nvSpPr>
          <p:cNvPr id="117764"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30990989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273A727-3881-4DC1-A926-BBBCAC75CDDD}" type="slidenum">
              <a:rPr lang="en-US" altLang="zh-CN">
                <a:solidFill>
                  <a:srgbClr val="000000"/>
                </a:solidFill>
              </a:rPr>
              <a:pPr/>
              <a:t>65</a:t>
            </a:fld>
            <a:endParaRPr lang="en-US" altLang="zh-CN">
              <a:solidFill>
                <a:srgbClr val="000000"/>
              </a:solidFill>
            </a:endParaRPr>
          </a:p>
        </p:txBody>
      </p:sp>
      <p:sp>
        <p:nvSpPr>
          <p:cNvPr id="118787" name="Rectangle 2"/>
          <p:cNvSpPr>
            <a:spLocks noGrp="1" noRot="1" noChangeAspect="1" noChangeArrowheads="1" noTextEdit="1"/>
          </p:cNvSpPr>
          <p:nvPr>
            <p:ph type="sldImg"/>
          </p:nvPr>
        </p:nvSpPr>
        <p:spPr>
          <a:xfrm>
            <a:off x="911225" y="739775"/>
            <a:ext cx="4933950" cy="3700463"/>
          </a:xfrm>
          <a:ln/>
        </p:spPr>
      </p:sp>
      <p:sp>
        <p:nvSpPr>
          <p:cNvPr id="11878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p>
        </p:txBody>
      </p:sp>
    </p:spTree>
    <p:extLst>
      <p:ext uri="{BB962C8B-B14F-4D97-AF65-F5344CB8AC3E}">
        <p14:creationId xmlns:p14="http://schemas.microsoft.com/office/powerpoint/2010/main" val="39514782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F4B5310-8E3F-498F-8786-D49F966AF49D}" type="slidenum">
              <a:rPr lang="en-US" altLang="zh-CN">
                <a:solidFill>
                  <a:srgbClr val="000000"/>
                </a:solidFill>
              </a:rPr>
              <a:pPr/>
              <a:t>66</a:t>
            </a:fld>
            <a:endParaRPr lang="en-US" altLang="zh-CN">
              <a:solidFill>
                <a:srgbClr val="000000"/>
              </a:solidFill>
            </a:endParaRPr>
          </a:p>
        </p:txBody>
      </p:sp>
      <p:sp>
        <p:nvSpPr>
          <p:cNvPr id="119811" name="Rectangle 2"/>
          <p:cNvSpPr>
            <a:spLocks noGrp="1" noRot="1" noChangeAspect="1" noChangeArrowheads="1" noTextEdit="1"/>
          </p:cNvSpPr>
          <p:nvPr>
            <p:ph type="sldImg"/>
          </p:nvPr>
        </p:nvSpPr>
        <p:spPr>
          <a:xfrm>
            <a:off x="911225" y="739775"/>
            <a:ext cx="4933950" cy="3700463"/>
          </a:xfrm>
          <a:ln/>
        </p:spPr>
      </p:sp>
      <p:sp>
        <p:nvSpPr>
          <p:cNvPr id="119812"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770473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6308E27-5143-4745-9D5A-6A03C584F55C}" type="slidenum">
              <a:rPr lang="en-US" altLang="zh-CN">
                <a:solidFill>
                  <a:srgbClr val="000000"/>
                </a:solidFill>
              </a:rPr>
              <a:pPr/>
              <a:t>67</a:t>
            </a:fld>
            <a:endParaRPr lang="en-US" altLang="zh-CN">
              <a:solidFill>
                <a:srgbClr val="000000"/>
              </a:solidFill>
            </a:endParaRPr>
          </a:p>
        </p:txBody>
      </p:sp>
      <p:sp>
        <p:nvSpPr>
          <p:cNvPr id="120835" name="Rectangle 2"/>
          <p:cNvSpPr>
            <a:spLocks noGrp="1" noRot="1" noChangeAspect="1" noChangeArrowheads="1" noTextEdit="1"/>
          </p:cNvSpPr>
          <p:nvPr>
            <p:ph type="sldImg"/>
          </p:nvPr>
        </p:nvSpPr>
        <p:spPr>
          <a:xfrm>
            <a:off x="911225" y="739775"/>
            <a:ext cx="4933950" cy="3700463"/>
          </a:xfrm>
          <a:ln/>
        </p:spPr>
      </p:sp>
      <p:sp>
        <p:nvSpPr>
          <p:cNvPr id="120836"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solidFill>
                  <a:srgbClr val="008080"/>
                </a:solidFill>
                <a:latin typeface="隶书" pitchFamily="49" charset="-122"/>
                <a:ea typeface="隶书" pitchFamily="49" charset="-122"/>
              </a:rPr>
              <a:t> </a:t>
            </a:r>
            <a:endParaRPr lang="zh-CN" altLang="en-US" dirty="0" smtClean="0">
              <a:solidFill>
                <a:srgbClr val="008080"/>
              </a:solidFill>
              <a:latin typeface="隶书" pitchFamily="49" charset="-122"/>
              <a:ea typeface="隶书" pitchFamily="49" charset="-122"/>
            </a:endParaRPr>
          </a:p>
        </p:txBody>
      </p:sp>
    </p:spTree>
    <p:extLst>
      <p:ext uri="{BB962C8B-B14F-4D97-AF65-F5344CB8AC3E}">
        <p14:creationId xmlns:p14="http://schemas.microsoft.com/office/powerpoint/2010/main" val="40927528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273A727-3881-4DC1-A926-BBBCAC75CDDD}" type="slidenum">
              <a:rPr lang="en-US" altLang="zh-CN">
                <a:solidFill>
                  <a:srgbClr val="000000"/>
                </a:solidFill>
              </a:rPr>
              <a:pPr/>
              <a:t>68</a:t>
            </a:fld>
            <a:endParaRPr lang="en-US" altLang="zh-CN">
              <a:solidFill>
                <a:srgbClr val="000000"/>
              </a:solidFill>
            </a:endParaRPr>
          </a:p>
        </p:txBody>
      </p:sp>
      <p:sp>
        <p:nvSpPr>
          <p:cNvPr id="118787" name="Rectangle 2"/>
          <p:cNvSpPr>
            <a:spLocks noGrp="1" noRot="1" noChangeAspect="1" noChangeArrowheads="1" noTextEdit="1"/>
          </p:cNvSpPr>
          <p:nvPr>
            <p:ph type="sldImg"/>
          </p:nvPr>
        </p:nvSpPr>
        <p:spPr>
          <a:xfrm>
            <a:off x="911225" y="739775"/>
            <a:ext cx="4933950" cy="3700463"/>
          </a:xfrm>
          <a:ln/>
        </p:spPr>
      </p:sp>
      <p:sp>
        <p:nvSpPr>
          <p:cNvPr id="11878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p>
        </p:txBody>
      </p:sp>
    </p:spTree>
    <p:extLst>
      <p:ext uri="{BB962C8B-B14F-4D97-AF65-F5344CB8AC3E}">
        <p14:creationId xmlns:p14="http://schemas.microsoft.com/office/powerpoint/2010/main" val="22077123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D68301C-413C-4946-9391-DBD182D32077}" type="slidenum">
              <a:rPr lang="en-US" altLang="zh-CN">
                <a:solidFill>
                  <a:srgbClr val="000000"/>
                </a:solidFill>
              </a:rPr>
              <a:pPr/>
              <a:t>69</a:t>
            </a:fld>
            <a:endParaRPr lang="en-US" altLang="zh-CN">
              <a:solidFill>
                <a:srgbClr val="000000"/>
              </a:solidFill>
            </a:endParaRPr>
          </a:p>
        </p:txBody>
      </p:sp>
      <p:sp>
        <p:nvSpPr>
          <p:cNvPr id="123907" name="Rectangle 2"/>
          <p:cNvSpPr>
            <a:spLocks noGrp="1" noRot="1" noChangeAspect="1" noChangeArrowheads="1" noTextEdit="1"/>
          </p:cNvSpPr>
          <p:nvPr>
            <p:ph type="sldImg"/>
          </p:nvPr>
        </p:nvSpPr>
        <p:spPr>
          <a:xfrm>
            <a:off x="911225" y="739775"/>
            <a:ext cx="4933950" cy="3700463"/>
          </a:xfrm>
          <a:ln/>
        </p:spPr>
      </p:sp>
      <p:sp>
        <p:nvSpPr>
          <p:cNvPr id="12390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99971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5BC4E4D-A165-40A9-933E-3AFE5E7D4C9D}" type="slidenum">
              <a:rPr lang="en-US" altLang="zh-CN" smtClean="0">
                <a:solidFill>
                  <a:srgbClr val="000000"/>
                </a:solidFill>
              </a:rPr>
              <a:pPr/>
              <a:t>7</a:t>
            </a:fld>
            <a:endParaRPr lang="en-US" altLang="zh-CN" smtClean="0">
              <a:solidFill>
                <a:srgbClr val="000000"/>
              </a:solidFill>
            </a:endParaRPr>
          </a:p>
        </p:txBody>
      </p:sp>
      <p:sp>
        <p:nvSpPr>
          <p:cNvPr id="98307" name="Rectangle 2"/>
          <p:cNvSpPr>
            <a:spLocks noGrp="1" noRot="1" noChangeAspect="1" noChangeArrowheads="1" noTextEdit="1"/>
          </p:cNvSpPr>
          <p:nvPr>
            <p:ph type="sldImg"/>
          </p:nvPr>
        </p:nvSpPr>
        <p:spPr>
          <a:xfrm>
            <a:off x="911225" y="739775"/>
            <a:ext cx="4933950" cy="3700463"/>
          </a:xfrm>
          <a:ln/>
        </p:spPr>
      </p:sp>
      <p:sp>
        <p:nvSpPr>
          <p:cNvPr id="98308"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12712450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D68301C-413C-4946-9391-DBD182D32077}" type="slidenum">
              <a:rPr lang="en-US" altLang="zh-CN">
                <a:solidFill>
                  <a:srgbClr val="000000"/>
                </a:solidFill>
              </a:rPr>
              <a:pPr/>
              <a:t>70</a:t>
            </a:fld>
            <a:endParaRPr lang="en-US" altLang="zh-CN">
              <a:solidFill>
                <a:srgbClr val="000000"/>
              </a:solidFill>
            </a:endParaRPr>
          </a:p>
        </p:txBody>
      </p:sp>
      <p:sp>
        <p:nvSpPr>
          <p:cNvPr id="123907" name="Rectangle 2"/>
          <p:cNvSpPr>
            <a:spLocks noGrp="1" noRot="1" noChangeAspect="1" noChangeArrowheads="1" noTextEdit="1"/>
          </p:cNvSpPr>
          <p:nvPr>
            <p:ph type="sldImg"/>
          </p:nvPr>
        </p:nvSpPr>
        <p:spPr>
          <a:xfrm>
            <a:off x="911225" y="739775"/>
            <a:ext cx="4933950" cy="3700463"/>
          </a:xfrm>
          <a:ln/>
        </p:spPr>
      </p:sp>
      <p:sp>
        <p:nvSpPr>
          <p:cNvPr id="12390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29992758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CEAC3DF8-2DB0-4CB1-968B-191C394DF8A0}" type="slidenum">
              <a:rPr lang="en-US" altLang="zh-CN">
                <a:solidFill>
                  <a:srgbClr val="000000"/>
                </a:solidFill>
              </a:rPr>
              <a:pPr/>
              <a:t>71</a:t>
            </a:fld>
            <a:endParaRPr lang="en-US" altLang="zh-CN">
              <a:solidFill>
                <a:srgbClr val="000000"/>
              </a:solidFill>
            </a:endParaRPr>
          </a:p>
        </p:txBody>
      </p:sp>
      <p:sp>
        <p:nvSpPr>
          <p:cNvPr id="124931" name="Rectangle 2"/>
          <p:cNvSpPr>
            <a:spLocks noGrp="1" noRot="1" noChangeAspect="1" noChangeArrowheads="1" noTextEdit="1"/>
          </p:cNvSpPr>
          <p:nvPr>
            <p:ph type="sldImg"/>
          </p:nvPr>
        </p:nvSpPr>
        <p:spPr>
          <a:xfrm>
            <a:off x="911225" y="739775"/>
            <a:ext cx="4933950" cy="3700463"/>
          </a:xfrm>
          <a:ln/>
        </p:spPr>
      </p:sp>
      <p:sp>
        <p:nvSpPr>
          <p:cNvPr id="124932"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10701571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CFFD322-3717-478C-AC96-D24DE442C213}" type="slidenum">
              <a:rPr lang="en-US" altLang="zh-CN">
                <a:solidFill>
                  <a:srgbClr val="000000"/>
                </a:solidFill>
              </a:rPr>
              <a:pPr/>
              <a:t>72</a:t>
            </a:fld>
            <a:endParaRPr lang="en-US" altLang="zh-CN">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01700" y="4686300"/>
            <a:ext cx="4954588"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35095151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02A95B9C-1E26-4BBE-B17E-452BD8243CCB}" type="slidenum">
              <a:rPr lang="en-US" altLang="zh-CN">
                <a:solidFill>
                  <a:srgbClr val="000000"/>
                </a:solidFill>
              </a:rPr>
              <a:pPr/>
              <a:t>73</a:t>
            </a:fld>
            <a:endParaRPr lang="en-US" altLang="zh-CN">
              <a:solidFill>
                <a:srgbClr val="000000"/>
              </a:solidFill>
            </a:endParaRPr>
          </a:p>
        </p:txBody>
      </p:sp>
      <p:sp>
        <p:nvSpPr>
          <p:cNvPr id="126979" name="Rectangle 2"/>
          <p:cNvSpPr>
            <a:spLocks noGrp="1" noRot="1" noChangeAspect="1" noChangeArrowheads="1" noTextEdit="1"/>
          </p:cNvSpPr>
          <p:nvPr>
            <p:ph type="sldImg"/>
          </p:nvPr>
        </p:nvSpPr>
        <p:spPr>
          <a:xfrm>
            <a:off x="911225" y="739775"/>
            <a:ext cx="4933950" cy="3700463"/>
          </a:xfrm>
          <a:ln/>
        </p:spPr>
      </p:sp>
      <p:sp>
        <p:nvSpPr>
          <p:cNvPr id="126980"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en-US" altLang="zh-CN" dirty="0" smtClean="0">
              <a:sym typeface="Wingdings" pitchFamily="2" charset="2"/>
            </a:endParaRPr>
          </a:p>
        </p:txBody>
      </p:sp>
    </p:spTree>
    <p:extLst>
      <p:ext uri="{BB962C8B-B14F-4D97-AF65-F5344CB8AC3E}">
        <p14:creationId xmlns:p14="http://schemas.microsoft.com/office/powerpoint/2010/main" val="10796111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5987DB55-97A7-4DEE-88DC-9C8043ED1F9C}" type="slidenum">
              <a:rPr lang="en-US" altLang="zh-CN">
                <a:solidFill>
                  <a:srgbClr val="000000"/>
                </a:solidFill>
              </a:rPr>
              <a:pPr/>
              <a:t>74</a:t>
            </a:fld>
            <a:endParaRPr lang="en-US" altLang="zh-CN">
              <a:solidFill>
                <a:srgbClr val="000000"/>
              </a:solidFill>
            </a:endParaRPr>
          </a:p>
        </p:txBody>
      </p:sp>
      <p:sp>
        <p:nvSpPr>
          <p:cNvPr id="128003" name="Rectangle 2"/>
          <p:cNvSpPr>
            <a:spLocks noGrp="1" noRot="1" noChangeAspect="1" noChangeArrowheads="1" noTextEdit="1"/>
          </p:cNvSpPr>
          <p:nvPr>
            <p:ph type="sldImg"/>
          </p:nvPr>
        </p:nvSpPr>
        <p:spPr>
          <a:xfrm>
            <a:off x="911225" y="739775"/>
            <a:ext cx="4933950" cy="3700463"/>
          </a:xfrm>
          <a:ln/>
        </p:spPr>
      </p:sp>
      <p:sp>
        <p:nvSpPr>
          <p:cNvPr id="128004"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solidFill>
                  <a:srgbClr val="008080"/>
                </a:solidFill>
                <a:latin typeface="隶书" pitchFamily="49" charset="-122"/>
                <a:ea typeface="隶书" pitchFamily="49" charset="-122"/>
              </a:rPr>
              <a:t> </a:t>
            </a:r>
            <a:endParaRPr lang="zh-CN" altLang="en-US" dirty="0" smtClean="0">
              <a:solidFill>
                <a:srgbClr val="008080"/>
              </a:solidFill>
              <a:latin typeface="隶书" pitchFamily="49" charset="-122"/>
              <a:ea typeface="隶书" pitchFamily="49" charset="-122"/>
            </a:endParaRPr>
          </a:p>
        </p:txBody>
      </p:sp>
    </p:spTree>
    <p:extLst>
      <p:ext uri="{BB962C8B-B14F-4D97-AF65-F5344CB8AC3E}">
        <p14:creationId xmlns:p14="http://schemas.microsoft.com/office/powerpoint/2010/main" val="13360975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3D39C3AC-3524-4677-B2B7-99D726E006F7}" type="slidenum">
              <a:rPr lang="en-US" altLang="zh-CN">
                <a:solidFill>
                  <a:srgbClr val="000000"/>
                </a:solidFill>
              </a:rPr>
              <a:pPr/>
              <a:t>75</a:t>
            </a:fld>
            <a:endParaRPr lang="en-US" altLang="zh-CN">
              <a:solidFill>
                <a:srgbClr val="000000"/>
              </a:solidFill>
            </a:endParaRPr>
          </a:p>
        </p:txBody>
      </p:sp>
      <p:sp>
        <p:nvSpPr>
          <p:cNvPr id="129027" name="Rectangle 2"/>
          <p:cNvSpPr>
            <a:spLocks noGrp="1" noRot="1" noChangeAspect="1" noChangeArrowheads="1" noTextEdit="1"/>
          </p:cNvSpPr>
          <p:nvPr>
            <p:ph type="sldImg"/>
          </p:nvPr>
        </p:nvSpPr>
        <p:spPr>
          <a:xfrm>
            <a:off x="911225" y="739775"/>
            <a:ext cx="4933950" cy="3700463"/>
          </a:xfrm>
          <a:ln/>
        </p:spPr>
      </p:sp>
      <p:sp>
        <p:nvSpPr>
          <p:cNvPr id="12902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4024312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E6A47AE0-1B20-485A-8C4F-80C8335B82D0}" type="slidenum">
              <a:rPr lang="en-US" altLang="zh-CN">
                <a:solidFill>
                  <a:srgbClr val="000000"/>
                </a:solidFill>
              </a:rPr>
              <a:pPr/>
              <a:t>76</a:t>
            </a:fld>
            <a:endParaRPr lang="en-US" altLang="zh-CN">
              <a:solidFill>
                <a:srgbClr val="000000"/>
              </a:solidFill>
            </a:endParaRPr>
          </a:p>
        </p:txBody>
      </p:sp>
      <p:sp>
        <p:nvSpPr>
          <p:cNvPr id="130051" name="Rectangle 2"/>
          <p:cNvSpPr>
            <a:spLocks noGrp="1" noRot="1" noChangeAspect="1" noChangeArrowheads="1" noTextEdit="1"/>
          </p:cNvSpPr>
          <p:nvPr>
            <p:ph type="sldImg"/>
          </p:nvPr>
        </p:nvSpPr>
        <p:spPr>
          <a:xfrm>
            <a:off x="911225" y="739775"/>
            <a:ext cx="4933950" cy="3700463"/>
          </a:xfrm>
          <a:ln/>
        </p:spPr>
      </p:sp>
      <p:sp>
        <p:nvSpPr>
          <p:cNvPr id="130052"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a:p>
            <a:pPr eaLnBrk="1" hangingPunct="1"/>
            <a:endParaRPr lang="en-US" altLang="zh-CN" dirty="0" smtClean="0"/>
          </a:p>
        </p:txBody>
      </p:sp>
    </p:spTree>
    <p:extLst>
      <p:ext uri="{BB962C8B-B14F-4D97-AF65-F5344CB8AC3E}">
        <p14:creationId xmlns:p14="http://schemas.microsoft.com/office/powerpoint/2010/main" val="24603656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A699141F-0C17-4572-A932-123D9692C63E}" type="slidenum">
              <a:rPr lang="en-US" altLang="zh-CN">
                <a:solidFill>
                  <a:srgbClr val="000000"/>
                </a:solidFill>
              </a:rPr>
              <a:pPr/>
              <a:t>77</a:t>
            </a:fld>
            <a:endParaRPr lang="en-US" altLang="zh-CN">
              <a:solidFill>
                <a:srgbClr val="000000"/>
              </a:solidFill>
            </a:endParaRPr>
          </a:p>
        </p:txBody>
      </p:sp>
      <p:sp>
        <p:nvSpPr>
          <p:cNvPr id="131075" name="Rectangle 2"/>
          <p:cNvSpPr>
            <a:spLocks noGrp="1" noRot="1" noChangeAspect="1" noChangeArrowheads="1" noTextEdit="1"/>
          </p:cNvSpPr>
          <p:nvPr>
            <p:ph type="sldImg"/>
          </p:nvPr>
        </p:nvSpPr>
        <p:spPr>
          <a:xfrm>
            <a:off x="911225" y="739775"/>
            <a:ext cx="4933950" cy="3700463"/>
          </a:xfrm>
          <a:ln/>
        </p:spPr>
      </p:sp>
      <p:sp>
        <p:nvSpPr>
          <p:cNvPr id="131076"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24676462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7C88858-7BA8-4A9E-BDB7-61A52FDB5504}" type="slidenum">
              <a:rPr lang="en-US" altLang="zh-CN">
                <a:solidFill>
                  <a:srgbClr val="000000"/>
                </a:solidFill>
              </a:rPr>
              <a:pPr/>
              <a:t>78</a:t>
            </a:fld>
            <a:endParaRPr lang="en-US" altLang="zh-CN">
              <a:solidFill>
                <a:srgbClr val="000000"/>
              </a:solidFill>
            </a:endParaRPr>
          </a:p>
        </p:txBody>
      </p:sp>
      <p:sp>
        <p:nvSpPr>
          <p:cNvPr id="132099" name="Rectangle 2"/>
          <p:cNvSpPr>
            <a:spLocks noGrp="1" noRot="1" noChangeAspect="1" noChangeArrowheads="1" noTextEdit="1"/>
          </p:cNvSpPr>
          <p:nvPr>
            <p:ph type="sldImg"/>
          </p:nvPr>
        </p:nvSpPr>
        <p:spPr>
          <a:xfrm>
            <a:off x="911225" y="739775"/>
            <a:ext cx="4933950" cy="3700463"/>
          </a:xfrm>
          <a:ln/>
        </p:spPr>
      </p:sp>
      <p:sp>
        <p:nvSpPr>
          <p:cNvPr id="132100"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p>
        </p:txBody>
      </p:sp>
    </p:spTree>
    <p:extLst>
      <p:ext uri="{BB962C8B-B14F-4D97-AF65-F5344CB8AC3E}">
        <p14:creationId xmlns:p14="http://schemas.microsoft.com/office/powerpoint/2010/main" val="21692623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9C5634F-E9ED-495C-BE51-6FC2C73B45E1}" type="slidenum">
              <a:rPr lang="en-US" altLang="zh-CN">
                <a:solidFill>
                  <a:srgbClr val="000000"/>
                </a:solidFill>
              </a:rPr>
              <a:pPr/>
              <a:t>79</a:t>
            </a:fld>
            <a:endParaRPr lang="en-US" altLang="zh-CN">
              <a:solidFill>
                <a:srgbClr val="000000"/>
              </a:solidFill>
            </a:endParaRPr>
          </a:p>
        </p:txBody>
      </p:sp>
      <p:sp>
        <p:nvSpPr>
          <p:cNvPr id="133123" name="Rectangle 2"/>
          <p:cNvSpPr>
            <a:spLocks noGrp="1" noRot="1" noChangeAspect="1" noChangeArrowheads="1" noTextEdit="1"/>
          </p:cNvSpPr>
          <p:nvPr>
            <p:ph type="sldImg"/>
          </p:nvPr>
        </p:nvSpPr>
        <p:spPr>
          <a:xfrm>
            <a:off x="911225" y="739775"/>
            <a:ext cx="4933950" cy="3700463"/>
          </a:xfrm>
          <a:ln/>
        </p:spPr>
      </p:sp>
      <p:sp>
        <p:nvSpPr>
          <p:cNvPr id="133124" name="Rectangle 3"/>
          <p:cNvSpPr>
            <a:spLocks noGrp="1" noChangeArrowheads="1"/>
          </p:cNvSpPr>
          <p:nvPr>
            <p:ph type="body" idx="1"/>
          </p:nvPr>
        </p:nvSpPr>
        <p:spPr>
          <a:xfrm>
            <a:off x="900113" y="4686300"/>
            <a:ext cx="4957762" cy="4440238"/>
          </a:xfrm>
          <a:noFill/>
          <a:ln/>
        </p:spPr>
        <p:txBody>
          <a:bodyPr/>
          <a:lstStyle/>
          <a:p>
            <a:pPr eaLnBrk="1" hangingPunct="1"/>
            <a:r>
              <a:rPr lang="zh-CN" altLang="en-US" dirty="0" smtClean="0"/>
              <a:t> </a:t>
            </a:r>
          </a:p>
        </p:txBody>
      </p:sp>
    </p:spTree>
    <p:extLst>
      <p:ext uri="{BB962C8B-B14F-4D97-AF65-F5344CB8AC3E}">
        <p14:creationId xmlns:p14="http://schemas.microsoft.com/office/powerpoint/2010/main" val="1189486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7891116-AED9-41DB-AA1A-B162DD5A6E87}" type="slidenum">
              <a:rPr lang="en-US" altLang="zh-CN" smtClean="0">
                <a:solidFill>
                  <a:srgbClr val="000000"/>
                </a:solidFill>
              </a:rPr>
              <a:pPr/>
              <a:t>8</a:t>
            </a:fld>
            <a:endParaRPr lang="en-US" altLang="zh-CN" smtClean="0">
              <a:solidFill>
                <a:srgbClr val="000000"/>
              </a:solidFill>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196205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FD03595E-E758-434F-AA72-1203210CA5AD}" type="slidenum">
              <a:rPr lang="en-US" altLang="zh-CN">
                <a:solidFill>
                  <a:srgbClr val="000000"/>
                </a:solidFill>
              </a:rPr>
              <a:pPr/>
              <a:t>80</a:t>
            </a:fld>
            <a:endParaRPr lang="en-US" altLang="zh-CN">
              <a:solidFill>
                <a:srgbClr val="000000"/>
              </a:solidFill>
            </a:endParaRPr>
          </a:p>
        </p:txBody>
      </p:sp>
      <p:sp>
        <p:nvSpPr>
          <p:cNvPr id="134147" name="Rectangle 2"/>
          <p:cNvSpPr>
            <a:spLocks noGrp="1" noRot="1" noChangeAspect="1" noChangeArrowheads="1" noTextEdit="1"/>
          </p:cNvSpPr>
          <p:nvPr>
            <p:ph type="sldImg"/>
          </p:nvPr>
        </p:nvSpPr>
        <p:spPr>
          <a:xfrm>
            <a:off x="911225" y="739775"/>
            <a:ext cx="4933950" cy="3700463"/>
          </a:xfrm>
          <a:ln/>
        </p:spPr>
      </p:sp>
      <p:sp>
        <p:nvSpPr>
          <p:cNvPr id="134148"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en-US" altLang="zh-CN" dirty="0" smtClean="0">
              <a:solidFill>
                <a:srgbClr val="FF3300"/>
              </a:solidFill>
            </a:endParaRPr>
          </a:p>
        </p:txBody>
      </p:sp>
    </p:spTree>
    <p:extLst>
      <p:ext uri="{BB962C8B-B14F-4D97-AF65-F5344CB8AC3E}">
        <p14:creationId xmlns:p14="http://schemas.microsoft.com/office/powerpoint/2010/main" val="14309755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8CB46F2F-025B-4A84-8CA7-AE042B67F677}" type="slidenum">
              <a:rPr lang="en-US" altLang="zh-CN">
                <a:solidFill>
                  <a:srgbClr val="000000"/>
                </a:solidFill>
              </a:rPr>
              <a:pPr/>
              <a:t>82</a:t>
            </a:fld>
            <a:endParaRPr lang="en-US" altLang="zh-CN">
              <a:solidFill>
                <a:srgbClr val="000000"/>
              </a:solidFill>
            </a:endParaRPr>
          </a:p>
        </p:txBody>
      </p:sp>
      <p:sp>
        <p:nvSpPr>
          <p:cNvPr id="135171" name="Rectangle 2"/>
          <p:cNvSpPr>
            <a:spLocks noGrp="1" noRot="1" noChangeAspect="1" noChangeArrowheads="1" noTextEdit="1"/>
          </p:cNvSpPr>
          <p:nvPr>
            <p:ph type="sldImg"/>
          </p:nvPr>
        </p:nvSpPr>
        <p:spPr>
          <a:xfrm>
            <a:off x="911225" y="739775"/>
            <a:ext cx="4933950" cy="3700463"/>
          </a:xfrm>
          <a:ln/>
        </p:spPr>
      </p:sp>
      <p:sp>
        <p:nvSpPr>
          <p:cNvPr id="135172" name="Rectangle 3"/>
          <p:cNvSpPr>
            <a:spLocks noGrp="1" noChangeArrowheads="1"/>
          </p:cNvSpPr>
          <p:nvPr>
            <p:ph type="body" idx="1"/>
          </p:nvPr>
        </p:nvSpPr>
        <p:spPr>
          <a:xfrm>
            <a:off x="900113" y="4686300"/>
            <a:ext cx="4957762" cy="4440238"/>
          </a:xfrm>
          <a:noFill/>
          <a:ln/>
        </p:spPr>
        <p:txBody>
          <a:bodyPr/>
          <a:lstStyle/>
          <a:p>
            <a:pPr eaLnBrk="1" hangingPunct="1"/>
            <a:r>
              <a:rPr lang="en-US" altLang="zh-CN" dirty="0" smtClean="0"/>
              <a:t> </a:t>
            </a:r>
            <a:endParaRPr lang="zh-CN" altLang="en-US" dirty="0" smtClean="0"/>
          </a:p>
        </p:txBody>
      </p:sp>
    </p:spTree>
    <p:extLst>
      <p:ext uri="{BB962C8B-B14F-4D97-AF65-F5344CB8AC3E}">
        <p14:creationId xmlns:p14="http://schemas.microsoft.com/office/powerpoint/2010/main" val="9841415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1C78EAE-EF41-423A-973A-6ECC16CB7CB6}" type="slidenum">
              <a:rPr lang="en-US" altLang="zh-CN">
                <a:solidFill>
                  <a:srgbClr val="000000"/>
                </a:solidFill>
              </a:rPr>
              <a:pPr/>
              <a:t>83</a:t>
            </a:fld>
            <a:endParaRPr lang="en-US" altLang="zh-CN">
              <a:solidFill>
                <a:srgbClr val="000000"/>
              </a:solidFill>
            </a:endParaRPr>
          </a:p>
        </p:txBody>
      </p:sp>
      <p:sp>
        <p:nvSpPr>
          <p:cNvPr id="137219" name="Rectangle 2"/>
          <p:cNvSpPr>
            <a:spLocks noGrp="1" noRot="1" noChangeAspect="1" noChangeArrowheads="1" noTextEdit="1"/>
          </p:cNvSpPr>
          <p:nvPr>
            <p:ph type="sldImg"/>
          </p:nvPr>
        </p:nvSpPr>
        <p:spPr>
          <a:xfrm>
            <a:off x="911225" y="739775"/>
            <a:ext cx="4933950" cy="3700463"/>
          </a:xfrm>
          <a:ln/>
        </p:spPr>
      </p:sp>
      <p:sp>
        <p:nvSpPr>
          <p:cNvPr id="137220" name="Rectangle 3"/>
          <p:cNvSpPr>
            <a:spLocks noGrp="1" noChangeArrowheads="1"/>
          </p:cNvSpPr>
          <p:nvPr>
            <p:ph type="body" idx="1"/>
          </p:nvPr>
        </p:nvSpPr>
        <p:spPr>
          <a:xfrm>
            <a:off x="900113" y="4686300"/>
            <a:ext cx="4957762"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34155205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114B6FE-8248-406B-8F0C-F4D6F82D71E2}" type="slidenum">
              <a:rPr lang="en-US" altLang="zh-CN">
                <a:solidFill>
                  <a:srgbClr val="000000"/>
                </a:solidFill>
              </a:rPr>
              <a:pPr/>
              <a:t>84</a:t>
            </a:fld>
            <a:endParaRPr lang="en-US" altLang="zh-CN">
              <a:solidFill>
                <a:srgbClr val="000000"/>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01700" y="4686300"/>
            <a:ext cx="4954588" cy="4440238"/>
          </a:xfrm>
          <a:noFill/>
          <a:ln/>
        </p:spPr>
        <p:txBody>
          <a:bodyPr/>
          <a:lstStyle/>
          <a:p>
            <a:pPr eaLnBrk="1" hangingPunct="1"/>
            <a:endParaRPr lang="zh-CN" altLang="zh-CN" smtClean="0"/>
          </a:p>
        </p:txBody>
      </p:sp>
    </p:spTree>
    <p:extLst>
      <p:ext uri="{BB962C8B-B14F-4D97-AF65-F5344CB8AC3E}">
        <p14:creationId xmlns:p14="http://schemas.microsoft.com/office/powerpoint/2010/main" val="2160694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5CCB8F7-76BF-4F19-B743-950FDF16A51E}" type="slidenum">
              <a:rPr lang="en-US" altLang="zh-CN" smtClean="0"/>
              <a:pPr/>
              <a:t>9</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171513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zh-CN" altLang="en-US"/>
          </a:p>
        </p:txBody>
      </p:sp>
      <p:sp>
        <p:nvSpPr>
          <p:cNvPr id="26627" name="Rectangle 3"/>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endParaRPr lang="zh-CN" altLang="zh-CN"/>
          </a:p>
        </p:txBody>
      </p:sp>
      <p:sp>
        <p:nvSpPr>
          <p:cNvPr id="2662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smtClean="0">
                <a:solidFill>
                  <a:srgbClr val="578963"/>
                </a:solidFill>
              </a:defRPr>
            </a:lvl1pPr>
          </a:lstStyle>
          <a:p>
            <a:pPr>
              <a:defRPr/>
            </a:pPr>
            <a:fld id="{BE8E9998-4ECA-4456-9D6E-73DA79069F36}" type="datetime1">
              <a:rPr lang="zh-CN" altLang="en-US"/>
              <a:pPr>
                <a:defRPr/>
              </a:pPr>
              <a:t>2019-11-05</a:t>
            </a:fld>
            <a:endParaRPr lang="en-US" altLang="zh-CN"/>
          </a:p>
        </p:txBody>
      </p:sp>
      <p:sp>
        <p:nvSpPr>
          <p:cNvPr id="6" name="Rectangle 6"/>
          <p:cNvSpPr>
            <a:spLocks noGrp="1" noChangeArrowheads="1"/>
          </p:cNvSpPr>
          <p:nvPr>
            <p:ph type="ftr" sz="quarter" idx="11"/>
          </p:nvPr>
        </p:nvSpPr>
        <p:spPr/>
        <p:txBody>
          <a:bodyPr/>
          <a:lstStyle>
            <a:lvl1pPr>
              <a:defRPr smtClean="0">
                <a:solidFill>
                  <a:srgbClr val="578963"/>
                </a:solidFill>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smtClean="0">
                <a:solidFill>
                  <a:srgbClr val="578963"/>
                </a:solidFill>
              </a:defRPr>
            </a:lvl1pPr>
          </a:lstStyle>
          <a:p>
            <a:pPr>
              <a:defRPr/>
            </a:pPr>
            <a:fld id="{016872AE-4C13-464D-B078-FE8792F7B80A}" type="slidenum">
              <a:rPr lang="en-US" altLang="zh-CN"/>
              <a:pPr>
                <a:defRPr/>
              </a:pPr>
              <a:t>‹#›</a:t>
            </a:fld>
            <a:endParaRPr lang="en-US" altLang="zh-C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A074C7C-7588-4073-9C70-7DBF4D8C125B}" type="datetime1">
              <a:rPr lang="zh-CN" altLang="en-US"/>
              <a:pPr>
                <a:defRPr/>
              </a:pPr>
              <a:t>2019-11-05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26FD7C-09A6-41BC-9B5A-69DCBF62ACBE}" type="slidenum">
              <a:rPr lang="en-US" altLang="zh-CN"/>
              <a:pPr>
                <a:defRPr/>
              </a:pPr>
              <a:t>‹#›</a:t>
            </a:fld>
            <a:endParaRPr lang="en-US" altLang="zh-C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1E93800-1F44-49F9-A33F-E7FABF050EED}" type="datetime1">
              <a:rPr lang="zh-CN" altLang="en-US"/>
              <a:pPr>
                <a:defRPr/>
              </a:pPr>
              <a:t>2019-11-05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60F8BBF-A912-4911-B3E5-65A18CB44E71}" type="slidenum">
              <a:rPr lang="en-US" altLang="zh-CN"/>
              <a:pPr>
                <a:defRPr/>
              </a:pPr>
              <a:t>‹#›</a:t>
            </a:fld>
            <a:endParaRPr lang="en-US" altLang="zh-CN"/>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0720C3-6DF8-475C-B58C-98A8075D212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36500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CF79C37-FF0D-4BB4-A59C-BDEA7093778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1799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20E44D-98B8-4DF5-B35C-D01F4A5649D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884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69AD4B-D683-4F9B-B03C-63BBB65C4A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5368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3BD4E49-29EC-423C-A421-2B0E2BA588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290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4BA1BFD-46C3-4B22-AB1B-3CF20F31FF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92040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19291C9D-7CB4-44DF-9CB0-083613C27F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38146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8D4FA82-EA73-48BF-81E6-85A710732E6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863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68BD541-2175-4964-9EAB-99B7CED49BE4}" type="datetime1">
              <a:rPr lang="zh-CN" altLang="en-US"/>
              <a:pPr>
                <a:defRPr/>
              </a:pPr>
              <a:t>2019-11-05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B92613-BAE8-4F03-8948-E02717951D6D}" type="slidenum">
              <a:rPr lang="en-US" altLang="zh-CN"/>
              <a:pPr>
                <a:defRPr/>
              </a:pPr>
              <a:t>‹#›</a:t>
            </a:fld>
            <a:endParaRPr lang="en-US" altLang="zh-CN"/>
          </a:p>
        </p:txBody>
      </p:sp>
    </p:spTree>
  </p:cSld>
  <p:clrMapOvr>
    <a:masterClrMapping/>
  </p:clrMapOvr>
  <p:transition spd="med">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B98D8B2-3CA4-4E15-AFD9-BBB51246EC7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84162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C52AC8-E4CE-47FB-BDBB-7642A58210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23132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6AE5EA-E7AC-43AC-AD44-59B9261D41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798678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F3C833F-B9F5-40AF-9C6A-656F650AAA1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30688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50E9D53-1CE5-4614-98AE-F735B8FE37E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68706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70FC5E8-64DD-462C-BA4C-CEAC3673C97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84896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3F08A08-40F0-4E61-BF2C-9072B45DA3F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62909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8742718B-BBD5-41F5-B5B5-179C5AD13EA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7561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724B3ACF-0852-417F-9BD5-6D84E2289FB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60156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7B1366A-08A3-4AAA-AE92-F1222744140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370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17AD6B1-50F1-4C26-B81E-B46CAB1B7056}" type="datetime1">
              <a:rPr lang="zh-CN" altLang="en-US"/>
              <a:pPr>
                <a:defRPr/>
              </a:pPr>
              <a:t>2019-11-05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9959FF-E535-449B-938F-30B7275E3F2C}" type="slidenum">
              <a:rPr lang="en-US" altLang="zh-CN"/>
              <a:pPr>
                <a:defRPr/>
              </a:pPr>
              <a:t>‹#›</a:t>
            </a:fld>
            <a:endParaRPr lang="en-US" altLang="zh-CN"/>
          </a:p>
        </p:txBody>
      </p:sp>
    </p:spTree>
  </p:cSld>
  <p:clrMapOvr>
    <a:masterClrMapping/>
  </p:clrMapOvr>
  <p:transition spd="med">
    <p:pull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7BD79F8-A334-432E-883A-584B2207AB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98357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DEDCAE0-1739-4EDF-9A04-3F21AD17F31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138278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83DEE3A-1E8D-4EED-9AFC-AFB51DB44E7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76882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D43DB5A-B65D-4AAF-B1AB-6729D0894FF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410190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F3C833F-B9F5-40AF-9C6A-656F650AAA1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76467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50E9D53-1CE5-4614-98AE-F735B8FE37E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856873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70FC5E8-64DD-462C-BA4C-CEAC3673C97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577881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3F08A08-40F0-4E61-BF2C-9072B45DA3F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185781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8742718B-BBD5-41F5-B5B5-179C5AD13EA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205046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724B3ACF-0852-417F-9BD5-6D84E2289FB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28167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855BF6DF-7D4F-4C1D-82F5-CF06960567C0}" type="datetime1">
              <a:rPr lang="zh-CN" altLang="en-US"/>
              <a:pPr>
                <a:defRPr/>
              </a:pPr>
              <a:t>2019-11-05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9D036F8-D989-4A66-89FD-28A363CCF52A}" type="slidenum">
              <a:rPr lang="en-US" altLang="zh-CN"/>
              <a:pPr>
                <a:defRPr/>
              </a:pPr>
              <a:t>‹#›</a:t>
            </a:fld>
            <a:endParaRPr lang="en-US" altLang="zh-CN"/>
          </a:p>
        </p:txBody>
      </p:sp>
    </p:spTree>
  </p:cSld>
  <p:clrMapOvr>
    <a:masterClrMapping/>
  </p:clrMapOvr>
  <p:transition spd="med">
    <p:pull di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7B1366A-08A3-4AAA-AE92-F1222744140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598451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7BD79F8-A334-432E-883A-584B2207AB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336290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DEDCAE0-1739-4EDF-9A04-3F21AD17F31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6490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83DEE3A-1E8D-4EED-9AFC-AFB51DB44E7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26334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D43DB5A-B65D-4AAF-B1AB-6729D0894FF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378488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0720C3-6DF8-475C-B58C-98A8075D212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27814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CF79C37-FF0D-4BB4-A59C-BDEA7093778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870504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20E44D-98B8-4DF5-B35C-D01F4A5649D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270149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69AD4B-D683-4F9B-B03C-63BBB65C4A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1874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3BD4E49-29EC-423C-A421-2B0E2BA588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250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C94F16D2-2535-464A-A3F9-E8098B3E77F1}" type="datetime1">
              <a:rPr lang="zh-CN" altLang="en-US"/>
              <a:pPr>
                <a:defRPr/>
              </a:pPr>
              <a:t>2019-11-05</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B19B36A-EF56-40B8-A31D-4203937962EC}" type="slidenum">
              <a:rPr lang="en-US" altLang="zh-CN"/>
              <a:pPr>
                <a:defRPr/>
              </a:pPr>
              <a:t>‹#›</a:t>
            </a:fld>
            <a:endParaRPr lang="en-US" altLang="zh-CN"/>
          </a:p>
        </p:txBody>
      </p:sp>
    </p:spTree>
  </p:cSld>
  <p:clrMapOvr>
    <a:masterClrMapping/>
  </p:clrMapOvr>
  <p:transition spd="med">
    <p:pull dir="d"/>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4BA1BFD-46C3-4B22-AB1B-3CF20F31FF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871209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19291C9D-7CB4-44DF-9CB0-083613C27F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849587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8D4FA82-EA73-48BF-81E6-85A710732E6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70591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B98D8B2-3CA4-4E15-AFD9-BBB51246EC7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355033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C52AC8-E4CE-47FB-BDBB-7642A58210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02959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6AE5EA-E7AC-43AC-AD44-59B9261D41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865918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zh-CN" altLang="en-US">
              <a:solidFill>
                <a:srgbClr val="333333"/>
              </a:solidFill>
            </a:endParaRPr>
          </a:p>
        </p:txBody>
      </p:sp>
      <p:sp>
        <p:nvSpPr>
          <p:cNvPr id="26627" name="Rectangle 3"/>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endParaRPr lang="zh-CN" altLang="zh-CN"/>
          </a:p>
        </p:txBody>
      </p:sp>
      <p:sp>
        <p:nvSpPr>
          <p:cNvPr id="2662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smtClean="0">
                <a:solidFill>
                  <a:srgbClr val="578963"/>
                </a:solidFill>
              </a:defRPr>
            </a:lvl1pPr>
          </a:lstStyle>
          <a:p>
            <a:pPr>
              <a:defRPr/>
            </a:pPr>
            <a:fld id="{BE8E9998-4ECA-4456-9D6E-73DA79069F36}" type="datetime1">
              <a:rPr lang="zh-CN" altLang="en-US"/>
              <a:pPr>
                <a:defRPr/>
              </a:pPr>
              <a:t>2019-11-05</a:t>
            </a:fld>
            <a:endParaRPr lang="en-US" altLang="zh-CN"/>
          </a:p>
        </p:txBody>
      </p:sp>
      <p:sp>
        <p:nvSpPr>
          <p:cNvPr id="6" name="Rectangle 6"/>
          <p:cNvSpPr>
            <a:spLocks noGrp="1" noChangeArrowheads="1"/>
          </p:cNvSpPr>
          <p:nvPr>
            <p:ph type="ftr" sz="quarter" idx="11"/>
          </p:nvPr>
        </p:nvSpPr>
        <p:spPr/>
        <p:txBody>
          <a:bodyPr/>
          <a:lstStyle>
            <a:lvl1pPr>
              <a:defRPr smtClean="0">
                <a:solidFill>
                  <a:srgbClr val="578963"/>
                </a:solidFill>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smtClean="0">
                <a:solidFill>
                  <a:srgbClr val="578963"/>
                </a:solidFill>
              </a:defRPr>
            </a:lvl1pPr>
          </a:lstStyle>
          <a:p>
            <a:pPr>
              <a:defRPr/>
            </a:pPr>
            <a:fld id="{016872AE-4C13-464D-B078-FE8792F7B80A}" type="slidenum">
              <a:rPr lang="en-US" altLang="zh-CN"/>
              <a:pPr>
                <a:defRPr/>
              </a:pPr>
              <a:t>‹#›</a:t>
            </a:fld>
            <a:endParaRPr lang="en-US" altLang="zh-CN"/>
          </a:p>
        </p:txBody>
      </p:sp>
    </p:spTree>
    <p:extLst>
      <p:ext uri="{BB962C8B-B14F-4D97-AF65-F5344CB8AC3E}">
        <p14:creationId xmlns:p14="http://schemas.microsoft.com/office/powerpoint/2010/main" val="3025245200"/>
      </p:ext>
    </p:extLst>
  </p:cSld>
  <p:clrMapOvr>
    <a:masterClrMapping/>
  </p:clrMapOvr>
  <p:transition spd="med">
    <p:pull dir="d"/>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68BD541-2175-4964-9EAB-99B7CED49BE4}" type="datetime1">
              <a:rPr lang="zh-CN" altLang="en-US">
                <a:solidFill>
                  <a:srgbClr val="578963"/>
                </a:solidFill>
              </a:rPr>
              <a:pPr>
                <a:defRPr/>
              </a:pPr>
              <a:t>2019-11-05</a:t>
            </a:fld>
            <a:endParaRPr lang="en-US" altLang="zh-CN">
              <a:solidFill>
                <a:srgbClr val="578963"/>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9B92613-BAE8-4F03-8948-E02717951D6D}"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2264571591"/>
      </p:ext>
    </p:extLst>
  </p:cSld>
  <p:clrMapOvr>
    <a:masterClrMapping/>
  </p:clrMapOvr>
  <p:transition spd="med">
    <p:pull dir="d"/>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17AD6B1-50F1-4C26-B81E-B46CAB1B7056}" type="datetime1">
              <a:rPr lang="zh-CN" altLang="en-US">
                <a:solidFill>
                  <a:srgbClr val="578963"/>
                </a:solidFill>
              </a:rPr>
              <a:pPr>
                <a:defRPr/>
              </a:pPr>
              <a:t>2019-11-05</a:t>
            </a:fld>
            <a:endParaRPr lang="en-US" altLang="zh-CN">
              <a:solidFill>
                <a:srgbClr val="578963"/>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E9959FF-E535-449B-938F-30B7275E3F2C}"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810651271"/>
      </p:ext>
    </p:extLst>
  </p:cSld>
  <p:clrMapOvr>
    <a:masterClrMapping/>
  </p:clrMapOvr>
  <p:transition spd="med">
    <p:pull dir="d"/>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855BF6DF-7D4F-4C1D-82F5-CF06960567C0}" type="datetime1">
              <a:rPr lang="zh-CN" altLang="en-US">
                <a:solidFill>
                  <a:srgbClr val="578963"/>
                </a:solidFill>
              </a:rPr>
              <a:pPr>
                <a:defRPr/>
              </a:pPr>
              <a:t>2019-11-05</a:t>
            </a:fld>
            <a:endParaRPr lang="en-US" altLang="zh-CN">
              <a:solidFill>
                <a:srgbClr val="578963"/>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9D036F8-D989-4A66-89FD-28A363CCF52A}"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4160221490"/>
      </p:ext>
    </p:extLst>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222B4D5B-DF85-471F-AA90-CFB793FF5FA1}" type="datetime1">
              <a:rPr lang="zh-CN" altLang="en-US"/>
              <a:pPr>
                <a:defRPr/>
              </a:pPr>
              <a:t>2019-11-05</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04BFEBC-7671-43BB-8F3F-7E979993B398}" type="slidenum">
              <a:rPr lang="en-US" altLang="zh-CN"/>
              <a:pPr>
                <a:defRPr/>
              </a:pPr>
              <a:t>‹#›</a:t>
            </a:fld>
            <a:endParaRPr lang="en-US" altLang="zh-CN"/>
          </a:p>
        </p:txBody>
      </p:sp>
    </p:spTree>
  </p:cSld>
  <p:clrMapOvr>
    <a:masterClrMapping/>
  </p:clrMapOvr>
  <p:transition spd="med">
    <p:pull dir="d"/>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C94F16D2-2535-464A-A3F9-E8098B3E77F1}" type="datetime1">
              <a:rPr lang="zh-CN" altLang="en-US">
                <a:solidFill>
                  <a:srgbClr val="578963"/>
                </a:solidFill>
              </a:rPr>
              <a:pPr>
                <a:defRPr/>
              </a:pPr>
              <a:t>2019-11-05</a:t>
            </a:fld>
            <a:endParaRPr lang="en-US" altLang="zh-CN">
              <a:solidFill>
                <a:srgbClr val="578963"/>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B19B36A-EF56-40B8-A31D-4203937962EC}"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1771170621"/>
      </p:ext>
    </p:extLst>
  </p:cSld>
  <p:clrMapOvr>
    <a:masterClrMapping/>
  </p:clrMapOvr>
  <p:transition spd="med">
    <p:pull dir="d"/>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222B4D5B-DF85-471F-AA90-CFB793FF5FA1}" type="datetime1">
              <a:rPr lang="zh-CN" altLang="en-US">
                <a:solidFill>
                  <a:srgbClr val="578963"/>
                </a:solidFill>
              </a:rPr>
              <a:pPr>
                <a:defRPr/>
              </a:pPr>
              <a:t>2019-11-05</a:t>
            </a:fld>
            <a:endParaRPr lang="en-US" altLang="zh-CN">
              <a:solidFill>
                <a:srgbClr val="578963"/>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BFEBC-7671-43BB-8F3F-7E979993B398}"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4156087029"/>
      </p:ext>
    </p:extLst>
  </p:cSld>
  <p:clrMapOvr>
    <a:masterClrMapping/>
  </p:clrMapOvr>
  <p:transition spd="med">
    <p:pull dir="d"/>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110E414-80FE-4B2E-88BB-36CA6E558720}" type="datetime1">
              <a:rPr lang="zh-CN" altLang="en-US">
                <a:solidFill>
                  <a:srgbClr val="578963"/>
                </a:solidFill>
              </a:rPr>
              <a:pPr>
                <a:defRPr/>
              </a:pPr>
              <a:t>2019-11-05</a:t>
            </a:fld>
            <a:endParaRPr lang="en-US" altLang="zh-CN">
              <a:solidFill>
                <a:srgbClr val="578963"/>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D97CFCC-EB68-4B21-ACB8-770D3DA0C71E}"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4036480539"/>
      </p:ext>
    </p:extLst>
  </p:cSld>
  <p:clrMapOvr>
    <a:masterClrMapping/>
  </p:clrMapOvr>
  <p:transition spd="med">
    <p:pull dir="d"/>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7AB5091-60D9-403C-8171-C43E11F5DBE8}" type="datetime1">
              <a:rPr lang="zh-CN" altLang="en-US">
                <a:solidFill>
                  <a:srgbClr val="578963"/>
                </a:solidFill>
              </a:rPr>
              <a:pPr>
                <a:defRPr/>
              </a:pPr>
              <a:t>2019-11-05</a:t>
            </a:fld>
            <a:endParaRPr lang="en-US" altLang="zh-CN">
              <a:solidFill>
                <a:srgbClr val="578963"/>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D338B7-FCC0-43EB-BBF4-BE1B28EB7851}"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4100100881"/>
      </p:ext>
    </p:extLst>
  </p:cSld>
  <p:clrMapOvr>
    <a:masterClrMapping/>
  </p:clrMapOvr>
  <p:transition spd="med">
    <p:pull dir="d"/>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2F3321F-758E-4447-AC95-F9487F3788C1}" type="datetime1">
              <a:rPr lang="zh-CN" altLang="en-US">
                <a:solidFill>
                  <a:srgbClr val="578963"/>
                </a:solidFill>
              </a:rPr>
              <a:pPr>
                <a:defRPr/>
              </a:pPr>
              <a:t>2019-11-05</a:t>
            </a:fld>
            <a:endParaRPr lang="en-US" altLang="zh-CN">
              <a:solidFill>
                <a:srgbClr val="578963"/>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A645CA2-1233-4417-9128-5CB7448A3DA8}"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3185168917"/>
      </p:ext>
    </p:extLst>
  </p:cSld>
  <p:clrMapOvr>
    <a:masterClrMapping/>
  </p:clrMapOvr>
  <p:transition spd="med">
    <p:pull dir="d"/>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A074C7C-7588-4073-9C70-7DBF4D8C125B}" type="datetime1">
              <a:rPr lang="zh-CN" altLang="en-US">
                <a:solidFill>
                  <a:srgbClr val="578963"/>
                </a:solidFill>
              </a:rPr>
              <a:pPr>
                <a:defRPr/>
              </a:pPr>
              <a:t>2019-11-05</a:t>
            </a:fld>
            <a:endParaRPr lang="en-US" altLang="zh-CN">
              <a:solidFill>
                <a:srgbClr val="578963"/>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26FD7C-09A6-41BC-9B5A-69DCBF62ACBE}"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3258080403"/>
      </p:ext>
    </p:extLst>
  </p:cSld>
  <p:clrMapOvr>
    <a:masterClrMapping/>
  </p:clrMapOvr>
  <p:transition spd="med">
    <p:pull dir="d"/>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1E93800-1F44-49F9-A33F-E7FABF050EED}" type="datetime1">
              <a:rPr lang="zh-CN" altLang="en-US">
                <a:solidFill>
                  <a:srgbClr val="578963"/>
                </a:solidFill>
              </a:rPr>
              <a:pPr>
                <a:defRPr/>
              </a:pPr>
              <a:t>2019-11-05</a:t>
            </a:fld>
            <a:endParaRPr lang="en-US" altLang="zh-CN">
              <a:solidFill>
                <a:srgbClr val="578963"/>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578963"/>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60F8BBF-A912-4911-B3E5-65A18CB44E71}"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3271044832"/>
      </p:ext>
    </p:extLst>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110E414-80FE-4B2E-88BB-36CA6E558720}" type="datetime1">
              <a:rPr lang="zh-CN" altLang="en-US"/>
              <a:pPr>
                <a:defRPr/>
              </a:pPr>
              <a:t>2019-11-05</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D97CFCC-EB68-4B21-ACB8-770D3DA0C71E}" type="slidenum">
              <a:rPr lang="en-US" altLang="zh-CN"/>
              <a:pPr>
                <a:defRPr/>
              </a:pPr>
              <a:t>‹#›</a:t>
            </a:fld>
            <a:endParaRPr lang="en-US" altLang="zh-C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7AB5091-60D9-403C-8171-C43E11F5DBE8}" type="datetime1">
              <a:rPr lang="zh-CN" altLang="en-US"/>
              <a:pPr>
                <a:defRPr/>
              </a:pPr>
              <a:t>2019-11-05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3D338B7-FCC0-43EB-BBF4-BE1B28EB7851}" type="slidenum">
              <a:rPr lang="en-US" altLang="zh-CN"/>
              <a:pPr>
                <a:defRPr/>
              </a:pPr>
              <a:t>‹#›</a:t>
            </a:fld>
            <a:endParaRPr lang="en-US" altLang="zh-CN"/>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2F3321F-758E-4447-AC95-F9487F3788C1}" type="datetime1">
              <a:rPr lang="zh-CN" altLang="en-US"/>
              <a:pPr>
                <a:defRPr/>
              </a:pPr>
              <a:t>2019-11-05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A645CA2-1233-4417-9128-5CB7448A3DA8}" type="slidenum">
              <a:rPr lang="en-US" altLang="zh-CN"/>
              <a:pPr>
                <a:defRPr/>
              </a:pPr>
              <a:t>‹#›</a:t>
            </a:fld>
            <a:endParaRPr lang="en-US" altLang="zh-CN"/>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60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solidFill>
                  <a:schemeClr val="bg2"/>
                </a:solidFill>
              </a:defRPr>
            </a:lvl1pPr>
          </a:lstStyle>
          <a:p>
            <a:pPr>
              <a:defRPr/>
            </a:pPr>
            <a:fld id="{06C4DA74-FB08-4B03-A3FE-23C077E9F591}" type="datetime1">
              <a:rPr lang="zh-CN" altLang="en-US"/>
              <a:pPr>
                <a:defRPr/>
              </a:pPr>
              <a:t>2019-11-05</a:t>
            </a:fld>
            <a:endParaRPr lang="en-US" altLang="zh-CN"/>
          </a:p>
        </p:txBody>
      </p:sp>
      <p:sp>
        <p:nvSpPr>
          <p:cNvPr id="256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solidFill>
                  <a:schemeClr val="bg2"/>
                </a:solidFill>
              </a:defRPr>
            </a:lvl1pPr>
          </a:lstStyle>
          <a:p>
            <a:pPr>
              <a:defRPr/>
            </a:pPr>
            <a:endParaRPr lang="en-US" altLang="zh-CN"/>
          </a:p>
        </p:txBody>
      </p:sp>
      <p:sp>
        <p:nvSpPr>
          <p:cNvPr id="2560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defRPr>
            </a:lvl1pPr>
          </a:lstStyle>
          <a:p>
            <a:pPr>
              <a:defRPr/>
            </a:pPr>
            <a:fld id="{108AC4FF-A56A-4A29-9559-C10C90B9CA6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ransition spd="med">
    <p:pull dir="d"/>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1780A7C-3A0B-4E4F-B159-1143CCC6754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3255072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18860C8-5DB5-494F-B4C9-8C7B834AFF42}" type="slidenum">
              <a:rPr lang="en-US" altLang="zh-CN" smtClean="0">
                <a:solidFill>
                  <a:srgbClr val="000000"/>
                </a:solidFill>
              </a:rPr>
              <a:pPr/>
              <a:t>‹#›</a:t>
            </a:fld>
            <a:endParaRPr lang="en-US" altLang="zh-CN" smtClean="0">
              <a:solidFill>
                <a:srgbClr val="000000"/>
              </a:solidFill>
            </a:endParaRPr>
          </a:p>
        </p:txBody>
      </p:sp>
    </p:spTree>
    <p:extLst>
      <p:ext uri="{BB962C8B-B14F-4D97-AF65-F5344CB8AC3E}">
        <p14:creationId xmlns:p14="http://schemas.microsoft.com/office/powerpoint/2010/main" val="20792466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18860C8-5DB5-494F-B4C9-8C7B834AFF42}" type="slidenum">
              <a:rPr lang="en-US" altLang="zh-CN" smtClean="0">
                <a:solidFill>
                  <a:srgbClr val="000000"/>
                </a:solidFill>
              </a:rPr>
              <a:pPr/>
              <a:t>‹#›</a:t>
            </a:fld>
            <a:endParaRPr lang="en-US" altLang="zh-CN" smtClean="0">
              <a:solidFill>
                <a:srgbClr val="000000"/>
              </a:solidFill>
            </a:endParaRPr>
          </a:p>
        </p:txBody>
      </p:sp>
    </p:spTree>
    <p:extLst>
      <p:ext uri="{BB962C8B-B14F-4D97-AF65-F5344CB8AC3E}">
        <p14:creationId xmlns:p14="http://schemas.microsoft.com/office/powerpoint/2010/main" val="27304308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1780A7C-3A0B-4E4F-B159-1143CCC6754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258409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60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solidFill>
                  <a:schemeClr val="bg2"/>
                </a:solidFill>
              </a:defRPr>
            </a:lvl1pPr>
          </a:lstStyle>
          <a:p>
            <a:pPr>
              <a:defRPr/>
            </a:pPr>
            <a:fld id="{06C4DA74-FB08-4B03-A3FE-23C077E9F591}" type="datetime1">
              <a:rPr lang="zh-CN" altLang="en-US">
                <a:solidFill>
                  <a:srgbClr val="578963"/>
                </a:solidFill>
              </a:rPr>
              <a:pPr>
                <a:defRPr/>
              </a:pPr>
              <a:t>2019-11-05</a:t>
            </a:fld>
            <a:endParaRPr lang="en-US" altLang="zh-CN">
              <a:solidFill>
                <a:srgbClr val="578963"/>
              </a:solidFill>
            </a:endParaRPr>
          </a:p>
        </p:txBody>
      </p:sp>
      <p:sp>
        <p:nvSpPr>
          <p:cNvPr id="256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solidFill>
                  <a:schemeClr val="bg2"/>
                </a:solidFill>
              </a:defRPr>
            </a:lvl1pPr>
          </a:lstStyle>
          <a:p>
            <a:pPr>
              <a:defRPr/>
            </a:pPr>
            <a:endParaRPr lang="en-US" altLang="zh-CN">
              <a:solidFill>
                <a:srgbClr val="578963"/>
              </a:solidFill>
            </a:endParaRPr>
          </a:p>
        </p:txBody>
      </p:sp>
      <p:sp>
        <p:nvSpPr>
          <p:cNvPr id="2560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defRPr>
            </a:lvl1pPr>
          </a:lstStyle>
          <a:p>
            <a:pPr>
              <a:defRPr/>
            </a:pPr>
            <a:fld id="{108AC4FF-A56A-4A29-9559-C10C90B9CA63}"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80701668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spd="med">
    <p:pull dir="d"/>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slide" Target="slide19.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slide" Target="slide20.xml"/></Relationships>
</file>

<file path=ppt/slides/_rels/slide2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slide" Target="slide4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slide" Target="slide19.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wmf"/><Relationship Id="rId5" Type="http://schemas.openxmlformats.org/officeDocument/2006/relationships/oleObject" Target="../embeddings/oleObject2.bin"/><Relationship Id="rId4" Type="http://schemas.openxmlformats.org/officeDocument/2006/relationships/slide" Target="slide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 Target="slide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50.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51.xml"/><Relationship Id="rId1" Type="http://schemas.openxmlformats.org/officeDocument/2006/relationships/slideLayout" Target="../slideLayouts/slideLayout18.xml"/><Relationship Id="rId4" Type="http://schemas.openxmlformats.org/officeDocument/2006/relationships/slide" Target="slide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8.xml"/><Relationship Id="rId1" Type="http://schemas.openxmlformats.org/officeDocument/2006/relationships/vmlDrawing" Target="../drawings/vmlDrawing5.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04800" y="381000"/>
            <a:ext cx="399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333333"/>
                </a:solidFill>
                <a:ea typeface="隶书" pitchFamily="49" charset="-122"/>
              </a:rPr>
              <a:t>6.1 </a:t>
            </a:r>
            <a:r>
              <a:rPr lang="zh-CN" altLang="en-US" sz="4000" b="1">
                <a:solidFill>
                  <a:srgbClr val="333333"/>
                </a:solidFill>
                <a:ea typeface="隶书" pitchFamily="49" charset="-122"/>
              </a:rPr>
              <a:t>树的类型定义</a:t>
            </a:r>
            <a:endParaRPr lang="zh-CN" altLang="en-US">
              <a:solidFill>
                <a:srgbClr val="333333"/>
              </a:solidFill>
            </a:endParaRPr>
          </a:p>
        </p:txBody>
      </p:sp>
      <p:sp>
        <p:nvSpPr>
          <p:cNvPr id="24579" name="Text Box 3">
            <a:hlinkClick r:id="" action="ppaction://noaction" highlightClick="1"/>
          </p:cNvPr>
          <p:cNvSpPr txBox="1">
            <a:spLocks noChangeArrowheads="1"/>
          </p:cNvSpPr>
          <p:nvPr/>
        </p:nvSpPr>
        <p:spPr bwMode="auto">
          <a:xfrm>
            <a:off x="2895600" y="1127125"/>
            <a:ext cx="526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333333"/>
                </a:solidFill>
                <a:latin typeface="隶书" pitchFamily="49" charset="-122"/>
                <a:ea typeface="隶书" pitchFamily="49" charset="-122"/>
              </a:rPr>
              <a:t>6.2 </a:t>
            </a:r>
            <a:r>
              <a:rPr lang="zh-CN" altLang="en-US" sz="4000" b="1">
                <a:solidFill>
                  <a:srgbClr val="333333"/>
                </a:solidFill>
                <a:latin typeface="隶书" pitchFamily="49" charset="-122"/>
                <a:ea typeface="隶书" pitchFamily="49" charset="-122"/>
              </a:rPr>
              <a:t>二叉树的类型定义</a:t>
            </a:r>
            <a:endParaRPr lang="zh-CN" altLang="en-US">
              <a:solidFill>
                <a:srgbClr val="333333"/>
              </a:solidFill>
            </a:endParaRPr>
          </a:p>
        </p:txBody>
      </p:sp>
      <p:sp>
        <p:nvSpPr>
          <p:cNvPr id="24580" name="Text Box 4">
            <a:hlinkClick r:id="" action="ppaction://noaction" highlightClick="1"/>
          </p:cNvPr>
          <p:cNvSpPr txBox="1">
            <a:spLocks noChangeArrowheads="1"/>
          </p:cNvSpPr>
          <p:nvPr/>
        </p:nvSpPr>
        <p:spPr bwMode="auto">
          <a:xfrm>
            <a:off x="304800" y="1871663"/>
            <a:ext cx="5264150" cy="701675"/>
          </a:xfrm>
          <a:prstGeom prst="rect">
            <a:avLst/>
          </a:prstGeom>
          <a:noFill/>
          <a:ln w="12700" cap="sq" algn="ctr">
            <a:noFill/>
            <a:miter lim="800000"/>
            <a:headEnd type="none" w="sm" len="sm"/>
            <a:tailEnd type="none" w="sm" len="sm"/>
          </a:ln>
        </p:spPr>
        <p:txBody>
          <a:bodyPr wrap="none">
            <a:spAutoFit/>
          </a:bodyPr>
          <a:lstStyle/>
          <a:p>
            <a:r>
              <a:rPr lang="en-US" altLang="zh-CN" sz="4000" b="1">
                <a:solidFill>
                  <a:srgbClr val="333333"/>
                </a:solidFill>
                <a:latin typeface="隶书" pitchFamily="49" charset="-122"/>
                <a:ea typeface="隶书" pitchFamily="49" charset="-122"/>
              </a:rPr>
              <a:t>6.3 </a:t>
            </a:r>
            <a:r>
              <a:rPr lang="zh-CN" altLang="en-US" sz="4000" b="1">
                <a:solidFill>
                  <a:srgbClr val="333333"/>
                </a:solidFill>
                <a:latin typeface="隶书" pitchFamily="49" charset="-122"/>
                <a:ea typeface="隶书" pitchFamily="49" charset="-122"/>
              </a:rPr>
              <a:t>二叉树的存储结构</a:t>
            </a:r>
          </a:p>
        </p:txBody>
      </p:sp>
      <p:sp>
        <p:nvSpPr>
          <p:cNvPr id="24581" name="Text Box 5">
            <a:hlinkClick r:id="" action="ppaction://noaction" highlightClick="1"/>
          </p:cNvPr>
          <p:cNvSpPr txBox="1">
            <a:spLocks noChangeArrowheads="1"/>
          </p:cNvSpPr>
          <p:nvPr/>
        </p:nvSpPr>
        <p:spPr bwMode="auto">
          <a:xfrm>
            <a:off x="2895600" y="2617788"/>
            <a:ext cx="4248150" cy="701675"/>
          </a:xfrm>
          <a:prstGeom prst="rect">
            <a:avLst/>
          </a:prstGeom>
          <a:noFill/>
          <a:ln w="12700" cap="sq" algn="ctr">
            <a:noFill/>
            <a:miter lim="800000"/>
            <a:headEnd type="none" w="sm" len="sm"/>
            <a:tailEnd type="none" w="sm" len="sm"/>
          </a:ln>
        </p:spPr>
        <p:txBody>
          <a:bodyPr wrap="none">
            <a:spAutoFit/>
          </a:bodyPr>
          <a:lstStyle/>
          <a:p>
            <a:r>
              <a:rPr lang="en-US" altLang="zh-CN" sz="4000">
                <a:solidFill>
                  <a:srgbClr val="333333"/>
                </a:solidFill>
                <a:latin typeface="隶书" pitchFamily="49" charset="-122"/>
                <a:ea typeface="隶书" pitchFamily="49" charset="-122"/>
              </a:rPr>
              <a:t>6.4 </a:t>
            </a:r>
            <a:r>
              <a:rPr lang="zh-CN" altLang="en-US" sz="4000">
                <a:solidFill>
                  <a:srgbClr val="333333"/>
                </a:solidFill>
                <a:latin typeface="隶书" pitchFamily="49" charset="-122"/>
                <a:ea typeface="隶书" pitchFamily="49" charset="-122"/>
              </a:rPr>
              <a:t>二叉树的遍历</a:t>
            </a:r>
          </a:p>
        </p:txBody>
      </p:sp>
      <p:sp>
        <p:nvSpPr>
          <p:cNvPr id="24582" name="Text Box 6">
            <a:hlinkClick r:id="" action="ppaction://noaction" highlightClick="1"/>
          </p:cNvPr>
          <p:cNvSpPr txBox="1">
            <a:spLocks noChangeArrowheads="1"/>
          </p:cNvSpPr>
          <p:nvPr/>
        </p:nvSpPr>
        <p:spPr bwMode="auto">
          <a:xfrm>
            <a:off x="304800" y="3413125"/>
            <a:ext cx="3733800" cy="701675"/>
          </a:xfrm>
          <a:prstGeom prst="rect">
            <a:avLst/>
          </a:prstGeom>
          <a:noFill/>
          <a:ln w="12700" cap="sq">
            <a:noFill/>
            <a:miter lim="800000"/>
            <a:headEnd type="none" w="sm" len="sm"/>
            <a:tailEnd type="none" w="sm" len="sm"/>
          </a:ln>
        </p:spPr>
        <p:txBody>
          <a:bodyPr>
            <a:spAutoFit/>
          </a:bodyPr>
          <a:lstStyle/>
          <a:p>
            <a:r>
              <a:rPr lang="en-US" altLang="zh-CN" sz="4000" b="1">
                <a:solidFill>
                  <a:srgbClr val="FF00FF"/>
                </a:solidFill>
                <a:ea typeface="隶书" pitchFamily="49" charset="-122"/>
              </a:rPr>
              <a:t>6.5 </a:t>
            </a:r>
            <a:r>
              <a:rPr lang="zh-CN" altLang="en-US" sz="4000" b="1">
                <a:solidFill>
                  <a:srgbClr val="FF00FF"/>
                </a:solidFill>
                <a:ea typeface="隶书" pitchFamily="49" charset="-122"/>
              </a:rPr>
              <a:t>线索二叉树 </a:t>
            </a:r>
          </a:p>
        </p:txBody>
      </p:sp>
      <p:sp>
        <p:nvSpPr>
          <p:cNvPr id="24583" name="Text Box 7">
            <a:hlinkClick r:id="" action="ppaction://noaction" highlightClick="1"/>
          </p:cNvPr>
          <p:cNvSpPr txBox="1">
            <a:spLocks noChangeArrowheads="1"/>
          </p:cNvSpPr>
          <p:nvPr/>
        </p:nvSpPr>
        <p:spPr bwMode="auto">
          <a:xfrm>
            <a:off x="2819400" y="4191000"/>
            <a:ext cx="5518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333333"/>
                </a:solidFill>
                <a:ea typeface="隶书" pitchFamily="49" charset="-122"/>
              </a:rPr>
              <a:t>6.6 </a:t>
            </a:r>
            <a:r>
              <a:rPr lang="zh-CN" altLang="en-US" sz="4000" b="1">
                <a:solidFill>
                  <a:srgbClr val="333333"/>
                </a:solidFill>
                <a:ea typeface="隶书" pitchFamily="49" charset="-122"/>
              </a:rPr>
              <a:t>树和森林的表示方法</a:t>
            </a:r>
          </a:p>
        </p:txBody>
      </p:sp>
      <p:sp>
        <p:nvSpPr>
          <p:cNvPr id="24584" name="Text Box 8">
            <a:hlinkClick r:id="" action="ppaction://noaction" highlightClick="1"/>
          </p:cNvPr>
          <p:cNvSpPr txBox="1">
            <a:spLocks noChangeArrowheads="1"/>
          </p:cNvSpPr>
          <p:nvPr/>
        </p:nvSpPr>
        <p:spPr bwMode="auto">
          <a:xfrm>
            <a:off x="228600" y="4953000"/>
            <a:ext cx="4502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333333"/>
                </a:solidFill>
                <a:ea typeface="隶书" pitchFamily="49" charset="-122"/>
              </a:rPr>
              <a:t>6.7 </a:t>
            </a:r>
            <a:r>
              <a:rPr lang="zh-CN" altLang="en-US" sz="4000" b="1">
                <a:solidFill>
                  <a:srgbClr val="333333"/>
                </a:solidFill>
                <a:ea typeface="隶书" pitchFamily="49" charset="-122"/>
              </a:rPr>
              <a:t>树和森林的遍历</a:t>
            </a:r>
          </a:p>
        </p:txBody>
      </p:sp>
      <p:sp>
        <p:nvSpPr>
          <p:cNvPr id="24585" name="Text Box 9">
            <a:hlinkClick r:id="" action="ppaction://noaction" highlightClick="1"/>
          </p:cNvPr>
          <p:cNvSpPr txBox="1">
            <a:spLocks noChangeArrowheads="1"/>
          </p:cNvSpPr>
          <p:nvPr/>
        </p:nvSpPr>
        <p:spPr bwMode="auto">
          <a:xfrm>
            <a:off x="2895600" y="5715000"/>
            <a:ext cx="6026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333333"/>
                </a:solidFill>
                <a:ea typeface="隶书" pitchFamily="49" charset="-122"/>
              </a:rPr>
              <a:t>6.8 </a:t>
            </a:r>
            <a:r>
              <a:rPr lang="zh-CN" altLang="en-US" sz="4000" b="1">
                <a:solidFill>
                  <a:srgbClr val="333333"/>
                </a:solidFill>
                <a:ea typeface="隶书" pitchFamily="49" charset="-122"/>
              </a:rPr>
              <a:t>哈夫曼树与哈夫曼编码</a:t>
            </a:r>
          </a:p>
        </p:txBody>
      </p:sp>
    </p:spTree>
    <p:extLst>
      <p:ext uri="{BB962C8B-B14F-4D97-AF65-F5344CB8AC3E}">
        <p14:creationId xmlns:p14="http://schemas.microsoft.com/office/powerpoint/2010/main" val="366123385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118" name="Text Box 54"/>
          <p:cNvSpPr txBox="1">
            <a:spLocks noChangeArrowheads="1"/>
          </p:cNvSpPr>
          <p:nvPr/>
        </p:nvSpPr>
        <p:spPr bwMode="auto">
          <a:xfrm>
            <a:off x="3659188" y="6236779"/>
            <a:ext cx="942309" cy="646331"/>
          </a:xfrm>
          <a:prstGeom prst="rect">
            <a:avLst/>
          </a:prstGeom>
          <a:noFill/>
          <a:ln w="12700" cap="sq">
            <a:noFill/>
            <a:miter lim="800000"/>
            <a:headEnd type="none" w="sm" len="sm"/>
            <a:tailEnd type="none" w="sm" len="sm"/>
          </a:ln>
        </p:spPr>
        <p:txBody>
          <a:bodyPr wrap="square">
            <a:spAutoFit/>
          </a:bodyPr>
          <a:lstStyle/>
          <a:p>
            <a:pPr>
              <a:spcBef>
                <a:spcPct val="50000"/>
              </a:spcBef>
            </a:pPr>
            <a:r>
              <a:rPr lang="en-US" altLang="zh-CN" dirty="0"/>
              <a:t>pre</a:t>
            </a:r>
          </a:p>
        </p:txBody>
      </p:sp>
      <p:sp>
        <p:nvSpPr>
          <p:cNvPr id="216152" name="Text Box 88"/>
          <p:cNvSpPr txBox="1">
            <a:spLocks noChangeArrowheads="1"/>
          </p:cNvSpPr>
          <p:nvPr/>
        </p:nvSpPr>
        <p:spPr bwMode="auto">
          <a:xfrm>
            <a:off x="1563329" y="2133600"/>
            <a:ext cx="2073634" cy="523220"/>
          </a:xfrm>
          <a:prstGeom prst="rect">
            <a:avLst/>
          </a:prstGeom>
          <a:noFill/>
          <a:ln w="9525">
            <a:noFill/>
            <a:miter lim="800000"/>
            <a:headEnd/>
            <a:tailEnd/>
          </a:ln>
        </p:spPr>
        <p:txBody>
          <a:bodyPr wrap="square">
            <a:spAutoFit/>
          </a:bodyPr>
          <a:lstStyle/>
          <a:p>
            <a:pPr>
              <a:spcBef>
                <a:spcPct val="50000"/>
              </a:spcBef>
            </a:pPr>
            <a:r>
              <a:rPr lang="en-US" altLang="zh-CN" sz="2800" dirty="0" err="1">
                <a:solidFill>
                  <a:srgbClr val="FF3300"/>
                </a:solidFill>
              </a:rPr>
              <a:t>p.lchild</a:t>
            </a:r>
            <a:r>
              <a:rPr lang="en-US" altLang="zh-CN" sz="2800" dirty="0">
                <a:solidFill>
                  <a:srgbClr val="FF3300"/>
                </a:solidFill>
              </a:rPr>
              <a:t>, pre</a:t>
            </a:r>
          </a:p>
        </p:txBody>
      </p:sp>
      <p:sp>
        <p:nvSpPr>
          <p:cNvPr id="51205" name="Line 2"/>
          <p:cNvSpPr>
            <a:spLocks noChangeShapeType="1"/>
          </p:cNvSpPr>
          <p:nvPr/>
        </p:nvSpPr>
        <p:spPr bwMode="auto">
          <a:xfrm flipH="1">
            <a:off x="2867025" y="2133600"/>
            <a:ext cx="1138238" cy="1042988"/>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51206" name="Line 3"/>
          <p:cNvSpPr>
            <a:spLocks noChangeShapeType="1"/>
          </p:cNvSpPr>
          <p:nvPr/>
        </p:nvSpPr>
        <p:spPr bwMode="auto">
          <a:xfrm>
            <a:off x="4932363" y="2133600"/>
            <a:ext cx="1295400" cy="1016000"/>
          </a:xfrm>
          <a:prstGeom prst="line">
            <a:avLst/>
          </a:prstGeom>
          <a:noFill/>
          <a:ln w="38100" cap="sq">
            <a:solidFill>
              <a:srgbClr val="005400"/>
            </a:solidFill>
            <a:round/>
            <a:headEnd type="none" w="sm" len="sm"/>
            <a:tailEnd type="none" w="sm" len="sm"/>
          </a:ln>
        </p:spPr>
        <p:txBody>
          <a:bodyPr wrap="none" anchor="ctr"/>
          <a:lstStyle/>
          <a:p>
            <a:endParaRPr lang="zh-CN" altLang="en-US"/>
          </a:p>
        </p:txBody>
      </p:sp>
      <p:grpSp>
        <p:nvGrpSpPr>
          <p:cNvPr id="2" name="Group 4"/>
          <p:cNvGrpSpPr>
            <a:grpSpLocks/>
          </p:cNvGrpSpPr>
          <p:nvPr/>
        </p:nvGrpSpPr>
        <p:grpSpPr bwMode="auto">
          <a:xfrm>
            <a:off x="3348038" y="1552575"/>
            <a:ext cx="2286000" cy="549275"/>
            <a:chOff x="1836" y="1018"/>
            <a:chExt cx="1440" cy="346"/>
          </a:xfrm>
        </p:grpSpPr>
        <p:grpSp>
          <p:nvGrpSpPr>
            <p:cNvPr id="3" name="Group 5"/>
            <p:cNvGrpSpPr>
              <a:grpSpLocks/>
            </p:cNvGrpSpPr>
            <p:nvPr/>
          </p:nvGrpSpPr>
          <p:grpSpPr bwMode="auto">
            <a:xfrm>
              <a:off x="1836" y="1018"/>
              <a:ext cx="1440" cy="346"/>
              <a:chOff x="1536" y="1478"/>
              <a:chExt cx="1440" cy="346"/>
            </a:xfrm>
          </p:grpSpPr>
          <p:sp>
            <p:nvSpPr>
              <p:cNvPr id="51272" name="Rectangle 6"/>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endParaRPr lang="zh-CN" altLang="zh-CN"/>
              </a:p>
            </p:txBody>
          </p:sp>
          <p:sp>
            <p:nvSpPr>
              <p:cNvPr id="51273" name="Line 7"/>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1274" name="Line 8"/>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1275" name="Line 9"/>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1276" name="Line 10"/>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sp>
          <p:nvSpPr>
            <p:cNvPr id="51270" name="Text Box 11"/>
            <p:cNvSpPr txBox="1">
              <a:spLocks noChangeArrowheads="1"/>
            </p:cNvSpPr>
            <p:nvPr/>
          </p:nvSpPr>
          <p:spPr bwMode="auto">
            <a:xfrm>
              <a:off x="1836" y="1018"/>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sp>
          <p:nvSpPr>
            <p:cNvPr id="51271" name="Text Box 12"/>
            <p:cNvSpPr txBox="1">
              <a:spLocks noChangeArrowheads="1"/>
            </p:cNvSpPr>
            <p:nvPr/>
          </p:nvSpPr>
          <p:spPr bwMode="auto">
            <a:xfrm>
              <a:off x="2988" y="1018"/>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grpSp>
      <p:sp>
        <p:nvSpPr>
          <p:cNvPr id="51208" name="Text Box 13"/>
          <p:cNvSpPr txBox="1">
            <a:spLocks noChangeArrowheads="1"/>
          </p:cNvSpPr>
          <p:nvPr/>
        </p:nvSpPr>
        <p:spPr bwMode="auto">
          <a:xfrm>
            <a:off x="3021013" y="919163"/>
            <a:ext cx="8382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00"/>
                </a:solidFill>
              </a:rPr>
              <a:t>p</a:t>
            </a:r>
          </a:p>
        </p:txBody>
      </p:sp>
      <p:sp>
        <p:nvSpPr>
          <p:cNvPr id="51209" name="AutoShape 14"/>
          <p:cNvSpPr>
            <a:spLocks noChangeArrowheads="1"/>
          </p:cNvSpPr>
          <p:nvPr/>
        </p:nvSpPr>
        <p:spPr bwMode="auto">
          <a:xfrm>
            <a:off x="666750" y="2635250"/>
            <a:ext cx="3643313" cy="2944813"/>
          </a:xfrm>
          <a:prstGeom prst="triangle">
            <a:avLst>
              <a:gd name="adj" fmla="val 50000"/>
            </a:avLst>
          </a:prstGeom>
          <a:solidFill>
            <a:schemeClr val="bg1"/>
          </a:solidFill>
          <a:ln w="12700" cap="sq">
            <a:solidFill>
              <a:schemeClr val="tx1"/>
            </a:solidFill>
            <a:miter lim="800000"/>
            <a:headEnd type="none" w="sm" len="sm"/>
            <a:tailEnd type="none" w="sm" len="sm"/>
          </a:ln>
        </p:spPr>
        <p:txBody>
          <a:bodyPr wrap="none" anchor="ctr"/>
          <a:lstStyle/>
          <a:p>
            <a:endParaRPr lang="zh-CN" altLang="en-US"/>
          </a:p>
        </p:txBody>
      </p:sp>
      <p:sp>
        <p:nvSpPr>
          <p:cNvPr id="51210" name="Rectangle 15"/>
          <p:cNvSpPr>
            <a:spLocks noChangeArrowheads="1"/>
          </p:cNvSpPr>
          <p:nvPr/>
        </p:nvSpPr>
        <p:spPr bwMode="auto">
          <a:xfrm>
            <a:off x="1984375" y="3843338"/>
            <a:ext cx="960438" cy="3095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1" name="Rectangle 16"/>
          <p:cNvSpPr>
            <a:spLocks noChangeArrowheads="1"/>
          </p:cNvSpPr>
          <p:nvPr/>
        </p:nvSpPr>
        <p:spPr bwMode="auto">
          <a:xfrm>
            <a:off x="1301750" y="4710113"/>
            <a:ext cx="960438" cy="3095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2" name="Rectangle 17"/>
          <p:cNvSpPr>
            <a:spLocks noChangeArrowheads="1"/>
          </p:cNvSpPr>
          <p:nvPr/>
        </p:nvSpPr>
        <p:spPr bwMode="auto">
          <a:xfrm>
            <a:off x="2635250" y="4725988"/>
            <a:ext cx="960438" cy="3095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3" name="Line 18"/>
          <p:cNvSpPr>
            <a:spLocks noChangeShapeType="1"/>
          </p:cNvSpPr>
          <p:nvPr/>
        </p:nvSpPr>
        <p:spPr bwMode="auto">
          <a:xfrm flipH="1">
            <a:off x="1766888" y="4138613"/>
            <a:ext cx="573087" cy="541337"/>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14" name="Line 19"/>
          <p:cNvSpPr>
            <a:spLocks noChangeShapeType="1"/>
          </p:cNvSpPr>
          <p:nvPr/>
        </p:nvSpPr>
        <p:spPr bwMode="auto">
          <a:xfrm>
            <a:off x="2617788" y="4168775"/>
            <a:ext cx="496887" cy="52705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15" name="AutoShape 20"/>
          <p:cNvSpPr>
            <a:spLocks noChangeArrowheads="1"/>
          </p:cNvSpPr>
          <p:nvPr/>
        </p:nvSpPr>
        <p:spPr bwMode="auto">
          <a:xfrm>
            <a:off x="4819650" y="2605088"/>
            <a:ext cx="3643313" cy="2944812"/>
          </a:xfrm>
          <a:prstGeom prst="triangle">
            <a:avLst>
              <a:gd name="adj" fmla="val 50000"/>
            </a:avLst>
          </a:prstGeom>
          <a:solidFill>
            <a:schemeClr val="bg1"/>
          </a:solidFill>
          <a:ln w="12700" cap="sq">
            <a:solidFill>
              <a:schemeClr val="tx1"/>
            </a:solidFill>
            <a:miter lim="800000"/>
            <a:headEnd type="none" w="sm" len="sm"/>
            <a:tailEnd type="none" w="sm" len="sm"/>
          </a:ln>
        </p:spPr>
        <p:txBody>
          <a:bodyPr wrap="none" anchor="ctr"/>
          <a:lstStyle/>
          <a:p>
            <a:endParaRPr lang="zh-CN" altLang="en-US"/>
          </a:p>
        </p:txBody>
      </p:sp>
      <p:sp>
        <p:nvSpPr>
          <p:cNvPr id="51216" name="Rectangle 21"/>
          <p:cNvSpPr>
            <a:spLocks noChangeArrowheads="1"/>
          </p:cNvSpPr>
          <p:nvPr/>
        </p:nvSpPr>
        <p:spPr bwMode="auto">
          <a:xfrm>
            <a:off x="6137275" y="3813175"/>
            <a:ext cx="960438" cy="3095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7" name="Rectangle 22"/>
          <p:cNvSpPr>
            <a:spLocks noChangeArrowheads="1"/>
          </p:cNvSpPr>
          <p:nvPr/>
        </p:nvSpPr>
        <p:spPr bwMode="auto">
          <a:xfrm>
            <a:off x="5454650" y="4679950"/>
            <a:ext cx="960438" cy="3095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8" name="Rectangle 23"/>
          <p:cNvSpPr>
            <a:spLocks noChangeArrowheads="1"/>
          </p:cNvSpPr>
          <p:nvPr/>
        </p:nvSpPr>
        <p:spPr bwMode="auto">
          <a:xfrm>
            <a:off x="6788150" y="4695825"/>
            <a:ext cx="960438" cy="3095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9" name="Line 24"/>
          <p:cNvSpPr>
            <a:spLocks noChangeShapeType="1"/>
          </p:cNvSpPr>
          <p:nvPr/>
        </p:nvSpPr>
        <p:spPr bwMode="auto">
          <a:xfrm flipH="1">
            <a:off x="5919788" y="4108450"/>
            <a:ext cx="573087" cy="54133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20" name="Line 25"/>
          <p:cNvSpPr>
            <a:spLocks noChangeShapeType="1"/>
          </p:cNvSpPr>
          <p:nvPr/>
        </p:nvSpPr>
        <p:spPr bwMode="auto">
          <a:xfrm>
            <a:off x="6770688" y="4138613"/>
            <a:ext cx="496887" cy="527050"/>
          </a:xfrm>
          <a:prstGeom prst="line">
            <a:avLst/>
          </a:prstGeom>
          <a:noFill/>
          <a:ln w="12700" cap="sq">
            <a:solidFill>
              <a:schemeClr val="tx1"/>
            </a:solidFill>
            <a:round/>
            <a:headEnd type="none" w="sm" len="sm"/>
            <a:tailEnd type="none" w="sm" len="sm"/>
          </a:ln>
        </p:spPr>
        <p:txBody>
          <a:bodyPr wrap="none"/>
          <a:lstStyle/>
          <a:p>
            <a:endParaRPr lang="zh-CN" altLang="en-US"/>
          </a:p>
        </p:txBody>
      </p:sp>
      <p:grpSp>
        <p:nvGrpSpPr>
          <p:cNvPr id="4" name="Group 26"/>
          <p:cNvGrpSpPr>
            <a:grpSpLocks/>
          </p:cNvGrpSpPr>
          <p:nvPr/>
        </p:nvGrpSpPr>
        <p:grpSpPr bwMode="auto">
          <a:xfrm>
            <a:off x="1565275" y="5934075"/>
            <a:ext cx="2603500" cy="495300"/>
            <a:chOff x="986" y="3699"/>
            <a:chExt cx="1640" cy="312"/>
          </a:xfrm>
        </p:grpSpPr>
        <p:sp>
          <p:nvSpPr>
            <p:cNvPr id="51264" name="Rectangle 27"/>
            <p:cNvSpPr>
              <a:spLocks noChangeArrowheads="1"/>
            </p:cNvSpPr>
            <p:nvPr/>
          </p:nvSpPr>
          <p:spPr bwMode="auto">
            <a:xfrm>
              <a:off x="986" y="3700"/>
              <a:ext cx="1640" cy="293"/>
            </a:xfrm>
            <a:prstGeom prst="rect">
              <a:avLst/>
            </a:prstGeom>
            <a:solidFill>
              <a:schemeClr val="accent3">
                <a:lumMod val="75000"/>
              </a:schemeClr>
            </a:solidFill>
            <a:ln w="12700" cap="sq">
              <a:solidFill>
                <a:schemeClr val="tx1"/>
              </a:solidFill>
              <a:miter lim="800000"/>
              <a:headEnd type="none" w="sm" len="sm"/>
              <a:tailEnd type="none" w="sm" len="sm"/>
            </a:ln>
          </p:spPr>
          <p:txBody>
            <a:bodyPr wrap="none" anchor="ctr"/>
            <a:lstStyle/>
            <a:p>
              <a:endParaRPr lang="zh-CN" altLang="en-US"/>
            </a:p>
          </p:txBody>
        </p:sp>
        <p:sp>
          <p:nvSpPr>
            <p:cNvPr id="51265" name="Line 28"/>
            <p:cNvSpPr>
              <a:spLocks noChangeShapeType="1"/>
            </p:cNvSpPr>
            <p:nvPr/>
          </p:nvSpPr>
          <p:spPr bwMode="auto">
            <a:xfrm flipH="1">
              <a:off x="1220" y="3699"/>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6" name="Line 29"/>
            <p:cNvSpPr>
              <a:spLocks noChangeShapeType="1"/>
            </p:cNvSpPr>
            <p:nvPr/>
          </p:nvSpPr>
          <p:spPr bwMode="auto">
            <a:xfrm flipH="1">
              <a:off x="1464"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7" name="Line 30"/>
            <p:cNvSpPr>
              <a:spLocks noChangeShapeType="1"/>
            </p:cNvSpPr>
            <p:nvPr/>
          </p:nvSpPr>
          <p:spPr bwMode="auto">
            <a:xfrm flipH="1">
              <a:off x="2381"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8" name="Line 31"/>
            <p:cNvSpPr>
              <a:spLocks noChangeShapeType="1"/>
            </p:cNvSpPr>
            <p:nvPr/>
          </p:nvSpPr>
          <p:spPr bwMode="auto">
            <a:xfrm flipH="1">
              <a:off x="2147"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5" name="Group 32"/>
          <p:cNvGrpSpPr>
            <a:grpSpLocks/>
          </p:cNvGrpSpPr>
          <p:nvPr/>
        </p:nvGrpSpPr>
        <p:grpSpPr bwMode="auto">
          <a:xfrm>
            <a:off x="5253038" y="5918200"/>
            <a:ext cx="2603500" cy="495300"/>
            <a:chOff x="986" y="3699"/>
            <a:chExt cx="1640" cy="312"/>
          </a:xfrm>
        </p:grpSpPr>
        <p:sp>
          <p:nvSpPr>
            <p:cNvPr id="51259" name="Rectangle 33"/>
            <p:cNvSpPr>
              <a:spLocks noChangeArrowheads="1"/>
            </p:cNvSpPr>
            <p:nvPr/>
          </p:nvSpPr>
          <p:spPr bwMode="auto">
            <a:xfrm>
              <a:off x="986" y="3700"/>
              <a:ext cx="1640" cy="293"/>
            </a:xfrm>
            <a:prstGeom prst="rect">
              <a:avLst/>
            </a:prstGeom>
            <a:solidFill>
              <a:schemeClr val="accent3">
                <a:lumMod val="75000"/>
              </a:schemeClr>
            </a:solidFill>
            <a:ln w="12700" cap="sq">
              <a:solidFill>
                <a:schemeClr val="tx1"/>
              </a:solidFill>
              <a:miter lim="800000"/>
              <a:headEnd type="none" w="sm" len="sm"/>
              <a:tailEnd type="none" w="sm" len="sm"/>
            </a:ln>
          </p:spPr>
          <p:txBody>
            <a:bodyPr wrap="none" anchor="ctr"/>
            <a:lstStyle/>
            <a:p>
              <a:endParaRPr lang="zh-CN" altLang="en-US"/>
            </a:p>
          </p:txBody>
        </p:sp>
        <p:sp>
          <p:nvSpPr>
            <p:cNvPr id="51260" name="Line 34"/>
            <p:cNvSpPr>
              <a:spLocks noChangeShapeType="1"/>
            </p:cNvSpPr>
            <p:nvPr/>
          </p:nvSpPr>
          <p:spPr bwMode="auto">
            <a:xfrm flipH="1">
              <a:off x="1220" y="3699"/>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1" name="Line 35"/>
            <p:cNvSpPr>
              <a:spLocks noChangeShapeType="1"/>
            </p:cNvSpPr>
            <p:nvPr/>
          </p:nvSpPr>
          <p:spPr bwMode="auto">
            <a:xfrm flipH="1">
              <a:off x="1464"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2" name="Line 36"/>
            <p:cNvSpPr>
              <a:spLocks noChangeShapeType="1"/>
            </p:cNvSpPr>
            <p:nvPr/>
          </p:nvSpPr>
          <p:spPr bwMode="auto">
            <a:xfrm flipH="1">
              <a:off x="2381"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3" name="Line 37"/>
            <p:cNvSpPr>
              <a:spLocks noChangeShapeType="1"/>
            </p:cNvSpPr>
            <p:nvPr/>
          </p:nvSpPr>
          <p:spPr bwMode="auto">
            <a:xfrm flipH="1">
              <a:off x="2147"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51223" name="Text Box 38"/>
          <p:cNvSpPr txBox="1">
            <a:spLocks noChangeArrowheads="1"/>
          </p:cNvSpPr>
          <p:nvPr/>
        </p:nvSpPr>
        <p:spPr bwMode="auto">
          <a:xfrm>
            <a:off x="4527550" y="5730875"/>
            <a:ext cx="6508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00"/>
                </a:solidFill>
              </a:rPr>
              <a:t>p</a:t>
            </a:r>
          </a:p>
        </p:txBody>
      </p:sp>
      <p:sp>
        <p:nvSpPr>
          <p:cNvPr id="216104" name="Line 40"/>
          <p:cNvSpPr>
            <a:spLocks noChangeShapeType="1"/>
          </p:cNvSpPr>
          <p:nvPr/>
        </p:nvSpPr>
        <p:spPr bwMode="auto">
          <a:xfrm>
            <a:off x="4044950" y="6153150"/>
            <a:ext cx="481013" cy="0"/>
          </a:xfrm>
          <a:prstGeom prst="line">
            <a:avLst/>
          </a:prstGeom>
          <a:noFill/>
          <a:ln w="28575" cap="sq">
            <a:solidFill>
              <a:srgbClr val="3366FF"/>
            </a:solidFill>
            <a:round/>
            <a:headEnd type="none" w="sm" len="sm"/>
            <a:tailEnd type="triangle" w="med" len="med"/>
          </a:ln>
        </p:spPr>
        <p:txBody>
          <a:bodyPr wrap="none"/>
          <a:lstStyle/>
          <a:p>
            <a:endParaRPr lang="zh-CN" altLang="en-US"/>
          </a:p>
        </p:txBody>
      </p:sp>
      <p:sp>
        <p:nvSpPr>
          <p:cNvPr id="216112" name="Line 48"/>
          <p:cNvSpPr>
            <a:spLocks noChangeShapeType="1"/>
          </p:cNvSpPr>
          <p:nvPr/>
        </p:nvSpPr>
        <p:spPr bwMode="auto">
          <a:xfrm flipV="1">
            <a:off x="3541713" y="2324100"/>
            <a:ext cx="768350" cy="2465388"/>
          </a:xfrm>
          <a:prstGeom prst="line">
            <a:avLst/>
          </a:prstGeom>
          <a:noFill/>
          <a:ln w="28575" cap="sq">
            <a:solidFill>
              <a:srgbClr val="3366FF"/>
            </a:solidFill>
            <a:round/>
            <a:headEnd type="none" w="sm" len="sm"/>
            <a:tailEnd type="triangle" w="lg" len="lg"/>
          </a:ln>
        </p:spPr>
        <p:txBody>
          <a:bodyPr wrap="none"/>
          <a:lstStyle/>
          <a:p>
            <a:endParaRPr lang="zh-CN" altLang="en-US"/>
          </a:p>
        </p:txBody>
      </p:sp>
      <p:sp>
        <p:nvSpPr>
          <p:cNvPr id="216113" name="Text Box 49"/>
          <p:cNvSpPr txBox="1">
            <a:spLocks noChangeArrowheads="1"/>
          </p:cNvSpPr>
          <p:nvPr/>
        </p:nvSpPr>
        <p:spPr bwMode="auto">
          <a:xfrm>
            <a:off x="2868613" y="4886325"/>
            <a:ext cx="950912" cy="45720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dirty="0"/>
              <a:t>pre</a:t>
            </a:r>
          </a:p>
        </p:txBody>
      </p:sp>
      <p:grpSp>
        <p:nvGrpSpPr>
          <p:cNvPr id="6" name="Group 64"/>
          <p:cNvGrpSpPr>
            <a:grpSpLocks/>
          </p:cNvGrpSpPr>
          <p:nvPr/>
        </p:nvGrpSpPr>
        <p:grpSpPr bwMode="auto">
          <a:xfrm>
            <a:off x="1566863" y="4699000"/>
            <a:ext cx="355600" cy="311150"/>
            <a:chOff x="987" y="2821"/>
            <a:chExt cx="224" cy="196"/>
          </a:xfrm>
        </p:grpSpPr>
        <p:sp>
          <p:nvSpPr>
            <p:cNvPr id="51257" name="Line 65"/>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8" name="Line 66"/>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7" name="Group 67"/>
          <p:cNvGrpSpPr>
            <a:grpSpLocks/>
          </p:cNvGrpSpPr>
          <p:nvPr/>
        </p:nvGrpSpPr>
        <p:grpSpPr bwMode="auto">
          <a:xfrm>
            <a:off x="2233613" y="3846513"/>
            <a:ext cx="355600" cy="311150"/>
            <a:chOff x="987" y="2821"/>
            <a:chExt cx="224" cy="196"/>
          </a:xfrm>
        </p:grpSpPr>
        <p:sp>
          <p:nvSpPr>
            <p:cNvPr id="51255" name="Line 68"/>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6" name="Line 69"/>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8" name="Group 70"/>
          <p:cNvGrpSpPr>
            <a:grpSpLocks/>
          </p:cNvGrpSpPr>
          <p:nvPr/>
        </p:nvGrpSpPr>
        <p:grpSpPr bwMode="auto">
          <a:xfrm>
            <a:off x="2930525" y="4729163"/>
            <a:ext cx="355600" cy="311150"/>
            <a:chOff x="987" y="2821"/>
            <a:chExt cx="224" cy="196"/>
          </a:xfrm>
        </p:grpSpPr>
        <p:sp>
          <p:nvSpPr>
            <p:cNvPr id="51253" name="Line 71"/>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4" name="Line 72"/>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9" name="Group 73"/>
          <p:cNvGrpSpPr>
            <a:grpSpLocks/>
          </p:cNvGrpSpPr>
          <p:nvPr/>
        </p:nvGrpSpPr>
        <p:grpSpPr bwMode="auto">
          <a:xfrm>
            <a:off x="6402388" y="3830638"/>
            <a:ext cx="355600" cy="311150"/>
            <a:chOff x="987" y="2821"/>
            <a:chExt cx="224" cy="196"/>
          </a:xfrm>
        </p:grpSpPr>
        <p:sp>
          <p:nvSpPr>
            <p:cNvPr id="51251" name="Line 74"/>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2" name="Line 75"/>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10" name="Group 76"/>
          <p:cNvGrpSpPr>
            <a:grpSpLocks/>
          </p:cNvGrpSpPr>
          <p:nvPr/>
        </p:nvGrpSpPr>
        <p:grpSpPr bwMode="auto">
          <a:xfrm>
            <a:off x="5719763" y="4683125"/>
            <a:ext cx="355600" cy="311150"/>
            <a:chOff x="987" y="2821"/>
            <a:chExt cx="224" cy="196"/>
          </a:xfrm>
        </p:grpSpPr>
        <p:sp>
          <p:nvSpPr>
            <p:cNvPr id="51249" name="Line 77"/>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0" name="Line 78"/>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11" name="Group 79"/>
          <p:cNvGrpSpPr>
            <a:grpSpLocks/>
          </p:cNvGrpSpPr>
          <p:nvPr/>
        </p:nvGrpSpPr>
        <p:grpSpPr bwMode="auto">
          <a:xfrm>
            <a:off x="7053263" y="4699000"/>
            <a:ext cx="355600" cy="311150"/>
            <a:chOff x="987" y="2821"/>
            <a:chExt cx="224" cy="196"/>
          </a:xfrm>
        </p:grpSpPr>
        <p:sp>
          <p:nvSpPr>
            <p:cNvPr id="51247" name="Line 80"/>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48" name="Line 81"/>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51235" name="Text Box 84"/>
          <p:cNvSpPr txBox="1">
            <a:spLocks noChangeArrowheads="1"/>
          </p:cNvSpPr>
          <p:nvPr/>
        </p:nvSpPr>
        <p:spPr bwMode="auto">
          <a:xfrm>
            <a:off x="250825" y="136525"/>
            <a:ext cx="8929688" cy="638175"/>
          </a:xfrm>
          <a:prstGeom prst="rect">
            <a:avLst/>
          </a:prstGeom>
          <a:solidFill>
            <a:srgbClr val="FFFF99"/>
          </a:solidFill>
          <a:ln w="9525">
            <a:solidFill>
              <a:schemeClr val="tx1"/>
            </a:solidFill>
            <a:miter lim="800000"/>
            <a:headEnd/>
            <a:tailEnd/>
          </a:ln>
        </p:spPr>
        <p:txBody>
          <a:bodyPr>
            <a:spAutoFit/>
          </a:bodyPr>
          <a:lstStyle/>
          <a:p>
            <a:pPr>
              <a:lnSpc>
                <a:spcPct val="110000"/>
              </a:lnSpc>
            </a:pPr>
            <a:r>
              <a:rPr lang="en-US" altLang="zh-CN" sz="3200" b="1">
                <a:solidFill>
                  <a:schemeClr val="tx2"/>
                </a:solidFill>
              </a:rPr>
              <a:t>void</a:t>
            </a:r>
            <a:r>
              <a:rPr lang="en-US" altLang="zh-CN" sz="3200"/>
              <a:t> </a:t>
            </a:r>
            <a:r>
              <a:rPr lang="en-US" altLang="zh-CN" sz="3200">
                <a:solidFill>
                  <a:srgbClr val="0000FF"/>
                </a:solidFill>
              </a:rPr>
              <a:t>InThreading(BiThrTree &amp;p, </a:t>
            </a:r>
            <a:r>
              <a:rPr lang="en-US" altLang="zh-CN" sz="3200">
                <a:solidFill>
                  <a:srgbClr val="FF00FF"/>
                </a:solidFill>
              </a:rPr>
              <a:t>BiThrTree &amp;pre</a:t>
            </a:r>
            <a:r>
              <a:rPr lang="en-US" altLang="zh-CN" sz="3200">
                <a:solidFill>
                  <a:srgbClr val="0000FF"/>
                </a:solidFill>
              </a:rPr>
              <a:t>)</a:t>
            </a:r>
            <a:r>
              <a:rPr lang="en-US" altLang="zh-CN" sz="3200"/>
              <a:t> </a:t>
            </a:r>
            <a:r>
              <a:rPr lang="en-US" altLang="zh-CN" sz="3200" b="1">
                <a:solidFill>
                  <a:schemeClr val="tx2"/>
                </a:solidFill>
              </a:rPr>
              <a:t>{</a:t>
            </a:r>
          </a:p>
        </p:txBody>
      </p:sp>
      <p:sp>
        <p:nvSpPr>
          <p:cNvPr id="51238" name="Text Box 92"/>
          <p:cNvSpPr txBox="1">
            <a:spLocks noChangeArrowheads="1"/>
          </p:cNvSpPr>
          <p:nvPr/>
        </p:nvSpPr>
        <p:spPr bwMode="auto">
          <a:xfrm>
            <a:off x="468313" y="836613"/>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pre</a:t>
            </a:r>
          </a:p>
        </p:txBody>
      </p:sp>
      <p:sp>
        <p:nvSpPr>
          <p:cNvPr id="51239" name="Rectangle 93"/>
          <p:cNvSpPr>
            <a:spLocks noChangeArrowheads="1"/>
          </p:cNvSpPr>
          <p:nvPr/>
        </p:nvSpPr>
        <p:spPr bwMode="auto">
          <a:xfrm>
            <a:off x="1300163" y="1074738"/>
            <a:ext cx="962025" cy="295275"/>
          </a:xfrm>
          <a:prstGeom prst="rect">
            <a:avLst/>
          </a:prstGeom>
          <a:solidFill>
            <a:srgbClr val="FFFFCC"/>
          </a:solidFill>
          <a:ln w="12700" cap="sq">
            <a:solidFill>
              <a:schemeClr val="tx1"/>
            </a:solidFill>
            <a:miter lim="800000"/>
            <a:headEnd type="none" w="sm" len="sm"/>
            <a:tailEnd type="none" w="sm" len="sm"/>
          </a:ln>
        </p:spPr>
        <p:txBody>
          <a:bodyPr wrap="none" anchor="ctr"/>
          <a:lstStyle/>
          <a:p>
            <a:endParaRPr lang="zh-CN" altLang="en-US"/>
          </a:p>
        </p:txBody>
      </p:sp>
      <p:sp>
        <p:nvSpPr>
          <p:cNvPr id="51240" name="Line 94"/>
          <p:cNvSpPr>
            <a:spLocks noChangeShapeType="1"/>
          </p:cNvSpPr>
          <p:nvPr/>
        </p:nvSpPr>
        <p:spPr bwMode="auto">
          <a:xfrm>
            <a:off x="1533525" y="1060450"/>
            <a:ext cx="0" cy="2936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41" name="Line 95"/>
          <p:cNvSpPr>
            <a:spLocks noChangeShapeType="1"/>
          </p:cNvSpPr>
          <p:nvPr/>
        </p:nvSpPr>
        <p:spPr bwMode="auto">
          <a:xfrm>
            <a:off x="1936750" y="1060450"/>
            <a:ext cx="0" cy="2936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76" name="矩形 75"/>
          <p:cNvSpPr>
            <a:spLocks noChangeArrowheads="1"/>
          </p:cNvSpPr>
          <p:nvPr/>
        </p:nvSpPr>
        <p:spPr bwMode="auto">
          <a:xfrm>
            <a:off x="357188" y="1000125"/>
            <a:ext cx="785812" cy="428625"/>
          </a:xfrm>
          <a:prstGeom prst="rect">
            <a:avLst/>
          </a:prstGeom>
          <a:solidFill>
            <a:srgbClr val="FFFFFF"/>
          </a:solidFill>
          <a:ln w="9525" algn="ctr">
            <a:noFill/>
            <a:round/>
            <a:headEnd/>
            <a:tailEnd/>
          </a:ln>
        </p:spPr>
        <p:txBody>
          <a:bodyPr/>
          <a:lstStyle/>
          <a:p>
            <a:endParaRPr lang="zh-CN" altLang="en-US"/>
          </a:p>
        </p:txBody>
      </p:sp>
      <p:sp>
        <p:nvSpPr>
          <p:cNvPr id="78" name="矩形 77"/>
          <p:cNvSpPr/>
          <p:nvPr/>
        </p:nvSpPr>
        <p:spPr bwMode="auto">
          <a:xfrm>
            <a:off x="958645" y="5987843"/>
            <a:ext cx="294968" cy="442452"/>
          </a:xfrm>
          <a:prstGeom prst="rect">
            <a:avLst/>
          </a:prstGeom>
          <a:solidFill>
            <a:srgbClr val="FFFF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9" name="Text Box 92"/>
          <p:cNvSpPr txBox="1">
            <a:spLocks noChangeArrowheads="1"/>
          </p:cNvSpPr>
          <p:nvPr/>
        </p:nvSpPr>
        <p:spPr bwMode="auto">
          <a:xfrm>
            <a:off x="733782" y="6216650"/>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FF"/>
                </a:solidFill>
              </a:rPr>
              <a:t>pre</a:t>
            </a:r>
          </a:p>
        </p:txBody>
      </p:sp>
      <p:sp>
        <p:nvSpPr>
          <p:cNvPr id="71" name="Freeform 47"/>
          <p:cNvSpPr>
            <a:spLocks/>
          </p:cNvSpPr>
          <p:nvPr/>
        </p:nvSpPr>
        <p:spPr bwMode="auto">
          <a:xfrm rot="866098">
            <a:off x="944563" y="1477963"/>
            <a:ext cx="868362" cy="3427412"/>
          </a:xfrm>
          <a:custGeom>
            <a:avLst/>
            <a:gdLst>
              <a:gd name="T0" fmla="*/ 2147483647 w 605"/>
              <a:gd name="T1" fmla="*/ 2147483647 h 1453"/>
              <a:gd name="T2" fmla="*/ 2147483647 w 605"/>
              <a:gd name="T3" fmla="*/ 2147483647 h 1453"/>
              <a:gd name="T4" fmla="*/ 2147483647 w 605"/>
              <a:gd name="T5" fmla="*/ 2147483647 h 1453"/>
              <a:gd name="T6" fmla="*/ 0 w 605"/>
              <a:gd name="T7" fmla="*/ 0 h 1453"/>
              <a:gd name="T8" fmla="*/ 0 60000 65536"/>
              <a:gd name="T9" fmla="*/ 0 60000 65536"/>
              <a:gd name="T10" fmla="*/ 0 60000 65536"/>
              <a:gd name="T11" fmla="*/ 0 60000 65536"/>
              <a:gd name="T12" fmla="*/ 0 w 605"/>
              <a:gd name="T13" fmla="*/ 0 h 1453"/>
              <a:gd name="T14" fmla="*/ 605 w 605"/>
              <a:gd name="T15" fmla="*/ 1453 h 1453"/>
            </a:gdLst>
            <a:ahLst/>
            <a:cxnLst>
              <a:cxn ang="T8">
                <a:pos x="T0" y="T1"/>
              </a:cxn>
              <a:cxn ang="T9">
                <a:pos x="T2" y="T3"/>
              </a:cxn>
              <a:cxn ang="T10">
                <a:pos x="T4" y="T5"/>
              </a:cxn>
              <a:cxn ang="T11">
                <a:pos x="T6" y="T7"/>
              </a:cxn>
            </a:cxnLst>
            <a:rect l="T12" t="T13" r="T14" b="T15"/>
            <a:pathLst>
              <a:path w="605" h="1453">
                <a:moveTo>
                  <a:pt x="605" y="1396"/>
                </a:moveTo>
                <a:cubicBezTo>
                  <a:pt x="476" y="1424"/>
                  <a:pt x="347" y="1453"/>
                  <a:pt x="254" y="1338"/>
                </a:cubicBezTo>
                <a:cubicBezTo>
                  <a:pt x="161" y="1223"/>
                  <a:pt x="91" y="926"/>
                  <a:pt x="49" y="703"/>
                </a:cubicBezTo>
                <a:cubicBezTo>
                  <a:pt x="7" y="480"/>
                  <a:pt x="3" y="240"/>
                  <a:pt x="0" y="0"/>
                </a:cubicBezTo>
              </a:path>
            </a:pathLst>
          </a:custGeom>
          <a:noFill/>
          <a:ln w="28575" cap="sq">
            <a:solidFill>
              <a:srgbClr val="FF0000"/>
            </a:solidFill>
            <a:round/>
            <a:headEnd type="none" w="sm" len="sm"/>
            <a:tailEnd type="triangle" w="lg" len="lg"/>
          </a:ln>
        </p:spPr>
        <p:txBody>
          <a:bodyPr wrap="none"/>
          <a:lstStyle/>
          <a:p>
            <a:endParaRPr lang="zh-CN" altLang="en-US"/>
          </a:p>
        </p:txBody>
      </p:sp>
      <p:sp>
        <p:nvSpPr>
          <p:cNvPr id="72" name="Line 100"/>
          <p:cNvSpPr>
            <a:spLocks noChangeShapeType="1"/>
          </p:cNvSpPr>
          <p:nvPr/>
        </p:nvSpPr>
        <p:spPr bwMode="auto">
          <a:xfrm>
            <a:off x="1286844" y="6195347"/>
            <a:ext cx="481012" cy="0"/>
          </a:xfrm>
          <a:prstGeom prst="line">
            <a:avLst/>
          </a:prstGeom>
          <a:noFill/>
          <a:ln w="28575" cap="sq">
            <a:solidFill>
              <a:srgbClr val="FF3300"/>
            </a:solidFill>
            <a:round/>
            <a:headEnd type="triangle" w="med" len="med"/>
            <a:tailEnd/>
          </a:ln>
        </p:spPr>
        <p:txBody>
          <a:bodyPr wrap="none"/>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216152"/>
                                        </p:tgtEl>
                                        <p:attrNameLst>
                                          <p:attrName>style.visibility</p:attrName>
                                        </p:attrNameLst>
                                      </p:cBhvr>
                                      <p:to>
                                        <p:strVal val="visible"/>
                                      </p:to>
                                    </p:set>
                                    <p:animEffect transition="in" filter="wipe(left)">
                                      <p:cBhvr>
                                        <p:cTn id="7" dur="500"/>
                                        <p:tgtEl>
                                          <p:spTgt spid="21615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path" presetSubtype="0" accel="50000" decel="50000" fill="hold" grpId="0" nodeType="clickEffect">
                                  <p:stCondLst>
                                    <p:cond delay="0"/>
                                  </p:stCondLst>
                                  <p:childTnLst>
                                    <p:animMotion origin="layout" path="M -2.5E-6 4.68208E-6 L -0.03159 0.34427 " pathEditMode="relative" rAng="0" ptsTypes="AA">
                                      <p:cBhvr>
                                        <p:cTn id="11" dur="2000" fill="hold"/>
                                        <p:tgtEl>
                                          <p:spTgt spid="216152"/>
                                        </p:tgtEl>
                                        <p:attrNameLst>
                                          <p:attrName>ppt_x</p:attrName>
                                          <p:attrName>ppt_y</p:attrName>
                                        </p:attrNameLst>
                                      </p:cBhvr>
                                      <p:rCtr x="-1600" y="17200"/>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down)">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right)">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wipe(up)">
                                      <p:cBhvr>
                                        <p:cTn id="26" dur="500"/>
                                        <p:tgtEl>
                                          <p:spTgt spid="76"/>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16113"/>
                                        </p:tgtEl>
                                        <p:attrNameLst>
                                          <p:attrName>style.visibility</p:attrName>
                                        </p:attrNameLst>
                                      </p:cBhvr>
                                      <p:to>
                                        <p:strVal val="visible"/>
                                      </p:to>
                                    </p:set>
                                    <p:animEffect transition="in" filter="wipe(left)">
                                      <p:cBhvr>
                                        <p:cTn id="30" dur="500"/>
                                        <p:tgtEl>
                                          <p:spTgt spid="2161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6118"/>
                                        </p:tgtEl>
                                        <p:attrNameLst>
                                          <p:attrName>style.visibility</p:attrName>
                                        </p:attrNameLst>
                                      </p:cBhvr>
                                      <p:to>
                                        <p:strVal val="visible"/>
                                      </p:to>
                                    </p:set>
                                    <p:animEffect transition="in" filter="wipe(left)">
                                      <p:cBhvr>
                                        <p:cTn id="35" dur="500"/>
                                        <p:tgtEl>
                                          <p:spTgt spid="2161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16112"/>
                                        </p:tgtEl>
                                        <p:attrNameLst>
                                          <p:attrName>style.visibility</p:attrName>
                                        </p:attrNameLst>
                                      </p:cBhvr>
                                      <p:to>
                                        <p:strVal val="visible"/>
                                      </p:to>
                                    </p:set>
                                    <p:animEffect transition="in" filter="wipe(down)">
                                      <p:cBhvr>
                                        <p:cTn id="40" dur="500"/>
                                        <p:tgtEl>
                                          <p:spTgt spid="2161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16104"/>
                                        </p:tgtEl>
                                        <p:attrNameLst>
                                          <p:attrName>style.visibility</p:attrName>
                                        </p:attrNameLst>
                                      </p:cBhvr>
                                      <p:to>
                                        <p:strVal val="visible"/>
                                      </p:to>
                                    </p:set>
                                    <p:animEffect transition="in" filter="wipe(left)">
                                      <p:cBhvr>
                                        <p:cTn id="45" dur="500"/>
                                        <p:tgtEl>
                                          <p:spTgt spid="216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18" grpId="0" autoUpdateAnimBg="0"/>
      <p:bldP spid="216152" grpId="0"/>
      <p:bldP spid="216152" grpId="1"/>
      <p:bldP spid="216104" grpId="0" animBg="1"/>
      <p:bldP spid="216112" grpId="0" animBg="1"/>
      <p:bldP spid="216113" grpId="0"/>
      <p:bldP spid="76" grpId="0" animBg="1"/>
      <p:bldP spid="71" grpId="0" animBg="1"/>
      <p:bldP spid="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118" name="Text Box 54"/>
          <p:cNvSpPr txBox="1">
            <a:spLocks noChangeArrowheads="1"/>
          </p:cNvSpPr>
          <p:nvPr/>
        </p:nvSpPr>
        <p:spPr bwMode="auto">
          <a:xfrm>
            <a:off x="3659188" y="6236779"/>
            <a:ext cx="942309" cy="646331"/>
          </a:xfrm>
          <a:prstGeom prst="rect">
            <a:avLst/>
          </a:prstGeom>
          <a:noFill/>
          <a:ln w="12700" cap="sq">
            <a:noFill/>
            <a:miter lim="800000"/>
            <a:headEnd type="none" w="sm" len="sm"/>
            <a:tailEnd type="none" w="sm" len="sm"/>
          </a:ln>
        </p:spPr>
        <p:txBody>
          <a:bodyPr wrap="square">
            <a:spAutoFit/>
          </a:bodyPr>
          <a:lstStyle/>
          <a:p>
            <a:pPr>
              <a:spcBef>
                <a:spcPct val="50000"/>
              </a:spcBef>
            </a:pPr>
            <a:r>
              <a:rPr lang="en-US" altLang="zh-CN" dirty="0"/>
              <a:t>pre</a:t>
            </a:r>
          </a:p>
        </p:txBody>
      </p:sp>
      <p:sp>
        <p:nvSpPr>
          <p:cNvPr id="216153" name="Text Box 89"/>
          <p:cNvSpPr txBox="1">
            <a:spLocks noChangeArrowheads="1"/>
          </p:cNvSpPr>
          <p:nvPr/>
        </p:nvSpPr>
        <p:spPr bwMode="auto">
          <a:xfrm>
            <a:off x="5867399" y="1916113"/>
            <a:ext cx="2244213" cy="584775"/>
          </a:xfrm>
          <a:prstGeom prst="rect">
            <a:avLst/>
          </a:prstGeom>
          <a:noFill/>
          <a:ln w="9525">
            <a:noFill/>
            <a:miter lim="800000"/>
            <a:headEnd/>
            <a:tailEnd/>
          </a:ln>
        </p:spPr>
        <p:txBody>
          <a:bodyPr wrap="square">
            <a:spAutoFit/>
          </a:bodyPr>
          <a:lstStyle/>
          <a:p>
            <a:pPr>
              <a:spcBef>
                <a:spcPct val="50000"/>
              </a:spcBef>
            </a:pPr>
            <a:r>
              <a:rPr lang="en-US" altLang="zh-CN" sz="3200" dirty="0" err="1">
                <a:solidFill>
                  <a:srgbClr val="FF3300"/>
                </a:solidFill>
              </a:rPr>
              <a:t>p.rchild</a:t>
            </a:r>
            <a:r>
              <a:rPr lang="en-US" altLang="zh-CN" sz="3200" dirty="0">
                <a:solidFill>
                  <a:srgbClr val="FF3300"/>
                </a:solidFill>
              </a:rPr>
              <a:t>, pre</a:t>
            </a:r>
          </a:p>
        </p:txBody>
      </p:sp>
      <p:sp>
        <p:nvSpPr>
          <p:cNvPr id="51205" name="Line 2"/>
          <p:cNvSpPr>
            <a:spLocks noChangeShapeType="1"/>
          </p:cNvSpPr>
          <p:nvPr/>
        </p:nvSpPr>
        <p:spPr bwMode="auto">
          <a:xfrm flipH="1">
            <a:off x="2867025" y="2133600"/>
            <a:ext cx="1138238" cy="1042988"/>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51206" name="Line 3"/>
          <p:cNvSpPr>
            <a:spLocks noChangeShapeType="1"/>
          </p:cNvSpPr>
          <p:nvPr/>
        </p:nvSpPr>
        <p:spPr bwMode="auto">
          <a:xfrm>
            <a:off x="4932363" y="2133600"/>
            <a:ext cx="1295400" cy="1016000"/>
          </a:xfrm>
          <a:prstGeom prst="line">
            <a:avLst/>
          </a:prstGeom>
          <a:noFill/>
          <a:ln w="38100" cap="sq">
            <a:solidFill>
              <a:srgbClr val="005400"/>
            </a:solidFill>
            <a:round/>
            <a:headEnd type="none" w="sm" len="sm"/>
            <a:tailEnd type="none" w="sm" len="sm"/>
          </a:ln>
        </p:spPr>
        <p:txBody>
          <a:bodyPr wrap="none" anchor="ctr"/>
          <a:lstStyle/>
          <a:p>
            <a:endParaRPr lang="zh-CN" altLang="en-US"/>
          </a:p>
        </p:txBody>
      </p:sp>
      <p:grpSp>
        <p:nvGrpSpPr>
          <p:cNvPr id="2" name="Group 4"/>
          <p:cNvGrpSpPr>
            <a:grpSpLocks/>
          </p:cNvGrpSpPr>
          <p:nvPr/>
        </p:nvGrpSpPr>
        <p:grpSpPr bwMode="auto">
          <a:xfrm>
            <a:off x="3348038" y="1552575"/>
            <a:ext cx="2286000" cy="549275"/>
            <a:chOff x="1836" y="1018"/>
            <a:chExt cx="1440" cy="346"/>
          </a:xfrm>
        </p:grpSpPr>
        <p:grpSp>
          <p:nvGrpSpPr>
            <p:cNvPr id="3" name="Group 5"/>
            <p:cNvGrpSpPr>
              <a:grpSpLocks/>
            </p:cNvGrpSpPr>
            <p:nvPr/>
          </p:nvGrpSpPr>
          <p:grpSpPr bwMode="auto">
            <a:xfrm>
              <a:off x="1836" y="1018"/>
              <a:ext cx="1440" cy="346"/>
              <a:chOff x="1536" y="1478"/>
              <a:chExt cx="1440" cy="346"/>
            </a:xfrm>
          </p:grpSpPr>
          <p:sp>
            <p:nvSpPr>
              <p:cNvPr id="51272" name="Rectangle 6"/>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endParaRPr lang="zh-CN" altLang="zh-CN"/>
              </a:p>
            </p:txBody>
          </p:sp>
          <p:sp>
            <p:nvSpPr>
              <p:cNvPr id="51273" name="Line 7"/>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1274" name="Line 8"/>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1275" name="Line 9"/>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1276" name="Line 10"/>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sp>
          <p:nvSpPr>
            <p:cNvPr id="51270" name="Text Box 11"/>
            <p:cNvSpPr txBox="1">
              <a:spLocks noChangeArrowheads="1"/>
            </p:cNvSpPr>
            <p:nvPr/>
          </p:nvSpPr>
          <p:spPr bwMode="auto">
            <a:xfrm>
              <a:off x="1836" y="1018"/>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sp>
          <p:nvSpPr>
            <p:cNvPr id="51271" name="Text Box 12"/>
            <p:cNvSpPr txBox="1">
              <a:spLocks noChangeArrowheads="1"/>
            </p:cNvSpPr>
            <p:nvPr/>
          </p:nvSpPr>
          <p:spPr bwMode="auto">
            <a:xfrm>
              <a:off x="2988" y="1018"/>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grpSp>
      <p:sp>
        <p:nvSpPr>
          <p:cNvPr id="51208" name="Text Box 13"/>
          <p:cNvSpPr txBox="1">
            <a:spLocks noChangeArrowheads="1"/>
          </p:cNvSpPr>
          <p:nvPr/>
        </p:nvSpPr>
        <p:spPr bwMode="auto">
          <a:xfrm>
            <a:off x="3021013" y="919163"/>
            <a:ext cx="8382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00"/>
                </a:solidFill>
              </a:rPr>
              <a:t>p</a:t>
            </a:r>
          </a:p>
        </p:txBody>
      </p:sp>
      <p:sp>
        <p:nvSpPr>
          <p:cNvPr id="51209" name="AutoShape 14"/>
          <p:cNvSpPr>
            <a:spLocks noChangeArrowheads="1"/>
          </p:cNvSpPr>
          <p:nvPr/>
        </p:nvSpPr>
        <p:spPr bwMode="auto">
          <a:xfrm>
            <a:off x="666750" y="2635250"/>
            <a:ext cx="3643313" cy="2944813"/>
          </a:xfrm>
          <a:prstGeom prst="triangle">
            <a:avLst>
              <a:gd name="adj" fmla="val 50000"/>
            </a:avLst>
          </a:prstGeom>
          <a:solidFill>
            <a:schemeClr val="bg1"/>
          </a:solidFill>
          <a:ln w="12700" cap="sq">
            <a:solidFill>
              <a:schemeClr val="tx1"/>
            </a:solidFill>
            <a:miter lim="800000"/>
            <a:headEnd type="none" w="sm" len="sm"/>
            <a:tailEnd type="none" w="sm" len="sm"/>
          </a:ln>
        </p:spPr>
        <p:txBody>
          <a:bodyPr wrap="none" anchor="ctr"/>
          <a:lstStyle/>
          <a:p>
            <a:endParaRPr lang="zh-CN" altLang="en-US"/>
          </a:p>
        </p:txBody>
      </p:sp>
      <p:sp>
        <p:nvSpPr>
          <p:cNvPr id="51210" name="Rectangle 15"/>
          <p:cNvSpPr>
            <a:spLocks noChangeArrowheads="1"/>
          </p:cNvSpPr>
          <p:nvPr/>
        </p:nvSpPr>
        <p:spPr bwMode="auto">
          <a:xfrm>
            <a:off x="1984375" y="3843338"/>
            <a:ext cx="960438" cy="3095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1" name="Rectangle 16"/>
          <p:cNvSpPr>
            <a:spLocks noChangeArrowheads="1"/>
          </p:cNvSpPr>
          <p:nvPr/>
        </p:nvSpPr>
        <p:spPr bwMode="auto">
          <a:xfrm>
            <a:off x="1301750" y="4710113"/>
            <a:ext cx="960438" cy="3095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2" name="Rectangle 17"/>
          <p:cNvSpPr>
            <a:spLocks noChangeArrowheads="1"/>
          </p:cNvSpPr>
          <p:nvPr/>
        </p:nvSpPr>
        <p:spPr bwMode="auto">
          <a:xfrm>
            <a:off x="2635250" y="4725988"/>
            <a:ext cx="960438" cy="3095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3" name="Line 18"/>
          <p:cNvSpPr>
            <a:spLocks noChangeShapeType="1"/>
          </p:cNvSpPr>
          <p:nvPr/>
        </p:nvSpPr>
        <p:spPr bwMode="auto">
          <a:xfrm flipH="1">
            <a:off x="1766888" y="4138613"/>
            <a:ext cx="573087" cy="541337"/>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14" name="Line 19"/>
          <p:cNvSpPr>
            <a:spLocks noChangeShapeType="1"/>
          </p:cNvSpPr>
          <p:nvPr/>
        </p:nvSpPr>
        <p:spPr bwMode="auto">
          <a:xfrm>
            <a:off x="2617788" y="4168775"/>
            <a:ext cx="496887" cy="52705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15" name="AutoShape 20"/>
          <p:cNvSpPr>
            <a:spLocks noChangeArrowheads="1"/>
          </p:cNvSpPr>
          <p:nvPr/>
        </p:nvSpPr>
        <p:spPr bwMode="auto">
          <a:xfrm>
            <a:off x="4819650" y="2605088"/>
            <a:ext cx="3643313" cy="2944812"/>
          </a:xfrm>
          <a:prstGeom prst="triangle">
            <a:avLst>
              <a:gd name="adj" fmla="val 50000"/>
            </a:avLst>
          </a:prstGeom>
          <a:solidFill>
            <a:schemeClr val="bg1"/>
          </a:solidFill>
          <a:ln w="12700" cap="sq">
            <a:solidFill>
              <a:schemeClr val="tx1"/>
            </a:solidFill>
            <a:miter lim="800000"/>
            <a:headEnd type="none" w="sm" len="sm"/>
            <a:tailEnd type="none" w="sm" len="sm"/>
          </a:ln>
        </p:spPr>
        <p:txBody>
          <a:bodyPr wrap="none" anchor="ctr"/>
          <a:lstStyle/>
          <a:p>
            <a:endParaRPr lang="zh-CN" altLang="en-US"/>
          </a:p>
        </p:txBody>
      </p:sp>
      <p:sp>
        <p:nvSpPr>
          <p:cNvPr id="51216" name="Rectangle 21"/>
          <p:cNvSpPr>
            <a:spLocks noChangeArrowheads="1"/>
          </p:cNvSpPr>
          <p:nvPr/>
        </p:nvSpPr>
        <p:spPr bwMode="auto">
          <a:xfrm>
            <a:off x="6137275" y="3813175"/>
            <a:ext cx="960438" cy="3095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7" name="Rectangle 22"/>
          <p:cNvSpPr>
            <a:spLocks noChangeArrowheads="1"/>
          </p:cNvSpPr>
          <p:nvPr/>
        </p:nvSpPr>
        <p:spPr bwMode="auto">
          <a:xfrm>
            <a:off x="5454650" y="4679950"/>
            <a:ext cx="960438" cy="3095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8" name="Rectangle 23"/>
          <p:cNvSpPr>
            <a:spLocks noChangeArrowheads="1"/>
          </p:cNvSpPr>
          <p:nvPr/>
        </p:nvSpPr>
        <p:spPr bwMode="auto">
          <a:xfrm>
            <a:off x="6788150" y="4695825"/>
            <a:ext cx="960438" cy="3095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1219" name="Line 24"/>
          <p:cNvSpPr>
            <a:spLocks noChangeShapeType="1"/>
          </p:cNvSpPr>
          <p:nvPr/>
        </p:nvSpPr>
        <p:spPr bwMode="auto">
          <a:xfrm flipH="1">
            <a:off x="5919788" y="4108450"/>
            <a:ext cx="573087" cy="54133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20" name="Line 25"/>
          <p:cNvSpPr>
            <a:spLocks noChangeShapeType="1"/>
          </p:cNvSpPr>
          <p:nvPr/>
        </p:nvSpPr>
        <p:spPr bwMode="auto">
          <a:xfrm>
            <a:off x="6770688" y="4138613"/>
            <a:ext cx="496887" cy="527050"/>
          </a:xfrm>
          <a:prstGeom prst="line">
            <a:avLst/>
          </a:prstGeom>
          <a:noFill/>
          <a:ln w="12700" cap="sq">
            <a:solidFill>
              <a:schemeClr val="tx1"/>
            </a:solidFill>
            <a:round/>
            <a:headEnd type="none" w="sm" len="sm"/>
            <a:tailEnd type="none" w="sm" len="sm"/>
          </a:ln>
        </p:spPr>
        <p:txBody>
          <a:bodyPr wrap="none"/>
          <a:lstStyle/>
          <a:p>
            <a:endParaRPr lang="zh-CN" altLang="en-US"/>
          </a:p>
        </p:txBody>
      </p:sp>
      <p:grpSp>
        <p:nvGrpSpPr>
          <p:cNvPr id="4" name="Group 26"/>
          <p:cNvGrpSpPr>
            <a:grpSpLocks/>
          </p:cNvGrpSpPr>
          <p:nvPr/>
        </p:nvGrpSpPr>
        <p:grpSpPr bwMode="auto">
          <a:xfrm>
            <a:off x="1565275" y="5934075"/>
            <a:ext cx="2603500" cy="495300"/>
            <a:chOff x="986" y="3699"/>
            <a:chExt cx="1640" cy="312"/>
          </a:xfrm>
        </p:grpSpPr>
        <p:sp>
          <p:nvSpPr>
            <p:cNvPr id="51264" name="Rectangle 27"/>
            <p:cNvSpPr>
              <a:spLocks noChangeArrowheads="1"/>
            </p:cNvSpPr>
            <p:nvPr/>
          </p:nvSpPr>
          <p:spPr bwMode="auto">
            <a:xfrm>
              <a:off x="986" y="3700"/>
              <a:ext cx="1640" cy="293"/>
            </a:xfrm>
            <a:prstGeom prst="rect">
              <a:avLst/>
            </a:prstGeom>
            <a:solidFill>
              <a:schemeClr val="accent3">
                <a:lumMod val="75000"/>
              </a:schemeClr>
            </a:solidFill>
            <a:ln w="12700" cap="sq">
              <a:solidFill>
                <a:schemeClr val="tx1"/>
              </a:solidFill>
              <a:miter lim="800000"/>
              <a:headEnd type="none" w="sm" len="sm"/>
              <a:tailEnd type="none" w="sm" len="sm"/>
            </a:ln>
          </p:spPr>
          <p:txBody>
            <a:bodyPr wrap="none" anchor="ctr"/>
            <a:lstStyle/>
            <a:p>
              <a:endParaRPr lang="zh-CN" altLang="en-US"/>
            </a:p>
          </p:txBody>
        </p:sp>
        <p:sp>
          <p:nvSpPr>
            <p:cNvPr id="51265" name="Line 28"/>
            <p:cNvSpPr>
              <a:spLocks noChangeShapeType="1"/>
            </p:cNvSpPr>
            <p:nvPr/>
          </p:nvSpPr>
          <p:spPr bwMode="auto">
            <a:xfrm flipH="1">
              <a:off x="1220" y="3699"/>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6" name="Line 29"/>
            <p:cNvSpPr>
              <a:spLocks noChangeShapeType="1"/>
            </p:cNvSpPr>
            <p:nvPr/>
          </p:nvSpPr>
          <p:spPr bwMode="auto">
            <a:xfrm flipH="1">
              <a:off x="1464"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7" name="Line 30"/>
            <p:cNvSpPr>
              <a:spLocks noChangeShapeType="1"/>
            </p:cNvSpPr>
            <p:nvPr/>
          </p:nvSpPr>
          <p:spPr bwMode="auto">
            <a:xfrm flipH="1">
              <a:off x="2381"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8" name="Line 31"/>
            <p:cNvSpPr>
              <a:spLocks noChangeShapeType="1"/>
            </p:cNvSpPr>
            <p:nvPr/>
          </p:nvSpPr>
          <p:spPr bwMode="auto">
            <a:xfrm flipH="1">
              <a:off x="2147"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5" name="Group 32"/>
          <p:cNvGrpSpPr>
            <a:grpSpLocks/>
          </p:cNvGrpSpPr>
          <p:nvPr/>
        </p:nvGrpSpPr>
        <p:grpSpPr bwMode="auto">
          <a:xfrm>
            <a:off x="5253038" y="5918200"/>
            <a:ext cx="2603500" cy="495300"/>
            <a:chOff x="986" y="3699"/>
            <a:chExt cx="1640" cy="312"/>
          </a:xfrm>
        </p:grpSpPr>
        <p:sp>
          <p:nvSpPr>
            <p:cNvPr id="51259" name="Rectangle 33"/>
            <p:cNvSpPr>
              <a:spLocks noChangeArrowheads="1"/>
            </p:cNvSpPr>
            <p:nvPr/>
          </p:nvSpPr>
          <p:spPr bwMode="auto">
            <a:xfrm>
              <a:off x="986" y="3700"/>
              <a:ext cx="1640" cy="293"/>
            </a:xfrm>
            <a:prstGeom prst="rect">
              <a:avLst/>
            </a:prstGeom>
            <a:solidFill>
              <a:schemeClr val="accent3">
                <a:lumMod val="75000"/>
              </a:schemeClr>
            </a:solidFill>
            <a:ln w="12700" cap="sq">
              <a:solidFill>
                <a:schemeClr val="tx1"/>
              </a:solidFill>
              <a:miter lim="800000"/>
              <a:headEnd type="none" w="sm" len="sm"/>
              <a:tailEnd type="none" w="sm" len="sm"/>
            </a:ln>
          </p:spPr>
          <p:txBody>
            <a:bodyPr wrap="none" anchor="ctr"/>
            <a:lstStyle/>
            <a:p>
              <a:endParaRPr lang="zh-CN" altLang="en-US"/>
            </a:p>
          </p:txBody>
        </p:sp>
        <p:sp>
          <p:nvSpPr>
            <p:cNvPr id="51260" name="Line 34"/>
            <p:cNvSpPr>
              <a:spLocks noChangeShapeType="1"/>
            </p:cNvSpPr>
            <p:nvPr/>
          </p:nvSpPr>
          <p:spPr bwMode="auto">
            <a:xfrm flipH="1">
              <a:off x="1220" y="3699"/>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1" name="Line 35"/>
            <p:cNvSpPr>
              <a:spLocks noChangeShapeType="1"/>
            </p:cNvSpPr>
            <p:nvPr/>
          </p:nvSpPr>
          <p:spPr bwMode="auto">
            <a:xfrm flipH="1">
              <a:off x="1464"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2" name="Line 36"/>
            <p:cNvSpPr>
              <a:spLocks noChangeShapeType="1"/>
            </p:cNvSpPr>
            <p:nvPr/>
          </p:nvSpPr>
          <p:spPr bwMode="auto">
            <a:xfrm flipH="1">
              <a:off x="2381"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63" name="Line 37"/>
            <p:cNvSpPr>
              <a:spLocks noChangeShapeType="1"/>
            </p:cNvSpPr>
            <p:nvPr/>
          </p:nvSpPr>
          <p:spPr bwMode="auto">
            <a:xfrm flipH="1">
              <a:off x="2147"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51223" name="Text Box 38"/>
          <p:cNvSpPr txBox="1">
            <a:spLocks noChangeArrowheads="1"/>
          </p:cNvSpPr>
          <p:nvPr/>
        </p:nvSpPr>
        <p:spPr bwMode="auto">
          <a:xfrm>
            <a:off x="4527550" y="5730875"/>
            <a:ext cx="6508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00"/>
                </a:solidFill>
              </a:rPr>
              <a:t>p</a:t>
            </a:r>
          </a:p>
        </p:txBody>
      </p:sp>
      <p:sp>
        <p:nvSpPr>
          <p:cNvPr id="216104" name="Line 40"/>
          <p:cNvSpPr>
            <a:spLocks noChangeShapeType="1"/>
          </p:cNvSpPr>
          <p:nvPr/>
        </p:nvSpPr>
        <p:spPr bwMode="auto">
          <a:xfrm>
            <a:off x="4044950" y="6153150"/>
            <a:ext cx="481013" cy="0"/>
          </a:xfrm>
          <a:prstGeom prst="line">
            <a:avLst/>
          </a:prstGeom>
          <a:noFill/>
          <a:ln w="28575" cap="sq">
            <a:solidFill>
              <a:srgbClr val="3366FF"/>
            </a:solidFill>
            <a:round/>
            <a:headEnd type="none" w="sm" len="sm"/>
            <a:tailEnd type="triangle" w="med" len="med"/>
          </a:ln>
        </p:spPr>
        <p:txBody>
          <a:bodyPr wrap="none"/>
          <a:lstStyle/>
          <a:p>
            <a:endParaRPr lang="zh-CN" altLang="en-US"/>
          </a:p>
        </p:txBody>
      </p:sp>
      <p:sp>
        <p:nvSpPr>
          <p:cNvPr id="216111" name="Freeform 47"/>
          <p:cNvSpPr>
            <a:spLocks/>
          </p:cNvSpPr>
          <p:nvPr/>
        </p:nvSpPr>
        <p:spPr bwMode="auto">
          <a:xfrm>
            <a:off x="4679950" y="2324100"/>
            <a:ext cx="868363" cy="2570163"/>
          </a:xfrm>
          <a:custGeom>
            <a:avLst/>
            <a:gdLst>
              <a:gd name="T0" fmla="*/ 2147483647 w 605"/>
              <a:gd name="T1" fmla="*/ 2147483647 h 1453"/>
              <a:gd name="T2" fmla="*/ 2147483647 w 605"/>
              <a:gd name="T3" fmla="*/ 2147483647 h 1453"/>
              <a:gd name="T4" fmla="*/ 2147483647 w 605"/>
              <a:gd name="T5" fmla="*/ 2147483647 h 1453"/>
              <a:gd name="T6" fmla="*/ 0 w 605"/>
              <a:gd name="T7" fmla="*/ 0 h 1453"/>
              <a:gd name="T8" fmla="*/ 0 60000 65536"/>
              <a:gd name="T9" fmla="*/ 0 60000 65536"/>
              <a:gd name="T10" fmla="*/ 0 60000 65536"/>
              <a:gd name="T11" fmla="*/ 0 60000 65536"/>
              <a:gd name="T12" fmla="*/ 0 w 605"/>
              <a:gd name="T13" fmla="*/ 0 h 1453"/>
              <a:gd name="T14" fmla="*/ 605 w 605"/>
              <a:gd name="T15" fmla="*/ 1453 h 1453"/>
            </a:gdLst>
            <a:ahLst/>
            <a:cxnLst>
              <a:cxn ang="T8">
                <a:pos x="T0" y="T1"/>
              </a:cxn>
              <a:cxn ang="T9">
                <a:pos x="T2" y="T3"/>
              </a:cxn>
              <a:cxn ang="T10">
                <a:pos x="T4" y="T5"/>
              </a:cxn>
              <a:cxn ang="T11">
                <a:pos x="T6" y="T7"/>
              </a:cxn>
            </a:cxnLst>
            <a:rect l="T12" t="T13" r="T14" b="T15"/>
            <a:pathLst>
              <a:path w="605" h="1453">
                <a:moveTo>
                  <a:pt x="605" y="1396"/>
                </a:moveTo>
                <a:cubicBezTo>
                  <a:pt x="476" y="1424"/>
                  <a:pt x="347" y="1453"/>
                  <a:pt x="254" y="1338"/>
                </a:cubicBezTo>
                <a:cubicBezTo>
                  <a:pt x="161" y="1223"/>
                  <a:pt x="91" y="926"/>
                  <a:pt x="49" y="703"/>
                </a:cubicBezTo>
                <a:cubicBezTo>
                  <a:pt x="7" y="480"/>
                  <a:pt x="3" y="240"/>
                  <a:pt x="0" y="0"/>
                </a:cubicBezTo>
              </a:path>
            </a:pathLst>
          </a:custGeom>
          <a:noFill/>
          <a:ln w="28575" cap="sq">
            <a:solidFill>
              <a:srgbClr val="FF0000"/>
            </a:solidFill>
            <a:round/>
            <a:headEnd type="none" w="sm" len="sm"/>
            <a:tailEnd type="triangle" w="lg" len="lg"/>
          </a:ln>
        </p:spPr>
        <p:txBody>
          <a:bodyPr wrap="none"/>
          <a:lstStyle/>
          <a:p>
            <a:endParaRPr lang="zh-CN" altLang="en-US"/>
          </a:p>
        </p:txBody>
      </p:sp>
      <p:sp>
        <p:nvSpPr>
          <p:cNvPr id="216112" name="Line 48"/>
          <p:cNvSpPr>
            <a:spLocks noChangeShapeType="1"/>
          </p:cNvSpPr>
          <p:nvPr/>
        </p:nvSpPr>
        <p:spPr bwMode="auto">
          <a:xfrm flipV="1">
            <a:off x="3541713" y="2324100"/>
            <a:ext cx="768350" cy="2465388"/>
          </a:xfrm>
          <a:prstGeom prst="line">
            <a:avLst/>
          </a:prstGeom>
          <a:noFill/>
          <a:ln w="28575" cap="sq">
            <a:solidFill>
              <a:srgbClr val="3366FF"/>
            </a:solidFill>
            <a:round/>
            <a:headEnd type="none" w="sm" len="sm"/>
            <a:tailEnd type="triangle" w="lg" len="lg"/>
          </a:ln>
        </p:spPr>
        <p:txBody>
          <a:bodyPr wrap="none"/>
          <a:lstStyle/>
          <a:p>
            <a:endParaRPr lang="zh-CN" altLang="en-US"/>
          </a:p>
        </p:txBody>
      </p:sp>
      <p:sp>
        <p:nvSpPr>
          <p:cNvPr id="216113" name="Text Box 49"/>
          <p:cNvSpPr txBox="1">
            <a:spLocks noChangeArrowheads="1"/>
          </p:cNvSpPr>
          <p:nvPr/>
        </p:nvSpPr>
        <p:spPr bwMode="auto">
          <a:xfrm>
            <a:off x="2868613" y="4886325"/>
            <a:ext cx="950912" cy="45720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dirty="0"/>
              <a:t>pre</a:t>
            </a:r>
          </a:p>
        </p:txBody>
      </p:sp>
      <p:sp>
        <p:nvSpPr>
          <p:cNvPr id="216117" name="Text Box 53"/>
          <p:cNvSpPr txBox="1">
            <a:spLocks noChangeArrowheads="1"/>
          </p:cNvSpPr>
          <p:nvPr/>
        </p:nvSpPr>
        <p:spPr bwMode="auto">
          <a:xfrm>
            <a:off x="5473700" y="922338"/>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00"/>
                </a:solidFill>
              </a:rPr>
              <a:t>pre</a:t>
            </a:r>
          </a:p>
        </p:txBody>
      </p:sp>
      <p:grpSp>
        <p:nvGrpSpPr>
          <p:cNvPr id="6" name="Group 64"/>
          <p:cNvGrpSpPr>
            <a:grpSpLocks/>
          </p:cNvGrpSpPr>
          <p:nvPr/>
        </p:nvGrpSpPr>
        <p:grpSpPr bwMode="auto">
          <a:xfrm>
            <a:off x="1566863" y="4699000"/>
            <a:ext cx="355600" cy="311150"/>
            <a:chOff x="987" y="2821"/>
            <a:chExt cx="224" cy="196"/>
          </a:xfrm>
        </p:grpSpPr>
        <p:sp>
          <p:nvSpPr>
            <p:cNvPr id="51257" name="Line 65"/>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8" name="Line 66"/>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7" name="Group 67"/>
          <p:cNvGrpSpPr>
            <a:grpSpLocks/>
          </p:cNvGrpSpPr>
          <p:nvPr/>
        </p:nvGrpSpPr>
        <p:grpSpPr bwMode="auto">
          <a:xfrm>
            <a:off x="2233613" y="3846513"/>
            <a:ext cx="355600" cy="311150"/>
            <a:chOff x="987" y="2821"/>
            <a:chExt cx="224" cy="196"/>
          </a:xfrm>
        </p:grpSpPr>
        <p:sp>
          <p:nvSpPr>
            <p:cNvPr id="51255" name="Line 68"/>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6" name="Line 69"/>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8" name="Group 70"/>
          <p:cNvGrpSpPr>
            <a:grpSpLocks/>
          </p:cNvGrpSpPr>
          <p:nvPr/>
        </p:nvGrpSpPr>
        <p:grpSpPr bwMode="auto">
          <a:xfrm>
            <a:off x="2930525" y="4729163"/>
            <a:ext cx="355600" cy="311150"/>
            <a:chOff x="987" y="2821"/>
            <a:chExt cx="224" cy="196"/>
          </a:xfrm>
        </p:grpSpPr>
        <p:sp>
          <p:nvSpPr>
            <p:cNvPr id="51253" name="Line 71"/>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4" name="Line 72"/>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9" name="Group 73"/>
          <p:cNvGrpSpPr>
            <a:grpSpLocks/>
          </p:cNvGrpSpPr>
          <p:nvPr/>
        </p:nvGrpSpPr>
        <p:grpSpPr bwMode="auto">
          <a:xfrm>
            <a:off x="6402388" y="3830638"/>
            <a:ext cx="355600" cy="311150"/>
            <a:chOff x="987" y="2821"/>
            <a:chExt cx="224" cy="196"/>
          </a:xfrm>
        </p:grpSpPr>
        <p:sp>
          <p:nvSpPr>
            <p:cNvPr id="51251" name="Line 74"/>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2" name="Line 75"/>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10" name="Group 76"/>
          <p:cNvGrpSpPr>
            <a:grpSpLocks/>
          </p:cNvGrpSpPr>
          <p:nvPr/>
        </p:nvGrpSpPr>
        <p:grpSpPr bwMode="auto">
          <a:xfrm>
            <a:off x="5719763" y="4683125"/>
            <a:ext cx="355600" cy="311150"/>
            <a:chOff x="987" y="2821"/>
            <a:chExt cx="224" cy="196"/>
          </a:xfrm>
        </p:grpSpPr>
        <p:sp>
          <p:nvSpPr>
            <p:cNvPr id="51249" name="Line 77"/>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50" name="Line 78"/>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11" name="Group 79"/>
          <p:cNvGrpSpPr>
            <a:grpSpLocks/>
          </p:cNvGrpSpPr>
          <p:nvPr/>
        </p:nvGrpSpPr>
        <p:grpSpPr bwMode="auto">
          <a:xfrm>
            <a:off x="7053263" y="4699000"/>
            <a:ext cx="355600" cy="311150"/>
            <a:chOff x="987" y="2821"/>
            <a:chExt cx="224" cy="196"/>
          </a:xfrm>
        </p:grpSpPr>
        <p:sp>
          <p:nvSpPr>
            <p:cNvPr id="51247" name="Line 80"/>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48" name="Line 81"/>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51235" name="Text Box 84"/>
          <p:cNvSpPr txBox="1">
            <a:spLocks noChangeArrowheads="1"/>
          </p:cNvSpPr>
          <p:nvPr/>
        </p:nvSpPr>
        <p:spPr bwMode="auto">
          <a:xfrm>
            <a:off x="250825" y="136525"/>
            <a:ext cx="8929688" cy="638175"/>
          </a:xfrm>
          <a:prstGeom prst="rect">
            <a:avLst/>
          </a:prstGeom>
          <a:solidFill>
            <a:srgbClr val="FFFF99"/>
          </a:solidFill>
          <a:ln w="9525">
            <a:solidFill>
              <a:schemeClr val="tx1"/>
            </a:solidFill>
            <a:miter lim="800000"/>
            <a:headEnd/>
            <a:tailEnd/>
          </a:ln>
        </p:spPr>
        <p:txBody>
          <a:bodyPr>
            <a:spAutoFit/>
          </a:bodyPr>
          <a:lstStyle/>
          <a:p>
            <a:pPr>
              <a:lnSpc>
                <a:spcPct val="110000"/>
              </a:lnSpc>
            </a:pPr>
            <a:r>
              <a:rPr lang="en-US" altLang="zh-CN" sz="3200" b="1">
                <a:solidFill>
                  <a:schemeClr val="tx2"/>
                </a:solidFill>
              </a:rPr>
              <a:t>void</a:t>
            </a:r>
            <a:r>
              <a:rPr lang="en-US" altLang="zh-CN" sz="3200"/>
              <a:t> </a:t>
            </a:r>
            <a:r>
              <a:rPr lang="en-US" altLang="zh-CN" sz="3200">
                <a:solidFill>
                  <a:srgbClr val="0000FF"/>
                </a:solidFill>
              </a:rPr>
              <a:t>InThreading(BiThrTree &amp;p, </a:t>
            </a:r>
            <a:r>
              <a:rPr lang="en-US" altLang="zh-CN" sz="3200">
                <a:solidFill>
                  <a:srgbClr val="FF00FF"/>
                </a:solidFill>
              </a:rPr>
              <a:t>BiThrTree &amp;pre</a:t>
            </a:r>
            <a:r>
              <a:rPr lang="en-US" altLang="zh-CN" sz="3200">
                <a:solidFill>
                  <a:srgbClr val="0000FF"/>
                </a:solidFill>
              </a:rPr>
              <a:t>)</a:t>
            </a:r>
            <a:r>
              <a:rPr lang="en-US" altLang="zh-CN" sz="3200"/>
              <a:t> </a:t>
            </a:r>
            <a:r>
              <a:rPr lang="en-US" altLang="zh-CN" sz="3200" b="1">
                <a:solidFill>
                  <a:schemeClr val="tx2"/>
                </a:solidFill>
              </a:rPr>
              <a:t>{</a:t>
            </a:r>
          </a:p>
        </p:txBody>
      </p:sp>
      <p:sp>
        <p:nvSpPr>
          <p:cNvPr id="51238" name="Text Box 92"/>
          <p:cNvSpPr txBox="1">
            <a:spLocks noChangeArrowheads="1"/>
          </p:cNvSpPr>
          <p:nvPr/>
        </p:nvSpPr>
        <p:spPr bwMode="auto">
          <a:xfrm>
            <a:off x="468313" y="836613"/>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pre</a:t>
            </a:r>
          </a:p>
        </p:txBody>
      </p:sp>
      <p:sp>
        <p:nvSpPr>
          <p:cNvPr id="51239" name="Rectangle 93"/>
          <p:cNvSpPr>
            <a:spLocks noChangeArrowheads="1"/>
          </p:cNvSpPr>
          <p:nvPr/>
        </p:nvSpPr>
        <p:spPr bwMode="auto">
          <a:xfrm>
            <a:off x="1300163" y="1074738"/>
            <a:ext cx="962025" cy="295275"/>
          </a:xfrm>
          <a:prstGeom prst="rect">
            <a:avLst/>
          </a:prstGeom>
          <a:solidFill>
            <a:srgbClr val="FFFFCC"/>
          </a:solidFill>
          <a:ln w="12700" cap="sq">
            <a:solidFill>
              <a:schemeClr val="tx1"/>
            </a:solidFill>
            <a:miter lim="800000"/>
            <a:headEnd type="none" w="sm" len="sm"/>
            <a:tailEnd type="none" w="sm" len="sm"/>
          </a:ln>
        </p:spPr>
        <p:txBody>
          <a:bodyPr wrap="none" anchor="ctr"/>
          <a:lstStyle/>
          <a:p>
            <a:endParaRPr lang="zh-CN" altLang="en-US"/>
          </a:p>
        </p:txBody>
      </p:sp>
      <p:sp>
        <p:nvSpPr>
          <p:cNvPr id="51240" name="Line 94"/>
          <p:cNvSpPr>
            <a:spLocks noChangeShapeType="1"/>
          </p:cNvSpPr>
          <p:nvPr/>
        </p:nvSpPr>
        <p:spPr bwMode="auto">
          <a:xfrm>
            <a:off x="1533525" y="1060450"/>
            <a:ext cx="0" cy="2936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1241" name="Line 95"/>
          <p:cNvSpPr>
            <a:spLocks noChangeShapeType="1"/>
          </p:cNvSpPr>
          <p:nvPr/>
        </p:nvSpPr>
        <p:spPr bwMode="auto">
          <a:xfrm>
            <a:off x="1936750" y="1060450"/>
            <a:ext cx="0" cy="2936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16164" name="Line 100"/>
          <p:cNvSpPr>
            <a:spLocks noChangeShapeType="1"/>
          </p:cNvSpPr>
          <p:nvPr/>
        </p:nvSpPr>
        <p:spPr bwMode="auto">
          <a:xfrm>
            <a:off x="4811713" y="6165850"/>
            <a:ext cx="481012" cy="0"/>
          </a:xfrm>
          <a:prstGeom prst="line">
            <a:avLst/>
          </a:prstGeom>
          <a:noFill/>
          <a:ln w="28575" cap="sq">
            <a:solidFill>
              <a:srgbClr val="FF3300"/>
            </a:solidFill>
            <a:round/>
            <a:headEnd type="triangle" w="med" len="med"/>
            <a:tailEnd/>
          </a:ln>
        </p:spPr>
        <p:txBody>
          <a:bodyPr wrap="none"/>
          <a:lstStyle/>
          <a:p>
            <a:endParaRPr lang="zh-CN" altLang="en-US"/>
          </a:p>
        </p:txBody>
      </p:sp>
      <p:sp>
        <p:nvSpPr>
          <p:cNvPr id="76" name="矩形 75"/>
          <p:cNvSpPr>
            <a:spLocks noChangeArrowheads="1"/>
          </p:cNvSpPr>
          <p:nvPr/>
        </p:nvSpPr>
        <p:spPr bwMode="auto">
          <a:xfrm>
            <a:off x="357188" y="1000125"/>
            <a:ext cx="785812" cy="428625"/>
          </a:xfrm>
          <a:prstGeom prst="rect">
            <a:avLst/>
          </a:prstGeom>
          <a:solidFill>
            <a:srgbClr val="FFFFFF"/>
          </a:solidFill>
          <a:ln w="9525" algn="ctr">
            <a:noFill/>
            <a:round/>
            <a:headEnd/>
            <a:tailEnd/>
          </a:ln>
        </p:spPr>
        <p:txBody>
          <a:bodyPr/>
          <a:lstStyle/>
          <a:p>
            <a:endParaRPr lang="zh-CN" altLang="en-US"/>
          </a:p>
        </p:txBody>
      </p:sp>
      <p:sp>
        <p:nvSpPr>
          <p:cNvPr id="78" name="矩形 77"/>
          <p:cNvSpPr/>
          <p:nvPr/>
        </p:nvSpPr>
        <p:spPr bwMode="auto">
          <a:xfrm>
            <a:off x="958645" y="5987843"/>
            <a:ext cx="294968" cy="442452"/>
          </a:xfrm>
          <a:prstGeom prst="rect">
            <a:avLst/>
          </a:prstGeom>
          <a:solidFill>
            <a:srgbClr val="FFFF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9" name="Text Box 92"/>
          <p:cNvSpPr txBox="1">
            <a:spLocks noChangeArrowheads="1"/>
          </p:cNvSpPr>
          <p:nvPr/>
        </p:nvSpPr>
        <p:spPr bwMode="auto">
          <a:xfrm>
            <a:off x="733782" y="6216650"/>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FF"/>
                </a:solidFill>
              </a:rPr>
              <a:t>pre</a:t>
            </a:r>
          </a:p>
        </p:txBody>
      </p:sp>
      <p:sp>
        <p:nvSpPr>
          <p:cNvPr id="81" name="Text Box 49"/>
          <p:cNvSpPr txBox="1">
            <a:spLocks noChangeArrowheads="1"/>
          </p:cNvSpPr>
          <p:nvPr/>
        </p:nvSpPr>
        <p:spPr bwMode="auto">
          <a:xfrm>
            <a:off x="7130898" y="4856831"/>
            <a:ext cx="950912" cy="45720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dirty="0"/>
              <a:t>pre</a:t>
            </a:r>
          </a:p>
        </p:txBody>
      </p:sp>
      <p:sp>
        <p:nvSpPr>
          <p:cNvPr id="82" name="Freeform 99"/>
          <p:cNvSpPr>
            <a:spLocks/>
          </p:cNvSpPr>
          <p:nvPr/>
        </p:nvSpPr>
        <p:spPr bwMode="auto">
          <a:xfrm flipH="1">
            <a:off x="7573040" y="4232787"/>
            <a:ext cx="745049" cy="652975"/>
          </a:xfrm>
          <a:custGeom>
            <a:avLst/>
            <a:gdLst>
              <a:gd name="T0" fmla="*/ 2147483647 w 227"/>
              <a:gd name="T1" fmla="*/ 2147483647 h 181"/>
              <a:gd name="T2" fmla="*/ 2147483647 w 227"/>
              <a:gd name="T3" fmla="*/ 2147483647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178" y="173"/>
                  <a:pt x="129" y="166"/>
                  <a:pt x="91" y="136"/>
                </a:cubicBezTo>
                <a:cubicBezTo>
                  <a:pt x="53" y="106"/>
                  <a:pt x="26" y="53"/>
                  <a:pt x="0" y="0"/>
                </a:cubicBezTo>
              </a:path>
            </a:pathLst>
          </a:custGeom>
          <a:noFill/>
          <a:ln w="28575">
            <a:solidFill>
              <a:srgbClr val="0000FF"/>
            </a:solidFill>
            <a:round/>
            <a:headEnd/>
            <a:tailEnd type="triangle" w="med" len="med"/>
          </a:ln>
        </p:spPr>
        <p:txBody>
          <a:bodyPr/>
          <a:lstStyle/>
          <a:p>
            <a:endParaRPr lang="zh-CN" altLang="en-US"/>
          </a:p>
        </p:txBody>
      </p:sp>
      <p:sp>
        <p:nvSpPr>
          <p:cNvPr id="83" name="Freeform 47"/>
          <p:cNvSpPr>
            <a:spLocks/>
          </p:cNvSpPr>
          <p:nvPr/>
        </p:nvSpPr>
        <p:spPr bwMode="auto">
          <a:xfrm rot="866098">
            <a:off x="944563" y="1477963"/>
            <a:ext cx="868362" cy="3427412"/>
          </a:xfrm>
          <a:custGeom>
            <a:avLst/>
            <a:gdLst>
              <a:gd name="T0" fmla="*/ 2147483647 w 605"/>
              <a:gd name="T1" fmla="*/ 2147483647 h 1453"/>
              <a:gd name="T2" fmla="*/ 2147483647 w 605"/>
              <a:gd name="T3" fmla="*/ 2147483647 h 1453"/>
              <a:gd name="T4" fmla="*/ 2147483647 w 605"/>
              <a:gd name="T5" fmla="*/ 2147483647 h 1453"/>
              <a:gd name="T6" fmla="*/ 0 w 605"/>
              <a:gd name="T7" fmla="*/ 0 h 1453"/>
              <a:gd name="T8" fmla="*/ 0 60000 65536"/>
              <a:gd name="T9" fmla="*/ 0 60000 65536"/>
              <a:gd name="T10" fmla="*/ 0 60000 65536"/>
              <a:gd name="T11" fmla="*/ 0 60000 65536"/>
              <a:gd name="T12" fmla="*/ 0 w 605"/>
              <a:gd name="T13" fmla="*/ 0 h 1453"/>
              <a:gd name="T14" fmla="*/ 605 w 605"/>
              <a:gd name="T15" fmla="*/ 1453 h 1453"/>
            </a:gdLst>
            <a:ahLst/>
            <a:cxnLst>
              <a:cxn ang="T8">
                <a:pos x="T0" y="T1"/>
              </a:cxn>
              <a:cxn ang="T9">
                <a:pos x="T2" y="T3"/>
              </a:cxn>
              <a:cxn ang="T10">
                <a:pos x="T4" y="T5"/>
              </a:cxn>
              <a:cxn ang="T11">
                <a:pos x="T6" y="T7"/>
              </a:cxn>
            </a:cxnLst>
            <a:rect l="T12" t="T13" r="T14" b="T15"/>
            <a:pathLst>
              <a:path w="605" h="1453">
                <a:moveTo>
                  <a:pt x="605" y="1396"/>
                </a:moveTo>
                <a:cubicBezTo>
                  <a:pt x="476" y="1424"/>
                  <a:pt x="347" y="1453"/>
                  <a:pt x="254" y="1338"/>
                </a:cubicBezTo>
                <a:cubicBezTo>
                  <a:pt x="161" y="1223"/>
                  <a:pt x="91" y="926"/>
                  <a:pt x="49" y="703"/>
                </a:cubicBezTo>
                <a:cubicBezTo>
                  <a:pt x="7" y="480"/>
                  <a:pt x="3" y="240"/>
                  <a:pt x="0" y="0"/>
                </a:cubicBezTo>
              </a:path>
            </a:pathLst>
          </a:custGeom>
          <a:noFill/>
          <a:ln w="28575" cap="sq">
            <a:solidFill>
              <a:srgbClr val="FF0000"/>
            </a:solidFill>
            <a:round/>
            <a:headEnd type="none" w="sm" len="sm"/>
            <a:tailEnd type="triangle" w="lg" len="lg"/>
          </a:ln>
        </p:spPr>
        <p:txBody>
          <a:bodyPr wrap="none"/>
          <a:lstStyle/>
          <a:p>
            <a:endParaRPr lang="zh-CN" altLang="en-US"/>
          </a:p>
        </p:txBody>
      </p:sp>
      <p:sp>
        <p:nvSpPr>
          <p:cNvPr id="77" name="Line 40"/>
          <p:cNvSpPr>
            <a:spLocks noChangeShapeType="1"/>
          </p:cNvSpPr>
          <p:nvPr/>
        </p:nvSpPr>
        <p:spPr bwMode="auto">
          <a:xfrm>
            <a:off x="7673054" y="6167899"/>
            <a:ext cx="481013" cy="0"/>
          </a:xfrm>
          <a:prstGeom prst="line">
            <a:avLst/>
          </a:prstGeom>
          <a:noFill/>
          <a:ln w="28575" cap="sq">
            <a:solidFill>
              <a:srgbClr val="3366FF"/>
            </a:solidFill>
            <a:round/>
            <a:headEnd type="none" w="sm" len="sm"/>
            <a:tailEnd type="triangle" w="med" len="med"/>
          </a:ln>
        </p:spPr>
        <p:txBody>
          <a:bodyPr wrap="none"/>
          <a:lstStyle/>
          <a:p>
            <a:endParaRPr lang="zh-CN" altLang="en-US"/>
          </a:p>
        </p:txBody>
      </p:sp>
      <p:sp>
        <p:nvSpPr>
          <p:cNvPr id="80" name="Line 100"/>
          <p:cNvSpPr>
            <a:spLocks noChangeShapeType="1"/>
          </p:cNvSpPr>
          <p:nvPr/>
        </p:nvSpPr>
        <p:spPr bwMode="auto">
          <a:xfrm>
            <a:off x="1286844" y="6195347"/>
            <a:ext cx="481012" cy="0"/>
          </a:xfrm>
          <a:prstGeom prst="line">
            <a:avLst/>
          </a:prstGeom>
          <a:noFill/>
          <a:ln w="28575" cap="sq">
            <a:solidFill>
              <a:srgbClr val="FF3300"/>
            </a:solidFill>
            <a:round/>
            <a:headEnd type="triangle" w="med" len="med"/>
            <a:tailEnd/>
          </a:ln>
        </p:spPr>
        <p:txBody>
          <a:bodyPr wrap="none"/>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216153"/>
                                        </p:tgtEl>
                                        <p:attrNameLst>
                                          <p:attrName>style.visibility</p:attrName>
                                        </p:attrNameLst>
                                      </p:cBhvr>
                                      <p:to>
                                        <p:strVal val="visible"/>
                                      </p:to>
                                    </p:set>
                                    <p:animEffect transition="in" filter="wipe(left)">
                                      <p:cBhvr>
                                        <p:cTn id="7" dur="500"/>
                                        <p:tgtEl>
                                          <p:spTgt spid="216153"/>
                                        </p:tgtEl>
                                      </p:cBhvr>
                                    </p:animEffect>
                                  </p:childTnLst>
                                </p:cTn>
                              </p:par>
                            </p:childTnLst>
                          </p:cTn>
                        </p:par>
                      </p:childTnLst>
                    </p:cTn>
                  </p:par>
                  <p:par>
                    <p:cTn id="8" fill="hold">
                      <p:stCondLst>
                        <p:cond delay="indefinite"/>
                      </p:stCondLst>
                      <p:childTnLst>
                        <p:par>
                          <p:cTn id="9" fill="hold">
                            <p:stCondLst>
                              <p:cond delay="0"/>
                            </p:stCondLst>
                            <p:childTnLst>
                              <p:par>
                                <p:cTn id="10" presetID="49" presetClass="path" presetSubtype="0" accel="50000" decel="50000" fill="hold" grpId="0" nodeType="clickEffect">
                                  <p:stCondLst>
                                    <p:cond delay="0"/>
                                  </p:stCondLst>
                                  <p:childTnLst>
                                    <p:animMotion origin="layout" path="M -2.5E-6 4.68208E-6 L -0.03159 0.34427 " pathEditMode="relative" rAng="0" ptsTypes="AA">
                                      <p:cBhvr>
                                        <p:cTn id="11" dur="2000" fill="hold"/>
                                        <p:tgtEl>
                                          <p:spTgt spid="216153"/>
                                        </p:tgtEl>
                                        <p:attrNameLst>
                                          <p:attrName>ppt_x</p:attrName>
                                          <p:attrName>ppt_y</p:attrName>
                                        </p:attrNameLst>
                                      </p:cBhvr>
                                      <p:rCtr x="-1600" y="17200"/>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16111"/>
                                        </p:tgtEl>
                                        <p:attrNameLst>
                                          <p:attrName>style.visibility</p:attrName>
                                        </p:attrNameLst>
                                      </p:cBhvr>
                                      <p:to>
                                        <p:strVal val="visible"/>
                                      </p:to>
                                    </p:set>
                                    <p:animEffect transition="in" filter="wipe(down)">
                                      <p:cBhvr>
                                        <p:cTn id="16" dur="500"/>
                                        <p:tgtEl>
                                          <p:spTgt spid="2161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16164"/>
                                        </p:tgtEl>
                                        <p:attrNameLst>
                                          <p:attrName>style.visibility</p:attrName>
                                        </p:attrNameLst>
                                      </p:cBhvr>
                                      <p:to>
                                        <p:strVal val="visible"/>
                                      </p:to>
                                    </p:set>
                                    <p:animEffect transition="in" filter="wipe(right)">
                                      <p:cBhvr>
                                        <p:cTn id="21" dur="500"/>
                                        <p:tgtEl>
                                          <p:spTgt spid="21616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wipe(left)">
                                      <p:cBhvr>
                                        <p:cTn id="26" dur="500"/>
                                        <p:tgtEl>
                                          <p:spTgt spid="8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wipe(down)">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left)">
                                      <p:cBhvr>
                                        <p:cTn id="3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53" grpId="0"/>
      <p:bldP spid="216153" grpId="1"/>
      <p:bldP spid="216111" grpId="0" animBg="1"/>
      <p:bldP spid="216164" grpId="0" animBg="1"/>
      <p:bldP spid="81" grpId="0"/>
      <p:bldP spid="82" grpId="0" animBg="1"/>
      <p:bldP spid="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3"/>
          <p:cNvSpPr>
            <a:spLocks noChangeShapeType="1"/>
          </p:cNvSpPr>
          <p:nvPr/>
        </p:nvSpPr>
        <p:spPr bwMode="auto">
          <a:xfrm>
            <a:off x="4932363" y="2133600"/>
            <a:ext cx="1295400" cy="1016000"/>
          </a:xfrm>
          <a:prstGeom prst="line">
            <a:avLst/>
          </a:prstGeom>
          <a:noFill/>
          <a:ln w="38100" cap="sq">
            <a:solidFill>
              <a:srgbClr val="005400"/>
            </a:solidFill>
            <a:round/>
            <a:headEnd type="none" w="sm" len="sm"/>
            <a:tailEnd type="none" w="sm" len="sm"/>
          </a:ln>
        </p:spPr>
        <p:txBody>
          <a:bodyPr wrap="none" anchor="ctr"/>
          <a:lstStyle/>
          <a:p>
            <a:endParaRPr lang="zh-CN" altLang="en-US"/>
          </a:p>
        </p:txBody>
      </p:sp>
      <p:grpSp>
        <p:nvGrpSpPr>
          <p:cNvPr id="2" name="Group 4"/>
          <p:cNvGrpSpPr>
            <a:grpSpLocks/>
          </p:cNvGrpSpPr>
          <p:nvPr/>
        </p:nvGrpSpPr>
        <p:grpSpPr bwMode="auto">
          <a:xfrm>
            <a:off x="3348038" y="1552575"/>
            <a:ext cx="2286000" cy="549275"/>
            <a:chOff x="1836" y="1018"/>
            <a:chExt cx="1440" cy="346"/>
          </a:xfrm>
        </p:grpSpPr>
        <p:grpSp>
          <p:nvGrpSpPr>
            <p:cNvPr id="3" name="Group 5"/>
            <p:cNvGrpSpPr>
              <a:grpSpLocks/>
            </p:cNvGrpSpPr>
            <p:nvPr/>
          </p:nvGrpSpPr>
          <p:grpSpPr bwMode="auto">
            <a:xfrm>
              <a:off x="1836" y="1018"/>
              <a:ext cx="1440" cy="346"/>
              <a:chOff x="1536" y="1478"/>
              <a:chExt cx="1440" cy="346"/>
            </a:xfrm>
          </p:grpSpPr>
          <p:sp>
            <p:nvSpPr>
              <p:cNvPr id="50213" name="Rectangle 6"/>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endParaRPr lang="zh-CN" altLang="zh-CN"/>
              </a:p>
            </p:txBody>
          </p:sp>
          <p:sp>
            <p:nvSpPr>
              <p:cNvPr id="50214" name="Line 7"/>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0215" name="Line 8"/>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0216" name="Line 9"/>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0217" name="Line 10"/>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sp>
          <p:nvSpPr>
            <p:cNvPr id="50211" name="Text Box 11"/>
            <p:cNvSpPr txBox="1">
              <a:spLocks noChangeArrowheads="1"/>
            </p:cNvSpPr>
            <p:nvPr/>
          </p:nvSpPr>
          <p:spPr bwMode="auto">
            <a:xfrm>
              <a:off x="1836" y="1018"/>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0</a:t>
              </a:r>
            </a:p>
          </p:txBody>
        </p:sp>
        <p:sp>
          <p:nvSpPr>
            <p:cNvPr id="50212" name="Text Box 12"/>
            <p:cNvSpPr txBox="1">
              <a:spLocks noChangeArrowheads="1"/>
            </p:cNvSpPr>
            <p:nvPr/>
          </p:nvSpPr>
          <p:spPr bwMode="auto">
            <a:xfrm>
              <a:off x="2988" y="1018"/>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grpSp>
      <p:sp>
        <p:nvSpPr>
          <p:cNvPr id="50180" name="Text Box 13"/>
          <p:cNvSpPr txBox="1">
            <a:spLocks noChangeArrowheads="1"/>
          </p:cNvSpPr>
          <p:nvPr/>
        </p:nvSpPr>
        <p:spPr bwMode="auto">
          <a:xfrm>
            <a:off x="3021013" y="919163"/>
            <a:ext cx="8382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t>p</a:t>
            </a:r>
          </a:p>
        </p:txBody>
      </p:sp>
      <p:sp>
        <p:nvSpPr>
          <p:cNvPr id="50181" name="AutoShape 20"/>
          <p:cNvSpPr>
            <a:spLocks noChangeArrowheads="1"/>
          </p:cNvSpPr>
          <p:nvPr/>
        </p:nvSpPr>
        <p:spPr bwMode="auto">
          <a:xfrm>
            <a:off x="4819650" y="2605088"/>
            <a:ext cx="3643313" cy="2944812"/>
          </a:xfrm>
          <a:prstGeom prst="triangle">
            <a:avLst>
              <a:gd name="adj" fmla="val 50000"/>
            </a:avLst>
          </a:prstGeom>
          <a:solidFill>
            <a:schemeClr val="bg1"/>
          </a:solidFill>
          <a:ln w="12700" cap="sq">
            <a:solidFill>
              <a:schemeClr val="tx1"/>
            </a:solidFill>
            <a:miter lim="800000"/>
            <a:headEnd type="none" w="sm" len="sm"/>
            <a:tailEnd type="none" w="sm" len="sm"/>
          </a:ln>
        </p:spPr>
        <p:txBody>
          <a:bodyPr wrap="none" anchor="ctr"/>
          <a:lstStyle/>
          <a:p>
            <a:endParaRPr lang="zh-CN" altLang="en-US"/>
          </a:p>
        </p:txBody>
      </p:sp>
      <p:sp>
        <p:nvSpPr>
          <p:cNvPr id="50182" name="Rectangle 21"/>
          <p:cNvSpPr>
            <a:spLocks noChangeArrowheads="1"/>
          </p:cNvSpPr>
          <p:nvPr/>
        </p:nvSpPr>
        <p:spPr bwMode="auto">
          <a:xfrm>
            <a:off x="6137275" y="3813175"/>
            <a:ext cx="960438" cy="3095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0183" name="Rectangle 22"/>
          <p:cNvSpPr>
            <a:spLocks noChangeArrowheads="1"/>
          </p:cNvSpPr>
          <p:nvPr/>
        </p:nvSpPr>
        <p:spPr bwMode="auto">
          <a:xfrm>
            <a:off x="5454650" y="4679950"/>
            <a:ext cx="960438" cy="3095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0184" name="Rectangle 23"/>
          <p:cNvSpPr>
            <a:spLocks noChangeArrowheads="1"/>
          </p:cNvSpPr>
          <p:nvPr/>
        </p:nvSpPr>
        <p:spPr bwMode="auto">
          <a:xfrm>
            <a:off x="6788150" y="4695825"/>
            <a:ext cx="960438" cy="3095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0185" name="Line 24"/>
          <p:cNvSpPr>
            <a:spLocks noChangeShapeType="1"/>
          </p:cNvSpPr>
          <p:nvPr/>
        </p:nvSpPr>
        <p:spPr bwMode="auto">
          <a:xfrm flipH="1">
            <a:off x="5919788" y="4108450"/>
            <a:ext cx="573087" cy="54133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0186" name="Line 25"/>
          <p:cNvSpPr>
            <a:spLocks noChangeShapeType="1"/>
          </p:cNvSpPr>
          <p:nvPr/>
        </p:nvSpPr>
        <p:spPr bwMode="auto">
          <a:xfrm>
            <a:off x="6770688" y="4138613"/>
            <a:ext cx="496887" cy="527050"/>
          </a:xfrm>
          <a:prstGeom prst="line">
            <a:avLst/>
          </a:prstGeom>
          <a:noFill/>
          <a:ln w="12700" cap="sq">
            <a:solidFill>
              <a:schemeClr val="tx1"/>
            </a:solidFill>
            <a:round/>
            <a:headEnd type="none" w="sm" len="sm"/>
            <a:tailEnd type="none" w="sm" len="sm"/>
          </a:ln>
        </p:spPr>
        <p:txBody>
          <a:bodyPr wrap="none"/>
          <a:lstStyle/>
          <a:p>
            <a:endParaRPr lang="zh-CN" altLang="en-US"/>
          </a:p>
        </p:txBody>
      </p:sp>
      <p:grpSp>
        <p:nvGrpSpPr>
          <p:cNvPr id="4" name="Group 32"/>
          <p:cNvGrpSpPr>
            <a:grpSpLocks/>
          </p:cNvGrpSpPr>
          <p:nvPr/>
        </p:nvGrpSpPr>
        <p:grpSpPr bwMode="auto">
          <a:xfrm>
            <a:off x="5253038" y="5918200"/>
            <a:ext cx="2603500" cy="495300"/>
            <a:chOff x="986" y="3699"/>
            <a:chExt cx="1640" cy="312"/>
          </a:xfrm>
        </p:grpSpPr>
        <p:sp>
          <p:nvSpPr>
            <p:cNvPr id="50205" name="Rectangle 33"/>
            <p:cNvSpPr>
              <a:spLocks noChangeArrowheads="1"/>
            </p:cNvSpPr>
            <p:nvPr/>
          </p:nvSpPr>
          <p:spPr bwMode="auto">
            <a:xfrm>
              <a:off x="986" y="3700"/>
              <a:ext cx="1640" cy="293"/>
            </a:xfrm>
            <a:prstGeom prst="rect">
              <a:avLst/>
            </a:prstGeom>
            <a:solidFill>
              <a:schemeClr val="accent3">
                <a:lumMod val="75000"/>
              </a:schemeClr>
            </a:solidFill>
            <a:ln w="12700" cap="sq">
              <a:solidFill>
                <a:schemeClr val="tx1"/>
              </a:solidFill>
              <a:miter lim="800000"/>
              <a:headEnd type="none" w="sm" len="sm"/>
              <a:tailEnd type="none" w="sm" len="sm"/>
            </a:ln>
          </p:spPr>
          <p:txBody>
            <a:bodyPr wrap="none" anchor="ctr"/>
            <a:lstStyle/>
            <a:p>
              <a:endParaRPr lang="zh-CN" altLang="en-US"/>
            </a:p>
          </p:txBody>
        </p:sp>
        <p:sp>
          <p:nvSpPr>
            <p:cNvPr id="50206" name="Line 34"/>
            <p:cNvSpPr>
              <a:spLocks noChangeShapeType="1"/>
            </p:cNvSpPr>
            <p:nvPr/>
          </p:nvSpPr>
          <p:spPr bwMode="auto">
            <a:xfrm flipH="1">
              <a:off x="1220" y="3699"/>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0207" name="Line 35"/>
            <p:cNvSpPr>
              <a:spLocks noChangeShapeType="1"/>
            </p:cNvSpPr>
            <p:nvPr/>
          </p:nvSpPr>
          <p:spPr bwMode="auto">
            <a:xfrm flipH="1">
              <a:off x="1464"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0208" name="Line 36"/>
            <p:cNvSpPr>
              <a:spLocks noChangeShapeType="1"/>
            </p:cNvSpPr>
            <p:nvPr/>
          </p:nvSpPr>
          <p:spPr bwMode="auto">
            <a:xfrm flipH="1">
              <a:off x="2381"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0209" name="Line 37"/>
            <p:cNvSpPr>
              <a:spLocks noChangeShapeType="1"/>
            </p:cNvSpPr>
            <p:nvPr/>
          </p:nvSpPr>
          <p:spPr bwMode="auto">
            <a:xfrm flipH="1">
              <a:off x="2147" y="3708"/>
              <a:ext cx="0" cy="303"/>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50188" name="Text Box 38"/>
          <p:cNvSpPr txBox="1">
            <a:spLocks noChangeArrowheads="1"/>
          </p:cNvSpPr>
          <p:nvPr/>
        </p:nvSpPr>
        <p:spPr bwMode="auto">
          <a:xfrm>
            <a:off x="4527550" y="5730875"/>
            <a:ext cx="6508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t>p</a:t>
            </a:r>
          </a:p>
        </p:txBody>
      </p:sp>
      <p:grpSp>
        <p:nvGrpSpPr>
          <p:cNvPr id="5" name="Group 73"/>
          <p:cNvGrpSpPr>
            <a:grpSpLocks/>
          </p:cNvGrpSpPr>
          <p:nvPr/>
        </p:nvGrpSpPr>
        <p:grpSpPr bwMode="auto">
          <a:xfrm>
            <a:off x="6402388" y="3830638"/>
            <a:ext cx="355600" cy="311150"/>
            <a:chOff x="987" y="2821"/>
            <a:chExt cx="224" cy="196"/>
          </a:xfrm>
        </p:grpSpPr>
        <p:sp>
          <p:nvSpPr>
            <p:cNvPr id="50203" name="Line 74"/>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0204" name="Line 75"/>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6" name="Group 76"/>
          <p:cNvGrpSpPr>
            <a:grpSpLocks/>
          </p:cNvGrpSpPr>
          <p:nvPr/>
        </p:nvGrpSpPr>
        <p:grpSpPr bwMode="auto">
          <a:xfrm>
            <a:off x="5719763" y="4683125"/>
            <a:ext cx="355600" cy="311150"/>
            <a:chOff x="987" y="2821"/>
            <a:chExt cx="224" cy="196"/>
          </a:xfrm>
        </p:grpSpPr>
        <p:sp>
          <p:nvSpPr>
            <p:cNvPr id="50201" name="Line 77"/>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0202" name="Line 78"/>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7" name="Group 79"/>
          <p:cNvGrpSpPr>
            <a:grpSpLocks/>
          </p:cNvGrpSpPr>
          <p:nvPr/>
        </p:nvGrpSpPr>
        <p:grpSpPr bwMode="auto">
          <a:xfrm>
            <a:off x="7053263" y="4699000"/>
            <a:ext cx="355600" cy="311150"/>
            <a:chOff x="987" y="2821"/>
            <a:chExt cx="224" cy="196"/>
          </a:xfrm>
        </p:grpSpPr>
        <p:sp>
          <p:nvSpPr>
            <p:cNvPr id="50199" name="Line 80"/>
            <p:cNvSpPr>
              <a:spLocks noChangeShapeType="1"/>
            </p:cNvSpPr>
            <p:nvPr/>
          </p:nvSpPr>
          <p:spPr bwMode="auto">
            <a:xfrm>
              <a:off x="987"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0200" name="Line 81"/>
            <p:cNvSpPr>
              <a:spLocks noChangeShapeType="1"/>
            </p:cNvSpPr>
            <p:nvPr/>
          </p:nvSpPr>
          <p:spPr bwMode="auto">
            <a:xfrm>
              <a:off x="1211" y="2821"/>
              <a:ext cx="0" cy="196"/>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50192" name="Text Box 84"/>
          <p:cNvSpPr txBox="1">
            <a:spLocks noChangeArrowheads="1"/>
          </p:cNvSpPr>
          <p:nvPr/>
        </p:nvSpPr>
        <p:spPr bwMode="auto">
          <a:xfrm>
            <a:off x="250825" y="136525"/>
            <a:ext cx="8929688" cy="638175"/>
          </a:xfrm>
          <a:prstGeom prst="rect">
            <a:avLst/>
          </a:prstGeom>
          <a:solidFill>
            <a:srgbClr val="FFFF99"/>
          </a:solidFill>
          <a:ln w="9525">
            <a:solidFill>
              <a:schemeClr val="tx1"/>
            </a:solidFill>
            <a:miter lim="800000"/>
            <a:headEnd/>
            <a:tailEnd/>
          </a:ln>
        </p:spPr>
        <p:txBody>
          <a:bodyPr>
            <a:spAutoFit/>
          </a:bodyPr>
          <a:lstStyle/>
          <a:p>
            <a:pPr>
              <a:lnSpc>
                <a:spcPct val="110000"/>
              </a:lnSpc>
            </a:pPr>
            <a:r>
              <a:rPr lang="en-US" altLang="zh-CN" sz="3200" b="1">
                <a:solidFill>
                  <a:schemeClr val="tx2"/>
                </a:solidFill>
              </a:rPr>
              <a:t>void</a:t>
            </a:r>
            <a:r>
              <a:rPr lang="en-US" altLang="zh-CN" sz="3200"/>
              <a:t> </a:t>
            </a:r>
            <a:r>
              <a:rPr lang="en-US" altLang="zh-CN" sz="3200">
                <a:solidFill>
                  <a:srgbClr val="0000FF"/>
                </a:solidFill>
              </a:rPr>
              <a:t>InThreading(BiThrTree &amp;p, </a:t>
            </a:r>
            <a:r>
              <a:rPr lang="en-US" altLang="zh-CN" sz="3200">
                <a:solidFill>
                  <a:srgbClr val="FF00FF"/>
                </a:solidFill>
              </a:rPr>
              <a:t>BiThrTree &amp;pre</a:t>
            </a:r>
            <a:r>
              <a:rPr lang="en-US" altLang="zh-CN" sz="3200">
                <a:solidFill>
                  <a:srgbClr val="0000FF"/>
                </a:solidFill>
              </a:rPr>
              <a:t>)</a:t>
            </a:r>
            <a:r>
              <a:rPr lang="en-US" altLang="zh-CN" sz="3200"/>
              <a:t> </a:t>
            </a:r>
            <a:r>
              <a:rPr lang="en-US" altLang="zh-CN" sz="3200" b="1">
                <a:solidFill>
                  <a:schemeClr val="tx2"/>
                </a:solidFill>
              </a:rPr>
              <a:t>{</a:t>
            </a:r>
          </a:p>
        </p:txBody>
      </p:sp>
      <p:sp>
        <p:nvSpPr>
          <p:cNvPr id="50193" name="Text Box 92"/>
          <p:cNvSpPr txBox="1">
            <a:spLocks noChangeArrowheads="1"/>
          </p:cNvSpPr>
          <p:nvPr/>
        </p:nvSpPr>
        <p:spPr bwMode="auto">
          <a:xfrm>
            <a:off x="468313" y="836613"/>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pre</a:t>
            </a:r>
          </a:p>
        </p:txBody>
      </p:sp>
      <p:sp>
        <p:nvSpPr>
          <p:cNvPr id="50194" name="Rectangle 93"/>
          <p:cNvSpPr>
            <a:spLocks noChangeArrowheads="1"/>
          </p:cNvSpPr>
          <p:nvPr/>
        </p:nvSpPr>
        <p:spPr bwMode="auto">
          <a:xfrm>
            <a:off x="1300163" y="1074738"/>
            <a:ext cx="962025" cy="295275"/>
          </a:xfrm>
          <a:prstGeom prst="rect">
            <a:avLst/>
          </a:prstGeom>
          <a:solidFill>
            <a:srgbClr val="FFFFCC"/>
          </a:solidFill>
          <a:ln w="12700" cap="sq">
            <a:solidFill>
              <a:schemeClr val="tx1"/>
            </a:solidFill>
            <a:miter lim="800000"/>
            <a:headEnd type="none" w="sm" len="sm"/>
            <a:tailEnd type="none" w="sm" len="sm"/>
          </a:ln>
        </p:spPr>
        <p:txBody>
          <a:bodyPr wrap="none" anchor="ctr"/>
          <a:lstStyle/>
          <a:p>
            <a:endParaRPr lang="zh-CN" altLang="en-US"/>
          </a:p>
        </p:txBody>
      </p:sp>
      <p:sp>
        <p:nvSpPr>
          <p:cNvPr id="50195" name="Line 94"/>
          <p:cNvSpPr>
            <a:spLocks noChangeShapeType="1"/>
          </p:cNvSpPr>
          <p:nvPr/>
        </p:nvSpPr>
        <p:spPr bwMode="auto">
          <a:xfrm>
            <a:off x="1533525" y="1060450"/>
            <a:ext cx="0" cy="2936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50196" name="Line 95"/>
          <p:cNvSpPr>
            <a:spLocks noChangeShapeType="1"/>
          </p:cNvSpPr>
          <p:nvPr/>
        </p:nvSpPr>
        <p:spPr bwMode="auto">
          <a:xfrm>
            <a:off x="1936750" y="1060450"/>
            <a:ext cx="0" cy="2936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16160" name="Freeform 96"/>
          <p:cNvSpPr>
            <a:spLocks/>
          </p:cNvSpPr>
          <p:nvPr/>
        </p:nvSpPr>
        <p:spPr bwMode="auto">
          <a:xfrm>
            <a:off x="1835149" y="1341438"/>
            <a:ext cx="2073173" cy="959310"/>
          </a:xfrm>
          <a:custGeom>
            <a:avLst/>
            <a:gdLst>
              <a:gd name="T0" fmla="*/ 2147483647 w 1044"/>
              <a:gd name="T1" fmla="*/ 2147483647 h 596"/>
              <a:gd name="T2" fmla="*/ 2147483647 w 1044"/>
              <a:gd name="T3" fmla="*/ 2147483647 h 596"/>
              <a:gd name="T4" fmla="*/ 2147483647 w 1044"/>
              <a:gd name="T5" fmla="*/ 2147483647 h 596"/>
              <a:gd name="T6" fmla="*/ 0 w 1044"/>
              <a:gd name="T7" fmla="*/ 0 h 596"/>
              <a:gd name="T8" fmla="*/ 0 60000 65536"/>
              <a:gd name="T9" fmla="*/ 0 60000 65536"/>
              <a:gd name="T10" fmla="*/ 0 60000 65536"/>
              <a:gd name="T11" fmla="*/ 0 60000 65536"/>
              <a:gd name="T12" fmla="*/ 0 w 1044"/>
              <a:gd name="T13" fmla="*/ 0 h 596"/>
              <a:gd name="T14" fmla="*/ 1044 w 1044"/>
              <a:gd name="T15" fmla="*/ 596 h 596"/>
            </a:gdLst>
            <a:ahLst/>
            <a:cxnLst>
              <a:cxn ang="T8">
                <a:pos x="T0" y="T1"/>
              </a:cxn>
              <a:cxn ang="T9">
                <a:pos x="T2" y="T3"/>
              </a:cxn>
              <a:cxn ang="T10">
                <a:pos x="T4" y="T5"/>
              </a:cxn>
              <a:cxn ang="T11">
                <a:pos x="T6" y="T7"/>
              </a:cxn>
            </a:cxnLst>
            <a:rect l="T12" t="T13" r="T14" b="T15"/>
            <a:pathLst>
              <a:path w="1044" h="596">
                <a:moveTo>
                  <a:pt x="1044" y="362"/>
                </a:moveTo>
                <a:cubicBezTo>
                  <a:pt x="930" y="479"/>
                  <a:pt x="817" y="596"/>
                  <a:pt x="681" y="589"/>
                </a:cubicBezTo>
                <a:cubicBezTo>
                  <a:pt x="545" y="582"/>
                  <a:pt x="340" y="415"/>
                  <a:pt x="227" y="317"/>
                </a:cubicBezTo>
                <a:cubicBezTo>
                  <a:pt x="114" y="219"/>
                  <a:pt x="57" y="109"/>
                  <a:pt x="0" y="0"/>
                </a:cubicBezTo>
              </a:path>
            </a:pathLst>
          </a:custGeom>
          <a:noFill/>
          <a:ln w="28575">
            <a:solidFill>
              <a:srgbClr val="FF0000"/>
            </a:solidFill>
            <a:round/>
            <a:headEnd/>
            <a:tailEnd type="triangle" w="lg" len="lg"/>
          </a:ln>
        </p:spPr>
        <p:txBody>
          <a:bodyPr/>
          <a:lstStyle/>
          <a:p>
            <a:endParaRPr lang="zh-CN" altLang="en-US"/>
          </a:p>
        </p:txBody>
      </p:sp>
      <p:sp>
        <p:nvSpPr>
          <p:cNvPr id="42" name="矩形 41"/>
          <p:cNvSpPr/>
          <p:nvPr/>
        </p:nvSpPr>
        <p:spPr bwMode="auto">
          <a:xfrm>
            <a:off x="958645" y="5987843"/>
            <a:ext cx="294968" cy="442452"/>
          </a:xfrm>
          <a:prstGeom prst="rect">
            <a:avLst/>
          </a:prstGeom>
          <a:solidFill>
            <a:srgbClr val="FFFF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6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3" name="Text Box 92"/>
          <p:cNvSpPr txBox="1">
            <a:spLocks noChangeArrowheads="1"/>
          </p:cNvSpPr>
          <p:nvPr/>
        </p:nvSpPr>
        <p:spPr bwMode="auto">
          <a:xfrm>
            <a:off x="733782" y="6216650"/>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FF"/>
                </a:solidFill>
              </a:rPr>
              <a:t>pre</a:t>
            </a:r>
          </a:p>
        </p:txBody>
      </p:sp>
      <p:cxnSp>
        <p:nvCxnSpPr>
          <p:cNvPr id="45" name="直接箭头连接符 44"/>
          <p:cNvCxnSpPr>
            <a:endCxn id="42" idx="3"/>
          </p:cNvCxnSpPr>
          <p:nvPr/>
        </p:nvCxnSpPr>
        <p:spPr bwMode="auto">
          <a:xfrm flipH="1">
            <a:off x="1253613" y="6179574"/>
            <a:ext cx="3185652" cy="29495"/>
          </a:xfrm>
          <a:prstGeom prst="straightConnector1">
            <a:avLst/>
          </a:prstGeom>
          <a:solidFill>
            <a:schemeClr val="accent1"/>
          </a:solidFill>
          <a:ln w="28575" cap="sq" cmpd="sng" algn="ctr">
            <a:solidFill>
              <a:srgbClr val="FF0000"/>
            </a:solidFill>
            <a:prstDash val="solid"/>
            <a:round/>
            <a:headEnd type="none" w="sm" len="sm"/>
            <a:tailEnd type="arrow"/>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6160"/>
                                        </p:tgtEl>
                                        <p:attrNameLst>
                                          <p:attrName>style.visibility</p:attrName>
                                        </p:attrNameLst>
                                      </p:cBhvr>
                                      <p:to>
                                        <p:strVal val="visible"/>
                                      </p:to>
                                    </p:set>
                                    <p:animEffect transition="in" filter="wipe(right)">
                                      <p:cBhvr>
                                        <p:cTn id="7" dur="500"/>
                                        <p:tgtEl>
                                          <p:spTgt spid="2161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right)">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3500" y="558800"/>
            <a:ext cx="9144000" cy="563231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b="1" dirty="0">
                <a:solidFill>
                  <a:srgbClr val="0000FF"/>
                </a:solidFill>
                <a:ea typeface="楷体_GB2312" pitchFamily="49" charset="-122"/>
              </a:rPr>
              <a:t> </a:t>
            </a:r>
            <a:r>
              <a:rPr lang="zh-CN" altLang="en-US" sz="3600" b="1" dirty="0">
                <a:solidFill>
                  <a:srgbClr val="0000FF"/>
                </a:solidFill>
                <a:ea typeface="楷体_GB2312" pitchFamily="49" charset="-122"/>
              </a:rPr>
              <a:t>递归建立中序线索二叉树</a:t>
            </a:r>
            <a:endParaRPr lang="zh-CN" altLang="en-US" sz="5400" dirty="0">
              <a:latin typeface="隶书" pitchFamily="49" charset="-122"/>
              <a:ea typeface="隶书" pitchFamily="49" charset="-122"/>
            </a:endParaRPr>
          </a:p>
          <a:p>
            <a:pPr lvl="1">
              <a:spcBef>
                <a:spcPct val="50000"/>
              </a:spcBef>
            </a:pPr>
            <a:r>
              <a:rPr lang="en-US" altLang="zh-CN" sz="3600" b="1" dirty="0"/>
              <a:t>1.</a:t>
            </a:r>
            <a:r>
              <a:rPr lang="zh-CN" altLang="en-US" sz="3600" b="1" dirty="0">
                <a:solidFill>
                  <a:schemeClr val="tx2"/>
                </a:solidFill>
                <a:ea typeface="楷体_GB2312" pitchFamily="49" charset="-122"/>
              </a:rPr>
              <a:t>左子树线索化</a:t>
            </a:r>
            <a:r>
              <a:rPr lang="zh-CN" altLang="en-US" sz="3200" b="1" dirty="0">
                <a:solidFill>
                  <a:schemeClr val="tx2"/>
                </a:solidFill>
                <a:ea typeface="楷体_GB2312" pitchFamily="49" charset="-122"/>
              </a:rPr>
              <a:t>（</a:t>
            </a:r>
            <a:r>
              <a:rPr lang="zh-CN" altLang="en-US" sz="2800" b="1" dirty="0">
                <a:solidFill>
                  <a:srgbClr val="3366FF"/>
                </a:solidFill>
                <a:ea typeface="楷体_GB2312" pitchFamily="49" charset="-122"/>
              </a:rPr>
              <a:t>返回修改后的</a:t>
            </a:r>
            <a:r>
              <a:rPr lang="en-US" altLang="zh-CN" sz="2800" b="1" dirty="0">
                <a:solidFill>
                  <a:srgbClr val="3366FF"/>
                </a:solidFill>
                <a:ea typeface="楷体_GB2312" pitchFamily="49" charset="-122"/>
              </a:rPr>
              <a:t>pre</a:t>
            </a:r>
            <a:r>
              <a:rPr lang="zh-CN" altLang="en-US" sz="3200" b="1" dirty="0">
                <a:solidFill>
                  <a:schemeClr val="tx2"/>
                </a:solidFill>
                <a:ea typeface="楷体_GB2312" pitchFamily="49" charset="-122"/>
              </a:rPr>
              <a:t>）</a:t>
            </a:r>
            <a:r>
              <a:rPr lang="en-US" altLang="zh-CN" sz="3600" b="1" dirty="0">
                <a:solidFill>
                  <a:schemeClr val="tx2"/>
                </a:solidFill>
                <a:ea typeface="楷体_GB2312" pitchFamily="49" charset="-122"/>
              </a:rPr>
              <a:t>;</a:t>
            </a:r>
          </a:p>
          <a:p>
            <a:pPr lvl="1">
              <a:spcBef>
                <a:spcPct val="50000"/>
              </a:spcBef>
            </a:pPr>
            <a:r>
              <a:rPr lang="en-US" altLang="zh-CN" sz="3600" b="1" dirty="0"/>
              <a:t>2</a:t>
            </a:r>
            <a:r>
              <a:rPr lang="en-US" altLang="zh-CN" sz="3600" b="1" dirty="0">
                <a:solidFill>
                  <a:schemeClr val="tx2"/>
                </a:solidFill>
                <a:ea typeface="楷体_GB2312" pitchFamily="49" charset="-122"/>
              </a:rPr>
              <a:t>.</a:t>
            </a:r>
            <a:r>
              <a:rPr lang="zh-CN" altLang="en-US" sz="3600" b="1" dirty="0">
                <a:solidFill>
                  <a:schemeClr val="tx2"/>
                </a:solidFill>
                <a:ea typeface="楷体_GB2312" pitchFamily="49" charset="-122"/>
              </a:rPr>
              <a:t>当前结点</a:t>
            </a:r>
            <a:r>
              <a:rPr lang="en-US" altLang="zh-CN" sz="3600" b="1" dirty="0">
                <a:solidFill>
                  <a:srgbClr val="FF00FF"/>
                </a:solidFill>
                <a:ea typeface="楷体_GB2312" pitchFamily="49" charset="-122"/>
              </a:rPr>
              <a:t>p</a:t>
            </a:r>
            <a:r>
              <a:rPr lang="zh-CN" altLang="en-US" sz="3600" b="1" dirty="0">
                <a:solidFill>
                  <a:schemeClr val="tx2"/>
                </a:solidFill>
                <a:ea typeface="楷体_GB2312" pitchFamily="49" charset="-122"/>
              </a:rPr>
              <a:t>线索化</a:t>
            </a:r>
          </a:p>
          <a:p>
            <a:pPr lvl="1">
              <a:spcBef>
                <a:spcPct val="50000"/>
              </a:spcBef>
            </a:pPr>
            <a:r>
              <a:rPr lang="zh-CN" altLang="en-US" sz="3600" b="1" dirty="0">
                <a:solidFill>
                  <a:schemeClr val="tx2"/>
                </a:solidFill>
                <a:ea typeface="楷体_GB2312" pitchFamily="49" charset="-122"/>
              </a:rPr>
              <a:t>      建前驱线索</a:t>
            </a:r>
            <a:r>
              <a:rPr lang="zh-CN" altLang="en-US" sz="3200" b="1" dirty="0">
                <a:solidFill>
                  <a:schemeClr val="tx2"/>
                </a:solidFill>
                <a:ea typeface="楷体_GB2312" pitchFamily="49" charset="-122"/>
              </a:rPr>
              <a:t>（</a:t>
            </a:r>
            <a:r>
              <a:rPr lang="zh-CN" altLang="en-US" sz="2800" b="1" dirty="0">
                <a:solidFill>
                  <a:srgbClr val="3366FF"/>
                </a:solidFill>
                <a:ea typeface="楷体_GB2312" pitchFamily="49" charset="-122"/>
              </a:rPr>
              <a:t>当前结点</a:t>
            </a:r>
            <a:r>
              <a:rPr lang="zh-CN" altLang="en-US" sz="2800" dirty="0">
                <a:solidFill>
                  <a:srgbClr val="FF00FF"/>
                </a:solidFill>
                <a:ea typeface="楷体_GB2312" pitchFamily="49" charset="-122"/>
              </a:rPr>
              <a:t>左</a:t>
            </a:r>
            <a:r>
              <a:rPr lang="zh-CN" altLang="en-US" sz="2800" b="1" dirty="0">
                <a:solidFill>
                  <a:srgbClr val="3366FF"/>
                </a:solidFill>
                <a:ea typeface="楷体_GB2312" pitchFamily="49" charset="-122"/>
              </a:rPr>
              <a:t>空，指向</a:t>
            </a:r>
            <a:r>
              <a:rPr lang="en-US" altLang="zh-CN" sz="2800" b="1" dirty="0">
                <a:solidFill>
                  <a:srgbClr val="3366FF"/>
                </a:solidFill>
                <a:ea typeface="楷体_GB2312" pitchFamily="49" charset="-122"/>
              </a:rPr>
              <a:t>pre</a:t>
            </a:r>
            <a:r>
              <a:rPr lang="zh-CN" altLang="en-US" sz="3200" b="1" dirty="0">
                <a:solidFill>
                  <a:schemeClr val="tx2"/>
                </a:solidFill>
                <a:ea typeface="楷体_GB2312" pitchFamily="49" charset="-122"/>
              </a:rPr>
              <a:t>）</a:t>
            </a:r>
            <a:r>
              <a:rPr lang="en-US" altLang="zh-CN" sz="3600" b="1" dirty="0" smtClean="0">
                <a:solidFill>
                  <a:schemeClr val="tx2"/>
                </a:solidFill>
                <a:ea typeface="楷体_GB2312" pitchFamily="49" charset="-122"/>
              </a:rPr>
              <a:t>;</a:t>
            </a:r>
            <a:endParaRPr lang="en-US" altLang="zh-CN" sz="3600" b="1" dirty="0">
              <a:solidFill>
                <a:schemeClr val="tx2"/>
              </a:solidFill>
              <a:ea typeface="楷体_GB2312" pitchFamily="49" charset="-122"/>
            </a:endParaRPr>
          </a:p>
          <a:p>
            <a:pPr lvl="1">
              <a:spcBef>
                <a:spcPct val="50000"/>
              </a:spcBef>
            </a:pPr>
            <a:r>
              <a:rPr lang="en-US" altLang="zh-CN" sz="3600" b="1" dirty="0">
                <a:solidFill>
                  <a:srgbClr val="0000FF"/>
                </a:solidFill>
                <a:ea typeface="楷体_GB2312" pitchFamily="49" charset="-122"/>
              </a:rPr>
              <a:t>      </a:t>
            </a:r>
            <a:r>
              <a:rPr lang="zh-CN" altLang="en-US" sz="3600" b="1" dirty="0">
                <a:solidFill>
                  <a:schemeClr val="tx2"/>
                </a:solidFill>
                <a:ea typeface="楷体_GB2312" pitchFamily="49" charset="-122"/>
              </a:rPr>
              <a:t>建后继</a:t>
            </a:r>
            <a:r>
              <a:rPr lang="zh-CN" altLang="en-US" sz="3600" b="1" dirty="0" smtClean="0">
                <a:solidFill>
                  <a:schemeClr val="tx2"/>
                </a:solidFill>
                <a:ea typeface="楷体_GB2312" pitchFamily="49" charset="-122"/>
              </a:rPr>
              <a:t>线索</a:t>
            </a:r>
            <a:r>
              <a:rPr lang="zh-CN" altLang="en-US" sz="3200" b="1" dirty="0" smtClean="0">
                <a:solidFill>
                  <a:schemeClr val="tx2"/>
                </a:solidFill>
                <a:ea typeface="楷体_GB2312" pitchFamily="49" charset="-122"/>
              </a:rPr>
              <a:t>（</a:t>
            </a:r>
            <a:r>
              <a:rPr lang="en-US" altLang="zh-CN" sz="2800" b="1" dirty="0" smtClean="0">
                <a:solidFill>
                  <a:srgbClr val="3366FF"/>
                </a:solidFill>
                <a:ea typeface="楷体_GB2312" pitchFamily="49" charset="-122"/>
              </a:rPr>
              <a:t>pre</a:t>
            </a:r>
            <a:r>
              <a:rPr lang="zh-CN" altLang="en-US" sz="2800" b="1" dirty="0" smtClean="0">
                <a:solidFill>
                  <a:srgbClr val="FF00FF"/>
                </a:solidFill>
                <a:ea typeface="楷体_GB2312" pitchFamily="49" charset="-122"/>
              </a:rPr>
              <a:t>右</a:t>
            </a:r>
            <a:r>
              <a:rPr lang="zh-CN" altLang="en-US" sz="2800" b="1" dirty="0" smtClean="0">
                <a:solidFill>
                  <a:srgbClr val="3366FF"/>
                </a:solidFill>
                <a:ea typeface="楷体_GB2312" pitchFamily="49" charset="-122"/>
              </a:rPr>
              <a:t>空，</a:t>
            </a:r>
            <a:r>
              <a:rPr lang="en-US" altLang="zh-CN" sz="2800" b="1" dirty="0" smtClean="0">
                <a:solidFill>
                  <a:srgbClr val="3366FF"/>
                </a:solidFill>
                <a:ea typeface="楷体_GB2312" pitchFamily="49" charset="-122"/>
              </a:rPr>
              <a:t>pre</a:t>
            </a:r>
            <a:r>
              <a:rPr lang="zh-CN" altLang="en-US" sz="2800" b="1" dirty="0" smtClean="0">
                <a:solidFill>
                  <a:srgbClr val="3366FF"/>
                </a:solidFill>
                <a:ea typeface="楷体_GB2312" pitchFamily="49" charset="-122"/>
              </a:rPr>
              <a:t>指向当前结点</a:t>
            </a:r>
            <a:r>
              <a:rPr lang="zh-CN" altLang="en-US" sz="3200" b="1" dirty="0" smtClean="0">
                <a:solidFill>
                  <a:schemeClr val="tx2"/>
                </a:solidFill>
                <a:ea typeface="楷体_GB2312" pitchFamily="49" charset="-122"/>
              </a:rPr>
              <a:t>）</a:t>
            </a:r>
            <a:r>
              <a:rPr lang="en-US" altLang="zh-CN" sz="3200" b="1" dirty="0" smtClean="0">
                <a:solidFill>
                  <a:schemeClr val="tx2"/>
                </a:solidFill>
                <a:ea typeface="楷体_GB2312" pitchFamily="49" charset="-122"/>
              </a:rPr>
              <a:t>;</a:t>
            </a:r>
            <a:endParaRPr lang="en-US" altLang="zh-CN" sz="3600" b="1" dirty="0">
              <a:solidFill>
                <a:schemeClr val="tx2"/>
              </a:solidFill>
              <a:ea typeface="楷体_GB2312" pitchFamily="49" charset="-122"/>
            </a:endParaRPr>
          </a:p>
          <a:p>
            <a:pPr lvl="1">
              <a:spcBef>
                <a:spcPct val="50000"/>
              </a:spcBef>
            </a:pPr>
            <a:r>
              <a:rPr lang="en-US" altLang="zh-CN" sz="3600" b="1" dirty="0">
                <a:solidFill>
                  <a:schemeClr val="tx2"/>
                </a:solidFill>
                <a:ea typeface="楷体_GB2312" pitchFamily="49" charset="-122"/>
              </a:rPr>
              <a:t>      </a:t>
            </a:r>
            <a:r>
              <a:rPr lang="zh-CN" altLang="en-US" sz="3600" b="1" dirty="0">
                <a:solidFill>
                  <a:schemeClr val="tx2"/>
                </a:solidFill>
                <a:ea typeface="楷体_GB2312" pitchFamily="49" charset="-122"/>
              </a:rPr>
              <a:t>重新修改前驱结点</a:t>
            </a:r>
            <a:r>
              <a:rPr lang="en-US" altLang="zh-CN" sz="3600" b="1" dirty="0">
                <a:solidFill>
                  <a:srgbClr val="FF00FF"/>
                </a:solidFill>
                <a:ea typeface="楷体_GB2312" pitchFamily="49" charset="-122"/>
              </a:rPr>
              <a:t>p</a:t>
            </a:r>
            <a:r>
              <a:rPr lang="zh-CN" altLang="en-US" sz="3600" b="1" dirty="0">
                <a:solidFill>
                  <a:schemeClr val="tx2"/>
                </a:solidFill>
                <a:ea typeface="楷体_GB2312" pitchFamily="49" charset="-122"/>
              </a:rPr>
              <a:t>指针为 </a:t>
            </a:r>
            <a:r>
              <a:rPr lang="en-US" altLang="zh-CN" sz="3600" b="1" dirty="0">
                <a:solidFill>
                  <a:schemeClr val="tx2"/>
                </a:solidFill>
                <a:ea typeface="楷体_GB2312" pitchFamily="49" charset="-122"/>
              </a:rPr>
              <a:t>pre;</a:t>
            </a:r>
            <a:endParaRPr lang="en-US" altLang="zh-CN" sz="3600" b="1" dirty="0">
              <a:solidFill>
                <a:srgbClr val="0000FF"/>
              </a:solidFill>
              <a:ea typeface="楷体_GB2312" pitchFamily="49" charset="-122"/>
            </a:endParaRPr>
          </a:p>
          <a:p>
            <a:pPr lvl="1">
              <a:spcBef>
                <a:spcPct val="50000"/>
              </a:spcBef>
            </a:pPr>
            <a:r>
              <a:rPr lang="en-US" altLang="zh-CN" sz="3600" b="1" dirty="0"/>
              <a:t>3.</a:t>
            </a:r>
            <a:r>
              <a:rPr lang="zh-CN" altLang="en-US" sz="3600" b="1" dirty="0">
                <a:solidFill>
                  <a:schemeClr val="tx2"/>
                </a:solidFill>
                <a:ea typeface="楷体_GB2312" pitchFamily="49" charset="-122"/>
              </a:rPr>
              <a:t>右子树线索化（</a:t>
            </a:r>
            <a:r>
              <a:rPr lang="zh-CN" altLang="en-US" sz="3200" dirty="0">
                <a:solidFill>
                  <a:srgbClr val="3366FF"/>
                </a:solidFill>
                <a:ea typeface="楷体_GB2312" pitchFamily="49" charset="-122"/>
              </a:rPr>
              <a:t>将新的</a:t>
            </a:r>
            <a:r>
              <a:rPr lang="en-US" altLang="zh-CN" sz="3200" dirty="0">
                <a:solidFill>
                  <a:srgbClr val="3366FF"/>
                </a:solidFill>
                <a:ea typeface="楷体_GB2312" pitchFamily="49" charset="-122"/>
              </a:rPr>
              <a:t>pre</a:t>
            </a:r>
            <a:r>
              <a:rPr lang="zh-CN" altLang="en-US" sz="3200" dirty="0">
                <a:solidFill>
                  <a:srgbClr val="3366FF"/>
                </a:solidFill>
                <a:ea typeface="楷体_GB2312" pitchFamily="49" charset="-122"/>
              </a:rPr>
              <a:t>输入</a:t>
            </a:r>
            <a:r>
              <a:rPr lang="zh-CN" altLang="en-US" sz="3600" b="1" dirty="0">
                <a:solidFill>
                  <a:schemeClr val="tx2"/>
                </a:solidFill>
                <a:ea typeface="楷体_GB2312" pitchFamily="49" charset="-122"/>
              </a:rPr>
              <a:t>）</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52400" y="76200"/>
            <a:ext cx="8991600" cy="6745288"/>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3600" b="1">
                <a:solidFill>
                  <a:schemeClr val="tx2"/>
                </a:solidFill>
                <a:ea typeface="楷体_GB2312" pitchFamily="49" charset="-122"/>
              </a:rPr>
              <a:t>void</a:t>
            </a:r>
            <a:r>
              <a:rPr lang="en-US" altLang="zh-CN" sz="3600">
                <a:ea typeface="楷体_GB2312" pitchFamily="49" charset="-122"/>
              </a:rPr>
              <a:t> </a:t>
            </a:r>
            <a:r>
              <a:rPr lang="en-US" altLang="zh-CN" sz="2800">
                <a:solidFill>
                  <a:srgbClr val="0000FF"/>
                </a:solidFill>
                <a:ea typeface="楷体_GB2312" pitchFamily="49" charset="-122"/>
              </a:rPr>
              <a:t>InThreading(BiThrTree &amp;p, </a:t>
            </a:r>
            <a:r>
              <a:rPr lang="en-US" altLang="zh-CN" sz="2800">
                <a:solidFill>
                  <a:srgbClr val="FF00FF"/>
                </a:solidFill>
                <a:ea typeface="楷体_GB2312" pitchFamily="49" charset="-122"/>
              </a:rPr>
              <a:t>BiThrTree &amp;pre)</a:t>
            </a:r>
            <a:r>
              <a:rPr lang="en-US" altLang="zh-CN" sz="3200">
                <a:ea typeface="楷体_GB2312" pitchFamily="49" charset="-122"/>
              </a:rPr>
              <a:t> </a:t>
            </a:r>
            <a:r>
              <a:rPr lang="en-US" altLang="zh-CN" sz="3200" b="1">
                <a:solidFill>
                  <a:schemeClr val="tx2"/>
                </a:solidFill>
                <a:ea typeface="楷体_GB2312" pitchFamily="49" charset="-122"/>
              </a:rPr>
              <a:t>{</a:t>
            </a:r>
            <a:endParaRPr lang="en-US" altLang="zh-CN" sz="3200">
              <a:ea typeface="楷体_GB2312" pitchFamily="49" charset="-122"/>
            </a:endParaRPr>
          </a:p>
          <a:p>
            <a:pPr>
              <a:lnSpc>
                <a:spcPct val="110000"/>
              </a:lnSpc>
            </a:pPr>
            <a:r>
              <a:rPr lang="en-US" altLang="zh-CN" sz="3600">
                <a:ea typeface="楷体_GB2312" pitchFamily="49" charset="-122"/>
              </a:rPr>
              <a:t>  </a:t>
            </a:r>
            <a:r>
              <a:rPr lang="en-US" altLang="zh-CN" sz="3600" b="1">
                <a:solidFill>
                  <a:schemeClr val="tx2"/>
                </a:solidFill>
                <a:ea typeface="楷体_GB2312" pitchFamily="49" charset="-122"/>
              </a:rPr>
              <a:t>if</a:t>
            </a:r>
            <a:r>
              <a:rPr lang="en-US" altLang="zh-CN" sz="3600">
                <a:solidFill>
                  <a:schemeClr val="tx2"/>
                </a:solidFill>
                <a:ea typeface="楷体_GB2312" pitchFamily="49" charset="-122"/>
              </a:rPr>
              <a:t> (p) </a:t>
            </a:r>
            <a:r>
              <a:rPr lang="en-US" altLang="zh-CN" sz="3600" b="1">
                <a:solidFill>
                  <a:schemeClr val="tx2"/>
                </a:solidFill>
                <a:ea typeface="楷体_GB2312" pitchFamily="49" charset="-122"/>
              </a:rPr>
              <a:t>{    </a:t>
            </a:r>
            <a:r>
              <a:rPr lang="en-US" altLang="zh-CN" sz="2800" b="1">
                <a:solidFill>
                  <a:schemeClr val="tx2"/>
                </a:solidFill>
                <a:ea typeface="楷体_GB2312" pitchFamily="49" charset="-122"/>
              </a:rPr>
              <a:t>// </a:t>
            </a:r>
            <a:r>
              <a:rPr lang="zh-CN" altLang="en-US" sz="2800">
                <a:solidFill>
                  <a:schemeClr val="tx2"/>
                </a:solidFill>
                <a:ea typeface="楷体_GB2312" pitchFamily="49" charset="-122"/>
              </a:rPr>
              <a:t>对以</a:t>
            </a:r>
            <a:r>
              <a:rPr lang="en-US" altLang="zh-CN" sz="2800">
                <a:solidFill>
                  <a:schemeClr val="tx2"/>
                </a:solidFill>
                <a:ea typeface="楷体_GB2312" pitchFamily="49" charset="-122"/>
              </a:rPr>
              <a:t>p</a:t>
            </a:r>
            <a:r>
              <a:rPr lang="zh-CN" altLang="en-US" sz="2800">
                <a:solidFill>
                  <a:schemeClr val="tx2"/>
                </a:solidFill>
                <a:ea typeface="楷体_GB2312" pitchFamily="49" charset="-122"/>
              </a:rPr>
              <a:t>为根的非空二叉树进行中序线索化</a:t>
            </a:r>
          </a:p>
          <a:p>
            <a:pPr>
              <a:lnSpc>
                <a:spcPct val="110000"/>
              </a:lnSpc>
            </a:pPr>
            <a:r>
              <a:rPr lang="zh-CN" altLang="en-US" sz="3600">
                <a:ea typeface="楷体_GB2312" pitchFamily="49" charset="-122"/>
              </a:rPr>
              <a:t>    </a:t>
            </a:r>
            <a:r>
              <a:rPr lang="en-US" altLang="zh-CN" sz="3600">
                <a:solidFill>
                  <a:srgbClr val="0000FF"/>
                </a:solidFill>
                <a:ea typeface="楷体_GB2312" pitchFamily="49" charset="-122"/>
              </a:rPr>
              <a:t>InThreading(p-&gt;lchild, </a:t>
            </a:r>
            <a:r>
              <a:rPr lang="en-US" altLang="zh-CN" sz="3200">
                <a:solidFill>
                  <a:srgbClr val="800000"/>
                </a:solidFill>
                <a:ea typeface="楷体_GB2312" pitchFamily="49" charset="-122"/>
              </a:rPr>
              <a:t>pre</a:t>
            </a:r>
            <a:r>
              <a:rPr lang="en-US" altLang="zh-CN" sz="3600">
                <a:solidFill>
                  <a:srgbClr val="0000FF"/>
                </a:solidFill>
                <a:ea typeface="楷体_GB2312" pitchFamily="49" charset="-122"/>
              </a:rPr>
              <a:t>)</a:t>
            </a:r>
            <a:r>
              <a:rPr lang="en-US" altLang="zh-CN" sz="3600">
                <a:solidFill>
                  <a:srgbClr val="0033CC"/>
                </a:solidFill>
                <a:ea typeface="楷体_GB2312" pitchFamily="49" charset="-122"/>
              </a:rPr>
              <a:t>;</a:t>
            </a:r>
            <a:r>
              <a:rPr lang="en-US" altLang="zh-CN" sz="3600">
                <a:ea typeface="楷体_GB2312" pitchFamily="49" charset="-122"/>
              </a:rPr>
              <a:t>    </a:t>
            </a:r>
            <a:r>
              <a:rPr lang="en-US" altLang="zh-CN" sz="2800">
                <a:solidFill>
                  <a:schemeClr val="tx2"/>
                </a:solidFill>
                <a:ea typeface="楷体_GB2312" pitchFamily="49" charset="-122"/>
              </a:rPr>
              <a:t>// </a:t>
            </a:r>
            <a:r>
              <a:rPr lang="zh-CN" altLang="en-US" sz="2800">
                <a:solidFill>
                  <a:schemeClr val="tx2"/>
                </a:solidFill>
                <a:ea typeface="楷体_GB2312" pitchFamily="49" charset="-122"/>
              </a:rPr>
              <a:t>左子树线索化</a:t>
            </a:r>
          </a:p>
          <a:p>
            <a:pPr>
              <a:lnSpc>
                <a:spcPct val="110000"/>
              </a:lnSpc>
            </a:pPr>
            <a:r>
              <a:rPr lang="zh-CN" altLang="en-US" sz="3600">
                <a:ea typeface="楷体_GB2312" pitchFamily="49" charset="-122"/>
              </a:rPr>
              <a:t>    </a:t>
            </a:r>
            <a:r>
              <a:rPr lang="en-US" altLang="zh-CN" sz="3600" b="1">
                <a:solidFill>
                  <a:srgbClr val="800000"/>
                </a:solidFill>
                <a:ea typeface="楷体_GB2312" pitchFamily="49" charset="-122"/>
              </a:rPr>
              <a:t>if</a:t>
            </a:r>
            <a:r>
              <a:rPr lang="en-US" altLang="zh-CN" sz="3600">
                <a:solidFill>
                  <a:srgbClr val="800000"/>
                </a:solidFill>
                <a:ea typeface="楷体_GB2312" pitchFamily="49" charset="-122"/>
              </a:rPr>
              <a:t> (</a:t>
            </a:r>
            <a:r>
              <a:rPr lang="en-US" altLang="zh-CN" sz="3600" b="1">
                <a:solidFill>
                  <a:srgbClr val="800000"/>
                </a:solidFill>
                <a:ea typeface="楷体_GB2312" pitchFamily="49" charset="-122"/>
              </a:rPr>
              <a:t>!</a:t>
            </a:r>
            <a:r>
              <a:rPr lang="en-US" altLang="zh-CN" sz="3600">
                <a:solidFill>
                  <a:srgbClr val="800000"/>
                </a:solidFill>
                <a:ea typeface="楷体_GB2312" pitchFamily="49" charset="-122"/>
              </a:rPr>
              <a:t>p-&gt;lchild)      </a:t>
            </a:r>
            <a:r>
              <a:rPr lang="en-US" altLang="zh-CN" sz="2800">
                <a:solidFill>
                  <a:schemeClr val="tx2"/>
                </a:solidFill>
                <a:ea typeface="楷体_GB2312" pitchFamily="49" charset="-122"/>
              </a:rPr>
              <a:t>// </a:t>
            </a:r>
            <a:r>
              <a:rPr lang="zh-CN" altLang="en-US" sz="2800">
                <a:solidFill>
                  <a:schemeClr val="tx2"/>
                </a:solidFill>
                <a:ea typeface="楷体_GB2312" pitchFamily="49" charset="-122"/>
              </a:rPr>
              <a:t>空</a:t>
            </a:r>
            <a:r>
              <a:rPr lang="en-US" altLang="zh-CN" sz="2800">
                <a:solidFill>
                  <a:schemeClr val="tx2"/>
                </a:solidFill>
                <a:ea typeface="楷体_GB2312" pitchFamily="49" charset="-122"/>
              </a:rPr>
              <a:t>,</a:t>
            </a:r>
            <a:r>
              <a:rPr lang="zh-CN" altLang="en-US" sz="2800">
                <a:solidFill>
                  <a:schemeClr val="tx2"/>
                </a:solidFill>
                <a:ea typeface="楷体_GB2312" pitchFamily="49" charset="-122"/>
              </a:rPr>
              <a:t>建前驱线索</a:t>
            </a:r>
          </a:p>
          <a:p>
            <a:pPr>
              <a:lnSpc>
                <a:spcPct val="110000"/>
              </a:lnSpc>
            </a:pPr>
            <a:r>
              <a:rPr lang="zh-CN" altLang="en-US" sz="3600">
                <a:solidFill>
                  <a:srgbClr val="800000"/>
                </a:solidFill>
                <a:ea typeface="楷体_GB2312" pitchFamily="49" charset="-122"/>
              </a:rPr>
              <a:t>      </a:t>
            </a:r>
            <a:r>
              <a:rPr lang="en-US" altLang="zh-CN" sz="3600" b="1">
                <a:solidFill>
                  <a:srgbClr val="800000"/>
                </a:solidFill>
                <a:ea typeface="楷体_GB2312" pitchFamily="49" charset="-122"/>
              </a:rPr>
              <a:t>{</a:t>
            </a:r>
            <a:r>
              <a:rPr lang="en-US" altLang="zh-CN" sz="3600">
                <a:solidFill>
                  <a:srgbClr val="800000"/>
                </a:solidFill>
                <a:ea typeface="楷体_GB2312" pitchFamily="49" charset="-122"/>
              </a:rPr>
              <a:t> p-&gt;LTag = Thread;    </a:t>
            </a:r>
            <a:r>
              <a:rPr lang="en-US" altLang="zh-CN" sz="3200">
                <a:solidFill>
                  <a:srgbClr val="800000"/>
                </a:solidFill>
                <a:ea typeface="楷体_GB2312" pitchFamily="49" charset="-122"/>
              </a:rPr>
              <a:t>p-&gt;lchild = pre; </a:t>
            </a:r>
            <a:r>
              <a:rPr lang="en-US" altLang="zh-CN" sz="3200" b="1">
                <a:solidFill>
                  <a:srgbClr val="800000"/>
                </a:solidFill>
                <a:ea typeface="楷体_GB2312" pitchFamily="49" charset="-122"/>
              </a:rPr>
              <a:t>}</a:t>
            </a:r>
            <a:endParaRPr lang="en-US" altLang="zh-CN" sz="3600">
              <a:ea typeface="楷体_GB2312" pitchFamily="49" charset="-122"/>
            </a:endParaRPr>
          </a:p>
          <a:p>
            <a:pPr>
              <a:lnSpc>
                <a:spcPct val="110000"/>
              </a:lnSpc>
            </a:pPr>
            <a:r>
              <a:rPr lang="en-US" altLang="zh-CN" sz="3600">
                <a:ea typeface="楷体_GB2312" pitchFamily="49" charset="-122"/>
              </a:rPr>
              <a:t>    </a:t>
            </a:r>
            <a:r>
              <a:rPr lang="en-US" altLang="zh-CN" sz="3600" b="1">
                <a:solidFill>
                  <a:srgbClr val="800000"/>
                </a:solidFill>
                <a:ea typeface="楷体_GB2312" pitchFamily="49" charset="-122"/>
              </a:rPr>
              <a:t>if</a:t>
            </a:r>
            <a:r>
              <a:rPr lang="en-US" altLang="zh-CN" sz="3600">
                <a:solidFill>
                  <a:srgbClr val="800000"/>
                </a:solidFill>
                <a:ea typeface="楷体_GB2312" pitchFamily="49" charset="-122"/>
              </a:rPr>
              <a:t> (</a:t>
            </a:r>
            <a:r>
              <a:rPr lang="en-US" altLang="zh-CN" sz="3600" b="1">
                <a:solidFill>
                  <a:srgbClr val="800000"/>
                </a:solidFill>
                <a:ea typeface="楷体_GB2312" pitchFamily="49" charset="-122"/>
              </a:rPr>
              <a:t>!</a:t>
            </a:r>
            <a:r>
              <a:rPr lang="en-US" altLang="zh-CN" sz="3600">
                <a:solidFill>
                  <a:srgbClr val="800000"/>
                </a:solidFill>
                <a:ea typeface="楷体_GB2312" pitchFamily="49" charset="-122"/>
              </a:rPr>
              <a:t>pre-&gt;rchild)   </a:t>
            </a:r>
            <a:r>
              <a:rPr lang="en-US" altLang="zh-CN" sz="2800">
                <a:solidFill>
                  <a:schemeClr val="tx2"/>
                </a:solidFill>
                <a:ea typeface="楷体_GB2312" pitchFamily="49" charset="-122"/>
              </a:rPr>
              <a:t>// </a:t>
            </a:r>
            <a:r>
              <a:rPr lang="zh-CN" altLang="en-US" sz="2800">
                <a:solidFill>
                  <a:schemeClr val="tx2"/>
                </a:solidFill>
                <a:ea typeface="楷体_GB2312" pitchFamily="49" charset="-122"/>
              </a:rPr>
              <a:t>空</a:t>
            </a:r>
            <a:r>
              <a:rPr lang="en-US" altLang="zh-CN" sz="2800">
                <a:solidFill>
                  <a:schemeClr val="tx2"/>
                </a:solidFill>
                <a:ea typeface="楷体_GB2312" pitchFamily="49" charset="-122"/>
              </a:rPr>
              <a:t>,</a:t>
            </a:r>
            <a:r>
              <a:rPr lang="zh-CN" altLang="en-US" sz="2800">
                <a:solidFill>
                  <a:schemeClr val="tx2"/>
                </a:solidFill>
                <a:ea typeface="楷体_GB2312" pitchFamily="49" charset="-122"/>
              </a:rPr>
              <a:t>建后继线索</a:t>
            </a:r>
          </a:p>
          <a:p>
            <a:pPr>
              <a:lnSpc>
                <a:spcPct val="110000"/>
              </a:lnSpc>
            </a:pPr>
            <a:r>
              <a:rPr lang="zh-CN" altLang="en-US" sz="3600">
                <a:solidFill>
                  <a:srgbClr val="800000"/>
                </a:solidFill>
                <a:ea typeface="楷体_GB2312" pitchFamily="49" charset="-122"/>
              </a:rPr>
              <a:t>      </a:t>
            </a:r>
            <a:r>
              <a:rPr lang="en-US" altLang="zh-CN" sz="3600" b="1">
                <a:solidFill>
                  <a:srgbClr val="800000"/>
                </a:solidFill>
                <a:ea typeface="楷体_GB2312" pitchFamily="49" charset="-122"/>
              </a:rPr>
              <a:t>{</a:t>
            </a:r>
            <a:r>
              <a:rPr lang="en-US" altLang="zh-CN" sz="3600">
                <a:solidFill>
                  <a:srgbClr val="800000"/>
                </a:solidFill>
                <a:ea typeface="楷体_GB2312" pitchFamily="49" charset="-122"/>
              </a:rPr>
              <a:t> pre-&gt;RTag = Thread;   </a:t>
            </a:r>
            <a:r>
              <a:rPr lang="en-US" altLang="zh-CN" sz="3200">
                <a:solidFill>
                  <a:srgbClr val="800000"/>
                </a:solidFill>
                <a:ea typeface="楷体_GB2312" pitchFamily="49" charset="-122"/>
              </a:rPr>
              <a:t>pre-&gt;rchild = p; </a:t>
            </a:r>
            <a:r>
              <a:rPr lang="en-US" altLang="zh-CN" sz="3200" b="1">
                <a:solidFill>
                  <a:srgbClr val="800000"/>
                </a:solidFill>
                <a:ea typeface="楷体_GB2312" pitchFamily="49" charset="-122"/>
              </a:rPr>
              <a:t>}</a:t>
            </a:r>
            <a:r>
              <a:rPr lang="en-US" altLang="zh-CN" sz="3200">
                <a:ea typeface="楷体_GB2312" pitchFamily="49" charset="-122"/>
              </a:rPr>
              <a:t> </a:t>
            </a:r>
          </a:p>
          <a:p>
            <a:pPr>
              <a:lnSpc>
                <a:spcPct val="110000"/>
              </a:lnSpc>
            </a:pPr>
            <a:r>
              <a:rPr lang="en-US" altLang="zh-CN" sz="3600" b="1">
                <a:solidFill>
                  <a:srgbClr val="800080"/>
                </a:solidFill>
                <a:ea typeface="楷体_GB2312" pitchFamily="49" charset="-122"/>
              </a:rPr>
              <a:t>    pre = p</a:t>
            </a:r>
            <a:r>
              <a:rPr lang="en-US" altLang="zh-CN" sz="3600">
                <a:ea typeface="楷体_GB2312" pitchFamily="49" charset="-122"/>
              </a:rPr>
              <a:t>;             </a:t>
            </a:r>
            <a:r>
              <a:rPr lang="en-US" altLang="zh-CN" sz="2800">
                <a:solidFill>
                  <a:schemeClr val="tx2"/>
                </a:solidFill>
                <a:ea typeface="楷体_GB2312" pitchFamily="49" charset="-122"/>
              </a:rPr>
              <a:t>// </a:t>
            </a:r>
            <a:r>
              <a:rPr lang="zh-CN" altLang="en-US" sz="2800">
                <a:solidFill>
                  <a:schemeClr val="tx2"/>
                </a:solidFill>
                <a:ea typeface="楷体_GB2312" pitchFamily="49" charset="-122"/>
              </a:rPr>
              <a:t>保持 </a:t>
            </a:r>
            <a:r>
              <a:rPr lang="en-US" altLang="zh-CN" sz="2800">
                <a:solidFill>
                  <a:schemeClr val="tx2"/>
                </a:solidFill>
                <a:ea typeface="楷体_GB2312" pitchFamily="49" charset="-122"/>
              </a:rPr>
              <a:t>pre </a:t>
            </a:r>
            <a:r>
              <a:rPr lang="zh-CN" altLang="en-US" sz="2800">
                <a:solidFill>
                  <a:schemeClr val="tx2"/>
                </a:solidFill>
                <a:ea typeface="楷体_GB2312" pitchFamily="49" charset="-122"/>
              </a:rPr>
              <a:t>指向 </a:t>
            </a:r>
            <a:r>
              <a:rPr lang="en-US" altLang="zh-CN" sz="2800">
                <a:solidFill>
                  <a:schemeClr val="tx2"/>
                </a:solidFill>
                <a:ea typeface="楷体_GB2312" pitchFamily="49" charset="-122"/>
              </a:rPr>
              <a:t>p </a:t>
            </a:r>
            <a:r>
              <a:rPr lang="zh-CN" altLang="en-US" sz="2800">
                <a:solidFill>
                  <a:schemeClr val="tx2"/>
                </a:solidFill>
                <a:ea typeface="楷体_GB2312" pitchFamily="49" charset="-122"/>
              </a:rPr>
              <a:t>的前驱</a:t>
            </a:r>
          </a:p>
          <a:p>
            <a:pPr>
              <a:lnSpc>
                <a:spcPct val="110000"/>
              </a:lnSpc>
            </a:pPr>
            <a:r>
              <a:rPr lang="zh-CN" altLang="en-US" sz="3600">
                <a:ea typeface="楷体_GB2312" pitchFamily="49" charset="-122"/>
              </a:rPr>
              <a:t>    </a:t>
            </a:r>
            <a:r>
              <a:rPr lang="en-US" altLang="zh-CN" sz="3600">
                <a:solidFill>
                  <a:srgbClr val="0000FF"/>
                </a:solidFill>
                <a:ea typeface="楷体_GB2312" pitchFamily="49" charset="-122"/>
              </a:rPr>
              <a:t>InThreading(p-&gt;rchild , </a:t>
            </a:r>
            <a:r>
              <a:rPr lang="en-US" altLang="zh-CN" sz="3200">
                <a:solidFill>
                  <a:srgbClr val="800000"/>
                </a:solidFill>
                <a:ea typeface="楷体_GB2312" pitchFamily="49" charset="-122"/>
              </a:rPr>
              <a:t>pre</a:t>
            </a:r>
            <a:r>
              <a:rPr lang="en-US" altLang="zh-CN" sz="3600">
                <a:solidFill>
                  <a:srgbClr val="0000FF"/>
                </a:solidFill>
                <a:ea typeface="楷体_GB2312" pitchFamily="49" charset="-122"/>
              </a:rPr>
              <a:t>)</a:t>
            </a:r>
            <a:r>
              <a:rPr lang="en-US" altLang="zh-CN" sz="3600">
                <a:solidFill>
                  <a:srgbClr val="0033CC"/>
                </a:solidFill>
                <a:ea typeface="楷体_GB2312" pitchFamily="49" charset="-122"/>
              </a:rPr>
              <a:t>;</a:t>
            </a:r>
            <a:r>
              <a:rPr lang="en-US" altLang="zh-CN" sz="3600">
                <a:ea typeface="楷体_GB2312" pitchFamily="49" charset="-122"/>
              </a:rPr>
              <a:t>  </a:t>
            </a:r>
            <a:r>
              <a:rPr lang="en-US" altLang="zh-CN" sz="2800">
                <a:solidFill>
                  <a:schemeClr val="tx2"/>
                </a:solidFill>
                <a:ea typeface="楷体_GB2312" pitchFamily="49" charset="-122"/>
              </a:rPr>
              <a:t>// </a:t>
            </a:r>
            <a:r>
              <a:rPr lang="zh-CN" altLang="en-US" sz="2800">
                <a:solidFill>
                  <a:schemeClr val="tx2"/>
                </a:solidFill>
                <a:ea typeface="楷体_GB2312" pitchFamily="49" charset="-122"/>
              </a:rPr>
              <a:t>右子树线索化</a:t>
            </a:r>
          </a:p>
          <a:p>
            <a:pPr>
              <a:lnSpc>
                <a:spcPct val="110000"/>
              </a:lnSpc>
            </a:pPr>
            <a:r>
              <a:rPr lang="zh-CN" altLang="en-US" sz="3600">
                <a:ea typeface="楷体_GB2312" pitchFamily="49" charset="-122"/>
              </a:rPr>
              <a:t>  </a:t>
            </a:r>
            <a:r>
              <a:rPr lang="en-US" altLang="zh-CN" sz="3600" b="1">
                <a:solidFill>
                  <a:schemeClr val="tx2"/>
                </a:solidFill>
                <a:ea typeface="楷体_GB2312" pitchFamily="49" charset="-122"/>
              </a:rPr>
              <a:t>} // </a:t>
            </a:r>
            <a:r>
              <a:rPr lang="en-US" altLang="zh-CN" sz="3600">
                <a:solidFill>
                  <a:schemeClr val="tx2"/>
                </a:solidFill>
                <a:ea typeface="楷体_GB2312" pitchFamily="49" charset="-122"/>
              </a:rPr>
              <a:t>if</a:t>
            </a:r>
            <a:endParaRPr lang="en-US" altLang="zh-CN" sz="3600">
              <a:solidFill>
                <a:schemeClr val="tx2"/>
              </a:solidFill>
              <a:latin typeface="宋体" pitchFamily="2" charset="-122"/>
            </a:endParaRPr>
          </a:p>
          <a:p>
            <a:pPr>
              <a:lnSpc>
                <a:spcPct val="110000"/>
              </a:lnSpc>
            </a:pPr>
            <a:r>
              <a:rPr lang="en-US" altLang="zh-CN" sz="3600" b="1">
                <a:solidFill>
                  <a:schemeClr val="tx2"/>
                </a:solidFill>
                <a:ea typeface="楷体_GB2312" pitchFamily="49" charset="-122"/>
              </a:rPr>
              <a:t>}</a:t>
            </a:r>
            <a:r>
              <a:rPr lang="en-US" altLang="zh-CN" sz="3600">
                <a:solidFill>
                  <a:schemeClr val="tx2"/>
                </a:solidFill>
                <a:ea typeface="楷体_GB2312" pitchFamily="49" charset="-122"/>
              </a:rPr>
              <a:t> // InThreading</a:t>
            </a:r>
          </a:p>
        </p:txBody>
      </p:sp>
      <p:sp>
        <p:nvSpPr>
          <p:cNvPr id="53251" name="Text Box 3"/>
          <p:cNvSpPr txBox="1">
            <a:spLocks noChangeArrowheads="1"/>
          </p:cNvSpPr>
          <p:nvPr/>
        </p:nvSpPr>
        <p:spPr bwMode="auto">
          <a:xfrm>
            <a:off x="0" y="1268413"/>
            <a:ext cx="865188" cy="641350"/>
          </a:xfrm>
          <a:prstGeom prst="rect">
            <a:avLst/>
          </a:prstGeom>
          <a:noFill/>
          <a:ln w="9525">
            <a:noFill/>
            <a:miter lim="800000"/>
            <a:headEnd/>
            <a:tailEnd/>
          </a:ln>
        </p:spPr>
        <p:txBody>
          <a:bodyPr>
            <a:spAutoFit/>
          </a:bodyPr>
          <a:lstStyle/>
          <a:p>
            <a:pPr>
              <a:spcBef>
                <a:spcPct val="50000"/>
              </a:spcBef>
            </a:pPr>
            <a:r>
              <a:rPr lang="en-US" altLang="zh-CN" sz="3600" b="1">
                <a:solidFill>
                  <a:srgbClr val="FF3300"/>
                </a:solidFill>
                <a:latin typeface="宋体" pitchFamily="2" charset="-122"/>
              </a:rPr>
              <a:t>①</a:t>
            </a:r>
          </a:p>
        </p:txBody>
      </p:sp>
      <p:sp>
        <p:nvSpPr>
          <p:cNvPr id="53252" name="Text Box 4"/>
          <p:cNvSpPr txBox="1">
            <a:spLocks noChangeArrowheads="1"/>
          </p:cNvSpPr>
          <p:nvPr/>
        </p:nvSpPr>
        <p:spPr bwMode="auto">
          <a:xfrm>
            <a:off x="0" y="1844675"/>
            <a:ext cx="865188" cy="641350"/>
          </a:xfrm>
          <a:prstGeom prst="rect">
            <a:avLst/>
          </a:prstGeom>
          <a:noFill/>
          <a:ln w="9525">
            <a:noFill/>
            <a:miter lim="800000"/>
            <a:headEnd/>
            <a:tailEnd/>
          </a:ln>
        </p:spPr>
        <p:txBody>
          <a:bodyPr>
            <a:spAutoFit/>
          </a:bodyPr>
          <a:lstStyle/>
          <a:p>
            <a:pPr>
              <a:spcBef>
                <a:spcPct val="50000"/>
              </a:spcBef>
            </a:pPr>
            <a:r>
              <a:rPr lang="en-US" altLang="zh-CN" sz="3600" b="1">
                <a:solidFill>
                  <a:srgbClr val="FF3300"/>
                </a:solidFill>
                <a:latin typeface="宋体" pitchFamily="2" charset="-122"/>
              </a:rPr>
              <a:t>②</a:t>
            </a:r>
          </a:p>
        </p:txBody>
      </p:sp>
      <p:sp>
        <p:nvSpPr>
          <p:cNvPr id="53253" name="Text Box 5"/>
          <p:cNvSpPr txBox="1">
            <a:spLocks noChangeArrowheads="1"/>
          </p:cNvSpPr>
          <p:nvPr/>
        </p:nvSpPr>
        <p:spPr bwMode="auto">
          <a:xfrm>
            <a:off x="0" y="4948238"/>
            <a:ext cx="865188" cy="641350"/>
          </a:xfrm>
          <a:prstGeom prst="rect">
            <a:avLst/>
          </a:prstGeom>
          <a:noFill/>
          <a:ln w="9525">
            <a:noFill/>
            <a:miter lim="800000"/>
            <a:headEnd/>
            <a:tailEnd/>
          </a:ln>
        </p:spPr>
        <p:txBody>
          <a:bodyPr>
            <a:spAutoFit/>
          </a:bodyPr>
          <a:lstStyle/>
          <a:p>
            <a:pPr>
              <a:spcBef>
                <a:spcPct val="50000"/>
              </a:spcBef>
            </a:pPr>
            <a:r>
              <a:rPr lang="en-US" altLang="zh-CN" sz="3600" b="1">
                <a:solidFill>
                  <a:srgbClr val="FF3300"/>
                </a:solidFill>
                <a:latin typeface="宋体" pitchFamily="2" charset="-122"/>
              </a:rPr>
              <a:t>③</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50850" y="1990725"/>
            <a:ext cx="8650288" cy="4246563"/>
          </a:xfrm>
          <a:prstGeom prst="rect">
            <a:avLst/>
          </a:prstGeom>
          <a:noFill/>
          <a:ln w="12700" cap="sq">
            <a:noFill/>
            <a:miter lim="800000"/>
            <a:headEnd type="none" w="sm" len="sm"/>
            <a:tailEnd type="none" w="sm" len="sm"/>
          </a:ln>
        </p:spPr>
        <p:txBody>
          <a:bodyPr>
            <a:spAutoFit/>
          </a:bodyPr>
          <a:lstStyle/>
          <a:p>
            <a:pPr algn="just">
              <a:spcBef>
                <a:spcPct val="30000"/>
              </a:spcBef>
            </a:pPr>
            <a:r>
              <a:rPr lang="zh-CN" altLang="en-US" sz="3600" b="1">
                <a:ea typeface="楷体_GB2312" pitchFamily="49" charset="-122"/>
              </a:rPr>
              <a:t>一、问题的提出</a:t>
            </a:r>
          </a:p>
          <a:p>
            <a:pPr>
              <a:spcBef>
                <a:spcPct val="30000"/>
              </a:spcBef>
            </a:pPr>
            <a:r>
              <a:rPr lang="zh-CN" altLang="en-US" sz="3600" b="1">
                <a:ea typeface="楷体_GB2312" pitchFamily="49" charset="-122"/>
              </a:rPr>
              <a:t>二、线索二叉树定义</a:t>
            </a:r>
          </a:p>
          <a:p>
            <a:pPr>
              <a:spcBef>
                <a:spcPct val="30000"/>
              </a:spcBef>
            </a:pPr>
            <a:r>
              <a:rPr lang="zh-CN" altLang="en-US" sz="3600" b="1">
                <a:ea typeface="楷体_GB2312" pitchFamily="49" charset="-122"/>
              </a:rPr>
              <a:t>三、在线索二叉树上找前驱和后继的规律</a:t>
            </a:r>
          </a:p>
          <a:p>
            <a:pPr>
              <a:spcBef>
                <a:spcPct val="30000"/>
              </a:spcBef>
            </a:pPr>
            <a:r>
              <a:rPr lang="zh-CN" altLang="en-US" sz="3600" b="1">
                <a:ea typeface="楷体_GB2312" pitchFamily="49" charset="-122"/>
              </a:rPr>
              <a:t>四、线索二叉树的遍历算法</a:t>
            </a:r>
          </a:p>
          <a:p>
            <a:pPr>
              <a:spcBef>
                <a:spcPct val="30000"/>
              </a:spcBef>
            </a:pPr>
            <a:r>
              <a:rPr lang="zh-CN" altLang="en-US" sz="3600" b="1">
                <a:ea typeface="楷体_GB2312" pitchFamily="49" charset="-122"/>
              </a:rPr>
              <a:t>五、如何建立中序线索二叉树？</a:t>
            </a:r>
          </a:p>
          <a:p>
            <a:pPr>
              <a:spcBef>
                <a:spcPct val="30000"/>
              </a:spcBef>
            </a:pPr>
            <a:r>
              <a:rPr lang="zh-CN" altLang="en-US" sz="3600" b="1">
                <a:solidFill>
                  <a:srgbClr val="FF00FF"/>
                </a:solidFill>
                <a:ea typeface="楷体_GB2312" pitchFamily="49" charset="-122"/>
              </a:rPr>
              <a:t>六、在线索二叉树中插入结点</a:t>
            </a:r>
          </a:p>
        </p:txBody>
      </p:sp>
      <p:sp>
        <p:nvSpPr>
          <p:cNvPr id="54275" name="Text Box 3"/>
          <p:cNvSpPr txBox="1">
            <a:spLocks noChangeArrowheads="1"/>
          </p:cNvSpPr>
          <p:nvPr/>
        </p:nvSpPr>
        <p:spPr bwMode="auto">
          <a:xfrm>
            <a:off x="993775" y="449263"/>
            <a:ext cx="7100888" cy="10985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6600" b="1">
                <a:solidFill>
                  <a:srgbClr val="008080"/>
                </a:solidFill>
                <a:ea typeface="隶书" pitchFamily="49" charset="-122"/>
              </a:rPr>
              <a:t>6.5    </a:t>
            </a:r>
            <a:r>
              <a:rPr lang="zh-CN" altLang="en-US" sz="6600" b="1">
                <a:solidFill>
                  <a:srgbClr val="008080"/>
                </a:solidFill>
                <a:ea typeface="隶书" pitchFamily="49" charset="-122"/>
              </a:rPr>
              <a:t>线索二叉树</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403225" y="0"/>
            <a:ext cx="595227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b="1" dirty="0" smtClean="0">
                <a:solidFill>
                  <a:srgbClr val="990000"/>
                </a:solidFill>
                <a:ea typeface="楷体_GB2312" pitchFamily="49" charset="-122"/>
              </a:rPr>
              <a:t>在</a:t>
            </a:r>
            <a:r>
              <a:rPr lang="zh-CN" altLang="en-US" sz="3200" b="1" dirty="0" smtClean="0">
                <a:solidFill>
                  <a:srgbClr val="FF00FF"/>
                </a:solidFill>
                <a:ea typeface="楷体_GB2312" pitchFamily="49" charset="-122"/>
              </a:rPr>
              <a:t>中序全</a:t>
            </a:r>
            <a:r>
              <a:rPr lang="zh-CN" altLang="en-US" sz="3200" b="1" dirty="0" smtClean="0">
                <a:solidFill>
                  <a:srgbClr val="990000"/>
                </a:solidFill>
                <a:ea typeface="楷体_GB2312" pitchFamily="49" charset="-122"/>
              </a:rPr>
              <a:t>线索二叉树中插入结点</a:t>
            </a:r>
          </a:p>
        </p:txBody>
      </p:sp>
      <p:grpSp>
        <p:nvGrpSpPr>
          <p:cNvPr id="234499" name="Group 3"/>
          <p:cNvGrpSpPr>
            <a:grpSpLocks/>
          </p:cNvGrpSpPr>
          <p:nvPr/>
        </p:nvGrpSpPr>
        <p:grpSpPr bwMode="auto">
          <a:xfrm>
            <a:off x="1984375" y="3167063"/>
            <a:ext cx="1628775" cy="325437"/>
            <a:chOff x="1536" y="1478"/>
            <a:chExt cx="1440" cy="346"/>
          </a:xfrm>
        </p:grpSpPr>
        <p:sp>
          <p:nvSpPr>
            <p:cNvPr id="234500" name="Rectangle 4"/>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B</a:t>
              </a:r>
              <a:endParaRPr lang="en-US" altLang="zh-CN" sz="2400" smtClean="0">
                <a:solidFill>
                  <a:srgbClr val="000000"/>
                </a:solidFill>
              </a:endParaRPr>
            </a:p>
          </p:txBody>
        </p:sp>
        <p:sp>
          <p:nvSpPr>
            <p:cNvPr id="234501" name="Line 5"/>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02" name="Line 6"/>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03" name="Line 7"/>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04" name="Line 8"/>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grpSp>
        <p:nvGrpSpPr>
          <p:cNvPr id="234505" name="Group 9"/>
          <p:cNvGrpSpPr>
            <a:grpSpLocks/>
          </p:cNvGrpSpPr>
          <p:nvPr/>
        </p:nvGrpSpPr>
        <p:grpSpPr bwMode="auto">
          <a:xfrm>
            <a:off x="682625" y="3890963"/>
            <a:ext cx="1628775" cy="325437"/>
            <a:chOff x="1536" y="1478"/>
            <a:chExt cx="1440" cy="346"/>
          </a:xfrm>
        </p:grpSpPr>
        <p:sp>
          <p:nvSpPr>
            <p:cNvPr id="234506" name="Rectangle 10"/>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C</a:t>
              </a:r>
            </a:p>
          </p:txBody>
        </p:sp>
        <p:sp>
          <p:nvSpPr>
            <p:cNvPr id="234507" name="Line 11"/>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08" name="Line 12"/>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09" name="Line 13"/>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10" name="Line 14"/>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grpSp>
        <p:nvGrpSpPr>
          <p:cNvPr id="234511" name="Group 15"/>
          <p:cNvGrpSpPr>
            <a:grpSpLocks/>
          </p:cNvGrpSpPr>
          <p:nvPr/>
        </p:nvGrpSpPr>
        <p:grpSpPr bwMode="auto">
          <a:xfrm>
            <a:off x="3341688" y="3800475"/>
            <a:ext cx="1628775" cy="325438"/>
            <a:chOff x="1536" y="1478"/>
            <a:chExt cx="1440" cy="346"/>
          </a:xfrm>
        </p:grpSpPr>
        <p:sp>
          <p:nvSpPr>
            <p:cNvPr id="234512" name="Rectangle 16"/>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D</a:t>
              </a:r>
            </a:p>
          </p:txBody>
        </p:sp>
        <p:sp>
          <p:nvSpPr>
            <p:cNvPr id="234513" name="Line 17"/>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14" name="Line 18"/>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15" name="Line 19"/>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16" name="Line 20"/>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grpSp>
        <p:nvGrpSpPr>
          <p:cNvPr id="234517" name="Group 21"/>
          <p:cNvGrpSpPr>
            <a:grpSpLocks/>
          </p:cNvGrpSpPr>
          <p:nvPr/>
        </p:nvGrpSpPr>
        <p:grpSpPr bwMode="auto">
          <a:xfrm>
            <a:off x="4643438" y="4524375"/>
            <a:ext cx="1628775" cy="325438"/>
            <a:chOff x="1536" y="1478"/>
            <a:chExt cx="1440" cy="346"/>
          </a:xfrm>
        </p:grpSpPr>
        <p:sp>
          <p:nvSpPr>
            <p:cNvPr id="234518" name="Rectangle 22"/>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E</a:t>
              </a:r>
            </a:p>
          </p:txBody>
        </p:sp>
        <p:sp>
          <p:nvSpPr>
            <p:cNvPr id="234519" name="Line 23"/>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20" name="Line 24"/>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21" name="Line 25"/>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22" name="Line 26"/>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sp>
        <p:nvSpPr>
          <p:cNvPr id="234523" name="Text Box 27"/>
          <p:cNvSpPr txBox="1">
            <a:spLocks noChangeArrowheads="1"/>
          </p:cNvSpPr>
          <p:nvPr/>
        </p:nvSpPr>
        <p:spPr bwMode="auto">
          <a:xfrm>
            <a:off x="1984375" y="3167063"/>
            <a:ext cx="3270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400" b="1" smtClean="0">
                <a:solidFill>
                  <a:srgbClr val="000000"/>
                </a:solidFill>
              </a:rPr>
              <a:t>0</a:t>
            </a:r>
          </a:p>
        </p:txBody>
      </p:sp>
      <p:sp>
        <p:nvSpPr>
          <p:cNvPr id="234524" name="Text Box 28"/>
          <p:cNvSpPr txBox="1">
            <a:spLocks noChangeArrowheads="1"/>
          </p:cNvSpPr>
          <p:nvPr/>
        </p:nvSpPr>
        <p:spPr bwMode="auto">
          <a:xfrm>
            <a:off x="684213" y="3890963"/>
            <a:ext cx="3238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sz="2400" b="1" smtClean="0">
                <a:solidFill>
                  <a:srgbClr val="000000"/>
                </a:solidFill>
              </a:rPr>
              <a:t>1</a:t>
            </a:r>
          </a:p>
        </p:txBody>
      </p:sp>
      <p:sp>
        <p:nvSpPr>
          <p:cNvPr id="234525" name="Text Box 29"/>
          <p:cNvSpPr txBox="1">
            <a:spLocks noChangeArrowheads="1"/>
          </p:cNvSpPr>
          <p:nvPr/>
        </p:nvSpPr>
        <p:spPr bwMode="auto">
          <a:xfrm>
            <a:off x="3287713" y="3167063"/>
            <a:ext cx="323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0</a:t>
            </a:r>
          </a:p>
        </p:txBody>
      </p:sp>
      <p:sp>
        <p:nvSpPr>
          <p:cNvPr id="234526" name="Text Box 30"/>
          <p:cNvSpPr txBox="1">
            <a:spLocks noChangeArrowheads="1"/>
          </p:cNvSpPr>
          <p:nvPr/>
        </p:nvSpPr>
        <p:spPr bwMode="auto">
          <a:xfrm>
            <a:off x="4643438" y="3800475"/>
            <a:ext cx="3270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0</a:t>
            </a:r>
          </a:p>
        </p:txBody>
      </p:sp>
      <p:sp>
        <p:nvSpPr>
          <p:cNvPr id="234527" name="Text Box 31"/>
          <p:cNvSpPr txBox="1">
            <a:spLocks noChangeArrowheads="1"/>
          </p:cNvSpPr>
          <p:nvPr/>
        </p:nvSpPr>
        <p:spPr bwMode="auto">
          <a:xfrm>
            <a:off x="4643438" y="4524375"/>
            <a:ext cx="3270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1</a:t>
            </a:r>
          </a:p>
        </p:txBody>
      </p:sp>
      <p:sp>
        <p:nvSpPr>
          <p:cNvPr id="234528" name="Text Box 32"/>
          <p:cNvSpPr txBox="1">
            <a:spLocks noChangeArrowheads="1"/>
          </p:cNvSpPr>
          <p:nvPr/>
        </p:nvSpPr>
        <p:spPr bwMode="auto">
          <a:xfrm>
            <a:off x="1984375" y="3890963"/>
            <a:ext cx="3270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400" smtClean="0">
                <a:solidFill>
                  <a:srgbClr val="000000"/>
                </a:solidFill>
              </a:rPr>
              <a:t>0</a:t>
            </a:r>
          </a:p>
        </p:txBody>
      </p:sp>
      <p:grpSp>
        <p:nvGrpSpPr>
          <p:cNvPr id="234529" name="Group 33"/>
          <p:cNvGrpSpPr>
            <a:grpSpLocks/>
          </p:cNvGrpSpPr>
          <p:nvPr/>
        </p:nvGrpSpPr>
        <p:grpSpPr bwMode="auto">
          <a:xfrm>
            <a:off x="1438275" y="4999038"/>
            <a:ext cx="1628775" cy="385762"/>
            <a:chOff x="1568" y="2489"/>
            <a:chExt cx="1026" cy="243"/>
          </a:xfrm>
        </p:grpSpPr>
        <p:grpSp>
          <p:nvGrpSpPr>
            <p:cNvPr id="234530" name="Group 34"/>
            <p:cNvGrpSpPr>
              <a:grpSpLocks/>
            </p:cNvGrpSpPr>
            <p:nvPr/>
          </p:nvGrpSpPr>
          <p:grpSpPr bwMode="auto">
            <a:xfrm>
              <a:off x="1568" y="2489"/>
              <a:ext cx="1026" cy="206"/>
              <a:chOff x="1536" y="1478"/>
              <a:chExt cx="1440" cy="346"/>
            </a:xfrm>
          </p:grpSpPr>
          <p:sp>
            <p:nvSpPr>
              <p:cNvPr id="234531" name="Rectangle 35"/>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smtClean="0">
                    <a:solidFill>
                      <a:srgbClr val="FF00FF"/>
                    </a:solidFill>
                  </a:rPr>
                  <a:t>X</a:t>
                </a:r>
              </a:p>
            </p:txBody>
          </p:sp>
          <p:sp>
            <p:nvSpPr>
              <p:cNvPr id="234532" name="Line 36"/>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33" name="Line 37"/>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34" name="Line 38"/>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35" name="Line 39"/>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sp>
          <p:nvSpPr>
            <p:cNvPr id="234536" name="Text Box 40"/>
            <p:cNvSpPr txBox="1">
              <a:spLocks noChangeArrowheads="1"/>
            </p:cNvSpPr>
            <p:nvPr/>
          </p:nvSpPr>
          <p:spPr bwMode="auto">
            <a:xfrm>
              <a:off x="1568" y="2490"/>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endParaRPr lang="zh-CN" altLang="zh-CN" sz="2400" b="1" smtClean="0">
                <a:solidFill>
                  <a:srgbClr val="000000"/>
                </a:solidFill>
              </a:endParaRPr>
            </a:p>
          </p:txBody>
        </p:sp>
        <p:sp>
          <p:nvSpPr>
            <p:cNvPr id="234537" name="Text Box 41"/>
            <p:cNvSpPr txBox="1">
              <a:spLocks noChangeArrowheads="1"/>
            </p:cNvSpPr>
            <p:nvPr/>
          </p:nvSpPr>
          <p:spPr bwMode="auto">
            <a:xfrm>
              <a:off x="2389" y="2490"/>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endParaRPr lang="zh-CN" altLang="zh-CN" sz="2400" b="1" smtClean="0">
                <a:solidFill>
                  <a:srgbClr val="000000"/>
                </a:solidFill>
              </a:endParaRPr>
            </a:p>
          </p:txBody>
        </p:sp>
      </p:grpSp>
      <p:sp>
        <p:nvSpPr>
          <p:cNvPr id="234538" name="Text Box 42"/>
          <p:cNvSpPr txBox="1">
            <a:spLocks noChangeArrowheads="1"/>
          </p:cNvSpPr>
          <p:nvPr/>
        </p:nvSpPr>
        <p:spPr bwMode="auto">
          <a:xfrm>
            <a:off x="5946775" y="4524375"/>
            <a:ext cx="323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1</a:t>
            </a:r>
          </a:p>
        </p:txBody>
      </p:sp>
      <p:sp>
        <p:nvSpPr>
          <p:cNvPr id="234539" name="Text Box 43"/>
          <p:cNvSpPr txBox="1">
            <a:spLocks noChangeArrowheads="1"/>
          </p:cNvSpPr>
          <p:nvPr/>
        </p:nvSpPr>
        <p:spPr bwMode="auto">
          <a:xfrm>
            <a:off x="3343275" y="3800475"/>
            <a:ext cx="323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1</a:t>
            </a:r>
          </a:p>
        </p:txBody>
      </p:sp>
      <p:sp>
        <p:nvSpPr>
          <p:cNvPr id="234540" name="Text Box 44"/>
          <p:cNvSpPr txBox="1">
            <a:spLocks noChangeArrowheads="1"/>
          </p:cNvSpPr>
          <p:nvPr/>
        </p:nvSpPr>
        <p:spPr bwMode="auto">
          <a:xfrm>
            <a:off x="5313363" y="981075"/>
            <a:ext cx="3830637" cy="23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800" b="1" smtClean="0">
                <a:solidFill>
                  <a:srgbClr val="000000"/>
                </a:solidFill>
                <a:latin typeface="楷体_GB2312" pitchFamily="49" charset="-122"/>
                <a:ea typeface="楷体_GB2312" pitchFamily="49" charset="-122"/>
              </a:rPr>
              <a:t>将结点</a:t>
            </a:r>
            <a:r>
              <a:rPr lang="en-US" altLang="zh-CN" sz="2800" b="1" smtClean="0">
                <a:solidFill>
                  <a:srgbClr val="FF00FF"/>
                </a:solidFill>
                <a:latin typeface="楷体_GB2312" pitchFamily="49" charset="-122"/>
                <a:ea typeface="楷体_GB2312" pitchFamily="49" charset="-122"/>
              </a:rPr>
              <a:t>X</a:t>
            </a:r>
            <a:r>
              <a:rPr lang="zh-CN" altLang="en-US" sz="2800" b="1" smtClean="0">
                <a:solidFill>
                  <a:srgbClr val="000000"/>
                </a:solidFill>
                <a:latin typeface="楷体_GB2312" pitchFamily="49" charset="-122"/>
                <a:ea typeface="楷体_GB2312" pitchFamily="49" charset="-122"/>
              </a:rPr>
              <a:t>插入为结点</a:t>
            </a:r>
            <a:r>
              <a:rPr lang="en-US" altLang="zh-CN" sz="2800" b="1" smtClean="0">
                <a:solidFill>
                  <a:srgbClr val="FF00FF"/>
                </a:solidFill>
                <a:latin typeface="楷体_GB2312" pitchFamily="49" charset="-122"/>
                <a:ea typeface="楷体_GB2312" pitchFamily="49" charset="-122"/>
              </a:rPr>
              <a:t>t</a:t>
            </a:r>
            <a:r>
              <a:rPr lang="zh-CN" altLang="en-US" sz="2800" b="1" smtClean="0">
                <a:solidFill>
                  <a:srgbClr val="000000"/>
                </a:solidFill>
                <a:latin typeface="楷体_GB2312" pitchFamily="49" charset="-122"/>
                <a:ea typeface="楷体_GB2312" pitchFamily="49" charset="-122"/>
              </a:rPr>
              <a:t>的右孩子；</a:t>
            </a:r>
          </a:p>
          <a:p>
            <a:pPr>
              <a:spcBef>
                <a:spcPct val="20000"/>
              </a:spcBef>
            </a:pPr>
            <a:r>
              <a:rPr lang="zh-CN" altLang="en-US" sz="2800" b="1" smtClean="0">
                <a:solidFill>
                  <a:srgbClr val="000000"/>
                </a:solidFill>
                <a:latin typeface="楷体_GB2312" pitchFamily="49" charset="-122"/>
                <a:ea typeface="楷体_GB2312" pitchFamily="49" charset="-122"/>
              </a:rPr>
              <a:t>插入后，原来结点</a:t>
            </a:r>
            <a:r>
              <a:rPr lang="en-US" altLang="zh-CN" sz="2800" b="1" smtClean="0">
                <a:solidFill>
                  <a:srgbClr val="FF00FF"/>
                </a:solidFill>
                <a:latin typeface="楷体_GB2312" pitchFamily="49" charset="-122"/>
                <a:ea typeface="楷体_GB2312" pitchFamily="49" charset="-122"/>
              </a:rPr>
              <a:t>t</a:t>
            </a:r>
            <a:r>
              <a:rPr lang="zh-CN" altLang="en-US" sz="2800" b="1" smtClean="0">
                <a:solidFill>
                  <a:srgbClr val="000000"/>
                </a:solidFill>
                <a:latin typeface="楷体_GB2312" pitchFamily="49" charset="-122"/>
                <a:ea typeface="楷体_GB2312" pitchFamily="49" charset="-122"/>
              </a:rPr>
              <a:t>的右孩子成为</a:t>
            </a:r>
            <a:r>
              <a:rPr lang="en-US" altLang="zh-CN" sz="2800" b="1" smtClean="0">
                <a:solidFill>
                  <a:srgbClr val="FF00FF"/>
                </a:solidFill>
                <a:latin typeface="楷体_GB2312" pitchFamily="49" charset="-122"/>
                <a:ea typeface="楷体_GB2312" pitchFamily="49" charset="-122"/>
              </a:rPr>
              <a:t>X</a:t>
            </a:r>
            <a:r>
              <a:rPr lang="zh-CN" altLang="en-US" sz="2800" b="1" smtClean="0">
                <a:solidFill>
                  <a:srgbClr val="000000"/>
                </a:solidFill>
                <a:latin typeface="楷体_GB2312" pitchFamily="49" charset="-122"/>
                <a:ea typeface="楷体_GB2312" pitchFamily="49" charset="-122"/>
              </a:rPr>
              <a:t>的右孩子；</a:t>
            </a:r>
            <a:r>
              <a:rPr lang="zh-CN" altLang="en-US" sz="2800" b="1" smtClean="0">
                <a:solidFill>
                  <a:srgbClr val="FF0000"/>
                </a:solidFill>
                <a:latin typeface="楷体_GB2312" pitchFamily="49" charset="-122"/>
                <a:ea typeface="楷体_GB2312" pitchFamily="49" charset="-122"/>
              </a:rPr>
              <a:t> </a:t>
            </a:r>
          </a:p>
        </p:txBody>
      </p:sp>
      <p:grpSp>
        <p:nvGrpSpPr>
          <p:cNvPr id="234541" name="Group 45"/>
          <p:cNvGrpSpPr>
            <a:grpSpLocks/>
          </p:cNvGrpSpPr>
          <p:nvPr/>
        </p:nvGrpSpPr>
        <p:grpSpPr bwMode="auto">
          <a:xfrm>
            <a:off x="3070225" y="2370138"/>
            <a:ext cx="1628775" cy="384175"/>
            <a:chOff x="1962" y="1010"/>
            <a:chExt cx="1026" cy="242"/>
          </a:xfrm>
        </p:grpSpPr>
        <p:grpSp>
          <p:nvGrpSpPr>
            <p:cNvPr id="234542" name="Group 46"/>
            <p:cNvGrpSpPr>
              <a:grpSpLocks/>
            </p:cNvGrpSpPr>
            <p:nvPr/>
          </p:nvGrpSpPr>
          <p:grpSpPr bwMode="auto">
            <a:xfrm>
              <a:off x="1962" y="1010"/>
              <a:ext cx="1026" cy="205"/>
              <a:chOff x="1536" y="1478"/>
              <a:chExt cx="1440" cy="346"/>
            </a:xfrm>
          </p:grpSpPr>
          <p:sp>
            <p:nvSpPr>
              <p:cNvPr id="234543" name="Rectangle 47"/>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A</a:t>
                </a:r>
                <a:endParaRPr lang="en-US" altLang="zh-CN" sz="2400" smtClean="0">
                  <a:solidFill>
                    <a:srgbClr val="000000"/>
                  </a:solidFill>
                </a:endParaRPr>
              </a:p>
            </p:txBody>
          </p:sp>
          <p:sp>
            <p:nvSpPr>
              <p:cNvPr id="234544" name="Line 48"/>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45" name="Line 49"/>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46" name="Line 50"/>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47" name="Line 51"/>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sp>
          <p:nvSpPr>
            <p:cNvPr id="234548" name="Text Box 52"/>
            <p:cNvSpPr txBox="1">
              <a:spLocks noChangeArrowheads="1"/>
            </p:cNvSpPr>
            <p:nvPr/>
          </p:nvSpPr>
          <p:spPr bwMode="auto">
            <a:xfrm>
              <a:off x="1962" y="1010"/>
              <a:ext cx="20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400" b="1" smtClean="0">
                  <a:solidFill>
                    <a:srgbClr val="000000"/>
                  </a:solidFill>
                </a:rPr>
                <a:t>0</a:t>
              </a:r>
            </a:p>
          </p:txBody>
        </p:sp>
        <p:sp>
          <p:nvSpPr>
            <p:cNvPr id="234549" name="Text Box 53"/>
            <p:cNvSpPr txBox="1">
              <a:spLocks noChangeArrowheads="1"/>
            </p:cNvSpPr>
            <p:nvPr/>
          </p:nvSpPr>
          <p:spPr bwMode="auto">
            <a:xfrm>
              <a:off x="2783" y="1010"/>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1</a:t>
              </a:r>
            </a:p>
          </p:txBody>
        </p:sp>
      </p:grpSp>
      <p:grpSp>
        <p:nvGrpSpPr>
          <p:cNvPr id="234550" name="Group 54"/>
          <p:cNvGrpSpPr>
            <a:grpSpLocks/>
          </p:cNvGrpSpPr>
          <p:nvPr/>
        </p:nvGrpSpPr>
        <p:grpSpPr bwMode="auto">
          <a:xfrm>
            <a:off x="3060700" y="1628775"/>
            <a:ext cx="1628775" cy="384175"/>
            <a:chOff x="1962" y="1010"/>
            <a:chExt cx="1026" cy="242"/>
          </a:xfrm>
        </p:grpSpPr>
        <p:grpSp>
          <p:nvGrpSpPr>
            <p:cNvPr id="234551" name="Group 55"/>
            <p:cNvGrpSpPr>
              <a:grpSpLocks/>
            </p:cNvGrpSpPr>
            <p:nvPr/>
          </p:nvGrpSpPr>
          <p:grpSpPr bwMode="auto">
            <a:xfrm>
              <a:off x="1962" y="1010"/>
              <a:ext cx="1026" cy="205"/>
              <a:chOff x="1536" y="1478"/>
              <a:chExt cx="1440" cy="346"/>
            </a:xfrm>
          </p:grpSpPr>
          <p:sp>
            <p:nvSpPr>
              <p:cNvPr id="234552" name="Rectangle 56"/>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A</a:t>
                </a:r>
                <a:endParaRPr lang="en-US" altLang="zh-CN" sz="2400" smtClean="0">
                  <a:solidFill>
                    <a:srgbClr val="000000"/>
                  </a:solidFill>
                </a:endParaRPr>
              </a:p>
            </p:txBody>
          </p:sp>
          <p:sp>
            <p:nvSpPr>
              <p:cNvPr id="234553" name="Line 57"/>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54" name="Line 58"/>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55" name="Line 59"/>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56" name="Line 60"/>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sp>
          <p:nvSpPr>
            <p:cNvPr id="234557" name="Text Box 61"/>
            <p:cNvSpPr txBox="1">
              <a:spLocks noChangeArrowheads="1"/>
            </p:cNvSpPr>
            <p:nvPr/>
          </p:nvSpPr>
          <p:spPr bwMode="auto">
            <a:xfrm>
              <a:off x="1962" y="1010"/>
              <a:ext cx="20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400" b="1" smtClean="0">
                  <a:solidFill>
                    <a:srgbClr val="000000"/>
                  </a:solidFill>
                </a:rPr>
                <a:t>0</a:t>
              </a:r>
            </a:p>
          </p:txBody>
        </p:sp>
        <p:sp>
          <p:nvSpPr>
            <p:cNvPr id="234558" name="Text Box 62"/>
            <p:cNvSpPr txBox="1">
              <a:spLocks noChangeArrowheads="1"/>
            </p:cNvSpPr>
            <p:nvPr/>
          </p:nvSpPr>
          <p:spPr bwMode="auto">
            <a:xfrm>
              <a:off x="2783" y="1010"/>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1</a:t>
              </a:r>
            </a:p>
          </p:txBody>
        </p:sp>
      </p:grpSp>
      <p:sp>
        <p:nvSpPr>
          <p:cNvPr id="234559" name="Freeform 63"/>
          <p:cNvSpPr>
            <a:spLocks/>
          </p:cNvSpPr>
          <p:nvPr/>
        </p:nvSpPr>
        <p:spPr bwMode="auto">
          <a:xfrm>
            <a:off x="355600" y="1309688"/>
            <a:ext cx="3101975" cy="3194050"/>
          </a:xfrm>
          <a:custGeom>
            <a:avLst/>
            <a:gdLst>
              <a:gd name="T0" fmla="*/ 468 w 1954"/>
              <a:gd name="T1" fmla="*/ 1787 h 2012"/>
              <a:gd name="T2" fmla="*/ 468 w 1954"/>
              <a:gd name="T3" fmla="*/ 2012 h 2012"/>
              <a:gd name="T4" fmla="*/ 0 w 1954"/>
              <a:gd name="T5" fmla="*/ 2012 h 2012"/>
              <a:gd name="T6" fmla="*/ 9 w 1954"/>
              <a:gd name="T7" fmla="*/ 0 h 2012"/>
              <a:gd name="T8" fmla="*/ 1954 w 1954"/>
              <a:gd name="T9" fmla="*/ 0 h 2012"/>
              <a:gd name="T10" fmla="*/ 1954 w 1954"/>
              <a:gd name="T11" fmla="*/ 201 h 2012"/>
            </a:gdLst>
            <a:ahLst/>
            <a:cxnLst>
              <a:cxn ang="0">
                <a:pos x="T0" y="T1"/>
              </a:cxn>
              <a:cxn ang="0">
                <a:pos x="T2" y="T3"/>
              </a:cxn>
              <a:cxn ang="0">
                <a:pos x="T4" y="T5"/>
              </a:cxn>
              <a:cxn ang="0">
                <a:pos x="T6" y="T7"/>
              </a:cxn>
              <a:cxn ang="0">
                <a:pos x="T8" y="T9"/>
              </a:cxn>
              <a:cxn ang="0">
                <a:pos x="T10" y="T11"/>
              </a:cxn>
            </a:cxnLst>
            <a:rect l="0" t="0" r="r" b="b"/>
            <a:pathLst>
              <a:path w="1954" h="2012">
                <a:moveTo>
                  <a:pt x="468" y="1787"/>
                </a:moveTo>
                <a:lnTo>
                  <a:pt x="468" y="2012"/>
                </a:lnTo>
                <a:lnTo>
                  <a:pt x="0" y="2012"/>
                </a:lnTo>
                <a:lnTo>
                  <a:pt x="9" y="0"/>
                </a:lnTo>
                <a:lnTo>
                  <a:pt x="1954" y="0"/>
                </a:lnTo>
                <a:lnTo>
                  <a:pt x="1954" y="201"/>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60" name="Line 64"/>
          <p:cNvSpPr>
            <a:spLocks noChangeShapeType="1"/>
          </p:cNvSpPr>
          <p:nvPr/>
        </p:nvSpPr>
        <p:spPr bwMode="auto">
          <a:xfrm>
            <a:off x="4225925" y="1879600"/>
            <a:ext cx="0" cy="463550"/>
          </a:xfrm>
          <a:prstGeom prst="line">
            <a:avLst/>
          </a:prstGeom>
          <a:noFill/>
          <a:ln w="381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nvGrpSpPr>
          <p:cNvPr id="234561" name="Group 65"/>
          <p:cNvGrpSpPr>
            <a:grpSpLocks/>
          </p:cNvGrpSpPr>
          <p:nvPr/>
        </p:nvGrpSpPr>
        <p:grpSpPr bwMode="auto">
          <a:xfrm>
            <a:off x="1387475" y="1879600"/>
            <a:ext cx="4070350" cy="2635250"/>
            <a:chOff x="759" y="1394"/>
            <a:chExt cx="2564" cy="1660"/>
          </a:xfrm>
        </p:grpSpPr>
        <p:sp>
          <p:nvSpPr>
            <p:cNvPr id="234562" name="Line 66"/>
            <p:cNvSpPr>
              <a:spLocks noChangeShapeType="1"/>
            </p:cNvSpPr>
            <p:nvPr/>
          </p:nvSpPr>
          <p:spPr bwMode="auto">
            <a:xfrm flipH="1">
              <a:off x="759" y="2404"/>
              <a:ext cx="650" cy="257"/>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63" name="Line 67"/>
            <p:cNvSpPr>
              <a:spLocks noChangeShapeType="1"/>
            </p:cNvSpPr>
            <p:nvPr/>
          </p:nvSpPr>
          <p:spPr bwMode="auto">
            <a:xfrm>
              <a:off x="1887" y="2404"/>
              <a:ext cx="547" cy="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64" name="Line 68"/>
            <p:cNvSpPr>
              <a:spLocks noChangeShapeType="1"/>
            </p:cNvSpPr>
            <p:nvPr/>
          </p:nvSpPr>
          <p:spPr bwMode="auto">
            <a:xfrm>
              <a:off x="2776" y="2803"/>
              <a:ext cx="547" cy="251"/>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65" name="Line 69"/>
            <p:cNvSpPr>
              <a:spLocks noChangeShapeType="1"/>
            </p:cNvSpPr>
            <p:nvPr/>
          </p:nvSpPr>
          <p:spPr bwMode="auto">
            <a:xfrm>
              <a:off x="2096" y="1394"/>
              <a:ext cx="0" cy="3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66" name="Line 70"/>
            <p:cNvSpPr>
              <a:spLocks noChangeShapeType="1"/>
            </p:cNvSpPr>
            <p:nvPr/>
          </p:nvSpPr>
          <p:spPr bwMode="auto">
            <a:xfrm flipH="1">
              <a:off x="1637" y="1853"/>
              <a:ext cx="459" cy="3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sp>
        <p:nvSpPr>
          <p:cNvPr id="234567" name="Freeform 71"/>
          <p:cNvSpPr>
            <a:spLocks/>
          </p:cNvSpPr>
          <p:nvPr/>
        </p:nvSpPr>
        <p:spPr bwMode="auto">
          <a:xfrm>
            <a:off x="4211638" y="1309688"/>
            <a:ext cx="835025" cy="1643062"/>
          </a:xfrm>
          <a:custGeom>
            <a:avLst/>
            <a:gdLst>
              <a:gd name="T0" fmla="*/ 0 w 526"/>
              <a:gd name="T1" fmla="*/ 810 h 1035"/>
              <a:gd name="T2" fmla="*/ 0 w 526"/>
              <a:gd name="T3" fmla="*/ 1035 h 1035"/>
              <a:gd name="T4" fmla="*/ 526 w 526"/>
              <a:gd name="T5" fmla="*/ 1035 h 1035"/>
              <a:gd name="T6" fmla="*/ 526 w 526"/>
              <a:gd name="T7" fmla="*/ 9 h 1035"/>
              <a:gd name="T8" fmla="*/ 0 w 526"/>
              <a:gd name="T9" fmla="*/ 0 h 1035"/>
              <a:gd name="T10" fmla="*/ 0 w 526"/>
              <a:gd name="T11" fmla="*/ 226 h 1035"/>
            </a:gdLst>
            <a:ahLst/>
            <a:cxnLst>
              <a:cxn ang="0">
                <a:pos x="T0" y="T1"/>
              </a:cxn>
              <a:cxn ang="0">
                <a:pos x="T2" y="T3"/>
              </a:cxn>
              <a:cxn ang="0">
                <a:pos x="T4" y="T5"/>
              </a:cxn>
              <a:cxn ang="0">
                <a:pos x="T6" y="T7"/>
              </a:cxn>
              <a:cxn ang="0">
                <a:pos x="T8" y="T9"/>
              </a:cxn>
              <a:cxn ang="0">
                <a:pos x="T10" y="T11"/>
              </a:cxn>
            </a:cxnLst>
            <a:rect l="0" t="0" r="r" b="b"/>
            <a:pathLst>
              <a:path w="526" h="1035">
                <a:moveTo>
                  <a:pt x="0" y="810"/>
                </a:moveTo>
                <a:lnTo>
                  <a:pt x="0" y="1035"/>
                </a:lnTo>
                <a:lnTo>
                  <a:pt x="526" y="1035"/>
                </a:lnTo>
                <a:lnTo>
                  <a:pt x="526" y="9"/>
                </a:lnTo>
                <a:lnTo>
                  <a:pt x="0" y="0"/>
                </a:lnTo>
                <a:lnTo>
                  <a:pt x="0" y="226"/>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nvGrpSpPr>
          <p:cNvPr id="234568" name="Group 72"/>
          <p:cNvGrpSpPr>
            <a:grpSpLocks/>
          </p:cNvGrpSpPr>
          <p:nvPr/>
        </p:nvGrpSpPr>
        <p:grpSpPr bwMode="auto">
          <a:xfrm>
            <a:off x="1998663" y="2263775"/>
            <a:ext cx="515937" cy="901700"/>
            <a:chOff x="1903" y="1377"/>
            <a:chExt cx="325" cy="568"/>
          </a:xfrm>
        </p:grpSpPr>
        <p:sp>
          <p:nvSpPr>
            <p:cNvPr id="234569" name="Line 73"/>
            <p:cNvSpPr>
              <a:spLocks noChangeShapeType="1"/>
            </p:cNvSpPr>
            <p:nvPr/>
          </p:nvSpPr>
          <p:spPr bwMode="auto">
            <a:xfrm>
              <a:off x="2129" y="1619"/>
              <a:ext cx="0" cy="32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70" name="Text Box 74"/>
            <p:cNvSpPr txBox="1">
              <a:spLocks noChangeArrowheads="1"/>
            </p:cNvSpPr>
            <p:nvPr/>
          </p:nvSpPr>
          <p:spPr bwMode="auto">
            <a:xfrm>
              <a:off x="1903" y="1377"/>
              <a:ext cx="3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smtClean="0">
                  <a:solidFill>
                    <a:srgbClr val="FF0000"/>
                  </a:solidFill>
                </a:rPr>
                <a:t> </a:t>
              </a:r>
              <a:r>
                <a:rPr lang="en-US" altLang="zh-CN" sz="2400" b="1" smtClean="0">
                  <a:solidFill>
                    <a:srgbClr val="FF00FF"/>
                  </a:solidFill>
                </a:rPr>
                <a:t>t</a:t>
              </a:r>
            </a:p>
          </p:txBody>
        </p:sp>
      </p:grpSp>
      <p:sp>
        <p:nvSpPr>
          <p:cNvPr id="234571" name="Freeform 75"/>
          <p:cNvSpPr>
            <a:spLocks/>
          </p:cNvSpPr>
          <p:nvPr/>
        </p:nvSpPr>
        <p:spPr bwMode="auto">
          <a:xfrm>
            <a:off x="1827213" y="3482975"/>
            <a:ext cx="822325" cy="1008063"/>
          </a:xfrm>
          <a:custGeom>
            <a:avLst/>
            <a:gdLst>
              <a:gd name="T0" fmla="*/ 0 w 392"/>
              <a:gd name="T1" fmla="*/ 409 h 635"/>
              <a:gd name="T2" fmla="*/ 0 w 392"/>
              <a:gd name="T3" fmla="*/ 635 h 635"/>
              <a:gd name="T4" fmla="*/ 392 w 392"/>
              <a:gd name="T5" fmla="*/ 635 h 635"/>
              <a:gd name="T6" fmla="*/ 392 w 392"/>
              <a:gd name="T7" fmla="*/ 0 h 635"/>
            </a:gdLst>
            <a:ahLst/>
            <a:cxnLst>
              <a:cxn ang="0">
                <a:pos x="T0" y="T1"/>
              </a:cxn>
              <a:cxn ang="0">
                <a:pos x="T2" y="T3"/>
              </a:cxn>
              <a:cxn ang="0">
                <a:pos x="T4" y="T5"/>
              </a:cxn>
              <a:cxn ang="0">
                <a:pos x="T6" y="T7"/>
              </a:cxn>
            </a:cxnLst>
            <a:rect l="0" t="0" r="r" b="b"/>
            <a:pathLst>
              <a:path w="392" h="635">
                <a:moveTo>
                  <a:pt x="0" y="409"/>
                </a:moveTo>
                <a:lnTo>
                  <a:pt x="0" y="635"/>
                </a:lnTo>
                <a:lnTo>
                  <a:pt x="392" y="635"/>
                </a:lnTo>
                <a:lnTo>
                  <a:pt x="392" y="0"/>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72" name="Freeform 76"/>
          <p:cNvSpPr>
            <a:spLocks/>
          </p:cNvSpPr>
          <p:nvPr/>
        </p:nvSpPr>
        <p:spPr bwMode="auto">
          <a:xfrm>
            <a:off x="2900363" y="3470275"/>
            <a:ext cx="862012" cy="1033463"/>
          </a:xfrm>
          <a:custGeom>
            <a:avLst/>
            <a:gdLst>
              <a:gd name="T0" fmla="*/ 493 w 493"/>
              <a:gd name="T1" fmla="*/ 351 h 651"/>
              <a:gd name="T2" fmla="*/ 493 w 493"/>
              <a:gd name="T3" fmla="*/ 651 h 651"/>
              <a:gd name="T4" fmla="*/ 0 w 493"/>
              <a:gd name="T5" fmla="*/ 651 h 651"/>
              <a:gd name="T6" fmla="*/ 0 w 493"/>
              <a:gd name="T7" fmla="*/ 0 h 651"/>
            </a:gdLst>
            <a:ahLst/>
            <a:cxnLst>
              <a:cxn ang="0">
                <a:pos x="T0" y="T1"/>
              </a:cxn>
              <a:cxn ang="0">
                <a:pos x="T2" y="T3"/>
              </a:cxn>
              <a:cxn ang="0">
                <a:pos x="T4" y="T5"/>
              </a:cxn>
              <a:cxn ang="0">
                <a:pos x="T6" y="T7"/>
              </a:cxn>
            </a:cxnLst>
            <a:rect l="0" t="0" r="r" b="b"/>
            <a:pathLst>
              <a:path w="493" h="651">
                <a:moveTo>
                  <a:pt x="493" y="351"/>
                </a:moveTo>
                <a:lnTo>
                  <a:pt x="493" y="651"/>
                </a:lnTo>
                <a:lnTo>
                  <a:pt x="0" y="651"/>
                </a:lnTo>
                <a:lnTo>
                  <a:pt x="0" y="0"/>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nvGrpSpPr>
          <p:cNvPr id="234573" name="Group 77"/>
          <p:cNvGrpSpPr>
            <a:grpSpLocks/>
          </p:cNvGrpSpPr>
          <p:nvPr/>
        </p:nvGrpSpPr>
        <p:grpSpPr bwMode="auto">
          <a:xfrm>
            <a:off x="3509963" y="727075"/>
            <a:ext cx="965200" cy="901700"/>
            <a:chOff x="2855" y="409"/>
            <a:chExt cx="608" cy="568"/>
          </a:xfrm>
        </p:grpSpPr>
        <p:sp>
          <p:nvSpPr>
            <p:cNvPr id="234574" name="Line 78"/>
            <p:cNvSpPr>
              <a:spLocks noChangeShapeType="1"/>
            </p:cNvSpPr>
            <p:nvPr/>
          </p:nvSpPr>
          <p:spPr bwMode="auto">
            <a:xfrm>
              <a:off x="3081" y="701"/>
              <a:ext cx="0" cy="2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75" name="Text Box 79"/>
            <p:cNvSpPr txBox="1">
              <a:spLocks noChangeArrowheads="1"/>
            </p:cNvSpPr>
            <p:nvPr/>
          </p:nvSpPr>
          <p:spPr bwMode="auto">
            <a:xfrm>
              <a:off x="2855" y="409"/>
              <a:ext cx="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smtClean="0">
                  <a:solidFill>
                    <a:srgbClr val="FF00FF"/>
                  </a:solidFill>
                </a:rPr>
                <a:t>Thrt</a:t>
              </a:r>
            </a:p>
          </p:txBody>
        </p:sp>
      </p:grpSp>
      <p:sp>
        <p:nvSpPr>
          <p:cNvPr id="234576" name="Freeform 80"/>
          <p:cNvSpPr>
            <a:spLocks/>
          </p:cNvSpPr>
          <p:nvPr/>
        </p:nvSpPr>
        <p:spPr bwMode="auto">
          <a:xfrm>
            <a:off x="4265613" y="4106863"/>
            <a:ext cx="808037" cy="1020762"/>
          </a:xfrm>
          <a:custGeom>
            <a:avLst/>
            <a:gdLst>
              <a:gd name="T0" fmla="*/ 509 w 509"/>
              <a:gd name="T1" fmla="*/ 409 h 643"/>
              <a:gd name="T2" fmla="*/ 509 w 509"/>
              <a:gd name="T3" fmla="*/ 643 h 643"/>
              <a:gd name="T4" fmla="*/ 0 w 509"/>
              <a:gd name="T5" fmla="*/ 643 h 643"/>
              <a:gd name="T6" fmla="*/ 0 w 509"/>
              <a:gd name="T7" fmla="*/ 0 h 643"/>
            </a:gdLst>
            <a:ahLst/>
            <a:cxnLst>
              <a:cxn ang="0">
                <a:pos x="T0" y="T1"/>
              </a:cxn>
              <a:cxn ang="0">
                <a:pos x="T2" y="T3"/>
              </a:cxn>
              <a:cxn ang="0">
                <a:pos x="T4" y="T5"/>
              </a:cxn>
              <a:cxn ang="0">
                <a:pos x="T6" y="T7"/>
              </a:cxn>
            </a:cxnLst>
            <a:rect l="0" t="0" r="r" b="b"/>
            <a:pathLst>
              <a:path w="509" h="643">
                <a:moveTo>
                  <a:pt x="509" y="409"/>
                </a:moveTo>
                <a:lnTo>
                  <a:pt x="509" y="643"/>
                </a:lnTo>
                <a:lnTo>
                  <a:pt x="0" y="643"/>
                </a:lnTo>
                <a:lnTo>
                  <a:pt x="0" y="0"/>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77" name="Freeform 81"/>
          <p:cNvSpPr>
            <a:spLocks/>
          </p:cNvSpPr>
          <p:nvPr/>
        </p:nvSpPr>
        <p:spPr bwMode="auto">
          <a:xfrm>
            <a:off x="3921125" y="2662238"/>
            <a:ext cx="2609850" cy="2490787"/>
          </a:xfrm>
          <a:custGeom>
            <a:avLst/>
            <a:gdLst>
              <a:gd name="T0" fmla="*/ 1177 w 1644"/>
              <a:gd name="T1" fmla="*/ 1310 h 1569"/>
              <a:gd name="T2" fmla="*/ 1177 w 1644"/>
              <a:gd name="T3" fmla="*/ 1569 h 1569"/>
              <a:gd name="T4" fmla="*/ 1644 w 1644"/>
              <a:gd name="T5" fmla="*/ 1569 h 1569"/>
              <a:gd name="T6" fmla="*/ 1644 w 1644"/>
              <a:gd name="T7" fmla="*/ 484 h 1569"/>
              <a:gd name="T8" fmla="*/ 0 w 1644"/>
              <a:gd name="T9" fmla="*/ 484 h 1569"/>
              <a:gd name="T10" fmla="*/ 0 w 1644"/>
              <a:gd name="T11" fmla="*/ 0 h 1569"/>
            </a:gdLst>
            <a:ahLst/>
            <a:cxnLst>
              <a:cxn ang="0">
                <a:pos x="T0" y="T1"/>
              </a:cxn>
              <a:cxn ang="0">
                <a:pos x="T2" y="T3"/>
              </a:cxn>
              <a:cxn ang="0">
                <a:pos x="T4" y="T5"/>
              </a:cxn>
              <a:cxn ang="0">
                <a:pos x="T6" y="T7"/>
              </a:cxn>
              <a:cxn ang="0">
                <a:pos x="T8" y="T9"/>
              </a:cxn>
              <a:cxn ang="0">
                <a:pos x="T10" y="T11"/>
              </a:cxn>
            </a:cxnLst>
            <a:rect l="0" t="0" r="r" b="b"/>
            <a:pathLst>
              <a:path w="1644" h="1569">
                <a:moveTo>
                  <a:pt x="1177" y="1310"/>
                </a:moveTo>
                <a:lnTo>
                  <a:pt x="1177" y="1569"/>
                </a:lnTo>
                <a:lnTo>
                  <a:pt x="1644" y="1569"/>
                </a:lnTo>
                <a:lnTo>
                  <a:pt x="1644" y="484"/>
                </a:lnTo>
                <a:lnTo>
                  <a:pt x="0" y="484"/>
                </a:lnTo>
                <a:lnTo>
                  <a:pt x="0" y="0"/>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78" name="Rectangle 82"/>
          <p:cNvSpPr>
            <a:spLocks noChangeArrowheads="1"/>
          </p:cNvSpPr>
          <p:nvPr/>
        </p:nvSpPr>
        <p:spPr bwMode="auto">
          <a:xfrm>
            <a:off x="3667125" y="1614488"/>
            <a:ext cx="371475"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79" name="Text Box 83"/>
          <p:cNvSpPr txBox="1">
            <a:spLocks noChangeArrowheads="1"/>
          </p:cNvSpPr>
          <p:nvPr/>
        </p:nvSpPr>
        <p:spPr bwMode="auto">
          <a:xfrm>
            <a:off x="6378575" y="3168650"/>
            <a:ext cx="2430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smtClean="0">
                <a:solidFill>
                  <a:srgbClr val="000000"/>
                </a:solidFill>
                <a:latin typeface="楷体_GB2312" pitchFamily="49" charset="-122"/>
                <a:ea typeface="楷体_GB2312" pitchFamily="49" charset="-122"/>
              </a:rPr>
              <a:t>影响那些结点</a:t>
            </a:r>
            <a:r>
              <a:rPr lang="en-US" altLang="zh-CN" sz="2800" b="1" smtClean="0">
                <a:solidFill>
                  <a:srgbClr val="000000"/>
                </a:solidFill>
                <a:latin typeface="楷体_GB2312" pitchFamily="49" charset="-122"/>
                <a:ea typeface="楷体_GB2312" pitchFamily="49" charset="-122"/>
              </a:rPr>
              <a:t>?</a:t>
            </a:r>
          </a:p>
        </p:txBody>
      </p:sp>
      <p:sp>
        <p:nvSpPr>
          <p:cNvPr id="234580" name="Text Box 84"/>
          <p:cNvSpPr txBox="1">
            <a:spLocks noChangeArrowheads="1"/>
          </p:cNvSpPr>
          <p:nvPr/>
        </p:nvSpPr>
        <p:spPr bwMode="auto">
          <a:xfrm>
            <a:off x="6661150" y="3579813"/>
            <a:ext cx="274161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smtClean="0">
                <a:solidFill>
                  <a:srgbClr val="FF00FF"/>
                </a:solidFill>
                <a:latin typeface="楷体_GB2312" pitchFamily="49" charset="-122"/>
                <a:ea typeface="楷体_GB2312" pitchFamily="49" charset="-122"/>
              </a:rPr>
              <a:t>结点</a:t>
            </a:r>
            <a:r>
              <a:rPr lang="en-US" altLang="zh-CN" sz="2800" b="1" smtClean="0">
                <a:solidFill>
                  <a:srgbClr val="FF00FF"/>
                </a:solidFill>
                <a:latin typeface="楷体_GB2312" pitchFamily="49" charset="-122"/>
                <a:ea typeface="楷体_GB2312" pitchFamily="49" charset="-122"/>
              </a:rPr>
              <a:t>t</a:t>
            </a:r>
          </a:p>
          <a:p>
            <a:r>
              <a:rPr lang="zh-CN" altLang="en-US" sz="2800" b="1" smtClean="0">
                <a:solidFill>
                  <a:srgbClr val="FF00FF"/>
                </a:solidFill>
                <a:latin typeface="楷体_GB2312" pitchFamily="49" charset="-122"/>
                <a:ea typeface="楷体_GB2312" pitchFamily="49" charset="-122"/>
              </a:rPr>
              <a:t>结点</a:t>
            </a:r>
            <a:r>
              <a:rPr lang="en-US" altLang="zh-CN" sz="2800" b="1" smtClean="0">
                <a:solidFill>
                  <a:srgbClr val="FF00FF"/>
                </a:solidFill>
                <a:latin typeface="楷体_GB2312" pitchFamily="49" charset="-122"/>
                <a:ea typeface="楷体_GB2312" pitchFamily="49" charset="-122"/>
              </a:rPr>
              <a:t>t</a:t>
            </a:r>
            <a:r>
              <a:rPr lang="zh-CN" altLang="en-US" sz="2800" b="1" smtClean="0">
                <a:solidFill>
                  <a:srgbClr val="FF00FF"/>
                </a:solidFill>
                <a:latin typeface="楷体_GB2312" pitchFamily="49" charset="-122"/>
                <a:ea typeface="楷体_GB2312" pitchFamily="49" charset="-122"/>
              </a:rPr>
              <a:t>的右孩子</a:t>
            </a:r>
          </a:p>
          <a:p>
            <a:r>
              <a:rPr lang="zh-CN" altLang="en-US" sz="2800" b="1" smtClean="0">
                <a:solidFill>
                  <a:srgbClr val="FF00FF"/>
                </a:solidFill>
                <a:latin typeface="楷体_GB2312" pitchFamily="49" charset="-122"/>
                <a:ea typeface="楷体_GB2312" pitchFamily="49" charset="-122"/>
              </a:rPr>
              <a:t>插入的结点</a:t>
            </a:r>
            <a:r>
              <a:rPr lang="en-US" altLang="zh-CN" sz="2800" b="1" smtClean="0">
                <a:solidFill>
                  <a:srgbClr val="FF00FF"/>
                </a:solidFill>
                <a:latin typeface="楷体_GB2312" pitchFamily="49" charset="-122"/>
                <a:ea typeface="楷体_GB2312" pitchFamily="49" charset="-122"/>
              </a:rPr>
              <a:t>x</a:t>
            </a:r>
          </a:p>
        </p:txBody>
      </p:sp>
      <p:grpSp>
        <p:nvGrpSpPr>
          <p:cNvPr id="234581" name="Group 85"/>
          <p:cNvGrpSpPr>
            <a:grpSpLocks/>
          </p:cNvGrpSpPr>
          <p:nvPr/>
        </p:nvGrpSpPr>
        <p:grpSpPr bwMode="auto">
          <a:xfrm>
            <a:off x="3367088" y="5353050"/>
            <a:ext cx="5151437" cy="1193800"/>
            <a:chOff x="2121" y="3372"/>
            <a:chExt cx="3245" cy="752"/>
          </a:xfrm>
        </p:grpSpPr>
        <p:grpSp>
          <p:nvGrpSpPr>
            <p:cNvPr id="234582" name="Group 86"/>
            <p:cNvGrpSpPr>
              <a:grpSpLocks/>
            </p:cNvGrpSpPr>
            <p:nvPr/>
          </p:nvGrpSpPr>
          <p:grpSpPr bwMode="auto">
            <a:xfrm>
              <a:off x="2415" y="3372"/>
              <a:ext cx="717" cy="323"/>
              <a:chOff x="2416" y="3639"/>
              <a:chExt cx="717" cy="210"/>
            </a:xfrm>
          </p:grpSpPr>
          <p:sp>
            <p:nvSpPr>
              <p:cNvPr id="234583" name="Rectangle 87"/>
              <p:cNvSpPr>
                <a:spLocks noChangeArrowheads="1"/>
              </p:cNvSpPr>
              <p:nvPr/>
            </p:nvSpPr>
            <p:spPr bwMode="auto">
              <a:xfrm>
                <a:off x="2416" y="3639"/>
                <a:ext cx="717" cy="21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84" name="Line 88"/>
              <p:cNvSpPr>
                <a:spLocks noChangeShapeType="1"/>
              </p:cNvSpPr>
              <p:nvPr/>
            </p:nvSpPr>
            <p:spPr bwMode="auto">
              <a:xfrm>
                <a:off x="2936" y="3639"/>
                <a:ext cx="0"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85" name="Line 89"/>
              <p:cNvSpPr>
                <a:spLocks noChangeShapeType="1"/>
              </p:cNvSpPr>
              <p:nvPr/>
            </p:nvSpPr>
            <p:spPr bwMode="auto">
              <a:xfrm>
                <a:off x="2655" y="3639"/>
                <a:ext cx="0"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grpSp>
          <p:nvGrpSpPr>
            <p:cNvPr id="234586" name="Group 90"/>
            <p:cNvGrpSpPr>
              <a:grpSpLocks/>
            </p:cNvGrpSpPr>
            <p:nvPr/>
          </p:nvGrpSpPr>
          <p:grpSpPr bwMode="auto">
            <a:xfrm>
              <a:off x="4368" y="3372"/>
              <a:ext cx="717" cy="323"/>
              <a:chOff x="2416" y="3639"/>
              <a:chExt cx="717" cy="210"/>
            </a:xfrm>
          </p:grpSpPr>
          <p:sp>
            <p:nvSpPr>
              <p:cNvPr id="234587" name="Rectangle 91"/>
              <p:cNvSpPr>
                <a:spLocks noChangeArrowheads="1"/>
              </p:cNvSpPr>
              <p:nvPr/>
            </p:nvSpPr>
            <p:spPr bwMode="auto">
              <a:xfrm>
                <a:off x="2416" y="3639"/>
                <a:ext cx="717" cy="21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88" name="Line 92"/>
              <p:cNvSpPr>
                <a:spLocks noChangeShapeType="1"/>
              </p:cNvSpPr>
              <p:nvPr/>
            </p:nvSpPr>
            <p:spPr bwMode="auto">
              <a:xfrm>
                <a:off x="2936" y="3639"/>
                <a:ext cx="0"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89" name="Line 93"/>
              <p:cNvSpPr>
                <a:spLocks noChangeShapeType="1"/>
              </p:cNvSpPr>
              <p:nvPr/>
            </p:nvSpPr>
            <p:spPr bwMode="auto">
              <a:xfrm>
                <a:off x="2655" y="3639"/>
                <a:ext cx="0"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grpSp>
          <p:nvGrpSpPr>
            <p:cNvPr id="234590" name="Group 94"/>
            <p:cNvGrpSpPr>
              <a:grpSpLocks/>
            </p:cNvGrpSpPr>
            <p:nvPr/>
          </p:nvGrpSpPr>
          <p:grpSpPr bwMode="auto">
            <a:xfrm>
              <a:off x="3427" y="3801"/>
              <a:ext cx="717" cy="323"/>
              <a:chOff x="2416" y="3639"/>
              <a:chExt cx="717" cy="210"/>
            </a:xfrm>
          </p:grpSpPr>
          <p:sp>
            <p:nvSpPr>
              <p:cNvPr id="234591" name="Rectangle 95"/>
              <p:cNvSpPr>
                <a:spLocks noChangeArrowheads="1"/>
              </p:cNvSpPr>
              <p:nvPr/>
            </p:nvSpPr>
            <p:spPr bwMode="auto">
              <a:xfrm>
                <a:off x="2416" y="3639"/>
                <a:ext cx="717" cy="21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4592" name="Line 96"/>
              <p:cNvSpPr>
                <a:spLocks noChangeShapeType="1"/>
              </p:cNvSpPr>
              <p:nvPr/>
            </p:nvSpPr>
            <p:spPr bwMode="auto">
              <a:xfrm>
                <a:off x="2936" y="3639"/>
                <a:ext cx="0"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93" name="Line 97"/>
              <p:cNvSpPr>
                <a:spLocks noChangeShapeType="1"/>
              </p:cNvSpPr>
              <p:nvPr/>
            </p:nvSpPr>
            <p:spPr bwMode="auto">
              <a:xfrm>
                <a:off x="2655" y="3639"/>
                <a:ext cx="0"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grpSp>
          <p:nvGrpSpPr>
            <p:cNvPr id="234594" name="Group 98"/>
            <p:cNvGrpSpPr>
              <a:grpSpLocks/>
            </p:cNvGrpSpPr>
            <p:nvPr/>
          </p:nvGrpSpPr>
          <p:grpSpPr bwMode="auto">
            <a:xfrm>
              <a:off x="3077" y="3456"/>
              <a:ext cx="1405" cy="155"/>
              <a:chOff x="3077" y="3456"/>
              <a:chExt cx="1405" cy="155"/>
            </a:xfrm>
          </p:grpSpPr>
          <p:sp>
            <p:nvSpPr>
              <p:cNvPr id="234595" name="Line 99"/>
              <p:cNvSpPr>
                <a:spLocks noChangeShapeType="1"/>
              </p:cNvSpPr>
              <p:nvPr/>
            </p:nvSpPr>
            <p:spPr bwMode="auto">
              <a:xfrm>
                <a:off x="3077" y="3456"/>
                <a:ext cx="129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96" name="Line 100"/>
              <p:cNvSpPr>
                <a:spLocks noChangeShapeType="1"/>
              </p:cNvSpPr>
              <p:nvPr/>
            </p:nvSpPr>
            <p:spPr bwMode="auto">
              <a:xfrm flipH="1">
                <a:off x="3162" y="3611"/>
                <a:ext cx="13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sp>
          <p:nvSpPr>
            <p:cNvPr id="234597" name="Line 101"/>
            <p:cNvSpPr>
              <a:spLocks noChangeShapeType="1"/>
            </p:cNvSpPr>
            <p:nvPr/>
          </p:nvSpPr>
          <p:spPr bwMode="auto">
            <a:xfrm>
              <a:off x="5015" y="3456"/>
              <a:ext cx="2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98" name="Line 102"/>
            <p:cNvSpPr>
              <a:spLocks noChangeShapeType="1"/>
            </p:cNvSpPr>
            <p:nvPr/>
          </p:nvSpPr>
          <p:spPr bwMode="auto">
            <a:xfrm flipH="1">
              <a:off x="5057" y="3596"/>
              <a:ext cx="3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599" name="Line 103"/>
            <p:cNvSpPr>
              <a:spLocks noChangeShapeType="1"/>
            </p:cNvSpPr>
            <p:nvPr/>
          </p:nvSpPr>
          <p:spPr bwMode="auto">
            <a:xfrm>
              <a:off x="2121" y="3484"/>
              <a:ext cx="2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600" name="Line 104"/>
            <p:cNvSpPr>
              <a:spLocks noChangeShapeType="1"/>
            </p:cNvSpPr>
            <p:nvPr/>
          </p:nvSpPr>
          <p:spPr bwMode="auto">
            <a:xfrm flipH="1">
              <a:off x="2191" y="3610"/>
              <a:ext cx="3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grpSp>
        <p:nvGrpSpPr>
          <p:cNvPr id="234601" name="Group 105"/>
          <p:cNvGrpSpPr>
            <a:grpSpLocks/>
          </p:cNvGrpSpPr>
          <p:nvPr/>
        </p:nvGrpSpPr>
        <p:grpSpPr bwMode="auto">
          <a:xfrm>
            <a:off x="4616450" y="5708650"/>
            <a:ext cx="2632075" cy="714375"/>
            <a:chOff x="2908" y="3596"/>
            <a:chExt cx="1658" cy="450"/>
          </a:xfrm>
        </p:grpSpPr>
        <p:sp>
          <p:nvSpPr>
            <p:cNvPr id="234602" name="Freeform 106"/>
            <p:cNvSpPr>
              <a:spLocks/>
            </p:cNvSpPr>
            <p:nvPr/>
          </p:nvSpPr>
          <p:spPr bwMode="auto">
            <a:xfrm>
              <a:off x="4158" y="3596"/>
              <a:ext cx="324" cy="310"/>
            </a:xfrm>
            <a:custGeom>
              <a:avLst/>
              <a:gdLst>
                <a:gd name="T0" fmla="*/ 324 w 324"/>
                <a:gd name="T1" fmla="*/ 0 h 310"/>
                <a:gd name="T2" fmla="*/ 324 w 324"/>
                <a:gd name="T3" fmla="*/ 310 h 310"/>
                <a:gd name="T4" fmla="*/ 0 w 324"/>
                <a:gd name="T5" fmla="*/ 310 h 310"/>
              </a:gdLst>
              <a:ahLst/>
              <a:cxnLst>
                <a:cxn ang="0">
                  <a:pos x="T0" y="T1"/>
                </a:cxn>
                <a:cxn ang="0">
                  <a:pos x="T2" y="T3"/>
                </a:cxn>
                <a:cxn ang="0">
                  <a:pos x="T4" y="T5"/>
                </a:cxn>
              </a:cxnLst>
              <a:rect l="0" t="0" r="r" b="b"/>
              <a:pathLst>
                <a:path w="324" h="310">
                  <a:moveTo>
                    <a:pt x="324" y="0"/>
                  </a:moveTo>
                  <a:lnTo>
                    <a:pt x="324" y="310"/>
                  </a:lnTo>
                  <a:lnTo>
                    <a:pt x="0" y="310"/>
                  </a:lnTo>
                </a:path>
              </a:pathLst>
            </a:custGeom>
            <a:noFill/>
            <a:ln w="38100">
              <a:solidFill>
                <a:srgbClr val="3333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603" name="Freeform 107"/>
            <p:cNvSpPr>
              <a:spLocks/>
            </p:cNvSpPr>
            <p:nvPr/>
          </p:nvSpPr>
          <p:spPr bwMode="auto">
            <a:xfrm>
              <a:off x="4144" y="3681"/>
              <a:ext cx="422" cy="351"/>
            </a:xfrm>
            <a:custGeom>
              <a:avLst/>
              <a:gdLst>
                <a:gd name="T0" fmla="*/ 0 w 422"/>
                <a:gd name="T1" fmla="*/ 351 h 351"/>
                <a:gd name="T2" fmla="*/ 422 w 422"/>
                <a:gd name="T3" fmla="*/ 351 h 351"/>
                <a:gd name="T4" fmla="*/ 422 w 422"/>
                <a:gd name="T5" fmla="*/ 0 h 351"/>
              </a:gdLst>
              <a:ahLst/>
              <a:cxnLst>
                <a:cxn ang="0">
                  <a:pos x="T0" y="T1"/>
                </a:cxn>
                <a:cxn ang="0">
                  <a:pos x="T2" y="T3"/>
                </a:cxn>
                <a:cxn ang="0">
                  <a:pos x="T4" y="T5"/>
                </a:cxn>
              </a:cxnLst>
              <a:rect l="0" t="0" r="r" b="b"/>
              <a:pathLst>
                <a:path w="422" h="351">
                  <a:moveTo>
                    <a:pt x="0" y="351"/>
                  </a:moveTo>
                  <a:lnTo>
                    <a:pt x="422" y="351"/>
                  </a:lnTo>
                  <a:lnTo>
                    <a:pt x="422" y="0"/>
                  </a:lnTo>
                </a:path>
              </a:pathLst>
            </a:custGeom>
            <a:noFill/>
            <a:ln w="38100">
              <a:solidFill>
                <a:srgbClr val="3333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604" name="Freeform 108"/>
            <p:cNvSpPr>
              <a:spLocks/>
            </p:cNvSpPr>
            <p:nvPr/>
          </p:nvSpPr>
          <p:spPr bwMode="auto">
            <a:xfrm>
              <a:off x="3035" y="3596"/>
              <a:ext cx="379" cy="310"/>
            </a:xfrm>
            <a:custGeom>
              <a:avLst/>
              <a:gdLst>
                <a:gd name="T0" fmla="*/ 0 w 379"/>
                <a:gd name="T1" fmla="*/ 0 h 310"/>
                <a:gd name="T2" fmla="*/ 0 w 379"/>
                <a:gd name="T3" fmla="*/ 310 h 310"/>
                <a:gd name="T4" fmla="*/ 379 w 379"/>
                <a:gd name="T5" fmla="*/ 310 h 310"/>
              </a:gdLst>
              <a:ahLst/>
              <a:cxnLst>
                <a:cxn ang="0">
                  <a:pos x="T0" y="T1"/>
                </a:cxn>
                <a:cxn ang="0">
                  <a:pos x="T2" y="T3"/>
                </a:cxn>
                <a:cxn ang="0">
                  <a:pos x="T4" y="T5"/>
                </a:cxn>
              </a:cxnLst>
              <a:rect l="0" t="0" r="r" b="b"/>
              <a:pathLst>
                <a:path w="379" h="310">
                  <a:moveTo>
                    <a:pt x="0" y="0"/>
                  </a:moveTo>
                  <a:lnTo>
                    <a:pt x="0" y="310"/>
                  </a:lnTo>
                  <a:lnTo>
                    <a:pt x="379" y="310"/>
                  </a:lnTo>
                </a:path>
              </a:pathLst>
            </a:custGeom>
            <a:noFill/>
            <a:ln w="38100">
              <a:solidFill>
                <a:srgbClr val="3333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4605" name="Freeform 109"/>
            <p:cNvSpPr>
              <a:spLocks/>
            </p:cNvSpPr>
            <p:nvPr/>
          </p:nvSpPr>
          <p:spPr bwMode="auto">
            <a:xfrm>
              <a:off x="2908" y="3695"/>
              <a:ext cx="576" cy="351"/>
            </a:xfrm>
            <a:custGeom>
              <a:avLst/>
              <a:gdLst>
                <a:gd name="T0" fmla="*/ 576 w 576"/>
                <a:gd name="T1" fmla="*/ 351 h 351"/>
                <a:gd name="T2" fmla="*/ 0 w 576"/>
                <a:gd name="T3" fmla="*/ 351 h 351"/>
                <a:gd name="T4" fmla="*/ 0 w 576"/>
                <a:gd name="T5" fmla="*/ 0 h 351"/>
              </a:gdLst>
              <a:ahLst/>
              <a:cxnLst>
                <a:cxn ang="0">
                  <a:pos x="T0" y="T1"/>
                </a:cxn>
                <a:cxn ang="0">
                  <a:pos x="T2" y="T3"/>
                </a:cxn>
                <a:cxn ang="0">
                  <a:pos x="T4" y="T5"/>
                </a:cxn>
              </a:cxnLst>
              <a:rect l="0" t="0" r="r" b="b"/>
              <a:pathLst>
                <a:path w="576" h="351">
                  <a:moveTo>
                    <a:pt x="576" y="351"/>
                  </a:moveTo>
                  <a:lnTo>
                    <a:pt x="0" y="351"/>
                  </a:lnTo>
                  <a:lnTo>
                    <a:pt x="0" y="0"/>
                  </a:lnTo>
                </a:path>
              </a:pathLst>
            </a:custGeom>
            <a:noFill/>
            <a:ln w="38100">
              <a:solidFill>
                <a:srgbClr val="3333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sp useBgFill="1">
        <p:nvSpPr>
          <p:cNvPr id="234606" name="Rectangle 110"/>
          <p:cNvSpPr>
            <a:spLocks noChangeArrowheads="1"/>
          </p:cNvSpPr>
          <p:nvPr/>
        </p:nvSpPr>
        <p:spPr bwMode="auto">
          <a:xfrm>
            <a:off x="5018088" y="5329238"/>
            <a:ext cx="1873250" cy="534987"/>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Tree>
    <p:extLst>
      <p:ext uri="{BB962C8B-B14F-4D97-AF65-F5344CB8AC3E}">
        <p14:creationId xmlns:p14="http://schemas.microsoft.com/office/powerpoint/2010/main" val="91648425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4581"/>
                                        </p:tgtEl>
                                        <p:attrNameLst>
                                          <p:attrName>style.visibility</p:attrName>
                                        </p:attrNameLst>
                                      </p:cBhvr>
                                      <p:to>
                                        <p:strVal val="visible"/>
                                      </p:to>
                                    </p:set>
                                    <p:animEffect transition="in" filter="wipe(left)">
                                      <p:cBhvr>
                                        <p:cTn id="7" dur="500"/>
                                        <p:tgtEl>
                                          <p:spTgt spid="234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34579"/>
                                        </p:tgtEl>
                                        <p:attrNameLst>
                                          <p:attrName>style.visibility</p:attrName>
                                        </p:attrNameLst>
                                      </p:cBhvr>
                                      <p:to>
                                        <p:strVal val="visible"/>
                                      </p:to>
                                    </p:set>
                                    <p:anim calcmode="lin" valueType="num">
                                      <p:cBhvr additive="base">
                                        <p:cTn id="12" dur="500" fill="hold"/>
                                        <p:tgtEl>
                                          <p:spTgt spid="234579"/>
                                        </p:tgtEl>
                                        <p:attrNameLst>
                                          <p:attrName>ppt_x</p:attrName>
                                        </p:attrNameLst>
                                      </p:cBhvr>
                                      <p:tavLst>
                                        <p:tav tm="0">
                                          <p:val>
                                            <p:strVal val="1+#ppt_w/2"/>
                                          </p:val>
                                        </p:tav>
                                        <p:tav tm="100000">
                                          <p:val>
                                            <p:strVal val="#ppt_x"/>
                                          </p:val>
                                        </p:tav>
                                      </p:tavLst>
                                    </p:anim>
                                    <p:anim calcmode="lin" valueType="num">
                                      <p:cBhvr additive="base">
                                        <p:cTn id="13" dur="500" fill="hold"/>
                                        <p:tgtEl>
                                          <p:spTgt spid="23457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4606"/>
                                        </p:tgtEl>
                                        <p:attrNameLst>
                                          <p:attrName>style.visibility</p:attrName>
                                        </p:attrNameLst>
                                      </p:cBhvr>
                                      <p:to>
                                        <p:strVal val="visible"/>
                                      </p:to>
                                    </p:set>
                                    <p:animEffect transition="in" filter="wipe(left)">
                                      <p:cBhvr>
                                        <p:cTn id="18" dur="500"/>
                                        <p:tgtEl>
                                          <p:spTgt spid="2346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234601"/>
                                        </p:tgtEl>
                                        <p:attrNameLst>
                                          <p:attrName>style.visibility</p:attrName>
                                        </p:attrNameLst>
                                      </p:cBhvr>
                                      <p:to>
                                        <p:strVal val="visible"/>
                                      </p:to>
                                    </p:set>
                                    <p:animEffect transition="in" filter="barn(outVertical)">
                                      <p:cBhvr>
                                        <p:cTn id="23" dur="500"/>
                                        <p:tgtEl>
                                          <p:spTgt spid="2346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34580"/>
                                        </p:tgtEl>
                                        <p:attrNameLst>
                                          <p:attrName>style.visibility</p:attrName>
                                        </p:attrNameLst>
                                      </p:cBhvr>
                                      <p:to>
                                        <p:strVal val="visible"/>
                                      </p:to>
                                    </p:set>
                                    <p:anim calcmode="lin" valueType="num">
                                      <p:cBhvr additive="base">
                                        <p:cTn id="28" dur="500" fill="hold"/>
                                        <p:tgtEl>
                                          <p:spTgt spid="234580"/>
                                        </p:tgtEl>
                                        <p:attrNameLst>
                                          <p:attrName>ppt_x</p:attrName>
                                        </p:attrNameLst>
                                      </p:cBhvr>
                                      <p:tavLst>
                                        <p:tav tm="0">
                                          <p:val>
                                            <p:strVal val="1+#ppt_w/2"/>
                                          </p:val>
                                        </p:tav>
                                        <p:tav tm="100000">
                                          <p:val>
                                            <p:strVal val="#ppt_x"/>
                                          </p:val>
                                        </p:tav>
                                      </p:tavLst>
                                    </p:anim>
                                    <p:anim calcmode="lin" valueType="num">
                                      <p:cBhvr additive="base">
                                        <p:cTn id="29" dur="500" fill="hold"/>
                                        <p:tgtEl>
                                          <p:spTgt spid="23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79" grpId="0" autoUpdateAnimBg="0"/>
      <p:bldP spid="234580" grpId="0" autoUpdateAnimBg="0"/>
      <p:bldP spid="23460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46" name="Group 2"/>
          <p:cNvGrpSpPr>
            <a:grpSpLocks/>
          </p:cNvGrpSpPr>
          <p:nvPr/>
        </p:nvGrpSpPr>
        <p:grpSpPr bwMode="auto">
          <a:xfrm>
            <a:off x="3341688" y="3294063"/>
            <a:ext cx="1863725" cy="920750"/>
            <a:chOff x="1990" y="2229"/>
            <a:chExt cx="1174" cy="580"/>
          </a:xfrm>
        </p:grpSpPr>
        <p:grpSp>
          <p:nvGrpSpPr>
            <p:cNvPr id="236547" name="Group 3"/>
            <p:cNvGrpSpPr>
              <a:grpSpLocks/>
            </p:cNvGrpSpPr>
            <p:nvPr/>
          </p:nvGrpSpPr>
          <p:grpSpPr bwMode="auto">
            <a:xfrm>
              <a:off x="1990" y="2604"/>
              <a:ext cx="1026" cy="205"/>
              <a:chOff x="1536" y="1478"/>
              <a:chExt cx="1440" cy="346"/>
            </a:xfrm>
          </p:grpSpPr>
          <p:sp>
            <p:nvSpPr>
              <p:cNvPr id="236548" name="Rectangle 4"/>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smtClean="0">
                    <a:solidFill>
                      <a:srgbClr val="FF0000"/>
                    </a:solidFill>
                  </a:rPr>
                  <a:t> </a:t>
                </a:r>
              </a:p>
            </p:txBody>
          </p:sp>
          <p:sp>
            <p:nvSpPr>
              <p:cNvPr id="236549" name="Line 5"/>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50" name="Line 6"/>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51" name="Line 7"/>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52" name="Line 8"/>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grpSp>
          <p:nvGrpSpPr>
            <p:cNvPr id="236553" name="Group 9"/>
            <p:cNvGrpSpPr>
              <a:grpSpLocks/>
            </p:cNvGrpSpPr>
            <p:nvPr/>
          </p:nvGrpSpPr>
          <p:grpSpPr bwMode="auto">
            <a:xfrm>
              <a:off x="2798" y="2229"/>
              <a:ext cx="366" cy="359"/>
              <a:chOff x="2798" y="2229"/>
              <a:chExt cx="366" cy="359"/>
            </a:xfrm>
          </p:grpSpPr>
          <p:sp>
            <p:nvSpPr>
              <p:cNvPr id="236554" name="Line 10"/>
              <p:cNvSpPr>
                <a:spLocks noChangeShapeType="1"/>
              </p:cNvSpPr>
              <p:nvPr/>
            </p:nvSpPr>
            <p:spPr bwMode="auto">
              <a:xfrm>
                <a:off x="2798" y="2370"/>
                <a:ext cx="0" cy="21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555" name="Text Box 11"/>
              <p:cNvSpPr txBox="1">
                <a:spLocks noChangeArrowheads="1"/>
              </p:cNvSpPr>
              <p:nvPr/>
            </p:nvSpPr>
            <p:spPr bwMode="auto">
              <a:xfrm>
                <a:off x="2839" y="2229"/>
                <a:ext cx="3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smtClean="0">
                    <a:solidFill>
                      <a:srgbClr val="FF0000"/>
                    </a:solidFill>
                  </a:rPr>
                  <a:t> </a:t>
                </a:r>
                <a:r>
                  <a:rPr lang="en-US" altLang="zh-CN" sz="2400" b="1" smtClean="0">
                    <a:solidFill>
                      <a:srgbClr val="FF00FF"/>
                    </a:solidFill>
                  </a:rPr>
                  <a:t>q</a:t>
                </a:r>
              </a:p>
            </p:txBody>
          </p:sp>
        </p:grpSp>
      </p:grpSp>
      <p:sp>
        <p:nvSpPr>
          <p:cNvPr id="236557" name="Line 13"/>
          <p:cNvSpPr>
            <a:spLocks noChangeShapeType="1"/>
          </p:cNvSpPr>
          <p:nvPr/>
        </p:nvSpPr>
        <p:spPr bwMode="auto">
          <a:xfrm>
            <a:off x="3178175" y="3571875"/>
            <a:ext cx="868363" cy="3175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58" name="Line 14"/>
          <p:cNvSpPr>
            <a:spLocks noChangeShapeType="1"/>
          </p:cNvSpPr>
          <p:nvPr/>
        </p:nvSpPr>
        <p:spPr bwMode="auto">
          <a:xfrm>
            <a:off x="4589463" y="4205288"/>
            <a:ext cx="868362" cy="398462"/>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nvGrpSpPr>
          <p:cNvPr id="236559" name="Group 15"/>
          <p:cNvGrpSpPr>
            <a:grpSpLocks/>
          </p:cNvGrpSpPr>
          <p:nvPr/>
        </p:nvGrpSpPr>
        <p:grpSpPr bwMode="auto">
          <a:xfrm>
            <a:off x="1984375" y="3255963"/>
            <a:ext cx="1628775" cy="325437"/>
            <a:chOff x="1536" y="1478"/>
            <a:chExt cx="1440" cy="346"/>
          </a:xfrm>
        </p:grpSpPr>
        <p:sp>
          <p:nvSpPr>
            <p:cNvPr id="236560" name="Rectangle 16"/>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B</a:t>
              </a:r>
              <a:endParaRPr lang="en-US" altLang="zh-CN" sz="2400" smtClean="0">
                <a:solidFill>
                  <a:srgbClr val="000000"/>
                </a:solidFill>
              </a:endParaRPr>
            </a:p>
          </p:txBody>
        </p:sp>
        <p:sp>
          <p:nvSpPr>
            <p:cNvPr id="236561" name="Line 17"/>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62" name="Line 18"/>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63" name="Line 19"/>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64" name="Line 20"/>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grpSp>
        <p:nvGrpSpPr>
          <p:cNvPr id="236565" name="Group 21"/>
          <p:cNvGrpSpPr>
            <a:grpSpLocks/>
          </p:cNvGrpSpPr>
          <p:nvPr/>
        </p:nvGrpSpPr>
        <p:grpSpPr bwMode="auto">
          <a:xfrm>
            <a:off x="682625" y="3979863"/>
            <a:ext cx="1628775" cy="325437"/>
            <a:chOff x="1536" y="1478"/>
            <a:chExt cx="1440" cy="346"/>
          </a:xfrm>
        </p:grpSpPr>
        <p:sp>
          <p:nvSpPr>
            <p:cNvPr id="236566" name="Rectangle 22"/>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C</a:t>
              </a:r>
            </a:p>
          </p:txBody>
        </p:sp>
        <p:sp>
          <p:nvSpPr>
            <p:cNvPr id="236567" name="Line 23"/>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68" name="Line 24"/>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69" name="Line 25"/>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70" name="Line 26"/>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grpSp>
        <p:nvGrpSpPr>
          <p:cNvPr id="236571" name="Group 27"/>
          <p:cNvGrpSpPr>
            <a:grpSpLocks/>
          </p:cNvGrpSpPr>
          <p:nvPr/>
        </p:nvGrpSpPr>
        <p:grpSpPr bwMode="auto">
          <a:xfrm>
            <a:off x="4643438" y="4613275"/>
            <a:ext cx="1628775" cy="325438"/>
            <a:chOff x="1536" y="1478"/>
            <a:chExt cx="1440" cy="346"/>
          </a:xfrm>
        </p:grpSpPr>
        <p:sp>
          <p:nvSpPr>
            <p:cNvPr id="236572" name="Rectangle 28"/>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D</a:t>
              </a:r>
            </a:p>
          </p:txBody>
        </p:sp>
        <p:sp>
          <p:nvSpPr>
            <p:cNvPr id="236573" name="Line 29"/>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74" name="Line 30"/>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75" name="Line 31"/>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76" name="Line 32"/>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sp>
        <p:nvSpPr>
          <p:cNvPr id="236577" name="Text Box 33"/>
          <p:cNvSpPr txBox="1">
            <a:spLocks noChangeArrowheads="1"/>
          </p:cNvSpPr>
          <p:nvPr/>
        </p:nvSpPr>
        <p:spPr bwMode="auto">
          <a:xfrm>
            <a:off x="1984375" y="3255963"/>
            <a:ext cx="3270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400" b="1" smtClean="0">
                <a:solidFill>
                  <a:srgbClr val="000000"/>
                </a:solidFill>
              </a:rPr>
              <a:t>0</a:t>
            </a:r>
          </a:p>
        </p:txBody>
      </p:sp>
      <p:sp>
        <p:nvSpPr>
          <p:cNvPr id="236578" name="Text Box 34"/>
          <p:cNvSpPr txBox="1">
            <a:spLocks noChangeArrowheads="1"/>
          </p:cNvSpPr>
          <p:nvPr/>
        </p:nvSpPr>
        <p:spPr bwMode="auto">
          <a:xfrm>
            <a:off x="684213" y="3979863"/>
            <a:ext cx="3238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sz="2400" b="1" smtClean="0">
                <a:solidFill>
                  <a:srgbClr val="000000"/>
                </a:solidFill>
              </a:rPr>
              <a:t>1</a:t>
            </a:r>
          </a:p>
        </p:txBody>
      </p:sp>
      <p:sp>
        <p:nvSpPr>
          <p:cNvPr id="236579" name="Text Box 35"/>
          <p:cNvSpPr txBox="1">
            <a:spLocks noChangeArrowheads="1"/>
          </p:cNvSpPr>
          <p:nvPr/>
        </p:nvSpPr>
        <p:spPr bwMode="auto">
          <a:xfrm>
            <a:off x="3287713" y="3255963"/>
            <a:ext cx="323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 </a:t>
            </a:r>
          </a:p>
        </p:txBody>
      </p:sp>
      <p:sp>
        <p:nvSpPr>
          <p:cNvPr id="236580" name="Text Box 36"/>
          <p:cNvSpPr txBox="1">
            <a:spLocks noChangeArrowheads="1"/>
          </p:cNvSpPr>
          <p:nvPr/>
        </p:nvSpPr>
        <p:spPr bwMode="auto">
          <a:xfrm>
            <a:off x="4643438" y="3889375"/>
            <a:ext cx="3270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 </a:t>
            </a:r>
          </a:p>
        </p:txBody>
      </p:sp>
      <p:sp>
        <p:nvSpPr>
          <p:cNvPr id="236581" name="Text Box 37"/>
          <p:cNvSpPr txBox="1">
            <a:spLocks noChangeArrowheads="1"/>
          </p:cNvSpPr>
          <p:nvPr/>
        </p:nvSpPr>
        <p:spPr bwMode="auto">
          <a:xfrm>
            <a:off x="4643438" y="4613275"/>
            <a:ext cx="3270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1</a:t>
            </a:r>
          </a:p>
        </p:txBody>
      </p:sp>
      <p:sp>
        <p:nvSpPr>
          <p:cNvPr id="236582" name="Text Box 38"/>
          <p:cNvSpPr txBox="1">
            <a:spLocks noChangeArrowheads="1"/>
          </p:cNvSpPr>
          <p:nvPr/>
        </p:nvSpPr>
        <p:spPr bwMode="auto">
          <a:xfrm>
            <a:off x="1984375" y="3979863"/>
            <a:ext cx="3270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400" smtClean="0">
                <a:solidFill>
                  <a:srgbClr val="000000"/>
                </a:solidFill>
              </a:rPr>
              <a:t>0</a:t>
            </a:r>
          </a:p>
        </p:txBody>
      </p:sp>
      <p:grpSp>
        <p:nvGrpSpPr>
          <p:cNvPr id="236583" name="Group 39"/>
          <p:cNvGrpSpPr>
            <a:grpSpLocks/>
          </p:cNvGrpSpPr>
          <p:nvPr/>
        </p:nvGrpSpPr>
        <p:grpSpPr bwMode="auto">
          <a:xfrm>
            <a:off x="5854700" y="5348288"/>
            <a:ext cx="1628775" cy="385762"/>
            <a:chOff x="1568" y="2489"/>
            <a:chExt cx="1026" cy="243"/>
          </a:xfrm>
        </p:grpSpPr>
        <p:grpSp>
          <p:nvGrpSpPr>
            <p:cNvPr id="236584" name="Group 40"/>
            <p:cNvGrpSpPr>
              <a:grpSpLocks/>
            </p:cNvGrpSpPr>
            <p:nvPr/>
          </p:nvGrpSpPr>
          <p:grpSpPr bwMode="auto">
            <a:xfrm>
              <a:off x="1568" y="2489"/>
              <a:ext cx="1026" cy="206"/>
              <a:chOff x="1536" y="1478"/>
              <a:chExt cx="1440" cy="346"/>
            </a:xfrm>
          </p:grpSpPr>
          <p:sp>
            <p:nvSpPr>
              <p:cNvPr id="236585" name="Rectangle 41"/>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E</a:t>
                </a:r>
              </a:p>
            </p:txBody>
          </p:sp>
          <p:sp>
            <p:nvSpPr>
              <p:cNvPr id="236586" name="Line 42"/>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87" name="Line 43"/>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88" name="Line 44"/>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89" name="Line 45"/>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sp>
          <p:nvSpPr>
            <p:cNvPr id="236590" name="Text Box 46"/>
            <p:cNvSpPr txBox="1">
              <a:spLocks noChangeArrowheads="1"/>
            </p:cNvSpPr>
            <p:nvPr/>
          </p:nvSpPr>
          <p:spPr bwMode="auto">
            <a:xfrm>
              <a:off x="1568" y="2490"/>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400" b="1" smtClean="0">
                  <a:solidFill>
                    <a:srgbClr val="000000"/>
                  </a:solidFill>
                </a:rPr>
                <a:t>1</a:t>
              </a:r>
            </a:p>
          </p:txBody>
        </p:sp>
        <p:sp>
          <p:nvSpPr>
            <p:cNvPr id="236591" name="Text Box 47"/>
            <p:cNvSpPr txBox="1">
              <a:spLocks noChangeArrowheads="1"/>
            </p:cNvSpPr>
            <p:nvPr/>
          </p:nvSpPr>
          <p:spPr bwMode="auto">
            <a:xfrm>
              <a:off x="2389" y="2490"/>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1</a:t>
              </a:r>
            </a:p>
          </p:txBody>
        </p:sp>
      </p:grpSp>
      <p:sp>
        <p:nvSpPr>
          <p:cNvPr id="236592" name="Text Box 48"/>
          <p:cNvSpPr txBox="1">
            <a:spLocks noChangeArrowheads="1"/>
          </p:cNvSpPr>
          <p:nvPr/>
        </p:nvSpPr>
        <p:spPr bwMode="auto">
          <a:xfrm>
            <a:off x="5946775" y="4613275"/>
            <a:ext cx="323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0</a:t>
            </a:r>
          </a:p>
        </p:txBody>
      </p:sp>
      <p:sp>
        <p:nvSpPr>
          <p:cNvPr id="236593" name="Text Box 49"/>
          <p:cNvSpPr txBox="1">
            <a:spLocks noChangeArrowheads="1"/>
          </p:cNvSpPr>
          <p:nvPr/>
        </p:nvSpPr>
        <p:spPr bwMode="auto">
          <a:xfrm>
            <a:off x="3343275" y="3889375"/>
            <a:ext cx="323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 </a:t>
            </a:r>
          </a:p>
        </p:txBody>
      </p:sp>
      <p:sp>
        <p:nvSpPr>
          <p:cNvPr id="236594" name="Text Box 50"/>
          <p:cNvSpPr txBox="1">
            <a:spLocks noChangeArrowheads="1"/>
          </p:cNvSpPr>
          <p:nvPr/>
        </p:nvSpPr>
        <p:spPr bwMode="auto">
          <a:xfrm>
            <a:off x="6108700" y="728663"/>
            <a:ext cx="2598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000000"/>
                </a:solidFill>
                <a:ea typeface="楷体_GB2312" pitchFamily="49" charset="-122"/>
              </a:rPr>
              <a:t>2.  </a:t>
            </a:r>
            <a:r>
              <a:rPr lang="zh-CN" altLang="en-US" sz="2800" b="1" smtClean="0">
                <a:solidFill>
                  <a:srgbClr val="000000"/>
                </a:solidFill>
                <a:ea typeface="楷体_GB2312" pitchFamily="49" charset="-122"/>
              </a:rPr>
              <a:t>输入</a:t>
            </a:r>
            <a:r>
              <a:rPr lang="en-US" altLang="zh-CN" sz="2800" b="1" smtClean="0">
                <a:solidFill>
                  <a:srgbClr val="000000"/>
                </a:solidFill>
                <a:ea typeface="楷体_GB2312" pitchFamily="49" charset="-122"/>
              </a:rPr>
              <a:t>X</a:t>
            </a:r>
            <a:r>
              <a:rPr lang="zh-CN" altLang="en-US" sz="2800" b="1" smtClean="0">
                <a:solidFill>
                  <a:srgbClr val="000000"/>
                </a:solidFill>
                <a:ea typeface="楷体_GB2312" pitchFamily="49" charset="-122"/>
              </a:rPr>
              <a:t>值</a:t>
            </a:r>
          </a:p>
        </p:txBody>
      </p:sp>
      <p:grpSp>
        <p:nvGrpSpPr>
          <p:cNvPr id="236595" name="Group 51"/>
          <p:cNvGrpSpPr>
            <a:grpSpLocks/>
          </p:cNvGrpSpPr>
          <p:nvPr/>
        </p:nvGrpSpPr>
        <p:grpSpPr bwMode="auto">
          <a:xfrm>
            <a:off x="3070225" y="2459038"/>
            <a:ext cx="1628775" cy="384175"/>
            <a:chOff x="1962" y="1010"/>
            <a:chExt cx="1026" cy="242"/>
          </a:xfrm>
        </p:grpSpPr>
        <p:grpSp>
          <p:nvGrpSpPr>
            <p:cNvPr id="236596" name="Group 52"/>
            <p:cNvGrpSpPr>
              <a:grpSpLocks/>
            </p:cNvGrpSpPr>
            <p:nvPr/>
          </p:nvGrpSpPr>
          <p:grpSpPr bwMode="auto">
            <a:xfrm>
              <a:off x="1962" y="1010"/>
              <a:ext cx="1026" cy="205"/>
              <a:chOff x="1536" y="1478"/>
              <a:chExt cx="1440" cy="346"/>
            </a:xfrm>
          </p:grpSpPr>
          <p:sp>
            <p:nvSpPr>
              <p:cNvPr id="236597" name="Rectangle 53"/>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A</a:t>
                </a:r>
                <a:endParaRPr lang="en-US" altLang="zh-CN" sz="2400" smtClean="0">
                  <a:solidFill>
                    <a:srgbClr val="000000"/>
                  </a:solidFill>
                </a:endParaRPr>
              </a:p>
            </p:txBody>
          </p:sp>
          <p:sp>
            <p:nvSpPr>
              <p:cNvPr id="236598" name="Line 54"/>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599" name="Line 55"/>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600" name="Line 56"/>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601" name="Line 57"/>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sp>
          <p:nvSpPr>
            <p:cNvPr id="236602" name="Text Box 58"/>
            <p:cNvSpPr txBox="1">
              <a:spLocks noChangeArrowheads="1"/>
            </p:cNvSpPr>
            <p:nvPr/>
          </p:nvSpPr>
          <p:spPr bwMode="auto">
            <a:xfrm>
              <a:off x="1962" y="1010"/>
              <a:ext cx="20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400" b="1" smtClean="0">
                  <a:solidFill>
                    <a:srgbClr val="000000"/>
                  </a:solidFill>
                </a:rPr>
                <a:t>0</a:t>
              </a:r>
            </a:p>
          </p:txBody>
        </p:sp>
        <p:sp>
          <p:nvSpPr>
            <p:cNvPr id="236603" name="Text Box 59"/>
            <p:cNvSpPr txBox="1">
              <a:spLocks noChangeArrowheads="1"/>
            </p:cNvSpPr>
            <p:nvPr/>
          </p:nvSpPr>
          <p:spPr bwMode="auto">
            <a:xfrm>
              <a:off x="2783" y="1010"/>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1</a:t>
              </a:r>
            </a:p>
          </p:txBody>
        </p:sp>
      </p:grpSp>
      <p:grpSp>
        <p:nvGrpSpPr>
          <p:cNvPr id="236604" name="Group 60"/>
          <p:cNvGrpSpPr>
            <a:grpSpLocks/>
          </p:cNvGrpSpPr>
          <p:nvPr/>
        </p:nvGrpSpPr>
        <p:grpSpPr bwMode="auto">
          <a:xfrm>
            <a:off x="3060700" y="1717675"/>
            <a:ext cx="1628775" cy="384175"/>
            <a:chOff x="1962" y="1010"/>
            <a:chExt cx="1026" cy="242"/>
          </a:xfrm>
        </p:grpSpPr>
        <p:grpSp>
          <p:nvGrpSpPr>
            <p:cNvPr id="236605" name="Group 61"/>
            <p:cNvGrpSpPr>
              <a:grpSpLocks/>
            </p:cNvGrpSpPr>
            <p:nvPr/>
          </p:nvGrpSpPr>
          <p:grpSpPr bwMode="auto">
            <a:xfrm>
              <a:off x="1962" y="1010"/>
              <a:ext cx="1026" cy="205"/>
              <a:chOff x="1536" y="1478"/>
              <a:chExt cx="1440" cy="346"/>
            </a:xfrm>
          </p:grpSpPr>
          <p:sp>
            <p:nvSpPr>
              <p:cNvPr id="236606" name="Rectangle 62"/>
              <p:cNvSpPr>
                <a:spLocks noChangeArrowheads="1"/>
              </p:cNvSpPr>
              <p:nvPr/>
            </p:nvSpPr>
            <p:spPr bwMode="auto">
              <a:xfrm>
                <a:off x="1536" y="1478"/>
                <a:ext cx="1440" cy="336"/>
              </a:xfrm>
              <a:prstGeom prst="rect">
                <a:avLst/>
              </a:prstGeom>
              <a:solidFill>
                <a:srgbClr val="CAF2CE">
                  <a:alpha val="50000"/>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smtClean="0">
                    <a:solidFill>
                      <a:srgbClr val="000000"/>
                    </a:solidFill>
                  </a:rPr>
                  <a:t>A</a:t>
                </a:r>
                <a:endParaRPr lang="en-US" altLang="zh-CN" sz="2400" smtClean="0">
                  <a:solidFill>
                    <a:srgbClr val="000000"/>
                  </a:solidFill>
                </a:endParaRPr>
              </a:p>
            </p:txBody>
          </p:sp>
          <p:sp>
            <p:nvSpPr>
              <p:cNvPr id="236607" name="Line 63"/>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608" name="Line 64"/>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609" name="Line 65"/>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610" name="Line 66"/>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sp>
          <p:nvSpPr>
            <p:cNvPr id="236611" name="Text Box 67"/>
            <p:cNvSpPr txBox="1">
              <a:spLocks noChangeArrowheads="1"/>
            </p:cNvSpPr>
            <p:nvPr/>
          </p:nvSpPr>
          <p:spPr bwMode="auto">
            <a:xfrm>
              <a:off x="1962" y="1010"/>
              <a:ext cx="20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400" b="1" smtClean="0">
                  <a:solidFill>
                    <a:srgbClr val="000000"/>
                  </a:solidFill>
                </a:rPr>
                <a:t>0</a:t>
              </a:r>
            </a:p>
          </p:txBody>
        </p:sp>
        <p:sp>
          <p:nvSpPr>
            <p:cNvPr id="236612" name="Text Box 68"/>
            <p:cNvSpPr txBox="1">
              <a:spLocks noChangeArrowheads="1"/>
            </p:cNvSpPr>
            <p:nvPr/>
          </p:nvSpPr>
          <p:spPr bwMode="auto">
            <a:xfrm>
              <a:off x="2783" y="1010"/>
              <a:ext cx="2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b="1" smtClean="0">
                  <a:solidFill>
                    <a:srgbClr val="000000"/>
                  </a:solidFill>
                </a:rPr>
                <a:t>1</a:t>
              </a:r>
            </a:p>
          </p:txBody>
        </p:sp>
      </p:grpSp>
      <p:sp>
        <p:nvSpPr>
          <p:cNvPr id="236613" name="Freeform 69"/>
          <p:cNvSpPr>
            <a:spLocks/>
          </p:cNvSpPr>
          <p:nvPr/>
        </p:nvSpPr>
        <p:spPr bwMode="auto">
          <a:xfrm>
            <a:off x="355600" y="1398588"/>
            <a:ext cx="3101975" cy="3194050"/>
          </a:xfrm>
          <a:custGeom>
            <a:avLst/>
            <a:gdLst>
              <a:gd name="T0" fmla="*/ 468 w 1954"/>
              <a:gd name="T1" fmla="*/ 1787 h 2012"/>
              <a:gd name="T2" fmla="*/ 468 w 1954"/>
              <a:gd name="T3" fmla="*/ 2012 h 2012"/>
              <a:gd name="T4" fmla="*/ 0 w 1954"/>
              <a:gd name="T5" fmla="*/ 2012 h 2012"/>
              <a:gd name="T6" fmla="*/ 9 w 1954"/>
              <a:gd name="T7" fmla="*/ 0 h 2012"/>
              <a:gd name="T8" fmla="*/ 1954 w 1954"/>
              <a:gd name="T9" fmla="*/ 0 h 2012"/>
              <a:gd name="T10" fmla="*/ 1954 w 1954"/>
              <a:gd name="T11" fmla="*/ 201 h 2012"/>
            </a:gdLst>
            <a:ahLst/>
            <a:cxnLst>
              <a:cxn ang="0">
                <a:pos x="T0" y="T1"/>
              </a:cxn>
              <a:cxn ang="0">
                <a:pos x="T2" y="T3"/>
              </a:cxn>
              <a:cxn ang="0">
                <a:pos x="T4" y="T5"/>
              </a:cxn>
              <a:cxn ang="0">
                <a:pos x="T6" y="T7"/>
              </a:cxn>
              <a:cxn ang="0">
                <a:pos x="T8" y="T9"/>
              </a:cxn>
              <a:cxn ang="0">
                <a:pos x="T10" y="T11"/>
              </a:cxn>
            </a:cxnLst>
            <a:rect l="0" t="0" r="r" b="b"/>
            <a:pathLst>
              <a:path w="1954" h="2012">
                <a:moveTo>
                  <a:pt x="468" y="1787"/>
                </a:moveTo>
                <a:lnTo>
                  <a:pt x="468" y="2012"/>
                </a:lnTo>
                <a:lnTo>
                  <a:pt x="0" y="2012"/>
                </a:lnTo>
                <a:lnTo>
                  <a:pt x="9" y="0"/>
                </a:lnTo>
                <a:lnTo>
                  <a:pt x="1954" y="0"/>
                </a:lnTo>
                <a:lnTo>
                  <a:pt x="1954" y="201"/>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14" name="Line 70"/>
          <p:cNvSpPr>
            <a:spLocks noChangeShapeType="1"/>
          </p:cNvSpPr>
          <p:nvPr/>
        </p:nvSpPr>
        <p:spPr bwMode="auto">
          <a:xfrm>
            <a:off x="4225925" y="1968500"/>
            <a:ext cx="0" cy="463550"/>
          </a:xfrm>
          <a:prstGeom prst="line">
            <a:avLst/>
          </a:prstGeom>
          <a:noFill/>
          <a:ln w="381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15" name="Freeform 71"/>
          <p:cNvSpPr>
            <a:spLocks/>
          </p:cNvSpPr>
          <p:nvPr/>
        </p:nvSpPr>
        <p:spPr bwMode="auto">
          <a:xfrm>
            <a:off x="4211638" y="1398588"/>
            <a:ext cx="835025" cy="1643062"/>
          </a:xfrm>
          <a:custGeom>
            <a:avLst/>
            <a:gdLst>
              <a:gd name="T0" fmla="*/ 0 w 526"/>
              <a:gd name="T1" fmla="*/ 810 h 1035"/>
              <a:gd name="T2" fmla="*/ 0 w 526"/>
              <a:gd name="T3" fmla="*/ 1035 h 1035"/>
              <a:gd name="T4" fmla="*/ 526 w 526"/>
              <a:gd name="T5" fmla="*/ 1035 h 1035"/>
              <a:gd name="T6" fmla="*/ 526 w 526"/>
              <a:gd name="T7" fmla="*/ 9 h 1035"/>
              <a:gd name="T8" fmla="*/ 0 w 526"/>
              <a:gd name="T9" fmla="*/ 0 h 1035"/>
              <a:gd name="T10" fmla="*/ 0 w 526"/>
              <a:gd name="T11" fmla="*/ 226 h 1035"/>
            </a:gdLst>
            <a:ahLst/>
            <a:cxnLst>
              <a:cxn ang="0">
                <a:pos x="T0" y="T1"/>
              </a:cxn>
              <a:cxn ang="0">
                <a:pos x="T2" y="T3"/>
              </a:cxn>
              <a:cxn ang="0">
                <a:pos x="T4" y="T5"/>
              </a:cxn>
              <a:cxn ang="0">
                <a:pos x="T6" y="T7"/>
              </a:cxn>
              <a:cxn ang="0">
                <a:pos x="T8" y="T9"/>
              </a:cxn>
              <a:cxn ang="0">
                <a:pos x="T10" y="T11"/>
              </a:cxn>
            </a:cxnLst>
            <a:rect l="0" t="0" r="r" b="b"/>
            <a:pathLst>
              <a:path w="526" h="1035">
                <a:moveTo>
                  <a:pt x="0" y="810"/>
                </a:moveTo>
                <a:lnTo>
                  <a:pt x="0" y="1035"/>
                </a:lnTo>
                <a:lnTo>
                  <a:pt x="526" y="1035"/>
                </a:lnTo>
                <a:lnTo>
                  <a:pt x="526" y="9"/>
                </a:lnTo>
                <a:lnTo>
                  <a:pt x="0" y="0"/>
                </a:lnTo>
                <a:lnTo>
                  <a:pt x="0" y="226"/>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nvGrpSpPr>
          <p:cNvPr id="236616" name="Group 72"/>
          <p:cNvGrpSpPr>
            <a:grpSpLocks/>
          </p:cNvGrpSpPr>
          <p:nvPr/>
        </p:nvGrpSpPr>
        <p:grpSpPr bwMode="auto">
          <a:xfrm>
            <a:off x="1998663" y="2352675"/>
            <a:ext cx="515937" cy="901700"/>
            <a:chOff x="1903" y="1377"/>
            <a:chExt cx="325" cy="568"/>
          </a:xfrm>
        </p:grpSpPr>
        <p:sp>
          <p:nvSpPr>
            <p:cNvPr id="236617" name="Line 73"/>
            <p:cNvSpPr>
              <a:spLocks noChangeShapeType="1"/>
            </p:cNvSpPr>
            <p:nvPr/>
          </p:nvSpPr>
          <p:spPr bwMode="auto">
            <a:xfrm>
              <a:off x="2129" y="1619"/>
              <a:ext cx="0" cy="32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18" name="Text Box 74"/>
            <p:cNvSpPr txBox="1">
              <a:spLocks noChangeArrowheads="1"/>
            </p:cNvSpPr>
            <p:nvPr/>
          </p:nvSpPr>
          <p:spPr bwMode="auto">
            <a:xfrm>
              <a:off x="1903" y="1377"/>
              <a:ext cx="3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smtClean="0">
                  <a:solidFill>
                    <a:srgbClr val="FF0000"/>
                  </a:solidFill>
                </a:rPr>
                <a:t> </a:t>
              </a:r>
              <a:r>
                <a:rPr lang="en-US" altLang="zh-CN" sz="2400" b="1" smtClean="0">
                  <a:solidFill>
                    <a:srgbClr val="FF00FF"/>
                  </a:solidFill>
                </a:rPr>
                <a:t>t</a:t>
              </a:r>
            </a:p>
          </p:txBody>
        </p:sp>
      </p:grpSp>
      <p:sp>
        <p:nvSpPr>
          <p:cNvPr id="236619" name="Freeform 75"/>
          <p:cNvSpPr>
            <a:spLocks/>
          </p:cNvSpPr>
          <p:nvPr/>
        </p:nvSpPr>
        <p:spPr bwMode="auto">
          <a:xfrm>
            <a:off x="1827213" y="3571875"/>
            <a:ext cx="822325" cy="1008063"/>
          </a:xfrm>
          <a:custGeom>
            <a:avLst/>
            <a:gdLst>
              <a:gd name="T0" fmla="*/ 0 w 392"/>
              <a:gd name="T1" fmla="*/ 409 h 635"/>
              <a:gd name="T2" fmla="*/ 0 w 392"/>
              <a:gd name="T3" fmla="*/ 635 h 635"/>
              <a:gd name="T4" fmla="*/ 392 w 392"/>
              <a:gd name="T5" fmla="*/ 635 h 635"/>
              <a:gd name="T6" fmla="*/ 392 w 392"/>
              <a:gd name="T7" fmla="*/ 0 h 635"/>
            </a:gdLst>
            <a:ahLst/>
            <a:cxnLst>
              <a:cxn ang="0">
                <a:pos x="T0" y="T1"/>
              </a:cxn>
              <a:cxn ang="0">
                <a:pos x="T2" y="T3"/>
              </a:cxn>
              <a:cxn ang="0">
                <a:pos x="T4" y="T5"/>
              </a:cxn>
              <a:cxn ang="0">
                <a:pos x="T6" y="T7"/>
              </a:cxn>
            </a:cxnLst>
            <a:rect l="0" t="0" r="r" b="b"/>
            <a:pathLst>
              <a:path w="392" h="635">
                <a:moveTo>
                  <a:pt x="0" y="409"/>
                </a:moveTo>
                <a:lnTo>
                  <a:pt x="0" y="635"/>
                </a:lnTo>
                <a:lnTo>
                  <a:pt x="392" y="635"/>
                </a:lnTo>
                <a:lnTo>
                  <a:pt x="392" y="0"/>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grpSp>
        <p:nvGrpSpPr>
          <p:cNvPr id="236620" name="Group 76"/>
          <p:cNvGrpSpPr>
            <a:grpSpLocks/>
          </p:cNvGrpSpPr>
          <p:nvPr/>
        </p:nvGrpSpPr>
        <p:grpSpPr bwMode="auto">
          <a:xfrm>
            <a:off x="3154363" y="815975"/>
            <a:ext cx="965200" cy="901700"/>
            <a:chOff x="2855" y="409"/>
            <a:chExt cx="608" cy="568"/>
          </a:xfrm>
        </p:grpSpPr>
        <p:sp>
          <p:nvSpPr>
            <p:cNvPr id="236621" name="Line 77"/>
            <p:cNvSpPr>
              <a:spLocks noChangeShapeType="1"/>
            </p:cNvSpPr>
            <p:nvPr/>
          </p:nvSpPr>
          <p:spPr bwMode="auto">
            <a:xfrm>
              <a:off x="3081" y="701"/>
              <a:ext cx="0" cy="2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22" name="Text Box 78"/>
            <p:cNvSpPr txBox="1">
              <a:spLocks noChangeArrowheads="1"/>
            </p:cNvSpPr>
            <p:nvPr/>
          </p:nvSpPr>
          <p:spPr bwMode="auto">
            <a:xfrm>
              <a:off x="2855" y="409"/>
              <a:ext cx="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smtClean="0">
                  <a:solidFill>
                    <a:srgbClr val="FF00FF"/>
                  </a:solidFill>
                </a:rPr>
                <a:t>Thrt</a:t>
              </a:r>
            </a:p>
          </p:txBody>
        </p:sp>
      </p:grpSp>
      <p:grpSp>
        <p:nvGrpSpPr>
          <p:cNvPr id="236623" name="Group 79"/>
          <p:cNvGrpSpPr>
            <a:grpSpLocks/>
          </p:cNvGrpSpPr>
          <p:nvPr/>
        </p:nvGrpSpPr>
        <p:grpSpPr bwMode="auto">
          <a:xfrm>
            <a:off x="1387475" y="1968500"/>
            <a:ext cx="5302250" cy="3349625"/>
            <a:chOff x="759" y="1394"/>
            <a:chExt cx="3340" cy="2110"/>
          </a:xfrm>
        </p:grpSpPr>
        <p:sp>
          <p:nvSpPr>
            <p:cNvPr id="236624" name="Line 80"/>
            <p:cNvSpPr>
              <a:spLocks noChangeShapeType="1"/>
            </p:cNvSpPr>
            <p:nvPr/>
          </p:nvSpPr>
          <p:spPr bwMode="auto">
            <a:xfrm flipH="1">
              <a:off x="759" y="2404"/>
              <a:ext cx="650" cy="257"/>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236625" name="Line 81"/>
            <p:cNvSpPr>
              <a:spLocks noChangeShapeType="1"/>
            </p:cNvSpPr>
            <p:nvPr/>
          </p:nvSpPr>
          <p:spPr bwMode="auto">
            <a:xfrm>
              <a:off x="2096" y="1394"/>
              <a:ext cx="0" cy="3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26" name="Line 82"/>
            <p:cNvSpPr>
              <a:spLocks noChangeShapeType="1"/>
            </p:cNvSpPr>
            <p:nvPr/>
          </p:nvSpPr>
          <p:spPr bwMode="auto">
            <a:xfrm flipH="1">
              <a:off x="1637" y="1853"/>
              <a:ext cx="459" cy="3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27" name="Line 83"/>
            <p:cNvSpPr>
              <a:spLocks noChangeShapeType="1"/>
            </p:cNvSpPr>
            <p:nvPr/>
          </p:nvSpPr>
          <p:spPr bwMode="auto">
            <a:xfrm>
              <a:off x="3552" y="3253"/>
              <a:ext cx="547" cy="251"/>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grpSp>
      <p:sp>
        <p:nvSpPr>
          <p:cNvPr id="236628" name="Freeform 84"/>
          <p:cNvSpPr>
            <a:spLocks/>
          </p:cNvSpPr>
          <p:nvPr/>
        </p:nvSpPr>
        <p:spPr bwMode="auto">
          <a:xfrm>
            <a:off x="4132263" y="4181475"/>
            <a:ext cx="862012" cy="1258888"/>
          </a:xfrm>
          <a:custGeom>
            <a:avLst/>
            <a:gdLst>
              <a:gd name="T0" fmla="*/ 493 w 493"/>
              <a:gd name="T1" fmla="*/ 351 h 651"/>
              <a:gd name="T2" fmla="*/ 493 w 493"/>
              <a:gd name="T3" fmla="*/ 651 h 651"/>
              <a:gd name="T4" fmla="*/ 0 w 493"/>
              <a:gd name="T5" fmla="*/ 651 h 651"/>
              <a:gd name="T6" fmla="*/ 0 w 493"/>
              <a:gd name="T7" fmla="*/ 0 h 651"/>
            </a:gdLst>
            <a:ahLst/>
            <a:cxnLst>
              <a:cxn ang="0">
                <a:pos x="T0" y="T1"/>
              </a:cxn>
              <a:cxn ang="0">
                <a:pos x="T2" y="T3"/>
              </a:cxn>
              <a:cxn ang="0">
                <a:pos x="T4" y="T5"/>
              </a:cxn>
              <a:cxn ang="0">
                <a:pos x="T6" y="T7"/>
              </a:cxn>
            </a:cxnLst>
            <a:rect l="0" t="0" r="r" b="b"/>
            <a:pathLst>
              <a:path w="493" h="651">
                <a:moveTo>
                  <a:pt x="493" y="351"/>
                </a:moveTo>
                <a:lnTo>
                  <a:pt x="493" y="651"/>
                </a:lnTo>
                <a:lnTo>
                  <a:pt x="0" y="651"/>
                </a:lnTo>
                <a:lnTo>
                  <a:pt x="0" y="0"/>
                </a:lnTo>
              </a:path>
            </a:pathLst>
          </a:custGeom>
          <a:noFill/>
          <a:ln w="38100" cap="flat">
            <a:solidFill>
              <a:srgbClr val="FF00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29" name="Freeform 85"/>
          <p:cNvSpPr>
            <a:spLocks/>
          </p:cNvSpPr>
          <p:nvPr/>
        </p:nvSpPr>
        <p:spPr bwMode="auto">
          <a:xfrm>
            <a:off x="5497513" y="4924425"/>
            <a:ext cx="808037" cy="1139825"/>
          </a:xfrm>
          <a:custGeom>
            <a:avLst/>
            <a:gdLst>
              <a:gd name="T0" fmla="*/ 509 w 509"/>
              <a:gd name="T1" fmla="*/ 409 h 643"/>
              <a:gd name="T2" fmla="*/ 509 w 509"/>
              <a:gd name="T3" fmla="*/ 643 h 643"/>
              <a:gd name="T4" fmla="*/ 0 w 509"/>
              <a:gd name="T5" fmla="*/ 643 h 643"/>
              <a:gd name="T6" fmla="*/ 0 w 509"/>
              <a:gd name="T7" fmla="*/ 0 h 643"/>
            </a:gdLst>
            <a:ahLst/>
            <a:cxnLst>
              <a:cxn ang="0">
                <a:pos x="T0" y="T1"/>
              </a:cxn>
              <a:cxn ang="0">
                <a:pos x="T2" y="T3"/>
              </a:cxn>
              <a:cxn ang="0">
                <a:pos x="T4" y="T5"/>
              </a:cxn>
              <a:cxn ang="0">
                <a:pos x="T6" y="T7"/>
              </a:cxn>
            </a:cxnLst>
            <a:rect l="0" t="0" r="r" b="b"/>
            <a:pathLst>
              <a:path w="509" h="643">
                <a:moveTo>
                  <a:pt x="509" y="409"/>
                </a:moveTo>
                <a:lnTo>
                  <a:pt x="509" y="643"/>
                </a:lnTo>
                <a:lnTo>
                  <a:pt x="0" y="643"/>
                </a:lnTo>
                <a:lnTo>
                  <a:pt x="0" y="0"/>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30" name="Freeform 86"/>
          <p:cNvSpPr>
            <a:spLocks/>
          </p:cNvSpPr>
          <p:nvPr/>
        </p:nvSpPr>
        <p:spPr bwMode="auto">
          <a:xfrm>
            <a:off x="2925763" y="3546475"/>
            <a:ext cx="862012" cy="1047750"/>
          </a:xfrm>
          <a:custGeom>
            <a:avLst/>
            <a:gdLst>
              <a:gd name="T0" fmla="*/ 493 w 493"/>
              <a:gd name="T1" fmla="*/ 351 h 651"/>
              <a:gd name="T2" fmla="*/ 493 w 493"/>
              <a:gd name="T3" fmla="*/ 651 h 651"/>
              <a:gd name="T4" fmla="*/ 0 w 493"/>
              <a:gd name="T5" fmla="*/ 651 h 651"/>
              <a:gd name="T6" fmla="*/ 0 w 493"/>
              <a:gd name="T7" fmla="*/ 0 h 651"/>
            </a:gdLst>
            <a:ahLst/>
            <a:cxnLst>
              <a:cxn ang="0">
                <a:pos x="T0" y="T1"/>
              </a:cxn>
              <a:cxn ang="0">
                <a:pos x="T2" y="T3"/>
              </a:cxn>
              <a:cxn ang="0">
                <a:pos x="T4" y="T5"/>
              </a:cxn>
              <a:cxn ang="0">
                <a:pos x="T6" y="T7"/>
              </a:cxn>
            </a:cxnLst>
            <a:rect l="0" t="0" r="r" b="b"/>
            <a:pathLst>
              <a:path w="493" h="651">
                <a:moveTo>
                  <a:pt x="493" y="351"/>
                </a:moveTo>
                <a:lnTo>
                  <a:pt x="493" y="651"/>
                </a:lnTo>
                <a:lnTo>
                  <a:pt x="0" y="651"/>
                </a:lnTo>
                <a:lnTo>
                  <a:pt x="0" y="0"/>
                </a:lnTo>
              </a:path>
            </a:pathLst>
          </a:custGeom>
          <a:noFill/>
          <a:ln w="38100" cap="flat">
            <a:solidFill>
              <a:srgbClr val="FF00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31" name="Freeform 87"/>
          <p:cNvSpPr>
            <a:spLocks/>
          </p:cNvSpPr>
          <p:nvPr/>
        </p:nvSpPr>
        <p:spPr bwMode="auto">
          <a:xfrm>
            <a:off x="3946525" y="2763838"/>
            <a:ext cx="3908425" cy="3300412"/>
          </a:xfrm>
          <a:custGeom>
            <a:avLst/>
            <a:gdLst>
              <a:gd name="T0" fmla="*/ 1920 w 2462"/>
              <a:gd name="T1" fmla="*/ 1795 h 2079"/>
              <a:gd name="T2" fmla="*/ 1920 w 2462"/>
              <a:gd name="T3" fmla="*/ 2079 h 2079"/>
              <a:gd name="T4" fmla="*/ 2462 w 2462"/>
              <a:gd name="T5" fmla="*/ 2079 h 2079"/>
              <a:gd name="T6" fmla="*/ 2462 w 2462"/>
              <a:gd name="T7" fmla="*/ 434 h 2079"/>
              <a:gd name="T8" fmla="*/ 0 w 2462"/>
              <a:gd name="T9" fmla="*/ 434 h 2079"/>
              <a:gd name="T10" fmla="*/ 0 w 2462"/>
              <a:gd name="T11" fmla="*/ 0 h 2079"/>
            </a:gdLst>
            <a:ahLst/>
            <a:cxnLst>
              <a:cxn ang="0">
                <a:pos x="T0" y="T1"/>
              </a:cxn>
              <a:cxn ang="0">
                <a:pos x="T2" y="T3"/>
              </a:cxn>
              <a:cxn ang="0">
                <a:pos x="T4" y="T5"/>
              </a:cxn>
              <a:cxn ang="0">
                <a:pos x="T6" y="T7"/>
              </a:cxn>
              <a:cxn ang="0">
                <a:pos x="T8" y="T9"/>
              </a:cxn>
              <a:cxn ang="0">
                <a:pos x="T10" y="T11"/>
              </a:cxn>
            </a:cxnLst>
            <a:rect l="0" t="0" r="r" b="b"/>
            <a:pathLst>
              <a:path w="2462" h="2079">
                <a:moveTo>
                  <a:pt x="1920" y="1795"/>
                </a:moveTo>
                <a:lnTo>
                  <a:pt x="1920" y="2079"/>
                </a:lnTo>
                <a:lnTo>
                  <a:pt x="2462" y="2079"/>
                </a:lnTo>
                <a:lnTo>
                  <a:pt x="2462" y="434"/>
                </a:lnTo>
                <a:lnTo>
                  <a:pt x="0" y="434"/>
                </a:lnTo>
                <a:lnTo>
                  <a:pt x="0" y="0"/>
                </a:lnTo>
              </a:path>
            </a:pathLst>
          </a:custGeom>
          <a:noFill/>
          <a:ln w="38100" cap="flat">
            <a:solidFill>
              <a:srgbClr val="3333CC"/>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32" name="Text Box 88"/>
          <p:cNvSpPr txBox="1">
            <a:spLocks noChangeArrowheads="1"/>
          </p:cNvSpPr>
          <p:nvPr/>
        </p:nvSpPr>
        <p:spPr bwMode="auto">
          <a:xfrm>
            <a:off x="6094413" y="290513"/>
            <a:ext cx="2598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000000"/>
                </a:solidFill>
                <a:ea typeface="楷体_GB2312" pitchFamily="49" charset="-122"/>
              </a:rPr>
              <a:t>1.  </a:t>
            </a:r>
            <a:r>
              <a:rPr lang="zh-CN" altLang="en-US" sz="2800" b="1" smtClean="0">
                <a:solidFill>
                  <a:srgbClr val="000000"/>
                </a:solidFill>
                <a:ea typeface="楷体_GB2312" pitchFamily="49" charset="-122"/>
              </a:rPr>
              <a:t>新建结点</a:t>
            </a:r>
            <a:r>
              <a:rPr lang="en-US" altLang="zh-CN" sz="2800" b="1" smtClean="0">
                <a:solidFill>
                  <a:srgbClr val="000000"/>
                </a:solidFill>
                <a:ea typeface="楷体_GB2312" pitchFamily="49" charset="-122"/>
              </a:rPr>
              <a:t>q</a:t>
            </a:r>
          </a:p>
        </p:txBody>
      </p:sp>
      <p:sp>
        <p:nvSpPr>
          <p:cNvPr id="236633" name="Text Box 89"/>
          <p:cNvSpPr txBox="1">
            <a:spLocks noChangeArrowheads="1"/>
          </p:cNvSpPr>
          <p:nvPr/>
        </p:nvSpPr>
        <p:spPr bwMode="auto">
          <a:xfrm>
            <a:off x="6081713" y="1193800"/>
            <a:ext cx="3248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000000"/>
                </a:solidFill>
                <a:ea typeface="楷体_GB2312" pitchFamily="49" charset="-122"/>
              </a:rPr>
              <a:t>3.  </a:t>
            </a:r>
            <a:r>
              <a:rPr lang="zh-CN" altLang="en-US" sz="2800" b="1" smtClean="0">
                <a:solidFill>
                  <a:srgbClr val="000000"/>
                </a:solidFill>
                <a:ea typeface="楷体_GB2312" pitchFamily="49" charset="-122"/>
              </a:rPr>
              <a:t>建立</a:t>
            </a:r>
            <a:r>
              <a:rPr lang="en-US" altLang="zh-CN" sz="2800" b="1" smtClean="0">
                <a:solidFill>
                  <a:srgbClr val="000000"/>
                </a:solidFill>
                <a:ea typeface="楷体_GB2312" pitchFamily="49" charset="-122"/>
              </a:rPr>
              <a:t>q</a:t>
            </a:r>
            <a:r>
              <a:rPr lang="zh-CN" altLang="en-US" sz="2800" b="1" smtClean="0">
                <a:solidFill>
                  <a:srgbClr val="000000"/>
                </a:solidFill>
                <a:ea typeface="楷体_GB2312" pitchFamily="49" charset="-122"/>
              </a:rPr>
              <a:t>右指针</a:t>
            </a:r>
          </a:p>
        </p:txBody>
      </p:sp>
      <p:sp>
        <p:nvSpPr>
          <p:cNvPr id="236634" name="Text Box 90"/>
          <p:cNvSpPr txBox="1">
            <a:spLocks noChangeArrowheads="1"/>
          </p:cNvSpPr>
          <p:nvPr/>
        </p:nvSpPr>
        <p:spPr bwMode="auto">
          <a:xfrm>
            <a:off x="6096000" y="1670050"/>
            <a:ext cx="3273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000000"/>
                </a:solidFill>
                <a:ea typeface="楷体_GB2312" pitchFamily="49" charset="-122"/>
              </a:rPr>
              <a:t>4.  </a:t>
            </a:r>
            <a:r>
              <a:rPr lang="zh-CN" altLang="en-US" sz="2800" b="1" smtClean="0">
                <a:solidFill>
                  <a:srgbClr val="000000"/>
                </a:solidFill>
                <a:ea typeface="楷体_GB2312" pitchFamily="49" charset="-122"/>
              </a:rPr>
              <a:t>建立</a:t>
            </a:r>
            <a:r>
              <a:rPr lang="en-US" altLang="zh-CN" sz="2800" b="1" smtClean="0">
                <a:solidFill>
                  <a:srgbClr val="000000"/>
                </a:solidFill>
                <a:ea typeface="楷体_GB2312" pitchFamily="49" charset="-122"/>
              </a:rPr>
              <a:t>q</a:t>
            </a:r>
            <a:r>
              <a:rPr lang="zh-CN" altLang="en-US" sz="2800" b="1" smtClean="0">
                <a:solidFill>
                  <a:srgbClr val="000000"/>
                </a:solidFill>
                <a:ea typeface="楷体_GB2312" pitchFamily="49" charset="-122"/>
              </a:rPr>
              <a:t>右标志</a:t>
            </a:r>
          </a:p>
        </p:txBody>
      </p:sp>
      <p:sp>
        <p:nvSpPr>
          <p:cNvPr id="236635" name="Text Box 91"/>
          <p:cNvSpPr txBox="1">
            <a:spLocks noChangeArrowheads="1"/>
          </p:cNvSpPr>
          <p:nvPr/>
        </p:nvSpPr>
        <p:spPr bwMode="auto">
          <a:xfrm>
            <a:off x="3919538" y="3838575"/>
            <a:ext cx="688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smtClean="0">
                <a:solidFill>
                  <a:srgbClr val="FF0000"/>
                </a:solidFill>
              </a:rPr>
              <a:t>X</a:t>
            </a:r>
          </a:p>
        </p:txBody>
      </p:sp>
      <p:sp>
        <p:nvSpPr>
          <p:cNvPr id="236636" name="Text Box 92"/>
          <p:cNvSpPr txBox="1">
            <a:spLocks noChangeArrowheads="1"/>
          </p:cNvSpPr>
          <p:nvPr/>
        </p:nvSpPr>
        <p:spPr bwMode="auto">
          <a:xfrm>
            <a:off x="4621213" y="3824288"/>
            <a:ext cx="688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smtClean="0">
                <a:solidFill>
                  <a:srgbClr val="FF00FF"/>
                </a:solidFill>
              </a:rPr>
              <a:t>0</a:t>
            </a:r>
          </a:p>
        </p:txBody>
      </p:sp>
      <p:sp>
        <p:nvSpPr>
          <p:cNvPr id="236637" name="Text Box 93"/>
          <p:cNvSpPr txBox="1">
            <a:spLocks noChangeArrowheads="1"/>
          </p:cNvSpPr>
          <p:nvPr/>
        </p:nvSpPr>
        <p:spPr bwMode="auto">
          <a:xfrm>
            <a:off x="6122988" y="2200275"/>
            <a:ext cx="3221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000000"/>
                </a:solidFill>
                <a:ea typeface="楷体_GB2312" pitchFamily="49" charset="-122"/>
              </a:rPr>
              <a:t>5.  </a:t>
            </a:r>
            <a:r>
              <a:rPr lang="zh-CN" altLang="en-US" sz="2800" b="1" smtClean="0">
                <a:solidFill>
                  <a:srgbClr val="000000"/>
                </a:solidFill>
                <a:ea typeface="楷体_GB2312" pitchFamily="49" charset="-122"/>
              </a:rPr>
              <a:t>建立</a:t>
            </a:r>
            <a:r>
              <a:rPr lang="en-US" altLang="zh-CN" sz="2800" b="1" smtClean="0">
                <a:solidFill>
                  <a:srgbClr val="000000"/>
                </a:solidFill>
                <a:ea typeface="楷体_GB2312" pitchFamily="49" charset="-122"/>
              </a:rPr>
              <a:t>q</a:t>
            </a:r>
            <a:r>
              <a:rPr lang="zh-CN" altLang="en-US" sz="2800" b="1" smtClean="0">
                <a:solidFill>
                  <a:srgbClr val="000000"/>
                </a:solidFill>
                <a:ea typeface="楷体_GB2312" pitchFamily="49" charset="-122"/>
              </a:rPr>
              <a:t>左指针</a:t>
            </a:r>
          </a:p>
        </p:txBody>
      </p:sp>
      <p:sp>
        <p:nvSpPr>
          <p:cNvPr id="236638" name="Text Box 94"/>
          <p:cNvSpPr txBox="1">
            <a:spLocks noChangeArrowheads="1"/>
          </p:cNvSpPr>
          <p:nvPr/>
        </p:nvSpPr>
        <p:spPr bwMode="auto">
          <a:xfrm>
            <a:off x="6108700" y="2678113"/>
            <a:ext cx="3194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000000"/>
                </a:solidFill>
                <a:ea typeface="楷体_GB2312" pitchFamily="49" charset="-122"/>
              </a:rPr>
              <a:t>6.  </a:t>
            </a:r>
            <a:r>
              <a:rPr lang="zh-CN" altLang="en-US" sz="2800" b="1" smtClean="0">
                <a:solidFill>
                  <a:srgbClr val="000000"/>
                </a:solidFill>
                <a:ea typeface="楷体_GB2312" pitchFamily="49" charset="-122"/>
              </a:rPr>
              <a:t>建立</a:t>
            </a:r>
            <a:r>
              <a:rPr lang="en-US" altLang="zh-CN" sz="2800" b="1" smtClean="0">
                <a:solidFill>
                  <a:srgbClr val="000000"/>
                </a:solidFill>
                <a:ea typeface="楷体_GB2312" pitchFamily="49" charset="-122"/>
              </a:rPr>
              <a:t>q</a:t>
            </a:r>
            <a:r>
              <a:rPr lang="zh-CN" altLang="en-US" sz="2800" b="1" smtClean="0">
                <a:solidFill>
                  <a:srgbClr val="000000"/>
                </a:solidFill>
                <a:ea typeface="楷体_GB2312" pitchFamily="49" charset="-122"/>
              </a:rPr>
              <a:t>左标志</a:t>
            </a:r>
          </a:p>
        </p:txBody>
      </p:sp>
      <p:sp>
        <p:nvSpPr>
          <p:cNvPr id="236639" name="Text Box 95"/>
          <p:cNvSpPr txBox="1">
            <a:spLocks noChangeArrowheads="1"/>
          </p:cNvSpPr>
          <p:nvPr/>
        </p:nvSpPr>
        <p:spPr bwMode="auto">
          <a:xfrm>
            <a:off x="1085850" y="4775200"/>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3333CC"/>
                </a:solidFill>
                <a:ea typeface="楷体_GB2312" pitchFamily="49" charset="-122"/>
              </a:rPr>
              <a:t>7.  </a:t>
            </a:r>
            <a:r>
              <a:rPr lang="zh-CN" altLang="en-US" sz="2800" b="1" smtClean="0">
                <a:solidFill>
                  <a:srgbClr val="3333CC"/>
                </a:solidFill>
                <a:ea typeface="楷体_GB2312" pitchFamily="49" charset="-122"/>
              </a:rPr>
              <a:t>修改</a:t>
            </a:r>
            <a:r>
              <a:rPr lang="en-US" altLang="zh-CN" sz="2800" b="1" smtClean="0">
                <a:solidFill>
                  <a:srgbClr val="3333CC"/>
                </a:solidFill>
                <a:ea typeface="楷体_GB2312" pitchFamily="49" charset="-122"/>
              </a:rPr>
              <a:t>t</a:t>
            </a:r>
            <a:r>
              <a:rPr lang="zh-CN" altLang="en-US" sz="2800" b="1" smtClean="0">
                <a:solidFill>
                  <a:srgbClr val="3333CC"/>
                </a:solidFill>
                <a:ea typeface="楷体_GB2312" pitchFamily="49" charset="-122"/>
              </a:rPr>
              <a:t>的右指针</a:t>
            </a:r>
          </a:p>
        </p:txBody>
      </p:sp>
      <p:sp>
        <p:nvSpPr>
          <p:cNvPr id="236640" name="Text Box 96"/>
          <p:cNvSpPr txBox="1">
            <a:spLocks noChangeArrowheads="1"/>
          </p:cNvSpPr>
          <p:nvPr/>
        </p:nvSpPr>
        <p:spPr bwMode="auto">
          <a:xfrm>
            <a:off x="3270250" y="3201988"/>
            <a:ext cx="688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smtClean="0">
                <a:solidFill>
                  <a:srgbClr val="FF00FF"/>
                </a:solidFill>
              </a:rPr>
              <a:t>0</a:t>
            </a:r>
          </a:p>
        </p:txBody>
      </p:sp>
      <p:sp>
        <p:nvSpPr>
          <p:cNvPr id="236641" name="Text Box 97"/>
          <p:cNvSpPr txBox="1">
            <a:spLocks noChangeArrowheads="1"/>
          </p:cNvSpPr>
          <p:nvPr/>
        </p:nvSpPr>
        <p:spPr bwMode="auto">
          <a:xfrm>
            <a:off x="1098550" y="5370513"/>
            <a:ext cx="3222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3333CC"/>
                </a:solidFill>
                <a:ea typeface="楷体_GB2312" pitchFamily="49" charset="-122"/>
              </a:rPr>
              <a:t>8.  </a:t>
            </a:r>
            <a:r>
              <a:rPr lang="zh-CN" altLang="en-US" sz="2800" b="1" smtClean="0">
                <a:solidFill>
                  <a:srgbClr val="3333CC"/>
                </a:solidFill>
                <a:ea typeface="楷体_GB2312" pitchFamily="49" charset="-122"/>
              </a:rPr>
              <a:t>修改</a:t>
            </a:r>
            <a:r>
              <a:rPr lang="en-US" altLang="zh-CN" sz="2800" b="1" smtClean="0">
                <a:solidFill>
                  <a:srgbClr val="3333CC"/>
                </a:solidFill>
                <a:ea typeface="楷体_GB2312" pitchFamily="49" charset="-122"/>
              </a:rPr>
              <a:t>t</a:t>
            </a:r>
            <a:r>
              <a:rPr lang="zh-CN" altLang="en-US" sz="2800" b="1" smtClean="0">
                <a:solidFill>
                  <a:srgbClr val="3333CC"/>
                </a:solidFill>
                <a:ea typeface="楷体_GB2312" pitchFamily="49" charset="-122"/>
              </a:rPr>
              <a:t>的右标志</a:t>
            </a:r>
          </a:p>
        </p:txBody>
      </p:sp>
      <p:sp>
        <p:nvSpPr>
          <p:cNvPr id="236642" name="Text Box 98"/>
          <p:cNvSpPr txBox="1">
            <a:spLocks noChangeArrowheads="1"/>
          </p:cNvSpPr>
          <p:nvPr/>
        </p:nvSpPr>
        <p:spPr bwMode="auto">
          <a:xfrm>
            <a:off x="1098550" y="5821363"/>
            <a:ext cx="3314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3333CC"/>
                </a:solidFill>
                <a:ea typeface="楷体_GB2312" pitchFamily="49" charset="-122"/>
              </a:rPr>
              <a:t>9.  </a:t>
            </a:r>
            <a:r>
              <a:rPr lang="zh-CN" altLang="en-US" sz="2800" b="1" smtClean="0">
                <a:solidFill>
                  <a:srgbClr val="3333CC"/>
                </a:solidFill>
                <a:ea typeface="楷体_GB2312" pitchFamily="49" charset="-122"/>
              </a:rPr>
              <a:t>寻找</a:t>
            </a:r>
            <a:r>
              <a:rPr lang="en-US" altLang="zh-CN" sz="2800" b="1" smtClean="0">
                <a:solidFill>
                  <a:srgbClr val="3333CC"/>
                </a:solidFill>
                <a:ea typeface="楷体_GB2312" pitchFamily="49" charset="-122"/>
              </a:rPr>
              <a:t>q</a:t>
            </a:r>
            <a:r>
              <a:rPr lang="zh-CN" altLang="en-US" sz="2800" b="1" smtClean="0">
                <a:solidFill>
                  <a:srgbClr val="3333CC"/>
                </a:solidFill>
                <a:ea typeface="楷体_GB2312" pitchFamily="49" charset="-122"/>
              </a:rPr>
              <a:t>的后继</a:t>
            </a:r>
            <a:r>
              <a:rPr lang="en-US" altLang="zh-CN" sz="2800" b="1" smtClean="0">
                <a:solidFill>
                  <a:srgbClr val="3333CC"/>
                </a:solidFill>
                <a:ea typeface="楷体_GB2312" pitchFamily="49" charset="-122"/>
              </a:rPr>
              <a:t>p</a:t>
            </a:r>
          </a:p>
        </p:txBody>
      </p:sp>
      <p:sp>
        <p:nvSpPr>
          <p:cNvPr id="236643" name="Text Box 99"/>
          <p:cNvSpPr txBox="1">
            <a:spLocks noChangeArrowheads="1"/>
          </p:cNvSpPr>
          <p:nvPr/>
        </p:nvSpPr>
        <p:spPr bwMode="auto">
          <a:xfrm>
            <a:off x="966788" y="6338888"/>
            <a:ext cx="3244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solidFill>
                  <a:srgbClr val="3333CC"/>
                </a:solidFill>
                <a:ea typeface="楷体_GB2312" pitchFamily="49" charset="-122"/>
              </a:rPr>
              <a:t>10.  </a:t>
            </a:r>
            <a:r>
              <a:rPr lang="zh-CN" altLang="en-US" sz="2800" b="1" smtClean="0">
                <a:solidFill>
                  <a:srgbClr val="3333CC"/>
                </a:solidFill>
                <a:ea typeface="楷体_GB2312" pitchFamily="49" charset="-122"/>
              </a:rPr>
              <a:t>修改</a:t>
            </a:r>
            <a:r>
              <a:rPr lang="en-US" altLang="zh-CN" sz="2800" b="1" smtClean="0">
                <a:solidFill>
                  <a:srgbClr val="3333CC"/>
                </a:solidFill>
                <a:ea typeface="楷体_GB2312" pitchFamily="49" charset="-122"/>
              </a:rPr>
              <a:t>p</a:t>
            </a:r>
            <a:r>
              <a:rPr lang="zh-CN" altLang="en-US" sz="2800" b="1" smtClean="0">
                <a:solidFill>
                  <a:srgbClr val="3333CC"/>
                </a:solidFill>
                <a:ea typeface="楷体_GB2312" pitchFamily="49" charset="-122"/>
              </a:rPr>
              <a:t>的指针</a:t>
            </a:r>
          </a:p>
        </p:txBody>
      </p:sp>
      <p:sp>
        <p:nvSpPr>
          <p:cNvPr id="236644" name="Text Box 100"/>
          <p:cNvSpPr txBox="1">
            <a:spLocks noChangeArrowheads="1"/>
          </p:cNvSpPr>
          <p:nvPr/>
        </p:nvSpPr>
        <p:spPr bwMode="auto">
          <a:xfrm>
            <a:off x="3298825" y="3863975"/>
            <a:ext cx="688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smtClean="0">
                <a:solidFill>
                  <a:srgbClr val="FF0000"/>
                </a:solidFill>
              </a:rPr>
              <a:t>1</a:t>
            </a:r>
          </a:p>
        </p:txBody>
      </p:sp>
      <p:grpSp>
        <p:nvGrpSpPr>
          <p:cNvPr id="236645" name="Group 101"/>
          <p:cNvGrpSpPr>
            <a:grpSpLocks/>
          </p:cNvGrpSpPr>
          <p:nvPr/>
        </p:nvGrpSpPr>
        <p:grpSpPr bwMode="auto">
          <a:xfrm>
            <a:off x="5737225" y="3995738"/>
            <a:ext cx="581025" cy="569912"/>
            <a:chOff x="2798" y="2229"/>
            <a:chExt cx="366" cy="359"/>
          </a:xfrm>
        </p:grpSpPr>
        <p:sp>
          <p:nvSpPr>
            <p:cNvPr id="236646" name="Line 102"/>
            <p:cNvSpPr>
              <a:spLocks noChangeShapeType="1"/>
            </p:cNvSpPr>
            <p:nvPr/>
          </p:nvSpPr>
          <p:spPr bwMode="auto">
            <a:xfrm>
              <a:off x="2798" y="2370"/>
              <a:ext cx="0" cy="21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smtClean="0">
                <a:solidFill>
                  <a:srgbClr val="000000"/>
                </a:solidFill>
              </a:endParaRPr>
            </a:p>
          </p:txBody>
        </p:sp>
        <p:sp>
          <p:nvSpPr>
            <p:cNvPr id="236647" name="Text Box 103"/>
            <p:cNvSpPr txBox="1">
              <a:spLocks noChangeArrowheads="1"/>
            </p:cNvSpPr>
            <p:nvPr/>
          </p:nvSpPr>
          <p:spPr bwMode="auto">
            <a:xfrm>
              <a:off x="2839" y="2229"/>
              <a:ext cx="3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smtClean="0">
                  <a:solidFill>
                    <a:srgbClr val="FF00FF"/>
                  </a:solidFill>
                </a:rPr>
                <a:t> p</a:t>
              </a:r>
            </a:p>
          </p:txBody>
        </p:sp>
      </p:grpSp>
      <p:sp>
        <p:nvSpPr>
          <p:cNvPr id="236648" name="Rectangle 104"/>
          <p:cNvSpPr>
            <a:spLocks noChangeArrowheads="1"/>
          </p:cNvSpPr>
          <p:nvPr/>
        </p:nvSpPr>
        <p:spPr bwMode="auto">
          <a:xfrm>
            <a:off x="3667125" y="1703388"/>
            <a:ext cx="371475" cy="317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smtClean="0">
              <a:solidFill>
                <a:srgbClr val="000000"/>
              </a:solidFill>
            </a:endParaRPr>
          </a:p>
        </p:txBody>
      </p:sp>
      <p:sp>
        <p:nvSpPr>
          <p:cNvPr id="105" name="Text Box 2"/>
          <p:cNvSpPr txBox="1">
            <a:spLocks noChangeArrowheads="1"/>
          </p:cNvSpPr>
          <p:nvPr/>
        </p:nvSpPr>
        <p:spPr bwMode="auto">
          <a:xfrm>
            <a:off x="65149" y="206438"/>
            <a:ext cx="595227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b="1" dirty="0" smtClean="0">
                <a:solidFill>
                  <a:srgbClr val="990000"/>
                </a:solidFill>
                <a:ea typeface="楷体_GB2312" pitchFamily="49" charset="-122"/>
              </a:rPr>
              <a:t>在</a:t>
            </a:r>
            <a:r>
              <a:rPr lang="zh-CN" altLang="en-US" sz="3200" b="1" dirty="0" smtClean="0">
                <a:solidFill>
                  <a:srgbClr val="FF00FF"/>
                </a:solidFill>
                <a:ea typeface="楷体_GB2312" pitchFamily="49" charset="-122"/>
              </a:rPr>
              <a:t>中序全</a:t>
            </a:r>
            <a:r>
              <a:rPr lang="zh-CN" altLang="en-US" sz="3200" b="1" dirty="0" smtClean="0">
                <a:solidFill>
                  <a:srgbClr val="990000"/>
                </a:solidFill>
                <a:ea typeface="楷体_GB2312" pitchFamily="49" charset="-122"/>
              </a:rPr>
              <a:t>线索二叉树中插入结点</a:t>
            </a:r>
          </a:p>
        </p:txBody>
      </p:sp>
    </p:spTree>
    <p:extLst>
      <p:ext uri="{BB962C8B-B14F-4D97-AF65-F5344CB8AC3E}">
        <p14:creationId xmlns:p14="http://schemas.microsoft.com/office/powerpoint/2010/main" val="4938403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632"/>
                                        </p:tgtEl>
                                        <p:attrNameLst>
                                          <p:attrName>style.visibility</p:attrName>
                                        </p:attrNameLst>
                                      </p:cBhvr>
                                      <p:to>
                                        <p:strVal val="visible"/>
                                      </p:to>
                                    </p:set>
                                    <p:animEffect transition="in" filter="wipe(left)">
                                      <p:cBhvr>
                                        <p:cTn id="7" dur="500"/>
                                        <p:tgtEl>
                                          <p:spTgt spid="2366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6546"/>
                                        </p:tgtEl>
                                        <p:attrNameLst>
                                          <p:attrName>style.visibility</p:attrName>
                                        </p:attrNameLst>
                                      </p:cBhvr>
                                      <p:to>
                                        <p:strVal val="visible"/>
                                      </p:to>
                                    </p:set>
                                    <p:animEffect transition="in" filter="wipe(left)">
                                      <p:cBhvr>
                                        <p:cTn id="12" dur="500"/>
                                        <p:tgtEl>
                                          <p:spTgt spid="2365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6594"/>
                                        </p:tgtEl>
                                        <p:attrNameLst>
                                          <p:attrName>style.visibility</p:attrName>
                                        </p:attrNameLst>
                                      </p:cBhvr>
                                      <p:to>
                                        <p:strVal val="visible"/>
                                      </p:to>
                                    </p:set>
                                    <p:animEffect transition="in" filter="wipe(left)">
                                      <p:cBhvr>
                                        <p:cTn id="17" dur="500"/>
                                        <p:tgtEl>
                                          <p:spTgt spid="2365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635"/>
                                        </p:tgtEl>
                                        <p:attrNameLst>
                                          <p:attrName>style.visibility</p:attrName>
                                        </p:attrNameLst>
                                      </p:cBhvr>
                                      <p:to>
                                        <p:strVal val="visible"/>
                                      </p:to>
                                    </p:set>
                                    <p:animEffect transition="in" filter="wipe(left)">
                                      <p:cBhvr>
                                        <p:cTn id="22" dur="500"/>
                                        <p:tgtEl>
                                          <p:spTgt spid="2366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6633"/>
                                        </p:tgtEl>
                                        <p:attrNameLst>
                                          <p:attrName>style.visibility</p:attrName>
                                        </p:attrNameLst>
                                      </p:cBhvr>
                                      <p:to>
                                        <p:strVal val="visible"/>
                                      </p:to>
                                    </p:set>
                                    <p:animEffect transition="in" filter="wipe(left)">
                                      <p:cBhvr>
                                        <p:cTn id="27" dur="500"/>
                                        <p:tgtEl>
                                          <p:spTgt spid="236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6558"/>
                                        </p:tgtEl>
                                        <p:attrNameLst>
                                          <p:attrName>style.visibility</p:attrName>
                                        </p:attrNameLst>
                                      </p:cBhvr>
                                      <p:to>
                                        <p:strVal val="visible"/>
                                      </p:to>
                                    </p:set>
                                    <p:animEffect transition="in" filter="wipe(up)">
                                      <p:cBhvr>
                                        <p:cTn id="32" dur="500"/>
                                        <p:tgtEl>
                                          <p:spTgt spid="2365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6634"/>
                                        </p:tgtEl>
                                        <p:attrNameLst>
                                          <p:attrName>style.visibility</p:attrName>
                                        </p:attrNameLst>
                                      </p:cBhvr>
                                      <p:to>
                                        <p:strVal val="visible"/>
                                      </p:to>
                                    </p:set>
                                    <p:animEffect transition="in" filter="wipe(left)">
                                      <p:cBhvr>
                                        <p:cTn id="37" dur="500"/>
                                        <p:tgtEl>
                                          <p:spTgt spid="2366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6636"/>
                                        </p:tgtEl>
                                        <p:attrNameLst>
                                          <p:attrName>style.visibility</p:attrName>
                                        </p:attrNameLst>
                                      </p:cBhvr>
                                      <p:to>
                                        <p:strVal val="visible"/>
                                      </p:to>
                                    </p:set>
                                    <p:animEffect transition="in" filter="wipe(up)">
                                      <p:cBhvr>
                                        <p:cTn id="42" dur="500"/>
                                        <p:tgtEl>
                                          <p:spTgt spid="2366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6637"/>
                                        </p:tgtEl>
                                        <p:attrNameLst>
                                          <p:attrName>style.visibility</p:attrName>
                                        </p:attrNameLst>
                                      </p:cBhvr>
                                      <p:to>
                                        <p:strVal val="visible"/>
                                      </p:to>
                                    </p:set>
                                    <p:animEffect transition="in" filter="wipe(left)">
                                      <p:cBhvr>
                                        <p:cTn id="47" dur="500"/>
                                        <p:tgtEl>
                                          <p:spTgt spid="2366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6630"/>
                                        </p:tgtEl>
                                        <p:attrNameLst>
                                          <p:attrName>style.visibility</p:attrName>
                                        </p:attrNameLst>
                                      </p:cBhvr>
                                      <p:to>
                                        <p:strVal val="visible"/>
                                      </p:to>
                                    </p:set>
                                    <p:animEffect transition="in" filter="wipe(down)">
                                      <p:cBhvr>
                                        <p:cTn id="52" dur="500"/>
                                        <p:tgtEl>
                                          <p:spTgt spid="2366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6638"/>
                                        </p:tgtEl>
                                        <p:attrNameLst>
                                          <p:attrName>style.visibility</p:attrName>
                                        </p:attrNameLst>
                                      </p:cBhvr>
                                      <p:to>
                                        <p:strVal val="visible"/>
                                      </p:to>
                                    </p:set>
                                    <p:animEffect transition="in" filter="wipe(left)">
                                      <p:cBhvr>
                                        <p:cTn id="57" dur="500"/>
                                        <p:tgtEl>
                                          <p:spTgt spid="2366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6644"/>
                                        </p:tgtEl>
                                        <p:attrNameLst>
                                          <p:attrName>style.visibility</p:attrName>
                                        </p:attrNameLst>
                                      </p:cBhvr>
                                      <p:to>
                                        <p:strVal val="visible"/>
                                      </p:to>
                                    </p:set>
                                    <p:animEffect transition="in" filter="wipe(left)">
                                      <p:cBhvr>
                                        <p:cTn id="62" dur="500"/>
                                        <p:tgtEl>
                                          <p:spTgt spid="2366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6639"/>
                                        </p:tgtEl>
                                        <p:attrNameLst>
                                          <p:attrName>style.visibility</p:attrName>
                                        </p:attrNameLst>
                                      </p:cBhvr>
                                      <p:to>
                                        <p:strVal val="visible"/>
                                      </p:to>
                                    </p:set>
                                    <p:animEffect transition="in" filter="wipe(left)">
                                      <p:cBhvr>
                                        <p:cTn id="67" dur="500"/>
                                        <p:tgtEl>
                                          <p:spTgt spid="23663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36557"/>
                                        </p:tgtEl>
                                        <p:attrNameLst>
                                          <p:attrName>style.visibility</p:attrName>
                                        </p:attrNameLst>
                                      </p:cBhvr>
                                      <p:to>
                                        <p:strVal val="visible"/>
                                      </p:to>
                                    </p:set>
                                    <p:animEffect transition="in" filter="wipe(up)">
                                      <p:cBhvr>
                                        <p:cTn id="72" dur="500"/>
                                        <p:tgtEl>
                                          <p:spTgt spid="23655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36641"/>
                                        </p:tgtEl>
                                        <p:attrNameLst>
                                          <p:attrName>style.visibility</p:attrName>
                                        </p:attrNameLst>
                                      </p:cBhvr>
                                      <p:to>
                                        <p:strVal val="visible"/>
                                      </p:to>
                                    </p:set>
                                    <p:animEffect transition="in" filter="wipe(left)">
                                      <p:cBhvr>
                                        <p:cTn id="77" dur="500"/>
                                        <p:tgtEl>
                                          <p:spTgt spid="23664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6640"/>
                                        </p:tgtEl>
                                        <p:attrNameLst>
                                          <p:attrName>style.visibility</p:attrName>
                                        </p:attrNameLst>
                                      </p:cBhvr>
                                      <p:to>
                                        <p:strVal val="visible"/>
                                      </p:to>
                                    </p:set>
                                    <p:animEffect transition="in" filter="wipe(left)">
                                      <p:cBhvr>
                                        <p:cTn id="82" dur="500"/>
                                        <p:tgtEl>
                                          <p:spTgt spid="23664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6642"/>
                                        </p:tgtEl>
                                        <p:attrNameLst>
                                          <p:attrName>style.visibility</p:attrName>
                                        </p:attrNameLst>
                                      </p:cBhvr>
                                      <p:to>
                                        <p:strVal val="visible"/>
                                      </p:to>
                                    </p:set>
                                    <p:animEffect transition="in" filter="wipe(left)">
                                      <p:cBhvr>
                                        <p:cTn id="87" dur="500"/>
                                        <p:tgtEl>
                                          <p:spTgt spid="23664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236645"/>
                                        </p:tgtEl>
                                        <p:attrNameLst>
                                          <p:attrName>style.visibility</p:attrName>
                                        </p:attrNameLst>
                                      </p:cBhvr>
                                      <p:to>
                                        <p:strVal val="visible"/>
                                      </p:to>
                                    </p:set>
                                    <p:animEffect transition="in" filter="wipe(left)">
                                      <p:cBhvr>
                                        <p:cTn id="92" dur="500"/>
                                        <p:tgtEl>
                                          <p:spTgt spid="23664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36643"/>
                                        </p:tgtEl>
                                        <p:attrNameLst>
                                          <p:attrName>style.visibility</p:attrName>
                                        </p:attrNameLst>
                                      </p:cBhvr>
                                      <p:to>
                                        <p:strVal val="visible"/>
                                      </p:to>
                                    </p:set>
                                    <p:animEffect transition="in" filter="wipe(left)">
                                      <p:cBhvr>
                                        <p:cTn id="97" dur="500"/>
                                        <p:tgtEl>
                                          <p:spTgt spid="23664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6628"/>
                                        </p:tgtEl>
                                        <p:attrNameLst>
                                          <p:attrName>style.visibility</p:attrName>
                                        </p:attrNameLst>
                                      </p:cBhvr>
                                      <p:to>
                                        <p:strVal val="visible"/>
                                      </p:to>
                                    </p:set>
                                    <p:animEffect transition="in" filter="wipe(down)">
                                      <p:cBhvr>
                                        <p:cTn id="102" dur="500"/>
                                        <p:tgtEl>
                                          <p:spTgt spid="23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7" grpId="0" animBg="1"/>
      <p:bldP spid="236558" grpId="0" animBg="1"/>
      <p:bldP spid="236594" grpId="0" autoUpdateAnimBg="0"/>
      <p:bldP spid="236628" grpId="0" animBg="1"/>
      <p:bldP spid="236630" grpId="0" animBg="1"/>
      <p:bldP spid="236632" grpId="0" autoUpdateAnimBg="0"/>
      <p:bldP spid="236633" grpId="0" autoUpdateAnimBg="0"/>
      <p:bldP spid="236634" grpId="0" autoUpdateAnimBg="0"/>
      <p:bldP spid="236635" grpId="0" autoUpdateAnimBg="0"/>
      <p:bldP spid="236636" grpId="0" autoUpdateAnimBg="0"/>
      <p:bldP spid="236637" grpId="0" autoUpdateAnimBg="0"/>
      <p:bldP spid="236638" grpId="0" autoUpdateAnimBg="0"/>
      <p:bldP spid="236639" grpId="0" autoUpdateAnimBg="0"/>
      <p:bldP spid="236640" grpId="0" autoUpdateAnimBg="0"/>
      <p:bldP spid="236641" grpId="0" autoUpdateAnimBg="0"/>
      <p:bldP spid="236642" grpId="0" autoUpdateAnimBg="0"/>
      <p:bldP spid="236643" grpId="0" autoUpdateAnimBg="0"/>
      <p:bldP spid="23664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4178300"/>
            <a:ext cx="9144000" cy="1020763"/>
          </a:xfrm>
          <a:prstGeom prst="rect">
            <a:avLst/>
          </a:prstGeom>
          <a:solidFill>
            <a:srgbClr val="FFFFCC"/>
          </a:solidFill>
          <a:ln w="12700" cap="sq">
            <a:noFill/>
            <a:miter lim="800000"/>
            <a:headEnd type="none" w="sm" len="sm"/>
            <a:tailEnd type="none" w="sm" len="sm"/>
          </a:ln>
        </p:spPr>
        <p:txBody>
          <a:bodyPr wrap="none" anchor="ctr"/>
          <a:lstStyle/>
          <a:p>
            <a:endParaRPr lang="zh-CN" altLang="en-US"/>
          </a:p>
        </p:txBody>
      </p:sp>
      <p:sp>
        <p:nvSpPr>
          <p:cNvPr id="57347" name="Rectangle 3"/>
          <p:cNvSpPr>
            <a:spLocks noChangeArrowheads="1"/>
          </p:cNvSpPr>
          <p:nvPr/>
        </p:nvSpPr>
        <p:spPr bwMode="auto">
          <a:xfrm>
            <a:off x="0" y="2116138"/>
            <a:ext cx="9144000" cy="2062162"/>
          </a:xfrm>
          <a:prstGeom prst="rect">
            <a:avLst/>
          </a:prstGeom>
          <a:solidFill>
            <a:srgbClr val="CCFFFF"/>
          </a:solidFill>
          <a:ln w="12700" cap="sq">
            <a:noFill/>
            <a:miter lim="800000"/>
            <a:headEnd type="none" w="sm" len="sm"/>
            <a:tailEnd type="none" w="sm" len="sm"/>
          </a:ln>
        </p:spPr>
        <p:txBody>
          <a:bodyPr wrap="none" anchor="ctr"/>
          <a:lstStyle/>
          <a:p>
            <a:endParaRPr lang="zh-CN" altLang="en-US"/>
          </a:p>
        </p:txBody>
      </p:sp>
      <p:sp>
        <p:nvSpPr>
          <p:cNvPr id="57348" name="Text Box 4"/>
          <p:cNvSpPr txBox="1">
            <a:spLocks noChangeArrowheads="1"/>
          </p:cNvSpPr>
          <p:nvPr/>
        </p:nvSpPr>
        <p:spPr bwMode="auto">
          <a:xfrm>
            <a:off x="0" y="0"/>
            <a:ext cx="9144000" cy="6729413"/>
          </a:xfrm>
          <a:prstGeom prst="rect">
            <a:avLst/>
          </a:prstGeom>
          <a:noFill/>
          <a:ln w="9525">
            <a:noFill/>
            <a:miter lim="800000"/>
            <a:headEnd/>
            <a:tailEnd/>
          </a:ln>
        </p:spPr>
        <p:txBody>
          <a:bodyPr>
            <a:spAutoFit/>
          </a:bodyPr>
          <a:lstStyle/>
          <a:p>
            <a:r>
              <a:rPr lang="en-US" altLang="zh-CN" sz="3200"/>
              <a:t>Status Insert_Thr ( BiThrTree Thrt, BiThrTree t, </a:t>
            </a:r>
          </a:p>
          <a:p>
            <a:r>
              <a:rPr lang="en-US" altLang="zh-CN" sz="3200"/>
              <a:t>                                                 TElemType x ) </a:t>
            </a:r>
            <a:r>
              <a:rPr lang="en-US" altLang="zh-CN" sz="3200">
                <a:latin typeface="宋体" pitchFamily="2" charset="-122"/>
              </a:rPr>
              <a:t>{</a:t>
            </a:r>
            <a:endParaRPr lang="en-US" altLang="zh-CN" sz="3200"/>
          </a:p>
          <a:p>
            <a:r>
              <a:rPr lang="en-US" altLang="zh-CN" sz="3400"/>
              <a:t>if ( ! q = </a:t>
            </a:r>
            <a:r>
              <a:rPr lang="en-US" altLang="zh-CN" sz="3200"/>
              <a:t>( BiThrTree ) malloc ( sizeof ( BiThrNode ) ) )</a:t>
            </a:r>
            <a:r>
              <a:rPr lang="en-US" altLang="zh-CN" sz="3400"/>
              <a:t> exit ( OVERFLOW ); </a:t>
            </a:r>
            <a:r>
              <a:rPr lang="en-US" altLang="zh-CN" sz="2800" b="1">
                <a:ea typeface="楷体_GB2312" pitchFamily="49" charset="-122"/>
              </a:rPr>
              <a:t>//1.</a:t>
            </a:r>
            <a:r>
              <a:rPr lang="zh-CN" altLang="en-US" sz="2800" b="1">
                <a:ea typeface="楷体_GB2312" pitchFamily="49" charset="-122"/>
              </a:rPr>
              <a:t>新建结点</a:t>
            </a:r>
            <a:r>
              <a:rPr lang="en-US" altLang="zh-CN" sz="2800" b="1">
                <a:ea typeface="楷体_GB2312" pitchFamily="49" charset="-122"/>
              </a:rPr>
              <a:t>q</a:t>
            </a:r>
          </a:p>
          <a:p>
            <a:r>
              <a:rPr lang="en-US" altLang="zh-CN" sz="3400">
                <a:solidFill>
                  <a:srgbClr val="FF00FF"/>
                </a:solidFill>
              </a:rPr>
              <a:t>q-&gt;data = x;  q-&gt;rchild = t-&gt;rchild;      </a:t>
            </a:r>
            <a:r>
              <a:rPr lang="en-US" altLang="zh-CN" sz="2800" b="1">
                <a:solidFill>
                  <a:srgbClr val="FF00FF"/>
                </a:solidFill>
                <a:ea typeface="楷体_GB2312" pitchFamily="49" charset="-122"/>
              </a:rPr>
              <a:t>//</a:t>
            </a:r>
            <a:r>
              <a:rPr lang="zh-CN" altLang="en-US" sz="2800" b="1">
                <a:solidFill>
                  <a:srgbClr val="FF00FF"/>
                </a:solidFill>
                <a:ea typeface="楷体_GB2312" pitchFamily="49" charset="-122"/>
              </a:rPr>
              <a:t>操作</a:t>
            </a:r>
            <a:r>
              <a:rPr lang="en-US" altLang="zh-CN" sz="2800" b="1">
                <a:solidFill>
                  <a:srgbClr val="FF00FF"/>
                </a:solidFill>
                <a:ea typeface="楷体_GB2312" pitchFamily="49" charset="-122"/>
              </a:rPr>
              <a:t>2-6</a:t>
            </a:r>
          </a:p>
          <a:p>
            <a:r>
              <a:rPr lang="en-US" altLang="zh-CN" sz="3400">
                <a:solidFill>
                  <a:srgbClr val="FF00FF"/>
                </a:solidFill>
              </a:rPr>
              <a:t>q-&gt;rtag = t-&gt;rtag;</a:t>
            </a:r>
          </a:p>
          <a:p>
            <a:r>
              <a:rPr lang="en-US" altLang="zh-CN" sz="3400">
                <a:solidFill>
                  <a:srgbClr val="FF00FF"/>
                </a:solidFill>
              </a:rPr>
              <a:t>q-&gt;lchild = t; q-&gt;ltag = Thread; </a:t>
            </a:r>
          </a:p>
          <a:p>
            <a:r>
              <a:rPr lang="en-US" altLang="zh-CN" sz="3400">
                <a:solidFill>
                  <a:srgbClr val="FF00FF"/>
                </a:solidFill>
              </a:rPr>
              <a:t>t-&gt;rchild = q; t-&gt;rtag = Link;</a:t>
            </a:r>
            <a:r>
              <a:rPr lang="en-US" altLang="zh-CN" sz="3400">
                <a:solidFill>
                  <a:srgbClr val="FF3300"/>
                </a:solidFill>
              </a:rPr>
              <a:t>               </a:t>
            </a:r>
            <a:r>
              <a:rPr lang="en-US" altLang="zh-CN" sz="2800" b="1">
                <a:ea typeface="楷体_GB2312" pitchFamily="49" charset="-122"/>
              </a:rPr>
              <a:t>//</a:t>
            </a:r>
            <a:r>
              <a:rPr lang="zh-CN" altLang="en-US" sz="2800" b="1">
                <a:ea typeface="楷体_GB2312" pitchFamily="49" charset="-122"/>
              </a:rPr>
              <a:t>操作</a:t>
            </a:r>
            <a:r>
              <a:rPr lang="en-US" altLang="zh-CN" sz="2800" b="1">
                <a:ea typeface="楷体_GB2312" pitchFamily="49" charset="-122"/>
              </a:rPr>
              <a:t>7-8</a:t>
            </a:r>
            <a:endParaRPr lang="en-US" altLang="zh-CN" sz="3400">
              <a:solidFill>
                <a:srgbClr val="FF3300"/>
              </a:solidFill>
            </a:endParaRPr>
          </a:p>
          <a:p>
            <a:r>
              <a:rPr lang="en-US" altLang="zh-CN" sz="3400"/>
              <a:t>p = q-&gt;rchild;                                </a:t>
            </a:r>
            <a:r>
              <a:rPr lang="en-US" altLang="zh-CN" sz="2800" b="1">
                <a:ea typeface="楷体_GB2312" pitchFamily="49" charset="-122"/>
              </a:rPr>
              <a:t>//9.</a:t>
            </a:r>
            <a:r>
              <a:rPr lang="zh-CN" altLang="en-US" sz="2800" b="1">
                <a:ea typeface="楷体_GB2312" pitchFamily="49" charset="-122"/>
              </a:rPr>
              <a:t>寻找</a:t>
            </a:r>
            <a:r>
              <a:rPr lang="en-US" altLang="zh-CN" sz="2800" b="1">
                <a:ea typeface="楷体_GB2312" pitchFamily="49" charset="-122"/>
              </a:rPr>
              <a:t>q</a:t>
            </a:r>
            <a:r>
              <a:rPr lang="zh-CN" altLang="en-US" sz="2800" b="1">
                <a:ea typeface="楷体_GB2312" pitchFamily="49" charset="-122"/>
              </a:rPr>
              <a:t>的后继</a:t>
            </a:r>
            <a:r>
              <a:rPr lang="en-US" altLang="zh-CN" sz="2800" b="1">
                <a:ea typeface="楷体_GB2312" pitchFamily="49" charset="-122"/>
              </a:rPr>
              <a:t>p</a:t>
            </a:r>
            <a:endParaRPr lang="en-US" altLang="zh-CN" sz="3400"/>
          </a:p>
          <a:p>
            <a:r>
              <a:rPr lang="en-US" altLang="zh-CN" sz="3400"/>
              <a:t>if (   p-&gt;ltag == Link   )   </a:t>
            </a:r>
            <a:r>
              <a:rPr lang="en-US" altLang="zh-CN" sz="3200" b="1"/>
              <a:t>p=p-&gt;lchild;</a:t>
            </a:r>
            <a:r>
              <a:rPr lang="en-US" altLang="zh-CN" sz="3200" b="1">
                <a:solidFill>
                  <a:srgbClr val="FF3300"/>
                </a:solidFill>
              </a:rPr>
              <a:t>   </a:t>
            </a:r>
            <a:r>
              <a:rPr lang="en-US" altLang="zh-CN" sz="2800" b="1">
                <a:ea typeface="楷体_GB2312" pitchFamily="49" charset="-122"/>
              </a:rPr>
              <a:t> </a:t>
            </a:r>
            <a:endParaRPr lang="en-US" altLang="zh-CN" sz="3200" b="1">
              <a:solidFill>
                <a:srgbClr val="FF3300"/>
              </a:solidFill>
            </a:endParaRPr>
          </a:p>
          <a:p>
            <a:r>
              <a:rPr lang="en-US" altLang="zh-CN" sz="3400">
                <a:solidFill>
                  <a:srgbClr val="3333CC"/>
                </a:solidFill>
              </a:rPr>
              <a:t>p-&gt;lchild = q;</a:t>
            </a:r>
            <a:r>
              <a:rPr lang="en-US" altLang="zh-CN" sz="3400"/>
              <a:t> </a:t>
            </a:r>
            <a:r>
              <a:rPr lang="en-US" altLang="zh-CN" sz="3400">
                <a:latin typeface="宋体" pitchFamily="2" charset="-122"/>
              </a:rPr>
              <a:t>       </a:t>
            </a:r>
            <a:r>
              <a:rPr lang="en-US" altLang="zh-CN" sz="2800" b="1">
                <a:ea typeface="楷体_GB2312" pitchFamily="49" charset="-122"/>
              </a:rPr>
              <a:t>// 10.</a:t>
            </a:r>
            <a:r>
              <a:rPr lang="zh-CN" altLang="en-US" sz="2800" b="1">
                <a:ea typeface="楷体_GB2312" pitchFamily="49" charset="-122"/>
              </a:rPr>
              <a:t>修改</a:t>
            </a:r>
            <a:r>
              <a:rPr lang="en-US" altLang="zh-CN" sz="2800" b="1">
                <a:ea typeface="楷体_GB2312" pitchFamily="49" charset="-122"/>
              </a:rPr>
              <a:t>p</a:t>
            </a:r>
            <a:r>
              <a:rPr lang="zh-CN" altLang="en-US" sz="2800" b="1">
                <a:ea typeface="楷体_GB2312" pitchFamily="49" charset="-122"/>
              </a:rPr>
              <a:t>的指针</a:t>
            </a:r>
            <a:endParaRPr lang="zh-CN" altLang="en-US" sz="3400">
              <a:latin typeface="宋体" pitchFamily="2" charset="-122"/>
            </a:endParaRPr>
          </a:p>
          <a:p>
            <a:r>
              <a:rPr lang="en-US" altLang="zh-CN" sz="3400"/>
              <a:t>return OK</a:t>
            </a:r>
          </a:p>
          <a:p>
            <a:r>
              <a:rPr lang="en-US" altLang="zh-CN" sz="3200"/>
              <a:t>} // Insert_Thr</a:t>
            </a:r>
          </a:p>
        </p:txBody>
      </p:sp>
      <p:sp>
        <p:nvSpPr>
          <p:cNvPr id="57349" name="Text Box 5"/>
          <p:cNvSpPr txBox="1">
            <a:spLocks noChangeArrowheads="1"/>
          </p:cNvSpPr>
          <p:nvPr/>
        </p:nvSpPr>
        <p:spPr bwMode="auto">
          <a:xfrm>
            <a:off x="71438" y="4643438"/>
            <a:ext cx="4340225" cy="579437"/>
          </a:xfrm>
          <a:prstGeom prst="rect">
            <a:avLst/>
          </a:prstGeom>
          <a:solidFill>
            <a:srgbClr val="FBE2DF"/>
          </a:solidFill>
          <a:ln w="12700" cap="sq">
            <a:noFill/>
            <a:miter lim="800000"/>
            <a:headEnd type="none" w="sm" len="sm"/>
            <a:tailEnd type="none" w="sm" len="sm"/>
          </a:ln>
        </p:spPr>
        <p:txBody>
          <a:bodyPr>
            <a:spAutoFit/>
          </a:bodyPr>
          <a:lstStyle/>
          <a:p>
            <a:pPr>
              <a:spcBef>
                <a:spcPct val="50000"/>
              </a:spcBef>
            </a:pPr>
            <a:r>
              <a:rPr lang="en-US" altLang="zh-CN" sz="3200"/>
              <a:t>while ( p-&gt;ltag == Link )  </a:t>
            </a:r>
          </a:p>
        </p:txBody>
      </p:sp>
      <p:sp>
        <p:nvSpPr>
          <p:cNvPr id="57350" name="Text Box 6"/>
          <p:cNvSpPr txBox="1">
            <a:spLocks noChangeArrowheads="1"/>
          </p:cNvSpPr>
          <p:nvPr/>
        </p:nvSpPr>
        <p:spPr bwMode="auto">
          <a:xfrm>
            <a:off x="6740525" y="4697413"/>
            <a:ext cx="1758950" cy="519112"/>
          </a:xfrm>
          <a:prstGeom prst="rect">
            <a:avLst/>
          </a:prstGeom>
          <a:solidFill>
            <a:srgbClr val="FBE2DF"/>
          </a:solidFill>
          <a:ln w="12700" cap="sq">
            <a:noFill/>
            <a:miter lim="800000"/>
            <a:headEnd type="none" w="sm" len="sm"/>
            <a:tailEnd type="none" w="sm" len="sm"/>
          </a:ln>
        </p:spPr>
        <p:txBody>
          <a:bodyPr>
            <a:spAutoFit/>
          </a:bodyPr>
          <a:lstStyle/>
          <a:p>
            <a:pPr>
              <a:spcBef>
                <a:spcPct val="50000"/>
              </a:spcBef>
            </a:pP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最左下</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04800" y="381000"/>
            <a:ext cx="399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6.1 </a:t>
            </a:r>
            <a:r>
              <a:rPr lang="zh-CN" altLang="en-US" sz="4000" b="1">
                <a:solidFill>
                  <a:srgbClr val="000000"/>
                </a:solidFill>
                <a:ea typeface="隶书" pitchFamily="49" charset="-122"/>
              </a:rPr>
              <a:t>树的类型定义</a:t>
            </a:r>
            <a:endParaRPr lang="zh-CN" altLang="en-US" sz="2400">
              <a:solidFill>
                <a:srgbClr val="000000"/>
              </a:solidFill>
            </a:endParaRPr>
          </a:p>
        </p:txBody>
      </p:sp>
      <p:sp>
        <p:nvSpPr>
          <p:cNvPr id="7171" name="Text Box 3">
            <a:hlinkClick r:id="" action="ppaction://noaction" highlightClick="1"/>
          </p:cNvPr>
          <p:cNvSpPr txBox="1">
            <a:spLocks noChangeArrowheads="1"/>
          </p:cNvSpPr>
          <p:nvPr/>
        </p:nvSpPr>
        <p:spPr bwMode="auto">
          <a:xfrm>
            <a:off x="2895600" y="1127125"/>
            <a:ext cx="526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latin typeface="隶书" pitchFamily="49" charset="-122"/>
                <a:ea typeface="隶书" pitchFamily="49" charset="-122"/>
              </a:rPr>
              <a:t>6.2 </a:t>
            </a:r>
            <a:r>
              <a:rPr lang="zh-CN" altLang="en-US" sz="4000" b="1">
                <a:solidFill>
                  <a:srgbClr val="000000"/>
                </a:solidFill>
                <a:latin typeface="隶书" pitchFamily="49" charset="-122"/>
                <a:ea typeface="隶书" pitchFamily="49" charset="-122"/>
              </a:rPr>
              <a:t>二叉树的类型定义</a:t>
            </a:r>
            <a:endParaRPr lang="zh-CN" altLang="en-US" sz="2400">
              <a:solidFill>
                <a:srgbClr val="000000"/>
              </a:solidFill>
            </a:endParaRPr>
          </a:p>
        </p:txBody>
      </p:sp>
      <p:sp>
        <p:nvSpPr>
          <p:cNvPr id="7172" name="Text Box 4">
            <a:hlinkClick r:id="" action="ppaction://noaction" highlightClick="1"/>
          </p:cNvPr>
          <p:cNvSpPr txBox="1">
            <a:spLocks noChangeArrowheads="1"/>
          </p:cNvSpPr>
          <p:nvPr/>
        </p:nvSpPr>
        <p:spPr bwMode="auto">
          <a:xfrm>
            <a:off x="304800" y="1905000"/>
            <a:ext cx="5010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6.3</a:t>
            </a:r>
            <a:r>
              <a:rPr lang="en-US" altLang="zh-CN" sz="4000">
                <a:solidFill>
                  <a:srgbClr val="000000"/>
                </a:solidFill>
                <a:ea typeface="隶书" pitchFamily="49" charset="-122"/>
              </a:rPr>
              <a:t> </a:t>
            </a:r>
            <a:r>
              <a:rPr lang="zh-CN" altLang="en-US" sz="4000" b="1">
                <a:solidFill>
                  <a:srgbClr val="000000"/>
                </a:solidFill>
                <a:ea typeface="隶书" pitchFamily="49" charset="-122"/>
              </a:rPr>
              <a:t>二叉树的存储结构</a:t>
            </a:r>
            <a:endParaRPr lang="zh-CN" altLang="en-US" sz="2400">
              <a:solidFill>
                <a:srgbClr val="000000"/>
              </a:solidFill>
            </a:endParaRPr>
          </a:p>
        </p:txBody>
      </p:sp>
      <p:sp>
        <p:nvSpPr>
          <p:cNvPr id="7173" name="Text Box 5">
            <a:hlinkClick r:id="" action="ppaction://noaction" highlightClick="1"/>
          </p:cNvPr>
          <p:cNvSpPr txBox="1">
            <a:spLocks noChangeArrowheads="1"/>
          </p:cNvSpPr>
          <p:nvPr/>
        </p:nvSpPr>
        <p:spPr bwMode="auto">
          <a:xfrm>
            <a:off x="2895600" y="2651125"/>
            <a:ext cx="399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6.4 </a:t>
            </a:r>
            <a:r>
              <a:rPr lang="zh-CN" altLang="en-US" sz="4000" b="1">
                <a:solidFill>
                  <a:srgbClr val="000000"/>
                </a:solidFill>
                <a:ea typeface="隶书" pitchFamily="49" charset="-122"/>
              </a:rPr>
              <a:t>二叉树的遍历</a:t>
            </a:r>
            <a:endParaRPr lang="zh-CN" altLang="en-US" sz="2400">
              <a:solidFill>
                <a:srgbClr val="000000"/>
              </a:solidFill>
            </a:endParaRPr>
          </a:p>
        </p:txBody>
      </p:sp>
      <p:sp>
        <p:nvSpPr>
          <p:cNvPr id="7174" name="Text Box 6">
            <a:hlinkClick r:id="" action="ppaction://noaction" highlightClick="1"/>
          </p:cNvPr>
          <p:cNvSpPr txBox="1">
            <a:spLocks noChangeArrowheads="1"/>
          </p:cNvSpPr>
          <p:nvPr/>
        </p:nvSpPr>
        <p:spPr bwMode="auto">
          <a:xfrm>
            <a:off x="304800" y="3413125"/>
            <a:ext cx="3733800" cy="701675"/>
          </a:xfrm>
          <a:prstGeom prst="rect">
            <a:avLst/>
          </a:prstGeom>
          <a:noFill/>
          <a:ln w="12700" cap="sq">
            <a:noFill/>
            <a:miter lim="800000"/>
            <a:headEnd type="none" w="sm" len="sm"/>
            <a:tailEnd type="none" w="sm" len="sm"/>
          </a:ln>
        </p:spPr>
        <p:txBody>
          <a:bodyPr>
            <a:spAutoFit/>
          </a:bodyPr>
          <a:lstStyle/>
          <a:p>
            <a:r>
              <a:rPr lang="en-US" altLang="zh-CN" sz="4000" b="1">
                <a:solidFill>
                  <a:srgbClr val="000000"/>
                </a:solidFill>
                <a:ea typeface="隶书" pitchFamily="49" charset="-122"/>
              </a:rPr>
              <a:t>6.5 </a:t>
            </a:r>
            <a:r>
              <a:rPr lang="zh-CN" altLang="en-US" sz="4000" b="1">
                <a:solidFill>
                  <a:srgbClr val="000000"/>
                </a:solidFill>
                <a:ea typeface="隶书" pitchFamily="49" charset="-122"/>
              </a:rPr>
              <a:t>线索二叉树</a:t>
            </a:r>
            <a:endParaRPr lang="zh-CN" altLang="en-US" sz="2400" b="1">
              <a:solidFill>
                <a:srgbClr val="000000"/>
              </a:solidFill>
              <a:ea typeface="隶书" pitchFamily="49" charset="-122"/>
            </a:endParaRPr>
          </a:p>
        </p:txBody>
      </p:sp>
      <p:sp>
        <p:nvSpPr>
          <p:cNvPr id="7175" name="Text Box 7">
            <a:hlinkClick r:id="" action="ppaction://noaction" highlightClick="1"/>
          </p:cNvPr>
          <p:cNvSpPr txBox="1">
            <a:spLocks noChangeArrowheads="1"/>
          </p:cNvSpPr>
          <p:nvPr/>
        </p:nvSpPr>
        <p:spPr bwMode="auto">
          <a:xfrm>
            <a:off x="2819400" y="4191000"/>
            <a:ext cx="5672138" cy="708025"/>
          </a:xfrm>
          <a:prstGeom prst="rect">
            <a:avLst/>
          </a:prstGeom>
          <a:noFill/>
          <a:ln w="12700" cap="sq">
            <a:noFill/>
            <a:miter lim="800000"/>
            <a:headEnd type="none" w="sm" len="sm"/>
            <a:tailEnd type="none" w="sm" len="sm"/>
          </a:ln>
        </p:spPr>
        <p:txBody>
          <a:bodyPr wrap="none">
            <a:spAutoFit/>
          </a:bodyPr>
          <a:lstStyle/>
          <a:p>
            <a:r>
              <a:rPr lang="en-US" altLang="zh-CN" sz="4000" b="1">
                <a:solidFill>
                  <a:srgbClr val="FF0000"/>
                </a:solidFill>
                <a:ea typeface="隶书" pitchFamily="49" charset="-122"/>
              </a:rPr>
              <a:t>6.6 </a:t>
            </a:r>
            <a:r>
              <a:rPr lang="zh-CN" altLang="en-US" sz="4000" b="1">
                <a:solidFill>
                  <a:srgbClr val="FF0000"/>
                </a:solidFill>
                <a:ea typeface="隶书" pitchFamily="49" charset="-122"/>
              </a:rPr>
              <a:t>树和森林的表示方法</a:t>
            </a:r>
            <a:endParaRPr lang="zh-CN" altLang="en-US" sz="2400" b="1">
              <a:solidFill>
                <a:srgbClr val="FF0000"/>
              </a:solidFill>
              <a:ea typeface="隶书" pitchFamily="49" charset="-122"/>
            </a:endParaRPr>
          </a:p>
        </p:txBody>
      </p:sp>
      <p:sp>
        <p:nvSpPr>
          <p:cNvPr id="7176" name="Text Box 8">
            <a:hlinkClick r:id="" action="ppaction://noaction" highlightClick="1"/>
          </p:cNvPr>
          <p:cNvSpPr txBox="1">
            <a:spLocks noChangeArrowheads="1"/>
          </p:cNvSpPr>
          <p:nvPr/>
        </p:nvSpPr>
        <p:spPr bwMode="auto">
          <a:xfrm>
            <a:off x="228600" y="4953000"/>
            <a:ext cx="4641850" cy="708025"/>
          </a:xfrm>
          <a:prstGeom prst="rect">
            <a:avLst/>
          </a:prstGeom>
          <a:noFill/>
          <a:ln w="12700" cap="sq">
            <a:noFill/>
            <a:miter lim="800000"/>
            <a:headEnd type="none" w="sm" len="sm"/>
            <a:tailEnd type="none" w="sm" len="sm"/>
          </a:ln>
        </p:spPr>
        <p:txBody>
          <a:bodyPr wrap="none">
            <a:spAutoFit/>
          </a:bodyPr>
          <a:lstStyle/>
          <a:p>
            <a:r>
              <a:rPr lang="en-US" altLang="zh-CN" sz="4000" b="1" dirty="0">
                <a:solidFill>
                  <a:srgbClr val="000000"/>
                </a:solidFill>
                <a:ea typeface="隶书" pitchFamily="49" charset="-122"/>
              </a:rPr>
              <a:t>6.7 </a:t>
            </a:r>
            <a:r>
              <a:rPr lang="zh-CN" altLang="en-US" sz="4000" b="1" dirty="0">
                <a:solidFill>
                  <a:srgbClr val="000000"/>
                </a:solidFill>
                <a:ea typeface="隶书" pitchFamily="49" charset="-122"/>
              </a:rPr>
              <a:t>树和森林的遍历</a:t>
            </a:r>
            <a:endParaRPr lang="zh-CN" altLang="en-US" sz="2400" dirty="0">
              <a:solidFill>
                <a:srgbClr val="000000"/>
              </a:solidFill>
            </a:endParaRPr>
          </a:p>
        </p:txBody>
      </p:sp>
      <p:sp>
        <p:nvSpPr>
          <p:cNvPr id="7177" name="Text Box 9">
            <a:hlinkClick r:id="" action="ppaction://noaction" highlightClick="1"/>
          </p:cNvPr>
          <p:cNvSpPr txBox="1">
            <a:spLocks noChangeArrowheads="1"/>
          </p:cNvSpPr>
          <p:nvPr/>
        </p:nvSpPr>
        <p:spPr bwMode="auto">
          <a:xfrm>
            <a:off x="2895600" y="5715000"/>
            <a:ext cx="6186488" cy="708025"/>
          </a:xfrm>
          <a:prstGeom prst="rect">
            <a:avLst/>
          </a:prstGeom>
          <a:noFill/>
          <a:ln w="12700" cap="sq">
            <a:noFill/>
            <a:miter lim="800000"/>
            <a:headEnd type="none" w="sm" len="sm"/>
            <a:tailEnd type="none" w="sm" len="sm"/>
          </a:ln>
        </p:spPr>
        <p:txBody>
          <a:bodyPr wrap="none">
            <a:spAutoFit/>
          </a:bodyPr>
          <a:lstStyle/>
          <a:p>
            <a:r>
              <a:rPr lang="en-US" altLang="zh-CN" sz="4000" b="1" dirty="0">
                <a:solidFill>
                  <a:srgbClr val="000000"/>
                </a:solidFill>
                <a:ea typeface="隶书" pitchFamily="49" charset="-122"/>
              </a:rPr>
              <a:t>6.8 </a:t>
            </a:r>
            <a:r>
              <a:rPr lang="zh-CN" altLang="en-US" sz="4000" b="1" dirty="0">
                <a:solidFill>
                  <a:srgbClr val="000000"/>
                </a:solidFill>
                <a:ea typeface="隶书" pitchFamily="49" charset="-122"/>
              </a:rPr>
              <a:t>哈夫曼树与哈夫曼编码</a:t>
            </a:r>
            <a:endParaRPr lang="zh-CN" altLang="en-US" sz="2400" dirty="0">
              <a:solidFill>
                <a:srgbClr val="000000"/>
              </a:solidFill>
            </a:endParaRPr>
          </a:p>
        </p:txBody>
      </p:sp>
    </p:spTree>
    <p:extLst>
      <p:ext uri="{BB962C8B-B14F-4D97-AF65-F5344CB8AC3E}">
        <p14:creationId xmlns:p14="http://schemas.microsoft.com/office/powerpoint/2010/main" val="363859765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50850" y="1990725"/>
            <a:ext cx="8650288" cy="4246563"/>
          </a:xfrm>
          <a:prstGeom prst="rect">
            <a:avLst/>
          </a:prstGeom>
          <a:noFill/>
          <a:ln w="12700" cap="sq">
            <a:noFill/>
            <a:miter lim="800000"/>
            <a:headEnd type="none" w="sm" len="sm"/>
            <a:tailEnd type="none" w="sm" len="sm"/>
          </a:ln>
        </p:spPr>
        <p:txBody>
          <a:bodyPr>
            <a:spAutoFit/>
          </a:bodyPr>
          <a:lstStyle/>
          <a:p>
            <a:pPr algn="just">
              <a:spcBef>
                <a:spcPct val="30000"/>
              </a:spcBef>
            </a:pPr>
            <a:r>
              <a:rPr lang="zh-CN" altLang="en-US" b="1">
                <a:solidFill>
                  <a:srgbClr val="333333"/>
                </a:solidFill>
                <a:ea typeface="楷体_GB2312" pitchFamily="49" charset="-122"/>
              </a:rPr>
              <a:t>一、问题的提出</a:t>
            </a:r>
          </a:p>
          <a:p>
            <a:pPr>
              <a:spcBef>
                <a:spcPct val="30000"/>
              </a:spcBef>
            </a:pPr>
            <a:r>
              <a:rPr lang="zh-CN" altLang="en-US" b="1">
                <a:solidFill>
                  <a:srgbClr val="333333"/>
                </a:solidFill>
                <a:ea typeface="楷体_GB2312" pitchFamily="49" charset="-122"/>
              </a:rPr>
              <a:t>二、线索二叉树定义</a:t>
            </a:r>
          </a:p>
          <a:p>
            <a:pPr>
              <a:spcBef>
                <a:spcPct val="30000"/>
              </a:spcBef>
            </a:pPr>
            <a:r>
              <a:rPr lang="zh-CN" altLang="en-US" b="1">
                <a:solidFill>
                  <a:srgbClr val="333333"/>
                </a:solidFill>
                <a:ea typeface="楷体_GB2312" pitchFamily="49" charset="-122"/>
              </a:rPr>
              <a:t>三、在线索二叉树上找前驱和后继的规律</a:t>
            </a:r>
          </a:p>
          <a:p>
            <a:pPr>
              <a:spcBef>
                <a:spcPct val="30000"/>
              </a:spcBef>
            </a:pPr>
            <a:r>
              <a:rPr lang="zh-CN" altLang="en-US" b="1">
                <a:solidFill>
                  <a:srgbClr val="FF00FF"/>
                </a:solidFill>
                <a:ea typeface="楷体_GB2312" pitchFamily="49" charset="-122"/>
              </a:rPr>
              <a:t>四、线索二叉树的遍历算法</a:t>
            </a:r>
          </a:p>
          <a:p>
            <a:pPr>
              <a:spcBef>
                <a:spcPct val="30000"/>
              </a:spcBef>
            </a:pPr>
            <a:r>
              <a:rPr lang="zh-CN" altLang="en-US" b="1">
                <a:solidFill>
                  <a:srgbClr val="333333"/>
                </a:solidFill>
                <a:ea typeface="楷体_GB2312" pitchFamily="49" charset="-122"/>
              </a:rPr>
              <a:t>五、如何建立中序线索二叉树？</a:t>
            </a:r>
          </a:p>
          <a:p>
            <a:pPr>
              <a:spcBef>
                <a:spcPct val="30000"/>
              </a:spcBef>
            </a:pPr>
            <a:r>
              <a:rPr lang="zh-CN" altLang="en-US" b="1">
                <a:solidFill>
                  <a:srgbClr val="333333"/>
                </a:solidFill>
                <a:ea typeface="楷体_GB2312" pitchFamily="49" charset="-122"/>
              </a:rPr>
              <a:t>六、在线索二叉树中插入结点</a:t>
            </a:r>
          </a:p>
        </p:txBody>
      </p:sp>
      <p:sp>
        <p:nvSpPr>
          <p:cNvPr id="41987" name="Text Box 3"/>
          <p:cNvSpPr txBox="1">
            <a:spLocks noChangeArrowheads="1"/>
          </p:cNvSpPr>
          <p:nvPr/>
        </p:nvSpPr>
        <p:spPr bwMode="auto">
          <a:xfrm>
            <a:off x="993775" y="449263"/>
            <a:ext cx="7100888" cy="10985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6600" b="1">
                <a:solidFill>
                  <a:srgbClr val="008080"/>
                </a:solidFill>
                <a:ea typeface="隶书" pitchFamily="49" charset="-122"/>
              </a:rPr>
              <a:t>6.5    </a:t>
            </a:r>
            <a:r>
              <a:rPr lang="zh-CN" altLang="en-US" sz="6600" b="1">
                <a:solidFill>
                  <a:srgbClr val="008080"/>
                </a:solidFill>
                <a:ea typeface="隶书" pitchFamily="49" charset="-122"/>
              </a:rPr>
              <a:t>线索二叉树</a:t>
            </a:r>
          </a:p>
        </p:txBody>
      </p:sp>
    </p:spTree>
    <p:extLst>
      <p:ext uri="{BB962C8B-B14F-4D97-AF65-F5344CB8AC3E}">
        <p14:creationId xmlns:p14="http://schemas.microsoft.com/office/powerpoint/2010/main" val="198946827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827088" y="409575"/>
            <a:ext cx="7921625" cy="2722563"/>
          </a:xfrm>
          <a:prstGeom prst="rect">
            <a:avLst/>
          </a:prstGeom>
          <a:solidFill>
            <a:srgbClr val="FFFF99">
              <a:alpha val="50195"/>
            </a:srgbClr>
          </a:solidFill>
          <a:ln w="12700" cap="sq">
            <a:noFill/>
            <a:miter lim="800000"/>
            <a:headEnd type="none" w="sm" len="sm"/>
            <a:tailEnd type="none" w="sm" len="sm"/>
          </a:ln>
        </p:spPr>
        <p:txBody>
          <a:bodyPr>
            <a:spAutoFit/>
          </a:bodyPr>
          <a:lstStyle/>
          <a:p>
            <a:pPr>
              <a:lnSpc>
                <a:spcPct val="125000"/>
              </a:lnSpc>
            </a:pPr>
            <a:r>
              <a:rPr lang="en-US" altLang="zh-CN" sz="7200" b="1">
                <a:solidFill>
                  <a:srgbClr val="008080"/>
                </a:solidFill>
                <a:latin typeface="隶书" pitchFamily="49" charset="-122"/>
                <a:ea typeface="隶书" pitchFamily="49" charset="-122"/>
              </a:rPr>
              <a:t>  </a:t>
            </a:r>
            <a:r>
              <a:rPr lang="en-US" altLang="zh-CN" sz="6600" b="1">
                <a:solidFill>
                  <a:srgbClr val="008080"/>
                </a:solidFill>
                <a:latin typeface="隶书" pitchFamily="49" charset="-122"/>
                <a:ea typeface="隶书" pitchFamily="49" charset="-122"/>
              </a:rPr>
              <a:t>6.6 </a:t>
            </a:r>
            <a:r>
              <a:rPr lang="zh-CN" altLang="en-US" sz="6600" b="1">
                <a:solidFill>
                  <a:srgbClr val="008080"/>
                </a:solidFill>
                <a:latin typeface="隶书" pitchFamily="49" charset="-122"/>
                <a:ea typeface="隶书" pitchFamily="49" charset="-122"/>
              </a:rPr>
              <a:t>树和森林</a:t>
            </a:r>
          </a:p>
          <a:p>
            <a:pPr>
              <a:lnSpc>
                <a:spcPct val="125000"/>
              </a:lnSpc>
            </a:pPr>
            <a:r>
              <a:rPr lang="zh-CN" altLang="en-US" sz="6600" b="1">
                <a:solidFill>
                  <a:srgbClr val="008080"/>
                </a:solidFill>
                <a:latin typeface="隶书" pitchFamily="49" charset="-122"/>
                <a:ea typeface="隶书" pitchFamily="49" charset="-122"/>
              </a:rPr>
              <a:t>      的表示方法</a:t>
            </a:r>
            <a:endParaRPr lang="zh-CN" altLang="en-US" sz="6600">
              <a:solidFill>
                <a:srgbClr val="000000"/>
              </a:solidFill>
              <a:latin typeface="隶书" pitchFamily="49" charset="-122"/>
              <a:ea typeface="隶书" pitchFamily="49" charset="-122"/>
            </a:endParaRPr>
          </a:p>
        </p:txBody>
      </p:sp>
      <p:graphicFrame>
        <p:nvGraphicFramePr>
          <p:cNvPr id="1026" name="Object 3">
            <a:hlinkClick r:id="rId4" action="ppaction://hlinksldjump"/>
          </p:cNvPr>
          <p:cNvGraphicFramePr>
            <a:graphicFrameLocks noChangeAspect="1"/>
          </p:cNvGraphicFramePr>
          <p:nvPr/>
        </p:nvGraphicFramePr>
        <p:xfrm>
          <a:off x="6345238" y="5718175"/>
          <a:ext cx="2432050" cy="806450"/>
        </p:xfrm>
        <a:graphic>
          <a:graphicData uri="http://schemas.openxmlformats.org/presentationml/2006/ole">
            <mc:AlternateContent xmlns:mc="http://schemas.openxmlformats.org/markup-compatibility/2006">
              <mc:Choice xmlns:v="urn:schemas-microsoft-com:vml" Requires="v">
                <p:oleObj spid="_x0000_s3103" name="剪辑" r:id="rId5" imgW="1154520" imgH="406440" progId="">
                  <p:embed/>
                </p:oleObj>
              </mc:Choice>
              <mc:Fallback>
                <p:oleObj name="剪辑" r:id="rId5" imgW="1154520" imgH="4064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5238" y="5718175"/>
                        <a:ext cx="243205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4">
            <a:hlinkClick r:id="rId7" action="ppaction://hlinksldjump"/>
          </p:cNvPr>
          <p:cNvSpPr txBox="1">
            <a:spLocks noChangeArrowheads="1"/>
          </p:cNvSpPr>
          <p:nvPr/>
        </p:nvSpPr>
        <p:spPr bwMode="auto">
          <a:xfrm>
            <a:off x="1289050" y="3595688"/>
            <a:ext cx="6954838" cy="823912"/>
          </a:xfrm>
          <a:prstGeom prst="rect">
            <a:avLst/>
          </a:prstGeom>
          <a:noFill/>
          <a:ln w="12700" cap="sq">
            <a:noFill/>
            <a:miter lim="800000"/>
            <a:headEnd type="none" w="sm" len="sm"/>
            <a:tailEnd type="none" w="sm" len="sm"/>
          </a:ln>
        </p:spPr>
        <p:txBody>
          <a:bodyPr>
            <a:spAutoFit/>
          </a:bodyPr>
          <a:lstStyle/>
          <a:p>
            <a:r>
              <a:rPr lang="zh-CN" altLang="en-US" sz="4800" b="1">
                <a:solidFill>
                  <a:srgbClr val="000099"/>
                </a:solidFill>
                <a:ea typeface="楷体_GB2312" pitchFamily="49" charset="-122"/>
              </a:rPr>
              <a:t>一、树的三种存储结构</a:t>
            </a:r>
            <a:endParaRPr lang="zh-CN" altLang="en-US" sz="4400">
              <a:solidFill>
                <a:srgbClr val="000099"/>
              </a:solidFill>
            </a:endParaRPr>
          </a:p>
        </p:txBody>
      </p:sp>
      <p:sp>
        <p:nvSpPr>
          <p:cNvPr id="1029" name="Text Box 5">
            <a:hlinkClick r:id="" action="ppaction://noaction"/>
          </p:cNvPr>
          <p:cNvSpPr txBox="1">
            <a:spLocks noChangeArrowheads="1"/>
          </p:cNvSpPr>
          <p:nvPr/>
        </p:nvSpPr>
        <p:spPr bwMode="auto">
          <a:xfrm>
            <a:off x="1308100" y="4659313"/>
            <a:ext cx="6719888" cy="823912"/>
          </a:xfrm>
          <a:prstGeom prst="rect">
            <a:avLst/>
          </a:prstGeom>
          <a:noFill/>
          <a:ln w="12700" cap="sq">
            <a:noFill/>
            <a:miter lim="800000"/>
            <a:headEnd type="none" w="sm" len="sm"/>
            <a:tailEnd type="none" w="sm" len="sm"/>
          </a:ln>
        </p:spPr>
        <p:txBody>
          <a:bodyPr>
            <a:spAutoFit/>
          </a:bodyPr>
          <a:lstStyle/>
          <a:p>
            <a:r>
              <a:rPr lang="zh-CN" altLang="en-US" sz="4800" b="1">
                <a:solidFill>
                  <a:srgbClr val="000099"/>
                </a:solidFill>
                <a:ea typeface="楷体_GB2312" pitchFamily="49" charset="-122"/>
              </a:rPr>
              <a:t>二、树与二叉树的转换</a:t>
            </a:r>
            <a:endParaRPr lang="zh-CN" altLang="en-US" sz="4400">
              <a:solidFill>
                <a:srgbClr val="000099"/>
              </a:solidFill>
            </a:endParaRPr>
          </a:p>
        </p:txBody>
      </p:sp>
    </p:spTree>
    <p:extLst>
      <p:ext uri="{BB962C8B-B14F-4D97-AF65-F5344CB8AC3E}">
        <p14:creationId xmlns:p14="http://schemas.microsoft.com/office/powerpoint/2010/main" val="56092537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990600" y="479425"/>
            <a:ext cx="6965950" cy="823913"/>
          </a:xfrm>
          <a:prstGeom prst="rect">
            <a:avLst/>
          </a:prstGeom>
          <a:noFill/>
          <a:ln w="12700" cap="sq">
            <a:noFill/>
            <a:miter lim="800000"/>
            <a:headEnd type="none" w="sm" len="sm"/>
            <a:tailEnd type="none" w="sm" len="sm"/>
          </a:ln>
        </p:spPr>
        <p:txBody>
          <a:bodyPr>
            <a:spAutoFit/>
          </a:bodyPr>
          <a:lstStyle/>
          <a:p>
            <a:r>
              <a:rPr lang="zh-CN" altLang="en-US" sz="4800" b="1">
                <a:solidFill>
                  <a:srgbClr val="000099"/>
                </a:solidFill>
                <a:ea typeface="楷体_GB2312" pitchFamily="49" charset="-122"/>
              </a:rPr>
              <a:t>一、树的三种存储结构</a:t>
            </a:r>
            <a:endParaRPr lang="zh-CN" altLang="en-US" sz="4400">
              <a:solidFill>
                <a:srgbClr val="000099"/>
              </a:solidFill>
            </a:endParaRPr>
          </a:p>
        </p:txBody>
      </p:sp>
      <p:sp>
        <p:nvSpPr>
          <p:cNvPr id="8195" name="Text Box 3">
            <a:hlinkClick r:id="" action="ppaction://hlinkshowjump?jump=nextslide"/>
          </p:cNvPr>
          <p:cNvSpPr txBox="1">
            <a:spLocks noChangeArrowheads="1"/>
          </p:cNvSpPr>
          <p:nvPr/>
        </p:nvSpPr>
        <p:spPr bwMode="auto">
          <a:xfrm>
            <a:off x="533400" y="1828800"/>
            <a:ext cx="5703888" cy="823913"/>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楷体_GB2312" pitchFamily="49" charset="-122"/>
              </a:rPr>
              <a:t>1. </a:t>
            </a:r>
            <a:r>
              <a:rPr lang="zh-CN" altLang="en-US" sz="4800" b="1">
                <a:solidFill>
                  <a:srgbClr val="0000FF"/>
                </a:solidFill>
                <a:ea typeface="隶书" pitchFamily="49" charset="-122"/>
              </a:rPr>
              <a:t>双亲表示法</a:t>
            </a:r>
            <a:endParaRPr lang="zh-CN" altLang="en-US" sz="4800">
              <a:solidFill>
                <a:srgbClr val="000000"/>
              </a:solidFill>
              <a:ea typeface="隶书" pitchFamily="49" charset="-122"/>
            </a:endParaRPr>
          </a:p>
        </p:txBody>
      </p:sp>
      <p:sp>
        <p:nvSpPr>
          <p:cNvPr id="8196" name="Text Box 4">
            <a:hlinkClick r:id="rId3" action="ppaction://hlinksldjump" highlightClick="1"/>
          </p:cNvPr>
          <p:cNvSpPr txBox="1">
            <a:spLocks noChangeArrowheads="1"/>
          </p:cNvSpPr>
          <p:nvPr/>
        </p:nvSpPr>
        <p:spPr bwMode="auto">
          <a:xfrm>
            <a:off x="457200" y="3048000"/>
            <a:ext cx="7058025" cy="823913"/>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楷体_GB2312" pitchFamily="49" charset="-122"/>
              </a:rPr>
              <a:t>2. </a:t>
            </a:r>
            <a:r>
              <a:rPr lang="zh-CN" altLang="en-US" sz="4800" b="1">
                <a:solidFill>
                  <a:srgbClr val="0000FF"/>
                </a:solidFill>
                <a:ea typeface="隶书" pitchFamily="49" charset="-122"/>
              </a:rPr>
              <a:t>孩子链表表示法</a:t>
            </a:r>
            <a:endParaRPr lang="zh-CN" altLang="en-US" sz="4800">
              <a:solidFill>
                <a:srgbClr val="000000"/>
              </a:solidFill>
            </a:endParaRPr>
          </a:p>
        </p:txBody>
      </p:sp>
      <p:sp>
        <p:nvSpPr>
          <p:cNvPr id="8197" name="Text Box 5">
            <a:hlinkClick r:id="rId4" action="ppaction://hlinksldjump" highlightClick="1"/>
          </p:cNvPr>
          <p:cNvSpPr txBox="1">
            <a:spLocks noChangeArrowheads="1"/>
          </p:cNvSpPr>
          <p:nvPr/>
        </p:nvSpPr>
        <p:spPr bwMode="auto">
          <a:xfrm>
            <a:off x="381000" y="4141788"/>
            <a:ext cx="8439150" cy="1847850"/>
          </a:xfrm>
          <a:prstGeom prst="rect">
            <a:avLst/>
          </a:prstGeom>
          <a:noFill/>
          <a:ln w="12700" cap="sq">
            <a:noFill/>
            <a:miter lim="800000"/>
            <a:headEnd type="none" w="sm" len="sm"/>
            <a:tailEnd type="none" w="sm" len="sm"/>
          </a:ln>
        </p:spPr>
        <p:txBody>
          <a:bodyPr>
            <a:spAutoFit/>
          </a:bodyPr>
          <a:lstStyle/>
          <a:p>
            <a:pPr>
              <a:lnSpc>
                <a:spcPct val="120000"/>
              </a:lnSpc>
            </a:pPr>
            <a:r>
              <a:rPr lang="en-US" altLang="zh-CN" sz="4800" b="1">
                <a:solidFill>
                  <a:srgbClr val="0000FF"/>
                </a:solidFill>
                <a:ea typeface="楷体_GB2312" pitchFamily="49" charset="-122"/>
              </a:rPr>
              <a:t>3. </a:t>
            </a:r>
            <a:r>
              <a:rPr lang="zh-CN" altLang="en-US" sz="4800" b="1">
                <a:solidFill>
                  <a:srgbClr val="0000FF"/>
                </a:solidFill>
                <a:latin typeface="隶书" pitchFamily="49" charset="-122"/>
                <a:ea typeface="隶书" pitchFamily="49" charset="-122"/>
              </a:rPr>
              <a:t>树的二叉链表</a:t>
            </a:r>
            <a:r>
              <a:rPr lang="en-US" altLang="zh-CN" sz="4800" b="1">
                <a:solidFill>
                  <a:srgbClr val="0000FF"/>
                </a:solidFill>
                <a:latin typeface="隶书" pitchFamily="49" charset="-122"/>
                <a:ea typeface="隶书" pitchFamily="49" charset="-122"/>
              </a:rPr>
              <a:t>(</a:t>
            </a:r>
            <a:r>
              <a:rPr lang="zh-CN" altLang="en-US" sz="4800" b="1">
                <a:solidFill>
                  <a:srgbClr val="0000FF"/>
                </a:solidFill>
                <a:latin typeface="隶书" pitchFamily="49" charset="-122"/>
                <a:ea typeface="隶书" pitchFamily="49" charset="-122"/>
              </a:rPr>
              <a:t>孩子</a:t>
            </a:r>
            <a:r>
              <a:rPr lang="en-US" altLang="zh-CN" sz="4800" b="1">
                <a:solidFill>
                  <a:srgbClr val="0000FF"/>
                </a:solidFill>
                <a:latin typeface="隶书" pitchFamily="49" charset="-122"/>
                <a:ea typeface="隶书" pitchFamily="49" charset="-122"/>
              </a:rPr>
              <a:t>-</a:t>
            </a:r>
            <a:r>
              <a:rPr lang="zh-CN" altLang="en-US" sz="4800" b="1">
                <a:solidFill>
                  <a:srgbClr val="0000FF"/>
                </a:solidFill>
                <a:latin typeface="隶书" pitchFamily="49" charset="-122"/>
                <a:ea typeface="隶书" pitchFamily="49" charset="-122"/>
              </a:rPr>
              <a:t>兄弟）</a:t>
            </a:r>
          </a:p>
          <a:p>
            <a:pPr>
              <a:lnSpc>
                <a:spcPct val="120000"/>
              </a:lnSpc>
            </a:pPr>
            <a:r>
              <a:rPr lang="zh-CN" altLang="en-US" sz="4800" b="1">
                <a:solidFill>
                  <a:srgbClr val="0000FF"/>
                </a:solidFill>
                <a:latin typeface="隶书" pitchFamily="49" charset="-122"/>
                <a:ea typeface="隶书" pitchFamily="49" charset="-122"/>
              </a:rPr>
              <a:t>  存储表示法</a:t>
            </a:r>
            <a:endParaRPr lang="zh-CN" altLang="en-US" sz="4800">
              <a:solidFill>
                <a:srgbClr val="000000"/>
              </a:solidFill>
            </a:endParaRPr>
          </a:p>
        </p:txBody>
      </p:sp>
    </p:spTree>
    <p:extLst>
      <p:ext uri="{BB962C8B-B14F-4D97-AF65-F5344CB8AC3E}">
        <p14:creationId xmlns:p14="http://schemas.microsoft.com/office/powerpoint/2010/main" val="303979160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477125" y="3640138"/>
            <a:ext cx="1379538" cy="1489075"/>
            <a:chOff x="4710" y="1129"/>
            <a:chExt cx="869" cy="938"/>
          </a:xfrm>
        </p:grpSpPr>
        <p:sp>
          <p:nvSpPr>
            <p:cNvPr id="9258" name="Rectangle 3"/>
            <p:cNvSpPr>
              <a:spLocks noChangeArrowheads="1"/>
            </p:cNvSpPr>
            <p:nvPr/>
          </p:nvSpPr>
          <p:spPr bwMode="auto">
            <a:xfrm>
              <a:off x="4710" y="1129"/>
              <a:ext cx="869" cy="938"/>
            </a:xfrm>
            <a:prstGeom prst="rect">
              <a:avLst/>
            </a:prstGeom>
            <a:solidFill>
              <a:srgbClr val="CCFFFF"/>
            </a:solid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9259" name="Line 4"/>
            <p:cNvSpPr>
              <a:spLocks noChangeShapeType="1"/>
            </p:cNvSpPr>
            <p:nvPr/>
          </p:nvSpPr>
          <p:spPr bwMode="auto">
            <a:xfrm>
              <a:off x="4710" y="1604"/>
              <a:ext cx="858" cy="0"/>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3" name="Group 5"/>
          <p:cNvGrpSpPr>
            <a:grpSpLocks/>
          </p:cNvGrpSpPr>
          <p:nvPr/>
        </p:nvGrpSpPr>
        <p:grpSpPr bwMode="auto">
          <a:xfrm>
            <a:off x="4695825" y="950913"/>
            <a:ext cx="2733675" cy="644525"/>
            <a:chOff x="2981" y="644"/>
            <a:chExt cx="1565" cy="406"/>
          </a:xfrm>
        </p:grpSpPr>
        <p:sp>
          <p:nvSpPr>
            <p:cNvPr id="9256" name="Rectangle 6"/>
            <p:cNvSpPr>
              <a:spLocks noChangeArrowheads="1"/>
            </p:cNvSpPr>
            <p:nvPr/>
          </p:nvSpPr>
          <p:spPr bwMode="auto">
            <a:xfrm>
              <a:off x="2981" y="644"/>
              <a:ext cx="1565" cy="406"/>
            </a:xfrm>
            <a:prstGeom prst="rect">
              <a:avLst/>
            </a:prstGeom>
            <a:solidFill>
              <a:srgbClr val="FFFFCC"/>
            </a:solid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9257" name="Line 7"/>
            <p:cNvSpPr>
              <a:spLocks noChangeShapeType="1"/>
            </p:cNvSpPr>
            <p:nvPr/>
          </p:nvSpPr>
          <p:spPr bwMode="auto">
            <a:xfrm>
              <a:off x="3693" y="644"/>
              <a:ext cx="1" cy="406"/>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4" name="Group 8"/>
          <p:cNvGrpSpPr>
            <a:grpSpLocks/>
          </p:cNvGrpSpPr>
          <p:nvPr/>
        </p:nvGrpSpPr>
        <p:grpSpPr bwMode="auto">
          <a:xfrm>
            <a:off x="685800" y="1828800"/>
            <a:ext cx="2590800" cy="4191000"/>
            <a:chOff x="432" y="1152"/>
            <a:chExt cx="1632" cy="2640"/>
          </a:xfrm>
        </p:grpSpPr>
        <p:sp>
          <p:nvSpPr>
            <p:cNvPr id="9236" name="Oval 9"/>
            <p:cNvSpPr>
              <a:spLocks noChangeArrowheads="1"/>
            </p:cNvSpPr>
            <p:nvPr/>
          </p:nvSpPr>
          <p:spPr bwMode="auto">
            <a:xfrm>
              <a:off x="1056" y="1248"/>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37" name="Text Box 10"/>
            <p:cNvSpPr txBox="1">
              <a:spLocks noChangeArrowheads="1"/>
            </p:cNvSpPr>
            <p:nvPr/>
          </p:nvSpPr>
          <p:spPr bwMode="auto">
            <a:xfrm>
              <a:off x="1056" y="1152"/>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A</a:t>
              </a:r>
              <a:endParaRPr lang="en-US" altLang="zh-CN" sz="2400">
                <a:solidFill>
                  <a:srgbClr val="000000"/>
                </a:solidFill>
              </a:endParaRPr>
            </a:p>
          </p:txBody>
        </p:sp>
        <p:sp>
          <p:nvSpPr>
            <p:cNvPr id="9238" name="Oval 11"/>
            <p:cNvSpPr>
              <a:spLocks noChangeArrowheads="1"/>
            </p:cNvSpPr>
            <p:nvPr/>
          </p:nvSpPr>
          <p:spPr bwMode="auto">
            <a:xfrm>
              <a:off x="1056" y="192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39" name="Oval 12"/>
            <p:cNvSpPr>
              <a:spLocks noChangeArrowheads="1"/>
            </p:cNvSpPr>
            <p:nvPr/>
          </p:nvSpPr>
          <p:spPr bwMode="auto">
            <a:xfrm>
              <a:off x="432" y="192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40" name="Oval 13"/>
            <p:cNvSpPr>
              <a:spLocks noChangeArrowheads="1"/>
            </p:cNvSpPr>
            <p:nvPr/>
          </p:nvSpPr>
          <p:spPr bwMode="auto">
            <a:xfrm>
              <a:off x="1680" y="192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41" name="Oval 14"/>
            <p:cNvSpPr>
              <a:spLocks noChangeArrowheads="1"/>
            </p:cNvSpPr>
            <p:nvPr/>
          </p:nvSpPr>
          <p:spPr bwMode="auto">
            <a:xfrm>
              <a:off x="816" y="264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42" name="Oval 15"/>
            <p:cNvSpPr>
              <a:spLocks noChangeArrowheads="1"/>
            </p:cNvSpPr>
            <p:nvPr/>
          </p:nvSpPr>
          <p:spPr bwMode="auto">
            <a:xfrm>
              <a:off x="1392" y="264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43" name="Oval 16"/>
            <p:cNvSpPr>
              <a:spLocks noChangeArrowheads="1"/>
            </p:cNvSpPr>
            <p:nvPr/>
          </p:nvSpPr>
          <p:spPr bwMode="auto">
            <a:xfrm>
              <a:off x="1392" y="336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44" name="Text Box 17"/>
            <p:cNvSpPr txBox="1">
              <a:spLocks noChangeArrowheads="1"/>
            </p:cNvSpPr>
            <p:nvPr/>
          </p:nvSpPr>
          <p:spPr bwMode="auto">
            <a:xfrm>
              <a:off x="480" y="1872"/>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B</a:t>
              </a:r>
              <a:endParaRPr lang="en-US" altLang="zh-CN" sz="2400">
                <a:solidFill>
                  <a:srgbClr val="000000"/>
                </a:solidFill>
              </a:endParaRPr>
            </a:p>
          </p:txBody>
        </p:sp>
        <p:sp>
          <p:nvSpPr>
            <p:cNvPr id="9245" name="Text Box 18"/>
            <p:cNvSpPr txBox="1">
              <a:spLocks noChangeArrowheads="1"/>
            </p:cNvSpPr>
            <p:nvPr/>
          </p:nvSpPr>
          <p:spPr bwMode="auto">
            <a:xfrm>
              <a:off x="1056" y="1872"/>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C</a:t>
              </a:r>
              <a:endParaRPr lang="en-US" altLang="zh-CN" sz="2400">
                <a:solidFill>
                  <a:srgbClr val="000000"/>
                </a:solidFill>
              </a:endParaRPr>
            </a:p>
          </p:txBody>
        </p:sp>
        <p:sp>
          <p:nvSpPr>
            <p:cNvPr id="9246" name="Text Box 19"/>
            <p:cNvSpPr txBox="1">
              <a:spLocks noChangeArrowheads="1"/>
            </p:cNvSpPr>
            <p:nvPr/>
          </p:nvSpPr>
          <p:spPr bwMode="auto">
            <a:xfrm>
              <a:off x="1680" y="1872"/>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D</a:t>
              </a:r>
              <a:endParaRPr lang="en-US" altLang="zh-CN" sz="2400">
                <a:solidFill>
                  <a:srgbClr val="000000"/>
                </a:solidFill>
              </a:endParaRPr>
            </a:p>
          </p:txBody>
        </p:sp>
        <p:sp>
          <p:nvSpPr>
            <p:cNvPr id="9247" name="Text Box 20"/>
            <p:cNvSpPr txBox="1">
              <a:spLocks noChangeArrowheads="1"/>
            </p:cNvSpPr>
            <p:nvPr/>
          </p:nvSpPr>
          <p:spPr bwMode="auto">
            <a:xfrm>
              <a:off x="864" y="2592"/>
              <a:ext cx="33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E</a:t>
              </a:r>
              <a:endParaRPr lang="en-US" altLang="zh-CN" sz="2400">
                <a:solidFill>
                  <a:srgbClr val="000000"/>
                </a:solidFill>
              </a:endParaRPr>
            </a:p>
          </p:txBody>
        </p:sp>
        <p:sp>
          <p:nvSpPr>
            <p:cNvPr id="9248" name="Text Box 21"/>
            <p:cNvSpPr txBox="1">
              <a:spLocks noChangeArrowheads="1"/>
            </p:cNvSpPr>
            <p:nvPr/>
          </p:nvSpPr>
          <p:spPr bwMode="auto">
            <a:xfrm>
              <a:off x="1440" y="2592"/>
              <a:ext cx="312"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F</a:t>
              </a:r>
              <a:endParaRPr lang="en-US" altLang="zh-CN" sz="2400">
                <a:solidFill>
                  <a:srgbClr val="000000"/>
                </a:solidFill>
              </a:endParaRPr>
            </a:p>
          </p:txBody>
        </p:sp>
        <p:sp>
          <p:nvSpPr>
            <p:cNvPr id="9249" name="Text Box 22"/>
            <p:cNvSpPr txBox="1">
              <a:spLocks noChangeArrowheads="1"/>
            </p:cNvSpPr>
            <p:nvPr/>
          </p:nvSpPr>
          <p:spPr bwMode="auto">
            <a:xfrm>
              <a:off x="1392" y="3312"/>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G</a:t>
              </a:r>
              <a:endParaRPr lang="en-US" altLang="zh-CN" sz="2400">
                <a:solidFill>
                  <a:srgbClr val="000000"/>
                </a:solidFill>
              </a:endParaRPr>
            </a:p>
          </p:txBody>
        </p:sp>
        <p:sp>
          <p:nvSpPr>
            <p:cNvPr id="9250" name="Line 23"/>
            <p:cNvSpPr>
              <a:spLocks noChangeShapeType="1"/>
            </p:cNvSpPr>
            <p:nvPr/>
          </p:nvSpPr>
          <p:spPr bwMode="auto">
            <a:xfrm>
              <a:off x="1248" y="1632"/>
              <a:ext cx="0" cy="288"/>
            </a:xfrm>
            <a:prstGeom prst="line">
              <a:avLst/>
            </a:prstGeom>
            <a:noFill/>
            <a:ln w="28575"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51" name="Line 24"/>
            <p:cNvSpPr>
              <a:spLocks noChangeShapeType="1"/>
            </p:cNvSpPr>
            <p:nvPr/>
          </p:nvSpPr>
          <p:spPr bwMode="auto">
            <a:xfrm>
              <a:off x="1440" y="1536"/>
              <a:ext cx="384" cy="384"/>
            </a:xfrm>
            <a:prstGeom prst="line">
              <a:avLst/>
            </a:prstGeom>
            <a:noFill/>
            <a:ln w="28575"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52" name="Line 25"/>
            <p:cNvSpPr>
              <a:spLocks noChangeShapeType="1"/>
            </p:cNvSpPr>
            <p:nvPr/>
          </p:nvSpPr>
          <p:spPr bwMode="auto">
            <a:xfrm flipH="1">
              <a:off x="624" y="1536"/>
              <a:ext cx="480" cy="384"/>
            </a:xfrm>
            <a:prstGeom prst="line">
              <a:avLst/>
            </a:prstGeom>
            <a:noFill/>
            <a:ln w="28575"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53" name="Line 26"/>
            <p:cNvSpPr>
              <a:spLocks noChangeShapeType="1"/>
            </p:cNvSpPr>
            <p:nvPr/>
          </p:nvSpPr>
          <p:spPr bwMode="auto">
            <a:xfrm flipH="1">
              <a:off x="1008" y="2256"/>
              <a:ext cx="96" cy="384"/>
            </a:xfrm>
            <a:prstGeom prst="line">
              <a:avLst/>
            </a:prstGeom>
            <a:noFill/>
            <a:ln w="28575"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54" name="Line 27"/>
            <p:cNvSpPr>
              <a:spLocks noChangeShapeType="1"/>
            </p:cNvSpPr>
            <p:nvPr/>
          </p:nvSpPr>
          <p:spPr bwMode="auto">
            <a:xfrm>
              <a:off x="1392" y="2256"/>
              <a:ext cx="192" cy="384"/>
            </a:xfrm>
            <a:prstGeom prst="line">
              <a:avLst/>
            </a:prstGeom>
            <a:noFill/>
            <a:ln w="28575"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55" name="Line 28"/>
            <p:cNvSpPr>
              <a:spLocks noChangeShapeType="1"/>
            </p:cNvSpPr>
            <p:nvPr/>
          </p:nvSpPr>
          <p:spPr bwMode="auto">
            <a:xfrm>
              <a:off x="1584" y="3024"/>
              <a:ext cx="0" cy="336"/>
            </a:xfrm>
            <a:prstGeom prst="line">
              <a:avLst/>
            </a:prstGeom>
            <a:noFill/>
            <a:ln w="28575"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363549" name="Text Box 29"/>
          <p:cNvSpPr txBox="1">
            <a:spLocks noChangeArrowheads="1"/>
          </p:cNvSpPr>
          <p:nvPr/>
        </p:nvSpPr>
        <p:spPr bwMode="auto">
          <a:xfrm>
            <a:off x="7620000" y="3676650"/>
            <a:ext cx="1058863" cy="1431925"/>
          </a:xfrm>
          <a:prstGeom prst="rect">
            <a:avLst/>
          </a:prstGeom>
          <a:noFill/>
          <a:ln w="12700" cap="sq">
            <a:noFill/>
            <a:miter lim="800000"/>
            <a:headEnd type="none" w="sm" len="sm"/>
            <a:tailEnd type="none" w="sm" len="sm"/>
          </a:ln>
        </p:spPr>
        <p:txBody>
          <a:bodyPr wrap="none">
            <a:spAutoFit/>
          </a:bodyPr>
          <a:lstStyle/>
          <a:p>
            <a:r>
              <a:rPr lang="en-US" altLang="zh-CN" sz="4400">
                <a:solidFill>
                  <a:srgbClr val="000099"/>
                </a:solidFill>
              </a:rPr>
              <a:t>r=0</a:t>
            </a:r>
          </a:p>
          <a:p>
            <a:r>
              <a:rPr lang="en-US" altLang="zh-CN" sz="4400">
                <a:solidFill>
                  <a:srgbClr val="000099"/>
                </a:solidFill>
              </a:rPr>
              <a:t>n=7</a:t>
            </a:r>
            <a:endParaRPr lang="en-US" altLang="zh-CN" sz="2400">
              <a:solidFill>
                <a:srgbClr val="000000"/>
              </a:solidFill>
            </a:endParaRPr>
          </a:p>
        </p:txBody>
      </p:sp>
      <p:grpSp>
        <p:nvGrpSpPr>
          <p:cNvPr id="5" name="Group 30"/>
          <p:cNvGrpSpPr>
            <a:grpSpLocks/>
          </p:cNvGrpSpPr>
          <p:nvPr/>
        </p:nvGrpSpPr>
        <p:grpSpPr bwMode="auto">
          <a:xfrm>
            <a:off x="4267200" y="1600200"/>
            <a:ext cx="2971800" cy="4800600"/>
            <a:chOff x="2688" y="1008"/>
            <a:chExt cx="1872" cy="3024"/>
          </a:xfrm>
        </p:grpSpPr>
        <p:sp>
          <p:nvSpPr>
            <p:cNvPr id="9227" name="Text Box 31"/>
            <p:cNvSpPr txBox="1">
              <a:spLocks noChangeArrowheads="1"/>
            </p:cNvSpPr>
            <p:nvPr/>
          </p:nvSpPr>
          <p:spPr bwMode="auto">
            <a:xfrm>
              <a:off x="2688" y="1008"/>
              <a:ext cx="1671" cy="3012"/>
            </a:xfrm>
            <a:prstGeom prst="rect">
              <a:avLst/>
            </a:prstGeom>
            <a:noFill/>
            <a:ln w="12700" cap="sq">
              <a:noFill/>
              <a:miter lim="800000"/>
              <a:headEnd type="none" w="sm" len="sm"/>
              <a:tailEnd type="none" w="sm" len="sm"/>
            </a:ln>
          </p:spPr>
          <p:txBody>
            <a:bodyPr wrap="none">
              <a:spAutoFit/>
            </a:bodyPr>
            <a:lstStyle/>
            <a:p>
              <a:r>
                <a:rPr lang="en-US" altLang="zh-CN" sz="4400">
                  <a:solidFill>
                    <a:srgbClr val="990033"/>
                  </a:solidFill>
                </a:rPr>
                <a:t>0</a:t>
              </a:r>
              <a:r>
                <a:rPr lang="en-US" altLang="zh-CN" sz="4400">
                  <a:solidFill>
                    <a:srgbClr val="000000"/>
                  </a:solidFill>
                </a:rPr>
                <a:t>    </a:t>
              </a:r>
              <a:r>
                <a:rPr lang="en-US" altLang="zh-CN" sz="4400" b="1">
                  <a:solidFill>
                    <a:srgbClr val="000000"/>
                  </a:solidFill>
                </a:rPr>
                <a:t>A</a:t>
              </a:r>
              <a:r>
                <a:rPr lang="en-US" altLang="zh-CN" sz="4400">
                  <a:solidFill>
                    <a:srgbClr val="000000"/>
                  </a:solidFill>
                </a:rPr>
                <a:t>     </a:t>
              </a:r>
              <a:r>
                <a:rPr lang="en-US" altLang="zh-CN" sz="4400">
                  <a:solidFill>
                    <a:srgbClr val="CC0000"/>
                  </a:solidFill>
                </a:rPr>
                <a:t>-1</a:t>
              </a:r>
              <a:endParaRPr lang="en-US" altLang="zh-CN" sz="4400">
                <a:solidFill>
                  <a:srgbClr val="000000"/>
                </a:solidFill>
              </a:endParaRPr>
            </a:p>
            <a:p>
              <a:r>
                <a:rPr lang="en-US" altLang="zh-CN" sz="4400">
                  <a:solidFill>
                    <a:srgbClr val="990033"/>
                  </a:solidFill>
                </a:rPr>
                <a:t>1</a:t>
              </a:r>
              <a:r>
                <a:rPr lang="en-US" altLang="zh-CN" sz="4400">
                  <a:solidFill>
                    <a:srgbClr val="000000"/>
                  </a:solidFill>
                </a:rPr>
                <a:t>   </a:t>
              </a:r>
              <a:r>
                <a:rPr lang="en-US" altLang="zh-CN" sz="4400" b="1">
                  <a:solidFill>
                    <a:srgbClr val="000000"/>
                  </a:solidFill>
                </a:rPr>
                <a:t> B</a:t>
              </a:r>
              <a:r>
                <a:rPr lang="en-US" altLang="zh-CN" sz="4400">
                  <a:solidFill>
                    <a:srgbClr val="000000"/>
                  </a:solidFill>
                </a:rPr>
                <a:t>      </a:t>
              </a:r>
              <a:r>
                <a:rPr lang="en-US" altLang="zh-CN" sz="4400">
                  <a:solidFill>
                    <a:srgbClr val="0000FF"/>
                  </a:solidFill>
                </a:rPr>
                <a:t>0</a:t>
              </a:r>
              <a:endParaRPr lang="en-US" altLang="zh-CN" sz="4400">
                <a:solidFill>
                  <a:srgbClr val="000000"/>
                </a:solidFill>
              </a:endParaRPr>
            </a:p>
            <a:p>
              <a:r>
                <a:rPr lang="en-US" altLang="zh-CN" sz="4400">
                  <a:solidFill>
                    <a:srgbClr val="990033"/>
                  </a:solidFill>
                </a:rPr>
                <a:t>2  </a:t>
              </a:r>
              <a:r>
                <a:rPr lang="en-US" altLang="zh-CN" sz="4400">
                  <a:solidFill>
                    <a:srgbClr val="000000"/>
                  </a:solidFill>
                </a:rPr>
                <a:t>  </a:t>
              </a:r>
              <a:r>
                <a:rPr lang="en-US" altLang="zh-CN" sz="4400" b="1">
                  <a:solidFill>
                    <a:srgbClr val="000000"/>
                  </a:solidFill>
                </a:rPr>
                <a:t>C</a:t>
              </a:r>
              <a:r>
                <a:rPr lang="en-US" altLang="zh-CN" sz="4400">
                  <a:solidFill>
                    <a:srgbClr val="000000"/>
                  </a:solidFill>
                </a:rPr>
                <a:t>    </a:t>
              </a:r>
              <a:r>
                <a:rPr lang="en-US" altLang="zh-CN" sz="4400">
                  <a:solidFill>
                    <a:srgbClr val="0000FF"/>
                  </a:solidFill>
                </a:rPr>
                <a:t>  0</a:t>
              </a:r>
              <a:endParaRPr lang="en-US" altLang="zh-CN" sz="4400">
                <a:solidFill>
                  <a:srgbClr val="000000"/>
                </a:solidFill>
              </a:endParaRPr>
            </a:p>
            <a:p>
              <a:r>
                <a:rPr lang="en-US" altLang="zh-CN" sz="4400">
                  <a:solidFill>
                    <a:srgbClr val="990033"/>
                  </a:solidFill>
                </a:rPr>
                <a:t>3</a:t>
              </a:r>
              <a:r>
                <a:rPr lang="en-US" altLang="zh-CN" sz="4400">
                  <a:solidFill>
                    <a:srgbClr val="000000"/>
                  </a:solidFill>
                </a:rPr>
                <a:t>    </a:t>
              </a:r>
              <a:r>
                <a:rPr lang="en-US" altLang="zh-CN" sz="4400" b="1">
                  <a:solidFill>
                    <a:srgbClr val="000000"/>
                  </a:solidFill>
                </a:rPr>
                <a:t>D</a:t>
              </a:r>
              <a:r>
                <a:rPr lang="en-US" altLang="zh-CN" sz="4400">
                  <a:solidFill>
                    <a:srgbClr val="000000"/>
                  </a:solidFill>
                </a:rPr>
                <a:t>    </a:t>
              </a:r>
              <a:r>
                <a:rPr lang="en-US" altLang="zh-CN" sz="4400">
                  <a:solidFill>
                    <a:srgbClr val="0000FF"/>
                  </a:solidFill>
                </a:rPr>
                <a:t>  0</a:t>
              </a:r>
              <a:endParaRPr lang="en-US" altLang="zh-CN" sz="4400">
                <a:solidFill>
                  <a:srgbClr val="000000"/>
                </a:solidFill>
              </a:endParaRPr>
            </a:p>
            <a:p>
              <a:r>
                <a:rPr lang="en-US" altLang="zh-CN" sz="4400">
                  <a:solidFill>
                    <a:srgbClr val="990033"/>
                  </a:solidFill>
                </a:rPr>
                <a:t>4</a:t>
              </a:r>
              <a:r>
                <a:rPr lang="en-US" altLang="zh-CN" sz="4400">
                  <a:solidFill>
                    <a:srgbClr val="000000"/>
                  </a:solidFill>
                </a:rPr>
                <a:t>    </a:t>
              </a:r>
              <a:r>
                <a:rPr lang="en-US" altLang="zh-CN" sz="4400" b="1">
                  <a:solidFill>
                    <a:srgbClr val="000000"/>
                  </a:solidFill>
                </a:rPr>
                <a:t>E</a:t>
              </a:r>
              <a:r>
                <a:rPr lang="en-US" altLang="zh-CN" sz="4400">
                  <a:solidFill>
                    <a:srgbClr val="000000"/>
                  </a:solidFill>
                </a:rPr>
                <a:t>      </a:t>
              </a:r>
              <a:r>
                <a:rPr lang="en-US" altLang="zh-CN" sz="4400">
                  <a:solidFill>
                    <a:srgbClr val="0000FF"/>
                  </a:solidFill>
                </a:rPr>
                <a:t>2 </a:t>
              </a:r>
              <a:endParaRPr lang="en-US" altLang="zh-CN" sz="4400">
                <a:solidFill>
                  <a:srgbClr val="000000"/>
                </a:solidFill>
              </a:endParaRPr>
            </a:p>
            <a:p>
              <a:r>
                <a:rPr lang="en-US" altLang="zh-CN" sz="4400">
                  <a:solidFill>
                    <a:srgbClr val="990033"/>
                  </a:solidFill>
                </a:rPr>
                <a:t>5</a:t>
              </a:r>
              <a:r>
                <a:rPr lang="en-US" altLang="zh-CN" sz="4400">
                  <a:solidFill>
                    <a:srgbClr val="000000"/>
                  </a:solidFill>
                </a:rPr>
                <a:t>    </a:t>
              </a:r>
              <a:r>
                <a:rPr lang="en-US" altLang="zh-CN" sz="4400" b="1">
                  <a:solidFill>
                    <a:srgbClr val="000000"/>
                  </a:solidFill>
                </a:rPr>
                <a:t>F</a:t>
              </a:r>
              <a:r>
                <a:rPr lang="en-US" altLang="zh-CN" sz="4400">
                  <a:solidFill>
                    <a:srgbClr val="000000"/>
                  </a:solidFill>
                </a:rPr>
                <a:t>      </a:t>
              </a:r>
              <a:r>
                <a:rPr lang="en-US" altLang="zh-CN" sz="4400">
                  <a:solidFill>
                    <a:srgbClr val="0000FF"/>
                  </a:solidFill>
                </a:rPr>
                <a:t>2</a:t>
              </a:r>
              <a:endParaRPr lang="en-US" altLang="zh-CN" sz="4400">
                <a:solidFill>
                  <a:srgbClr val="000000"/>
                </a:solidFill>
              </a:endParaRPr>
            </a:p>
            <a:p>
              <a:r>
                <a:rPr lang="en-US" altLang="zh-CN" sz="4400">
                  <a:solidFill>
                    <a:srgbClr val="990033"/>
                  </a:solidFill>
                </a:rPr>
                <a:t>6</a:t>
              </a:r>
              <a:r>
                <a:rPr lang="en-US" altLang="zh-CN" sz="4400">
                  <a:solidFill>
                    <a:srgbClr val="000000"/>
                  </a:solidFill>
                </a:rPr>
                <a:t>    </a:t>
              </a:r>
              <a:r>
                <a:rPr lang="en-US" altLang="zh-CN" sz="4400" b="1">
                  <a:solidFill>
                    <a:srgbClr val="000000"/>
                  </a:solidFill>
                </a:rPr>
                <a:t>G</a:t>
              </a:r>
              <a:r>
                <a:rPr lang="en-US" altLang="zh-CN" sz="4400">
                  <a:solidFill>
                    <a:srgbClr val="000000"/>
                  </a:solidFill>
                </a:rPr>
                <a:t>     </a:t>
              </a:r>
              <a:r>
                <a:rPr lang="en-US" altLang="zh-CN" sz="4400">
                  <a:solidFill>
                    <a:srgbClr val="0000FF"/>
                  </a:solidFill>
                </a:rPr>
                <a:t>5</a:t>
              </a:r>
              <a:endParaRPr lang="en-US" altLang="zh-CN" sz="2400">
                <a:solidFill>
                  <a:srgbClr val="000000"/>
                </a:solidFill>
              </a:endParaRPr>
            </a:p>
          </p:txBody>
        </p:sp>
        <p:sp>
          <p:nvSpPr>
            <p:cNvPr id="9228" name="Rectangle 32"/>
            <p:cNvSpPr>
              <a:spLocks noChangeArrowheads="1"/>
            </p:cNvSpPr>
            <p:nvPr/>
          </p:nvSpPr>
          <p:spPr bwMode="auto">
            <a:xfrm>
              <a:off x="3072" y="1056"/>
              <a:ext cx="1488" cy="2976"/>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9229" name="Line 33"/>
            <p:cNvSpPr>
              <a:spLocks noChangeShapeType="1"/>
            </p:cNvSpPr>
            <p:nvPr/>
          </p:nvSpPr>
          <p:spPr bwMode="auto">
            <a:xfrm>
              <a:off x="3072" y="1440"/>
              <a:ext cx="1488"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30" name="Line 34"/>
            <p:cNvSpPr>
              <a:spLocks noChangeShapeType="1"/>
            </p:cNvSpPr>
            <p:nvPr/>
          </p:nvSpPr>
          <p:spPr bwMode="auto">
            <a:xfrm>
              <a:off x="3072" y="1872"/>
              <a:ext cx="1488"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31" name="Line 35"/>
            <p:cNvSpPr>
              <a:spLocks noChangeShapeType="1"/>
            </p:cNvSpPr>
            <p:nvPr/>
          </p:nvSpPr>
          <p:spPr bwMode="auto">
            <a:xfrm>
              <a:off x="3072" y="2304"/>
              <a:ext cx="1488"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32" name="Line 36"/>
            <p:cNvSpPr>
              <a:spLocks noChangeShapeType="1"/>
            </p:cNvSpPr>
            <p:nvPr/>
          </p:nvSpPr>
          <p:spPr bwMode="auto">
            <a:xfrm>
              <a:off x="3072" y="2736"/>
              <a:ext cx="1488"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33" name="Line 37"/>
            <p:cNvSpPr>
              <a:spLocks noChangeShapeType="1"/>
            </p:cNvSpPr>
            <p:nvPr/>
          </p:nvSpPr>
          <p:spPr bwMode="auto">
            <a:xfrm>
              <a:off x="3072" y="3168"/>
              <a:ext cx="1488"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34" name="Line 38"/>
            <p:cNvSpPr>
              <a:spLocks noChangeShapeType="1"/>
            </p:cNvSpPr>
            <p:nvPr/>
          </p:nvSpPr>
          <p:spPr bwMode="auto">
            <a:xfrm>
              <a:off x="3072" y="3600"/>
              <a:ext cx="1488"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235" name="Line 39"/>
            <p:cNvSpPr>
              <a:spLocks noChangeShapeType="1"/>
            </p:cNvSpPr>
            <p:nvPr/>
          </p:nvSpPr>
          <p:spPr bwMode="auto">
            <a:xfrm>
              <a:off x="3648" y="1056"/>
              <a:ext cx="0" cy="297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363560" name="Text Box 40"/>
          <p:cNvSpPr txBox="1">
            <a:spLocks noChangeArrowheads="1"/>
          </p:cNvSpPr>
          <p:nvPr/>
        </p:nvSpPr>
        <p:spPr bwMode="auto">
          <a:xfrm>
            <a:off x="4840288" y="919163"/>
            <a:ext cx="36607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dirty="0" smtClean="0">
                <a:solidFill>
                  <a:srgbClr val="990033"/>
                </a:solidFill>
              </a:rPr>
              <a:t>data    parent</a:t>
            </a:r>
            <a:endParaRPr lang="en-US" altLang="zh-CN" sz="2400" dirty="0">
              <a:solidFill>
                <a:srgbClr val="990033"/>
              </a:solidFill>
            </a:endParaRPr>
          </a:p>
        </p:txBody>
      </p:sp>
      <p:sp>
        <p:nvSpPr>
          <p:cNvPr id="9224" name="Text Box 41"/>
          <p:cNvSpPr txBox="1">
            <a:spLocks noChangeArrowheads="1"/>
          </p:cNvSpPr>
          <p:nvPr/>
        </p:nvSpPr>
        <p:spPr bwMode="auto">
          <a:xfrm>
            <a:off x="304800" y="304800"/>
            <a:ext cx="3722688" cy="762000"/>
          </a:xfrm>
          <a:prstGeom prst="rect">
            <a:avLst/>
          </a:prstGeom>
          <a:noFill/>
          <a:ln w="12700" cap="sq">
            <a:noFill/>
            <a:miter lim="800000"/>
            <a:headEnd type="none" w="sm" len="sm"/>
            <a:tailEnd type="none" w="sm" len="sm"/>
          </a:ln>
        </p:spPr>
        <p:txBody>
          <a:bodyPr wrap="none">
            <a:spAutoFit/>
          </a:bodyPr>
          <a:lstStyle/>
          <a:p>
            <a:r>
              <a:rPr lang="en-US" altLang="zh-CN" sz="4400" b="1">
                <a:solidFill>
                  <a:srgbClr val="0000FF"/>
                </a:solidFill>
                <a:ea typeface="隶书" pitchFamily="49" charset="-122"/>
              </a:rPr>
              <a:t>1. </a:t>
            </a:r>
            <a:r>
              <a:rPr lang="zh-CN" altLang="en-US" sz="4400" b="1">
                <a:solidFill>
                  <a:srgbClr val="0000FF"/>
                </a:solidFill>
                <a:ea typeface="隶书" pitchFamily="49" charset="-122"/>
              </a:rPr>
              <a:t>双亲表示法</a:t>
            </a:r>
            <a:r>
              <a:rPr lang="en-US" altLang="zh-CN" sz="4400" b="1">
                <a:solidFill>
                  <a:srgbClr val="0000FF"/>
                </a:solidFill>
                <a:ea typeface="隶书" pitchFamily="49" charset="-122"/>
              </a:rPr>
              <a:t>:</a:t>
            </a:r>
            <a:endParaRPr lang="en-US" altLang="zh-CN" sz="4400">
              <a:solidFill>
                <a:srgbClr val="000000"/>
              </a:solidFill>
            </a:endParaRPr>
          </a:p>
        </p:txBody>
      </p:sp>
      <p:sp>
        <p:nvSpPr>
          <p:cNvPr id="363563" name="Rectangle 43"/>
          <p:cNvSpPr>
            <a:spLocks noChangeArrowheads="1"/>
          </p:cNvSpPr>
          <p:nvPr/>
        </p:nvSpPr>
        <p:spPr bwMode="auto">
          <a:xfrm>
            <a:off x="7434263" y="2827338"/>
            <a:ext cx="1403350" cy="628650"/>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3200" b="1">
                <a:solidFill>
                  <a:srgbClr val="990033"/>
                </a:solidFill>
                <a:ea typeface="楷体_GB2312" pitchFamily="49" charset="-122"/>
              </a:rPr>
              <a:t>  </a:t>
            </a:r>
            <a:r>
              <a:rPr lang="zh-CN" altLang="en-US" sz="3200" b="1">
                <a:solidFill>
                  <a:srgbClr val="990033"/>
                </a:solidFill>
                <a:ea typeface="楷体_GB2312" pitchFamily="49" charset="-122"/>
              </a:rPr>
              <a:t>树</a:t>
            </a:r>
          </a:p>
        </p:txBody>
      </p:sp>
      <p:sp>
        <p:nvSpPr>
          <p:cNvPr id="363564" name="Rectangle 44"/>
          <p:cNvSpPr>
            <a:spLocks noChangeArrowheads="1"/>
          </p:cNvSpPr>
          <p:nvPr/>
        </p:nvSpPr>
        <p:spPr bwMode="auto">
          <a:xfrm>
            <a:off x="4941888" y="280988"/>
            <a:ext cx="1958975" cy="628650"/>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3200" b="1">
                <a:solidFill>
                  <a:srgbClr val="990033"/>
                </a:solidFill>
                <a:ea typeface="楷体_GB2312" pitchFamily="49" charset="-122"/>
              </a:rPr>
              <a:t>    </a:t>
            </a:r>
            <a:r>
              <a:rPr lang="zh-CN" altLang="en-US" sz="3200" b="1">
                <a:solidFill>
                  <a:srgbClr val="990033"/>
                </a:solidFill>
                <a:ea typeface="楷体_GB2312" pitchFamily="49" charset="-122"/>
              </a:rPr>
              <a:t>结点</a:t>
            </a:r>
          </a:p>
        </p:txBody>
      </p:sp>
    </p:spTree>
    <p:extLst>
      <p:ext uri="{BB962C8B-B14F-4D97-AF65-F5344CB8AC3E}">
        <p14:creationId xmlns:p14="http://schemas.microsoft.com/office/powerpoint/2010/main" val="10509793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3560"/>
                                        </p:tgtEl>
                                        <p:attrNameLst>
                                          <p:attrName>style.visibility</p:attrName>
                                        </p:attrNameLst>
                                      </p:cBhvr>
                                      <p:to>
                                        <p:strVal val="visible"/>
                                      </p:to>
                                    </p:set>
                                    <p:animEffect transition="in" filter="wipe(left)">
                                      <p:cBhvr>
                                        <p:cTn id="10" dur="500"/>
                                        <p:tgtEl>
                                          <p:spTgt spid="36356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3549"/>
                                        </p:tgtEl>
                                        <p:attrNameLst>
                                          <p:attrName>style.visibility</p:attrName>
                                        </p:attrNameLst>
                                      </p:cBhvr>
                                      <p:to>
                                        <p:strVal val="visible"/>
                                      </p:to>
                                    </p:set>
                                    <p:animEffect transition="in" filter="wipe(up)">
                                      <p:cBhvr>
                                        <p:cTn id="13" dur="500"/>
                                        <p:tgtEl>
                                          <p:spTgt spid="363549"/>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63563"/>
                                        </p:tgtEl>
                                        <p:attrNameLst>
                                          <p:attrName>style.visibility</p:attrName>
                                        </p:attrNameLst>
                                      </p:cBhvr>
                                      <p:to>
                                        <p:strVal val="visible"/>
                                      </p:to>
                                    </p:set>
                                    <p:animEffect transition="in" filter="wipe(left)">
                                      <p:cBhvr>
                                        <p:cTn id="19" dur="500"/>
                                        <p:tgtEl>
                                          <p:spTgt spid="363563"/>
                                        </p:tgtEl>
                                      </p:cBhvr>
                                    </p:animEffect>
                                  </p:childTnLst>
                                </p:cTn>
                              </p:par>
                              <p:par>
                                <p:cTn id="20" presetID="22" presetClass="entr" presetSubtype="8"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3564"/>
                                        </p:tgtEl>
                                        <p:attrNameLst>
                                          <p:attrName>style.visibility</p:attrName>
                                        </p:attrNameLst>
                                      </p:cBhvr>
                                      <p:to>
                                        <p:strVal val="visible"/>
                                      </p:to>
                                    </p:set>
                                    <p:animEffect transition="in" filter="wipe(left)">
                                      <p:cBhvr>
                                        <p:cTn id="25" dur="500"/>
                                        <p:tgtEl>
                                          <p:spTgt spid="36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49" grpId="0" autoUpdateAnimBg="0"/>
      <p:bldP spid="363560" grpId="0" autoUpdateAnimBg="0"/>
      <p:bldP spid="363563" grpId="0"/>
      <p:bldP spid="3635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Text Box 2"/>
          <p:cNvSpPr txBox="1">
            <a:spLocks noChangeArrowheads="1"/>
          </p:cNvSpPr>
          <p:nvPr/>
        </p:nvSpPr>
        <p:spPr bwMode="auto">
          <a:xfrm>
            <a:off x="784225" y="4641850"/>
            <a:ext cx="5465763" cy="2041525"/>
          </a:xfrm>
          <a:prstGeom prst="rect">
            <a:avLst/>
          </a:prstGeom>
          <a:noFill/>
          <a:ln w="12700" cap="sq">
            <a:noFill/>
            <a:miter lim="800000"/>
            <a:headEnd type="none" w="sm" len="sm"/>
            <a:tailEnd type="none" w="sm" len="sm"/>
          </a:ln>
        </p:spPr>
        <p:txBody>
          <a:bodyPr wrap="none">
            <a:spAutoFit/>
          </a:bodyPr>
          <a:lstStyle/>
          <a:p>
            <a:r>
              <a:rPr lang="en-US" altLang="zh-CN" sz="3200">
                <a:solidFill>
                  <a:srgbClr val="000000"/>
                </a:solidFill>
                <a:ea typeface="楷体_GB2312" pitchFamily="49" charset="-122"/>
              </a:rPr>
              <a:t>  </a:t>
            </a:r>
            <a:r>
              <a:rPr lang="en-US" altLang="zh-CN" sz="3200" b="1">
                <a:solidFill>
                  <a:srgbClr val="000000"/>
                </a:solidFill>
                <a:ea typeface="楷体_GB2312" pitchFamily="49" charset="-122"/>
              </a:rPr>
              <a:t> typedef struct</a:t>
            </a:r>
            <a:r>
              <a:rPr lang="en-US" altLang="zh-CN" sz="3200">
                <a:solidFill>
                  <a:srgbClr val="000000"/>
                </a:solidFill>
                <a:ea typeface="楷体_GB2312" pitchFamily="49" charset="-122"/>
              </a:rPr>
              <a:t> PTNode </a:t>
            </a:r>
            <a:r>
              <a:rPr lang="en-US" altLang="zh-CN" sz="3200" b="1">
                <a:solidFill>
                  <a:srgbClr val="000000"/>
                </a:solidFill>
                <a:ea typeface="楷体_GB2312" pitchFamily="49" charset="-122"/>
              </a:rPr>
              <a:t>{</a:t>
            </a:r>
            <a:endParaRPr lang="en-US" altLang="zh-CN" sz="3200">
              <a:solidFill>
                <a:srgbClr val="000000"/>
              </a:solidFill>
              <a:ea typeface="楷体_GB2312" pitchFamily="49" charset="-122"/>
            </a:endParaRPr>
          </a:p>
          <a:p>
            <a:r>
              <a:rPr lang="en-US" altLang="zh-CN" sz="3200">
                <a:solidFill>
                  <a:srgbClr val="000000"/>
                </a:solidFill>
                <a:ea typeface="楷体_GB2312" pitchFamily="49" charset="-122"/>
              </a:rPr>
              <a:t>      Elem  data;</a:t>
            </a:r>
          </a:p>
          <a:p>
            <a:r>
              <a:rPr lang="en-US" altLang="zh-CN" sz="3200">
                <a:solidFill>
                  <a:srgbClr val="000000"/>
                </a:solidFill>
                <a:ea typeface="楷体_GB2312" pitchFamily="49" charset="-122"/>
              </a:rPr>
              <a:t>      </a:t>
            </a:r>
            <a:r>
              <a:rPr lang="en-US" altLang="zh-CN" sz="3200" b="1">
                <a:solidFill>
                  <a:srgbClr val="000000"/>
                </a:solidFill>
                <a:ea typeface="楷体_GB2312" pitchFamily="49" charset="-122"/>
              </a:rPr>
              <a:t>int</a:t>
            </a:r>
            <a:r>
              <a:rPr lang="en-US" altLang="zh-CN" sz="3200">
                <a:solidFill>
                  <a:srgbClr val="000000"/>
                </a:solidFill>
                <a:ea typeface="楷体_GB2312" pitchFamily="49" charset="-122"/>
              </a:rPr>
              <a:t>    parent;   // </a:t>
            </a:r>
            <a:r>
              <a:rPr lang="zh-CN" altLang="en-US" sz="3200">
                <a:solidFill>
                  <a:srgbClr val="000000"/>
                </a:solidFill>
                <a:ea typeface="楷体_GB2312" pitchFamily="49" charset="-122"/>
              </a:rPr>
              <a:t>双亲位置域</a:t>
            </a:r>
          </a:p>
          <a:p>
            <a:r>
              <a:rPr lang="zh-CN" altLang="en-US" sz="3200">
                <a:solidFill>
                  <a:srgbClr val="000000"/>
                </a:solidFill>
                <a:ea typeface="楷体_GB2312" pitchFamily="49" charset="-122"/>
              </a:rPr>
              <a:t>   </a:t>
            </a:r>
            <a:r>
              <a:rPr lang="en-US" altLang="zh-CN" sz="3200" b="1">
                <a:solidFill>
                  <a:srgbClr val="000000"/>
                </a:solidFill>
                <a:ea typeface="楷体_GB2312" pitchFamily="49" charset="-122"/>
              </a:rPr>
              <a:t>}</a:t>
            </a:r>
            <a:r>
              <a:rPr lang="en-US" altLang="zh-CN" sz="3200">
                <a:solidFill>
                  <a:srgbClr val="000000"/>
                </a:solidFill>
                <a:ea typeface="楷体_GB2312" pitchFamily="49" charset="-122"/>
              </a:rPr>
              <a:t> </a:t>
            </a:r>
            <a:r>
              <a:rPr lang="en-US" altLang="zh-CN" sz="3200">
                <a:solidFill>
                  <a:srgbClr val="0066FF"/>
                </a:solidFill>
                <a:ea typeface="楷体_GB2312" pitchFamily="49" charset="-122"/>
              </a:rPr>
              <a:t>PTNode</a:t>
            </a:r>
            <a:r>
              <a:rPr lang="en-US" altLang="zh-CN" sz="3200">
                <a:solidFill>
                  <a:srgbClr val="000000"/>
                </a:solidFill>
                <a:ea typeface="楷体_GB2312" pitchFamily="49" charset="-122"/>
              </a:rPr>
              <a:t>; </a:t>
            </a:r>
          </a:p>
        </p:txBody>
      </p:sp>
      <p:grpSp>
        <p:nvGrpSpPr>
          <p:cNvPr id="2" name="Group 3"/>
          <p:cNvGrpSpPr>
            <a:grpSpLocks/>
          </p:cNvGrpSpPr>
          <p:nvPr/>
        </p:nvGrpSpPr>
        <p:grpSpPr bwMode="auto">
          <a:xfrm>
            <a:off x="2768600" y="4075113"/>
            <a:ext cx="2787650" cy="604837"/>
            <a:chOff x="2208" y="1488"/>
            <a:chExt cx="1756" cy="381"/>
          </a:xfrm>
        </p:grpSpPr>
        <p:sp>
          <p:nvSpPr>
            <p:cNvPr id="10249" name="Text Box 4"/>
            <p:cNvSpPr txBox="1">
              <a:spLocks noChangeArrowheads="1"/>
            </p:cNvSpPr>
            <p:nvPr/>
          </p:nvSpPr>
          <p:spPr bwMode="auto">
            <a:xfrm>
              <a:off x="2208" y="1488"/>
              <a:ext cx="1756" cy="381"/>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p>
              <a:r>
                <a:rPr lang="en-US" altLang="zh-CN" sz="3200">
                  <a:solidFill>
                    <a:srgbClr val="000000"/>
                  </a:solidFill>
                </a:rPr>
                <a:t> </a:t>
              </a:r>
              <a:r>
                <a:rPr lang="en-US" altLang="zh-CN" sz="3200" b="1">
                  <a:solidFill>
                    <a:srgbClr val="990000"/>
                  </a:solidFill>
                </a:rPr>
                <a:t>data   parent</a:t>
              </a:r>
              <a:endParaRPr lang="en-US" altLang="zh-CN" sz="3200">
                <a:solidFill>
                  <a:srgbClr val="000000"/>
                </a:solidFill>
              </a:endParaRPr>
            </a:p>
          </p:txBody>
        </p:sp>
        <p:sp>
          <p:nvSpPr>
            <p:cNvPr id="10250" name="Line 5"/>
            <p:cNvSpPr>
              <a:spLocks noChangeShapeType="1"/>
            </p:cNvSpPr>
            <p:nvPr/>
          </p:nvSpPr>
          <p:spPr bwMode="auto">
            <a:xfrm>
              <a:off x="2914" y="1488"/>
              <a:ext cx="0" cy="368"/>
            </a:xfrm>
            <a:prstGeom prst="line">
              <a:avLst/>
            </a:prstGeom>
            <a:noFill/>
            <a:ln w="127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sp>
        <p:nvSpPr>
          <p:cNvPr id="10244" name="Rectangle 6"/>
          <p:cNvSpPr>
            <a:spLocks noChangeArrowheads="1"/>
          </p:cNvSpPr>
          <p:nvPr/>
        </p:nvSpPr>
        <p:spPr bwMode="auto">
          <a:xfrm>
            <a:off x="1128713" y="876300"/>
            <a:ext cx="5588000" cy="579438"/>
          </a:xfrm>
          <a:prstGeom prst="rect">
            <a:avLst/>
          </a:prstGeom>
          <a:noFill/>
          <a:ln w="12700" cap="sq">
            <a:noFill/>
            <a:miter lim="800000"/>
            <a:headEnd type="none" w="sm" len="sm"/>
            <a:tailEnd type="none" w="sm" len="sm"/>
          </a:ln>
        </p:spPr>
        <p:txBody>
          <a:bodyPr wrap="none">
            <a:spAutoFit/>
          </a:bodyPr>
          <a:lstStyle/>
          <a:p>
            <a:r>
              <a:rPr lang="en-US" altLang="zh-CN" sz="3200" b="1">
                <a:solidFill>
                  <a:srgbClr val="000000"/>
                </a:solidFill>
                <a:ea typeface="楷体_GB2312" pitchFamily="49" charset="-122"/>
              </a:rPr>
              <a:t>#define</a:t>
            </a:r>
            <a:r>
              <a:rPr lang="en-US" altLang="zh-CN" sz="3200">
                <a:solidFill>
                  <a:srgbClr val="000000"/>
                </a:solidFill>
                <a:ea typeface="楷体_GB2312" pitchFamily="49" charset="-122"/>
              </a:rPr>
              <a:t> MAX_TREE_SIZE  100</a:t>
            </a:r>
          </a:p>
        </p:txBody>
      </p:sp>
      <p:sp>
        <p:nvSpPr>
          <p:cNvPr id="365575" name="Rectangle 7"/>
          <p:cNvSpPr>
            <a:spLocks noChangeArrowheads="1"/>
          </p:cNvSpPr>
          <p:nvPr/>
        </p:nvSpPr>
        <p:spPr bwMode="auto">
          <a:xfrm>
            <a:off x="265113" y="4124325"/>
            <a:ext cx="1944687" cy="579438"/>
          </a:xfrm>
          <a:prstGeom prst="rect">
            <a:avLst/>
          </a:prstGeom>
          <a:noFill/>
          <a:ln w="12700" cap="sq">
            <a:noFill/>
            <a:miter lim="800000"/>
            <a:headEnd type="none" w="sm" len="sm"/>
            <a:tailEnd type="none" w="sm" len="sm"/>
          </a:ln>
        </p:spPr>
        <p:txBody>
          <a:bodyPr wrap="none">
            <a:spAutoFit/>
          </a:bodyPr>
          <a:lstStyle/>
          <a:p>
            <a:r>
              <a:rPr lang="zh-CN" altLang="en-US" sz="3200" b="1">
                <a:solidFill>
                  <a:srgbClr val="990033"/>
                </a:solidFill>
                <a:ea typeface="楷体_GB2312" pitchFamily="49" charset="-122"/>
              </a:rPr>
              <a:t>结点结构</a:t>
            </a:r>
            <a:r>
              <a:rPr lang="en-US" altLang="zh-CN" sz="3200" b="1">
                <a:solidFill>
                  <a:srgbClr val="990033"/>
                </a:solidFill>
                <a:ea typeface="楷体_GB2312" pitchFamily="49" charset="-122"/>
              </a:rPr>
              <a:t>:</a:t>
            </a:r>
          </a:p>
        </p:txBody>
      </p:sp>
      <p:sp>
        <p:nvSpPr>
          <p:cNvPr id="10246" name="Text Box 8"/>
          <p:cNvSpPr txBox="1">
            <a:spLocks noChangeArrowheads="1"/>
          </p:cNvSpPr>
          <p:nvPr/>
        </p:nvSpPr>
        <p:spPr bwMode="auto">
          <a:xfrm>
            <a:off x="288925" y="0"/>
            <a:ext cx="4778375" cy="762000"/>
          </a:xfrm>
          <a:prstGeom prst="rect">
            <a:avLst/>
          </a:prstGeom>
          <a:noFill/>
          <a:ln w="12700" cap="sq">
            <a:noFill/>
            <a:miter lim="800000"/>
            <a:headEnd type="none" w="sm" len="sm"/>
            <a:tailEnd type="none" w="sm" len="sm"/>
          </a:ln>
        </p:spPr>
        <p:txBody>
          <a:bodyPr wrap="none">
            <a:spAutoFit/>
          </a:bodyPr>
          <a:lstStyle/>
          <a:p>
            <a:r>
              <a:rPr lang="en-US" altLang="zh-CN" sz="4400" b="1">
                <a:solidFill>
                  <a:srgbClr val="000099"/>
                </a:solidFill>
                <a:ea typeface="隶书" pitchFamily="49" charset="-122"/>
              </a:rPr>
              <a:t>C</a:t>
            </a:r>
            <a:r>
              <a:rPr lang="zh-CN" altLang="zh-CN" sz="4400" b="1">
                <a:solidFill>
                  <a:srgbClr val="000099"/>
                </a:solidFill>
                <a:latin typeface="隶书" pitchFamily="49" charset="-122"/>
                <a:ea typeface="隶书" pitchFamily="49" charset="-122"/>
              </a:rPr>
              <a:t>语言的类型描述:</a:t>
            </a:r>
            <a:endParaRPr lang="en-US" altLang="zh-CN" sz="2400">
              <a:solidFill>
                <a:srgbClr val="000000"/>
              </a:solidFill>
            </a:endParaRPr>
          </a:p>
        </p:txBody>
      </p:sp>
      <p:sp>
        <p:nvSpPr>
          <p:cNvPr id="10247" name="Text Box 9"/>
          <p:cNvSpPr txBox="1">
            <a:spLocks noChangeArrowheads="1"/>
          </p:cNvSpPr>
          <p:nvPr/>
        </p:nvSpPr>
        <p:spPr bwMode="auto">
          <a:xfrm>
            <a:off x="1062038" y="1941513"/>
            <a:ext cx="7893050" cy="2041525"/>
          </a:xfrm>
          <a:prstGeom prst="rect">
            <a:avLst/>
          </a:prstGeom>
          <a:noFill/>
          <a:ln w="12700" cap="sq">
            <a:noFill/>
            <a:miter lim="800000"/>
            <a:headEnd type="none" w="sm" len="sm"/>
            <a:tailEnd type="none" w="sm" len="sm"/>
          </a:ln>
        </p:spPr>
        <p:txBody>
          <a:bodyPr wrap="none">
            <a:spAutoFit/>
          </a:bodyPr>
          <a:lstStyle/>
          <a:p>
            <a:r>
              <a:rPr lang="en-US" altLang="zh-CN" sz="3200" b="1">
                <a:solidFill>
                  <a:srgbClr val="000000"/>
                </a:solidFill>
                <a:ea typeface="楷体_GB2312" pitchFamily="49" charset="-122"/>
              </a:rPr>
              <a:t>typedef struct {</a:t>
            </a:r>
            <a:endParaRPr lang="en-US" altLang="zh-CN" sz="3200">
              <a:solidFill>
                <a:srgbClr val="000000"/>
              </a:solidFill>
              <a:ea typeface="楷体_GB2312" pitchFamily="49" charset="-122"/>
            </a:endParaRPr>
          </a:p>
          <a:p>
            <a:r>
              <a:rPr lang="en-US" altLang="zh-CN" sz="3200">
                <a:solidFill>
                  <a:srgbClr val="000000"/>
                </a:solidFill>
                <a:ea typeface="楷体_GB2312" pitchFamily="49" charset="-122"/>
              </a:rPr>
              <a:t>     </a:t>
            </a:r>
            <a:r>
              <a:rPr lang="en-US" altLang="zh-CN" sz="3200">
                <a:solidFill>
                  <a:srgbClr val="0066FF"/>
                </a:solidFill>
                <a:ea typeface="楷体_GB2312" pitchFamily="49" charset="-122"/>
              </a:rPr>
              <a:t>PTNode</a:t>
            </a:r>
            <a:r>
              <a:rPr lang="en-US" altLang="zh-CN" sz="3200">
                <a:solidFill>
                  <a:srgbClr val="000000"/>
                </a:solidFill>
                <a:ea typeface="楷体_GB2312" pitchFamily="49" charset="-122"/>
              </a:rPr>
              <a:t>  nodes  [MAX_TREE_SIZE];</a:t>
            </a:r>
          </a:p>
          <a:p>
            <a:r>
              <a:rPr lang="en-US" altLang="zh-CN" sz="3200">
                <a:solidFill>
                  <a:srgbClr val="000000"/>
                </a:solidFill>
                <a:ea typeface="楷体_GB2312" pitchFamily="49" charset="-122"/>
              </a:rPr>
              <a:t>     </a:t>
            </a:r>
            <a:r>
              <a:rPr lang="en-US" altLang="zh-CN" sz="3200" b="1">
                <a:solidFill>
                  <a:srgbClr val="000000"/>
                </a:solidFill>
                <a:ea typeface="楷体_GB2312" pitchFamily="49" charset="-122"/>
              </a:rPr>
              <a:t>int</a:t>
            </a:r>
            <a:r>
              <a:rPr lang="en-US" altLang="zh-CN" sz="3200">
                <a:solidFill>
                  <a:srgbClr val="000000"/>
                </a:solidFill>
                <a:ea typeface="楷体_GB2312" pitchFamily="49" charset="-122"/>
              </a:rPr>
              <a:t>    </a:t>
            </a:r>
            <a:r>
              <a:rPr lang="en-US" altLang="zh-CN" sz="3200" b="1">
                <a:solidFill>
                  <a:srgbClr val="FF3300"/>
                </a:solidFill>
                <a:ea typeface="楷体_GB2312" pitchFamily="49" charset="-122"/>
              </a:rPr>
              <a:t>r, n</a:t>
            </a:r>
            <a:r>
              <a:rPr lang="zh-CN" altLang="en-US" sz="3200" b="1">
                <a:solidFill>
                  <a:srgbClr val="FF3300"/>
                </a:solidFill>
                <a:ea typeface="楷体_GB2312" pitchFamily="49" charset="-122"/>
              </a:rPr>
              <a:t>；</a:t>
            </a:r>
            <a:r>
              <a:rPr lang="zh-CN" altLang="en-US" sz="3200">
                <a:solidFill>
                  <a:srgbClr val="000000"/>
                </a:solidFill>
                <a:ea typeface="楷体_GB2312" pitchFamily="49" charset="-122"/>
              </a:rPr>
              <a:t>     </a:t>
            </a:r>
            <a:r>
              <a:rPr lang="en-US" altLang="zh-CN" sz="3200">
                <a:solidFill>
                  <a:srgbClr val="000000"/>
                </a:solidFill>
                <a:ea typeface="楷体_GB2312" pitchFamily="49" charset="-122"/>
              </a:rPr>
              <a:t>// </a:t>
            </a:r>
            <a:r>
              <a:rPr lang="zh-CN" altLang="en-US" sz="3200">
                <a:solidFill>
                  <a:srgbClr val="000000"/>
                </a:solidFill>
                <a:ea typeface="隶书" pitchFamily="49" charset="-122"/>
              </a:rPr>
              <a:t>根结点的位置和结点个数</a:t>
            </a:r>
            <a:endParaRPr lang="zh-CN" altLang="en-US" sz="3200">
              <a:solidFill>
                <a:srgbClr val="000000"/>
              </a:solidFill>
              <a:ea typeface="楷体_GB2312" pitchFamily="49" charset="-122"/>
            </a:endParaRPr>
          </a:p>
          <a:p>
            <a:r>
              <a:rPr lang="zh-CN" altLang="en-US" sz="3200">
                <a:solidFill>
                  <a:srgbClr val="000000"/>
                </a:solidFill>
                <a:ea typeface="楷体_GB2312" pitchFamily="49" charset="-122"/>
              </a:rPr>
              <a:t>   </a:t>
            </a:r>
            <a:r>
              <a:rPr lang="en-US" altLang="zh-CN" sz="3200" b="1">
                <a:solidFill>
                  <a:srgbClr val="000000"/>
                </a:solidFill>
                <a:ea typeface="楷体_GB2312" pitchFamily="49" charset="-122"/>
              </a:rPr>
              <a:t>}</a:t>
            </a:r>
            <a:r>
              <a:rPr lang="en-US" altLang="zh-CN" sz="3200">
                <a:solidFill>
                  <a:srgbClr val="000000"/>
                </a:solidFill>
                <a:ea typeface="楷体_GB2312" pitchFamily="49" charset="-122"/>
              </a:rPr>
              <a:t> </a:t>
            </a:r>
            <a:r>
              <a:rPr lang="en-US" altLang="zh-CN" sz="3200">
                <a:solidFill>
                  <a:srgbClr val="0066FF"/>
                </a:solidFill>
                <a:ea typeface="楷体_GB2312" pitchFamily="49" charset="-122"/>
              </a:rPr>
              <a:t>PTree</a:t>
            </a:r>
            <a:r>
              <a:rPr lang="en-US" altLang="zh-CN" sz="3200">
                <a:solidFill>
                  <a:srgbClr val="000000"/>
                </a:solidFill>
                <a:ea typeface="楷体_GB2312" pitchFamily="49" charset="-122"/>
              </a:rPr>
              <a:t>;</a:t>
            </a:r>
            <a:endParaRPr lang="en-US" altLang="zh-CN" sz="3200">
              <a:solidFill>
                <a:srgbClr val="000000"/>
              </a:solidFill>
            </a:endParaRPr>
          </a:p>
        </p:txBody>
      </p:sp>
      <p:sp>
        <p:nvSpPr>
          <p:cNvPr id="10248" name="Rectangle 10"/>
          <p:cNvSpPr>
            <a:spLocks noChangeArrowheads="1"/>
          </p:cNvSpPr>
          <p:nvPr/>
        </p:nvSpPr>
        <p:spPr bwMode="auto">
          <a:xfrm>
            <a:off x="301625" y="1474788"/>
            <a:ext cx="1538288" cy="579437"/>
          </a:xfrm>
          <a:prstGeom prst="rect">
            <a:avLst/>
          </a:prstGeom>
          <a:noFill/>
          <a:ln w="12700" cap="sq">
            <a:noFill/>
            <a:miter lim="800000"/>
            <a:headEnd type="none" w="sm" len="sm"/>
            <a:tailEnd type="none" w="sm" len="sm"/>
          </a:ln>
        </p:spPr>
        <p:txBody>
          <a:bodyPr wrap="none">
            <a:spAutoFit/>
          </a:bodyPr>
          <a:lstStyle/>
          <a:p>
            <a:r>
              <a:rPr lang="zh-CN" altLang="en-US" sz="3200" b="1">
                <a:solidFill>
                  <a:srgbClr val="990033"/>
                </a:solidFill>
                <a:ea typeface="楷体_GB2312" pitchFamily="49" charset="-122"/>
              </a:rPr>
              <a:t>树结构</a:t>
            </a:r>
            <a:r>
              <a:rPr lang="en-US" altLang="zh-CN" sz="3200" b="1">
                <a:solidFill>
                  <a:srgbClr val="990033"/>
                </a:solidFill>
                <a:ea typeface="楷体_GB2312" pitchFamily="49" charset="-122"/>
              </a:rPr>
              <a:t>:</a:t>
            </a:r>
          </a:p>
        </p:txBody>
      </p:sp>
    </p:spTree>
    <p:extLst>
      <p:ext uri="{BB962C8B-B14F-4D97-AF65-F5344CB8AC3E}">
        <p14:creationId xmlns:p14="http://schemas.microsoft.com/office/powerpoint/2010/main" val="36638079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wipe(left)">
                                      <p:cBhvr>
                                        <p:cTn id="7" dur="500"/>
                                        <p:tgtEl>
                                          <p:spTgt spid="365570"/>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65575"/>
                                        </p:tgtEl>
                                        <p:attrNameLst>
                                          <p:attrName>style.visibility</p:attrName>
                                        </p:attrNameLst>
                                      </p:cBhvr>
                                      <p:to>
                                        <p:strVal val="visible"/>
                                      </p:to>
                                    </p:set>
                                    <p:animEffect transition="in" filter="wipe(left)">
                                      <p:cBhvr>
                                        <p:cTn id="13" dur="500"/>
                                        <p:tgtEl>
                                          <p:spTgt spid="365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p:bldP spid="3655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43250" y="1714500"/>
            <a:ext cx="2566988" cy="4908550"/>
            <a:chOff x="2256" y="1056"/>
            <a:chExt cx="1617" cy="3092"/>
          </a:xfrm>
        </p:grpSpPr>
        <p:grpSp>
          <p:nvGrpSpPr>
            <p:cNvPr id="3" name="Group 3"/>
            <p:cNvGrpSpPr>
              <a:grpSpLocks/>
            </p:cNvGrpSpPr>
            <p:nvPr/>
          </p:nvGrpSpPr>
          <p:grpSpPr bwMode="auto">
            <a:xfrm>
              <a:off x="2256" y="1104"/>
              <a:ext cx="1617" cy="3044"/>
              <a:chOff x="2256" y="1104"/>
              <a:chExt cx="1617" cy="3044"/>
            </a:xfrm>
          </p:grpSpPr>
          <p:sp>
            <p:nvSpPr>
              <p:cNvPr id="11329" name="Text Box 4"/>
              <p:cNvSpPr txBox="1">
                <a:spLocks noChangeArrowheads="1"/>
              </p:cNvSpPr>
              <p:nvPr/>
            </p:nvSpPr>
            <p:spPr bwMode="auto">
              <a:xfrm>
                <a:off x="2256" y="1104"/>
                <a:ext cx="1617" cy="3044"/>
              </a:xfrm>
              <a:prstGeom prst="rect">
                <a:avLst/>
              </a:prstGeom>
              <a:noFill/>
              <a:ln w="12700" cap="sq">
                <a:noFill/>
                <a:miter lim="800000"/>
                <a:headEnd type="none" w="sm" len="sm"/>
                <a:tailEnd type="none" w="sm" len="sm"/>
              </a:ln>
            </p:spPr>
            <p:txBody>
              <a:bodyPr wrap="none">
                <a:spAutoFit/>
              </a:bodyPr>
              <a:lstStyle/>
              <a:p>
                <a:r>
                  <a:rPr lang="en-US" altLang="zh-CN" sz="4400" dirty="0">
                    <a:solidFill>
                      <a:srgbClr val="990033"/>
                    </a:solidFill>
                  </a:rPr>
                  <a:t>0</a:t>
                </a:r>
                <a:r>
                  <a:rPr lang="en-US" altLang="zh-CN" sz="4400" dirty="0">
                    <a:solidFill>
                      <a:srgbClr val="000000"/>
                    </a:solidFill>
                  </a:rPr>
                  <a:t>       </a:t>
                </a:r>
                <a:r>
                  <a:rPr lang="en-US" altLang="zh-CN" sz="4400" dirty="0" smtClean="0">
                    <a:solidFill>
                      <a:srgbClr val="000000"/>
                    </a:solidFill>
                  </a:rPr>
                  <a:t> </a:t>
                </a:r>
                <a:r>
                  <a:rPr lang="en-US" altLang="zh-CN" sz="4400" b="1" dirty="0" smtClean="0">
                    <a:solidFill>
                      <a:srgbClr val="000000"/>
                    </a:solidFill>
                  </a:rPr>
                  <a:t>A</a:t>
                </a:r>
                <a:endParaRPr lang="en-US" altLang="zh-CN" sz="4400" dirty="0">
                  <a:solidFill>
                    <a:srgbClr val="000000"/>
                  </a:solidFill>
                </a:endParaRPr>
              </a:p>
              <a:p>
                <a:r>
                  <a:rPr lang="en-US" altLang="zh-CN" sz="4400" dirty="0">
                    <a:solidFill>
                      <a:srgbClr val="990033"/>
                    </a:solidFill>
                  </a:rPr>
                  <a:t>1</a:t>
                </a:r>
                <a:r>
                  <a:rPr lang="en-US" altLang="zh-CN" sz="4400" dirty="0">
                    <a:solidFill>
                      <a:srgbClr val="000000"/>
                    </a:solidFill>
                  </a:rPr>
                  <a:t>       </a:t>
                </a:r>
                <a:r>
                  <a:rPr lang="en-US" altLang="zh-CN" sz="4400" dirty="0" smtClean="0">
                    <a:solidFill>
                      <a:srgbClr val="000000"/>
                    </a:solidFill>
                  </a:rPr>
                  <a:t> </a:t>
                </a:r>
                <a:r>
                  <a:rPr lang="en-US" altLang="zh-CN" sz="4400" b="1" dirty="0" smtClean="0">
                    <a:solidFill>
                      <a:srgbClr val="000000"/>
                    </a:solidFill>
                  </a:rPr>
                  <a:t>B</a:t>
                </a:r>
                <a:r>
                  <a:rPr lang="en-US" altLang="zh-CN" sz="4400" dirty="0" smtClean="0">
                    <a:solidFill>
                      <a:srgbClr val="000000"/>
                    </a:solidFill>
                  </a:rPr>
                  <a:t>  </a:t>
                </a:r>
                <a:r>
                  <a:rPr lang="en-US" altLang="zh-CN" sz="4400" dirty="0" smtClean="0">
                    <a:solidFill>
                      <a:srgbClr val="CCFF33"/>
                    </a:solidFill>
                  </a:rPr>
                  <a:t> </a:t>
                </a:r>
                <a:endParaRPr lang="en-US" altLang="zh-CN" sz="4400" dirty="0">
                  <a:solidFill>
                    <a:srgbClr val="000000"/>
                  </a:solidFill>
                </a:endParaRPr>
              </a:p>
              <a:p>
                <a:r>
                  <a:rPr lang="en-US" altLang="zh-CN" sz="4400" dirty="0">
                    <a:solidFill>
                      <a:srgbClr val="990033"/>
                    </a:solidFill>
                  </a:rPr>
                  <a:t>2       </a:t>
                </a:r>
                <a:r>
                  <a:rPr lang="en-US" altLang="zh-CN" sz="4400" dirty="0" smtClean="0">
                    <a:solidFill>
                      <a:srgbClr val="990033"/>
                    </a:solidFill>
                  </a:rPr>
                  <a:t> </a:t>
                </a:r>
                <a:r>
                  <a:rPr lang="en-US" altLang="zh-CN" sz="4400" b="1" dirty="0" smtClean="0">
                    <a:solidFill>
                      <a:srgbClr val="000000"/>
                    </a:solidFill>
                  </a:rPr>
                  <a:t>C</a:t>
                </a:r>
                <a:r>
                  <a:rPr lang="en-US" altLang="zh-CN" sz="4400" dirty="0" smtClean="0">
                    <a:solidFill>
                      <a:srgbClr val="000000"/>
                    </a:solidFill>
                  </a:rPr>
                  <a:t>  </a:t>
                </a:r>
                <a:r>
                  <a:rPr lang="en-US" altLang="zh-CN" sz="4400" dirty="0" smtClean="0">
                    <a:solidFill>
                      <a:srgbClr val="0000FF"/>
                    </a:solidFill>
                  </a:rPr>
                  <a:t> </a:t>
                </a:r>
                <a:r>
                  <a:rPr lang="en-US" altLang="zh-CN" sz="4400" dirty="0" smtClean="0">
                    <a:solidFill>
                      <a:srgbClr val="CCFF33"/>
                    </a:solidFill>
                  </a:rPr>
                  <a:t> </a:t>
                </a:r>
                <a:endParaRPr lang="en-US" altLang="zh-CN" sz="4400" dirty="0">
                  <a:solidFill>
                    <a:srgbClr val="000000"/>
                  </a:solidFill>
                </a:endParaRPr>
              </a:p>
              <a:p>
                <a:r>
                  <a:rPr lang="en-US" altLang="zh-CN" sz="4400" dirty="0">
                    <a:solidFill>
                      <a:srgbClr val="990033"/>
                    </a:solidFill>
                  </a:rPr>
                  <a:t>3</a:t>
                </a:r>
                <a:r>
                  <a:rPr lang="en-US" altLang="zh-CN" sz="4400" dirty="0">
                    <a:solidFill>
                      <a:srgbClr val="000000"/>
                    </a:solidFill>
                  </a:rPr>
                  <a:t>       </a:t>
                </a:r>
                <a:r>
                  <a:rPr lang="en-US" altLang="zh-CN" sz="4400" dirty="0" smtClean="0">
                    <a:solidFill>
                      <a:srgbClr val="000000"/>
                    </a:solidFill>
                  </a:rPr>
                  <a:t> </a:t>
                </a:r>
                <a:r>
                  <a:rPr lang="en-US" altLang="zh-CN" sz="4400" b="1" dirty="0" smtClean="0">
                    <a:solidFill>
                      <a:srgbClr val="000000"/>
                    </a:solidFill>
                  </a:rPr>
                  <a:t>D</a:t>
                </a:r>
                <a:r>
                  <a:rPr lang="en-US" altLang="zh-CN" sz="4400" dirty="0" smtClean="0">
                    <a:solidFill>
                      <a:srgbClr val="000000"/>
                    </a:solidFill>
                  </a:rPr>
                  <a:t>  </a:t>
                </a:r>
                <a:r>
                  <a:rPr lang="en-US" altLang="zh-CN" sz="4400" dirty="0" smtClean="0">
                    <a:solidFill>
                      <a:srgbClr val="0000FF"/>
                    </a:solidFill>
                  </a:rPr>
                  <a:t> </a:t>
                </a:r>
                <a:r>
                  <a:rPr lang="en-US" altLang="zh-CN" sz="4400" dirty="0" smtClean="0">
                    <a:solidFill>
                      <a:srgbClr val="CCFF33"/>
                    </a:solidFill>
                  </a:rPr>
                  <a:t> </a:t>
                </a:r>
                <a:endParaRPr lang="en-US" altLang="zh-CN" sz="4400" dirty="0">
                  <a:solidFill>
                    <a:srgbClr val="000000"/>
                  </a:solidFill>
                </a:endParaRPr>
              </a:p>
              <a:p>
                <a:r>
                  <a:rPr lang="en-US" altLang="zh-CN" sz="4400" dirty="0">
                    <a:solidFill>
                      <a:srgbClr val="990033"/>
                    </a:solidFill>
                  </a:rPr>
                  <a:t>4</a:t>
                </a:r>
                <a:r>
                  <a:rPr lang="en-US" altLang="zh-CN" sz="4400" dirty="0">
                    <a:solidFill>
                      <a:srgbClr val="000000"/>
                    </a:solidFill>
                  </a:rPr>
                  <a:t>       </a:t>
                </a:r>
                <a:r>
                  <a:rPr lang="en-US" altLang="zh-CN" sz="4400" dirty="0" smtClean="0">
                    <a:solidFill>
                      <a:srgbClr val="000000"/>
                    </a:solidFill>
                  </a:rPr>
                  <a:t> </a:t>
                </a:r>
                <a:r>
                  <a:rPr lang="en-US" altLang="zh-CN" sz="4400" b="1" dirty="0" smtClean="0">
                    <a:solidFill>
                      <a:srgbClr val="000000"/>
                    </a:solidFill>
                  </a:rPr>
                  <a:t>E</a:t>
                </a:r>
                <a:r>
                  <a:rPr lang="en-US" altLang="zh-CN" sz="4400" dirty="0" smtClean="0">
                    <a:solidFill>
                      <a:srgbClr val="000000"/>
                    </a:solidFill>
                  </a:rPr>
                  <a:t>   </a:t>
                </a:r>
                <a:r>
                  <a:rPr lang="en-US" altLang="zh-CN" sz="4400" dirty="0" smtClean="0">
                    <a:solidFill>
                      <a:srgbClr val="CCFF33"/>
                    </a:solidFill>
                  </a:rPr>
                  <a:t> </a:t>
                </a:r>
                <a:endParaRPr lang="en-US" altLang="zh-CN" sz="4400" dirty="0">
                  <a:solidFill>
                    <a:srgbClr val="000000"/>
                  </a:solidFill>
                </a:endParaRPr>
              </a:p>
              <a:p>
                <a:r>
                  <a:rPr lang="en-US" altLang="zh-CN" sz="4400" dirty="0">
                    <a:solidFill>
                      <a:srgbClr val="990033"/>
                    </a:solidFill>
                  </a:rPr>
                  <a:t>5</a:t>
                </a:r>
                <a:r>
                  <a:rPr lang="en-US" altLang="zh-CN" sz="4400" dirty="0">
                    <a:solidFill>
                      <a:srgbClr val="000000"/>
                    </a:solidFill>
                  </a:rPr>
                  <a:t>       </a:t>
                </a:r>
                <a:r>
                  <a:rPr lang="en-US" altLang="zh-CN" sz="4400" dirty="0" smtClean="0">
                    <a:solidFill>
                      <a:srgbClr val="000000"/>
                    </a:solidFill>
                  </a:rPr>
                  <a:t> </a:t>
                </a:r>
                <a:r>
                  <a:rPr lang="en-US" altLang="zh-CN" sz="4400" b="1" dirty="0" smtClean="0">
                    <a:solidFill>
                      <a:srgbClr val="000000"/>
                    </a:solidFill>
                  </a:rPr>
                  <a:t>F</a:t>
                </a:r>
                <a:r>
                  <a:rPr lang="en-US" altLang="zh-CN" sz="4400" dirty="0" smtClean="0">
                    <a:solidFill>
                      <a:srgbClr val="000000"/>
                    </a:solidFill>
                  </a:rPr>
                  <a:t>   </a:t>
                </a:r>
                <a:r>
                  <a:rPr lang="en-US" altLang="zh-CN" sz="4400" dirty="0" smtClean="0">
                    <a:solidFill>
                      <a:srgbClr val="CCFF33"/>
                    </a:solidFill>
                  </a:rPr>
                  <a:t> </a:t>
                </a:r>
                <a:endParaRPr lang="en-US" altLang="zh-CN" sz="4400" dirty="0">
                  <a:solidFill>
                    <a:srgbClr val="000000"/>
                  </a:solidFill>
                </a:endParaRPr>
              </a:p>
              <a:p>
                <a:r>
                  <a:rPr lang="en-US" altLang="zh-CN" sz="4400" dirty="0">
                    <a:solidFill>
                      <a:srgbClr val="990033"/>
                    </a:solidFill>
                  </a:rPr>
                  <a:t>6</a:t>
                </a:r>
                <a:r>
                  <a:rPr lang="en-US" altLang="zh-CN" sz="4400" dirty="0">
                    <a:solidFill>
                      <a:srgbClr val="000000"/>
                    </a:solidFill>
                  </a:rPr>
                  <a:t>       </a:t>
                </a:r>
                <a:r>
                  <a:rPr lang="en-US" altLang="zh-CN" sz="4400" dirty="0" smtClean="0">
                    <a:solidFill>
                      <a:srgbClr val="000000"/>
                    </a:solidFill>
                  </a:rPr>
                  <a:t> </a:t>
                </a:r>
                <a:r>
                  <a:rPr lang="en-US" altLang="zh-CN" sz="4400" b="1" dirty="0" smtClean="0">
                    <a:solidFill>
                      <a:srgbClr val="000000"/>
                    </a:solidFill>
                  </a:rPr>
                  <a:t>G</a:t>
                </a:r>
                <a:r>
                  <a:rPr lang="en-US" altLang="zh-CN" sz="4400" dirty="0" smtClean="0">
                    <a:solidFill>
                      <a:srgbClr val="000000"/>
                    </a:solidFill>
                  </a:rPr>
                  <a:t>  </a:t>
                </a:r>
                <a:r>
                  <a:rPr lang="en-US" altLang="zh-CN" sz="4400" dirty="0" smtClean="0">
                    <a:solidFill>
                      <a:srgbClr val="CCFF33"/>
                    </a:solidFill>
                  </a:rPr>
                  <a:t> </a:t>
                </a:r>
                <a:endParaRPr lang="en-US" altLang="zh-CN" sz="4400" dirty="0">
                  <a:solidFill>
                    <a:srgbClr val="CCFF33"/>
                  </a:solidFill>
                </a:endParaRPr>
              </a:p>
            </p:txBody>
          </p:sp>
          <p:sp>
            <p:nvSpPr>
              <p:cNvPr id="11330" name="Rectangle 5"/>
              <p:cNvSpPr>
                <a:spLocks noChangeArrowheads="1"/>
              </p:cNvSpPr>
              <p:nvPr/>
            </p:nvSpPr>
            <p:spPr bwMode="auto">
              <a:xfrm>
                <a:off x="2544" y="1152"/>
                <a:ext cx="1200" cy="2976"/>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1331" name="Line 6"/>
              <p:cNvSpPr>
                <a:spLocks noChangeShapeType="1"/>
              </p:cNvSpPr>
              <p:nvPr/>
            </p:nvSpPr>
            <p:spPr bwMode="auto">
              <a:xfrm>
                <a:off x="2544" y="1536"/>
                <a:ext cx="1200"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32" name="Line 7"/>
              <p:cNvSpPr>
                <a:spLocks noChangeShapeType="1"/>
              </p:cNvSpPr>
              <p:nvPr/>
            </p:nvSpPr>
            <p:spPr bwMode="auto">
              <a:xfrm>
                <a:off x="2544" y="1968"/>
                <a:ext cx="1200"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33" name="Line 8"/>
              <p:cNvSpPr>
                <a:spLocks noChangeShapeType="1"/>
              </p:cNvSpPr>
              <p:nvPr/>
            </p:nvSpPr>
            <p:spPr bwMode="auto">
              <a:xfrm>
                <a:off x="2544" y="2400"/>
                <a:ext cx="1200"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34" name="Line 9"/>
              <p:cNvSpPr>
                <a:spLocks noChangeShapeType="1"/>
              </p:cNvSpPr>
              <p:nvPr/>
            </p:nvSpPr>
            <p:spPr bwMode="auto">
              <a:xfrm>
                <a:off x="2544" y="2832"/>
                <a:ext cx="1200"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35" name="Line 10"/>
              <p:cNvSpPr>
                <a:spLocks noChangeShapeType="1"/>
              </p:cNvSpPr>
              <p:nvPr/>
            </p:nvSpPr>
            <p:spPr bwMode="auto">
              <a:xfrm>
                <a:off x="2544" y="3264"/>
                <a:ext cx="1200"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36" name="Line 11"/>
              <p:cNvSpPr>
                <a:spLocks noChangeShapeType="1"/>
              </p:cNvSpPr>
              <p:nvPr/>
            </p:nvSpPr>
            <p:spPr bwMode="auto">
              <a:xfrm>
                <a:off x="2544" y="3696"/>
                <a:ext cx="1200" cy="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37" name="Line 12"/>
              <p:cNvSpPr>
                <a:spLocks noChangeShapeType="1"/>
              </p:cNvSpPr>
              <p:nvPr/>
            </p:nvSpPr>
            <p:spPr bwMode="auto">
              <a:xfrm>
                <a:off x="3504" y="1152"/>
                <a:ext cx="0" cy="297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38" name="Line 13"/>
              <p:cNvSpPr>
                <a:spLocks noChangeShapeType="1"/>
              </p:cNvSpPr>
              <p:nvPr/>
            </p:nvSpPr>
            <p:spPr bwMode="auto">
              <a:xfrm>
                <a:off x="3120" y="1152"/>
                <a:ext cx="0" cy="297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39" name="Line 14"/>
              <p:cNvSpPr>
                <a:spLocks noChangeShapeType="1"/>
              </p:cNvSpPr>
              <p:nvPr/>
            </p:nvSpPr>
            <p:spPr bwMode="auto">
              <a:xfrm flipH="1">
                <a:off x="3600" y="3408"/>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340" name="Line 15"/>
              <p:cNvSpPr>
                <a:spLocks noChangeShapeType="1"/>
              </p:cNvSpPr>
              <p:nvPr/>
            </p:nvSpPr>
            <p:spPr bwMode="auto">
              <a:xfrm>
                <a:off x="3648" y="3408"/>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341" name="Line 16"/>
              <p:cNvSpPr>
                <a:spLocks noChangeShapeType="1"/>
              </p:cNvSpPr>
              <p:nvPr/>
            </p:nvSpPr>
            <p:spPr bwMode="auto">
              <a:xfrm flipH="1">
                <a:off x="3600" y="3840"/>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342" name="Line 17"/>
              <p:cNvSpPr>
                <a:spLocks noChangeShapeType="1"/>
              </p:cNvSpPr>
              <p:nvPr/>
            </p:nvSpPr>
            <p:spPr bwMode="auto">
              <a:xfrm>
                <a:off x="3648" y="3840"/>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343" name="Line 18"/>
              <p:cNvSpPr>
                <a:spLocks noChangeShapeType="1"/>
              </p:cNvSpPr>
              <p:nvPr/>
            </p:nvSpPr>
            <p:spPr bwMode="auto">
              <a:xfrm flipH="1">
                <a:off x="3600" y="2544"/>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344" name="Line 19"/>
              <p:cNvSpPr>
                <a:spLocks noChangeShapeType="1"/>
              </p:cNvSpPr>
              <p:nvPr/>
            </p:nvSpPr>
            <p:spPr bwMode="auto">
              <a:xfrm>
                <a:off x="3648" y="2544"/>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345" name="Line 20"/>
              <p:cNvSpPr>
                <a:spLocks noChangeShapeType="1"/>
              </p:cNvSpPr>
              <p:nvPr/>
            </p:nvSpPr>
            <p:spPr bwMode="auto">
              <a:xfrm flipH="1">
                <a:off x="3600" y="1680"/>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346" name="Line 21"/>
              <p:cNvSpPr>
                <a:spLocks noChangeShapeType="1"/>
              </p:cNvSpPr>
              <p:nvPr/>
            </p:nvSpPr>
            <p:spPr bwMode="auto">
              <a:xfrm>
                <a:off x="3648" y="1680"/>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sp useBgFill="1">
          <p:nvSpPr>
            <p:cNvPr id="11328" name="Text Box 22"/>
            <p:cNvSpPr txBox="1">
              <a:spLocks noChangeArrowheads="1"/>
            </p:cNvSpPr>
            <p:nvPr/>
          </p:nvSpPr>
          <p:spPr bwMode="auto">
            <a:xfrm>
              <a:off x="2256" y="1056"/>
              <a:ext cx="864" cy="3089"/>
            </a:xfrm>
            <a:prstGeom prst="rect">
              <a:avLst/>
            </a:prstGeom>
            <a:ln w="12700" cap="sq">
              <a:noFill/>
              <a:miter lim="800000"/>
              <a:headEnd type="none" w="sm" len="sm"/>
              <a:tailEnd type="none" w="sm" len="sm"/>
            </a:ln>
          </p:spPr>
          <p:txBody>
            <a:bodyPr>
              <a:spAutoFit/>
            </a:bodyPr>
            <a:lstStyle/>
            <a:p>
              <a:pPr>
                <a:lnSpc>
                  <a:spcPct val="125000"/>
                </a:lnSpc>
              </a:pPr>
              <a:r>
                <a:rPr lang="en-US" altLang="zh-CN">
                  <a:solidFill>
                    <a:srgbClr val="000000"/>
                  </a:solidFill>
                </a:rPr>
                <a:t>      0</a:t>
              </a:r>
            </a:p>
            <a:p>
              <a:pPr>
                <a:lnSpc>
                  <a:spcPct val="125000"/>
                </a:lnSpc>
              </a:pPr>
              <a:r>
                <a:rPr lang="en-US" altLang="zh-CN">
                  <a:solidFill>
                    <a:srgbClr val="000000"/>
                  </a:solidFill>
                </a:rPr>
                <a:t>      1</a:t>
              </a:r>
            </a:p>
            <a:p>
              <a:pPr>
                <a:lnSpc>
                  <a:spcPct val="125000"/>
                </a:lnSpc>
              </a:pPr>
              <a:r>
                <a:rPr lang="en-US" altLang="zh-CN">
                  <a:solidFill>
                    <a:srgbClr val="000000"/>
                  </a:solidFill>
                </a:rPr>
                <a:t>      2</a:t>
              </a:r>
            </a:p>
            <a:p>
              <a:pPr>
                <a:lnSpc>
                  <a:spcPct val="125000"/>
                </a:lnSpc>
              </a:pPr>
              <a:r>
                <a:rPr lang="en-US" altLang="zh-CN">
                  <a:solidFill>
                    <a:srgbClr val="000000"/>
                  </a:solidFill>
                </a:rPr>
                <a:t>      3</a:t>
              </a:r>
            </a:p>
            <a:p>
              <a:pPr>
                <a:lnSpc>
                  <a:spcPct val="125000"/>
                </a:lnSpc>
              </a:pPr>
              <a:r>
                <a:rPr lang="en-US" altLang="zh-CN">
                  <a:solidFill>
                    <a:srgbClr val="000000"/>
                  </a:solidFill>
                </a:rPr>
                <a:t>      4</a:t>
              </a:r>
            </a:p>
            <a:p>
              <a:pPr>
                <a:lnSpc>
                  <a:spcPct val="125000"/>
                </a:lnSpc>
              </a:pPr>
              <a:r>
                <a:rPr lang="en-US" altLang="zh-CN">
                  <a:solidFill>
                    <a:srgbClr val="000000"/>
                  </a:solidFill>
                </a:rPr>
                <a:t>      5</a:t>
              </a:r>
            </a:p>
            <a:p>
              <a:pPr>
                <a:lnSpc>
                  <a:spcPct val="125000"/>
                </a:lnSpc>
              </a:pPr>
              <a:r>
                <a:rPr lang="en-US" altLang="zh-CN">
                  <a:solidFill>
                    <a:srgbClr val="000000"/>
                  </a:solidFill>
                </a:rPr>
                <a:t>      6</a:t>
              </a:r>
            </a:p>
          </p:txBody>
        </p:sp>
      </p:grpSp>
      <p:sp>
        <p:nvSpPr>
          <p:cNvPr id="367639" name="Text Box 23"/>
          <p:cNvSpPr txBox="1">
            <a:spLocks noChangeArrowheads="1"/>
          </p:cNvSpPr>
          <p:nvPr/>
        </p:nvSpPr>
        <p:spPr bwMode="auto">
          <a:xfrm>
            <a:off x="7143750" y="4459288"/>
            <a:ext cx="1714500" cy="1446212"/>
          </a:xfrm>
          <a:prstGeom prst="rect">
            <a:avLst/>
          </a:prstGeom>
          <a:solidFill>
            <a:srgbClr val="CCFFFF"/>
          </a:solidFill>
          <a:ln w="12700" cap="sq">
            <a:solidFill>
              <a:schemeClr val="tx1"/>
            </a:solidFill>
            <a:miter lim="800000"/>
            <a:headEnd type="none" w="sm" len="sm"/>
            <a:tailEnd type="none" w="sm" len="sm"/>
          </a:ln>
        </p:spPr>
        <p:txBody>
          <a:bodyPr>
            <a:spAutoFit/>
          </a:bodyPr>
          <a:lstStyle/>
          <a:p>
            <a:r>
              <a:rPr lang="en-US" altLang="zh-CN" sz="4400">
                <a:solidFill>
                  <a:srgbClr val="0000FF"/>
                </a:solidFill>
              </a:rPr>
              <a:t> r = 0</a:t>
            </a:r>
          </a:p>
          <a:p>
            <a:r>
              <a:rPr lang="en-US" altLang="zh-CN" sz="4400">
                <a:solidFill>
                  <a:srgbClr val="0000FF"/>
                </a:solidFill>
              </a:rPr>
              <a:t> n = 7</a:t>
            </a:r>
            <a:endParaRPr lang="en-US" altLang="zh-CN" sz="2400">
              <a:solidFill>
                <a:srgbClr val="000000"/>
              </a:solidFill>
            </a:endParaRPr>
          </a:p>
        </p:txBody>
      </p:sp>
      <p:grpSp>
        <p:nvGrpSpPr>
          <p:cNvPr id="4" name="Group 24"/>
          <p:cNvGrpSpPr>
            <a:grpSpLocks/>
          </p:cNvGrpSpPr>
          <p:nvPr/>
        </p:nvGrpSpPr>
        <p:grpSpPr bwMode="auto">
          <a:xfrm>
            <a:off x="712788" y="1174750"/>
            <a:ext cx="2590800" cy="4114800"/>
            <a:chOff x="336" y="1056"/>
            <a:chExt cx="1632" cy="2592"/>
          </a:xfrm>
        </p:grpSpPr>
        <p:sp>
          <p:nvSpPr>
            <p:cNvPr id="11307" name="Oval 25"/>
            <p:cNvSpPr>
              <a:spLocks noChangeArrowheads="1"/>
            </p:cNvSpPr>
            <p:nvPr/>
          </p:nvSpPr>
          <p:spPr bwMode="auto">
            <a:xfrm>
              <a:off x="960" y="1104"/>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08" name="Text Box 26"/>
            <p:cNvSpPr txBox="1">
              <a:spLocks noChangeArrowheads="1"/>
            </p:cNvSpPr>
            <p:nvPr/>
          </p:nvSpPr>
          <p:spPr bwMode="auto">
            <a:xfrm>
              <a:off x="974" y="1056"/>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A</a:t>
              </a:r>
              <a:endParaRPr lang="en-US" altLang="zh-CN" sz="2400">
                <a:solidFill>
                  <a:srgbClr val="000000"/>
                </a:solidFill>
              </a:endParaRPr>
            </a:p>
          </p:txBody>
        </p:sp>
        <p:sp>
          <p:nvSpPr>
            <p:cNvPr id="11309" name="Oval 27"/>
            <p:cNvSpPr>
              <a:spLocks noChangeArrowheads="1"/>
            </p:cNvSpPr>
            <p:nvPr/>
          </p:nvSpPr>
          <p:spPr bwMode="auto">
            <a:xfrm>
              <a:off x="960" y="1776"/>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10" name="Oval 28"/>
            <p:cNvSpPr>
              <a:spLocks noChangeArrowheads="1"/>
            </p:cNvSpPr>
            <p:nvPr/>
          </p:nvSpPr>
          <p:spPr bwMode="auto">
            <a:xfrm>
              <a:off x="336" y="1776"/>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11" name="Oval 29"/>
            <p:cNvSpPr>
              <a:spLocks noChangeArrowheads="1"/>
            </p:cNvSpPr>
            <p:nvPr/>
          </p:nvSpPr>
          <p:spPr bwMode="auto">
            <a:xfrm>
              <a:off x="1584" y="1776"/>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12" name="Oval 30"/>
            <p:cNvSpPr>
              <a:spLocks noChangeArrowheads="1"/>
            </p:cNvSpPr>
            <p:nvPr/>
          </p:nvSpPr>
          <p:spPr bwMode="auto">
            <a:xfrm>
              <a:off x="720" y="2496"/>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13" name="Oval 31"/>
            <p:cNvSpPr>
              <a:spLocks noChangeArrowheads="1"/>
            </p:cNvSpPr>
            <p:nvPr/>
          </p:nvSpPr>
          <p:spPr bwMode="auto">
            <a:xfrm>
              <a:off x="1296" y="2496"/>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14" name="Oval 32"/>
            <p:cNvSpPr>
              <a:spLocks noChangeArrowheads="1"/>
            </p:cNvSpPr>
            <p:nvPr/>
          </p:nvSpPr>
          <p:spPr bwMode="auto">
            <a:xfrm>
              <a:off x="720" y="3216"/>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15" name="Text Box 33"/>
            <p:cNvSpPr txBox="1">
              <a:spLocks noChangeArrowheads="1"/>
            </p:cNvSpPr>
            <p:nvPr/>
          </p:nvSpPr>
          <p:spPr bwMode="auto">
            <a:xfrm>
              <a:off x="384" y="1728"/>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B</a:t>
              </a:r>
              <a:endParaRPr lang="en-US" altLang="zh-CN" sz="2400">
                <a:solidFill>
                  <a:srgbClr val="000000"/>
                </a:solidFill>
              </a:endParaRPr>
            </a:p>
          </p:txBody>
        </p:sp>
        <p:sp>
          <p:nvSpPr>
            <p:cNvPr id="11316" name="Text Box 34"/>
            <p:cNvSpPr txBox="1">
              <a:spLocks noChangeArrowheads="1"/>
            </p:cNvSpPr>
            <p:nvPr/>
          </p:nvSpPr>
          <p:spPr bwMode="auto">
            <a:xfrm>
              <a:off x="960" y="1728"/>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C</a:t>
              </a:r>
              <a:endParaRPr lang="en-US" altLang="zh-CN" sz="2400">
                <a:solidFill>
                  <a:srgbClr val="000000"/>
                </a:solidFill>
              </a:endParaRPr>
            </a:p>
          </p:txBody>
        </p:sp>
        <p:sp>
          <p:nvSpPr>
            <p:cNvPr id="11317" name="Text Box 35"/>
            <p:cNvSpPr txBox="1">
              <a:spLocks noChangeArrowheads="1"/>
            </p:cNvSpPr>
            <p:nvPr/>
          </p:nvSpPr>
          <p:spPr bwMode="auto">
            <a:xfrm>
              <a:off x="1584" y="1728"/>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D</a:t>
              </a:r>
              <a:endParaRPr lang="en-US" altLang="zh-CN" sz="2400">
                <a:solidFill>
                  <a:srgbClr val="000000"/>
                </a:solidFill>
              </a:endParaRPr>
            </a:p>
          </p:txBody>
        </p:sp>
        <p:sp>
          <p:nvSpPr>
            <p:cNvPr id="11318" name="Text Box 36"/>
            <p:cNvSpPr txBox="1">
              <a:spLocks noChangeArrowheads="1"/>
            </p:cNvSpPr>
            <p:nvPr/>
          </p:nvSpPr>
          <p:spPr bwMode="auto">
            <a:xfrm>
              <a:off x="768" y="2448"/>
              <a:ext cx="33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E</a:t>
              </a:r>
              <a:endParaRPr lang="en-US" altLang="zh-CN" sz="2400">
                <a:solidFill>
                  <a:srgbClr val="000000"/>
                </a:solidFill>
              </a:endParaRPr>
            </a:p>
          </p:txBody>
        </p:sp>
        <p:sp>
          <p:nvSpPr>
            <p:cNvPr id="11319" name="Text Box 37"/>
            <p:cNvSpPr txBox="1">
              <a:spLocks noChangeArrowheads="1"/>
            </p:cNvSpPr>
            <p:nvPr/>
          </p:nvSpPr>
          <p:spPr bwMode="auto">
            <a:xfrm>
              <a:off x="1344" y="2448"/>
              <a:ext cx="312"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F</a:t>
              </a:r>
              <a:endParaRPr lang="en-US" altLang="zh-CN" sz="2400">
                <a:solidFill>
                  <a:srgbClr val="000000"/>
                </a:solidFill>
              </a:endParaRPr>
            </a:p>
          </p:txBody>
        </p:sp>
        <p:sp>
          <p:nvSpPr>
            <p:cNvPr id="11320" name="Text Box 38"/>
            <p:cNvSpPr txBox="1">
              <a:spLocks noChangeArrowheads="1"/>
            </p:cNvSpPr>
            <p:nvPr/>
          </p:nvSpPr>
          <p:spPr bwMode="auto">
            <a:xfrm>
              <a:off x="720" y="3168"/>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G</a:t>
              </a:r>
              <a:endParaRPr lang="en-US" altLang="zh-CN" sz="2400">
                <a:solidFill>
                  <a:srgbClr val="000000"/>
                </a:solidFill>
              </a:endParaRPr>
            </a:p>
          </p:txBody>
        </p:sp>
        <p:sp>
          <p:nvSpPr>
            <p:cNvPr id="11321" name="Line 39"/>
            <p:cNvSpPr>
              <a:spLocks noChangeShapeType="1"/>
            </p:cNvSpPr>
            <p:nvPr/>
          </p:nvSpPr>
          <p:spPr bwMode="auto">
            <a:xfrm>
              <a:off x="1344" y="1392"/>
              <a:ext cx="384"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22" name="Line 40"/>
            <p:cNvSpPr>
              <a:spLocks noChangeShapeType="1"/>
            </p:cNvSpPr>
            <p:nvPr/>
          </p:nvSpPr>
          <p:spPr bwMode="auto">
            <a:xfrm flipH="1">
              <a:off x="528" y="1392"/>
              <a:ext cx="480"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23" name="Line 41"/>
            <p:cNvSpPr>
              <a:spLocks noChangeShapeType="1"/>
            </p:cNvSpPr>
            <p:nvPr/>
          </p:nvSpPr>
          <p:spPr bwMode="auto">
            <a:xfrm flipH="1">
              <a:off x="912" y="2112"/>
              <a:ext cx="96"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24" name="Line 42"/>
            <p:cNvSpPr>
              <a:spLocks noChangeShapeType="1"/>
            </p:cNvSpPr>
            <p:nvPr/>
          </p:nvSpPr>
          <p:spPr bwMode="auto">
            <a:xfrm>
              <a:off x="1152" y="1488"/>
              <a:ext cx="0" cy="28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25" name="Line 43"/>
            <p:cNvSpPr>
              <a:spLocks noChangeShapeType="1"/>
            </p:cNvSpPr>
            <p:nvPr/>
          </p:nvSpPr>
          <p:spPr bwMode="auto">
            <a:xfrm>
              <a:off x="1296" y="2112"/>
              <a:ext cx="192"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26" name="Line 44"/>
            <p:cNvSpPr>
              <a:spLocks noChangeShapeType="1"/>
            </p:cNvSpPr>
            <p:nvPr/>
          </p:nvSpPr>
          <p:spPr bwMode="auto">
            <a:xfrm>
              <a:off x="912" y="2880"/>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5" name="Group 45"/>
          <p:cNvGrpSpPr>
            <a:grpSpLocks/>
          </p:cNvGrpSpPr>
          <p:nvPr/>
        </p:nvGrpSpPr>
        <p:grpSpPr bwMode="auto">
          <a:xfrm>
            <a:off x="5414963" y="4572000"/>
            <a:ext cx="1066800" cy="523875"/>
            <a:chOff x="3648" y="2880"/>
            <a:chExt cx="672" cy="330"/>
          </a:xfrm>
        </p:grpSpPr>
        <p:sp>
          <p:nvSpPr>
            <p:cNvPr id="11301" name="Text Box 46"/>
            <p:cNvSpPr txBox="1">
              <a:spLocks noChangeArrowheads="1"/>
            </p:cNvSpPr>
            <p:nvPr/>
          </p:nvSpPr>
          <p:spPr bwMode="auto">
            <a:xfrm>
              <a:off x="3936" y="2880"/>
              <a:ext cx="243" cy="330"/>
            </a:xfrm>
            <a:prstGeom prst="rect">
              <a:avLst/>
            </a:prstGeom>
            <a:noFill/>
            <a:ln w="12700" cap="sq">
              <a:noFill/>
              <a:miter lim="800000"/>
              <a:headEnd type="none" w="sm" len="sm"/>
              <a:tailEnd type="none" w="sm" len="sm"/>
            </a:ln>
          </p:spPr>
          <p:txBody>
            <a:bodyPr wrap="none">
              <a:spAutoFit/>
            </a:bodyPr>
            <a:lstStyle/>
            <a:p>
              <a:r>
                <a:rPr lang="en-US" altLang="zh-CN" sz="2800">
                  <a:solidFill>
                    <a:srgbClr val="000000"/>
                  </a:solidFill>
                </a:rPr>
                <a:t>6</a:t>
              </a:r>
            </a:p>
          </p:txBody>
        </p:sp>
        <p:sp>
          <p:nvSpPr>
            <p:cNvPr id="11302" name="Rectangle 47"/>
            <p:cNvSpPr>
              <a:spLocks noChangeArrowheads="1"/>
            </p:cNvSpPr>
            <p:nvPr/>
          </p:nvSpPr>
          <p:spPr bwMode="auto">
            <a:xfrm>
              <a:off x="3936" y="2928"/>
              <a:ext cx="384" cy="240"/>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1303" name="Line 48"/>
            <p:cNvSpPr>
              <a:spLocks noChangeShapeType="1"/>
            </p:cNvSpPr>
            <p:nvPr/>
          </p:nvSpPr>
          <p:spPr bwMode="auto">
            <a:xfrm>
              <a:off x="4176" y="2928"/>
              <a:ext cx="0" cy="24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304" name="Line 49"/>
            <p:cNvSpPr>
              <a:spLocks noChangeShapeType="1"/>
            </p:cNvSpPr>
            <p:nvPr/>
          </p:nvSpPr>
          <p:spPr bwMode="auto">
            <a:xfrm>
              <a:off x="3648" y="3072"/>
              <a:ext cx="288" cy="0"/>
            </a:xfrm>
            <a:prstGeom prst="line">
              <a:avLst/>
            </a:prstGeom>
            <a:noFill/>
            <a:ln w="19050" cap="sq">
              <a:solidFill>
                <a:schemeClr val="tx1"/>
              </a:solidFill>
              <a:round/>
              <a:headEnd type="none" w="sm" len="sm"/>
              <a:tailEnd type="triangle" w="sm" len="sm"/>
            </a:ln>
          </p:spPr>
          <p:txBody>
            <a:bodyPr wrap="none" anchor="ctr"/>
            <a:lstStyle/>
            <a:p>
              <a:endParaRPr lang="zh-CN" altLang="en-US" sz="2400">
                <a:solidFill>
                  <a:srgbClr val="000000"/>
                </a:solidFill>
              </a:endParaRPr>
            </a:p>
          </p:txBody>
        </p:sp>
        <p:sp>
          <p:nvSpPr>
            <p:cNvPr id="11305" name="Line 50"/>
            <p:cNvSpPr>
              <a:spLocks noChangeShapeType="1"/>
            </p:cNvSpPr>
            <p:nvPr/>
          </p:nvSpPr>
          <p:spPr bwMode="auto">
            <a:xfrm flipH="1">
              <a:off x="4224" y="2976"/>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306" name="Line 51"/>
            <p:cNvSpPr>
              <a:spLocks noChangeShapeType="1"/>
            </p:cNvSpPr>
            <p:nvPr/>
          </p:nvSpPr>
          <p:spPr bwMode="auto">
            <a:xfrm>
              <a:off x="4272" y="2976"/>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grpSp>
        <p:nvGrpSpPr>
          <p:cNvPr id="6" name="Group 52"/>
          <p:cNvGrpSpPr>
            <a:grpSpLocks/>
          </p:cNvGrpSpPr>
          <p:nvPr/>
        </p:nvGrpSpPr>
        <p:grpSpPr bwMode="auto">
          <a:xfrm>
            <a:off x="5414963" y="3124200"/>
            <a:ext cx="1981200" cy="646113"/>
            <a:chOff x="3648" y="1968"/>
            <a:chExt cx="1248" cy="407"/>
          </a:xfrm>
        </p:grpSpPr>
        <p:sp>
          <p:nvSpPr>
            <p:cNvPr id="11292" name="Text Box 53"/>
            <p:cNvSpPr txBox="1">
              <a:spLocks noChangeArrowheads="1"/>
            </p:cNvSpPr>
            <p:nvPr/>
          </p:nvSpPr>
          <p:spPr bwMode="auto">
            <a:xfrm>
              <a:off x="3936" y="1968"/>
              <a:ext cx="853" cy="407"/>
            </a:xfrm>
            <a:prstGeom prst="rect">
              <a:avLst/>
            </a:prstGeom>
            <a:noFill/>
            <a:ln w="12700" cap="sq">
              <a:noFill/>
              <a:miter lim="800000"/>
              <a:headEnd type="none" w="sm" len="sm"/>
              <a:tailEnd type="none" w="sm" len="sm"/>
            </a:ln>
          </p:spPr>
          <p:txBody>
            <a:bodyPr wrap="none">
              <a:spAutoFit/>
            </a:bodyPr>
            <a:lstStyle/>
            <a:p>
              <a:r>
                <a:rPr lang="en-US" altLang="zh-CN" sz="2800">
                  <a:solidFill>
                    <a:srgbClr val="000000"/>
                  </a:solidFill>
                </a:rPr>
                <a:t>4</a:t>
              </a:r>
              <a:r>
                <a:rPr lang="en-US" altLang="zh-CN">
                  <a:solidFill>
                    <a:srgbClr val="000000"/>
                  </a:solidFill>
                </a:rPr>
                <a:t>      </a:t>
              </a:r>
              <a:r>
                <a:rPr lang="en-US" altLang="zh-CN" sz="2800">
                  <a:solidFill>
                    <a:srgbClr val="000000"/>
                  </a:solidFill>
                </a:rPr>
                <a:t>5</a:t>
              </a:r>
            </a:p>
          </p:txBody>
        </p:sp>
        <p:sp>
          <p:nvSpPr>
            <p:cNvPr id="11293" name="Rectangle 54"/>
            <p:cNvSpPr>
              <a:spLocks noChangeArrowheads="1"/>
            </p:cNvSpPr>
            <p:nvPr/>
          </p:nvSpPr>
          <p:spPr bwMode="auto">
            <a:xfrm>
              <a:off x="3936" y="2064"/>
              <a:ext cx="384" cy="240"/>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1294" name="Line 55"/>
            <p:cNvSpPr>
              <a:spLocks noChangeShapeType="1"/>
            </p:cNvSpPr>
            <p:nvPr/>
          </p:nvSpPr>
          <p:spPr bwMode="auto">
            <a:xfrm>
              <a:off x="4176" y="2064"/>
              <a:ext cx="0" cy="24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295" name="Line 56"/>
            <p:cNvSpPr>
              <a:spLocks noChangeShapeType="1"/>
            </p:cNvSpPr>
            <p:nvPr/>
          </p:nvSpPr>
          <p:spPr bwMode="auto">
            <a:xfrm>
              <a:off x="3648" y="2208"/>
              <a:ext cx="288" cy="0"/>
            </a:xfrm>
            <a:prstGeom prst="line">
              <a:avLst/>
            </a:prstGeom>
            <a:noFill/>
            <a:ln w="19050" cap="sq">
              <a:solidFill>
                <a:schemeClr val="tx1"/>
              </a:solidFill>
              <a:round/>
              <a:headEnd type="none" w="sm" len="sm"/>
              <a:tailEnd type="triangle" w="sm" len="sm"/>
            </a:ln>
          </p:spPr>
          <p:txBody>
            <a:bodyPr wrap="none" anchor="ctr"/>
            <a:lstStyle/>
            <a:p>
              <a:endParaRPr lang="zh-CN" altLang="en-US" sz="2400">
                <a:solidFill>
                  <a:srgbClr val="000000"/>
                </a:solidFill>
              </a:endParaRPr>
            </a:p>
          </p:txBody>
        </p:sp>
        <p:sp>
          <p:nvSpPr>
            <p:cNvPr id="11296" name="Rectangle 57"/>
            <p:cNvSpPr>
              <a:spLocks noChangeArrowheads="1"/>
            </p:cNvSpPr>
            <p:nvPr/>
          </p:nvSpPr>
          <p:spPr bwMode="auto">
            <a:xfrm>
              <a:off x="4512" y="2064"/>
              <a:ext cx="384" cy="240"/>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1297" name="Line 58"/>
            <p:cNvSpPr>
              <a:spLocks noChangeShapeType="1"/>
            </p:cNvSpPr>
            <p:nvPr/>
          </p:nvSpPr>
          <p:spPr bwMode="auto">
            <a:xfrm>
              <a:off x="4752" y="2064"/>
              <a:ext cx="0" cy="24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298" name="Line 59"/>
            <p:cNvSpPr>
              <a:spLocks noChangeShapeType="1"/>
            </p:cNvSpPr>
            <p:nvPr/>
          </p:nvSpPr>
          <p:spPr bwMode="auto">
            <a:xfrm>
              <a:off x="4224" y="2208"/>
              <a:ext cx="288" cy="0"/>
            </a:xfrm>
            <a:prstGeom prst="line">
              <a:avLst/>
            </a:prstGeom>
            <a:noFill/>
            <a:ln w="19050" cap="sq">
              <a:solidFill>
                <a:schemeClr val="tx1"/>
              </a:solidFill>
              <a:round/>
              <a:headEnd type="none" w="sm" len="sm"/>
              <a:tailEnd type="triangle" w="sm" len="sm"/>
            </a:ln>
          </p:spPr>
          <p:txBody>
            <a:bodyPr wrap="none" anchor="ctr"/>
            <a:lstStyle/>
            <a:p>
              <a:endParaRPr lang="zh-CN" altLang="en-US" sz="2400">
                <a:solidFill>
                  <a:srgbClr val="000000"/>
                </a:solidFill>
              </a:endParaRPr>
            </a:p>
          </p:txBody>
        </p:sp>
        <p:sp>
          <p:nvSpPr>
            <p:cNvPr id="11299" name="Line 60"/>
            <p:cNvSpPr>
              <a:spLocks noChangeShapeType="1"/>
            </p:cNvSpPr>
            <p:nvPr/>
          </p:nvSpPr>
          <p:spPr bwMode="auto">
            <a:xfrm flipH="1">
              <a:off x="4800" y="2112"/>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300" name="Line 61"/>
            <p:cNvSpPr>
              <a:spLocks noChangeShapeType="1"/>
            </p:cNvSpPr>
            <p:nvPr/>
          </p:nvSpPr>
          <p:spPr bwMode="auto">
            <a:xfrm>
              <a:off x="4848" y="2112"/>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grpSp>
        <p:nvGrpSpPr>
          <p:cNvPr id="7" name="Group 62"/>
          <p:cNvGrpSpPr>
            <a:grpSpLocks/>
          </p:cNvGrpSpPr>
          <p:nvPr/>
        </p:nvGrpSpPr>
        <p:grpSpPr bwMode="auto">
          <a:xfrm>
            <a:off x="5414963" y="1828800"/>
            <a:ext cx="2895600" cy="646113"/>
            <a:chOff x="3648" y="1152"/>
            <a:chExt cx="1824" cy="407"/>
          </a:xfrm>
        </p:grpSpPr>
        <p:sp>
          <p:nvSpPr>
            <p:cNvPr id="11280" name="Text Box 63"/>
            <p:cNvSpPr txBox="1">
              <a:spLocks noChangeArrowheads="1"/>
            </p:cNvSpPr>
            <p:nvPr/>
          </p:nvSpPr>
          <p:spPr bwMode="auto">
            <a:xfrm>
              <a:off x="3792" y="1152"/>
              <a:ext cx="1626" cy="407"/>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  </a:t>
              </a:r>
              <a:r>
                <a:rPr lang="en-US" altLang="zh-CN" sz="2800">
                  <a:solidFill>
                    <a:srgbClr val="000000"/>
                  </a:solidFill>
                </a:rPr>
                <a:t>1</a:t>
              </a:r>
              <a:r>
                <a:rPr lang="en-US" altLang="zh-CN">
                  <a:solidFill>
                    <a:srgbClr val="000000"/>
                  </a:solidFill>
                </a:rPr>
                <a:t>      </a:t>
              </a:r>
              <a:r>
                <a:rPr lang="en-US" altLang="zh-CN" sz="2800">
                  <a:solidFill>
                    <a:srgbClr val="000000"/>
                  </a:solidFill>
                </a:rPr>
                <a:t>2</a:t>
              </a:r>
              <a:r>
                <a:rPr lang="en-US" altLang="zh-CN">
                  <a:solidFill>
                    <a:srgbClr val="000000"/>
                  </a:solidFill>
                </a:rPr>
                <a:t>      </a:t>
              </a:r>
              <a:r>
                <a:rPr lang="en-US" altLang="zh-CN" sz="2800">
                  <a:solidFill>
                    <a:srgbClr val="000000"/>
                  </a:solidFill>
                </a:rPr>
                <a:t>3</a:t>
              </a:r>
            </a:p>
          </p:txBody>
        </p:sp>
        <p:sp>
          <p:nvSpPr>
            <p:cNvPr id="11281" name="Rectangle 64"/>
            <p:cNvSpPr>
              <a:spLocks noChangeArrowheads="1"/>
            </p:cNvSpPr>
            <p:nvPr/>
          </p:nvSpPr>
          <p:spPr bwMode="auto">
            <a:xfrm>
              <a:off x="3936" y="1248"/>
              <a:ext cx="384" cy="240"/>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1282" name="Line 65"/>
            <p:cNvSpPr>
              <a:spLocks noChangeShapeType="1"/>
            </p:cNvSpPr>
            <p:nvPr/>
          </p:nvSpPr>
          <p:spPr bwMode="auto">
            <a:xfrm>
              <a:off x="4176" y="1248"/>
              <a:ext cx="0" cy="24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283" name="Line 66"/>
            <p:cNvSpPr>
              <a:spLocks noChangeShapeType="1"/>
            </p:cNvSpPr>
            <p:nvPr/>
          </p:nvSpPr>
          <p:spPr bwMode="auto">
            <a:xfrm>
              <a:off x="3648" y="1392"/>
              <a:ext cx="288" cy="0"/>
            </a:xfrm>
            <a:prstGeom prst="line">
              <a:avLst/>
            </a:prstGeom>
            <a:noFill/>
            <a:ln w="19050" cap="sq">
              <a:solidFill>
                <a:schemeClr val="tx1"/>
              </a:solidFill>
              <a:round/>
              <a:headEnd type="none" w="sm" len="sm"/>
              <a:tailEnd type="triangle" w="sm" len="sm"/>
            </a:ln>
          </p:spPr>
          <p:txBody>
            <a:bodyPr wrap="none" anchor="ctr"/>
            <a:lstStyle/>
            <a:p>
              <a:endParaRPr lang="zh-CN" altLang="en-US" sz="2400">
                <a:solidFill>
                  <a:srgbClr val="000000"/>
                </a:solidFill>
              </a:endParaRPr>
            </a:p>
          </p:txBody>
        </p:sp>
        <p:sp>
          <p:nvSpPr>
            <p:cNvPr id="11284" name="Rectangle 67"/>
            <p:cNvSpPr>
              <a:spLocks noChangeArrowheads="1"/>
            </p:cNvSpPr>
            <p:nvPr/>
          </p:nvSpPr>
          <p:spPr bwMode="auto">
            <a:xfrm>
              <a:off x="4512" y="1248"/>
              <a:ext cx="384" cy="240"/>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1285" name="Line 68"/>
            <p:cNvSpPr>
              <a:spLocks noChangeShapeType="1"/>
            </p:cNvSpPr>
            <p:nvPr/>
          </p:nvSpPr>
          <p:spPr bwMode="auto">
            <a:xfrm>
              <a:off x="4752" y="1248"/>
              <a:ext cx="0" cy="24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286" name="Line 69"/>
            <p:cNvSpPr>
              <a:spLocks noChangeShapeType="1"/>
            </p:cNvSpPr>
            <p:nvPr/>
          </p:nvSpPr>
          <p:spPr bwMode="auto">
            <a:xfrm>
              <a:off x="4224" y="1392"/>
              <a:ext cx="288" cy="0"/>
            </a:xfrm>
            <a:prstGeom prst="line">
              <a:avLst/>
            </a:prstGeom>
            <a:noFill/>
            <a:ln w="19050" cap="sq">
              <a:solidFill>
                <a:schemeClr val="tx1"/>
              </a:solidFill>
              <a:round/>
              <a:headEnd type="none" w="sm" len="sm"/>
              <a:tailEnd type="triangle" w="sm" len="sm"/>
            </a:ln>
          </p:spPr>
          <p:txBody>
            <a:bodyPr wrap="none" anchor="ctr"/>
            <a:lstStyle/>
            <a:p>
              <a:endParaRPr lang="zh-CN" altLang="en-US" sz="2400">
                <a:solidFill>
                  <a:srgbClr val="000000"/>
                </a:solidFill>
              </a:endParaRPr>
            </a:p>
          </p:txBody>
        </p:sp>
        <p:sp>
          <p:nvSpPr>
            <p:cNvPr id="11287" name="Rectangle 70"/>
            <p:cNvSpPr>
              <a:spLocks noChangeArrowheads="1"/>
            </p:cNvSpPr>
            <p:nvPr/>
          </p:nvSpPr>
          <p:spPr bwMode="auto">
            <a:xfrm>
              <a:off x="5088" y="1248"/>
              <a:ext cx="384" cy="240"/>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1288" name="Line 71"/>
            <p:cNvSpPr>
              <a:spLocks noChangeShapeType="1"/>
            </p:cNvSpPr>
            <p:nvPr/>
          </p:nvSpPr>
          <p:spPr bwMode="auto">
            <a:xfrm>
              <a:off x="5328" y="1248"/>
              <a:ext cx="0" cy="24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289" name="Line 72"/>
            <p:cNvSpPr>
              <a:spLocks noChangeShapeType="1"/>
            </p:cNvSpPr>
            <p:nvPr/>
          </p:nvSpPr>
          <p:spPr bwMode="auto">
            <a:xfrm>
              <a:off x="4800" y="1392"/>
              <a:ext cx="288" cy="0"/>
            </a:xfrm>
            <a:prstGeom prst="line">
              <a:avLst/>
            </a:prstGeom>
            <a:noFill/>
            <a:ln w="19050" cap="sq">
              <a:solidFill>
                <a:schemeClr val="tx1"/>
              </a:solidFill>
              <a:round/>
              <a:headEnd type="none" w="sm" len="sm"/>
              <a:tailEnd type="triangle" w="sm" len="sm"/>
            </a:ln>
          </p:spPr>
          <p:txBody>
            <a:bodyPr wrap="none" anchor="ctr"/>
            <a:lstStyle/>
            <a:p>
              <a:endParaRPr lang="zh-CN" altLang="en-US" sz="2400">
                <a:solidFill>
                  <a:srgbClr val="000000"/>
                </a:solidFill>
              </a:endParaRPr>
            </a:p>
          </p:txBody>
        </p:sp>
        <p:sp>
          <p:nvSpPr>
            <p:cNvPr id="11290" name="Line 73"/>
            <p:cNvSpPr>
              <a:spLocks noChangeShapeType="1"/>
            </p:cNvSpPr>
            <p:nvPr/>
          </p:nvSpPr>
          <p:spPr bwMode="auto">
            <a:xfrm flipH="1">
              <a:off x="5376" y="1296"/>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1291" name="Line 74"/>
            <p:cNvSpPr>
              <a:spLocks noChangeShapeType="1"/>
            </p:cNvSpPr>
            <p:nvPr/>
          </p:nvSpPr>
          <p:spPr bwMode="auto">
            <a:xfrm>
              <a:off x="5424" y="1296"/>
              <a:ext cx="48" cy="144"/>
            </a:xfrm>
            <a:prstGeom prst="line">
              <a:avLst/>
            </a:prstGeom>
            <a:noFill/>
            <a:ln w="381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sp>
        <p:nvSpPr>
          <p:cNvPr id="11272" name="Text Box 75"/>
          <p:cNvSpPr txBox="1">
            <a:spLocks noChangeArrowheads="1"/>
          </p:cNvSpPr>
          <p:nvPr/>
        </p:nvSpPr>
        <p:spPr bwMode="auto">
          <a:xfrm>
            <a:off x="381000" y="228600"/>
            <a:ext cx="5992813" cy="823913"/>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隶书" pitchFamily="49" charset="-122"/>
              </a:rPr>
              <a:t>2. </a:t>
            </a:r>
            <a:r>
              <a:rPr lang="zh-CN" altLang="en-US" sz="4800" b="1">
                <a:solidFill>
                  <a:srgbClr val="0000FF"/>
                </a:solidFill>
                <a:ea typeface="隶书" pitchFamily="49" charset="-122"/>
              </a:rPr>
              <a:t>孩子链表表示法</a:t>
            </a:r>
            <a:r>
              <a:rPr lang="en-US" altLang="zh-CN" sz="4800" b="1">
                <a:solidFill>
                  <a:srgbClr val="0000FF"/>
                </a:solidFill>
                <a:ea typeface="隶书" pitchFamily="49" charset="-122"/>
              </a:rPr>
              <a:t>:</a:t>
            </a:r>
            <a:endParaRPr lang="en-US" altLang="zh-CN" sz="4800">
              <a:solidFill>
                <a:srgbClr val="000000"/>
              </a:solidFill>
            </a:endParaRPr>
          </a:p>
        </p:txBody>
      </p:sp>
      <p:sp>
        <p:nvSpPr>
          <p:cNvPr id="367692" name="Text Box 76"/>
          <p:cNvSpPr txBox="1">
            <a:spLocks noChangeArrowheads="1"/>
          </p:cNvSpPr>
          <p:nvPr/>
        </p:nvSpPr>
        <p:spPr bwMode="auto">
          <a:xfrm>
            <a:off x="393700" y="5235575"/>
            <a:ext cx="3640138" cy="1373188"/>
          </a:xfrm>
          <a:prstGeom prst="rect">
            <a:avLst/>
          </a:prstGeom>
          <a:noFill/>
          <a:ln w="12700" cap="sq">
            <a:noFill/>
            <a:miter lim="800000"/>
            <a:headEnd type="none" w="sm" len="sm"/>
            <a:tailEnd type="none" w="sm" len="sm"/>
          </a:ln>
        </p:spPr>
        <p:txBody>
          <a:bodyPr>
            <a:spAutoFit/>
          </a:bodyPr>
          <a:lstStyle/>
          <a:p>
            <a:r>
              <a:rPr lang="en-US" altLang="zh-CN" sz="2800" b="1">
                <a:solidFill>
                  <a:srgbClr val="FF3300"/>
                </a:solidFill>
                <a:latin typeface="楷体_GB2312" pitchFamily="49" charset="-122"/>
                <a:ea typeface="楷体_GB2312" pitchFamily="49" charset="-122"/>
              </a:rPr>
              <a:t>1</a:t>
            </a:r>
            <a:r>
              <a:rPr lang="zh-CN" altLang="en-US" sz="2800" b="1">
                <a:solidFill>
                  <a:srgbClr val="FF3300"/>
                </a:solidFill>
                <a:latin typeface="楷体_GB2312" pitchFamily="49" charset="-122"/>
                <a:ea typeface="楷体_GB2312" pitchFamily="49" charset="-122"/>
              </a:rPr>
              <a:t>。树结点</a:t>
            </a:r>
          </a:p>
          <a:p>
            <a:r>
              <a:rPr lang="en-US" altLang="zh-CN" sz="2800" b="1">
                <a:solidFill>
                  <a:srgbClr val="FF3300"/>
                </a:solidFill>
                <a:latin typeface="楷体_GB2312" pitchFamily="49" charset="-122"/>
                <a:ea typeface="楷体_GB2312" pitchFamily="49" charset="-122"/>
              </a:rPr>
              <a:t>2</a:t>
            </a:r>
            <a:r>
              <a:rPr lang="zh-CN" altLang="en-US" sz="2800" b="1">
                <a:solidFill>
                  <a:srgbClr val="FF3300"/>
                </a:solidFill>
                <a:latin typeface="楷体_GB2312" pitchFamily="49" charset="-122"/>
                <a:ea typeface="楷体_GB2312" pitchFamily="49" charset="-122"/>
              </a:rPr>
              <a:t>。孩子链表的头结点</a:t>
            </a:r>
          </a:p>
          <a:p>
            <a:r>
              <a:rPr lang="en-US" altLang="zh-CN" sz="2800" b="1">
                <a:solidFill>
                  <a:srgbClr val="FF3300"/>
                </a:solidFill>
                <a:latin typeface="楷体_GB2312" pitchFamily="49" charset="-122"/>
                <a:ea typeface="楷体_GB2312" pitchFamily="49" charset="-122"/>
              </a:rPr>
              <a:t>3</a:t>
            </a:r>
            <a:r>
              <a:rPr lang="zh-CN" altLang="en-US" sz="2800" b="1">
                <a:solidFill>
                  <a:srgbClr val="FF3300"/>
                </a:solidFill>
                <a:latin typeface="楷体_GB2312" pitchFamily="49" charset="-122"/>
                <a:ea typeface="楷体_GB2312" pitchFamily="49" charset="-122"/>
              </a:rPr>
              <a:t>。孩子链表结点</a:t>
            </a:r>
          </a:p>
        </p:txBody>
      </p:sp>
      <p:grpSp>
        <p:nvGrpSpPr>
          <p:cNvPr id="8" name="Group 77"/>
          <p:cNvGrpSpPr>
            <a:grpSpLocks/>
          </p:cNvGrpSpPr>
          <p:nvPr/>
        </p:nvGrpSpPr>
        <p:grpSpPr bwMode="auto">
          <a:xfrm>
            <a:off x="3500438" y="1168400"/>
            <a:ext cx="2692400" cy="536575"/>
            <a:chOff x="2309" y="736"/>
            <a:chExt cx="1696" cy="338"/>
          </a:xfrm>
        </p:grpSpPr>
        <p:sp>
          <p:nvSpPr>
            <p:cNvPr id="11278" name="Text Box 78"/>
            <p:cNvSpPr txBox="1">
              <a:spLocks noChangeArrowheads="1"/>
            </p:cNvSpPr>
            <p:nvPr/>
          </p:nvSpPr>
          <p:spPr bwMode="auto">
            <a:xfrm>
              <a:off x="2309" y="736"/>
              <a:ext cx="1696" cy="335"/>
            </a:xfrm>
            <a:prstGeom prst="rect">
              <a:avLst/>
            </a:prstGeom>
            <a:solidFill>
              <a:srgbClr val="FFFFCC"/>
            </a:solidFill>
            <a:ln w="12700" cap="sq">
              <a:solidFill>
                <a:schemeClr val="tx1"/>
              </a:solidFill>
              <a:miter lim="800000"/>
              <a:headEnd type="none" w="sm" len="sm"/>
              <a:tailEnd type="none" w="sm" len="sm"/>
            </a:ln>
          </p:spPr>
          <p:txBody>
            <a:bodyPr>
              <a:spAutoFit/>
            </a:bodyPr>
            <a:lstStyle/>
            <a:p>
              <a:pPr>
                <a:spcBef>
                  <a:spcPct val="50000"/>
                </a:spcBef>
              </a:pPr>
              <a:r>
                <a:rPr lang="en-US" altLang="zh-CN" sz="2800">
                  <a:solidFill>
                    <a:srgbClr val="990033"/>
                  </a:solidFill>
                </a:rPr>
                <a:t> data   firstchild</a:t>
              </a:r>
            </a:p>
          </p:txBody>
        </p:sp>
        <p:sp>
          <p:nvSpPr>
            <p:cNvPr id="11279" name="Line 79"/>
            <p:cNvSpPr>
              <a:spLocks noChangeShapeType="1"/>
            </p:cNvSpPr>
            <p:nvPr/>
          </p:nvSpPr>
          <p:spPr bwMode="auto">
            <a:xfrm>
              <a:off x="2880" y="746"/>
              <a:ext cx="0" cy="328"/>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9" name="Group 80"/>
          <p:cNvGrpSpPr>
            <a:grpSpLocks/>
          </p:cNvGrpSpPr>
          <p:nvPr/>
        </p:nvGrpSpPr>
        <p:grpSpPr bwMode="auto">
          <a:xfrm>
            <a:off x="6335713" y="1139825"/>
            <a:ext cx="2643187" cy="546100"/>
            <a:chOff x="4095" y="718"/>
            <a:chExt cx="1665" cy="344"/>
          </a:xfrm>
        </p:grpSpPr>
        <p:sp>
          <p:nvSpPr>
            <p:cNvPr id="11276" name="Text Box 81"/>
            <p:cNvSpPr txBox="1">
              <a:spLocks noChangeArrowheads="1"/>
            </p:cNvSpPr>
            <p:nvPr/>
          </p:nvSpPr>
          <p:spPr bwMode="auto">
            <a:xfrm>
              <a:off x="4095" y="718"/>
              <a:ext cx="1665" cy="335"/>
            </a:xfrm>
            <a:prstGeom prst="rect">
              <a:avLst/>
            </a:prstGeom>
            <a:solidFill>
              <a:srgbClr val="FBE2DF"/>
            </a:solidFill>
            <a:ln w="12700" cap="sq">
              <a:solidFill>
                <a:schemeClr val="tx1"/>
              </a:solidFill>
              <a:miter lim="800000"/>
              <a:headEnd type="none" w="sm" len="sm"/>
              <a:tailEnd type="none" w="sm" len="sm"/>
            </a:ln>
          </p:spPr>
          <p:txBody>
            <a:bodyPr>
              <a:spAutoFit/>
            </a:bodyPr>
            <a:lstStyle/>
            <a:p>
              <a:pPr>
                <a:spcBef>
                  <a:spcPct val="50000"/>
                </a:spcBef>
              </a:pPr>
              <a:r>
                <a:rPr lang="en-US" altLang="zh-CN" sz="2800">
                  <a:solidFill>
                    <a:srgbClr val="990033"/>
                  </a:solidFill>
                </a:rPr>
                <a:t>child   nextchild</a:t>
              </a:r>
            </a:p>
          </p:txBody>
        </p:sp>
        <p:sp>
          <p:nvSpPr>
            <p:cNvPr id="11277" name="Line 82"/>
            <p:cNvSpPr>
              <a:spLocks noChangeShapeType="1"/>
            </p:cNvSpPr>
            <p:nvPr/>
          </p:nvSpPr>
          <p:spPr bwMode="auto">
            <a:xfrm>
              <a:off x="4710" y="734"/>
              <a:ext cx="0" cy="328"/>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spTree>
    <p:extLst>
      <p:ext uri="{BB962C8B-B14F-4D97-AF65-F5344CB8AC3E}">
        <p14:creationId xmlns:p14="http://schemas.microsoft.com/office/powerpoint/2010/main" val="15063369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7639"/>
                                        </p:tgtEl>
                                        <p:attrNameLst>
                                          <p:attrName>style.visibility</p:attrName>
                                        </p:attrNameLst>
                                      </p:cBhvr>
                                      <p:to>
                                        <p:strVal val="visible"/>
                                      </p:to>
                                    </p:set>
                                    <p:animEffect transition="in" filter="wipe(up)">
                                      <p:cBhvr>
                                        <p:cTn id="27" dur="500"/>
                                        <p:tgtEl>
                                          <p:spTgt spid="3676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7692"/>
                                        </p:tgtEl>
                                        <p:attrNameLst>
                                          <p:attrName>style.visibility</p:attrName>
                                        </p:attrNameLst>
                                      </p:cBhvr>
                                      <p:to>
                                        <p:strVal val="visible"/>
                                      </p:to>
                                    </p:set>
                                    <p:animEffect transition="in" filter="wipe(left)">
                                      <p:cBhvr>
                                        <p:cTn id="32" dur="500"/>
                                        <p:tgtEl>
                                          <p:spTgt spid="367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39" grpId="0" animBg="1" autoUpdateAnimBg="0"/>
      <p:bldP spid="3676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6513" y="0"/>
            <a:ext cx="9144001" cy="2366963"/>
          </a:xfrm>
          <a:prstGeom prst="rect">
            <a:avLst/>
          </a:prstGeom>
          <a:solidFill>
            <a:srgbClr val="CCFFFF"/>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2291" name="Text Box 3"/>
          <p:cNvSpPr txBox="1">
            <a:spLocks noChangeArrowheads="1"/>
          </p:cNvSpPr>
          <p:nvPr/>
        </p:nvSpPr>
        <p:spPr bwMode="auto">
          <a:xfrm>
            <a:off x="1357313" y="231775"/>
            <a:ext cx="7858125" cy="2062163"/>
          </a:xfrm>
          <a:prstGeom prst="rect">
            <a:avLst/>
          </a:prstGeom>
          <a:noFill/>
          <a:ln w="12700" cap="sq">
            <a:noFill/>
            <a:miter lim="800000"/>
            <a:headEnd type="none" w="sm" len="sm"/>
            <a:tailEnd type="none" w="sm" len="sm"/>
          </a:ln>
        </p:spPr>
        <p:txBody>
          <a:bodyPr>
            <a:spAutoFit/>
          </a:bodyPr>
          <a:lstStyle/>
          <a:p>
            <a:r>
              <a:rPr lang="en-US" altLang="zh-CN" sz="3200" b="1">
                <a:solidFill>
                  <a:srgbClr val="000000"/>
                </a:solidFill>
                <a:ea typeface="楷体_GB2312" pitchFamily="49" charset="-122"/>
              </a:rPr>
              <a:t>typedef struct </a:t>
            </a:r>
            <a:r>
              <a:rPr lang="en-US" altLang="zh-CN" sz="3200">
                <a:solidFill>
                  <a:srgbClr val="000000"/>
                </a:solidFill>
                <a:ea typeface="楷体_GB2312" pitchFamily="49" charset="-122"/>
              </a:rPr>
              <a:t>CTree</a:t>
            </a:r>
            <a:endParaRPr lang="en-US" altLang="zh-CN" sz="3200" b="1">
              <a:solidFill>
                <a:srgbClr val="000000"/>
              </a:solidFill>
              <a:ea typeface="楷体_GB2312" pitchFamily="49" charset="-122"/>
            </a:endParaRPr>
          </a:p>
          <a:p>
            <a:r>
              <a:rPr lang="en-US" altLang="zh-CN" sz="3200" b="1">
                <a:solidFill>
                  <a:srgbClr val="000000"/>
                </a:solidFill>
                <a:ea typeface="楷体_GB2312" pitchFamily="49" charset="-122"/>
              </a:rPr>
              <a:t>{</a:t>
            </a:r>
            <a:r>
              <a:rPr lang="en-US" altLang="zh-CN" sz="3200">
                <a:solidFill>
                  <a:srgbClr val="000000"/>
                </a:solidFill>
                <a:ea typeface="楷体_GB2312" pitchFamily="49" charset="-122"/>
              </a:rPr>
              <a:t>    CTBox  nodes[MAX_TREE_SIZE];</a:t>
            </a:r>
          </a:p>
          <a:p>
            <a:r>
              <a:rPr lang="en-US" altLang="zh-CN" sz="3200">
                <a:solidFill>
                  <a:srgbClr val="000000"/>
                </a:solidFill>
                <a:ea typeface="楷体_GB2312" pitchFamily="49" charset="-122"/>
              </a:rPr>
              <a:t>       </a:t>
            </a:r>
            <a:r>
              <a:rPr lang="en-US" altLang="zh-CN" sz="3200" b="1">
                <a:solidFill>
                  <a:srgbClr val="000000"/>
                </a:solidFill>
                <a:ea typeface="楷体_GB2312" pitchFamily="49" charset="-122"/>
              </a:rPr>
              <a:t>int</a:t>
            </a:r>
            <a:r>
              <a:rPr lang="en-US" altLang="zh-CN" sz="3200">
                <a:solidFill>
                  <a:srgbClr val="000000"/>
                </a:solidFill>
                <a:ea typeface="楷体_GB2312" pitchFamily="49" charset="-122"/>
              </a:rPr>
              <a:t>    n, r;      // </a:t>
            </a:r>
            <a:r>
              <a:rPr lang="zh-CN" altLang="en-US" sz="3200">
                <a:solidFill>
                  <a:srgbClr val="000000"/>
                </a:solidFill>
                <a:ea typeface="楷体_GB2312" pitchFamily="49" charset="-122"/>
              </a:rPr>
              <a:t>结点数和根结点的位置</a:t>
            </a:r>
          </a:p>
          <a:p>
            <a:r>
              <a:rPr lang="zh-CN" altLang="en-US" sz="3200">
                <a:solidFill>
                  <a:srgbClr val="000000"/>
                </a:solidFill>
                <a:ea typeface="楷体_GB2312" pitchFamily="49" charset="-122"/>
              </a:rPr>
              <a:t> </a:t>
            </a:r>
            <a:r>
              <a:rPr lang="en-US" altLang="zh-CN" sz="3200" b="1">
                <a:solidFill>
                  <a:srgbClr val="000000"/>
                </a:solidFill>
                <a:ea typeface="楷体_GB2312" pitchFamily="49" charset="-122"/>
              </a:rPr>
              <a:t>}</a:t>
            </a:r>
            <a:r>
              <a:rPr lang="en-US" altLang="zh-CN" sz="3200">
                <a:solidFill>
                  <a:srgbClr val="000000"/>
                </a:solidFill>
                <a:ea typeface="楷体_GB2312" pitchFamily="49" charset="-122"/>
              </a:rPr>
              <a:t> ;</a:t>
            </a:r>
          </a:p>
        </p:txBody>
      </p:sp>
      <p:sp>
        <p:nvSpPr>
          <p:cNvPr id="12292" name="Rectangle 4"/>
          <p:cNvSpPr>
            <a:spLocks noChangeArrowheads="1"/>
          </p:cNvSpPr>
          <p:nvPr/>
        </p:nvSpPr>
        <p:spPr bwMode="auto">
          <a:xfrm>
            <a:off x="106363" y="98425"/>
            <a:ext cx="1370012" cy="582613"/>
          </a:xfrm>
          <a:prstGeom prst="rect">
            <a:avLst/>
          </a:prstGeom>
          <a:noFill/>
          <a:ln w="12700" cap="sq">
            <a:noFill/>
            <a:miter lim="800000"/>
            <a:headEnd type="none" w="sm" len="sm"/>
            <a:tailEnd type="none" w="sm" len="sm"/>
          </a:ln>
        </p:spPr>
        <p:txBody>
          <a:bodyPr wrap="none">
            <a:spAutoFit/>
          </a:bodyPr>
          <a:lstStyle/>
          <a:p>
            <a:pPr>
              <a:lnSpc>
                <a:spcPct val="115000"/>
              </a:lnSpc>
            </a:pPr>
            <a:r>
              <a:rPr lang="zh-CN" altLang="en-US" sz="2800" b="1">
                <a:solidFill>
                  <a:srgbClr val="990033"/>
                </a:solidFill>
                <a:ea typeface="楷体_GB2312" pitchFamily="49" charset="-122"/>
              </a:rPr>
              <a:t>树结点</a:t>
            </a:r>
            <a:r>
              <a:rPr lang="en-US" altLang="zh-CN" sz="2800" b="1">
                <a:solidFill>
                  <a:srgbClr val="990033"/>
                </a:solidFill>
                <a:ea typeface="楷体_GB2312" pitchFamily="49" charset="-122"/>
              </a:rPr>
              <a:t>:</a:t>
            </a:r>
          </a:p>
        </p:txBody>
      </p:sp>
      <p:grpSp>
        <p:nvGrpSpPr>
          <p:cNvPr id="2" name="Group 5"/>
          <p:cNvGrpSpPr>
            <a:grpSpLocks/>
          </p:cNvGrpSpPr>
          <p:nvPr/>
        </p:nvGrpSpPr>
        <p:grpSpPr bwMode="auto">
          <a:xfrm>
            <a:off x="0" y="4559300"/>
            <a:ext cx="9144000" cy="2298700"/>
            <a:chOff x="0" y="1455"/>
            <a:chExt cx="5760" cy="1448"/>
          </a:xfrm>
        </p:grpSpPr>
        <p:sp>
          <p:nvSpPr>
            <p:cNvPr id="12298" name="Rectangle 6"/>
            <p:cNvSpPr>
              <a:spLocks noChangeArrowheads="1"/>
            </p:cNvSpPr>
            <p:nvPr/>
          </p:nvSpPr>
          <p:spPr bwMode="auto">
            <a:xfrm>
              <a:off x="0" y="1480"/>
              <a:ext cx="5760" cy="1423"/>
            </a:xfrm>
            <a:prstGeom prst="rect">
              <a:avLst/>
            </a:prstGeom>
            <a:solidFill>
              <a:srgbClr val="FFFFCC"/>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2299" name="Text Box 7"/>
            <p:cNvSpPr txBox="1">
              <a:spLocks noChangeArrowheads="1"/>
            </p:cNvSpPr>
            <p:nvPr/>
          </p:nvSpPr>
          <p:spPr bwMode="auto">
            <a:xfrm>
              <a:off x="950" y="1455"/>
              <a:ext cx="4295" cy="1442"/>
            </a:xfrm>
            <a:prstGeom prst="rect">
              <a:avLst/>
            </a:prstGeom>
            <a:noFill/>
            <a:ln w="12700" cap="sq">
              <a:noFill/>
              <a:miter lim="800000"/>
              <a:headEnd type="none" w="sm" len="sm"/>
              <a:tailEnd type="none" w="sm" len="sm"/>
            </a:ln>
          </p:spPr>
          <p:txBody>
            <a:bodyPr>
              <a:spAutoFit/>
            </a:bodyPr>
            <a:lstStyle/>
            <a:p>
              <a:r>
                <a:rPr lang="en-US" altLang="zh-CN" b="1">
                  <a:solidFill>
                    <a:srgbClr val="000000"/>
                  </a:solidFill>
                  <a:ea typeface="楷体_GB2312" pitchFamily="49" charset="-122"/>
                </a:rPr>
                <a:t>typedef struct </a:t>
              </a:r>
              <a:r>
                <a:rPr lang="en-US" altLang="zh-CN">
                  <a:solidFill>
                    <a:srgbClr val="000000"/>
                  </a:solidFill>
                  <a:ea typeface="楷体_GB2312" pitchFamily="49" charset="-122"/>
                </a:rPr>
                <a:t>CTNode </a:t>
              </a:r>
              <a:r>
                <a:rPr lang="en-US" altLang="zh-CN" b="1">
                  <a:solidFill>
                    <a:srgbClr val="000000"/>
                  </a:solidFill>
                  <a:ea typeface="楷体_GB2312" pitchFamily="49" charset="-122"/>
                </a:rPr>
                <a:t>{</a:t>
              </a:r>
              <a:endParaRPr lang="en-US" altLang="zh-CN">
                <a:solidFill>
                  <a:srgbClr val="000000"/>
                </a:solidFill>
                <a:ea typeface="楷体_GB2312" pitchFamily="49" charset="-122"/>
              </a:endParaRPr>
            </a:p>
            <a:p>
              <a:r>
                <a:rPr lang="en-US" altLang="zh-CN">
                  <a:solidFill>
                    <a:srgbClr val="000000"/>
                  </a:solidFill>
                  <a:ea typeface="楷体_GB2312" pitchFamily="49" charset="-122"/>
                </a:rPr>
                <a:t>     </a:t>
              </a:r>
              <a:r>
                <a:rPr lang="en-US" altLang="zh-CN" b="1">
                  <a:solidFill>
                    <a:srgbClr val="000000"/>
                  </a:solidFill>
                  <a:ea typeface="楷体_GB2312" pitchFamily="49" charset="-122"/>
                </a:rPr>
                <a:t>int</a:t>
              </a:r>
              <a:r>
                <a:rPr lang="en-US" altLang="zh-CN">
                  <a:solidFill>
                    <a:srgbClr val="000000"/>
                  </a:solidFill>
                  <a:ea typeface="楷体_GB2312" pitchFamily="49" charset="-122"/>
                </a:rPr>
                <a:t>          child;</a:t>
              </a:r>
            </a:p>
            <a:p>
              <a:r>
                <a:rPr lang="en-US" altLang="zh-CN">
                  <a:solidFill>
                    <a:srgbClr val="000000"/>
                  </a:solidFill>
                  <a:ea typeface="楷体_GB2312" pitchFamily="49" charset="-122"/>
                </a:rPr>
                <a:t>     </a:t>
              </a:r>
              <a:r>
                <a:rPr lang="en-US" altLang="zh-CN" b="1">
                  <a:solidFill>
                    <a:srgbClr val="000000"/>
                  </a:solidFill>
                  <a:ea typeface="楷体_GB2312" pitchFamily="49" charset="-122"/>
                </a:rPr>
                <a:t>struct </a:t>
              </a:r>
              <a:r>
                <a:rPr lang="en-US" altLang="zh-CN">
                  <a:solidFill>
                    <a:srgbClr val="000000"/>
                  </a:solidFill>
                  <a:ea typeface="楷体_GB2312" pitchFamily="49" charset="-122"/>
                </a:rPr>
                <a:t>CTNode </a:t>
              </a:r>
              <a:r>
                <a:rPr lang="en-US" altLang="zh-CN" b="1">
                  <a:solidFill>
                    <a:srgbClr val="000000"/>
                  </a:solidFill>
                  <a:ea typeface="楷体_GB2312" pitchFamily="49" charset="-122"/>
                </a:rPr>
                <a:t>*</a:t>
              </a:r>
              <a:r>
                <a:rPr lang="en-US" altLang="zh-CN">
                  <a:solidFill>
                    <a:srgbClr val="000000"/>
                  </a:solidFill>
                  <a:ea typeface="楷体_GB2312" pitchFamily="49" charset="-122"/>
                </a:rPr>
                <a:t>nextchild;</a:t>
              </a:r>
            </a:p>
            <a:p>
              <a:r>
                <a:rPr lang="en-US" altLang="zh-CN" b="1">
                  <a:solidFill>
                    <a:srgbClr val="000000"/>
                  </a:solidFill>
                  <a:ea typeface="楷体_GB2312" pitchFamily="49" charset="-122"/>
                </a:rPr>
                <a:t>} *</a:t>
              </a:r>
              <a:r>
                <a:rPr lang="en-US" altLang="zh-CN">
                  <a:solidFill>
                    <a:srgbClr val="000000"/>
                  </a:solidFill>
                  <a:ea typeface="楷体_GB2312" pitchFamily="49" charset="-122"/>
                </a:rPr>
                <a:t>ChildPtr;</a:t>
              </a:r>
            </a:p>
          </p:txBody>
        </p:sp>
        <p:sp>
          <p:nvSpPr>
            <p:cNvPr id="12300" name="Rectangle 8"/>
            <p:cNvSpPr>
              <a:spLocks noChangeArrowheads="1"/>
            </p:cNvSpPr>
            <p:nvPr/>
          </p:nvSpPr>
          <p:spPr bwMode="auto">
            <a:xfrm>
              <a:off x="204" y="1661"/>
              <a:ext cx="639" cy="865"/>
            </a:xfrm>
            <a:prstGeom prst="rect">
              <a:avLst/>
            </a:prstGeom>
            <a:noFill/>
            <a:ln w="12700" cap="sq">
              <a:noFill/>
              <a:miter lim="800000"/>
              <a:headEnd type="none" w="sm" len="sm"/>
              <a:tailEnd type="none" w="sm" len="sm"/>
            </a:ln>
          </p:spPr>
          <p:txBody>
            <a:bodyPr wrap="none">
              <a:spAutoFit/>
            </a:bodyPr>
            <a:lstStyle/>
            <a:p>
              <a:r>
                <a:rPr lang="zh-CN" altLang="en-US" sz="2800" b="1">
                  <a:solidFill>
                    <a:srgbClr val="990033"/>
                  </a:solidFill>
                  <a:ea typeface="楷体_GB2312" pitchFamily="49" charset="-122"/>
                </a:rPr>
                <a:t>孩子</a:t>
              </a:r>
            </a:p>
            <a:p>
              <a:r>
                <a:rPr lang="zh-CN" altLang="en-US" sz="2800" b="1">
                  <a:solidFill>
                    <a:srgbClr val="990033"/>
                  </a:solidFill>
                  <a:ea typeface="楷体_GB2312" pitchFamily="49" charset="-122"/>
                </a:rPr>
                <a:t>链表</a:t>
              </a:r>
            </a:p>
            <a:p>
              <a:r>
                <a:rPr lang="zh-CN" altLang="en-US" sz="2800" b="1">
                  <a:solidFill>
                    <a:srgbClr val="990033"/>
                  </a:solidFill>
                  <a:ea typeface="楷体_GB2312" pitchFamily="49" charset="-122"/>
                </a:rPr>
                <a:t>结点</a:t>
              </a:r>
              <a:r>
                <a:rPr lang="en-US" altLang="zh-CN" sz="2800" b="1">
                  <a:solidFill>
                    <a:srgbClr val="990033"/>
                  </a:solidFill>
                  <a:ea typeface="楷体_GB2312" pitchFamily="49" charset="-122"/>
                </a:rPr>
                <a:t>:</a:t>
              </a:r>
            </a:p>
          </p:txBody>
        </p:sp>
      </p:grpSp>
      <p:grpSp>
        <p:nvGrpSpPr>
          <p:cNvPr id="3" name="Group 9"/>
          <p:cNvGrpSpPr>
            <a:grpSpLocks/>
          </p:cNvGrpSpPr>
          <p:nvPr/>
        </p:nvGrpSpPr>
        <p:grpSpPr bwMode="auto">
          <a:xfrm>
            <a:off x="0" y="2349500"/>
            <a:ext cx="9144000" cy="2268538"/>
            <a:chOff x="0" y="1480"/>
            <a:chExt cx="5760" cy="1429"/>
          </a:xfrm>
        </p:grpSpPr>
        <p:sp>
          <p:nvSpPr>
            <p:cNvPr id="12295" name="Rectangle 10"/>
            <p:cNvSpPr>
              <a:spLocks noChangeArrowheads="1"/>
            </p:cNvSpPr>
            <p:nvPr/>
          </p:nvSpPr>
          <p:spPr bwMode="auto">
            <a:xfrm>
              <a:off x="0" y="1480"/>
              <a:ext cx="5760" cy="1429"/>
            </a:xfrm>
            <a:prstGeom prst="rect">
              <a:avLst/>
            </a:prstGeom>
            <a:solidFill>
              <a:srgbClr val="FBE2DF"/>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2296" name="Text Box 11"/>
            <p:cNvSpPr txBox="1">
              <a:spLocks noChangeArrowheads="1"/>
            </p:cNvSpPr>
            <p:nvPr/>
          </p:nvSpPr>
          <p:spPr bwMode="auto">
            <a:xfrm>
              <a:off x="732" y="1579"/>
              <a:ext cx="5028" cy="1286"/>
            </a:xfrm>
            <a:prstGeom prst="rect">
              <a:avLst/>
            </a:prstGeom>
            <a:noFill/>
            <a:ln w="12700" cap="sq">
              <a:noFill/>
              <a:miter lim="800000"/>
              <a:headEnd type="none" w="sm" len="sm"/>
              <a:tailEnd type="none" w="sm" len="sm"/>
            </a:ln>
          </p:spPr>
          <p:txBody>
            <a:bodyPr>
              <a:spAutoFit/>
            </a:bodyPr>
            <a:lstStyle/>
            <a:p>
              <a:r>
                <a:rPr lang="en-US" altLang="zh-CN" sz="3200">
                  <a:solidFill>
                    <a:srgbClr val="000000"/>
                  </a:solidFill>
                  <a:ea typeface="楷体_GB2312" pitchFamily="49" charset="-122"/>
                </a:rPr>
                <a:t>   </a:t>
              </a:r>
              <a:r>
                <a:rPr lang="en-US" altLang="zh-CN" sz="3200" b="1">
                  <a:solidFill>
                    <a:srgbClr val="000000"/>
                  </a:solidFill>
                  <a:ea typeface="楷体_GB2312" pitchFamily="49" charset="-122"/>
                </a:rPr>
                <a:t>typedef struct </a:t>
              </a:r>
              <a:r>
                <a:rPr lang="en-US" altLang="zh-CN" sz="3200">
                  <a:solidFill>
                    <a:srgbClr val="000000"/>
                  </a:solidFill>
                  <a:ea typeface="楷体_GB2312" pitchFamily="49" charset="-122"/>
                </a:rPr>
                <a:t>CTBox</a:t>
              </a:r>
              <a:r>
                <a:rPr lang="en-US" altLang="zh-CN" sz="3200" b="1">
                  <a:solidFill>
                    <a:srgbClr val="000000"/>
                  </a:solidFill>
                  <a:ea typeface="楷体_GB2312" pitchFamily="49" charset="-122"/>
                </a:rPr>
                <a:t>{</a:t>
              </a:r>
              <a:endParaRPr lang="en-US" altLang="zh-CN" sz="3200">
                <a:solidFill>
                  <a:srgbClr val="000000"/>
                </a:solidFill>
                <a:ea typeface="楷体_GB2312" pitchFamily="49" charset="-122"/>
              </a:endParaRPr>
            </a:p>
            <a:p>
              <a:r>
                <a:rPr lang="en-US" altLang="zh-CN" sz="3200">
                  <a:solidFill>
                    <a:srgbClr val="000000"/>
                  </a:solidFill>
                  <a:ea typeface="楷体_GB2312" pitchFamily="49" charset="-122"/>
                </a:rPr>
                <a:t>     Elem    data;</a:t>
              </a:r>
            </a:p>
            <a:p>
              <a:r>
                <a:rPr lang="en-US" altLang="zh-CN" sz="3200">
                  <a:solidFill>
                    <a:srgbClr val="000000"/>
                  </a:solidFill>
                  <a:ea typeface="楷体_GB2312" pitchFamily="49" charset="-122"/>
                </a:rPr>
                <a:t>     ChildPtr  firstchild; // </a:t>
              </a:r>
              <a:r>
                <a:rPr lang="zh-CN" altLang="en-US" sz="3200">
                  <a:solidFill>
                    <a:srgbClr val="000000"/>
                  </a:solidFill>
                  <a:ea typeface="楷体_GB2312" pitchFamily="49" charset="-122"/>
                </a:rPr>
                <a:t>孩子链的头指针</a:t>
              </a:r>
            </a:p>
            <a:p>
              <a:r>
                <a:rPr lang="zh-CN" altLang="en-US" sz="3200">
                  <a:solidFill>
                    <a:srgbClr val="000000"/>
                  </a:solidFill>
                  <a:ea typeface="楷体_GB2312" pitchFamily="49" charset="-122"/>
                </a:rPr>
                <a:t>   </a:t>
              </a:r>
              <a:r>
                <a:rPr lang="en-US" altLang="zh-CN" sz="3200" b="1">
                  <a:solidFill>
                    <a:srgbClr val="000000"/>
                  </a:solidFill>
                  <a:ea typeface="楷体_GB2312" pitchFamily="49" charset="-122"/>
                </a:rPr>
                <a:t>}</a:t>
              </a:r>
              <a:r>
                <a:rPr lang="en-US" altLang="zh-CN" sz="3200">
                  <a:solidFill>
                    <a:srgbClr val="000000"/>
                  </a:solidFill>
                  <a:ea typeface="楷体_GB2312" pitchFamily="49" charset="-122"/>
                </a:rPr>
                <a:t> ;</a:t>
              </a:r>
            </a:p>
          </p:txBody>
        </p:sp>
        <p:sp>
          <p:nvSpPr>
            <p:cNvPr id="12297" name="Rectangle 12"/>
            <p:cNvSpPr>
              <a:spLocks noChangeArrowheads="1"/>
            </p:cNvSpPr>
            <p:nvPr/>
          </p:nvSpPr>
          <p:spPr bwMode="auto">
            <a:xfrm>
              <a:off x="215" y="1571"/>
              <a:ext cx="639" cy="1134"/>
            </a:xfrm>
            <a:prstGeom prst="rect">
              <a:avLst/>
            </a:prstGeom>
            <a:noFill/>
            <a:ln w="12700" cap="sq">
              <a:noFill/>
              <a:miter lim="800000"/>
              <a:headEnd type="none" w="sm" len="sm"/>
              <a:tailEnd type="none" w="sm" len="sm"/>
            </a:ln>
          </p:spPr>
          <p:txBody>
            <a:bodyPr wrap="none">
              <a:spAutoFit/>
            </a:bodyPr>
            <a:lstStyle/>
            <a:p>
              <a:r>
                <a:rPr lang="zh-CN" altLang="en-US" sz="2800" b="1">
                  <a:solidFill>
                    <a:srgbClr val="990033"/>
                  </a:solidFill>
                  <a:ea typeface="楷体_GB2312" pitchFamily="49" charset="-122"/>
                </a:rPr>
                <a:t>孩子</a:t>
              </a:r>
            </a:p>
            <a:p>
              <a:r>
                <a:rPr lang="zh-CN" altLang="en-US" sz="2800" b="1">
                  <a:solidFill>
                    <a:srgbClr val="990033"/>
                  </a:solidFill>
                  <a:ea typeface="楷体_GB2312" pitchFamily="49" charset="-122"/>
                </a:rPr>
                <a:t>链表</a:t>
              </a:r>
            </a:p>
            <a:p>
              <a:r>
                <a:rPr lang="zh-CN" altLang="en-US" sz="2800" b="1">
                  <a:solidFill>
                    <a:srgbClr val="990033"/>
                  </a:solidFill>
                  <a:ea typeface="楷体_GB2312" pitchFamily="49" charset="-122"/>
                </a:rPr>
                <a:t>  头</a:t>
              </a:r>
            </a:p>
            <a:p>
              <a:r>
                <a:rPr lang="zh-CN" altLang="en-US" sz="2800" b="1">
                  <a:solidFill>
                    <a:srgbClr val="990033"/>
                  </a:solidFill>
                  <a:ea typeface="楷体_GB2312" pitchFamily="49" charset="-122"/>
                </a:rPr>
                <a:t>结点</a:t>
              </a:r>
              <a:r>
                <a:rPr lang="en-US" altLang="zh-CN" sz="2800" b="1">
                  <a:solidFill>
                    <a:srgbClr val="990033"/>
                  </a:solidFill>
                  <a:ea typeface="楷体_GB2312" pitchFamily="49" charset="-122"/>
                </a:rPr>
                <a:t>:</a:t>
              </a:r>
            </a:p>
          </p:txBody>
        </p:sp>
      </p:grpSp>
    </p:spTree>
    <p:extLst>
      <p:ext uri="{BB962C8B-B14F-4D97-AF65-F5344CB8AC3E}">
        <p14:creationId xmlns:p14="http://schemas.microsoft.com/office/powerpoint/2010/main" val="11069410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 y="2117725"/>
            <a:ext cx="8991600" cy="1555750"/>
          </a:xfrm>
          <a:prstGeom prst="rect">
            <a:avLst/>
          </a:prstGeom>
          <a:noFill/>
          <a:ln w="12700" cap="sq">
            <a:noFill/>
            <a:miter lim="800000"/>
            <a:headEnd type="none" w="sm" len="sm"/>
            <a:tailEnd type="none" w="sm" len="sm"/>
          </a:ln>
        </p:spPr>
        <p:txBody>
          <a:bodyPr>
            <a:spAutoFit/>
          </a:bodyPr>
          <a:lstStyle/>
          <a:p>
            <a:pPr algn="ctr"/>
            <a:r>
              <a:rPr lang="en-US" altLang="zh-CN" sz="4800" b="1">
                <a:solidFill>
                  <a:srgbClr val="0000FF"/>
                </a:solidFill>
                <a:ea typeface="隶书" pitchFamily="49" charset="-122"/>
              </a:rPr>
              <a:t>3.  </a:t>
            </a:r>
            <a:r>
              <a:rPr lang="zh-CN" altLang="en-US" sz="4800" b="1">
                <a:solidFill>
                  <a:srgbClr val="0000FF"/>
                </a:solidFill>
                <a:ea typeface="隶书" pitchFamily="49" charset="-122"/>
              </a:rPr>
              <a:t>树的二叉链表 </a:t>
            </a:r>
            <a:r>
              <a:rPr lang="en-US" altLang="zh-CN" sz="4800" b="1">
                <a:solidFill>
                  <a:srgbClr val="0000FF"/>
                </a:solidFill>
                <a:ea typeface="隶书" pitchFamily="49" charset="-122"/>
              </a:rPr>
              <a:t>(</a:t>
            </a:r>
            <a:r>
              <a:rPr lang="zh-CN" altLang="en-US" sz="4800" b="1">
                <a:solidFill>
                  <a:srgbClr val="0000FF"/>
                </a:solidFill>
                <a:ea typeface="隶书" pitchFamily="49" charset="-122"/>
              </a:rPr>
              <a:t>孩子</a:t>
            </a:r>
            <a:r>
              <a:rPr lang="en-US" altLang="zh-CN" sz="4800" b="1">
                <a:solidFill>
                  <a:srgbClr val="0000FF"/>
                </a:solidFill>
                <a:ea typeface="隶书" pitchFamily="49" charset="-122"/>
              </a:rPr>
              <a:t>-</a:t>
            </a:r>
            <a:r>
              <a:rPr lang="zh-CN" altLang="en-US" sz="4800" b="1">
                <a:solidFill>
                  <a:srgbClr val="0000FF"/>
                </a:solidFill>
                <a:ea typeface="隶书" pitchFamily="49" charset="-122"/>
              </a:rPr>
              <a:t>兄弟）</a:t>
            </a:r>
          </a:p>
          <a:p>
            <a:pPr algn="ctr"/>
            <a:r>
              <a:rPr lang="zh-CN" altLang="en-US" sz="4800" b="1">
                <a:solidFill>
                  <a:srgbClr val="0000FF"/>
                </a:solidFill>
                <a:ea typeface="隶书" pitchFamily="49" charset="-122"/>
              </a:rPr>
              <a:t>存储表示法</a:t>
            </a:r>
            <a:endParaRPr lang="zh-CN" altLang="en-US" sz="4800">
              <a:solidFill>
                <a:srgbClr val="000000"/>
              </a:solidFill>
            </a:endParaRPr>
          </a:p>
        </p:txBody>
      </p:sp>
      <p:sp>
        <p:nvSpPr>
          <p:cNvPr id="13315" name="AutoShape 3">
            <a:hlinkClick r:id="" action="ppaction://hlinkshowjump?jump=nextslide" highlightClick="1"/>
          </p:cNvPr>
          <p:cNvSpPr>
            <a:spLocks noChangeArrowheads="1"/>
          </p:cNvSpPr>
          <p:nvPr/>
        </p:nvSpPr>
        <p:spPr bwMode="auto">
          <a:xfrm>
            <a:off x="8458200" y="6248400"/>
            <a:ext cx="304800" cy="304800"/>
          </a:xfrm>
          <a:prstGeom prst="actionButtonForwardNext">
            <a:avLst/>
          </a:prstGeom>
          <a:solidFill>
            <a:srgbClr val="CAF2CE"/>
          </a:solid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Tree>
    <p:extLst>
      <p:ext uri="{BB962C8B-B14F-4D97-AF65-F5344CB8AC3E}">
        <p14:creationId xmlns:p14="http://schemas.microsoft.com/office/powerpoint/2010/main" val="375199359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990600"/>
            <a:ext cx="2590800" cy="4114800"/>
            <a:chOff x="144" y="672"/>
            <a:chExt cx="1632" cy="2592"/>
          </a:xfrm>
        </p:grpSpPr>
        <p:sp>
          <p:nvSpPr>
            <p:cNvPr id="14425" name="Oval 3"/>
            <p:cNvSpPr>
              <a:spLocks noChangeArrowheads="1"/>
            </p:cNvSpPr>
            <p:nvPr/>
          </p:nvSpPr>
          <p:spPr bwMode="auto">
            <a:xfrm>
              <a:off x="768" y="72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26" name="Text Box 4"/>
            <p:cNvSpPr txBox="1">
              <a:spLocks noChangeArrowheads="1"/>
            </p:cNvSpPr>
            <p:nvPr/>
          </p:nvSpPr>
          <p:spPr bwMode="auto">
            <a:xfrm>
              <a:off x="782" y="672"/>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A</a:t>
              </a:r>
              <a:endParaRPr lang="en-US" altLang="zh-CN" sz="2400">
                <a:solidFill>
                  <a:srgbClr val="000000"/>
                </a:solidFill>
              </a:endParaRPr>
            </a:p>
          </p:txBody>
        </p:sp>
        <p:sp>
          <p:nvSpPr>
            <p:cNvPr id="14427" name="Oval 5"/>
            <p:cNvSpPr>
              <a:spLocks noChangeArrowheads="1"/>
            </p:cNvSpPr>
            <p:nvPr/>
          </p:nvSpPr>
          <p:spPr bwMode="auto">
            <a:xfrm>
              <a:off x="768"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28" name="Oval 6"/>
            <p:cNvSpPr>
              <a:spLocks noChangeArrowheads="1"/>
            </p:cNvSpPr>
            <p:nvPr/>
          </p:nvSpPr>
          <p:spPr bwMode="auto">
            <a:xfrm>
              <a:off x="144"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29" name="Oval 7"/>
            <p:cNvSpPr>
              <a:spLocks noChangeArrowheads="1"/>
            </p:cNvSpPr>
            <p:nvPr/>
          </p:nvSpPr>
          <p:spPr bwMode="auto">
            <a:xfrm>
              <a:off x="1392"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30" name="Oval 8"/>
            <p:cNvSpPr>
              <a:spLocks noChangeArrowheads="1"/>
            </p:cNvSpPr>
            <p:nvPr/>
          </p:nvSpPr>
          <p:spPr bwMode="auto">
            <a:xfrm>
              <a:off x="528" y="211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31" name="Oval 9"/>
            <p:cNvSpPr>
              <a:spLocks noChangeArrowheads="1"/>
            </p:cNvSpPr>
            <p:nvPr/>
          </p:nvSpPr>
          <p:spPr bwMode="auto">
            <a:xfrm>
              <a:off x="1104" y="211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32" name="Oval 10"/>
            <p:cNvSpPr>
              <a:spLocks noChangeArrowheads="1"/>
            </p:cNvSpPr>
            <p:nvPr/>
          </p:nvSpPr>
          <p:spPr bwMode="auto">
            <a:xfrm>
              <a:off x="1104" y="283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33" name="Text Box 11"/>
            <p:cNvSpPr txBox="1">
              <a:spLocks noChangeArrowheads="1"/>
            </p:cNvSpPr>
            <p:nvPr/>
          </p:nvSpPr>
          <p:spPr bwMode="auto">
            <a:xfrm>
              <a:off x="192" y="1344"/>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B</a:t>
              </a:r>
              <a:endParaRPr lang="en-US" altLang="zh-CN" sz="2400">
                <a:solidFill>
                  <a:srgbClr val="000000"/>
                </a:solidFill>
              </a:endParaRPr>
            </a:p>
          </p:txBody>
        </p:sp>
        <p:sp>
          <p:nvSpPr>
            <p:cNvPr id="14434" name="Text Box 12"/>
            <p:cNvSpPr txBox="1">
              <a:spLocks noChangeArrowheads="1"/>
            </p:cNvSpPr>
            <p:nvPr/>
          </p:nvSpPr>
          <p:spPr bwMode="auto">
            <a:xfrm>
              <a:off x="768" y="1344"/>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C</a:t>
              </a:r>
              <a:endParaRPr lang="en-US" altLang="zh-CN" sz="2400">
                <a:solidFill>
                  <a:srgbClr val="000000"/>
                </a:solidFill>
              </a:endParaRPr>
            </a:p>
          </p:txBody>
        </p:sp>
        <p:sp>
          <p:nvSpPr>
            <p:cNvPr id="14435" name="Text Box 13"/>
            <p:cNvSpPr txBox="1">
              <a:spLocks noChangeArrowheads="1"/>
            </p:cNvSpPr>
            <p:nvPr/>
          </p:nvSpPr>
          <p:spPr bwMode="auto">
            <a:xfrm>
              <a:off x="1392" y="1344"/>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D</a:t>
              </a:r>
              <a:endParaRPr lang="en-US" altLang="zh-CN" sz="2400">
                <a:solidFill>
                  <a:srgbClr val="000000"/>
                </a:solidFill>
              </a:endParaRPr>
            </a:p>
          </p:txBody>
        </p:sp>
        <p:sp>
          <p:nvSpPr>
            <p:cNvPr id="14436" name="Text Box 14"/>
            <p:cNvSpPr txBox="1">
              <a:spLocks noChangeArrowheads="1"/>
            </p:cNvSpPr>
            <p:nvPr/>
          </p:nvSpPr>
          <p:spPr bwMode="auto">
            <a:xfrm>
              <a:off x="576" y="2064"/>
              <a:ext cx="33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E</a:t>
              </a:r>
              <a:endParaRPr lang="en-US" altLang="zh-CN" sz="2400">
                <a:solidFill>
                  <a:srgbClr val="000000"/>
                </a:solidFill>
              </a:endParaRPr>
            </a:p>
          </p:txBody>
        </p:sp>
        <p:sp>
          <p:nvSpPr>
            <p:cNvPr id="14437" name="Text Box 15"/>
            <p:cNvSpPr txBox="1">
              <a:spLocks noChangeArrowheads="1"/>
            </p:cNvSpPr>
            <p:nvPr/>
          </p:nvSpPr>
          <p:spPr bwMode="auto">
            <a:xfrm>
              <a:off x="1152" y="2064"/>
              <a:ext cx="312"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F</a:t>
              </a:r>
              <a:endParaRPr lang="en-US" altLang="zh-CN" sz="2400">
                <a:solidFill>
                  <a:srgbClr val="000000"/>
                </a:solidFill>
              </a:endParaRPr>
            </a:p>
          </p:txBody>
        </p:sp>
        <p:sp>
          <p:nvSpPr>
            <p:cNvPr id="14438" name="Text Box 16"/>
            <p:cNvSpPr txBox="1">
              <a:spLocks noChangeArrowheads="1"/>
            </p:cNvSpPr>
            <p:nvPr/>
          </p:nvSpPr>
          <p:spPr bwMode="auto">
            <a:xfrm>
              <a:off x="1104" y="2784"/>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G</a:t>
              </a:r>
              <a:endParaRPr lang="en-US" altLang="zh-CN" sz="2400">
                <a:solidFill>
                  <a:srgbClr val="000000"/>
                </a:solidFill>
              </a:endParaRPr>
            </a:p>
          </p:txBody>
        </p:sp>
        <p:sp>
          <p:nvSpPr>
            <p:cNvPr id="14439" name="Line 17"/>
            <p:cNvSpPr>
              <a:spLocks noChangeShapeType="1"/>
            </p:cNvSpPr>
            <p:nvPr/>
          </p:nvSpPr>
          <p:spPr bwMode="auto">
            <a:xfrm>
              <a:off x="1152" y="1008"/>
              <a:ext cx="384"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40" name="Line 18"/>
            <p:cNvSpPr>
              <a:spLocks noChangeShapeType="1"/>
            </p:cNvSpPr>
            <p:nvPr/>
          </p:nvSpPr>
          <p:spPr bwMode="auto">
            <a:xfrm flipH="1">
              <a:off x="336" y="1008"/>
              <a:ext cx="480"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41" name="Line 19"/>
            <p:cNvSpPr>
              <a:spLocks noChangeShapeType="1"/>
            </p:cNvSpPr>
            <p:nvPr/>
          </p:nvSpPr>
          <p:spPr bwMode="auto">
            <a:xfrm flipH="1">
              <a:off x="720" y="1728"/>
              <a:ext cx="96"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42" name="Line 20"/>
            <p:cNvSpPr>
              <a:spLocks noChangeShapeType="1"/>
            </p:cNvSpPr>
            <p:nvPr/>
          </p:nvSpPr>
          <p:spPr bwMode="auto">
            <a:xfrm>
              <a:off x="960" y="1104"/>
              <a:ext cx="0" cy="28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43" name="Line 21"/>
            <p:cNvSpPr>
              <a:spLocks noChangeShapeType="1"/>
            </p:cNvSpPr>
            <p:nvPr/>
          </p:nvSpPr>
          <p:spPr bwMode="auto">
            <a:xfrm>
              <a:off x="1104" y="1680"/>
              <a:ext cx="192"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44" name="Line 22"/>
            <p:cNvSpPr>
              <a:spLocks noChangeShapeType="1"/>
            </p:cNvSpPr>
            <p:nvPr/>
          </p:nvSpPr>
          <p:spPr bwMode="auto">
            <a:xfrm>
              <a:off x="1296" y="249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3" name="Group 23"/>
          <p:cNvGrpSpPr>
            <a:grpSpLocks/>
          </p:cNvGrpSpPr>
          <p:nvPr/>
        </p:nvGrpSpPr>
        <p:grpSpPr bwMode="auto">
          <a:xfrm>
            <a:off x="2667000" y="3124200"/>
            <a:ext cx="2690813" cy="3579813"/>
            <a:chOff x="1680" y="1968"/>
            <a:chExt cx="1695" cy="2255"/>
          </a:xfrm>
        </p:grpSpPr>
        <p:sp>
          <p:nvSpPr>
            <p:cNvPr id="14409" name="Text Box 24"/>
            <p:cNvSpPr txBox="1">
              <a:spLocks noChangeArrowheads="1"/>
            </p:cNvSpPr>
            <p:nvPr/>
          </p:nvSpPr>
          <p:spPr bwMode="auto">
            <a:xfrm>
              <a:off x="1920" y="1968"/>
              <a:ext cx="960" cy="33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b="1">
                  <a:solidFill>
                    <a:srgbClr val="FF0000"/>
                  </a:solidFill>
                </a:rPr>
                <a:t>二叉树</a:t>
              </a:r>
            </a:p>
          </p:txBody>
        </p:sp>
        <p:grpSp>
          <p:nvGrpSpPr>
            <p:cNvPr id="4" name="Group 25"/>
            <p:cNvGrpSpPr>
              <a:grpSpLocks/>
            </p:cNvGrpSpPr>
            <p:nvPr/>
          </p:nvGrpSpPr>
          <p:grpSpPr bwMode="auto">
            <a:xfrm>
              <a:off x="1680" y="2304"/>
              <a:ext cx="1695" cy="1919"/>
              <a:chOff x="1728" y="2420"/>
              <a:chExt cx="1695" cy="1919"/>
            </a:xfrm>
          </p:grpSpPr>
          <p:sp>
            <p:nvSpPr>
              <p:cNvPr id="14411" name="Text Box 26"/>
              <p:cNvSpPr txBox="1">
                <a:spLocks noChangeArrowheads="1"/>
              </p:cNvSpPr>
              <p:nvPr/>
            </p:nvSpPr>
            <p:spPr bwMode="auto">
              <a:xfrm>
                <a:off x="1728" y="2420"/>
                <a:ext cx="1695" cy="1919"/>
              </a:xfrm>
              <a:prstGeom prst="rect">
                <a:avLst/>
              </a:prstGeom>
              <a:noFill/>
              <a:ln w="12700" cap="sq">
                <a:noFill/>
                <a:miter lim="800000"/>
                <a:headEnd type="none" w="sm" len="sm"/>
                <a:tailEnd type="none" w="sm" len="sm"/>
              </a:ln>
            </p:spPr>
            <p:txBody>
              <a:bodyPr wrap="none">
                <a:spAutoFit/>
              </a:bodyPr>
              <a:lstStyle/>
              <a:p>
                <a:r>
                  <a:rPr lang="en-US" altLang="zh-CN" sz="3200" b="1">
                    <a:solidFill>
                      <a:srgbClr val="000000"/>
                    </a:solidFill>
                  </a:rPr>
                  <a:t>         A</a:t>
                </a:r>
              </a:p>
              <a:p>
                <a:r>
                  <a:rPr lang="en-US" altLang="zh-CN" sz="3200" b="1">
                    <a:solidFill>
                      <a:srgbClr val="000000"/>
                    </a:solidFill>
                  </a:rPr>
                  <a:t>B</a:t>
                </a:r>
              </a:p>
              <a:p>
                <a:r>
                  <a:rPr lang="en-US" altLang="zh-CN" sz="3200" b="1">
                    <a:solidFill>
                      <a:srgbClr val="000000"/>
                    </a:solidFill>
                  </a:rPr>
                  <a:t>          C</a:t>
                </a:r>
              </a:p>
              <a:p>
                <a:r>
                  <a:rPr lang="en-US" altLang="zh-CN" sz="3200" b="1">
                    <a:solidFill>
                      <a:srgbClr val="000000"/>
                    </a:solidFill>
                  </a:rPr>
                  <a:t>   E              D</a:t>
                </a:r>
              </a:p>
              <a:p>
                <a:r>
                  <a:rPr lang="en-US" altLang="zh-CN" sz="3200" b="1">
                    <a:solidFill>
                      <a:srgbClr val="000000"/>
                    </a:solidFill>
                  </a:rPr>
                  <a:t>             F</a:t>
                </a:r>
              </a:p>
              <a:p>
                <a:r>
                  <a:rPr lang="en-US" altLang="zh-CN" sz="3200" b="1">
                    <a:solidFill>
                      <a:srgbClr val="000000"/>
                    </a:solidFill>
                  </a:rPr>
                  <a:t>      G</a:t>
                </a:r>
                <a:r>
                  <a:rPr lang="en-US" altLang="zh-CN" sz="3200">
                    <a:solidFill>
                      <a:srgbClr val="000000"/>
                    </a:solidFill>
                  </a:rPr>
                  <a:t>  </a:t>
                </a:r>
              </a:p>
            </p:txBody>
          </p:sp>
          <p:sp>
            <p:nvSpPr>
              <p:cNvPr id="14412" name="Oval 27"/>
              <p:cNvSpPr>
                <a:spLocks noChangeArrowheads="1"/>
              </p:cNvSpPr>
              <p:nvPr/>
            </p:nvSpPr>
            <p:spPr bwMode="auto">
              <a:xfrm>
                <a:off x="2304" y="2468"/>
                <a:ext cx="288" cy="288"/>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13" name="Oval 28"/>
              <p:cNvSpPr>
                <a:spLocks noChangeArrowheads="1"/>
              </p:cNvSpPr>
              <p:nvPr/>
            </p:nvSpPr>
            <p:spPr bwMode="auto">
              <a:xfrm>
                <a:off x="2400" y="3044"/>
                <a:ext cx="288" cy="288"/>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14" name="Oval 29"/>
              <p:cNvSpPr>
                <a:spLocks noChangeArrowheads="1"/>
              </p:cNvSpPr>
              <p:nvPr/>
            </p:nvSpPr>
            <p:spPr bwMode="auto">
              <a:xfrm>
                <a:off x="1728" y="2756"/>
                <a:ext cx="288" cy="288"/>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15" name="Oval 30"/>
              <p:cNvSpPr>
                <a:spLocks noChangeArrowheads="1"/>
              </p:cNvSpPr>
              <p:nvPr/>
            </p:nvSpPr>
            <p:spPr bwMode="auto">
              <a:xfrm>
                <a:off x="3072" y="3380"/>
                <a:ext cx="288" cy="288"/>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16" name="Oval 31"/>
              <p:cNvSpPr>
                <a:spLocks noChangeArrowheads="1"/>
              </p:cNvSpPr>
              <p:nvPr/>
            </p:nvSpPr>
            <p:spPr bwMode="auto">
              <a:xfrm>
                <a:off x="1920" y="3380"/>
                <a:ext cx="288" cy="288"/>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17" name="Oval 32"/>
              <p:cNvSpPr>
                <a:spLocks noChangeArrowheads="1"/>
              </p:cNvSpPr>
              <p:nvPr/>
            </p:nvSpPr>
            <p:spPr bwMode="auto">
              <a:xfrm>
                <a:off x="2592" y="3668"/>
                <a:ext cx="288" cy="288"/>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18" name="Line 33"/>
              <p:cNvSpPr>
                <a:spLocks noChangeShapeType="1"/>
              </p:cNvSpPr>
              <p:nvPr/>
            </p:nvSpPr>
            <p:spPr bwMode="auto">
              <a:xfrm>
                <a:off x="2016" y="2948"/>
                <a:ext cx="384" cy="19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19" name="Line 34"/>
              <p:cNvSpPr>
                <a:spLocks noChangeShapeType="1"/>
              </p:cNvSpPr>
              <p:nvPr/>
            </p:nvSpPr>
            <p:spPr bwMode="auto">
              <a:xfrm>
                <a:off x="2688" y="3236"/>
                <a:ext cx="432" cy="19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20" name="Line 35"/>
              <p:cNvSpPr>
                <a:spLocks noChangeShapeType="1"/>
              </p:cNvSpPr>
              <p:nvPr/>
            </p:nvSpPr>
            <p:spPr bwMode="auto">
              <a:xfrm>
                <a:off x="2208" y="3572"/>
                <a:ext cx="384" cy="19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21" name="Line 36"/>
              <p:cNvSpPr>
                <a:spLocks noChangeShapeType="1"/>
              </p:cNvSpPr>
              <p:nvPr/>
            </p:nvSpPr>
            <p:spPr bwMode="auto">
              <a:xfrm flipH="1">
                <a:off x="2160" y="3236"/>
                <a:ext cx="240" cy="19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22" name="Line 37"/>
              <p:cNvSpPr>
                <a:spLocks noChangeShapeType="1"/>
              </p:cNvSpPr>
              <p:nvPr/>
            </p:nvSpPr>
            <p:spPr bwMode="auto">
              <a:xfrm flipH="1">
                <a:off x="1968" y="2660"/>
                <a:ext cx="336"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23" name="Oval 38"/>
              <p:cNvSpPr>
                <a:spLocks noChangeArrowheads="1"/>
              </p:cNvSpPr>
              <p:nvPr/>
            </p:nvSpPr>
            <p:spPr bwMode="auto">
              <a:xfrm>
                <a:off x="2112" y="4004"/>
                <a:ext cx="288" cy="288"/>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24" name="Line 39"/>
              <p:cNvSpPr>
                <a:spLocks noChangeShapeType="1"/>
              </p:cNvSpPr>
              <p:nvPr/>
            </p:nvSpPr>
            <p:spPr bwMode="auto">
              <a:xfrm flipH="1">
                <a:off x="2352" y="3860"/>
                <a:ext cx="240" cy="19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grpSp>
        <p:nvGrpSpPr>
          <p:cNvPr id="5" name="Group 40"/>
          <p:cNvGrpSpPr>
            <a:grpSpLocks/>
          </p:cNvGrpSpPr>
          <p:nvPr/>
        </p:nvGrpSpPr>
        <p:grpSpPr bwMode="auto">
          <a:xfrm>
            <a:off x="6096000" y="1295400"/>
            <a:ext cx="1066800" cy="641350"/>
            <a:chOff x="3840" y="816"/>
            <a:chExt cx="672" cy="404"/>
          </a:xfrm>
        </p:grpSpPr>
        <p:grpSp>
          <p:nvGrpSpPr>
            <p:cNvPr id="6" name="Group 41"/>
            <p:cNvGrpSpPr>
              <a:grpSpLocks/>
            </p:cNvGrpSpPr>
            <p:nvPr/>
          </p:nvGrpSpPr>
          <p:grpSpPr bwMode="auto">
            <a:xfrm>
              <a:off x="3840" y="864"/>
              <a:ext cx="672" cy="336"/>
              <a:chOff x="3840" y="864"/>
              <a:chExt cx="672" cy="336"/>
            </a:xfrm>
          </p:grpSpPr>
          <p:sp>
            <p:nvSpPr>
              <p:cNvPr id="14404" name="Rectangle 42"/>
              <p:cNvSpPr>
                <a:spLocks noChangeArrowheads="1"/>
              </p:cNvSpPr>
              <p:nvPr/>
            </p:nvSpPr>
            <p:spPr bwMode="auto">
              <a:xfrm>
                <a:off x="3840" y="864"/>
                <a:ext cx="672" cy="336"/>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4405" name="Line 43"/>
              <p:cNvSpPr>
                <a:spLocks noChangeShapeType="1"/>
              </p:cNvSpPr>
              <p:nvPr/>
            </p:nvSpPr>
            <p:spPr bwMode="auto">
              <a:xfrm>
                <a:off x="4032" y="86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06" name="Line 44"/>
              <p:cNvSpPr>
                <a:spLocks noChangeShapeType="1"/>
              </p:cNvSpPr>
              <p:nvPr/>
            </p:nvSpPr>
            <p:spPr bwMode="auto">
              <a:xfrm>
                <a:off x="4320" y="86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07" name="Line 45"/>
              <p:cNvSpPr>
                <a:spLocks noChangeShapeType="1"/>
              </p:cNvSpPr>
              <p:nvPr/>
            </p:nvSpPr>
            <p:spPr bwMode="auto">
              <a:xfrm flipH="1">
                <a:off x="4368" y="960"/>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08" name="Line 46"/>
              <p:cNvSpPr>
                <a:spLocks noChangeShapeType="1"/>
              </p:cNvSpPr>
              <p:nvPr/>
            </p:nvSpPr>
            <p:spPr bwMode="auto">
              <a:xfrm>
                <a:off x="4416" y="960"/>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4403" name="Text Box 47"/>
            <p:cNvSpPr txBox="1">
              <a:spLocks noChangeArrowheads="1"/>
            </p:cNvSpPr>
            <p:nvPr/>
          </p:nvSpPr>
          <p:spPr bwMode="auto">
            <a:xfrm>
              <a:off x="4032" y="816"/>
              <a:ext cx="2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A</a:t>
              </a:r>
            </a:p>
          </p:txBody>
        </p:sp>
      </p:grpSp>
      <p:grpSp>
        <p:nvGrpSpPr>
          <p:cNvPr id="7" name="Group 48"/>
          <p:cNvGrpSpPr>
            <a:grpSpLocks/>
          </p:cNvGrpSpPr>
          <p:nvPr/>
        </p:nvGrpSpPr>
        <p:grpSpPr bwMode="auto">
          <a:xfrm>
            <a:off x="4724400" y="1676400"/>
            <a:ext cx="1524000" cy="869950"/>
            <a:chOff x="2976" y="1056"/>
            <a:chExt cx="960" cy="548"/>
          </a:xfrm>
        </p:grpSpPr>
        <p:grpSp>
          <p:nvGrpSpPr>
            <p:cNvPr id="8" name="Group 49"/>
            <p:cNvGrpSpPr>
              <a:grpSpLocks/>
            </p:cNvGrpSpPr>
            <p:nvPr/>
          </p:nvGrpSpPr>
          <p:grpSpPr bwMode="auto">
            <a:xfrm>
              <a:off x="2976" y="1056"/>
              <a:ext cx="960" cy="528"/>
              <a:chOff x="2976" y="1056"/>
              <a:chExt cx="960" cy="528"/>
            </a:xfrm>
          </p:grpSpPr>
          <p:sp>
            <p:nvSpPr>
              <p:cNvPr id="14396" name="Line 50"/>
              <p:cNvSpPr>
                <a:spLocks noChangeShapeType="1"/>
              </p:cNvSpPr>
              <p:nvPr/>
            </p:nvSpPr>
            <p:spPr bwMode="auto">
              <a:xfrm flipH="1">
                <a:off x="3024" y="1344"/>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97" name="Line 51"/>
              <p:cNvSpPr>
                <a:spLocks noChangeShapeType="1"/>
              </p:cNvSpPr>
              <p:nvPr/>
            </p:nvSpPr>
            <p:spPr bwMode="auto">
              <a:xfrm>
                <a:off x="3072" y="1344"/>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98" name="Rectangle 52"/>
              <p:cNvSpPr>
                <a:spLocks noChangeArrowheads="1"/>
              </p:cNvSpPr>
              <p:nvPr/>
            </p:nvSpPr>
            <p:spPr bwMode="auto">
              <a:xfrm>
                <a:off x="2976" y="1248"/>
                <a:ext cx="672" cy="336"/>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4399" name="Line 53"/>
              <p:cNvSpPr>
                <a:spLocks noChangeShapeType="1"/>
              </p:cNvSpPr>
              <p:nvPr/>
            </p:nvSpPr>
            <p:spPr bwMode="auto">
              <a:xfrm>
                <a:off x="3168" y="1248"/>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00" name="Line 54"/>
              <p:cNvSpPr>
                <a:spLocks noChangeShapeType="1"/>
              </p:cNvSpPr>
              <p:nvPr/>
            </p:nvSpPr>
            <p:spPr bwMode="auto">
              <a:xfrm>
                <a:off x="3456" y="1248"/>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401" name="Line 55"/>
              <p:cNvSpPr>
                <a:spLocks noChangeShapeType="1"/>
              </p:cNvSpPr>
              <p:nvPr/>
            </p:nvSpPr>
            <p:spPr bwMode="auto">
              <a:xfrm flipH="1">
                <a:off x="3312" y="1056"/>
                <a:ext cx="624" cy="19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4395" name="Text Box 56"/>
            <p:cNvSpPr txBox="1">
              <a:spLocks noChangeArrowheads="1"/>
            </p:cNvSpPr>
            <p:nvPr/>
          </p:nvSpPr>
          <p:spPr bwMode="auto">
            <a:xfrm>
              <a:off x="3168" y="1200"/>
              <a:ext cx="2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B</a:t>
              </a:r>
            </a:p>
          </p:txBody>
        </p:sp>
      </p:grpSp>
      <p:grpSp>
        <p:nvGrpSpPr>
          <p:cNvPr id="9" name="Group 57"/>
          <p:cNvGrpSpPr>
            <a:grpSpLocks/>
          </p:cNvGrpSpPr>
          <p:nvPr/>
        </p:nvGrpSpPr>
        <p:grpSpPr bwMode="auto">
          <a:xfrm>
            <a:off x="5638800" y="2286000"/>
            <a:ext cx="1524000" cy="946150"/>
            <a:chOff x="3552" y="1440"/>
            <a:chExt cx="960" cy="596"/>
          </a:xfrm>
        </p:grpSpPr>
        <p:grpSp>
          <p:nvGrpSpPr>
            <p:cNvPr id="10" name="Group 58"/>
            <p:cNvGrpSpPr>
              <a:grpSpLocks/>
            </p:cNvGrpSpPr>
            <p:nvPr/>
          </p:nvGrpSpPr>
          <p:grpSpPr bwMode="auto">
            <a:xfrm>
              <a:off x="3552" y="1440"/>
              <a:ext cx="960" cy="576"/>
              <a:chOff x="3552" y="1440"/>
              <a:chExt cx="960" cy="576"/>
            </a:xfrm>
          </p:grpSpPr>
          <p:sp>
            <p:nvSpPr>
              <p:cNvPr id="14390" name="Rectangle 59"/>
              <p:cNvSpPr>
                <a:spLocks noChangeArrowheads="1"/>
              </p:cNvSpPr>
              <p:nvPr/>
            </p:nvSpPr>
            <p:spPr bwMode="auto">
              <a:xfrm>
                <a:off x="3840" y="1680"/>
                <a:ext cx="672" cy="336"/>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4391" name="Line 60"/>
              <p:cNvSpPr>
                <a:spLocks noChangeShapeType="1"/>
              </p:cNvSpPr>
              <p:nvPr/>
            </p:nvSpPr>
            <p:spPr bwMode="auto">
              <a:xfrm>
                <a:off x="4032" y="1680"/>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92" name="Line 61"/>
              <p:cNvSpPr>
                <a:spLocks noChangeShapeType="1"/>
              </p:cNvSpPr>
              <p:nvPr/>
            </p:nvSpPr>
            <p:spPr bwMode="auto">
              <a:xfrm>
                <a:off x="4320" y="1680"/>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93" name="Line 62"/>
              <p:cNvSpPr>
                <a:spLocks noChangeShapeType="1"/>
              </p:cNvSpPr>
              <p:nvPr/>
            </p:nvSpPr>
            <p:spPr bwMode="auto">
              <a:xfrm>
                <a:off x="3552" y="1440"/>
                <a:ext cx="624" cy="24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4389" name="Text Box 63"/>
            <p:cNvSpPr txBox="1">
              <a:spLocks noChangeArrowheads="1"/>
            </p:cNvSpPr>
            <p:nvPr/>
          </p:nvSpPr>
          <p:spPr bwMode="auto">
            <a:xfrm>
              <a:off x="4032" y="1632"/>
              <a:ext cx="2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C</a:t>
              </a:r>
            </a:p>
          </p:txBody>
        </p:sp>
      </p:grpSp>
      <p:grpSp>
        <p:nvGrpSpPr>
          <p:cNvPr id="11" name="Group 64"/>
          <p:cNvGrpSpPr>
            <a:grpSpLocks/>
          </p:cNvGrpSpPr>
          <p:nvPr/>
        </p:nvGrpSpPr>
        <p:grpSpPr bwMode="auto">
          <a:xfrm>
            <a:off x="5105400" y="2895600"/>
            <a:ext cx="1143000" cy="1022350"/>
            <a:chOff x="3216" y="1824"/>
            <a:chExt cx="720" cy="644"/>
          </a:xfrm>
        </p:grpSpPr>
        <p:sp>
          <p:nvSpPr>
            <p:cNvPr id="14381" name="Rectangle 65"/>
            <p:cNvSpPr>
              <a:spLocks noChangeArrowheads="1"/>
            </p:cNvSpPr>
            <p:nvPr/>
          </p:nvSpPr>
          <p:spPr bwMode="auto">
            <a:xfrm>
              <a:off x="3216" y="2112"/>
              <a:ext cx="672" cy="336"/>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4382" name="Line 66"/>
            <p:cNvSpPr>
              <a:spLocks noChangeShapeType="1"/>
            </p:cNvSpPr>
            <p:nvPr/>
          </p:nvSpPr>
          <p:spPr bwMode="auto">
            <a:xfrm>
              <a:off x="3408" y="2112"/>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83" name="Line 67"/>
            <p:cNvSpPr>
              <a:spLocks noChangeShapeType="1"/>
            </p:cNvSpPr>
            <p:nvPr/>
          </p:nvSpPr>
          <p:spPr bwMode="auto">
            <a:xfrm>
              <a:off x="3696" y="2112"/>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84" name="Line 68"/>
            <p:cNvSpPr>
              <a:spLocks noChangeShapeType="1"/>
            </p:cNvSpPr>
            <p:nvPr/>
          </p:nvSpPr>
          <p:spPr bwMode="auto">
            <a:xfrm flipH="1">
              <a:off x="3552" y="1824"/>
              <a:ext cx="384" cy="28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85" name="Line 69"/>
            <p:cNvSpPr>
              <a:spLocks noChangeShapeType="1"/>
            </p:cNvSpPr>
            <p:nvPr/>
          </p:nvSpPr>
          <p:spPr bwMode="auto">
            <a:xfrm flipH="1">
              <a:off x="3264" y="2208"/>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86" name="Line 70"/>
            <p:cNvSpPr>
              <a:spLocks noChangeShapeType="1"/>
            </p:cNvSpPr>
            <p:nvPr/>
          </p:nvSpPr>
          <p:spPr bwMode="auto">
            <a:xfrm>
              <a:off x="3312" y="2223"/>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87" name="Text Box 71"/>
            <p:cNvSpPr txBox="1">
              <a:spLocks noChangeArrowheads="1"/>
            </p:cNvSpPr>
            <p:nvPr/>
          </p:nvSpPr>
          <p:spPr bwMode="auto">
            <a:xfrm>
              <a:off x="3408" y="2064"/>
              <a:ext cx="2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E</a:t>
              </a:r>
            </a:p>
          </p:txBody>
        </p:sp>
      </p:grpSp>
      <p:grpSp>
        <p:nvGrpSpPr>
          <p:cNvPr id="12" name="Group 72"/>
          <p:cNvGrpSpPr>
            <a:grpSpLocks/>
          </p:cNvGrpSpPr>
          <p:nvPr/>
        </p:nvGrpSpPr>
        <p:grpSpPr bwMode="auto">
          <a:xfrm>
            <a:off x="7010400" y="2895600"/>
            <a:ext cx="1828800" cy="1022350"/>
            <a:chOff x="4416" y="1824"/>
            <a:chExt cx="1152" cy="644"/>
          </a:xfrm>
        </p:grpSpPr>
        <p:grpSp>
          <p:nvGrpSpPr>
            <p:cNvPr id="13" name="Group 73"/>
            <p:cNvGrpSpPr>
              <a:grpSpLocks/>
            </p:cNvGrpSpPr>
            <p:nvPr/>
          </p:nvGrpSpPr>
          <p:grpSpPr bwMode="auto">
            <a:xfrm>
              <a:off x="4416" y="1824"/>
              <a:ext cx="1152" cy="624"/>
              <a:chOff x="4416" y="1824"/>
              <a:chExt cx="1152" cy="624"/>
            </a:xfrm>
          </p:grpSpPr>
          <p:sp>
            <p:nvSpPr>
              <p:cNvPr id="14373" name="Line 74"/>
              <p:cNvSpPr>
                <a:spLocks noChangeShapeType="1"/>
              </p:cNvSpPr>
              <p:nvPr/>
            </p:nvSpPr>
            <p:spPr bwMode="auto">
              <a:xfrm flipH="1">
                <a:off x="4944" y="2208"/>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74" name="Line 75"/>
              <p:cNvSpPr>
                <a:spLocks noChangeShapeType="1"/>
              </p:cNvSpPr>
              <p:nvPr/>
            </p:nvSpPr>
            <p:spPr bwMode="auto">
              <a:xfrm>
                <a:off x="4992" y="2208"/>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75" name="Rectangle 76"/>
              <p:cNvSpPr>
                <a:spLocks noChangeArrowheads="1"/>
              </p:cNvSpPr>
              <p:nvPr/>
            </p:nvSpPr>
            <p:spPr bwMode="auto">
              <a:xfrm>
                <a:off x="4896" y="2112"/>
                <a:ext cx="672" cy="336"/>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4376" name="Line 77"/>
              <p:cNvSpPr>
                <a:spLocks noChangeShapeType="1"/>
              </p:cNvSpPr>
              <p:nvPr/>
            </p:nvSpPr>
            <p:spPr bwMode="auto">
              <a:xfrm>
                <a:off x="5088" y="2112"/>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77" name="Line 78"/>
              <p:cNvSpPr>
                <a:spLocks noChangeShapeType="1"/>
              </p:cNvSpPr>
              <p:nvPr/>
            </p:nvSpPr>
            <p:spPr bwMode="auto">
              <a:xfrm>
                <a:off x="5376" y="2112"/>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78" name="Line 79"/>
              <p:cNvSpPr>
                <a:spLocks noChangeShapeType="1"/>
              </p:cNvSpPr>
              <p:nvPr/>
            </p:nvSpPr>
            <p:spPr bwMode="auto">
              <a:xfrm flipH="1">
                <a:off x="5424" y="2208"/>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79" name="Line 80"/>
              <p:cNvSpPr>
                <a:spLocks noChangeShapeType="1"/>
              </p:cNvSpPr>
              <p:nvPr/>
            </p:nvSpPr>
            <p:spPr bwMode="auto">
              <a:xfrm>
                <a:off x="5472" y="2208"/>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80" name="Line 81"/>
              <p:cNvSpPr>
                <a:spLocks noChangeShapeType="1"/>
              </p:cNvSpPr>
              <p:nvPr/>
            </p:nvSpPr>
            <p:spPr bwMode="auto">
              <a:xfrm>
                <a:off x="4416" y="1824"/>
                <a:ext cx="816" cy="28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4372" name="Text Box 82"/>
            <p:cNvSpPr txBox="1">
              <a:spLocks noChangeArrowheads="1"/>
            </p:cNvSpPr>
            <p:nvPr/>
          </p:nvSpPr>
          <p:spPr bwMode="auto">
            <a:xfrm>
              <a:off x="5088" y="2064"/>
              <a:ext cx="2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D</a:t>
              </a:r>
            </a:p>
          </p:txBody>
        </p:sp>
      </p:grpSp>
      <p:grpSp>
        <p:nvGrpSpPr>
          <p:cNvPr id="14" name="Group 83"/>
          <p:cNvGrpSpPr>
            <a:grpSpLocks/>
          </p:cNvGrpSpPr>
          <p:nvPr/>
        </p:nvGrpSpPr>
        <p:grpSpPr bwMode="auto">
          <a:xfrm>
            <a:off x="6019800" y="3581400"/>
            <a:ext cx="1676400" cy="1022350"/>
            <a:chOff x="3792" y="2256"/>
            <a:chExt cx="1056" cy="644"/>
          </a:xfrm>
        </p:grpSpPr>
        <p:grpSp>
          <p:nvGrpSpPr>
            <p:cNvPr id="15" name="Group 84"/>
            <p:cNvGrpSpPr>
              <a:grpSpLocks/>
            </p:cNvGrpSpPr>
            <p:nvPr/>
          </p:nvGrpSpPr>
          <p:grpSpPr bwMode="auto">
            <a:xfrm>
              <a:off x="3792" y="2256"/>
              <a:ext cx="1056" cy="624"/>
              <a:chOff x="3792" y="2256"/>
              <a:chExt cx="1056" cy="624"/>
            </a:xfrm>
          </p:grpSpPr>
          <p:sp>
            <p:nvSpPr>
              <p:cNvPr id="14365" name="Rectangle 85"/>
              <p:cNvSpPr>
                <a:spLocks noChangeArrowheads="1"/>
              </p:cNvSpPr>
              <p:nvPr/>
            </p:nvSpPr>
            <p:spPr bwMode="auto">
              <a:xfrm>
                <a:off x="4176" y="2544"/>
                <a:ext cx="672" cy="336"/>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4366" name="Line 86"/>
              <p:cNvSpPr>
                <a:spLocks noChangeShapeType="1"/>
              </p:cNvSpPr>
              <p:nvPr/>
            </p:nvSpPr>
            <p:spPr bwMode="auto">
              <a:xfrm>
                <a:off x="4368" y="254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67" name="Line 87"/>
              <p:cNvSpPr>
                <a:spLocks noChangeShapeType="1"/>
              </p:cNvSpPr>
              <p:nvPr/>
            </p:nvSpPr>
            <p:spPr bwMode="auto">
              <a:xfrm>
                <a:off x="4656" y="254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68" name="Line 88"/>
              <p:cNvSpPr>
                <a:spLocks noChangeShapeType="1"/>
              </p:cNvSpPr>
              <p:nvPr/>
            </p:nvSpPr>
            <p:spPr bwMode="auto">
              <a:xfrm flipH="1">
                <a:off x="4704" y="2640"/>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69" name="Line 89"/>
              <p:cNvSpPr>
                <a:spLocks noChangeShapeType="1"/>
              </p:cNvSpPr>
              <p:nvPr/>
            </p:nvSpPr>
            <p:spPr bwMode="auto">
              <a:xfrm>
                <a:off x="4752" y="2640"/>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70" name="Line 90"/>
              <p:cNvSpPr>
                <a:spLocks noChangeShapeType="1"/>
              </p:cNvSpPr>
              <p:nvPr/>
            </p:nvSpPr>
            <p:spPr bwMode="auto">
              <a:xfrm>
                <a:off x="3792" y="2256"/>
                <a:ext cx="720" cy="28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4364" name="Text Box 91"/>
            <p:cNvSpPr txBox="1">
              <a:spLocks noChangeArrowheads="1"/>
            </p:cNvSpPr>
            <p:nvPr/>
          </p:nvSpPr>
          <p:spPr bwMode="auto">
            <a:xfrm>
              <a:off x="4368" y="2496"/>
              <a:ext cx="2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F</a:t>
              </a:r>
            </a:p>
          </p:txBody>
        </p:sp>
      </p:grpSp>
      <p:grpSp>
        <p:nvGrpSpPr>
          <p:cNvPr id="16" name="Group 92"/>
          <p:cNvGrpSpPr>
            <a:grpSpLocks/>
          </p:cNvGrpSpPr>
          <p:nvPr/>
        </p:nvGrpSpPr>
        <p:grpSpPr bwMode="auto">
          <a:xfrm>
            <a:off x="5715000" y="4267200"/>
            <a:ext cx="1066800" cy="1022350"/>
            <a:chOff x="3600" y="2688"/>
            <a:chExt cx="672" cy="644"/>
          </a:xfrm>
        </p:grpSpPr>
        <p:grpSp>
          <p:nvGrpSpPr>
            <p:cNvPr id="17" name="Group 93"/>
            <p:cNvGrpSpPr>
              <a:grpSpLocks/>
            </p:cNvGrpSpPr>
            <p:nvPr/>
          </p:nvGrpSpPr>
          <p:grpSpPr bwMode="auto">
            <a:xfrm>
              <a:off x="3600" y="2688"/>
              <a:ext cx="672" cy="624"/>
              <a:chOff x="3600" y="2688"/>
              <a:chExt cx="672" cy="624"/>
            </a:xfrm>
          </p:grpSpPr>
          <p:sp>
            <p:nvSpPr>
              <p:cNvPr id="14355" name="Line 94"/>
              <p:cNvSpPr>
                <a:spLocks noChangeShapeType="1"/>
              </p:cNvSpPr>
              <p:nvPr/>
            </p:nvSpPr>
            <p:spPr bwMode="auto">
              <a:xfrm flipH="1">
                <a:off x="3648" y="3072"/>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56" name="Line 95"/>
              <p:cNvSpPr>
                <a:spLocks noChangeShapeType="1"/>
              </p:cNvSpPr>
              <p:nvPr/>
            </p:nvSpPr>
            <p:spPr bwMode="auto">
              <a:xfrm>
                <a:off x="3696" y="3072"/>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57" name="Rectangle 96"/>
              <p:cNvSpPr>
                <a:spLocks noChangeArrowheads="1"/>
              </p:cNvSpPr>
              <p:nvPr/>
            </p:nvSpPr>
            <p:spPr bwMode="auto">
              <a:xfrm>
                <a:off x="3600" y="2976"/>
                <a:ext cx="672" cy="336"/>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14358" name="Line 97"/>
              <p:cNvSpPr>
                <a:spLocks noChangeShapeType="1"/>
              </p:cNvSpPr>
              <p:nvPr/>
            </p:nvSpPr>
            <p:spPr bwMode="auto">
              <a:xfrm>
                <a:off x="3792" y="297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59" name="Line 98"/>
              <p:cNvSpPr>
                <a:spLocks noChangeShapeType="1"/>
              </p:cNvSpPr>
              <p:nvPr/>
            </p:nvSpPr>
            <p:spPr bwMode="auto">
              <a:xfrm>
                <a:off x="4080" y="297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60" name="Line 99"/>
              <p:cNvSpPr>
                <a:spLocks noChangeShapeType="1"/>
              </p:cNvSpPr>
              <p:nvPr/>
            </p:nvSpPr>
            <p:spPr bwMode="auto">
              <a:xfrm flipH="1">
                <a:off x="4128" y="3072"/>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61" name="Line 100"/>
              <p:cNvSpPr>
                <a:spLocks noChangeShapeType="1"/>
              </p:cNvSpPr>
              <p:nvPr/>
            </p:nvSpPr>
            <p:spPr bwMode="auto">
              <a:xfrm>
                <a:off x="4176" y="3072"/>
                <a:ext cx="48" cy="14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362" name="Line 101"/>
              <p:cNvSpPr>
                <a:spLocks noChangeShapeType="1"/>
              </p:cNvSpPr>
              <p:nvPr/>
            </p:nvSpPr>
            <p:spPr bwMode="auto">
              <a:xfrm flipH="1">
                <a:off x="3936" y="2688"/>
                <a:ext cx="336" cy="28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4354" name="Text Box 102"/>
            <p:cNvSpPr txBox="1">
              <a:spLocks noChangeArrowheads="1"/>
            </p:cNvSpPr>
            <p:nvPr/>
          </p:nvSpPr>
          <p:spPr bwMode="auto">
            <a:xfrm>
              <a:off x="3792" y="2928"/>
              <a:ext cx="2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G</a:t>
              </a:r>
            </a:p>
          </p:txBody>
        </p:sp>
      </p:grpSp>
      <p:sp>
        <p:nvSpPr>
          <p:cNvPr id="14347" name="Text Box 103"/>
          <p:cNvSpPr txBox="1">
            <a:spLocks noChangeArrowheads="1"/>
          </p:cNvSpPr>
          <p:nvPr/>
        </p:nvSpPr>
        <p:spPr bwMode="auto">
          <a:xfrm>
            <a:off x="381000" y="838200"/>
            <a:ext cx="762000" cy="523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b="1">
                <a:solidFill>
                  <a:srgbClr val="FF0000"/>
                </a:solidFill>
              </a:rPr>
              <a:t>树</a:t>
            </a:r>
          </a:p>
        </p:txBody>
      </p:sp>
      <p:sp>
        <p:nvSpPr>
          <p:cNvPr id="14348" name="Text Box 104"/>
          <p:cNvSpPr txBox="1">
            <a:spLocks noChangeArrowheads="1"/>
          </p:cNvSpPr>
          <p:nvPr/>
        </p:nvSpPr>
        <p:spPr bwMode="auto">
          <a:xfrm>
            <a:off x="5500688" y="857250"/>
            <a:ext cx="3262312" cy="523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b="1">
                <a:solidFill>
                  <a:srgbClr val="FF0000"/>
                </a:solidFill>
              </a:rPr>
              <a:t>二叉链表存储表示</a:t>
            </a:r>
          </a:p>
        </p:txBody>
      </p:sp>
      <p:grpSp>
        <p:nvGrpSpPr>
          <p:cNvPr id="18" name="Group 105"/>
          <p:cNvGrpSpPr>
            <a:grpSpLocks/>
          </p:cNvGrpSpPr>
          <p:nvPr/>
        </p:nvGrpSpPr>
        <p:grpSpPr bwMode="auto">
          <a:xfrm>
            <a:off x="1327150" y="212725"/>
            <a:ext cx="5673725" cy="595313"/>
            <a:chOff x="836" y="134"/>
            <a:chExt cx="3934" cy="375"/>
          </a:xfrm>
        </p:grpSpPr>
        <p:sp>
          <p:nvSpPr>
            <p:cNvPr id="14350" name="Text Box 106"/>
            <p:cNvSpPr txBox="1">
              <a:spLocks noChangeArrowheads="1"/>
            </p:cNvSpPr>
            <p:nvPr/>
          </p:nvSpPr>
          <p:spPr bwMode="auto">
            <a:xfrm>
              <a:off x="836" y="135"/>
              <a:ext cx="3934" cy="373"/>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sz="3200" dirty="0">
                  <a:solidFill>
                    <a:srgbClr val="990000"/>
                  </a:solidFill>
                </a:rPr>
                <a:t> </a:t>
              </a:r>
              <a:r>
                <a:rPr lang="en-US" altLang="zh-CN" sz="3200" dirty="0" err="1">
                  <a:solidFill>
                    <a:srgbClr val="990000"/>
                  </a:solidFill>
                </a:rPr>
                <a:t>firstchild</a:t>
              </a:r>
              <a:r>
                <a:rPr lang="en-US" altLang="zh-CN" sz="3200" dirty="0">
                  <a:solidFill>
                    <a:srgbClr val="990000"/>
                  </a:solidFill>
                </a:rPr>
                <a:t>    data    </a:t>
              </a:r>
              <a:r>
                <a:rPr lang="en-US" altLang="zh-CN" sz="3200" dirty="0" smtClean="0">
                  <a:solidFill>
                    <a:srgbClr val="990000"/>
                  </a:solidFill>
                </a:rPr>
                <a:t>  </a:t>
              </a:r>
              <a:r>
                <a:rPr lang="en-US" altLang="zh-CN" sz="3200" dirty="0" err="1" smtClean="0">
                  <a:solidFill>
                    <a:srgbClr val="990000"/>
                  </a:solidFill>
                </a:rPr>
                <a:t>nextsibling</a:t>
              </a:r>
              <a:endParaRPr lang="en-US" altLang="zh-CN" sz="3200" dirty="0">
                <a:solidFill>
                  <a:srgbClr val="990000"/>
                </a:solidFill>
              </a:endParaRPr>
            </a:p>
          </p:txBody>
        </p:sp>
        <p:sp>
          <p:nvSpPr>
            <p:cNvPr id="14351" name="Line 107"/>
            <p:cNvSpPr>
              <a:spLocks noChangeShapeType="1"/>
            </p:cNvSpPr>
            <p:nvPr/>
          </p:nvSpPr>
          <p:spPr bwMode="auto">
            <a:xfrm>
              <a:off x="2145" y="134"/>
              <a:ext cx="0" cy="37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4352" name="Line 108"/>
            <p:cNvSpPr>
              <a:spLocks noChangeShapeType="1"/>
            </p:cNvSpPr>
            <p:nvPr/>
          </p:nvSpPr>
          <p:spPr bwMode="auto">
            <a:xfrm>
              <a:off x="2987" y="134"/>
              <a:ext cx="0" cy="37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spTree>
    <p:extLst>
      <p:ext uri="{BB962C8B-B14F-4D97-AF65-F5344CB8AC3E}">
        <p14:creationId xmlns:p14="http://schemas.microsoft.com/office/powerpoint/2010/main" val="37615836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9750" y="476250"/>
            <a:ext cx="4360863"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99"/>
                </a:solidFill>
                <a:ea typeface="隶书" pitchFamily="49" charset="-122"/>
              </a:rPr>
              <a:t>C</a:t>
            </a:r>
            <a:r>
              <a:rPr lang="zh-CN" altLang="zh-CN" sz="4000" b="1">
                <a:solidFill>
                  <a:srgbClr val="000099"/>
                </a:solidFill>
                <a:latin typeface="隶书" pitchFamily="49" charset="-122"/>
                <a:ea typeface="隶书" pitchFamily="49" charset="-122"/>
              </a:rPr>
              <a:t>语言的类型描述:</a:t>
            </a:r>
            <a:endParaRPr lang="en-US" altLang="zh-CN" sz="4000">
              <a:solidFill>
                <a:srgbClr val="000000"/>
              </a:solidFill>
            </a:endParaRPr>
          </a:p>
        </p:txBody>
      </p:sp>
      <p:sp>
        <p:nvSpPr>
          <p:cNvPr id="15363" name="Rectangle 3"/>
          <p:cNvSpPr>
            <a:spLocks noChangeArrowheads="1"/>
          </p:cNvSpPr>
          <p:nvPr/>
        </p:nvSpPr>
        <p:spPr bwMode="auto">
          <a:xfrm>
            <a:off x="0" y="1660525"/>
            <a:ext cx="9144000" cy="3424238"/>
          </a:xfrm>
          <a:prstGeom prst="rect">
            <a:avLst/>
          </a:prstGeom>
          <a:no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5364" name="Text Box 4"/>
          <p:cNvSpPr txBox="1">
            <a:spLocks noChangeArrowheads="1"/>
          </p:cNvSpPr>
          <p:nvPr/>
        </p:nvSpPr>
        <p:spPr bwMode="auto">
          <a:xfrm>
            <a:off x="322263" y="2652713"/>
            <a:ext cx="8447087" cy="2289175"/>
          </a:xfrm>
          <a:prstGeom prst="rect">
            <a:avLst/>
          </a:prstGeom>
          <a:noFill/>
          <a:ln w="12700" cap="sq">
            <a:noFill/>
            <a:miter lim="800000"/>
            <a:headEnd type="none" w="sm" len="sm"/>
            <a:tailEnd type="none" w="sm" len="sm"/>
          </a:ln>
        </p:spPr>
        <p:txBody>
          <a:bodyPr>
            <a:spAutoFit/>
          </a:bodyPr>
          <a:lstStyle/>
          <a:p>
            <a:r>
              <a:rPr lang="en-US" altLang="zh-CN" b="1">
                <a:solidFill>
                  <a:srgbClr val="000000"/>
                </a:solidFill>
                <a:ea typeface="楷体_GB2312" pitchFamily="49" charset="-122"/>
              </a:rPr>
              <a:t>typedef struct</a:t>
            </a:r>
            <a:r>
              <a:rPr lang="en-US" altLang="zh-CN">
                <a:solidFill>
                  <a:srgbClr val="000000"/>
                </a:solidFill>
                <a:ea typeface="楷体_GB2312" pitchFamily="49" charset="-122"/>
              </a:rPr>
              <a:t> CSNode</a:t>
            </a:r>
            <a:r>
              <a:rPr lang="en-US" altLang="zh-CN" b="1">
                <a:solidFill>
                  <a:srgbClr val="000000"/>
                </a:solidFill>
                <a:ea typeface="楷体_GB2312" pitchFamily="49" charset="-122"/>
              </a:rPr>
              <a:t>{</a:t>
            </a:r>
            <a:endParaRPr lang="en-US" altLang="zh-CN">
              <a:solidFill>
                <a:srgbClr val="000000"/>
              </a:solidFill>
              <a:ea typeface="楷体_GB2312" pitchFamily="49" charset="-122"/>
            </a:endParaRPr>
          </a:p>
          <a:p>
            <a:r>
              <a:rPr lang="en-US" altLang="zh-CN">
                <a:solidFill>
                  <a:srgbClr val="000000"/>
                </a:solidFill>
                <a:ea typeface="楷体_GB2312" pitchFamily="49" charset="-122"/>
              </a:rPr>
              <a:t>     Elem          data;</a:t>
            </a:r>
          </a:p>
          <a:p>
            <a:r>
              <a:rPr lang="en-US" altLang="zh-CN">
                <a:solidFill>
                  <a:srgbClr val="000000"/>
                </a:solidFill>
                <a:ea typeface="楷体_GB2312" pitchFamily="49" charset="-122"/>
              </a:rPr>
              <a:t>     </a:t>
            </a:r>
            <a:r>
              <a:rPr lang="en-US" altLang="zh-CN" b="1">
                <a:solidFill>
                  <a:srgbClr val="000000"/>
                </a:solidFill>
                <a:ea typeface="楷体_GB2312" pitchFamily="49" charset="-122"/>
              </a:rPr>
              <a:t>struct</a:t>
            </a:r>
            <a:r>
              <a:rPr lang="en-US" altLang="zh-CN">
                <a:solidFill>
                  <a:srgbClr val="000000"/>
                </a:solidFill>
                <a:ea typeface="楷体_GB2312" pitchFamily="49" charset="-122"/>
              </a:rPr>
              <a:t> CSNode  </a:t>
            </a:r>
            <a:r>
              <a:rPr lang="en-US" altLang="zh-CN" b="1">
                <a:solidFill>
                  <a:srgbClr val="000000"/>
                </a:solidFill>
                <a:ea typeface="楷体_GB2312" pitchFamily="49" charset="-122"/>
              </a:rPr>
              <a:t>*</a:t>
            </a:r>
            <a:r>
              <a:rPr lang="en-US" altLang="zh-CN">
                <a:solidFill>
                  <a:srgbClr val="000000"/>
                </a:solidFill>
                <a:ea typeface="楷体_GB2312" pitchFamily="49" charset="-122"/>
              </a:rPr>
              <a:t>firstchild, </a:t>
            </a:r>
            <a:r>
              <a:rPr lang="en-US" altLang="zh-CN" b="1">
                <a:solidFill>
                  <a:srgbClr val="000000"/>
                </a:solidFill>
                <a:ea typeface="楷体_GB2312" pitchFamily="49" charset="-122"/>
              </a:rPr>
              <a:t>*</a:t>
            </a:r>
            <a:r>
              <a:rPr lang="en-US" altLang="zh-CN">
                <a:solidFill>
                  <a:srgbClr val="000000"/>
                </a:solidFill>
                <a:ea typeface="楷体_GB2312" pitchFamily="49" charset="-122"/>
              </a:rPr>
              <a:t>nextsibling;</a:t>
            </a:r>
          </a:p>
          <a:p>
            <a:r>
              <a:rPr lang="en-US" altLang="zh-CN" b="1">
                <a:solidFill>
                  <a:srgbClr val="000000"/>
                </a:solidFill>
                <a:ea typeface="楷体_GB2312" pitchFamily="49" charset="-122"/>
              </a:rPr>
              <a:t>}</a:t>
            </a:r>
            <a:r>
              <a:rPr lang="en-US" altLang="zh-CN">
                <a:solidFill>
                  <a:srgbClr val="000000"/>
                </a:solidFill>
                <a:ea typeface="楷体_GB2312" pitchFamily="49" charset="-122"/>
              </a:rPr>
              <a:t> CSNode, </a:t>
            </a:r>
            <a:r>
              <a:rPr lang="en-US" altLang="zh-CN" b="1">
                <a:solidFill>
                  <a:srgbClr val="000000"/>
                </a:solidFill>
                <a:ea typeface="楷体_GB2312" pitchFamily="49" charset="-122"/>
              </a:rPr>
              <a:t>*</a:t>
            </a:r>
            <a:r>
              <a:rPr lang="en-US" altLang="zh-CN">
                <a:solidFill>
                  <a:srgbClr val="000000"/>
                </a:solidFill>
                <a:ea typeface="楷体_GB2312" pitchFamily="49" charset="-122"/>
              </a:rPr>
              <a:t>CSTree;</a:t>
            </a:r>
            <a:endParaRPr lang="en-US" altLang="zh-CN">
              <a:solidFill>
                <a:srgbClr val="000000"/>
              </a:solidFill>
            </a:endParaRPr>
          </a:p>
        </p:txBody>
      </p:sp>
      <p:grpSp>
        <p:nvGrpSpPr>
          <p:cNvPr id="2" name="Group 5"/>
          <p:cNvGrpSpPr>
            <a:grpSpLocks/>
          </p:cNvGrpSpPr>
          <p:nvPr/>
        </p:nvGrpSpPr>
        <p:grpSpPr bwMode="auto">
          <a:xfrm>
            <a:off x="3079297" y="1628775"/>
            <a:ext cx="5857875" cy="685800"/>
            <a:chOff x="2208" y="912"/>
            <a:chExt cx="3552" cy="432"/>
          </a:xfrm>
        </p:grpSpPr>
        <p:sp>
          <p:nvSpPr>
            <p:cNvPr id="15366" name="Text Box 6"/>
            <p:cNvSpPr txBox="1">
              <a:spLocks noChangeArrowheads="1"/>
            </p:cNvSpPr>
            <p:nvPr/>
          </p:nvSpPr>
          <p:spPr bwMode="auto">
            <a:xfrm>
              <a:off x="2208" y="912"/>
              <a:ext cx="3552" cy="420"/>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p>
              <a:pPr>
                <a:spcBef>
                  <a:spcPct val="50000"/>
                </a:spcBef>
              </a:pPr>
              <a:r>
                <a:rPr lang="en-US" altLang="zh-CN" dirty="0">
                  <a:solidFill>
                    <a:srgbClr val="000000"/>
                  </a:solidFill>
                </a:rPr>
                <a:t> </a:t>
              </a:r>
              <a:r>
                <a:rPr lang="en-US" altLang="zh-CN" sz="3200" b="1" dirty="0" err="1">
                  <a:solidFill>
                    <a:srgbClr val="990000"/>
                  </a:solidFill>
                </a:rPr>
                <a:t>firstchild</a:t>
              </a:r>
              <a:r>
                <a:rPr lang="en-US" altLang="zh-CN" sz="3200" b="1" dirty="0">
                  <a:solidFill>
                    <a:srgbClr val="990000"/>
                  </a:solidFill>
                </a:rPr>
                <a:t>  </a:t>
              </a:r>
              <a:r>
                <a:rPr lang="en-US" altLang="zh-CN" sz="3200" b="1" dirty="0" smtClean="0">
                  <a:solidFill>
                    <a:srgbClr val="990000"/>
                  </a:solidFill>
                </a:rPr>
                <a:t>    </a:t>
              </a:r>
              <a:r>
                <a:rPr lang="en-US" altLang="zh-CN" sz="3200" b="1" dirty="0">
                  <a:solidFill>
                    <a:srgbClr val="990000"/>
                  </a:solidFill>
                </a:rPr>
                <a:t>data   </a:t>
              </a:r>
              <a:r>
                <a:rPr lang="en-US" altLang="zh-CN" sz="3200" b="1" dirty="0" err="1">
                  <a:solidFill>
                    <a:srgbClr val="990000"/>
                  </a:solidFill>
                </a:rPr>
                <a:t>nextsibling</a:t>
              </a:r>
              <a:endParaRPr lang="en-US" altLang="zh-CN" sz="3200" dirty="0">
                <a:solidFill>
                  <a:srgbClr val="000000"/>
                </a:solidFill>
              </a:endParaRPr>
            </a:p>
          </p:txBody>
        </p:sp>
        <p:sp>
          <p:nvSpPr>
            <p:cNvPr id="15367" name="Line 7"/>
            <p:cNvSpPr>
              <a:spLocks noChangeShapeType="1"/>
            </p:cNvSpPr>
            <p:nvPr/>
          </p:nvSpPr>
          <p:spPr bwMode="auto">
            <a:xfrm>
              <a:off x="4224" y="912"/>
              <a:ext cx="0" cy="432"/>
            </a:xfrm>
            <a:prstGeom prst="line">
              <a:avLst/>
            </a:prstGeom>
            <a:noFill/>
            <a:ln w="127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15368" name="Line 8"/>
            <p:cNvSpPr>
              <a:spLocks noChangeShapeType="1"/>
            </p:cNvSpPr>
            <p:nvPr/>
          </p:nvSpPr>
          <p:spPr bwMode="auto">
            <a:xfrm>
              <a:off x="3504" y="912"/>
              <a:ext cx="0" cy="432"/>
            </a:xfrm>
            <a:prstGeom prst="line">
              <a:avLst/>
            </a:prstGeom>
            <a:noFill/>
            <a:ln w="12700"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spTree>
    <p:extLst>
      <p:ext uri="{BB962C8B-B14F-4D97-AF65-F5344CB8AC3E}">
        <p14:creationId xmlns:p14="http://schemas.microsoft.com/office/powerpoint/2010/main" val="353118491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827088" y="409575"/>
            <a:ext cx="7921625" cy="2722563"/>
          </a:xfrm>
          <a:prstGeom prst="rect">
            <a:avLst/>
          </a:prstGeom>
          <a:solidFill>
            <a:srgbClr val="FFFF99">
              <a:alpha val="50195"/>
            </a:srgbClr>
          </a:solidFill>
          <a:ln w="12700" cap="sq">
            <a:noFill/>
            <a:miter lim="800000"/>
            <a:headEnd type="none" w="sm" len="sm"/>
            <a:tailEnd type="none" w="sm" len="sm"/>
          </a:ln>
        </p:spPr>
        <p:txBody>
          <a:bodyPr>
            <a:spAutoFit/>
          </a:bodyPr>
          <a:lstStyle/>
          <a:p>
            <a:pPr>
              <a:lnSpc>
                <a:spcPct val="125000"/>
              </a:lnSpc>
            </a:pPr>
            <a:r>
              <a:rPr lang="en-US" altLang="zh-CN" sz="7200" b="1">
                <a:solidFill>
                  <a:srgbClr val="008080"/>
                </a:solidFill>
                <a:latin typeface="隶书" pitchFamily="49" charset="-122"/>
                <a:ea typeface="隶书" pitchFamily="49" charset="-122"/>
              </a:rPr>
              <a:t>  </a:t>
            </a:r>
            <a:r>
              <a:rPr lang="en-US" altLang="zh-CN" sz="6600" b="1">
                <a:solidFill>
                  <a:srgbClr val="008080"/>
                </a:solidFill>
                <a:latin typeface="隶书" pitchFamily="49" charset="-122"/>
                <a:ea typeface="隶书" pitchFamily="49" charset="-122"/>
              </a:rPr>
              <a:t>6.6 </a:t>
            </a:r>
            <a:r>
              <a:rPr lang="zh-CN" altLang="en-US" sz="6600" b="1">
                <a:solidFill>
                  <a:srgbClr val="008080"/>
                </a:solidFill>
                <a:latin typeface="隶书" pitchFamily="49" charset="-122"/>
                <a:ea typeface="隶书" pitchFamily="49" charset="-122"/>
              </a:rPr>
              <a:t>树和森林</a:t>
            </a:r>
          </a:p>
          <a:p>
            <a:pPr>
              <a:lnSpc>
                <a:spcPct val="125000"/>
              </a:lnSpc>
            </a:pPr>
            <a:r>
              <a:rPr lang="zh-CN" altLang="en-US" sz="6600" b="1">
                <a:solidFill>
                  <a:srgbClr val="008080"/>
                </a:solidFill>
                <a:latin typeface="隶书" pitchFamily="49" charset="-122"/>
                <a:ea typeface="隶书" pitchFamily="49" charset="-122"/>
              </a:rPr>
              <a:t>      的表示方法</a:t>
            </a:r>
            <a:endParaRPr lang="zh-CN" altLang="en-US" sz="6600">
              <a:solidFill>
                <a:srgbClr val="000000"/>
              </a:solidFill>
              <a:latin typeface="隶书" pitchFamily="49" charset="-122"/>
              <a:ea typeface="隶书" pitchFamily="49" charset="-122"/>
            </a:endParaRPr>
          </a:p>
        </p:txBody>
      </p:sp>
      <p:graphicFrame>
        <p:nvGraphicFramePr>
          <p:cNvPr id="2050" name="Object 3">
            <a:hlinkClick r:id="rId4" action="ppaction://hlinksldjump"/>
          </p:cNvPr>
          <p:cNvGraphicFramePr>
            <a:graphicFrameLocks noChangeAspect="1"/>
          </p:cNvGraphicFramePr>
          <p:nvPr/>
        </p:nvGraphicFramePr>
        <p:xfrm>
          <a:off x="6345238" y="5791200"/>
          <a:ext cx="2432050" cy="806450"/>
        </p:xfrm>
        <a:graphic>
          <a:graphicData uri="http://schemas.openxmlformats.org/presentationml/2006/ole">
            <mc:AlternateContent xmlns:mc="http://schemas.openxmlformats.org/markup-compatibility/2006">
              <mc:Choice xmlns:v="urn:schemas-microsoft-com:vml" Requires="v">
                <p:oleObj spid="_x0000_s4127" name="剪辑" r:id="rId5" imgW="1154520" imgH="406440" progId="">
                  <p:embed/>
                </p:oleObj>
              </mc:Choice>
              <mc:Fallback>
                <p:oleObj name="剪辑" r:id="rId5" imgW="1154520" imgH="4064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5238" y="5791200"/>
                        <a:ext cx="243205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4">
            <a:hlinkClick r:id="rId7" action="ppaction://hlinksldjump"/>
          </p:cNvPr>
          <p:cNvSpPr txBox="1">
            <a:spLocks noChangeArrowheads="1"/>
          </p:cNvSpPr>
          <p:nvPr/>
        </p:nvSpPr>
        <p:spPr bwMode="auto">
          <a:xfrm>
            <a:off x="1289050" y="3595688"/>
            <a:ext cx="7459663" cy="823912"/>
          </a:xfrm>
          <a:prstGeom prst="rect">
            <a:avLst/>
          </a:prstGeom>
          <a:noFill/>
          <a:ln w="12700" cap="sq">
            <a:noFill/>
            <a:miter lim="800000"/>
            <a:headEnd type="none" w="sm" len="sm"/>
            <a:tailEnd type="none" w="sm" len="sm"/>
          </a:ln>
        </p:spPr>
        <p:txBody>
          <a:bodyPr>
            <a:spAutoFit/>
          </a:bodyPr>
          <a:lstStyle/>
          <a:p>
            <a:r>
              <a:rPr lang="zh-CN" altLang="en-US" sz="4800" b="1">
                <a:solidFill>
                  <a:srgbClr val="000000"/>
                </a:solidFill>
                <a:ea typeface="楷体_GB2312" pitchFamily="49" charset="-122"/>
              </a:rPr>
              <a:t>一、树的三种存储结构</a:t>
            </a:r>
            <a:endParaRPr lang="zh-CN" altLang="en-US" sz="4400">
              <a:solidFill>
                <a:srgbClr val="000000"/>
              </a:solidFill>
            </a:endParaRPr>
          </a:p>
        </p:txBody>
      </p:sp>
      <p:sp>
        <p:nvSpPr>
          <p:cNvPr id="2053" name="Text Box 5">
            <a:hlinkClick r:id="" action="ppaction://noaction"/>
          </p:cNvPr>
          <p:cNvSpPr txBox="1">
            <a:spLocks noChangeArrowheads="1"/>
          </p:cNvSpPr>
          <p:nvPr/>
        </p:nvSpPr>
        <p:spPr bwMode="auto">
          <a:xfrm>
            <a:off x="1308100" y="4659313"/>
            <a:ext cx="7367588" cy="823912"/>
          </a:xfrm>
          <a:prstGeom prst="rect">
            <a:avLst/>
          </a:prstGeom>
          <a:noFill/>
          <a:ln w="12700" cap="sq">
            <a:noFill/>
            <a:miter lim="800000"/>
            <a:headEnd type="none" w="sm" len="sm"/>
            <a:tailEnd type="none" w="sm" len="sm"/>
          </a:ln>
        </p:spPr>
        <p:txBody>
          <a:bodyPr>
            <a:spAutoFit/>
          </a:bodyPr>
          <a:lstStyle/>
          <a:p>
            <a:r>
              <a:rPr lang="zh-CN" altLang="en-US" sz="4800" b="1">
                <a:solidFill>
                  <a:srgbClr val="FF3300"/>
                </a:solidFill>
                <a:ea typeface="楷体_GB2312" pitchFamily="49" charset="-122"/>
              </a:rPr>
              <a:t>二、树与二叉树的转换</a:t>
            </a:r>
            <a:endParaRPr lang="zh-CN" altLang="en-US" sz="4400">
              <a:solidFill>
                <a:srgbClr val="FF3300"/>
              </a:solidFill>
            </a:endParaRPr>
          </a:p>
        </p:txBody>
      </p:sp>
    </p:spTree>
    <p:extLst>
      <p:ext uri="{BB962C8B-B14F-4D97-AF65-F5344CB8AC3E}">
        <p14:creationId xmlns:p14="http://schemas.microsoft.com/office/powerpoint/2010/main" val="322988388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08013" y="457200"/>
            <a:ext cx="8107362" cy="769938"/>
          </a:xfrm>
          <a:prstGeom prst="rect">
            <a:avLst/>
          </a:prstGeom>
          <a:noFill/>
          <a:ln w="12700" cap="sq">
            <a:noFill/>
            <a:miter lim="800000"/>
            <a:headEnd type="none" w="sm" len="sm"/>
            <a:tailEnd type="none" w="sm" len="sm"/>
          </a:ln>
        </p:spPr>
        <p:txBody>
          <a:bodyPr wrap="none">
            <a:spAutoFit/>
          </a:bodyPr>
          <a:lstStyle/>
          <a:p>
            <a:r>
              <a:rPr lang="zh-CN" altLang="en-US" sz="4400" b="1">
                <a:solidFill>
                  <a:srgbClr val="0000FF"/>
                </a:solidFill>
                <a:ea typeface="楷体_GB2312" pitchFamily="49" charset="-122"/>
              </a:rPr>
              <a:t>四、中序线索二叉树的遍历算法</a:t>
            </a:r>
            <a:endParaRPr lang="zh-CN" altLang="en-US">
              <a:solidFill>
                <a:srgbClr val="333333"/>
              </a:solidFill>
            </a:endParaRPr>
          </a:p>
        </p:txBody>
      </p:sp>
      <p:sp>
        <p:nvSpPr>
          <p:cNvPr id="43011" name="Text Box 3"/>
          <p:cNvSpPr txBox="1">
            <a:spLocks noChangeArrowheads="1"/>
          </p:cNvSpPr>
          <p:nvPr/>
        </p:nvSpPr>
        <p:spPr bwMode="auto">
          <a:xfrm>
            <a:off x="755650" y="1916113"/>
            <a:ext cx="7900988" cy="3113087"/>
          </a:xfrm>
          <a:prstGeom prst="rect">
            <a:avLst/>
          </a:prstGeom>
          <a:noFill/>
          <a:ln w="12700" cap="sq">
            <a:noFill/>
            <a:miter lim="800000"/>
            <a:headEnd type="none" w="sm" len="sm"/>
            <a:tailEnd type="none" w="sm" len="sm"/>
          </a:ln>
        </p:spPr>
        <p:txBody>
          <a:bodyPr>
            <a:spAutoFit/>
          </a:bodyPr>
          <a:lstStyle/>
          <a:p>
            <a:pPr>
              <a:spcBef>
                <a:spcPct val="50000"/>
              </a:spcBef>
            </a:pPr>
            <a:r>
              <a:rPr lang="zh-CN" altLang="en-US">
                <a:solidFill>
                  <a:srgbClr val="004C2B"/>
                </a:solidFill>
                <a:ea typeface="楷体_GB2312" pitchFamily="49" charset="-122"/>
              </a:rPr>
              <a:t>如果已经通过遍历</a:t>
            </a:r>
            <a:r>
              <a:rPr lang="en-US" altLang="zh-CN">
                <a:solidFill>
                  <a:srgbClr val="004C2B"/>
                </a:solidFill>
                <a:ea typeface="楷体_GB2312" pitchFamily="49" charset="-122"/>
              </a:rPr>
              <a:t>(</a:t>
            </a:r>
            <a:r>
              <a:rPr lang="zh-CN" altLang="en-US">
                <a:solidFill>
                  <a:srgbClr val="004C2B"/>
                </a:solidFill>
                <a:ea typeface="楷体_GB2312" pitchFamily="49" charset="-122"/>
              </a:rPr>
              <a:t>前序，中序或后序</a:t>
            </a:r>
            <a:r>
              <a:rPr lang="en-US" altLang="zh-CN">
                <a:solidFill>
                  <a:srgbClr val="004C2B"/>
                </a:solidFill>
                <a:ea typeface="楷体_GB2312" pitchFamily="49" charset="-122"/>
              </a:rPr>
              <a:t>)</a:t>
            </a:r>
            <a:r>
              <a:rPr lang="zh-CN" altLang="en-US">
                <a:solidFill>
                  <a:srgbClr val="004C2B"/>
                </a:solidFill>
                <a:ea typeface="楷体_GB2312" pitchFamily="49" charset="-122"/>
              </a:rPr>
              <a:t>得到线索二叉树。</a:t>
            </a:r>
          </a:p>
          <a:p>
            <a:pPr>
              <a:spcBef>
                <a:spcPct val="50000"/>
              </a:spcBef>
            </a:pPr>
            <a:r>
              <a:rPr lang="zh-CN" altLang="en-US">
                <a:solidFill>
                  <a:srgbClr val="004C2B"/>
                </a:solidFill>
                <a:ea typeface="楷体_GB2312" pitchFamily="49" charset="-122"/>
              </a:rPr>
              <a:t>那么，对线索化的二叉树进行遍历就比对一般二叉树进行遍历更加有效和方便。</a:t>
            </a:r>
          </a:p>
        </p:txBody>
      </p:sp>
    </p:spTree>
    <p:extLst>
      <p:ext uri="{BB962C8B-B14F-4D97-AF65-F5344CB8AC3E}">
        <p14:creationId xmlns:p14="http://schemas.microsoft.com/office/powerpoint/2010/main" val="917702283"/>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408113" y="2497138"/>
            <a:ext cx="6213475" cy="823912"/>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隶书" pitchFamily="49" charset="-122"/>
              </a:rPr>
              <a:t>1.  </a:t>
            </a:r>
            <a:r>
              <a:rPr lang="zh-CN" altLang="en-US" sz="4800" b="1">
                <a:solidFill>
                  <a:srgbClr val="0000FF"/>
                </a:solidFill>
                <a:ea typeface="隶书" pitchFamily="49" charset="-122"/>
              </a:rPr>
              <a:t>树转换为二叉树</a:t>
            </a:r>
            <a:endParaRPr lang="zh-CN" altLang="en-US" sz="4800">
              <a:solidFill>
                <a:srgbClr val="000000"/>
              </a:solidFill>
            </a:endParaRPr>
          </a:p>
        </p:txBody>
      </p:sp>
      <p:sp>
        <p:nvSpPr>
          <p:cNvPr id="3076" name="Text Box 3"/>
          <p:cNvSpPr txBox="1">
            <a:spLocks noChangeArrowheads="1"/>
          </p:cNvSpPr>
          <p:nvPr/>
        </p:nvSpPr>
        <p:spPr bwMode="auto">
          <a:xfrm>
            <a:off x="1408113" y="3487738"/>
            <a:ext cx="5727700" cy="823912"/>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隶书" pitchFamily="49" charset="-122"/>
              </a:rPr>
              <a:t>2.  </a:t>
            </a:r>
            <a:r>
              <a:rPr lang="zh-CN" altLang="en-US" sz="4800" b="1">
                <a:solidFill>
                  <a:srgbClr val="0000FF"/>
                </a:solidFill>
                <a:ea typeface="隶书" pitchFamily="49" charset="-122"/>
              </a:rPr>
              <a:t>二叉树还原成树</a:t>
            </a:r>
            <a:endParaRPr lang="zh-CN" altLang="en-US" sz="4800">
              <a:solidFill>
                <a:srgbClr val="000000"/>
              </a:solidFill>
            </a:endParaRPr>
          </a:p>
        </p:txBody>
      </p:sp>
      <p:sp>
        <p:nvSpPr>
          <p:cNvPr id="3077" name="Text Box 4">
            <a:hlinkClick r:id="rId4" action="ppaction://hlinksldjump"/>
          </p:cNvPr>
          <p:cNvSpPr txBox="1">
            <a:spLocks noChangeArrowheads="1"/>
          </p:cNvSpPr>
          <p:nvPr/>
        </p:nvSpPr>
        <p:spPr bwMode="auto">
          <a:xfrm>
            <a:off x="1409700" y="4568825"/>
            <a:ext cx="6213475" cy="823913"/>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隶书" pitchFamily="49" charset="-122"/>
              </a:rPr>
              <a:t>3.  </a:t>
            </a:r>
            <a:r>
              <a:rPr lang="zh-CN" altLang="en-US" sz="4800" b="1">
                <a:solidFill>
                  <a:srgbClr val="0000FF"/>
                </a:solidFill>
                <a:ea typeface="隶书" pitchFamily="49" charset="-122"/>
              </a:rPr>
              <a:t>森林转换成二叉树</a:t>
            </a:r>
            <a:endParaRPr lang="zh-CN" altLang="en-US" sz="4800">
              <a:solidFill>
                <a:srgbClr val="000000"/>
              </a:solidFill>
            </a:endParaRPr>
          </a:p>
        </p:txBody>
      </p:sp>
      <p:sp>
        <p:nvSpPr>
          <p:cNvPr id="3078" name="Text Box 5"/>
          <p:cNvSpPr txBox="1">
            <a:spLocks noChangeArrowheads="1"/>
          </p:cNvSpPr>
          <p:nvPr/>
        </p:nvSpPr>
        <p:spPr bwMode="auto">
          <a:xfrm>
            <a:off x="1046163" y="982663"/>
            <a:ext cx="6280150" cy="823912"/>
          </a:xfrm>
          <a:prstGeom prst="rect">
            <a:avLst/>
          </a:prstGeom>
          <a:noFill/>
          <a:ln w="12700" cap="sq">
            <a:noFill/>
            <a:miter lim="800000"/>
            <a:headEnd type="none" w="sm" len="sm"/>
            <a:tailEnd type="none" w="sm" len="sm"/>
          </a:ln>
        </p:spPr>
        <p:txBody>
          <a:bodyPr wrap="none">
            <a:spAutoFit/>
          </a:bodyPr>
          <a:lstStyle/>
          <a:p>
            <a:r>
              <a:rPr lang="zh-CN" altLang="en-US" sz="4800" b="1">
                <a:solidFill>
                  <a:srgbClr val="000099"/>
                </a:solidFill>
                <a:ea typeface="楷体_GB2312" pitchFamily="49" charset="-122"/>
              </a:rPr>
              <a:t>二、树与二叉树的转换</a:t>
            </a:r>
            <a:endParaRPr lang="zh-CN" altLang="en-US" sz="4400">
              <a:solidFill>
                <a:srgbClr val="000099"/>
              </a:solidFill>
            </a:endParaRPr>
          </a:p>
        </p:txBody>
      </p:sp>
      <p:graphicFrame>
        <p:nvGraphicFramePr>
          <p:cNvPr id="3074" name="Object 6">
            <a:hlinkClick r:id="" action="ppaction://noaction"/>
          </p:cNvPr>
          <p:cNvGraphicFramePr>
            <a:graphicFrameLocks noChangeAspect="1"/>
          </p:cNvGraphicFramePr>
          <p:nvPr/>
        </p:nvGraphicFramePr>
        <p:xfrm>
          <a:off x="8099425" y="5867400"/>
          <a:ext cx="663575" cy="685800"/>
        </p:xfrm>
        <a:graphic>
          <a:graphicData uri="http://schemas.openxmlformats.org/presentationml/2006/ole">
            <mc:AlternateContent xmlns:mc="http://schemas.openxmlformats.org/markup-compatibility/2006">
              <mc:Choice xmlns:v="urn:schemas-microsoft-com:vml" Requires="v">
                <p:oleObj spid="_x0000_s5151" name="剪辑" r:id="rId5" imgW="1578600" imgH="2901240" progId="">
                  <p:embed/>
                </p:oleObj>
              </mc:Choice>
              <mc:Fallback>
                <p:oleObj name="剪辑" r:id="rId5" imgW="1578600" imgH="29012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9425" y="5867400"/>
                        <a:ext cx="6635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622054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24288" y="1306513"/>
            <a:ext cx="2147887" cy="823912"/>
          </a:xfrm>
          <a:prstGeom prst="rect">
            <a:avLst/>
          </a:prstGeom>
          <a:noFill/>
          <a:ln w="12700" cap="sq">
            <a:noFill/>
            <a:miter lim="800000"/>
            <a:headEnd type="none" w="sm" len="sm"/>
            <a:tailEnd type="none" w="sm" len="sm"/>
          </a:ln>
        </p:spPr>
        <p:txBody>
          <a:bodyPr>
            <a:spAutoFit/>
          </a:bodyPr>
          <a:lstStyle/>
          <a:p>
            <a:r>
              <a:rPr lang="zh-CN" altLang="en-US" sz="4800" b="1">
                <a:solidFill>
                  <a:srgbClr val="0000FF"/>
                </a:solidFill>
                <a:ea typeface="隶书" pitchFamily="49" charset="-122"/>
              </a:rPr>
              <a:t>举例：</a:t>
            </a:r>
            <a:endParaRPr lang="zh-CN" altLang="en-US" sz="4800">
              <a:solidFill>
                <a:srgbClr val="000000"/>
              </a:solidFill>
            </a:endParaRPr>
          </a:p>
        </p:txBody>
      </p:sp>
      <p:sp>
        <p:nvSpPr>
          <p:cNvPr id="16387" name="Line 3"/>
          <p:cNvSpPr>
            <a:spLocks noChangeShapeType="1"/>
          </p:cNvSpPr>
          <p:nvPr/>
        </p:nvSpPr>
        <p:spPr bwMode="auto">
          <a:xfrm>
            <a:off x="2938463" y="2282825"/>
            <a:ext cx="777875" cy="411163"/>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2" name="Group 4"/>
          <p:cNvGrpSpPr>
            <a:grpSpLocks/>
          </p:cNvGrpSpPr>
          <p:nvPr/>
        </p:nvGrpSpPr>
        <p:grpSpPr bwMode="auto">
          <a:xfrm>
            <a:off x="712788" y="1901825"/>
            <a:ext cx="3778250" cy="2790825"/>
            <a:chOff x="2541" y="398"/>
            <a:chExt cx="2380" cy="1758"/>
          </a:xfrm>
        </p:grpSpPr>
        <p:sp>
          <p:nvSpPr>
            <p:cNvPr id="16436" name="Line 5"/>
            <p:cNvSpPr>
              <a:spLocks noChangeShapeType="1"/>
            </p:cNvSpPr>
            <p:nvPr/>
          </p:nvSpPr>
          <p:spPr bwMode="auto">
            <a:xfrm flipH="1">
              <a:off x="3790" y="725"/>
              <a:ext cx="0" cy="163"/>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3" name="Group 6"/>
            <p:cNvGrpSpPr>
              <a:grpSpLocks/>
            </p:cNvGrpSpPr>
            <p:nvPr/>
          </p:nvGrpSpPr>
          <p:grpSpPr bwMode="auto">
            <a:xfrm>
              <a:off x="3626" y="398"/>
              <a:ext cx="566" cy="327"/>
              <a:chOff x="1056" y="518"/>
              <a:chExt cx="566" cy="327"/>
            </a:xfrm>
          </p:grpSpPr>
          <p:sp>
            <p:nvSpPr>
              <p:cNvPr id="16466" name="Text Box 7"/>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16467" name="Oval 8"/>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4" name="Group 9"/>
            <p:cNvGrpSpPr>
              <a:grpSpLocks/>
            </p:cNvGrpSpPr>
            <p:nvPr/>
          </p:nvGrpSpPr>
          <p:grpSpPr bwMode="auto">
            <a:xfrm>
              <a:off x="2973" y="839"/>
              <a:ext cx="566" cy="327"/>
              <a:chOff x="1056" y="518"/>
              <a:chExt cx="566" cy="327"/>
            </a:xfrm>
          </p:grpSpPr>
          <p:sp>
            <p:nvSpPr>
              <p:cNvPr id="16464" name="Text Box 10"/>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16465" name="Oval 11"/>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5" name="Group 12"/>
            <p:cNvGrpSpPr>
              <a:grpSpLocks/>
            </p:cNvGrpSpPr>
            <p:nvPr/>
          </p:nvGrpSpPr>
          <p:grpSpPr bwMode="auto">
            <a:xfrm>
              <a:off x="2541" y="1320"/>
              <a:ext cx="566" cy="327"/>
              <a:chOff x="1056" y="518"/>
              <a:chExt cx="566" cy="327"/>
            </a:xfrm>
          </p:grpSpPr>
          <p:sp>
            <p:nvSpPr>
              <p:cNvPr id="16462" name="Text Box 13"/>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E</a:t>
                </a:r>
              </a:p>
            </p:txBody>
          </p:sp>
          <p:sp>
            <p:nvSpPr>
              <p:cNvPr id="16463" name="Oval 14"/>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6" name="Group 15"/>
            <p:cNvGrpSpPr>
              <a:grpSpLocks/>
            </p:cNvGrpSpPr>
            <p:nvPr/>
          </p:nvGrpSpPr>
          <p:grpSpPr bwMode="auto">
            <a:xfrm>
              <a:off x="3626" y="859"/>
              <a:ext cx="566" cy="327"/>
              <a:chOff x="1056" y="518"/>
              <a:chExt cx="566" cy="327"/>
            </a:xfrm>
          </p:grpSpPr>
          <p:sp>
            <p:nvSpPr>
              <p:cNvPr id="16460" name="Text Box 16"/>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16461" name="Oval 17"/>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7" name="Group 18"/>
            <p:cNvGrpSpPr>
              <a:grpSpLocks/>
            </p:cNvGrpSpPr>
            <p:nvPr/>
          </p:nvGrpSpPr>
          <p:grpSpPr bwMode="auto">
            <a:xfrm>
              <a:off x="4355" y="859"/>
              <a:ext cx="566" cy="327"/>
              <a:chOff x="1056" y="518"/>
              <a:chExt cx="566" cy="327"/>
            </a:xfrm>
          </p:grpSpPr>
          <p:sp>
            <p:nvSpPr>
              <p:cNvPr id="16458" name="Text Box 19"/>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16459" name="Oval 20"/>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8" name="Group 21"/>
            <p:cNvGrpSpPr>
              <a:grpSpLocks/>
            </p:cNvGrpSpPr>
            <p:nvPr/>
          </p:nvGrpSpPr>
          <p:grpSpPr bwMode="auto">
            <a:xfrm>
              <a:off x="3204" y="1320"/>
              <a:ext cx="566" cy="327"/>
              <a:chOff x="1056" y="518"/>
              <a:chExt cx="566" cy="327"/>
            </a:xfrm>
          </p:grpSpPr>
          <p:sp>
            <p:nvSpPr>
              <p:cNvPr id="16456" name="Text Box 22"/>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F</a:t>
                </a:r>
              </a:p>
            </p:txBody>
          </p:sp>
          <p:sp>
            <p:nvSpPr>
              <p:cNvPr id="16457" name="Oval 23"/>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9" name="Group 24"/>
            <p:cNvGrpSpPr>
              <a:grpSpLocks/>
            </p:cNvGrpSpPr>
            <p:nvPr/>
          </p:nvGrpSpPr>
          <p:grpSpPr bwMode="auto">
            <a:xfrm>
              <a:off x="3856" y="1357"/>
              <a:ext cx="566" cy="327"/>
              <a:chOff x="1056" y="518"/>
              <a:chExt cx="566" cy="327"/>
            </a:xfrm>
          </p:grpSpPr>
          <p:sp>
            <p:nvSpPr>
              <p:cNvPr id="16454" name="Text Box 25"/>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G</a:t>
                </a:r>
              </a:p>
            </p:txBody>
          </p:sp>
          <p:sp>
            <p:nvSpPr>
              <p:cNvPr id="16455" name="Oval 26"/>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0" name="Group 27"/>
            <p:cNvGrpSpPr>
              <a:grpSpLocks/>
            </p:cNvGrpSpPr>
            <p:nvPr/>
          </p:nvGrpSpPr>
          <p:grpSpPr bwMode="auto">
            <a:xfrm>
              <a:off x="2830" y="1809"/>
              <a:ext cx="566" cy="327"/>
              <a:chOff x="1056" y="518"/>
              <a:chExt cx="566" cy="327"/>
            </a:xfrm>
          </p:grpSpPr>
          <p:sp>
            <p:nvSpPr>
              <p:cNvPr id="16452" name="Text Box 28"/>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H</a:t>
                </a:r>
              </a:p>
            </p:txBody>
          </p:sp>
          <p:sp>
            <p:nvSpPr>
              <p:cNvPr id="16453" name="Oval 29"/>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1" name="Group 30"/>
            <p:cNvGrpSpPr>
              <a:grpSpLocks/>
            </p:cNvGrpSpPr>
            <p:nvPr/>
          </p:nvGrpSpPr>
          <p:grpSpPr bwMode="auto">
            <a:xfrm>
              <a:off x="3491" y="1829"/>
              <a:ext cx="566" cy="327"/>
              <a:chOff x="1056" y="518"/>
              <a:chExt cx="566" cy="327"/>
            </a:xfrm>
          </p:grpSpPr>
          <p:sp>
            <p:nvSpPr>
              <p:cNvPr id="16450" name="Text Box 31"/>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I</a:t>
                </a:r>
              </a:p>
            </p:txBody>
          </p:sp>
          <p:sp>
            <p:nvSpPr>
              <p:cNvPr id="16451" name="Oval 32"/>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6446" name="Line 33"/>
            <p:cNvSpPr>
              <a:spLocks noChangeShapeType="1"/>
            </p:cNvSpPr>
            <p:nvPr/>
          </p:nvSpPr>
          <p:spPr bwMode="auto">
            <a:xfrm flipH="1">
              <a:off x="3271" y="657"/>
              <a:ext cx="394" cy="269"/>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6447" name="Line 34"/>
            <p:cNvSpPr>
              <a:spLocks noChangeShapeType="1"/>
            </p:cNvSpPr>
            <p:nvPr/>
          </p:nvSpPr>
          <p:spPr bwMode="auto">
            <a:xfrm flipH="1">
              <a:off x="2772" y="1128"/>
              <a:ext cx="269" cy="240"/>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6448" name="Line 35"/>
            <p:cNvSpPr>
              <a:spLocks noChangeShapeType="1"/>
            </p:cNvSpPr>
            <p:nvPr/>
          </p:nvSpPr>
          <p:spPr bwMode="auto">
            <a:xfrm flipH="1">
              <a:off x="3463" y="1157"/>
              <a:ext cx="211" cy="211"/>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6449" name="Line 36"/>
            <p:cNvSpPr>
              <a:spLocks noChangeShapeType="1"/>
            </p:cNvSpPr>
            <p:nvPr/>
          </p:nvSpPr>
          <p:spPr bwMode="auto">
            <a:xfrm flipH="1">
              <a:off x="3070" y="1608"/>
              <a:ext cx="201" cy="230"/>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grpSp>
      <p:sp>
        <p:nvSpPr>
          <p:cNvPr id="16389" name="Line 37"/>
          <p:cNvSpPr>
            <a:spLocks noChangeShapeType="1"/>
          </p:cNvSpPr>
          <p:nvPr/>
        </p:nvSpPr>
        <p:spPr bwMode="auto">
          <a:xfrm>
            <a:off x="2771775" y="3121025"/>
            <a:ext cx="228600" cy="350838"/>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6390" name="Line 38"/>
          <p:cNvSpPr>
            <a:spLocks noChangeShapeType="1"/>
          </p:cNvSpPr>
          <p:nvPr/>
        </p:nvSpPr>
        <p:spPr bwMode="auto">
          <a:xfrm>
            <a:off x="2176463" y="3836988"/>
            <a:ext cx="198437" cy="366712"/>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404519" name="Line 39"/>
          <p:cNvSpPr>
            <a:spLocks noChangeShapeType="1"/>
          </p:cNvSpPr>
          <p:nvPr/>
        </p:nvSpPr>
        <p:spPr bwMode="auto">
          <a:xfrm>
            <a:off x="1903413" y="2908300"/>
            <a:ext cx="547687" cy="0"/>
          </a:xfrm>
          <a:prstGeom prst="line">
            <a:avLst/>
          </a:prstGeom>
          <a:noFill/>
          <a:ln w="57150">
            <a:solidFill>
              <a:srgbClr val="0000FF"/>
            </a:solidFill>
            <a:prstDash val="sysDot"/>
            <a:round/>
            <a:headEnd type="none" w="sm" len="sm"/>
            <a:tailEnd type="none" w="sm" len="sm"/>
          </a:ln>
        </p:spPr>
        <p:txBody>
          <a:bodyPr wrap="none"/>
          <a:lstStyle/>
          <a:p>
            <a:endParaRPr lang="zh-CN" altLang="en-US" sz="2400">
              <a:solidFill>
                <a:srgbClr val="000000"/>
              </a:solidFill>
            </a:endParaRPr>
          </a:p>
        </p:txBody>
      </p:sp>
      <p:sp>
        <p:nvSpPr>
          <p:cNvPr id="404520" name="Line 40"/>
          <p:cNvSpPr>
            <a:spLocks noChangeShapeType="1"/>
          </p:cNvSpPr>
          <p:nvPr/>
        </p:nvSpPr>
        <p:spPr bwMode="auto">
          <a:xfrm>
            <a:off x="2984500" y="2908300"/>
            <a:ext cx="579438" cy="0"/>
          </a:xfrm>
          <a:prstGeom prst="line">
            <a:avLst/>
          </a:prstGeom>
          <a:noFill/>
          <a:ln w="57150">
            <a:solidFill>
              <a:srgbClr val="0000FF"/>
            </a:solidFill>
            <a:prstDash val="sysDot"/>
            <a:round/>
            <a:headEnd type="none" w="sm" len="sm"/>
            <a:tailEnd type="none" w="sm" len="sm"/>
          </a:ln>
        </p:spPr>
        <p:txBody>
          <a:bodyPr wrap="none"/>
          <a:lstStyle/>
          <a:p>
            <a:endParaRPr lang="zh-CN" altLang="en-US" sz="2400">
              <a:solidFill>
                <a:srgbClr val="000000"/>
              </a:solidFill>
            </a:endParaRPr>
          </a:p>
        </p:txBody>
      </p:sp>
      <p:sp>
        <p:nvSpPr>
          <p:cNvPr id="404521" name="Line 41"/>
          <p:cNvSpPr>
            <a:spLocks noChangeShapeType="1"/>
          </p:cNvSpPr>
          <p:nvPr/>
        </p:nvSpPr>
        <p:spPr bwMode="auto">
          <a:xfrm>
            <a:off x="2284413" y="3656013"/>
            <a:ext cx="547687" cy="0"/>
          </a:xfrm>
          <a:prstGeom prst="line">
            <a:avLst/>
          </a:prstGeom>
          <a:noFill/>
          <a:ln w="57150">
            <a:solidFill>
              <a:srgbClr val="0000FF"/>
            </a:solidFill>
            <a:prstDash val="sysDot"/>
            <a:round/>
            <a:headEnd type="none" w="sm" len="sm"/>
            <a:tailEnd type="none" w="sm" len="sm"/>
          </a:ln>
        </p:spPr>
        <p:txBody>
          <a:bodyPr wrap="none"/>
          <a:lstStyle/>
          <a:p>
            <a:endParaRPr lang="zh-CN" altLang="en-US" sz="2400">
              <a:solidFill>
                <a:srgbClr val="000000"/>
              </a:solidFill>
            </a:endParaRPr>
          </a:p>
        </p:txBody>
      </p:sp>
      <p:sp>
        <p:nvSpPr>
          <p:cNvPr id="404522" name="Line 42"/>
          <p:cNvSpPr>
            <a:spLocks noChangeShapeType="1"/>
          </p:cNvSpPr>
          <p:nvPr/>
        </p:nvSpPr>
        <p:spPr bwMode="auto">
          <a:xfrm>
            <a:off x="1743075" y="4448175"/>
            <a:ext cx="547688" cy="0"/>
          </a:xfrm>
          <a:prstGeom prst="line">
            <a:avLst/>
          </a:prstGeom>
          <a:noFill/>
          <a:ln w="57150">
            <a:solidFill>
              <a:srgbClr val="0000FF"/>
            </a:solidFill>
            <a:prstDash val="sysDot"/>
            <a:round/>
            <a:headEnd type="none" w="sm" len="sm"/>
            <a:tailEnd type="none" w="sm" len="sm"/>
          </a:ln>
        </p:spPr>
        <p:txBody>
          <a:bodyPr wrap="none"/>
          <a:lstStyle/>
          <a:p>
            <a:endParaRPr lang="zh-CN" altLang="en-US" sz="2400">
              <a:solidFill>
                <a:srgbClr val="000000"/>
              </a:solidFill>
            </a:endParaRPr>
          </a:p>
        </p:txBody>
      </p:sp>
      <p:grpSp>
        <p:nvGrpSpPr>
          <p:cNvPr id="12" name="Group 43"/>
          <p:cNvGrpSpPr>
            <a:grpSpLocks/>
          </p:cNvGrpSpPr>
          <p:nvPr/>
        </p:nvGrpSpPr>
        <p:grpSpPr bwMode="auto">
          <a:xfrm>
            <a:off x="4286250" y="2824163"/>
            <a:ext cx="3386138" cy="3565525"/>
            <a:chOff x="2700" y="1779"/>
            <a:chExt cx="2133" cy="2246"/>
          </a:xfrm>
        </p:grpSpPr>
        <p:grpSp>
          <p:nvGrpSpPr>
            <p:cNvPr id="13" name="Group 44"/>
            <p:cNvGrpSpPr>
              <a:grpSpLocks/>
            </p:cNvGrpSpPr>
            <p:nvPr/>
          </p:nvGrpSpPr>
          <p:grpSpPr bwMode="auto">
            <a:xfrm>
              <a:off x="3785" y="1779"/>
              <a:ext cx="566" cy="327"/>
              <a:chOff x="1056" y="518"/>
              <a:chExt cx="566" cy="327"/>
            </a:xfrm>
          </p:grpSpPr>
          <p:sp>
            <p:nvSpPr>
              <p:cNvPr id="16434" name="Text Box 45"/>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16435" name="Oval 46"/>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4" name="Group 47"/>
            <p:cNvGrpSpPr>
              <a:grpSpLocks/>
            </p:cNvGrpSpPr>
            <p:nvPr/>
          </p:nvGrpSpPr>
          <p:grpSpPr bwMode="auto">
            <a:xfrm>
              <a:off x="3132" y="2220"/>
              <a:ext cx="566" cy="327"/>
              <a:chOff x="1056" y="518"/>
              <a:chExt cx="566" cy="327"/>
            </a:xfrm>
          </p:grpSpPr>
          <p:sp>
            <p:nvSpPr>
              <p:cNvPr id="16432" name="Text Box 48"/>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16433" name="Oval 49"/>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5" name="Group 50"/>
            <p:cNvGrpSpPr>
              <a:grpSpLocks/>
            </p:cNvGrpSpPr>
            <p:nvPr/>
          </p:nvGrpSpPr>
          <p:grpSpPr bwMode="auto">
            <a:xfrm>
              <a:off x="2700" y="2701"/>
              <a:ext cx="566" cy="327"/>
              <a:chOff x="1056" y="518"/>
              <a:chExt cx="566" cy="327"/>
            </a:xfrm>
          </p:grpSpPr>
          <p:sp>
            <p:nvSpPr>
              <p:cNvPr id="16430" name="Text Box 51"/>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E</a:t>
                </a:r>
              </a:p>
            </p:txBody>
          </p:sp>
          <p:sp>
            <p:nvSpPr>
              <p:cNvPr id="16431" name="Oval 52"/>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6" name="Group 53"/>
            <p:cNvGrpSpPr>
              <a:grpSpLocks/>
            </p:cNvGrpSpPr>
            <p:nvPr/>
          </p:nvGrpSpPr>
          <p:grpSpPr bwMode="auto">
            <a:xfrm>
              <a:off x="4267" y="3015"/>
              <a:ext cx="566" cy="327"/>
              <a:chOff x="1056" y="518"/>
              <a:chExt cx="566" cy="327"/>
            </a:xfrm>
          </p:grpSpPr>
          <p:sp>
            <p:nvSpPr>
              <p:cNvPr id="16428" name="Text Box 54"/>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16429" name="Oval 55"/>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7" name="Group 56"/>
            <p:cNvGrpSpPr>
              <a:grpSpLocks/>
            </p:cNvGrpSpPr>
            <p:nvPr/>
          </p:nvGrpSpPr>
          <p:grpSpPr bwMode="auto">
            <a:xfrm>
              <a:off x="3680" y="2595"/>
              <a:ext cx="566" cy="327"/>
              <a:chOff x="1056" y="518"/>
              <a:chExt cx="566" cy="327"/>
            </a:xfrm>
          </p:grpSpPr>
          <p:sp>
            <p:nvSpPr>
              <p:cNvPr id="16426" name="Text Box 57"/>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16427" name="Oval 58"/>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8" name="Group 59"/>
            <p:cNvGrpSpPr>
              <a:grpSpLocks/>
            </p:cNvGrpSpPr>
            <p:nvPr/>
          </p:nvGrpSpPr>
          <p:grpSpPr bwMode="auto">
            <a:xfrm>
              <a:off x="3229" y="3698"/>
              <a:ext cx="566" cy="327"/>
              <a:chOff x="1056" y="518"/>
              <a:chExt cx="566" cy="327"/>
            </a:xfrm>
          </p:grpSpPr>
          <p:sp>
            <p:nvSpPr>
              <p:cNvPr id="16424" name="Text Box 60"/>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I</a:t>
                </a:r>
              </a:p>
            </p:txBody>
          </p:sp>
          <p:sp>
            <p:nvSpPr>
              <p:cNvPr id="16425" name="Oval 61"/>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9" name="Group 62"/>
            <p:cNvGrpSpPr>
              <a:grpSpLocks/>
            </p:cNvGrpSpPr>
            <p:nvPr/>
          </p:nvGrpSpPr>
          <p:grpSpPr bwMode="auto">
            <a:xfrm>
              <a:off x="2788" y="3262"/>
              <a:ext cx="566" cy="327"/>
              <a:chOff x="1056" y="518"/>
              <a:chExt cx="566" cy="327"/>
            </a:xfrm>
          </p:grpSpPr>
          <p:sp>
            <p:nvSpPr>
              <p:cNvPr id="16422" name="Text Box 63"/>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I</a:t>
                </a:r>
              </a:p>
            </p:txBody>
          </p:sp>
          <p:sp>
            <p:nvSpPr>
              <p:cNvPr id="16423" name="Oval 64"/>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20" name="Group 65"/>
            <p:cNvGrpSpPr>
              <a:grpSpLocks/>
            </p:cNvGrpSpPr>
            <p:nvPr/>
          </p:nvGrpSpPr>
          <p:grpSpPr bwMode="auto">
            <a:xfrm>
              <a:off x="3286" y="2975"/>
              <a:ext cx="566" cy="327"/>
              <a:chOff x="1056" y="518"/>
              <a:chExt cx="566" cy="327"/>
            </a:xfrm>
          </p:grpSpPr>
          <p:sp>
            <p:nvSpPr>
              <p:cNvPr id="16420" name="Text Box 66"/>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F</a:t>
                </a:r>
              </a:p>
            </p:txBody>
          </p:sp>
          <p:sp>
            <p:nvSpPr>
              <p:cNvPr id="16421" name="Oval 67"/>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6409" name="Line 68"/>
            <p:cNvSpPr>
              <a:spLocks noChangeShapeType="1"/>
            </p:cNvSpPr>
            <p:nvPr/>
          </p:nvSpPr>
          <p:spPr bwMode="auto">
            <a:xfrm flipH="1">
              <a:off x="3430" y="2038"/>
              <a:ext cx="394" cy="269"/>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6410" name="Line 69"/>
            <p:cNvSpPr>
              <a:spLocks noChangeShapeType="1"/>
            </p:cNvSpPr>
            <p:nvPr/>
          </p:nvSpPr>
          <p:spPr bwMode="auto">
            <a:xfrm flipH="1">
              <a:off x="2931" y="2509"/>
              <a:ext cx="269" cy="240"/>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21" name="Group 70"/>
            <p:cNvGrpSpPr>
              <a:grpSpLocks/>
            </p:cNvGrpSpPr>
            <p:nvPr/>
          </p:nvGrpSpPr>
          <p:grpSpPr bwMode="auto">
            <a:xfrm>
              <a:off x="3747" y="3405"/>
              <a:ext cx="566" cy="327"/>
              <a:chOff x="1056" y="518"/>
              <a:chExt cx="566" cy="327"/>
            </a:xfrm>
          </p:grpSpPr>
          <p:sp>
            <p:nvSpPr>
              <p:cNvPr id="16418" name="Text Box 71"/>
              <p:cNvSpPr txBox="1">
                <a:spLocks noChangeArrowheads="1"/>
              </p:cNvSpPr>
              <p:nvPr/>
            </p:nvSpPr>
            <p:spPr bwMode="auto">
              <a:xfrm>
                <a:off x="1084" y="518"/>
                <a:ext cx="538" cy="327"/>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G</a:t>
                </a:r>
              </a:p>
            </p:txBody>
          </p:sp>
          <p:sp>
            <p:nvSpPr>
              <p:cNvPr id="16419" name="Oval 72"/>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6412" name="Line 73"/>
            <p:cNvSpPr>
              <a:spLocks noChangeShapeType="1"/>
            </p:cNvSpPr>
            <p:nvPr/>
          </p:nvSpPr>
          <p:spPr bwMode="auto">
            <a:xfrm>
              <a:off x="3443" y="2432"/>
              <a:ext cx="282" cy="235"/>
            </a:xfrm>
            <a:prstGeom prst="line">
              <a:avLst/>
            </a:prstGeom>
            <a:noFill/>
            <a:ln w="57150">
              <a:solidFill>
                <a:srgbClr val="0000FF"/>
              </a:solidFill>
              <a:prstDash val="sysDot"/>
              <a:round/>
              <a:headEnd type="none" w="sm" len="sm"/>
              <a:tailEnd type="none" w="sm" len="sm"/>
            </a:ln>
          </p:spPr>
          <p:txBody>
            <a:bodyPr wrap="none"/>
            <a:lstStyle/>
            <a:p>
              <a:endParaRPr lang="zh-CN" altLang="en-US" sz="2400">
                <a:solidFill>
                  <a:srgbClr val="000000"/>
                </a:solidFill>
              </a:endParaRPr>
            </a:p>
          </p:txBody>
        </p:sp>
        <p:sp>
          <p:nvSpPr>
            <p:cNvPr id="16413" name="Line 74"/>
            <p:cNvSpPr>
              <a:spLocks noChangeShapeType="1"/>
            </p:cNvSpPr>
            <p:nvPr/>
          </p:nvSpPr>
          <p:spPr bwMode="auto">
            <a:xfrm>
              <a:off x="3995" y="2855"/>
              <a:ext cx="318" cy="235"/>
            </a:xfrm>
            <a:prstGeom prst="line">
              <a:avLst/>
            </a:prstGeom>
            <a:noFill/>
            <a:ln w="57150">
              <a:solidFill>
                <a:srgbClr val="0000FF"/>
              </a:solidFill>
              <a:prstDash val="sysDot"/>
              <a:round/>
              <a:headEnd type="none" w="sm" len="sm"/>
              <a:tailEnd type="none" w="sm" len="sm"/>
            </a:ln>
          </p:spPr>
          <p:txBody>
            <a:bodyPr wrap="none"/>
            <a:lstStyle/>
            <a:p>
              <a:endParaRPr lang="zh-CN" altLang="en-US" sz="2400">
                <a:solidFill>
                  <a:srgbClr val="000000"/>
                </a:solidFill>
              </a:endParaRPr>
            </a:p>
          </p:txBody>
        </p:sp>
        <p:sp>
          <p:nvSpPr>
            <p:cNvPr id="16414" name="Line 75"/>
            <p:cNvSpPr>
              <a:spLocks noChangeShapeType="1"/>
            </p:cNvSpPr>
            <p:nvPr/>
          </p:nvSpPr>
          <p:spPr bwMode="auto">
            <a:xfrm flipH="1">
              <a:off x="3572" y="2891"/>
              <a:ext cx="165" cy="152"/>
            </a:xfrm>
            <a:prstGeom prst="line">
              <a:avLst/>
            </a:prstGeom>
            <a:noFill/>
            <a:ln w="57150">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6415" name="Line 76"/>
            <p:cNvSpPr>
              <a:spLocks noChangeShapeType="1"/>
            </p:cNvSpPr>
            <p:nvPr/>
          </p:nvSpPr>
          <p:spPr bwMode="auto">
            <a:xfrm flipH="1">
              <a:off x="3090" y="3220"/>
              <a:ext cx="235" cy="164"/>
            </a:xfrm>
            <a:prstGeom prst="line">
              <a:avLst/>
            </a:prstGeom>
            <a:noFill/>
            <a:ln w="57150">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6416" name="Line 77"/>
            <p:cNvSpPr>
              <a:spLocks noChangeShapeType="1"/>
            </p:cNvSpPr>
            <p:nvPr/>
          </p:nvSpPr>
          <p:spPr bwMode="auto">
            <a:xfrm>
              <a:off x="3090" y="3549"/>
              <a:ext cx="200" cy="200"/>
            </a:xfrm>
            <a:prstGeom prst="line">
              <a:avLst/>
            </a:prstGeom>
            <a:noFill/>
            <a:ln w="57150">
              <a:solidFill>
                <a:srgbClr val="0000FF"/>
              </a:solidFill>
              <a:prstDash val="sysDot"/>
              <a:round/>
              <a:headEnd type="none" w="sm" len="sm"/>
              <a:tailEnd type="none" w="sm" len="sm"/>
            </a:ln>
          </p:spPr>
          <p:txBody>
            <a:bodyPr wrap="none"/>
            <a:lstStyle/>
            <a:p>
              <a:endParaRPr lang="zh-CN" altLang="en-US" sz="2400">
                <a:solidFill>
                  <a:srgbClr val="000000"/>
                </a:solidFill>
              </a:endParaRPr>
            </a:p>
          </p:txBody>
        </p:sp>
        <p:sp>
          <p:nvSpPr>
            <p:cNvPr id="16417" name="Line 78"/>
            <p:cNvSpPr>
              <a:spLocks noChangeShapeType="1"/>
            </p:cNvSpPr>
            <p:nvPr/>
          </p:nvSpPr>
          <p:spPr bwMode="auto">
            <a:xfrm>
              <a:off x="3584" y="3255"/>
              <a:ext cx="199" cy="212"/>
            </a:xfrm>
            <a:prstGeom prst="line">
              <a:avLst/>
            </a:prstGeom>
            <a:noFill/>
            <a:ln w="57150">
              <a:solidFill>
                <a:srgbClr val="0000FF"/>
              </a:solidFill>
              <a:prstDash val="sysDot"/>
              <a:round/>
              <a:headEnd type="none" w="sm" len="sm"/>
              <a:tailEnd type="none" w="sm" len="sm"/>
            </a:ln>
          </p:spPr>
          <p:txBody>
            <a:bodyPr wrap="none"/>
            <a:lstStyle/>
            <a:p>
              <a:endParaRPr lang="zh-CN" altLang="en-US" sz="2400">
                <a:solidFill>
                  <a:srgbClr val="000000"/>
                </a:solidFill>
              </a:endParaRPr>
            </a:p>
          </p:txBody>
        </p:sp>
      </p:grpSp>
      <p:sp useBgFill="1">
        <p:nvSpPr>
          <p:cNvPr id="404559" name="Rectangle 79"/>
          <p:cNvSpPr>
            <a:spLocks noChangeArrowheads="1"/>
          </p:cNvSpPr>
          <p:nvPr/>
        </p:nvSpPr>
        <p:spPr bwMode="auto">
          <a:xfrm>
            <a:off x="2949575" y="2241550"/>
            <a:ext cx="760413" cy="460375"/>
          </a:xfrm>
          <a:prstGeom prst="rect">
            <a:avLst/>
          </a:prstGeom>
          <a:ln w="57150" cap="sq">
            <a:noFill/>
            <a:miter lim="800000"/>
            <a:headEnd type="none" w="sm" len="sm"/>
            <a:tailEnd type="none" w="sm" len="sm"/>
          </a:ln>
        </p:spPr>
        <p:txBody>
          <a:bodyPr wrap="none" anchor="ctr"/>
          <a:lstStyle/>
          <a:p>
            <a:endParaRPr lang="zh-CN" altLang="en-US" sz="2400">
              <a:solidFill>
                <a:srgbClr val="000000"/>
              </a:solidFill>
            </a:endParaRPr>
          </a:p>
        </p:txBody>
      </p:sp>
      <p:sp useBgFill="1">
        <p:nvSpPr>
          <p:cNvPr id="404560" name="Rectangle 80"/>
          <p:cNvSpPr>
            <a:spLocks noChangeArrowheads="1"/>
          </p:cNvSpPr>
          <p:nvPr/>
        </p:nvSpPr>
        <p:spPr bwMode="auto">
          <a:xfrm>
            <a:off x="2706688" y="3155950"/>
            <a:ext cx="334962" cy="298450"/>
          </a:xfrm>
          <a:prstGeom prst="rect">
            <a:avLst/>
          </a:prstGeom>
          <a:ln w="57150" cap="sq">
            <a:noFill/>
            <a:miter lim="800000"/>
            <a:headEnd type="none" w="sm" len="sm"/>
            <a:tailEnd type="none" w="sm" len="sm"/>
          </a:ln>
        </p:spPr>
        <p:txBody>
          <a:bodyPr wrap="none" anchor="ctr"/>
          <a:lstStyle/>
          <a:p>
            <a:endParaRPr lang="zh-CN" altLang="en-US" sz="2400">
              <a:solidFill>
                <a:srgbClr val="000000"/>
              </a:solidFill>
            </a:endParaRPr>
          </a:p>
        </p:txBody>
      </p:sp>
      <p:sp useBgFill="1">
        <p:nvSpPr>
          <p:cNvPr id="404561" name="Rectangle 81"/>
          <p:cNvSpPr>
            <a:spLocks noChangeArrowheads="1"/>
          </p:cNvSpPr>
          <p:nvPr/>
        </p:nvSpPr>
        <p:spPr bwMode="auto">
          <a:xfrm>
            <a:off x="2165350" y="3846513"/>
            <a:ext cx="241300" cy="354012"/>
          </a:xfrm>
          <a:prstGeom prst="rect">
            <a:avLst/>
          </a:prstGeom>
          <a:ln w="57150" cap="sq">
            <a:noFill/>
            <a:miter lim="800000"/>
            <a:headEnd type="none" w="sm" len="sm"/>
            <a:tailEnd type="none" w="sm" len="sm"/>
          </a:ln>
        </p:spPr>
        <p:txBody>
          <a:bodyPr wrap="none" anchor="ctr"/>
          <a:lstStyle/>
          <a:p>
            <a:endParaRPr lang="zh-CN" altLang="en-US" sz="2400">
              <a:solidFill>
                <a:srgbClr val="000000"/>
              </a:solidFill>
            </a:endParaRPr>
          </a:p>
        </p:txBody>
      </p:sp>
      <p:sp>
        <p:nvSpPr>
          <p:cNvPr id="16399" name="Text Box 82"/>
          <p:cNvSpPr txBox="1">
            <a:spLocks noChangeArrowheads="1"/>
          </p:cNvSpPr>
          <p:nvPr/>
        </p:nvSpPr>
        <p:spPr bwMode="auto">
          <a:xfrm>
            <a:off x="336550" y="369888"/>
            <a:ext cx="5970588" cy="823912"/>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隶书" pitchFamily="49" charset="-122"/>
              </a:rPr>
              <a:t>1.  </a:t>
            </a:r>
            <a:r>
              <a:rPr lang="zh-CN" altLang="en-US" sz="4800" b="1">
                <a:solidFill>
                  <a:srgbClr val="0000FF"/>
                </a:solidFill>
                <a:ea typeface="隶书" pitchFamily="49" charset="-122"/>
              </a:rPr>
              <a:t>树转换为二叉树</a:t>
            </a:r>
          </a:p>
        </p:txBody>
      </p:sp>
      <p:sp useBgFill="1">
        <p:nvSpPr>
          <p:cNvPr id="404563" name="Rectangle 83"/>
          <p:cNvSpPr>
            <a:spLocks noChangeArrowheads="1"/>
          </p:cNvSpPr>
          <p:nvPr/>
        </p:nvSpPr>
        <p:spPr bwMode="auto">
          <a:xfrm>
            <a:off x="2551113" y="2424113"/>
            <a:ext cx="341312" cy="192087"/>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spTree>
    <p:extLst>
      <p:ext uri="{BB962C8B-B14F-4D97-AF65-F5344CB8AC3E}">
        <p14:creationId xmlns:p14="http://schemas.microsoft.com/office/powerpoint/2010/main" val="24578813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4519"/>
                                        </p:tgtEl>
                                        <p:attrNameLst>
                                          <p:attrName>style.visibility</p:attrName>
                                        </p:attrNameLst>
                                      </p:cBhvr>
                                      <p:to>
                                        <p:strVal val="visible"/>
                                      </p:to>
                                    </p:set>
                                    <p:animEffect transition="in" filter="wipe(left)">
                                      <p:cBhvr>
                                        <p:cTn id="7" dur="500"/>
                                        <p:tgtEl>
                                          <p:spTgt spid="4045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4520"/>
                                        </p:tgtEl>
                                        <p:attrNameLst>
                                          <p:attrName>style.visibility</p:attrName>
                                        </p:attrNameLst>
                                      </p:cBhvr>
                                      <p:to>
                                        <p:strVal val="visible"/>
                                      </p:to>
                                    </p:set>
                                    <p:animEffect transition="in" filter="wipe(left)">
                                      <p:cBhvr>
                                        <p:cTn id="12" dur="500"/>
                                        <p:tgtEl>
                                          <p:spTgt spid="4045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4521"/>
                                        </p:tgtEl>
                                        <p:attrNameLst>
                                          <p:attrName>style.visibility</p:attrName>
                                        </p:attrNameLst>
                                      </p:cBhvr>
                                      <p:to>
                                        <p:strVal val="visible"/>
                                      </p:to>
                                    </p:set>
                                    <p:animEffect transition="in" filter="wipe(left)">
                                      <p:cBhvr>
                                        <p:cTn id="17" dur="500"/>
                                        <p:tgtEl>
                                          <p:spTgt spid="4045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4522"/>
                                        </p:tgtEl>
                                        <p:attrNameLst>
                                          <p:attrName>style.visibility</p:attrName>
                                        </p:attrNameLst>
                                      </p:cBhvr>
                                      <p:to>
                                        <p:strVal val="visible"/>
                                      </p:to>
                                    </p:set>
                                    <p:animEffect transition="in" filter="wipe(left)">
                                      <p:cBhvr>
                                        <p:cTn id="22" dur="500"/>
                                        <p:tgtEl>
                                          <p:spTgt spid="4045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4559"/>
                                        </p:tgtEl>
                                        <p:attrNameLst>
                                          <p:attrName>style.visibility</p:attrName>
                                        </p:attrNameLst>
                                      </p:cBhvr>
                                      <p:to>
                                        <p:strVal val="visible"/>
                                      </p:to>
                                    </p:set>
                                    <p:animEffect transition="in" filter="wipe(up)">
                                      <p:cBhvr>
                                        <p:cTn id="27" dur="500"/>
                                        <p:tgtEl>
                                          <p:spTgt spid="4045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4563"/>
                                        </p:tgtEl>
                                        <p:attrNameLst>
                                          <p:attrName>style.visibility</p:attrName>
                                        </p:attrNameLst>
                                      </p:cBhvr>
                                      <p:to>
                                        <p:strVal val="visible"/>
                                      </p:to>
                                    </p:set>
                                    <p:animEffect transition="in" filter="wipe(up)">
                                      <p:cBhvr>
                                        <p:cTn id="32" dur="500"/>
                                        <p:tgtEl>
                                          <p:spTgt spid="4045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4560"/>
                                        </p:tgtEl>
                                        <p:attrNameLst>
                                          <p:attrName>style.visibility</p:attrName>
                                        </p:attrNameLst>
                                      </p:cBhvr>
                                      <p:to>
                                        <p:strVal val="visible"/>
                                      </p:to>
                                    </p:set>
                                    <p:animEffect transition="in" filter="wipe(up)">
                                      <p:cBhvr>
                                        <p:cTn id="37" dur="500"/>
                                        <p:tgtEl>
                                          <p:spTgt spid="4045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4561"/>
                                        </p:tgtEl>
                                        <p:attrNameLst>
                                          <p:attrName>style.visibility</p:attrName>
                                        </p:attrNameLst>
                                      </p:cBhvr>
                                      <p:to>
                                        <p:strVal val="visible"/>
                                      </p:to>
                                    </p:set>
                                    <p:animEffect transition="in" filter="wipe(up)">
                                      <p:cBhvr>
                                        <p:cTn id="42" dur="500"/>
                                        <p:tgtEl>
                                          <p:spTgt spid="40456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19" grpId="0" animBg="1"/>
      <p:bldP spid="404520" grpId="0" animBg="1"/>
      <p:bldP spid="404521" grpId="0" animBg="1"/>
      <p:bldP spid="404522" grpId="0" animBg="1"/>
      <p:bldP spid="404559" grpId="0" animBg="1"/>
      <p:bldP spid="404560" grpId="0" animBg="1"/>
      <p:bldP spid="404561" grpId="0" animBg="1"/>
      <p:bldP spid="40456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792163" y="593725"/>
            <a:ext cx="7818437" cy="823913"/>
          </a:xfrm>
          <a:prstGeom prst="rect">
            <a:avLst/>
          </a:prstGeom>
          <a:noFill/>
          <a:ln w="12700" cap="sq">
            <a:noFill/>
            <a:miter lim="800000"/>
            <a:headEnd type="none" w="sm" len="sm"/>
            <a:tailEnd type="none" w="sm" len="sm"/>
          </a:ln>
        </p:spPr>
        <p:txBody>
          <a:bodyPr>
            <a:spAutoFit/>
          </a:bodyPr>
          <a:lstStyle/>
          <a:p>
            <a:r>
              <a:rPr lang="zh-CN" altLang="en-US" sz="4800" b="1">
                <a:solidFill>
                  <a:srgbClr val="0000FF"/>
                </a:solidFill>
                <a:ea typeface="隶书" pitchFamily="49" charset="-122"/>
              </a:rPr>
              <a:t>树转换为二叉树的步骤</a:t>
            </a:r>
            <a:r>
              <a:rPr lang="en-US" altLang="zh-CN" sz="4800" b="1">
                <a:solidFill>
                  <a:srgbClr val="0000FF"/>
                </a:solidFill>
                <a:ea typeface="隶书" pitchFamily="49" charset="-122"/>
              </a:rPr>
              <a:t>:</a:t>
            </a:r>
          </a:p>
        </p:txBody>
      </p:sp>
      <p:sp>
        <p:nvSpPr>
          <p:cNvPr id="17411" name="Text Box 3"/>
          <p:cNvSpPr txBox="1">
            <a:spLocks noChangeArrowheads="1"/>
          </p:cNvSpPr>
          <p:nvPr/>
        </p:nvSpPr>
        <p:spPr bwMode="auto">
          <a:xfrm>
            <a:off x="357188" y="1704975"/>
            <a:ext cx="8594725" cy="3937000"/>
          </a:xfrm>
          <a:prstGeom prst="rect">
            <a:avLst/>
          </a:prstGeom>
          <a:noFill/>
          <a:ln w="12700" cap="sq">
            <a:noFill/>
            <a:miter lim="800000"/>
            <a:headEnd type="none" w="sm" len="sm"/>
            <a:tailEnd type="none" w="sm" len="sm"/>
          </a:ln>
        </p:spPr>
        <p:txBody>
          <a:bodyPr>
            <a:spAutoFit/>
          </a:bodyPr>
          <a:lstStyle/>
          <a:p>
            <a:r>
              <a:rPr lang="zh-CN" altLang="en-US" b="1">
                <a:solidFill>
                  <a:srgbClr val="FF0000"/>
                </a:solidFill>
                <a:ea typeface="楷体_GB2312" pitchFamily="49" charset="-122"/>
              </a:rPr>
              <a:t>加线：</a:t>
            </a:r>
            <a:r>
              <a:rPr lang="zh-CN" altLang="en-US" b="1">
                <a:solidFill>
                  <a:srgbClr val="000000"/>
                </a:solidFill>
                <a:ea typeface="楷体_GB2312" pitchFamily="49" charset="-122"/>
              </a:rPr>
              <a:t>在兄弟结点之间加一连线；</a:t>
            </a:r>
          </a:p>
          <a:p>
            <a:r>
              <a:rPr lang="zh-CN" altLang="en-US" b="1">
                <a:solidFill>
                  <a:srgbClr val="FF0000"/>
                </a:solidFill>
                <a:ea typeface="楷体_GB2312" pitchFamily="49" charset="-122"/>
              </a:rPr>
              <a:t>抹线：</a:t>
            </a:r>
            <a:r>
              <a:rPr lang="zh-CN" altLang="en-US" b="1">
                <a:solidFill>
                  <a:srgbClr val="000000"/>
                </a:solidFill>
                <a:ea typeface="楷体_GB2312" pitchFamily="49" charset="-122"/>
              </a:rPr>
              <a:t>对任何结点，除了其最左的孩子</a:t>
            </a:r>
          </a:p>
          <a:p>
            <a:r>
              <a:rPr lang="zh-CN" altLang="en-US" b="1">
                <a:solidFill>
                  <a:srgbClr val="000000"/>
                </a:solidFill>
                <a:ea typeface="楷体_GB2312" pitchFamily="49" charset="-122"/>
              </a:rPr>
              <a:t>            外，抹掉该结点原先与其孩子之</a:t>
            </a:r>
          </a:p>
          <a:p>
            <a:r>
              <a:rPr lang="zh-CN" altLang="en-US" b="1">
                <a:solidFill>
                  <a:srgbClr val="000000"/>
                </a:solidFill>
                <a:ea typeface="楷体_GB2312" pitchFamily="49" charset="-122"/>
              </a:rPr>
              <a:t>            间的连线；</a:t>
            </a:r>
          </a:p>
          <a:p>
            <a:r>
              <a:rPr lang="zh-CN" altLang="en-US" b="1">
                <a:solidFill>
                  <a:srgbClr val="FF0000"/>
                </a:solidFill>
                <a:ea typeface="楷体_GB2312" pitchFamily="49" charset="-122"/>
              </a:rPr>
              <a:t>旋转：</a:t>
            </a:r>
            <a:r>
              <a:rPr lang="zh-CN" altLang="en-US" b="1">
                <a:solidFill>
                  <a:srgbClr val="000000"/>
                </a:solidFill>
                <a:ea typeface="楷体_GB2312" pitchFamily="49" charset="-122"/>
              </a:rPr>
              <a:t>将水平的连线和原有的连线，以</a:t>
            </a:r>
          </a:p>
          <a:p>
            <a:r>
              <a:rPr lang="zh-CN" altLang="en-US" b="1">
                <a:solidFill>
                  <a:srgbClr val="000000"/>
                </a:solidFill>
                <a:ea typeface="楷体_GB2312" pitchFamily="49" charset="-122"/>
              </a:rPr>
              <a:t>            树根结点为轴心，按顺时针方向</a:t>
            </a:r>
          </a:p>
          <a:p>
            <a:r>
              <a:rPr lang="zh-CN" altLang="en-US" b="1">
                <a:solidFill>
                  <a:srgbClr val="000000"/>
                </a:solidFill>
                <a:ea typeface="楷体_GB2312" pitchFamily="49" charset="-122"/>
              </a:rPr>
              <a:t>            粗略地旋转</a:t>
            </a:r>
            <a:r>
              <a:rPr lang="en-US" altLang="zh-CN" b="1">
                <a:solidFill>
                  <a:srgbClr val="000000"/>
                </a:solidFill>
                <a:ea typeface="楷体_GB2312" pitchFamily="49" charset="-122"/>
              </a:rPr>
              <a:t>45</a:t>
            </a:r>
            <a:r>
              <a:rPr lang="en-US" altLang="zh-CN" sz="2400" b="1" baseline="80000">
                <a:solidFill>
                  <a:srgbClr val="000000"/>
                </a:solidFill>
                <a:ea typeface="楷体_GB2312" pitchFamily="49" charset="-122"/>
              </a:rPr>
              <a:t>0</a:t>
            </a:r>
            <a:r>
              <a:rPr lang="zh-CN" altLang="en-US" b="1">
                <a:solidFill>
                  <a:srgbClr val="000000"/>
                </a:solidFill>
                <a:ea typeface="楷体_GB2312" pitchFamily="49" charset="-122"/>
              </a:rPr>
              <a:t>。</a:t>
            </a:r>
          </a:p>
        </p:txBody>
      </p:sp>
    </p:spTree>
    <p:extLst>
      <p:ext uri="{BB962C8B-B14F-4D97-AF65-F5344CB8AC3E}">
        <p14:creationId xmlns:p14="http://schemas.microsoft.com/office/powerpoint/2010/main" val="1069945178"/>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635500" y="1025525"/>
            <a:ext cx="2147888" cy="823913"/>
          </a:xfrm>
          <a:prstGeom prst="rect">
            <a:avLst/>
          </a:prstGeom>
          <a:noFill/>
          <a:ln w="12700" cap="sq">
            <a:noFill/>
            <a:miter lim="800000"/>
            <a:headEnd type="none" w="sm" len="sm"/>
            <a:tailEnd type="none" w="sm" len="sm"/>
          </a:ln>
        </p:spPr>
        <p:txBody>
          <a:bodyPr>
            <a:spAutoFit/>
          </a:bodyPr>
          <a:lstStyle/>
          <a:p>
            <a:r>
              <a:rPr lang="zh-CN" altLang="en-US" sz="4800" b="1">
                <a:solidFill>
                  <a:srgbClr val="0000FF"/>
                </a:solidFill>
                <a:ea typeface="隶书" pitchFamily="49" charset="-122"/>
              </a:rPr>
              <a:t>举例：</a:t>
            </a:r>
            <a:endParaRPr lang="zh-CN" altLang="en-US" sz="4800">
              <a:solidFill>
                <a:srgbClr val="000000"/>
              </a:solidFill>
            </a:endParaRPr>
          </a:p>
        </p:txBody>
      </p:sp>
      <p:grpSp>
        <p:nvGrpSpPr>
          <p:cNvPr id="2" name="Group 3"/>
          <p:cNvGrpSpPr>
            <a:grpSpLocks/>
          </p:cNvGrpSpPr>
          <p:nvPr/>
        </p:nvGrpSpPr>
        <p:grpSpPr bwMode="auto">
          <a:xfrm>
            <a:off x="2708275" y="1104900"/>
            <a:ext cx="1008063" cy="571500"/>
            <a:chOff x="1056" y="518"/>
            <a:chExt cx="566" cy="326"/>
          </a:xfrm>
        </p:grpSpPr>
        <p:sp>
          <p:nvSpPr>
            <p:cNvPr id="18515" name="Text Box 4"/>
            <p:cNvSpPr txBox="1">
              <a:spLocks noChangeArrowheads="1"/>
            </p:cNvSpPr>
            <p:nvPr/>
          </p:nvSpPr>
          <p:spPr bwMode="auto">
            <a:xfrm>
              <a:off x="1083" y="518"/>
              <a:ext cx="539" cy="296"/>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18516" name="Oval 5"/>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3" name="Group 6"/>
          <p:cNvGrpSpPr>
            <a:grpSpLocks/>
          </p:cNvGrpSpPr>
          <p:nvPr/>
        </p:nvGrpSpPr>
        <p:grpSpPr bwMode="auto">
          <a:xfrm>
            <a:off x="1546225" y="1878013"/>
            <a:ext cx="1008063" cy="571500"/>
            <a:chOff x="1056" y="518"/>
            <a:chExt cx="566" cy="326"/>
          </a:xfrm>
        </p:grpSpPr>
        <p:sp>
          <p:nvSpPr>
            <p:cNvPr id="18513" name="Text Box 7"/>
            <p:cNvSpPr txBox="1">
              <a:spLocks noChangeArrowheads="1"/>
            </p:cNvSpPr>
            <p:nvPr/>
          </p:nvSpPr>
          <p:spPr bwMode="auto">
            <a:xfrm>
              <a:off x="1083" y="518"/>
              <a:ext cx="539" cy="296"/>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18514" name="Oval 8"/>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4" name="Group 9"/>
          <p:cNvGrpSpPr>
            <a:grpSpLocks/>
          </p:cNvGrpSpPr>
          <p:nvPr/>
        </p:nvGrpSpPr>
        <p:grpSpPr bwMode="auto">
          <a:xfrm>
            <a:off x="777875" y="2722563"/>
            <a:ext cx="1006475" cy="571500"/>
            <a:chOff x="1056" y="518"/>
            <a:chExt cx="566" cy="326"/>
          </a:xfrm>
        </p:grpSpPr>
        <p:sp>
          <p:nvSpPr>
            <p:cNvPr id="18511" name="Text Box 10"/>
            <p:cNvSpPr txBox="1">
              <a:spLocks noChangeArrowheads="1"/>
            </p:cNvSpPr>
            <p:nvPr/>
          </p:nvSpPr>
          <p:spPr bwMode="auto">
            <a:xfrm>
              <a:off x="1084" y="518"/>
              <a:ext cx="538" cy="296"/>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E</a:t>
              </a:r>
            </a:p>
          </p:txBody>
        </p:sp>
        <p:sp>
          <p:nvSpPr>
            <p:cNvPr id="18512" name="Oval 11"/>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5" name="Group 12"/>
          <p:cNvGrpSpPr>
            <a:grpSpLocks/>
          </p:cNvGrpSpPr>
          <p:nvPr/>
        </p:nvGrpSpPr>
        <p:grpSpPr bwMode="auto">
          <a:xfrm>
            <a:off x="3567113" y="3271838"/>
            <a:ext cx="1006475" cy="573087"/>
            <a:chOff x="1056" y="518"/>
            <a:chExt cx="566" cy="326"/>
          </a:xfrm>
        </p:grpSpPr>
        <p:sp>
          <p:nvSpPr>
            <p:cNvPr id="18509" name="Text Box 13"/>
            <p:cNvSpPr txBox="1">
              <a:spLocks noChangeArrowheads="1"/>
            </p:cNvSpPr>
            <p:nvPr/>
          </p:nvSpPr>
          <p:spPr bwMode="auto">
            <a:xfrm>
              <a:off x="1084" y="518"/>
              <a:ext cx="538" cy="296"/>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18510" name="Oval 14"/>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6" name="Group 15"/>
          <p:cNvGrpSpPr>
            <a:grpSpLocks/>
          </p:cNvGrpSpPr>
          <p:nvPr/>
        </p:nvGrpSpPr>
        <p:grpSpPr bwMode="auto">
          <a:xfrm>
            <a:off x="2522538" y="2535238"/>
            <a:ext cx="1006475" cy="573087"/>
            <a:chOff x="1056" y="518"/>
            <a:chExt cx="566" cy="326"/>
          </a:xfrm>
        </p:grpSpPr>
        <p:sp>
          <p:nvSpPr>
            <p:cNvPr id="18507" name="Text Box 16"/>
            <p:cNvSpPr txBox="1">
              <a:spLocks noChangeArrowheads="1"/>
            </p:cNvSpPr>
            <p:nvPr/>
          </p:nvSpPr>
          <p:spPr bwMode="auto">
            <a:xfrm>
              <a:off x="1084" y="518"/>
              <a:ext cx="538" cy="296"/>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18508" name="Oval 17"/>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7" name="Group 18"/>
          <p:cNvGrpSpPr>
            <a:grpSpLocks/>
          </p:cNvGrpSpPr>
          <p:nvPr/>
        </p:nvGrpSpPr>
        <p:grpSpPr bwMode="auto">
          <a:xfrm>
            <a:off x="1719263" y="4470400"/>
            <a:ext cx="1006475" cy="571500"/>
            <a:chOff x="1056" y="518"/>
            <a:chExt cx="566" cy="326"/>
          </a:xfrm>
        </p:grpSpPr>
        <p:sp>
          <p:nvSpPr>
            <p:cNvPr id="18505" name="Text Box 19"/>
            <p:cNvSpPr txBox="1">
              <a:spLocks noChangeArrowheads="1"/>
            </p:cNvSpPr>
            <p:nvPr/>
          </p:nvSpPr>
          <p:spPr bwMode="auto">
            <a:xfrm>
              <a:off x="1084" y="518"/>
              <a:ext cx="538" cy="296"/>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I</a:t>
              </a:r>
            </a:p>
          </p:txBody>
        </p:sp>
        <p:sp>
          <p:nvSpPr>
            <p:cNvPr id="18506" name="Oval 20"/>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8" name="Group 21"/>
          <p:cNvGrpSpPr>
            <a:grpSpLocks/>
          </p:cNvGrpSpPr>
          <p:nvPr/>
        </p:nvGrpSpPr>
        <p:grpSpPr bwMode="auto">
          <a:xfrm>
            <a:off x="935038" y="3705225"/>
            <a:ext cx="1006475" cy="571500"/>
            <a:chOff x="1056" y="518"/>
            <a:chExt cx="566" cy="326"/>
          </a:xfrm>
        </p:grpSpPr>
        <p:sp>
          <p:nvSpPr>
            <p:cNvPr id="18503" name="Text Box 22"/>
            <p:cNvSpPr txBox="1">
              <a:spLocks noChangeArrowheads="1"/>
            </p:cNvSpPr>
            <p:nvPr/>
          </p:nvSpPr>
          <p:spPr bwMode="auto">
            <a:xfrm>
              <a:off x="1084" y="518"/>
              <a:ext cx="538" cy="296"/>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 H</a:t>
              </a:r>
            </a:p>
          </p:txBody>
        </p:sp>
        <p:sp>
          <p:nvSpPr>
            <p:cNvPr id="18504" name="Oval 23"/>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9" name="Group 24"/>
          <p:cNvGrpSpPr>
            <a:grpSpLocks/>
          </p:cNvGrpSpPr>
          <p:nvPr/>
        </p:nvGrpSpPr>
        <p:grpSpPr bwMode="auto">
          <a:xfrm>
            <a:off x="1820863" y="3201988"/>
            <a:ext cx="1006475" cy="571500"/>
            <a:chOff x="1056" y="518"/>
            <a:chExt cx="566" cy="326"/>
          </a:xfrm>
        </p:grpSpPr>
        <p:sp>
          <p:nvSpPr>
            <p:cNvPr id="18501" name="Text Box 25"/>
            <p:cNvSpPr txBox="1">
              <a:spLocks noChangeArrowheads="1"/>
            </p:cNvSpPr>
            <p:nvPr/>
          </p:nvSpPr>
          <p:spPr bwMode="auto">
            <a:xfrm>
              <a:off x="1084" y="518"/>
              <a:ext cx="538" cy="296"/>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F</a:t>
              </a:r>
            </a:p>
          </p:txBody>
        </p:sp>
        <p:sp>
          <p:nvSpPr>
            <p:cNvPr id="18502" name="Oval 26"/>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8443" name="Line 27"/>
          <p:cNvSpPr>
            <a:spLocks noChangeShapeType="1"/>
          </p:cNvSpPr>
          <p:nvPr/>
        </p:nvSpPr>
        <p:spPr bwMode="auto">
          <a:xfrm flipH="1">
            <a:off x="2076450" y="1558925"/>
            <a:ext cx="701675" cy="471488"/>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8444" name="Line 28"/>
          <p:cNvSpPr>
            <a:spLocks noChangeShapeType="1"/>
          </p:cNvSpPr>
          <p:nvPr/>
        </p:nvSpPr>
        <p:spPr bwMode="auto">
          <a:xfrm flipH="1">
            <a:off x="1189038" y="2384425"/>
            <a:ext cx="477837" cy="422275"/>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10" name="Group 29"/>
          <p:cNvGrpSpPr>
            <a:grpSpLocks/>
          </p:cNvGrpSpPr>
          <p:nvPr/>
        </p:nvGrpSpPr>
        <p:grpSpPr bwMode="auto">
          <a:xfrm>
            <a:off x="2641600" y="3956050"/>
            <a:ext cx="1006475" cy="571500"/>
            <a:chOff x="1056" y="518"/>
            <a:chExt cx="566" cy="326"/>
          </a:xfrm>
        </p:grpSpPr>
        <p:sp>
          <p:nvSpPr>
            <p:cNvPr id="18499" name="Text Box 30"/>
            <p:cNvSpPr txBox="1">
              <a:spLocks noChangeArrowheads="1"/>
            </p:cNvSpPr>
            <p:nvPr/>
          </p:nvSpPr>
          <p:spPr bwMode="auto">
            <a:xfrm>
              <a:off x="1084" y="518"/>
              <a:ext cx="538" cy="296"/>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G</a:t>
              </a:r>
            </a:p>
          </p:txBody>
        </p:sp>
        <p:sp>
          <p:nvSpPr>
            <p:cNvPr id="18500" name="Oval 31"/>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8446" name="Line 32"/>
          <p:cNvSpPr>
            <a:spLocks noChangeShapeType="1"/>
          </p:cNvSpPr>
          <p:nvPr/>
        </p:nvSpPr>
        <p:spPr bwMode="auto">
          <a:xfrm>
            <a:off x="2100263" y="2249488"/>
            <a:ext cx="501650" cy="412750"/>
          </a:xfrm>
          <a:prstGeom prst="line">
            <a:avLst/>
          </a:prstGeom>
          <a:noFill/>
          <a:ln w="57150">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8447" name="Line 33"/>
          <p:cNvSpPr>
            <a:spLocks noChangeShapeType="1"/>
          </p:cNvSpPr>
          <p:nvPr/>
        </p:nvSpPr>
        <p:spPr bwMode="auto">
          <a:xfrm>
            <a:off x="3082925" y="2992438"/>
            <a:ext cx="565150" cy="411162"/>
          </a:xfrm>
          <a:prstGeom prst="line">
            <a:avLst/>
          </a:prstGeom>
          <a:noFill/>
          <a:ln w="57150">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8448" name="Line 34"/>
          <p:cNvSpPr>
            <a:spLocks noChangeShapeType="1"/>
          </p:cNvSpPr>
          <p:nvPr/>
        </p:nvSpPr>
        <p:spPr bwMode="auto">
          <a:xfrm flipH="1">
            <a:off x="2328863" y="3054350"/>
            <a:ext cx="293687" cy="266700"/>
          </a:xfrm>
          <a:prstGeom prst="line">
            <a:avLst/>
          </a:prstGeom>
          <a:noFill/>
          <a:ln w="57150">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8449" name="Line 35"/>
          <p:cNvSpPr>
            <a:spLocks noChangeShapeType="1"/>
          </p:cNvSpPr>
          <p:nvPr/>
        </p:nvSpPr>
        <p:spPr bwMode="auto">
          <a:xfrm flipH="1">
            <a:off x="1471613" y="3632200"/>
            <a:ext cx="419100" cy="287338"/>
          </a:xfrm>
          <a:prstGeom prst="line">
            <a:avLst/>
          </a:prstGeom>
          <a:noFill/>
          <a:ln w="57150">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8450" name="Line 36"/>
          <p:cNvSpPr>
            <a:spLocks noChangeShapeType="1"/>
          </p:cNvSpPr>
          <p:nvPr/>
        </p:nvSpPr>
        <p:spPr bwMode="auto">
          <a:xfrm>
            <a:off x="1471613" y="4208463"/>
            <a:ext cx="355600" cy="350837"/>
          </a:xfrm>
          <a:prstGeom prst="line">
            <a:avLst/>
          </a:prstGeom>
          <a:noFill/>
          <a:ln w="57150">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8451" name="Line 37"/>
          <p:cNvSpPr>
            <a:spLocks noChangeShapeType="1"/>
          </p:cNvSpPr>
          <p:nvPr/>
        </p:nvSpPr>
        <p:spPr bwMode="auto">
          <a:xfrm>
            <a:off x="2351088" y="3694113"/>
            <a:ext cx="354012" cy="371475"/>
          </a:xfrm>
          <a:prstGeom prst="line">
            <a:avLst/>
          </a:prstGeom>
          <a:noFill/>
          <a:ln w="57150">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408614" name="Line 38"/>
          <p:cNvSpPr>
            <a:spLocks noChangeShapeType="1"/>
          </p:cNvSpPr>
          <p:nvPr/>
        </p:nvSpPr>
        <p:spPr bwMode="auto">
          <a:xfrm>
            <a:off x="3209925" y="1635125"/>
            <a:ext cx="649288" cy="1690688"/>
          </a:xfrm>
          <a:prstGeom prst="line">
            <a:avLst/>
          </a:prstGeom>
          <a:noFill/>
          <a:ln w="57150" cap="sq">
            <a:solidFill>
              <a:srgbClr val="0000FF"/>
            </a:solidFill>
            <a:round/>
            <a:headEnd type="none" w="sm" len="sm"/>
            <a:tailEnd type="none" w="sm" len="sm"/>
          </a:ln>
        </p:spPr>
        <p:txBody>
          <a:bodyPr wrap="none"/>
          <a:lstStyle/>
          <a:p>
            <a:endParaRPr lang="zh-CN" altLang="en-US" sz="2400">
              <a:solidFill>
                <a:srgbClr val="000000"/>
              </a:solidFill>
            </a:endParaRPr>
          </a:p>
        </p:txBody>
      </p:sp>
      <p:sp>
        <p:nvSpPr>
          <p:cNvPr id="408615" name="Line 39"/>
          <p:cNvSpPr>
            <a:spLocks noChangeShapeType="1"/>
          </p:cNvSpPr>
          <p:nvPr/>
        </p:nvSpPr>
        <p:spPr bwMode="auto">
          <a:xfrm flipH="1">
            <a:off x="2919413" y="1676400"/>
            <a:ext cx="0" cy="927100"/>
          </a:xfrm>
          <a:prstGeom prst="line">
            <a:avLst/>
          </a:prstGeom>
          <a:noFill/>
          <a:ln w="57150" cap="sq">
            <a:solidFill>
              <a:srgbClr val="0000FF"/>
            </a:solidFill>
            <a:round/>
            <a:headEnd type="none" w="sm" len="sm"/>
            <a:tailEnd type="none" w="sm" len="sm"/>
          </a:ln>
        </p:spPr>
        <p:txBody>
          <a:bodyPr wrap="none"/>
          <a:lstStyle/>
          <a:p>
            <a:endParaRPr lang="zh-CN" altLang="en-US" sz="2400">
              <a:solidFill>
                <a:srgbClr val="000000"/>
              </a:solidFill>
            </a:endParaRPr>
          </a:p>
        </p:txBody>
      </p:sp>
      <p:sp>
        <p:nvSpPr>
          <p:cNvPr id="408616" name="Line 40"/>
          <p:cNvSpPr>
            <a:spLocks noChangeShapeType="1"/>
          </p:cNvSpPr>
          <p:nvPr/>
        </p:nvSpPr>
        <p:spPr bwMode="auto">
          <a:xfrm>
            <a:off x="2855913" y="3078163"/>
            <a:ext cx="0" cy="927100"/>
          </a:xfrm>
          <a:prstGeom prst="line">
            <a:avLst/>
          </a:prstGeom>
          <a:noFill/>
          <a:ln w="57150" cap="sq">
            <a:solidFill>
              <a:srgbClr val="0000FF"/>
            </a:solidFill>
            <a:round/>
            <a:headEnd type="none" w="sm" len="sm"/>
            <a:tailEnd type="none" w="sm" len="sm"/>
          </a:ln>
        </p:spPr>
        <p:txBody>
          <a:bodyPr wrap="none"/>
          <a:lstStyle/>
          <a:p>
            <a:endParaRPr lang="zh-CN" altLang="en-US" sz="2400">
              <a:solidFill>
                <a:srgbClr val="000000"/>
              </a:solidFill>
            </a:endParaRPr>
          </a:p>
        </p:txBody>
      </p:sp>
      <p:sp>
        <p:nvSpPr>
          <p:cNvPr id="408617" name="Line 41"/>
          <p:cNvSpPr>
            <a:spLocks noChangeShapeType="1"/>
          </p:cNvSpPr>
          <p:nvPr/>
        </p:nvSpPr>
        <p:spPr bwMode="auto">
          <a:xfrm>
            <a:off x="2060575" y="3757613"/>
            <a:ext cx="0" cy="784225"/>
          </a:xfrm>
          <a:prstGeom prst="line">
            <a:avLst/>
          </a:prstGeom>
          <a:noFill/>
          <a:ln w="57150" cap="sq">
            <a:solidFill>
              <a:srgbClr val="0000FF"/>
            </a:solidFill>
            <a:round/>
            <a:headEnd type="none" w="sm" len="sm"/>
            <a:tailEnd type="none" w="sm" len="sm"/>
          </a:ln>
        </p:spPr>
        <p:txBody>
          <a:bodyPr wrap="none"/>
          <a:lstStyle/>
          <a:p>
            <a:endParaRPr lang="zh-CN" altLang="en-US" sz="2400">
              <a:solidFill>
                <a:srgbClr val="000000"/>
              </a:solidFill>
            </a:endParaRPr>
          </a:p>
        </p:txBody>
      </p:sp>
      <p:grpSp>
        <p:nvGrpSpPr>
          <p:cNvPr id="11" name="Group 42"/>
          <p:cNvGrpSpPr>
            <a:grpSpLocks/>
          </p:cNvGrpSpPr>
          <p:nvPr/>
        </p:nvGrpSpPr>
        <p:grpSpPr bwMode="auto">
          <a:xfrm>
            <a:off x="4421188" y="2778125"/>
            <a:ext cx="4059237" cy="3349625"/>
            <a:chOff x="2785" y="1750"/>
            <a:chExt cx="2557" cy="2110"/>
          </a:xfrm>
        </p:grpSpPr>
        <p:grpSp>
          <p:nvGrpSpPr>
            <p:cNvPr id="12" name="Group 43"/>
            <p:cNvGrpSpPr>
              <a:grpSpLocks/>
            </p:cNvGrpSpPr>
            <p:nvPr/>
          </p:nvGrpSpPr>
          <p:grpSpPr bwMode="auto">
            <a:xfrm>
              <a:off x="2785" y="1750"/>
              <a:ext cx="2557" cy="2110"/>
              <a:chOff x="2785" y="1750"/>
              <a:chExt cx="2557" cy="2110"/>
            </a:xfrm>
          </p:grpSpPr>
          <p:sp>
            <p:nvSpPr>
              <p:cNvPr id="18464" name="Line 44"/>
              <p:cNvSpPr>
                <a:spLocks noChangeShapeType="1"/>
              </p:cNvSpPr>
              <p:nvPr/>
            </p:nvSpPr>
            <p:spPr bwMode="auto">
              <a:xfrm>
                <a:off x="4316" y="2033"/>
                <a:ext cx="526" cy="311"/>
              </a:xfrm>
              <a:prstGeom prst="line">
                <a:avLst/>
              </a:prstGeom>
              <a:noFill/>
              <a:ln w="57150" cap="sq">
                <a:solidFill>
                  <a:srgbClr val="0000FF"/>
                </a:solidFill>
                <a:round/>
                <a:headEnd type="none" w="sm" len="sm"/>
                <a:tailEnd type="none" w="sm" len="sm"/>
              </a:ln>
            </p:spPr>
            <p:txBody>
              <a:bodyPr wrap="none"/>
              <a:lstStyle/>
              <a:p>
                <a:endParaRPr lang="zh-CN" altLang="en-US" sz="2400">
                  <a:solidFill>
                    <a:srgbClr val="000000"/>
                  </a:solidFill>
                </a:endParaRPr>
              </a:p>
            </p:txBody>
          </p:sp>
          <p:grpSp>
            <p:nvGrpSpPr>
              <p:cNvPr id="13" name="Group 45"/>
              <p:cNvGrpSpPr>
                <a:grpSpLocks/>
              </p:cNvGrpSpPr>
              <p:nvPr/>
            </p:nvGrpSpPr>
            <p:grpSpPr bwMode="auto">
              <a:xfrm>
                <a:off x="2785" y="1750"/>
                <a:ext cx="2557" cy="2110"/>
                <a:chOff x="2821" y="2091"/>
                <a:chExt cx="2380" cy="1757"/>
              </a:xfrm>
            </p:grpSpPr>
            <p:grpSp>
              <p:nvGrpSpPr>
                <p:cNvPr id="14" name="Group 46"/>
                <p:cNvGrpSpPr>
                  <a:grpSpLocks/>
                </p:cNvGrpSpPr>
                <p:nvPr/>
              </p:nvGrpSpPr>
              <p:grpSpPr bwMode="auto">
                <a:xfrm>
                  <a:off x="3906" y="2091"/>
                  <a:ext cx="566" cy="326"/>
                  <a:chOff x="1056" y="518"/>
                  <a:chExt cx="566" cy="326"/>
                </a:xfrm>
              </p:grpSpPr>
              <p:sp>
                <p:nvSpPr>
                  <p:cNvPr id="18497" name="Text Box 47"/>
                  <p:cNvSpPr txBox="1">
                    <a:spLocks noChangeArrowheads="1"/>
                  </p:cNvSpPr>
                  <p:nvPr/>
                </p:nvSpPr>
                <p:spPr bwMode="auto">
                  <a:xfrm>
                    <a:off x="1084" y="518"/>
                    <a:ext cx="538" cy="272"/>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18498" name="Oval 48"/>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5" name="Group 49"/>
                <p:cNvGrpSpPr>
                  <a:grpSpLocks/>
                </p:cNvGrpSpPr>
                <p:nvPr/>
              </p:nvGrpSpPr>
              <p:grpSpPr bwMode="auto">
                <a:xfrm>
                  <a:off x="3253" y="2532"/>
                  <a:ext cx="566" cy="326"/>
                  <a:chOff x="1056" y="518"/>
                  <a:chExt cx="566" cy="326"/>
                </a:xfrm>
              </p:grpSpPr>
              <p:sp>
                <p:nvSpPr>
                  <p:cNvPr id="18495" name="Text Box 50"/>
                  <p:cNvSpPr txBox="1">
                    <a:spLocks noChangeArrowheads="1"/>
                  </p:cNvSpPr>
                  <p:nvPr/>
                </p:nvSpPr>
                <p:spPr bwMode="auto">
                  <a:xfrm>
                    <a:off x="1084" y="518"/>
                    <a:ext cx="538" cy="273"/>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18496" name="Oval 51"/>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6" name="Group 52"/>
                <p:cNvGrpSpPr>
                  <a:grpSpLocks/>
                </p:cNvGrpSpPr>
                <p:nvPr/>
              </p:nvGrpSpPr>
              <p:grpSpPr bwMode="auto">
                <a:xfrm>
                  <a:off x="2821" y="3013"/>
                  <a:ext cx="566" cy="326"/>
                  <a:chOff x="1056" y="518"/>
                  <a:chExt cx="566" cy="326"/>
                </a:xfrm>
              </p:grpSpPr>
              <p:sp>
                <p:nvSpPr>
                  <p:cNvPr id="18493" name="Text Box 53"/>
                  <p:cNvSpPr txBox="1">
                    <a:spLocks noChangeArrowheads="1"/>
                  </p:cNvSpPr>
                  <p:nvPr/>
                </p:nvSpPr>
                <p:spPr bwMode="auto">
                  <a:xfrm>
                    <a:off x="1084" y="518"/>
                    <a:ext cx="538" cy="272"/>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E</a:t>
                    </a:r>
                  </a:p>
                </p:txBody>
              </p:sp>
              <p:sp>
                <p:nvSpPr>
                  <p:cNvPr id="18494" name="Oval 54"/>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7" name="Group 55"/>
                <p:cNvGrpSpPr>
                  <a:grpSpLocks/>
                </p:cNvGrpSpPr>
                <p:nvPr/>
              </p:nvGrpSpPr>
              <p:grpSpPr bwMode="auto">
                <a:xfrm>
                  <a:off x="3906" y="2552"/>
                  <a:ext cx="566" cy="326"/>
                  <a:chOff x="1056" y="518"/>
                  <a:chExt cx="566" cy="326"/>
                </a:xfrm>
              </p:grpSpPr>
              <p:sp>
                <p:nvSpPr>
                  <p:cNvPr id="18491" name="Text Box 56"/>
                  <p:cNvSpPr txBox="1">
                    <a:spLocks noChangeArrowheads="1"/>
                  </p:cNvSpPr>
                  <p:nvPr/>
                </p:nvSpPr>
                <p:spPr bwMode="auto">
                  <a:xfrm>
                    <a:off x="1084" y="518"/>
                    <a:ext cx="538" cy="273"/>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18492" name="Oval 57"/>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8" name="Group 58"/>
                <p:cNvGrpSpPr>
                  <a:grpSpLocks/>
                </p:cNvGrpSpPr>
                <p:nvPr/>
              </p:nvGrpSpPr>
              <p:grpSpPr bwMode="auto">
                <a:xfrm>
                  <a:off x="4635" y="2552"/>
                  <a:ext cx="566" cy="326"/>
                  <a:chOff x="1056" y="518"/>
                  <a:chExt cx="566" cy="326"/>
                </a:xfrm>
              </p:grpSpPr>
              <p:sp>
                <p:nvSpPr>
                  <p:cNvPr id="18489" name="Text Box 59"/>
                  <p:cNvSpPr txBox="1">
                    <a:spLocks noChangeArrowheads="1"/>
                  </p:cNvSpPr>
                  <p:nvPr/>
                </p:nvSpPr>
                <p:spPr bwMode="auto">
                  <a:xfrm>
                    <a:off x="1084" y="518"/>
                    <a:ext cx="538" cy="273"/>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18490" name="Oval 60"/>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9" name="Group 61"/>
                <p:cNvGrpSpPr>
                  <a:grpSpLocks/>
                </p:cNvGrpSpPr>
                <p:nvPr/>
              </p:nvGrpSpPr>
              <p:grpSpPr bwMode="auto">
                <a:xfrm>
                  <a:off x="3484" y="3013"/>
                  <a:ext cx="566" cy="326"/>
                  <a:chOff x="1056" y="518"/>
                  <a:chExt cx="566" cy="326"/>
                </a:xfrm>
              </p:grpSpPr>
              <p:sp>
                <p:nvSpPr>
                  <p:cNvPr id="18487" name="Text Box 62"/>
                  <p:cNvSpPr txBox="1">
                    <a:spLocks noChangeArrowheads="1"/>
                  </p:cNvSpPr>
                  <p:nvPr/>
                </p:nvSpPr>
                <p:spPr bwMode="auto">
                  <a:xfrm>
                    <a:off x="1084" y="518"/>
                    <a:ext cx="538" cy="272"/>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F</a:t>
                    </a:r>
                  </a:p>
                </p:txBody>
              </p:sp>
              <p:sp>
                <p:nvSpPr>
                  <p:cNvPr id="18488" name="Oval 63"/>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20" name="Group 64"/>
                <p:cNvGrpSpPr>
                  <a:grpSpLocks/>
                </p:cNvGrpSpPr>
                <p:nvPr/>
              </p:nvGrpSpPr>
              <p:grpSpPr bwMode="auto">
                <a:xfrm>
                  <a:off x="4136" y="3050"/>
                  <a:ext cx="566" cy="326"/>
                  <a:chOff x="1056" y="518"/>
                  <a:chExt cx="566" cy="326"/>
                </a:xfrm>
              </p:grpSpPr>
              <p:sp>
                <p:nvSpPr>
                  <p:cNvPr id="18485" name="Text Box 65"/>
                  <p:cNvSpPr txBox="1">
                    <a:spLocks noChangeArrowheads="1"/>
                  </p:cNvSpPr>
                  <p:nvPr/>
                </p:nvSpPr>
                <p:spPr bwMode="auto">
                  <a:xfrm>
                    <a:off x="1084" y="518"/>
                    <a:ext cx="538" cy="273"/>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G</a:t>
                    </a:r>
                  </a:p>
                </p:txBody>
              </p:sp>
              <p:sp>
                <p:nvSpPr>
                  <p:cNvPr id="18486" name="Oval 66"/>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21" name="Group 67"/>
                <p:cNvGrpSpPr>
                  <a:grpSpLocks/>
                </p:cNvGrpSpPr>
                <p:nvPr/>
              </p:nvGrpSpPr>
              <p:grpSpPr bwMode="auto">
                <a:xfrm>
                  <a:off x="3110" y="3502"/>
                  <a:ext cx="566" cy="326"/>
                  <a:chOff x="1056" y="518"/>
                  <a:chExt cx="566" cy="326"/>
                </a:xfrm>
              </p:grpSpPr>
              <p:sp>
                <p:nvSpPr>
                  <p:cNvPr id="18483" name="Text Box 68"/>
                  <p:cNvSpPr txBox="1">
                    <a:spLocks noChangeArrowheads="1"/>
                  </p:cNvSpPr>
                  <p:nvPr/>
                </p:nvSpPr>
                <p:spPr bwMode="auto">
                  <a:xfrm>
                    <a:off x="1083" y="518"/>
                    <a:ext cx="539" cy="272"/>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H</a:t>
                    </a:r>
                  </a:p>
                </p:txBody>
              </p:sp>
              <p:sp>
                <p:nvSpPr>
                  <p:cNvPr id="18484" name="Oval 69"/>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22" name="Group 70"/>
                <p:cNvGrpSpPr>
                  <a:grpSpLocks/>
                </p:cNvGrpSpPr>
                <p:nvPr/>
              </p:nvGrpSpPr>
              <p:grpSpPr bwMode="auto">
                <a:xfrm>
                  <a:off x="3771" y="3522"/>
                  <a:ext cx="566" cy="326"/>
                  <a:chOff x="1056" y="518"/>
                  <a:chExt cx="566" cy="326"/>
                </a:xfrm>
              </p:grpSpPr>
              <p:sp>
                <p:nvSpPr>
                  <p:cNvPr id="18481" name="Text Box 71"/>
                  <p:cNvSpPr txBox="1">
                    <a:spLocks noChangeArrowheads="1"/>
                  </p:cNvSpPr>
                  <p:nvPr/>
                </p:nvSpPr>
                <p:spPr bwMode="auto">
                  <a:xfrm>
                    <a:off x="1084" y="518"/>
                    <a:ext cx="538" cy="272"/>
                  </a:xfrm>
                  <a:prstGeom prst="rect">
                    <a:avLst/>
                  </a:prstGeom>
                  <a:noFill/>
                  <a:ln w="57150" cap="sq">
                    <a:noFill/>
                    <a:miter lim="800000"/>
                    <a:headEnd type="none" w="sm" len="sm"/>
                    <a:tailEnd type="none" w="sm" len="sm"/>
                  </a:ln>
                </p:spPr>
                <p:txBody>
                  <a:bodyPr>
                    <a:spAutoFit/>
                  </a:bodyPr>
                  <a:lstStyle/>
                  <a:p>
                    <a:pPr>
                      <a:spcBef>
                        <a:spcPct val="50000"/>
                      </a:spcBef>
                    </a:pPr>
                    <a:r>
                      <a:rPr lang="en-US" altLang="zh-CN" sz="2800">
                        <a:solidFill>
                          <a:srgbClr val="000000"/>
                        </a:solidFill>
                      </a:rPr>
                      <a:t> I</a:t>
                    </a:r>
                  </a:p>
                </p:txBody>
              </p:sp>
              <p:sp>
                <p:nvSpPr>
                  <p:cNvPr id="18482" name="Oval 72"/>
                  <p:cNvSpPr>
                    <a:spLocks noChangeArrowheads="1"/>
                  </p:cNvSpPr>
                  <p:nvPr/>
                </p:nvSpPr>
                <p:spPr bwMode="auto">
                  <a:xfrm>
                    <a:off x="1056" y="537"/>
                    <a:ext cx="327" cy="307"/>
                  </a:xfrm>
                  <a:prstGeom prst="ellipse">
                    <a:avLst/>
                  </a:prstGeom>
                  <a:noFill/>
                  <a:ln w="5715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8477" name="Line 73"/>
                <p:cNvSpPr>
                  <a:spLocks noChangeShapeType="1"/>
                </p:cNvSpPr>
                <p:nvPr/>
              </p:nvSpPr>
              <p:spPr bwMode="auto">
                <a:xfrm flipH="1">
                  <a:off x="3551" y="2350"/>
                  <a:ext cx="394" cy="269"/>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8478" name="Line 74"/>
                <p:cNvSpPr>
                  <a:spLocks noChangeShapeType="1"/>
                </p:cNvSpPr>
                <p:nvPr/>
              </p:nvSpPr>
              <p:spPr bwMode="auto">
                <a:xfrm flipH="1">
                  <a:off x="3052" y="2821"/>
                  <a:ext cx="269" cy="240"/>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8479" name="Line 75"/>
                <p:cNvSpPr>
                  <a:spLocks noChangeShapeType="1"/>
                </p:cNvSpPr>
                <p:nvPr/>
              </p:nvSpPr>
              <p:spPr bwMode="auto">
                <a:xfrm flipH="1">
                  <a:off x="3743" y="2850"/>
                  <a:ext cx="211" cy="211"/>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18480" name="Line 76"/>
                <p:cNvSpPr>
                  <a:spLocks noChangeShapeType="1"/>
                </p:cNvSpPr>
                <p:nvPr/>
              </p:nvSpPr>
              <p:spPr bwMode="auto">
                <a:xfrm flipH="1">
                  <a:off x="3350" y="3301"/>
                  <a:ext cx="201" cy="230"/>
                </a:xfrm>
                <a:prstGeom prst="line">
                  <a:avLst/>
                </a:prstGeom>
                <a:noFill/>
                <a:ln w="57150" cap="sq">
                  <a:solidFill>
                    <a:schemeClr val="tx1"/>
                  </a:solidFill>
                  <a:round/>
                  <a:headEnd type="none" w="sm" len="sm"/>
                  <a:tailEnd type="none" w="sm" len="sm"/>
                </a:ln>
              </p:spPr>
              <p:txBody>
                <a:bodyPr wrap="none"/>
                <a:lstStyle/>
                <a:p>
                  <a:endParaRPr lang="zh-CN" altLang="en-US" sz="2400">
                    <a:solidFill>
                      <a:srgbClr val="000000"/>
                    </a:solidFill>
                  </a:endParaRPr>
                </a:p>
              </p:txBody>
            </p:sp>
          </p:grpSp>
          <p:sp>
            <p:nvSpPr>
              <p:cNvPr id="18466" name="Line 77"/>
              <p:cNvSpPr>
                <a:spLocks noChangeShapeType="1"/>
              </p:cNvSpPr>
              <p:nvPr/>
            </p:nvSpPr>
            <p:spPr bwMode="auto">
              <a:xfrm>
                <a:off x="4208" y="2670"/>
                <a:ext cx="176" cy="269"/>
              </a:xfrm>
              <a:prstGeom prst="line">
                <a:avLst/>
              </a:prstGeom>
              <a:noFill/>
              <a:ln w="57150" cap="sq">
                <a:solidFill>
                  <a:srgbClr val="0000FF"/>
                </a:solidFill>
                <a:round/>
                <a:headEnd type="none" w="sm" len="sm"/>
                <a:tailEnd type="none" w="sm" len="sm"/>
              </a:ln>
            </p:spPr>
            <p:txBody>
              <a:bodyPr wrap="none"/>
              <a:lstStyle/>
              <a:p>
                <a:endParaRPr lang="zh-CN" altLang="en-US" sz="2400">
                  <a:solidFill>
                    <a:srgbClr val="000000"/>
                  </a:solidFill>
                </a:endParaRPr>
              </a:p>
            </p:txBody>
          </p:sp>
          <p:sp>
            <p:nvSpPr>
              <p:cNvPr id="18467" name="Line 78"/>
              <p:cNvSpPr>
                <a:spLocks noChangeShapeType="1"/>
              </p:cNvSpPr>
              <p:nvPr/>
            </p:nvSpPr>
            <p:spPr bwMode="auto">
              <a:xfrm>
                <a:off x="3761" y="3181"/>
                <a:ext cx="215" cy="311"/>
              </a:xfrm>
              <a:prstGeom prst="line">
                <a:avLst/>
              </a:prstGeom>
              <a:noFill/>
              <a:ln w="57150" cap="sq">
                <a:solidFill>
                  <a:srgbClr val="0000FF"/>
                </a:solidFill>
                <a:round/>
                <a:headEnd type="none" w="sm" len="sm"/>
                <a:tailEnd type="none" w="sm" len="sm"/>
              </a:ln>
            </p:spPr>
            <p:txBody>
              <a:bodyPr wrap="none"/>
              <a:lstStyle/>
              <a:p>
                <a:endParaRPr lang="zh-CN" altLang="en-US" sz="2400">
                  <a:solidFill>
                    <a:srgbClr val="000000"/>
                  </a:solidFill>
                </a:endParaRPr>
              </a:p>
            </p:txBody>
          </p:sp>
        </p:grpSp>
        <p:sp>
          <p:nvSpPr>
            <p:cNvPr id="18463" name="Line 79"/>
            <p:cNvSpPr>
              <a:spLocks noChangeShapeType="1"/>
            </p:cNvSpPr>
            <p:nvPr/>
          </p:nvSpPr>
          <p:spPr bwMode="auto">
            <a:xfrm>
              <a:off x="4137" y="2141"/>
              <a:ext cx="1" cy="198"/>
            </a:xfrm>
            <a:prstGeom prst="line">
              <a:avLst/>
            </a:prstGeom>
            <a:noFill/>
            <a:ln w="57150" cap="sq">
              <a:solidFill>
                <a:srgbClr val="0000FF"/>
              </a:solidFill>
              <a:round/>
              <a:headEnd type="none" w="sm" len="sm"/>
              <a:tailEnd type="none" w="sm" len="sm"/>
            </a:ln>
          </p:spPr>
          <p:txBody>
            <a:bodyPr wrap="none"/>
            <a:lstStyle/>
            <a:p>
              <a:endParaRPr lang="zh-CN" altLang="en-US" sz="2400">
                <a:solidFill>
                  <a:srgbClr val="000000"/>
                </a:solidFill>
              </a:endParaRPr>
            </a:p>
          </p:txBody>
        </p:sp>
      </p:grpSp>
      <p:sp useBgFill="1">
        <p:nvSpPr>
          <p:cNvPr id="408656" name="Rectangle 80"/>
          <p:cNvSpPr>
            <a:spLocks noChangeArrowheads="1"/>
          </p:cNvSpPr>
          <p:nvPr/>
        </p:nvSpPr>
        <p:spPr bwMode="auto">
          <a:xfrm>
            <a:off x="2127250" y="2239963"/>
            <a:ext cx="447675" cy="427037"/>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sp useBgFill="1">
        <p:nvSpPr>
          <p:cNvPr id="408657" name="Rectangle 81"/>
          <p:cNvSpPr>
            <a:spLocks noChangeArrowheads="1"/>
          </p:cNvSpPr>
          <p:nvPr/>
        </p:nvSpPr>
        <p:spPr bwMode="auto">
          <a:xfrm>
            <a:off x="3078163" y="2968625"/>
            <a:ext cx="596900" cy="427038"/>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sp useBgFill="1">
        <p:nvSpPr>
          <p:cNvPr id="408658" name="Rectangle 82"/>
          <p:cNvSpPr>
            <a:spLocks noChangeArrowheads="1"/>
          </p:cNvSpPr>
          <p:nvPr/>
        </p:nvSpPr>
        <p:spPr bwMode="auto">
          <a:xfrm>
            <a:off x="2332038" y="3675063"/>
            <a:ext cx="411162" cy="373062"/>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sp useBgFill="1">
        <p:nvSpPr>
          <p:cNvPr id="408659" name="Rectangle 83"/>
          <p:cNvSpPr>
            <a:spLocks noChangeArrowheads="1"/>
          </p:cNvSpPr>
          <p:nvPr/>
        </p:nvSpPr>
        <p:spPr bwMode="auto">
          <a:xfrm>
            <a:off x="1436688" y="4178300"/>
            <a:ext cx="373062" cy="374650"/>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8461" name="Text Box 84"/>
          <p:cNvSpPr txBox="1">
            <a:spLocks noChangeArrowheads="1"/>
          </p:cNvSpPr>
          <p:nvPr/>
        </p:nvSpPr>
        <p:spPr bwMode="auto">
          <a:xfrm>
            <a:off x="625475" y="0"/>
            <a:ext cx="6326188" cy="823913"/>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隶书" pitchFamily="49" charset="-122"/>
              </a:rPr>
              <a:t>2.  </a:t>
            </a:r>
            <a:r>
              <a:rPr lang="zh-CN" altLang="en-US" sz="4800" b="1">
                <a:solidFill>
                  <a:srgbClr val="0000FF"/>
                </a:solidFill>
                <a:ea typeface="隶书" pitchFamily="49" charset="-122"/>
              </a:rPr>
              <a:t>二叉树还原成树</a:t>
            </a:r>
            <a:endParaRPr lang="zh-CN" altLang="en-US" sz="4800">
              <a:solidFill>
                <a:srgbClr val="000000"/>
              </a:solidFill>
            </a:endParaRPr>
          </a:p>
        </p:txBody>
      </p:sp>
    </p:spTree>
    <p:extLst>
      <p:ext uri="{BB962C8B-B14F-4D97-AF65-F5344CB8AC3E}">
        <p14:creationId xmlns:p14="http://schemas.microsoft.com/office/powerpoint/2010/main" val="6673300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8615"/>
                                        </p:tgtEl>
                                        <p:attrNameLst>
                                          <p:attrName>style.visibility</p:attrName>
                                        </p:attrNameLst>
                                      </p:cBhvr>
                                      <p:to>
                                        <p:strVal val="visible"/>
                                      </p:to>
                                    </p:set>
                                    <p:animEffect transition="in" filter="wipe(up)">
                                      <p:cBhvr>
                                        <p:cTn id="7" dur="500"/>
                                        <p:tgtEl>
                                          <p:spTgt spid="4086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8614"/>
                                        </p:tgtEl>
                                        <p:attrNameLst>
                                          <p:attrName>style.visibility</p:attrName>
                                        </p:attrNameLst>
                                      </p:cBhvr>
                                      <p:to>
                                        <p:strVal val="visible"/>
                                      </p:to>
                                    </p:set>
                                    <p:animEffect transition="in" filter="wipe(up)">
                                      <p:cBhvr>
                                        <p:cTn id="12" dur="500"/>
                                        <p:tgtEl>
                                          <p:spTgt spid="4086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8616"/>
                                        </p:tgtEl>
                                        <p:attrNameLst>
                                          <p:attrName>style.visibility</p:attrName>
                                        </p:attrNameLst>
                                      </p:cBhvr>
                                      <p:to>
                                        <p:strVal val="visible"/>
                                      </p:to>
                                    </p:set>
                                    <p:animEffect transition="in" filter="wipe(up)">
                                      <p:cBhvr>
                                        <p:cTn id="17" dur="500"/>
                                        <p:tgtEl>
                                          <p:spTgt spid="4086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8617"/>
                                        </p:tgtEl>
                                        <p:attrNameLst>
                                          <p:attrName>style.visibility</p:attrName>
                                        </p:attrNameLst>
                                      </p:cBhvr>
                                      <p:to>
                                        <p:strVal val="visible"/>
                                      </p:to>
                                    </p:set>
                                    <p:animEffect transition="in" filter="wipe(up)">
                                      <p:cBhvr>
                                        <p:cTn id="22" dur="500"/>
                                        <p:tgtEl>
                                          <p:spTgt spid="4086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8656"/>
                                        </p:tgtEl>
                                        <p:attrNameLst>
                                          <p:attrName>style.visibility</p:attrName>
                                        </p:attrNameLst>
                                      </p:cBhvr>
                                      <p:to>
                                        <p:strVal val="visible"/>
                                      </p:to>
                                    </p:set>
                                    <p:animEffect transition="in" filter="wipe(up)">
                                      <p:cBhvr>
                                        <p:cTn id="27" dur="500"/>
                                        <p:tgtEl>
                                          <p:spTgt spid="4086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8657"/>
                                        </p:tgtEl>
                                        <p:attrNameLst>
                                          <p:attrName>style.visibility</p:attrName>
                                        </p:attrNameLst>
                                      </p:cBhvr>
                                      <p:to>
                                        <p:strVal val="visible"/>
                                      </p:to>
                                    </p:set>
                                    <p:animEffect transition="in" filter="wipe(up)">
                                      <p:cBhvr>
                                        <p:cTn id="32" dur="500"/>
                                        <p:tgtEl>
                                          <p:spTgt spid="4086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8658"/>
                                        </p:tgtEl>
                                        <p:attrNameLst>
                                          <p:attrName>style.visibility</p:attrName>
                                        </p:attrNameLst>
                                      </p:cBhvr>
                                      <p:to>
                                        <p:strVal val="visible"/>
                                      </p:to>
                                    </p:set>
                                    <p:animEffect transition="in" filter="wipe(up)">
                                      <p:cBhvr>
                                        <p:cTn id="37" dur="500"/>
                                        <p:tgtEl>
                                          <p:spTgt spid="4086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8659"/>
                                        </p:tgtEl>
                                        <p:attrNameLst>
                                          <p:attrName>style.visibility</p:attrName>
                                        </p:attrNameLst>
                                      </p:cBhvr>
                                      <p:to>
                                        <p:strVal val="visible"/>
                                      </p:to>
                                    </p:set>
                                    <p:animEffect transition="in" filter="wipe(up)">
                                      <p:cBhvr>
                                        <p:cTn id="42" dur="500"/>
                                        <p:tgtEl>
                                          <p:spTgt spid="40865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14" grpId="0" animBg="1"/>
      <p:bldP spid="408615" grpId="0" animBg="1"/>
      <p:bldP spid="408616" grpId="0" animBg="1"/>
      <p:bldP spid="408617" grpId="0" animBg="1"/>
      <p:bldP spid="408656" grpId="0" animBg="1"/>
      <p:bldP spid="408657" grpId="0" animBg="1"/>
      <p:bldP spid="408658" grpId="0" animBg="1"/>
      <p:bldP spid="40865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755650" y="314325"/>
            <a:ext cx="6326188" cy="823913"/>
          </a:xfrm>
          <a:prstGeom prst="rect">
            <a:avLst/>
          </a:prstGeom>
          <a:noFill/>
          <a:ln w="12700" cap="sq">
            <a:noFill/>
            <a:miter lim="800000"/>
            <a:headEnd type="none" w="sm" len="sm"/>
            <a:tailEnd type="none" w="sm" len="sm"/>
          </a:ln>
        </p:spPr>
        <p:txBody>
          <a:bodyPr>
            <a:spAutoFit/>
          </a:bodyPr>
          <a:lstStyle/>
          <a:p>
            <a:r>
              <a:rPr lang="zh-CN" altLang="en-US" sz="4800" b="1">
                <a:solidFill>
                  <a:srgbClr val="0000FF"/>
                </a:solidFill>
                <a:ea typeface="隶书" pitchFamily="49" charset="-122"/>
              </a:rPr>
              <a:t>二叉树还原成树的步骤</a:t>
            </a:r>
            <a:endParaRPr lang="zh-CN" altLang="en-US" sz="4800">
              <a:solidFill>
                <a:srgbClr val="000000"/>
              </a:solidFill>
            </a:endParaRPr>
          </a:p>
        </p:txBody>
      </p:sp>
      <p:sp>
        <p:nvSpPr>
          <p:cNvPr id="19459" name="Text Box 3"/>
          <p:cNvSpPr txBox="1">
            <a:spLocks noChangeArrowheads="1"/>
          </p:cNvSpPr>
          <p:nvPr/>
        </p:nvSpPr>
        <p:spPr bwMode="auto">
          <a:xfrm>
            <a:off x="587375" y="1555750"/>
            <a:ext cx="8556625" cy="4486275"/>
          </a:xfrm>
          <a:prstGeom prst="rect">
            <a:avLst/>
          </a:prstGeom>
          <a:noFill/>
          <a:ln w="12700" cap="sq">
            <a:noFill/>
            <a:miter lim="800000"/>
            <a:headEnd type="none" w="sm" len="sm"/>
            <a:tailEnd type="none" w="sm" len="sm"/>
          </a:ln>
        </p:spPr>
        <p:txBody>
          <a:bodyPr>
            <a:spAutoFit/>
          </a:bodyPr>
          <a:lstStyle/>
          <a:p>
            <a:r>
              <a:rPr lang="zh-CN" altLang="en-US" b="1">
                <a:solidFill>
                  <a:srgbClr val="FF0000"/>
                </a:solidFill>
                <a:ea typeface="楷体_GB2312" pitchFamily="49" charset="-122"/>
              </a:rPr>
              <a:t>加线：</a:t>
            </a:r>
            <a:r>
              <a:rPr lang="zh-CN" altLang="en-US" b="1">
                <a:solidFill>
                  <a:srgbClr val="000000"/>
                </a:solidFill>
                <a:ea typeface="楷体_GB2312" pitchFamily="49" charset="-122"/>
              </a:rPr>
              <a:t>如果</a:t>
            </a:r>
            <a:r>
              <a:rPr lang="en-US" altLang="zh-CN" b="1">
                <a:solidFill>
                  <a:srgbClr val="000000"/>
                </a:solidFill>
                <a:ea typeface="楷体_GB2312" pitchFamily="49" charset="-122"/>
              </a:rPr>
              <a:t>p</a:t>
            </a:r>
            <a:r>
              <a:rPr lang="zh-CN" altLang="en-US" b="1">
                <a:solidFill>
                  <a:srgbClr val="000000"/>
                </a:solidFill>
                <a:ea typeface="楷体_GB2312" pitchFamily="49" charset="-122"/>
              </a:rPr>
              <a:t>结点是双亲结点的左孩子</a:t>
            </a:r>
            <a:r>
              <a:rPr lang="en-US" altLang="zh-CN" b="1">
                <a:solidFill>
                  <a:srgbClr val="000000"/>
                </a:solidFill>
                <a:ea typeface="楷体_GB2312" pitchFamily="49" charset="-122"/>
              </a:rPr>
              <a:t>;</a:t>
            </a:r>
          </a:p>
          <a:p>
            <a:r>
              <a:rPr lang="en-US" altLang="zh-CN" b="1">
                <a:solidFill>
                  <a:srgbClr val="000000"/>
                </a:solidFill>
                <a:ea typeface="楷体_GB2312" pitchFamily="49" charset="-122"/>
              </a:rPr>
              <a:t>            </a:t>
            </a:r>
            <a:r>
              <a:rPr lang="zh-CN" altLang="en-US" b="1">
                <a:solidFill>
                  <a:srgbClr val="000000"/>
                </a:solidFill>
                <a:ea typeface="楷体_GB2312" pitchFamily="49" charset="-122"/>
              </a:rPr>
              <a:t>则将</a:t>
            </a:r>
            <a:r>
              <a:rPr lang="en-US" altLang="zh-CN" b="1">
                <a:solidFill>
                  <a:srgbClr val="000000"/>
                </a:solidFill>
                <a:ea typeface="楷体_GB2312" pitchFamily="49" charset="-122"/>
              </a:rPr>
              <a:t>p</a:t>
            </a:r>
            <a:r>
              <a:rPr lang="zh-CN" altLang="en-US" b="1">
                <a:solidFill>
                  <a:srgbClr val="000000"/>
                </a:solidFill>
                <a:ea typeface="楷体_GB2312" pitchFamily="49" charset="-122"/>
              </a:rPr>
              <a:t>结点的右孩子</a:t>
            </a:r>
            <a:r>
              <a:rPr lang="en-US" altLang="zh-CN" b="1">
                <a:solidFill>
                  <a:srgbClr val="000000"/>
                </a:solidFill>
                <a:ea typeface="楷体_GB2312" pitchFamily="49" charset="-122"/>
              </a:rPr>
              <a:t>,</a:t>
            </a:r>
            <a:r>
              <a:rPr lang="zh-CN" altLang="en-US" b="1">
                <a:solidFill>
                  <a:srgbClr val="000000"/>
                </a:solidFill>
                <a:ea typeface="楷体_GB2312" pitchFamily="49" charset="-122"/>
              </a:rPr>
              <a:t>右孩子的右</a:t>
            </a:r>
          </a:p>
          <a:p>
            <a:r>
              <a:rPr lang="zh-CN" altLang="en-US" b="1">
                <a:solidFill>
                  <a:srgbClr val="000000"/>
                </a:solidFill>
                <a:ea typeface="楷体_GB2312" pitchFamily="49" charset="-122"/>
              </a:rPr>
              <a:t>            孩子</a:t>
            </a:r>
            <a:r>
              <a:rPr lang="en-US" altLang="zh-CN" b="1">
                <a:solidFill>
                  <a:srgbClr val="000000"/>
                </a:solidFill>
                <a:ea typeface="楷体_GB2312" pitchFamily="49" charset="-122"/>
              </a:rPr>
              <a:t>,……,</a:t>
            </a:r>
            <a:r>
              <a:rPr lang="zh-CN" altLang="en-US" b="1">
                <a:solidFill>
                  <a:srgbClr val="000000"/>
                </a:solidFill>
                <a:ea typeface="楷体_GB2312" pitchFamily="49" charset="-122"/>
              </a:rPr>
              <a:t>沿着右分支搜索到的 </a:t>
            </a:r>
          </a:p>
          <a:p>
            <a:r>
              <a:rPr lang="zh-CN" altLang="en-US" b="1">
                <a:solidFill>
                  <a:srgbClr val="000000"/>
                </a:solidFill>
                <a:ea typeface="楷体_GB2312" pitchFamily="49" charset="-122"/>
              </a:rPr>
              <a:t>            所有右孩子都分别与</a:t>
            </a:r>
            <a:r>
              <a:rPr lang="en-US" altLang="zh-CN" b="1">
                <a:solidFill>
                  <a:srgbClr val="000000"/>
                </a:solidFill>
                <a:ea typeface="楷体_GB2312" pitchFamily="49" charset="-122"/>
              </a:rPr>
              <a:t>p</a:t>
            </a:r>
            <a:r>
              <a:rPr lang="zh-CN" altLang="en-US" b="1">
                <a:solidFill>
                  <a:srgbClr val="000000"/>
                </a:solidFill>
                <a:ea typeface="楷体_GB2312" pitchFamily="49" charset="-122"/>
              </a:rPr>
              <a:t>结点的双</a:t>
            </a:r>
          </a:p>
          <a:p>
            <a:r>
              <a:rPr lang="zh-CN" altLang="en-US" b="1">
                <a:solidFill>
                  <a:srgbClr val="000000"/>
                </a:solidFill>
                <a:ea typeface="楷体_GB2312" pitchFamily="49" charset="-122"/>
              </a:rPr>
              <a:t>            亲用线连接起来</a:t>
            </a:r>
            <a:r>
              <a:rPr lang="en-US" altLang="zh-CN" b="1">
                <a:solidFill>
                  <a:srgbClr val="000000"/>
                </a:solidFill>
                <a:ea typeface="楷体_GB2312" pitchFamily="49" charset="-122"/>
              </a:rPr>
              <a:t>;</a:t>
            </a:r>
          </a:p>
          <a:p>
            <a:r>
              <a:rPr lang="zh-CN" altLang="en-US" b="1">
                <a:solidFill>
                  <a:srgbClr val="FF0000"/>
                </a:solidFill>
                <a:ea typeface="楷体_GB2312" pitchFamily="49" charset="-122"/>
              </a:rPr>
              <a:t>抹线：</a:t>
            </a:r>
            <a:r>
              <a:rPr lang="zh-CN" altLang="en-US" b="1">
                <a:solidFill>
                  <a:srgbClr val="000000"/>
                </a:solidFill>
                <a:ea typeface="楷体_GB2312" pitchFamily="49" charset="-122"/>
              </a:rPr>
              <a:t>抹掉原二叉树中所有结点与右孩</a:t>
            </a:r>
          </a:p>
          <a:p>
            <a:r>
              <a:rPr lang="zh-CN" altLang="en-US" b="1">
                <a:solidFill>
                  <a:srgbClr val="000000"/>
                </a:solidFill>
                <a:ea typeface="楷体_GB2312" pitchFamily="49" charset="-122"/>
              </a:rPr>
              <a:t>            子的连线；</a:t>
            </a:r>
          </a:p>
          <a:p>
            <a:r>
              <a:rPr lang="zh-CN" altLang="en-US" b="1">
                <a:solidFill>
                  <a:srgbClr val="FF0000"/>
                </a:solidFill>
                <a:ea typeface="楷体_GB2312" pitchFamily="49" charset="-122"/>
              </a:rPr>
              <a:t>调整：</a:t>
            </a:r>
            <a:r>
              <a:rPr lang="zh-CN" altLang="en-US" b="1">
                <a:solidFill>
                  <a:srgbClr val="000000"/>
                </a:solidFill>
                <a:ea typeface="楷体_GB2312" pitchFamily="49" charset="-122"/>
              </a:rPr>
              <a:t> 将结点按层次排列</a:t>
            </a:r>
            <a:r>
              <a:rPr lang="en-US" altLang="zh-CN" b="1">
                <a:solidFill>
                  <a:srgbClr val="000000"/>
                </a:solidFill>
                <a:ea typeface="楷体_GB2312" pitchFamily="49" charset="-122"/>
              </a:rPr>
              <a:t>,</a:t>
            </a:r>
            <a:r>
              <a:rPr lang="zh-CN" altLang="en-US" b="1">
                <a:solidFill>
                  <a:srgbClr val="000000"/>
                </a:solidFill>
                <a:ea typeface="楷体_GB2312" pitchFamily="49" charset="-122"/>
              </a:rPr>
              <a:t>形成树的结构</a:t>
            </a:r>
            <a:r>
              <a:rPr lang="en-US" altLang="zh-CN" b="1">
                <a:solidFill>
                  <a:srgbClr val="000000"/>
                </a:solidFill>
                <a:ea typeface="楷体_GB2312" pitchFamily="49" charset="-122"/>
              </a:rPr>
              <a:t>.</a:t>
            </a:r>
          </a:p>
        </p:txBody>
      </p:sp>
    </p:spTree>
    <p:extLst>
      <p:ext uri="{BB962C8B-B14F-4D97-AF65-F5344CB8AC3E}">
        <p14:creationId xmlns:p14="http://schemas.microsoft.com/office/powerpoint/2010/main" val="1602944994"/>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1309688" y="1500188"/>
            <a:ext cx="5345112"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ea typeface="楷体_GB2312" pitchFamily="49" charset="-122"/>
              </a:rPr>
              <a:t> </a:t>
            </a:r>
            <a:r>
              <a:rPr lang="zh-CN" altLang="en-US" b="1">
                <a:solidFill>
                  <a:srgbClr val="990033"/>
                </a:solidFill>
                <a:ea typeface="楷体_GB2312" pitchFamily="49" charset="-122"/>
              </a:rPr>
              <a:t>森林和二叉树的对应关系</a:t>
            </a:r>
            <a:endParaRPr lang="zh-CN" altLang="en-US">
              <a:solidFill>
                <a:srgbClr val="000000"/>
              </a:solidFill>
            </a:endParaRPr>
          </a:p>
        </p:txBody>
      </p:sp>
      <p:sp>
        <p:nvSpPr>
          <p:cNvPr id="412675" name="Text Box 3"/>
          <p:cNvSpPr txBox="1">
            <a:spLocks noChangeArrowheads="1"/>
          </p:cNvSpPr>
          <p:nvPr/>
        </p:nvSpPr>
        <p:spPr bwMode="auto">
          <a:xfrm>
            <a:off x="708025" y="1951038"/>
            <a:ext cx="6648450" cy="2373312"/>
          </a:xfrm>
          <a:prstGeom prst="rect">
            <a:avLst/>
          </a:prstGeom>
          <a:noFill/>
          <a:ln w="12700" cap="sq">
            <a:noFill/>
            <a:miter lim="800000"/>
            <a:headEnd type="none" w="sm" len="sm"/>
            <a:tailEnd type="none" w="sm" len="sm"/>
          </a:ln>
        </p:spPr>
        <p:txBody>
          <a:bodyPr wrap="none">
            <a:spAutoFit/>
          </a:bodyPr>
          <a:lstStyle/>
          <a:p>
            <a:pPr>
              <a:lnSpc>
                <a:spcPct val="150000"/>
              </a:lnSpc>
            </a:pPr>
            <a:r>
              <a:rPr lang="zh-CN" altLang="en-US" b="1">
                <a:solidFill>
                  <a:srgbClr val="000000"/>
                </a:solidFill>
                <a:ea typeface="楷体_GB2312" pitchFamily="49" charset="-122"/>
              </a:rPr>
              <a:t>设</a:t>
            </a:r>
            <a:r>
              <a:rPr lang="zh-CN" altLang="en-US" b="1">
                <a:solidFill>
                  <a:srgbClr val="990033"/>
                </a:solidFill>
                <a:ea typeface="楷体_GB2312" pitchFamily="49" charset="-122"/>
              </a:rPr>
              <a:t>森林</a:t>
            </a:r>
            <a:endParaRPr lang="zh-CN" altLang="en-US" b="1">
              <a:solidFill>
                <a:srgbClr val="000000"/>
              </a:solidFill>
              <a:ea typeface="楷体_GB2312" pitchFamily="49" charset="-122"/>
            </a:endParaRPr>
          </a:p>
          <a:p>
            <a:pPr>
              <a:lnSpc>
                <a:spcPct val="150000"/>
              </a:lnSpc>
            </a:pPr>
            <a:r>
              <a:rPr lang="zh-CN" altLang="en-US" b="1">
                <a:solidFill>
                  <a:srgbClr val="000000"/>
                </a:solidFill>
                <a:ea typeface="楷体_GB2312" pitchFamily="49" charset="-122"/>
              </a:rPr>
              <a:t>     </a:t>
            </a:r>
            <a:r>
              <a:rPr lang="en-US" altLang="zh-CN" b="1">
                <a:solidFill>
                  <a:srgbClr val="000000"/>
                </a:solidFill>
                <a:ea typeface="楷体_GB2312" pitchFamily="49" charset="-122"/>
              </a:rPr>
              <a:t>F = ( </a:t>
            </a:r>
            <a:r>
              <a:rPr lang="en-US" altLang="zh-CN" b="1">
                <a:solidFill>
                  <a:srgbClr val="FF0000"/>
                </a:solidFill>
                <a:ea typeface="楷体_GB2312" pitchFamily="49" charset="-122"/>
              </a:rPr>
              <a:t>T</a:t>
            </a:r>
            <a:r>
              <a:rPr lang="en-US" altLang="zh-CN" b="1" baseline="-25000">
                <a:solidFill>
                  <a:srgbClr val="FF0000"/>
                </a:solidFill>
                <a:ea typeface="楷体_GB2312" pitchFamily="49" charset="-122"/>
              </a:rPr>
              <a:t>1</a:t>
            </a:r>
            <a:r>
              <a:rPr lang="en-US" altLang="zh-CN" b="1">
                <a:solidFill>
                  <a:srgbClr val="000000"/>
                </a:solidFill>
                <a:ea typeface="楷体_GB2312" pitchFamily="49" charset="-122"/>
              </a:rPr>
              <a:t>, T</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 …, T</a:t>
            </a:r>
            <a:r>
              <a:rPr lang="en-US" altLang="zh-CN" b="1" baseline="-25000">
                <a:solidFill>
                  <a:srgbClr val="000000"/>
                </a:solidFill>
                <a:ea typeface="楷体_GB2312" pitchFamily="49" charset="-122"/>
              </a:rPr>
              <a:t>n</a:t>
            </a:r>
            <a:r>
              <a:rPr lang="en-US" altLang="zh-CN" b="1">
                <a:solidFill>
                  <a:srgbClr val="000000"/>
                </a:solidFill>
                <a:ea typeface="楷体_GB2312" pitchFamily="49" charset="-122"/>
              </a:rPr>
              <a:t> );</a:t>
            </a:r>
          </a:p>
          <a:p>
            <a:pPr>
              <a:lnSpc>
                <a:spcPct val="125000"/>
              </a:lnSpc>
            </a:pPr>
            <a:r>
              <a:rPr lang="en-US" altLang="zh-CN" b="1">
                <a:solidFill>
                  <a:srgbClr val="000000"/>
                </a:solidFill>
                <a:ea typeface="楷体_GB2312" pitchFamily="49" charset="-122"/>
              </a:rPr>
              <a:t>     </a:t>
            </a:r>
            <a:r>
              <a:rPr lang="en-US" altLang="zh-CN" b="1">
                <a:solidFill>
                  <a:srgbClr val="FF0000"/>
                </a:solidFill>
                <a:ea typeface="楷体_GB2312" pitchFamily="49" charset="-122"/>
              </a:rPr>
              <a:t>T</a:t>
            </a:r>
            <a:r>
              <a:rPr lang="en-US" altLang="zh-CN" b="1" baseline="-25000">
                <a:solidFill>
                  <a:srgbClr val="FF0000"/>
                </a:solidFill>
                <a:ea typeface="楷体_GB2312" pitchFamily="49" charset="-122"/>
              </a:rPr>
              <a:t>1</a:t>
            </a:r>
            <a:r>
              <a:rPr lang="en-US" altLang="zh-CN" b="1">
                <a:solidFill>
                  <a:srgbClr val="FF0000"/>
                </a:solidFill>
                <a:ea typeface="楷体_GB2312" pitchFamily="49" charset="-122"/>
              </a:rPr>
              <a:t> </a:t>
            </a:r>
            <a:r>
              <a:rPr lang="en-US" altLang="zh-CN" b="1">
                <a:solidFill>
                  <a:srgbClr val="000000"/>
                </a:solidFill>
                <a:ea typeface="楷体_GB2312" pitchFamily="49" charset="-122"/>
              </a:rPr>
              <a:t>= ( </a:t>
            </a:r>
            <a:r>
              <a:rPr lang="en-US" altLang="zh-CN" b="1">
                <a:solidFill>
                  <a:srgbClr val="FF0000"/>
                </a:solidFill>
                <a:ea typeface="楷体_GB2312" pitchFamily="49" charset="-122"/>
              </a:rPr>
              <a:t>root</a:t>
            </a:r>
            <a:r>
              <a:rPr lang="zh-CN" altLang="en-US" b="1">
                <a:solidFill>
                  <a:srgbClr val="000000"/>
                </a:solidFill>
                <a:ea typeface="楷体_GB2312" pitchFamily="49" charset="-122"/>
              </a:rPr>
              <a:t>，</a:t>
            </a:r>
            <a:r>
              <a:rPr lang="en-US" altLang="zh-CN" b="1">
                <a:solidFill>
                  <a:srgbClr val="000000"/>
                </a:solidFill>
                <a:ea typeface="楷体_GB2312" pitchFamily="49" charset="-122"/>
              </a:rPr>
              <a:t>t</a:t>
            </a:r>
            <a:r>
              <a:rPr lang="en-US" altLang="zh-CN" b="1" baseline="-25000">
                <a:solidFill>
                  <a:srgbClr val="000000"/>
                </a:solidFill>
                <a:ea typeface="楷体_GB2312" pitchFamily="49" charset="-122"/>
              </a:rPr>
              <a:t>11</a:t>
            </a:r>
            <a:r>
              <a:rPr lang="en-US" altLang="zh-CN" b="1">
                <a:solidFill>
                  <a:srgbClr val="000000"/>
                </a:solidFill>
                <a:ea typeface="楷体_GB2312" pitchFamily="49" charset="-122"/>
              </a:rPr>
              <a:t>, t</a:t>
            </a:r>
            <a:r>
              <a:rPr lang="en-US" altLang="zh-CN" b="1" baseline="-25000">
                <a:solidFill>
                  <a:srgbClr val="000000"/>
                </a:solidFill>
                <a:ea typeface="楷体_GB2312" pitchFamily="49" charset="-122"/>
              </a:rPr>
              <a:t>12</a:t>
            </a:r>
            <a:r>
              <a:rPr lang="en-US" altLang="zh-CN" b="1">
                <a:solidFill>
                  <a:srgbClr val="000000"/>
                </a:solidFill>
                <a:ea typeface="楷体_GB2312" pitchFamily="49" charset="-122"/>
              </a:rPr>
              <a:t>, …, t</a:t>
            </a:r>
            <a:r>
              <a:rPr lang="en-US" altLang="zh-CN" b="1" baseline="-25000">
                <a:solidFill>
                  <a:srgbClr val="000000"/>
                </a:solidFill>
                <a:ea typeface="楷体_GB2312" pitchFamily="49" charset="-122"/>
              </a:rPr>
              <a:t>1m </a:t>
            </a:r>
            <a:r>
              <a:rPr lang="en-US" altLang="zh-CN" b="1">
                <a:solidFill>
                  <a:srgbClr val="000000"/>
                </a:solidFill>
                <a:ea typeface="楷体_GB2312" pitchFamily="49" charset="-122"/>
              </a:rPr>
              <a:t>);</a:t>
            </a:r>
          </a:p>
        </p:txBody>
      </p:sp>
      <p:sp>
        <p:nvSpPr>
          <p:cNvPr id="412676" name="Rectangle 4"/>
          <p:cNvSpPr>
            <a:spLocks noChangeArrowheads="1"/>
          </p:cNvSpPr>
          <p:nvPr/>
        </p:nvSpPr>
        <p:spPr bwMode="auto">
          <a:xfrm>
            <a:off x="642938" y="4186238"/>
            <a:ext cx="6891337" cy="1646237"/>
          </a:xfrm>
          <a:prstGeom prst="rect">
            <a:avLst/>
          </a:prstGeom>
          <a:noFill/>
          <a:ln w="12700" cap="sq">
            <a:noFill/>
            <a:miter lim="800000"/>
            <a:headEnd type="none" w="sm" len="sm"/>
            <a:tailEnd type="none" w="sm" len="sm"/>
          </a:ln>
        </p:spPr>
        <p:txBody>
          <a:bodyPr wrap="none">
            <a:spAutoFit/>
          </a:bodyPr>
          <a:lstStyle/>
          <a:p>
            <a:pPr>
              <a:lnSpc>
                <a:spcPct val="150000"/>
              </a:lnSpc>
            </a:pPr>
            <a:r>
              <a:rPr lang="zh-CN" altLang="en-US" b="1">
                <a:solidFill>
                  <a:srgbClr val="990033"/>
                </a:solidFill>
                <a:ea typeface="楷体_GB2312" pitchFamily="49" charset="-122"/>
              </a:rPr>
              <a:t>二叉树</a:t>
            </a:r>
            <a:r>
              <a:rPr lang="zh-CN" altLang="en-US" b="1">
                <a:solidFill>
                  <a:srgbClr val="000000"/>
                </a:solidFill>
                <a:ea typeface="楷体_GB2312" pitchFamily="49" charset="-122"/>
              </a:rPr>
              <a:t>  </a:t>
            </a:r>
          </a:p>
          <a:p>
            <a:pPr>
              <a:lnSpc>
                <a:spcPct val="150000"/>
              </a:lnSpc>
            </a:pPr>
            <a:r>
              <a:rPr lang="zh-CN" altLang="en-US" b="1">
                <a:solidFill>
                  <a:srgbClr val="000000"/>
                </a:solidFill>
                <a:ea typeface="楷体_GB2312" pitchFamily="49" charset="-122"/>
              </a:rPr>
              <a:t>    </a:t>
            </a:r>
            <a:r>
              <a:rPr lang="en-US" altLang="zh-CN" b="1">
                <a:solidFill>
                  <a:srgbClr val="000000"/>
                </a:solidFill>
                <a:ea typeface="楷体_GB2312" pitchFamily="49" charset="-122"/>
              </a:rPr>
              <a:t>B =( LBT, </a:t>
            </a:r>
            <a:r>
              <a:rPr lang="en-US" altLang="zh-CN" b="1">
                <a:solidFill>
                  <a:srgbClr val="FF0000"/>
                </a:solidFill>
                <a:ea typeface="楷体_GB2312" pitchFamily="49" charset="-122"/>
              </a:rPr>
              <a:t>Node(root)</a:t>
            </a:r>
            <a:r>
              <a:rPr lang="en-US" altLang="zh-CN" b="1">
                <a:solidFill>
                  <a:srgbClr val="000000"/>
                </a:solidFill>
                <a:ea typeface="楷体_GB2312" pitchFamily="49" charset="-122"/>
              </a:rPr>
              <a:t>, RBT )</a:t>
            </a:r>
            <a:r>
              <a:rPr lang="en-US" altLang="zh-CN">
                <a:solidFill>
                  <a:srgbClr val="000000"/>
                </a:solidFill>
                <a:latin typeface="楷体_GB2312" pitchFamily="49" charset="-122"/>
                <a:ea typeface="楷体_GB2312" pitchFamily="49" charset="-122"/>
              </a:rPr>
              <a:t>;</a:t>
            </a:r>
          </a:p>
        </p:txBody>
      </p:sp>
      <p:sp>
        <p:nvSpPr>
          <p:cNvPr id="20485" name="Text Box 5"/>
          <p:cNvSpPr txBox="1">
            <a:spLocks noChangeArrowheads="1"/>
          </p:cNvSpPr>
          <p:nvPr/>
        </p:nvSpPr>
        <p:spPr bwMode="auto">
          <a:xfrm>
            <a:off x="755650" y="314325"/>
            <a:ext cx="6194425" cy="823913"/>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隶书" pitchFamily="49" charset="-122"/>
              </a:rPr>
              <a:t>3.  </a:t>
            </a:r>
            <a:r>
              <a:rPr lang="zh-CN" altLang="en-US" sz="4800" b="1">
                <a:solidFill>
                  <a:srgbClr val="0000FF"/>
                </a:solidFill>
                <a:ea typeface="隶书" pitchFamily="49" charset="-122"/>
              </a:rPr>
              <a:t>森林转换成二叉树</a:t>
            </a:r>
            <a:endParaRPr lang="zh-CN" altLang="en-US" sz="4800">
              <a:solidFill>
                <a:srgbClr val="000000"/>
              </a:solidFill>
            </a:endParaRPr>
          </a:p>
        </p:txBody>
      </p:sp>
    </p:spTree>
    <p:extLst>
      <p:ext uri="{BB962C8B-B14F-4D97-AF65-F5344CB8AC3E}">
        <p14:creationId xmlns:p14="http://schemas.microsoft.com/office/powerpoint/2010/main" val="39751873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4"/>
                                        </p:tgtEl>
                                        <p:attrNameLst>
                                          <p:attrName>style.visibility</p:attrName>
                                        </p:attrNameLst>
                                      </p:cBhvr>
                                      <p:to>
                                        <p:strVal val="visible"/>
                                      </p:to>
                                    </p:set>
                                    <p:animEffect transition="in" filter="wipe(left)">
                                      <p:cBhvr>
                                        <p:cTn id="7" dur="500"/>
                                        <p:tgtEl>
                                          <p:spTgt spid="412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2675"/>
                                        </p:tgtEl>
                                        <p:attrNameLst>
                                          <p:attrName>style.visibility</p:attrName>
                                        </p:attrNameLst>
                                      </p:cBhvr>
                                      <p:to>
                                        <p:strVal val="visible"/>
                                      </p:to>
                                    </p:set>
                                    <p:animEffect transition="in" filter="wipe(left)">
                                      <p:cBhvr>
                                        <p:cTn id="12" dur="500"/>
                                        <p:tgtEl>
                                          <p:spTgt spid="4126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2676"/>
                                        </p:tgtEl>
                                        <p:attrNameLst>
                                          <p:attrName>style.visibility</p:attrName>
                                        </p:attrNameLst>
                                      </p:cBhvr>
                                      <p:to>
                                        <p:strVal val="visible"/>
                                      </p:to>
                                    </p:set>
                                    <p:animEffect transition="in" filter="wipe(left)">
                                      <p:cBhvr>
                                        <p:cTn id="17" dur="500"/>
                                        <p:tgtEl>
                                          <p:spTgt spid="412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autoUpdateAnimBg="0"/>
      <p:bldP spid="412675" grpId="0" autoUpdateAnimBg="0"/>
      <p:bldP spid="41267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219200" y="593725"/>
            <a:ext cx="838200" cy="7016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4000" b="1">
                <a:solidFill>
                  <a:srgbClr val="990000"/>
                </a:solidFill>
              </a:rPr>
              <a:t>T</a:t>
            </a:r>
            <a:r>
              <a:rPr lang="en-US" altLang="zh-CN" sz="4000" b="1" baseline="-25000">
                <a:solidFill>
                  <a:srgbClr val="990000"/>
                </a:solidFill>
              </a:rPr>
              <a:t>1</a:t>
            </a:r>
          </a:p>
        </p:txBody>
      </p:sp>
      <p:sp>
        <p:nvSpPr>
          <p:cNvPr id="21507" name="Oval 3"/>
          <p:cNvSpPr>
            <a:spLocks noChangeArrowheads="1"/>
          </p:cNvSpPr>
          <p:nvPr/>
        </p:nvSpPr>
        <p:spPr bwMode="auto">
          <a:xfrm>
            <a:off x="1143000" y="1371600"/>
            <a:ext cx="685800" cy="685800"/>
          </a:xfrm>
          <a:prstGeom prst="ellipse">
            <a:avLst/>
          </a:prstGeom>
          <a:solidFill>
            <a:srgbClr val="CC6600"/>
          </a:solid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nvGrpSpPr>
          <p:cNvPr id="2" name="Group 4"/>
          <p:cNvGrpSpPr>
            <a:grpSpLocks/>
          </p:cNvGrpSpPr>
          <p:nvPr/>
        </p:nvGrpSpPr>
        <p:grpSpPr bwMode="auto">
          <a:xfrm>
            <a:off x="142875" y="2057400"/>
            <a:ext cx="2909888" cy="1449388"/>
            <a:chOff x="192" y="1296"/>
            <a:chExt cx="1632" cy="913"/>
          </a:xfrm>
        </p:grpSpPr>
        <p:sp>
          <p:nvSpPr>
            <p:cNvPr id="21521" name="Line 5"/>
            <p:cNvSpPr>
              <a:spLocks noChangeShapeType="1"/>
            </p:cNvSpPr>
            <p:nvPr/>
          </p:nvSpPr>
          <p:spPr bwMode="auto">
            <a:xfrm>
              <a:off x="912" y="1296"/>
              <a:ext cx="0" cy="528"/>
            </a:xfrm>
            <a:prstGeom prst="line">
              <a:avLst/>
            </a:prstGeom>
            <a:noFill/>
            <a:ln w="38100" cap="sq">
              <a:solidFill>
                <a:srgbClr val="CC6600"/>
              </a:solidFill>
              <a:round/>
              <a:headEnd type="none" w="sm" len="sm"/>
              <a:tailEnd type="none" w="sm" len="sm"/>
            </a:ln>
          </p:spPr>
          <p:txBody>
            <a:bodyPr/>
            <a:lstStyle/>
            <a:p>
              <a:endParaRPr lang="zh-CN" altLang="en-US" sz="2400">
                <a:solidFill>
                  <a:srgbClr val="000000"/>
                </a:solidFill>
              </a:endParaRPr>
            </a:p>
          </p:txBody>
        </p:sp>
        <p:sp>
          <p:nvSpPr>
            <p:cNvPr id="21522" name="Text Box 6"/>
            <p:cNvSpPr txBox="1">
              <a:spLocks noChangeArrowheads="1"/>
            </p:cNvSpPr>
            <p:nvPr/>
          </p:nvSpPr>
          <p:spPr bwMode="auto">
            <a:xfrm>
              <a:off x="192" y="1824"/>
              <a:ext cx="1632" cy="385"/>
            </a:xfrm>
            <a:prstGeom prst="rect">
              <a:avLst/>
            </a:prstGeom>
            <a:solidFill>
              <a:srgbClr val="FFFF99"/>
            </a:solidFill>
            <a:ln w="31750" cap="sq">
              <a:solidFill>
                <a:srgbClr val="CC6600"/>
              </a:solidFill>
              <a:miter lim="800000"/>
              <a:headEnd type="none" w="sm" len="sm"/>
              <a:tailEnd type="none" w="sm" len="sm"/>
            </a:ln>
          </p:spPr>
          <p:txBody>
            <a:bodyPr>
              <a:spAutoFit/>
            </a:bodyPr>
            <a:lstStyle/>
            <a:p>
              <a:pPr>
                <a:spcBef>
                  <a:spcPct val="50000"/>
                </a:spcBef>
              </a:pPr>
              <a:r>
                <a:rPr lang="en-US" altLang="zh-CN" sz="3200">
                  <a:solidFill>
                    <a:srgbClr val="990000"/>
                  </a:solidFill>
                </a:rPr>
                <a:t>T</a:t>
              </a:r>
              <a:r>
                <a:rPr lang="en-US" altLang="zh-CN" sz="3200" baseline="-25000">
                  <a:solidFill>
                    <a:srgbClr val="990000"/>
                  </a:solidFill>
                </a:rPr>
                <a:t>11</a:t>
              </a:r>
              <a:r>
                <a:rPr lang="en-US" altLang="zh-CN" sz="3200">
                  <a:solidFill>
                    <a:srgbClr val="990000"/>
                  </a:solidFill>
                </a:rPr>
                <a:t>,T</a:t>
              </a:r>
              <a:r>
                <a:rPr lang="en-US" altLang="zh-CN" sz="3200" baseline="-25000">
                  <a:solidFill>
                    <a:srgbClr val="990000"/>
                  </a:solidFill>
                </a:rPr>
                <a:t>12</a:t>
              </a:r>
              <a:r>
                <a:rPr lang="en-US" altLang="zh-CN" sz="3200">
                  <a:solidFill>
                    <a:srgbClr val="990000"/>
                  </a:solidFill>
                </a:rPr>
                <a:t>,…,T</a:t>
              </a:r>
              <a:r>
                <a:rPr lang="en-US" altLang="zh-CN" sz="3200" baseline="-25000">
                  <a:solidFill>
                    <a:srgbClr val="990000"/>
                  </a:solidFill>
                </a:rPr>
                <a:t>1m</a:t>
              </a:r>
            </a:p>
          </p:txBody>
        </p:sp>
      </p:grpSp>
      <p:sp>
        <p:nvSpPr>
          <p:cNvPr id="21509" name="Text Box 7"/>
          <p:cNvSpPr txBox="1">
            <a:spLocks noChangeArrowheads="1"/>
          </p:cNvSpPr>
          <p:nvPr/>
        </p:nvSpPr>
        <p:spPr bwMode="auto">
          <a:xfrm>
            <a:off x="2971800" y="1447800"/>
            <a:ext cx="2057400" cy="733425"/>
          </a:xfrm>
          <a:prstGeom prst="rect">
            <a:avLst/>
          </a:prstGeom>
          <a:solidFill>
            <a:srgbClr val="FF99CC"/>
          </a:solidFill>
          <a:ln w="31750" cap="sq">
            <a:solidFill>
              <a:srgbClr val="CC6600"/>
            </a:solidFill>
            <a:miter lim="800000"/>
            <a:headEnd type="none" w="sm" len="sm"/>
            <a:tailEnd type="none" w="sm" len="sm"/>
          </a:ln>
        </p:spPr>
        <p:txBody>
          <a:bodyPr>
            <a:spAutoFit/>
          </a:bodyPr>
          <a:lstStyle/>
          <a:p>
            <a:pPr>
              <a:spcBef>
                <a:spcPct val="50000"/>
              </a:spcBef>
            </a:pPr>
            <a:r>
              <a:rPr lang="en-US" altLang="zh-CN" sz="4000" b="1">
                <a:solidFill>
                  <a:srgbClr val="990000"/>
                </a:solidFill>
              </a:rPr>
              <a:t>T</a:t>
            </a:r>
            <a:r>
              <a:rPr lang="en-US" altLang="zh-CN" sz="4000" b="1" baseline="-25000">
                <a:solidFill>
                  <a:srgbClr val="990000"/>
                </a:solidFill>
              </a:rPr>
              <a:t>2</a:t>
            </a:r>
            <a:r>
              <a:rPr lang="en-US" altLang="zh-CN" sz="4000" b="1">
                <a:solidFill>
                  <a:srgbClr val="990000"/>
                </a:solidFill>
              </a:rPr>
              <a:t>,…,T</a:t>
            </a:r>
            <a:r>
              <a:rPr lang="en-US" altLang="zh-CN" sz="4000" b="1" baseline="-25000">
                <a:solidFill>
                  <a:srgbClr val="990000"/>
                </a:solidFill>
              </a:rPr>
              <a:t>n</a:t>
            </a:r>
          </a:p>
        </p:txBody>
      </p:sp>
      <p:sp>
        <p:nvSpPr>
          <p:cNvPr id="414728" name="Line 8"/>
          <p:cNvSpPr>
            <a:spLocks noChangeShapeType="1"/>
          </p:cNvSpPr>
          <p:nvPr/>
        </p:nvSpPr>
        <p:spPr bwMode="auto">
          <a:xfrm flipH="1">
            <a:off x="5410200" y="3048000"/>
            <a:ext cx="457200" cy="1143000"/>
          </a:xfrm>
          <a:prstGeom prst="line">
            <a:avLst/>
          </a:prstGeom>
          <a:noFill/>
          <a:ln w="38100" cap="sq">
            <a:solidFill>
              <a:srgbClr val="CC6600"/>
            </a:solidFill>
            <a:round/>
            <a:headEnd type="none" w="sm" len="sm"/>
            <a:tailEnd type="none" w="sm" len="sm"/>
          </a:ln>
        </p:spPr>
        <p:txBody>
          <a:bodyPr/>
          <a:lstStyle/>
          <a:p>
            <a:endParaRPr lang="zh-CN" altLang="en-US" sz="2400">
              <a:solidFill>
                <a:srgbClr val="000000"/>
              </a:solidFill>
            </a:endParaRPr>
          </a:p>
        </p:txBody>
      </p:sp>
      <p:sp>
        <p:nvSpPr>
          <p:cNvPr id="414729" name="Line 9"/>
          <p:cNvSpPr>
            <a:spLocks noChangeShapeType="1"/>
          </p:cNvSpPr>
          <p:nvPr/>
        </p:nvSpPr>
        <p:spPr bwMode="auto">
          <a:xfrm>
            <a:off x="6553200" y="3048000"/>
            <a:ext cx="1371600" cy="685800"/>
          </a:xfrm>
          <a:prstGeom prst="line">
            <a:avLst/>
          </a:prstGeom>
          <a:noFill/>
          <a:ln w="38100" cap="sq">
            <a:solidFill>
              <a:srgbClr val="CC6600"/>
            </a:solidFill>
            <a:round/>
            <a:headEnd type="none" w="sm" len="sm"/>
            <a:tailEnd type="none" w="sm" len="sm"/>
          </a:ln>
        </p:spPr>
        <p:txBody>
          <a:bodyPr/>
          <a:lstStyle/>
          <a:p>
            <a:endParaRPr lang="zh-CN" altLang="en-US" sz="2400">
              <a:solidFill>
                <a:srgbClr val="000000"/>
              </a:solidFill>
            </a:endParaRPr>
          </a:p>
        </p:txBody>
      </p:sp>
      <p:grpSp>
        <p:nvGrpSpPr>
          <p:cNvPr id="3" name="Group 10"/>
          <p:cNvGrpSpPr>
            <a:grpSpLocks/>
          </p:cNvGrpSpPr>
          <p:nvPr/>
        </p:nvGrpSpPr>
        <p:grpSpPr bwMode="auto">
          <a:xfrm>
            <a:off x="4876800" y="4114800"/>
            <a:ext cx="1447800" cy="2165350"/>
            <a:chOff x="3072" y="2592"/>
            <a:chExt cx="912" cy="1364"/>
          </a:xfrm>
        </p:grpSpPr>
        <p:sp>
          <p:nvSpPr>
            <p:cNvPr id="21519" name="AutoShape 11"/>
            <p:cNvSpPr>
              <a:spLocks noChangeArrowheads="1"/>
            </p:cNvSpPr>
            <p:nvPr/>
          </p:nvSpPr>
          <p:spPr bwMode="auto">
            <a:xfrm>
              <a:off x="3072" y="2592"/>
              <a:ext cx="720" cy="960"/>
            </a:xfrm>
            <a:prstGeom prst="triangle">
              <a:avLst>
                <a:gd name="adj" fmla="val 50000"/>
              </a:avLst>
            </a:prstGeom>
            <a:solidFill>
              <a:srgbClr val="FFFF99"/>
            </a:solidFill>
            <a:ln w="31750" cap="sq">
              <a:solidFill>
                <a:srgbClr val="CC6600"/>
              </a:solidFill>
              <a:miter lim="800000"/>
              <a:headEnd type="none" w="sm" len="sm"/>
              <a:tailEnd type="none" w="sm" len="sm"/>
            </a:ln>
          </p:spPr>
          <p:txBody>
            <a:bodyPr wrap="none" anchor="ctr"/>
            <a:lstStyle/>
            <a:p>
              <a:endParaRPr lang="zh-CN" altLang="en-US" sz="2400">
                <a:solidFill>
                  <a:srgbClr val="000000"/>
                </a:solidFill>
              </a:endParaRPr>
            </a:p>
          </p:txBody>
        </p:sp>
        <p:sp>
          <p:nvSpPr>
            <p:cNvPr id="21520" name="Text Box 12"/>
            <p:cNvSpPr txBox="1">
              <a:spLocks noChangeArrowheads="1"/>
            </p:cNvSpPr>
            <p:nvPr/>
          </p:nvSpPr>
          <p:spPr bwMode="auto">
            <a:xfrm>
              <a:off x="3120" y="3552"/>
              <a:ext cx="864"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990000"/>
                  </a:solidFill>
                </a:rPr>
                <a:t>LBT</a:t>
              </a:r>
            </a:p>
          </p:txBody>
        </p:sp>
      </p:grpSp>
      <p:grpSp>
        <p:nvGrpSpPr>
          <p:cNvPr id="4" name="Group 13"/>
          <p:cNvGrpSpPr>
            <a:grpSpLocks/>
          </p:cNvGrpSpPr>
          <p:nvPr/>
        </p:nvGrpSpPr>
        <p:grpSpPr bwMode="auto">
          <a:xfrm>
            <a:off x="7019925" y="3716338"/>
            <a:ext cx="1752600" cy="2546350"/>
            <a:chOff x="4416" y="2352"/>
            <a:chExt cx="1104" cy="1604"/>
          </a:xfrm>
        </p:grpSpPr>
        <p:sp>
          <p:nvSpPr>
            <p:cNvPr id="21517" name="AutoShape 14"/>
            <p:cNvSpPr>
              <a:spLocks noChangeArrowheads="1"/>
            </p:cNvSpPr>
            <p:nvPr/>
          </p:nvSpPr>
          <p:spPr bwMode="auto">
            <a:xfrm>
              <a:off x="4416" y="2352"/>
              <a:ext cx="1104" cy="1200"/>
            </a:xfrm>
            <a:prstGeom prst="triangle">
              <a:avLst>
                <a:gd name="adj" fmla="val 50000"/>
              </a:avLst>
            </a:prstGeom>
            <a:solidFill>
              <a:srgbClr val="FF99CC"/>
            </a:solidFill>
            <a:ln w="31750" cap="sq">
              <a:solidFill>
                <a:srgbClr val="CC6600"/>
              </a:solidFill>
              <a:miter lim="800000"/>
              <a:headEnd type="none" w="sm" len="sm"/>
              <a:tailEnd type="none" w="sm" len="sm"/>
            </a:ln>
          </p:spPr>
          <p:txBody>
            <a:bodyPr wrap="none" anchor="ctr"/>
            <a:lstStyle/>
            <a:p>
              <a:endParaRPr lang="zh-CN" altLang="en-US" sz="2400">
                <a:solidFill>
                  <a:srgbClr val="000000"/>
                </a:solidFill>
              </a:endParaRPr>
            </a:p>
          </p:txBody>
        </p:sp>
        <p:sp>
          <p:nvSpPr>
            <p:cNvPr id="21518" name="Text Box 15"/>
            <p:cNvSpPr txBox="1">
              <a:spLocks noChangeArrowheads="1"/>
            </p:cNvSpPr>
            <p:nvPr/>
          </p:nvSpPr>
          <p:spPr bwMode="auto">
            <a:xfrm>
              <a:off x="4656" y="3552"/>
              <a:ext cx="864"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990000"/>
                  </a:solidFill>
                </a:rPr>
                <a:t>RBT</a:t>
              </a:r>
            </a:p>
          </p:txBody>
        </p:sp>
      </p:grpSp>
      <p:grpSp>
        <p:nvGrpSpPr>
          <p:cNvPr id="5" name="Group 16"/>
          <p:cNvGrpSpPr>
            <a:grpSpLocks/>
          </p:cNvGrpSpPr>
          <p:nvPr/>
        </p:nvGrpSpPr>
        <p:grpSpPr bwMode="auto">
          <a:xfrm>
            <a:off x="5791200" y="2057400"/>
            <a:ext cx="1495425" cy="1371600"/>
            <a:chOff x="3648" y="1296"/>
            <a:chExt cx="672" cy="864"/>
          </a:xfrm>
        </p:grpSpPr>
        <p:sp>
          <p:nvSpPr>
            <p:cNvPr id="21515" name="Oval 17"/>
            <p:cNvSpPr>
              <a:spLocks noChangeArrowheads="1"/>
            </p:cNvSpPr>
            <p:nvPr/>
          </p:nvSpPr>
          <p:spPr bwMode="auto">
            <a:xfrm>
              <a:off x="3696" y="1728"/>
              <a:ext cx="432" cy="432"/>
            </a:xfrm>
            <a:prstGeom prst="ellipse">
              <a:avLst/>
            </a:prstGeom>
            <a:solidFill>
              <a:srgbClr val="CC6600"/>
            </a:solid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1516" name="Text Box 18"/>
            <p:cNvSpPr txBox="1">
              <a:spLocks noChangeArrowheads="1"/>
            </p:cNvSpPr>
            <p:nvPr/>
          </p:nvSpPr>
          <p:spPr bwMode="auto">
            <a:xfrm>
              <a:off x="3648" y="1296"/>
              <a:ext cx="672"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990000"/>
                  </a:solidFill>
                </a:rPr>
                <a:t>root</a:t>
              </a:r>
            </a:p>
          </p:txBody>
        </p:sp>
      </p:grpSp>
    </p:spTree>
    <p:extLst>
      <p:ext uri="{BB962C8B-B14F-4D97-AF65-F5344CB8AC3E}">
        <p14:creationId xmlns:p14="http://schemas.microsoft.com/office/powerpoint/2010/main" val="18226142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4728"/>
                                        </p:tgtEl>
                                        <p:attrNameLst>
                                          <p:attrName>style.visibility</p:attrName>
                                        </p:attrNameLst>
                                      </p:cBhvr>
                                      <p:to>
                                        <p:strVal val="visible"/>
                                      </p:to>
                                    </p:set>
                                    <p:animEffect transition="in" filter="wipe(up)">
                                      <p:cBhvr>
                                        <p:cTn id="12" dur="500"/>
                                        <p:tgtEl>
                                          <p:spTgt spid="41472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14729"/>
                                        </p:tgtEl>
                                        <p:attrNameLst>
                                          <p:attrName>style.visibility</p:attrName>
                                        </p:attrNameLst>
                                      </p:cBhvr>
                                      <p:to>
                                        <p:strVal val="visible"/>
                                      </p:to>
                                    </p:set>
                                    <p:animEffect transition="in" filter="wipe(up)">
                                      <p:cBhvr>
                                        <p:cTn id="21" dur="500"/>
                                        <p:tgtEl>
                                          <p:spTgt spid="41472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8" grpId="0" animBg="1"/>
      <p:bldP spid="4147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04800" y="304800"/>
            <a:ext cx="8583613" cy="762000"/>
          </a:xfrm>
          <a:prstGeom prst="rect">
            <a:avLst/>
          </a:prstGeom>
          <a:noFill/>
          <a:ln w="12700" cap="sq">
            <a:noFill/>
            <a:miter lim="800000"/>
            <a:headEnd type="none" w="sm" len="sm"/>
            <a:tailEnd type="none" w="sm" len="sm"/>
          </a:ln>
        </p:spPr>
        <p:txBody>
          <a:bodyPr wrap="none">
            <a:spAutoFit/>
          </a:bodyPr>
          <a:lstStyle/>
          <a:p>
            <a:r>
              <a:rPr lang="zh-CN" altLang="en-US" sz="4400" b="1">
                <a:solidFill>
                  <a:srgbClr val="0000FF"/>
                </a:solidFill>
                <a:ea typeface="楷体_GB2312" pitchFamily="49" charset="-122"/>
              </a:rPr>
              <a:t>由森林转换成二叉树</a:t>
            </a:r>
            <a:r>
              <a:rPr lang="zh-CN" altLang="en-US" sz="4000">
                <a:solidFill>
                  <a:srgbClr val="000000"/>
                </a:solidFill>
                <a:ea typeface="楷体_GB2312" pitchFamily="49" charset="-122"/>
              </a:rPr>
              <a:t>的</a:t>
            </a:r>
            <a:r>
              <a:rPr lang="zh-CN" altLang="en-US" sz="4000">
                <a:solidFill>
                  <a:srgbClr val="000000"/>
                </a:solidFill>
                <a:latin typeface="楷体_GB2312" pitchFamily="49" charset="-122"/>
                <a:ea typeface="楷体_GB2312" pitchFamily="49" charset="-122"/>
              </a:rPr>
              <a:t>转换规则为</a:t>
            </a:r>
            <a:r>
              <a:rPr lang="en-US" altLang="zh-CN" sz="4400">
                <a:solidFill>
                  <a:srgbClr val="000000"/>
                </a:solidFill>
                <a:latin typeface="楷体_GB2312" pitchFamily="49" charset="-122"/>
                <a:ea typeface="楷体_GB2312" pitchFamily="49" charset="-122"/>
              </a:rPr>
              <a:t>:</a:t>
            </a:r>
            <a:endParaRPr lang="en-US" altLang="zh-CN" sz="4400">
              <a:solidFill>
                <a:srgbClr val="000000"/>
              </a:solidFill>
            </a:endParaRPr>
          </a:p>
        </p:txBody>
      </p:sp>
      <p:sp>
        <p:nvSpPr>
          <p:cNvPr id="22531" name="Text Box 3"/>
          <p:cNvSpPr txBox="1">
            <a:spLocks noChangeArrowheads="1"/>
          </p:cNvSpPr>
          <p:nvPr/>
        </p:nvSpPr>
        <p:spPr bwMode="auto">
          <a:xfrm>
            <a:off x="471488" y="1187450"/>
            <a:ext cx="4862512" cy="946150"/>
          </a:xfrm>
          <a:prstGeom prst="rect">
            <a:avLst/>
          </a:prstGeom>
          <a:noFill/>
          <a:ln w="12700" cap="sq">
            <a:noFill/>
            <a:miter lim="800000"/>
            <a:headEnd type="none" w="sm" len="sm"/>
            <a:tailEnd type="none" w="sm" len="sm"/>
          </a:ln>
        </p:spPr>
        <p:txBody>
          <a:bodyPr wrap="none">
            <a:spAutoFit/>
          </a:bodyPr>
          <a:lstStyle/>
          <a:p>
            <a:pPr>
              <a:lnSpc>
                <a:spcPct val="140000"/>
              </a:lnSpc>
            </a:pPr>
            <a:r>
              <a:rPr lang="zh-CN" altLang="en-US" sz="4000">
                <a:solidFill>
                  <a:srgbClr val="000000"/>
                </a:solidFill>
                <a:ea typeface="楷体_GB2312" pitchFamily="49" charset="-122"/>
              </a:rPr>
              <a:t>若 </a:t>
            </a:r>
            <a:r>
              <a:rPr lang="en-US" altLang="zh-CN" sz="4000" b="1">
                <a:solidFill>
                  <a:srgbClr val="000000"/>
                </a:solidFill>
                <a:ea typeface="楷体_GB2312" pitchFamily="49" charset="-122"/>
              </a:rPr>
              <a:t>F = Φ</a:t>
            </a:r>
            <a:r>
              <a:rPr lang="zh-CN" altLang="en-US" sz="4000">
                <a:solidFill>
                  <a:srgbClr val="000000"/>
                </a:solidFill>
                <a:ea typeface="楷体_GB2312" pitchFamily="49" charset="-122"/>
              </a:rPr>
              <a:t>，则 </a:t>
            </a:r>
            <a:r>
              <a:rPr lang="en-US" altLang="zh-CN" sz="4000" b="1">
                <a:solidFill>
                  <a:srgbClr val="000000"/>
                </a:solidFill>
                <a:ea typeface="楷体_GB2312" pitchFamily="49" charset="-122"/>
              </a:rPr>
              <a:t>B = Φ</a:t>
            </a:r>
            <a:r>
              <a:rPr lang="en-US" altLang="zh-CN" sz="4000">
                <a:solidFill>
                  <a:srgbClr val="000000"/>
                </a:solidFill>
                <a:ea typeface="楷体_GB2312" pitchFamily="49" charset="-122"/>
              </a:rPr>
              <a:t>;</a:t>
            </a:r>
            <a:endParaRPr lang="en-US" altLang="zh-CN" sz="4000">
              <a:solidFill>
                <a:srgbClr val="000000"/>
              </a:solidFill>
            </a:endParaRPr>
          </a:p>
        </p:txBody>
      </p:sp>
      <p:sp>
        <p:nvSpPr>
          <p:cNvPr id="22532" name="Rectangle 4"/>
          <p:cNvSpPr>
            <a:spLocks noChangeArrowheads="1"/>
          </p:cNvSpPr>
          <p:nvPr/>
        </p:nvSpPr>
        <p:spPr bwMode="auto">
          <a:xfrm>
            <a:off x="457200" y="3124200"/>
            <a:ext cx="8901113" cy="854075"/>
          </a:xfrm>
          <a:prstGeom prst="rect">
            <a:avLst/>
          </a:prstGeom>
          <a:noFill/>
          <a:ln w="12700" cap="sq">
            <a:noFill/>
            <a:miter lim="800000"/>
            <a:headEnd type="none" w="sm" len="sm"/>
            <a:tailEnd type="none" w="sm" len="sm"/>
          </a:ln>
        </p:spPr>
        <p:txBody>
          <a:bodyPr>
            <a:spAutoFit/>
          </a:bodyPr>
          <a:lstStyle/>
          <a:p>
            <a:pPr>
              <a:lnSpc>
                <a:spcPct val="125000"/>
              </a:lnSpc>
            </a:pPr>
            <a:r>
              <a:rPr lang="en-US" altLang="zh-CN" sz="4000">
                <a:solidFill>
                  <a:srgbClr val="000000"/>
                </a:solidFill>
                <a:ea typeface="楷体_GB2312" pitchFamily="49" charset="-122"/>
              </a:rPr>
              <a:t>   </a:t>
            </a:r>
            <a:r>
              <a:rPr lang="zh-CN" altLang="en-US" sz="4000">
                <a:solidFill>
                  <a:srgbClr val="000000"/>
                </a:solidFill>
                <a:ea typeface="楷体_GB2312" pitchFamily="49" charset="-122"/>
              </a:rPr>
              <a:t>由 </a:t>
            </a:r>
            <a:r>
              <a:rPr lang="en-US" altLang="zh-CN" sz="4000" b="1">
                <a:solidFill>
                  <a:srgbClr val="000000"/>
                </a:solidFill>
                <a:ea typeface="楷体_GB2312" pitchFamily="49" charset="-122"/>
              </a:rPr>
              <a:t>ROOT( T</a:t>
            </a:r>
            <a:r>
              <a:rPr lang="en-US" altLang="zh-CN" sz="4000" b="1" baseline="-25000">
                <a:solidFill>
                  <a:srgbClr val="000000"/>
                </a:solidFill>
                <a:ea typeface="楷体_GB2312" pitchFamily="49" charset="-122"/>
              </a:rPr>
              <a:t>1</a:t>
            </a:r>
            <a:r>
              <a:rPr lang="en-US" altLang="zh-CN" sz="4000" b="1">
                <a:solidFill>
                  <a:srgbClr val="000000"/>
                </a:solidFill>
                <a:ea typeface="楷体_GB2312" pitchFamily="49" charset="-122"/>
              </a:rPr>
              <a:t> )</a:t>
            </a:r>
            <a:r>
              <a:rPr lang="en-US" altLang="zh-CN" sz="4000">
                <a:solidFill>
                  <a:srgbClr val="000000"/>
                </a:solidFill>
                <a:ea typeface="楷体_GB2312" pitchFamily="49" charset="-122"/>
              </a:rPr>
              <a:t> </a:t>
            </a:r>
            <a:r>
              <a:rPr lang="zh-CN" altLang="en-US" sz="4000">
                <a:solidFill>
                  <a:srgbClr val="000000"/>
                </a:solidFill>
                <a:ea typeface="楷体_GB2312" pitchFamily="49" charset="-122"/>
              </a:rPr>
              <a:t>对应得到</a:t>
            </a:r>
            <a:r>
              <a:rPr lang="en-US" altLang="zh-CN" sz="4000" b="1">
                <a:solidFill>
                  <a:srgbClr val="000000"/>
                </a:solidFill>
                <a:ea typeface="楷体_GB2312" pitchFamily="49" charset="-122"/>
              </a:rPr>
              <a:t>Node(root)</a:t>
            </a:r>
            <a:r>
              <a:rPr lang="en-US" altLang="zh-CN" sz="4000">
                <a:solidFill>
                  <a:srgbClr val="000000"/>
                </a:solidFill>
                <a:ea typeface="楷体_GB2312" pitchFamily="49" charset="-122"/>
              </a:rPr>
              <a:t>;</a:t>
            </a:r>
            <a:endParaRPr lang="en-US" altLang="zh-CN" sz="4000" b="1">
              <a:solidFill>
                <a:srgbClr val="000000"/>
              </a:solidFill>
              <a:ea typeface="楷体_GB2312" pitchFamily="49" charset="-122"/>
            </a:endParaRPr>
          </a:p>
        </p:txBody>
      </p:sp>
      <p:sp>
        <p:nvSpPr>
          <p:cNvPr id="22533" name="Rectangle 5"/>
          <p:cNvSpPr>
            <a:spLocks noChangeArrowheads="1"/>
          </p:cNvSpPr>
          <p:nvPr/>
        </p:nvSpPr>
        <p:spPr bwMode="auto">
          <a:xfrm>
            <a:off x="457200" y="2286000"/>
            <a:ext cx="1708150" cy="701675"/>
          </a:xfrm>
          <a:prstGeom prst="rect">
            <a:avLst/>
          </a:prstGeom>
          <a:noFill/>
          <a:ln w="12700" cap="sq">
            <a:noFill/>
            <a:miter lim="800000"/>
            <a:headEnd type="none" w="sm" len="sm"/>
            <a:tailEnd type="none" w="sm" len="sm"/>
          </a:ln>
        </p:spPr>
        <p:txBody>
          <a:bodyPr wrap="none">
            <a:spAutoFit/>
          </a:bodyPr>
          <a:lstStyle/>
          <a:p>
            <a:r>
              <a:rPr lang="zh-CN" altLang="en-US" sz="4000">
                <a:solidFill>
                  <a:srgbClr val="000000"/>
                </a:solidFill>
                <a:ea typeface="楷体_GB2312" pitchFamily="49" charset="-122"/>
              </a:rPr>
              <a:t>否则，</a:t>
            </a:r>
          </a:p>
        </p:txBody>
      </p:sp>
      <p:sp>
        <p:nvSpPr>
          <p:cNvPr id="22534" name="Rectangle 6"/>
          <p:cNvSpPr>
            <a:spLocks noChangeArrowheads="1"/>
          </p:cNvSpPr>
          <p:nvPr/>
        </p:nvSpPr>
        <p:spPr bwMode="auto">
          <a:xfrm>
            <a:off x="838200" y="4098925"/>
            <a:ext cx="8153400" cy="854075"/>
          </a:xfrm>
          <a:prstGeom prst="rect">
            <a:avLst/>
          </a:prstGeom>
          <a:noFill/>
          <a:ln w="12700" cap="sq">
            <a:noFill/>
            <a:miter lim="800000"/>
            <a:headEnd type="none" w="sm" len="sm"/>
            <a:tailEnd type="none" w="sm" len="sm"/>
          </a:ln>
        </p:spPr>
        <p:txBody>
          <a:bodyPr>
            <a:spAutoFit/>
          </a:bodyPr>
          <a:lstStyle/>
          <a:p>
            <a:pPr>
              <a:lnSpc>
                <a:spcPct val="125000"/>
              </a:lnSpc>
              <a:spcBef>
                <a:spcPct val="50000"/>
              </a:spcBef>
            </a:pPr>
            <a:r>
              <a:rPr lang="zh-CN" altLang="en-US" sz="4000">
                <a:solidFill>
                  <a:srgbClr val="000000"/>
                </a:solidFill>
                <a:ea typeface="楷体_GB2312" pitchFamily="49" charset="-122"/>
              </a:rPr>
              <a:t>由 </a:t>
            </a:r>
            <a:r>
              <a:rPr lang="en-US" altLang="zh-CN" sz="4000" b="1">
                <a:solidFill>
                  <a:srgbClr val="000000"/>
                </a:solidFill>
                <a:ea typeface="楷体_GB2312" pitchFamily="49" charset="-122"/>
              </a:rPr>
              <a:t>(t</a:t>
            </a:r>
            <a:r>
              <a:rPr lang="en-US" altLang="zh-CN" sz="4000" b="1" baseline="-25000">
                <a:solidFill>
                  <a:srgbClr val="000000"/>
                </a:solidFill>
                <a:ea typeface="楷体_GB2312" pitchFamily="49" charset="-122"/>
              </a:rPr>
              <a:t>11</a:t>
            </a:r>
            <a:r>
              <a:rPr lang="en-US" altLang="zh-CN" sz="4000" b="1">
                <a:solidFill>
                  <a:srgbClr val="000000"/>
                </a:solidFill>
                <a:ea typeface="楷体_GB2312" pitchFamily="49" charset="-122"/>
              </a:rPr>
              <a:t>, t</a:t>
            </a:r>
            <a:r>
              <a:rPr lang="en-US" altLang="zh-CN" sz="4000" b="1" baseline="-25000">
                <a:solidFill>
                  <a:srgbClr val="000000"/>
                </a:solidFill>
                <a:ea typeface="楷体_GB2312" pitchFamily="49" charset="-122"/>
              </a:rPr>
              <a:t>12</a:t>
            </a:r>
            <a:r>
              <a:rPr lang="en-US" altLang="zh-CN" sz="4000" b="1">
                <a:solidFill>
                  <a:srgbClr val="000000"/>
                </a:solidFill>
                <a:ea typeface="楷体_GB2312" pitchFamily="49" charset="-122"/>
              </a:rPr>
              <a:t>, …, t</a:t>
            </a:r>
            <a:r>
              <a:rPr lang="en-US" altLang="zh-CN" sz="4000" b="1" baseline="-25000">
                <a:solidFill>
                  <a:srgbClr val="000000"/>
                </a:solidFill>
                <a:ea typeface="楷体_GB2312" pitchFamily="49" charset="-122"/>
              </a:rPr>
              <a:t>1m</a:t>
            </a:r>
            <a:r>
              <a:rPr lang="en-US" altLang="zh-CN" sz="4000" b="1">
                <a:solidFill>
                  <a:srgbClr val="000000"/>
                </a:solidFill>
                <a:ea typeface="楷体_GB2312" pitchFamily="49" charset="-122"/>
              </a:rPr>
              <a:t> )</a:t>
            </a:r>
            <a:r>
              <a:rPr lang="en-US" altLang="zh-CN" sz="4000">
                <a:solidFill>
                  <a:srgbClr val="000000"/>
                </a:solidFill>
                <a:ea typeface="楷体_GB2312" pitchFamily="49" charset="-122"/>
              </a:rPr>
              <a:t> </a:t>
            </a:r>
            <a:r>
              <a:rPr lang="zh-CN" altLang="en-US" sz="4000">
                <a:solidFill>
                  <a:srgbClr val="000000"/>
                </a:solidFill>
                <a:ea typeface="楷体_GB2312" pitchFamily="49" charset="-122"/>
              </a:rPr>
              <a:t>对应得到 </a:t>
            </a:r>
            <a:r>
              <a:rPr lang="en-US" altLang="zh-CN" sz="4000" b="1">
                <a:solidFill>
                  <a:srgbClr val="000000"/>
                </a:solidFill>
                <a:ea typeface="楷体_GB2312" pitchFamily="49" charset="-122"/>
              </a:rPr>
              <a:t>LBT</a:t>
            </a:r>
            <a:r>
              <a:rPr lang="en-US" altLang="zh-CN" sz="4000">
                <a:solidFill>
                  <a:srgbClr val="000000"/>
                </a:solidFill>
                <a:ea typeface="楷体_GB2312" pitchFamily="49" charset="-122"/>
              </a:rPr>
              <a:t>;</a:t>
            </a:r>
            <a:endParaRPr lang="en-US" altLang="zh-CN" sz="4000" b="1">
              <a:solidFill>
                <a:srgbClr val="000000"/>
              </a:solidFill>
              <a:ea typeface="楷体_GB2312" pitchFamily="49" charset="-122"/>
            </a:endParaRPr>
          </a:p>
        </p:txBody>
      </p:sp>
      <p:sp>
        <p:nvSpPr>
          <p:cNvPr id="22535" name="Rectangle 7"/>
          <p:cNvSpPr>
            <a:spLocks noChangeArrowheads="1"/>
          </p:cNvSpPr>
          <p:nvPr/>
        </p:nvSpPr>
        <p:spPr bwMode="auto">
          <a:xfrm>
            <a:off x="838200" y="5241925"/>
            <a:ext cx="7773988" cy="701675"/>
          </a:xfrm>
          <a:prstGeom prst="rect">
            <a:avLst/>
          </a:prstGeom>
          <a:noFill/>
          <a:ln w="12700" cap="sq">
            <a:noFill/>
            <a:miter lim="800000"/>
            <a:headEnd type="none" w="sm" len="sm"/>
            <a:tailEnd type="none" w="sm" len="sm"/>
          </a:ln>
        </p:spPr>
        <p:txBody>
          <a:bodyPr wrap="none">
            <a:spAutoFit/>
          </a:bodyPr>
          <a:lstStyle/>
          <a:p>
            <a:r>
              <a:rPr lang="zh-CN" altLang="en-US" sz="4000">
                <a:solidFill>
                  <a:srgbClr val="000000"/>
                </a:solidFill>
                <a:ea typeface="楷体_GB2312" pitchFamily="49" charset="-122"/>
              </a:rPr>
              <a:t>由 </a:t>
            </a:r>
            <a:r>
              <a:rPr lang="en-US" altLang="zh-CN" sz="4000" b="1">
                <a:solidFill>
                  <a:srgbClr val="000000"/>
                </a:solidFill>
                <a:ea typeface="楷体_GB2312" pitchFamily="49" charset="-122"/>
              </a:rPr>
              <a:t>(T</a:t>
            </a:r>
            <a:r>
              <a:rPr lang="en-US" altLang="zh-CN" sz="4000" b="1" baseline="-25000">
                <a:solidFill>
                  <a:srgbClr val="000000"/>
                </a:solidFill>
                <a:ea typeface="楷体_GB2312" pitchFamily="49" charset="-122"/>
              </a:rPr>
              <a:t>2</a:t>
            </a:r>
            <a:r>
              <a:rPr lang="en-US" altLang="zh-CN" sz="4000" b="1">
                <a:solidFill>
                  <a:srgbClr val="000000"/>
                </a:solidFill>
                <a:ea typeface="楷体_GB2312" pitchFamily="49" charset="-122"/>
              </a:rPr>
              <a:t>, T</a:t>
            </a:r>
            <a:r>
              <a:rPr lang="en-US" altLang="zh-CN" sz="4000" b="1" baseline="-25000">
                <a:solidFill>
                  <a:srgbClr val="000000"/>
                </a:solidFill>
                <a:ea typeface="楷体_GB2312" pitchFamily="49" charset="-122"/>
              </a:rPr>
              <a:t>3</a:t>
            </a:r>
            <a:r>
              <a:rPr lang="en-US" altLang="zh-CN" sz="4000" b="1">
                <a:solidFill>
                  <a:srgbClr val="000000"/>
                </a:solidFill>
                <a:ea typeface="楷体_GB2312" pitchFamily="49" charset="-122"/>
              </a:rPr>
              <a:t>,…, T</a:t>
            </a:r>
            <a:r>
              <a:rPr lang="en-US" altLang="zh-CN" sz="4000" b="1" baseline="-25000">
                <a:solidFill>
                  <a:srgbClr val="000000"/>
                </a:solidFill>
                <a:ea typeface="楷体_GB2312" pitchFamily="49" charset="-122"/>
              </a:rPr>
              <a:t>n </a:t>
            </a:r>
            <a:r>
              <a:rPr lang="en-US" altLang="zh-CN" sz="4000" b="1">
                <a:solidFill>
                  <a:srgbClr val="000000"/>
                </a:solidFill>
                <a:ea typeface="楷体_GB2312" pitchFamily="49" charset="-122"/>
              </a:rPr>
              <a:t>)</a:t>
            </a:r>
            <a:r>
              <a:rPr lang="en-US" altLang="zh-CN" sz="4000">
                <a:solidFill>
                  <a:srgbClr val="000000"/>
                </a:solidFill>
                <a:ea typeface="楷体_GB2312" pitchFamily="49" charset="-122"/>
              </a:rPr>
              <a:t> </a:t>
            </a:r>
            <a:r>
              <a:rPr lang="zh-CN" altLang="en-US" sz="4000">
                <a:solidFill>
                  <a:srgbClr val="000000"/>
                </a:solidFill>
                <a:ea typeface="楷体_GB2312" pitchFamily="49" charset="-122"/>
              </a:rPr>
              <a:t>对应得到 </a:t>
            </a:r>
            <a:r>
              <a:rPr lang="en-US" altLang="zh-CN" sz="4000" b="1">
                <a:solidFill>
                  <a:srgbClr val="000000"/>
                </a:solidFill>
                <a:ea typeface="楷体_GB2312" pitchFamily="49" charset="-122"/>
              </a:rPr>
              <a:t>RBT</a:t>
            </a:r>
            <a:r>
              <a:rPr lang="zh-CN" altLang="en-US" sz="4000" b="1">
                <a:solidFill>
                  <a:srgbClr val="000000"/>
                </a:solidFill>
                <a:ea typeface="楷体_GB2312" pitchFamily="49" charset="-122"/>
              </a:rPr>
              <a:t>。</a:t>
            </a:r>
          </a:p>
        </p:txBody>
      </p:sp>
    </p:spTree>
    <p:extLst>
      <p:ext uri="{BB962C8B-B14F-4D97-AF65-F5344CB8AC3E}">
        <p14:creationId xmlns:p14="http://schemas.microsoft.com/office/powerpoint/2010/main" val="341601119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7038" y="695325"/>
            <a:ext cx="2073275" cy="1492250"/>
            <a:chOff x="269" y="438"/>
            <a:chExt cx="1306" cy="940"/>
          </a:xfrm>
        </p:grpSpPr>
        <p:grpSp>
          <p:nvGrpSpPr>
            <p:cNvPr id="3" name="Group 3"/>
            <p:cNvGrpSpPr>
              <a:grpSpLocks/>
            </p:cNvGrpSpPr>
            <p:nvPr/>
          </p:nvGrpSpPr>
          <p:grpSpPr bwMode="auto">
            <a:xfrm>
              <a:off x="708" y="438"/>
              <a:ext cx="435" cy="327"/>
              <a:chOff x="1056" y="518"/>
              <a:chExt cx="566" cy="355"/>
            </a:xfrm>
          </p:grpSpPr>
          <p:sp>
            <p:nvSpPr>
              <p:cNvPr id="23684" name="Text Box 4"/>
              <p:cNvSpPr txBox="1">
                <a:spLocks noChangeArrowheads="1"/>
              </p:cNvSpPr>
              <p:nvPr/>
            </p:nvSpPr>
            <p:spPr bwMode="auto">
              <a:xfrm>
                <a:off x="1083" y="518"/>
                <a:ext cx="539"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23685" name="Oval 5"/>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4" name="Group 6"/>
            <p:cNvGrpSpPr>
              <a:grpSpLocks/>
            </p:cNvGrpSpPr>
            <p:nvPr/>
          </p:nvGrpSpPr>
          <p:grpSpPr bwMode="auto">
            <a:xfrm>
              <a:off x="269" y="1031"/>
              <a:ext cx="435" cy="327"/>
              <a:chOff x="1056" y="518"/>
              <a:chExt cx="566" cy="355"/>
            </a:xfrm>
          </p:grpSpPr>
          <p:sp>
            <p:nvSpPr>
              <p:cNvPr id="23682" name="Text Box 7"/>
              <p:cNvSpPr txBox="1">
                <a:spLocks noChangeArrowheads="1"/>
              </p:cNvSpPr>
              <p:nvPr/>
            </p:nvSpPr>
            <p:spPr bwMode="auto">
              <a:xfrm>
                <a:off x="1083" y="518"/>
                <a:ext cx="539"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23683" name="Oval 8"/>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5" name="Group 9"/>
            <p:cNvGrpSpPr>
              <a:grpSpLocks/>
            </p:cNvGrpSpPr>
            <p:nvPr/>
          </p:nvGrpSpPr>
          <p:grpSpPr bwMode="auto">
            <a:xfrm>
              <a:off x="1141" y="1051"/>
              <a:ext cx="434" cy="327"/>
              <a:chOff x="1056" y="518"/>
              <a:chExt cx="566" cy="353"/>
            </a:xfrm>
          </p:grpSpPr>
          <p:sp>
            <p:nvSpPr>
              <p:cNvPr id="23680" name="Text Box 10"/>
              <p:cNvSpPr txBox="1">
                <a:spLocks noChangeArrowheads="1"/>
              </p:cNvSpPr>
              <p:nvPr/>
            </p:nvSpPr>
            <p:spPr bwMode="auto">
              <a:xfrm>
                <a:off x="1084" y="518"/>
                <a:ext cx="538" cy="353"/>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23681" name="Oval 11"/>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6" name="Group 12"/>
            <p:cNvGrpSpPr>
              <a:grpSpLocks/>
            </p:cNvGrpSpPr>
            <p:nvPr/>
          </p:nvGrpSpPr>
          <p:grpSpPr bwMode="auto">
            <a:xfrm>
              <a:off x="707" y="1022"/>
              <a:ext cx="434" cy="327"/>
              <a:chOff x="1056" y="518"/>
              <a:chExt cx="566" cy="353"/>
            </a:xfrm>
          </p:grpSpPr>
          <p:sp>
            <p:nvSpPr>
              <p:cNvPr id="23678" name="Text Box 13"/>
              <p:cNvSpPr txBox="1">
                <a:spLocks noChangeArrowheads="1"/>
              </p:cNvSpPr>
              <p:nvPr/>
            </p:nvSpPr>
            <p:spPr bwMode="auto">
              <a:xfrm>
                <a:off x="1084" y="518"/>
                <a:ext cx="538" cy="353"/>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23679" name="Oval 14"/>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675" name="Line 15"/>
            <p:cNvSpPr>
              <a:spLocks noChangeShapeType="1"/>
            </p:cNvSpPr>
            <p:nvPr/>
          </p:nvSpPr>
          <p:spPr bwMode="auto">
            <a:xfrm flipH="1">
              <a:off x="471" y="717"/>
              <a:ext cx="252" cy="329"/>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3676" name="Line 16"/>
            <p:cNvSpPr>
              <a:spLocks noChangeShapeType="1"/>
            </p:cNvSpPr>
            <p:nvPr/>
          </p:nvSpPr>
          <p:spPr bwMode="auto">
            <a:xfrm>
              <a:off x="882" y="741"/>
              <a:ext cx="1" cy="317"/>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3677" name="Line 17"/>
            <p:cNvSpPr>
              <a:spLocks noChangeShapeType="1"/>
            </p:cNvSpPr>
            <p:nvPr/>
          </p:nvSpPr>
          <p:spPr bwMode="auto">
            <a:xfrm>
              <a:off x="952" y="705"/>
              <a:ext cx="244" cy="376"/>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7" name="Group 18"/>
          <p:cNvGrpSpPr>
            <a:grpSpLocks/>
          </p:cNvGrpSpPr>
          <p:nvPr/>
        </p:nvGrpSpPr>
        <p:grpSpPr bwMode="auto">
          <a:xfrm>
            <a:off x="2586038" y="631825"/>
            <a:ext cx="690562" cy="1539875"/>
            <a:chOff x="1629" y="398"/>
            <a:chExt cx="435" cy="970"/>
          </a:xfrm>
        </p:grpSpPr>
        <p:grpSp>
          <p:nvGrpSpPr>
            <p:cNvPr id="8" name="Group 19"/>
            <p:cNvGrpSpPr>
              <a:grpSpLocks/>
            </p:cNvGrpSpPr>
            <p:nvPr/>
          </p:nvGrpSpPr>
          <p:grpSpPr bwMode="auto">
            <a:xfrm>
              <a:off x="1630" y="398"/>
              <a:ext cx="434" cy="327"/>
              <a:chOff x="1056" y="518"/>
              <a:chExt cx="566" cy="355"/>
            </a:xfrm>
          </p:grpSpPr>
          <p:sp>
            <p:nvSpPr>
              <p:cNvPr id="23669" name="Text Box 20"/>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E</a:t>
                </a:r>
              </a:p>
            </p:txBody>
          </p:sp>
          <p:sp>
            <p:nvSpPr>
              <p:cNvPr id="23670" name="Oval 21"/>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9" name="Group 22"/>
            <p:cNvGrpSpPr>
              <a:grpSpLocks/>
            </p:cNvGrpSpPr>
            <p:nvPr/>
          </p:nvGrpSpPr>
          <p:grpSpPr bwMode="auto">
            <a:xfrm>
              <a:off x="1629" y="1041"/>
              <a:ext cx="434" cy="327"/>
              <a:chOff x="1056" y="518"/>
              <a:chExt cx="566" cy="355"/>
            </a:xfrm>
          </p:grpSpPr>
          <p:sp>
            <p:nvSpPr>
              <p:cNvPr id="23667" name="Text Box 23"/>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F</a:t>
                </a:r>
              </a:p>
            </p:txBody>
          </p:sp>
          <p:sp>
            <p:nvSpPr>
              <p:cNvPr id="23668" name="Oval 24"/>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666" name="Line 25"/>
            <p:cNvSpPr>
              <a:spLocks noChangeShapeType="1"/>
            </p:cNvSpPr>
            <p:nvPr/>
          </p:nvSpPr>
          <p:spPr bwMode="auto">
            <a:xfrm>
              <a:off x="1764" y="717"/>
              <a:ext cx="1" cy="364"/>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10" name="Group 26"/>
          <p:cNvGrpSpPr>
            <a:grpSpLocks/>
          </p:cNvGrpSpPr>
          <p:nvPr/>
        </p:nvGrpSpPr>
        <p:grpSpPr bwMode="auto">
          <a:xfrm>
            <a:off x="3362325" y="650875"/>
            <a:ext cx="1716088" cy="2341563"/>
            <a:chOff x="2118" y="410"/>
            <a:chExt cx="1081" cy="1475"/>
          </a:xfrm>
        </p:grpSpPr>
        <p:grpSp>
          <p:nvGrpSpPr>
            <p:cNvPr id="11" name="Group 27"/>
            <p:cNvGrpSpPr>
              <a:grpSpLocks/>
            </p:cNvGrpSpPr>
            <p:nvPr/>
          </p:nvGrpSpPr>
          <p:grpSpPr bwMode="auto">
            <a:xfrm>
              <a:off x="2765" y="1005"/>
              <a:ext cx="434" cy="327"/>
              <a:chOff x="1056" y="518"/>
              <a:chExt cx="566" cy="355"/>
            </a:xfrm>
          </p:grpSpPr>
          <p:sp>
            <p:nvSpPr>
              <p:cNvPr id="23662" name="Text Box 28"/>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I</a:t>
                </a:r>
              </a:p>
            </p:txBody>
          </p:sp>
          <p:sp>
            <p:nvSpPr>
              <p:cNvPr id="23663" name="Oval 29"/>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2" name="Group 30"/>
            <p:cNvGrpSpPr>
              <a:grpSpLocks/>
            </p:cNvGrpSpPr>
            <p:nvPr/>
          </p:nvGrpSpPr>
          <p:grpSpPr bwMode="auto">
            <a:xfrm>
              <a:off x="2118" y="1039"/>
              <a:ext cx="434" cy="327"/>
              <a:chOff x="1056" y="518"/>
              <a:chExt cx="566" cy="355"/>
            </a:xfrm>
          </p:grpSpPr>
          <p:sp>
            <p:nvSpPr>
              <p:cNvPr id="23660" name="Text Box 31"/>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H</a:t>
                </a:r>
              </a:p>
            </p:txBody>
          </p:sp>
          <p:sp>
            <p:nvSpPr>
              <p:cNvPr id="23661" name="Oval 32"/>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3" name="Group 33"/>
            <p:cNvGrpSpPr>
              <a:grpSpLocks/>
            </p:cNvGrpSpPr>
            <p:nvPr/>
          </p:nvGrpSpPr>
          <p:grpSpPr bwMode="auto">
            <a:xfrm>
              <a:off x="2392" y="410"/>
              <a:ext cx="434" cy="327"/>
              <a:chOff x="1056" y="518"/>
              <a:chExt cx="566" cy="355"/>
            </a:xfrm>
          </p:grpSpPr>
          <p:sp>
            <p:nvSpPr>
              <p:cNvPr id="23658" name="Text Box 34"/>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G</a:t>
                </a:r>
              </a:p>
            </p:txBody>
          </p:sp>
          <p:sp>
            <p:nvSpPr>
              <p:cNvPr id="23659" name="Oval 35"/>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4" name="Group 36"/>
            <p:cNvGrpSpPr>
              <a:grpSpLocks/>
            </p:cNvGrpSpPr>
            <p:nvPr/>
          </p:nvGrpSpPr>
          <p:grpSpPr bwMode="auto">
            <a:xfrm>
              <a:off x="2459" y="1558"/>
              <a:ext cx="434" cy="327"/>
              <a:chOff x="1056" y="518"/>
              <a:chExt cx="566" cy="355"/>
            </a:xfrm>
          </p:grpSpPr>
          <p:sp>
            <p:nvSpPr>
              <p:cNvPr id="23656" name="Text Box 37"/>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J</a:t>
                </a:r>
              </a:p>
            </p:txBody>
          </p:sp>
          <p:sp>
            <p:nvSpPr>
              <p:cNvPr id="23657" name="Oval 38"/>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653" name="Line 39"/>
            <p:cNvSpPr>
              <a:spLocks noChangeShapeType="1"/>
            </p:cNvSpPr>
            <p:nvPr/>
          </p:nvSpPr>
          <p:spPr bwMode="auto">
            <a:xfrm flipH="1">
              <a:off x="2328" y="693"/>
              <a:ext cx="131" cy="388"/>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3654" name="Line 40"/>
            <p:cNvSpPr>
              <a:spLocks noChangeShapeType="1"/>
            </p:cNvSpPr>
            <p:nvPr/>
          </p:nvSpPr>
          <p:spPr bwMode="auto">
            <a:xfrm>
              <a:off x="2599" y="681"/>
              <a:ext cx="224" cy="341"/>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3655" name="Line 41"/>
            <p:cNvSpPr>
              <a:spLocks noChangeShapeType="1"/>
            </p:cNvSpPr>
            <p:nvPr/>
          </p:nvSpPr>
          <p:spPr bwMode="auto">
            <a:xfrm flipH="1">
              <a:off x="2670" y="1281"/>
              <a:ext cx="139" cy="329"/>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15" name="Group 42"/>
          <p:cNvGrpSpPr>
            <a:grpSpLocks/>
          </p:cNvGrpSpPr>
          <p:nvPr/>
        </p:nvGrpSpPr>
        <p:grpSpPr bwMode="auto">
          <a:xfrm>
            <a:off x="5314950" y="1311275"/>
            <a:ext cx="1419225" cy="2909888"/>
            <a:chOff x="3348" y="826"/>
            <a:chExt cx="894" cy="1833"/>
          </a:xfrm>
        </p:grpSpPr>
        <p:grpSp>
          <p:nvGrpSpPr>
            <p:cNvPr id="16" name="Group 43"/>
            <p:cNvGrpSpPr>
              <a:grpSpLocks/>
            </p:cNvGrpSpPr>
            <p:nvPr/>
          </p:nvGrpSpPr>
          <p:grpSpPr bwMode="auto">
            <a:xfrm>
              <a:off x="3348" y="826"/>
              <a:ext cx="874" cy="1393"/>
              <a:chOff x="3348" y="826"/>
              <a:chExt cx="874" cy="1393"/>
            </a:xfrm>
          </p:grpSpPr>
          <p:grpSp>
            <p:nvGrpSpPr>
              <p:cNvPr id="17" name="Group 44"/>
              <p:cNvGrpSpPr>
                <a:grpSpLocks/>
              </p:cNvGrpSpPr>
              <p:nvPr/>
            </p:nvGrpSpPr>
            <p:grpSpPr bwMode="auto">
              <a:xfrm>
                <a:off x="3787" y="826"/>
                <a:ext cx="435" cy="327"/>
                <a:chOff x="1056" y="518"/>
                <a:chExt cx="566" cy="355"/>
              </a:xfrm>
            </p:grpSpPr>
            <p:sp>
              <p:nvSpPr>
                <p:cNvPr id="23647" name="Text Box 45"/>
                <p:cNvSpPr txBox="1">
                  <a:spLocks noChangeArrowheads="1"/>
                </p:cNvSpPr>
                <p:nvPr/>
              </p:nvSpPr>
              <p:spPr bwMode="auto">
                <a:xfrm>
                  <a:off x="1083" y="518"/>
                  <a:ext cx="539"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23648" name="Oval 46"/>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8" name="Group 47"/>
              <p:cNvGrpSpPr>
                <a:grpSpLocks/>
              </p:cNvGrpSpPr>
              <p:nvPr/>
            </p:nvGrpSpPr>
            <p:grpSpPr bwMode="auto">
              <a:xfrm>
                <a:off x="3348" y="1105"/>
                <a:ext cx="454" cy="641"/>
                <a:chOff x="3348" y="1105"/>
                <a:chExt cx="454" cy="641"/>
              </a:xfrm>
            </p:grpSpPr>
            <p:grpSp>
              <p:nvGrpSpPr>
                <p:cNvPr id="19" name="Group 48"/>
                <p:cNvGrpSpPr>
                  <a:grpSpLocks/>
                </p:cNvGrpSpPr>
                <p:nvPr/>
              </p:nvGrpSpPr>
              <p:grpSpPr bwMode="auto">
                <a:xfrm>
                  <a:off x="3348" y="1419"/>
                  <a:ext cx="435" cy="327"/>
                  <a:chOff x="1056" y="518"/>
                  <a:chExt cx="566" cy="355"/>
                </a:xfrm>
              </p:grpSpPr>
              <p:sp>
                <p:nvSpPr>
                  <p:cNvPr id="23645" name="Text Box 49"/>
                  <p:cNvSpPr txBox="1">
                    <a:spLocks noChangeArrowheads="1"/>
                  </p:cNvSpPr>
                  <p:nvPr/>
                </p:nvSpPr>
                <p:spPr bwMode="auto">
                  <a:xfrm>
                    <a:off x="1083" y="518"/>
                    <a:ext cx="539"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23646" name="Oval 50"/>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644" name="Line 51"/>
                <p:cNvSpPr>
                  <a:spLocks noChangeShapeType="1"/>
                </p:cNvSpPr>
                <p:nvPr/>
              </p:nvSpPr>
              <p:spPr bwMode="auto">
                <a:xfrm flipH="1">
                  <a:off x="3550" y="1105"/>
                  <a:ext cx="252" cy="329"/>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20" name="Group 52"/>
              <p:cNvGrpSpPr>
                <a:grpSpLocks/>
              </p:cNvGrpSpPr>
              <p:nvPr/>
            </p:nvGrpSpPr>
            <p:grpSpPr bwMode="auto">
              <a:xfrm>
                <a:off x="3537" y="1704"/>
                <a:ext cx="437" cy="515"/>
                <a:chOff x="3537" y="1704"/>
                <a:chExt cx="437" cy="515"/>
              </a:xfrm>
            </p:grpSpPr>
            <p:grpSp>
              <p:nvGrpSpPr>
                <p:cNvPr id="21" name="Group 53"/>
                <p:cNvGrpSpPr>
                  <a:grpSpLocks/>
                </p:cNvGrpSpPr>
                <p:nvPr/>
              </p:nvGrpSpPr>
              <p:grpSpPr bwMode="auto">
                <a:xfrm>
                  <a:off x="3540" y="1892"/>
                  <a:ext cx="434" cy="327"/>
                  <a:chOff x="1056" y="518"/>
                  <a:chExt cx="566" cy="353"/>
                </a:xfrm>
              </p:grpSpPr>
              <p:sp>
                <p:nvSpPr>
                  <p:cNvPr id="23641" name="Text Box 54"/>
                  <p:cNvSpPr txBox="1">
                    <a:spLocks noChangeArrowheads="1"/>
                  </p:cNvSpPr>
                  <p:nvPr/>
                </p:nvSpPr>
                <p:spPr bwMode="auto">
                  <a:xfrm>
                    <a:off x="1084" y="518"/>
                    <a:ext cx="538" cy="353"/>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23642" name="Oval 55"/>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640" name="Line 56"/>
                <p:cNvSpPr>
                  <a:spLocks noChangeShapeType="1"/>
                </p:cNvSpPr>
                <p:nvPr/>
              </p:nvSpPr>
              <p:spPr bwMode="auto">
                <a:xfrm>
                  <a:off x="3537" y="1704"/>
                  <a:ext cx="94" cy="188"/>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grpSp>
          <p:nvGrpSpPr>
            <p:cNvPr id="22" name="Group 57"/>
            <p:cNvGrpSpPr>
              <a:grpSpLocks/>
            </p:cNvGrpSpPr>
            <p:nvPr/>
          </p:nvGrpSpPr>
          <p:grpSpPr bwMode="auto">
            <a:xfrm>
              <a:off x="3772" y="2151"/>
              <a:ext cx="470" cy="508"/>
              <a:chOff x="3772" y="2151"/>
              <a:chExt cx="470" cy="508"/>
            </a:xfrm>
          </p:grpSpPr>
          <p:grpSp>
            <p:nvGrpSpPr>
              <p:cNvPr id="23" name="Group 58"/>
              <p:cNvGrpSpPr>
                <a:grpSpLocks/>
              </p:cNvGrpSpPr>
              <p:nvPr/>
            </p:nvGrpSpPr>
            <p:grpSpPr bwMode="auto">
              <a:xfrm>
                <a:off x="3808" y="2332"/>
                <a:ext cx="434" cy="327"/>
                <a:chOff x="1056" y="518"/>
                <a:chExt cx="566" cy="353"/>
              </a:xfrm>
            </p:grpSpPr>
            <p:sp>
              <p:nvSpPr>
                <p:cNvPr id="23634" name="Text Box 59"/>
                <p:cNvSpPr txBox="1">
                  <a:spLocks noChangeArrowheads="1"/>
                </p:cNvSpPr>
                <p:nvPr/>
              </p:nvSpPr>
              <p:spPr bwMode="auto">
                <a:xfrm>
                  <a:off x="1084" y="518"/>
                  <a:ext cx="538" cy="353"/>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23635" name="Oval 60"/>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633" name="Line 61"/>
              <p:cNvSpPr>
                <a:spLocks noChangeShapeType="1"/>
              </p:cNvSpPr>
              <p:nvPr/>
            </p:nvSpPr>
            <p:spPr bwMode="auto">
              <a:xfrm>
                <a:off x="3772" y="2151"/>
                <a:ext cx="94" cy="188"/>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grpSp>
        <p:nvGrpSpPr>
          <p:cNvPr id="24" name="Group 62"/>
          <p:cNvGrpSpPr>
            <a:grpSpLocks/>
          </p:cNvGrpSpPr>
          <p:nvPr/>
        </p:nvGrpSpPr>
        <p:grpSpPr bwMode="auto">
          <a:xfrm>
            <a:off x="6389688" y="2143125"/>
            <a:ext cx="1306512" cy="1333500"/>
            <a:chOff x="3767" y="1620"/>
            <a:chExt cx="823" cy="840"/>
          </a:xfrm>
        </p:grpSpPr>
        <p:grpSp>
          <p:nvGrpSpPr>
            <p:cNvPr id="25" name="Group 63"/>
            <p:cNvGrpSpPr>
              <a:grpSpLocks/>
            </p:cNvGrpSpPr>
            <p:nvPr/>
          </p:nvGrpSpPr>
          <p:grpSpPr bwMode="auto">
            <a:xfrm>
              <a:off x="4156" y="1620"/>
              <a:ext cx="434" cy="327"/>
              <a:chOff x="1056" y="518"/>
              <a:chExt cx="566" cy="355"/>
            </a:xfrm>
          </p:grpSpPr>
          <p:sp>
            <p:nvSpPr>
              <p:cNvPr id="23628" name="Text Box 64"/>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E</a:t>
                </a:r>
              </a:p>
            </p:txBody>
          </p:sp>
          <p:sp>
            <p:nvSpPr>
              <p:cNvPr id="23629" name="Oval 65"/>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26" name="Group 66"/>
            <p:cNvGrpSpPr>
              <a:grpSpLocks/>
            </p:cNvGrpSpPr>
            <p:nvPr/>
          </p:nvGrpSpPr>
          <p:grpSpPr bwMode="auto">
            <a:xfrm>
              <a:off x="3767" y="2133"/>
              <a:ext cx="434" cy="327"/>
              <a:chOff x="1056" y="518"/>
              <a:chExt cx="566" cy="355"/>
            </a:xfrm>
          </p:grpSpPr>
          <p:sp>
            <p:nvSpPr>
              <p:cNvPr id="23626" name="Text Box 67"/>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F</a:t>
                </a:r>
              </a:p>
            </p:txBody>
          </p:sp>
          <p:sp>
            <p:nvSpPr>
              <p:cNvPr id="23627" name="Oval 68"/>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625" name="Line 69"/>
            <p:cNvSpPr>
              <a:spLocks noChangeShapeType="1"/>
            </p:cNvSpPr>
            <p:nvPr/>
          </p:nvSpPr>
          <p:spPr bwMode="auto">
            <a:xfrm flipH="1">
              <a:off x="3996" y="1880"/>
              <a:ext cx="217" cy="282"/>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27" name="Group 70"/>
          <p:cNvGrpSpPr>
            <a:grpSpLocks/>
          </p:cNvGrpSpPr>
          <p:nvPr/>
        </p:nvGrpSpPr>
        <p:grpSpPr bwMode="auto">
          <a:xfrm>
            <a:off x="7351713" y="2835275"/>
            <a:ext cx="1362075" cy="3013075"/>
            <a:chOff x="4902" y="387"/>
            <a:chExt cx="858" cy="1898"/>
          </a:xfrm>
        </p:grpSpPr>
        <p:grpSp>
          <p:nvGrpSpPr>
            <p:cNvPr id="28" name="Group 71"/>
            <p:cNvGrpSpPr>
              <a:grpSpLocks/>
            </p:cNvGrpSpPr>
            <p:nvPr/>
          </p:nvGrpSpPr>
          <p:grpSpPr bwMode="auto">
            <a:xfrm>
              <a:off x="4926" y="1016"/>
              <a:ext cx="434" cy="327"/>
              <a:chOff x="1056" y="518"/>
              <a:chExt cx="566" cy="355"/>
            </a:xfrm>
          </p:grpSpPr>
          <p:sp>
            <p:nvSpPr>
              <p:cNvPr id="23621" name="Text Box 72"/>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H</a:t>
                </a:r>
              </a:p>
            </p:txBody>
          </p:sp>
          <p:sp>
            <p:nvSpPr>
              <p:cNvPr id="23622" name="Oval 73"/>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29" name="Group 74"/>
            <p:cNvGrpSpPr>
              <a:grpSpLocks/>
            </p:cNvGrpSpPr>
            <p:nvPr/>
          </p:nvGrpSpPr>
          <p:grpSpPr bwMode="auto">
            <a:xfrm>
              <a:off x="5200" y="387"/>
              <a:ext cx="434" cy="327"/>
              <a:chOff x="1056" y="518"/>
              <a:chExt cx="566" cy="355"/>
            </a:xfrm>
          </p:grpSpPr>
          <p:sp>
            <p:nvSpPr>
              <p:cNvPr id="23619" name="Text Box 75"/>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G</a:t>
                </a:r>
              </a:p>
            </p:txBody>
          </p:sp>
          <p:sp>
            <p:nvSpPr>
              <p:cNvPr id="23620" name="Oval 76"/>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30" name="Group 77"/>
            <p:cNvGrpSpPr>
              <a:grpSpLocks/>
            </p:cNvGrpSpPr>
            <p:nvPr/>
          </p:nvGrpSpPr>
          <p:grpSpPr bwMode="auto">
            <a:xfrm>
              <a:off x="5326" y="1441"/>
              <a:ext cx="434" cy="327"/>
              <a:chOff x="1056" y="518"/>
              <a:chExt cx="566" cy="355"/>
            </a:xfrm>
          </p:grpSpPr>
          <p:sp>
            <p:nvSpPr>
              <p:cNvPr id="23617" name="Text Box 78"/>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I</a:t>
                </a:r>
              </a:p>
            </p:txBody>
          </p:sp>
          <p:sp>
            <p:nvSpPr>
              <p:cNvPr id="23618" name="Oval 79"/>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611" name="Line 80"/>
            <p:cNvSpPr>
              <a:spLocks noChangeShapeType="1"/>
            </p:cNvSpPr>
            <p:nvPr/>
          </p:nvSpPr>
          <p:spPr bwMode="auto">
            <a:xfrm flipH="1">
              <a:off x="5089" y="670"/>
              <a:ext cx="178" cy="388"/>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31" name="Group 81"/>
            <p:cNvGrpSpPr>
              <a:grpSpLocks/>
            </p:cNvGrpSpPr>
            <p:nvPr/>
          </p:nvGrpSpPr>
          <p:grpSpPr bwMode="auto">
            <a:xfrm>
              <a:off x="4902" y="1958"/>
              <a:ext cx="434" cy="327"/>
              <a:chOff x="1056" y="518"/>
              <a:chExt cx="566" cy="355"/>
            </a:xfrm>
          </p:grpSpPr>
          <p:sp>
            <p:nvSpPr>
              <p:cNvPr id="23615" name="Text Box 82"/>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J</a:t>
                </a:r>
              </a:p>
            </p:txBody>
          </p:sp>
          <p:sp>
            <p:nvSpPr>
              <p:cNvPr id="23616" name="Oval 83"/>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613" name="Line 84"/>
            <p:cNvSpPr>
              <a:spLocks noChangeShapeType="1"/>
            </p:cNvSpPr>
            <p:nvPr/>
          </p:nvSpPr>
          <p:spPr bwMode="auto">
            <a:xfrm>
              <a:off x="5171" y="1246"/>
              <a:ext cx="200" cy="247"/>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3614" name="Line 85"/>
            <p:cNvSpPr>
              <a:spLocks noChangeShapeType="1"/>
            </p:cNvSpPr>
            <p:nvPr/>
          </p:nvSpPr>
          <p:spPr bwMode="auto">
            <a:xfrm flipH="1">
              <a:off x="5147" y="1704"/>
              <a:ext cx="235" cy="306"/>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sp>
        <p:nvSpPr>
          <p:cNvPr id="418902" name="Line 86"/>
          <p:cNvSpPr>
            <a:spLocks noChangeShapeType="1"/>
          </p:cNvSpPr>
          <p:nvPr/>
        </p:nvSpPr>
        <p:spPr bwMode="auto">
          <a:xfrm>
            <a:off x="6381750" y="1660525"/>
            <a:ext cx="652463" cy="560388"/>
          </a:xfrm>
          <a:prstGeom prst="line">
            <a:avLst/>
          </a:prstGeom>
          <a:noFill/>
          <a:ln w="38100" cap="sq">
            <a:solidFill>
              <a:srgbClr val="0000FF"/>
            </a:solidFill>
            <a:round/>
            <a:headEnd type="none" w="sm" len="sm"/>
            <a:tailEnd type="none" w="sm" len="sm"/>
          </a:ln>
        </p:spPr>
        <p:txBody>
          <a:bodyPr wrap="none"/>
          <a:lstStyle/>
          <a:p>
            <a:endParaRPr lang="zh-CN" altLang="en-US" sz="2400">
              <a:solidFill>
                <a:srgbClr val="000000"/>
              </a:solidFill>
            </a:endParaRPr>
          </a:p>
        </p:txBody>
      </p:sp>
      <p:sp>
        <p:nvSpPr>
          <p:cNvPr id="418903" name="Line 87"/>
          <p:cNvSpPr>
            <a:spLocks noChangeShapeType="1"/>
          </p:cNvSpPr>
          <p:nvPr/>
        </p:nvSpPr>
        <p:spPr bwMode="auto">
          <a:xfrm>
            <a:off x="7351713" y="2500313"/>
            <a:ext cx="522287" cy="449262"/>
          </a:xfrm>
          <a:prstGeom prst="line">
            <a:avLst/>
          </a:prstGeom>
          <a:noFill/>
          <a:ln w="38100" cap="sq">
            <a:solidFill>
              <a:srgbClr val="0000FF"/>
            </a:solidFill>
            <a:round/>
            <a:headEnd type="none" w="sm" len="sm"/>
            <a:tailEnd type="none" w="sm" len="sm"/>
          </a:ln>
        </p:spPr>
        <p:txBody>
          <a:bodyPr wrap="none"/>
          <a:lstStyle/>
          <a:p>
            <a:endParaRPr lang="zh-CN" altLang="en-US" sz="2400">
              <a:solidFill>
                <a:srgbClr val="000000"/>
              </a:solidFill>
            </a:endParaRPr>
          </a:p>
        </p:txBody>
      </p:sp>
      <p:sp>
        <p:nvSpPr>
          <p:cNvPr id="23562" name="Text Box 88"/>
          <p:cNvSpPr txBox="1">
            <a:spLocks noChangeArrowheads="1"/>
          </p:cNvSpPr>
          <p:nvPr/>
        </p:nvSpPr>
        <p:spPr bwMode="auto">
          <a:xfrm>
            <a:off x="4710113" y="298450"/>
            <a:ext cx="2147887" cy="823913"/>
          </a:xfrm>
          <a:prstGeom prst="rect">
            <a:avLst/>
          </a:prstGeom>
          <a:noFill/>
          <a:ln w="12700" cap="sq">
            <a:noFill/>
            <a:miter lim="800000"/>
            <a:headEnd type="none" w="sm" len="sm"/>
            <a:tailEnd type="none" w="sm" len="sm"/>
          </a:ln>
        </p:spPr>
        <p:txBody>
          <a:bodyPr>
            <a:spAutoFit/>
          </a:bodyPr>
          <a:lstStyle/>
          <a:p>
            <a:r>
              <a:rPr lang="zh-CN" altLang="en-US" sz="4800" b="1">
                <a:solidFill>
                  <a:srgbClr val="0000FF"/>
                </a:solidFill>
                <a:ea typeface="隶书" pitchFamily="49" charset="-122"/>
              </a:rPr>
              <a:t>举例：</a:t>
            </a:r>
            <a:endParaRPr lang="zh-CN" altLang="en-US" sz="4800">
              <a:solidFill>
                <a:srgbClr val="000000"/>
              </a:solidFill>
            </a:endParaRPr>
          </a:p>
        </p:txBody>
      </p:sp>
      <p:sp>
        <p:nvSpPr>
          <p:cNvPr id="418905" name="Rectangle 89"/>
          <p:cNvSpPr>
            <a:spLocks noChangeArrowheads="1"/>
          </p:cNvSpPr>
          <p:nvPr/>
        </p:nvSpPr>
        <p:spPr bwMode="auto">
          <a:xfrm>
            <a:off x="785813" y="639763"/>
            <a:ext cx="1225550" cy="585787"/>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418906" name="Rectangle 90"/>
          <p:cNvSpPr>
            <a:spLocks noChangeArrowheads="1"/>
          </p:cNvSpPr>
          <p:nvPr/>
        </p:nvSpPr>
        <p:spPr bwMode="auto">
          <a:xfrm>
            <a:off x="309563" y="1481138"/>
            <a:ext cx="2030412" cy="750887"/>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418907" name="Rectangle 91"/>
          <p:cNvSpPr>
            <a:spLocks noChangeArrowheads="1"/>
          </p:cNvSpPr>
          <p:nvPr/>
        </p:nvSpPr>
        <p:spPr bwMode="auto">
          <a:xfrm>
            <a:off x="2430463" y="457200"/>
            <a:ext cx="2487612" cy="2579688"/>
          </a:xfrm>
          <a:prstGeom prst="rect">
            <a:avLst/>
          </a:prstGeom>
          <a:no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grpSp>
        <p:nvGrpSpPr>
          <p:cNvPr id="418880" name="Group 92"/>
          <p:cNvGrpSpPr>
            <a:grpSpLocks/>
          </p:cNvGrpSpPr>
          <p:nvPr/>
        </p:nvGrpSpPr>
        <p:grpSpPr bwMode="auto">
          <a:xfrm>
            <a:off x="557213" y="3233738"/>
            <a:ext cx="1419225" cy="2909887"/>
            <a:chOff x="3407" y="403"/>
            <a:chExt cx="894" cy="1833"/>
          </a:xfrm>
        </p:grpSpPr>
        <p:grpSp>
          <p:nvGrpSpPr>
            <p:cNvPr id="418881" name="Group 93"/>
            <p:cNvGrpSpPr>
              <a:grpSpLocks/>
            </p:cNvGrpSpPr>
            <p:nvPr/>
          </p:nvGrpSpPr>
          <p:grpSpPr bwMode="auto">
            <a:xfrm>
              <a:off x="3846" y="403"/>
              <a:ext cx="435" cy="327"/>
              <a:chOff x="1056" y="518"/>
              <a:chExt cx="566" cy="355"/>
            </a:xfrm>
          </p:grpSpPr>
          <p:sp>
            <p:nvSpPr>
              <p:cNvPr id="23606" name="Text Box 94"/>
              <p:cNvSpPr txBox="1">
                <a:spLocks noChangeArrowheads="1"/>
              </p:cNvSpPr>
              <p:nvPr/>
            </p:nvSpPr>
            <p:spPr bwMode="auto">
              <a:xfrm>
                <a:off x="1083" y="518"/>
                <a:ext cx="539"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23607" name="Oval 95"/>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418882" name="Group 96"/>
            <p:cNvGrpSpPr>
              <a:grpSpLocks/>
            </p:cNvGrpSpPr>
            <p:nvPr/>
          </p:nvGrpSpPr>
          <p:grpSpPr bwMode="auto">
            <a:xfrm>
              <a:off x="3407" y="996"/>
              <a:ext cx="435" cy="327"/>
              <a:chOff x="1056" y="518"/>
              <a:chExt cx="566" cy="355"/>
            </a:xfrm>
          </p:grpSpPr>
          <p:sp>
            <p:nvSpPr>
              <p:cNvPr id="23604" name="Text Box 97"/>
              <p:cNvSpPr txBox="1">
                <a:spLocks noChangeArrowheads="1"/>
              </p:cNvSpPr>
              <p:nvPr/>
            </p:nvSpPr>
            <p:spPr bwMode="auto">
              <a:xfrm>
                <a:off x="1083" y="518"/>
                <a:ext cx="539"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23605" name="Oval 98"/>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418883" name="Group 99"/>
            <p:cNvGrpSpPr>
              <a:grpSpLocks/>
            </p:cNvGrpSpPr>
            <p:nvPr/>
          </p:nvGrpSpPr>
          <p:grpSpPr bwMode="auto">
            <a:xfrm>
              <a:off x="3599" y="1469"/>
              <a:ext cx="434" cy="327"/>
              <a:chOff x="1056" y="518"/>
              <a:chExt cx="566" cy="353"/>
            </a:xfrm>
          </p:grpSpPr>
          <p:sp>
            <p:nvSpPr>
              <p:cNvPr id="23602" name="Text Box 100"/>
              <p:cNvSpPr txBox="1">
                <a:spLocks noChangeArrowheads="1"/>
              </p:cNvSpPr>
              <p:nvPr/>
            </p:nvSpPr>
            <p:spPr bwMode="auto">
              <a:xfrm>
                <a:off x="1084" y="518"/>
                <a:ext cx="538" cy="353"/>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23603" name="Oval 101"/>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596" name="Line 102"/>
            <p:cNvSpPr>
              <a:spLocks noChangeShapeType="1"/>
            </p:cNvSpPr>
            <p:nvPr/>
          </p:nvSpPr>
          <p:spPr bwMode="auto">
            <a:xfrm flipH="1">
              <a:off x="3609" y="682"/>
              <a:ext cx="252" cy="329"/>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418884" name="Group 103"/>
            <p:cNvGrpSpPr>
              <a:grpSpLocks/>
            </p:cNvGrpSpPr>
            <p:nvPr/>
          </p:nvGrpSpPr>
          <p:grpSpPr bwMode="auto">
            <a:xfrm>
              <a:off x="3867" y="1909"/>
              <a:ext cx="434" cy="327"/>
              <a:chOff x="1056" y="518"/>
              <a:chExt cx="566" cy="353"/>
            </a:xfrm>
          </p:grpSpPr>
          <p:sp>
            <p:nvSpPr>
              <p:cNvPr id="23600" name="Text Box 104"/>
              <p:cNvSpPr txBox="1">
                <a:spLocks noChangeArrowheads="1"/>
              </p:cNvSpPr>
              <p:nvPr/>
            </p:nvSpPr>
            <p:spPr bwMode="auto">
              <a:xfrm>
                <a:off x="1084" y="518"/>
                <a:ext cx="538" cy="353"/>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23601" name="Oval 105"/>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598" name="Line 106"/>
            <p:cNvSpPr>
              <a:spLocks noChangeShapeType="1"/>
            </p:cNvSpPr>
            <p:nvPr/>
          </p:nvSpPr>
          <p:spPr bwMode="auto">
            <a:xfrm>
              <a:off x="3596" y="1281"/>
              <a:ext cx="94" cy="188"/>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3599" name="Line 107"/>
            <p:cNvSpPr>
              <a:spLocks noChangeShapeType="1"/>
            </p:cNvSpPr>
            <p:nvPr/>
          </p:nvSpPr>
          <p:spPr bwMode="auto">
            <a:xfrm>
              <a:off x="3831" y="1728"/>
              <a:ext cx="94" cy="188"/>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418885" name="Group 108"/>
          <p:cNvGrpSpPr>
            <a:grpSpLocks/>
          </p:cNvGrpSpPr>
          <p:nvPr/>
        </p:nvGrpSpPr>
        <p:grpSpPr bwMode="auto">
          <a:xfrm>
            <a:off x="2930525" y="3208338"/>
            <a:ext cx="1362075" cy="3013075"/>
            <a:chOff x="4902" y="387"/>
            <a:chExt cx="858" cy="1898"/>
          </a:xfrm>
        </p:grpSpPr>
        <p:grpSp>
          <p:nvGrpSpPr>
            <p:cNvPr id="418886" name="Group 109"/>
            <p:cNvGrpSpPr>
              <a:grpSpLocks/>
            </p:cNvGrpSpPr>
            <p:nvPr/>
          </p:nvGrpSpPr>
          <p:grpSpPr bwMode="auto">
            <a:xfrm>
              <a:off x="4926" y="1016"/>
              <a:ext cx="434" cy="327"/>
              <a:chOff x="1056" y="518"/>
              <a:chExt cx="566" cy="355"/>
            </a:xfrm>
          </p:grpSpPr>
          <p:sp>
            <p:nvSpPr>
              <p:cNvPr id="23591" name="Text Box 110"/>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H</a:t>
                </a:r>
              </a:p>
            </p:txBody>
          </p:sp>
          <p:sp>
            <p:nvSpPr>
              <p:cNvPr id="23592" name="Oval 111"/>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418887" name="Group 112"/>
            <p:cNvGrpSpPr>
              <a:grpSpLocks/>
            </p:cNvGrpSpPr>
            <p:nvPr/>
          </p:nvGrpSpPr>
          <p:grpSpPr bwMode="auto">
            <a:xfrm>
              <a:off x="5200" y="387"/>
              <a:ext cx="434" cy="327"/>
              <a:chOff x="1056" y="518"/>
              <a:chExt cx="566" cy="355"/>
            </a:xfrm>
          </p:grpSpPr>
          <p:sp>
            <p:nvSpPr>
              <p:cNvPr id="23589" name="Text Box 113"/>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G</a:t>
                </a:r>
              </a:p>
            </p:txBody>
          </p:sp>
          <p:sp>
            <p:nvSpPr>
              <p:cNvPr id="23590" name="Oval 114"/>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418888" name="Group 115"/>
            <p:cNvGrpSpPr>
              <a:grpSpLocks/>
            </p:cNvGrpSpPr>
            <p:nvPr/>
          </p:nvGrpSpPr>
          <p:grpSpPr bwMode="auto">
            <a:xfrm>
              <a:off x="5326" y="1441"/>
              <a:ext cx="434" cy="327"/>
              <a:chOff x="1056" y="518"/>
              <a:chExt cx="566" cy="355"/>
            </a:xfrm>
          </p:grpSpPr>
          <p:sp>
            <p:nvSpPr>
              <p:cNvPr id="23587" name="Text Box 116"/>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I</a:t>
                </a:r>
              </a:p>
            </p:txBody>
          </p:sp>
          <p:sp>
            <p:nvSpPr>
              <p:cNvPr id="23588" name="Oval 117"/>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581" name="Line 118"/>
            <p:cNvSpPr>
              <a:spLocks noChangeShapeType="1"/>
            </p:cNvSpPr>
            <p:nvPr/>
          </p:nvSpPr>
          <p:spPr bwMode="auto">
            <a:xfrm flipH="1">
              <a:off x="5089" y="670"/>
              <a:ext cx="178" cy="388"/>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418889" name="Group 119"/>
            <p:cNvGrpSpPr>
              <a:grpSpLocks/>
            </p:cNvGrpSpPr>
            <p:nvPr/>
          </p:nvGrpSpPr>
          <p:grpSpPr bwMode="auto">
            <a:xfrm>
              <a:off x="4902" y="1958"/>
              <a:ext cx="434" cy="327"/>
              <a:chOff x="1056" y="518"/>
              <a:chExt cx="566" cy="355"/>
            </a:xfrm>
          </p:grpSpPr>
          <p:sp>
            <p:nvSpPr>
              <p:cNvPr id="23585" name="Text Box 120"/>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J</a:t>
                </a:r>
              </a:p>
            </p:txBody>
          </p:sp>
          <p:sp>
            <p:nvSpPr>
              <p:cNvPr id="23586" name="Oval 121"/>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583" name="Line 122"/>
            <p:cNvSpPr>
              <a:spLocks noChangeShapeType="1"/>
            </p:cNvSpPr>
            <p:nvPr/>
          </p:nvSpPr>
          <p:spPr bwMode="auto">
            <a:xfrm>
              <a:off x="5171" y="1246"/>
              <a:ext cx="200" cy="247"/>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3584" name="Line 123"/>
            <p:cNvSpPr>
              <a:spLocks noChangeShapeType="1"/>
            </p:cNvSpPr>
            <p:nvPr/>
          </p:nvSpPr>
          <p:spPr bwMode="auto">
            <a:xfrm flipH="1">
              <a:off x="5147" y="1704"/>
              <a:ext cx="235" cy="306"/>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sp>
        <p:nvSpPr>
          <p:cNvPr id="418940" name="Line 124"/>
          <p:cNvSpPr>
            <a:spLocks noChangeShapeType="1"/>
          </p:cNvSpPr>
          <p:nvPr/>
        </p:nvSpPr>
        <p:spPr bwMode="auto">
          <a:xfrm>
            <a:off x="1698625" y="3470275"/>
            <a:ext cx="596900" cy="0"/>
          </a:xfrm>
          <a:prstGeom prst="line">
            <a:avLst/>
          </a:prstGeom>
          <a:noFill/>
          <a:ln w="38100" cap="sq">
            <a:solidFill>
              <a:srgbClr val="0000FF"/>
            </a:solidFill>
            <a:round/>
            <a:headEnd type="none" w="sm" len="sm"/>
            <a:tailEnd type="none" w="sm" len="sm"/>
          </a:ln>
        </p:spPr>
        <p:txBody>
          <a:bodyPr wrap="none"/>
          <a:lstStyle/>
          <a:p>
            <a:endParaRPr lang="zh-CN" altLang="en-US" sz="2400">
              <a:solidFill>
                <a:srgbClr val="000000"/>
              </a:solidFill>
            </a:endParaRPr>
          </a:p>
        </p:txBody>
      </p:sp>
      <p:sp>
        <p:nvSpPr>
          <p:cNvPr id="418941" name="Line 125"/>
          <p:cNvSpPr>
            <a:spLocks noChangeShapeType="1"/>
          </p:cNvSpPr>
          <p:nvPr/>
        </p:nvSpPr>
        <p:spPr bwMode="auto">
          <a:xfrm>
            <a:off x="2762250" y="3489325"/>
            <a:ext cx="596900" cy="0"/>
          </a:xfrm>
          <a:prstGeom prst="line">
            <a:avLst/>
          </a:prstGeom>
          <a:noFill/>
          <a:ln w="38100" cap="sq">
            <a:solidFill>
              <a:srgbClr val="0000FF"/>
            </a:solidFill>
            <a:round/>
            <a:headEnd type="none" w="sm" len="sm"/>
            <a:tailEnd type="none" w="sm" len="sm"/>
          </a:ln>
        </p:spPr>
        <p:txBody>
          <a:bodyPr wrap="none"/>
          <a:lstStyle/>
          <a:p>
            <a:endParaRPr lang="zh-CN" altLang="en-US" sz="2400">
              <a:solidFill>
                <a:srgbClr val="000000"/>
              </a:solidFill>
            </a:endParaRPr>
          </a:p>
        </p:txBody>
      </p:sp>
      <p:grpSp>
        <p:nvGrpSpPr>
          <p:cNvPr id="418890" name="Group 126"/>
          <p:cNvGrpSpPr>
            <a:grpSpLocks/>
          </p:cNvGrpSpPr>
          <p:nvPr/>
        </p:nvGrpSpPr>
        <p:grpSpPr bwMode="auto">
          <a:xfrm>
            <a:off x="1743075" y="3243263"/>
            <a:ext cx="1306513" cy="1333500"/>
            <a:chOff x="3767" y="1620"/>
            <a:chExt cx="823" cy="840"/>
          </a:xfrm>
        </p:grpSpPr>
        <p:grpSp>
          <p:nvGrpSpPr>
            <p:cNvPr id="418891" name="Group 127"/>
            <p:cNvGrpSpPr>
              <a:grpSpLocks/>
            </p:cNvGrpSpPr>
            <p:nvPr/>
          </p:nvGrpSpPr>
          <p:grpSpPr bwMode="auto">
            <a:xfrm>
              <a:off x="4156" y="1620"/>
              <a:ext cx="434" cy="327"/>
              <a:chOff x="1056" y="518"/>
              <a:chExt cx="566" cy="355"/>
            </a:xfrm>
          </p:grpSpPr>
          <p:sp>
            <p:nvSpPr>
              <p:cNvPr id="23576" name="Text Box 128"/>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E</a:t>
                </a:r>
              </a:p>
            </p:txBody>
          </p:sp>
          <p:sp>
            <p:nvSpPr>
              <p:cNvPr id="23577" name="Oval 129"/>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418892" name="Group 130"/>
            <p:cNvGrpSpPr>
              <a:grpSpLocks/>
            </p:cNvGrpSpPr>
            <p:nvPr/>
          </p:nvGrpSpPr>
          <p:grpSpPr bwMode="auto">
            <a:xfrm>
              <a:off x="3767" y="2133"/>
              <a:ext cx="434" cy="327"/>
              <a:chOff x="1056" y="518"/>
              <a:chExt cx="566" cy="355"/>
            </a:xfrm>
          </p:grpSpPr>
          <p:sp>
            <p:nvSpPr>
              <p:cNvPr id="23574" name="Text Box 131"/>
              <p:cNvSpPr txBox="1">
                <a:spLocks noChangeArrowheads="1"/>
              </p:cNvSpPr>
              <p:nvPr/>
            </p:nvSpPr>
            <p:spPr bwMode="auto">
              <a:xfrm>
                <a:off x="1084" y="518"/>
                <a:ext cx="538" cy="355"/>
              </a:xfrm>
              <a:prstGeom prst="rect">
                <a:avLst/>
              </a:prstGeom>
              <a:noFill/>
              <a:ln w="38100" cap="sq">
                <a:noFill/>
                <a:miter lim="800000"/>
                <a:headEnd type="none" w="sm" len="sm"/>
                <a:tailEnd type="none" w="sm" len="sm"/>
              </a:ln>
            </p:spPr>
            <p:txBody>
              <a:bodyPr>
                <a:spAutoFit/>
              </a:bodyPr>
              <a:lstStyle/>
              <a:p>
                <a:pPr>
                  <a:spcBef>
                    <a:spcPct val="50000"/>
                  </a:spcBef>
                </a:pPr>
                <a:r>
                  <a:rPr lang="en-US" altLang="zh-CN" sz="2800">
                    <a:solidFill>
                      <a:srgbClr val="000000"/>
                    </a:solidFill>
                  </a:rPr>
                  <a:t>F</a:t>
                </a:r>
              </a:p>
            </p:txBody>
          </p:sp>
          <p:sp>
            <p:nvSpPr>
              <p:cNvPr id="23575" name="Oval 132"/>
              <p:cNvSpPr>
                <a:spLocks noChangeArrowheads="1"/>
              </p:cNvSpPr>
              <p:nvPr/>
            </p:nvSpPr>
            <p:spPr bwMode="auto">
              <a:xfrm>
                <a:off x="1056" y="537"/>
                <a:ext cx="327" cy="307"/>
              </a:xfrm>
              <a:prstGeom prst="ellipse">
                <a:avLst/>
              </a:prstGeom>
              <a:noFill/>
              <a:ln w="381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3573" name="Line 133"/>
            <p:cNvSpPr>
              <a:spLocks noChangeShapeType="1"/>
            </p:cNvSpPr>
            <p:nvPr/>
          </p:nvSpPr>
          <p:spPr bwMode="auto">
            <a:xfrm flipH="1">
              <a:off x="3996" y="1880"/>
              <a:ext cx="217" cy="282"/>
            </a:xfrm>
            <a:prstGeom prst="line">
              <a:avLst/>
            </a:prstGeom>
            <a:noFill/>
            <a:ln w="38100" cap="sq">
              <a:solidFill>
                <a:schemeClr val="tx1"/>
              </a:solidFill>
              <a:round/>
              <a:headEnd type="none" w="sm" len="sm"/>
              <a:tailEnd type="none" w="sm" len="sm"/>
            </a:ln>
          </p:spPr>
          <p:txBody>
            <a:bodyPr wrap="none"/>
            <a:lstStyle/>
            <a:p>
              <a:endParaRPr lang="zh-CN" altLang="en-US" sz="2400">
                <a:solidFill>
                  <a:srgbClr val="000000"/>
                </a:solidFill>
              </a:endParaRPr>
            </a:p>
          </p:txBody>
        </p:sp>
      </p:grpSp>
    </p:spTree>
    <p:extLst>
      <p:ext uri="{BB962C8B-B14F-4D97-AF65-F5344CB8AC3E}">
        <p14:creationId xmlns:p14="http://schemas.microsoft.com/office/powerpoint/2010/main" val="3824964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905"/>
                                        </p:tgtEl>
                                        <p:attrNameLst>
                                          <p:attrName>style.visibility</p:attrName>
                                        </p:attrNameLst>
                                      </p:cBhvr>
                                      <p:to>
                                        <p:strVal val="visible"/>
                                      </p:to>
                                    </p:set>
                                    <p:animEffect transition="in" filter="wipe(left)">
                                      <p:cBhvr>
                                        <p:cTn id="7" dur="500"/>
                                        <p:tgtEl>
                                          <p:spTgt spid="4189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18906"/>
                                        </p:tgtEl>
                                        <p:attrNameLst>
                                          <p:attrName>style.visibility</p:attrName>
                                        </p:attrNameLst>
                                      </p:cBhvr>
                                      <p:to>
                                        <p:strVal val="visible"/>
                                      </p:to>
                                    </p:set>
                                    <p:animEffect transition="in" filter="wipe(left)">
                                      <p:cBhvr>
                                        <p:cTn id="10" dur="500"/>
                                        <p:tgtEl>
                                          <p:spTgt spid="41890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18907"/>
                                        </p:tgtEl>
                                        <p:attrNameLst>
                                          <p:attrName>style.visibility</p:attrName>
                                        </p:attrNameLst>
                                      </p:cBhvr>
                                      <p:to>
                                        <p:strVal val="visible"/>
                                      </p:to>
                                    </p:set>
                                    <p:animEffect transition="in" filter="wipe(left)">
                                      <p:cBhvr>
                                        <p:cTn id="13" dur="500"/>
                                        <p:tgtEl>
                                          <p:spTgt spid="41890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18902"/>
                                        </p:tgtEl>
                                        <p:attrNameLst>
                                          <p:attrName>style.visibility</p:attrName>
                                        </p:attrNameLst>
                                      </p:cBhvr>
                                      <p:to>
                                        <p:strVal val="visible"/>
                                      </p:to>
                                    </p:set>
                                    <p:animEffect transition="in" filter="wipe(up)">
                                      <p:cBhvr>
                                        <p:cTn id="23" dur="500"/>
                                        <p:tgtEl>
                                          <p:spTgt spid="41890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18903"/>
                                        </p:tgtEl>
                                        <p:attrNameLst>
                                          <p:attrName>style.visibility</p:attrName>
                                        </p:attrNameLst>
                                      </p:cBhvr>
                                      <p:to>
                                        <p:strVal val="visible"/>
                                      </p:to>
                                    </p:set>
                                    <p:animEffect transition="in" filter="wipe(up)">
                                      <p:cBhvr>
                                        <p:cTn id="33" dur="500"/>
                                        <p:tgtEl>
                                          <p:spTgt spid="41890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up)">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8880"/>
                                        </p:tgtEl>
                                        <p:attrNameLst>
                                          <p:attrName>style.visibility</p:attrName>
                                        </p:attrNameLst>
                                      </p:cBhvr>
                                      <p:to>
                                        <p:strVal val="visible"/>
                                      </p:to>
                                    </p:set>
                                    <p:anim calcmode="lin" valueType="num">
                                      <p:cBhvr additive="base">
                                        <p:cTn id="43" dur="500" fill="hold"/>
                                        <p:tgtEl>
                                          <p:spTgt spid="418880"/>
                                        </p:tgtEl>
                                        <p:attrNameLst>
                                          <p:attrName>ppt_x</p:attrName>
                                        </p:attrNameLst>
                                      </p:cBhvr>
                                      <p:tavLst>
                                        <p:tav tm="0">
                                          <p:val>
                                            <p:strVal val="#ppt_x"/>
                                          </p:val>
                                        </p:tav>
                                        <p:tav tm="100000">
                                          <p:val>
                                            <p:strVal val="#ppt_x"/>
                                          </p:val>
                                        </p:tav>
                                      </p:tavLst>
                                    </p:anim>
                                    <p:anim calcmode="lin" valueType="num">
                                      <p:cBhvr additive="base">
                                        <p:cTn id="44" dur="500" fill="hold"/>
                                        <p:tgtEl>
                                          <p:spTgt spid="41888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18890"/>
                                        </p:tgtEl>
                                        <p:attrNameLst>
                                          <p:attrName>style.visibility</p:attrName>
                                        </p:attrNameLst>
                                      </p:cBhvr>
                                      <p:to>
                                        <p:strVal val="visible"/>
                                      </p:to>
                                    </p:set>
                                    <p:anim calcmode="lin" valueType="num">
                                      <p:cBhvr additive="base">
                                        <p:cTn id="49" dur="500" fill="hold"/>
                                        <p:tgtEl>
                                          <p:spTgt spid="418890"/>
                                        </p:tgtEl>
                                        <p:attrNameLst>
                                          <p:attrName>ppt_x</p:attrName>
                                        </p:attrNameLst>
                                      </p:cBhvr>
                                      <p:tavLst>
                                        <p:tav tm="0">
                                          <p:val>
                                            <p:strVal val="#ppt_x"/>
                                          </p:val>
                                        </p:tav>
                                        <p:tav tm="100000">
                                          <p:val>
                                            <p:strVal val="#ppt_x"/>
                                          </p:val>
                                        </p:tav>
                                      </p:tavLst>
                                    </p:anim>
                                    <p:anim calcmode="lin" valueType="num">
                                      <p:cBhvr additive="base">
                                        <p:cTn id="50" dur="500" fill="hold"/>
                                        <p:tgtEl>
                                          <p:spTgt spid="41889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18885"/>
                                        </p:tgtEl>
                                        <p:attrNameLst>
                                          <p:attrName>style.visibility</p:attrName>
                                        </p:attrNameLst>
                                      </p:cBhvr>
                                      <p:to>
                                        <p:strVal val="visible"/>
                                      </p:to>
                                    </p:set>
                                    <p:anim calcmode="lin" valueType="num">
                                      <p:cBhvr additive="base">
                                        <p:cTn id="55" dur="500" fill="hold"/>
                                        <p:tgtEl>
                                          <p:spTgt spid="418885"/>
                                        </p:tgtEl>
                                        <p:attrNameLst>
                                          <p:attrName>ppt_x</p:attrName>
                                        </p:attrNameLst>
                                      </p:cBhvr>
                                      <p:tavLst>
                                        <p:tav tm="0">
                                          <p:val>
                                            <p:strVal val="#ppt_x"/>
                                          </p:val>
                                        </p:tav>
                                        <p:tav tm="100000">
                                          <p:val>
                                            <p:strVal val="#ppt_x"/>
                                          </p:val>
                                        </p:tav>
                                      </p:tavLst>
                                    </p:anim>
                                    <p:anim calcmode="lin" valueType="num">
                                      <p:cBhvr additive="base">
                                        <p:cTn id="56" dur="500" fill="hold"/>
                                        <p:tgtEl>
                                          <p:spTgt spid="41888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18940"/>
                                        </p:tgtEl>
                                        <p:attrNameLst>
                                          <p:attrName>style.visibility</p:attrName>
                                        </p:attrNameLst>
                                      </p:cBhvr>
                                      <p:to>
                                        <p:strVal val="visible"/>
                                      </p:to>
                                    </p:set>
                                    <p:animEffect transition="in" filter="wipe(left)">
                                      <p:cBhvr>
                                        <p:cTn id="61" dur="500"/>
                                        <p:tgtEl>
                                          <p:spTgt spid="41894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18941"/>
                                        </p:tgtEl>
                                        <p:attrNameLst>
                                          <p:attrName>style.visibility</p:attrName>
                                        </p:attrNameLst>
                                      </p:cBhvr>
                                      <p:to>
                                        <p:strVal val="visible"/>
                                      </p:to>
                                    </p:set>
                                    <p:animEffect transition="in" filter="wipe(left)">
                                      <p:cBhvr>
                                        <p:cTn id="66" dur="500"/>
                                        <p:tgtEl>
                                          <p:spTgt spid="418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902" grpId="0" animBg="1"/>
      <p:bldP spid="418903" grpId="0" animBg="1"/>
      <p:bldP spid="418905" grpId="0" animBg="1"/>
      <p:bldP spid="418906" grpId="0" animBg="1"/>
      <p:bldP spid="418907" grpId="0" animBg="1"/>
      <p:bldP spid="418940" grpId="0" animBg="1"/>
      <p:bldP spid="4189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755650" y="314325"/>
            <a:ext cx="7743825" cy="823913"/>
          </a:xfrm>
          <a:prstGeom prst="rect">
            <a:avLst/>
          </a:prstGeom>
          <a:noFill/>
          <a:ln w="12700" cap="sq">
            <a:noFill/>
            <a:miter lim="800000"/>
            <a:headEnd type="none" w="sm" len="sm"/>
            <a:tailEnd type="none" w="sm" len="sm"/>
          </a:ln>
        </p:spPr>
        <p:txBody>
          <a:bodyPr>
            <a:spAutoFit/>
          </a:bodyPr>
          <a:lstStyle/>
          <a:p>
            <a:r>
              <a:rPr lang="en-US" altLang="zh-CN" sz="4800" b="1">
                <a:solidFill>
                  <a:srgbClr val="0000FF"/>
                </a:solidFill>
                <a:ea typeface="隶书" pitchFamily="49" charset="-122"/>
              </a:rPr>
              <a:t>   </a:t>
            </a:r>
            <a:r>
              <a:rPr lang="zh-CN" altLang="en-US" sz="4800" b="1">
                <a:solidFill>
                  <a:srgbClr val="0000FF"/>
                </a:solidFill>
                <a:ea typeface="隶书" pitchFamily="49" charset="-122"/>
              </a:rPr>
              <a:t>森林转换成二叉树的步骤</a:t>
            </a:r>
            <a:r>
              <a:rPr lang="en-US" altLang="zh-CN" sz="4800" b="1">
                <a:solidFill>
                  <a:srgbClr val="0000FF"/>
                </a:solidFill>
                <a:ea typeface="隶书" pitchFamily="49" charset="-122"/>
              </a:rPr>
              <a:t>:</a:t>
            </a:r>
            <a:endParaRPr lang="en-US" altLang="zh-CN" sz="4800">
              <a:solidFill>
                <a:srgbClr val="000000"/>
              </a:solidFill>
            </a:endParaRPr>
          </a:p>
        </p:txBody>
      </p:sp>
      <p:sp>
        <p:nvSpPr>
          <p:cNvPr id="4100" name="Text Box 3"/>
          <p:cNvSpPr txBox="1">
            <a:spLocks noChangeArrowheads="1"/>
          </p:cNvSpPr>
          <p:nvPr/>
        </p:nvSpPr>
        <p:spPr bwMode="auto">
          <a:xfrm>
            <a:off x="587375" y="1555750"/>
            <a:ext cx="8091488" cy="3937000"/>
          </a:xfrm>
          <a:prstGeom prst="rect">
            <a:avLst/>
          </a:prstGeom>
          <a:noFill/>
          <a:ln w="12700" cap="sq">
            <a:noFill/>
            <a:miter lim="800000"/>
            <a:headEnd type="none" w="sm" len="sm"/>
            <a:tailEnd type="none" w="sm" len="sm"/>
          </a:ln>
        </p:spPr>
        <p:txBody>
          <a:bodyPr>
            <a:spAutoFit/>
          </a:bodyPr>
          <a:lstStyle/>
          <a:p>
            <a:r>
              <a:rPr lang="zh-CN" altLang="en-US" b="1">
                <a:solidFill>
                  <a:srgbClr val="FF0000"/>
                </a:solidFill>
                <a:ea typeface="楷体_GB2312" pitchFamily="49" charset="-122"/>
              </a:rPr>
              <a:t>转换：</a:t>
            </a:r>
            <a:r>
              <a:rPr lang="zh-CN" altLang="en-US" b="1">
                <a:solidFill>
                  <a:srgbClr val="000000"/>
                </a:solidFill>
                <a:ea typeface="楷体_GB2312" pitchFamily="49" charset="-122"/>
              </a:rPr>
              <a:t>将森林中的每一颗树转换成二</a:t>
            </a:r>
          </a:p>
          <a:p>
            <a:r>
              <a:rPr lang="zh-CN" altLang="en-US" b="1">
                <a:solidFill>
                  <a:srgbClr val="000000"/>
                </a:solidFill>
                <a:ea typeface="楷体_GB2312" pitchFamily="49" charset="-122"/>
              </a:rPr>
              <a:t>            叉树</a:t>
            </a:r>
            <a:r>
              <a:rPr lang="en-US" altLang="zh-CN" b="1">
                <a:solidFill>
                  <a:srgbClr val="000000"/>
                </a:solidFill>
                <a:ea typeface="楷体_GB2312" pitchFamily="49" charset="-122"/>
              </a:rPr>
              <a:t>;</a:t>
            </a:r>
          </a:p>
          <a:p>
            <a:r>
              <a:rPr lang="zh-CN" altLang="en-US" b="1">
                <a:solidFill>
                  <a:srgbClr val="FF0000"/>
                </a:solidFill>
                <a:ea typeface="楷体_GB2312" pitchFamily="49" charset="-122"/>
              </a:rPr>
              <a:t>连线：</a:t>
            </a:r>
            <a:r>
              <a:rPr lang="zh-CN" altLang="en-US" b="1">
                <a:solidFill>
                  <a:srgbClr val="000000"/>
                </a:solidFill>
                <a:ea typeface="楷体_GB2312" pitchFamily="49" charset="-122"/>
              </a:rPr>
              <a:t>将各颗转换后的二叉树的根结</a:t>
            </a:r>
          </a:p>
          <a:p>
            <a:r>
              <a:rPr lang="zh-CN" altLang="en-US" b="1">
                <a:solidFill>
                  <a:srgbClr val="000000"/>
                </a:solidFill>
                <a:ea typeface="楷体_GB2312" pitchFamily="49" charset="-122"/>
              </a:rPr>
              <a:t>            点相连；</a:t>
            </a:r>
          </a:p>
          <a:p>
            <a:r>
              <a:rPr lang="zh-CN" altLang="en-US" b="1">
                <a:solidFill>
                  <a:srgbClr val="FF0000"/>
                </a:solidFill>
                <a:ea typeface="楷体_GB2312" pitchFamily="49" charset="-122"/>
              </a:rPr>
              <a:t>旋转：</a:t>
            </a:r>
            <a:r>
              <a:rPr lang="zh-CN" altLang="en-US" b="1">
                <a:solidFill>
                  <a:srgbClr val="000000"/>
                </a:solidFill>
                <a:ea typeface="楷体_GB2312" pitchFamily="49" charset="-122"/>
              </a:rPr>
              <a:t>将添加的水平线和原有的连线</a:t>
            </a:r>
            <a:r>
              <a:rPr lang="en-US" altLang="zh-CN" b="1">
                <a:solidFill>
                  <a:srgbClr val="000000"/>
                </a:solidFill>
                <a:ea typeface="楷体_GB2312" pitchFamily="49" charset="-122"/>
              </a:rPr>
              <a:t>,</a:t>
            </a:r>
          </a:p>
          <a:p>
            <a:r>
              <a:rPr lang="en-US" altLang="zh-CN" b="1">
                <a:solidFill>
                  <a:srgbClr val="000000"/>
                </a:solidFill>
                <a:ea typeface="楷体_GB2312" pitchFamily="49" charset="-122"/>
              </a:rPr>
              <a:t>            </a:t>
            </a:r>
            <a:r>
              <a:rPr lang="zh-CN" altLang="en-US" b="1">
                <a:solidFill>
                  <a:srgbClr val="000000"/>
                </a:solidFill>
                <a:ea typeface="楷体_GB2312" pitchFamily="49" charset="-122"/>
              </a:rPr>
              <a:t>以第一颗树的根结点为轴心</a:t>
            </a:r>
            <a:r>
              <a:rPr lang="en-US" altLang="zh-CN" b="1">
                <a:solidFill>
                  <a:srgbClr val="000000"/>
                </a:solidFill>
                <a:ea typeface="楷体_GB2312" pitchFamily="49" charset="-122"/>
              </a:rPr>
              <a:t>,</a:t>
            </a:r>
            <a:r>
              <a:rPr lang="zh-CN" altLang="en-US" b="1">
                <a:solidFill>
                  <a:srgbClr val="000000"/>
                </a:solidFill>
                <a:ea typeface="楷体_GB2312" pitchFamily="49" charset="-122"/>
              </a:rPr>
              <a:t>按</a:t>
            </a:r>
          </a:p>
          <a:p>
            <a:r>
              <a:rPr lang="zh-CN" altLang="en-US" b="1">
                <a:solidFill>
                  <a:srgbClr val="000000"/>
                </a:solidFill>
                <a:ea typeface="楷体_GB2312" pitchFamily="49" charset="-122"/>
              </a:rPr>
              <a:t>            顺时针方向旋转</a:t>
            </a:r>
            <a:r>
              <a:rPr lang="en-US" altLang="zh-CN" b="1">
                <a:solidFill>
                  <a:srgbClr val="000000"/>
                </a:solidFill>
                <a:ea typeface="楷体_GB2312" pitchFamily="49" charset="-122"/>
              </a:rPr>
              <a:t>45</a:t>
            </a:r>
            <a:r>
              <a:rPr lang="en-US" altLang="zh-CN" sz="2400" b="1" baseline="80000">
                <a:solidFill>
                  <a:srgbClr val="000000"/>
                </a:solidFill>
                <a:ea typeface="楷体_GB2312" pitchFamily="49" charset="-122"/>
              </a:rPr>
              <a:t>0</a:t>
            </a:r>
            <a:r>
              <a:rPr lang="zh-CN" altLang="en-US" b="1">
                <a:solidFill>
                  <a:srgbClr val="000000"/>
                </a:solidFill>
                <a:ea typeface="楷体_GB2312" pitchFamily="49" charset="-122"/>
              </a:rPr>
              <a:t>。</a:t>
            </a:r>
          </a:p>
        </p:txBody>
      </p:sp>
      <p:graphicFrame>
        <p:nvGraphicFramePr>
          <p:cNvPr id="4098" name="Object 4">
            <a:hlinkClick r:id="" action="ppaction://noaction"/>
          </p:cNvPr>
          <p:cNvGraphicFramePr>
            <a:graphicFrameLocks noChangeAspect="1"/>
          </p:cNvGraphicFramePr>
          <p:nvPr/>
        </p:nvGraphicFramePr>
        <p:xfrm>
          <a:off x="8099425" y="5867400"/>
          <a:ext cx="663575" cy="685800"/>
        </p:xfrm>
        <a:graphic>
          <a:graphicData uri="http://schemas.openxmlformats.org/presentationml/2006/ole">
            <mc:AlternateContent xmlns:mc="http://schemas.openxmlformats.org/markup-compatibility/2006">
              <mc:Choice xmlns:v="urn:schemas-microsoft-com:vml" Requires="v">
                <p:oleObj spid="_x0000_s6175" name="剪辑" r:id="rId4" imgW="1578600" imgH="2901240" progId="">
                  <p:embed/>
                </p:oleObj>
              </mc:Choice>
              <mc:Fallback>
                <p:oleObj name="剪辑" r:id="rId4" imgW="1578600" imgH="29012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425" y="5867400"/>
                        <a:ext cx="6635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5447953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flipH="1">
            <a:off x="1546225" y="3200400"/>
            <a:ext cx="1447800" cy="685800"/>
          </a:xfrm>
          <a:prstGeom prst="line">
            <a:avLst/>
          </a:prstGeom>
          <a:noFill/>
          <a:ln w="381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5" name="Line 3"/>
          <p:cNvSpPr>
            <a:spLocks noChangeShapeType="1"/>
          </p:cNvSpPr>
          <p:nvPr/>
        </p:nvSpPr>
        <p:spPr bwMode="auto">
          <a:xfrm>
            <a:off x="4060825" y="3200400"/>
            <a:ext cx="1219200" cy="533400"/>
          </a:xfrm>
          <a:prstGeom prst="line">
            <a:avLst/>
          </a:prstGeom>
          <a:noFill/>
          <a:ln w="381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6" name="Line 4"/>
          <p:cNvSpPr>
            <a:spLocks noChangeShapeType="1"/>
          </p:cNvSpPr>
          <p:nvPr/>
        </p:nvSpPr>
        <p:spPr bwMode="auto">
          <a:xfrm>
            <a:off x="2155825" y="4419600"/>
            <a:ext cx="304800" cy="685800"/>
          </a:xfrm>
          <a:prstGeom prst="line">
            <a:avLst/>
          </a:prstGeom>
          <a:noFill/>
          <a:ln w="4445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7" name="Line 5"/>
          <p:cNvSpPr>
            <a:spLocks noChangeShapeType="1"/>
          </p:cNvSpPr>
          <p:nvPr/>
        </p:nvSpPr>
        <p:spPr bwMode="auto">
          <a:xfrm>
            <a:off x="6042025" y="4267200"/>
            <a:ext cx="1219200" cy="669925"/>
          </a:xfrm>
          <a:prstGeom prst="line">
            <a:avLst/>
          </a:prstGeom>
          <a:noFill/>
          <a:ln w="381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8" name="Line 6"/>
          <p:cNvSpPr>
            <a:spLocks noChangeShapeType="1"/>
          </p:cNvSpPr>
          <p:nvPr/>
        </p:nvSpPr>
        <p:spPr bwMode="auto">
          <a:xfrm flipH="1">
            <a:off x="5813425" y="5486400"/>
            <a:ext cx="990600" cy="685800"/>
          </a:xfrm>
          <a:prstGeom prst="line">
            <a:avLst/>
          </a:prstGeom>
          <a:noFill/>
          <a:ln w="381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9" name="Text Box 7"/>
          <p:cNvSpPr txBox="1">
            <a:spLocks noChangeArrowheads="1"/>
          </p:cNvSpPr>
          <p:nvPr/>
        </p:nvSpPr>
        <p:spPr bwMode="auto">
          <a:xfrm>
            <a:off x="693738" y="-53975"/>
            <a:ext cx="6127750" cy="750888"/>
          </a:xfrm>
          <a:prstGeom prst="rect">
            <a:avLst/>
          </a:prstGeom>
          <a:noFill/>
          <a:ln w="12700" cap="sq">
            <a:noFill/>
            <a:miter lim="800000"/>
            <a:headEnd type="none" w="sm" len="sm"/>
            <a:tailEnd type="none" w="sm" len="sm"/>
          </a:ln>
        </p:spPr>
        <p:txBody>
          <a:bodyPr wrap="none">
            <a:spAutoFit/>
          </a:bodyPr>
          <a:lstStyle/>
          <a:p>
            <a:pPr>
              <a:lnSpc>
                <a:spcPct val="120000"/>
              </a:lnSpc>
            </a:pPr>
            <a:r>
              <a:rPr lang="zh-CN" altLang="en-US" b="1">
                <a:solidFill>
                  <a:srgbClr val="800000"/>
                </a:solidFill>
                <a:ea typeface="楷体_GB2312" pitchFamily="49" charset="-122"/>
              </a:rPr>
              <a:t>带头结点的</a:t>
            </a:r>
            <a:r>
              <a:rPr lang="zh-CN" altLang="en-US" b="1">
                <a:solidFill>
                  <a:srgbClr val="FF00FF"/>
                </a:solidFill>
                <a:ea typeface="楷体_GB2312" pitchFamily="49" charset="-122"/>
              </a:rPr>
              <a:t>中序</a:t>
            </a:r>
            <a:r>
              <a:rPr lang="zh-CN" altLang="en-US" b="1">
                <a:solidFill>
                  <a:srgbClr val="3333FF"/>
                </a:solidFill>
                <a:ea typeface="楷体_GB2312" pitchFamily="49" charset="-122"/>
              </a:rPr>
              <a:t>全线索</a:t>
            </a:r>
            <a:r>
              <a:rPr lang="zh-CN" altLang="en-US" b="1">
                <a:solidFill>
                  <a:srgbClr val="800000"/>
                </a:solidFill>
                <a:ea typeface="楷体_GB2312" pitchFamily="49" charset="-122"/>
              </a:rPr>
              <a:t>二叉树</a:t>
            </a:r>
          </a:p>
        </p:txBody>
      </p:sp>
      <p:grpSp>
        <p:nvGrpSpPr>
          <p:cNvPr id="2" name="Group 8"/>
          <p:cNvGrpSpPr>
            <a:grpSpLocks/>
          </p:cNvGrpSpPr>
          <p:nvPr/>
        </p:nvGrpSpPr>
        <p:grpSpPr bwMode="auto">
          <a:xfrm>
            <a:off x="2384425" y="2667000"/>
            <a:ext cx="2286000" cy="549275"/>
            <a:chOff x="1536" y="1478"/>
            <a:chExt cx="1440" cy="346"/>
          </a:xfrm>
        </p:grpSpPr>
        <p:sp>
          <p:nvSpPr>
            <p:cNvPr id="44121" name="Rectangle 9"/>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A</a:t>
              </a:r>
              <a:endParaRPr lang="en-US" altLang="zh-CN">
                <a:solidFill>
                  <a:srgbClr val="333333"/>
                </a:solidFill>
              </a:endParaRPr>
            </a:p>
          </p:txBody>
        </p:sp>
        <p:sp>
          <p:nvSpPr>
            <p:cNvPr id="44122" name="Line 10"/>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23" name="Line 11"/>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24" name="Line 12"/>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25" name="Line 13"/>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3" name="Group 14"/>
          <p:cNvGrpSpPr>
            <a:grpSpLocks/>
          </p:cNvGrpSpPr>
          <p:nvPr/>
        </p:nvGrpSpPr>
        <p:grpSpPr bwMode="auto">
          <a:xfrm>
            <a:off x="555625" y="3886200"/>
            <a:ext cx="2286000" cy="549275"/>
            <a:chOff x="1536" y="1478"/>
            <a:chExt cx="1440" cy="346"/>
          </a:xfrm>
        </p:grpSpPr>
        <p:sp>
          <p:nvSpPr>
            <p:cNvPr id="44116" name="Rectangle 15"/>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B</a:t>
              </a:r>
              <a:endParaRPr lang="en-US" altLang="zh-CN">
                <a:solidFill>
                  <a:srgbClr val="333333"/>
                </a:solidFill>
              </a:endParaRPr>
            </a:p>
          </p:txBody>
        </p:sp>
        <p:sp>
          <p:nvSpPr>
            <p:cNvPr id="44117" name="Line 16"/>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8" name="Line 17"/>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9" name="Line 18"/>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20" name="Line 19"/>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4" name="Group 20"/>
          <p:cNvGrpSpPr>
            <a:grpSpLocks/>
          </p:cNvGrpSpPr>
          <p:nvPr/>
        </p:nvGrpSpPr>
        <p:grpSpPr bwMode="auto">
          <a:xfrm>
            <a:off x="4289425" y="3733800"/>
            <a:ext cx="2286000" cy="549275"/>
            <a:chOff x="1536" y="1478"/>
            <a:chExt cx="1440" cy="346"/>
          </a:xfrm>
        </p:grpSpPr>
        <p:sp>
          <p:nvSpPr>
            <p:cNvPr id="44111" name="Rectangle 21"/>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D</a:t>
              </a:r>
              <a:endParaRPr lang="en-US" altLang="zh-CN">
                <a:solidFill>
                  <a:srgbClr val="333333"/>
                </a:solidFill>
              </a:endParaRPr>
            </a:p>
          </p:txBody>
        </p:sp>
        <p:sp>
          <p:nvSpPr>
            <p:cNvPr id="44112" name="Line 22"/>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3" name="Line 23"/>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4" name="Line 24"/>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5" name="Line 25"/>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5" name="Group 26"/>
          <p:cNvGrpSpPr>
            <a:grpSpLocks/>
          </p:cNvGrpSpPr>
          <p:nvPr/>
        </p:nvGrpSpPr>
        <p:grpSpPr bwMode="auto">
          <a:xfrm>
            <a:off x="1470025" y="5105400"/>
            <a:ext cx="2286000" cy="549275"/>
            <a:chOff x="1536" y="1478"/>
            <a:chExt cx="1440" cy="346"/>
          </a:xfrm>
        </p:grpSpPr>
        <p:sp>
          <p:nvSpPr>
            <p:cNvPr id="44106" name="Rectangle 27"/>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C</a:t>
              </a:r>
              <a:endParaRPr lang="en-US" altLang="zh-CN">
                <a:solidFill>
                  <a:srgbClr val="333333"/>
                </a:solidFill>
              </a:endParaRPr>
            </a:p>
          </p:txBody>
        </p:sp>
        <p:sp>
          <p:nvSpPr>
            <p:cNvPr id="44107" name="Line 28"/>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8" name="Line 29"/>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9" name="Line 30"/>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0" name="Line 31"/>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6" name="Group 32"/>
          <p:cNvGrpSpPr>
            <a:grpSpLocks/>
          </p:cNvGrpSpPr>
          <p:nvPr/>
        </p:nvGrpSpPr>
        <p:grpSpPr bwMode="auto">
          <a:xfrm>
            <a:off x="6118225" y="4953000"/>
            <a:ext cx="2286000" cy="549275"/>
            <a:chOff x="1536" y="1478"/>
            <a:chExt cx="1440" cy="346"/>
          </a:xfrm>
        </p:grpSpPr>
        <p:sp>
          <p:nvSpPr>
            <p:cNvPr id="44101" name="Rectangle 33"/>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E</a:t>
              </a:r>
              <a:endParaRPr lang="en-US" altLang="zh-CN">
                <a:solidFill>
                  <a:srgbClr val="333333"/>
                </a:solidFill>
              </a:endParaRPr>
            </a:p>
          </p:txBody>
        </p:sp>
        <p:sp>
          <p:nvSpPr>
            <p:cNvPr id="44102" name="Line 34"/>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3" name="Line 35"/>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4" name="Line 36"/>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5" name="Line 37"/>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7" name="Group 38"/>
          <p:cNvGrpSpPr>
            <a:grpSpLocks/>
          </p:cNvGrpSpPr>
          <p:nvPr/>
        </p:nvGrpSpPr>
        <p:grpSpPr bwMode="auto">
          <a:xfrm>
            <a:off x="4670425" y="6172200"/>
            <a:ext cx="2286000" cy="549275"/>
            <a:chOff x="1536" y="1478"/>
            <a:chExt cx="1440" cy="346"/>
          </a:xfrm>
        </p:grpSpPr>
        <p:sp>
          <p:nvSpPr>
            <p:cNvPr id="44096" name="Rectangle 39"/>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F</a:t>
              </a:r>
              <a:endParaRPr lang="en-US" altLang="zh-CN">
                <a:solidFill>
                  <a:srgbClr val="333333"/>
                </a:solidFill>
              </a:endParaRPr>
            </a:p>
          </p:txBody>
        </p:sp>
        <p:sp>
          <p:nvSpPr>
            <p:cNvPr id="44097" name="Line 40"/>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8" name="Line 41"/>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9" name="Line 42"/>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0" name="Line 43"/>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sp>
        <p:nvSpPr>
          <p:cNvPr id="44046" name="Text Box 44"/>
          <p:cNvSpPr txBox="1">
            <a:spLocks noChangeArrowheads="1"/>
          </p:cNvSpPr>
          <p:nvPr/>
        </p:nvSpPr>
        <p:spPr bwMode="auto">
          <a:xfrm>
            <a:off x="2384425" y="2667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47" name="Text Box 45"/>
          <p:cNvSpPr txBox="1">
            <a:spLocks noChangeArrowheads="1"/>
          </p:cNvSpPr>
          <p:nvPr/>
        </p:nvSpPr>
        <p:spPr bwMode="auto">
          <a:xfrm>
            <a:off x="555625" y="3886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48" name="Text Box 46"/>
          <p:cNvSpPr txBox="1">
            <a:spLocks noChangeArrowheads="1"/>
          </p:cNvSpPr>
          <p:nvPr/>
        </p:nvSpPr>
        <p:spPr bwMode="auto">
          <a:xfrm>
            <a:off x="4213225" y="2667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49" name="Text Box 47"/>
          <p:cNvSpPr txBox="1">
            <a:spLocks noChangeArrowheads="1"/>
          </p:cNvSpPr>
          <p:nvPr/>
        </p:nvSpPr>
        <p:spPr bwMode="auto">
          <a:xfrm>
            <a:off x="6118225" y="37338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50" name="Text Box 48"/>
          <p:cNvSpPr txBox="1">
            <a:spLocks noChangeArrowheads="1"/>
          </p:cNvSpPr>
          <p:nvPr/>
        </p:nvSpPr>
        <p:spPr bwMode="auto">
          <a:xfrm>
            <a:off x="6118225" y="4953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51" name="Text Box 49"/>
          <p:cNvSpPr txBox="1">
            <a:spLocks noChangeArrowheads="1"/>
          </p:cNvSpPr>
          <p:nvPr/>
        </p:nvSpPr>
        <p:spPr bwMode="auto">
          <a:xfrm>
            <a:off x="2384425" y="3886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52" name="Text Box 50"/>
          <p:cNvSpPr txBox="1">
            <a:spLocks noChangeArrowheads="1"/>
          </p:cNvSpPr>
          <p:nvPr/>
        </p:nvSpPr>
        <p:spPr bwMode="auto">
          <a:xfrm>
            <a:off x="1470025" y="51054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3" name="Text Box 51"/>
          <p:cNvSpPr txBox="1">
            <a:spLocks noChangeArrowheads="1"/>
          </p:cNvSpPr>
          <p:nvPr/>
        </p:nvSpPr>
        <p:spPr bwMode="auto">
          <a:xfrm>
            <a:off x="3298825" y="51054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4" name="Text Box 52"/>
          <p:cNvSpPr txBox="1">
            <a:spLocks noChangeArrowheads="1"/>
          </p:cNvSpPr>
          <p:nvPr/>
        </p:nvSpPr>
        <p:spPr bwMode="auto">
          <a:xfrm>
            <a:off x="4670425" y="6172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5" name="Text Box 53"/>
          <p:cNvSpPr txBox="1">
            <a:spLocks noChangeArrowheads="1"/>
          </p:cNvSpPr>
          <p:nvPr/>
        </p:nvSpPr>
        <p:spPr bwMode="auto">
          <a:xfrm>
            <a:off x="6499225" y="6172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6" name="Text Box 54"/>
          <p:cNvSpPr txBox="1">
            <a:spLocks noChangeArrowheads="1"/>
          </p:cNvSpPr>
          <p:nvPr/>
        </p:nvSpPr>
        <p:spPr bwMode="auto">
          <a:xfrm>
            <a:off x="7947025" y="4953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7" name="Text Box 55"/>
          <p:cNvSpPr txBox="1">
            <a:spLocks noChangeArrowheads="1"/>
          </p:cNvSpPr>
          <p:nvPr/>
        </p:nvSpPr>
        <p:spPr bwMode="auto">
          <a:xfrm>
            <a:off x="4289425" y="37338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8" name="Freeform 56"/>
          <p:cNvSpPr>
            <a:spLocks/>
          </p:cNvSpPr>
          <p:nvPr/>
        </p:nvSpPr>
        <p:spPr bwMode="auto">
          <a:xfrm>
            <a:off x="1698625" y="4419600"/>
            <a:ext cx="381000" cy="762000"/>
          </a:xfrm>
          <a:custGeom>
            <a:avLst/>
            <a:gdLst>
              <a:gd name="T0" fmla="*/ 2147483647 w 240"/>
              <a:gd name="T1" fmla="*/ 2147483647 h 528"/>
              <a:gd name="T2" fmla="*/ 2147483647 w 240"/>
              <a:gd name="T3" fmla="*/ 2147483647 h 528"/>
              <a:gd name="T4" fmla="*/ 0 w 240"/>
              <a:gd name="T5" fmla="*/ 0 h 528"/>
              <a:gd name="T6" fmla="*/ 0 60000 65536"/>
              <a:gd name="T7" fmla="*/ 0 60000 65536"/>
              <a:gd name="T8" fmla="*/ 0 60000 65536"/>
              <a:gd name="T9" fmla="*/ 0 w 240"/>
              <a:gd name="T10" fmla="*/ 0 h 528"/>
              <a:gd name="T11" fmla="*/ 240 w 240"/>
              <a:gd name="T12" fmla="*/ 528 h 528"/>
            </a:gdLst>
            <a:ahLst/>
            <a:cxnLst>
              <a:cxn ang="T6">
                <a:pos x="T0" y="T1"/>
              </a:cxn>
              <a:cxn ang="T7">
                <a:pos x="T2" y="T3"/>
              </a:cxn>
              <a:cxn ang="T8">
                <a:pos x="T4" y="T5"/>
              </a:cxn>
            </a:cxnLst>
            <a:rect l="T9" t="T10" r="T11" b="T12"/>
            <a:pathLst>
              <a:path w="240" h="528">
                <a:moveTo>
                  <a:pt x="240" y="528"/>
                </a:moveTo>
                <a:cubicBezTo>
                  <a:pt x="164" y="452"/>
                  <a:pt x="88" y="376"/>
                  <a:pt x="48" y="288"/>
                </a:cubicBezTo>
                <a:cubicBezTo>
                  <a:pt x="8" y="200"/>
                  <a:pt x="8" y="40"/>
                  <a:pt x="0" y="0"/>
                </a:cubicBezTo>
              </a:path>
            </a:pathLst>
          </a:custGeom>
          <a:noFill/>
          <a:ln w="38100" cap="sq">
            <a:solidFill>
              <a:srgbClr val="FF3300"/>
            </a:solidFill>
            <a:round/>
            <a:headEnd type="none" w="sm" len="sm"/>
            <a:tailEnd type="triangle" w="lg" len="med"/>
          </a:ln>
        </p:spPr>
        <p:txBody>
          <a:bodyPr wrap="none"/>
          <a:lstStyle/>
          <a:p>
            <a:endParaRPr lang="zh-CN" altLang="en-US">
              <a:solidFill>
                <a:srgbClr val="333333"/>
              </a:solidFill>
            </a:endParaRPr>
          </a:p>
        </p:txBody>
      </p:sp>
      <p:sp>
        <p:nvSpPr>
          <p:cNvPr id="44059" name="Freeform 57"/>
          <p:cNvSpPr>
            <a:spLocks/>
          </p:cNvSpPr>
          <p:nvPr/>
        </p:nvSpPr>
        <p:spPr bwMode="auto">
          <a:xfrm>
            <a:off x="5280025" y="4267200"/>
            <a:ext cx="381000" cy="1905000"/>
          </a:xfrm>
          <a:custGeom>
            <a:avLst/>
            <a:gdLst>
              <a:gd name="T0" fmla="*/ 2147483647 w 256"/>
              <a:gd name="T1" fmla="*/ 2147483647 h 1344"/>
              <a:gd name="T2" fmla="*/ 2147483647 w 256"/>
              <a:gd name="T3" fmla="*/ 2147483647 h 1344"/>
              <a:gd name="T4" fmla="*/ 2147483647 w 256"/>
              <a:gd name="T5" fmla="*/ 2147483647 h 1344"/>
              <a:gd name="T6" fmla="*/ 2147483647 w 256"/>
              <a:gd name="T7" fmla="*/ 0 h 1344"/>
              <a:gd name="T8" fmla="*/ 0 60000 65536"/>
              <a:gd name="T9" fmla="*/ 0 60000 65536"/>
              <a:gd name="T10" fmla="*/ 0 60000 65536"/>
              <a:gd name="T11" fmla="*/ 0 60000 65536"/>
              <a:gd name="T12" fmla="*/ 0 w 256"/>
              <a:gd name="T13" fmla="*/ 0 h 1344"/>
              <a:gd name="T14" fmla="*/ 256 w 256"/>
              <a:gd name="T15" fmla="*/ 1344 h 1344"/>
            </a:gdLst>
            <a:ahLst/>
            <a:cxnLst>
              <a:cxn ang="T8">
                <a:pos x="T0" y="T1"/>
              </a:cxn>
              <a:cxn ang="T9">
                <a:pos x="T2" y="T3"/>
              </a:cxn>
              <a:cxn ang="T10">
                <a:pos x="T4" y="T5"/>
              </a:cxn>
              <a:cxn ang="T11">
                <a:pos x="T6" y="T7"/>
              </a:cxn>
            </a:cxnLst>
            <a:rect l="T12" t="T13" r="T14" b="T15"/>
            <a:pathLst>
              <a:path w="256" h="1344">
                <a:moveTo>
                  <a:pt x="16" y="1344"/>
                </a:moveTo>
                <a:cubicBezTo>
                  <a:pt x="8" y="1164"/>
                  <a:pt x="0" y="984"/>
                  <a:pt x="16" y="816"/>
                </a:cubicBezTo>
                <a:cubicBezTo>
                  <a:pt x="32" y="648"/>
                  <a:pt x="72" y="472"/>
                  <a:pt x="112" y="336"/>
                </a:cubicBezTo>
                <a:cubicBezTo>
                  <a:pt x="152" y="200"/>
                  <a:pt x="204" y="100"/>
                  <a:pt x="256" y="0"/>
                </a:cubicBezTo>
              </a:path>
            </a:pathLst>
          </a:custGeom>
          <a:noFill/>
          <a:ln w="38100" cap="sq">
            <a:solidFill>
              <a:srgbClr val="FF3300"/>
            </a:solidFill>
            <a:round/>
            <a:headEnd type="none" w="sm" len="sm"/>
            <a:tailEnd type="triangle" w="lg" len="med"/>
          </a:ln>
        </p:spPr>
        <p:txBody>
          <a:bodyPr wrap="none"/>
          <a:lstStyle/>
          <a:p>
            <a:endParaRPr lang="zh-CN" altLang="en-US">
              <a:solidFill>
                <a:srgbClr val="333333"/>
              </a:solidFill>
            </a:endParaRPr>
          </a:p>
        </p:txBody>
      </p:sp>
      <p:sp>
        <p:nvSpPr>
          <p:cNvPr id="44060" name="Freeform 58"/>
          <p:cNvSpPr>
            <a:spLocks/>
          </p:cNvSpPr>
          <p:nvPr/>
        </p:nvSpPr>
        <p:spPr bwMode="auto">
          <a:xfrm>
            <a:off x="6194425" y="5461000"/>
            <a:ext cx="1143000" cy="787400"/>
          </a:xfrm>
          <a:custGeom>
            <a:avLst/>
            <a:gdLst>
              <a:gd name="T0" fmla="*/ 0 w 720"/>
              <a:gd name="T1" fmla="*/ 2147483647 h 496"/>
              <a:gd name="T2" fmla="*/ 2147483647 w 720"/>
              <a:gd name="T3" fmla="*/ 2147483647 h 496"/>
              <a:gd name="T4" fmla="*/ 2147483647 w 720"/>
              <a:gd name="T5" fmla="*/ 2147483647 h 496"/>
              <a:gd name="T6" fmla="*/ 2147483647 w 720"/>
              <a:gd name="T7" fmla="*/ 2147483647 h 496"/>
              <a:gd name="T8" fmla="*/ 0 60000 65536"/>
              <a:gd name="T9" fmla="*/ 0 60000 65536"/>
              <a:gd name="T10" fmla="*/ 0 60000 65536"/>
              <a:gd name="T11" fmla="*/ 0 60000 65536"/>
              <a:gd name="T12" fmla="*/ 0 w 720"/>
              <a:gd name="T13" fmla="*/ 0 h 496"/>
              <a:gd name="T14" fmla="*/ 720 w 720"/>
              <a:gd name="T15" fmla="*/ 496 h 496"/>
            </a:gdLst>
            <a:ahLst/>
            <a:cxnLst>
              <a:cxn ang="T8">
                <a:pos x="T0" y="T1"/>
              </a:cxn>
              <a:cxn ang="T9">
                <a:pos x="T2" y="T3"/>
              </a:cxn>
              <a:cxn ang="T10">
                <a:pos x="T4" y="T5"/>
              </a:cxn>
              <a:cxn ang="T11">
                <a:pos x="T6" y="T7"/>
              </a:cxn>
            </a:cxnLst>
            <a:rect l="T12" t="T13" r="T14" b="T15"/>
            <a:pathLst>
              <a:path w="720" h="496">
                <a:moveTo>
                  <a:pt x="0" y="496"/>
                </a:moveTo>
                <a:cubicBezTo>
                  <a:pt x="120" y="472"/>
                  <a:pt x="240" y="448"/>
                  <a:pt x="336" y="400"/>
                </a:cubicBezTo>
                <a:cubicBezTo>
                  <a:pt x="432" y="352"/>
                  <a:pt x="512" y="272"/>
                  <a:pt x="576" y="208"/>
                </a:cubicBezTo>
                <a:cubicBezTo>
                  <a:pt x="640" y="144"/>
                  <a:pt x="696" y="0"/>
                  <a:pt x="720" y="16"/>
                </a:cubicBezTo>
              </a:path>
            </a:pathLst>
          </a:custGeom>
          <a:noFill/>
          <a:ln w="38100" cap="sq">
            <a:solidFill>
              <a:srgbClr val="0000FF"/>
            </a:solidFill>
            <a:round/>
            <a:headEnd type="none" w="sm" len="sm"/>
            <a:tailEnd type="triangle" w="lg" len="med"/>
          </a:ln>
        </p:spPr>
        <p:txBody>
          <a:bodyPr wrap="none"/>
          <a:lstStyle/>
          <a:p>
            <a:endParaRPr lang="zh-CN" altLang="en-US">
              <a:solidFill>
                <a:srgbClr val="333333"/>
              </a:solidFill>
            </a:endParaRPr>
          </a:p>
        </p:txBody>
      </p:sp>
      <p:sp>
        <p:nvSpPr>
          <p:cNvPr id="44061" name="Freeform 59"/>
          <p:cNvSpPr>
            <a:spLocks/>
          </p:cNvSpPr>
          <p:nvPr/>
        </p:nvSpPr>
        <p:spPr bwMode="auto">
          <a:xfrm>
            <a:off x="3527425" y="3200400"/>
            <a:ext cx="1295400" cy="609600"/>
          </a:xfrm>
          <a:custGeom>
            <a:avLst/>
            <a:gdLst>
              <a:gd name="T0" fmla="*/ 2147483647 w 816"/>
              <a:gd name="T1" fmla="*/ 2147483647 h 384"/>
              <a:gd name="T2" fmla="*/ 2147483647 w 816"/>
              <a:gd name="T3" fmla="*/ 2147483647 h 384"/>
              <a:gd name="T4" fmla="*/ 0 w 816"/>
              <a:gd name="T5" fmla="*/ 0 h 384"/>
              <a:gd name="T6" fmla="*/ 0 60000 65536"/>
              <a:gd name="T7" fmla="*/ 0 60000 65536"/>
              <a:gd name="T8" fmla="*/ 0 60000 65536"/>
              <a:gd name="T9" fmla="*/ 0 w 816"/>
              <a:gd name="T10" fmla="*/ 0 h 384"/>
              <a:gd name="T11" fmla="*/ 816 w 816"/>
              <a:gd name="T12" fmla="*/ 384 h 384"/>
            </a:gdLst>
            <a:ahLst/>
            <a:cxnLst>
              <a:cxn ang="T6">
                <a:pos x="T0" y="T1"/>
              </a:cxn>
              <a:cxn ang="T7">
                <a:pos x="T2" y="T3"/>
              </a:cxn>
              <a:cxn ang="T8">
                <a:pos x="T4" y="T5"/>
              </a:cxn>
            </a:cxnLst>
            <a:rect l="T9" t="T10" r="T11" b="T12"/>
            <a:pathLst>
              <a:path w="816" h="384">
                <a:moveTo>
                  <a:pt x="816" y="384"/>
                </a:moveTo>
                <a:cubicBezTo>
                  <a:pt x="644" y="344"/>
                  <a:pt x="472" y="304"/>
                  <a:pt x="336" y="240"/>
                </a:cubicBezTo>
                <a:cubicBezTo>
                  <a:pt x="200" y="176"/>
                  <a:pt x="100" y="88"/>
                  <a:pt x="0" y="0"/>
                </a:cubicBezTo>
              </a:path>
            </a:pathLst>
          </a:custGeom>
          <a:noFill/>
          <a:ln w="38100" cap="sq">
            <a:solidFill>
              <a:srgbClr val="FF3300"/>
            </a:solidFill>
            <a:round/>
            <a:headEnd type="none" w="sm" len="sm"/>
            <a:tailEnd type="triangle" w="lg" len="med"/>
          </a:ln>
        </p:spPr>
        <p:txBody>
          <a:bodyPr wrap="none"/>
          <a:lstStyle/>
          <a:p>
            <a:endParaRPr lang="zh-CN" altLang="en-US">
              <a:solidFill>
                <a:srgbClr val="333333"/>
              </a:solidFill>
            </a:endParaRPr>
          </a:p>
        </p:txBody>
      </p:sp>
      <p:sp>
        <p:nvSpPr>
          <p:cNvPr id="44062" name="Freeform 60"/>
          <p:cNvSpPr>
            <a:spLocks/>
          </p:cNvSpPr>
          <p:nvPr/>
        </p:nvSpPr>
        <p:spPr bwMode="auto">
          <a:xfrm>
            <a:off x="2994025" y="3149600"/>
            <a:ext cx="482600" cy="2095500"/>
          </a:xfrm>
          <a:custGeom>
            <a:avLst/>
            <a:gdLst>
              <a:gd name="T0" fmla="*/ 0 w 304"/>
              <a:gd name="T1" fmla="*/ 2147483647 h 1320"/>
              <a:gd name="T2" fmla="*/ 2147483647 w 304"/>
              <a:gd name="T3" fmla="*/ 2147483647 h 1320"/>
              <a:gd name="T4" fmla="*/ 2147483647 w 304"/>
              <a:gd name="T5" fmla="*/ 2147483647 h 1320"/>
              <a:gd name="T6" fmla="*/ 2147483647 w 304"/>
              <a:gd name="T7" fmla="*/ 2147483647 h 1320"/>
              <a:gd name="T8" fmla="*/ 2147483647 w 304"/>
              <a:gd name="T9" fmla="*/ 2147483647 h 1320"/>
              <a:gd name="T10" fmla="*/ 0 60000 65536"/>
              <a:gd name="T11" fmla="*/ 0 60000 65536"/>
              <a:gd name="T12" fmla="*/ 0 60000 65536"/>
              <a:gd name="T13" fmla="*/ 0 60000 65536"/>
              <a:gd name="T14" fmla="*/ 0 60000 65536"/>
              <a:gd name="T15" fmla="*/ 0 w 304"/>
              <a:gd name="T16" fmla="*/ 0 h 1320"/>
              <a:gd name="T17" fmla="*/ 304 w 304"/>
              <a:gd name="T18" fmla="*/ 1320 h 1320"/>
            </a:gdLst>
            <a:ahLst/>
            <a:cxnLst>
              <a:cxn ang="T10">
                <a:pos x="T0" y="T1"/>
              </a:cxn>
              <a:cxn ang="T11">
                <a:pos x="T2" y="T3"/>
              </a:cxn>
              <a:cxn ang="T12">
                <a:pos x="T4" y="T5"/>
              </a:cxn>
              <a:cxn ang="T13">
                <a:pos x="T6" y="T7"/>
              </a:cxn>
              <a:cxn ang="T14">
                <a:pos x="T8" y="T9"/>
              </a:cxn>
            </a:cxnLst>
            <a:rect l="T15" t="T16" r="T17" b="T18"/>
            <a:pathLst>
              <a:path w="304" h="1320">
                <a:moveTo>
                  <a:pt x="0" y="1280"/>
                </a:moveTo>
                <a:cubicBezTo>
                  <a:pt x="8" y="1300"/>
                  <a:pt x="16" y="1320"/>
                  <a:pt x="48" y="1232"/>
                </a:cubicBezTo>
                <a:cubicBezTo>
                  <a:pt x="80" y="1144"/>
                  <a:pt x="152" y="936"/>
                  <a:pt x="192" y="752"/>
                </a:cubicBezTo>
                <a:cubicBezTo>
                  <a:pt x="232" y="568"/>
                  <a:pt x="272" y="248"/>
                  <a:pt x="288" y="128"/>
                </a:cubicBezTo>
                <a:cubicBezTo>
                  <a:pt x="304" y="8"/>
                  <a:pt x="264" y="0"/>
                  <a:pt x="288" y="32"/>
                </a:cubicBezTo>
              </a:path>
            </a:pathLst>
          </a:custGeom>
          <a:noFill/>
          <a:ln w="38100" cap="sq">
            <a:solidFill>
              <a:srgbClr val="0000FF"/>
            </a:solidFill>
            <a:round/>
            <a:headEnd type="none" w="sm" len="sm"/>
            <a:tailEnd type="triangle" w="lg" len="med"/>
          </a:ln>
        </p:spPr>
        <p:txBody>
          <a:bodyPr wrap="none"/>
          <a:lstStyle/>
          <a:p>
            <a:endParaRPr lang="zh-CN" altLang="en-US">
              <a:solidFill>
                <a:srgbClr val="333333"/>
              </a:solidFill>
            </a:endParaRPr>
          </a:p>
        </p:txBody>
      </p:sp>
      <p:sp>
        <p:nvSpPr>
          <p:cNvPr id="226365" name="Freeform 61"/>
          <p:cNvSpPr>
            <a:spLocks/>
          </p:cNvSpPr>
          <p:nvPr/>
        </p:nvSpPr>
        <p:spPr bwMode="auto">
          <a:xfrm>
            <a:off x="1089025" y="1600200"/>
            <a:ext cx="1350963" cy="2338388"/>
          </a:xfrm>
          <a:custGeom>
            <a:avLst/>
            <a:gdLst>
              <a:gd name="T0" fmla="*/ 2147483647 w 920"/>
              <a:gd name="T1" fmla="*/ 2147483647 h 1536"/>
              <a:gd name="T2" fmla="*/ 2147483647 w 920"/>
              <a:gd name="T3" fmla="*/ 2147483647 h 1536"/>
              <a:gd name="T4" fmla="*/ 2147483647 w 920"/>
              <a:gd name="T5" fmla="*/ 2147483647 h 1536"/>
              <a:gd name="T6" fmla="*/ 2147483647 w 920"/>
              <a:gd name="T7" fmla="*/ 0 h 1536"/>
              <a:gd name="T8" fmla="*/ 0 60000 65536"/>
              <a:gd name="T9" fmla="*/ 0 60000 65536"/>
              <a:gd name="T10" fmla="*/ 0 60000 65536"/>
              <a:gd name="T11" fmla="*/ 0 60000 65536"/>
              <a:gd name="T12" fmla="*/ 0 w 920"/>
              <a:gd name="T13" fmla="*/ 0 h 1536"/>
              <a:gd name="T14" fmla="*/ 920 w 920"/>
              <a:gd name="T15" fmla="*/ 1536 h 1536"/>
            </a:gdLst>
            <a:ahLst/>
            <a:cxnLst>
              <a:cxn ang="T8">
                <a:pos x="T0" y="T1"/>
              </a:cxn>
              <a:cxn ang="T9">
                <a:pos x="T2" y="T3"/>
              </a:cxn>
              <a:cxn ang="T10">
                <a:pos x="T4" y="T5"/>
              </a:cxn>
              <a:cxn ang="T11">
                <a:pos x="T6" y="T7"/>
              </a:cxn>
            </a:cxnLst>
            <a:rect l="T12" t="T13" r="T14" b="T15"/>
            <a:pathLst>
              <a:path w="920" h="1536">
                <a:moveTo>
                  <a:pt x="152" y="1536"/>
                </a:moveTo>
                <a:cubicBezTo>
                  <a:pt x="80" y="1324"/>
                  <a:pt x="8" y="1112"/>
                  <a:pt x="8" y="912"/>
                </a:cubicBezTo>
                <a:cubicBezTo>
                  <a:pt x="8" y="712"/>
                  <a:pt x="0" y="488"/>
                  <a:pt x="152" y="336"/>
                </a:cubicBezTo>
                <a:cubicBezTo>
                  <a:pt x="304" y="184"/>
                  <a:pt x="808" y="48"/>
                  <a:pt x="920" y="0"/>
                </a:cubicBezTo>
              </a:path>
            </a:pathLst>
          </a:custGeom>
          <a:noFill/>
          <a:ln w="38100" cap="sq">
            <a:solidFill>
              <a:srgbClr val="FF0000"/>
            </a:solidFill>
            <a:round/>
            <a:headEnd type="none" w="sm" len="sm"/>
            <a:tailEnd type="triangle" w="lg" len="med"/>
          </a:ln>
        </p:spPr>
        <p:txBody>
          <a:bodyPr wrap="none"/>
          <a:lstStyle/>
          <a:p>
            <a:endParaRPr lang="zh-CN" altLang="en-US">
              <a:solidFill>
                <a:srgbClr val="333333"/>
              </a:solidFill>
            </a:endParaRPr>
          </a:p>
        </p:txBody>
      </p:sp>
      <p:sp>
        <p:nvSpPr>
          <p:cNvPr id="226366" name="Freeform 62"/>
          <p:cNvSpPr>
            <a:spLocks/>
          </p:cNvSpPr>
          <p:nvPr/>
        </p:nvSpPr>
        <p:spPr bwMode="auto">
          <a:xfrm>
            <a:off x="4745038" y="1600200"/>
            <a:ext cx="2973387" cy="3352800"/>
          </a:xfrm>
          <a:custGeom>
            <a:avLst/>
            <a:gdLst>
              <a:gd name="T0" fmla="*/ 2147483647 w 1968"/>
              <a:gd name="T1" fmla="*/ 2147483647 h 2160"/>
              <a:gd name="T2" fmla="*/ 2147483647 w 1968"/>
              <a:gd name="T3" fmla="*/ 2147483647 h 2160"/>
              <a:gd name="T4" fmla="*/ 2147483647 w 1968"/>
              <a:gd name="T5" fmla="*/ 2147483647 h 2160"/>
              <a:gd name="T6" fmla="*/ 0 w 1968"/>
              <a:gd name="T7" fmla="*/ 0 h 2160"/>
              <a:gd name="T8" fmla="*/ 0 60000 65536"/>
              <a:gd name="T9" fmla="*/ 0 60000 65536"/>
              <a:gd name="T10" fmla="*/ 0 60000 65536"/>
              <a:gd name="T11" fmla="*/ 0 60000 65536"/>
              <a:gd name="T12" fmla="*/ 0 w 1968"/>
              <a:gd name="T13" fmla="*/ 0 h 2160"/>
              <a:gd name="T14" fmla="*/ 1968 w 1968"/>
              <a:gd name="T15" fmla="*/ 2160 h 2160"/>
            </a:gdLst>
            <a:ahLst/>
            <a:cxnLst>
              <a:cxn ang="T8">
                <a:pos x="T0" y="T1"/>
              </a:cxn>
              <a:cxn ang="T9">
                <a:pos x="T2" y="T3"/>
              </a:cxn>
              <a:cxn ang="T10">
                <a:pos x="T4" y="T5"/>
              </a:cxn>
              <a:cxn ang="T11">
                <a:pos x="T6" y="T7"/>
              </a:cxn>
            </a:cxnLst>
            <a:rect l="T12" t="T13" r="T14" b="T15"/>
            <a:pathLst>
              <a:path w="1968" h="2160">
                <a:moveTo>
                  <a:pt x="1920" y="2160"/>
                </a:moveTo>
                <a:cubicBezTo>
                  <a:pt x="1944" y="1836"/>
                  <a:pt x="1968" y="1512"/>
                  <a:pt x="1872" y="1248"/>
                </a:cubicBezTo>
                <a:cubicBezTo>
                  <a:pt x="1776" y="984"/>
                  <a:pt x="1656" y="784"/>
                  <a:pt x="1344" y="576"/>
                </a:cubicBezTo>
                <a:cubicBezTo>
                  <a:pt x="1032" y="368"/>
                  <a:pt x="516" y="184"/>
                  <a:pt x="0" y="0"/>
                </a:cubicBezTo>
              </a:path>
            </a:pathLst>
          </a:custGeom>
          <a:noFill/>
          <a:ln w="38100" cap="sq">
            <a:solidFill>
              <a:srgbClr val="0000FF"/>
            </a:solidFill>
            <a:round/>
            <a:headEnd type="none" w="sm" len="sm"/>
            <a:tailEnd type="triangle" w="lg" len="med"/>
          </a:ln>
        </p:spPr>
        <p:txBody>
          <a:bodyPr wrap="none"/>
          <a:lstStyle/>
          <a:p>
            <a:endParaRPr lang="zh-CN" altLang="en-US">
              <a:solidFill>
                <a:srgbClr val="333333"/>
              </a:solidFill>
            </a:endParaRPr>
          </a:p>
        </p:txBody>
      </p:sp>
      <p:sp>
        <p:nvSpPr>
          <p:cNvPr id="226367" name="Line 63"/>
          <p:cNvSpPr>
            <a:spLocks noChangeShapeType="1"/>
          </p:cNvSpPr>
          <p:nvPr/>
        </p:nvSpPr>
        <p:spPr bwMode="auto">
          <a:xfrm flipH="1">
            <a:off x="2917825" y="1981200"/>
            <a:ext cx="76200" cy="685800"/>
          </a:xfrm>
          <a:prstGeom prst="line">
            <a:avLst/>
          </a:prstGeom>
          <a:noFill/>
          <a:ln w="38100" cap="sq">
            <a:solidFill>
              <a:schemeClr val="tx1"/>
            </a:solidFill>
            <a:round/>
            <a:headEnd type="none" w="sm" len="sm"/>
            <a:tailEnd type="triangle" w="lg" len="med"/>
          </a:ln>
        </p:spPr>
        <p:txBody>
          <a:bodyPr wrap="none"/>
          <a:lstStyle/>
          <a:p>
            <a:endParaRPr lang="zh-CN" altLang="en-US">
              <a:solidFill>
                <a:srgbClr val="333333"/>
              </a:solidFill>
            </a:endParaRPr>
          </a:p>
        </p:txBody>
      </p:sp>
      <p:sp>
        <p:nvSpPr>
          <p:cNvPr id="44066" name="Text Box 64"/>
          <p:cNvSpPr txBox="1">
            <a:spLocks noChangeArrowheads="1"/>
          </p:cNvSpPr>
          <p:nvPr/>
        </p:nvSpPr>
        <p:spPr bwMode="auto">
          <a:xfrm>
            <a:off x="1241425" y="2209800"/>
            <a:ext cx="1524000" cy="51911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b="1">
                <a:solidFill>
                  <a:srgbClr val="333333"/>
                </a:solidFill>
                <a:ea typeface="楷体_GB2312" pitchFamily="49" charset="-122"/>
              </a:rPr>
              <a:t>根结点</a:t>
            </a:r>
          </a:p>
        </p:txBody>
      </p:sp>
      <p:sp>
        <p:nvSpPr>
          <p:cNvPr id="44067" name="Text Box 65"/>
          <p:cNvSpPr txBox="1">
            <a:spLocks noChangeArrowheads="1"/>
          </p:cNvSpPr>
          <p:nvPr/>
        </p:nvSpPr>
        <p:spPr bwMode="auto">
          <a:xfrm>
            <a:off x="7794625" y="3276600"/>
            <a:ext cx="1295400" cy="5847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dirty="0">
                <a:solidFill>
                  <a:srgbClr val="333333"/>
                </a:solidFill>
              </a:rPr>
              <a:t>NULL</a:t>
            </a:r>
          </a:p>
        </p:txBody>
      </p:sp>
      <p:sp>
        <p:nvSpPr>
          <p:cNvPr id="44068" name="Freeform 66"/>
          <p:cNvSpPr>
            <a:spLocks/>
          </p:cNvSpPr>
          <p:nvPr/>
        </p:nvSpPr>
        <p:spPr bwMode="auto">
          <a:xfrm>
            <a:off x="250825" y="2971800"/>
            <a:ext cx="762000" cy="914400"/>
          </a:xfrm>
          <a:custGeom>
            <a:avLst/>
            <a:gdLst>
              <a:gd name="T0" fmla="*/ 2147483647 w 480"/>
              <a:gd name="T1" fmla="*/ 2147483647 h 576"/>
              <a:gd name="T2" fmla="*/ 2147483647 w 480"/>
              <a:gd name="T3" fmla="*/ 2147483647 h 576"/>
              <a:gd name="T4" fmla="*/ 0 w 480"/>
              <a:gd name="T5" fmla="*/ 0 h 576"/>
              <a:gd name="T6" fmla="*/ 0 60000 65536"/>
              <a:gd name="T7" fmla="*/ 0 60000 65536"/>
              <a:gd name="T8" fmla="*/ 0 60000 65536"/>
              <a:gd name="T9" fmla="*/ 0 w 480"/>
              <a:gd name="T10" fmla="*/ 0 h 576"/>
              <a:gd name="T11" fmla="*/ 480 w 480"/>
              <a:gd name="T12" fmla="*/ 576 h 576"/>
            </a:gdLst>
            <a:ahLst/>
            <a:cxnLst>
              <a:cxn ang="T6">
                <a:pos x="T0" y="T1"/>
              </a:cxn>
              <a:cxn ang="T7">
                <a:pos x="T2" y="T3"/>
              </a:cxn>
              <a:cxn ang="T8">
                <a:pos x="T4" y="T5"/>
              </a:cxn>
            </a:cxnLst>
            <a:rect l="T9" t="T10" r="T11" b="T12"/>
            <a:pathLst>
              <a:path w="480" h="576">
                <a:moveTo>
                  <a:pt x="480" y="576"/>
                </a:moveTo>
                <a:cubicBezTo>
                  <a:pt x="328" y="480"/>
                  <a:pt x="176" y="384"/>
                  <a:pt x="96" y="288"/>
                </a:cubicBezTo>
                <a:cubicBezTo>
                  <a:pt x="16" y="192"/>
                  <a:pt x="8" y="96"/>
                  <a:pt x="0" y="0"/>
                </a:cubicBezTo>
              </a:path>
            </a:pathLst>
          </a:custGeom>
          <a:noFill/>
          <a:ln w="38100" cap="sq">
            <a:solidFill>
              <a:srgbClr val="FF3300"/>
            </a:solidFill>
            <a:round/>
            <a:headEnd type="none" w="sm" len="sm"/>
            <a:tailEnd type="triangle" w="lg" len="med"/>
          </a:ln>
        </p:spPr>
        <p:txBody>
          <a:bodyPr wrap="none"/>
          <a:lstStyle/>
          <a:p>
            <a:endParaRPr lang="zh-CN" altLang="en-US">
              <a:solidFill>
                <a:srgbClr val="333333"/>
              </a:solidFill>
            </a:endParaRPr>
          </a:p>
        </p:txBody>
      </p:sp>
      <p:sp>
        <p:nvSpPr>
          <p:cNvPr id="44069" name="Text Box 67"/>
          <p:cNvSpPr txBox="1">
            <a:spLocks noChangeArrowheads="1"/>
          </p:cNvSpPr>
          <p:nvPr/>
        </p:nvSpPr>
        <p:spPr bwMode="auto">
          <a:xfrm>
            <a:off x="-53975" y="2514600"/>
            <a:ext cx="1205442" cy="523220"/>
          </a:xfrm>
          <a:prstGeom prst="rect">
            <a:avLst/>
          </a:prstGeom>
          <a:noFill/>
          <a:ln w="12700" cap="sq">
            <a:noFill/>
            <a:miter lim="800000"/>
            <a:headEnd type="none" w="sm" len="sm"/>
            <a:tailEnd type="none" w="sm" len="sm"/>
          </a:ln>
        </p:spPr>
        <p:txBody>
          <a:bodyPr wrap="square">
            <a:spAutoFit/>
          </a:bodyPr>
          <a:lstStyle/>
          <a:p>
            <a:pPr>
              <a:spcBef>
                <a:spcPct val="50000"/>
              </a:spcBef>
            </a:pPr>
            <a:r>
              <a:rPr lang="en-US" altLang="zh-CN" sz="2800" dirty="0">
                <a:solidFill>
                  <a:srgbClr val="333333"/>
                </a:solidFill>
              </a:rPr>
              <a:t>NULL</a:t>
            </a:r>
          </a:p>
        </p:txBody>
      </p:sp>
      <p:sp>
        <p:nvSpPr>
          <p:cNvPr id="44070" name="Freeform 68"/>
          <p:cNvSpPr>
            <a:spLocks/>
          </p:cNvSpPr>
          <p:nvPr/>
        </p:nvSpPr>
        <p:spPr bwMode="auto">
          <a:xfrm>
            <a:off x="7794625" y="3886200"/>
            <a:ext cx="381000" cy="1066800"/>
          </a:xfrm>
          <a:custGeom>
            <a:avLst/>
            <a:gdLst>
              <a:gd name="T0" fmla="*/ 0 w 240"/>
              <a:gd name="T1" fmla="*/ 2147483647 h 672"/>
              <a:gd name="T2" fmla="*/ 2147483647 w 240"/>
              <a:gd name="T3" fmla="*/ 2147483647 h 672"/>
              <a:gd name="T4" fmla="*/ 2147483647 w 240"/>
              <a:gd name="T5" fmla="*/ 0 h 672"/>
              <a:gd name="T6" fmla="*/ 0 60000 65536"/>
              <a:gd name="T7" fmla="*/ 0 60000 65536"/>
              <a:gd name="T8" fmla="*/ 0 60000 65536"/>
              <a:gd name="T9" fmla="*/ 0 w 240"/>
              <a:gd name="T10" fmla="*/ 0 h 672"/>
              <a:gd name="T11" fmla="*/ 240 w 240"/>
              <a:gd name="T12" fmla="*/ 672 h 672"/>
            </a:gdLst>
            <a:ahLst/>
            <a:cxnLst>
              <a:cxn ang="T6">
                <a:pos x="T0" y="T1"/>
              </a:cxn>
              <a:cxn ang="T7">
                <a:pos x="T2" y="T3"/>
              </a:cxn>
              <a:cxn ang="T8">
                <a:pos x="T4" y="T5"/>
              </a:cxn>
            </a:cxnLst>
            <a:rect l="T9" t="T10" r="T11" b="T12"/>
            <a:pathLst>
              <a:path w="240" h="672">
                <a:moveTo>
                  <a:pt x="0" y="672"/>
                </a:moveTo>
                <a:cubicBezTo>
                  <a:pt x="76" y="560"/>
                  <a:pt x="152" y="448"/>
                  <a:pt x="192" y="336"/>
                </a:cubicBezTo>
                <a:cubicBezTo>
                  <a:pt x="232" y="224"/>
                  <a:pt x="236" y="112"/>
                  <a:pt x="240" y="0"/>
                </a:cubicBezTo>
              </a:path>
            </a:pathLst>
          </a:custGeom>
          <a:noFill/>
          <a:ln w="38100" cap="sq">
            <a:solidFill>
              <a:srgbClr val="0000FF"/>
            </a:solidFill>
            <a:round/>
            <a:headEnd type="none" w="sm" len="sm"/>
            <a:tailEnd type="triangle" w="lg" len="med"/>
          </a:ln>
        </p:spPr>
        <p:txBody>
          <a:bodyPr wrap="none"/>
          <a:lstStyle/>
          <a:p>
            <a:endParaRPr lang="zh-CN" altLang="en-US">
              <a:solidFill>
                <a:srgbClr val="333333"/>
              </a:solidFill>
            </a:endParaRPr>
          </a:p>
        </p:txBody>
      </p:sp>
      <p:sp useBgFill="1">
        <p:nvSpPr>
          <p:cNvPr id="226373" name="Rectangle 69"/>
          <p:cNvSpPr>
            <a:spLocks noChangeArrowheads="1"/>
          </p:cNvSpPr>
          <p:nvPr/>
        </p:nvSpPr>
        <p:spPr bwMode="auto">
          <a:xfrm>
            <a:off x="0" y="2269067"/>
            <a:ext cx="1041402" cy="1600200"/>
          </a:xfrm>
          <a:prstGeom prst="rect">
            <a:avLst/>
          </a:prstGeom>
          <a:ln w="12700" cap="sq">
            <a:noFill/>
            <a:miter lim="800000"/>
            <a:headEnd type="none" w="sm" len="sm"/>
            <a:tailEnd type="none" w="sm" len="sm"/>
          </a:ln>
        </p:spPr>
        <p:txBody>
          <a:bodyPr wrap="none" anchor="ctr"/>
          <a:lstStyle/>
          <a:p>
            <a:endParaRPr lang="zh-CN" altLang="en-US">
              <a:solidFill>
                <a:srgbClr val="333333"/>
              </a:solidFill>
            </a:endParaRPr>
          </a:p>
        </p:txBody>
      </p:sp>
      <p:sp useBgFill="1">
        <p:nvSpPr>
          <p:cNvPr id="226374" name="Rectangle 70"/>
          <p:cNvSpPr>
            <a:spLocks noChangeArrowheads="1"/>
          </p:cNvSpPr>
          <p:nvPr/>
        </p:nvSpPr>
        <p:spPr bwMode="auto">
          <a:xfrm>
            <a:off x="7709958" y="3335866"/>
            <a:ext cx="1366309" cy="1600200"/>
          </a:xfrm>
          <a:prstGeom prst="rect">
            <a:avLst/>
          </a:prstGeom>
          <a:ln w="12700" cap="sq">
            <a:noFill/>
            <a:miter lim="800000"/>
            <a:headEnd type="none" w="sm" len="sm"/>
            <a:tailEnd type="none" w="sm" len="sm"/>
          </a:ln>
        </p:spPr>
        <p:txBody>
          <a:bodyPr wrap="none" anchor="ctr"/>
          <a:lstStyle/>
          <a:p>
            <a:endParaRPr lang="zh-CN" altLang="en-US">
              <a:solidFill>
                <a:srgbClr val="333333"/>
              </a:solidFill>
            </a:endParaRPr>
          </a:p>
        </p:txBody>
      </p:sp>
      <p:sp>
        <p:nvSpPr>
          <p:cNvPr id="44073" name="Text Box 71"/>
          <p:cNvSpPr txBox="1">
            <a:spLocks noChangeArrowheads="1"/>
          </p:cNvSpPr>
          <p:nvPr/>
        </p:nvSpPr>
        <p:spPr bwMode="auto">
          <a:xfrm>
            <a:off x="5934075" y="908050"/>
            <a:ext cx="31750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333333"/>
                </a:solidFill>
              </a:rPr>
              <a:t> </a:t>
            </a:r>
            <a:r>
              <a:rPr lang="en-US" altLang="zh-CN">
                <a:solidFill>
                  <a:srgbClr val="333333"/>
                </a:solidFill>
              </a:rPr>
              <a:t> B C A D F E</a:t>
            </a:r>
          </a:p>
        </p:txBody>
      </p:sp>
      <p:grpSp>
        <p:nvGrpSpPr>
          <p:cNvPr id="8" name="Group 72"/>
          <p:cNvGrpSpPr>
            <a:grpSpLocks/>
          </p:cNvGrpSpPr>
          <p:nvPr/>
        </p:nvGrpSpPr>
        <p:grpSpPr bwMode="auto">
          <a:xfrm>
            <a:off x="1165225" y="592138"/>
            <a:ext cx="3505200" cy="1404937"/>
            <a:chOff x="734" y="373"/>
            <a:chExt cx="2208" cy="885"/>
          </a:xfrm>
        </p:grpSpPr>
        <p:grpSp>
          <p:nvGrpSpPr>
            <p:cNvPr id="9" name="Group 73"/>
            <p:cNvGrpSpPr>
              <a:grpSpLocks/>
            </p:cNvGrpSpPr>
            <p:nvPr/>
          </p:nvGrpSpPr>
          <p:grpSpPr bwMode="auto">
            <a:xfrm>
              <a:off x="734" y="720"/>
              <a:ext cx="2208" cy="538"/>
              <a:chOff x="768" y="528"/>
              <a:chExt cx="2208" cy="538"/>
            </a:xfrm>
          </p:grpSpPr>
          <p:grpSp>
            <p:nvGrpSpPr>
              <p:cNvPr id="10" name="Group 74"/>
              <p:cNvGrpSpPr>
                <a:grpSpLocks/>
              </p:cNvGrpSpPr>
              <p:nvPr/>
            </p:nvGrpSpPr>
            <p:grpSpPr bwMode="auto">
              <a:xfrm>
                <a:off x="1536" y="720"/>
                <a:ext cx="1440" cy="346"/>
                <a:chOff x="1536" y="1478"/>
                <a:chExt cx="1440" cy="346"/>
              </a:xfrm>
            </p:grpSpPr>
            <p:sp>
              <p:nvSpPr>
                <p:cNvPr id="44091" name="Rectangle 75"/>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endParaRPr lang="zh-CN" altLang="zh-CN">
                    <a:solidFill>
                      <a:srgbClr val="0000FF"/>
                    </a:solidFill>
                  </a:endParaRPr>
                </a:p>
              </p:txBody>
            </p:sp>
            <p:sp>
              <p:nvSpPr>
                <p:cNvPr id="44092" name="Line 76"/>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3" name="Line 77"/>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4" name="Line 78"/>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5" name="Line 79"/>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sp>
            <p:nvSpPr>
              <p:cNvPr id="44087" name="Text Box 80"/>
              <p:cNvSpPr txBox="1">
                <a:spLocks noChangeArrowheads="1"/>
              </p:cNvSpPr>
              <p:nvPr/>
            </p:nvSpPr>
            <p:spPr bwMode="auto">
              <a:xfrm>
                <a:off x="1536" y="720"/>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88" name="Text Box 81"/>
              <p:cNvSpPr txBox="1">
                <a:spLocks noChangeArrowheads="1"/>
              </p:cNvSpPr>
              <p:nvPr/>
            </p:nvSpPr>
            <p:spPr bwMode="auto">
              <a:xfrm>
                <a:off x="2688" y="720"/>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89" name="Rectangle 82"/>
              <p:cNvSpPr>
                <a:spLocks noChangeArrowheads="1"/>
              </p:cNvSpPr>
              <p:nvPr/>
            </p:nvSpPr>
            <p:spPr bwMode="auto">
              <a:xfrm>
                <a:off x="2064" y="720"/>
                <a:ext cx="33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solidFill>
                    <a:srgbClr val="333333"/>
                  </a:solidFill>
                </a:endParaRPr>
              </a:p>
            </p:txBody>
          </p:sp>
          <p:sp>
            <p:nvSpPr>
              <p:cNvPr id="44090" name="Text Box 83"/>
              <p:cNvSpPr txBox="1">
                <a:spLocks noChangeArrowheads="1"/>
              </p:cNvSpPr>
              <p:nvPr/>
            </p:nvSpPr>
            <p:spPr bwMode="auto">
              <a:xfrm>
                <a:off x="768" y="528"/>
                <a:ext cx="960" cy="327"/>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b="1">
                    <a:solidFill>
                      <a:srgbClr val="333333"/>
                    </a:solidFill>
                    <a:ea typeface="楷体_GB2312" pitchFamily="49" charset="-122"/>
                  </a:rPr>
                  <a:t>头结点</a:t>
                </a:r>
              </a:p>
            </p:txBody>
          </p:sp>
        </p:grpSp>
        <p:grpSp>
          <p:nvGrpSpPr>
            <p:cNvPr id="11" name="Group 84"/>
            <p:cNvGrpSpPr>
              <a:grpSpLocks/>
            </p:cNvGrpSpPr>
            <p:nvPr/>
          </p:nvGrpSpPr>
          <p:grpSpPr bwMode="auto">
            <a:xfrm>
              <a:off x="1265" y="373"/>
              <a:ext cx="1039" cy="497"/>
              <a:chOff x="1265" y="373"/>
              <a:chExt cx="1039" cy="497"/>
            </a:xfrm>
          </p:grpSpPr>
          <p:sp>
            <p:nvSpPr>
              <p:cNvPr id="44084" name="Text Box 85"/>
              <p:cNvSpPr txBox="1">
                <a:spLocks noChangeArrowheads="1"/>
              </p:cNvSpPr>
              <p:nvPr/>
            </p:nvSpPr>
            <p:spPr bwMode="auto">
              <a:xfrm>
                <a:off x="1265" y="373"/>
                <a:ext cx="1039"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333333"/>
                    </a:solidFill>
                  </a:rPr>
                  <a:t>T</a:t>
                </a:r>
              </a:p>
            </p:txBody>
          </p:sp>
          <p:sp>
            <p:nvSpPr>
              <p:cNvPr id="44085" name="Freeform 86"/>
              <p:cNvSpPr>
                <a:spLocks/>
              </p:cNvSpPr>
              <p:nvPr/>
            </p:nvSpPr>
            <p:spPr bwMode="auto">
              <a:xfrm>
                <a:off x="1559" y="576"/>
                <a:ext cx="621" cy="294"/>
              </a:xfrm>
              <a:custGeom>
                <a:avLst/>
                <a:gdLst>
                  <a:gd name="T0" fmla="*/ 0 w 621"/>
                  <a:gd name="T1" fmla="*/ 0 h 294"/>
                  <a:gd name="T2" fmla="*/ 338 w 621"/>
                  <a:gd name="T3" fmla="*/ 79 h 294"/>
                  <a:gd name="T4" fmla="*/ 621 w 621"/>
                  <a:gd name="T5" fmla="*/ 294 h 294"/>
                  <a:gd name="T6" fmla="*/ 0 60000 65536"/>
                  <a:gd name="T7" fmla="*/ 0 60000 65536"/>
                  <a:gd name="T8" fmla="*/ 0 60000 65536"/>
                  <a:gd name="T9" fmla="*/ 0 w 621"/>
                  <a:gd name="T10" fmla="*/ 0 h 294"/>
                  <a:gd name="T11" fmla="*/ 621 w 621"/>
                  <a:gd name="T12" fmla="*/ 294 h 294"/>
                </a:gdLst>
                <a:ahLst/>
                <a:cxnLst>
                  <a:cxn ang="T6">
                    <a:pos x="T0" y="T1"/>
                  </a:cxn>
                  <a:cxn ang="T7">
                    <a:pos x="T2" y="T3"/>
                  </a:cxn>
                  <a:cxn ang="T8">
                    <a:pos x="T4" y="T5"/>
                  </a:cxn>
                </a:cxnLst>
                <a:rect l="T9" t="T10" r="T11" b="T12"/>
                <a:pathLst>
                  <a:path w="621" h="294">
                    <a:moveTo>
                      <a:pt x="0" y="0"/>
                    </a:moveTo>
                    <a:cubicBezTo>
                      <a:pt x="117" y="15"/>
                      <a:pt x="235" y="30"/>
                      <a:pt x="338" y="79"/>
                    </a:cubicBezTo>
                    <a:cubicBezTo>
                      <a:pt x="441" y="128"/>
                      <a:pt x="595" y="277"/>
                      <a:pt x="621" y="294"/>
                    </a:cubicBezTo>
                  </a:path>
                </a:pathLst>
              </a:custGeom>
              <a:noFill/>
              <a:ln w="38100" cap="sq">
                <a:solidFill>
                  <a:schemeClr val="tx1"/>
                </a:solidFill>
                <a:round/>
                <a:headEnd type="none" w="sm" len="sm"/>
                <a:tailEnd type="triangle" w="lg" len="lg"/>
              </a:ln>
            </p:spPr>
            <p:txBody>
              <a:bodyPr wrap="none"/>
              <a:lstStyle/>
              <a:p>
                <a:endParaRPr lang="zh-CN" altLang="en-US">
                  <a:solidFill>
                    <a:srgbClr val="333333"/>
                  </a:solidFill>
                </a:endParaRPr>
              </a:p>
            </p:txBody>
          </p:sp>
        </p:grpSp>
      </p:grpSp>
      <p:sp>
        <p:nvSpPr>
          <p:cNvPr id="226392" name="Rectangle 88"/>
          <p:cNvSpPr>
            <a:spLocks noChangeArrowheads="1"/>
          </p:cNvSpPr>
          <p:nvPr/>
        </p:nvSpPr>
        <p:spPr bwMode="auto">
          <a:xfrm>
            <a:off x="5575300" y="981075"/>
            <a:ext cx="358775" cy="576263"/>
          </a:xfrm>
          <a:prstGeom prst="rect">
            <a:avLst/>
          </a:prstGeom>
          <a:solidFill>
            <a:schemeClr val="accent1"/>
          </a:solidFill>
          <a:ln w="9525">
            <a:solidFill>
              <a:schemeClr val="tx1"/>
            </a:solidFill>
            <a:miter lim="800000"/>
            <a:headEnd/>
            <a:tailEnd/>
          </a:ln>
        </p:spPr>
        <p:txBody>
          <a:bodyPr wrap="none" anchor="ctr"/>
          <a:lstStyle/>
          <a:p>
            <a:endParaRPr lang="zh-CN" altLang="en-US">
              <a:solidFill>
                <a:srgbClr val="333333"/>
              </a:solidFill>
            </a:endParaRPr>
          </a:p>
        </p:txBody>
      </p:sp>
      <p:sp>
        <p:nvSpPr>
          <p:cNvPr id="226393" name="Freeform 89"/>
          <p:cNvSpPr>
            <a:spLocks/>
          </p:cNvSpPr>
          <p:nvPr/>
        </p:nvSpPr>
        <p:spPr bwMode="auto">
          <a:xfrm>
            <a:off x="3908425" y="1981200"/>
            <a:ext cx="3505200" cy="2895600"/>
          </a:xfrm>
          <a:custGeom>
            <a:avLst/>
            <a:gdLst>
              <a:gd name="T0" fmla="*/ 0 w 2208"/>
              <a:gd name="T1" fmla="*/ 0 h 1824"/>
              <a:gd name="T2" fmla="*/ 2147483647 w 2208"/>
              <a:gd name="T3" fmla="*/ 2147483647 h 1824"/>
              <a:gd name="T4" fmla="*/ 2147483647 w 2208"/>
              <a:gd name="T5" fmla="*/ 2147483647 h 1824"/>
              <a:gd name="T6" fmla="*/ 2147483647 w 2208"/>
              <a:gd name="T7" fmla="*/ 2147483647 h 1824"/>
              <a:gd name="T8" fmla="*/ 0 60000 65536"/>
              <a:gd name="T9" fmla="*/ 0 60000 65536"/>
              <a:gd name="T10" fmla="*/ 0 60000 65536"/>
              <a:gd name="T11" fmla="*/ 0 60000 65536"/>
              <a:gd name="T12" fmla="*/ 0 w 2208"/>
              <a:gd name="T13" fmla="*/ 0 h 1824"/>
              <a:gd name="T14" fmla="*/ 2208 w 2208"/>
              <a:gd name="T15" fmla="*/ 1824 h 1824"/>
            </a:gdLst>
            <a:ahLst/>
            <a:cxnLst>
              <a:cxn ang="T8">
                <a:pos x="T0" y="T1"/>
              </a:cxn>
              <a:cxn ang="T9">
                <a:pos x="T2" y="T3"/>
              </a:cxn>
              <a:cxn ang="T10">
                <a:pos x="T4" y="T5"/>
              </a:cxn>
              <a:cxn ang="T11">
                <a:pos x="T6" y="T7"/>
              </a:cxn>
            </a:cxnLst>
            <a:rect l="T12" t="T13" r="T14" b="T15"/>
            <a:pathLst>
              <a:path w="2208" h="1824">
                <a:moveTo>
                  <a:pt x="0" y="0"/>
                </a:moveTo>
                <a:cubicBezTo>
                  <a:pt x="300" y="64"/>
                  <a:pt x="600" y="128"/>
                  <a:pt x="912" y="288"/>
                </a:cubicBezTo>
                <a:cubicBezTo>
                  <a:pt x="1224" y="448"/>
                  <a:pt x="1656" y="704"/>
                  <a:pt x="1872" y="960"/>
                </a:cubicBezTo>
                <a:cubicBezTo>
                  <a:pt x="2088" y="1216"/>
                  <a:pt x="2148" y="1520"/>
                  <a:pt x="2208" y="1824"/>
                </a:cubicBezTo>
              </a:path>
            </a:pathLst>
          </a:custGeom>
          <a:noFill/>
          <a:ln w="38100" cap="sq">
            <a:solidFill>
              <a:srgbClr val="800000"/>
            </a:solidFill>
            <a:round/>
            <a:headEnd type="none" w="sm" len="sm"/>
            <a:tailEnd type="triangle" w="lg" len="med"/>
          </a:ln>
        </p:spPr>
        <p:txBody>
          <a:bodyPr wrap="none"/>
          <a:lstStyle/>
          <a:p>
            <a:endParaRPr lang="zh-CN" altLang="en-US">
              <a:solidFill>
                <a:srgbClr val="333333"/>
              </a:solidFill>
            </a:endParaRPr>
          </a:p>
        </p:txBody>
      </p:sp>
      <p:grpSp>
        <p:nvGrpSpPr>
          <p:cNvPr id="12" name="Group 90"/>
          <p:cNvGrpSpPr>
            <a:grpSpLocks/>
          </p:cNvGrpSpPr>
          <p:nvPr/>
        </p:nvGrpSpPr>
        <p:grpSpPr bwMode="auto">
          <a:xfrm>
            <a:off x="5795963" y="765175"/>
            <a:ext cx="3097212" cy="1008063"/>
            <a:chOff x="3647" y="482"/>
            <a:chExt cx="1951" cy="635"/>
          </a:xfrm>
        </p:grpSpPr>
        <p:sp>
          <p:nvSpPr>
            <p:cNvPr id="44078" name="Line 91"/>
            <p:cNvSpPr>
              <a:spLocks noChangeShapeType="1"/>
            </p:cNvSpPr>
            <p:nvPr/>
          </p:nvSpPr>
          <p:spPr bwMode="auto">
            <a:xfrm>
              <a:off x="3648" y="845"/>
              <a:ext cx="273" cy="0"/>
            </a:xfrm>
            <a:prstGeom prst="line">
              <a:avLst/>
            </a:prstGeom>
            <a:noFill/>
            <a:ln w="38100">
              <a:solidFill>
                <a:srgbClr val="FF0000"/>
              </a:solidFill>
              <a:round/>
              <a:headEnd type="triangle" w="med" len="med"/>
              <a:tailEnd/>
            </a:ln>
          </p:spPr>
          <p:txBody>
            <a:bodyPr/>
            <a:lstStyle/>
            <a:p>
              <a:endParaRPr lang="zh-CN" altLang="en-US">
                <a:solidFill>
                  <a:srgbClr val="333333"/>
                </a:solidFill>
              </a:endParaRPr>
            </a:p>
          </p:txBody>
        </p:sp>
        <p:sp>
          <p:nvSpPr>
            <p:cNvPr id="44079" name="Freeform 92"/>
            <p:cNvSpPr>
              <a:spLocks/>
            </p:cNvSpPr>
            <p:nvPr/>
          </p:nvSpPr>
          <p:spPr bwMode="auto">
            <a:xfrm>
              <a:off x="3647" y="482"/>
              <a:ext cx="1951" cy="272"/>
            </a:xfrm>
            <a:custGeom>
              <a:avLst/>
              <a:gdLst>
                <a:gd name="T0" fmla="*/ 1769 w 1951"/>
                <a:gd name="T1" fmla="*/ 172 h 317"/>
                <a:gd name="T2" fmla="*/ 1951 w 1951"/>
                <a:gd name="T3" fmla="*/ 172 h 317"/>
                <a:gd name="T4" fmla="*/ 1951 w 1951"/>
                <a:gd name="T5" fmla="*/ 0 h 317"/>
                <a:gd name="T6" fmla="*/ 0 w 1951"/>
                <a:gd name="T7" fmla="*/ 0 h 317"/>
                <a:gd name="T8" fmla="*/ 0 w 1951"/>
                <a:gd name="T9" fmla="*/ 123 h 317"/>
                <a:gd name="T10" fmla="*/ 0 60000 65536"/>
                <a:gd name="T11" fmla="*/ 0 60000 65536"/>
                <a:gd name="T12" fmla="*/ 0 60000 65536"/>
                <a:gd name="T13" fmla="*/ 0 60000 65536"/>
                <a:gd name="T14" fmla="*/ 0 60000 65536"/>
                <a:gd name="T15" fmla="*/ 0 w 1951"/>
                <a:gd name="T16" fmla="*/ 0 h 317"/>
                <a:gd name="T17" fmla="*/ 1951 w 1951"/>
                <a:gd name="T18" fmla="*/ 317 h 317"/>
              </a:gdLst>
              <a:ahLst/>
              <a:cxnLst>
                <a:cxn ang="T10">
                  <a:pos x="T0" y="T1"/>
                </a:cxn>
                <a:cxn ang="T11">
                  <a:pos x="T2" y="T3"/>
                </a:cxn>
                <a:cxn ang="T12">
                  <a:pos x="T4" y="T5"/>
                </a:cxn>
                <a:cxn ang="T13">
                  <a:pos x="T6" y="T7"/>
                </a:cxn>
                <a:cxn ang="T14">
                  <a:pos x="T8" y="T9"/>
                </a:cxn>
              </a:cxnLst>
              <a:rect l="T15" t="T16" r="T17" b="T18"/>
              <a:pathLst>
                <a:path w="1951" h="317">
                  <a:moveTo>
                    <a:pt x="1769" y="317"/>
                  </a:moveTo>
                  <a:lnTo>
                    <a:pt x="1951" y="317"/>
                  </a:lnTo>
                  <a:lnTo>
                    <a:pt x="1951" y="0"/>
                  </a:lnTo>
                  <a:lnTo>
                    <a:pt x="0" y="0"/>
                  </a:lnTo>
                  <a:lnTo>
                    <a:pt x="0" y="227"/>
                  </a:lnTo>
                </a:path>
              </a:pathLst>
            </a:custGeom>
            <a:noFill/>
            <a:ln w="38100">
              <a:solidFill>
                <a:srgbClr val="0000FF"/>
              </a:solidFill>
              <a:round/>
              <a:headEnd/>
              <a:tailEnd type="triangle" w="med" len="med"/>
            </a:ln>
          </p:spPr>
          <p:txBody>
            <a:bodyPr/>
            <a:lstStyle/>
            <a:p>
              <a:endParaRPr lang="zh-CN" altLang="en-US">
                <a:solidFill>
                  <a:srgbClr val="333333"/>
                </a:solidFill>
              </a:endParaRPr>
            </a:p>
          </p:txBody>
        </p:sp>
        <p:sp>
          <p:nvSpPr>
            <p:cNvPr id="44080" name="Line 93"/>
            <p:cNvSpPr>
              <a:spLocks noChangeShapeType="1"/>
            </p:cNvSpPr>
            <p:nvPr/>
          </p:nvSpPr>
          <p:spPr bwMode="auto">
            <a:xfrm>
              <a:off x="3648" y="754"/>
              <a:ext cx="273" cy="0"/>
            </a:xfrm>
            <a:prstGeom prst="line">
              <a:avLst/>
            </a:prstGeom>
            <a:noFill/>
            <a:ln w="38100">
              <a:solidFill>
                <a:schemeClr val="tx1"/>
              </a:solidFill>
              <a:round/>
              <a:headEnd/>
              <a:tailEnd type="triangle" w="med" len="med"/>
            </a:ln>
          </p:spPr>
          <p:txBody>
            <a:bodyPr/>
            <a:lstStyle/>
            <a:p>
              <a:endParaRPr lang="zh-CN" altLang="en-US">
                <a:solidFill>
                  <a:srgbClr val="333333"/>
                </a:solidFill>
              </a:endParaRPr>
            </a:p>
          </p:txBody>
        </p:sp>
        <p:sp>
          <p:nvSpPr>
            <p:cNvPr id="44081" name="Freeform 94"/>
            <p:cNvSpPr>
              <a:spLocks/>
            </p:cNvSpPr>
            <p:nvPr/>
          </p:nvSpPr>
          <p:spPr bwMode="auto">
            <a:xfrm flipV="1">
              <a:off x="3647" y="845"/>
              <a:ext cx="1951" cy="272"/>
            </a:xfrm>
            <a:custGeom>
              <a:avLst/>
              <a:gdLst>
                <a:gd name="T0" fmla="*/ 1769 w 1951"/>
                <a:gd name="T1" fmla="*/ 172 h 317"/>
                <a:gd name="T2" fmla="*/ 1951 w 1951"/>
                <a:gd name="T3" fmla="*/ 172 h 317"/>
                <a:gd name="T4" fmla="*/ 1951 w 1951"/>
                <a:gd name="T5" fmla="*/ 0 h 317"/>
                <a:gd name="T6" fmla="*/ 0 w 1951"/>
                <a:gd name="T7" fmla="*/ 0 h 317"/>
                <a:gd name="T8" fmla="*/ 0 w 1951"/>
                <a:gd name="T9" fmla="*/ 123 h 317"/>
                <a:gd name="T10" fmla="*/ 0 60000 65536"/>
                <a:gd name="T11" fmla="*/ 0 60000 65536"/>
                <a:gd name="T12" fmla="*/ 0 60000 65536"/>
                <a:gd name="T13" fmla="*/ 0 60000 65536"/>
                <a:gd name="T14" fmla="*/ 0 60000 65536"/>
                <a:gd name="T15" fmla="*/ 0 w 1951"/>
                <a:gd name="T16" fmla="*/ 0 h 317"/>
                <a:gd name="T17" fmla="*/ 1951 w 1951"/>
                <a:gd name="T18" fmla="*/ 317 h 317"/>
              </a:gdLst>
              <a:ahLst/>
              <a:cxnLst>
                <a:cxn ang="T10">
                  <a:pos x="T0" y="T1"/>
                </a:cxn>
                <a:cxn ang="T11">
                  <a:pos x="T2" y="T3"/>
                </a:cxn>
                <a:cxn ang="T12">
                  <a:pos x="T4" y="T5"/>
                </a:cxn>
                <a:cxn ang="T13">
                  <a:pos x="T6" y="T7"/>
                </a:cxn>
                <a:cxn ang="T14">
                  <a:pos x="T8" y="T9"/>
                </a:cxn>
              </a:cxnLst>
              <a:rect l="T15" t="T16" r="T17" b="T18"/>
              <a:pathLst>
                <a:path w="1951" h="317">
                  <a:moveTo>
                    <a:pt x="1769" y="317"/>
                  </a:moveTo>
                  <a:lnTo>
                    <a:pt x="1951" y="317"/>
                  </a:lnTo>
                  <a:lnTo>
                    <a:pt x="1951" y="0"/>
                  </a:lnTo>
                  <a:lnTo>
                    <a:pt x="0" y="0"/>
                  </a:lnTo>
                  <a:lnTo>
                    <a:pt x="0" y="227"/>
                  </a:lnTo>
                </a:path>
              </a:pathLst>
            </a:custGeom>
            <a:noFill/>
            <a:ln w="38100">
              <a:solidFill>
                <a:srgbClr val="800000"/>
              </a:solidFill>
              <a:round/>
              <a:headEnd type="triangle" w="med" len="med"/>
              <a:tailEnd/>
            </a:ln>
          </p:spPr>
          <p:txBody>
            <a:bodyPr/>
            <a:lstStyle/>
            <a:p>
              <a:endParaRPr lang="zh-CN" altLang="en-US">
                <a:solidFill>
                  <a:srgbClr val="333333"/>
                </a:solidFill>
              </a:endParaRPr>
            </a:p>
          </p:txBody>
        </p:sp>
      </p:grpSp>
      <p:sp>
        <p:nvSpPr>
          <p:cNvPr id="94" name="Text Box 2"/>
          <p:cNvSpPr txBox="1">
            <a:spLocks noChangeArrowheads="1"/>
          </p:cNvSpPr>
          <p:nvPr/>
        </p:nvSpPr>
        <p:spPr bwMode="auto">
          <a:xfrm>
            <a:off x="119386" y="6085388"/>
            <a:ext cx="4283545" cy="553998"/>
          </a:xfrm>
          <a:prstGeom prst="rect">
            <a:avLst/>
          </a:prstGeom>
          <a:noFill/>
          <a:ln w="12700" cap="sq">
            <a:noFill/>
            <a:miter lim="800000"/>
            <a:headEnd type="none" w="sm" len="sm"/>
            <a:tailEnd type="none" w="sm" len="sm"/>
          </a:ln>
        </p:spPr>
        <p:txBody>
          <a:bodyPr wrap="none">
            <a:spAutoFit/>
          </a:bodyPr>
          <a:lstStyle/>
          <a:p>
            <a:pPr>
              <a:lnSpc>
                <a:spcPct val="125000"/>
              </a:lnSpc>
            </a:pPr>
            <a:r>
              <a:rPr lang="en-US" altLang="zh-CN" sz="2400" b="1" dirty="0">
                <a:solidFill>
                  <a:srgbClr val="800000"/>
                </a:solidFill>
                <a:ea typeface="楷体_GB2312" pitchFamily="49" charset="-122"/>
              </a:rPr>
              <a:t> </a:t>
            </a:r>
            <a:r>
              <a:rPr lang="zh-CN" altLang="en-US" sz="2400" b="1" dirty="0">
                <a:solidFill>
                  <a:srgbClr val="FF00FF"/>
                </a:solidFill>
                <a:ea typeface="楷体_GB2312" pitchFamily="49" charset="-122"/>
              </a:rPr>
              <a:t>中</a:t>
            </a:r>
            <a:r>
              <a:rPr lang="zh-CN" altLang="en-US" sz="2400" b="1" dirty="0" smtClean="0">
                <a:solidFill>
                  <a:srgbClr val="FF00FF"/>
                </a:solidFill>
                <a:ea typeface="楷体_GB2312" pitchFamily="49" charset="-122"/>
              </a:rPr>
              <a:t>序</a:t>
            </a:r>
            <a:r>
              <a:rPr lang="zh-CN" altLang="en-US" sz="2400" b="1" dirty="0" smtClean="0">
                <a:solidFill>
                  <a:srgbClr val="333333"/>
                </a:solidFill>
                <a:ea typeface="楷体_GB2312" pitchFamily="49" charset="-122"/>
              </a:rPr>
              <a:t>全线索</a:t>
            </a:r>
            <a:r>
              <a:rPr lang="zh-CN" altLang="en-US" sz="2400" b="1" dirty="0">
                <a:solidFill>
                  <a:srgbClr val="333333"/>
                </a:solidFill>
                <a:ea typeface="楷体_GB2312" pitchFamily="49" charset="-122"/>
              </a:rPr>
              <a:t>二叉树</a:t>
            </a:r>
            <a:r>
              <a:rPr lang="zh-CN" altLang="en-US" sz="2400" b="1" dirty="0" smtClean="0">
                <a:solidFill>
                  <a:srgbClr val="800000"/>
                </a:solidFill>
                <a:ea typeface="楷体_GB2312" pitchFamily="49" charset="-122"/>
              </a:rPr>
              <a:t>的遍历算法</a:t>
            </a:r>
            <a:endParaRPr lang="zh-CN" altLang="en-US" sz="2800" dirty="0">
              <a:solidFill>
                <a:srgbClr val="333333"/>
              </a:solidFill>
            </a:endParaRPr>
          </a:p>
        </p:txBody>
      </p:sp>
    </p:spTree>
    <p:extLst>
      <p:ext uri="{BB962C8B-B14F-4D97-AF65-F5344CB8AC3E}">
        <p14:creationId xmlns:p14="http://schemas.microsoft.com/office/powerpoint/2010/main" val="26943659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92"/>
                                        </p:tgtEl>
                                        <p:attrNameLst>
                                          <p:attrName>style.visibility</p:attrName>
                                        </p:attrNameLst>
                                      </p:cBhvr>
                                      <p:to>
                                        <p:strVal val="visible"/>
                                      </p:to>
                                    </p:set>
                                    <p:animEffect transition="in" filter="wipe(left)">
                                      <p:cBhvr>
                                        <p:cTn id="7" dur="500"/>
                                        <p:tgtEl>
                                          <p:spTgt spid="2263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6367"/>
                                        </p:tgtEl>
                                        <p:attrNameLst>
                                          <p:attrName>style.visibility</p:attrName>
                                        </p:attrNameLst>
                                      </p:cBhvr>
                                      <p:to>
                                        <p:strVal val="visible"/>
                                      </p:to>
                                    </p:set>
                                    <p:animEffect transition="in" filter="wipe(up)">
                                      <p:cBhvr>
                                        <p:cTn id="22" dur="500"/>
                                        <p:tgtEl>
                                          <p:spTgt spid="2263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6374"/>
                                        </p:tgtEl>
                                        <p:attrNameLst>
                                          <p:attrName>style.visibility</p:attrName>
                                        </p:attrNameLst>
                                      </p:cBhvr>
                                      <p:to>
                                        <p:strVal val="visible"/>
                                      </p:to>
                                    </p:set>
                                    <p:animEffect transition="in" filter="wipe(up)">
                                      <p:cBhvr>
                                        <p:cTn id="27" dur="500"/>
                                        <p:tgtEl>
                                          <p:spTgt spid="2263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6366"/>
                                        </p:tgtEl>
                                        <p:attrNameLst>
                                          <p:attrName>style.visibility</p:attrName>
                                        </p:attrNameLst>
                                      </p:cBhvr>
                                      <p:to>
                                        <p:strVal val="visible"/>
                                      </p:to>
                                    </p:set>
                                    <p:animEffect transition="in" filter="wipe(down)">
                                      <p:cBhvr>
                                        <p:cTn id="32" dur="500"/>
                                        <p:tgtEl>
                                          <p:spTgt spid="2263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26393"/>
                                        </p:tgtEl>
                                        <p:attrNameLst>
                                          <p:attrName>style.visibility</p:attrName>
                                        </p:attrNameLst>
                                      </p:cBhvr>
                                      <p:to>
                                        <p:strVal val="visible"/>
                                      </p:to>
                                    </p:set>
                                    <p:animEffect transition="in" filter="wipe(up)">
                                      <p:cBhvr>
                                        <p:cTn id="37" dur="500"/>
                                        <p:tgtEl>
                                          <p:spTgt spid="2263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6373"/>
                                        </p:tgtEl>
                                        <p:attrNameLst>
                                          <p:attrName>style.visibility</p:attrName>
                                        </p:attrNameLst>
                                      </p:cBhvr>
                                      <p:to>
                                        <p:strVal val="visible"/>
                                      </p:to>
                                    </p:set>
                                    <p:animEffect transition="in" filter="wipe(up)">
                                      <p:cBhvr>
                                        <p:cTn id="42" dur="500"/>
                                        <p:tgtEl>
                                          <p:spTgt spid="2263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26365"/>
                                        </p:tgtEl>
                                        <p:attrNameLst>
                                          <p:attrName>style.visibility</p:attrName>
                                        </p:attrNameLst>
                                      </p:cBhvr>
                                      <p:to>
                                        <p:strVal val="visible"/>
                                      </p:to>
                                    </p:set>
                                    <p:animEffect transition="in" filter="wipe(down)">
                                      <p:cBhvr>
                                        <p:cTn id="47" dur="500"/>
                                        <p:tgtEl>
                                          <p:spTgt spid="22636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wipe(left)">
                                      <p:cBhvr>
                                        <p:cTn id="5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65" grpId="0" animBg="1"/>
      <p:bldP spid="226366" grpId="0" animBg="1"/>
      <p:bldP spid="226367" grpId="0" animBg="1"/>
      <p:bldP spid="226373" grpId="0" animBg="1"/>
      <p:bldP spid="226374" grpId="0" animBg="1"/>
      <p:bldP spid="226392" grpId="0" animBg="1"/>
      <p:bldP spid="226393" grpId="0" animBg="1"/>
      <p:bldP spid="9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04800" y="381000"/>
            <a:ext cx="399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6.1 </a:t>
            </a:r>
            <a:r>
              <a:rPr lang="zh-CN" altLang="en-US" sz="4000" b="1">
                <a:solidFill>
                  <a:srgbClr val="000000"/>
                </a:solidFill>
                <a:ea typeface="隶书" pitchFamily="49" charset="-122"/>
              </a:rPr>
              <a:t>树的类型定义</a:t>
            </a:r>
            <a:endParaRPr lang="zh-CN" altLang="en-US" sz="2400">
              <a:solidFill>
                <a:srgbClr val="000000"/>
              </a:solidFill>
            </a:endParaRPr>
          </a:p>
        </p:txBody>
      </p:sp>
      <p:sp>
        <p:nvSpPr>
          <p:cNvPr id="7171" name="Text Box 3">
            <a:hlinkClick r:id="" action="ppaction://noaction" highlightClick="1"/>
          </p:cNvPr>
          <p:cNvSpPr txBox="1">
            <a:spLocks noChangeArrowheads="1"/>
          </p:cNvSpPr>
          <p:nvPr/>
        </p:nvSpPr>
        <p:spPr bwMode="auto">
          <a:xfrm>
            <a:off x="2895600" y="1127125"/>
            <a:ext cx="526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latin typeface="隶书" pitchFamily="49" charset="-122"/>
                <a:ea typeface="隶书" pitchFamily="49" charset="-122"/>
              </a:rPr>
              <a:t>6.2 </a:t>
            </a:r>
            <a:r>
              <a:rPr lang="zh-CN" altLang="en-US" sz="4000" b="1">
                <a:solidFill>
                  <a:srgbClr val="000000"/>
                </a:solidFill>
                <a:latin typeface="隶书" pitchFamily="49" charset="-122"/>
                <a:ea typeface="隶书" pitchFamily="49" charset="-122"/>
              </a:rPr>
              <a:t>二叉树的类型定义</a:t>
            </a:r>
            <a:endParaRPr lang="zh-CN" altLang="en-US" sz="2400">
              <a:solidFill>
                <a:srgbClr val="000000"/>
              </a:solidFill>
            </a:endParaRPr>
          </a:p>
        </p:txBody>
      </p:sp>
      <p:sp>
        <p:nvSpPr>
          <p:cNvPr id="7172" name="Text Box 4">
            <a:hlinkClick r:id="" action="ppaction://noaction" highlightClick="1"/>
          </p:cNvPr>
          <p:cNvSpPr txBox="1">
            <a:spLocks noChangeArrowheads="1"/>
          </p:cNvSpPr>
          <p:nvPr/>
        </p:nvSpPr>
        <p:spPr bwMode="auto">
          <a:xfrm>
            <a:off x="304800" y="1905000"/>
            <a:ext cx="5010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6.3</a:t>
            </a:r>
            <a:r>
              <a:rPr lang="en-US" altLang="zh-CN" sz="4000">
                <a:solidFill>
                  <a:srgbClr val="000000"/>
                </a:solidFill>
                <a:ea typeface="隶书" pitchFamily="49" charset="-122"/>
              </a:rPr>
              <a:t> </a:t>
            </a:r>
            <a:r>
              <a:rPr lang="zh-CN" altLang="en-US" sz="4000" b="1">
                <a:solidFill>
                  <a:srgbClr val="000000"/>
                </a:solidFill>
                <a:ea typeface="隶书" pitchFamily="49" charset="-122"/>
              </a:rPr>
              <a:t>二叉树的存储结构</a:t>
            </a:r>
            <a:endParaRPr lang="zh-CN" altLang="en-US" sz="2400">
              <a:solidFill>
                <a:srgbClr val="000000"/>
              </a:solidFill>
            </a:endParaRPr>
          </a:p>
        </p:txBody>
      </p:sp>
      <p:sp>
        <p:nvSpPr>
          <p:cNvPr id="7173" name="Text Box 5">
            <a:hlinkClick r:id="" action="ppaction://noaction" highlightClick="1"/>
          </p:cNvPr>
          <p:cNvSpPr txBox="1">
            <a:spLocks noChangeArrowheads="1"/>
          </p:cNvSpPr>
          <p:nvPr/>
        </p:nvSpPr>
        <p:spPr bwMode="auto">
          <a:xfrm>
            <a:off x="2895600" y="2651125"/>
            <a:ext cx="399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6.4 </a:t>
            </a:r>
            <a:r>
              <a:rPr lang="zh-CN" altLang="en-US" sz="4000" b="1">
                <a:solidFill>
                  <a:srgbClr val="000000"/>
                </a:solidFill>
                <a:ea typeface="隶书" pitchFamily="49" charset="-122"/>
              </a:rPr>
              <a:t>二叉树的遍历</a:t>
            </a:r>
            <a:endParaRPr lang="zh-CN" altLang="en-US" sz="2400">
              <a:solidFill>
                <a:srgbClr val="000000"/>
              </a:solidFill>
            </a:endParaRPr>
          </a:p>
        </p:txBody>
      </p:sp>
      <p:sp>
        <p:nvSpPr>
          <p:cNvPr id="7174" name="Text Box 6">
            <a:hlinkClick r:id="" action="ppaction://noaction" highlightClick="1"/>
          </p:cNvPr>
          <p:cNvSpPr txBox="1">
            <a:spLocks noChangeArrowheads="1"/>
          </p:cNvSpPr>
          <p:nvPr/>
        </p:nvSpPr>
        <p:spPr bwMode="auto">
          <a:xfrm>
            <a:off x="304800" y="3413125"/>
            <a:ext cx="3733800" cy="701675"/>
          </a:xfrm>
          <a:prstGeom prst="rect">
            <a:avLst/>
          </a:prstGeom>
          <a:noFill/>
          <a:ln w="12700" cap="sq">
            <a:noFill/>
            <a:miter lim="800000"/>
            <a:headEnd type="none" w="sm" len="sm"/>
            <a:tailEnd type="none" w="sm" len="sm"/>
          </a:ln>
        </p:spPr>
        <p:txBody>
          <a:bodyPr>
            <a:spAutoFit/>
          </a:bodyPr>
          <a:lstStyle/>
          <a:p>
            <a:r>
              <a:rPr lang="en-US" altLang="zh-CN" sz="4000" b="1" dirty="0">
                <a:ea typeface="隶书" pitchFamily="49" charset="-122"/>
              </a:rPr>
              <a:t>6.5 </a:t>
            </a:r>
            <a:r>
              <a:rPr lang="zh-CN" altLang="en-US" sz="4000" b="1" dirty="0">
                <a:ea typeface="隶书" pitchFamily="49" charset="-122"/>
              </a:rPr>
              <a:t>线索二叉树</a:t>
            </a:r>
            <a:endParaRPr lang="zh-CN" altLang="en-US" sz="2400" b="1" dirty="0">
              <a:ea typeface="隶书" pitchFamily="49" charset="-122"/>
            </a:endParaRPr>
          </a:p>
        </p:txBody>
      </p:sp>
      <p:sp>
        <p:nvSpPr>
          <p:cNvPr id="7175" name="Text Box 7">
            <a:hlinkClick r:id="" action="ppaction://noaction" highlightClick="1"/>
          </p:cNvPr>
          <p:cNvSpPr txBox="1">
            <a:spLocks noChangeArrowheads="1"/>
          </p:cNvSpPr>
          <p:nvPr/>
        </p:nvSpPr>
        <p:spPr bwMode="auto">
          <a:xfrm>
            <a:off x="2819400" y="4191000"/>
            <a:ext cx="5672138" cy="708025"/>
          </a:xfrm>
          <a:prstGeom prst="rect">
            <a:avLst/>
          </a:prstGeom>
          <a:noFill/>
          <a:ln w="12700" cap="sq">
            <a:noFill/>
            <a:miter lim="800000"/>
            <a:headEnd type="none" w="sm" len="sm"/>
            <a:tailEnd type="none" w="sm" len="sm"/>
          </a:ln>
        </p:spPr>
        <p:txBody>
          <a:bodyPr wrap="none">
            <a:spAutoFit/>
          </a:bodyPr>
          <a:lstStyle/>
          <a:p>
            <a:r>
              <a:rPr lang="en-US" altLang="zh-CN" sz="4000" b="1" dirty="0">
                <a:ea typeface="隶书" pitchFamily="49" charset="-122"/>
              </a:rPr>
              <a:t>6.6 </a:t>
            </a:r>
            <a:r>
              <a:rPr lang="zh-CN" altLang="en-US" sz="4000" b="1" dirty="0">
                <a:ea typeface="隶书" pitchFamily="49" charset="-122"/>
              </a:rPr>
              <a:t>树和森林的表示方法</a:t>
            </a:r>
            <a:endParaRPr lang="zh-CN" altLang="en-US" sz="2400" b="1" dirty="0">
              <a:ea typeface="隶书" pitchFamily="49" charset="-122"/>
            </a:endParaRPr>
          </a:p>
        </p:txBody>
      </p:sp>
      <p:sp>
        <p:nvSpPr>
          <p:cNvPr id="7176" name="Text Box 8">
            <a:hlinkClick r:id="" action="ppaction://noaction" highlightClick="1"/>
          </p:cNvPr>
          <p:cNvSpPr txBox="1">
            <a:spLocks noChangeArrowheads="1"/>
          </p:cNvSpPr>
          <p:nvPr/>
        </p:nvSpPr>
        <p:spPr bwMode="auto">
          <a:xfrm>
            <a:off x="228600" y="4953000"/>
            <a:ext cx="4641850" cy="708025"/>
          </a:xfrm>
          <a:prstGeom prst="rect">
            <a:avLst/>
          </a:prstGeom>
          <a:noFill/>
          <a:ln w="12700" cap="sq">
            <a:noFill/>
            <a:miter lim="800000"/>
            <a:headEnd type="none" w="sm" len="sm"/>
            <a:tailEnd type="none" w="sm" len="sm"/>
          </a:ln>
        </p:spPr>
        <p:txBody>
          <a:bodyPr wrap="none">
            <a:spAutoFit/>
          </a:bodyPr>
          <a:lstStyle/>
          <a:p>
            <a:r>
              <a:rPr lang="en-US" altLang="zh-CN" sz="4000" b="1" dirty="0">
                <a:solidFill>
                  <a:srgbClr val="FF0000"/>
                </a:solidFill>
                <a:ea typeface="隶书" pitchFamily="49" charset="-122"/>
              </a:rPr>
              <a:t>6.7 </a:t>
            </a:r>
            <a:r>
              <a:rPr lang="zh-CN" altLang="en-US" sz="4000" b="1" dirty="0">
                <a:solidFill>
                  <a:srgbClr val="FF0000"/>
                </a:solidFill>
                <a:ea typeface="隶书" pitchFamily="49" charset="-122"/>
              </a:rPr>
              <a:t>树和森林的遍历</a:t>
            </a:r>
            <a:endParaRPr lang="zh-CN" altLang="en-US" sz="2400" dirty="0">
              <a:solidFill>
                <a:srgbClr val="FF0000"/>
              </a:solidFill>
            </a:endParaRPr>
          </a:p>
        </p:txBody>
      </p:sp>
      <p:sp>
        <p:nvSpPr>
          <p:cNvPr id="7177" name="Text Box 9">
            <a:hlinkClick r:id="" action="ppaction://noaction" highlightClick="1"/>
          </p:cNvPr>
          <p:cNvSpPr txBox="1">
            <a:spLocks noChangeArrowheads="1"/>
          </p:cNvSpPr>
          <p:nvPr/>
        </p:nvSpPr>
        <p:spPr bwMode="auto">
          <a:xfrm>
            <a:off x="2895600" y="5715000"/>
            <a:ext cx="6186488" cy="708025"/>
          </a:xfrm>
          <a:prstGeom prst="rect">
            <a:avLst/>
          </a:prstGeom>
          <a:noFill/>
          <a:ln w="12700" cap="sq">
            <a:noFill/>
            <a:miter lim="800000"/>
            <a:headEnd type="none" w="sm" len="sm"/>
            <a:tailEnd type="none" w="sm" len="sm"/>
          </a:ln>
        </p:spPr>
        <p:txBody>
          <a:bodyPr wrap="none">
            <a:spAutoFit/>
          </a:bodyPr>
          <a:lstStyle/>
          <a:p>
            <a:r>
              <a:rPr lang="en-US" altLang="zh-CN" sz="4000" b="1" dirty="0">
                <a:solidFill>
                  <a:srgbClr val="000000"/>
                </a:solidFill>
                <a:ea typeface="隶书" pitchFamily="49" charset="-122"/>
              </a:rPr>
              <a:t>6.8 </a:t>
            </a:r>
            <a:r>
              <a:rPr lang="zh-CN" altLang="en-US" sz="4000" b="1" dirty="0">
                <a:solidFill>
                  <a:srgbClr val="000000"/>
                </a:solidFill>
                <a:ea typeface="隶书" pitchFamily="49" charset="-122"/>
              </a:rPr>
              <a:t>哈夫曼树与哈夫曼编码</a:t>
            </a:r>
            <a:endParaRPr lang="zh-CN" altLang="en-US" sz="2400" dirty="0">
              <a:solidFill>
                <a:srgbClr val="000000"/>
              </a:solidFill>
            </a:endParaRPr>
          </a:p>
        </p:txBody>
      </p:sp>
    </p:spTree>
    <p:extLst>
      <p:ext uri="{BB962C8B-B14F-4D97-AF65-F5344CB8AC3E}">
        <p14:creationId xmlns:p14="http://schemas.microsoft.com/office/powerpoint/2010/main" val="60601440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hlinkClick r:id="" action="ppaction://hlinkshowjump?jump=nextslide"/>
          </p:cNvPr>
          <p:cNvSpPr txBox="1">
            <a:spLocks noChangeArrowheads="1"/>
          </p:cNvSpPr>
          <p:nvPr/>
        </p:nvSpPr>
        <p:spPr bwMode="auto">
          <a:xfrm>
            <a:off x="1592263" y="2592388"/>
            <a:ext cx="3841750" cy="823912"/>
          </a:xfrm>
          <a:prstGeom prst="rect">
            <a:avLst/>
          </a:prstGeom>
          <a:noFill/>
          <a:ln w="12700" cap="sq">
            <a:noFill/>
            <a:miter lim="800000"/>
            <a:headEnd type="none" w="sm" len="sm"/>
            <a:tailEnd type="none" w="sm" len="sm"/>
          </a:ln>
        </p:spPr>
        <p:txBody>
          <a:bodyPr wrap="none">
            <a:spAutoFit/>
          </a:bodyPr>
          <a:lstStyle/>
          <a:p>
            <a:r>
              <a:rPr lang="zh-CN" altLang="en-US" sz="4800" b="1">
                <a:solidFill>
                  <a:srgbClr val="FF00FF"/>
                </a:solidFill>
                <a:ea typeface="楷体_GB2312" pitchFamily="49" charset="-122"/>
              </a:rPr>
              <a:t>一、树的遍历</a:t>
            </a:r>
            <a:endParaRPr lang="zh-CN" altLang="en-US" sz="4400">
              <a:solidFill>
                <a:srgbClr val="FF00FF"/>
              </a:solidFill>
            </a:endParaRPr>
          </a:p>
        </p:txBody>
      </p:sp>
      <p:sp>
        <p:nvSpPr>
          <p:cNvPr id="25603" name="Text Box 3">
            <a:hlinkClick r:id="rId3" action="ppaction://hlinksldjump"/>
          </p:cNvPr>
          <p:cNvSpPr txBox="1">
            <a:spLocks noChangeArrowheads="1"/>
          </p:cNvSpPr>
          <p:nvPr/>
        </p:nvSpPr>
        <p:spPr bwMode="auto">
          <a:xfrm>
            <a:off x="1522413" y="3598863"/>
            <a:ext cx="4451350" cy="823912"/>
          </a:xfrm>
          <a:prstGeom prst="rect">
            <a:avLst/>
          </a:prstGeom>
          <a:noFill/>
          <a:ln w="12700" cap="sq">
            <a:noFill/>
            <a:miter lim="800000"/>
            <a:headEnd type="none" w="sm" len="sm"/>
            <a:tailEnd type="none" w="sm" len="sm"/>
          </a:ln>
        </p:spPr>
        <p:txBody>
          <a:bodyPr wrap="none">
            <a:spAutoFit/>
          </a:bodyPr>
          <a:lstStyle/>
          <a:p>
            <a:r>
              <a:rPr lang="zh-CN" altLang="en-US" sz="4800" b="1">
                <a:solidFill>
                  <a:srgbClr val="000000"/>
                </a:solidFill>
                <a:ea typeface="楷体_GB2312" pitchFamily="49" charset="-122"/>
              </a:rPr>
              <a:t>二、森林的遍历</a:t>
            </a:r>
            <a:endParaRPr lang="zh-CN" altLang="en-US" sz="4400">
              <a:solidFill>
                <a:srgbClr val="000000"/>
              </a:solidFill>
            </a:endParaRPr>
          </a:p>
        </p:txBody>
      </p:sp>
      <p:sp>
        <p:nvSpPr>
          <p:cNvPr id="25604" name="Text Box 4">
            <a:hlinkClick r:id="" action="ppaction://noaction"/>
          </p:cNvPr>
          <p:cNvSpPr txBox="1">
            <a:spLocks noChangeArrowheads="1"/>
          </p:cNvSpPr>
          <p:nvPr/>
        </p:nvSpPr>
        <p:spPr bwMode="auto">
          <a:xfrm>
            <a:off x="1539875" y="4619625"/>
            <a:ext cx="5670550" cy="823913"/>
          </a:xfrm>
          <a:prstGeom prst="rect">
            <a:avLst/>
          </a:prstGeom>
          <a:noFill/>
          <a:ln w="12700" cap="sq">
            <a:noFill/>
            <a:miter lim="800000"/>
            <a:headEnd type="none" w="sm" len="sm"/>
            <a:tailEnd type="none" w="sm" len="sm"/>
          </a:ln>
        </p:spPr>
        <p:txBody>
          <a:bodyPr wrap="none">
            <a:spAutoFit/>
          </a:bodyPr>
          <a:lstStyle/>
          <a:p>
            <a:r>
              <a:rPr lang="zh-CN" altLang="en-US" sz="4800" b="1">
                <a:solidFill>
                  <a:srgbClr val="000000"/>
                </a:solidFill>
                <a:ea typeface="楷体_GB2312" pitchFamily="49" charset="-122"/>
              </a:rPr>
              <a:t>三、树的遍历的应用</a:t>
            </a:r>
            <a:endParaRPr lang="zh-CN" altLang="en-US" sz="4400">
              <a:solidFill>
                <a:srgbClr val="000000"/>
              </a:solidFill>
            </a:endParaRPr>
          </a:p>
        </p:txBody>
      </p:sp>
      <p:sp>
        <p:nvSpPr>
          <p:cNvPr id="25605" name="Text Box 5"/>
          <p:cNvSpPr txBox="1">
            <a:spLocks noChangeArrowheads="1"/>
          </p:cNvSpPr>
          <p:nvPr/>
        </p:nvSpPr>
        <p:spPr bwMode="auto">
          <a:xfrm>
            <a:off x="488950" y="746125"/>
            <a:ext cx="7915275" cy="1350963"/>
          </a:xfrm>
          <a:prstGeom prst="rect">
            <a:avLst/>
          </a:prstGeom>
          <a:solidFill>
            <a:schemeClr val="accent2">
              <a:alpha val="50195"/>
            </a:schemeClr>
          </a:solidFill>
          <a:ln w="12700" cap="sq">
            <a:noFill/>
            <a:miter lim="800000"/>
            <a:headEnd type="none" w="sm" len="sm"/>
            <a:tailEnd type="none" w="sm" len="sm"/>
          </a:ln>
        </p:spPr>
        <p:txBody>
          <a:bodyPr>
            <a:spAutoFit/>
          </a:bodyPr>
          <a:lstStyle/>
          <a:p>
            <a:pPr>
              <a:lnSpc>
                <a:spcPct val="125000"/>
              </a:lnSpc>
            </a:pPr>
            <a:r>
              <a:rPr lang="en-US" altLang="zh-CN" sz="6600" b="1">
                <a:solidFill>
                  <a:srgbClr val="008080"/>
                </a:solidFill>
                <a:ea typeface="楷体_GB2312" pitchFamily="49" charset="-122"/>
              </a:rPr>
              <a:t>6.7   </a:t>
            </a:r>
            <a:r>
              <a:rPr lang="zh-CN" altLang="en-US" sz="6600" b="1">
                <a:solidFill>
                  <a:srgbClr val="008080"/>
                </a:solidFill>
                <a:latin typeface="隶书" pitchFamily="49" charset="-122"/>
                <a:ea typeface="隶书" pitchFamily="49" charset="-122"/>
              </a:rPr>
              <a:t>树和森林的遍历</a:t>
            </a:r>
            <a:endParaRPr lang="zh-CN" altLang="en-US" sz="2400">
              <a:solidFill>
                <a:srgbClr val="000000"/>
              </a:solidFill>
            </a:endParaRPr>
          </a:p>
        </p:txBody>
      </p:sp>
    </p:spTree>
    <p:extLst>
      <p:ext uri="{BB962C8B-B14F-4D97-AF65-F5344CB8AC3E}">
        <p14:creationId xmlns:p14="http://schemas.microsoft.com/office/powerpoint/2010/main" val="3483642505"/>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295400" y="152400"/>
            <a:ext cx="6076950" cy="1311275"/>
          </a:xfrm>
          <a:prstGeom prst="rect">
            <a:avLst/>
          </a:prstGeom>
          <a:noFill/>
          <a:ln w="12700" cap="sq">
            <a:noFill/>
            <a:miter lim="800000"/>
            <a:headEnd type="none" w="sm" len="sm"/>
            <a:tailEnd type="none" w="sm" len="sm"/>
          </a:ln>
        </p:spPr>
        <p:txBody>
          <a:bodyPr wrap="none">
            <a:spAutoFit/>
          </a:bodyPr>
          <a:lstStyle/>
          <a:p>
            <a:r>
              <a:rPr lang="zh-CN" altLang="en-US" sz="4000" b="1">
                <a:solidFill>
                  <a:srgbClr val="990033"/>
                </a:solidFill>
                <a:ea typeface="楷体_GB2312" pitchFamily="49" charset="-122"/>
              </a:rPr>
              <a:t>一</a:t>
            </a:r>
            <a:r>
              <a:rPr lang="en-US" altLang="zh-CN" sz="4000" b="1">
                <a:solidFill>
                  <a:srgbClr val="990033"/>
                </a:solidFill>
                <a:ea typeface="楷体_GB2312" pitchFamily="49" charset="-122"/>
              </a:rPr>
              <a:t>.  </a:t>
            </a:r>
            <a:r>
              <a:rPr lang="zh-CN" altLang="en-US" sz="4000" b="1">
                <a:solidFill>
                  <a:srgbClr val="990033"/>
                </a:solidFill>
                <a:ea typeface="楷体_GB2312" pitchFamily="49" charset="-122"/>
              </a:rPr>
              <a:t>树的遍历</a:t>
            </a:r>
          </a:p>
          <a:p>
            <a:r>
              <a:rPr lang="zh-CN" altLang="en-US" sz="4000" b="1">
                <a:solidFill>
                  <a:srgbClr val="990033"/>
                </a:solidFill>
                <a:ea typeface="楷体_GB2312" pitchFamily="49" charset="-122"/>
              </a:rPr>
              <a:t>                    </a:t>
            </a:r>
            <a:r>
              <a:rPr lang="zh-CN" altLang="en-US" b="1">
                <a:solidFill>
                  <a:srgbClr val="0000FF"/>
                </a:solidFill>
                <a:ea typeface="楷体_GB2312" pitchFamily="49" charset="-122"/>
              </a:rPr>
              <a:t>有三种搜索策略</a:t>
            </a:r>
            <a:r>
              <a:rPr lang="en-US" altLang="zh-CN" b="1">
                <a:solidFill>
                  <a:srgbClr val="0000FF"/>
                </a:solidFill>
                <a:ea typeface="楷体_GB2312" pitchFamily="49" charset="-122"/>
              </a:rPr>
              <a:t>:</a:t>
            </a:r>
            <a:endParaRPr lang="en-US" altLang="zh-CN">
              <a:solidFill>
                <a:srgbClr val="0000FF"/>
              </a:solidFill>
            </a:endParaRPr>
          </a:p>
        </p:txBody>
      </p:sp>
      <p:sp>
        <p:nvSpPr>
          <p:cNvPr id="83971" name="Text Box 3"/>
          <p:cNvSpPr txBox="1">
            <a:spLocks noChangeArrowheads="1"/>
          </p:cNvSpPr>
          <p:nvPr/>
        </p:nvSpPr>
        <p:spPr bwMode="auto">
          <a:xfrm>
            <a:off x="457200" y="4881563"/>
            <a:ext cx="3048000" cy="641350"/>
          </a:xfrm>
          <a:prstGeom prst="rect">
            <a:avLst/>
          </a:prstGeom>
          <a:noFill/>
          <a:ln w="12700" cap="sq">
            <a:noFill/>
            <a:miter lim="800000"/>
            <a:headEnd type="none" w="sm" len="sm"/>
            <a:tailEnd type="none" w="sm" len="sm"/>
          </a:ln>
        </p:spPr>
        <p:txBody>
          <a:bodyPr>
            <a:spAutoFit/>
          </a:bodyPr>
          <a:lstStyle/>
          <a:p>
            <a:r>
              <a:rPr lang="zh-CN" altLang="en-US" b="1">
                <a:solidFill>
                  <a:srgbClr val="333399"/>
                </a:solidFill>
                <a:ea typeface="楷体_GB2312" pitchFamily="49" charset="-122"/>
              </a:rPr>
              <a:t>按层次遍历</a:t>
            </a:r>
            <a:r>
              <a:rPr lang="en-US" altLang="zh-CN" b="1">
                <a:solidFill>
                  <a:srgbClr val="333399"/>
                </a:solidFill>
                <a:ea typeface="楷体_GB2312" pitchFamily="49" charset="-122"/>
              </a:rPr>
              <a:t>:</a:t>
            </a:r>
          </a:p>
        </p:txBody>
      </p:sp>
      <p:sp>
        <p:nvSpPr>
          <p:cNvPr id="83972" name="Text Box 4"/>
          <p:cNvSpPr txBox="1">
            <a:spLocks noChangeArrowheads="1"/>
          </p:cNvSpPr>
          <p:nvPr/>
        </p:nvSpPr>
        <p:spPr bwMode="auto">
          <a:xfrm>
            <a:off x="433388" y="1250950"/>
            <a:ext cx="3886200" cy="641350"/>
          </a:xfrm>
          <a:prstGeom prst="rect">
            <a:avLst/>
          </a:prstGeom>
          <a:noFill/>
          <a:ln w="12700" cap="sq">
            <a:noFill/>
            <a:miter lim="800000"/>
            <a:headEnd type="none" w="sm" len="sm"/>
            <a:tailEnd type="none" w="sm" len="sm"/>
          </a:ln>
        </p:spPr>
        <p:txBody>
          <a:bodyPr>
            <a:spAutoFit/>
          </a:bodyPr>
          <a:lstStyle/>
          <a:p>
            <a:r>
              <a:rPr lang="zh-CN" altLang="en-US" b="1">
                <a:solidFill>
                  <a:srgbClr val="333399"/>
                </a:solidFill>
                <a:ea typeface="楷体_GB2312" pitchFamily="49" charset="-122"/>
              </a:rPr>
              <a:t>先根遍历</a:t>
            </a:r>
            <a:r>
              <a:rPr lang="en-US" altLang="zh-CN" b="1">
                <a:solidFill>
                  <a:srgbClr val="333399"/>
                </a:solidFill>
                <a:ea typeface="楷体_GB2312" pitchFamily="49" charset="-122"/>
              </a:rPr>
              <a:t>:</a:t>
            </a:r>
            <a:endParaRPr lang="en-US" altLang="zh-CN">
              <a:solidFill>
                <a:srgbClr val="808080"/>
              </a:solidFill>
              <a:ea typeface="楷体_GB2312" pitchFamily="49" charset="-122"/>
            </a:endParaRPr>
          </a:p>
        </p:txBody>
      </p:sp>
      <p:sp>
        <p:nvSpPr>
          <p:cNvPr id="83973" name="Text Box 5"/>
          <p:cNvSpPr txBox="1">
            <a:spLocks noChangeArrowheads="1"/>
          </p:cNvSpPr>
          <p:nvPr/>
        </p:nvSpPr>
        <p:spPr bwMode="auto">
          <a:xfrm>
            <a:off x="457200" y="3136900"/>
            <a:ext cx="3810000" cy="641350"/>
          </a:xfrm>
          <a:prstGeom prst="rect">
            <a:avLst/>
          </a:prstGeom>
          <a:noFill/>
          <a:ln w="12700" cap="sq">
            <a:noFill/>
            <a:miter lim="800000"/>
            <a:headEnd type="none" w="sm" len="sm"/>
            <a:tailEnd type="none" w="sm" len="sm"/>
          </a:ln>
        </p:spPr>
        <p:txBody>
          <a:bodyPr>
            <a:spAutoFit/>
          </a:bodyPr>
          <a:lstStyle/>
          <a:p>
            <a:r>
              <a:rPr lang="zh-CN" altLang="en-US" b="1">
                <a:solidFill>
                  <a:srgbClr val="333399"/>
                </a:solidFill>
                <a:ea typeface="楷体_GB2312" pitchFamily="49" charset="-122"/>
              </a:rPr>
              <a:t>后根遍历</a:t>
            </a:r>
            <a:r>
              <a:rPr lang="en-US" altLang="zh-CN" b="1">
                <a:solidFill>
                  <a:srgbClr val="333399"/>
                </a:solidFill>
                <a:ea typeface="楷体_GB2312" pitchFamily="49" charset="-122"/>
              </a:rPr>
              <a:t>:</a:t>
            </a:r>
          </a:p>
        </p:txBody>
      </p:sp>
      <p:sp>
        <p:nvSpPr>
          <p:cNvPr id="83974" name="Rectangle 6"/>
          <p:cNvSpPr>
            <a:spLocks noChangeArrowheads="1"/>
          </p:cNvSpPr>
          <p:nvPr/>
        </p:nvSpPr>
        <p:spPr bwMode="auto">
          <a:xfrm>
            <a:off x="1371600" y="1860550"/>
            <a:ext cx="7772400" cy="1233488"/>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3200" b="1" dirty="0">
                <a:solidFill>
                  <a:srgbClr val="A50021"/>
                </a:solidFill>
                <a:ea typeface="楷体_GB2312" pitchFamily="49" charset="-122"/>
              </a:rPr>
              <a:t>若树不空，则先访问根结点，然后依次</a:t>
            </a:r>
            <a:r>
              <a:rPr lang="zh-CN" altLang="en-US" sz="3200" b="1" dirty="0">
                <a:solidFill>
                  <a:srgbClr val="3366FF"/>
                </a:solidFill>
                <a:ea typeface="楷体_GB2312" pitchFamily="49" charset="-122"/>
              </a:rPr>
              <a:t>先根遍历</a:t>
            </a:r>
            <a:r>
              <a:rPr lang="zh-CN" altLang="en-US" sz="3200" b="1" dirty="0">
                <a:solidFill>
                  <a:srgbClr val="A50021"/>
                </a:solidFill>
                <a:ea typeface="楷体_GB2312" pitchFamily="49" charset="-122"/>
              </a:rPr>
              <a:t>各棵子树</a:t>
            </a:r>
            <a:r>
              <a:rPr lang="zh-CN" altLang="en-US" b="1" dirty="0">
                <a:solidFill>
                  <a:srgbClr val="000000"/>
                </a:solidFill>
                <a:ea typeface="楷体_GB2312" pitchFamily="49" charset="-122"/>
              </a:rPr>
              <a:t>。</a:t>
            </a:r>
          </a:p>
        </p:txBody>
      </p:sp>
      <p:sp>
        <p:nvSpPr>
          <p:cNvPr id="83975" name="Rectangle 7"/>
          <p:cNvSpPr>
            <a:spLocks noChangeArrowheads="1"/>
          </p:cNvSpPr>
          <p:nvPr/>
        </p:nvSpPr>
        <p:spPr bwMode="auto">
          <a:xfrm>
            <a:off x="1219200" y="3768725"/>
            <a:ext cx="7529513" cy="1165225"/>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3200" b="1" dirty="0">
                <a:solidFill>
                  <a:srgbClr val="A50021"/>
                </a:solidFill>
                <a:ea typeface="楷体_GB2312" pitchFamily="49" charset="-122"/>
              </a:rPr>
              <a:t>若树不空，则先依次</a:t>
            </a:r>
            <a:r>
              <a:rPr lang="zh-CN" altLang="en-US" sz="3200" b="1" dirty="0">
                <a:solidFill>
                  <a:srgbClr val="3366FF"/>
                </a:solidFill>
                <a:ea typeface="楷体_GB2312" pitchFamily="49" charset="-122"/>
              </a:rPr>
              <a:t>后根遍历</a:t>
            </a:r>
            <a:r>
              <a:rPr lang="zh-CN" altLang="en-US" sz="3200" b="1" dirty="0">
                <a:solidFill>
                  <a:srgbClr val="A50021"/>
                </a:solidFill>
                <a:ea typeface="楷体_GB2312" pitchFamily="49" charset="-122"/>
              </a:rPr>
              <a:t>各棵子树，然后访问根结点。</a:t>
            </a:r>
          </a:p>
        </p:txBody>
      </p:sp>
      <p:sp>
        <p:nvSpPr>
          <p:cNvPr id="83976" name="Rectangle 8"/>
          <p:cNvSpPr>
            <a:spLocks noChangeArrowheads="1"/>
          </p:cNvSpPr>
          <p:nvPr/>
        </p:nvSpPr>
        <p:spPr bwMode="auto">
          <a:xfrm>
            <a:off x="1143000" y="5359400"/>
            <a:ext cx="7543800" cy="1165225"/>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3200" b="1">
                <a:solidFill>
                  <a:srgbClr val="A50021"/>
                </a:solidFill>
                <a:ea typeface="楷体_GB2312" pitchFamily="49" charset="-122"/>
              </a:rPr>
              <a:t>若树不空，则自上而下自左至右访问树中每个结点。</a:t>
            </a:r>
          </a:p>
        </p:txBody>
      </p:sp>
    </p:spTree>
    <p:extLst>
      <p:ext uri="{BB962C8B-B14F-4D97-AF65-F5344CB8AC3E}">
        <p14:creationId xmlns:p14="http://schemas.microsoft.com/office/powerpoint/2010/main" val="2453878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left)">
                                      <p:cBhvr>
                                        <p:cTn id="7" dur="500"/>
                                        <p:tgtEl>
                                          <p:spTgt spid="839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wipe(left)">
                                      <p:cBhvr>
                                        <p:cTn id="11" dur="500"/>
                                        <p:tgtEl>
                                          <p:spTgt spid="8397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3971"/>
                                        </p:tgtEl>
                                        <p:attrNameLst>
                                          <p:attrName>style.visibility</p:attrName>
                                        </p:attrNameLst>
                                      </p:cBhvr>
                                      <p:to>
                                        <p:strVal val="visible"/>
                                      </p:to>
                                    </p:set>
                                    <p:animEffect transition="in" filter="wipe(left)">
                                      <p:cBhvr>
                                        <p:cTn id="15" dur="500"/>
                                        <p:tgtEl>
                                          <p:spTgt spid="8397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3974"/>
                                        </p:tgtEl>
                                        <p:attrNameLst>
                                          <p:attrName>style.visibility</p:attrName>
                                        </p:attrNameLst>
                                      </p:cBhvr>
                                      <p:to>
                                        <p:strVal val="visible"/>
                                      </p:to>
                                    </p:set>
                                    <p:animEffect transition="in" filter="wipe(left)">
                                      <p:cBhvr>
                                        <p:cTn id="20" dur="500"/>
                                        <p:tgtEl>
                                          <p:spTgt spid="839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3975"/>
                                        </p:tgtEl>
                                        <p:attrNameLst>
                                          <p:attrName>style.visibility</p:attrName>
                                        </p:attrNameLst>
                                      </p:cBhvr>
                                      <p:to>
                                        <p:strVal val="visible"/>
                                      </p:to>
                                    </p:set>
                                    <p:animEffect transition="in" filter="wipe(left)">
                                      <p:cBhvr>
                                        <p:cTn id="25" dur="500"/>
                                        <p:tgtEl>
                                          <p:spTgt spid="839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3976"/>
                                        </p:tgtEl>
                                        <p:attrNameLst>
                                          <p:attrName>style.visibility</p:attrName>
                                        </p:attrNameLst>
                                      </p:cBhvr>
                                      <p:to>
                                        <p:strVal val="visible"/>
                                      </p:to>
                                    </p:set>
                                    <p:animEffect transition="in" filter="wipe(left)">
                                      <p:cBhvr>
                                        <p:cTn id="30"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p:bldP spid="83972" grpId="0" autoUpdateAnimBg="0"/>
      <p:bldP spid="83973" grpId="0" autoUpdateAnimBg="0"/>
      <p:bldP spid="83974" grpId="0" autoUpdateAnimBg="0"/>
      <p:bldP spid="83975" grpId="0" autoUpdateAnimBg="0"/>
      <p:bldP spid="8397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96863" y="4565650"/>
            <a:ext cx="4419600" cy="1190625"/>
          </a:xfrm>
          <a:prstGeom prst="rect">
            <a:avLst/>
          </a:prstGeom>
          <a:noFill/>
          <a:ln w="12700" cap="sq" algn="ctr">
            <a:noFill/>
            <a:miter lim="800000"/>
            <a:headEnd type="none" w="sm" len="sm"/>
            <a:tailEnd type="none" w="sm" len="sm"/>
          </a:ln>
        </p:spPr>
        <p:txBody>
          <a:bodyPr>
            <a:spAutoFit/>
          </a:bodyPr>
          <a:lstStyle/>
          <a:p>
            <a:r>
              <a:rPr lang="zh-CN" altLang="en-US" b="1">
                <a:solidFill>
                  <a:srgbClr val="0000FF"/>
                </a:solidFill>
                <a:ea typeface="楷体_GB2312" pitchFamily="49" charset="-122"/>
              </a:rPr>
              <a:t>层次遍历时顶点的访问次序：</a:t>
            </a:r>
          </a:p>
        </p:txBody>
      </p:sp>
      <p:grpSp>
        <p:nvGrpSpPr>
          <p:cNvPr id="2" name="Group 3"/>
          <p:cNvGrpSpPr>
            <a:grpSpLocks/>
          </p:cNvGrpSpPr>
          <p:nvPr/>
        </p:nvGrpSpPr>
        <p:grpSpPr bwMode="auto">
          <a:xfrm>
            <a:off x="5075238" y="381000"/>
            <a:ext cx="3916362" cy="5578475"/>
            <a:chOff x="3149" y="240"/>
            <a:chExt cx="2467" cy="3514"/>
          </a:xfrm>
        </p:grpSpPr>
        <p:sp>
          <p:nvSpPr>
            <p:cNvPr id="27657" name="Text Box 4"/>
            <p:cNvSpPr txBox="1">
              <a:spLocks noChangeArrowheads="1"/>
            </p:cNvSpPr>
            <p:nvPr/>
          </p:nvSpPr>
          <p:spPr bwMode="auto">
            <a:xfrm>
              <a:off x="3197" y="240"/>
              <a:ext cx="2419" cy="3514"/>
            </a:xfrm>
            <a:prstGeom prst="rect">
              <a:avLst/>
            </a:prstGeom>
            <a:noFill/>
            <a:ln w="12700" cap="sq">
              <a:noFill/>
              <a:miter lim="800000"/>
              <a:headEnd type="none" w="sm" len="sm"/>
              <a:tailEnd type="none" w="sm" len="sm"/>
            </a:ln>
          </p:spPr>
          <p:txBody>
            <a:bodyPr>
              <a:spAutoFit/>
            </a:bodyPr>
            <a:lstStyle/>
            <a:p>
              <a:r>
                <a:rPr lang="en-US" altLang="zh-CN" sz="4000">
                  <a:solidFill>
                    <a:srgbClr val="000000"/>
                  </a:solidFill>
                </a:rPr>
                <a:t>            A</a:t>
              </a:r>
            </a:p>
            <a:p>
              <a:endParaRPr lang="en-US" altLang="zh-CN" sz="4000">
                <a:solidFill>
                  <a:srgbClr val="000000"/>
                </a:solidFill>
              </a:endParaRPr>
            </a:p>
            <a:p>
              <a:r>
                <a:rPr lang="en-US" altLang="zh-CN" sz="4000">
                  <a:solidFill>
                    <a:srgbClr val="000000"/>
                  </a:solidFill>
                </a:rPr>
                <a:t>   B      C      D</a:t>
              </a:r>
            </a:p>
            <a:p>
              <a:endParaRPr lang="en-US" altLang="zh-CN" sz="4000">
                <a:solidFill>
                  <a:srgbClr val="000000"/>
                </a:solidFill>
              </a:endParaRPr>
            </a:p>
            <a:p>
              <a:r>
                <a:rPr lang="en-US" altLang="zh-CN" sz="4000">
                  <a:solidFill>
                    <a:srgbClr val="000000"/>
                  </a:solidFill>
                </a:rPr>
                <a:t>E    F           G</a:t>
              </a:r>
            </a:p>
            <a:p>
              <a:endParaRPr lang="en-US" altLang="zh-CN" sz="4000">
                <a:solidFill>
                  <a:srgbClr val="000000"/>
                </a:solidFill>
              </a:endParaRPr>
            </a:p>
            <a:p>
              <a:r>
                <a:rPr lang="en-US" altLang="zh-CN" sz="4000">
                  <a:solidFill>
                    <a:srgbClr val="000000"/>
                  </a:solidFill>
                </a:rPr>
                <a:t>                    H</a:t>
              </a:r>
            </a:p>
            <a:p>
              <a:endParaRPr lang="en-US" altLang="zh-CN" sz="4000">
                <a:solidFill>
                  <a:srgbClr val="000000"/>
                </a:solidFill>
              </a:endParaRPr>
            </a:p>
            <a:p>
              <a:r>
                <a:rPr lang="en-US" altLang="zh-CN" sz="4000">
                  <a:solidFill>
                    <a:srgbClr val="000000"/>
                  </a:solidFill>
                </a:rPr>
                <a:t>               I    J    K</a:t>
              </a:r>
              <a:endParaRPr lang="en-US" altLang="zh-CN" sz="2400">
                <a:solidFill>
                  <a:srgbClr val="000000"/>
                </a:solidFill>
              </a:endParaRPr>
            </a:p>
          </p:txBody>
        </p:sp>
        <p:sp>
          <p:nvSpPr>
            <p:cNvPr id="27658" name="Oval 5"/>
            <p:cNvSpPr>
              <a:spLocks noChangeArrowheads="1"/>
            </p:cNvSpPr>
            <p:nvPr/>
          </p:nvSpPr>
          <p:spPr bwMode="auto">
            <a:xfrm>
              <a:off x="4157" y="28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59" name="Oval 6"/>
            <p:cNvSpPr>
              <a:spLocks noChangeArrowheads="1"/>
            </p:cNvSpPr>
            <p:nvPr/>
          </p:nvSpPr>
          <p:spPr bwMode="auto">
            <a:xfrm>
              <a:off x="3437" y="105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0" name="Oval 7"/>
            <p:cNvSpPr>
              <a:spLocks noChangeArrowheads="1"/>
            </p:cNvSpPr>
            <p:nvPr/>
          </p:nvSpPr>
          <p:spPr bwMode="auto">
            <a:xfrm>
              <a:off x="4157" y="105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1" name="Oval 8"/>
            <p:cNvSpPr>
              <a:spLocks noChangeArrowheads="1"/>
            </p:cNvSpPr>
            <p:nvPr/>
          </p:nvSpPr>
          <p:spPr bwMode="auto">
            <a:xfrm>
              <a:off x="4781" y="105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2" name="Oval 9"/>
            <p:cNvSpPr>
              <a:spLocks noChangeArrowheads="1"/>
            </p:cNvSpPr>
            <p:nvPr/>
          </p:nvSpPr>
          <p:spPr bwMode="auto">
            <a:xfrm>
              <a:off x="3149" y="182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3" name="Oval 10"/>
            <p:cNvSpPr>
              <a:spLocks noChangeArrowheads="1"/>
            </p:cNvSpPr>
            <p:nvPr/>
          </p:nvSpPr>
          <p:spPr bwMode="auto">
            <a:xfrm>
              <a:off x="3677" y="182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4" name="Oval 11"/>
            <p:cNvSpPr>
              <a:spLocks noChangeArrowheads="1"/>
            </p:cNvSpPr>
            <p:nvPr/>
          </p:nvSpPr>
          <p:spPr bwMode="auto">
            <a:xfrm>
              <a:off x="4781" y="182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5" name="Oval 12"/>
            <p:cNvSpPr>
              <a:spLocks noChangeArrowheads="1"/>
            </p:cNvSpPr>
            <p:nvPr/>
          </p:nvSpPr>
          <p:spPr bwMode="auto">
            <a:xfrm>
              <a:off x="4781" y="2592"/>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6" name="Oval 13"/>
            <p:cNvSpPr>
              <a:spLocks noChangeArrowheads="1"/>
            </p:cNvSpPr>
            <p:nvPr/>
          </p:nvSpPr>
          <p:spPr bwMode="auto">
            <a:xfrm>
              <a:off x="4781" y="33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7" name="Oval 14"/>
            <p:cNvSpPr>
              <a:spLocks noChangeArrowheads="1"/>
            </p:cNvSpPr>
            <p:nvPr/>
          </p:nvSpPr>
          <p:spPr bwMode="auto">
            <a:xfrm>
              <a:off x="4301" y="33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8" name="Oval 15"/>
            <p:cNvSpPr>
              <a:spLocks noChangeArrowheads="1"/>
            </p:cNvSpPr>
            <p:nvPr/>
          </p:nvSpPr>
          <p:spPr bwMode="auto">
            <a:xfrm>
              <a:off x="5261" y="33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69" name="Line 16"/>
            <p:cNvSpPr>
              <a:spLocks noChangeShapeType="1"/>
            </p:cNvSpPr>
            <p:nvPr/>
          </p:nvSpPr>
          <p:spPr bwMode="auto">
            <a:xfrm>
              <a:off x="4349" y="624"/>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70" name="Line 17"/>
            <p:cNvSpPr>
              <a:spLocks noChangeShapeType="1"/>
            </p:cNvSpPr>
            <p:nvPr/>
          </p:nvSpPr>
          <p:spPr bwMode="auto">
            <a:xfrm flipH="1">
              <a:off x="3629" y="528"/>
              <a:ext cx="528"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71" name="Line 18"/>
            <p:cNvSpPr>
              <a:spLocks noChangeShapeType="1"/>
            </p:cNvSpPr>
            <p:nvPr/>
          </p:nvSpPr>
          <p:spPr bwMode="auto">
            <a:xfrm>
              <a:off x="4493" y="528"/>
              <a:ext cx="432"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72" name="Line 19"/>
            <p:cNvSpPr>
              <a:spLocks noChangeShapeType="1"/>
            </p:cNvSpPr>
            <p:nvPr/>
          </p:nvSpPr>
          <p:spPr bwMode="auto">
            <a:xfrm flipH="1">
              <a:off x="3293" y="1296"/>
              <a:ext cx="144"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73" name="Line 20"/>
            <p:cNvSpPr>
              <a:spLocks noChangeShapeType="1"/>
            </p:cNvSpPr>
            <p:nvPr/>
          </p:nvSpPr>
          <p:spPr bwMode="auto">
            <a:xfrm>
              <a:off x="3773" y="1296"/>
              <a:ext cx="48"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74" name="Line 21"/>
            <p:cNvSpPr>
              <a:spLocks noChangeShapeType="1"/>
            </p:cNvSpPr>
            <p:nvPr/>
          </p:nvSpPr>
          <p:spPr bwMode="auto">
            <a:xfrm>
              <a:off x="4925" y="1392"/>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75" name="Line 22"/>
            <p:cNvSpPr>
              <a:spLocks noChangeShapeType="1"/>
            </p:cNvSpPr>
            <p:nvPr/>
          </p:nvSpPr>
          <p:spPr bwMode="auto">
            <a:xfrm>
              <a:off x="4925" y="2160"/>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76" name="Line 23"/>
            <p:cNvSpPr>
              <a:spLocks noChangeShapeType="1"/>
            </p:cNvSpPr>
            <p:nvPr/>
          </p:nvSpPr>
          <p:spPr bwMode="auto">
            <a:xfrm>
              <a:off x="4973" y="2928"/>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77" name="Line 24"/>
            <p:cNvSpPr>
              <a:spLocks noChangeShapeType="1"/>
            </p:cNvSpPr>
            <p:nvPr/>
          </p:nvSpPr>
          <p:spPr bwMode="auto">
            <a:xfrm flipH="1">
              <a:off x="4445" y="2832"/>
              <a:ext cx="336"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678" name="Line 25"/>
            <p:cNvSpPr>
              <a:spLocks noChangeShapeType="1"/>
            </p:cNvSpPr>
            <p:nvPr/>
          </p:nvSpPr>
          <p:spPr bwMode="auto">
            <a:xfrm>
              <a:off x="5117" y="2832"/>
              <a:ext cx="288"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86042" name="Text Box 26"/>
          <p:cNvSpPr txBox="1">
            <a:spLocks noChangeArrowheads="1"/>
          </p:cNvSpPr>
          <p:nvPr/>
        </p:nvSpPr>
        <p:spPr bwMode="auto">
          <a:xfrm>
            <a:off x="250825" y="260350"/>
            <a:ext cx="4648200" cy="1190625"/>
          </a:xfrm>
          <a:prstGeom prst="rect">
            <a:avLst/>
          </a:prstGeom>
          <a:noFill/>
          <a:ln w="12700" cap="sq">
            <a:noFill/>
            <a:miter lim="800000"/>
            <a:headEnd type="none" w="sm" len="sm"/>
            <a:tailEnd type="none" w="sm" len="sm"/>
          </a:ln>
        </p:spPr>
        <p:txBody>
          <a:bodyPr>
            <a:spAutoFit/>
          </a:bodyPr>
          <a:lstStyle/>
          <a:p>
            <a:r>
              <a:rPr lang="zh-CN" altLang="en-US" b="1">
                <a:solidFill>
                  <a:srgbClr val="0000FF"/>
                </a:solidFill>
                <a:ea typeface="楷体_GB2312" pitchFamily="49" charset="-122"/>
              </a:rPr>
              <a:t>先根遍历时顶点的访问次序：</a:t>
            </a:r>
          </a:p>
        </p:txBody>
      </p:sp>
      <p:sp>
        <p:nvSpPr>
          <p:cNvPr id="86043" name="Text Box 27"/>
          <p:cNvSpPr txBox="1">
            <a:spLocks noChangeArrowheads="1"/>
          </p:cNvSpPr>
          <p:nvPr/>
        </p:nvSpPr>
        <p:spPr bwMode="auto">
          <a:xfrm>
            <a:off x="76200" y="1508125"/>
            <a:ext cx="5178425"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990033"/>
                </a:solidFill>
              </a:rPr>
              <a:t>A B E F C D G H I J K</a:t>
            </a:r>
            <a:endParaRPr lang="en-US" altLang="zh-CN" sz="2400" b="1">
              <a:solidFill>
                <a:srgbClr val="000000"/>
              </a:solidFill>
            </a:endParaRPr>
          </a:p>
        </p:txBody>
      </p:sp>
      <p:sp>
        <p:nvSpPr>
          <p:cNvPr id="86044" name="Text Box 28"/>
          <p:cNvSpPr txBox="1">
            <a:spLocks noChangeArrowheads="1"/>
          </p:cNvSpPr>
          <p:nvPr/>
        </p:nvSpPr>
        <p:spPr bwMode="auto">
          <a:xfrm>
            <a:off x="263525" y="2346325"/>
            <a:ext cx="4740275" cy="1190625"/>
          </a:xfrm>
          <a:prstGeom prst="rect">
            <a:avLst/>
          </a:prstGeom>
          <a:noFill/>
          <a:ln w="12700" cap="sq" algn="ctr">
            <a:noFill/>
            <a:miter lim="800000"/>
            <a:headEnd type="none" w="sm" len="sm"/>
            <a:tailEnd type="none" w="sm" len="sm"/>
          </a:ln>
        </p:spPr>
        <p:txBody>
          <a:bodyPr>
            <a:spAutoFit/>
          </a:bodyPr>
          <a:lstStyle/>
          <a:p>
            <a:r>
              <a:rPr lang="zh-CN" altLang="en-US" b="1">
                <a:solidFill>
                  <a:srgbClr val="0000FF"/>
                </a:solidFill>
                <a:ea typeface="楷体_GB2312" pitchFamily="49" charset="-122"/>
              </a:rPr>
              <a:t>后根遍历时顶点的访问次序：</a:t>
            </a:r>
          </a:p>
        </p:txBody>
      </p:sp>
      <p:sp>
        <p:nvSpPr>
          <p:cNvPr id="86045" name="Text Box 29"/>
          <p:cNvSpPr txBox="1">
            <a:spLocks noChangeArrowheads="1"/>
          </p:cNvSpPr>
          <p:nvPr/>
        </p:nvSpPr>
        <p:spPr bwMode="auto">
          <a:xfrm>
            <a:off x="76200" y="3641725"/>
            <a:ext cx="5178425"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990033"/>
                </a:solidFill>
              </a:rPr>
              <a:t>E F B C I J K H G D A</a:t>
            </a:r>
            <a:endParaRPr lang="en-US" altLang="zh-CN" sz="4000">
              <a:solidFill>
                <a:srgbClr val="990033"/>
              </a:solidFill>
            </a:endParaRPr>
          </a:p>
        </p:txBody>
      </p:sp>
      <p:sp>
        <p:nvSpPr>
          <p:cNvPr id="86046" name="Text Box 30"/>
          <p:cNvSpPr txBox="1">
            <a:spLocks noChangeArrowheads="1"/>
          </p:cNvSpPr>
          <p:nvPr/>
        </p:nvSpPr>
        <p:spPr bwMode="auto">
          <a:xfrm>
            <a:off x="152400" y="5851525"/>
            <a:ext cx="5178425"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990033"/>
                </a:solidFill>
              </a:rPr>
              <a:t>A B C D E F G H I J K</a:t>
            </a:r>
            <a:endParaRPr lang="en-US" altLang="zh-CN" sz="4000">
              <a:solidFill>
                <a:srgbClr val="990033"/>
              </a:solidFill>
            </a:endParaRPr>
          </a:p>
        </p:txBody>
      </p:sp>
    </p:spTree>
    <p:extLst>
      <p:ext uri="{BB962C8B-B14F-4D97-AF65-F5344CB8AC3E}">
        <p14:creationId xmlns:p14="http://schemas.microsoft.com/office/powerpoint/2010/main" val="12870939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42"/>
                                        </p:tgtEl>
                                        <p:attrNameLst>
                                          <p:attrName>style.visibility</p:attrName>
                                        </p:attrNameLst>
                                      </p:cBhvr>
                                      <p:to>
                                        <p:strVal val="visible"/>
                                      </p:to>
                                    </p:set>
                                    <p:animEffect transition="in" filter="wipe(left)">
                                      <p:cBhvr>
                                        <p:cTn id="7" dur="500"/>
                                        <p:tgtEl>
                                          <p:spTgt spid="860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44"/>
                                        </p:tgtEl>
                                        <p:attrNameLst>
                                          <p:attrName>style.visibility</p:attrName>
                                        </p:attrNameLst>
                                      </p:cBhvr>
                                      <p:to>
                                        <p:strVal val="visible"/>
                                      </p:to>
                                    </p:set>
                                    <p:animEffect transition="in" filter="wipe(left)">
                                      <p:cBhvr>
                                        <p:cTn id="11" dur="500"/>
                                        <p:tgtEl>
                                          <p:spTgt spid="8604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018"/>
                                        </p:tgtEl>
                                        <p:attrNameLst>
                                          <p:attrName>style.visibility</p:attrName>
                                        </p:attrNameLst>
                                      </p:cBhvr>
                                      <p:to>
                                        <p:strVal val="visible"/>
                                      </p:to>
                                    </p:set>
                                    <p:animEffect transition="in" filter="wipe(left)">
                                      <p:cBhvr>
                                        <p:cTn id="15" dur="500"/>
                                        <p:tgtEl>
                                          <p:spTgt spid="860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6043"/>
                                        </p:tgtEl>
                                        <p:attrNameLst>
                                          <p:attrName>style.visibility</p:attrName>
                                        </p:attrNameLst>
                                      </p:cBhvr>
                                      <p:to>
                                        <p:strVal val="visible"/>
                                      </p:to>
                                    </p:set>
                                    <p:animEffect transition="in" filter="wipe(left)">
                                      <p:cBhvr>
                                        <p:cTn id="20" dur="500"/>
                                        <p:tgtEl>
                                          <p:spTgt spid="860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045"/>
                                        </p:tgtEl>
                                        <p:attrNameLst>
                                          <p:attrName>style.visibility</p:attrName>
                                        </p:attrNameLst>
                                      </p:cBhvr>
                                      <p:to>
                                        <p:strVal val="visible"/>
                                      </p:to>
                                    </p:set>
                                    <p:animEffect transition="in" filter="wipe(left)">
                                      <p:cBhvr>
                                        <p:cTn id="25" dur="500"/>
                                        <p:tgtEl>
                                          <p:spTgt spid="860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46"/>
                                        </p:tgtEl>
                                        <p:attrNameLst>
                                          <p:attrName>style.visibility</p:attrName>
                                        </p:attrNameLst>
                                      </p:cBhvr>
                                      <p:to>
                                        <p:strVal val="visible"/>
                                      </p:to>
                                    </p:set>
                                    <p:animEffect transition="in" filter="wipe(left)">
                                      <p:cBhvr>
                                        <p:cTn id="30" dur="500"/>
                                        <p:tgtEl>
                                          <p:spTgt spid="86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42" grpId="0" autoUpdateAnimBg="0"/>
      <p:bldP spid="86043" grpId="0" autoUpdateAnimBg="0"/>
      <p:bldP spid="86044" grpId="0" autoUpdateAnimBg="0"/>
      <p:bldP spid="86045" grpId="0" autoUpdateAnimBg="0"/>
      <p:bldP spid="8604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08625" y="404813"/>
            <a:ext cx="3659188" cy="6553200"/>
            <a:chOff x="3470" y="255"/>
            <a:chExt cx="2305" cy="4128"/>
          </a:xfrm>
        </p:grpSpPr>
        <p:sp>
          <p:nvSpPr>
            <p:cNvPr id="28688" name="AutoShape 3">
              <a:hlinkClick r:id="" action="ppaction://hlinkshowjump?jump=lastslideviewed" highlightClick="1"/>
            </p:cNvPr>
            <p:cNvSpPr>
              <a:spLocks noChangeArrowheads="1"/>
            </p:cNvSpPr>
            <p:nvPr/>
          </p:nvSpPr>
          <p:spPr bwMode="auto">
            <a:xfrm flipV="1">
              <a:off x="5535" y="4143"/>
              <a:ext cx="240" cy="240"/>
            </a:xfrm>
            <a:prstGeom prst="actionButtonReturn">
              <a:avLst/>
            </a:prstGeom>
            <a:noFill/>
            <a:ln w="9525">
              <a:noFill/>
              <a:miter lim="800000"/>
              <a:headEnd/>
              <a:tailEnd/>
            </a:ln>
          </p:spPr>
          <p:txBody>
            <a:bodyPr wrap="none" anchor="ctr"/>
            <a:lstStyle/>
            <a:p>
              <a:endParaRPr lang="zh-CN" altLang="en-US" sz="2400">
                <a:solidFill>
                  <a:srgbClr val="000000"/>
                </a:solidFill>
              </a:endParaRPr>
            </a:p>
          </p:txBody>
        </p:sp>
        <p:sp>
          <p:nvSpPr>
            <p:cNvPr id="28689" name="Oval 4"/>
            <p:cNvSpPr>
              <a:spLocks noChangeArrowheads="1"/>
            </p:cNvSpPr>
            <p:nvPr/>
          </p:nvSpPr>
          <p:spPr bwMode="auto">
            <a:xfrm>
              <a:off x="4338" y="105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690" name="Oval 5"/>
            <p:cNvSpPr>
              <a:spLocks noChangeArrowheads="1"/>
            </p:cNvSpPr>
            <p:nvPr/>
          </p:nvSpPr>
          <p:spPr bwMode="auto">
            <a:xfrm>
              <a:off x="3470" y="131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691" name="Oval 6"/>
            <p:cNvSpPr>
              <a:spLocks noChangeArrowheads="1"/>
            </p:cNvSpPr>
            <p:nvPr/>
          </p:nvSpPr>
          <p:spPr bwMode="auto">
            <a:xfrm>
              <a:off x="3982" y="1669"/>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692" name="Line 7"/>
            <p:cNvSpPr>
              <a:spLocks noChangeShapeType="1"/>
            </p:cNvSpPr>
            <p:nvPr/>
          </p:nvSpPr>
          <p:spPr bwMode="auto">
            <a:xfrm flipH="1">
              <a:off x="3675" y="1054"/>
              <a:ext cx="214" cy="327"/>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693" name="Line 8"/>
            <p:cNvSpPr>
              <a:spLocks noChangeShapeType="1"/>
            </p:cNvSpPr>
            <p:nvPr/>
          </p:nvSpPr>
          <p:spPr bwMode="auto">
            <a:xfrm>
              <a:off x="3793" y="1626"/>
              <a:ext cx="209"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8694" name="Oval 9"/>
            <p:cNvSpPr>
              <a:spLocks noChangeArrowheads="1"/>
            </p:cNvSpPr>
            <p:nvPr/>
          </p:nvSpPr>
          <p:spPr bwMode="auto">
            <a:xfrm>
              <a:off x="4801" y="1373"/>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695" name="Line 10"/>
            <p:cNvSpPr>
              <a:spLocks noChangeShapeType="1"/>
            </p:cNvSpPr>
            <p:nvPr/>
          </p:nvSpPr>
          <p:spPr bwMode="auto">
            <a:xfrm>
              <a:off x="4648" y="1321"/>
              <a:ext cx="183"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8696" name="Oval 11"/>
            <p:cNvSpPr>
              <a:spLocks noChangeArrowheads="1"/>
            </p:cNvSpPr>
            <p:nvPr/>
          </p:nvSpPr>
          <p:spPr bwMode="auto">
            <a:xfrm>
              <a:off x="4488" y="195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697" name="Oval 12"/>
            <p:cNvSpPr>
              <a:spLocks noChangeArrowheads="1"/>
            </p:cNvSpPr>
            <p:nvPr/>
          </p:nvSpPr>
          <p:spPr bwMode="auto">
            <a:xfrm>
              <a:off x="4155" y="253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698" name="Line 13"/>
            <p:cNvSpPr>
              <a:spLocks noChangeShapeType="1"/>
            </p:cNvSpPr>
            <p:nvPr/>
          </p:nvSpPr>
          <p:spPr bwMode="auto">
            <a:xfrm flipH="1">
              <a:off x="4723" y="1700"/>
              <a:ext cx="187" cy="283"/>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699" name="Line 14"/>
            <p:cNvSpPr>
              <a:spLocks noChangeShapeType="1"/>
            </p:cNvSpPr>
            <p:nvPr/>
          </p:nvSpPr>
          <p:spPr bwMode="auto">
            <a:xfrm flipH="1">
              <a:off x="4382" y="2268"/>
              <a:ext cx="187" cy="283"/>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700" name="Line 15"/>
            <p:cNvSpPr>
              <a:spLocks noChangeShapeType="1"/>
            </p:cNvSpPr>
            <p:nvPr/>
          </p:nvSpPr>
          <p:spPr bwMode="auto">
            <a:xfrm flipH="1">
              <a:off x="4033" y="2844"/>
              <a:ext cx="187" cy="283"/>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701" name="Oval 16"/>
            <p:cNvSpPr>
              <a:spLocks noChangeArrowheads="1"/>
            </p:cNvSpPr>
            <p:nvPr/>
          </p:nvSpPr>
          <p:spPr bwMode="auto">
            <a:xfrm>
              <a:off x="3810" y="3109"/>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702" name="Oval 17"/>
            <p:cNvSpPr>
              <a:spLocks noChangeArrowheads="1"/>
            </p:cNvSpPr>
            <p:nvPr/>
          </p:nvSpPr>
          <p:spPr bwMode="auto">
            <a:xfrm>
              <a:off x="4329" y="340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703" name="Oval 18"/>
            <p:cNvSpPr>
              <a:spLocks noChangeArrowheads="1"/>
            </p:cNvSpPr>
            <p:nvPr/>
          </p:nvSpPr>
          <p:spPr bwMode="auto">
            <a:xfrm>
              <a:off x="4792" y="3729"/>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704" name="Line 19"/>
            <p:cNvSpPr>
              <a:spLocks noChangeShapeType="1"/>
            </p:cNvSpPr>
            <p:nvPr/>
          </p:nvSpPr>
          <p:spPr bwMode="auto">
            <a:xfrm>
              <a:off x="4142" y="3371"/>
              <a:ext cx="209"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8705" name="Line 20"/>
            <p:cNvSpPr>
              <a:spLocks noChangeShapeType="1"/>
            </p:cNvSpPr>
            <p:nvPr/>
          </p:nvSpPr>
          <p:spPr bwMode="auto">
            <a:xfrm>
              <a:off x="4639" y="3677"/>
              <a:ext cx="183"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3" name="Group 21"/>
            <p:cNvGrpSpPr>
              <a:grpSpLocks/>
            </p:cNvGrpSpPr>
            <p:nvPr/>
          </p:nvGrpSpPr>
          <p:grpSpPr bwMode="auto">
            <a:xfrm>
              <a:off x="3819" y="753"/>
              <a:ext cx="541" cy="385"/>
              <a:chOff x="3819" y="391"/>
              <a:chExt cx="541" cy="385"/>
            </a:xfrm>
          </p:grpSpPr>
          <p:sp>
            <p:nvSpPr>
              <p:cNvPr id="28719" name="Oval 22"/>
              <p:cNvSpPr>
                <a:spLocks noChangeArrowheads="1"/>
              </p:cNvSpPr>
              <p:nvPr/>
            </p:nvSpPr>
            <p:spPr bwMode="auto">
              <a:xfrm>
                <a:off x="3819" y="391"/>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720" name="Line 23"/>
              <p:cNvSpPr>
                <a:spLocks noChangeShapeType="1"/>
              </p:cNvSpPr>
              <p:nvPr/>
            </p:nvSpPr>
            <p:spPr bwMode="auto">
              <a:xfrm>
                <a:off x="4151" y="653"/>
                <a:ext cx="209"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28721" name="Text Box 24"/>
              <p:cNvSpPr txBox="1">
                <a:spLocks noChangeArrowheads="1"/>
              </p:cNvSpPr>
              <p:nvPr/>
            </p:nvSpPr>
            <p:spPr bwMode="auto">
              <a:xfrm>
                <a:off x="3865" y="410"/>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B</a:t>
                </a:r>
              </a:p>
            </p:txBody>
          </p:sp>
        </p:grpSp>
        <p:sp>
          <p:nvSpPr>
            <p:cNvPr id="28707" name="Text Box 25"/>
            <p:cNvSpPr txBox="1">
              <a:spLocks noChangeArrowheads="1"/>
            </p:cNvSpPr>
            <p:nvPr/>
          </p:nvSpPr>
          <p:spPr bwMode="auto">
            <a:xfrm>
              <a:off x="3517" y="1383"/>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E</a:t>
              </a:r>
            </a:p>
          </p:txBody>
        </p:sp>
        <p:sp>
          <p:nvSpPr>
            <p:cNvPr id="28708" name="Text Box 26"/>
            <p:cNvSpPr txBox="1">
              <a:spLocks noChangeArrowheads="1"/>
            </p:cNvSpPr>
            <p:nvPr/>
          </p:nvSpPr>
          <p:spPr bwMode="auto">
            <a:xfrm>
              <a:off x="4040" y="1688"/>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F</a:t>
              </a:r>
            </a:p>
          </p:txBody>
        </p:sp>
        <p:sp>
          <p:nvSpPr>
            <p:cNvPr id="28709" name="Text Box 27"/>
            <p:cNvSpPr txBox="1">
              <a:spLocks noChangeArrowheads="1"/>
            </p:cNvSpPr>
            <p:nvPr/>
          </p:nvSpPr>
          <p:spPr bwMode="auto">
            <a:xfrm>
              <a:off x="4827" y="1382"/>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D</a:t>
              </a:r>
            </a:p>
          </p:txBody>
        </p:sp>
        <p:sp>
          <p:nvSpPr>
            <p:cNvPr id="28710" name="Text Box 28"/>
            <p:cNvSpPr txBox="1">
              <a:spLocks noChangeArrowheads="1"/>
            </p:cNvSpPr>
            <p:nvPr/>
          </p:nvSpPr>
          <p:spPr bwMode="auto">
            <a:xfrm>
              <a:off x="4382" y="1060"/>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FF3300"/>
                  </a:solidFill>
                </a:rPr>
                <a:t>C</a:t>
              </a:r>
            </a:p>
          </p:txBody>
        </p:sp>
        <p:sp>
          <p:nvSpPr>
            <p:cNvPr id="28711" name="Text Box 29"/>
            <p:cNvSpPr txBox="1">
              <a:spLocks noChangeArrowheads="1"/>
            </p:cNvSpPr>
            <p:nvPr/>
          </p:nvSpPr>
          <p:spPr bwMode="auto">
            <a:xfrm>
              <a:off x="4531" y="1957"/>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G</a:t>
              </a:r>
            </a:p>
          </p:txBody>
        </p:sp>
        <p:sp>
          <p:nvSpPr>
            <p:cNvPr id="28712" name="Text Box 30"/>
            <p:cNvSpPr txBox="1">
              <a:spLocks noChangeArrowheads="1"/>
            </p:cNvSpPr>
            <p:nvPr/>
          </p:nvSpPr>
          <p:spPr bwMode="auto">
            <a:xfrm>
              <a:off x="4191" y="2550"/>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H</a:t>
              </a:r>
            </a:p>
          </p:txBody>
        </p:sp>
        <p:sp>
          <p:nvSpPr>
            <p:cNvPr id="28713" name="Text Box 31"/>
            <p:cNvSpPr txBox="1">
              <a:spLocks noChangeArrowheads="1"/>
            </p:cNvSpPr>
            <p:nvPr/>
          </p:nvSpPr>
          <p:spPr bwMode="auto">
            <a:xfrm>
              <a:off x="3879" y="3134"/>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I</a:t>
              </a:r>
            </a:p>
          </p:txBody>
        </p:sp>
        <p:sp>
          <p:nvSpPr>
            <p:cNvPr id="28714" name="Text Box 32"/>
            <p:cNvSpPr txBox="1">
              <a:spLocks noChangeArrowheads="1"/>
            </p:cNvSpPr>
            <p:nvPr/>
          </p:nvSpPr>
          <p:spPr bwMode="auto">
            <a:xfrm>
              <a:off x="4413" y="3422"/>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J</a:t>
              </a:r>
            </a:p>
          </p:txBody>
        </p:sp>
        <p:sp>
          <p:nvSpPr>
            <p:cNvPr id="28715" name="Text Box 33"/>
            <p:cNvSpPr txBox="1">
              <a:spLocks noChangeArrowheads="1"/>
            </p:cNvSpPr>
            <p:nvPr/>
          </p:nvSpPr>
          <p:spPr bwMode="auto">
            <a:xfrm>
              <a:off x="4842" y="3745"/>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K</a:t>
              </a:r>
            </a:p>
          </p:txBody>
        </p:sp>
        <p:sp>
          <p:nvSpPr>
            <p:cNvPr id="28716" name="Oval 34"/>
            <p:cNvSpPr>
              <a:spLocks noChangeArrowheads="1"/>
            </p:cNvSpPr>
            <p:nvPr/>
          </p:nvSpPr>
          <p:spPr bwMode="auto">
            <a:xfrm>
              <a:off x="4200" y="255"/>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717" name="Text Box 35"/>
            <p:cNvSpPr txBox="1">
              <a:spLocks noChangeArrowheads="1"/>
            </p:cNvSpPr>
            <p:nvPr/>
          </p:nvSpPr>
          <p:spPr bwMode="auto">
            <a:xfrm>
              <a:off x="4246" y="274"/>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A</a:t>
              </a:r>
            </a:p>
          </p:txBody>
        </p:sp>
        <p:sp>
          <p:nvSpPr>
            <p:cNvPr id="28718" name="Line 36"/>
            <p:cNvSpPr>
              <a:spLocks noChangeShapeType="1"/>
            </p:cNvSpPr>
            <p:nvPr/>
          </p:nvSpPr>
          <p:spPr bwMode="auto">
            <a:xfrm flipH="1">
              <a:off x="4059" y="527"/>
              <a:ext cx="214" cy="327"/>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8675" name="Text Box 37"/>
          <p:cNvSpPr txBox="1">
            <a:spLocks noChangeArrowheads="1"/>
          </p:cNvSpPr>
          <p:nvPr/>
        </p:nvSpPr>
        <p:spPr bwMode="auto">
          <a:xfrm>
            <a:off x="296863" y="4565650"/>
            <a:ext cx="4419600" cy="1190625"/>
          </a:xfrm>
          <a:prstGeom prst="rect">
            <a:avLst/>
          </a:prstGeom>
          <a:noFill/>
          <a:ln w="12700" cap="sq" algn="ctr">
            <a:noFill/>
            <a:miter lim="800000"/>
            <a:headEnd type="none" w="sm" len="sm"/>
            <a:tailEnd type="none" w="sm" len="sm"/>
          </a:ln>
        </p:spPr>
        <p:txBody>
          <a:bodyPr>
            <a:spAutoFit/>
          </a:bodyPr>
          <a:lstStyle/>
          <a:p>
            <a:r>
              <a:rPr lang="zh-CN" altLang="en-US" b="1">
                <a:solidFill>
                  <a:srgbClr val="0000FF"/>
                </a:solidFill>
                <a:ea typeface="楷体_GB2312" pitchFamily="49" charset="-122"/>
              </a:rPr>
              <a:t>层次遍历时顶点的访问次序：</a:t>
            </a:r>
          </a:p>
        </p:txBody>
      </p:sp>
      <p:sp>
        <p:nvSpPr>
          <p:cNvPr id="28676" name="Text Box 38"/>
          <p:cNvSpPr txBox="1">
            <a:spLocks noChangeArrowheads="1"/>
          </p:cNvSpPr>
          <p:nvPr/>
        </p:nvSpPr>
        <p:spPr bwMode="auto">
          <a:xfrm>
            <a:off x="250825" y="260350"/>
            <a:ext cx="4648200" cy="1190625"/>
          </a:xfrm>
          <a:prstGeom prst="rect">
            <a:avLst/>
          </a:prstGeom>
          <a:noFill/>
          <a:ln w="12700" cap="sq">
            <a:noFill/>
            <a:miter lim="800000"/>
            <a:headEnd type="none" w="sm" len="sm"/>
            <a:tailEnd type="none" w="sm" len="sm"/>
          </a:ln>
        </p:spPr>
        <p:txBody>
          <a:bodyPr>
            <a:spAutoFit/>
          </a:bodyPr>
          <a:lstStyle/>
          <a:p>
            <a:r>
              <a:rPr lang="zh-CN" altLang="en-US" b="1">
                <a:solidFill>
                  <a:srgbClr val="0000FF"/>
                </a:solidFill>
                <a:ea typeface="楷体_GB2312" pitchFamily="49" charset="-122"/>
              </a:rPr>
              <a:t>先根遍历时顶点的访问次序：</a:t>
            </a:r>
          </a:p>
        </p:txBody>
      </p:sp>
      <p:sp>
        <p:nvSpPr>
          <p:cNvPr id="28677" name="Text Box 39"/>
          <p:cNvSpPr txBox="1">
            <a:spLocks noChangeArrowheads="1"/>
          </p:cNvSpPr>
          <p:nvPr/>
        </p:nvSpPr>
        <p:spPr bwMode="auto">
          <a:xfrm>
            <a:off x="76200" y="1508125"/>
            <a:ext cx="5178425"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990033"/>
                </a:solidFill>
              </a:rPr>
              <a:t>A B E F C D G H I J K</a:t>
            </a:r>
            <a:endParaRPr lang="en-US" altLang="zh-CN" sz="2400" b="1">
              <a:solidFill>
                <a:srgbClr val="000000"/>
              </a:solidFill>
            </a:endParaRPr>
          </a:p>
        </p:txBody>
      </p:sp>
      <p:sp>
        <p:nvSpPr>
          <p:cNvPr id="28678" name="Text Box 40"/>
          <p:cNvSpPr txBox="1">
            <a:spLocks noChangeArrowheads="1"/>
          </p:cNvSpPr>
          <p:nvPr/>
        </p:nvSpPr>
        <p:spPr bwMode="auto">
          <a:xfrm>
            <a:off x="263525" y="2346325"/>
            <a:ext cx="4740275" cy="1190625"/>
          </a:xfrm>
          <a:prstGeom prst="rect">
            <a:avLst/>
          </a:prstGeom>
          <a:noFill/>
          <a:ln w="12700" cap="sq" algn="ctr">
            <a:noFill/>
            <a:miter lim="800000"/>
            <a:headEnd type="none" w="sm" len="sm"/>
            <a:tailEnd type="none" w="sm" len="sm"/>
          </a:ln>
        </p:spPr>
        <p:txBody>
          <a:bodyPr>
            <a:spAutoFit/>
          </a:bodyPr>
          <a:lstStyle/>
          <a:p>
            <a:r>
              <a:rPr lang="zh-CN" altLang="en-US" b="1">
                <a:solidFill>
                  <a:srgbClr val="0000FF"/>
                </a:solidFill>
                <a:ea typeface="楷体_GB2312" pitchFamily="49" charset="-122"/>
              </a:rPr>
              <a:t>后根遍历时顶点的访问次序：</a:t>
            </a:r>
          </a:p>
        </p:txBody>
      </p:sp>
      <p:sp>
        <p:nvSpPr>
          <p:cNvPr id="28679" name="Text Box 41"/>
          <p:cNvSpPr txBox="1">
            <a:spLocks noChangeArrowheads="1"/>
          </p:cNvSpPr>
          <p:nvPr/>
        </p:nvSpPr>
        <p:spPr bwMode="auto">
          <a:xfrm>
            <a:off x="76200" y="3641725"/>
            <a:ext cx="5178425"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990033"/>
                </a:solidFill>
              </a:rPr>
              <a:t>E F B C I J K H G D A</a:t>
            </a:r>
            <a:endParaRPr lang="en-US" altLang="zh-CN" sz="4000">
              <a:solidFill>
                <a:srgbClr val="990033"/>
              </a:solidFill>
            </a:endParaRPr>
          </a:p>
        </p:txBody>
      </p:sp>
      <p:sp>
        <p:nvSpPr>
          <p:cNvPr id="28680" name="Text Box 42"/>
          <p:cNvSpPr txBox="1">
            <a:spLocks noChangeArrowheads="1"/>
          </p:cNvSpPr>
          <p:nvPr/>
        </p:nvSpPr>
        <p:spPr bwMode="auto">
          <a:xfrm>
            <a:off x="152400" y="5851525"/>
            <a:ext cx="5178425"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990033"/>
                </a:solidFill>
              </a:rPr>
              <a:t>A B C D E F G H I J K</a:t>
            </a:r>
            <a:endParaRPr lang="en-US" altLang="zh-CN" sz="4000">
              <a:solidFill>
                <a:srgbClr val="990033"/>
              </a:solidFill>
            </a:endParaRPr>
          </a:p>
        </p:txBody>
      </p:sp>
      <p:grpSp>
        <p:nvGrpSpPr>
          <p:cNvPr id="4" name="Group 43"/>
          <p:cNvGrpSpPr>
            <a:grpSpLocks/>
          </p:cNvGrpSpPr>
          <p:nvPr/>
        </p:nvGrpSpPr>
        <p:grpSpPr bwMode="auto">
          <a:xfrm>
            <a:off x="1476375" y="3789363"/>
            <a:ext cx="2389188" cy="533400"/>
            <a:chOff x="2982" y="2993"/>
            <a:chExt cx="2360" cy="903"/>
          </a:xfrm>
        </p:grpSpPr>
        <p:sp>
          <p:nvSpPr>
            <p:cNvPr id="28686" name="Line 44"/>
            <p:cNvSpPr>
              <a:spLocks noChangeShapeType="1"/>
            </p:cNvSpPr>
            <p:nvPr/>
          </p:nvSpPr>
          <p:spPr bwMode="auto">
            <a:xfrm>
              <a:off x="3004" y="2993"/>
              <a:ext cx="2338" cy="836"/>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sp>
          <p:nvSpPr>
            <p:cNvPr id="28687" name="Line 45"/>
            <p:cNvSpPr>
              <a:spLocks noChangeShapeType="1"/>
            </p:cNvSpPr>
            <p:nvPr/>
          </p:nvSpPr>
          <p:spPr bwMode="auto">
            <a:xfrm flipV="1">
              <a:off x="2982" y="3061"/>
              <a:ext cx="2134" cy="835"/>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grpSp>
      <p:grpSp>
        <p:nvGrpSpPr>
          <p:cNvPr id="5" name="Group 46"/>
          <p:cNvGrpSpPr>
            <a:grpSpLocks/>
          </p:cNvGrpSpPr>
          <p:nvPr/>
        </p:nvGrpSpPr>
        <p:grpSpPr bwMode="auto">
          <a:xfrm>
            <a:off x="1547813" y="5949950"/>
            <a:ext cx="2389187" cy="533400"/>
            <a:chOff x="2982" y="2993"/>
            <a:chExt cx="2360" cy="903"/>
          </a:xfrm>
        </p:grpSpPr>
        <p:sp>
          <p:nvSpPr>
            <p:cNvPr id="28684" name="Line 47"/>
            <p:cNvSpPr>
              <a:spLocks noChangeShapeType="1"/>
            </p:cNvSpPr>
            <p:nvPr/>
          </p:nvSpPr>
          <p:spPr bwMode="auto">
            <a:xfrm>
              <a:off x="3004" y="2993"/>
              <a:ext cx="2338" cy="836"/>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sp>
          <p:nvSpPr>
            <p:cNvPr id="28685" name="Line 48"/>
            <p:cNvSpPr>
              <a:spLocks noChangeShapeType="1"/>
            </p:cNvSpPr>
            <p:nvPr/>
          </p:nvSpPr>
          <p:spPr bwMode="auto">
            <a:xfrm flipV="1">
              <a:off x="2982" y="3061"/>
              <a:ext cx="2134" cy="835"/>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grpSp>
      <p:sp>
        <p:nvSpPr>
          <p:cNvPr id="88113" name="Text Box 49"/>
          <p:cNvSpPr txBox="1">
            <a:spLocks noChangeArrowheads="1"/>
          </p:cNvSpPr>
          <p:nvPr/>
        </p:nvSpPr>
        <p:spPr bwMode="auto">
          <a:xfrm>
            <a:off x="4364038" y="2852450"/>
            <a:ext cx="2376487" cy="584775"/>
          </a:xfrm>
          <a:prstGeom prst="rect">
            <a:avLst/>
          </a:prstGeom>
          <a:noFill/>
          <a:ln w="9525">
            <a:noFill/>
            <a:miter lim="800000"/>
            <a:headEnd/>
            <a:tailEnd/>
          </a:ln>
        </p:spPr>
        <p:txBody>
          <a:bodyPr>
            <a:spAutoFit/>
          </a:bodyPr>
          <a:lstStyle/>
          <a:p>
            <a:pPr>
              <a:spcBef>
                <a:spcPct val="50000"/>
              </a:spcBef>
            </a:pPr>
            <a:r>
              <a:rPr lang="zh-CN" altLang="en-US" sz="3200" b="1" dirty="0">
                <a:solidFill>
                  <a:srgbClr val="FF00FF"/>
                </a:solidFill>
                <a:ea typeface="楷体_GB2312" pitchFamily="49" charset="-122"/>
              </a:rPr>
              <a:t>中序遍历</a:t>
            </a:r>
          </a:p>
        </p:txBody>
      </p:sp>
      <p:sp>
        <p:nvSpPr>
          <p:cNvPr id="50" name="Text Box 31"/>
          <p:cNvSpPr txBox="1">
            <a:spLocks noChangeArrowheads="1"/>
          </p:cNvSpPr>
          <p:nvPr/>
        </p:nvSpPr>
        <p:spPr bwMode="auto">
          <a:xfrm rot="18513400">
            <a:off x="4790841" y="3114676"/>
            <a:ext cx="1152525" cy="701675"/>
          </a:xfrm>
          <a:prstGeom prst="rect">
            <a:avLst/>
          </a:prstGeom>
          <a:noFill/>
          <a:ln w="9525" algn="ctr">
            <a:noFill/>
            <a:miter lim="800000"/>
            <a:headEnd/>
            <a:tailEnd/>
          </a:ln>
        </p:spPr>
        <p:txBody>
          <a:bodyPr>
            <a:spAutoFit/>
          </a:bodyPr>
          <a:lstStyle/>
          <a:p>
            <a:pPr>
              <a:spcBef>
                <a:spcPct val="50000"/>
              </a:spcBef>
            </a:pPr>
            <a:r>
              <a:rPr lang="zh-CN" altLang="en-US" sz="4000" b="1" dirty="0">
                <a:solidFill>
                  <a:srgbClr val="FF00FF"/>
                </a:solidFill>
              </a:rPr>
              <a:t>＝</a:t>
            </a:r>
          </a:p>
        </p:txBody>
      </p:sp>
    </p:spTree>
    <p:extLst>
      <p:ext uri="{BB962C8B-B14F-4D97-AF65-F5344CB8AC3E}">
        <p14:creationId xmlns:p14="http://schemas.microsoft.com/office/powerpoint/2010/main" val="28252285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113"/>
                                        </p:tgtEl>
                                        <p:attrNameLst>
                                          <p:attrName>style.visibility</p:attrName>
                                        </p:attrNameLst>
                                      </p:cBhvr>
                                      <p:to>
                                        <p:strVal val="visible"/>
                                      </p:to>
                                    </p:set>
                                    <p:animEffect transition="in" filter="wipe(left)">
                                      <p:cBhvr>
                                        <p:cTn id="22" dur="500"/>
                                        <p:tgtEl>
                                          <p:spTgt spid="88113"/>
                                        </p:tgtEl>
                                      </p:cBhvr>
                                    </p:animEffect>
                                  </p:childTnLst>
                                </p:cTn>
                              </p:par>
                            </p:childTnLst>
                          </p:cTn>
                        </p:par>
                        <p:par>
                          <p:cTn id="23" fill="hold">
                            <p:stCondLst>
                              <p:cond delay="500"/>
                            </p:stCondLst>
                            <p:childTnLst>
                              <p:par>
                                <p:cTn id="24" presetID="22" presetClass="exit" presetSubtype="2" fill="hold" nodeType="afterEffect">
                                  <p:stCondLst>
                                    <p:cond delay="0"/>
                                  </p:stCondLst>
                                  <p:childTnLst>
                                    <p:animEffect transition="out" filter="wipe(right)">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13" grpId="0"/>
      <p:bldP spid="5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hlinkClick r:id="" action="ppaction://hlinkshowjump?jump=nextslide"/>
          </p:cNvPr>
          <p:cNvSpPr txBox="1">
            <a:spLocks noChangeArrowheads="1"/>
          </p:cNvSpPr>
          <p:nvPr/>
        </p:nvSpPr>
        <p:spPr bwMode="auto">
          <a:xfrm>
            <a:off x="1592263" y="2592388"/>
            <a:ext cx="3841750" cy="823912"/>
          </a:xfrm>
          <a:prstGeom prst="rect">
            <a:avLst/>
          </a:prstGeom>
          <a:noFill/>
          <a:ln w="12700" cap="sq">
            <a:noFill/>
            <a:miter lim="800000"/>
            <a:headEnd type="none" w="sm" len="sm"/>
            <a:tailEnd type="none" w="sm" len="sm"/>
          </a:ln>
        </p:spPr>
        <p:txBody>
          <a:bodyPr wrap="none">
            <a:spAutoFit/>
          </a:bodyPr>
          <a:lstStyle/>
          <a:p>
            <a:r>
              <a:rPr lang="zh-CN" altLang="en-US" sz="4800" b="1">
                <a:solidFill>
                  <a:srgbClr val="000000"/>
                </a:solidFill>
                <a:ea typeface="楷体_GB2312" pitchFamily="49" charset="-122"/>
              </a:rPr>
              <a:t>一、树的遍历</a:t>
            </a:r>
            <a:endParaRPr lang="zh-CN" altLang="en-US" sz="4400">
              <a:solidFill>
                <a:srgbClr val="000000"/>
              </a:solidFill>
            </a:endParaRPr>
          </a:p>
        </p:txBody>
      </p:sp>
      <p:sp>
        <p:nvSpPr>
          <p:cNvPr id="29699" name="Text Box 3">
            <a:hlinkClick r:id="rId3" action="ppaction://hlinksldjump"/>
          </p:cNvPr>
          <p:cNvSpPr txBox="1">
            <a:spLocks noChangeArrowheads="1"/>
          </p:cNvSpPr>
          <p:nvPr/>
        </p:nvSpPr>
        <p:spPr bwMode="auto">
          <a:xfrm>
            <a:off x="1522413" y="3598863"/>
            <a:ext cx="4451350" cy="823912"/>
          </a:xfrm>
          <a:prstGeom prst="rect">
            <a:avLst/>
          </a:prstGeom>
          <a:noFill/>
          <a:ln w="12700" cap="sq">
            <a:noFill/>
            <a:miter lim="800000"/>
            <a:headEnd type="none" w="sm" len="sm"/>
            <a:tailEnd type="none" w="sm" len="sm"/>
          </a:ln>
        </p:spPr>
        <p:txBody>
          <a:bodyPr wrap="none">
            <a:spAutoFit/>
          </a:bodyPr>
          <a:lstStyle/>
          <a:p>
            <a:r>
              <a:rPr lang="zh-CN" altLang="en-US" sz="4800" b="1">
                <a:solidFill>
                  <a:srgbClr val="FF00FF"/>
                </a:solidFill>
                <a:ea typeface="楷体_GB2312" pitchFamily="49" charset="-122"/>
              </a:rPr>
              <a:t>二、森林的遍历</a:t>
            </a:r>
            <a:endParaRPr lang="zh-CN" altLang="en-US" sz="4400">
              <a:solidFill>
                <a:srgbClr val="FF00FF"/>
              </a:solidFill>
            </a:endParaRPr>
          </a:p>
        </p:txBody>
      </p:sp>
      <p:sp>
        <p:nvSpPr>
          <p:cNvPr id="29700" name="Text Box 4">
            <a:hlinkClick r:id="" action="ppaction://noaction"/>
          </p:cNvPr>
          <p:cNvSpPr txBox="1">
            <a:spLocks noChangeArrowheads="1"/>
          </p:cNvSpPr>
          <p:nvPr/>
        </p:nvSpPr>
        <p:spPr bwMode="auto">
          <a:xfrm>
            <a:off x="1539875" y="4619625"/>
            <a:ext cx="5670550" cy="823913"/>
          </a:xfrm>
          <a:prstGeom prst="rect">
            <a:avLst/>
          </a:prstGeom>
          <a:noFill/>
          <a:ln w="12700" cap="sq">
            <a:noFill/>
            <a:miter lim="800000"/>
            <a:headEnd type="none" w="sm" len="sm"/>
            <a:tailEnd type="none" w="sm" len="sm"/>
          </a:ln>
        </p:spPr>
        <p:txBody>
          <a:bodyPr wrap="none">
            <a:spAutoFit/>
          </a:bodyPr>
          <a:lstStyle/>
          <a:p>
            <a:r>
              <a:rPr lang="zh-CN" altLang="en-US" sz="4800" b="1">
                <a:solidFill>
                  <a:srgbClr val="000000"/>
                </a:solidFill>
                <a:ea typeface="楷体_GB2312" pitchFamily="49" charset="-122"/>
              </a:rPr>
              <a:t>三、树的遍历的应用</a:t>
            </a:r>
            <a:endParaRPr lang="zh-CN" altLang="en-US" sz="4400">
              <a:solidFill>
                <a:srgbClr val="000000"/>
              </a:solidFill>
            </a:endParaRPr>
          </a:p>
        </p:txBody>
      </p:sp>
      <p:sp>
        <p:nvSpPr>
          <p:cNvPr id="29701" name="Text Box 5"/>
          <p:cNvSpPr txBox="1">
            <a:spLocks noChangeArrowheads="1"/>
          </p:cNvSpPr>
          <p:nvPr/>
        </p:nvSpPr>
        <p:spPr bwMode="auto">
          <a:xfrm>
            <a:off x="488950" y="746125"/>
            <a:ext cx="7915275" cy="1350963"/>
          </a:xfrm>
          <a:prstGeom prst="rect">
            <a:avLst/>
          </a:prstGeom>
          <a:solidFill>
            <a:schemeClr val="accent2">
              <a:alpha val="50195"/>
            </a:schemeClr>
          </a:solidFill>
          <a:ln w="12700" cap="sq">
            <a:noFill/>
            <a:miter lim="800000"/>
            <a:headEnd type="none" w="sm" len="sm"/>
            <a:tailEnd type="none" w="sm" len="sm"/>
          </a:ln>
        </p:spPr>
        <p:txBody>
          <a:bodyPr>
            <a:spAutoFit/>
          </a:bodyPr>
          <a:lstStyle/>
          <a:p>
            <a:pPr>
              <a:lnSpc>
                <a:spcPct val="125000"/>
              </a:lnSpc>
            </a:pPr>
            <a:r>
              <a:rPr lang="en-US" altLang="zh-CN" sz="6600" b="1">
                <a:solidFill>
                  <a:srgbClr val="008080"/>
                </a:solidFill>
                <a:ea typeface="楷体_GB2312" pitchFamily="49" charset="-122"/>
              </a:rPr>
              <a:t>6.7   </a:t>
            </a:r>
            <a:r>
              <a:rPr lang="zh-CN" altLang="en-US" sz="6600" b="1">
                <a:solidFill>
                  <a:srgbClr val="008080"/>
                </a:solidFill>
                <a:latin typeface="隶书" pitchFamily="49" charset="-122"/>
                <a:ea typeface="隶书" pitchFamily="49" charset="-122"/>
              </a:rPr>
              <a:t>树和森林的遍历</a:t>
            </a:r>
            <a:endParaRPr lang="zh-CN" altLang="en-US" sz="2400">
              <a:solidFill>
                <a:srgbClr val="000000"/>
              </a:solidFill>
            </a:endParaRPr>
          </a:p>
        </p:txBody>
      </p:sp>
    </p:spTree>
    <p:extLst>
      <p:ext uri="{BB962C8B-B14F-4D97-AF65-F5344CB8AC3E}">
        <p14:creationId xmlns:p14="http://schemas.microsoft.com/office/powerpoint/2010/main" val="3275252053"/>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228600"/>
            <a:ext cx="3916363" cy="6553200"/>
            <a:chOff x="240" y="144"/>
            <a:chExt cx="2467" cy="4128"/>
          </a:xfrm>
        </p:grpSpPr>
        <p:sp>
          <p:nvSpPr>
            <p:cNvPr id="30731" name="Text Box 3"/>
            <p:cNvSpPr txBox="1">
              <a:spLocks noChangeArrowheads="1"/>
            </p:cNvSpPr>
            <p:nvPr/>
          </p:nvSpPr>
          <p:spPr bwMode="auto">
            <a:xfrm>
              <a:off x="288" y="144"/>
              <a:ext cx="2419" cy="4128"/>
            </a:xfrm>
            <a:prstGeom prst="rect">
              <a:avLst/>
            </a:prstGeom>
            <a:noFill/>
            <a:ln w="12700" cap="sq">
              <a:noFill/>
              <a:miter lim="800000"/>
              <a:headEnd type="none" w="sm" len="sm"/>
              <a:tailEnd type="none" w="sm" len="sm"/>
            </a:ln>
          </p:spPr>
          <p:txBody>
            <a:bodyPr wrap="none">
              <a:spAutoFit/>
            </a:bodyPr>
            <a:lstStyle/>
            <a:p>
              <a:r>
                <a:rPr lang="en-US" altLang="zh-CN" sz="4000">
                  <a:solidFill>
                    <a:srgbClr val="000000"/>
                  </a:solidFill>
                </a:rPr>
                <a:t>            </a:t>
              </a:r>
            </a:p>
            <a:p>
              <a:endParaRPr lang="en-US" altLang="zh-CN" sz="4000">
                <a:solidFill>
                  <a:srgbClr val="000000"/>
                </a:solidFill>
              </a:endParaRPr>
            </a:p>
            <a:p>
              <a:r>
                <a:rPr lang="en-US" altLang="zh-CN" sz="4000">
                  <a:solidFill>
                    <a:srgbClr val="000000"/>
                  </a:solidFill>
                </a:rPr>
                <a:t>   B      C      D</a:t>
              </a:r>
            </a:p>
            <a:p>
              <a:endParaRPr lang="en-US" altLang="zh-CN" sz="4000">
                <a:solidFill>
                  <a:srgbClr val="000000"/>
                </a:solidFill>
              </a:endParaRPr>
            </a:p>
            <a:p>
              <a:r>
                <a:rPr lang="en-US" altLang="zh-CN" sz="4000">
                  <a:solidFill>
                    <a:srgbClr val="000000"/>
                  </a:solidFill>
                </a:rPr>
                <a:t>E    F           G</a:t>
              </a:r>
            </a:p>
            <a:p>
              <a:endParaRPr lang="en-US" altLang="zh-CN" sz="4000">
                <a:solidFill>
                  <a:srgbClr val="000000"/>
                </a:solidFill>
              </a:endParaRPr>
            </a:p>
            <a:p>
              <a:r>
                <a:rPr lang="en-US" altLang="zh-CN" sz="4000">
                  <a:solidFill>
                    <a:srgbClr val="000000"/>
                  </a:solidFill>
                </a:rPr>
                <a:t>                    H</a:t>
              </a:r>
            </a:p>
            <a:p>
              <a:endParaRPr lang="en-US" altLang="zh-CN" sz="4000">
                <a:solidFill>
                  <a:srgbClr val="000000"/>
                </a:solidFill>
              </a:endParaRPr>
            </a:p>
            <a:p>
              <a:r>
                <a:rPr lang="en-US" altLang="zh-CN" sz="4000">
                  <a:solidFill>
                    <a:srgbClr val="000000"/>
                  </a:solidFill>
                </a:rPr>
                <a:t>               I    J    K</a:t>
              </a:r>
            </a:p>
            <a:p>
              <a:endParaRPr lang="en-US" altLang="zh-CN" sz="4000">
                <a:solidFill>
                  <a:srgbClr val="000000"/>
                </a:solidFill>
              </a:endParaRPr>
            </a:p>
            <a:p>
              <a:endParaRPr lang="en-US" altLang="zh-CN" sz="2400">
                <a:solidFill>
                  <a:srgbClr val="000000"/>
                </a:solidFill>
              </a:endParaRPr>
            </a:p>
          </p:txBody>
        </p:sp>
        <p:sp>
          <p:nvSpPr>
            <p:cNvPr id="30732" name="Oval 4"/>
            <p:cNvSpPr>
              <a:spLocks noChangeArrowheads="1"/>
            </p:cNvSpPr>
            <p:nvPr/>
          </p:nvSpPr>
          <p:spPr bwMode="auto">
            <a:xfrm>
              <a:off x="528" y="9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33" name="Oval 5"/>
            <p:cNvSpPr>
              <a:spLocks noChangeArrowheads="1"/>
            </p:cNvSpPr>
            <p:nvPr/>
          </p:nvSpPr>
          <p:spPr bwMode="auto">
            <a:xfrm>
              <a:off x="1248" y="9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34" name="Oval 6"/>
            <p:cNvSpPr>
              <a:spLocks noChangeArrowheads="1"/>
            </p:cNvSpPr>
            <p:nvPr/>
          </p:nvSpPr>
          <p:spPr bwMode="auto">
            <a:xfrm>
              <a:off x="1872" y="9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35" name="Oval 7"/>
            <p:cNvSpPr>
              <a:spLocks noChangeArrowheads="1"/>
            </p:cNvSpPr>
            <p:nvPr/>
          </p:nvSpPr>
          <p:spPr bwMode="auto">
            <a:xfrm>
              <a:off x="240" y="172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36" name="Oval 8"/>
            <p:cNvSpPr>
              <a:spLocks noChangeArrowheads="1"/>
            </p:cNvSpPr>
            <p:nvPr/>
          </p:nvSpPr>
          <p:spPr bwMode="auto">
            <a:xfrm>
              <a:off x="768" y="172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37" name="Oval 9"/>
            <p:cNvSpPr>
              <a:spLocks noChangeArrowheads="1"/>
            </p:cNvSpPr>
            <p:nvPr/>
          </p:nvSpPr>
          <p:spPr bwMode="auto">
            <a:xfrm>
              <a:off x="1872" y="172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38" name="Oval 10"/>
            <p:cNvSpPr>
              <a:spLocks noChangeArrowheads="1"/>
            </p:cNvSpPr>
            <p:nvPr/>
          </p:nvSpPr>
          <p:spPr bwMode="auto">
            <a:xfrm>
              <a:off x="1872" y="249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39" name="Oval 11"/>
            <p:cNvSpPr>
              <a:spLocks noChangeArrowheads="1"/>
            </p:cNvSpPr>
            <p:nvPr/>
          </p:nvSpPr>
          <p:spPr bwMode="auto">
            <a:xfrm>
              <a:off x="1872" y="326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40" name="Oval 12"/>
            <p:cNvSpPr>
              <a:spLocks noChangeArrowheads="1"/>
            </p:cNvSpPr>
            <p:nvPr/>
          </p:nvSpPr>
          <p:spPr bwMode="auto">
            <a:xfrm>
              <a:off x="1392" y="326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41" name="Oval 13"/>
            <p:cNvSpPr>
              <a:spLocks noChangeArrowheads="1"/>
            </p:cNvSpPr>
            <p:nvPr/>
          </p:nvSpPr>
          <p:spPr bwMode="auto">
            <a:xfrm>
              <a:off x="2352" y="326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42" name="Line 14"/>
            <p:cNvSpPr>
              <a:spLocks noChangeShapeType="1"/>
            </p:cNvSpPr>
            <p:nvPr/>
          </p:nvSpPr>
          <p:spPr bwMode="auto">
            <a:xfrm flipH="1">
              <a:off x="384" y="1200"/>
              <a:ext cx="144"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43" name="Line 15"/>
            <p:cNvSpPr>
              <a:spLocks noChangeShapeType="1"/>
            </p:cNvSpPr>
            <p:nvPr/>
          </p:nvSpPr>
          <p:spPr bwMode="auto">
            <a:xfrm>
              <a:off x="864" y="1200"/>
              <a:ext cx="48"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44" name="Line 16"/>
            <p:cNvSpPr>
              <a:spLocks noChangeShapeType="1"/>
            </p:cNvSpPr>
            <p:nvPr/>
          </p:nvSpPr>
          <p:spPr bwMode="auto">
            <a:xfrm>
              <a:off x="2016" y="1296"/>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45" name="Line 17"/>
            <p:cNvSpPr>
              <a:spLocks noChangeShapeType="1"/>
            </p:cNvSpPr>
            <p:nvPr/>
          </p:nvSpPr>
          <p:spPr bwMode="auto">
            <a:xfrm>
              <a:off x="2016" y="2064"/>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46" name="Line 18"/>
            <p:cNvSpPr>
              <a:spLocks noChangeShapeType="1"/>
            </p:cNvSpPr>
            <p:nvPr/>
          </p:nvSpPr>
          <p:spPr bwMode="auto">
            <a:xfrm>
              <a:off x="2064" y="2832"/>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47" name="Line 19"/>
            <p:cNvSpPr>
              <a:spLocks noChangeShapeType="1"/>
            </p:cNvSpPr>
            <p:nvPr/>
          </p:nvSpPr>
          <p:spPr bwMode="auto">
            <a:xfrm flipH="1">
              <a:off x="1536" y="2736"/>
              <a:ext cx="336"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748" name="Line 20"/>
            <p:cNvSpPr>
              <a:spLocks noChangeShapeType="1"/>
            </p:cNvSpPr>
            <p:nvPr/>
          </p:nvSpPr>
          <p:spPr bwMode="auto">
            <a:xfrm>
              <a:off x="2208" y="2736"/>
              <a:ext cx="288"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92181" name="Rectangle 21"/>
          <p:cNvSpPr>
            <a:spLocks noChangeArrowheads="1"/>
          </p:cNvSpPr>
          <p:nvPr/>
        </p:nvSpPr>
        <p:spPr bwMode="auto">
          <a:xfrm>
            <a:off x="457200" y="1371600"/>
            <a:ext cx="1295400" cy="838200"/>
          </a:xfrm>
          <a:prstGeom prst="rect">
            <a:avLst/>
          </a:prstGeom>
          <a:noFill/>
          <a:ln w="38100" cap="sq">
            <a:solidFill>
              <a:srgbClr val="0000FF"/>
            </a:solidFill>
            <a:miter lim="800000"/>
            <a:headEnd type="none" w="sm" len="sm"/>
            <a:tailEnd type="none" w="sm" len="sm"/>
          </a:ln>
        </p:spPr>
        <p:txBody>
          <a:bodyPr wrap="none" anchor="ctr"/>
          <a:lstStyle/>
          <a:p>
            <a:endParaRPr lang="zh-CN" altLang="en-US" sz="2400">
              <a:solidFill>
                <a:srgbClr val="000000"/>
              </a:solidFill>
            </a:endParaRPr>
          </a:p>
        </p:txBody>
      </p:sp>
      <p:sp>
        <p:nvSpPr>
          <p:cNvPr id="92182" name="Rectangle 22"/>
          <p:cNvSpPr>
            <a:spLocks noChangeArrowheads="1"/>
          </p:cNvSpPr>
          <p:nvPr/>
        </p:nvSpPr>
        <p:spPr bwMode="auto">
          <a:xfrm>
            <a:off x="152400" y="2514600"/>
            <a:ext cx="1676400" cy="1143000"/>
          </a:xfrm>
          <a:prstGeom prst="rect">
            <a:avLst/>
          </a:prstGeom>
          <a:noFill/>
          <a:ln w="38100" cap="sq">
            <a:solidFill>
              <a:srgbClr val="FF0000"/>
            </a:solidFill>
            <a:miter lim="800000"/>
            <a:headEnd type="none" w="sm" len="sm"/>
            <a:tailEnd type="none" w="sm" len="sm"/>
          </a:ln>
        </p:spPr>
        <p:txBody>
          <a:bodyPr wrap="none" anchor="ctr"/>
          <a:lstStyle/>
          <a:p>
            <a:endParaRPr lang="zh-CN" altLang="en-US" sz="2400">
              <a:solidFill>
                <a:srgbClr val="000000"/>
              </a:solidFill>
            </a:endParaRPr>
          </a:p>
        </p:txBody>
      </p:sp>
      <p:sp>
        <p:nvSpPr>
          <p:cNvPr id="92183" name="Rectangle 23"/>
          <p:cNvSpPr>
            <a:spLocks noChangeArrowheads="1"/>
          </p:cNvSpPr>
          <p:nvPr/>
        </p:nvSpPr>
        <p:spPr bwMode="auto">
          <a:xfrm>
            <a:off x="1905000" y="1371600"/>
            <a:ext cx="2438400" cy="4572000"/>
          </a:xfrm>
          <a:prstGeom prst="rect">
            <a:avLst/>
          </a:prstGeom>
          <a:noFill/>
          <a:ln w="38100" cap="sq">
            <a:solidFill>
              <a:srgbClr val="FF00FF"/>
            </a:solidFill>
            <a:miter lim="800000"/>
            <a:headEnd type="none" w="sm" len="sm"/>
            <a:tailEnd type="none" w="sm" len="sm"/>
          </a:ln>
        </p:spPr>
        <p:txBody>
          <a:bodyPr wrap="none" anchor="ctr"/>
          <a:lstStyle/>
          <a:p>
            <a:endParaRPr lang="zh-CN" altLang="en-US" sz="2400">
              <a:solidFill>
                <a:srgbClr val="000000"/>
              </a:solidFill>
            </a:endParaRPr>
          </a:p>
        </p:txBody>
      </p:sp>
      <p:sp>
        <p:nvSpPr>
          <p:cNvPr id="92184" name="Text Box 24"/>
          <p:cNvSpPr txBox="1">
            <a:spLocks noChangeArrowheads="1"/>
          </p:cNvSpPr>
          <p:nvPr/>
        </p:nvSpPr>
        <p:spPr bwMode="auto">
          <a:xfrm>
            <a:off x="4708525" y="1416050"/>
            <a:ext cx="4283075" cy="1311275"/>
          </a:xfrm>
          <a:prstGeom prst="rect">
            <a:avLst/>
          </a:prstGeom>
          <a:noFill/>
          <a:ln w="12700" cap="sq">
            <a:noFill/>
            <a:miter lim="800000"/>
            <a:headEnd type="none" w="sm" len="sm"/>
            <a:tailEnd type="none" w="sm" len="sm"/>
          </a:ln>
        </p:spPr>
        <p:txBody>
          <a:bodyPr>
            <a:spAutoFit/>
          </a:bodyPr>
          <a:lstStyle/>
          <a:p>
            <a:r>
              <a:rPr lang="en-US" altLang="zh-CN" sz="4000">
                <a:solidFill>
                  <a:srgbClr val="990033"/>
                </a:solidFill>
                <a:ea typeface="楷体_GB2312" pitchFamily="49" charset="-122"/>
              </a:rPr>
              <a:t>1</a:t>
            </a:r>
            <a:r>
              <a:rPr lang="zh-CN" altLang="en-US" sz="4000">
                <a:solidFill>
                  <a:srgbClr val="990033"/>
                </a:solidFill>
                <a:latin typeface="楷体_GB2312" pitchFamily="49" charset="-122"/>
                <a:ea typeface="楷体_GB2312" pitchFamily="49" charset="-122"/>
              </a:rPr>
              <a:t>。森林中第一棵树的根结点；</a:t>
            </a:r>
            <a:endParaRPr lang="zh-CN" altLang="en-US" sz="2400">
              <a:solidFill>
                <a:srgbClr val="000000"/>
              </a:solidFill>
            </a:endParaRPr>
          </a:p>
        </p:txBody>
      </p:sp>
      <p:sp>
        <p:nvSpPr>
          <p:cNvPr id="92185" name="Text Box 25"/>
          <p:cNvSpPr txBox="1">
            <a:spLocks noChangeArrowheads="1"/>
          </p:cNvSpPr>
          <p:nvPr/>
        </p:nvSpPr>
        <p:spPr bwMode="auto">
          <a:xfrm>
            <a:off x="4724400" y="3016250"/>
            <a:ext cx="4191000" cy="1311275"/>
          </a:xfrm>
          <a:prstGeom prst="rect">
            <a:avLst/>
          </a:prstGeom>
          <a:noFill/>
          <a:ln w="12700" cap="sq">
            <a:noFill/>
            <a:miter lim="800000"/>
            <a:headEnd type="none" w="sm" len="sm"/>
            <a:tailEnd type="none" w="sm" len="sm"/>
          </a:ln>
        </p:spPr>
        <p:txBody>
          <a:bodyPr>
            <a:spAutoFit/>
          </a:bodyPr>
          <a:lstStyle/>
          <a:p>
            <a:r>
              <a:rPr lang="en-US" altLang="zh-CN" sz="4000">
                <a:solidFill>
                  <a:srgbClr val="990033"/>
                </a:solidFill>
                <a:ea typeface="楷体_GB2312" pitchFamily="49" charset="-122"/>
              </a:rPr>
              <a:t>2</a:t>
            </a:r>
            <a:r>
              <a:rPr lang="zh-CN" altLang="en-US" sz="4000">
                <a:solidFill>
                  <a:srgbClr val="990033"/>
                </a:solidFill>
                <a:latin typeface="楷体_GB2312" pitchFamily="49" charset="-122"/>
                <a:ea typeface="楷体_GB2312" pitchFamily="49" charset="-122"/>
              </a:rPr>
              <a:t>。森林中第一棵树的子树森林；</a:t>
            </a:r>
            <a:endParaRPr lang="zh-CN" altLang="en-US" sz="2400">
              <a:solidFill>
                <a:srgbClr val="000000"/>
              </a:solidFill>
            </a:endParaRPr>
          </a:p>
        </p:txBody>
      </p:sp>
      <p:sp>
        <p:nvSpPr>
          <p:cNvPr id="92186" name="Text Box 26"/>
          <p:cNvSpPr txBox="1">
            <a:spLocks noChangeArrowheads="1"/>
          </p:cNvSpPr>
          <p:nvPr/>
        </p:nvSpPr>
        <p:spPr bwMode="auto">
          <a:xfrm>
            <a:off x="4724400" y="4632325"/>
            <a:ext cx="4321175" cy="13112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4000">
                <a:solidFill>
                  <a:srgbClr val="990033"/>
                </a:solidFill>
                <a:ea typeface="楷体_GB2312" pitchFamily="49" charset="-122"/>
              </a:rPr>
              <a:t>3</a:t>
            </a:r>
            <a:r>
              <a:rPr lang="zh-CN" altLang="en-US" sz="4000">
                <a:solidFill>
                  <a:srgbClr val="990033"/>
                </a:solidFill>
                <a:latin typeface="楷体_GB2312" pitchFamily="49" charset="-122"/>
                <a:ea typeface="楷体_GB2312" pitchFamily="49" charset="-122"/>
              </a:rPr>
              <a:t>。森林中其它树构成的森林。</a:t>
            </a:r>
            <a:endParaRPr lang="zh-CN" altLang="en-US" sz="2400">
              <a:solidFill>
                <a:srgbClr val="000000"/>
              </a:solidFill>
            </a:endParaRPr>
          </a:p>
        </p:txBody>
      </p:sp>
      <p:sp>
        <p:nvSpPr>
          <p:cNvPr id="92187" name="Text Box 27"/>
          <p:cNvSpPr txBox="1">
            <a:spLocks noChangeArrowheads="1"/>
          </p:cNvSpPr>
          <p:nvPr/>
        </p:nvSpPr>
        <p:spPr bwMode="auto">
          <a:xfrm>
            <a:off x="4673600" y="590550"/>
            <a:ext cx="5205413" cy="701675"/>
          </a:xfrm>
          <a:prstGeom prst="rect">
            <a:avLst/>
          </a:prstGeom>
          <a:noFill/>
          <a:ln w="12700" cap="sq">
            <a:noFill/>
            <a:miter lim="800000"/>
            <a:headEnd type="none" w="sm" len="sm"/>
            <a:tailEnd type="none" w="sm" len="sm"/>
          </a:ln>
        </p:spPr>
        <p:txBody>
          <a:bodyPr>
            <a:spAutoFit/>
          </a:bodyPr>
          <a:lstStyle/>
          <a:p>
            <a:r>
              <a:rPr lang="zh-CN" altLang="en-US" sz="4000">
                <a:solidFill>
                  <a:srgbClr val="0000FF"/>
                </a:solidFill>
                <a:ea typeface="楷体_GB2312" pitchFamily="49" charset="-122"/>
              </a:rPr>
              <a:t>可以分解成三部分：</a:t>
            </a:r>
          </a:p>
        </p:txBody>
      </p:sp>
      <p:sp>
        <p:nvSpPr>
          <p:cNvPr id="30730" name="Rectangle 28"/>
          <p:cNvSpPr>
            <a:spLocks noChangeArrowheads="1"/>
          </p:cNvSpPr>
          <p:nvPr/>
        </p:nvSpPr>
        <p:spPr bwMode="auto">
          <a:xfrm>
            <a:off x="714375" y="323850"/>
            <a:ext cx="3622675" cy="701675"/>
          </a:xfrm>
          <a:prstGeom prst="rect">
            <a:avLst/>
          </a:prstGeom>
          <a:noFill/>
          <a:ln w="12700" cap="sq">
            <a:noFill/>
            <a:miter lim="800000"/>
            <a:headEnd type="none" w="sm" len="sm"/>
            <a:tailEnd type="none" w="sm" len="sm"/>
          </a:ln>
        </p:spPr>
        <p:txBody>
          <a:bodyPr wrap="none">
            <a:spAutoFit/>
          </a:bodyPr>
          <a:lstStyle/>
          <a:p>
            <a:r>
              <a:rPr lang="zh-CN" altLang="en-US" sz="4000" b="1">
                <a:solidFill>
                  <a:srgbClr val="990000"/>
                </a:solidFill>
                <a:ea typeface="楷体_GB2312" pitchFamily="49" charset="-122"/>
              </a:rPr>
              <a:t>二</a:t>
            </a:r>
            <a:r>
              <a:rPr lang="en-US" altLang="zh-CN" sz="4000" b="1">
                <a:solidFill>
                  <a:srgbClr val="990000"/>
                </a:solidFill>
                <a:ea typeface="楷体_GB2312" pitchFamily="49" charset="-122"/>
              </a:rPr>
              <a:t>.  </a:t>
            </a:r>
            <a:r>
              <a:rPr lang="zh-CN" altLang="en-US" sz="4000" b="1">
                <a:solidFill>
                  <a:srgbClr val="990000"/>
                </a:solidFill>
                <a:ea typeface="楷体_GB2312" pitchFamily="49" charset="-122"/>
              </a:rPr>
              <a:t>森林的遍历</a:t>
            </a:r>
          </a:p>
        </p:txBody>
      </p:sp>
    </p:spTree>
    <p:extLst>
      <p:ext uri="{BB962C8B-B14F-4D97-AF65-F5344CB8AC3E}">
        <p14:creationId xmlns:p14="http://schemas.microsoft.com/office/powerpoint/2010/main" val="25399531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7"/>
                                        </p:tgtEl>
                                        <p:attrNameLst>
                                          <p:attrName>style.visibility</p:attrName>
                                        </p:attrNameLst>
                                      </p:cBhvr>
                                      <p:to>
                                        <p:strVal val="visible"/>
                                      </p:to>
                                    </p:set>
                                    <p:animEffect transition="in" filter="wipe(left)">
                                      <p:cBhvr>
                                        <p:cTn id="7" dur="500"/>
                                        <p:tgtEl>
                                          <p:spTgt spid="92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84"/>
                                        </p:tgtEl>
                                        <p:attrNameLst>
                                          <p:attrName>style.visibility</p:attrName>
                                        </p:attrNameLst>
                                      </p:cBhvr>
                                      <p:to>
                                        <p:strVal val="visible"/>
                                      </p:to>
                                    </p:set>
                                    <p:animEffect transition="in" filter="wipe(left)">
                                      <p:cBhvr>
                                        <p:cTn id="12" dur="500"/>
                                        <p:tgtEl>
                                          <p:spTgt spid="9218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92181"/>
                                        </p:tgtEl>
                                        <p:attrNameLst>
                                          <p:attrName>style.visibility</p:attrName>
                                        </p:attrNameLst>
                                      </p:cBhvr>
                                      <p:to>
                                        <p:strVal val="visible"/>
                                      </p:to>
                                    </p:set>
                                    <p:anim calcmode="lin" valueType="num">
                                      <p:cBhvr>
                                        <p:cTn id="17" dur="500" fill="hold"/>
                                        <p:tgtEl>
                                          <p:spTgt spid="92181"/>
                                        </p:tgtEl>
                                        <p:attrNameLst>
                                          <p:attrName>ppt_x</p:attrName>
                                        </p:attrNameLst>
                                      </p:cBhvr>
                                      <p:tavLst>
                                        <p:tav tm="0">
                                          <p:val>
                                            <p:strVal val="#ppt_x-#ppt_w/2"/>
                                          </p:val>
                                        </p:tav>
                                        <p:tav tm="100000">
                                          <p:val>
                                            <p:strVal val="#ppt_x"/>
                                          </p:val>
                                        </p:tav>
                                      </p:tavLst>
                                    </p:anim>
                                    <p:anim calcmode="lin" valueType="num">
                                      <p:cBhvr>
                                        <p:cTn id="18" dur="500" fill="hold"/>
                                        <p:tgtEl>
                                          <p:spTgt spid="92181"/>
                                        </p:tgtEl>
                                        <p:attrNameLst>
                                          <p:attrName>ppt_y</p:attrName>
                                        </p:attrNameLst>
                                      </p:cBhvr>
                                      <p:tavLst>
                                        <p:tav tm="0">
                                          <p:val>
                                            <p:strVal val="#ppt_y"/>
                                          </p:val>
                                        </p:tav>
                                        <p:tav tm="100000">
                                          <p:val>
                                            <p:strVal val="#ppt_y"/>
                                          </p:val>
                                        </p:tav>
                                      </p:tavLst>
                                    </p:anim>
                                    <p:anim calcmode="lin" valueType="num">
                                      <p:cBhvr>
                                        <p:cTn id="19" dur="500" fill="hold"/>
                                        <p:tgtEl>
                                          <p:spTgt spid="92181"/>
                                        </p:tgtEl>
                                        <p:attrNameLst>
                                          <p:attrName>ppt_w</p:attrName>
                                        </p:attrNameLst>
                                      </p:cBhvr>
                                      <p:tavLst>
                                        <p:tav tm="0">
                                          <p:val>
                                            <p:fltVal val="0"/>
                                          </p:val>
                                        </p:tav>
                                        <p:tav tm="100000">
                                          <p:val>
                                            <p:strVal val="#ppt_w"/>
                                          </p:val>
                                        </p:tav>
                                      </p:tavLst>
                                    </p:anim>
                                    <p:anim calcmode="lin" valueType="num">
                                      <p:cBhvr>
                                        <p:cTn id="20" dur="500" fill="hold"/>
                                        <p:tgtEl>
                                          <p:spTgt spid="9218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2185"/>
                                        </p:tgtEl>
                                        <p:attrNameLst>
                                          <p:attrName>style.visibility</p:attrName>
                                        </p:attrNameLst>
                                      </p:cBhvr>
                                      <p:to>
                                        <p:strVal val="visible"/>
                                      </p:to>
                                    </p:set>
                                    <p:animEffect transition="in" filter="wipe(left)">
                                      <p:cBhvr>
                                        <p:cTn id="25" dur="500"/>
                                        <p:tgtEl>
                                          <p:spTgt spid="92185"/>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92182"/>
                                        </p:tgtEl>
                                        <p:attrNameLst>
                                          <p:attrName>style.visibility</p:attrName>
                                        </p:attrNameLst>
                                      </p:cBhvr>
                                      <p:to>
                                        <p:strVal val="visible"/>
                                      </p:to>
                                    </p:set>
                                    <p:anim calcmode="lin" valueType="num">
                                      <p:cBhvr>
                                        <p:cTn id="30" dur="500" fill="hold"/>
                                        <p:tgtEl>
                                          <p:spTgt spid="92182"/>
                                        </p:tgtEl>
                                        <p:attrNameLst>
                                          <p:attrName>ppt_x</p:attrName>
                                        </p:attrNameLst>
                                      </p:cBhvr>
                                      <p:tavLst>
                                        <p:tav tm="0">
                                          <p:val>
                                            <p:strVal val="#ppt_x-#ppt_w/2"/>
                                          </p:val>
                                        </p:tav>
                                        <p:tav tm="100000">
                                          <p:val>
                                            <p:strVal val="#ppt_x"/>
                                          </p:val>
                                        </p:tav>
                                      </p:tavLst>
                                    </p:anim>
                                    <p:anim calcmode="lin" valueType="num">
                                      <p:cBhvr>
                                        <p:cTn id="31" dur="500" fill="hold"/>
                                        <p:tgtEl>
                                          <p:spTgt spid="92182"/>
                                        </p:tgtEl>
                                        <p:attrNameLst>
                                          <p:attrName>ppt_y</p:attrName>
                                        </p:attrNameLst>
                                      </p:cBhvr>
                                      <p:tavLst>
                                        <p:tav tm="0">
                                          <p:val>
                                            <p:strVal val="#ppt_y"/>
                                          </p:val>
                                        </p:tav>
                                        <p:tav tm="100000">
                                          <p:val>
                                            <p:strVal val="#ppt_y"/>
                                          </p:val>
                                        </p:tav>
                                      </p:tavLst>
                                    </p:anim>
                                    <p:anim calcmode="lin" valueType="num">
                                      <p:cBhvr>
                                        <p:cTn id="32" dur="500" fill="hold"/>
                                        <p:tgtEl>
                                          <p:spTgt spid="92182"/>
                                        </p:tgtEl>
                                        <p:attrNameLst>
                                          <p:attrName>ppt_w</p:attrName>
                                        </p:attrNameLst>
                                      </p:cBhvr>
                                      <p:tavLst>
                                        <p:tav tm="0">
                                          <p:val>
                                            <p:fltVal val="0"/>
                                          </p:val>
                                        </p:tav>
                                        <p:tav tm="100000">
                                          <p:val>
                                            <p:strVal val="#ppt_w"/>
                                          </p:val>
                                        </p:tav>
                                      </p:tavLst>
                                    </p:anim>
                                    <p:anim calcmode="lin" valueType="num">
                                      <p:cBhvr>
                                        <p:cTn id="33" dur="500" fill="hold"/>
                                        <p:tgtEl>
                                          <p:spTgt spid="92182"/>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2186"/>
                                        </p:tgtEl>
                                        <p:attrNameLst>
                                          <p:attrName>style.visibility</p:attrName>
                                        </p:attrNameLst>
                                      </p:cBhvr>
                                      <p:to>
                                        <p:strVal val="visible"/>
                                      </p:to>
                                    </p:set>
                                    <p:animEffect transition="in" filter="wipe(left)">
                                      <p:cBhvr>
                                        <p:cTn id="38" dur="500"/>
                                        <p:tgtEl>
                                          <p:spTgt spid="92186"/>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92183"/>
                                        </p:tgtEl>
                                        <p:attrNameLst>
                                          <p:attrName>style.visibility</p:attrName>
                                        </p:attrNameLst>
                                      </p:cBhvr>
                                      <p:to>
                                        <p:strVal val="visible"/>
                                      </p:to>
                                    </p:set>
                                    <p:anim calcmode="lin" valueType="num">
                                      <p:cBhvr>
                                        <p:cTn id="43" dur="500" fill="hold"/>
                                        <p:tgtEl>
                                          <p:spTgt spid="92183"/>
                                        </p:tgtEl>
                                        <p:attrNameLst>
                                          <p:attrName>ppt_x</p:attrName>
                                        </p:attrNameLst>
                                      </p:cBhvr>
                                      <p:tavLst>
                                        <p:tav tm="0">
                                          <p:val>
                                            <p:strVal val="#ppt_x"/>
                                          </p:val>
                                        </p:tav>
                                        <p:tav tm="100000">
                                          <p:val>
                                            <p:strVal val="#ppt_x"/>
                                          </p:val>
                                        </p:tav>
                                      </p:tavLst>
                                    </p:anim>
                                    <p:anim calcmode="lin" valueType="num">
                                      <p:cBhvr>
                                        <p:cTn id="44" dur="500" fill="hold"/>
                                        <p:tgtEl>
                                          <p:spTgt spid="92183"/>
                                        </p:tgtEl>
                                        <p:attrNameLst>
                                          <p:attrName>ppt_y</p:attrName>
                                        </p:attrNameLst>
                                      </p:cBhvr>
                                      <p:tavLst>
                                        <p:tav tm="0">
                                          <p:val>
                                            <p:strVal val="#ppt_y-#ppt_h/2"/>
                                          </p:val>
                                        </p:tav>
                                        <p:tav tm="100000">
                                          <p:val>
                                            <p:strVal val="#ppt_y"/>
                                          </p:val>
                                        </p:tav>
                                      </p:tavLst>
                                    </p:anim>
                                    <p:anim calcmode="lin" valueType="num">
                                      <p:cBhvr>
                                        <p:cTn id="45" dur="500" fill="hold"/>
                                        <p:tgtEl>
                                          <p:spTgt spid="92183"/>
                                        </p:tgtEl>
                                        <p:attrNameLst>
                                          <p:attrName>ppt_w</p:attrName>
                                        </p:attrNameLst>
                                      </p:cBhvr>
                                      <p:tavLst>
                                        <p:tav tm="0">
                                          <p:val>
                                            <p:strVal val="#ppt_w"/>
                                          </p:val>
                                        </p:tav>
                                        <p:tav tm="100000">
                                          <p:val>
                                            <p:strVal val="#ppt_w"/>
                                          </p:val>
                                        </p:tav>
                                      </p:tavLst>
                                    </p:anim>
                                    <p:anim calcmode="lin" valueType="num">
                                      <p:cBhvr>
                                        <p:cTn id="46" dur="500" fill="hold"/>
                                        <p:tgtEl>
                                          <p:spTgt spid="921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1" grpId="0" animBg="1"/>
      <p:bldP spid="92182" grpId="0" animBg="1"/>
      <p:bldP spid="92183" grpId="0" animBg="1"/>
      <p:bldP spid="92184" grpId="0" autoUpdateAnimBg="0"/>
      <p:bldP spid="92185" grpId="0" autoUpdateAnimBg="0"/>
      <p:bldP spid="92186" grpId="0" autoUpdateAnimBg="0"/>
      <p:bldP spid="9218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1196975"/>
            <a:ext cx="3916363" cy="6553200"/>
            <a:chOff x="240" y="144"/>
            <a:chExt cx="2467" cy="4128"/>
          </a:xfrm>
        </p:grpSpPr>
        <p:sp>
          <p:nvSpPr>
            <p:cNvPr id="31768" name="Text Box 3"/>
            <p:cNvSpPr txBox="1">
              <a:spLocks noChangeArrowheads="1"/>
            </p:cNvSpPr>
            <p:nvPr/>
          </p:nvSpPr>
          <p:spPr bwMode="auto">
            <a:xfrm>
              <a:off x="288" y="144"/>
              <a:ext cx="2419" cy="4128"/>
            </a:xfrm>
            <a:prstGeom prst="rect">
              <a:avLst/>
            </a:prstGeom>
            <a:noFill/>
            <a:ln w="12700" cap="sq">
              <a:noFill/>
              <a:miter lim="800000"/>
              <a:headEnd type="none" w="sm" len="sm"/>
              <a:tailEnd type="none" w="sm" len="sm"/>
            </a:ln>
          </p:spPr>
          <p:txBody>
            <a:bodyPr wrap="none">
              <a:spAutoFit/>
            </a:bodyPr>
            <a:lstStyle/>
            <a:p>
              <a:r>
                <a:rPr lang="en-US" altLang="zh-CN" sz="4000">
                  <a:solidFill>
                    <a:srgbClr val="000000"/>
                  </a:solidFill>
                </a:rPr>
                <a:t>            </a:t>
              </a:r>
            </a:p>
            <a:p>
              <a:endParaRPr lang="en-US" altLang="zh-CN" sz="4000">
                <a:solidFill>
                  <a:srgbClr val="000000"/>
                </a:solidFill>
              </a:endParaRPr>
            </a:p>
            <a:p>
              <a:r>
                <a:rPr lang="en-US" altLang="zh-CN" sz="4000">
                  <a:solidFill>
                    <a:srgbClr val="000000"/>
                  </a:solidFill>
                </a:rPr>
                <a:t>   B      C      D</a:t>
              </a:r>
            </a:p>
            <a:p>
              <a:endParaRPr lang="en-US" altLang="zh-CN" sz="4000">
                <a:solidFill>
                  <a:srgbClr val="000000"/>
                </a:solidFill>
              </a:endParaRPr>
            </a:p>
            <a:p>
              <a:r>
                <a:rPr lang="en-US" altLang="zh-CN" sz="4000">
                  <a:solidFill>
                    <a:srgbClr val="000000"/>
                  </a:solidFill>
                </a:rPr>
                <a:t>E    F           G</a:t>
              </a:r>
            </a:p>
            <a:p>
              <a:endParaRPr lang="en-US" altLang="zh-CN" sz="4000">
                <a:solidFill>
                  <a:srgbClr val="000000"/>
                </a:solidFill>
              </a:endParaRPr>
            </a:p>
            <a:p>
              <a:r>
                <a:rPr lang="en-US" altLang="zh-CN" sz="4000">
                  <a:solidFill>
                    <a:srgbClr val="000000"/>
                  </a:solidFill>
                </a:rPr>
                <a:t>                    H</a:t>
              </a:r>
            </a:p>
            <a:p>
              <a:endParaRPr lang="en-US" altLang="zh-CN" sz="4000">
                <a:solidFill>
                  <a:srgbClr val="000000"/>
                </a:solidFill>
              </a:endParaRPr>
            </a:p>
            <a:p>
              <a:r>
                <a:rPr lang="en-US" altLang="zh-CN" sz="4000">
                  <a:solidFill>
                    <a:srgbClr val="000000"/>
                  </a:solidFill>
                </a:rPr>
                <a:t>               I    J    K</a:t>
              </a:r>
            </a:p>
            <a:p>
              <a:endParaRPr lang="en-US" altLang="zh-CN" sz="4000">
                <a:solidFill>
                  <a:srgbClr val="000000"/>
                </a:solidFill>
              </a:endParaRPr>
            </a:p>
            <a:p>
              <a:endParaRPr lang="en-US" altLang="zh-CN" sz="2400">
                <a:solidFill>
                  <a:srgbClr val="000000"/>
                </a:solidFill>
              </a:endParaRPr>
            </a:p>
          </p:txBody>
        </p:sp>
        <p:sp>
          <p:nvSpPr>
            <p:cNvPr id="31769" name="Oval 4"/>
            <p:cNvSpPr>
              <a:spLocks noChangeArrowheads="1"/>
            </p:cNvSpPr>
            <p:nvPr/>
          </p:nvSpPr>
          <p:spPr bwMode="auto">
            <a:xfrm>
              <a:off x="528" y="9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0" name="Oval 5"/>
            <p:cNvSpPr>
              <a:spLocks noChangeArrowheads="1"/>
            </p:cNvSpPr>
            <p:nvPr/>
          </p:nvSpPr>
          <p:spPr bwMode="auto">
            <a:xfrm>
              <a:off x="1248" y="9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1" name="Oval 6"/>
            <p:cNvSpPr>
              <a:spLocks noChangeArrowheads="1"/>
            </p:cNvSpPr>
            <p:nvPr/>
          </p:nvSpPr>
          <p:spPr bwMode="auto">
            <a:xfrm>
              <a:off x="1872" y="9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2" name="Oval 7"/>
            <p:cNvSpPr>
              <a:spLocks noChangeArrowheads="1"/>
            </p:cNvSpPr>
            <p:nvPr/>
          </p:nvSpPr>
          <p:spPr bwMode="auto">
            <a:xfrm>
              <a:off x="240" y="172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3" name="Oval 8"/>
            <p:cNvSpPr>
              <a:spLocks noChangeArrowheads="1"/>
            </p:cNvSpPr>
            <p:nvPr/>
          </p:nvSpPr>
          <p:spPr bwMode="auto">
            <a:xfrm>
              <a:off x="768" y="172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4" name="Oval 9"/>
            <p:cNvSpPr>
              <a:spLocks noChangeArrowheads="1"/>
            </p:cNvSpPr>
            <p:nvPr/>
          </p:nvSpPr>
          <p:spPr bwMode="auto">
            <a:xfrm>
              <a:off x="1872" y="172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5" name="Oval 10"/>
            <p:cNvSpPr>
              <a:spLocks noChangeArrowheads="1"/>
            </p:cNvSpPr>
            <p:nvPr/>
          </p:nvSpPr>
          <p:spPr bwMode="auto">
            <a:xfrm>
              <a:off x="1872" y="249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6" name="Oval 11"/>
            <p:cNvSpPr>
              <a:spLocks noChangeArrowheads="1"/>
            </p:cNvSpPr>
            <p:nvPr/>
          </p:nvSpPr>
          <p:spPr bwMode="auto">
            <a:xfrm>
              <a:off x="1872" y="326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7" name="Oval 12"/>
            <p:cNvSpPr>
              <a:spLocks noChangeArrowheads="1"/>
            </p:cNvSpPr>
            <p:nvPr/>
          </p:nvSpPr>
          <p:spPr bwMode="auto">
            <a:xfrm>
              <a:off x="1392" y="326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8" name="Oval 13"/>
            <p:cNvSpPr>
              <a:spLocks noChangeArrowheads="1"/>
            </p:cNvSpPr>
            <p:nvPr/>
          </p:nvSpPr>
          <p:spPr bwMode="auto">
            <a:xfrm>
              <a:off x="2352" y="326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79" name="Line 14"/>
            <p:cNvSpPr>
              <a:spLocks noChangeShapeType="1"/>
            </p:cNvSpPr>
            <p:nvPr/>
          </p:nvSpPr>
          <p:spPr bwMode="auto">
            <a:xfrm flipH="1">
              <a:off x="384" y="1200"/>
              <a:ext cx="144"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80" name="Line 15"/>
            <p:cNvSpPr>
              <a:spLocks noChangeShapeType="1"/>
            </p:cNvSpPr>
            <p:nvPr/>
          </p:nvSpPr>
          <p:spPr bwMode="auto">
            <a:xfrm>
              <a:off x="864" y="1200"/>
              <a:ext cx="48"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81" name="Line 16"/>
            <p:cNvSpPr>
              <a:spLocks noChangeShapeType="1"/>
            </p:cNvSpPr>
            <p:nvPr/>
          </p:nvSpPr>
          <p:spPr bwMode="auto">
            <a:xfrm>
              <a:off x="2016" y="1296"/>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82" name="Line 17"/>
            <p:cNvSpPr>
              <a:spLocks noChangeShapeType="1"/>
            </p:cNvSpPr>
            <p:nvPr/>
          </p:nvSpPr>
          <p:spPr bwMode="auto">
            <a:xfrm>
              <a:off x="2016" y="2064"/>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83" name="Line 18"/>
            <p:cNvSpPr>
              <a:spLocks noChangeShapeType="1"/>
            </p:cNvSpPr>
            <p:nvPr/>
          </p:nvSpPr>
          <p:spPr bwMode="auto">
            <a:xfrm>
              <a:off x="2064" y="2832"/>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84" name="Line 19"/>
            <p:cNvSpPr>
              <a:spLocks noChangeShapeType="1"/>
            </p:cNvSpPr>
            <p:nvPr/>
          </p:nvSpPr>
          <p:spPr bwMode="auto">
            <a:xfrm flipH="1">
              <a:off x="1536" y="2736"/>
              <a:ext cx="336"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785" name="Line 20"/>
            <p:cNvSpPr>
              <a:spLocks noChangeShapeType="1"/>
            </p:cNvSpPr>
            <p:nvPr/>
          </p:nvSpPr>
          <p:spPr bwMode="auto">
            <a:xfrm>
              <a:off x="2208" y="2736"/>
              <a:ext cx="288"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31747" name="Rectangle 21"/>
          <p:cNvSpPr>
            <a:spLocks noChangeArrowheads="1"/>
          </p:cNvSpPr>
          <p:nvPr/>
        </p:nvSpPr>
        <p:spPr bwMode="auto">
          <a:xfrm>
            <a:off x="457200" y="2170113"/>
            <a:ext cx="1295400" cy="838200"/>
          </a:xfrm>
          <a:prstGeom prst="rect">
            <a:avLst/>
          </a:prstGeom>
          <a:noFill/>
          <a:ln w="12700" cap="sq">
            <a:solidFill>
              <a:srgbClr val="0000FF"/>
            </a:solidFill>
            <a:miter lim="800000"/>
            <a:headEnd type="none" w="sm" len="sm"/>
            <a:tailEnd type="none" w="sm" len="sm"/>
          </a:ln>
        </p:spPr>
        <p:txBody>
          <a:bodyPr wrap="none" anchor="ctr"/>
          <a:lstStyle/>
          <a:p>
            <a:endParaRPr lang="zh-CN" altLang="en-US" sz="2400">
              <a:solidFill>
                <a:srgbClr val="000000"/>
              </a:solidFill>
            </a:endParaRPr>
          </a:p>
        </p:txBody>
      </p:sp>
      <p:sp>
        <p:nvSpPr>
          <p:cNvPr id="31748" name="Rectangle 22"/>
          <p:cNvSpPr>
            <a:spLocks noChangeArrowheads="1"/>
          </p:cNvSpPr>
          <p:nvPr/>
        </p:nvSpPr>
        <p:spPr bwMode="auto">
          <a:xfrm>
            <a:off x="152400" y="3313113"/>
            <a:ext cx="1676400" cy="1143000"/>
          </a:xfrm>
          <a:prstGeom prst="rect">
            <a:avLst/>
          </a:prstGeom>
          <a:noFill/>
          <a:ln w="12700" cap="sq">
            <a:solidFill>
              <a:srgbClr val="0000FF"/>
            </a:solidFill>
            <a:miter lim="800000"/>
            <a:headEnd type="none" w="sm" len="sm"/>
            <a:tailEnd type="none" w="sm" len="sm"/>
          </a:ln>
        </p:spPr>
        <p:txBody>
          <a:bodyPr wrap="none" anchor="ctr"/>
          <a:lstStyle/>
          <a:p>
            <a:endParaRPr lang="zh-CN" altLang="en-US" sz="2400">
              <a:solidFill>
                <a:srgbClr val="000000"/>
              </a:solidFill>
            </a:endParaRPr>
          </a:p>
        </p:txBody>
      </p:sp>
      <p:sp>
        <p:nvSpPr>
          <p:cNvPr id="31749" name="Rectangle 23"/>
          <p:cNvSpPr>
            <a:spLocks noChangeArrowheads="1"/>
          </p:cNvSpPr>
          <p:nvPr/>
        </p:nvSpPr>
        <p:spPr bwMode="auto">
          <a:xfrm>
            <a:off x="1905000" y="2170113"/>
            <a:ext cx="2438400" cy="4572000"/>
          </a:xfrm>
          <a:prstGeom prst="rect">
            <a:avLst/>
          </a:prstGeom>
          <a:noFill/>
          <a:ln w="12700" cap="sq">
            <a:solidFill>
              <a:srgbClr val="0000FF"/>
            </a:solidFill>
            <a:miter lim="800000"/>
            <a:headEnd type="none" w="sm" len="sm"/>
            <a:tailEnd type="none" w="sm" len="sm"/>
          </a:ln>
        </p:spPr>
        <p:txBody>
          <a:bodyPr wrap="none" anchor="ctr"/>
          <a:lstStyle/>
          <a:p>
            <a:endParaRPr lang="zh-CN" altLang="en-US" sz="2400">
              <a:solidFill>
                <a:srgbClr val="000000"/>
              </a:solidFill>
            </a:endParaRPr>
          </a:p>
        </p:txBody>
      </p:sp>
      <p:sp>
        <p:nvSpPr>
          <p:cNvPr id="31750" name="Text Box 24"/>
          <p:cNvSpPr txBox="1">
            <a:spLocks noChangeArrowheads="1"/>
          </p:cNvSpPr>
          <p:nvPr/>
        </p:nvSpPr>
        <p:spPr bwMode="auto">
          <a:xfrm>
            <a:off x="4706938" y="3141663"/>
            <a:ext cx="4191000" cy="579437"/>
          </a:xfrm>
          <a:prstGeom prst="rect">
            <a:avLst/>
          </a:prstGeom>
          <a:noFill/>
          <a:ln w="12700" cap="sq">
            <a:noFill/>
            <a:miter lim="800000"/>
            <a:headEnd type="none" w="sm" len="sm"/>
            <a:tailEnd type="none" w="sm" len="sm"/>
          </a:ln>
        </p:spPr>
        <p:txBody>
          <a:bodyPr>
            <a:spAutoFit/>
          </a:bodyPr>
          <a:lstStyle/>
          <a:p>
            <a:r>
              <a:rPr lang="zh-CN" altLang="en-US" sz="3200" b="1">
                <a:solidFill>
                  <a:srgbClr val="FF3300"/>
                </a:solidFill>
                <a:ea typeface="楷体_GB2312" pitchFamily="49" charset="-122"/>
              </a:rPr>
              <a:t>先序遍历：</a:t>
            </a:r>
            <a:endParaRPr lang="zh-CN" altLang="en-US" sz="3200" b="1">
              <a:solidFill>
                <a:srgbClr val="FF3300"/>
              </a:solidFill>
            </a:endParaRPr>
          </a:p>
        </p:txBody>
      </p:sp>
      <p:sp>
        <p:nvSpPr>
          <p:cNvPr id="31751" name="Text Box 25"/>
          <p:cNvSpPr txBox="1">
            <a:spLocks noChangeArrowheads="1"/>
          </p:cNvSpPr>
          <p:nvPr/>
        </p:nvSpPr>
        <p:spPr bwMode="auto">
          <a:xfrm>
            <a:off x="4670425" y="4437063"/>
            <a:ext cx="4191000" cy="579437"/>
          </a:xfrm>
          <a:prstGeom prst="rect">
            <a:avLst/>
          </a:prstGeom>
          <a:noFill/>
          <a:ln w="12700" cap="sq">
            <a:noFill/>
            <a:miter lim="800000"/>
            <a:headEnd type="none" w="sm" len="sm"/>
            <a:tailEnd type="none" w="sm" len="sm"/>
          </a:ln>
        </p:spPr>
        <p:txBody>
          <a:bodyPr>
            <a:spAutoFit/>
          </a:bodyPr>
          <a:lstStyle/>
          <a:p>
            <a:r>
              <a:rPr lang="zh-CN" altLang="en-US" sz="3200" b="1">
                <a:solidFill>
                  <a:srgbClr val="FF3300"/>
                </a:solidFill>
                <a:ea typeface="楷体_GB2312" pitchFamily="49" charset="-122"/>
              </a:rPr>
              <a:t>中序遍历：</a:t>
            </a:r>
            <a:endParaRPr lang="zh-CN" altLang="en-US" sz="3200" b="1">
              <a:solidFill>
                <a:srgbClr val="FF3300"/>
              </a:solidFill>
            </a:endParaRPr>
          </a:p>
        </p:txBody>
      </p:sp>
      <p:sp>
        <p:nvSpPr>
          <p:cNvPr id="94234" name="Text Box 26"/>
          <p:cNvSpPr txBox="1">
            <a:spLocks noChangeArrowheads="1"/>
          </p:cNvSpPr>
          <p:nvPr/>
        </p:nvSpPr>
        <p:spPr bwMode="auto">
          <a:xfrm>
            <a:off x="5146675" y="3717925"/>
            <a:ext cx="4321175"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000000"/>
                </a:solidFill>
                <a:ea typeface="楷体_GB2312" pitchFamily="49" charset="-122"/>
              </a:rPr>
              <a:t>BEF</a:t>
            </a:r>
            <a:r>
              <a:rPr lang="en-US" altLang="zh-CN" sz="3200" b="1">
                <a:solidFill>
                  <a:srgbClr val="990033"/>
                </a:solidFill>
                <a:ea typeface="楷体_GB2312" pitchFamily="49" charset="-122"/>
              </a:rPr>
              <a:t> </a:t>
            </a:r>
            <a:r>
              <a:rPr lang="en-US" altLang="zh-CN" sz="3200" b="1">
                <a:solidFill>
                  <a:srgbClr val="FF3300"/>
                </a:solidFill>
                <a:ea typeface="楷体_GB2312" pitchFamily="49" charset="-122"/>
              </a:rPr>
              <a:t>C</a:t>
            </a:r>
            <a:r>
              <a:rPr lang="en-US" altLang="zh-CN" sz="3200" b="1">
                <a:solidFill>
                  <a:srgbClr val="990033"/>
                </a:solidFill>
                <a:ea typeface="楷体_GB2312" pitchFamily="49" charset="-122"/>
              </a:rPr>
              <a:t> </a:t>
            </a:r>
            <a:r>
              <a:rPr lang="en-US" altLang="zh-CN" sz="3200" b="1">
                <a:solidFill>
                  <a:srgbClr val="3366FF"/>
                </a:solidFill>
                <a:ea typeface="楷体_GB2312" pitchFamily="49" charset="-122"/>
              </a:rPr>
              <a:t>DGHIJK</a:t>
            </a:r>
            <a:endParaRPr lang="en-US" altLang="zh-CN" sz="3200" b="1">
              <a:solidFill>
                <a:srgbClr val="3366FF"/>
              </a:solidFill>
            </a:endParaRPr>
          </a:p>
        </p:txBody>
      </p:sp>
      <p:sp>
        <p:nvSpPr>
          <p:cNvPr id="94235" name="Text Box 27"/>
          <p:cNvSpPr txBox="1">
            <a:spLocks noChangeArrowheads="1"/>
          </p:cNvSpPr>
          <p:nvPr/>
        </p:nvSpPr>
        <p:spPr bwMode="auto">
          <a:xfrm>
            <a:off x="5146675" y="4902200"/>
            <a:ext cx="4321175"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000000"/>
                </a:solidFill>
                <a:ea typeface="楷体_GB2312" pitchFamily="49" charset="-122"/>
              </a:rPr>
              <a:t>EFB</a:t>
            </a:r>
            <a:r>
              <a:rPr lang="en-US" altLang="zh-CN" sz="3200" b="1">
                <a:solidFill>
                  <a:srgbClr val="990033"/>
                </a:solidFill>
                <a:ea typeface="楷体_GB2312" pitchFamily="49" charset="-122"/>
              </a:rPr>
              <a:t> </a:t>
            </a:r>
            <a:r>
              <a:rPr lang="en-US" altLang="zh-CN" sz="3200" b="1">
                <a:solidFill>
                  <a:srgbClr val="FF3300"/>
                </a:solidFill>
                <a:ea typeface="楷体_GB2312" pitchFamily="49" charset="-122"/>
              </a:rPr>
              <a:t>C</a:t>
            </a:r>
            <a:r>
              <a:rPr lang="en-US" altLang="zh-CN" sz="3200" b="1">
                <a:solidFill>
                  <a:srgbClr val="990033"/>
                </a:solidFill>
                <a:ea typeface="楷体_GB2312" pitchFamily="49" charset="-122"/>
              </a:rPr>
              <a:t> </a:t>
            </a:r>
            <a:r>
              <a:rPr lang="en-US" altLang="zh-CN" sz="3200" b="1">
                <a:solidFill>
                  <a:srgbClr val="3366FF"/>
                </a:solidFill>
                <a:ea typeface="楷体_GB2312" pitchFamily="49" charset="-122"/>
              </a:rPr>
              <a:t>IJKHGD</a:t>
            </a:r>
          </a:p>
        </p:txBody>
      </p:sp>
      <p:grpSp>
        <p:nvGrpSpPr>
          <p:cNvPr id="3" name="Group 28"/>
          <p:cNvGrpSpPr>
            <a:grpSpLocks/>
          </p:cNvGrpSpPr>
          <p:nvPr/>
        </p:nvGrpSpPr>
        <p:grpSpPr bwMode="auto">
          <a:xfrm>
            <a:off x="103188" y="44450"/>
            <a:ext cx="8872537" cy="2378075"/>
            <a:chOff x="65" y="28"/>
            <a:chExt cx="5589" cy="1498"/>
          </a:xfrm>
        </p:grpSpPr>
        <p:sp>
          <p:nvSpPr>
            <p:cNvPr id="31766" name="Rectangle 29"/>
            <p:cNvSpPr>
              <a:spLocks noChangeArrowheads="1"/>
            </p:cNvSpPr>
            <p:nvPr/>
          </p:nvSpPr>
          <p:spPr bwMode="auto">
            <a:xfrm>
              <a:off x="2018" y="28"/>
              <a:ext cx="3636" cy="1498"/>
            </a:xfrm>
            <a:prstGeom prst="rect">
              <a:avLst/>
            </a:prstGeom>
            <a:solidFill>
              <a:srgbClr val="CCFFCC"/>
            </a:solidFill>
            <a:ln w="12700" cap="sq">
              <a:noFill/>
              <a:miter lim="800000"/>
              <a:headEnd type="none" w="sm" len="sm"/>
              <a:tailEnd type="none" w="sm" len="sm"/>
            </a:ln>
          </p:spPr>
          <p:txBody>
            <a:bodyPr wrap="none">
              <a:spAutoFit/>
            </a:bodyPr>
            <a:lstStyle/>
            <a:p>
              <a:pPr>
                <a:lnSpc>
                  <a:spcPct val="125000"/>
                </a:lnSpc>
              </a:pPr>
              <a:r>
                <a:rPr lang="en-US" altLang="zh-CN" sz="2400" b="1">
                  <a:solidFill>
                    <a:srgbClr val="006666"/>
                  </a:solidFill>
                  <a:ea typeface="楷体_GB2312" pitchFamily="49" charset="-122"/>
                </a:rPr>
                <a:t> </a:t>
              </a:r>
              <a:r>
                <a:rPr lang="zh-CN" altLang="en-US" sz="2400" b="1">
                  <a:solidFill>
                    <a:srgbClr val="000000"/>
                  </a:solidFill>
                  <a:ea typeface="楷体_GB2312" pitchFamily="49" charset="-122"/>
                </a:rPr>
                <a:t>若森林不空，则</a:t>
              </a:r>
            </a:p>
            <a:p>
              <a:pPr>
                <a:lnSpc>
                  <a:spcPct val="125000"/>
                </a:lnSpc>
              </a:pPr>
              <a:r>
                <a:rPr lang="zh-CN" altLang="en-US" sz="2400" b="1">
                  <a:solidFill>
                    <a:srgbClr val="000000"/>
                  </a:solidFill>
                  <a:ea typeface="楷体_GB2312" pitchFamily="49" charset="-122"/>
                </a:rPr>
                <a:t>   </a:t>
              </a:r>
              <a:r>
                <a:rPr lang="en-US" altLang="zh-CN" sz="2400" b="1">
                  <a:solidFill>
                    <a:srgbClr val="000000"/>
                  </a:solidFill>
                  <a:ea typeface="楷体_GB2312" pitchFamily="49" charset="-122"/>
                </a:rPr>
                <a:t>1.  </a:t>
              </a:r>
              <a:r>
                <a:rPr lang="zh-CN" altLang="en-US" sz="2400" b="1">
                  <a:solidFill>
                    <a:srgbClr val="000000"/>
                  </a:solidFill>
                  <a:ea typeface="楷体_GB2312" pitchFamily="49" charset="-122"/>
                </a:rPr>
                <a:t>访问森林中第一棵树的根结点</a:t>
              </a:r>
              <a:r>
                <a:rPr lang="en-US" altLang="zh-CN" sz="2400" b="1">
                  <a:solidFill>
                    <a:srgbClr val="000000"/>
                  </a:solidFill>
                  <a:ea typeface="楷体_GB2312" pitchFamily="49" charset="-122"/>
                </a:rPr>
                <a:t>;</a:t>
              </a:r>
            </a:p>
            <a:p>
              <a:pPr>
                <a:lnSpc>
                  <a:spcPct val="125000"/>
                </a:lnSpc>
              </a:pPr>
              <a:r>
                <a:rPr lang="en-US" altLang="zh-CN" sz="2400" b="1">
                  <a:solidFill>
                    <a:srgbClr val="333399"/>
                  </a:solidFill>
                  <a:ea typeface="楷体_GB2312" pitchFamily="49" charset="-122"/>
                </a:rPr>
                <a:t>   2.  </a:t>
              </a:r>
              <a:r>
                <a:rPr lang="zh-CN" altLang="en-US" sz="2400" b="1">
                  <a:solidFill>
                    <a:srgbClr val="333399"/>
                  </a:solidFill>
                  <a:ea typeface="楷体_GB2312" pitchFamily="49" charset="-122"/>
                </a:rPr>
                <a:t>先序遍历</a:t>
              </a:r>
              <a:r>
                <a:rPr lang="zh-CN" altLang="en-US" sz="2400" b="1">
                  <a:solidFill>
                    <a:srgbClr val="000000"/>
                  </a:solidFill>
                  <a:ea typeface="楷体_GB2312" pitchFamily="49" charset="-122"/>
                </a:rPr>
                <a:t>森林中第一棵树的</a:t>
              </a:r>
              <a:r>
                <a:rPr lang="zh-CN" altLang="en-US" sz="2400" b="1">
                  <a:solidFill>
                    <a:srgbClr val="FF3300"/>
                  </a:solidFill>
                  <a:ea typeface="楷体_GB2312" pitchFamily="49" charset="-122"/>
                </a:rPr>
                <a:t>子树森林</a:t>
              </a:r>
              <a:r>
                <a:rPr lang="en-US" altLang="zh-CN" sz="2400" b="1">
                  <a:solidFill>
                    <a:srgbClr val="000000"/>
                  </a:solidFill>
                  <a:ea typeface="楷体_GB2312" pitchFamily="49" charset="-122"/>
                </a:rPr>
                <a:t>;</a:t>
              </a:r>
            </a:p>
            <a:p>
              <a:pPr>
                <a:lnSpc>
                  <a:spcPct val="125000"/>
                </a:lnSpc>
              </a:pPr>
              <a:r>
                <a:rPr lang="en-US" altLang="zh-CN" sz="2400" b="1">
                  <a:solidFill>
                    <a:srgbClr val="333399"/>
                  </a:solidFill>
                  <a:ea typeface="楷体_GB2312" pitchFamily="49" charset="-122"/>
                </a:rPr>
                <a:t>   3.  </a:t>
              </a:r>
              <a:r>
                <a:rPr lang="zh-CN" altLang="en-US" sz="2400" b="1">
                  <a:solidFill>
                    <a:srgbClr val="333399"/>
                  </a:solidFill>
                  <a:ea typeface="楷体_GB2312" pitchFamily="49" charset="-122"/>
                </a:rPr>
                <a:t>先序遍历</a:t>
              </a:r>
              <a:r>
                <a:rPr lang="zh-CN" altLang="en-US" sz="2400" b="1">
                  <a:solidFill>
                    <a:srgbClr val="000000"/>
                  </a:solidFill>
                  <a:ea typeface="楷体_GB2312" pitchFamily="49" charset="-122"/>
                </a:rPr>
                <a:t>森林中</a:t>
              </a:r>
              <a:r>
                <a:rPr lang="en-US" altLang="zh-CN" sz="2400" b="1">
                  <a:solidFill>
                    <a:srgbClr val="000000"/>
                  </a:solidFill>
                  <a:ea typeface="楷体_GB2312" pitchFamily="49" charset="-122"/>
                </a:rPr>
                <a:t>(</a:t>
              </a:r>
              <a:r>
                <a:rPr lang="zh-CN" altLang="en-US" sz="2400" b="1">
                  <a:solidFill>
                    <a:srgbClr val="000000"/>
                  </a:solidFill>
                  <a:ea typeface="楷体_GB2312" pitchFamily="49" charset="-122"/>
                </a:rPr>
                <a:t>除第一棵树之外</a:t>
              </a:r>
              <a:r>
                <a:rPr lang="en-US" altLang="zh-CN" sz="2400" b="1">
                  <a:solidFill>
                    <a:srgbClr val="000000"/>
                  </a:solidFill>
                  <a:ea typeface="楷体_GB2312" pitchFamily="49" charset="-122"/>
                </a:rPr>
                <a:t>)</a:t>
              </a:r>
              <a:r>
                <a:rPr lang="zh-CN" altLang="en-US" sz="2400" b="1">
                  <a:solidFill>
                    <a:srgbClr val="000000"/>
                  </a:solidFill>
                  <a:ea typeface="楷体_GB2312" pitchFamily="49" charset="-122"/>
                </a:rPr>
                <a:t>其</a:t>
              </a:r>
            </a:p>
            <a:p>
              <a:pPr>
                <a:lnSpc>
                  <a:spcPct val="125000"/>
                </a:lnSpc>
              </a:pPr>
              <a:r>
                <a:rPr lang="zh-CN" altLang="en-US" sz="2400" b="1">
                  <a:solidFill>
                    <a:srgbClr val="000000"/>
                  </a:solidFill>
                  <a:ea typeface="楷体_GB2312" pitchFamily="49" charset="-122"/>
                </a:rPr>
                <a:t>        余树构成的</a:t>
              </a:r>
              <a:r>
                <a:rPr lang="zh-CN" altLang="en-US" sz="2400" b="1">
                  <a:solidFill>
                    <a:srgbClr val="FF3300"/>
                  </a:solidFill>
                  <a:ea typeface="楷体_GB2312" pitchFamily="49" charset="-122"/>
                </a:rPr>
                <a:t>森林</a:t>
              </a:r>
              <a:r>
                <a:rPr lang="zh-CN" altLang="en-US" sz="2400" b="1">
                  <a:solidFill>
                    <a:srgbClr val="000000"/>
                  </a:solidFill>
                  <a:ea typeface="楷体_GB2312" pitchFamily="49" charset="-122"/>
                </a:rPr>
                <a:t>。</a:t>
              </a:r>
            </a:p>
          </p:txBody>
        </p:sp>
        <p:sp>
          <p:nvSpPr>
            <p:cNvPr id="31767" name="Text Box 30"/>
            <p:cNvSpPr txBox="1">
              <a:spLocks noChangeArrowheads="1"/>
            </p:cNvSpPr>
            <p:nvPr/>
          </p:nvSpPr>
          <p:spPr bwMode="auto">
            <a:xfrm>
              <a:off x="65" y="300"/>
              <a:ext cx="1908" cy="365"/>
            </a:xfrm>
            <a:prstGeom prst="rect">
              <a:avLst/>
            </a:prstGeom>
            <a:noFill/>
            <a:ln w="12700" cap="sq">
              <a:noFill/>
              <a:miter lim="800000"/>
              <a:headEnd type="none" w="sm" len="sm"/>
              <a:tailEnd type="none" w="sm" len="sm"/>
            </a:ln>
          </p:spPr>
          <p:txBody>
            <a:bodyPr wrap="none">
              <a:spAutoFit/>
            </a:bodyPr>
            <a:lstStyle/>
            <a:p>
              <a:r>
                <a:rPr lang="zh-CN" altLang="en-US" sz="3200" b="1">
                  <a:solidFill>
                    <a:srgbClr val="CC00FF"/>
                  </a:solidFill>
                  <a:ea typeface="隶书" pitchFamily="49" charset="-122"/>
                </a:rPr>
                <a:t>森林的</a:t>
              </a:r>
              <a:r>
                <a:rPr lang="zh-CN" altLang="en-US" sz="3200" b="1">
                  <a:solidFill>
                    <a:srgbClr val="0000FF"/>
                  </a:solidFill>
                  <a:ea typeface="隶书" pitchFamily="49" charset="-122"/>
                </a:rPr>
                <a:t>先序</a:t>
              </a:r>
              <a:r>
                <a:rPr lang="zh-CN" altLang="en-US" sz="3200" b="1">
                  <a:solidFill>
                    <a:srgbClr val="CC00FF"/>
                  </a:solidFill>
                  <a:ea typeface="隶书" pitchFamily="49" charset="-122"/>
                </a:rPr>
                <a:t>遍历</a:t>
              </a:r>
            </a:p>
          </p:txBody>
        </p:sp>
      </p:grpSp>
      <p:grpSp>
        <p:nvGrpSpPr>
          <p:cNvPr id="4" name="Group 31"/>
          <p:cNvGrpSpPr>
            <a:grpSpLocks/>
          </p:cNvGrpSpPr>
          <p:nvPr/>
        </p:nvGrpSpPr>
        <p:grpSpPr bwMode="auto">
          <a:xfrm>
            <a:off x="103188" y="0"/>
            <a:ext cx="8793162" cy="2378075"/>
            <a:chOff x="65" y="0"/>
            <a:chExt cx="5539" cy="1498"/>
          </a:xfrm>
        </p:grpSpPr>
        <p:sp>
          <p:nvSpPr>
            <p:cNvPr id="31764" name="Rectangle 32"/>
            <p:cNvSpPr>
              <a:spLocks noChangeArrowheads="1"/>
            </p:cNvSpPr>
            <p:nvPr/>
          </p:nvSpPr>
          <p:spPr bwMode="auto">
            <a:xfrm>
              <a:off x="2064" y="0"/>
              <a:ext cx="3540" cy="1498"/>
            </a:xfrm>
            <a:prstGeom prst="rect">
              <a:avLst/>
            </a:prstGeom>
            <a:solidFill>
              <a:srgbClr val="FFFF99"/>
            </a:solidFill>
            <a:ln w="12700" cap="sq">
              <a:noFill/>
              <a:miter lim="800000"/>
              <a:headEnd type="none" w="sm" len="sm"/>
              <a:tailEnd type="none" w="sm" len="sm"/>
            </a:ln>
          </p:spPr>
          <p:txBody>
            <a:bodyPr wrap="none">
              <a:spAutoFit/>
            </a:bodyPr>
            <a:lstStyle/>
            <a:p>
              <a:pPr>
                <a:lnSpc>
                  <a:spcPct val="125000"/>
                </a:lnSpc>
              </a:pPr>
              <a:r>
                <a:rPr lang="zh-CN" altLang="en-US" sz="2400" b="1">
                  <a:solidFill>
                    <a:srgbClr val="006666"/>
                  </a:solidFill>
                  <a:ea typeface="楷体_GB2312" pitchFamily="49" charset="-122"/>
                </a:rPr>
                <a:t>若森林不空，则</a:t>
              </a:r>
              <a:endParaRPr lang="zh-CN" altLang="en-US" sz="2400" b="1">
                <a:solidFill>
                  <a:srgbClr val="000000"/>
                </a:solidFill>
                <a:ea typeface="楷体_GB2312" pitchFamily="49" charset="-122"/>
              </a:endParaRPr>
            </a:p>
            <a:p>
              <a:pPr>
                <a:lnSpc>
                  <a:spcPct val="125000"/>
                </a:lnSpc>
              </a:pPr>
              <a:r>
                <a:rPr lang="zh-CN" altLang="en-US" sz="2400" b="1">
                  <a:solidFill>
                    <a:srgbClr val="333399"/>
                  </a:solidFill>
                  <a:ea typeface="楷体_GB2312" pitchFamily="49" charset="-122"/>
                </a:rPr>
                <a:t>  </a:t>
              </a:r>
              <a:r>
                <a:rPr lang="en-US" altLang="zh-CN" sz="2400" b="1">
                  <a:solidFill>
                    <a:srgbClr val="333399"/>
                  </a:solidFill>
                  <a:ea typeface="楷体_GB2312" pitchFamily="49" charset="-122"/>
                </a:rPr>
                <a:t>1. </a:t>
              </a:r>
              <a:r>
                <a:rPr lang="zh-CN" altLang="en-US" sz="2400" b="1">
                  <a:solidFill>
                    <a:srgbClr val="333399"/>
                  </a:solidFill>
                  <a:ea typeface="楷体_GB2312" pitchFamily="49" charset="-122"/>
                </a:rPr>
                <a:t>中序遍历</a:t>
              </a:r>
              <a:r>
                <a:rPr lang="zh-CN" altLang="en-US" sz="2400" b="1">
                  <a:solidFill>
                    <a:srgbClr val="006666"/>
                  </a:solidFill>
                  <a:ea typeface="楷体_GB2312" pitchFamily="49" charset="-122"/>
                </a:rPr>
                <a:t>森林中第一棵树的</a:t>
              </a:r>
              <a:r>
                <a:rPr lang="zh-CN" altLang="en-US" sz="2400" b="1">
                  <a:solidFill>
                    <a:srgbClr val="FF3300"/>
                  </a:solidFill>
                  <a:ea typeface="楷体_GB2312" pitchFamily="49" charset="-122"/>
                </a:rPr>
                <a:t>子树森林</a:t>
              </a:r>
              <a:r>
                <a:rPr lang="en-US" altLang="zh-CN" sz="2400" b="1">
                  <a:solidFill>
                    <a:srgbClr val="006666"/>
                  </a:solidFill>
                  <a:ea typeface="楷体_GB2312" pitchFamily="49" charset="-122"/>
                </a:rPr>
                <a:t>;</a:t>
              </a:r>
              <a:endParaRPr lang="en-US" altLang="zh-CN" sz="2400" b="1">
                <a:solidFill>
                  <a:srgbClr val="000000"/>
                </a:solidFill>
                <a:ea typeface="楷体_GB2312" pitchFamily="49" charset="-122"/>
              </a:endParaRPr>
            </a:p>
            <a:p>
              <a:pPr>
                <a:lnSpc>
                  <a:spcPct val="125000"/>
                </a:lnSpc>
              </a:pPr>
              <a:r>
                <a:rPr lang="en-US" altLang="zh-CN" sz="2400" b="1">
                  <a:solidFill>
                    <a:srgbClr val="FF0000"/>
                  </a:solidFill>
                  <a:ea typeface="楷体_GB2312" pitchFamily="49" charset="-122"/>
                </a:rPr>
                <a:t>  </a:t>
              </a:r>
              <a:r>
                <a:rPr lang="en-US" altLang="zh-CN" sz="2400" b="1">
                  <a:solidFill>
                    <a:srgbClr val="000000"/>
                  </a:solidFill>
                  <a:ea typeface="楷体_GB2312" pitchFamily="49" charset="-122"/>
                </a:rPr>
                <a:t>2.  </a:t>
              </a:r>
              <a:r>
                <a:rPr lang="zh-CN" altLang="en-US" sz="2400" b="1">
                  <a:solidFill>
                    <a:srgbClr val="000000"/>
                  </a:solidFill>
                  <a:ea typeface="楷体_GB2312" pitchFamily="49" charset="-122"/>
                </a:rPr>
                <a:t>访问森林中第一棵树的根结点</a:t>
              </a:r>
              <a:r>
                <a:rPr lang="en-US" altLang="zh-CN" sz="2400" b="1">
                  <a:solidFill>
                    <a:srgbClr val="000000"/>
                  </a:solidFill>
                  <a:ea typeface="楷体_GB2312" pitchFamily="49" charset="-122"/>
                </a:rPr>
                <a:t>;</a:t>
              </a:r>
            </a:p>
            <a:p>
              <a:pPr>
                <a:lnSpc>
                  <a:spcPct val="125000"/>
                </a:lnSpc>
              </a:pPr>
              <a:r>
                <a:rPr lang="en-US" altLang="zh-CN" sz="2400" b="1">
                  <a:solidFill>
                    <a:srgbClr val="333399"/>
                  </a:solidFill>
                  <a:ea typeface="楷体_GB2312" pitchFamily="49" charset="-122"/>
                </a:rPr>
                <a:t>  3. </a:t>
              </a:r>
              <a:r>
                <a:rPr lang="zh-CN" altLang="en-US" sz="2400" b="1">
                  <a:solidFill>
                    <a:srgbClr val="333399"/>
                  </a:solidFill>
                  <a:ea typeface="楷体_GB2312" pitchFamily="49" charset="-122"/>
                </a:rPr>
                <a:t>中序遍历</a:t>
              </a:r>
              <a:r>
                <a:rPr lang="zh-CN" altLang="en-US" sz="2400" b="1">
                  <a:solidFill>
                    <a:srgbClr val="006666"/>
                  </a:solidFill>
                  <a:ea typeface="楷体_GB2312" pitchFamily="49" charset="-122"/>
                </a:rPr>
                <a:t>森林中</a:t>
              </a:r>
              <a:r>
                <a:rPr lang="en-US" altLang="zh-CN" sz="2400" b="1">
                  <a:solidFill>
                    <a:srgbClr val="006666"/>
                  </a:solidFill>
                  <a:ea typeface="楷体_GB2312" pitchFamily="49" charset="-122"/>
                </a:rPr>
                <a:t>(</a:t>
              </a:r>
              <a:r>
                <a:rPr lang="zh-CN" altLang="en-US" sz="2400" b="1">
                  <a:solidFill>
                    <a:srgbClr val="006666"/>
                  </a:solidFill>
                  <a:ea typeface="楷体_GB2312" pitchFamily="49" charset="-122"/>
                </a:rPr>
                <a:t>除第一棵树之外</a:t>
              </a:r>
              <a:r>
                <a:rPr lang="en-US" altLang="zh-CN" sz="2400" b="1">
                  <a:solidFill>
                    <a:srgbClr val="006666"/>
                  </a:solidFill>
                  <a:ea typeface="楷体_GB2312" pitchFamily="49" charset="-122"/>
                </a:rPr>
                <a:t>)</a:t>
              </a:r>
              <a:r>
                <a:rPr lang="zh-CN" altLang="en-US" sz="2400" b="1">
                  <a:solidFill>
                    <a:srgbClr val="006666"/>
                  </a:solidFill>
                  <a:ea typeface="楷体_GB2312" pitchFamily="49" charset="-122"/>
                </a:rPr>
                <a:t>其</a:t>
              </a:r>
              <a:br>
                <a:rPr lang="zh-CN" altLang="en-US" sz="2400" b="1">
                  <a:solidFill>
                    <a:srgbClr val="006666"/>
                  </a:solidFill>
                  <a:ea typeface="楷体_GB2312" pitchFamily="49" charset="-122"/>
                </a:rPr>
              </a:br>
              <a:r>
                <a:rPr lang="zh-CN" altLang="en-US" sz="2400" b="1">
                  <a:solidFill>
                    <a:srgbClr val="006666"/>
                  </a:solidFill>
                  <a:ea typeface="楷体_GB2312" pitchFamily="49" charset="-122"/>
                </a:rPr>
                <a:t>      余树构成的森林。</a:t>
              </a:r>
            </a:p>
          </p:txBody>
        </p:sp>
        <p:sp>
          <p:nvSpPr>
            <p:cNvPr id="31765" name="Text Box 33"/>
            <p:cNvSpPr txBox="1">
              <a:spLocks noChangeArrowheads="1"/>
            </p:cNvSpPr>
            <p:nvPr/>
          </p:nvSpPr>
          <p:spPr bwMode="auto">
            <a:xfrm>
              <a:off x="65" y="663"/>
              <a:ext cx="1908" cy="365"/>
            </a:xfrm>
            <a:prstGeom prst="rect">
              <a:avLst/>
            </a:prstGeom>
            <a:noFill/>
            <a:ln w="12700" cap="sq">
              <a:noFill/>
              <a:miter lim="800000"/>
              <a:headEnd type="none" w="sm" len="sm"/>
              <a:tailEnd type="none" w="sm" len="sm"/>
            </a:ln>
          </p:spPr>
          <p:txBody>
            <a:bodyPr wrap="none">
              <a:spAutoFit/>
            </a:bodyPr>
            <a:lstStyle/>
            <a:p>
              <a:r>
                <a:rPr lang="zh-CN" altLang="en-US" sz="3200" b="1">
                  <a:solidFill>
                    <a:srgbClr val="CC00FF"/>
                  </a:solidFill>
                  <a:ea typeface="隶书" pitchFamily="49" charset="-122"/>
                </a:rPr>
                <a:t>森林的</a:t>
              </a:r>
              <a:r>
                <a:rPr lang="zh-CN" altLang="en-US" sz="3200" b="1">
                  <a:solidFill>
                    <a:srgbClr val="0000FF"/>
                  </a:solidFill>
                  <a:ea typeface="隶书" pitchFamily="49" charset="-122"/>
                </a:rPr>
                <a:t>中序</a:t>
              </a:r>
              <a:r>
                <a:rPr lang="zh-CN" altLang="en-US" sz="3200" b="1">
                  <a:solidFill>
                    <a:srgbClr val="CC00FF"/>
                  </a:solidFill>
                  <a:ea typeface="隶书" pitchFamily="49" charset="-122"/>
                </a:rPr>
                <a:t>遍历</a:t>
              </a:r>
            </a:p>
          </p:txBody>
        </p:sp>
      </p:grpSp>
      <p:sp>
        <p:nvSpPr>
          <p:cNvPr id="94242" name="Text Box 34"/>
          <p:cNvSpPr txBox="1">
            <a:spLocks noChangeArrowheads="1"/>
          </p:cNvSpPr>
          <p:nvPr/>
        </p:nvSpPr>
        <p:spPr bwMode="auto">
          <a:xfrm>
            <a:off x="5364163" y="6021388"/>
            <a:ext cx="2908300"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000000"/>
                </a:solidFill>
                <a:ea typeface="楷体_GB2312" pitchFamily="49" charset="-122"/>
              </a:rPr>
              <a:t>FE </a:t>
            </a:r>
            <a:r>
              <a:rPr lang="en-US" altLang="zh-CN" sz="3200" b="1">
                <a:solidFill>
                  <a:srgbClr val="0000FF"/>
                </a:solidFill>
                <a:ea typeface="楷体_GB2312" pitchFamily="49" charset="-122"/>
              </a:rPr>
              <a:t>KJIHG</a:t>
            </a:r>
            <a:r>
              <a:rPr lang="en-US" altLang="zh-CN" sz="3200" b="1">
                <a:solidFill>
                  <a:srgbClr val="000000"/>
                </a:solidFill>
                <a:ea typeface="楷体_GB2312" pitchFamily="49" charset="-122"/>
              </a:rPr>
              <a:t> </a:t>
            </a:r>
            <a:r>
              <a:rPr lang="en-US" altLang="zh-CN" sz="3200" b="1">
                <a:solidFill>
                  <a:srgbClr val="FF3300"/>
                </a:solidFill>
                <a:ea typeface="楷体_GB2312" pitchFamily="49" charset="-122"/>
              </a:rPr>
              <a:t>C</a:t>
            </a:r>
            <a:r>
              <a:rPr lang="en-US" altLang="zh-CN" sz="3200" b="1">
                <a:solidFill>
                  <a:srgbClr val="000000"/>
                </a:solidFill>
                <a:ea typeface="楷体_GB2312" pitchFamily="49" charset="-122"/>
              </a:rPr>
              <a:t> B</a:t>
            </a:r>
            <a:r>
              <a:rPr lang="en-US" altLang="zh-CN" sz="3200" b="1">
                <a:solidFill>
                  <a:srgbClr val="990033"/>
                </a:solidFill>
                <a:ea typeface="楷体_GB2312" pitchFamily="49" charset="-122"/>
              </a:rPr>
              <a:t> </a:t>
            </a:r>
          </a:p>
        </p:txBody>
      </p:sp>
      <p:grpSp>
        <p:nvGrpSpPr>
          <p:cNvPr id="5" name="Group 35"/>
          <p:cNvGrpSpPr>
            <a:grpSpLocks/>
          </p:cNvGrpSpPr>
          <p:nvPr/>
        </p:nvGrpSpPr>
        <p:grpSpPr bwMode="auto">
          <a:xfrm>
            <a:off x="5580063" y="6092825"/>
            <a:ext cx="2389187" cy="533400"/>
            <a:chOff x="2982" y="2993"/>
            <a:chExt cx="2360" cy="903"/>
          </a:xfrm>
        </p:grpSpPr>
        <p:sp>
          <p:nvSpPr>
            <p:cNvPr id="31762" name="Line 36"/>
            <p:cNvSpPr>
              <a:spLocks noChangeShapeType="1"/>
            </p:cNvSpPr>
            <p:nvPr/>
          </p:nvSpPr>
          <p:spPr bwMode="auto">
            <a:xfrm>
              <a:off x="3004" y="2993"/>
              <a:ext cx="2338" cy="836"/>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sp>
          <p:nvSpPr>
            <p:cNvPr id="31763" name="Line 37"/>
            <p:cNvSpPr>
              <a:spLocks noChangeShapeType="1"/>
            </p:cNvSpPr>
            <p:nvPr/>
          </p:nvSpPr>
          <p:spPr bwMode="auto">
            <a:xfrm flipV="1">
              <a:off x="2982" y="3061"/>
              <a:ext cx="2134" cy="835"/>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grpSp>
      <p:sp>
        <p:nvSpPr>
          <p:cNvPr id="94246" name="Text Box 38"/>
          <p:cNvSpPr txBox="1">
            <a:spLocks noChangeArrowheads="1"/>
          </p:cNvSpPr>
          <p:nvPr/>
        </p:nvSpPr>
        <p:spPr bwMode="auto">
          <a:xfrm>
            <a:off x="4643438" y="5516563"/>
            <a:ext cx="4191000" cy="579437"/>
          </a:xfrm>
          <a:prstGeom prst="rect">
            <a:avLst/>
          </a:prstGeom>
          <a:noFill/>
          <a:ln w="12700" cap="sq">
            <a:noFill/>
            <a:miter lim="800000"/>
            <a:headEnd type="none" w="sm" len="sm"/>
            <a:tailEnd type="none" w="sm" len="sm"/>
          </a:ln>
        </p:spPr>
        <p:txBody>
          <a:bodyPr>
            <a:spAutoFit/>
          </a:bodyPr>
          <a:lstStyle/>
          <a:p>
            <a:r>
              <a:rPr lang="zh-CN" altLang="en-US" sz="3200" b="1">
                <a:solidFill>
                  <a:srgbClr val="000000"/>
                </a:solidFill>
                <a:ea typeface="楷体_GB2312" pitchFamily="49" charset="-122"/>
              </a:rPr>
              <a:t>后序遍历</a:t>
            </a:r>
            <a:r>
              <a:rPr lang="zh-CN" altLang="en-US" sz="3200" b="1">
                <a:solidFill>
                  <a:srgbClr val="FF3300"/>
                </a:solidFill>
                <a:ea typeface="楷体_GB2312" pitchFamily="49" charset="-122"/>
              </a:rPr>
              <a:t>：</a:t>
            </a:r>
            <a:endParaRPr lang="zh-CN" altLang="en-US" sz="3200" b="1">
              <a:solidFill>
                <a:srgbClr val="FF3300"/>
              </a:solidFill>
            </a:endParaRPr>
          </a:p>
        </p:txBody>
      </p:sp>
      <p:grpSp>
        <p:nvGrpSpPr>
          <p:cNvPr id="6" name="Group 42"/>
          <p:cNvGrpSpPr>
            <a:grpSpLocks/>
          </p:cNvGrpSpPr>
          <p:nvPr/>
        </p:nvGrpSpPr>
        <p:grpSpPr bwMode="auto">
          <a:xfrm>
            <a:off x="323850" y="17463"/>
            <a:ext cx="8856663" cy="2835275"/>
            <a:chOff x="68" y="56"/>
            <a:chExt cx="5579" cy="1786"/>
          </a:xfrm>
        </p:grpSpPr>
        <p:sp>
          <p:nvSpPr>
            <p:cNvPr id="31760" name="Rectangle 40"/>
            <p:cNvSpPr>
              <a:spLocks noChangeArrowheads="1"/>
            </p:cNvSpPr>
            <p:nvPr/>
          </p:nvSpPr>
          <p:spPr bwMode="auto">
            <a:xfrm>
              <a:off x="2107" y="56"/>
              <a:ext cx="3540" cy="1786"/>
            </a:xfrm>
            <a:prstGeom prst="rect">
              <a:avLst/>
            </a:prstGeom>
            <a:solidFill>
              <a:srgbClr val="CC99FF"/>
            </a:solidFill>
            <a:ln w="12700" cap="sq">
              <a:noFill/>
              <a:miter lim="800000"/>
              <a:headEnd type="none" w="sm" len="sm"/>
              <a:tailEnd type="none" w="sm" len="sm"/>
            </a:ln>
          </p:spPr>
          <p:txBody>
            <a:bodyPr wrap="none">
              <a:spAutoFit/>
            </a:bodyPr>
            <a:lstStyle/>
            <a:p>
              <a:pPr>
                <a:lnSpc>
                  <a:spcPct val="125000"/>
                </a:lnSpc>
              </a:pPr>
              <a:r>
                <a:rPr lang="zh-CN" altLang="en-US" sz="2400" b="1">
                  <a:solidFill>
                    <a:srgbClr val="006666"/>
                  </a:solidFill>
                  <a:ea typeface="楷体_GB2312" pitchFamily="49" charset="-122"/>
                </a:rPr>
                <a:t>若森林不空，则</a:t>
              </a:r>
              <a:endParaRPr lang="zh-CN" altLang="en-US" sz="2400" b="1">
                <a:solidFill>
                  <a:srgbClr val="000000"/>
                </a:solidFill>
                <a:ea typeface="楷体_GB2312" pitchFamily="49" charset="-122"/>
              </a:endParaRPr>
            </a:p>
            <a:p>
              <a:pPr>
                <a:lnSpc>
                  <a:spcPct val="125000"/>
                </a:lnSpc>
              </a:pPr>
              <a:r>
                <a:rPr lang="zh-CN" altLang="en-US" sz="2400" b="1">
                  <a:solidFill>
                    <a:srgbClr val="333399"/>
                  </a:solidFill>
                  <a:ea typeface="楷体_GB2312" pitchFamily="49" charset="-122"/>
                </a:rPr>
                <a:t>  </a:t>
              </a:r>
              <a:r>
                <a:rPr lang="en-US" altLang="zh-CN" sz="2400" b="1">
                  <a:solidFill>
                    <a:srgbClr val="333399"/>
                  </a:solidFill>
                  <a:ea typeface="楷体_GB2312" pitchFamily="49" charset="-122"/>
                </a:rPr>
                <a:t>1. </a:t>
              </a:r>
              <a:r>
                <a:rPr lang="zh-CN" altLang="en-US" sz="2400" b="1">
                  <a:solidFill>
                    <a:srgbClr val="333399"/>
                  </a:solidFill>
                  <a:ea typeface="楷体_GB2312" pitchFamily="49" charset="-122"/>
                </a:rPr>
                <a:t>后序遍历</a:t>
              </a:r>
              <a:r>
                <a:rPr lang="zh-CN" altLang="en-US" sz="2400" b="1">
                  <a:solidFill>
                    <a:srgbClr val="006666"/>
                  </a:solidFill>
                  <a:ea typeface="楷体_GB2312" pitchFamily="49" charset="-122"/>
                </a:rPr>
                <a:t>森林中第一棵树的</a:t>
              </a:r>
              <a:r>
                <a:rPr lang="zh-CN" altLang="en-US" sz="2400" b="1">
                  <a:solidFill>
                    <a:srgbClr val="FF3300"/>
                  </a:solidFill>
                  <a:ea typeface="楷体_GB2312" pitchFamily="49" charset="-122"/>
                </a:rPr>
                <a:t>子树森林</a:t>
              </a:r>
              <a:r>
                <a:rPr lang="en-US" altLang="zh-CN" sz="2400" b="1">
                  <a:solidFill>
                    <a:srgbClr val="006666"/>
                  </a:solidFill>
                  <a:ea typeface="楷体_GB2312" pitchFamily="49" charset="-122"/>
                </a:rPr>
                <a:t>;</a:t>
              </a:r>
              <a:endParaRPr lang="en-US" altLang="zh-CN" sz="2400" b="1">
                <a:solidFill>
                  <a:srgbClr val="000000"/>
                </a:solidFill>
                <a:ea typeface="楷体_GB2312" pitchFamily="49" charset="-122"/>
              </a:endParaRPr>
            </a:p>
            <a:p>
              <a:pPr>
                <a:lnSpc>
                  <a:spcPct val="125000"/>
                </a:lnSpc>
              </a:pPr>
              <a:r>
                <a:rPr lang="en-US" altLang="zh-CN" sz="2400" b="1">
                  <a:solidFill>
                    <a:srgbClr val="FF0000"/>
                  </a:solidFill>
                  <a:ea typeface="楷体_GB2312" pitchFamily="49" charset="-122"/>
                </a:rPr>
                <a:t>  </a:t>
              </a:r>
              <a:r>
                <a:rPr lang="en-US" altLang="zh-CN" sz="2400" b="1">
                  <a:solidFill>
                    <a:srgbClr val="000000"/>
                  </a:solidFill>
                  <a:ea typeface="楷体_GB2312" pitchFamily="49" charset="-122"/>
                </a:rPr>
                <a:t>2. </a:t>
              </a:r>
              <a:r>
                <a:rPr lang="zh-CN" altLang="en-US" sz="2400" b="1">
                  <a:solidFill>
                    <a:srgbClr val="333399"/>
                  </a:solidFill>
                  <a:ea typeface="楷体_GB2312" pitchFamily="49" charset="-122"/>
                </a:rPr>
                <a:t>后序遍历</a:t>
              </a:r>
              <a:r>
                <a:rPr lang="zh-CN" altLang="en-US" sz="2400" b="1">
                  <a:solidFill>
                    <a:srgbClr val="006666"/>
                  </a:solidFill>
                  <a:ea typeface="楷体_GB2312" pitchFamily="49" charset="-122"/>
                </a:rPr>
                <a:t>森林中</a:t>
              </a:r>
              <a:r>
                <a:rPr lang="en-US" altLang="zh-CN" sz="2400" b="1">
                  <a:solidFill>
                    <a:srgbClr val="006666"/>
                  </a:solidFill>
                  <a:ea typeface="楷体_GB2312" pitchFamily="49" charset="-122"/>
                </a:rPr>
                <a:t>(</a:t>
              </a:r>
              <a:r>
                <a:rPr lang="zh-CN" altLang="en-US" sz="2400" b="1">
                  <a:solidFill>
                    <a:srgbClr val="006666"/>
                  </a:solidFill>
                  <a:ea typeface="楷体_GB2312" pitchFamily="49" charset="-122"/>
                </a:rPr>
                <a:t>除第一棵树之外</a:t>
              </a:r>
              <a:r>
                <a:rPr lang="en-US" altLang="zh-CN" sz="2400" b="1">
                  <a:solidFill>
                    <a:srgbClr val="006666"/>
                  </a:solidFill>
                  <a:ea typeface="楷体_GB2312" pitchFamily="49" charset="-122"/>
                </a:rPr>
                <a:t>)</a:t>
              </a:r>
              <a:r>
                <a:rPr lang="zh-CN" altLang="en-US" sz="2400" b="1">
                  <a:solidFill>
                    <a:srgbClr val="006666"/>
                  </a:solidFill>
                  <a:ea typeface="楷体_GB2312" pitchFamily="49" charset="-122"/>
                </a:rPr>
                <a:t>其</a:t>
              </a:r>
              <a:br>
                <a:rPr lang="zh-CN" altLang="en-US" sz="2400" b="1">
                  <a:solidFill>
                    <a:srgbClr val="006666"/>
                  </a:solidFill>
                  <a:ea typeface="楷体_GB2312" pitchFamily="49" charset="-122"/>
                </a:rPr>
              </a:br>
              <a:r>
                <a:rPr lang="zh-CN" altLang="en-US" sz="2400" b="1">
                  <a:solidFill>
                    <a:srgbClr val="006666"/>
                  </a:solidFill>
                  <a:ea typeface="楷体_GB2312" pitchFamily="49" charset="-122"/>
                </a:rPr>
                <a:t>      余树构成的森林。</a:t>
              </a:r>
            </a:p>
            <a:p>
              <a:pPr>
                <a:lnSpc>
                  <a:spcPct val="125000"/>
                </a:lnSpc>
              </a:pPr>
              <a:r>
                <a:rPr lang="zh-CN" altLang="en-US" sz="2400" b="1">
                  <a:solidFill>
                    <a:srgbClr val="006666"/>
                  </a:solidFill>
                  <a:ea typeface="楷体_GB2312" pitchFamily="49" charset="-122"/>
                </a:rPr>
                <a:t>  </a:t>
              </a:r>
              <a:r>
                <a:rPr lang="en-US" altLang="zh-CN" sz="2400" b="1">
                  <a:solidFill>
                    <a:srgbClr val="006666"/>
                  </a:solidFill>
                  <a:ea typeface="楷体_GB2312" pitchFamily="49" charset="-122"/>
                </a:rPr>
                <a:t>3. </a:t>
              </a:r>
              <a:r>
                <a:rPr lang="zh-CN" altLang="en-US" sz="2400" b="1">
                  <a:solidFill>
                    <a:srgbClr val="000000"/>
                  </a:solidFill>
                  <a:ea typeface="楷体_GB2312" pitchFamily="49" charset="-122"/>
                </a:rPr>
                <a:t>访问森林中第一棵树的根结点</a:t>
              </a:r>
              <a:r>
                <a:rPr lang="en-US" altLang="zh-CN" sz="2400" b="1">
                  <a:solidFill>
                    <a:srgbClr val="000000"/>
                  </a:solidFill>
                  <a:ea typeface="楷体_GB2312" pitchFamily="49" charset="-122"/>
                </a:rPr>
                <a:t>;</a:t>
              </a:r>
            </a:p>
            <a:p>
              <a:pPr>
                <a:lnSpc>
                  <a:spcPct val="125000"/>
                </a:lnSpc>
              </a:pPr>
              <a:endParaRPr lang="en-US" altLang="zh-CN" sz="2400" b="1">
                <a:solidFill>
                  <a:srgbClr val="006666"/>
                </a:solidFill>
                <a:ea typeface="楷体_GB2312" pitchFamily="49" charset="-122"/>
              </a:endParaRPr>
            </a:p>
          </p:txBody>
        </p:sp>
        <p:sp>
          <p:nvSpPr>
            <p:cNvPr id="31761" name="Text Box 41"/>
            <p:cNvSpPr txBox="1">
              <a:spLocks noChangeArrowheads="1"/>
            </p:cNvSpPr>
            <p:nvPr/>
          </p:nvSpPr>
          <p:spPr bwMode="auto">
            <a:xfrm>
              <a:off x="68" y="981"/>
              <a:ext cx="1908" cy="365"/>
            </a:xfrm>
            <a:prstGeom prst="rect">
              <a:avLst/>
            </a:prstGeom>
            <a:noFill/>
            <a:ln w="12700" cap="sq">
              <a:noFill/>
              <a:miter lim="800000"/>
              <a:headEnd type="none" w="sm" len="sm"/>
              <a:tailEnd type="none" w="sm" len="sm"/>
            </a:ln>
          </p:spPr>
          <p:txBody>
            <a:bodyPr wrap="none">
              <a:spAutoFit/>
            </a:bodyPr>
            <a:lstStyle/>
            <a:p>
              <a:r>
                <a:rPr lang="zh-CN" altLang="en-US" sz="3200" b="1">
                  <a:solidFill>
                    <a:srgbClr val="CC00FF"/>
                  </a:solidFill>
                  <a:ea typeface="隶书" pitchFamily="49" charset="-122"/>
                </a:rPr>
                <a:t>森林的</a:t>
              </a:r>
              <a:r>
                <a:rPr lang="zh-CN" altLang="en-US" sz="3200" b="1">
                  <a:solidFill>
                    <a:srgbClr val="0000FF"/>
                  </a:solidFill>
                  <a:ea typeface="隶书" pitchFamily="49" charset="-122"/>
                </a:rPr>
                <a:t>后序</a:t>
              </a:r>
              <a:r>
                <a:rPr lang="zh-CN" altLang="en-US" sz="3200" b="1">
                  <a:solidFill>
                    <a:srgbClr val="CC00FF"/>
                  </a:solidFill>
                  <a:ea typeface="隶书" pitchFamily="49" charset="-122"/>
                </a:rPr>
                <a:t>遍历</a:t>
              </a:r>
            </a:p>
          </p:txBody>
        </p:sp>
      </p:grpSp>
    </p:spTree>
    <p:extLst>
      <p:ext uri="{BB962C8B-B14F-4D97-AF65-F5344CB8AC3E}">
        <p14:creationId xmlns:p14="http://schemas.microsoft.com/office/powerpoint/2010/main" val="24103421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34"/>
                                        </p:tgtEl>
                                        <p:attrNameLst>
                                          <p:attrName>style.visibility</p:attrName>
                                        </p:attrNameLst>
                                      </p:cBhvr>
                                      <p:to>
                                        <p:strVal val="visible"/>
                                      </p:to>
                                    </p:set>
                                    <p:animEffect transition="in" filter="wipe(left)">
                                      <p:cBhvr>
                                        <p:cTn id="7" dur="500"/>
                                        <p:tgtEl>
                                          <p:spTgt spid="94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35"/>
                                        </p:tgtEl>
                                        <p:attrNameLst>
                                          <p:attrName>style.visibility</p:attrName>
                                        </p:attrNameLst>
                                      </p:cBhvr>
                                      <p:to>
                                        <p:strVal val="visible"/>
                                      </p:to>
                                    </p:set>
                                    <p:animEffect transition="in" filter="wipe(left)">
                                      <p:cBhvr>
                                        <p:cTn id="22" dur="500"/>
                                        <p:tgtEl>
                                          <p:spTgt spid="942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246"/>
                                        </p:tgtEl>
                                        <p:attrNameLst>
                                          <p:attrName>style.visibility</p:attrName>
                                        </p:attrNameLst>
                                      </p:cBhvr>
                                      <p:to>
                                        <p:strVal val="visible"/>
                                      </p:to>
                                    </p:set>
                                    <p:animEffect transition="in" filter="wipe(left)">
                                      <p:cBhvr>
                                        <p:cTn id="27" dur="500"/>
                                        <p:tgtEl>
                                          <p:spTgt spid="942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nodeType="clickEffect">
                                  <p:stCondLst>
                                    <p:cond delay="0"/>
                                  </p:stCondLst>
                                  <p:childTnLst>
                                    <p:animEffect transition="out" filter="wipe(left)">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4242"/>
                                        </p:tgtEl>
                                        <p:attrNameLst>
                                          <p:attrName>style.visibility</p:attrName>
                                        </p:attrNameLst>
                                      </p:cBhvr>
                                      <p:to>
                                        <p:strVal val="visible"/>
                                      </p:to>
                                    </p:set>
                                    <p:animEffect transition="in" filter="wipe(left)">
                                      <p:cBhvr>
                                        <p:cTn id="42" dur="500"/>
                                        <p:tgtEl>
                                          <p:spTgt spid="942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4" grpId="0" autoUpdateAnimBg="0"/>
      <p:bldP spid="94235" grpId="0" autoUpdateAnimBg="0"/>
      <p:bldP spid="94242" grpId="0"/>
      <p:bldP spid="9424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9575" y="-1042988"/>
            <a:ext cx="3886200" cy="6553201"/>
            <a:chOff x="96" y="-450"/>
            <a:chExt cx="2448" cy="4128"/>
          </a:xfrm>
        </p:grpSpPr>
        <p:sp>
          <p:nvSpPr>
            <p:cNvPr id="32809" name="Text Box 3"/>
            <p:cNvSpPr txBox="1">
              <a:spLocks noChangeArrowheads="1"/>
            </p:cNvSpPr>
            <p:nvPr/>
          </p:nvSpPr>
          <p:spPr bwMode="auto">
            <a:xfrm>
              <a:off x="144" y="-450"/>
              <a:ext cx="2372" cy="4128"/>
            </a:xfrm>
            <a:prstGeom prst="rect">
              <a:avLst/>
            </a:prstGeom>
            <a:noFill/>
            <a:ln w="12700" cap="sq">
              <a:noFill/>
              <a:miter lim="800000"/>
              <a:headEnd type="none" w="sm" len="sm"/>
              <a:tailEnd type="none" w="sm" len="sm"/>
            </a:ln>
          </p:spPr>
          <p:txBody>
            <a:bodyPr wrap="none">
              <a:spAutoFit/>
            </a:bodyPr>
            <a:lstStyle/>
            <a:p>
              <a:r>
                <a:rPr lang="en-US" altLang="zh-CN" sz="4000">
                  <a:solidFill>
                    <a:srgbClr val="000000"/>
                  </a:solidFill>
                </a:rPr>
                <a:t>            </a:t>
              </a:r>
            </a:p>
            <a:p>
              <a:endParaRPr lang="en-US" altLang="zh-CN" sz="4000">
                <a:solidFill>
                  <a:srgbClr val="000000"/>
                </a:solidFill>
              </a:endParaRPr>
            </a:p>
            <a:p>
              <a:r>
                <a:rPr lang="en-US" altLang="zh-CN" sz="4000">
                  <a:solidFill>
                    <a:srgbClr val="000000"/>
                  </a:solidFill>
                </a:rPr>
                <a:t>   B      </a:t>
              </a:r>
              <a:r>
                <a:rPr lang="en-US" altLang="zh-CN" sz="4000">
                  <a:solidFill>
                    <a:srgbClr val="FF3300"/>
                  </a:solidFill>
                </a:rPr>
                <a:t>C</a:t>
              </a:r>
              <a:r>
                <a:rPr lang="en-US" altLang="zh-CN" sz="4000">
                  <a:solidFill>
                    <a:srgbClr val="000000"/>
                  </a:solidFill>
                </a:rPr>
                <a:t>      </a:t>
              </a:r>
              <a:r>
                <a:rPr lang="en-US" altLang="zh-CN">
                  <a:solidFill>
                    <a:srgbClr val="3366FF"/>
                  </a:solidFill>
                </a:rPr>
                <a:t>D</a:t>
              </a:r>
            </a:p>
            <a:p>
              <a:endParaRPr lang="en-US" altLang="zh-CN" sz="4000">
                <a:solidFill>
                  <a:srgbClr val="000000"/>
                </a:solidFill>
              </a:endParaRPr>
            </a:p>
            <a:p>
              <a:r>
                <a:rPr lang="en-US" altLang="zh-CN" sz="4000">
                  <a:solidFill>
                    <a:srgbClr val="000000"/>
                  </a:solidFill>
                </a:rPr>
                <a:t>E    F           </a:t>
              </a:r>
              <a:r>
                <a:rPr lang="en-US" altLang="zh-CN">
                  <a:solidFill>
                    <a:srgbClr val="3366FF"/>
                  </a:solidFill>
                </a:rPr>
                <a:t>G</a:t>
              </a:r>
            </a:p>
            <a:p>
              <a:endParaRPr lang="en-US" altLang="zh-CN" sz="4000">
                <a:solidFill>
                  <a:srgbClr val="000000"/>
                </a:solidFill>
              </a:endParaRPr>
            </a:p>
            <a:p>
              <a:r>
                <a:rPr lang="en-US" altLang="zh-CN" sz="4000">
                  <a:solidFill>
                    <a:srgbClr val="000000"/>
                  </a:solidFill>
                </a:rPr>
                <a:t>                    </a:t>
              </a:r>
              <a:r>
                <a:rPr lang="en-US" altLang="zh-CN">
                  <a:solidFill>
                    <a:srgbClr val="3366FF"/>
                  </a:solidFill>
                </a:rPr>
                <a:t>H</a:t>
              </a:r>
            </a:p>
            <a:p>
              <a:endParaRPr lang="en-US" altLang="zh-CN" sz="4000">
                <a:solidFill>
                  <a:srgbClr val="000000"/>
                </a:solidFill>
              </a:endParaRPr>
            </a:p>
            <a:p>
              <a:r>
                <a:rPr lang="en-US" altLang="zh-CN" sz="4000">
                  <a:solidFill>
                    <a:srgbClr val="000000"/>
                  </a:solidFill>
                </a:rPr>
                <a:t>               </a:t>
              </a:r>
              <a:r>
                <a:rPr lang="en-US" altLang="zh-CN">
                  <a:solidFill>
                    <a:srgbClr val="3366FF"/>
                  </a:solidFill>
                </a:rPr>
                <a:t>I</a:t>
              </a:r>
              <a:r>
                <a:rPr lang="en-US" altLang="zh-CN" sz="4000">
                  <a:solidFill>
                    <a:srgbClr val="000000"/>
                  </a:solidFill>
                </a:rPr>
                <a:t>    </a:t>
              </a:r>
              <a:r>
                <a:rPr lang="en-US" altLang="zh-CN">
                  <a:solidFill>
                    <a:srgbClr val="3366FF"/>
                  </a:solidFill>
                </a:rPr>
                <a:t>J</a:t>
              </a:r>
              <a:r>
                <a:rPr lang="en-US" altLang="zh-CN" sz="4000">
                  <a:solidFill>
                    <a:srgbClr val="000000"/>
                  </a:solidFill>
                </a:rPr>
                <a:t>    </a:t>
              </a:r>
              <a:r>
                <a:rPr lang="en-US" altLang="zh-CN">
                  <a:solidFill>
                    <a:srgbClr val="3366FF"/>
                  </a:solidFill>
                </a:rPr>
                <a:t>K</a:t>
              </a:r>
            </a:p>
            <a:p>
              <a:endParaRPr lang="en-US" altLang="zh-CN" sz="4000">
                <a:solidFill>
                  <a:srgbClr val="000000"/>
                </a:solidFill>
              </a:endParaRPr>
            </a:p>
            <a:p>
              <a:endParaRPr lang="en-US" altLang="zh-CN" sz="2400">
                <a:solidFill>
                  <a:srgbClr val="000000"/>
                </a:solidFill>
              </a:endParaRPr>
            </a:p>
          </p:txBody>
        </p:sp>
        <p:sp>
          <p:nvSpPr>
            <p:cNvPr id="32810" name="Oval 4"/>
            <p:cNvSpPr>
              <a:spLocks noChangeArrowheads="1"/>
            </p:cNvSpPr>
            <p:nvPr/>
          </p:nvSpPr>
          <p:spPr bwMode="auto">
            <a:xfrm>
              <a:off x="384" y="36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11" name="Oval 5"/>
            <p:cNvSpPr>
              <a:spLocks noChangeArrowheads="1"/>
            </p:cNvSpPr>
            <p:nvPr/>
          </p:nvSpPr>
          <p:spPr bwMode="auto">
            <a:xfrm>
              <a:off x="1104" y="36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12" name="Oval 6"/>
            <p:cNvSpPr>
              <a:spLocks noChangeArrowheads="1"/>
            </p:cNvSpPr>
            <p:nvPr/>
          </p:nvSpPr>
          <p:spPr bwMode="auto">
            <a:xfrm>
              <a:off x="1728" y="36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13" name="Oval 7"/>
            <p:cNvSpPr>
              <a:spLocks noChangeArrowheads="1"/>
            </p:cNvSpPr>
            <p:nvPr/>
          </p:nvSpPr>
          <p:spPr bwMode="auto">
            <a:xfrm>
              <a:off x="96" y="113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14" name="Oval 8"/>
            <p:cNvSpPr>
              <a:spLocks noChangeArrowheads="1"/>
            </p:cNvSpPr>
            <p:nvPr/>
          </p:nvSpPr>
          <p:spPr bwMode="auto">
            <a:xfrm>
              <a:off x="624" y="113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15" name="Oval 9"/>
            <p:cNvSpPr>
              <a:spLocks noChangeArrowheads="1"/>
            </p:cNvSpPr>
            <p:nvPr/>
          </p:nvSpPr>
          <p:spPr bwMode="auto">
            <a:xfrm>
              <a:off x="1728" y="113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16" name="Oval 10"/>
            <p:cNvSpPr>
              <a:spLocks noChangeArrowheads="1"/>
            </p:cNvSpPr>
            <p:nvPr/>
          </p:nvSpPr>
          <p:spPr bwMode="auto">
            <a:xfrm>
              <a:off x="1728" y="1902"/>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17" name="Oval 11"/>
            <p:cNvSpPr>
              <a:spLocks noChangeArrowheads="1"/>
            </p:cNvSpPr>
            <p:nvPr/>
          </p:nvSpPr>
          <p:spPr bwMode="auto">
            <a:xfrm>
              <a:off x="1728" y="267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18" name="Oval 12"/>
            <p:cNvSpPr>
              <a:spLocks noChangeArrowheads="1"/>
            </p:cNvSpPr>
            <p:nvPr/>
          </p:nvSpPr>
          <p:spPr bwMode="auto">
            <a:xfrm>
              <a:off x="1248" y="267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19" name="Oval 13"/>
            <p:cNvSpPr>
              <a:spLocks noChangeArrowheads="1"/>
            </p:cNvSpPr>
            <p:nvPr/>
          </p:nvSpPr>
          <p:spPr bwMode="auto">
            <a:xfrm>
              <a:off x="2208" y="267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20" name="Line 14"/>
            <p:cNvSpPr>
              <a:spLocks noChangeShapeType="1"/>
            </p:cNvSpPr>
            <p:nvPr/>
          </p:nvSpPr>
          <p:spPr bwMode="auto">
            <a:xfrm flipH="1">
              <a:off x="240" y="606"/>
              <a:ext cx="144"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21" name="Line 15"/>
            <p:cNvSpPr>
              <a:spLocks noChangeShapeType="1"/>
            </p:cNvSpPr>
            <p:nvPr/>
          </p:nvSpPr>
          <p:spPr bwMode="auto">
            <a:xfrm>
              <a:off x="720" y="606"/>
              <a:ext cx="48"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22" name="Line 16"/>
            <p:cNvSpPr>
              <a:spLocks noChangeShapeType="1"/>
            </p:cNvSpPr>
            <p:nvPr/>
          </p:nvSpPr>
          <p:spPr bwMode="auto">
            <a:xfrm>
              <a:off x="1872" y="702"/>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23" name="Line 17"/>
            <p:cNvSpPr>
              <a:spLocks noChangeShapeType="1"/>
            </p:cNvSpPr>
            <p:nvPr/>
          </p:nvSpPr>
          <p:spPr bwMode="auto">
            <a:xfrm>
              <a:off x="1872" y="1470"/>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24" name="Line 18"/>
            <p:cNvSpPr>
              <a:spLocks noChangeShapeType="1"/>
            </p:cNvSpPr>
            <p:nvPr/>
          </p:nvSpPr>
          <p:spPr bwMode="auto">
            <a:xfrm>
              <a:off x="1920" y="2238"/>
              <a:ext cx="0"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25" name="Line 19"/>
            <p:cNvSpPr>
              <a:spLocks noChangeShapeType="1"/>
            </p:cNvSpPr>
            <p:nvPr/>
          </p:nvSpPr>
          <p:spPr bwMode="auto">
            <a:xfrm flipH="1">
              <a:off x="1392" y="2142"/>
              <a:ext cx="336"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26" name="Line 20"/>
            <p:cNvSpPr>
              <a:spLocks noChangeShapeType="1"/>
            </p:cNvSpPr>
            <p:nvPr/>
          </p:nvSpPr>
          <p:spPr bwMode="auto">
            <a:xfrm>
              <a:off x="2064" y="2142"/>
              <a:ext cx="288" cy="52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3" name="Group 21"/>
          <p:cNvGrpSpPr>
            <a:grpSpLocks/>
          </p:cNvGrpSpPr>
          <p:nvPr/>
        </p:nvGrpSpPr>
        <p:grpSpPr bwMode="auto">
          <a:xfrm>
            <a:off x="5264150" y="312738"/>
            <a:ext cx="2746375" cy="5257800"/>
            <a:chOff x="3316" y="197"/>
            <a:chExt cx="1730" cy="3312"/>
          </a:xfrm>
        </p:grpSpPr>
        <p:grpSp>
          <p:nvGrpSpPr>
            <p:cNvPr id="4" name="Group 22"/>
            <p:cNvGrpSpPr>
              <a:grpSpLocks/>
            </p:cNvGrpSpPr>
            <p:nvPr/>
          </p:nvGrpSpPr>
          <p:grpSpPr bwMode="auto">
            <a:xfrm>
              <a:off x="3316" y="197"/>
              <a:ext cx="1667" cy="3312"/>
              <a:chOff x="3046" y="872"/>
              <a:chExt cx="1667" cy="3312"/>
            </a:xfrm>
          </p:grpSpPr>
          <p:sp>
            <p:nvSpPr>
              <p:cNvPr id="32790" name="Oval 23"/>
              <p:cNvSpPr>
                <a:spLocks noChangeArrowheads="1"/>
              </p:cNvSpPr>
              <p:nvPr/>
            </p:nvSpPr>
            <p:spPr bwMode="auto">
              <a:xfrm>
                <a:off x="3395" y="872"/>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791" name="Oval 24"/>
              <p:cNvSpPr>
                <a:spLocks noChangeArrowheads="1"/>
              </p:cNvSpPr>
              <p:nvPr/>
            </p:nvSpPr>
            <p:spPr bwMode="auto">
              <a:xfrm>
                <a:off x="3914" y="1169"/>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792" name="Oval 25"/>
              <p:cNvSpPr>
                <a:spLocks noChangeArrowheads="1"/>
              </p:cNvSpPr>
              <p:nvPr/>
            </p:nvSpPr>
            <p:spPr bwMode="auto">
              <a:xfrm>
                <a:off x="3046" y="1492"/>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793" name="Oval 26"/>
              <p:cNvSpPr>
                <a:spLocks noChangeArrowheads="1"/>
              </p:cNvSpPr>
              <p:nvPr/>
            </p:nvSpPr>
            <p:spPr bwMode="auto">
              <a:xfrm>
                <a:off x="3558" y="178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794" name="Line 27"/>
              <p:cNvSpPr>
                <a:spLocks noChangeShapeType="1"/>
              </p:cNvSpPr>
              <p:nvPr/>
            </p:nvSpPr>
            <p:spPr bwMode="auto">
              <a:xfrm flipH="1">
                <a:off x="3251" y="1173"/>
                <a:ext cx="214" cy="327"/>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795" name="Line 28"/>
              <p:cNvSpPr>
                <a:spLocks noChangeShapeType="1"/>
              </p:cNvSpPr>
              <p:nvPr/>
            </p:nvSpPr>
            <p:spPr bwMode="auto">
              <a:xfrm>
                <a:off x="3369" y="1745"/>
                <a:ext cx="209"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32796" name="Oval 29"/>
              <p:cNvSpPr>
                <a:spLocks noChangeArrowheads="1"/>
              </p:cNvSpPr>
              <p:nvPr/>
            </p:nvSpPr>
            <p:spPr bwMode="auto">
              <a:xfrm>
                <a:off x="4377" y="1492"/>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797" name="Line 30"/>
              <p:cNvSpPr>
                <a:spLocks noChangeShapeType="1"/>
              </p:cNvSpPr>
              <p:nvPr/>
            </p:nvSpPr>
            <p:spPr bwMode="auto">
              <a:xfrm>
                <a:off x="3727" y="1134"/>
                <a:ext cx="209"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32798" name="Line 31"/>
              <p:cNvSpPr>
                <a:spLocks noChangeShapeType="1"/>
              </p:cNvSpPr>
              <p:nvPr/>
            </p:nvSpPr>
            <p:spPr bwMode="auto">
              <a:xfrm>
                <a:off x="4224" y="1440"/>
                <a:ext cx="183"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32799" name="Oval 32"/>
              <p:cNvSpPr>
                <a:spLocks noChangeArrowheads="1"/>
              </p:cNvSpPr>
              <p:nvPr/>
            </p:nvSpPr>
            <p:spPr bwMode="auto">
              <a:xfrm>
                <a:off x="4064" y="2077"/>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00" name="Oval 33"/>
              <p:cNvSpPr>
                <a:spLocks noChangeArrowheads="1"/>
              </p:cNvSpPr>
              <p:nvPr/>
            </p:nvSpPr>
            <p:spPr bwMode="auto">
              <a:xfrm>
                <a:off x="3731" y="2653"/>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01" name="Line 34"/>
              <p:cNvSpPr>
                <a:spLocks noChangeShapeType="1"/>
              </p:cNvSpPr>
              <p:nvPr/>
            </p:nvSpPr>
            <p:spPr bwMode="auto">
              <a:xfrm flipH="1">
                <a:off x="4299" y="1819"/>
                <a:ext cx="187" cy="283"/>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02" name="Line 35"/>
              <p:cNvSpPr>
                <a:spLocks noChangeShapeType="1"/>
              </p:cNvSpPr>
              <p:nvPr/>
            </p:nvSpPr>
            <p:spPr bwMode="auto">
              <a:xfrm flipH="1">
                <a:off x="3958" y="2387"/>
                <a:ext cx="187" cy="283"/>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03" name="Line 36"/>
              <p:cNvSpPr>
                <a:spLocks noChangeShapeType="1"/>
              </p:cNvSpPr>
              <p:nvPr/>
            </p:nvSpPr>
            <p:spPr bwMode="auto">
              <a:xfrm flipH="1">
                <a:off x="3609" y="2963"/>
                <a:ext cx="187" cy="283"/>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04" name="Oval 37"/>
              <p:cNvSpPr>
                <a:spLocks noChangeArrowheads="1"/>
              </p:cNvSpPr>
              <p:nvPr/>
            </p:nvSpPr>
            <p:spPr bwMode="auto">
              <a:xfrm>
                <a:off x="3386" y="322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05" name="Oval 38"/>
              <p:cNvSpPr>
                <a:spLocks noChangeArrowheads="1"/>
              </p:cNvSpPr>
              <p:nvPr/>
            </p:nvSpPr>
            <p:spPr bwMode="auto">
              <a:xfrm>
                <a:off x="3905" y="3525"/>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06" name="Oval 39"/>
              <p:cNvSpPr>
                <a:spLocks noChangeArrowheads="1"/>
              </p:cNvSpPr>
              <p:nvPr/>
            </p:nvSpPr>
            <p:spPr bwMode="auto">
              <a:xfrm>
                <a:off x="4368" y="384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807" name="Line 40"/>
              <p:cNvSpPr>
                <a:spLocks noChangeShapeType="1"/>
              </p:cNvSpPr>
              <p:nvPr/>
            </p:nvSpPr>
            <p:spPr bwMode="auto">
              <a:xfrm>
                <a:off x="3718" y="3490"/>
                <a:ext cx="209"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32808" name="Line 41"/>
              <p:cNvSpPr>
                <a:spLocks noChangeShapeType="1"/>
              </p:cNvSpPr>
              <p:nvPr/>
            </p:nvSpPr>
            <p:spPr bwMode="auto">
              <a:xfrm>
                <a:off x="4215" y="3796"/>
                <a:ext cx="183" cy="12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sp>
          <p:nvSpPr>
            <p:cNvPr id="32780" name="Text Box 42"/>
            <p:cNvSpPr txBox="1">
              <a:spLocks noChangeArrowheads="1"/>
            </p:cNvSpPr>
            <p:nvPr/>
          </p:nvSpPr>
          <p:spPr bwMode="auto">
            <a:xfrm>
              <a:off x="3711" y="216"/>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B</a:t>
              </a:r>
            </a:p>
          </p:txBody>
        </p:sp>
        <p:sp>
          <p:nvSpPr>
            <p:cNvPr id="32781" name="Text Box 43"/>
            <p:cNvSpPr txBox="1">
              <a:spLocks noChangeArrowheads="1"/>
            </p:cNvSpPr>
            <p:nvPr/>
          </p:nvSpPr>
          <p:spPr bwMode="auto">
            <a:xfrm>
              <a:off x="3363" y="827"/>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E</a:t>
              </a:r>
            </a:p>
          </p:txBody>
        </p:sp>
        <p:sp>
          <p:nvSpPr>
            <p:cNvPr id="32782" name="Text Box 44"/>
            <p:cNvSpPr txBox="1">
              <a:spLocks noChangeArrowheads="1"/>
            </p:cNvSpPr>
            <p:nvPr/>
          </p:nvSpPr>
          <p:spPr bwMode="auto">
            <a:xfrm>
              <a:off x="3886" y="1132"/>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F</a:t>
              </a:r>
            </a:p>
          </p:txBody>
        </p:sp>
        <p:sp>
          <p:nvSpPr>
            <p:cNvPr id="32783" name="Text Box 45"/>
            <p:cNvSpPr txBox="1">
              <a:spLocks noChangeArrowheads="1"/>
            </p:cNvSpPr>
            <p:nvPr/>
          </p:nvSpPr>
          <p:spPr bwMode="auto">
            <a:xfrm>
              <a:off x="4673" y="826"/>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D</a:t>
              </a:r>
            </a:p>
          </p:txBody>
        </p:sp>
        <p:sp>
          <p:nvSpPr>
            <p:cNvPr id="32784" name="Text Box 46"/>
            <p:cNvSpPr txBox="1">
              <a:spLocks noChangeArrowheads="1"/>
            </p:cNvSpPr>
            <p:nvPr/>
          </p:nvSpPr>
          <p:spPr bwMode="auto">
            <a:xfrm>
              <a:off x="4228" y="504"/>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FF3300"/>
                  </a:solidFill>
                </a:rPr>
                <a:t>C</a:t>
              </a:r>
            </a:p>
          </p:txBody>
        </p:sp>
        <p:sp>
          <p:nvSpPr>
            <p:cNvPr id="32785" name="Text Box 47"/>
            <p:cNvSpPr txBox="1">
              <a:spLocks noChangeArrowheads="1"/>
            </p:cNvSpPr>
            <p:nvPr/>
          </p:nvSpPr>
          <p:spPr bwMode="auto">
            <a:xfrm>
              <a:off x="4377" y="1401"/>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G</a:t>
              </a:r>
            </a:p>
          </p:txBody>
        </p:sp>
        <p:sp>
          <p:nvSpPr>
            <p:cNvPr id="32786" name="Text Box 48"/>
            <p:cNvSpPr txBox="1">
              <a:spLocks noChangeArrowheads="1"/>
            </p:cNvSpPr>
            <p:nvPr/>
          </p:nvSpPr>
          <p:spPr bwMode="auto">
            <a:xfrm>
              <a:off x="4037" y="1994"/>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H</a:t>
              </a:r>
            </a:p>
          </p:txBody>
        </p:sp>
        <p:sp>
          <p:nvSpPr>
            <p:cNvPr id="32787" name="Text Box 49"/>
            <p:cNvSpPr txBox="1">
              <a:spLocks noChangeArrowheads="1"/>
            </p:cNvSpPr>
            <p:nvPr/>
          </p:nvSpPr>
          <p:spPr bwMode="auto">
            <a:xfrm>
              <a:off x="3725" y="2578"/>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I</a:t>
              </a:r>
            </a:p>
          </p:txBody>
        </p:sp>
        <p:sp>
          <p:nvSpPr>
            <p:cNvPr id="32788" name="Text Box 50"/>
            <p:cNvSpPr txBox="1">
              <a:spLocks noChangeArrowheads="1"/>
            </p:cNvSpPr>
            <p:nvPr/>
          </p:nvSpPr>
          <p:spPr bwMode="auto">
            <a:xfrm>
              <a:off x="4259" y="2866"/>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J</a:t>
              </a:r>
            </a:p>
          </p:txBody>
        </p:sp>
        <p:sp>
          <p:nvSpPr>
            <p:cNvPr id="32789" name="Text Box 51"/>
            <p:cNvSpPr txBox="1">
              <a:spLocks noChangeArrowheads="1"/>
            </p:cNvSpPr>
            <p:nvPr/>
          </p:nvSpPr>
          <p:spPr bwMode="auto">
            <a:xfrm>
              <a:off x="4688" y="3189"/>
              <a:ext cx="35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b="1">
                  <a:solidFill>
                    <a:srgbClr val="3366FF"/>
                  </a:solidFill>
                </a:rPr>
                <a:t>K</a:t>
              </a:r>
            </a:p>
          </p:txBody>
        </p:sp>
      </p:grpSp>
      <p:grpSp>
        <p:nvGrpSpPr>
          <p:cNvPr id="5" name="Group 52"/>
          <p:cNvGrpSpPr>
            <a:grpSpLocks/>
          </p:cNvGrpSpPr>
          <p:nvPr/>
        </p:nvGrpSpPr>
        <p:grpSpPr bwMode="auto">
          <a:xfrm>
            <a:off x="568325" y="4783138"/>
            <a:ext cx="4900613" cy="546100"/>
            <a:chOff x="358" y="3013"/>
            <a:chExt cx="3087" cy="344"/>
          </a:xfrm>
        </p:grpSpPr>
        <p:sp>
          <p:nvSpPr>
            <p:cNvPr id="32777" name="Text Box 53"/>
            <p:cNvSpPr txBox="1">
              <a:spLocks noChangeArrowheads="1"/>
            </p:cNvSpPr>
            <p:nvPr/>
          </p:nvSpPr>
          <p:spPr bwMode="auto">
            <a:xfrm>
              <a:off x="358" y="3013"/>
              <a:ext cx="1366" cy="327"/>
            </a:xfrm>
            <a:prstGeom prst="rect">
              <a:avLst/>
            </a:prstGeom>
            <a:noFill/>
            <a:ln w="12700" cap="sq">
              <a:noFill/>
              <a:miter lim="800000"/>
              <a:headEnd type="none" w="sm" len="sm"/>
              <a:tailEnd type="none" w="sm" len="sm"/>
            </a:ln>
          </p:spPr>
          <p:txBody>
            <a:bodyPr>
              <a:spAutoFit/>
            </a:bodyPr>
            <a:lstStyle/>
            <a:p>
              <a:r>
                <a:rPr lang="zh-CN" altLang="en-US" sz="2800" b="1">
                  <a:solidFill>
                    <a:srgbClr val="FF3300"/>
                  </a:solidFill>
                  <a:ea typeface="楷体_GB2312" pitchFamily="49" charset="-122"/>
                </a:rPr>
                <a:t>先序遍历：</a:t>
              </a:r>
              <a:endParaRPr lang="zh-CN" altLang="en-US" sz="2800" b="1">
                <a:solidFill>
                  <a:srgbClr val="FF3300"/>
                </a:solidFill>
              </a:endParaRPr>
            </a:p>
          </p:txBody>
        </p:sp>
        <p:sp>
          <p:nvSpPr>
            <p:cNvPr id="32778" name="Text Box 54"/>
            <p:cNvSpPr txBox="1">
              <a:spLocks noChangeArrowheads="1"/>
            </p:cNvSpPr>
            <p:nvPr/>
          </p:nvSpPr>
          <p:spPr bwMode="auto">
            <a:xfrm>
              <a:off x="1526" y="3030"/>
              <a:ext cx="1919"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b="1">
                  <a:solidFill>
                    <a:srgbClr val="000000"/>
                  </a:solidFill>
                  <a:ea typeface="楷体_GB2312" pitchFamily="49" charset="-122"/>
                </a:rPr>
                <a:t>BEF</a:t>
              </a:r>
              <a:r>
                <a:rPr lang="en-US" altLang="zh-CN" sz="2800" b="1">
                  <a:solidFill>
                    <a:srgbClr val="990033"/>
                  </a:solidFill>
                  <a:ea typeface="楷体_GB2312" pitchFamily="49" charset="-122"/>
                </a:rPr>
                <a:t> </a:t>
              </a:r>
              <a:r>
                <a:rPr lang="en-US" altLang="zh-CN" sz="2800" b="1">
                  <a:solidFill>
                    <a:srgbClr val="FF3300"/>
                  </a:solidFill>
                  <a:ea typeface="楷体_GB2312" pitchFamily="49" charset="-122"/>
                </a:rPr>
                <a:t>C</a:t>
              </a:r>
              <a:r>
                <a:rPr lang="en-US" altLang="zh-CN" sz="2800" b="1">
                  <a:solidFill>
                    <a:srgbClr val="990033"/>
                  </a:solidFill>
                  <a:ea typeface="楷体_GB2312" pitchFamily="49" charset="-122"/>
                </a:rPr>
                <a:t> </a:t>
              </a:r>
              <a:r>
                <a:rPr lang="en-US" altLang="zh-CN" sz="2800" b="1">
                  <a:solidFill>
                    <a:srgbClr val="3366FF"/>
                  </a:solidFill>
                  <a:ea typeface="楷体_GB2312" pitchFamily="49" charset="-122"/>
                </a:rPr>
                <a:t>DGHIJK</a:t>
              </a:r>
              <a:endParaRPr lang="en-US" altLang="zh-CN" sz="2800" b="1">
                <a:solidFill>
                  <a:srgbClr val="3366FF"/>
                </a:solidFill>
              </a:endParaRPr>
            </a:p>
          </p:txBody>
        </p:sp>
      </p:grpSp>
      <p:grpSp>
        <p:nvGrpSpPr>
          <p:cNvPr id="6" name="Group 55"/>
          <p:cNvGrpSpPr>
            <a:grpSpLocks/>
          </p:cNvGrpSpPr>
          <p:nvPr/>
        </p:nvGrpSpPr>
        <p:grpSpPr bwMode="auto">
          <a:xfrm>
            <a:off x="541338" y="5470525"/>
            <a:ext cx="5043487" cy="558800"/>
            <a:chOff x="341" y="3446"/>
            <a:chExt cx="3177" cy="352"/>
          </a:xfrm>
        </p:grpSpPr>
        <p:sp>
          <p:nvSpPr>
            <p:cNvPr id="32775" name="Text Box 56"/>
            <p:cNvSpPr txBox="1">
              <a:spLocks noChangeArrowheads="1"/>
            </p:cNvSpPr>
            <p:nvPr/>
          </p:nvSpPr>
          <p:spPr bwMode="auto">
            <a:xfrm>
              <a:off x="341" y="3446"/>
              <a:ext cx="1462" cy="327"/>
            </a:xfrm>
            <a:prstGeom prst="rect">
              <a:avLst/>
            </a:prstGeom>
            <a:noFill/>
            <a:ln w="12700" cap="sq">
              <a:noFill/>
              <a:miter lim="800000"/>
              <a:headEnd type="none" w="sm" len="sm"/>
              <a:tailEnd type="none" w="sm" len="sm"/>
            </a:ln>
          </p:spPr>
          <p:txBody>
            <a:bodyPr>
              <a:spAutoFit/>
            </a:bodyPr>
            <a:lstStyle/>
            <a:p>
              <a:r>
                <a:rPr lang="zh-CN" altLang="en-US" sz="2800" b="1">
                  <a:solidFill>
                    <a:srgbClr val="FF3300"/>
                  </a:solidFill>
                  <a:ea typeface="楷体_GB2312" pitchFamily="49" charset="-122"/>
                </a:rPr>
                <a:t>中序遍历：</a:t>
              </a:r>
              <a:endParaRPr lang="zh-CN" altLang="en-US" sz="2800" b="1">
                <a:solidFill>
                  <a:srgbClr val="FF3300"/>
                </a:solidFill>
              </a:endParaRPr>
            </a:p>
          </p:txBody>
        </p:sp>
        <p:sp>
          <p:nvSpPr>
            <p:cNvPr id="32776" name="Text Box 57"/>
            <p:cNvSpPr txBox="1">
              <a:spLocks noChangeArrowheads="1"/>
            </p:cNvSpPr>
            <p:nvPr/>
          </p:nvSpPr>
          <p:spPr bwMode="auto">
            <a:xfrm>
              <a:off x="1503" y="3471"/>
              <a:ext cx="2015"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b="1">
                  <a:solidFill>
                    <a:srgbClr val="000000"/>
                  </a:solidFill>
                  <a:ea typeface="楷体_GB2312" pitchFamily="49" charset="-122"/>
                </a:rPr>
                <a:t>EFB</a:t>
              </a:r>
              <a:r>
                <a:rPr lang="en-US" altLang="zh-CN" sz="2800" b="1">
                  <a:solidFill>
                    <a:srgbClr val="990033"/>
                  </a:solidFill>
                  <a:ea typeface="楷体_GB2312" pitchFamily="49" charset="-122"/>
                </a:rPr>
                <a:t> </a:t>
              </a:r>
              <a:r>
                <a:rPr lang="en-US" altLang="zh-CN" sz="2800" b="1">
                  <a:solidFill>
                    <a:srgbClr val="FF3300"/>
                  </a:solidFill>
                  <a:ea typeface="楷体_GB2312" pitchFamily="49" charset="-122"/>
                </a:rPr>
                <a:t>C</a:t>
              </a:r>
              <a:r>
                <a:rPr lang="en-US" altLang="zh-CN" sz="2800" b="1">
                  <a:solidFill>
                    <a:srgbClr val="990033"/>
                  </a:solidFill>
                  <a:ea typeface="楷体_GB2312" pitchFamily="49" charset="-122"/>
                </a:rPr>
                <a:t> </a:t>
              </a:r>
              <a:r>
                <a:rPr lang="en-US" altLang="zh-CN" sz="2800" b="1">
                  <a:solidFill>
                    <a:srgbClr val="3366FF"/>
                  </a:solidFill>
                  <a:ea typeface="楷体_GB2312" pitchFamily="49" charset="-122"/>
                </a:rPr>
                <a:t>IJKHGD</a:t>
              </a:r>
            </a:p>
          </p:txBody>
        </p:sp>
      </p:grpSp>
      <p:sp>
        <p:nvSpPr>
          <p:cNvPr id="96314" name="AutoShape 58"/>
          <p:cNvSpPr>
            <a:spLocks noChangeArrowheads="1"/>
          </p:cNvSpPr>
          <p:nvPr/>
        </p:nvSpPr>
        <p:spPr bwMode="auto">
          <a:xfrm>
            <a:off x="4064000" y="2089150"/>
            <a:ext cx="1073150" cy="552450"/>
          </a:xfrm>
          <a:prstGeom prst="rightArrow">
            <a:avLst>
              <a:gd name="adj1" fmla="val 50000"/>
              <a:gd name="adj2" fmla="val 48563"/>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Tree>
    <p:extLst>
      <p:ext uri="{BB962C8B-B14F-4D97-AF65-F5344CB8AC3E}">
        <p14:creationId xmlns:p14="http://schemas.microsoft.com/office/powerpoint/2010/main" val="32055071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314"/>
                                        </p:tgtEl>
                                        <p:attrNameLst>
                                          <p:attrName>style.visibility</p:attrName>
                                        </p:attrNameLst>
                                      </p:cBhvr>
                                      <p:to>
                                        <p:strVal val="visible"/>
                                      </p:to>
                                    </p:set>
                                    <p:animEffect transition="in" filter="wipe(left)">
                                      <p:cBhvr>
                                        <p:cTn id="7" dur="500"/>
                                        <p:tgtEl>
                                          <p:spTgt spid="963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066800" y="381000"/>
            <a:ext cx="6934200" cy="1555750"/>
          </a:xfrm>
          <a:prstGeom prst="rect">
            <a:avLst/>
          </a:prstGeom>
          <a:solidFill>
            <a:srgbClr val="FBE2DF"/>
          </a:solidFill>
          <a:ln w="12700" cap="sq">
            <a:noFill/>
            <a:miter lim="800000"/>
            <a:headEnd type="none" w="sm" len="sm"/>
            <a:tailEnd type="none" w="sm" len="sm"/>
          </a:ln>
        </p:spPr>
        <p:txBody>
          <a:bodyPr>
            <a:spAutoFit/>
          </a:bodyPr>
          <a:lstStyle/>
          <a:p>
            <a:pPr algn="ctr"/>
            <a:r>
              <a:rPr lang="en-US" altLang="zh-CN" sz="2400" b="1">
                <a:solidFill>
                  <a:srgbClr val="CC3300"/>
                </a:solidFill>
                <a:ea typeface="楷体_GB2312" pitchFamily="49" charset="-122"/>
              </a:rPr>
              <a:t> </a:t>
            </a:r>
            <a:r>
              <a:rPr lang="zh-CN" altLang="en-US" sz="4800" b="1">
                <a:solidFill>
                  <a:srgbClr val="CC3300"/>
                </a:solidFill>
                <a:ea typeface="隶书" pitchFamily="49" charset="-122"/>
              </a:rPr>
              <a:t>树的遍历和二叉树遍历的对应关系 ？</a:t>
            </a:r>
            <a:endParaRPr lang="zh-CN" altLang="en-US" sz="2400">
              <a:solidFill>
                <a:srgbClr val="000000"/>
              </a:solidFill>
            </a:endParaRPr>
          </a:p>
        </p:txBody>
      </p:sp>
      <p:sp>
        <p:nvSpPr>
          <p:cNvPr id="33795" name="Text Box 3"/>
          <p:cNvSpPr txBox="1">
            <a:spLocks noChangeArrowheads="1"/>
          </p:cNvSpPr>
          <p:nvPr/>
        </p:nvSpPr>
        <p:spPr bwMode="auto">
          <a:xfrm>
            <a:off x="431800" y="3565525"/>
            <a:ext cx="2411413" cy="701675"/>
          </a:xfrm>
          <a:prstGeom prst="rect">
            <a:avLst/>
          </a:prstGeom>
          <a:noFill/>
          <a:ln w="12700" cap="sq">
            <a:noFill/>
            <a:miter lim="800000"/>
            <a:headEnd type="none" w="sm" len="sm"/>
            <a:tailEnd type="none" w="sm" len="sm"/>
          </a:ln>
        </p:spPr>
        <p:txBody>
          <a:bodyPr>
            <a:spAutoFit/>
          </a:bodyPr>
          <a:lstStyle/>
          <a:p>
            <a:r>
              <a:rPr lang="zh-CN" altLang="en-US" sz="4000" b="1">
                <a:solidFill>
                  <a:srgbClr val="3333CC"/>
                </a:solidFill>
                <a:ea typeface="楷体_GB2312" pitchFamily="49" charset="-122"/>
              </a:rPr>
              <a:t>先根遍历</a:t>
            </a:r>
            <a:endParaRPr lang="zh-CN" altLang="en-US" sz="2400" b="1">
              <a:solidFill>
                <a:srgbClr val="000000"/>
              </a:solidFill>
              <a:ea typeface="楷体_GB2312" pitchFamily="49" charset="-122"/>
            </a:endParaRPr>
          </a:p>
        </p:txBody>
      </p:sp>
      <p:sp>
        <p:nvSpPr>
          <p:cNvPr id="33796" name="Rectangle 4"/>
          <p:cNvSpPr>
            <a:spLocks noChangeArrowheads="1"/>
          </p:cNvSpPr>
          <p:nvPr/>
        </p:nvSpPr>
        <p:spPr bwMode="auto">
          <a:xfrm>
            <a:off x="1208088" y="2422525"/>
            <a:ext cx="696912" cy="701675"/>
          </a:xfrm>
          <a:prstGeom prst="rect">
            <a:avLst/>
          </a:prstGeom>
          <a:noFill/>
          <a:ln w="12700" cap="sq">
            <a:noFill/>
            <a:miter lim="800000"/>
            <a:headEnd type="none" w="sm" len="sm"/>
            <a:tailEnd type="none" w="sm" len="sm"/>
          </a:ln>
        </p:spPr>
        <p:txBody>
          <a:bodyPr wrap="none">
            <a:spAutoFit/>
          </a:bodyPr>
          <a:lstStyle/>
          <a:p>
            <a:r>
              <a:rPr lang="zh-CN" altLang="en-US" sz="4000" b="1">
                <a:solidFill>
                  <a:srgbClr val="3333CC"/>
                </a:solidFill>
                <a:ea typeface="楷体_GB2312" pitchFamily="49" charset="-122"/>
              </a:rPr>
              <a:t>树</a:t>
            </a:r>
          </a:p>
        </p:txBody>
      </p:sp>
      <p:sp>
        <p:nvSpPr>
          <p:cNvPr id="33797" name="Text Box 5"/>
          <p:cNvSpPr txBox="1">
            <a:spLocks noChangeArrowheads="1"/>
          </p:cNvSpPr>
          <p:nvPr/>
        </p:nvSpPr>
        <p:spPr bwMode="auto">
          <a:xfrm>
            <a:off x="503238" y="5692775"/>
            <a:ext cx="2235200" cy="701675"/>
          </a:xfrm>
          <a:prstGeom prst="rect">
            <a:avLst/>
          </a:prstGeom>
          <a:noFill/>
          <a:ln w="12700" cap="sq">
            <a:noFill/>
            <a:miter lim="800000"/>
            <a:headEnd type="none" w="sm" len="sm"/>
            <a:tailEnd type="none" w="sm" len="sm"/>
          </a:ln>
        </p:spPr>
        <p:txBody>
          <a:bodyPr wrap="none">
            <a:spAutoFit/>
          </a:bodyPr>
          <a:lstStyle/>
          <a:p>
            <a:r>
              <a:rPr lang="zh-CN" altLang="en-US" sz="4000" b="1">
                <a:solidFill>
                  <a:srgbClr val="3333CC"/>
                </a:solidFill>
                <a:ea typeface="楷体_GB2312" pitchFamily="49" charset="-122"/>
              </a:rPr>
              <a:t>后根遍历</a:t>
            </a:r>
          </a:p>
        </p:txBody>
      </p:sp>
      <p:grpSp>
        <p:nvGrpSpPr>
          <p:cNvPr id="2" name="Group 6"/>
          <p:cNvGrpSpPr>
            <a:grpSpLocks/>
          </p:cNvGrpSpPr>
          <p:nvPr/>
        </p:nvGrpSpPr>
        <p:grpSpPr bwMode="auto">
          <a:xfrm>
            <a:off x="3203575" y="2443163"/>
            <a:ext cx="2287588" cy="4010025"/>
            <a:chOff x="3920" y="1526"/>
            <a:chExt cx="1441" cy="2526"/>
          </a:xfrm>
        </p:grpSpPr>
        <p:sp>
          <p:nvSpPr>
            <p:cNvPr id="33820" name="Rectangle 7"/>
            <p:cNvSpPr>
              <a:spLocks noChangeArrowheads="1"/>
            </p:cNvSpPr>
            <p:nvPr/>
          </p:nvSpPr>
          <p:spPr bwMode="auto">
            <a:xfrm>
              <a:off x="4099" y="1526"/>
              <a:ext cx="1076" cy="442"/>
            </a:xfrm>
            <a:prstGeom prst="rect">
              <a:avLst/>
            </a:prstGeom>
            <a:noFill/>
            <a:ln w="12700" cap="sq">
              <a:noFill/>
              <a:miter lim="800000"/>
              <a:headEnd type="none" w="sm" len="sm"/>
              <a:tailEnd type="none" w="sm" len="sm"/>
            </a:ln>
          </p:spPr>
          <p:txBody>
            <a:bodyPr wrap="none">
              <a:spAutoFit/>
            </a:bodyPr>
            <a:lstStyle/>
            <a:p>
              <a:r>
                <a:rPr lang="zh-CN" altLang="en-US" sz="4000" b="1">
                  <a:solidFill>
                    <a:srgbClr val="990000"/>
                  </a:solidFill>
                  <a:ea typeface="楷体_GB2312" pitchFamily="49" charset="-122"/>
                </a:rPr>
                <a:t>二叉树</a:t>
              </a:r>
              <a:endParaRPr lang="zh-CN" altLang="en-US" sz="4000" b="1">
                <a:solidFill>
                  <a:srgbClr val="3333CC"/>
                </a:solidFill>
                <a:ea typeface="楷体_GB2312" pitchFamily="49" charset="-122"/>
              </a:endParaRPr>
            </a:p>
          </p:txBody>
        </p:sp>
        <p:sp>
          <p:nvSpPr>
            <p:cNvPr id="33821" name="Text Box 8"/>
            <p:cNvSpPr txBox="1">
              <a:spLocks noChangeArrowheads="1"/>
            </p:cNvSpPr>
            <p:nvPr/>
          </p:nvSpPr>
          <p:spPr bwMode="auto">
            <a:xfrm>
              <a:off x="3936" y="2246"/>
              <a:ext cx="1396" cy="442"/>
            </a:xfrm>
            <a:prstGeom prst="rect">
              <a:avLst/>
            </a:prstGeom>
            <a:noFill/>
            <a:ln w="12700" cap="sq">
              <a:noFill/>
              <a:miter lim="800000"/>
              <a:headEnd type="none" w="sm" len="sm"/>
              <a:tailEnd type="none" w="sm" len="sm"/>
            </a:ln>
          </p:spPr>
          <p:txBody>
            <a:bodyPr wrap="none">
              <a:spAutoFit/>
            </a:bodyPr>
            <a:lstStyle/>
            <a:p>
              <a:r>
                <a:rPr lang="zh-CN" altLang="en-US" sz="4000" b="1">
                  <a:solidFill>
                    <a:srgbClr val="990000"/>
                  </a:solidFill>
                  <a:ea typeface="楷体_GB2312" pitchFamily="49" charset="-122"/>
                </a:rPr>
                <a:t>先序遍历</a:t>
              </a:r>
              <a:endParaRPr lang="zh-CN" altLang="en-US" sz="2400" b="1">
                <a:solidFill>
                  <a:srgbClr val="000000"/>
                </a:solidFill>
                <a:ea typeface="楷体_GB2312" pitchFamily="49" charset="-122"/>
              </a:endParaRPr>
            </a:p>
          </p:txBody>
        </p:sp>
        <p:sp>
          <p:nvSpPr>
            <p:cNvPr id="33822" name="Text Box 9"/>
            <p:cNvSpPr txBox="1">
              <a:spLocks noChangeArrowheads="1"/>
            </p:cNvSpPr>
            <p:nvPr/>
          </p:nvSpPr>
          <p:spPr bwMode="auto">
            <a:xfrm>
              <a:off x="3920" y="2966"/>
              <a:ext cx="1396" cy="442"/>
            </a:xfrm>
            <a:prstGeom prst="rect">
              <a:avLst/>
            </a:prstGeom>
            <a:noFill/>
            <a:ln w="12700" cap="sq">
              <a:noFill/>
              <a:miter lim="800000"/>
              <a:headEnd type="none" w="sm" len="sm"/>
              <a:tailEnd type="none" w="sm" len="sm"/>
            </a:ln>
          </p:spPr>
          <p:txBody>
            <a:bodyPr wrap="none">
              <a:spAutoFit/>
            </a:bodyPr>
            <a:lstStyle/>
            <a:p>
              <a:r>
                <a:rPr lang="zh-CN" altLang="en-US" sz="4000" b="1">
                  <a:solidFill>
                    <a:srgbClr val="990000"/>
                  </a:solidFill>
                  <a:ea typeface="楷体_GB2312" pitchFamily="49" charset="-122"/>
                </a:rPr>
                <a:t>中序遍历</a:t>
              </a:r>
              <a:endParaRPr lang="zh-CN" altLang="en-US" sz="2400" b="1">
                <a:solidFill>
                  <a:srgbClr val="000000"/>
                </a:solidFill>
                <a:ea typeface="楷体_GB2312" pitchFamily="49" charset="-122"/>
              </a:endParaRPr>
            </a:p>
          </p:txBody>
        </p:sp>
        <p:sp>
          <p:nvSpPr>
            <p:cNvPr id="33823" name="Text Box 10"/>
            <p:cNvSpPr txBox="1">
              <a:spLocks noChangeArrowheads="1"/>
            </p:cNvSpPr>
            <p:nvPr/>
          </p:nvSpPr>
          <p:spPr bwMode="auto">
            <a:xfrm>
              <a:off x="3965" y="3610"/>
              <a:ext cx="1396" cy="442"/>
            </a:xfrm>
            <a:prstGeom prst="rect">
              <a:avLst/>
            </a:prstGeom>
            <a:noFill/>
            <a:ln w="12700" cap="sq">
              <a:noFill/>
              <a:miter lim="800000"/>
              <a:headEnd type="none" w="sm" len="sm"/>
              <a:tailEnd type="none" w="sm" len="sm"/>
            </a:ln>
          </p:spPr>
          <p:txBody>
            <a:bodyPr wrap="none">
              <a:spAutoFit/>
            </a:bodyPr>
            <a:lstStyle/>
            <a:p>
              <a:r>
                <a:rPr lang="zh-CN" altLang="en-US" sz="4000" b="1">
                  <a:solidFill>
                    <a:srgbClr val="990000"/>
                  </a:solidFill>
                  <a:ea typeface="楷体_GB2312" pitchFamily="49" charset="-122"/>
                </a:rPr>
                <a:t>后序遍历</a:t>
              </a:r>
              <a:endParaRPr lang="zh-CN" altLang="en-US" sz="2400" b="1">
                <a:solidFill>
                  <a:srgbClr val="000000"/>
                </a:solidFill>
                <a:ea typeface="楷体_GB2312" pitchFamily="49" charset="-122"/>
              </a:endParaRPr>
            </a:p>
          </p:txBody>
        </p:sp>
      </p:grpSp>
      <p:grpSp>
        <p:nvGrpSpPr>
          <p:cNvPr id="3" name="Group 11"/>
          <p:cNvGrpSpPr>
            <a:grpSpLocks/>
          </p:cNvGrpSpPr>
          <p:nvPr/>
        </p:nvGrpSpPr>
        <p:grpSpPr bwMode="auto">
          <a:xfrm>
            <a:off x="854075" y="4610100"/>
            <a:ext cx="1425575" cy="639763"/>
            <a:chOff x="634" y="2880"/>
            <a:chExt cx="898" cy="403"/>
          </a:xfrm>
        </p:grpSpPr>
        <p:sp>
          <p:nvSpPr>
            <p:cNvPr id="33818" name="Line 12"/>
            <p:cNvSpPr>
              <a:spLocks noChangeShapeType="1"/>
            </p:cNvSpPr>
            <p:nvPr/>
          </p:nvSpPr>
          <p:spPr bwMode="auto">
            <a:xfrm>
              <a:off x="634" y="2949"/>
              <a:ext cx="898" cy="254"/>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sp>
          <p:nvSpPr>
            <p:cNvPr id="33819" name="Line 13"/>
            <p:cNvSpPr>
              <a:spLocks noChangeShapeType="1"/>
            </p:cNvSpPr>
            <p:nvPr/>
          </p:nvSpPr>
          <p:spPr bwMode="auto">
            <a:xfrm flipV="1">
              <a:off x="680" y="2880"/>
              <a:ext cx="806" cy="403"/>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grpSp>
      <p:grpSp>
        <p:nvGrpSpPr>
          <p:cNvPr id="4" name="Group 14"/>
          <p:cNvGrpSpPr>
            <a:grpSpLocks/>
          </p:cNvGrpSpPr>
          <p:nvPr/>
        </p:nvGrpSpPr>
        <p:grpSpPr bwMode="auto">
          <a:xfrm>
            <a:off x="6172200" y="2492375"/>
            <a:ext cx="2216150" cy="3944938"/>
            <a:chOff x="2160" y="1526"/>
            <a:chExt cx="1396" cy="2485"/>
          </a:xfrm>
        </p:grpSpPr>
        <p:sp>
          <p:nvSpPr>
            <p:cNvPr id="33812" name="Rectangle 15"/>
            <p:cNvSpPr>
              <a:spLocks noChangeArrowheads="1"/>
            </p:cNvSpPr>
            <p:nvPr/>
          </p:nvSpPr>
          <p:spPr bwMode="auto">
            <a:xfrm>
              <a:off x="2502" y="1526"/>
              <a:ext cx="756" cy="442"/>
            </a:xfrm>
            <a:prstGeom prst="rect">
              <a:avLst/>
            </a:prstGeom>
            <a:noFill/>
            <a:ln w="12700" cap="sq">
              <a:noFill/>
              <a:miter lim="800000"/>
              <a:headEnd type="none" w="sm" len="sm"/>
              <a:tailEnd type="none" w="sm" len="sm"/>
            </a:ln>
          </p:spPr>
          <p:txBody>
            <a:bodyPr wrap="none">
              <a:spAutoFit/>
            </a:bodyPr>
            <a:lstStyle/>
            <a:p>
              <a:r>
                <a:rPr lang="zh-CN" altLang="en-US" sz="4000" b="1">
                  <a:solidFill>
                    <a:srgbClr val="808080"/>
                  </a:solidFill>
                  <a:ea typeface="楷体_GB2312" pitchFamily="49" charset="-122"/>
                </a:rPr>
                <a:t>森林</a:t>
              </a:r>
              <a:endParaRPr lang="zh-CN" altLang="en-US" sz="4000" b="1">
                <a:solidFill>
                  <a:srgbClr val="3333CC"/>
                </a:solidFill>
                <a:ea typeface="楷体_GB2312" pitchFamily="49" charset="-122"/>
              </a:endParaRPr>
            </a:p>
          </p:txBody>
        </p:sp>
        <p:sp>
          <p:nvSpPr>
            <p:cNvPr id="33813" name="Text Box 16"/>
            <p:cNvSpPr txBox="1">
              <a:spLocks noChangeArrowheads="1"/>
            </p:cNvSpPr>
            <p:nvPr/>
          </p:nvSpPr>
          <p:spPr bwMode="auto">
            <a:xfrm>
              <a:off x="2160" y="2246"/>
              <a:ext cx="1396" cy="442"/>
            </a:xfrm>
            <a:prstGeom prst="rect">
              <a:avLst/>
            </a:prstGeom>
            <a:noFill/>
            <a:ln w="12700" cap="sq">
              <a:noFill/>
              <a:miter lim="800000"/>
              <a:headEnd type="none" w="sm" len="sm"/>
              <a:tailEnd type="none" w="sm" len="sm"/>
            </a:ln>
          </p:spPr>
          <p:txBody>
            <a:bodyPr wrap="none">
              <a:spAutoFit/>
            </a:bodyPr>
            <a:lstStyle/>
            <a:p>
              <a:r>
                <a:rPr lang="zh-CN" altLang="en-US" sz="4000" b="1">
                  <a:solidFill>
                    <a:srgbClr val="808080"/>
                  </a:solidFill>
                  <a:ea typeface="楷体_GB2312" pitchFamily="49" charset="-122"/>
                </a:rPr>
                <a:t>先序遍历</a:t>
              </a:r>
              <a:endParaRPr lang="zh-CN" altLang="en-US" sz="2400" b="1">
                <a:solidFill>
                  <a:srgbClr val="000000"/>
                </a:solidFill>
                <a:ea typeface="楷体_GB2312" pitchFamily="49" charset="-122"/>
              </a:endParaRPr>
            </a:p>
          </p:txBody>
        </p:sp>
        <p:sp>
          <p:nvSpPr>
            <p:cNvPr id="33814" name="Text Box 17"/>
            <p:cNvSpPr txBox="1">
              <a:spLocks noChangeArrowheads="1"/>
            </p:cNvSpPr>
            <p:nvPr/>
          </p:nvSpPr>
          <p:spPr bwMode="auto">
            <a:xfrm>
              <a:off x="2160" y="2966"/>
              <a:ext cx="1396" cy="442"/>
            </a:xfrm>
            <a:prstGeom prst="rect">
              <a:avLst/>
            </a:prstGeom>
            <a:noFill/>
            <a:ln w="12700" cap="sq">
              <a:noFill/>
              <a:miter lim="800000"/>
              <a:headEnd type="none" w="sm" len="sm"/>
              <a:tailEnd type="none" w="sm" len="sm"/>
            </a:ln>
          </p:spPr>
          <p:txBody>
            <a:bodyPr wrap="none">
              <a:spAutoFit/>
            </a:bodyPr>
            <a:lstStyle/>
            <a:p>
              <a:r>
                <a:rPr lang="zh-CN" altLang="en-US" sz="4000" b="1">
                  <a:solidFill>
                    <a:srgbClr val="808080"/>
                  </a:solidFill>
                  <a:ea typeface="楷体_GB2312" pitchFamily="49" charset="-122"/>
                </a:rPr>
                <a:t>中序遍历</a:t>
              </a:r>
              <a:endParaRPr lang="zh-CN" altLang="en-US" sz="2400" b="1">
                <a:solidFill>
                  <a:srgbClr val="000000"/>
                </a:solidFill>
                <a:ea typeface="楷体_GB2312" pitchFamily="49" charset="-122"/>
              </a:endParaRPr>
            </a:p>
          </p:txBody>
        </p:sp>
        <p:grpSp>
          <p:nvGrpSpPr>
            <p:cNvPr id="5" name="Group 18"/>
            <p:cNvGrpSpPr>
              <a:grpSpLocks/>
            </p:cNvGrpSpPr>
            <p:nvPr/>
          </p:nvGrpSpPr>
          <p:grpSpPr bwMode="auto">
            <a:xfrm>
              <a:off x="2311" y="3608"/>
              <a:ext cx="898" cy="403"/>
              <a:chOff x="634" y="2880"/>
              <a:chExt cx="898" cy="403"/>
            </a:xfrm>
          </p:grpSpPr>
          <p:sp>
            <p:nvSpPr>
              <p:cNvPr id="33816" name="Line 19"/>
              <p:cNvSpPr>
                <a:spLocks noChangeShapeType="1"/>
              </p:cNvSpPr>
              <p:nvPr/>
            </p:nvSpPr>
            <p:spPr bwMode="auto">
              <a:xfrm>
                <a:off x="634" y="2949"/>
                <a:ext cx="898" cy="254"/>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sp>
            <p:nvSpPr>
              <p:cNvPr id="33817" name="Line 20"/>
              <p:cNvSpPr>
                <a:spLocks noChangeShapeType="1"/>
              </p:cNvSpPr>
              <p:nvPr/>
            </p:nvSpPr>
            <p:spPr bwMode="auto">
              <a:xfrm flipV="1">
                <a:off x="680" y="2880"/>
                <a:ext cx="806" cy="403"/>
              </a:xfrm>
              <a:prstGeom prst="line">
                <a:avLst/>
              </a:prstGeom>
              <a:noFill/>
              <a:ln w="38100" cap="sq">
                <a:solidFill>
                  <a:srgbClr val="FF0000"/>
                </a:solidFill>
                <a:round/>
                <a:headEnd type="none" w="sm" len="sm"/>
                <a:tailEnd type="none" w="sm" len="sm"/>
              </a:ln>
            </p:spPr>
            <p:txBody>
              <a:bodyPr wrap="none"/>
              <a:lstStyle/>
              <a:p>
                <a:endParaRPr lang="zh-CN" altLang="en-US" sz="2400">
                  <a:solidFill>
                    <a:srgbClr val="000000"/>
                  </a:solidFill>
                </a:endParaRPr>
              </a:p>
            </p:txBody>
          </p:sp>
        </p:grpSp>
      </p:grpSp>
      <p:sp>
        <p:nvSpPr>
          <p:cNvPr id="33801" name="Text Box 21"/>
          <p:cNvSpPr txBox="1">
            <a:spLocks noChangeArrowheads="1"/>
          </p:cNvSpPr>
          <p:nvPr/>
        </p:nvSpPr>
        <p:spPr bwMode="auto">
          <a:xfrm>
            <a:off x="2627313" y="3573463"/>
            <a:ext cx="1152525" cy="701675"/>
          </a:xfrm>
          <a:prstGeom prst="rect">
            <a:avLst/>
          </a:prstGeom>
          <a:noFill/>
          <a:ln w="9525">
            <a:noFill/>
            <a:miter lim="800000"/>
            <a:headEnd/>
            <a:tailEnd/>
          </a:ln>
        </p:spPr>
        <p:txBody>
          <a:bodyPr>
            <a:spAutoFit/>
          </a:bodyPr>
          <a:lstStyle/>
          <a:p>
            <a:pPr>
              <a:spcBef>
                <a:spcPct val="50000"/>
              </a:spcBef>
            </a:pPr>
            <a:r>
              <a:rPr lang="zh-CN" altLang="en-US" sz="4000" b="1">
                <a:solidFill>
                  <a:srgbClr val="FF00FF"/>
                </a:solidFill>
              </a:rPr>
              <a:t>＝</a:t>
            </a:r>
          </a:p>
        </p:txBody>
      </p:sp>
      <p:sp>
        <p:nvSpPr>
          <p:cNvPr id="33802" name="Text Box 22"/>
          <p:cNvSpPr txBox="1">
            <a:spLocks noChangeArrowheads="1"/>
          </p:cNvSpPr>
          <p:nvPr/>
        </p:nvSpPr>
        <p:spPr bwMode="auto">
          <a:xfrm>
            <a:off x="5580063" y="3644900"/>
            <a:ext cx="1152525" cy="701675"/>
          </a:xfrm>
          <a:prstGeom prst="rect">
            <a:avLst/>
          </a:prstGeom>
          <a:noFill/>
          <a:ln w="9525" algn="ctr">
            <a:noFill/>
            <a:miter lim="800000"/>
            <a:headEnd/>
            <a:tailEnd/>
          </a:ln>
        </p:spPr>
        <p:txBody>
          <a:bodyPr>
            <a:spAutoFit/>
          </a:bodyPr>
          <a:lstStyle/>
          <a:p>
            <a:pPr>
              <a:spcBef>
                <a:spcPct val="50000"/>
              </a:spcBef>
            </a:pPr>
            <a:r>
              <a:rPr lang="zh-CN" altLang="en-US" sz="4000" b="1">
                <a:solidFill>
                  <a:srgbClr val="FF00FF"/>
                </a:solidFill>
              </a:rPr>
              <a:t>＝</a:t>
            </a:r>
          </a:p>
        </p:txBody>
      </p:sp>
      <p:sp>
        <p:nvSpPr>
          <p:cNvPr id="33803" name="Text Box 23"/>
          <p:cNvSpPr txBox="1">
            <a:spLocks noChangeArrowheads="1"/>
          </p:cNvSpPr>
          <p:nvPr/>
        </p:nvSpPr>
        <p:spPr bwMode="auto">
          <a:xfrm>
            <a:off x="5507038" y="4724400"/>
            <a:ext cx="1152525" cy="701675"/>
          </a:xfrm>
          <a:prstGeom prst="rect">
            <a:avLst/>
          </a:prstGeom>
          <a:noFill/>
          <a:ln w="9525" algn="ctr">
            <a:noFill/>
            <a:miter lim="800000"/>
            <a:headEnd/>
            <a:tailEnd/>
          </a:ln>
        </p:spPr>
        <p:txBody>
          <a:bodyPr>
            <a:spAutoFit/>
          </a:bodyPr>
          <a:lstStyle/>
          <a:p>
            <a:pPr>
              <a:spcBef>
                <a:spcPct val="50000"/>
              </a:spcBef>
            </a:pPr>
            <a:r>
              <a:rPr lang="zh-CN" altLang="en-US" sz="4000" b="1">
                <a:solidFill>
                  <a:srgbClr val="FF00FF"/>
                </a:solidFill>
              </a:rPr>
              <a:t>＝</a:t>
            </a:r>
          </a:p>
        </p:txBody>
      </p:sp>
      <p:sp>
        <p:nvSpPr>
          <p:cNvPr id="33804" name="Text Box 24"/>
          <p:cNvSpPr txBox="1">
            <a:spLocks noChangeArrowheads="1"/>
          </p:cNvSpPr>
          <p:nvPr/>
        </p:nvSpPr>
        <p:spPr bwMode="auto">
          <a:xfrm>
            <a:off x="2627313" y="5734050"/>
            <a:ext cx="1152525" cy="701675"/>
          </a:xfrm>
          <a:prstGeom prst="rect">
            <a:avLst/>
          </a:prstGeom>
          <a:noFill/>
          <a:ln w="9525" algn="ctr">
            <a:noFill/>
            <a:miter lim="800000"/>
            <a:headEnd/>
            <a:tailEnd/>
          </a:ln>
        </p:spPr>
        <p:txBody>
          <a:bodyPr>
            <a:spAutoFit/>
          </a:bodyPr>
          <a:lstStyle/>
          <a:p>
            <a:pPr>
              <a:spcBef>
                <a:spcPct val="50000"/>
              </a:spcBef>
            </a:pPr>
            <a:r>
              <a:rPr lang="en-US" altLang="zh-CN" sz="4000" b="1">
                <a:solidFill>
                  <a:srgbClr val="FF00FF"/>
                </a:solidFill>
                <a:cs typeface="Times New Roman" pitchFamily="18" charset="0"/>
              </a:rPr>
              <a:t>≠</a:t>
            </a:r>
          </a:p>
        </p:txBody>
      </p:sp>
      <p:grpSp>
        <p:nvGrpSpPr>
          <p:cNvPr id="6" name="Group 25"/>
          <p:cNvGrpSpPr>
            <a:grpSpLocks/>
          </p:cNvGrpSpPr>
          <p:nvPr/>
        </p:nvGrpSpPr>
        <p:grpSpPr bwMode="auto">
          <a:xfrm>
            <a:off x="2124075" y="2349500"/>
            <a:ext cx="1223963" cy="519113"/>
            <a:chOff x="1338" y="1570"/>
            <a:chExt cx="771" cy="327"/>
          </a:xfrm>
        </p:grpSpPr>
        <p:sp>
          <p:nvSpPr>
            <p:cNvPr id="33810" name="Text Box 26"/>
            <p:cNvSpPr txBox="1">
              <a:spLocks noChangeArrowheads="1"/>
            </p:cNvSpPr>
            <p:nvPr/>
          </p:nvSpPr>
          <p:spPr bwMode="auto">
            <a:xfrm>
              <a:off x="1383" y="1570"/>
              <a:ext cx="726" cy="327"/>
            </a:xfrm>
            <a:prstGeom prst="rect">
              <a:avLst/>
            </a:prstGeom>
            <a:noFill/>
            <a:ln w="9525">
              <a:noFill/>
              <a:miter lim="800000"/>
              <a:headEnd/>
              <a:tailEnd/>
            </a:ln>
          </p:spPr>
          <p:txBody>
            <a:bodyPr>
              <a:spAutoFit/>
            </a:bodyPr>
            <a:lstStyle/>
            <a:p>
              <a:pPr>
                <a:spcBef>
                  <a:spcPct val="50000"/>
                </a:spcBef>
              </a:pPr>
              <a:r>
                <a:rPr lang="zh-CN" altLang="en-US" sz="2800">
                  <a:solidFill>
                    <a:srgbClr val="FF00FF"/>
                  </a:solidFill>
                  <a:ea typeface="隶书" pitchFamily="49" charset="-122"/>
                </a:rPr>
                <a:t>转换</a:t>
              </a:r>
            </a:p>
          </p:txBody>
        </p:sp>
        <p:sp>
          <p:nvSpPr>
            <p:cNvPr id="33811" name="Line 27"/>
            <p:cNvSpPr>
              <a:spLocks noChangeShapeType="1"/>
            </p:cNvSpPr>
            <p:nvPr/>
          </p:nvSpPr>
          <p:spPr bwMode="auto">
            <a:xfrm>
              <a:off x="1338" y="1888"/>
              <a:ext cx="680" cy="0"/>
            </a:xfrm>
            <a:prstGeom prst="line">
              <a:avLst/>
            </a:prstGeom>
            <a:noFill/>
            <a:ln w="38100">
              <a:solidFill>
                <a:schemeClr val="tx1"/>
              </a:solidFill>
              <a:round/>
              <a:headEnd type="triangle" w="med" len="med"/>
              <a:tailEnd type="triangle" w="med" len="med"/>
            </a:ln>
          </p:spPr>
          <p:txBody>
            <a:bodyPr/>
            <a:lstStyle/>
            <a:p>
              <a:endParaRPr lang="zh-CN" altLang="en-US" sz="2400">
                <a:solidFill>
                  <a:srgbClr val="000000"/>
                </a:solidFill>
              </a:endParaRPr>
            </a:p>
          </p:txBody>
        </p:sp>
      </p:grpSp>
      <p:grpSp>
        <p:nvGrpSpPr>
          <p:cNvPr id="7" name="Group 28"/>
          <p:cNvGrpSpPr>
            <a:grpSpLocks/>
          </p:cNvGrpSpPr>
          <p:nvPr/>
        </p:nvGrpSpPr>
        <p:grpSpPr bwMode="auto">
          <a:xfrm>
            <a:off x="5435600" y="2420938"/>
            <a:ext cx="1223963" cy="519112"/>
            <a:chOff x="1338" y="1570"/>
            <a:chExt cx="771" cy="327"/>
          </a:xfrm>
        </p:grpSpPr>
        <p:sp>
          <p:nvSpPr>
            <p:cNvPr id="33808" name="Text Box 29"/>
            <p:cNvSpPr txBox="1">
              <a:spLocks noChangeArrowheads="1"/>
            </p:cNvSpPr>
            <p:nvPr/>
          </p:nvSpPr>
          <p:spPr bwMode="auto">
            <a:xfrm>
              <a:off x="1383" y="1570"/>
              <a:ext cx="726" cy="327"/>
            </a:xfrm>
            <a:prstGeom prst="rect">
              <a:avLst/>
            </a:prstGeom>
            <a:noFill/>
            <a:ln w="9525">
              <a:noFill/>
              <a:miter lim="800000"/>
              <a:headEnd/>
              <a:tailEnd/>
            </a:ln>
          </p:spPr>
          <p:txBody>
            <a:bodyPr>
              <a:spAutoFit/>
            </a:bodyPr>
            <a:lstStyle/>
            <a:p>
              <a:pPr>
                <a:spcBef>
                  <a:spcPct val="50000"/>
                </a:spcBef>
              </a:pPr>
              <a:r>
                <a:rPr lang="zh-CN" altLang="en-US" sz="2800">
                  <a:solidFill>
                    <a:srgbClr val="FF00FF"/>
                  </a:solidFill>
                  <a:ea typeface="隶书" pitchFamily="49" charset="-122"/>
                </a:rPr>
                <a:t>转换</a:t>
              </a:r>
            </a:p>
          </p:txBody>
        </p:sp>
        <p:sp>
          <p:nvSpPr>
            <p:cNvPr id="33809" name="Line 30"/>
            <p:cNvSpPr>
              <a:spLocks noChangeShapeType="1"/>
            </p:cNvSpPr>
            <p:nvPr/>
          </p:nvSpPr>
          <p:spPr bwMode="auto">
            <a:xfrm>
              <a:off x="1338" y="1888"/>
              <a:ext cx="680" cy="0"/>
            </a:xfrm>
            <a:prstGeom prst="line">
              <a:avLst/>
            </a:prstGeom>
            <a:noFill/>
            <a:ln w="38100">
              <a:solidFill>
                <a:schemeClr val="tx1"/>
              </a:solidFill>
              <a:round/>
              <a:headEnd type="triangle" w="med" len="med"/>
              <a:tailEnd type="triangle" w="med" len="med"/>
            </a:ln>
          </p:spPr>
          <p:txBody>
            <a:bodyPr/>
            <a:lstStyle/>
            <a:p>
              <a:endParaRPr lang="zh-CN" altLang="en-US" sz="2400">
                <a:solidFill>
                  <a:srgbClr val="000000"/>
                </a:solidFill>
              </a:endParaRPr>
            </a:p>
          </p:txBody>
        </p:sp>
      </p:grpSp>
      <p:sp>
        <p:nvSpPr>
          <p:cNvPr id="33807" name="Text Box 31"/>
          <p:cNvSpPr txBox="1">
            <a:spLocks noChangeArrowheads="1"/>
          </p:cNvSpPr>
          <p:nvPr/>
        </p:nvSpPr>
        <p:spPr bwMode="auto">
          <a:xfrm rot="-2003909">
            <a:off x="2627313" y="5013325"/>
            <a:ext cx="1152525" cy="701675"/>
          </a:xfrm>
          <a:prstGeom prst="rect">
            <a:avLst/>
          </a:prstGeom>
          <a:noFill/>
          <a:ln w="9525" algn="ctr">
            <a:noFill/>
            <a:miter lim="800000"/>
            <a:headEnd/>
            <a:tailEnd/>
          </a:ln>
        </p:spPr>
        <p:txBody>
          <a:bodyPr>
            <a:spAutoFit/>
          </a:bodyPr>
          <a:lstStyle/>
          <a:p>
            <a:pPr>
              <a:spcBef>
                <a:spcPct val="50000"/>
              </a:spcBef>
            </a:pPr>
            <a:r>
              <a:rPr lang="zh-CN" altLang="en-US" sz="4000" b="1" dirty="0">
                <a:solidFill>
                  <a:srgbClr val="FF00FF"/>
                </a:solidFill>
              </a:rPr>
              <a:t>＝</a:t>
            </a:r>
          </a:p>
        </p:txBody>
      </p:sp>
    </p:spTree>
    <p:extLst>
      <p:ext uri="{BB962C8B-B14F-4D97-AF65-F5344CB8AC3E}">
        <p14:creationId xmlns:p14="http://schemas.microsoft.com/office/powerpoint/2010/main" val="67806944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04800" y="0"/>
            <a:ext cx="7002238" cy="861774"/>
          </a:xfrm>
          <a:prstGeom prst="rect">
            <a:avLst/>
          </a:prstGeom>
          <a:noFill/>
          <a:ln w="12700" cap="sq">
            <a:noFill/>
            <a:miter lim="800000"/>
            <a:headEnd type="none" w="sm" len="sm"/>
            <a:tailEnd type="none" w="sm" len="sm"/>
          </a:ln>
        </p:spPr>
        <p:txBody>
          <a:bodyPr wrap="none">
            <a:spAutoFit/>
          </a:bodyPr>
          <a:lstStyle/>
          <a:p>
            <a:pPr>
              <a:lnSpc>
                <a:spcPct val="125000"/>
              </a:lnSpc>
            </a:pPr>
            <a:r>
              <a:rPr lang="en-US" altLang="zh-CN" sz="4000" b="1" dirty="0">
                <a:solidFill>
                  <a:srgbClr val="800000"/>
                </a:solidFill>
                <a:ea typeface="楷体_GB2312" pitchFamily="49" charset="-122"/>
              </a:rPr>
              <a:t> </a:t>
            </a:r>
            <a:r>
              <a:rPr lang="zh-CN" altLang="en-US" sz="4000" b="1" dirty="0">
                <a:solidFill>
                  <a:srgbClr val="FF00FF"/>
                </a:solidFill>
                <a:ea typeface="楷体_GB2312" pitchFamily="49" charset="-122"/>
              </a:rPr>
              <a:t>中</a:t>
            </a:r>
            <a:r>
              <a:rPr lang="zh-CN" altLang="en-US" sz="4000" b="1" dirty="0" smtClean="0">
                <a:solidFill>
                  <a:srgbClr val="FF00FF"/>
                </a:solidFill>
                <a:ea typeface="楷体_GB2312" pitchFamily="49" charset="-122"/>
              </a:rPr>
              <a:t>序</a:t>
            </a:r>
            <a:r>
              <a:rPr lang="zh-CN" altLang="en-US" sz="4000" b="1" dirty="0" smtClean="0">
                <a:solidFill>
                  <a:srgbClr val="333333"/>
                </a:solidFill>
                <a:ea typeface="楷体_GB2312" pitchFamily="49" charset="-122"/>
              </a:rPr>
              <a:t>全线索</a:t>
            </a:r>
            <a:r>
              <a:rPr lang="zh-CN" altLang="en-US" sz="4000" b="1" dirty="0">
                <a:solidFill>
                  <a:srgbClr val="333333"/>
                </a:solidFill>
                <a:ea typeface="楷体_GB2312" pitchFamily="49" charset="-122"/>
              </a:rPr>
              <a:t>二叉树</a:t>
            </a:r>
            <a:r>
              <a:rPr lang="zh-CN" altLang="en-US" sz="4000" b="1" dirty="0" smtClean="0">
                <a:solidFill>
                  <a:srgbClr val="800000"/>
                </a:solidFill>
                <a:ea typeface="楷体_GB2312" pitchFamily="49" charset="-122"/>
              </a:rPr>
              <a:t>的遍历</a:t>
            </a:r>
            <a:r>
              <a:rPr lang="zh-CN" altLang="en-US" sz="4000" b="1" dirty="0">
                <a:solidFill>
                  <a:srgbClr val="800000"/>
                </a:solidFill>
                <a:ea typeface="楷体_GB2312" pitchFamily="49" charset="-122"/>
              </a:rPr>
              <a:t>算法</a:t>
            </a:r>
            <a:endParaRPr lang="zh-CN" altLang="en-US" sz="4400" dirty="0">
              <a:solidFill>
                <a:srgbClr val="333333"/>
              </a:solidFill>
            </a:endParaRPr>
          </a:p>
        </p:txBody>
      </p:sp>
      <p:sp>
        <p:nvSpPr>
          <p:cNvPr id="45059" name="Text Box 3"/>
          <p:cNvSpPr txBox="1">
            <a:spLocks noChangeArrowheads="1"/>
          </p:cNvSpPr>
          <p:nvPr/>
        </p:nvSpPr>
        <p:spPr bwMode="auto">
          <a:xfrm>
            <a:off x="246063" y="2306638"/>
            <a:ext cx="6808787" cy="701675"/>
          </a:xfrm>
          <a:prstGeom prst="rect">
            <a:avLst/>
          </a:prstGeom>
          <a:noFill/>
          <a:ln w="12700" cap="sq">
            <a:noFill/>
            <a:miter lim="800000"/>
            <a:headEnd type="none" w="sm" len="sm"/>
            <a:tailEnd type="none" w="sm" len="sm"/>
          </a:ln>
        </p:spPr>
        <p:txBody>
          <a:bodyPr wrap="none">
            <a:spAutoFit/>
          </a:bodyPr>
          <a:lstStyle/>
          <a:p>
            <a:r>
              <a:rPr lang="en-US" altLang="zh-CN" b="1">
                <a:solidFill>
                  <a:srgbClr val="333333"/>
                </a:solidFill>
                <a:ea typeface="楷体_GB2312" pitchFamily="49" charset="-122"/>
              </a:rPr>
              <a:t> </a:t>
            </a:r>
            <a:r>
              <a:rPr lang="en-US" altLang="zh-CN" b="1">
                <a:solidFill>
                  <a:srgbClr val="008000"/>
                </a:solidFill>
              </a:rPr>
              <a:t>②  </a:t>
            </a:r>
            <a:r>
              <a:rPr lang="zh-CN" altLang="en-US" sz="4000" b="1">
                <a:solidFill>
                  <a:srgbClr val="008000"/>
                </a:solidFill>
                <a:latin typeface="隶书" pitchFamily="49" charset="-122"/>
                <a:ea typeface="隶书" pitchFamily="49" charset="-122"/>
              </a:rPr>
              <a:t>中序遍历的第一个结点 ？</a:t>
            </a:r>
          </a:p>
        </p:txBody>
      </p:sp>
      <p:sp>
        <p:nvSpPr>
          <p:cNvPr id="45060" name="Text Box 4"/>
          <p:cNvSpPr txBox="1">
            <a:spLocks noChangeArrowheads="1"/>
          </p:cNvSpPr>
          <p:nvPr/>
        </p:nvSpPr>
        <p:spPr bwMode="auto">
          <a:xfrm>
            <a:off x="317500" y="4237038"/>
            <a:ext cx="8770938" cy="701675"/>
          </a:xfrm>
          <a:prstGeom prst="rect">
            <a:avLst/>
          </a:prstGeom>
          <a:noFill/>
          <a:ln w="12700" cap="sq">
            <a:noFill/>
            <a:miter lim="800000"/>
            <a:headEnd type="none" w="sm" len="sm"/>
            <a:tailEnd type="none" w="sm" len="sm"/>
          </a:ln>
        </p:spPr>
        <p:txBody>
          <a:bodyPr wrap="none">
            <a:spAutoFit/>
          </a:bodyPr>
          <a:lstStyle/>
          <a:p>
            <a:r>
              <a:rPr lang="en-US" altLang="zh-CN" b="1">
                <a:solidFill>
                  <a:srgbClr val="008000"/>
                </a:solidFill>
              </a:rPr>
              <a:t>③  </a:t>
            </a:r>
            <a:r>
              <a:rPr lang="zh-CN" altLang="en-US" sz="4000" b="1">
                <a:solidFill>
                  <a:srgbClr val="008000"/>
                </a:solidFill>
                <a:latin typeface="隶书" pitchFamily="49" charset="-122"/>
                <a:ea typeface="隶书" pitchFamily="49" charset="-122"/>
              </a:rPr>
              <a:t>在中序线索二叉树中结点的后继 ？</a:t>
            </a:r>
          </a:p>
        </p:txBody>
      </p:sp>
      <p:sp>
        <p:nvSpPr>
          <p:cNvPr id="45061" name="Text Box 5"/>
          <p:cNvSpPr txBox="1">
            <a:spLocks noChangeArrowheads="1"/>
          </p:cNvSpPr>
          <p:nvPr/>
        </p:nvSpPr>
        <p:spPr bwMode="auto">
          <a:xfrm>
            <a:off x="779463" y="2914650"/>
            <a:ext cx="8077200" cy="1409700"/>
          </a:xfrm>
          <a:prstGeom prst="rect">
            <a:avLst/>
          </a:prstGeom>
          <a:noFill/>
          <a:ln w="12700" cap="sq">
            <a:noFill/>
            <a:miter lim="800000"/>
            <a:headEnd type="none" w="sm" len="sm"/>
            <a:tailEnd type="none" w="sm" len="sm"/>
          </a:ln>
        </p:spPr>
        <p:txBody>
          <a:bodyPr>
            <a:spAutoFit/>
          </a:bodyPr>
          <a:lstStyle/>
          <a:p>
            <a:pPr>
              <a:lnSpc>
                <a:spcPct val="120000"/>
              </a:lnSpc>
            </a:pPr>
            <a:r>
              <a:rPr lang="zh-CN" altLang="en-US">
                <a:solidFill>
                  <a:srgbClr val="0000FF"/>
                </a:solidFill>
                <a:ea typeface="楷体_GB2312" pitchFamily="49" charset="-122"/>
              </a:rPr>
              <a:t>左子树上处于</a:t>
            </a:r>
            <a:r>
              <a:rPr lang="zh-CN" altLang="en-US" b="1">
                <a:solidFill>
                  <a:srgbClr val="0000FF"/>
                </a:solidFill>
                <a:ea typeface="楷体_GB2312" pitchFamily="49" charset="-122"/>
              </a:rPr>
              <a:t>“最左下”</a:t>
            </a:r>
            <a:r>
              <a:rPr lang="zh-CN" altLang="en-US">
                <a:solidFill>
                  <a:srgbClr val="0000FF"/>
                </a:solidFill>
                <a:ea typeface="楷体_GB2312" pitchFamily="49" charset="-122"/>
              </a:rPr>
              <a:t>（没有左子树）的结点</a:t>
            </a:r>
            <a:endParaRPr lang="zh-CN" altLang="en-US">
              <a:solidFill>
                <a:srgbClr val="0000FF"/>
              </a:solidFill>
            </a:endParaRPr>
          </a:p>
        </p:txBody>
      </p:sp>
      <p:sp>
        <p:nvSpPr>
          <p:cNvPr id="45062" name="Text Box 6"/>
          <p:cNvSpPr txBox="1">
            <a:spLocks noChangeArrowheads="1"/>
          </p:cNvSpPr>
          <p:nvPr/>
        </p:nvSpPr>
        <p:spPr bwMode="auto">
          <a:xfrm>
            <a:off x="989013" y="4895850"/>
            <a:ext cx="7848600" cy="750888"/>
          </a:xfrm>
          <a:prstGeom prst="rect">
            <a:avLst/>
          </a:prstGeom>
          <a:noFill/>
          <a:ln w="12700" cap="sq">
            <a:noFill/>
            <a:miter lim="800000"/>
            <a:headEnd type="none" w="sm" len="sm"/>
            <a:tailEnd type="none" w="sm" len="sm"/>
          </a:ln>
        </p:spPr>
        <p:txBody>
          <a:bodyPr>
            <a:spAutoFit/>
          </a:bodyPr>
          <a:lstStyle/>
          <a:p>
            <a:pPr>
              <a:lnSpc>
                <a:spcPct val="120000"/>
              </a:lnSpc>
            </a:pPr>
            <a:r>
              <a:rPr lang="zh-CN" altLang="en-US" b="1">
                <a:solidFill>
                  <a:srgbClr val="990000"/>
                </a:solidFill>
                <a:ea typeface="楷体_GB2312" pitchFamily="49" charset="-122"/>
              </a:rPr>
              <a:t>若</a:t>
            </a:r>
            <a:r>
              <a:rPr lang="zh-CN" altLang="en-US">
                <a:solidFill>
                  <a:srgbClr val="000099"/>
                </a:solidFill>
                <a:ea typeface="楷体_GB2312" pitchFamily="49" charset="-122"/>
              </a:rPr>
              <a:t>无右子树，</a:t>
            </a:r>
            <a:r>
              <a:rPr lang="zh-CN" altLang="en-US" b="1">
                <a:solidFill>
                  <a:srgbClr val="990000"/>
                </a:solidFill>
                <a:ea typeface="楷体_GB2312" pitchFamily="49" charset="-122"/>
              </a:rPr>
              <a:t>则</a:t>
            </a:r>
            <a:r>
              <a:rPr lang="zh-CN" altLang="en-US" sz="3200" b="1">
                <a:solidFill>
                  <a:srgbClr val="3366FF"/>
                </a:solidFill>
                <a:ea typeface="楷体_GB2312" pitchFamily="49" charset="-122"/>
              </a:rPr>
              <a:t>右线索所指结点为后继</a:t>
            </a:r>
            <a:endParaRPr lang="zh-CN" altLang="en-US">
              <a:solidFill>
                <a:srgbClr val="000099"/>
              </a:solidFill>
              <a:ea typeface="楷体_GB2312" pitchFamily="49" charset="-122"/>
            </a:endParaRPr>
          </a:p>
        </p:txBody>
      </p:sp>
      <p:sp>
        <p:nvSpPr>
          <p:cNvPr id="45063" name="Rectangle 7"/>
          <p:cNvSpPr>
            <a:spLocks noChangeArrowheads="1"/>
          </p:cNvSpPr>
          <p:nvPr/>
        </p:nvSpPr>
        <p:spPr bwMode="auto">
          <a:xfrm>
            <a:off x="989013" y="5581650"/>
            <a:ext cx="7467600" cy="750888"/>
          </a:xfrm>
          <a:prstGeom prst="rect">
            <a:avLst/>
          </a:prstGeom>
          <a:noFill/>
          <a:ln w="12700" cap="sq">
            <a:noFill/>
            <a:miter lim="800000"/>
            <a:headEnd type="none" w="sm" len="sm"/>
            <a:tailEnd type="none" w="sm" len="sm"/>
          </a:ln>
        </p:spPr>
        <p:txBody>
          <a:bodyPr>
            <a:spAutoFit/>
          </a:bodyPr>
          <a:lstStyle/>
          <a:p>
            <a:pPr>
              <a:lnSpc>
                <a:spcPct val="120000"/>
              </a:lnSpc>
            </a:pPr>
            <a:r>
              <a:rPr lang="zh-CN" altLang="en-US" b="1">
                <a:solidFill>
                  <a:srgbClr val="990000"/>
                </a:solidFill>
                <a:ea typeface="楷体_GB2312" pitchFamily="49" charset="-122"/>
              </a:rPr>
              <a:t>否则，</a:t>
            </a:r>
            <a:r>
              <a:rPr lang="zh-CN" altLang="en-US" sz="3200" b="1">
                <a:solidFill>
                  <a:srgbClr val="333333"/>
                </a:solidFill>
                <a:ea typeface="楷体_GB2312" pitchFamily="49" charset="-122"/>
              </a:rPr>
              <a:t>右子树的“最左下”孩子为后继；</a:t>
            </a:r>
            <a:endParaRPr lang="zh-CN" altLang="en-US" b="1">
              <a:solidFill>
                <a:srgbClr val="000099"/>
              </a:solidFill>
              <a:ea typeface="楷体_GB2312" pitchFamily="49" charset="-122"/>
            </a:endParaRPr>
          </a:p>
        </p:txBody>
      </p:sp>
      <p:sp>
        <p:nvSpPr>
          <p:cNvPr id="45064" name="Text Box 8"/>
          <p:cNvSpPr txBox="1">
            <a:spLocks noChangeArrowheads="1"/>
          </p:cNvSpPr>
          <p:nvPr/>
        </p:nvSpPr>
        <p:spPr bwMode="auto">
          <a:xfrm>
            <a:off x="317500" y="862013"/>
            <a:ext cx="6253163" cy="13112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8000"/>
                </a:solidFill>
                <a:latin typeface="隶书" pitchFamily="49" charset="-122"/>
                <a:ea typeface="隶书" pitchFamily="49" charset="-122"/>
              </a:rPr>
              <a:t>① </a:t>
            </a:r>
            <a:r>
              <a:rPr lang="zh-CN" altLang="en-US" sz="4000" b="1">
                <a:solidFill>
                  <a:srgbClr val="008000"/>
                </a:solidFill>
                <a:latin typeface="隶书" pitchFamily="49" charset="-122"/>
                <a:ea typeface="隶书" pitchFamily="49" charset="-122"/>
              </a:rPr>
              <a:t>结束的条件</a:t>
            </a:r>
            <a:r>
              <a:rPr lang="en-US" altLang="zh-CN" sz="4000" b="1">
                <a:solidFill>
                  <a:srgbClr val="008000"/>
                </a:solidFill>
                <a:latin typeface="隶书" pitchFamily="49" charset="-122"/>
                <a:ea typeface="隶书" pitchFamily="49" charset="-122"/>
              </a:rPr>
              <a:t>?  </a:t>
            </a:r>
          </a:p>
          <a:p>
            <a:r>
              <a:rPr lang="en-US" altLang="zh-CN" sz="4000" b="1">
                <a:solidFill>
                  <a:srgbClr val="008000"/>
                </a:solidFill>
                <a:latin typeface="隶书" pitchFamily="49" charset="-122"/>
                <a:ea typeface="隶书" pitchFamily="49" charset="-122"/>
              </a:rPr>
              <a:t>    </a:t>
            </a:r>
            <a:r>
              <a:rPr lang="zh-CN" altLang="en-US" b="1">
                <a:solidFill>
                  <a:srgbClr val="0000FF"/>
                </a:solidFill>
                <a:latin typeface="楷体_GB2312" pitchFamily="49" charset="-122"/>
                <a:ea typeface="楷体_GB2312" pitchFamily="49" charset="-122"/>
              </a:rPr>
              <a:t>树空或者指针指向头结点</a:t>
            </a:r>
            <a:endParaRPr lang="zh-CN" altLang="en-US">
              <a:solidFill>
                <a:srgbClr val="0000FF"/>
              </a:solidFill>
              <a:latin typeface="楷体_GB2312" pitchFamily="49" charset="-122"/>
              <a:ea typeface="楷体_GB2312" pitchFamily="49" charset="-122"/>
            </a:endParaRPr>
          </a:p>
        </p:txBody>
      </p:sp>
    </p:spTree>
    <p:extLst>
      <p:ext uri="{BB962C8B-B14F-4D97-AF65-F5344CB8AC3E}">
        <p14:creationId xmlns:p14="http://schemas.microsoft.com/office/powerpoint/2010/main" val="2072950125"/>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hlinkClick r:id="" action="ppaction://hlinkshowjump?jump=nextslide"/>
          </p:cNvPr>
          <p:cNvSpPr txBox="1">
            <a:spLocks noChangeArrowheads="1"/>
          </p:cNvSpPr>
          <p:nvPr/>
        </p:nvSpPr>
        <p:spPr bwMode="auto">
          <a:xfrm>
            <a:off x="1592263" y="2592388"/>
            <a:ext cx="3841750" cy="823912"/>
          </a:xfrm>
          <a:prstGeom prst="rect">
            <a:avLst/>
          </a:prstGeom>
          <a:noFill/>
          <a:ln w="12700" cap="sq">
            <a:noFill/>
            <a:miter lim="800000"/>
            <a:headEnd type="none" w="sm" len="sm"/>
            <a:tailEnd type="none" w="sm" len="sm"/>
          </a:ln>
        </p:spPr>
        <p:txBody>
          <a:bodyPr wrap="none">
            <a:spAutoFit/>
          </a:bodyPr>
          <a:lstStyle/>
          <a:p>
            <a:r>
              <a:rPr lang="zh-CN" altLang="en-US" sz="4800" b="1">
                <a:solidFill>
                  <a:srgbClr val="000000"/>
                </a:solidFill>
                <a:ea typeface="楷体_GB2312" pitchFamily="49" charset="-122"/>
              </a:rPr>
              <a:t>一、树的遍历</a:t>
            </a:r>
            <a:endParaRPr lang="zh-CN" altLang="en-US" sz="4400">
              <a:solidFill>
                <a:srgbClr val="000000"/>
              </a:solidFill>
            </a:endParaRPr>
          </a:p>
        </p:txBody>
      </p:sp>
      <p:sp>
        <p:nvSpPr>
          <p:cNvPr id="34819" name="Text Box 3">
            <a:hlinkClick r:id="rId3" action="ppaction://hlinksldjump"/>
          </p:cNvPr>
          <p:cNvSpPr txBox="1">
            <a:spLocks noChangeArrowheads="1"/>
          </p:cNvSpPr>
          <p:nvPr/>
        </p:nvSpPr>
        <p:spPr bwMode="auto">
          <a:xfrm>
            <a:off x="1522413" y="3598863"/>
            <a:ext cx="4451350" cy="823912"/>
          </a:xfrm>
          <a:prstGeom prst="rect">
            <a:avLst/>
          </a:prstGeom>
          <a:noFill/>
          <a:ln w="12700" cap="sq">
            <a:noFill/>
            <a:miter lim="800000"/>
            <a:headEnd type="none" w="sm" len="sm"/>
            <a:tailEnd type="none" w="sm" len="sm"/>
          </a:ln>
        </p:spPr>
        <p:txBody>
          <a:bodyPr wrap="none">
            <a:spAutoFit/>
          </a:bodyPr>
          <a:lstStyle/>
          <a:p>
            <a:r>
              <a:rPr lang="zh-CN" altLang="en-US" sz="4800" b="1">
                <a:solidFill>
                  <a:srgbClr val="000000"/>
                </a:solidFill>
                <a:ea typeface="楷体_GB2312" pitchFamily="49" charset="-122"/>
              </a:rPr>
              <a:t>二、森林的遍历</a:t>
            </a:r>
            <a:endParaRPr lang="zh-CN" altLang="en-US" sz="4400">
              <a:solidFill>
                <a:srgbClr val="000000"/>
              </a:solidFill>
            </a:endParaRPr>
          </a:p>
        </p:txBody>
      </p:sp>
      <p:sp>
        <p:nvSpPr>
          <p:cNvPr id="34820" name="Text Box 4">
            <a:hlinkClick r:id="" action="ppaction://noaction"/>
          </p:cNvPr>
          <p:cNvSpPr txBox="1">
            <a:spLocks noChangeArrowheads="1"/>
          </p:cNvSpPr>
          <p:nvPr/>
        </p:nvSpPr>
        <p:spPr bwMode="auto">
          <a:xfrm>
            <a:off x="1539875" y="4619625"/>
            <a:ext cx="5670550" cy="823913"/>
          </a:xfrm>
          <a:prstGeom prst="rect">
            <a:avLst/>
          </a:prstGeom>
          <a:noFill/>
          <a:ln w="12700" cap="sq">
            <a:noFill/>
            <a:miter lim="800000"/>
            <a:headEnd type="none" w="sm" len="sm"/>
            <a:tailEnd type="none" w="sm" len="sm"/>
          </a:ln>
        </p:spPr>
        <p:txBody>
          <a:bodyPr wrap="none">
            <a:spAutoFit/>
          </a:bodyPr>
          <a:lstStyle/>
          <a:p>
            <a:r>
              <a:rPr lang="zh-CN" altLang="en-US" sz="4800" b="1">
                <a:solidFill>
                  <a:srgbClr val="FF3300"/>
                </a:solidFill>
                <a:ea typeface="楷体_GB2312" pitchFamily="49" charset="-122"/>
              </a:rPr>
              <a:t>三、树的遍历的应用</a:t>
            </a:r>
            <a:endParaRPr lang="zh-CN" altLang="en-US" sz="4400">
              <a:solidFill>
                <a:srgbClr val="FF3300"/>
              </a:solidFill>
            </a:endParaRPr>
          </a:p>
        </p:txBody>
      </p:sp>
      <p:sp>
        <p:nvSpPr>
          <p:cNvPr id="34821" name="Text Box 5"/>
          <p:cNvSpPr txBox="1">
            <a:spLocks noChangeArrowheads="1"/>
          </p:cNvSpPr>
          <p:nvPr/>
        </p:nvSpPr>
        <p:spPr bwMode="auto">
          <a:xfrm>
            <a:off x="488950" y="746125"/>
            <a:ext cx="7915275" cy="1350963"/>
          </a:xfrm>
          <a:prstGeom prst="rect">
            <a:avLst/>
          </a:prstGeom>
          <a:solidFill>
            <a:schemeClr val="accent2">
              <a:alpha val="50195"/>
            </a:schemeClr>
          </a:solidFill>
          <a:ln w="12700" cap="sq">
            <a:noFill/>
            <a:miter lim="800000"/>
            <a:headEnd type="none" w="sm" len="sm"/>
            <a:tailEnd type="none" w="sm" len="sm"/>
          </a:ln>
        </p:spPr>
        <p:txBody>
          <a:bodyPr>
            <a:spAutoFit/>
          </a:bodyPr>
          <a:lstStyle/>
          <a:p>
            <a:pPr>
              <a:lnSpc>
                <a:spcPct val="125000"/>
              </a:lnSpc>
            </a:pPr>
            <a:r>
              <a:rPr lang="en-US" altLang="zh-CN" sz="6600" b="1">
                <a:solidFill>
                  <a:srgbClr val="008080"/>
                </a:solidFill>
                <a:ea typeface="楷体_GB2312" pitchFamily="49" charset="-122"/>
              </a:rPr>
              <a:t>6.7   </a:t>
            </a:r>
            <a:r>
              <a:rPr lang="zh-CN" altLang="en-US" sz="6600" b="1">
                <a:solidFill>
                  <a:srgbClr val="008080"/>
                </a:solidFill>
                <a:latin typeface="隶书" pitchFamily="49" charset="-122"/>
                <a:ea typeface="隶书" pitchFamily="49" charset="-122"/>
              </a:rPr>
              <a:t>树和森林的遍历</a:t>
            </a:r>
            <a:endParaRPr lang="zh-CN" altLang="en-US" sz="2400">
              <a:solidFill>
                <a:srgbClr val="000000"/>
              </a:solidFill>
            </a:endParaRPr>
          </a:p>
        </p:txBody>
      </p:sp>
    </p:spTree>
    <p:extLst>
      <p:ext uri="{BB962C8B-B14F-4D97-AF65-F5344CB8AC3E}">
        <p14:creationId xmlns:p14="http://schemas.microsoft.com/office/powerpoint/2010/main" val="93810045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hlinkClick r:id="rId3" action="ppaction://hlinksldjump"/>
          </p:cNvPr>
          <p:cNvSpPr txBox="1">
            <a:spLocks noChangeArrowheads="1"/>
          </p:cNvSpPr>
          <p:nvPr/>
        </p:nvSpPr>
        <p:spPr bwMode="auto">
          <a:xfrm>
            <a:off x="755650" y="2492375"/>
            <a:ext cx="8058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3366FF"/>
                </a:solidFill>
                <a:ea typeface="楷体_GB2312" pitchFamily="49" charset="-122"/>
              </a:rPr>
              <a:t>1</a:t>
            </a:r>
            <a:r>
              <a:rPr lang="zh-CN" altLang="en-US" sz="4000" b="1">
                <a:solidFill>
                  <a:srgbClr val="3366FF"/>
                </a:solidFill>
                <a:ea typeface="楷体_GB2312" pitchFamily="49" charset="-122"/>
              </a:rPr>
              <a:t>。输出树中所有从根到叶子的路径</a:t>
            </a:r>
            <a:endParaRPr lang="zh-CN" altLang="en-US" sz="4000">
              <a:solidFill>
                <a:srgbClr val="3366FF"/>
              </a:solidFill>
            </a:endParaRPr>
          </a:p>
        </p:txBody>
      </p:sp>
      <p:sp>
        <p:nvSpPr>
          <p:cNvPr id="35843" name="Text Box 3">
            <a:hlinkClick r:id="rId4" action="ppaction://hlinksldjump"/>
          </p:cNvPr>
          <p:cNvSpPr txBox="1">
            <a:spLocks noChangeArrowheads="1"/>
          </p:cNvSpPr>
          <p:nvPr/>
        </p:nvSpPr>
        <p:spPr bwMode="auto">
          <a:xfrm>
            <a:off x="736600" y="3406775"/>
            <a:ext cx="5010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3366FF"/>
                </a:solidFill>
                <a:ea typeface="楷体_GB2312" pitchFamily="49" charset="-122"/>
              </a:rPr>
              <a:t>2</a:t>
            </a:r>
            <a:r>
              <a:rPr lang="zh-CN" altLang="en-US" sz="4000" b="1">
                <a:solidFill>
                  <a:srgbClr val="3366FF"/>
                </a:solidFill>
                <a:ea typeface="楷体_GB2312" pitchFamily="49" charset="-122"/>
              </a:rPr>
              <a:t>。构造树的存储结构</a:t>
            </a:r>
            <a:endParaRPr lang="zh-CN" altLang="en-US" sz="2400">
              <a:solidFill>
                <a:srgbClr val="3366FF"/>
              </a:solidFill>
              <a:ea typeface="隶书" pitchFamily="49" charset="-122"/>
            </a:endParaRPr>
          </a:p>
        </p:txBody>
      </p:sp>
      <p:sp>
        <p:nvSpPr>
          <p:cNvPr id="35844" name="Text Box 4">
            <a:hlinkClick r:id="" action="ppaction://noaction"/>
          </p:cNvPr>
          <p:cNvSpPr txBox="1">
            <a:spLocks noChangeArrowheads="1"/>
          </p:cNvSpPr>
          <p:nvPr/>
        </p:nvSpPr>
        <p:spPr bwMode="auto">
          <a:xfrm>
            <a:off x="1227138" y="600075"/>
            <a:ext cx="5699125" cy="823913"/>
          </a:xfrm>
          <a:prstGeom prst="rect">
            <a:avLst/>
          </a:prstGeom>
          <a:noFill/>
          <a:ln w="12700" cap="sq">
            <a:noFill/>
            <a:miter lim="800000"/>
            <a:headEnd type="none" w="sm" len="sm"/>
            <a:tailEnd type="none" w="sm" len="sm"/>
          </a:ln>
        </p:spPr>
        <p:txBody>
          <a:bodyPr wrap="none">
            <a:spAutoFit/>
          </a:bodyPr>
          <a:lstStyle/>
          <a:p>
            <a:r>
              <a:rPr lang="zh-CN" altLang="en-US" sz="4800" b="1">
                <a:solidFill>
                  <a:srgbClr val="990033"/>
                </a:solidFill>
                <a:ea typeface="楷体_GB2312" pitchFamily="49" charset="-122"/>
              </a:rPr>
              <a:t>三、树的遍历的应用</a:t>
            </a:r>
            <a:endParaRPr lang="zh-CN" altLang="en-US" sz="4400">
              <a:solidFill>
                <a:srgbClr val="000000"/>
              </a:solidFill>
            </a:endParaRPr>
          </a:p>
        </p:txBody>
      </p:sp>
    </p:spTree>
    <p:extLst>
      <p:ext uri="{BB962C8B-B14F-4D97-AF65-F5344CB8AC3E}">
        <p14:creationId xmlns:p14="http://schemas.microsoft.com/office/powerpoint/2010/main" val="1278204079"/>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60325" y="266700"/>
            <a:ext cx="7194550" cy="641350"/>
          </a:xfrm>
          <a:prstGeom prst="rect">
            <a:avLst/>
          </a:prstGeom>
          <a:noFill/>
          <a:ln w="12700" cap="sq">
            <a:noFill/>
            <a:miter lim="800000"/>
            <a:headEnd type="none" w="sm" len="sm"/>
            <a:tailEnd type="none" w="sm" len="sm"/>
          </a:ln>
        </p:spPr>
        <p:txBody>
          <a:bodyPr wrap="none">
            <a:spAutoFit/>
          </a:bodyPr>
          <a:lstStyle/>
          <a:p>
            <a:r>
              <a:rPr lang="en-US" altLang="zh-CN" sz="3200" b="1">
                <a:solidFill>
                  <a:srgbClr val="008080"/>
                </a:solidFill>
                <a:ea typeface="楷体_GB2312" pitchFamily="49" charset="-122"/>
              </a:rPr>
              <a:t>1</a:t>
            </a:r>
            <a:r>
              <a:rPr lang="zh-CN" altLang="en-US" sz="3200" b="1">
                <a:solidFill>
                  <a:srgbClr val="008080"/>
                </a:solidFill>
                <a:ea typeface="楷体_GB2312" pitchFamily="49" charset="-122"/>
              </a:rPr>
              <a:t>。</a:t>
            </a:r>
            <a:r>
              <a:rPr lang="zh-CN" altLang="en-US" b="1">
                <a:solidFill>
                  <a:srgbClr val="008080"/>
                </a:solidFill>
                <a:ea typeface="楷体_GB2312" pitchFamily="49" charset="-122"/>
              </a:rPr>
              <a:t>输出树中所有从根到叶子的路径</a:t>
            </a:r>
            <a:endParaRPr lang="zh-CN" altLang="en-US" sz="4000">
              <a:solidFill>
                <a:srgbClr val="000000"/>
              </a:solidFill>
            </a:endParaRPr>
          </a:p>
        </p:txBody>
      </p:sp>
      <p:sp>
        <p:nvSpPr>
          <p:cNvPr id="36867" name="Text Box 3"/>
          <p:cNvSpPr txBox="1">
            <a:spLocks noChangeArrowheads="1"/>
          </p:cNvSpPr>
          <p:nvPr/>
        </p:nvSpPr>
        <p:spPr bwMode="auto">
          <a:xfrm>
            <a:off x="3635375" y="1006475"/>
            <a:ext cx="5508625" cy="1409700"/>
          </a:xfrm>
          <a:prstGeom prst="rect">
            <a:avLst/>
          </a:prstGeom>
          <a:noFill/>
          <a:ln w="12700" cap="sq">
            <a:noFill/>
            <a:miter lim="800000"/>
            <a:headEnd type="none" w="sm" len="sm"/>
            <a:tailEnd type="none" w="sm" len="sm"/>
          </a:ln>
        </p:spPr>
        <p:txBody>
          <a:bodyPr>
            <a:spAutoFit/>
          </a:bodyPr>
          <a:lstStyle/>
          <a:p>
            <a:pPr>
              <a:lnSpc>
                <a:spcPct val="120000"/>
              </a:lnSpc>
            </a:pPr>
            <a:r>
              <a:rPr lang="zh-CN" altLang="en-US">
                <a:solidFill>
                  <a:srgbClr val="333399"/>
                </a:solidFill>
                <a:latin typeface="楷体_GB2312" pitchFamily="49" charset="-122"/>
                <a:ea typeface="楷体_GB2312" pitchFamily="49" charset="-122"/>
              </a:rPr>
              <a:t>例如：对左图所示的树，其输出结果应为：</a:t>
            </a:r>
            <a:endParaRPr lang="zh-CN" altLang="en-US" sz="2400">
              <a:solidFill>
                <a:srgbClr val="000000"/>
              </a:solidFill>
            </a:endParaRPr>
          </a:p>
        </p:txBody>
      </p:sp>
      <p:sp>
        <p:nvSpPr>
          <p:cNvPr id="104452" name="Text Box 4"/>
          <p:cNvSpPr txBox="1">
            <a:spLocks noChangeArrowheads="1"/>
          </p:cNvSpPr>
          <p:nvPr/>
        </p:nvSpPr>
        <p:spPr bwMode="auto">
          <a:xfrm>
            <a:off x="5138738" y="2492375"/>
            <a:ext cx="1936750" cy="2841625"/>
          </a:xfrm>
          <a:prstGeom prst="rect">
            <a:avLst/>
          </a:prstGeom>
          <a:noFill/>
          <a:ln w="12700" cap="sq">
            <a:noFill/>
            <a:miter lim="800000"/>
            <a:headEnd type="none" w="sm" len="sm"/>
            <a:tailEnd type="none" w="sm" len="sm"/>
          </a:ln>
        </p:spPr>
        <p:txBody>
          <a:bodyPr wrap="none">
            <a:spAutoFit/>
          </a:bodyPr>
          <a:lstStyle/>
          <a:p>
            <a:pPr>
              <a:lnSpc>
                <a:spcPct val="125000"/>
              </a:lnSpc>
            </a:pPr>
            <a:r>
              <a:rPr lang="en-US" altLang="zh-CN" b="1" dirty="0">
                <a:solidFill>
                  <a:srgbClr val="990000"/>
                </a:solidFill>
              </a:rPr>
              <a:t>A B</a:t>
            </a:r>
          </a:p>
          <a:p>
            <a:pPr>
              <a:lnSpc>
                <a:spcPct val="125000"/>
              </a:lnSpc>
            </a:pPr>
            <a:r>
              <a:rPr lang="en-US" altLang="zh-CN" b="1" dirty="0">
                <a:solidFill>
                  <a:srgbClr val="990000"/>
                </a:solidFill>
              </a:rPr>
              <a:t>A C E</a:t>
            </a:r>
          </a:p>
          <a:p>
            <a:pPr>
              <a:lnSpc>
                <a:spcPct val="125000"/>
              </a:lnSpc>
            </a:pPr>
            <a:r>
              <a:rPr lang="en-US" altLang="zh-CN" b="1" dirty="0">
                <a:solidFill>
                  <a:srgbClr val="990000"/>
                </a:solidFill>
              </a:rPr>
              <a:t>A C F G </a:t>
            </a:r>
          </a:p>
          <a:p>
            <a:pPr>
              <a:lnSpc>
                <a:spcPct val="125000"/>
              </a:lnSpc>
            </a:pPr>
            <a:r>
              <a:rPr lang="en-US" altLang="zh-CN" b="1" dirty="0">
                <a:solidFill>
                  <a:srgbClr val="990000"/>
                </a:solidFill>
              </a:rPr>
              <a:t>A D  </a:t>
            </a:r>
            <a:endParaRPr lang="en-US" altLang="zh-CN" sz="2400" dirty="0">
              <a:solidFill>
                <a:srgbClr val="000000"/>
              </a:solidFill>
            </a:endParaRPr>
          </a:p>
        </p:txBody>
      </p:sp>
      <p:sp>
        <p:nvSpPr>
          <p:cNvPr id="36869" name="Rectangle 5"/>
          <p:cNvSpPr>
            <a:spLocks noChangeArrowheads="1"/>
          </p:cNvSpPr>
          <p:nvPr/>
        </p:nvSpPr>
        <p:spPr bwMode="auto">
          <a:xfrm>
            <a:off x="5162550" y="5943600"/>
            <a:ext cx="2514600" cy="552450"/>
          </a:xfrm>
          <a:prstGeom prst="rect">
            <a:avLst/>
          </a:prstGeom>
          <a:noFill/>
          <a:ln w="12700" cap="sq">
            <a:noFill/>
            <a:miter lim="800000"/>
            <a:headEnd type="none" w="sm" len="sm"/>
            <a:tailEnd type="none" w="sm" len="sm"/>
          </a:ln>
        </p:spPr>
        <p:txBody>
          <a:bodyPr wrap="none" anchor="ctr"/>
          <a:lstStyle/>
          <a:p>
            <a:endParaRPr lang="zh-CN" altLang="en-US" sz="2400">
              <a:solidFill>
                <a:srgbClr val="000000"/>
              </a:solidFill>
            </a:endParaRPr>
          </a:p>
        </p:txBody>
      </p:sp>
      <p:grpSp>
        <p:nvGrpSpPr>
          <p:cNvPr id="2" name="Group 6"/>
          <p:cNvGrpSpPr>
            <a:grpSpLocks/>
          </p:cNvGrpSpPr>
          <p:nvPr/>
        </p:nvGrpSpPr>
        <p:grpSpPr bwMode="auto">
          <a:xfrm>
            <a:off x="600075" y="1125538"/>
            <a:ext cx="2590800" cy="4114800"/>
            <a:chOff x="144" y="672"/>
            <a:chExt cx="1632" cy="2592"/>
          </a:xfrm>
        </p:grpSpPr>
        <p:sp>
          <p:nvSpPr>
            <p:cNvPr id="36871" name="Oval 7"/>
            <p:cNvSpPr>
              <a:spLocks noChangeArrowheads="1"/>
            </p:cNvSpPr>
            <p:nvPr/>
          </p:nvSpPr>
          <p:spPr bwMode="auto">
            <a:xfrm>
              <a:off x="768" y="72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2" name="Text Box 8"/>
            <p:cNvSpPr txBox="1">
              <a:spLocks noChangeArrowheads="1"/>
            </p:cNvSpPr>
            <p:nvPr/>
          </p:nvSpPr>
          <p:spPr bwMode="auto">
            <a:xfrm>
              <a:off x="782" y="672"/>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A</a:t>
              </a:r>
              <a:endParaRPr lang="en-US" altLang="zh-CN" sz="2400">
                <a:solidFill>
                  <a:srgbClr val="000000"/>
                </a:solidFill>
              </a:endParaRPr>
            </a:p>
          </p:txBody>
        </p:sp>
        <p:sp>
          <p:nvSpPr>
            <p:cNvPr id="36873" name="Oval 9"/>
            <p:cNvSpPr>
              <a:spLocks noChangeArrowheads="1"/>
            </p:cNvSpPr>
            <p:nvPr/>
          </p:nvSpPr>
          <p:spPr bwMode="auto">
            <a:xfrm>
              <a:off x="768"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4" name="Oval 10"/>
            <p:cNvSpPr>
              <a:spLocks noChangeArrowheads="1"/>
            </p:cNvSpPr>
            <p:nvPr/>
          </p:nvSpPr>
          <p:spPr bwMode="auto">
            <a:xfrm>
              <a:off x="144"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5" name="Oval 11"/>
            <p:cNvSpPr>
              <a:spLocks noChangeArrowheads="1"/>
            </p:cNvSpPr>
            <p:nvPr/>
          </p:nvSpPr>
          <p:spPr bwMode="auto">
            <a:xfrm>
              <a:off x="1392"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6" name="Oval 12"/>
            <p:cNvSpPr>
              <a:spLocks noChangeArrowheads="1"/>
            </p:cNvSpPr>
            <p:nvPr/>
          </p:nvSpPr>
          <p:spPr bwMode="auto">
            <a:xfrm>
              <a:off x="528" y="211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7" name="Oval 13"/>
            <p:cNvSpPr>
              <a:spLocks noChangeArrowheads="1"/>
            </p:cNvSpPr>
            <p:nvPr/>
          </p:nvSpPr>
          <p:spPr bwMode="auto">
            <a:xfrm>
              <a:off x="1104" y="211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8" name="Oval 14"/>
            <p:cNvSpPr>
              <a:spLocks noChangeArrowheads="1"/>
            </p:cNvSpPr>
            <p:nvPr/>
          </p:nvSpPr>
          <p:spPr bwMode="auto">
            <a:xfrm>
              <a:off x="1104" y="283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9" name="Text Box 15"/>
            <p:cNvSpPr txBox="1">
              <a:spLocks noChangeArrowheads="1"/>
            </p:cNvSpPr>
            <p:nvPr/>
          </p:nvSpPr>
          <p:spPr bwMode="auto">
            <a:xfrm>
              <a:off x="192" y="1344"/>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B</a:t>
              </a:r>
              <a:endParaRPr lang="en-US" altLang="zh-CN" sz="2400">
                <a:solidFill>
                  <a:srgbClr val="000000"/>
                </a:solidFill>
              </a:endParaRPr>
            </a:p>
          </p:txBody>
        </p:sp>
        <p:sp>
          <p:nvSpPr>
            <p:cNvPr id="36880" name="Text Box 16"/>
            <p:cNvSpPr txBox="1">
              <a:spLocks noChangeArrowheads="1"/>
            </p:cNvSpPr>
            <p:nvPr/>
          </p:nvSpPr>
          <p:spPr bwMode="auto">
            <a:xfrm>
              <a:off x="768" y="1344"/>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C</a:t>
              </a:r>
              <a:endParaRPr lang="en-US" altLang="zh-CN" sz="2400">
                <a:solidFill>
                  <a:srgbClr val="000000"/>
                </a:solidFill>
              </a:endParaRPr>
            </a:p>
          </p:txBody>
        </p:sp>
        <p:sp>
          <p:nvSpPr>
            <p:cNvPr id="36881" name="Text Box 17"/>
            <p:cNvSpPr txBox="1">
              <a:spLocks noChangeArrowheads="1"/>
            </p:cNvSpPr>
            <p:nvPr/>
          </p:nvSpPr>
          <p:spPr bwMode="auto">
            <a:xfrm>
              <a:off x="1392" y="1344"/>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D</a:t>
              </a:r>
              <a:endParaRPr lang="en-US" altLang="zh-CN" sz="2400">
                <a:solidFill>
                  <a:srgbClr val="000000"/>
                </a:solidFill>
              </a:endParaRPr>
            </a:p>
          </p:txBody>
        </p:sp>
        <p:sp>
          <p:nvSpPr>
            <p:cNvPr id="36882" name="Text Box 18"/>
            <p:cNvSpPr txBox="1">
              <a:spLocks noChangeArrowheads="1"/>
            </p:cNvSpPr>
            <p:nvPr/>
          </p:nvSpPr>
          <p:spPr bwMode="auto">
            <a:xfrm>
              <a:off x="576" y="2064"/>
              <a:ext cx="33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E</a:t>
              </a:r>
              <a:endParaRPr lang="en-US" altLang="zh-CN" sz="2400">
                <a:solidFill>
                  <a:srgbClr val="000000"/>
                </a:solidFill>
              </a:endParaRPr>
            </a:p>
          </p:txBody>
        </p:sp>
        <p:sp>
          <p:nvSpPr>
            <p:cNvPr id="36883" name="Text Box 19"/>
            <p:cNvSpPr txBox="1">
              <a:spLocks noChangeArrowheads="1"/>
            </p:cNvSpPr>
            <p:nvPr/>
          </p:nvSpPr>
          <p:spPr bwMode="auto">
            <a:xfrm>
              <a:off x="1152" y="2064"/>
              <a:ext cx="312"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F</a:t>
              </a:r>
              <a:endParaRPr lang="en-US" altLang="zh-CN" sz="2400">
                <a:solidFill>
                  <a:srgbClr val="000000"/>
                </a:solidFill>
              </a:endParaRPr>
            </a:p>
          </p:txBody>
        </p:sp>
        <p:sp>
          <p:nvSpPr>
            <p:cNvPr id="36884" name="Text Box 20"/>
            <p:cNvSpPr txBox="1">
              <a:spLocks noChangeArrowheads="1"/>
            </p:cNvSpPr>
            <p:nvPr/>
          </p:nvSpPr>
          <p:spPr bwMode="auto">
            <a:xfrm>
              <a:off x="1104" y="2784"/>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G</a:t>
              </a:r>
              <a:endParaRPr lang="en-US" altLang="zh-CN" sz="2400">
                <a:solidFill>
                  <a:srgbClr val="000000"/>
                </a:solidFill>
              </a:endParaRPr>
            </a:p>
          </p:txBody>
        </p:sp>
        <p:sp>
          <p:nvSpPr>
            <p:cNvPr id="36885" name="Line 21"/>
            <p:cNvSpPr>
              <a:spLocks noChangeShapeType="1"/>
            </p:cNvSpPr>
            <p:nvPr/>
          </p:nvSpPr>
          <p:spPr bwMode="auto">
            <a:xfrm>
              <a:off x="1152" y="1008"/>
              <a:ext cx="384"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86" name="Line 22"/>
            <p:cNvSpPr>
              <a:spLocks noChangeShapeType="1"/>
            </p:cNvSpPr>
            <p:nvPr/>
          </p:nvSpPr>
          <p:spPr bwMode="auto">
            <a:xfrm flipH="1">
              <a:off x="336" y="1008"/>
              <a:ext cx="480"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87" name="Line 23"/>
            <p:cNvSpPr>
              <a:spLocks noChangeShapeType="1"/>
            </p:cNvSpPr>
            <p:nvPr/>
          </p:nvSpPr>
          <p:spPr bwMode="auto">
            <a:xfrm flipH="1">
              <a:off x="720" y="1728"/>
              <a:ext cx="96"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88" name="Line 24"/>
            <p:cNvSpPr>
              <a:spLocks noChangeShapeType="1"/>
            </p:cNvSpPr>
            <p:nvPr/>
          </p:nvSpPr>
          <p:spPr bwMode="auto">
            <a:xfrm>
              <a:off x="960" y="1104"/>
              <a:ext cx="0" cy="28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89" name="Line 25"/>
            <p:cNvSpPr>
              <a:spLocks noChangeShapeType="1"/>
            </p:cNvSpPr>
            <p:nvPr/>
          </p:nvSpPr>
          <p:spPr bwMode="auto">
            <a:xfrm>
              <a:off x="1104" y="1680"/>
              <a:ext cx="192"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90" name="Line 26"/>
            <p:cNvSpPr>
              <a:spLocks noChangeShapeType="1"/>
            </p:cNvSpPr>
            <p:nvPr/>
          </p:nvSpPr>
          <p:spPr bwMode="auto">
            <a:xfrm>
              <a:off x="1296" y="249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7" name="Text Box 27"/>
          <p:cNvSpPr txBox="1">
            <a:spLocks noChangeArrowheads="1"/>
          </p:cNvSpPr>
          <p:nvPr/>
        </p:nvSpPr>
        <p:spPr bwMode="auto">
          <a:xfrm>
            <a:off x="1403648" y="5373216"/>
            <a:ext cx="7272338" cy="1077913"/>
          </a:xfrm>
          <a:prstGeom prst="rect">
            <a:avLst/>
          </a:prstGeom>
          <a:noFill/>
          <a:ln w="12700" cap="sq">
            <a:noFill/>
            <a:miter lim="800000"/>
            <a:headEnd type="none" w="sm" len="sm"/>
            <a:tailEnd type="none" w="sm" len="sm"/>
          </a:ln>
        </p:spPr>
        <p:txBody>
          <a:bodyPr>
            <a:spAutoFit/>
          </a:bodyPr>
          <a:lstStyle/>
          <a:p>
            <a:r>
              <a:rPr lang="zh-CN" altLang="en-US" sz="3200" b="1" dirty="0">
                <a:solidFill>
                  <a:srgbClr val="FF3300"/>
                </a:solidFill>
                <a:ea typeface="楷体_GB2312" pitchFamily="49" charset="-122"/>
              </a:rPr>
              <a:t>先序</a:t>
            </a:r>
            <a:r>
              <a:rPr lang="zh-CN" altLang="en-US" sz="3200" b="1" dirty="0">
                <a:solidFill>
                  <a:srgbClr val="3366FF"/>
                </a:solidFill>
                <a:ea typeface="楷体_GB2312" pitchFamily="49" charset="-122"/>
              </a:rPr>
              <a:t>递归</a:t>
            </a:r>
            <a:r>
              <a:rPr lang="zh-CN" altLang="en-US" sz="3200" b="1" dirty="0">
                <a:solidFill>
                  <a:srgbClr val="FF3300"/>
                </a:solidFill>
                <a:ea typeface="楷体_GB2312" pitchFamily="49" charset="-122"/>
              </a:rPr>
              <a:t>遍历，</a:t>
            </a:r>
          </a:p>
          <a:p>
            <a:r>
              <a:rPr lang="zh-CN" altLang="en-US" sz="3200" b="1" dirty="0">
                <a:solidFill>
                  <a:srgbClr val="FF3300"/>
                </a:solidFill>
                <a:ea typeface="楷体_GB2312" pitchFamily="49" charset="-122"/>
              </a:rPr>
              <a:t>在遍历过程中使用</a:t>
            </a:r>
            <a:r>
              <a:rPr lang="zh-CN" altLang="en-US" sz="3200" b="1" dirty="0">
                <a:solidFill>
                  <a:srgbClr val="3366FF"/>
                </a:solidFill>
                <a:ea typeface="楷体_GB2312" pitchFamily="49" charset="-122"/>
              </a:rPr>
              <a:t>堆栈</a:t>
            </a:r>
            <a:r>
              <a:rPr lang="zh-CN" altLang="en-US" sz="3200" b="1" dirty="0">
                <a:solidFill>
                  <a:srgbClr val="FF3300"/>
                </a:solidFill>
                <a:ea typeface="楷体_GB2312" pitchFamily="49" charset="-122"/>
              </a:rPr>
              <a:t>保存路径</a:t>
            </a:r>
          </a:p>
        </p:txBody>
      </p:sp>
    </p:spTree>
    <p:extLst>
      <p:ext uri="{BB962C8B-B14F-4D97-AF65-F5344CB8AC3E}">
        <p14:creationId xmlns:p14="http://schemas.microsoft.com/office/powerpoint/2010/main" val="10166115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wipe(left)">
                                      <p:cBhvr>
                                        <p:cTn id="7" dur="500"/>
                                        <p:tgtEl>
                                          <p:spTgt spid="1044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wipe(left)">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wipe(left)">
                                      <p:cBhvr>
                                        <p:cTn id="17"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60325" y="266700"/>
            <a:ext cx="7194550" cy="641350"/>
          </a:xfrm>
          <a:prstGeom prst="rect">
            <a:avLst/>
          </a:prstGeom>
          <a:noFill/>
          <a:ln w="12700" cap="sq">
            <a:noFill/>
            <a:miter lim="800000"/>
            <a:headEnd type="none" w="sm" len="sm"/>
            <a:tailEnd type="none" w="sm" len="sm"/>
          </a:ln>
        </p:spPr>
        <p:txBody>
          <a:bodyPr wrap="none">
            <a:spAutoFit/>
          </a:bodyPr>
          <a:lstStyle/>
          <a:p>
            <a:r>
              <a:rPr lang="en-US" altLang="zh-CN" sz="3200" b="1">
                <a:solidFill>
                  <a:srgbClr val="008080"/>
                </a:solidFill>
                <a:ea typeface="楷体_GB2312" pitchFamily="49" charset="-122"/>
              </a:rPr>
              <a:t>1</a:t>
            </a:r>
            <a:r>
              <a:rPr lang="zh-CN" altLang="en-US" sz="3200" b="1">
                <a:solidFill>
                  <a:srgbClr val="008080"/>
                </a:solidFill>
                <a:ea typeface="楷体_GB2312" pitchFamily="49" charset="-122"/>
              </a:rPr>
              <a:t>。</a:t>
            </a:r>
            <a:r>
              <a:rPr lang="zh-CN" altLang="en-US" b="1">
                <a:solidFill>
                  <a:srgbClr val="008080"/>
                </a:solidFill>
                <a:ea typeface="楷体_GB2312" pitchFamily="49" charset="-122"/>
              </a:rPr>
              <a:t>输出树中所有从根到叶子的路径</a:t>
            </a:r>
            <a:endParaRPr lang="zh-CN" altLang="en-US" sz="4000">
              <a:solidFill>
                <a:srgbClr val="000000"/>
              </a:solidFill>
            </a:endParaRPr>
          </a:p>
        </p:txBody>
      </p:sp>
      <p:sp>
        <p:nvSpPr>
          <p:cNvPr id="36867" name="Text Box 3"/>
          <p:cNvSpPr txBox="1">
            <a:spLocks noChangeArrowheads="1"/>
          </p:cNvSpPr>
          <p:nvPr/>
        </p:nvSpPr>
        <p:spPr bwMode="auto">
          <a:xfrm>
            <a:off x="3635375" y="1006475"/>
            <a:ext cx="5508625" cy="1409700"/>
          </a:xfrm>
          <a:prstGeom prst="rect">
            <a:avLst/>
          </a:prstGeom>
          <a:noFill/>
          <a:ln w="12700" cap="sq">
            <a:noFill/>
            <a:miter lim="800000"/>
            <a:headEnd type="none" w="sm" len="sm"/>
            <a:tailEnd type="none" w="sm" len="sm"/>
          </a:ln>
        </p:spPr>
        <p:txBody>
          <a:bodyPr>
            <a:spAutoFit/>
          </a:bodyPr>
          <a:lstStyle/>
          <a:p>
            <a:pPr>
              <a:lnSpc>
                <a:spcPct val="120000"/>
              </a:lnSpc>
            </a:pPr>
            <a:r>
              <a:rPr lang="zh-CN" altLang="en-US">
                <a:solidFill>
                  <a:srgbClr val="333399"/>
                </a:solidFill>
                <a:latin typeface="楷体_GB2312" pitchFamily="49" charset="-122"/>
                <a:ea typeface="楷体_GB2312" pitchFamily="49" charset="-122"/>
              </a:rPr>
              <a:t>例如：对左图所示的树，其输出结果应为：</a:t>
            </a:r>
            <a:endParaRPr lang="zh-CN" altLang="en-US" sz="2400">
              <a:solidFill>
                <a:srgbClr val="000000"/>
              </a:solidFill>
            </a:endParaRPr>
          </a:p>
        </p:txBody>
      </p:sp>
      <p:sp>
        <p:nvSpPr>
          <p:cNvPr id="104452" name="Text Box 4"/>
          <p:cNvSpPr txBox="1">
            <a:spLocks noChangeArrowheads="1"/>
          </p:cNvSpPr>
          <p:nvPr/>
        </p:nvSpPr>
        <p:spPr bwMode="auto">
          <a:xfrm>
            <a:off x="5138738" y="2492375"/>
            <a:ext cx="1936750" cy="2841625"/>
          </a:xfrm>
          <a:prstGeom prst="rect">
            <a:avLst/>
          </a:prstGeom>
          <a:noFill/>
          <a:ln w="12700" cap="sq">
            <a:noFill/>
            <a:miter lim="800000"/>
            <a:headEnd type="none" w="sm" len="sm"/>
            <a:tailEnd type="none" w="sm" len="sm"/>
          </a:ln>
        </p:spPr>
        <p:txBody>
          <a:bodyPr wrap="none">
            <a:spAutoFit/>
          </a:bodyPr>
          <a:lstStyle/>
          <a:p>
            <a:pPr>
              <a:lnSpc>
                <a:spcPct val="125000"/>
              </a:lnSpc>
            </a:pPr>
            <a:r>
              <a:rPr lang="en-US" altLang="zh-CN" b="1" dirty="0" smtClean="0">
                <a:solidFill>
                  <a:srgbClr val="990000"/>
                </a:solidFill>
              </a:rPr>
              <a:t>A B</a:t>
            </a:r>
            <a:endParaRPr lang="en-US" altLang="zh-CN" b="1" dirty="0">
              <a:solidFill>
                <a:srgbClr val="990000"/>
              </a:solidFill>
            </a:endParaRPr>
          </a:p>
          <a:p>
            <a:pPr>
              <a:lnSpc>
                <a:spcPct val="125000"/>
              </a:lnSpc>
            </a:pPr>
            <a:r>
              <a:rPr lang="en-US" altLang="zh-CN" b="1" dirty="0">
                <a:solidFill>
                  <a:srgbClr val="990000"/>
                </a:solidFill>
              </a:rPr>
              <a:t>A C E</a:t>
            </a:r>
          </a:p>
          <a:p>
            <a:pPr>
              <a:lnSpc>
                <a:spcPct val="125000"/>
              </a:lnSpc>
            </a:pPr>
            <a:r>
              <a:rPr lang="en-US" altLang="zh-CN" b="1" dirty="0">
                <a:solidFill>
                  <a:srgbClr val="990000"/>
                </a:solidFill>
              </a:rPr>
              <a:t>A C F G </a:t>
            </a:r>
          </a:p>
          <a:p>
            <a:pPr>
              <a:lnSpc>
                <a:spcPct val="125000"/>
              </a:lnSpc>
            </a:pPr>
            <a:r>
              <a:rPr lang="en-US" altLang="zh-CN" b="1" dirty="0">
                <a:solidFill>
                  <a:srgbClr val="990000"/>
                </a:solidFill>
              </a:rPr>
              <a:t>A D  </a:t>
            </a:r>
            <a:endParaRPr lang="en-US" altLang="zh-CN" sz="2400" dirty="0">
              <a:solidFill>
                <a:srgbClr val="000000"/>
              </a:solidFill>
            </a:endParaRPr>
          </a:p>
        </p:txBody>
      </p:sp>
      <p:sp>
        <p:nvSpPr>
          <p:cNvPr id="36869" name="Rectangle 5"/>
          <p:cNvSpPr>
            <a:spLocks noChangeArrowheads="1"/>
          </p:cNvSpPr>
          <p:nvPr/>
        </p:nvSpPr>
        <p:spPr bwMode="auto">
          <a:xfrm>
            <a:off x="5162550" y="5943600"/>
            <a:ext cx="2514600" cy="552450"/>
          </a:xfrm>
          <a:prstGeom prst="rect">
            <a:avLst/>
          </a:prstGeom>
          <a:noFill/>
          <a:ln w="12700" cap="sq">
            <a:noFill/>
            <a:miter lim="800000"/>
            <a:headEnd type="none" w="sm" len="sm"/>
            <a:tailEnd type="none" w="sm" len="sm"/>
          </a:ln>
        </p:spPr>
        <p:txBody>
          <a:bodyPr wrap="none" anchor="ctr"/>
          <a:lstStyle/>
          <a:p>
            <a:endParaRPr lang="zh-CN" altLang="en-US" sz="2400">
              <a:solidFill>
                <a:srgbClr val="000000"/>
              </a:solidFill>
            </a:endParaRPr>
          </a:p>
        </p:txBody>
      </p:sp>
      <p:grpSp>
        <p:nvGrpSpPr>
          <p:cNvPr id="2" name="Group 6"/>
          <p:cNvGrpSpPr>
            <a:grpSpLocks/>
          </p:cNvGrpSpPr>
          <p:nvPr/>
        </p:nvGrpSpPr>
        <p:grpSpPr bwMode="auto">
          <a:xfrm>
            <a:off x="600075" y="1125538"/>
            <a:ext cx="2590800" cy="4114800"/>
            <a:chOff x="144" y="672"/>
            <a:chExt cx="1632" cy="2592"/>
          </a:xfrm>
        </p:grpSpPr>
        <p:sp>
          <p:nvSpPr>
            <p:cNvPr id="36871" name="Oval 7"/>
            <p:cNvSpPr>
              <a:spLocks noChangeArrowheads="1"/>
            </p:cNvSpPr>
            <p:nvPr/>
          </p:nvSpPr>
          <p:spPr bwMode="auto">
            <a:xfrm>
              <a:off x="768" y="72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2" name="Text Box 8"/>
            <p:cNvSpPr txBox="1">
              <a:spLocks noChangeArrowheads="1"/>
            </p:cNvSpPr>
            <p:nvPr/>
          </p:nvSpPr>
          <p:spPr bwMode="auto">
            <a:xfrm>
              <a:off x="782" y="672"/>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A</a:t>
              </a:r>
              <a:endParaRPr lang="en-US" altLang="zh-CN" sz="2400">
                <a:solidFill>
                  <a:srgbClr val="000000"/>
                </a:solidFill>
              </a:endParaRPr>
            </a:p>
          </p:txBody>
        </p:sp>
        <p:sp>
          <p:nvSpPr>
            <p:cNvPr id="36873" name="Oval 9"/>
            <p:cNvSpPr>
              <a:spLocks noChangeArrowheads="1"/>
            </p:cNvSpPr>
            <p:nvPr/>
          </p:nvSpPr>
          <p:spPr bwMode="auto">
            <a:xfrm>
              <a:off x="768"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4" name="Oval 10"/>
            <p:cNvSpPr>
              <a:spLocks noChangeArrowheads="1"/>
            </p:cNvSpPr>
            <p:nvPr/>
          </p:nvSpPr>
          <p:spPr bwMode="auto">
            <a:xfrm>
              <a:off x="144"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5" name="Oval 11"/>
            <p:cNvSpPr>
              <a:spLocks noChangeArrowheads="1"/>
            </p:cNvSpPr>
            <p:nvPr/>
          </p:nvSpPr>
          <p:spPr bwMode="auto">
            <a:xfrm>
              <a:off x="1392"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6" name="Oval 12"/>
            <p:cNvSpPr>
              <a:spLocks noChangeArrowheads="1"/>
            </p:cNvSpPr>
            <p:nvPr/>
          </p:nvSpPr>
          <p:spPr bwMode="auto">
            <a:xfrm>
              <a:off x="528" y="211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7" name="Oval 13"/>
            <p:cNvSpPr>
              <a:spLocks noChangeArrowheads="1"/>
            </p:cNvSpPr>
            <p:nvPr/>
          </p:nvSpPr>
          <p:spPr bwMode="auto">
            <a:xfrm>
              <a:off x="1104" y="211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8" name="Oval 14"/>
            <p:cNvSpPr>
              <a:spLocks noChangeArrowheads="1"/>
            </p:cNvSpPr>
            <p:nvPr/>
          </p:nvSpPr>
          <p:spPr bwMode="auto">
            <a:xfrm>
              <a:off x="1104" y="283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79" name="Text Box 15"/>
            <p:cNvSpPr txBox="1">
              <a:spLocks noChangeArrowheads="1"/>
            </p:cNvSpPr>
            <p:nvPr/>
          </p:nvSpPr>
          <p:spPr bwMode="auto">
            <a:xfrm>
              <a:off x="192" y="1344"/>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B</a:t>
              </a:r>
              <a:endParaRPr lang="en-US" altLang="zh-CN" sz="2400">
                <a:solidFill>
                  <a:srgbClr val="000000"/>
                </a:solidFill>
              </a:endParaRPr>
            </a:p>
          </p:txBody>
        </p:sp>
        <p:sp>
          <p:nvSpPr>
            <p:cNvPr id="36880" name="Text Box 16"/>
            <p:cNvSpPr txBox="1">
              <a:spLocks noChangeArrowheads="1"/>
            </p:cNvSpPr>
            <p:nvPr/>
          </p:nvSpPr>
          <p:spPr bwMode="auto">
            <a:xfrm>
              <a:off x="768" y="1344"/>
              <a:ext cx="35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C</a:t>
              </a:r>
              <a:endParaRPr lang="en-US" altLang="zh-CN" sz="2400">
                <a:solidFill>
                  <a:srgbClr val="000000"/>
                </a:solidFill>
              </a:endParaRPr>
            </a:p>
          </p:txBody>
        </p:sp>
        <p:sp>
          <p:nvSpPr>
            <p:cNvPr id="36881" name="Text Box 17"/>
            <p:cNvSpPr txBox="1">
              <a:spLocks noChangeArrowheads="1"/>
            </p:cNvSpPr>
            <p:nvPr/>
          </p:nvSpPr>
          <p:spPr bwMode="auto">
            <a:xfrm>
              <a:off x="1392" y="1344"/>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D</a:t>
              </a:r>
              <a:endParaRPr lang="en-US" altLang="zh-CN" sz="2400">
                <a:solidFill>
                  <a:srgbClr val="000000"/>
                </a:solidFill>
              </a:endParaRPr>
            </a:p>
          </p:txBody>
        </p:sp>
        <p:sp>
          <p:nvSpPr>
            <p:cNvPr id="36882" name="Text Box 18"/>
            <p:cNvSpPr txBox="1">
              <a:spLocks noChangeArrowheads="1"/>
            </p:cNvSpPr>
            <p:nvPr/>
          </p:nvSpPr>
          <p:spPr bwMode="auto">
            <a:xfrm>
              <a:off x="576" y="2064"/>
              <a:ext cx="331"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E</a:t>
              </a:r>
              <a:endParaRPr lang="en-US" altLang="zh-CN" sz="2400">
                <a:solidFill>
                  <a:srgbClr val="000000"/>
                </a:solidFill>
              </a:endParaRPr>
            </a:p>
          </p:txBody>
        </p:sp>
        <p:sp>
          <p:nvSpPr>
            <p:cNvPr id="36883" name="Text Box 19"/>
            <p:cNvSpPr txBox="1">
              <a:spLocks noChangeArrowheads="1"/>
            </p:cNvSpPr>
            <p:nvPr/>
          </p:nvSpPr>
          <p:spPr bwMode="auto">
            <a:xfrm>
              <a:off x="1152" y="2064"/>
              <a:ext cx="312"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F</a:t>
              </a:r>
              <a:endParaRPr lang="en-US" altLang="zh-CN" sz="2400">
                <a:solidFill>
                  <a:srgbClr val="000000"/>
                </a:solidFill>
              </a:endParaRPr>
            </a:p>
          </p:txBody>
        </p:sp>
        <p:sp>
          <p:nvSpPr>
            <p:cNvPr id="36884" name="Text Box 20"/>
            <p:cNvSpPr txBox="1">
              <a:spLocks noChangeArrowheads="1"/>
            </p:cNvSpPr>
            <p:nvPr/>
          </p:nvSpPr>
          <p:spPr bwMode="auto">
            <a:xfrm>
              <a:off x="1104" y="2784"/>
              <a:ext cx="370" cy="480"/>
            </a:xfrm>
            <a:prstGeom prst="rect">
              <a:avLst/>
            </a:prstGeom>
            <a:noFill/>
            <a:ln w="12700" cap="sq">
              <a:noFill/>
              <a:miter lim="800000"/>
              <a:headEnd type="none" w="sm" len="sm"/>
              <a:tailEnd type="none" w="sm" len="sm"/>
            </a:ln>
          </p:spPr>
          <p:txBody>
            <a:bodyPr wrap="none">
              <a:spAutoFit/>
            </a:bodyPr>
            <a:lstStyle/>
            <a:p>
              <a:r>
                <a:rPr lang="en-US" altLang="zh-CN" sz="4400">
                  <a:solidFill>
                    <a:srgbClr val="000000"/>
                  </a:solidFill>
                </a:rPr>
                <a:t>G</a:t>
              </a:r>
              <a:endParaRPr lang="en-US" altLang="zh-CN" sz="2400">
                <a:solidFill>
                  <a:srgbClr val="000000"/>
                </a:solidFill>
              </a:endParaRPr>
            </a:p>
          </p:txBody>
        </p:sp>
        <p:sp>
          <p:nvSpPr>
            <p:cNvPr id="36885" name="Line 21"/>
            <p:cNvSpPr>
              <a:spLocks noChangeShapeType="1"/>
            </p:cNvSpPr>
            <p:nvPr/>
          </p:nvSpPr>
          <p:spPr bwMode="auto">
            <a:xfrm>
              <a:off x="1152" y="1008"/>
              <a:ext cx="384"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86" name="Line 22"/>
            <p:cNvSpPr>
              <a:spLocks noChangeShapeType="1"/>
            </p:cNvSpPr>
            <p:nvPr/>
          </p:nvSpPr>
          <p:spPr bwMode="auto">
            <a:xfrm flipH="1">
              <a:off x="336" y="1008"/>
              <a:ext cx="480"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87" name="Line 23"/>
            <p:cNvSpPr>
              <a:spLocks noChangeShapeType="1"/>
            </p:cNvSpPr>
            <p:nvPr/>
          </p:nvSpPr>
          <p:spPr bwMode="auto">
            <a:xfrm flipH="1">
              <a:off x="720" y="1728"/>
              <a:ext cx="96"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88" name="Line 24"/>
            <p:cNvSpPr>
              <a:spLocks noChangeShapeType="1"/>
            </p:cNvSpPr>
            <p:nvPr/>
          </p:nvSpPr>
          <p:spPr bwMode="auto">
            <a:xfrm>
              <a:off x="960" y="1104"/>
              <a:ext cx="0" cy="28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89" name="Line 25"/>
            <p:cNvSpPr>
              <a:spLocks noChangeShapeType="1"/>
            </p:cNvSpPr>
            <p:nvPr/>
          </p:nvSpPr>
          <p:spPr bwMode="auto">
            <a:xfrm>
              <a:off x="1104" y="1680"/>
              <a:ext cx="192"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890" name="Line 26"/>
            <p:cNvSpPr>
              <a:spLocks noChangeShapeType="1"/>
            </p:cNvSpPr>
            <p:nvPr/>
          </p:nvSpPr>
          <p:spPr bwMode="auto">
            <a:xfrm>
              <a:off x="1296" y="249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27" name="Text Box 27"/>
          <p:cNvSpPr txBox="1">
            <a:spLocks noChangeArrowheads="1"/>
          </p:cNvSpPr>
          <p:nvPr/>
        </p:nvSpPr>
        <p:spPr bwMode="auto">
          <a:xfrm>
            <a:off x="1403648" y="5373216"/>
            <a:ext cx="7272338" cy="1077913"/>
          </a:xfrm>
          <a:prstGeom prst="rect">
            <a:avLst/>
          </a:prstGeom>
          <a:noFill/>
          <a:ln w="12700" cap="sq">
            <a:noFill/>
            <a:miter lim="800000"/>
            <a:headEnd type="none" w="sm" len="sm"/>
            <a:tailEnd type="none" w="sm" len="sm"/>
          </a:ln>
        </p:spPr>
        <p:txBody>
          <a:bodyPr>
            <a:spAutoFit/>
          </a:bodyPr>
          <a:lstStyle/>
          <a:p>
            <a:r>
              <a:rPr lang="zh-CN" altLang="en-US" sz="3200" b="1" dirty="0">
                <a:solidFill>
                  <a:srgbClr val="FF3300"/>
                </a:solidFill>
                <a:ea typeface="楷体_GB2312" pitchFamily="49" charset="-122"/>
              </a:rPr>
              <a:t>先序</a:t>
            </a:r>
            <a:r>
              <a:rPr lang="zh-CN" altLang="en-US" sz="3200" b="1" dirty="0">
                <a:solidFill>
                  <a:srgbClr val="3366FF"/>
                </a:solidFill>
                <a:ea typeface="楷体_GB2312" pitchFamily="49" charset="-122"/>
              </a:rPr>
              <a:t>递归</a:t>
            </a:r>
            <a:r>
              <a:rPr lang="zh-CN" altLang="en-US" sz="3200" b="1" dirty="0">
                <a:solidFill>
                  <a:srgbClr val="FF3300"/>
                </a:solidFill>
                <a:ea typeface="楷体_GB2312" pitchFamily="49" charset="-122"/>
              </a:rPr>
              <a:t>遍历，</a:t>
            </a:r>
          </a:p>
          <a:p>
            <a:r>
              <a:rPr lang="zh-CN" altLang="en-US" sz="3200" b="1" dirty="0">
                <a:solidFill>
                  <a:srgbClr val="FF3300"/>
                </a:solidFill>
                <a:ea typeface="楷体_GB2312" pitchFamily="49" charset="-122"/>
              </a:rPr>
              <a:t>在遍历过程中使用</a:t>
            </a:r>
            <a:r>
              <a:rPr lang="zh-CN" altLang="en-US" sz="3200" b="1" dirty="0">
                <a:solidFill>
                  <a:srgbClr val="3366FF"/>
                </a:solidFill>
                <a:ea typeface="楷体_GB2312" pitchFamily="49" charset="-122"/>
              </a:rPr>
              <a:t>堆栈</a:t>
            </a:r>
            <a:r>
              <a:rPr lang="zh-CN" altLang="en-US" sz="3200" b="1" dirty="0">
                <a:solidFill>
                  <a:srgbClr val="FF3300"/>
                </a:solidFill>
                <a:ea typeface="楷体_GB2312" pitchFamily="49" charset="-122"/>
              </a:rPr>
              <a:t>保存路径</a:t>
            </a:r>
          </a:p>
        </p:txBody>
      </p:sp>
      <p:grpSp>
        <p:nvGrpSpPr>
          <p:cNvPr id="28" name="组合 61"/>
          <p:cNvGrpSpPr>
            <a:grpSpLocks/>
          </p:cNvGrpSpPr>
          <p:nvPr/>
        </p:nvGrpSpPr>
        <p:grpSpPr bwMode="auto">
          <a:xfrm>
            <a:off x="7560766" y="2428617"/>
            <a:ext cx="1141413" cy="3435350"/>
            <a:chOff x="7255329" y="2572174"/>
            <a:chExt cx="791391" cy="3435531"/>
          </a:xfrm>
        </p:grpSpPr>
        <p:grpSp>
          <p:nvGrpSpPr>
            <p:cNvPr id="29" name="组合 54"/>
            <p:cNvGrpSpPr>
              <a:grpSpLocks/>
            </p:cNvGrpSpPr>
            <p:nvPr/>
          </p:nvGrpSpPr>
          <p:grpSpPr bwMode="auto">
            <a:xfrm>
              <a:off x="7255329" y="2572174"/>
              <a:ext cx="791391" cy="3435531"/>
              <a:chOff x="7255329" y="2572174"/>
              <a:chExt cx="791391" cy="3435531"/>
            </a:xfrm>
          </p:grpSpPr>
          <p:cxnSp>
            <p:nvCxnSpPr>
              <p:cNvPr id="35" name="直接连接符 50"/>
              <p:cNvCxnSpPr>
                <a:cxnSpLocks noChangeShapeType="1"/>
              </p:cNvCxnSpPr>
              <p:nvPr/>
            </p:nvCxnSpPr>
            <p:spPr bwMode="auto">
              <a:xfrm>
                <a:off x="7255329" y="2595034"/>
                <a:ext cx="48985" cy="3412671"/>
              </a:xfrm>
              <a:prstGeom prst="line">
                <a:avLst/>
              </a:prstGeom>
              <a:noFill/>
              <a:ln w="38100" cap="sq" algn="ctr">
                <a:solidFill>
                  <a:srgbClr val="333333"/>
                </a:solidFill>
                <a:round/>
                <a:headEnd type="none" w="sm" len="sm"/>
                <a:tailEnd type="none" w="sm" len="sm"/>
              </a:ln>
              <a:extLst>
                <a:ext uri="{909E8E84-426E-40DD-AFC4-6F175D3DCCD1}">
                  <a14:hiddenFill xmlns:a14="http://schemas.microsoft.com/office/drawing/2010/main">
                    <a:noFill/>
                  </a14:hiddenFill>
                </a:ext>
              </a:extLst>
            </p:spPr>
          </p:cxnSp>
          <p:cxnSp>
            <p:nvCxnSpPr>
              <p:cNvPr id="36" name="直接连接符 51"/>
              <p:cNvCxnSpPr>
                <a:cxnSpLocks noChangeShapeType="1"/>
              </p:cNvCxnSpPr>
              <p:nvPr/>
            </p:nvCxnSpPr>
            <p:spPr bwMode="auto">
              <a:xfrm>
                <a:off x="7986849" y="2572174"/>
                <a:ext cx="48985" cy="3412671"/>
              </a:xfrm>
              <a:prstGeom prst="line">
                <a:avLst/>
              </a:prstGeom>
              <a:noFill/>
              <a:ln w="38100" cap="sq" algn="ctr">
                <a:solidFill>
                  <a:srgbClr val="333333"/>
                </a:solidFill>
                <a:round/>
                <a:headEnd type="none" w="sm" len="sm"/>
                <a:tailEnd type="none" w="sm" len="sm"/>
              </a:ln>
              <a:extLst>
                <a:ext uri="{909E8E84-426E-40DD-AFC4-6F175D3DCCD1}">
                  <a14:hiddenFill xmlns:a14="http://schemas.microsoft.com/office/drawing/2010/main">
                    <a:noFill/>
                  </a14:hiddenFill>
                </a:ext>
              </a:extLst>
            </p:spPr>
          </p:cxnSp>
          <p:cxnSp>
            <p:nvCxnSpPr>
              <p:cNvPr id="37" name="直接连接符 53"/>
              <p:cNvCxnSpPr>
                <a:cxnSpLocks noChangeShapeType="1"/>
              </p:cNvCxnSpPr>
              <p:nvPr/>
            </p:nvCxnSpPr>
            <p:spPr bwMode="auto">
              <a:xfrm>
                <a:off x="7292340" y="5993554"/>
                <a:ext cx="754380" cy="0"/>
              </a:xfrm>
              <a:prstGeom prst="line">
                <a:avLst/>
              </a:prstGeom>
              <a:noFill/>
              <a:ln w="38100" cap="sq" algn="ctr">
                <a:solidFill>
                  <a:srgbClr val="333333"/>
                </a:solidFill>
                <a:round/>
                <a:headEnd type="none" w="sm" len="sm"/>
                <a:tailEnd type="none" w="sm" len="sm"/>
              </a:ln>
              <a:extLst>
                <a:ext uri="{909E8E84-426E-40DD-AFC4-6F175D3DCCD1}">
                  <a14:hiddenFill xmlns:a14="http://schemas.microsoft.com/office/drawing/2010/main">
                    <a:noFill/>
                  </a14:hiddenFill>
                </a:ext>
              </a:extLst>
            </p:spPr>
          </p:cxnSp>
        </p:grpSp>
        <p:cxnSp>
          <p:nvCxnSpPr>
            <p:cNvPr id="30" name="直接连接符 56"/>
            <p:cNvCxnSpPr>
              <a:cxnSpLocks noChangeShapeType="1"/>
            </p:cNvCxnSpPr>
            <p:nvPr/>
          </p:nvCxnSpPr>
          <p:spPr bwMode="auto">
            <a:xfrm>
              <a:off x="7298267" y="5486400"/>
              <a:ext cx="745066" cy="0"/>
            </a:xfrm>
            <a:prstGeom prst="line">
              <a:avLst/>
            </a:prstGeom>
            <a:noFill/>
            <a:ln w="38100" cap="sq" algn="ctr">
              <a:solidFill>
                <a:srgbClr val="333333"/>
              </a:solidFill>
              <a:round/>
              <a:headEnd type="none" w="sm" len="sm"/>
              <a:tailEnd type="none" w="sm" len="sm"/>
            </a:ln>
            <a:extLst>
              <a:ext uri="{909E8E84-426E-40DD-AFC4-6F175D3DCCD1}">
                <a14:hiddenFill xmlns:a14="http://schemas.microsoft.com/office/drawing/2010/main">
                  <a:noFill/>
                </a14:hiddenFill>
              </a:ext>
            </a:extLst>
          </p:spPr>
        </p:cxnSp>
        <p:cxnSp>
          <p:nvCxnSpPr>
            <p:cNvPr id="31" name="直接连接符 57"/>
            <p:cNvCxnSpPr>
              <a:cxnSpLocks noChangeShapeType="1"/>
            </p:cNvCxnSpPr>
            <p:nvPr/>
          </p:nvCxnSpPr>
          <p:spPr bwMode="auto">
            <a:xfrm>
              <a:off x="7281334" y="4961467"/>
              <a:ext cx="745066" cy="0"/>
            </a:xfrm>
            <a:prstGeom prst="line">
              <a:avLst/>
            </a:prstGeom>
            <a:noFill/>
            <a:ln w="38100" cap="sq" algn="ctr">
              <a:solidFill>
                <a:srgbClr val="333333"/>
              </a:solidFill>
              <a:round/>
              <a:headEnd type="none" w="sm" len="sm"/>
              <a:tailEnd type="none" w="sm" len="sm"/>
            </a:ln>
            <a:extLst>
              <a:ext uri="{909E8E84-426E-40DD-AFC4-6F175D3DCCD1}">
                <a14:hiddenFill xmlns:a14="http://schemas.microsoft.com/office/drawing/2010/main">
                  <a:noFill/>
                </a14:hiddenFill>
              </a:ext>
            </a:extLst>
          </p:spPr>
        </p:cxnSp>
        <p:cxnSp>
          <p:nvCxnSpPr>
            <p:cNvPr id="32" name="直接连接符 58"/>
            <p:cNvCxnSpPr>
              <a:cxnSpLocks noChangeShapeType="1"/>
            </p:cNvCxnSpPr>
            <p:nvPr/>
          </p:nvCxnSpPr>
          <p:spPr bwMode="auto">
            <a:xfrm>
              <a:off x="7270977" y="4385734"/>
              <a:ext cx="745066" cy="0"/>
            </a:xfrm>
            <a:prstGeom prst="line">
              <a:avLst/>
            </a:prstGeom>
            <a:noFill/>
            <a:ln w="38100" cap="sq" algn="ctr">
              <a:solidFill>
                <a:srgbClr val="333333"/>
              </a:solidFill>
              <a:round/>
              <a:headEnd type="none" w="sm" len="sm"/>
              <a:tailEnd type="none" w="sm" len="sm"/>
            </a:ln>
            <a:extLst>
              <a:ext uri="{909E8E84-426E-40DD-AFC4-6F175D3DCCD1}">
                <a14:hiddenFill xmlns:a14="http://schemas.microsoft.com/office/drawing/2010/main">
                  <a:noFill/>
                </a14:hiddenFill>
              </a:ext>
            </a:extLst>
          </p:spPr>
        </p:cxnSp>
        <p:cxnSp>
          <p:nvCxnSpPr>
            <p:cNvPr id="33" name="直接连接符 59"/>
            <p:cNvCxnSpPr>
              <a:cxnSpLocks noChangeShapeType="1"/>
            </p:cNvCxnSpPr>
            <p:nvPr/>
          </p:nvCxnSpPr>
          <p:spPr bwMode="auto">
            <a:xfrm>
              <a:off x="7264400" y="3810000"/>
              <a:ext cx="745066" cy="0"/>
            </a:xfrm>
            <a:prstGeom prst="line">
              <a:avLst/>
            </a:prstGeom>
            <a:noFill/>
            <a:ln w="38100" cap="sq" algn="ctr">
              <a:solidFill>
                <a:srgbClr val="333333"/>
              </a:solidFill>
              <a:round/>
              <a:headEnd type="none" w="sm" len="sm"/>
              <a:tailEnd type="none" w="sm" len="sm"/>
            </a:ln>
            <a:extLst>
              <a:ext uri="{909E8E84-426E-40DD-AFC4-6F175D3DCCD1}">
                <a14:hiddenFill xmlns:a14="http://schemas.microsoft.com/office/drawing/2010/main">
                  <a:noFill/>
                </a14:hiddenFill>
              </a:ext>
            </a:extLst>
          </p:spPr>
        </p:cxnSp>
        <p:cxnSp>
          <p:nvCxnSpPr>
            <p:cNvPr id="34" name="直接连接符 60"/>
            <p:cNvCxnSpPr>
              <a:cxnSpLocks noChangeShapeType="1"/>
            </p:cNvCxnSpPr>
            <p:nvPr/>
          </p:nvCxnSpPr>
          <p:spPr bwMode="auto">
            <a:xfrm>
              <a:off x="7264400" y="3285067"/>
              <a:ext cx="745066" cy="0"/>
            </a:xfrm>
            <a:prstGeom prst="line">
              <a:avLst/>
            </a:prstGeom>
            <a:noFill/>
            <a:ln w="38100" cap="sq" algn="ctr">
              <a:solidFill>
                <a:srgbClr val="333333"/>
              </a:solidFill>
              <a:round/>
              <a:headEnd type="none" w="sm" len="sm"/>
              <a:tailEnd type="none" w="sm" len="sm"/>
            </a:ln>
            <a:extLst>
              <a:ext uri="{909E8E84-426E-40DD-AFC4-6F175D3DCCD1}">
                <a14:hiddenFill xmlns:a14="http://schemas.microsoft.com/office/drawing/2010/main">
                  <a:noFill/>
                </a14:hiddenFill>
              </a:ext>
            </a:extLst>
          </p:spPr>
        </p:cxnSp>
      </p:grpSp>
      <p:sp>
        <p:nvSpPr>
          <p:cNvPr id="38" name="矩形 37"/>
          <p:cNvSpPr>
            <a:spLocks noChangeArrowheads="1"/>
          </p:cNvSpPr>
          <p:nvPr/>
        </p:nvSpPr>
        <p:spPr bwMode="auto">
          <a:xfrm>
            <a:off x="7819529" y="5282942"/>
            <a:ext cx="518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3600" b="0" i="0" u="none" strike="noStrike" kern="0" cap="none" spc="0" normalizeH="0" baseline="0" noProof="0" dirty="0" smtClean="0">
                <a:ln>
                  <a:noFill/>
                </a:ln>
                <a:solidFill>
                  <a:srgbClr val="333333"/>
                </a:solidFill>
                <a:effectLst/>
                <a:uLnTx/>
                <a:uFillTx/>
                <a:latin typeface="Times New Roman" panose="02020603050405020304" pitchFamily="18" charset="0"/>
                <a:ea typeface="宋体" panose="02010600030101010101" pitchFamily="2" charset="-122"/>
              </a:rPr>
              <a:t>A</a:t>
            </a:r>
            <a:endParaRPr kumimoji="1" lang="zh-CN" altLang="en-US" sz="3600" b="0" i="0" u="none" strike="noStrike" kern="0" cap="none" spc="0" normalizeH="0" baseline="0" noProof="0" dirty="0" smtClean="0">
              <a:ln>
                <a:noFill/>
              </a:ln>
              <a:solidFill>
                <a:srgbClr val="333333"/>
              </a:solidFill>
              <a:effectLst/>
              <a:uLnTx/>
              <a:uFillTx/>
              <a:latin typeface="Times New Roman" panose="02020603050405020304" pitchFamily="18" charset="0"/>
              <a:ea typeface="宋体" panose="02010600030101010101" pitchFamily="2" charset="-122"/>
            </a:endParaRPr>
          </a:p>
        </p:txBody>
      </p:sp>
      <p:sp>
        <p:nvSpPr>
          <p:cNvPr id="39" name="矩形 38"/>
          <p:cNvSpPr>
            <a:spLocks noChangeArrowheads="1"/>
          </p:cNvSpPr>
          <p:nvPr/>
        </p:nvSpPr>
        <p:spPr bwMode="auto">
          <a:xfrm>
            <a:off x="7863752" y="4764839"/>
            <a:ext cx="4924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3600" b="0" i="0" u="none" strike="noStrike" kern="0" cap="none" spc="0" normalizeH="0" baseline="0" noProof="0" dirty="0" smtClean="0">
                <a:ln>
                  <a:noFill/>
                </a:ln>
                <a:solidFill>
                  <a:srgbClr val="333333"/>
                </a:solidFill>
                <a:effectLst/>
                <a:uLnTx/>
                <a:uFillTx/>
                <a:latin typeface="Times New Roman" panose="02020603050405020304" pitchFamily="18" charset="0"/>
                <a:ea typeface="宋体" panose="02010600030101010101" pitchFamily="2" charset="-122"/>
              </a:rPr>
              <a:t>B</a:t>
            </a:r>
            <a:endParaRPr kumimoji="1" lang="zh-CN" altLang="en-US" sz="3600" b="0" i="0" u="none" strike="noStrike" kern="0" cap="none" spc="0" normalizeH="0" baseline="0" noProof="0" dirty="0" smtClean="0">
              <a:ln>
                <a:noFill/>
              </a:ln>
              <a:solidFill>
                <a:srgbClr val="333333"/>
              </a:solidFill>
              <a:effectLst/>
              <a:uLnTx/>
              <a:uFillTx/>
              <a:latin typeface="Times New Roman" panose="02020603050405020304" pitchFamily="18" charset="0"/>
              <a:ea typeface="宋体" panose="02010600030101010101" pitchFamily="2" charset="-122"/>
            </a:endParaRPr>
          </a:p>
        </p:txBody>
      </p:sp>
      <p:sp>
        <p:nvSpPr>
          <p:cNvPr id="41" name="矩形 40"/>
          <p:cNvSpPr>
            <a:spLocks noChangeArrowheads="1"/>
          </p:cNvSpPr>
          <p:nvPr/>
        </p:nvSpPr>
        <p:spPr bwMode="auto">
          <a:xfrm>
            <a:off x="7852936" y="4188110"/>
            <a:ext cx="4924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3600" b="1"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E</a:t>
            </a:r>
            <a:endParaRPr kumimoji="1" lang="zh-CN" altLang="en-US" sz="36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endParaRPr>
          </a:p>
        </p:txBody>
      </p:sp>
      <p:sp>
        <p:nvSpPr>
          <p:cNvPr id="3" name="矩形 2"/>
          <p:cNvSpPr/>
          <p:nvPr/>
        </p:nvSpPr>
        <p:spPr bwMode="auto">
          <a:xfrm>
            <a:off x="10321852" y="5017865"/>
            <a:ext cx="603993" cy="44494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 name="文本框 3"/>
          <p:cNvSpPr txBox="1"/>
          <p:nvPr/>
        </p:nvSpPr>
        <p:spPr>
          <a:xfrm>
            <a:off x="1179214" y="983318"/>
            <a:ext cx="727373" cy="523220"/>
          </a:xfrm>
          <a:prstGeom prst="rect">
            <a:avLst/>
          </a:prstGeom>
          <a:noFill/>
        </p:spPr>
        <p:txBody>
          <a:bodyPr wrap="square" rtlCol="0">
            <a:spAutoFit/>
          </a:bodyPr>
          <a:lstStyle/>
          <a:p>
            <a:r>
              <a:rPr lang="en-US" altLang="zh-CN" sz="2800" dirty="0" smtClean="0">
                <a:solidFill>
                  <a:srgbClr val="FF0000"/>
                </a:solidFill>
              </a:rPr>
              <a:t>T</a:t>
            </a:r>
            <a:endParaRPr lang="zh-CN" altLang="en-US" sz="2800" dirty="0">
              <a:solidFill>
                <a:srgbClr val="FF0000"/>
              </a:solidFill>
            </a:endParaRPr>
          </a:p>
        </p:txBody>
      </p:sp>
      <p:sp>
        <p:nvSpPr>
          <p:cNvPr id="44" name="文本框 43"/>
          <p:cNvSpPr txBox="1"/>
          <p:nvPr/>
        </p:nvSpPr>
        <p:spPr>
          <a:xfrm>
            <a:off x="318773" y="1887538"/>
            <a:ext cx="727373" cy="523220"/>
          </a:xfrm>
          <a:prstGeom prst="rect">
            <a:avLst/>
          </a:prstGeom>
          <a:noFill/>
        </p:spPr>
        <p:txBody>
          <a:bodyPr wrap="square" rtlCol="0">
            <a:spAutoFit/>
          </a:bodyPr>
          <a:lstStyle/>
          <a:p>
            <a:r>
              <a:rPr lang="en-US" altLang="zh-CN" sz="2800" dirty="0" smtClean="0">
                <a:solidFill>
                  <a:srgbClr val="FF0000"/>
                </a:solidFill>
              </a:rPr>
              <a:t>T</a:t>
            </a:r>
            <a:endParaRPr lang="zh-CN" altLang="en-US" sz="2800" dirty="0">
              <a:solidFill>
                <a:srgbClr val="FF0000"/>
              </a:solidFill>
            </a:endParaRPr>
          </a:p>
        </p:txBody>
      </p:sp>
      <p:sp>
        <p:nvSpPr>
          <p:cNvPr id="45" name="矩形 44"/>
          <p:cNvSpPr/>
          <p:nvPr/>
        </p:nvSpPr>
        <p:spPr bwMode="auto">
          <a:xfrm>
            <a:off x="898154" y="1028822"/>
            <a:ext cx="603993" cy="419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6" name="矩形 45"/>
          <p:cNvSpPr/>
          <p:nvPr/>
        </p:nvSpPr>
        <p:spPr bwMode="auto">
          <a:xfrm>
            <a:off x="7814697" y="4881916"/>
            <a:ext cx="603993" cy="44494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7" name="文本框 46"/>
          <p:cNvSpPr txBox="1"/>
          <p:nvPr/>
        </p:nvSpPr>
        <p:spPr>
          <a:xfrm>
            <a:off x="1341784" y="2020416"/>
            <a:ext cx="727373" cy="523220"/>
          </a:xfrm>
          <a:prstGeom prst="rect">
            <a:avLst/>
          </a:prstGeom>
          <a:noFill/>
        </p:spPr>
        <p:txBody>
          <a:bodyPr wrap="square" rtlCol="0">
            <a:spAutoFit/>
          </a:bodyPr>
          <a:lstStyle/>
          <a:p>
            <a:r>
              <a:rPr lang="en-US" altLang="zh-CN" sz="2800" dirty="0" smtClean="0">
                <a:solidFill>
                  <a:srgbClr val="FF0000"/>
                </a:solidFill>
              </a:rPr>
              <a:t>T</a:t>
            </a:r>
            <a:endParaRPr lang="zh-CN" altLang="en-US" sz="2800" dirty="0">
              <a:solidFill>
                <a:srgbClr val="FF0000"/>
              </a:solidFill>
            </a:endParaRPr>
          </a:p>
        </p:txBody>
      </p:sp>
      <p:sp>
        <p:nvSpPr>
          <p:cNvPr id="48" name="矩形 47"/>
          <p:cNvSpPr/>
          <p:nvPr/>
        </p:nvSpPr>
        <p:spPr bwMode="auto">
          <a:xfrm>
            <a:off x="1374775" y="1979944"/>
            <a:ext cx="271607" cy="4165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矩形 39"/>
          <p:cNvSpPr>
            <a:spLocks noChangeArrowheads="1"/>
          </p:cNvSpPr>
          <p:nvPr/>
        </p:nvSpPr>
        <p:spPr bwMode="auto">
          <a:xfrm>
            <a:off x="7873433" y="4742329"/>
            <a:ext cx="5180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3600" b="1"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rPr>
              <a:t>C</a:t>
            </a:r>
          </a:p>
        </p:txBody>
      </p:sp>
      <p:sp>
        <p:nvSpPr>
          <p:cNvPr id="49" name="文本框 48"/>
          <p:cNvSpPr txBox="1"/>
          <p:nvPr/>
        </p:nvSpPr>
        <p:spPr>
          <a:xfrm>
            <a:off x="851545" y="3280282"/>
            <a:ext cx="727373" cy="523220"/>
          </a:xfrm>
          <a:prstGeom prst="rect">
            <a:avLst/>
          </a:prstGeom>
          <a:noFill/>
        </p:spPr>
        <p:txBody>
          <a:bodyPr wrap="square" rtlCol="0">
            <a:spAutoFit/>
          </a:bodyPr>
          <a:lstStyle/>
          <a:p>
            <a:r>
              <a:rPr lang="en-US" altLang="zh-CN" sz="2800" dirty="0" smtClean="0">
                <a:solidFill>
                  <a:srgbClr val="FF0000"/>
                </a:solidFill>
              </a:rPr>
              <a:t>T</a:t>
            </a:r>
            <a:endParaRPr lang="zh-CN" altLang="en-US" sz="2800" dirty="0">
              <a:solidFill>
                <a:srgbClr val="FF0000"/>
              </a:solidFill>
            </a:endParaRPr>
          </a:p>
        </p:txBody>
      </p:sp>
      <p:sp>
        <p:nvSpPr>
          <p:cNvPr id="50" name="矩形 49"/>
          <p:cNvSpPr/>
          <p:nvPr/>
        </p:nvSpPr>
        <p:spPr bwMode="auto">
          <a:xfrm>
            <a:off x="157428" y="1945080"/>
            <a:ext cx="451809" cy="4514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9501369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500"/>
                                        <p:tgtEl>
                                          <p:spTgt spid="4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up)">
                                      <p:cBhvr>
                                        <p:cTn id="38" dur="500"/>
                                        <p:tgtEl>
                                          <p:spTgt spid="50"/>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up)">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ppt_x"/>
                                          </p:val>
                                        </p:tav>
                                        <p:tav tm="100000">
                                          <p:val>
                                            <p:strVal val="#ppt_x"/>
                                          </p:val>
                                        </p:tav>
                                      </p:tavLst>
                                    </p:anim>
                                    <p:anim calcmode="lin" valueType="num">
                                      <p:cBhvr additive="base">
                                        <p:cTn id="48"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up)">
                                      <p:cBhvr>
                                        <p:cTn id="53" dur="500"/>
                                        <p:tgtEl>
                                          <p:spTgt spid="48"/>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ppt_x"/>
                                          </p:val>
                                        </p:tav>
                                        <p:tav tm="100000">
                                          <p:val>
                                            <p:strVal val="#ppt_x"/>
                                          </p:val>
                                        </p:tav>
                                      </p:tavLst>
                                    </p:anim>
                                    <p:anim calcmode="lin" valueType="num">
                                      <p:cBhvr additive="base">
                                        <p:cTn id="62"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p:bldP spid="4" grpId="0"/>
      <p:bldP spid="44" grpId="0"/>
      <p:bldP spid="45" grpId="0" animBg="1"/>
      <p:bldP spid="46" grpId="0" animBg="1"/>
      <p:bldP spid="47" grpId="0"/>
      <p:bldP spid="48" grpId="0" animBg="1"/>
      <p:bldP spid="40" grpId="0"/>
      <p:bldP spid="49" grpId="0"/>
      <p:bldP spid="5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04813" y="371475"/>
            <a:ext cx="3871912" cy="762000"/>
          </a:xfrm>
          <a:prstGeom prst="rect">
            <a:avLst/>
          </a:prstGeom>
          <a:noFill/>
          <a:ln w="12700" cap="sq">
            <a:noFill/>
            <a:miter lim="800000"/>
            <a:headEnd type="none" w="sm" len="sm"/>
            <a:tailEnd type="none" w="sm" len="sm"/>
          </a:ln>
        </p:spPr>
        <p:txBody>
          <a:bodyPr wrap="none">
            <a:spAutoFit/>
          </a:bodyPr>
          <a:lstStyle/>
          <a:p>
            <a:r>
              <a:rPr lang="en-US" altLang="zh-CN" sz="4400" b="1">
                <a:solidFill>
                  <a:srgbClr val="3366FF"/>
                </a:solidFill>
                <a:ea typeface="楷体_GB2312" pitchFamily="49" charset="-122"/>
              </a:rPr>
              <a:t> </a:t>
            </a:r>
            <a:r>
              <a:rPr lang="zh-CN" altLang="en-US" sz="4400" b="1">
                <a:solidFill>
                  <a:srgbClr val="3366FF"/>
                </a:solidFill>
                <a:ea typeface="楷体_GB2312" pitchFamily="49" charset="-122"/>
              </a:rPr>
              <a:t>算法基本步骤</a:t>
            </a:r>
            <a:r>
              <a:rPr lang="en-US" altLang="zh-CN" sz="4400" b="1">
                <a:solidFill>
                  <a:srgbClr val="3366FF"/>
                </a:solidFill>
                <a:ea typeface="楷体_GB2312" pitchFamily="49" charset="-122"/>
              </a:rPr>
              <a:t>:</a:t>
            </a:r>
            <a:endParaRPr lang="en-US" altLang="zh-CN" sz="4400">
              <a:solidFill>
                <a:srgbClr val="3366FF"/>
              </a:solidFill>
            </a:endParaRPr>
          </a:p>
        </p:txBody>
      </p:sp>
      <p:sp>
        <p:nvSpPr>
          <p:cNvPr id="38915" name="Text Box 3"/>
          <p:cNvSpPr txBox="1">
            <a:spLocks noChangeArrowheads="1"/>
          </p:cNvSpPr>
          <p:nvPr/>
        </p:nvSpPr>
        <p:spPr bwMode="auto">
          <a:xfrm>
            <a:off x="-27310" y="1249363"/>
            <a:ext cx="9567862" cy="3937000"/>
          </a:xfrm>
          <a:prstGeom prst="rect">
            <a:avLst/>
          </a:prstGeom>
          <a:noFill/>
          <a:ln w="12700" cap="sq">
            <a:noFill/>
            <a:miter lim="800000"/>
            <a:headEnd type="none" w="sm" len="sm"/>
            <a:tailEnd type="none" w="sm" len="sm"/>
          </a:ln>
        </p:spPr>
        <p:txBody>
          <a:bodyPr>
            <a:spAutoFit/>
          </a:bodyPr>
          <a:lstStyle/>
          <a:p>
            <a:r>
              <a:rPr lang="zh-CN" altLang="en-US" dirty="0">
                <a:solidFill>
                  <a:srgbClr val="000000"/>
                </a:solidFill>
                <a:latin typeface="楷体_GB2312" pitchFamily="49" charset="-122"/>
                <a:ea typeface="楷体_GB2312" pitchFamily="49" charset="-122"/>
              </a:rPr>
              <a:t>如果树空</a:t>
            </a:r>
            <a:r>
              <a:rPr lang="en-US" altLang="zh-CN" dirty="0">
                <a:solidFill>
                  <a:srgbClr val="000000"/>
                </a:solidFill>
                <a:latin typeface="楷体_GB2312" pitchFamily="49" charset="-122"/>
                <a:ea typeface="楷体_GB2312" pitchFamily="49" charset="-122"/>
              </a:rPr>
              <a:t>,</a:t>
            </a:r>
            <a:r>
              <a:rPr lang="zh-CN" altLang="en-US" dirty="0">
                <a:solidFill>
                  <a:srgbClr val="000000"/>
                </a:solidFill>
                <a:latin typeface="楷体_GB2312" pitchFamily="49" charset="-122"/>
                <a:ea typeface="楷体_GB2312" pitchFamily="49" charset="-122"/>
              </a:rPr>
              <a:t>则退出</a:t>
            </a:r>
            <a:r>
              <a:rPr lang="en-US" altLang="zh-CN" dirty="0">
                <a:solidFill>
                  <a:srgbClr val="000000"/>
                </a:solidFill>
                <a:latin typeface="楷体_GB2312" pitchFamily="49" charset="-122"/>
                <a:ea typeface="楷体_GB2312" pitchFamily="49" charset="-122"/>
              </a:rPr>
              <a:t>;</a:t>
            </a:r>
          </a:p>
          <a:p>
            <a:r>
              <a:rPr lang="zh-CN" altLang="en-US" dirty="0">
                <a:solidFill>
                  <a:srgbClr val="000000"/>
                </a:solidFill>
                <a:latin typeface="楷体_GB2312" pitchFamily="49" charset="-122"/>
                <a:ea typeface="楷体_GB2312" pitchFamily="49" charset="-122"/>
              </a:rPr>
              <a:t>否则</a:t>
            </a:r>
            <a:r>
              <a:rPr lang="en-US" altLang="zh-CN" dirty="0">
                <a:solidFill>
                  <a:srgbClr val="000000"/>
                </a:solidFill>
                <a:latin typeface="楷体_GB2312" pitchFamily="49" charset="-122"/>
                <a:ea typeface="楷体_GB2312" pitchFamily="49" charset="-122"/>
              </a:rPr>
              <a:t>:</a:t>
            </a:r>
          </a:p>
          <a:p>
            <a:r>
              <a:rPr lang="en-US" altLang="zh-CN" dirty="0">
                <a:solidFill>
                  <a:srgbClr val="000000"/>
                </a:solidFill>
                <a:latin typeface="楷体_GB2312" pitchFamily="49" charset="-122"/>
                <a:ea typeface="楷体_GB2312" pitchFamily="49" charset="-122"/>
              </a:rPr>
              <a:t>  </a:t>
            </a:r>
            <a:r>
              <a:rPr lang="zh-CN" altLang="en-US" dirty="0">
                <a:solidFill>
                  <a:srgbClr val="FF3300"/>
                </a:solidFill>
                <a:latin typeface="楷体_GB2312" pitchFamily="49" charset="-122"/>
                <a:ea typeface="楷体_GB2312" pitchFamily="49" charset="-122"/>
              </a:rPr>
              <a:t>结点进栈</a:t>
            </a:r>
            <a:r>
              <a:rPr lang="en-US" altLang="zh-CN" dirty="0">
                <a:solidFill>
                  <a:srgbClr val="FF3300"/>
                </a:solidFill>
                <a:latin typeface="楷体_GB2312" pitchFamily="49" charset="-122"/>
                <a:ea typeface="楷体_GB2312" pitchFamily="49" charset="-122"/>
              </a:rPr>
              <a:t>,</a:t>
            </a:r>
          </a:p>
          <a:p>
            <a:r>
              <a:rPr lang="en-US" altLang="zh-CN" dirty="0">
                <a:solidFill>
                  <a:srgbClr val="000000"/>
                </a:solidFill>
                <a:latin typeface="楷体_GB2312" pitchFamily="49" charset="-122"/>
                <a:ea typeface="楷体_GB2312" pitchFamily="49" charset="-122"/>
              </a:rPr>
              <a:t> </a:t>
            </a:r>
            <a:r>
              <a:rPr lang="en-US" altLang="zh-CN" dirty="0" smtClean="0">
                <a:solidFill>
                  <a:srgbClr val="000000"/>
                </a:solidFill>
                <a:latin typeface="楷体_GB2312" pitchFamily="49" charset="-122"/>
                <a:ea typeface="楷体_GB2312" pitchFamily="49" charset="-122"/>
              </a:rPr>
              <a:t> </a:t>
            </a:r>
            <a:r>
              <a:rPr lang="zh-CN" altLang="en-US" dirty="0" smtClean="0">
                <a:solidFill>
                  <a:srgbClr val="000000"/>
                </a:solidFill>
                <a:latin typeface="楷体_GB2312" pitchFamily="49" charset="-122"/>
                <a:ea typeface="楷体_GB2312" pitchFamily="49" charset="-122"/>
              </a:rPr>
              <a:t>如果</a:t>
            </a:r>
            <a:r>
              <a:rPr lang="zh-CN" altLang="en-US" dirty="0">
                <a:solidFill>
                  <a:srgbClr val="000000"/>
                </a:solidFill>
                <a:latin typeface="楷体_GB2312" pitchFamily="49" charset="-122"/>
                <a:ea typeface="楷体_GB2312" pitchFamily="49" charset="-122"/>
              </a:rPr>
              <a:t>是</a:t>
            </a:r>
            <a:r>
              <a:rPr lang="zh-CN" altLang="en-US" dirty="0">
                <a:solidFill>
                  <a:srgbClr val="FF3300"/>
                </a:solidFill>
                <a:latin typeface="楷体_GB2312" pitchFamily="49" charset="-122"/>
                <a:ea typeface="楷体_GB2312" pitchFamily="49" charset="-122"/>
              </a:rPr>
              <a:t>树的叶子</a:t>
            </a:r>
            <a:r>
              <a:rPr lang="zh-CN" altLang="en-US" dirty="0">
                <a:solidFill>
                  <a:srgbClr val="000000"/>
                </a:solidFill>
                <a:latin typeface="楷体_GB2312" pitchFamily="49" charset="-122"/>
                <a:ea typeface="楷体_GB2312" pitchFamily="49" charset="-122"/>
              </a:rPr>
              <a:t>结点</a:t>
            </a:r>
            <a:r>
              <a:rPr lang="en-US" altLang="zh-CN" dirty="0">
                <a:solidFill>
                  <a:srgbClr val="000000"/>
                </a:solidFill>
                <a:latin typeface="楷体_GB2312" pitchFamily="49" charset="-122"/>
                <a:ea typeface="楷体_GB2312" pitchFamily="49" charset="-122"/>
              </a:rPr>
              <a:t>,</a:t>
            </a:r>
            <a:r>
              <a:rPr lang="zh-CN" altLang="en-US" dirty="0">
                <a:solidFill>
                  <a:srgbClr val="000000"/>
                </a:solidFill>
                <a:latin typeface="楷体_GB2312" pitchFamily="49" charset="-122"/>
                <a:ea typeface="楷体_GB2312" pitchFamily="49" charset="-122"/>
              </a:rPr>
              <a:t>则打印路径</a:t>
            </a:r>
            <a:r>
              <a:rPr lang="en-US" altLang="zh-CN" sz="2800" dirty="0">
                <a:solidFill>
                  <a:srgbClr val="FF3300"/>
                </a:solidFill>
                <a:latin typeface="楷体_GB2312" pitchFamily="49" charset="-122"/>
                <a:ea typeface="楷体_GB2312" pitchFamily="49" charset="-122"/>
              </a:rPr>
              <a:t>(</a:t>
            </a:r>
            <a:r>
              <a:rPr lang="zh-CN" altLang="en-US" sz="2800" dirty="0">
                <a:solidFill>
                  <a:srgbClr val="FF3300"/>
                </a:solidFill>
                <a:latin typeface="楷体_GB2312" pitchFamily="49" charset="-122"/>
                <a:ea typeface="楷体_GB2312" pitchFamily="49" charset="-122"/>
              </a:rPr>
              <a:t>栈中结点</a:t>
            </a:r>
            <a:r>
              <a:rPr lang="en-US" altLang="zh-CN" sz="2800" dirty="0">
                <a:solidFill>
                  <a:srgbClr val="FF3300"/>
                </a:solidFill>
                <a:latin typeface="楷体_GB2312" pitchFamily="49" charset="-122"/>
                <a:ea typeface="楷体_GB2312" pitchFamily="49" charset="-122"/>
              </a:rPr>
              <a:t>)</a:t>
            </a:r>
            <a:r>
              <a:rPr lang="en-US" altLang="zh-CN" dirty="0">
                <a:solidFill>
                  <a:srgbClr val="FF3300"/>
                </a:solidFill>
                <a:latin typeface="楷体_GB2312" pitchFamily="49" charset="-122"/>
                <a:ea typeface="楷体_GB2312" pitchFamily="49" charset="-122"/>
              </a:rPr>
              <a:t>;</a:t>
            </a:r>
          </a:p>
          <a:p>
            <a:r>
              <a:rPr lang="en-US" altLang="zh-CN" dirty="0">
                <a:solidFill>
                  <a:srgbClr val="000000"/>
                </a:solidFill>
                <a:latin typeface="楷体_GB2312" pitchFamily="49" charset="-122"/>
                <a:ea typeface="楷体_GB2312" pitchFamily="49" charset="-122"/>
              </a:rPr>
              <a:t>    </a:t>
            </a:r>
            <a:r>
              <a:rPr lang="en-US" altLang="zh-CN" dirty="0" smtClean="0">
                <a:solidFill>
                  <a:srgbClr val="000000"/>
                </a:solidFill>
                <a:latin typeface="楷体_GB2312" pitchFamily="49" charset="-122"/>
                <a:ea typeface="楷体_GB2312" pitchFamily="49" charset="-122"/>
              </a:rPr>
              <a:t> </a:t>
            </a:r>
            <a:r>
              <a:rPr lang="zh-CN" altLang="en-US" dirty="0" smtClean="0">
                <a:solidFill>
                  <a:srgbClr val="000000"/>
                </a:solidFill>
                <a:latin typeface="楷体_GB2312" pitchFamily="49" charset="-122"/>
                <a:ea typeface="楷体_GB2312" pitchFamily="49" charset="-122"/>
              </a:rPr>
              <a:t>否则</a:t>
            </a:r>
            <a:r>
              <a:rPr lang="zh-CN" altLang="en-US" dirty="0">
                <a:solidFill>
                  <a:srgbClr val="000000"/>
                </a:solidFill>
                <a:latin typeface="楷体_GB2312" pitchFamily="49" charset="-122"/>
                <a:ea typeface="楷体_GB2312" pitchFamily="49" charset="-122"/>
              </a:rPr>
              <a:t>先序遍历第一个颗子树</a:t>
            </a:r>
            <a:r>
              <a:rPr lang="en-US" altLang="zh-CN" dirty="0">
                <a:solidFill>
                  <a:srgbClr val="000000"/>
                </a:solidFill>
                <a:latin typeface="楷体_GB2312" pitchFamily="49" charset="-122"/>
                <a:ea typeface="楷体_GB2312" pitchFamily="49" charset="-122"/>
              </a:rPr>
              <a:t>;</a:t>
            </a:r>
          </a:p>
          <a:p>
            <a:r>
              <a:rPr lang="en-US" altLang="zh-CN" dirty="0" smtClean="0">
                <a:solidFill>
                  <a:srgbClr val="000000"/>
                </a:solidFill>
                <a:latin typeface="楷体_GB2312" pitchFamily="49" charset="-122"/>
                <a:ea typeface="楷体_GB2312" pitchFamily="49" charset="-122"/>
              </a:rPr>
              <a:t>  </a:t>
            </a:r>
            <a:r>
              <a:rPr lang="zh-CN" altLang="en-US" dirty="0" smtClean="0">
                <a:solidFill>
                  <a:srgbClr val="FF3300"/>
                </a:solidFill>
                <a:latin typeface="楷体_GB2312" pitchFamily="49" charset="-122"/>
                <a:ea typeface="楷体_GB2312" pitchFamily="49" charset="-122"/>
              </a:rPr>
              <a:t>结点</a:t>
            </a:r>
            <a:r>
              <a:rPr lang="zh-CN" altLang="en-US" dirty="0">
                <a:solidFill>
                  <a:srgbClr val="FF3300"/>
                </a:solidFill>
                <a:latin typeface="楷体_GB2312" pitchFamily="49" charset="-122"/>
                <a:ea typeface="楷体_GB2312" pitchFamily="49" charset="-122"/>
              </a:rPr>
              <a:t>出栈；</a:t>
            </a:r>
          </a:p>
          <a:p>
            <a:r>
              <a:rPr lang="zh-CN" altLang="en-US" dirty="0">
                <a:solidFill>
                  <a:srgbClr val="000000"/>
                </a:solidFill>
                <a:latin typeface="楷体_GB2312" pitchFamily="49" charset="-122"/>
                <a:ea typeface="楷体_GB2312" pitchFamily="49" charset="-122"/>
              </a:rPr>
              <a:t>  </a:t>
            </a:r>
            <a:r>
              <a:rPr lang="zh-CN" altLang="en-US" dirty="0" smtClean="0">
                <a:solidFill>
                  <a:srgbClr val="0000FF"/>
                </a:solidFill>
                <a:latin typeface="楷体_GB2312" pitchFamily="49" charset="-122"/>
                <a:ea typeface="楷体_GB2312" pitchFamily="49" charset="-122"/>
              </a:rPr>
              <a:t>依次</a:t>
            </a:r>
            <a:r>
              <a:rPr lang="zh-CN" altLang="en-US" dirty="0">
                <a:solidFill>
                  <a:srgbClr val="000000"/>
                </a:solidFill>
                <a:latin typeface="楷体_GB2312" pitchFamily="49" charset="-122"/>
                <a:ea typeface="楷体_GB2312" pitchFamily="49" charset="-122"/>
              </a:rPr>
              <a:t>先序遍历第一个颗子树的兄弟</a:t>
            </a:r>
            <a:r>
              <a:rPr lang="en-US" altLang="zh-CN" dirty="0">
                <a:solidFill>
                  <a:srgbClr val="000000"/>
                </a:solidFill>
                <a:latin typeface="楷体_GB2312" pitchFamily="49" charset="-122"/>
                <a:ea typeface="楷体_GB2312" pitchFamily="49" charset="-122"/>
              </a:rPr>
              <a:t>;</a:t>
            </a:r>
          </a:p>
        </p:txBody>
      </p:sp>
      <p:sp>
        <p:nvSpPr>
          <p:cNvPr id="38916" name="Rectangle 4"/>
          <p:cNvSpPr>
            <a:spLocks noChangeArrowheads="1"/>
          </p:cNvSpPr>
          <p:nvPr/>
        </p:nvSpPr>
        <p:spPr bwMode="auto">
          <a:xfrm>
            <a:off x="5162550" y="5943600"/>
            <a:ext cx="2514600" cy="552450"/>
          </a:xfrm>
          <a:prstGeom prst="rect">
            <a:avLst/>
          </a:prstGeom>
          <a:no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38917" name="Rectangle 5"/>
          <p:cNvSpPr>
            <a:spLocks noChangeArrowheads="1"/>
          </p:cNvSpPr>
          <p:nvPr/>
        </p:nvSpPr>
        <p:spPr bwMode="auto">
          <a:xfrm>
            <a:off x="1006475" y="5303838"/>
            <a:ext cx="6673850" cy="676275"/>
          </a:xfrm>
          <a:prstGeom prst="rect">
            <a:avLst/>
          </a:prstGeom>
          <a:no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6" name="矩形 5"/>
          <p:cNvSpPr/>
          <p:nvPr/>
        </p:nvSpPr>
        <p:spPr>
          <a:xfrm>
            <a:off x="539552" y="4077072"/>
            <a:ext cx="2500313"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 name="矩形 6"/>
          <p:cNvSpPr/>
          <p:nvPr/>
        </p:nvSpPr>
        <p:spPr>
          <a:xfrm>
            <a:off x="546244" y="2348880"/>
            <a:ext cx="2500312"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nvGrpSpPr>
          <p:cNvPr id="2" name="Group 2"/>
          <p:cNvGrpSpPr>
            <a:grpSpLocks/>
          </p:cNvGrpSpPr>
          <p:nvPr/>
        </p:nvGrpSpPr>
        <p:grpSpPr bwMode="auto">
          <a:xfrm>
            <a:off x="6012160" y="188640"/>
            <a:ext cx="2160240" cy="2690910"/>
            <a:chOff x="144" y="672"/>
            <a:chExt cx="1632" cy="2549"/>
          </a:xfrm>
        </p:grpSpPr>
        <p:sp>
          <p:nvSpPr>
            <p:cNvPr id="9" name="Oval 3"/>
            <p:cNvSpPr>
              <a:spLocks noChangeArrowheads="1"/>
            </p:cNvSpPr>
            <p:nvPr/>
          </p:nvSpPr>
          <p:spPr bwMode="auto">
            <a:xfrm>
              <a:off x="768" y="720"/>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0" name="Text Box 4"/>
            <p:cNvSpPr txBox="1">
              <a:spLocks noChangeArrowheads="1"/>
            </p:cNvSpPr>
            <p:nvPr/>
          </p:nvSpPr>
          <p:spPr bwMode="auto">
            <a:xfrm>
              <a:off x="782" y="672"/>
              <a:ext cx="308" cy="437"/>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A</a:t>
              </a:r>
            </a:p>
          </p:txBody>
        </p:sp>
        <p:sp>
          <p:nvSpPr>
            <p:cNvPr id="11" name="Oval 5"/>
            <p:cNvSpPr>
              <a:spLocks noChangeArrowheads="1"/>
            </p:cNvSpPr>
            <p:nvPr/>
          </p:nvSpPr>
          <p:spPr bwMode="auto">
            <a:xfrm>
              <a:off x="768"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2" name="Oval 6"/>
            <p:cNvSpPr>
              <a:spLocks noChangeArrowheads="1"/>
            </p:cNvSpPr>
            <p:nvPr/>
          </p:nvSpPr>
          <p:spPr bwMode="auto">
            <a:xfrm>
              <a:off x="144"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3" name="Oval 7"/>
            <p:cNvSpPr>
              <a:spLocks noChangeArrowheads="1"/>
            </p:cNvSpPr>
            <p:nvPr/>
          </p:nvSpPr>
          <p:spPr bwMode="auto">
            <a:xfrm>
              <a:off x="1392" y="139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4" name="Oval 8"/>
            <p:cNvSpPr>
              <a:spLocks noChangeArrowheads="1"/>
            </p:cNvSpPr>
            <p:nvPr/>
          </p:nvSpPr>
          <p:spPr bwMode="auto">
            <a:xfrm>
              <a:off x="528" y="211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5" name="Oval 9"/>
            <p:cNvSpPr>
              <a:spLocks noChangeArrowheads="1"/>
            </p:cNvSpPr>
            <p:nvPr/>
          </p:nvSpPr>
          <p:spPr bwMode="auto">
            <a:xfrm>
              <a:off x="1104" y="211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6" name="Oval 10"/>
            <p:cNvSpPr>
              <a:spLocks noChangeArrowheads="1"/>
            </p:cNvSpPr>
            <p:nvPr/>
          </p:nvSpPr>
          <p:spPr bwMode="auto">
            <a:xfrm>
              <a:off x="1104" y="2832"/>
              <a:ext cx="384" cy="38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7" name="Text Box 11"/>
            <p:cNvSpPr txBox="1">
              <a:spLocks noChangeArrowheads="1"/>
            </p:cNvSpPr>
            <p:nvPr/>
          </p:nvSpPr>
          <p:spPr bwMode="auto">
            <a:xfrm>
              <a:off x="192" y="1344"/>
              <a:ext cx="295" cy="437"/>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B</a:t>
              </a:r>
            </a:p>
          </p:txBody>
        </p:sp>
        <p:sp>
          <p:nvSpPr>
            <p:cNvPr id="18" name="Text Box 12"/>
            <p:cNvSpPr txBox="1">
              <a:spLocks noChangeArrowheads="1"/>
            </p:cNvSpPr>
            <p:nvPr/>
          </p:nvSpPr>
          <p:spPr bwMode="auto">
            <a:xfrm>
              <a:off x="768" y="1344"/>
              <a:ext cx="295" cy="437"/>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C</a:t>
              </a:r>
            </a:p>
          </p:txBody>
        </p:sp>
        <p:sp>
          <p:nvSpPr>
            <p:cNvPr id="19" name="Text Box 13"/>
            <p:cNvSpPr txBox="1">
              <a:spLocks noChangeArrowheads="1"/>
            </p:cNvSpPr>
            <p:nvPr/>
          </p:nvSpPr>
          <p:spPr bwMode="auto">
            <a:xfrm>
              <a:off x="1392" y="1344"/>
              <a:ext cx="308" cy="437"/>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D</a:t>
              </a:r>
            </a:p>
          </p:txBody>
        </p:sp>
        <p:sp>
          <p:nvSpPr>
            <p:cNvPr id="20" name="Text Box 14"/>
            <p:cNvSpPr txBox="1">
              <a:spLocks noChangeArrowheads="1"/>
            </p:cNvSpPr>
            <p:nvPr/>
          </p:nvSpPr>
          <p:spPr bwMode="auto">
            <a:xfrm>
              <a:off x="576" y="2064"/>
              <a:ext cx="281" cy="437"/>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E</a:t>
              </a:r>
            </a:p>
          </p:txBody>
        </p:sp>
        <p:sp>
          <p:nvSpPr>
            <p:cNvPr id="21" name="Text Box 15"/>
            <p:cNvSpPr txBox="1">
              <a:spLocks noChangeArrowheads="1"/>
            </p:cNvSpPr>
            <p:nvPr/>
          </p:nvSpPr>
          <p:spPr bwMode="auto">
            <a:xfrm>
              <a:off x="1152" y="2064"/>
              <a:ext cx="269" cy="437"/>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F</a:t>
              </a:r>
            </a:p>
          </p:txBody>
        </p:sp>
        <p:sp>
          <p:nvSpPr>
            <p:cNvPr id="22" name="Text Box 16"/>
            <p:cNvSpPr txBox="1">
              <a:spLocks noChangeArrowheads="1"/>
            </p:cNvSpPr>
            <p:nvPr/>
          </p:nvSpPr>
          <p:spPr bwMode="auto">
            <a:xfrm>
              <a:off x="1104" y="2784"/>
              <a:ext cx="308" cy="437"/>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G</a:t>
              </a:r>
            </a:p>
          </p:txBody>
        </p:sp>
        <p:sp>
          <p:nvSpPr>
            <p:cNvPr id="23" name="Line 17"/>
            <p:cNvSpPr>
              <a:spLocks noChangeShapeType="1"/>
            </p:cNvSpPr>
            <p:nvPr/>
          </p:nvSpPr>
          <p:spPr bwMode="auto">
            <a:xfrm>
              <a:off x="1152" y="1008"/>
              <a:ext cx="384"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4" name="Line 18"/>
            <p:cNvSpPr>
              <a:spLocks noChangeShapeType="1"/>
            </p:cNvSpPr>
            <p:nvPr/>
          </p:nvSpPr>
          <p:spPr bwMode="auto">
            <a:xfrm flipH="1">
              <a:off x="336" y="1008"/>
              <a:ext cx="480"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5" name="Line 19"/>
            <p:cNvSpPr>
              <a:spLocks noChangeShapeType="1"/>
            </p:cNvSpPr>
            <p:nvPr/>
          </p:nvSpPr>
          <p:spPr bwMode="auto">
            <a:xfrm flipH="1">
              <a:off x="720" y="1728"/>
              <a:ext cx="96" cy="38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6" name="Line 20"/>
            <p:cNvSpPr>
              <a:spLocks noChangeShapeType="1"/>
            </p:cNvSpPr>
            <p:nvPr/>
          </p:nvSpPr>
          <p:spPr bwMode="auto">
            <a:xfrm>
              <a:off x="960" y="1104"/>
              <a:ext cx="0" cy="288"/>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 name="Line 21"/>
            <p:cNvSpPr>
              <a:spLocks noChangeShapeType="1"/>
            </p:cNvSpPr>
            <p:nvPr/>
          </p:nvSpPr>
          <p:spPr bwMode="auto">
            <a:xfrm>
              <a:off x="1104" y="1680"/>
              <a:ext cx="192" cy="432"/>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 name="Line 22"/>
            <p:cNvSpPr>
              <a:spLocks noChangeShapeType="1"/>
            </p:cNvSpPr>
            <p:nvPr/>
          </p:nvSpPr>
          <p:spPr bwMode="auto">
            <a:xfrm>
              <a:off x="1296" y="249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Tree>
    <p:extLst>
      <p:ext uri="{BB962C8B-B14F-4D97-AF65-F5344CB8AC3E}">
        <p14:creationId xmlns:p14="http://schemas.microsoft.com/office/powerpoint/2010/main" val="35753050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112713"/>
            <a:ext cx="9382125" cy="6680200"/>
          </a:xfrm>
          <a:prstGeom prst="rect">
            <a:avLst/>
          </a:prstGeom>
          <a:noFill/>
          <a:ln w="12700" cap="sq">
            <a:noFill/>
            <a:miter lim="800000"/>
            <a:headEnd type="none" w="sm" len="sm"/>
            <a:tailEnd type="none" w="sm" len="sm"/>
          </a:ln>
        </p:spPr>
        <p:txBody>
          <a:bodyPr>
            <a:spAutoFit/>
          </a:bodyPr>
          <a:lstStyle/>
          <a:p>
            <a:pPr>
              <a:lnSpc>
                <a:spcPct val="120000"/>
              </a:lnSpc>
            </a:pPr>
            <a:r>
              <a:rPr lang="en-US" altLang="zh-CN" b="1" dirty="0">
                <a:solidFill>
                  <a:srgbClr val="006666"/>
                </a:solidFill>
                <a:ea typeface="楷体_GB2312" pitchFamily="49" charset="-122"/>
              </a:rPr>
              <a:t>void</a:t>
            </a:r>
            <a:r>
              <a:rPr lang="en-US" altLang="zh-CN" dirty="0">
                <a:solidFill>
                  <a:srgbClr val="006666"/>
                </a:solidFill>
                <a:ea typeface="楷体_GB2312" pitchFamily="49" charset="-122"/>
              </a:rPr>
              <a:t> </a:t>
            </a:r>
            <a:r>
              <a:rPr lang="en-US" altLang="zh-CN" dirty="0" err="1">
                <a:solidFill>
                  <a:srgbClr val="006666"/>
                </a:solidFill>
                <a:ea typeface="楷体_GB2312" pitchFamily="49" charset="-122"/>
              </a:rPr>
              <a:t>AllPath</a:t>
            </a:r>
            <a:r>
              <a:rPr lang="en-US" altLang="zh-CN" dirty="0">
                <a:solidFill>
                  <a:srgbClr val="006666"/>
                </a:solidFill>
                <a:ea typeface="楷体_GB2312" pitchFamily="49" charset="-122"/>
              </a:rPr>
              <a:t>( </a:t>
            </a:r>
            <a:r>
              <a:rPr lang="en-US" altLang="zh-CN" dirty="0" err="1">
                <a:solidFill>
                  <a:srgbClr val="006666"/>
                </a:solidFill>
                <a:ea typeface="楷体_GB2312" pitchFamily="49" charset="-122"/>
              </a:rPr>
              <a:t>Bitree</a:t>
            </a:r>
            <a:r>
              <a:rPr lang="en-US" altLang="zh-CN" dirty="0">
                <a:solidFill>
                  <a:srgbClr val="006666"/>
                </a:solidFill>
                <a:ea typeface="楷体_GB2312" pitchFamily="49" charset="-122"/>
              </a:rPr>
              <a:t> T, Stack</a:t>
            </a:r>
            <a:r>
              <a:rPr lang="en-US" altLang="zh-CN" b="1" dirty="0">
                <a:solidFill>
                  <a:srgbClr val="006666"/>
                </a:solidFill>
                <a:ea typeface="楷体_GB2312" pitchFamily="49" charset="-122"/>
              </a:rPr>
              <a:t>&amp;</a:t>
            </a:r>
            <a:r>
              <a:rPr lang="en-US" altLang="zh-CN" dirty="0">
                <a:solidFill>
                  <a:srgbClr val="006666"/>
                </a:solidFill>
                <a:ea typeface="楷体_GB2312" pitchFamily="49" charset="-122"/>
              </a:rPr>
              <a:t> S ) </a:t>
            </a:r>
            <a:r>
              <a:rPr lang="en-US" altLang="zh-CN" b="1" dirty="0">
                <a:solidFill>
                  <a:srgbClr val="006666"/>
                </a:solidFill>
                <a:ea typeface="楷体_GB2312" pitchFamily="49" charset="-122"/>
              </a:rPr>
              <a:t>{</a:t>
            </a:r>
            <a:endParaRPr lang="en-US" altLang="zh-CN" dirty="0">
              <a:solidFill>
                <a:srgbClr val="000000"/>
              </a:solidFill>
              <a:ea typeface="楷体_GB2312" pitchFamily="49" charset="-122"/>
            </a:endParaRPr>
          </a:p>
          <a:p>
            <a:pPr>
              <a:lnSpc>
                <a:spcPct val="120000"/>
              </a:lnSpc>
            </a:pPr>
            <a:r>
              <a:rPr lang="en-US" altLang="zh-CN" dirty="0">
                <a:solidFill>
                  <a:srgbClr val="000000"/>
                </a:solidFill>
                <a:ea typeface="楷体_GB2312" pitchFamily="49" charset="-122"/>
              </a:rPr>
              <a:t>  </a:t>
            </a:r>
          </a:p>
          <a:p>
            <a:pPr>
              <a:lnSpc>
                <a:spcPct val="120000"/>
              </a:lnSpc>
            </a:pPr>
            <a:r>
              <a:rPr lang="en-US" altLang="zh-CN" dirty="0">
                <a:solidFill>
                  <a:srgbClr val="000000"/>
                </a:solidFill>
                <a:ea typeface="楷体_GB2312" pitchFamily="49" charset="-122"/>
              </a:rPr>
              <a:t>  </a:t>
            </a:r>
            <a:r>
              <a:rPr lang="en-US" altLang="zh-CN" b="1" dirty="0">
                <a:solidFill>
                  <a:srgbClr val="800000"/>
                </a:solidFill>
                <a:ea typeface="楷体_GB2312" pitchFamily="49" charset="-122"/>
              </a:rPr>
              <a:t>if</a:t>
            </a:r>
            <a:r>
              <a:rPr lang="zh-CN" altLang="en-US" b="1" dirty="0">
                <a:solidFill>
                  <a:srgbClr val="800000"/>
                </a:solidFill>
                <a:ea typeface="楷体_GB2312" pitchFamily="49" charset="-122"/>
              </a:rPr>
              <a:t>（</a:t>
            </a:r>
            <a:r>
              <a:rPr lang="en-US" altLang="zh-CN" dirty="0">
                <a:solidFill>
                  <a:srgbClr val="800000"/>
                </a:solidFill>
                <a:ea typeface="楷体_GB2312" pitchFamily="49" charset="-122"/>
              </a:rPr>
              <a:t>T </a:t>
            </a:r>
            <a:r>
              <a:rPr lang="zh-CN" altLang="en-US" dirty="0">
                <a:solidFill>
                  <a:srgbClr val="800000"/>
                </a:solidFill>
                <a:ea typeface="楷体_GB2312" pitchFamily="49" charset="-122"/>
              </a:rPr>
              <a:t>）</a:t>
            </a:r>
            <a:r>
              <a:rPr lang="en-US" altLang="zh-CN" b="1" dirty="0">
                <a:solidFill>
                  <a:srgbClr val="006666"/>
                </a:solidFill>
                <a:ea typeface="楷体_GB2312" pitchFamily="49" charset="-122"/>
              </a:rPr>
              <a:t>{</a:t>
            </a:r>
            <a:endParaRPr lang="en-US" altLang="zh-CN" dirty="0">
              <a:solidFill>
                <a:srgbClr val="006666"/>
              </a:solidFill>
              <a:ea typeface="楷体_GB2312" pitchFamily="49" charset="-122"/>
            </a:endParaRPr>
          </a:p>
          <a:p>
            <a:pPr>
              <a:lnSpc>
                <a:spcPct val="120000"/>
              </a:lnSpc>
            </a:pPr>
            <a:r>
              <a:rPr lang="en-US" altLang="zh-CN" dirty="0">
                <a:solidFill>
                  <a:srgbClr val="000000"/>
                </a:solidFill>
                <a:ea typeface="楷体_GB2312" pitchFamily="49" charset="-122"/>
              </a:rPr>
              <a:t>    </a:t>
            </a:r>
            <a:r>
              <a:rPr lang="en-US" altLang="zh-CN" dirty="0">
                <a:solidFill>
                  <a:srgbClr val="FF3300"/>
                </a:solidFill>
                <a:ea typeface="楷体_GB2312" pitchFamily="49" charset="-122"/>
              </a:rPr>
              <a:t>Push(S, T-&gt;data );</a:t>
            </a:r>
            <a:endParaRPr lang="en-US" altLang="zh-CN" dirty="0">
              <a:solidFill>
                <a:srgbClr val="000000"/>
              </a:solidFill>
              <a:ea typeface="楷体_GB2312" pitchFamily="49" charset="-122"/>
            </a:endParaRPr>
          </a:p>
          <a:p>
            <a:pPr>
              <a:lnSpc>
                <a:spcPct val="120000"/>
              </a:lnSpc>
            </a:pPr>
            <a:r>
              <a:rPr lang="en-US" altLang="zh-CN" dirty="0">
                <a:solidFill>
                  <a:srgbClr val="000000"/>
                </a:solidFill>
                <a:ea typeface="楷体_GB2312" pitchFamily="49" charset="-122"/>
              </a:rPr>
              <a:t>    </a:t>
            </a:r>
            <a:r>
              <a:rPr lang="en-US" altLang="zh-CN" b="1" dirty="0">
                <a:solidFill>
                  <a:srgbClr val="FF00FF"/>
                </a:solidFill>
                <a:ea typeface="楷体_GB2312" pitchFamily="49" charset="-122"/>
              </a:rPr>
              <a:t>if</a:t>
            </a:r>
            <a:r>
              <a:rPr lang="en-US" altLang="zh-CN" dirty="0">
                <a:solidFill>
                  <a:srgbClr val="FF00FF"/>
                </a:solidFill>
                <a:ea typeface="楷体_GB2312" pitchFamily="49" charset="-122"/>
              </a:rPr>
              <a:t> ( </a:t>
            </a:r>
            <a:r>
              <a:rPr lang="en-US" altLang="zh-CN" b="1" dirty="0">
                <a:solidFill>
                  <a:srgbClr val="FF00FF"/>
                </a:solidFill>
                <a:ea typeface="楷体_GB2312" pitchFamily="49" charset="-122"/>
              </a:rPr>
              <a:t>!</a:t>
            </a:r>
            <a:r>
              <a:rPr lang="en-US" altLang="zh-CN" dirty="0">
                <a:solidFill>
                  <a:srgbClr val="FF00FF"/>
                </a:solidFill>
                <a:ea typeface="楷体_GB2312" pitchFamily="49" charset="-122"/>
              </a:rPr>
              <a:t>T-&gt;</a:t>
            </a:r>
            <a:r>
              <a:rPr lang="en-US" altLang="zh-CN" dirty="0" err="1">
                <a:solidFill>
                  <a:srgbClr val="FF00FF"/>
                </a:solidFill>
                <a:ea typeface="楷体_GB2312" pitchFamily="49" charset="-122"/>
              </a:rPr>
              <a:t>firstchild</a:t>
            </a:r>
            <a:r>
              <a:rPr lang="en-US" altLang="zh-CN" dirty="0">
                <a:solidFill>
                  <a:srgbClr val="FF00FF"/>
                </a:solidFill>
                <a:ea typeface="楷体_GB2312" pitchFamily="49" charset="-122"/>
              </a:rPr>
              <a:t> ) </a:t>
            </a:r>
            <a:r>
              <a:rPr lang="en-US" altLang="zh-CN" dirty="0" err="1">
                <a:solidFill>
                  <a:srgbClr val="FF00FF"/>
                </a:solidFill>
                <a:ea typeface="楷体_GB2312" pitchFamily="49" charset="-122"/>
              </a:rPr>
              <a:t>Printstack</a:t>
            </a:r>
            <a:r>
              <a:rPr lang="en-US" altLang="zh-CN" dirty="0">
                <a:solidFill>
                  <a:srgbClr val="FF00FF"/>
                </a:solidFill>
                <a:ea typeface="楷体_GB2312" pitchFamily="49" charset="-122"/>
              </a:rPr>
              <a:t>(S); </a:t>
            </a:r>
            <a:r>
              <a:rPr lang="en-US" altLang="zh-CN" sz="2800" dirty="0">
                <a:solidFill>
                  <a:srgbClr val="FF00FF"/>
                </a:solidFill>
                <a:ea typeface="楷体_GB2312" pitchFamily="49" charset="-122"/>
              </a:rPr>
              <a:t>//</a:t>
            </a:r>
            <a:r>
              <a:rPr lang="zh-CN" altLang="en-US" sz="2800" dirty="0">
                <a:solidFill>
                  <a:srgbClr val="FF00FF"/>
                </a:solidFill>
                <a:ea typeface="楷体_GB2312" pitchFamily="49" charset="-122"/>
              </a:rPr>
              <a:t>一条路径</a:t>
            </a:r>
          </a:p>
          <a:p>
            <a:pPr>
              <a:lnSpc>
                <a:spcPct val="120000"/>
              </a:lnSpc>
            </a:pPr>
            <a:r>
              <a:rPr lang="zh-CN" altLang="en-US" dirty="0">
                <a:solidFill>
                  <a:srgbClr val="000000"/>
                </a:solidFill>
                <a:ea typeface="楷体_GB2312" pitchFamily="49" charset="-122"/>
              </a:rPr>
              <a:t>    </a:t>
            </a:r>
            <a:r>
              <a:rPr lang="zh-CN" altLang="en-US" dirty="0" smtClean="0">
                <a:solidFill>
                  <a:srgbClr val="000000"/>
                </a:solidFill>
                <a:ea typeface="楷体_GB2312" pitchFamily="49" charset="-122"/>
              </a:rPr>
              <a:t>   </a:t>
            </a:r>
            <a:r>
              <a:rPr lang="en-US" altLang="zh-CN" b="1" dirty="0" smtClean="0">
                <a:solidFill>
                  <a:srgbClr val="000000"/>
                </a:solidFill>
                <a:ea typeface="楷体_GB2312" pitchFamily="49" charset="-122"/>
              </a:rPr>
              <a:t>else</a:t>
            </a:r>
            <a:r>
              <a:rPr lang="en-US" altLang="zh-CN" dirty="0" smtClean="0">
                <a:solidFill>
                  <a:srgbClr val="000000"/>
                </a:solidFill>
                <a:ea typeface="楷体_GB2312" pitchFamily="49" charset="-122"/>
              </a:rPr>
              <a:t> </a:t>
            </a:r>
            <a:r>
              <a:rPr lang="en-US" altLang="zh-CN" dirty="0" err="1">
                <a:solidFill>
                  <a:srgbClr val="000000"/>
                </a:solidFill>
                <a:ea typeface="楷体_GB2312" pitchFamily="49" charset="-122"/>
              </a:rPr>
              <a:t>AllPath</a:t>
            </a:r>
            <a:r>
              <a:rPr lang="en-US" altLang="zh-CN" dirty="0">
                <a:solidFill>
                  <a:srgbClr val="000000"/>
                </a:solidFill>
                <a:ea typeface="楷体_GB2312" pitchFamily="49" charset="-122"/>
              </a:rPr>
              <a:t>( T-&gt;</a:t>
            </a:r>
            <a:r>
              <a:rPr lang="en-US" altLang="zh-CN" dirty="0" err="1">
                <a:solidFill>
                  <a:srgbClr val="000000"/>
                </a:solidFill>
                <a:ea typeface="楷体_GB2312" pitchFamily="49" charset="-122"/>
              </a:rPr>
              <a:t>firstchild</a:t>
            </a:r>
            <a:r>
              <a:rPr lang="en-US" altLang="zh-CN" dirty="0">
                <a:solidFill>
                  <a:srgbClr val="000000"/>
                </a:solidFill>
                <a:ea typeface="楷体_GB2312" pitchFamily="49" charset="-122"/>
              </a:rPr>
              <a:t>, S );  /</a:t>
            </a:r>
            <a:r>
              <a:rPr lang="en-US" altLang="zh-CN" sz="2800" dirty="0">
                <a:solidFill>
                  <a:srgbClr val="000000"/>
                </a:solidFill>
                <a:ea typeface="楷体_GB2312" pitchFamily="49" charset="-122"/>
              </a:rPr>
              <a:t>/</a:t>
            </a:r>
            <a:r>
              <a:rPr lang="zh-CN" altLang="en-US" sz="2800" dirty="0">
                <a:solidFill>
                  <a:srgbClr val="000000"/>
                </a:solidFill>
                <a:ea typeface="楷体_GB2312" pitchFamily="49" charset="-122"/>
              </a:rPr>
              <a:t>遍历第一颗树</a:t>
            </a:r>
          </a:p>
          <a:p>
            <a:pPr>
              <a:lnSpc>
                <a:spcPct val="120000"/>
              </a:lnSpc>
            </a:pPr>
            <a:r>
              <a:rPr lang="zh-CN" altLang="en-US" dirty="0">
                <a:solidFill>
                  <a:srgbClr val="000000"/>
                </a:solidFill>
                <a:ea typeface="楷体_GB2312" pitchFamily="49" charset="-122"/>
              </a:rPr>
              <a:t>    </a:t>
            </a:r>
            <a:r>
              <a:rPr lang="en-US" altLang="zh-CN" dirty="0">
                <a:solidFill>
                  <a:srgbClr val="FF3300"/>
                </a:solidFill>
                <a:ea typeface="楷体_GB2312" pitchFamily="49" charset="-122"/>
              </a:rPr>
              <a:t>Pop(S);</a:t>
            </a:r>
          </a:p>
          <a:p>
            <a:pPr>
              <a:lnSpc>
                <a:spcPct val="120000"/>
              </a:lnSpc>
            </a:pPr>
            <a:r>
              <a:rPr lang="en-US" altLang="zh-CN" dirty="0">
                <a:solidFill>
                  <a:srgbClr val="000000"/>
                </a:solidFill>
                <a:ea typeface="楷体_GB2312" pitchFamily="49" charset="-122"/>
              </a:rPr>
              <a:t>    </a:t>
            </a:r>
            <a:r>
              <a:rPr lang="en-US" altLang="zh-CN" dirty="0" err="1">
                <a:solidFill>
                  <a:srgbClr val="800000"/>
                </a:solidFill>
                <a:ea typeface="楷体_GB2312" pitchFamily="49" charset="-122"/>
              </a:rPr>
              <a:t>AllPath</a:t>
            </a:r>
            <a:r>
              <a:rPr lang="en-US" altLang="zh-CN" dirty="0">
                <a:solidFill>
                  <a:srgbClr val="800000"/>
                </a:solidFill>
                <a:ea typeface="楷体_GB2312" pitchFamily="49" charset="-122"/>
              </a:rPr>
              <a:t>( T-&gt;</a:t>
            </a:r>
            <a:r>
              <a:rPr lang="en-US" altLang="zh-CN" dirty="0" err="1">
                <a:solidFill>
                  <a:srgbClr val="800000"/>
                </a:solidFill>
                <a:ea typeface="楷体_GB2312" pitchFamily="49" charset="-122"/>
              </a:rPr>
              <a:t>nextsibling,S</a:t>
            </a:r>
            <a:r>
              <a:rPr lang="en-US" altLang="zh-CN" dirty="0">
                <a:solidFill>
                  <a:srgbClr val="800000"/>
                </a:solidFill>
                <a:ea typeface="楷体_GB2312" pitchFamily="49" charset="-122"/>
              </a:rPr>
              <a:t>)</a:t>
            </a:r>
            <a:r>
              <a:rPr lang="en-US" altLang="zh-CN" dirty="0">
                <a:solidFill>
                  <a:srgbClr val="000000"/>
                </a:solidFill>
                <a:ea typeface="楷体_GB2312" pitchFamily="49" charset="-122"/>
              </a:rPr>
              <a:t>;  /</a:t>
            </a:r>
            <a:r>
              <a:rPr lang="en-US" altLang="zh-CN" sz="2800" dirty="0">
                <a:solidFill>
                  <a:srgbClr val="000000"/>
                </a:solidFill>
                <a:ea typeface="楷体_GB2312" pitchFamily="49" charset="-122"/>
              </a:rPr>
              <a:t>/</a:t>
            </a:r>
            <a:r>
              <a:rPr lang="zh-CN" altLang="en-US" sz="2800" dirty="0">
                <a:solidFill>
                  <a:srgbClr val="000000"/>
                </a:solidFill>
                <a:ea typeface="楷体_GB2312" pitchFamily="49" charset="-122"/>
              </a:rPr>
              <a:t>遍历第一颗树的兄弟</a:t>
            </a:r>
            <a:endParaRPr lang="zh-CN" altLang="en-US" dirty="0">
              <a:solidFill>
                <a:srgbClr val="000000"/>
              </a:solidFill>
              <a:ea typeface="楷体_GB2312" pitchFamily="49" charset="-122"/>
            </a:endParaRPr>
          </a:p>
          <a:p>
            <a:pPr>
              <a:lnSpc>
                <a:spcPct val="120000"/>
              </a:lnSpc>
            </a:pPr>
            <a:r>
              <a:rPr lang="zh-CN" altLang="en-US" dirty="0">
                <a:solidFill>
                  <a:srgbClr val="000000"/>
                </a:solidFill>
                <a:ea typeface="楷体_GB2312" pitchFamily="49" charset="-122"/>
              </a:rPr>
              <a:t>     </a:t>
            </a:r>
            <a:r>
              <a:rPr lang="en-US" altLang="zh-CN" b="1" dirty="0">
                <a:solidFill>
                  <a:srgbClr val="006666"/>
                </a:solidFill>
                <a:ea typeface="楷体_GB2312" pitchFamily="49" charset="-122"/>
              </a:rPr>
              <a:t>}</a:t>
            </a:r>
            <a:r>
              <a:rPr lang="en-US" altLang="zh-CN" dirty="0">
                <a:solidFill>
                  <a:srgbClr val="006666"/>
                </a:solidFill>
                <a:ea typeface="楷体_GB2312" pitchFamily="49" charset="-122"/>
              </a:rPr>
              <a:t> // if</a:t>
            </a:r>
          </a:p>
          <a:p>
            <a:pPr>
              <a:lnSpc>
                <a:spcPct val="120000"/>
              </a:lnSpc>
            </a:pPr>
            <a:r>
              <a:rPr lang="en-US" altLang="zh-CN" b="1" dirty="0">
                <a:solidFill>
                  <a:srgbClr val="006666"/>
                </a:solidFill>
                <a:ea typeface="楷体_GB2312" pitchFamily="49" charset="-122"/>
              </a:rPr>
              <a:t>}</a:t>
            </a:r>
            <a:r>
              <a:rPr lang="en-US" altLang="zh-CN" dirty="0">
                <a:solidFill>
                  <a:srgbClr val="006666"/>
                </a:solidFill>
                <a:ea typeface="楷体_GB2312" pitchFamily="49" charset="-122"/>
              </a:rPr>
              <a:t> // </a:t>
            </a:r>
            <a:r>
              <a:rPr lang="en-US" altLang="zh-CN" dirty="0" err="1">
                <a:solidFill>
                  <a:srgbClr val="006666"/>
                </a:solidFill>
                <a:ea typeface="楷体_GB2312" pitchFamily="49" charset="-122"/>
              </a:rPr>
              <a:t>OutPath</a:t>
            </a:r>
            <a:endParaRPr lang="en-US" altLang="zh-CN" dirty="0">
              <a:solidFill>
                <a:srgbClr val="006666"/>
              </a:solidFill>
              <a:ea typeface="楷体_GB2312" pitchFamily="49" charset="-122"/>
            </a:endParaRPr>
          </a:p>
        </p:txBody>
      </p:sp>
      <p:sp>
        <p:nvSpPr>
          <p:cNvPr id="39939" name="Text Box 3"/>
          <p:cNvSpPr txBox="1">
            <a:spLocks noChangeArrowheads="1"/>
          </p:cNvSpPr>
          <p:nvPr/>
        </p:nvSpPr>
        <p:spPr bwMode="auto">
          <a:xfrm>
            <a:off x="914400" y="914400"/>
            <a:ext cx="7705725" cy="701675"/>
          </a:xfrm>
          <a:prstGeom prst="rect">
            <a:avLst/>
          </a:prstGeom>
          <a:noFill/>
          <a:ln w="12700" cap="sq">
            <a:noFill/>
            <a:miter lim="800000"/>
            <a:headEnd type="none" w="sm" len="sm"/>
            <a:tailEnd type="none" w="sm" len="sm"/>
          </a:ln>
        </p:spPr>
        <p:txBody>
          <a:bodyPr wrap="none">
            <a:spAutoFit/>
          </a:bodyPr>
          <a:lstStyle/>
          <a:p>
            <a:r>
              <a:rPr lang="en-US" altLang="zh-CN" sz="4000">
                <a:solidFill>
                  <a:srgbClr val="0000FF"/>
                </a:solidFill>
                <a:ea typeface="楷体_GB2312" pitchFamily="49" charset="-122"/>
              </a:rPr>
              <a:t>// </a:t>
            </a:r>
            <a:r>
              <a:rPr lang="zh-CN" altLang="en-US" sz="4000">
                <a:solidFill>
                  <a:srgbClr val="0000FF"/>
                </a:solidFill>
                <a:ea typeface="楷体_GB2312" pitchFamily="49" charset="-122"/>
              </a:rPr>
              <a:t>输出森林中所有从根到叶的路径</a:t>
            </a:r>
            <a:endParaRPr lang="zh-CN" altLang="en-US" sz="4000">
              <a:solidFill>
                <a:srgbClr val="000000"/>
              </a:solidFill>
              <a:ea typeface="楷体_GB2312" pitchFamily="49" charset="-122"/>
            </a:endParaRPr>
          </a:p>
        </p:txBody>
      </p:sp>
    </p:spTree>
    <p:extLst>
      <p:ext uri="{BB962C8B-B14F-4D97-AF65-F5344CB8AC3E}">
        <p14:creationId xmlns:p14="http://schemas.microsoft.com/office/powerpoint/2010/main" val="1799404774"/>
      </p:ext>
    </p:extLst>
  </p:cSld>
  <p:clrMapOvr>
    <a:masterClrMapping/>
  </p:clrMapOvr>
  <p:transition spd="med">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468313" y="1831975"/>
            <a:ext cx="5942012" cy="1323439"/>
          </a:xfrm>
          <a:prstGeom prst="rect">
            <a:avLst/>
          </a:prstGeom>
          <a:noFill/>
          <a:ln w="12700" cap="sq">
            <a:noFill/>
            <a:miter lim="800000"/>
            <a:headEnd type="none" w="sm" len="sm"/>
            <a:tailEnd type="none" w="sm" len="sm"/>
          </a:ln>
        </p:spPr>
        <p:txBody>
          <a:bodyPr>
            <a:spAutoFit/>
          </a:bodyPr>
          <a:lstStyle/>
          <a:p>
            <a:pPr>
              <a:lnSpc>
                <a:spcPct val="125000"/>
              </a:lnSpc>
            </a:pPr>
            <a:r>
              <a:rPr lang="zh-CN" altLang="en-US" sz="3200" b="1" dirty="0">
                <a:solidFill>
                  <a:srgbClr val="FF00FF"/>
                </a:solidFill>
                <a:ea typeface="楷体_GB2312" pitchFamily="49" charset="-122"/>
              </a:rPr>
              <a:t>问题</a:t>
            </a:r>
            <a:r>
              <a:rPr lang="zh-CN" altLang="en-US" sz="3200" b="1" dirty="0" smtClean="0">
                <a:solidFill>
                  <a:srgbClr val="FF00FF"/>
                </a:solidFill>
                <a:ea typeface="楷体_GB2312" pitchFamily="49" charset="-122"/>
              </a:rPr>
              <a:t>：</a:t>
            </a:r>
            <a:r>
              <a:rPr lang="en-US" altLang="zh-CN" sz="3200" b="1" dirty="0" smtClean="0">
                <a:solidFill>
                  <a:srgbClr val="FF00FF"/>
                </a:solidFill>
                <a:ea typeface="楷体_GB2312" pitchFamily="49" charset="-122"/>
              </a:rPr>
              <a:t>1</a:t>
            </a:r>
            <a:r>
              <a:rPr lang="zh-CN" altLang="en-US" sz="3200" b="1" dirty="0" smtClean="0">
                <a:solidFill>
                  <a:srgbClr val="FF00FF"/>
                </a:solidFill>
                <a:ea typeface="楷体_GB2312" pitchFamily="49" charset="-122"/>
              </a:rPr>
              <a:t>）字符</a:t>
            </a:r>
            <a:r>
              <a:rPr lang="zh-CN" altLang="en-US" sz="3200" b="1" dirty="0">
                <a:solidFill>
                  <a:srgbClr val="FF00FF"/>
                </a:solidFill>
                <a:ea typeface="楷体_GB2312" pitchFamily="49" charset="-122"/>
              </a:rPr>
              <a:t>序列的输入形式？</a:t>
            </a:r>
          </a:p>
          <a:p>
            <a:pPr>
              <a:lnSpc>
                <a:spcPct val="125000"/>
              </a:lnSpc>
            </a:pPr>
            <a:r>
              <a:rPr lang="zh-CN" altLang="en-US" sz="3200" b="1" dirty="0">
                <a:solidFill>
                  <a:srgbClr val="FF00FF"/>
                </a:solidFill>
                <a:ea typeface="楷体_GB2312" pitchFamily="49" charset="-122"/>
              </a:rPr>
              <a:t>	    </a:t>
            </a:r>
            <a:r>
              <a:rPr lang="en-US" altLang="zh-CN" sz="3200" b="1" dirty="0" smtClean="0">
                <a:solidFill>
                  <a:srgbClr val="FF00FF"/>
                </a:solidFill>
                <a:ea typeface="楷体_GB2312" pitchFamily="49" charset="-122"/>
              </a:rPr>
              <a:t>2</a:t>
            </a:r>
            <a:r>
              <a:rPr lang="zh-CN" altLang="en-US" sz="3200" b="1" dirty="0" smtClean="0">
                <a:solidFill>
                  <a:srgbClr val="FF00FF"/>
                </a:solidFill>
                <a:ea typeface="楷体_GB2312" pitchFamily="49" charset="-122"/>
              </a:rPr>
              <a:t>）树</a:t>
            </a:r>
            <a:r>
              <a:rPr lang="zh-CN" altLang="en-US" sz="3200" b="1" dirty="0">
                <a:solidFill>
                  <a:srgbClr val="FF00FF"/>
                </a:solidFill>
                <a:ea typeface="楷体_GB2312" pitchFamily="49" charset="-122"/>
              </a:rPr>
              <a:t>的存储结构？</a:t>
            </a:r>
            <a:endParaRPr lang="zh-CN" altLang="en-US" sz="3200" b="1" dirty="0">
              <a:solidFill>
                <a:srgbClr val="FF00FF"/>
              </a:solidFill>
            </a:endParaRPr>
          </a:p>
        </p:txBody>
      </p:sp>
      <p:sp>
        <p:nvSpPr>
          <p:cNvPr id="40963" name="Text Box 3"/>
          <p:cNvSpPr txBox="1">
            <a:spLocks noChangeArrowheads="1"/>
          </p:cNvSpPr>
          <p:nvPr/>
        </p:nvSpPr>
        <p:spPr bwMode="auto">
          <a:xfrm>
            <a:off x="539750" y="355600"/>
            <a:ext cx="5492750" cy="762000"/>
          </a:xfrm>
          <a:prstGeom prst="rect">
            <a:avLst/>
          </a:prstGeom>
          <a:noFill/>
          <a:ln w="12700" cap="sq">
            <a:noFill/>
            <a:miter lim="800000"/>
            <a:headEnd type="none" w="sm" len="sm"/>
            <a:tailEnd type="none" w="sm" len="sm"/>
          </a:ln>
        </p:spPr>
        <p:txBody>
          <a:bodyPr wrap="none">
            <a:spAutoFit/>
          </a:bodyPr>
          <a:lstStyle/>
          <a:p>
            <a:r>
              <a:rPr lang="en-US" altLang="zh-CN" sz="4400" b="1">
                <a:solidFill>
                  <a:srgbClr val="008080"/>
                </a:solidFill>
                <a:ea typeface="楷体_GB2312" pitchFamily="49" charset="-122"/>
              </a:rPr>
              <a:t>2</a:t>
            </a:r>
            <a:r>
              <a:rPr lang="zh-CN" altLang="en-US" sz="4400" b="1">
                <a:solidFill>
                  <a:srgbClr val="008080"/>
                </a:solidFill>
                <a:ea typeface="楷体_GB2312" pitchFamily="49" charset="-122"/>
              </a:rPr>
              <a:t>。构造树的存储结构</a:t>
            </a:r>
            <a:endParaRPr lang="zh-CN" altLang="en-US" sz="4400">
              <a:solidFill>
                <a:srgbClr val="000000"/>
              </a:solidFill>
              <a:ea typeface="隶书" pitchFamily="49" charset="-122"/>
            </a:endParaRPr>
          </a:p>
        </p:txBody>
      </p:sp>
      <p:sp>
        <p:nvSpPr>
          <p:cNvPr id="40964" name="Text Box 4"/>
          <p:cNvSpPr txBox="1">
            <a:spLocks noChangeArrowheads="1"/>
          </p:cNvSpPr>
          <p:nvPr/>
        </p:nvSpPr>
        <p:spPr bwMode="auto">
          <a:xfrm>
            <a:off x="250825" y="1084263"/>
            <a:ext cx="9145588" cy="701675"/>
          </a:xfrm>
          <a:prstGeom prst="rect">
            <a:avLst/>
          </a:prstGeom>
          <a:noFill/>
          <a:ln w="12700" cap="sq">
            <a:noFill/>
            <a:miter lim="800000"/>
            <a:headEnd type="none" w="sm" len="sm"/>
            <a:tailEnd type="none" w="sm" len="sm"/>
          </a:ln>
        </p:spPr>
        <p:txBody>
          <a:bodyPr>
            <a:spAutoFit/>
          </a:bodyPr>
          <a:lstStyle/>
          <a:p>
            <a:pPr>
              <a:lnSpc>
                <a:spcPct val="125000"/>
              </a:lnSpc>
            </a:pPr>
            <a:r>
              <a:rPr lang="zh-CN" altLang="en-US" sz="3200" b="1">
                <a:solidFill>
                  <a:srgbClr val="000000"/>
                </a:solidFill>
                <a:ea typeface="楷体_GB2312" pitchFamily="49" charset="-122"/>
              </a:rPr>
              <a:t>要求：从键盘输入一个字符序列，构造一棵树。</a:t>
            </a:r>
            <a:endParaRPr lang="zh-CN" altLang="en-US" sz="3200" b="1">
              <a:solidFill>
                <a:srgbClr val="000000"/>
              </a:solidFill>
            </a:endParaRPr>
          </a:p>
        </p:txBody>
      </p:sp>
      <p:grpSp>
        <p:nvGrpSpPr>
          <p:cNvPr id="2" name="Group 5"/>
          <p:cNvGrpSpPr>
            <a:grpSpLocks/>
          </p:cNvGrpSpPr>
          <p:nvPr/>
        </p:nvGrpSpPr>
        <p:grpSpPr bwMode="auto">
          <a:xfrm>
            <a:off x="6227763" y="2276475"/>
            <a:ext cx="2590800" cy="4114800"/>
            <a:chOff x="203" y="723"/>
            <a:chExt cx="1632" cy="2592"/>
          </a:xfrm>
        </p:grpSpPr>
        <p:sp>
          <p:nvSpPr>
            <p:cNvPr id="40966" name="Oval 6"/>
            <p:cNvSpPr>
              <a:spLocks noChangeArrowheads="1"/>
            </p:cNvSpPr>
            <p:nvPr/>
          </p:nvSpPr>
          <p:spPr bwMode="auto">
            <a:xfrm>
              <a:off x="827" y="771"/>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67" name="Text Box 7"/>
            <p:cNvSpPr txBox="1">
              <a:spLocks noChangeArrowheads="1"/>
            </p:cNvSpPr>
            <p:nvPr/>
          </p:nvSpPr>
          <p:spPr bwMode="auto">
            <a:xfrm>
              <a:off x="841" y="723"/>
              <a:ext cx="370"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A</a:t>
              </a:r>
              <a:endParaRPr lang="en-US" altLang="zh-CN" sz="2400">
                <a:solidFill>
                  <a:srgbClr val="000000"/>
                </a:solidFill>
              </a:endParaRPr>
            </a:p>
          </p:txBody>
        </p:sp>
        <p:sp>
          <p:nvSpPr>
            <p:cNvPr id="40968" name="Oval 8"/>
            <p:cNvSpPr>
              <a:spLocks noChangeArrowheads="1"/>
            </p:cNvSpPr>
            <p:nvPr/>
          </p:nvSpPr>
          <p:spPr bwMode="auto">
            <a:xfrm>
              <a:off x="827" y="144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69" name="Oval 9"/>
            <p:cNvSpPr>
              <a:spLocks noChangeArrowheads="1"/>
            </p:cNvSpPr>
            <p:nvPr/>
          </p:nvSpPr>
          <p:spPr bwMode="auto">
            <a:xfrm>
              <a:off x="203" y="144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70" name="Oval 10"/>
            <p:cNvSpPr>
              <a:spLocks noChangeArrowheads="1"/>
            </p:cNvSpPr>
            <p:nvPr/>
          </p:nvSpPr>
          <p:spPr bwMode="auto">
            <a:xfrm>
              <a:off x="1451" y="144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71" name="Oval 11"/>
            <p:cNvSpPr>
              <a:spLocks noChangeArrowheads="1"/>
            </p:cNvSpPr>
            <p:nvPr/>
          </p:nvSpPr>
          <p:spPr bwMode="auto">
            <a:xfrm>
              <a:off x="587" y="216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72" name="Oval 12"/>
            <p:cNvSpPr>
              <a:spLocks noChangeArrowheads="1"/>
            </p:cNvSpPr>
            <p:nvPr/>
          </p:nvSpPr>
          <p:spPr bwMode="auto">
            <a:xfrm>
              <a:off x="1163" y="216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73" name="Oval 13"/>
            <p:cNvSpPr>
              <a:spLocks noChangeArrowheads="1"/>
            </p:cNvSpPr>
            <p:nvPr/>
          </p:nvSpPr>
          <p:spPr bwMode="auto">
            <a:xfrm>
              <a:off x="587" y="288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74" name="Text Box 14"/>
            <p:cNvSpPr txBox="1">
              <a:spLocks noChangeArrowheads="1"/>
            </p:cNvSpPr>
            <p:nvPr/>
          </p:nvSpPr>
          <p:spPr bwMode="auto">
            <a:xfrm>
              <a:off x="251" y="1395"/>
              <a:ext cx="351"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B</a:t>
              </a:r>
              <a:endParaRPr lang="en-US" altLang="zh-CN" sz="2400">
                <a:solidFill>
                  <a:srgbClr val="000000"/>
                </a:solidFill>
              </a:endParaRPr>
            </a:p>
          </p:txBody>
        </p:sp>
        <p:sp>
          <p:nvSpPr>
            <p:cNvPr id="40975" name="Text Box 15"/>
            <p:cNvSpPr txBox="1">
              <a:spLocks noChangeArrowheads="1"/>
            </p:cNvSpPr>
            <p:nvPr/>
          </p:nvSpPr>
          <p:spPr bwMode="auto">
            <a:xfrm>
              <a:off x="827" y="1395"/>
              <a:ext cx="351"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C</a:t>
              </a:r>
              <a:endParaRPr lang="en-US" altLang="zh-CN" sz="2400">
                <a:solidFill>
                  <a:srgbClr val="000000"/>
                </a:solidFill>
              </a:endParaRPr>
            </a:p>
          </p:txBody>
        </p:sp>
        <p:sp>
          <p:nvSpPr>
            <p:cNvPr id="40976" name="Text Box 16"/>
            <p:cNvSpPr txBox="1">
              <a:spLocks noChangeArrowheads="1"/>
            </p:cNvSpPr>
            <p:nvPr/>
          </p:nvSpPr>
          <p:spPr bwMode="auto">
            <a:xfrm>
              <a:off x="1451" y="1395"/>
              <a:ext cx="370"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D</a:t>
              </a:r>
              <a:endParaRPr lang="en-US" altLang="zh-CN" sz="2400">
                <a:solidFill>
                  <a:srgbClr val="000000"/>
                </a:solidFill>
              </a:endParaRPr>
            </a:p>
          </p:txBody>
        </p:sp>
        <p:sp>
          <p:nvSpPr>
            <p:cNvPr id="40977" name="Text Box 17"/>
            <p:cNvSpPr txBox="1">
              <a:spLocks noChangeArrowheads="1"/>
            </p:cNvSpPr>
            <p:nvPr/>
          </p:nvSpPr>
          <p:spPr bwMode="auto">
            <a:xfrm>
              <a:off x="635" y="2115"/>
              <a:ext cx="331"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E</a:t>
              </a:r>
              <a:endParaRPr lang="en-US" altLang="zh-CN" sz="2400">
                <a:solidFill>
                  <a:srgbClr val="000000"/>
                </a:solidFill>
              </a:endParaRPr>
            </a:p>
          </p:txBody>
        </p:sp>
        <p:sp>
          <p:nvSpPr>
            <p:cNvPr id="40978" name="Text Box 18"/>
            <p:cNvSpPr txBox="1">
              <a:spLocks noChangeArrowheads="1"/>
            </p:cNvSpPr>
            <p:nvPr/>
          </p:nvSpPr>
          <p:spPr bwMode="auto">
            <a:xfrm>
              <a:off x="1211" y="2115"/>
              <a:ext cx="312"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F</a:t>
              </a:r>
              <a:endParaRPr lang="en-US" altLang="zh-CN" sz="2400">
                <a:solidFill>
                  <a:srgbClr val="000000"/>
                </a:solidFill>
              </a:endParaRPr>
            </a:p>
          </p:txBody>
        </p:sp>
        <p:sp>
          <p:nvSpPr>
            <p:cNvPr id="40979" name="Text Box 19"/>
            <p:cNvSpPr txBox="1">
              <a:spLocks noChangeArrowheads="1"/>
            </p:cNvSpPr>
            <p:nvPr/>
          </p:nvSpPr>
          <p:spPr bwMode="auto">
            <a:xfrm>
              <a:off x="587" y="2835"/>
              <a:ext cx="370"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G</a:t>
              </a:r>
              <a:endParaRPr lang="en-US" altLang="zh-CN" sz="2400">
                <a:solidFill>
                  <a:srgbClr val="000000"/>
                </a:solidFill>
              </a:endParaRPr>
            </a:p>
          </p:txBody>
        </p:sp>
        <p:sp>
          <p:nvSpPr>
            <p:cNvPr id="40980" name="Line 20"/>
            <p:cNvSpPr>
              <a:spLocks noChangeShapeType="1"/>
            </p:cNvSpPr>
            <p:nvPr/>
          </p:nvSpPr>
          <p:spPr bwMode="auto">
            <a:xfrm>
              <a:off x="1211" y="1059"/>
              <a:ext cx="384"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81" name="Line 21"/>
            <p:cNvSpPr>
              <a:spLocks noChangeShapeType="1"/>
            </p:cNvSpPr>
            <p:nvPr/>
          </p:nvSpPr>
          <p:spPr bwMode="auto">
            <a:xfrm flipH="1">
              <a:off x="395" y="1059"/>
              <a:ext cx="480"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82" name="Line 22"/>
            <p:cNvSpPr>
              <a:spLocks noChangeShapeType="1"/>
            </p:cNvSpPr>
            <p:nvPr/>
          </p:nvSpPr>
          <p:spPr bwMode="auto">
            <a:xfrm flipH="1">
              <a:off x="779" y="1779"/>
              <a:ext cx="96"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83" name="Line 23"/>
            <p:cNvSpPr>
              <a:spLocks noChangeShapeType="1"/>
            </p:cNvSpPr>
            <p:nvPr/>
          </p:nvSpPr>
          <p:spPr bwMode="auto">
            <a:xfrm>
              <a:off x="1019" y="1155"/>
              <a:ext cx="0" cy="288"/>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84" name="Line 24"/>
            <p:cNvSpPr>
              <a:spLocks noChangeShapeType="1"/>
            </p:cNvSpPr>
            <p:nvPr/>
          </p:nvSpPr>
          <p:spPr bwMode="auto">
            <a:xfrm>
              <a:off x="1163" y="1779"/>
              <a:ext cx="192"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0985" name="Line 25"/>
            <p:cNvSpPr>
              <a:spLocks noChangeShapeType="1"/>
            </p:cNvSpPr>
            <p:nvPr/>
          </p:nvSpPr>
          <p:spPr bwMode="auto">
            <a:xfrm>
              <a:off x="779" y="2547"/>
              <a:ext cx="0" cy="336"/>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spTree>
    <p:extLst>
      <p:ext uri="{BB962C8B-B14F-4D97-AF65-F5344CB8AC3E}">
        <p14:creationId xmlns:p14="http://schemas.microsoft.com/office/powerpoint/2010/main" val="2193767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wipe(left)">
                                      <p:cBhvr>
                                        <p:cTn id="7" dur="500"/>
                                        <p:tgtEl>
                                          <p:spTgt spid="11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2263" y="2409825"/>
            <a:ext cx="2590800" cy="4114800"/>
            <a:chOff x="203" y="723"/>
            <a:chExt cx="1632" cy="2592"/>
          </a:xfrm>
        </p:grpSpPr>
        <p:sp>
          <p:nvSpPr>
            <p:cNvPr id="42016" name="Oval 3"/>
            <p:cNvSpPr>
              <a:spLocks noChangeArrowheads="1"/>
            </p:cNvSpPr>
            <p:nvPr/>
          </p:nvSpPr>
          <p:spPr bwMode="auto">
            <a:xfrm>
              <a:off x="827" y="771"/>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17" name="Text Box 4"/>
            <p:cNvSpPr txBox="1">
              <a:spLocks noChangeArrowheads="1"/>
            </p:cNvSpPr>
            <p:nvPr/>
          </p:nvSpPr>
          <p:spPr bwMode="auto">
            <a:xfrm>
              <a:off x="841" y="723"/>
              <a:ext cx="370"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A</a:t>
              </a:r>
              <a:endParaRPr lang="en-US" altLang="zh-CN" sz="2400">
                <a:solidFill>
                  <a:srgbClr val="000000"/>
                </a:solidFill>
              </a:endParaRPr>
            </a:p>
          </p:txBody>
        </p:sp>
        <p:sp>
          <p:nvSpPr>
            <p:cNvPr id="42018" name="Oval 5"/>
            <p:cNvSpPr>
              <a:spLocks noChangeArrowheads="1"/>
            </p:cNvSpPr>
            <p:nvPr/>
          </p:nvSpPr>
          <p:spPr bwMode="auto">
            <a:xfrm>
              <a:off x="827" y="144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19" name="Oval 6"/>
            <p:cNvSpPr>
              <a:spLocks noChangeArrowheads="1"/>
            </p:cNvSpPr>
            <p:nvPr/>
          </p:nvSpPr>
          <p:spPr bwMode="auto">
            <a:xfrm>
              <a:off x="203" y="144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20" name="Oval 7"/>
            <p:cNvSpPr>
              <a:spLocks noChangeArrowheads="1"/>
            </p:cNvSpPr>
            <p:nvPr/>
          </p:nvSpPr>
          <p:spPr bwMode="auto">
            <a:xfrm>
              <a:off x="1451" y="144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21" name="Oval 8"/>
            <p:cNvSpPr>
              <a:spLocks noChangeArrowheads="1"/>
            </p:cNvSpPr>
            <p:nvPr/>
          </p:nvSpPr>
          <p:spPr bwMode="auto">
            <a:xfrm>
              <a:off x="587" y="216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22" name="Oval 9"/>
            <p:cNvSpPr>
              <a:spLocks noChangeArrowheads="1"/>
            </p:cNvSpPr>
            <p:nvPr/>
          </p:nvSpPr>
          <p:spPr bwMode="auto">
            <a:xfrm>
              <a:off x="1163" y="216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23" name="Oval 10"/>
            <p:cNvSpPr>
              <a:spLocks noChangeArrowheads="1"/>
            </p:cNvSpPr>
            <p:nvPr/>
          </p:nvSpPr>
          <p:spPr bwMode="auto">
            <a:xfrm>
              <a:off x="587" y="288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24" name="Text Box 11"/>
            <p:cNvSpPr txBox="1">
              <a:spLocks noChangeArrowheads="1"/>
            </p:cNvSpPr>
            <p:nvPr/>
          </p:nvSpPr>
          <p:spPr bwMode="auto">
            <a:xfrm>
              <a:off x="251" y="1395"/>
              <a:ext cx="351"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B</a:t>
              </a:r>
              <a:endParaRPr lang="en-US" altLang="zh-CN" sz="2400">
                <a:solidFill>
                  <a:srgbClr val="000000"/>
                </a:solidFill>
              </a:endParaRPr>
            </a:p>
          </p:txBody>
        </p:sp>
        <p:sp>
          <p:nvSpPr>
            <p:cNvPr id="42025" name="Text Box 12"/>
            <p:cNvSpPr txBox="1">
              <a:spLocks noChangeArrowheads="1"/>
            </p:cNvSpPr>
            <p:nvPr/>
          </p:nvSpPr>
          <p:spPr bwMode="auto">
            <a:xfrm>
              <a:off x="827" y="1395"/>
              <a:ext cx="351"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C</a:t>
              </a:r>
              <a:endParaRPr lang="en-US" altLang="zh-CN" sz="2400">
                <a:solidFill>
                  <a:srgbClr val="000000"/>
                </a:solidFill>
              </a:endParaRPr>
            </a:p>
          </p:txBody>
        </p:sp>
        <p:sp>
          <p:nvSpPr>
            <p:cNvPr id="42026" name="Text Box 13"/>
            <p:cNvSpPr txBox="1">
              <a:spLocks noChangeArrowheads="1"/>
            </p:cNvSpPr>
            <p:nvPr/>
          </p:nvSpPr>
          <p:spPr bwMode="auto">
            <a:xfrm>
              <a:off x="1451" y="1395"/>
              <a:ext cx="370"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D</a:t>
              </a:r>
              <a:endParaRPr lang="en-US" altLang="zh-CN" sz="2400">
                <a:solidFill>
                  <a:srgbClr val="000000"/>
                </a:solidFill>
              </a:endParaRPr>
            </a:p>
          </p:txBody>
        </p:sp>
        <p:sp>
          <p:nvSpPr>
            <p:cNvPr id="42027" name="Text Box 14"/>
            <p:cNvSpPr txBox="1">
              <a:spLocks noChangeArrowheads="1"/>
            </p:cNvSpPr>
            <p:nvPr/>
          </p:nvSpPr>
          <p:spPr bwMode="auto">
            <a:xfrm>
              <a:off x="635" y="2115"/>
              <a:ext cx="331"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E</a:t>
              </a:r>
              <a:endParaRPr lang="en-US" altLang="zh-CN" sz="2400">
                <a:solidFill>
                  <a:srgbClr val="000000"/>
                </a:solidFill>
              </a:endParaRPr>
            </a:p>
          </p:txBody>
        </p:sp>
        <p:sp>
          <p:nvSpPr>
            <p:cNvPr id="42028" name="Text Box 15"/>
            <p:cNvSpPr txBox="1">
              <a:spLocks noChangeArrowheads="1"/>
            </p:cNvSpPr>
            <p:nvPr/>
          </p:nvSpPr>
          <p:spPr bwMode="auto">
            <a:xfrm>
              <a:off x="1211" y="2115"/>
              <a:ext cx="312"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F</a:t>
              </a:r>
              <a:endParaRPr lang="en-US" altLang="zh-CN" sz="2400">
                <a:solidFill>
                  <a:srgbClr val="000000"/>
                </a:solidFill>
              </a:endParaRPr>
            </a:p>
          </p:txBody>
        </p:sp>
        <p:sp>
          <p:nvSpPr>
            <p:cNvPr id="42029" name="Text Box 16"/>
            <p:cNvSpPr txBox="1">
              <a:spLocks noChangeArrowheads="1"/>
            </p:cNvSpPr>
            <p:nvPr/>
          </p:nvSpPr>
          <p:spPr bwMode="auto">
            <a:xfrm>
              <a:off x="587" y="2835"/>
              <a:ext cx="370"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G</a:t>
              </a:r>
              <a:endParaRPr lang="en-US" altLang="zh-CN" sz="2400">
                <a:solidFill>
                  <a:srgbClr val="000000"/>
                </a:solidFill>
              </a:endParaRPr>
            </a:p>
          </p:txBody>
        </p:sp>
        <p:sp>
          <p:nvSpPr>
            <p:cNvPr id="42030" name="Line 17"/>
            <p:cNvSpPr>
              <a:spLocks noChangeShapeType="1"/>
            </p:cNvSpPr>
            <p:nvPr/>
          </p:nvSpPr>
          <p:spPr bwMode="auto">
            <a:xfrm>
              <a:off x="1211" y="1059"/>
              <a:ext cx="384"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31" name="Line 18"/>
            <p:cNvSpPr>
              <a:spLocks noChangeShapeType="1"/>
            </p:cNvSpPr>
            <p:nvPr/>
          </p:nvSpPr>
          <p:spPr bwMode="auto">
            <a:xfrm flipH="1">
              <a:off x="395" y="1059"/>
              <a:ext cx="480"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32" name="Line 19"/>
            <p:cNvSpPr>
              <a:spLocks noChangeShapeType="1"/>
            </p:cNvSpPr>
            <p:nvPr/>
          </p:nvSpPr>
          <p:spPr bwMode="auto">
            <a:xfrm flipH="1">
              <a:off x="779" y="1779"/>
              <a:ext cx="96"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33" name="Line 20"/>
            <p:cNvSpPr>
              <a:spLocks noChangeShapeType="1"/>
            </p:cNvSpPr>
            <p:nvPr/>
          </p:nvSpPr>
          <p:spPr bwMode="auto">
            <a:xfrm>
              <a:off x="1019" y="1155"/>
              <a:ext cx="0" cy="288"/>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34" name="Line 21"/>
            <p:cNvSpPr>
              <a:spLocks noChangeShapeType="1"/>
            </p:cNvSpPr>
            <p:nvPr/>
          </p:nvSpPr>
          <p:spPr bwMode="auto">
            <a:xfrm>
              <a:off x="1163" y="1779"/>
              <a:ext cx="192"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2035" name="Line 22"/>
            <p:cNvSpPr>
              <a:spLocks noChangeShapeType="1"/>
            </p:cNvSpPr>
            <p:nvPr/>
          </p:nvSpPr>
          <p:spPr bwMode="auto">
            <a:xfrm>
              <a:off x="779" y="2547"/>
              <a:ext cx="0" cy="336"/>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sp>
        <p:nvSpPr>
          <p:cNvPr id="41987" name="Text Box 23"/>
          <p:cNvSpPr txBox="1">
            <a:spLocks noChangeArrowheads="1"/>
          </p:cNvSpPr>
          <p:nvPr/>
        </p:nvSpPr>
        <p:spPr bwMode="auto">
          <a:xfrm>
            <a:off x="3492500" y="2522538"/>
            <a:ext cx="1590675" cy="3681412"/>
          </a:xfrm>
          <a:prstGeom prst="rect">
            <a:avLst/>
          </a:prstGeom>
          <a:noFill/>
          <a:ln w="12700" cap="sq">
            <a:noFill/>
            <a:miter lim="800000"/>
            <a:headEnd type="none" w="sm" len="sm"/>
            <a:tailEnd type="none" w="sm" len="sm"/>
          </a:ln>
        </p:spPr>
        <p:txBody>
          <a:bodyPr wrap="none">
            <a:spAutoFit/>
          </a:bodyPr>
          <a:lstStyle/>
          <a:p>
            <a:pPr>
              <a:lnSpc>
                <a:spcPct val="120000"/>
              </a:lnSpc>
            </a:pPr>
            <a:r>
              <a:rPr lang="en-US" altLang="zh-CN" sz="2800" b="1">
                <a:solidFill>
                  <a:srgbClr val="0066FF"/>
                </a:solidFill>
              </a:rPr>
              <a:t>(‘#’, ‘A’)</a:t>
            </a:r>
          </a:p>
          <a:p>
            <a:pPr>
              <a:lnSpc>
                <a:spcPct val="120000"/>
              </a:lnSpc>
            </a:pPr>
            <a:r>
              <a:rPr lang="en-US" altLang="zh-CN" sz="2800" b="1">
                <a:solidFill>
                  <a:srgbClr val="0066FF"/>
                </a:solidFill>
              </a:rPr>
              <a:t>(‘A’, ‘B’)</a:t>
            </a:r>
          </a:p>
          <a:p>
            <a:pPr>
              <a:lnSpc>
                <a:spcPct val="120000"/>
              </a:lnSpc>
            </a:pPr>
            <a:r>
              <a:rPr lang="en-US" altLang="zh-CN" sz="2800" b="1">
                <a:solidFill>
                  <a:srgbClr val="0066FF"/>
                </a:solidFill>
              </a:rPr>
              <a:t>(‘A’, ‘C’)</a:t>
            </a:r>
          </a:p>
          <a:p>
            <a:pPr>
              <a:lnSpc>
                <a:spcPct val="120000"/>
              </a:lnSpc>
            </a:pPr>
            <a:r>
              <a:rPr lang="en-US" altLang="zh-CN" sz="2800" b="1">
                <a:solidFill>
                  <a:srgbClr val="0066FF"/>
                </a:solidFill>
              </a:rPr>
              <a:t>(‘A’, ‘D’)</a:t>
            </a:r>
          </a:p>
          <a:p>
            <a:pPr>
              <a:lnSpc>
                <a:spcPct val="120000"/>
              </a:lnSpc>
            </a:pPr>
            <a:r>
              <a:rPr lang="en-US" altLang="zh-CN" sz="2800" b="1">
                <a:solidFill>
                  <a:srgbClr val="0066FF"/>
                </a:solidFill>
              </a:rPr>
              <a:t>(‘C’, ‘E’)</a:t>
            </a:r>
          </a:p>
          <a:p>
            <a:pPr>
              <a:lnSpc>
                <a:spcPct val="120000"/>
              </a:lnSpc>
            </a:pPr>
            <a:r>
              <a:rPr lang="en-US" altLang="zh-CN" sz="2800" b="1">
                <a:solidFill>
                  <a:srgbClr val="0066FF"/>
                </a:solidFill>
              </a:rPr>
              <a:t>(‘C’, ‘F’)</a:t>
            </a:r>
          </a:p>
          <a:p>
            <a:pPr>
              <a:lnSpc>
                <a:spcPct val="120000"/>
              </a:lnSpc>
            </a:pPr>
            <a:r>
              <a:rPr lang="en-US" altLang="zh-CN" sz="2800" b="1">
                <a:solidFill>
                  <a:srgbClr val="0066FF"/>
                </a:solidFill>
              </a:rPr>
              <a:t>(‘E’, ‘G’)</a:t>
            </a:r>
          </a:p>
        </p:txBody>
      </p:sp>
      <p:grpSp>
        <p:nvGrpSpPr>
          <p:cNvPr id="3" name="Group 24"/>
          <p:cNvGrpSpPr>
            <a:grpSpLocks/>
          </p:cNvGrpSpPr>
          <p:nvPr/>
        </p:nvGrpSpPr>
        <p:grpSpPr bwMode="auto">
          <a:xfrm>
            <a:off x="5837238" y="2252663"/>
            <a:ext cx="2849562" cy="3827462"/>
            <a:chOff x="3677" y="624"/>
            <a:chExt cx="1795" cy="2411"/>
          </a:xfrm>
        </p:grpSpPr>
        <p:grpSp>
          <p:nvGrpSpPr>
            <p:cNvPr id="4" name="Group 25"/>
            <p:cNvGrpSpPr>
              <a:grpSpLocks/>
            </p:cNvGrpSpPr>
            <p:nvPr/>
          </p:nvGrpSpPr>
          <p:grpSpPr bwMode="auto">
            <a:xfrm>
              <a:off x="4176" y="624"/>
              <a:ext cx="912" cy="581"/>
              <a:chOff x="4176" y="624"/>
              <a:chExt cx="912" cy="581"/>
            </a:xfrm>
          </p:grpSpPr>
          <p:cxnSp>
            <p:nvCxnSpPr>
              <p:cNvPr id="42011" name="AutoShape 26"/>
              <p:cNvCxnSpPr>
                <a:cxnSpLocks noChangeShapeType="1"/>
              </p:cNvCxnSpPr>
              <p:nvPr/>
            </p:nvCxnSpPr>
            <p:spPr bwMode="auto">
              <a:xfrm>
                <a:off x="4176" y="624"/>
                <a:ext cx="571" cy="224"/>
              </a:xfrm>
              <a:prstGeom prst="curvedConnector2">
                <a:avLst/>
              </a:prstGeom>
              <a:noFill/>
              <a:ln w="12700" cap="sq">
                <a:solidFill>
                  <a:srgbClr val="0000FF"/>
                </a:solidFill>
                <a:round/>
                <a:headEnd type="none" w="sm" len="sm"/>
                <a:tailEnd type="triangle" w="med" len="lg"/>
              </a:ln>
            </p:spPr>
          </p:cxnSp>
          <p:grpSp>
            <p:nvGrpSpPr>
              <p:cNvPr id="5" name="Group 27"/>
              <p:cNvGrpSpPr>
                <a:grpSpLocks/>
              </p:cNvGrpSpPr>
              <p:nvPr/>
            </p:nvGrpSpPr>
            <p:grpSpPr bwMode="auto">
              <a:xfrm>
                <a:off x="4502" y="858"/>
                <a:ext cx="586" cy="347"/>
                <a:chOff x="4502" y="858"/>
                <a:chExt cx="586" cy="347"/>
              </a:xfrm>
            </p:grpSpPr>
            <p:sp>
              <p:nvSpPr>
                <p:cNvPr id="42013" name="Text Box 28"/>
                <p:cNvSpPr txBox="1">
                  <a:spLocks noChangeArrowheads="1"/>
                </p:cNvSpPr>
                <p:nvPr/>
              </p:nvSpPr>
              <p:spPr bwMode="auto">
                <a:xfrm>
                  <a:off x="4502" y="85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A</a:t>
                  </a:r>
                  <a:endParaRPr lang="en-US" altLang="zh-CN" sz="2400">
                    <a:solidFill>
                      <a:srgbClr val="000000"/>
                    </a:solidFill>
                  </a:endParaRPr>
                </a:p>
              </p:txBody>
            </p:sp>
            <p:sp>
              <p:nvSpPr>
                <p:cNvPr id="42014" name="Line 29"/>
                <p:cNvSpPr>
                  <a:spLocks noChangeShapeType="1"/>
                </p:cNvSpPr>
                <p:nvPr/>
              </p:nvSpPr>
              <p:spPr bwMode="auto">
                <a:xfrm>
                  <a:off x="4656" y="86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2015" name="Line 30"/>
                <p:cNvSpPr>
                  <a:spLocks noChangeShapeType="1"/>
                </p:cNvSpPr>
                <p:nvPr/>
              </p:nvSpPr>
              <p:spPr bwMode="auto">
                <a:xfrm>
                  <a:off x="4896" y="86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grpSp>
          <p:nvGrpSpPr>
            <p:cNvPr id="6" name="Group 31"/>
            <p:cNvGrpSpPr>
              <a:grpSpLocks/>
            </p:cNvGrpSpPr>
            <p:nvPr/>
          </p:nvGrpSpPr>
          <p:grpSpPr bwMode="auto">
            <a:xfrm>
              <a:off x="3744" y="1440"/>
              <a:ext cx="586" cy="347"/>
              <a:chOff x="3744" y="1440"/>
              <a:chExt cx="586" cy="347"/>
            </a:xfrm>
          </p:grpSpPr>
          <p:sp>
            <p:nvSpPr>
              <p:cNvPr id="42008" name="Text Box 32"/>
              <p:cNvSpPr txBox="1">
                <a:spLocks noChangeArrowheads="1"/>
              </p:cNvSpPr>
              <p:nvPr/>
            </p:nvSpPr>
            <p:spPr bwMode="auto">
              <a:xfrm>
                <a:off x="3744" y="1440"/>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B</a:t>
                </a:r>
                <a:endParaRPr lang="en-US" altLang="zh-CN" sz="2400">
                  <a:solidFill>
                    <a:srgbClr val="000000"/>
                  </a:solidFill>
                </a:endParaRPr>
              </a:p>
            </p:txBody>
          </p:sp>
          <p:sp>
            <p:nvSpPr>
              <p:cNvPr id="42009" name="Line 33"/>
              <p:cNvSpPr>
                <a:spLocks noChangeShapeType="1"/>
              </p:cNvSpPr>
              <p:nvPr/>
            </p:nvSpPr>
            <p:spPr bwMode="auto">
              <a:xfrm>
                <a:off x="3898" y="144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2010" name="Line 34"/>
              <p:cNvSpPr>
                <a:spLocks noChangeShapeType="1"/>
              </p:cNvSpPr>
              <p:nvPr/>
            </p:nvSpPr>
            <p:spPr bwMode="auto">
              <a:xfrm>
                <a:off x="4138" y="144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7" name="Group 35"/>
            <p:cNvGrpSpPr>
              <a:grpSpLocks/>
            </p:cNvGrpSpPr>
            <p:nvPr/>
          </p:nvGrpSpPr>
          <p:grpSpPr bwMode="auto">
            <a:xfrm>
              <a:off x="4320" y="2064"/>
              <a:ext cx="586" cy="347"/>
              <a:chOff x="4320" y="2064"/>
              <a:chExt cx="586" cy="347"/>
            </a:xfrm>
          </p:grpSpPr>
          <p:sp>
            <p:nvSpPr>
              <p:cNvPr id="42005" name="Text Box 36"/>
              <p:cNvSpPr txBox="1">
                <a:spLocks noChangeArrowheads="1"/>
              </p:cNvSpPr>
              <p:nvPr/>
            </p:nvSpPr>
            <p:spPr bwMode="auto">
              <a:xfrm>
                <a:off x="4320" y="2064"/>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C</a:t>
                </a:r>
                <a:endParaRPr lang="en-US" altLang="zh-CN" sz="2400">
                  <a:solidFill>
                    <a:srgbClr val="000000"/>
                  </a:solidFill>
                </a:endParaRPr>
              </a:p>
            </p:txBody>
          </p:sp>
          <p:sp>
            <p:nvSpPr>
              <p:cNvPr id="42006" name="Line 37"/>
              <p:cNvSpPr>
                <a:spLocks noChangeShapeType="1"/>
              </p:cNvSpPr>
              <p:nvPr/>
            </p:nvSpPr>
            <p:spPr bwMode="auto">
              <a:xfrm>
                <a:off x="4474" y="2070"/>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2007" name="Line 38"/>
              <p:cNvSpPr>
                <a:spLocks noChangeShapeType="1"/>
              </p:cNvSpPr>
              <p:nvPr/>
            </p:nvSpPr>
            <p:spPr bwMode="auto">
              <a:xfrm>
                <a:off x="4714" y="2070"/>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8" name="Group 39"/>
            <p:cNvGrpSpPr>
              <a:grpSpLocks/>
            </p:cNvGrpSpPr>
            <p:nvPr/>
          </p:nvGrpSpPr>
          <p:grpSpPr bwMode="auto">
            <a:xfrm>
              <a:off x="4886" y="2688"/>
              <a:ext cx="586" cy="347"/>
              <a:chOff x="4886" y="2688"/>
              <a:chExt cx="586" cy="347"/>
            </a:xfrm>
          </p:grpSpPr>
          <p:sp>
            <p:nvSpPr>
              <p:cNvPr id="42002" name="Text Box 40"/>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D</a:t>
                </a:r>
                <a:endParaRPr lang="en-US" altLang="zh-CN" sz="2400">
                  <a:solidFill>
                    <a:srgbClr val="000000"/>
                  </a:solidFill>
                </a:endParaRPr>
              </a:p>
            </p:txBody>
          </p:sp>
          <p:sp>
            <p:nvSpPr>
              <p:cNvPr id="42003" name="Line 41"/>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2004" name="Line 42"/>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41994" name="Line 43"/>
            <p:cNvSpPr>
              <a:spLocks noChangeShapeType="1"/>
            </p:cNvSpPr>
            <p:nvPr/>
          </p:nvSpPr>
          <p:spPr bwMode="auto">
            <a:xfrm>
              <a:off x="4224" y="1584"/>
              <a:ext cx="384" cy="480"/>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1995" name="Line 44"/>
            <p:cNvSpPr>
              <a:spLocks noChangeShapeType="1"/>
            </p:cNvSpPr>
            <p:nvPr/>
          </p:nvSpPr>
          <p:spPr bwMode="auto">
            <a:xfrm>
              <a:off x="4800" y="2208"/>
              <a:ext cx="336" cy="480"/>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1996" name="Line 45"/>
            <p:cNvSpPr>
              <a:spLocks noChangeShapeType="1"/>
            </p:cNvSpPr>
            <p:nvPr/>
          </p:nvSpPr>
          <p:spPr bwMode="auto">
            <a:xfrm flipH="1">
              <a:off x="4032" y="1008"/>
              <a:ext cx="528" cy="432"/>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nvGrpSpPr>
            <p:cNvPr id="9" name="Group 46"/>
            <p:cNvGrpSpPr>
              <a:grpSpLocks/>
            </p:cNvGrpSpPr>
            <p:nvPr/>
          </p:nvGrpSpPr>
          <p:grpSpPr bwMode="auto">
            <a:xfrm>
              <a:off x="3677" y="2665"/>
              <a:ext cx="586" cy="347"/>
              <a:chOff x="4886" y="2688"/>
              <a:chExt cx="586" cy="347"/>
            </a:xfrm>
          </p:grpSpPr>
          <p:sp>
            <p:nvSpPr>
              <p:cNvPr id="41999" name="Text Box 47"/>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E</a:t>
                </a:r>
                <a:endParaRPr lang="en-US" altLang="zh-CN" sz="2400">
                  <a:solidFill>
                    <a:srgbClr val="000000"/>
                  </a:solidFill>
                </a:endParaRPr>
              </a:p>
            </p:txBody>
          </p:sp>
          <p:sp>
            <p:nvSpPr>
              <p:cNvPr id="42000" name="Line 48"/>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2001" name="Line 49"/>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41998" name="Line 50"/>
            <p:cNvSpPr>
              <a:spLocks noChangeShapeType="1"/>
            </p:cNvSpPr>
            <p:nvPr/>
          </p:nvSpPr>
          <p:spPr bwMode="auto">
            <a:xfrm flipH="1">
              <a:off x="3961" y="2242"/>
              <a:ext cx="432" cy="434"/>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sp>
        <p:nvSpPr>
          <p:cNvPr id="41989" name="Text Box 51"/>
          <p:cNvSpPr txBox="1">
            <a:spLocks noChangeArrowheads="1"/>
          </p:cNvSpPr>
          <p:nvPr/>
        </p:nvSpPr>
        <p:spPr bwMode="auto">
          <a:xfrm>
            <a:off x="571500" y="285750"/>
            <a:ext cx="8362950" cy="1754188"/>
          </a:xfrm>
          <a:prstGeom prst="rect">
            <a:avLst/>
          </a:prstGeom>
          <a:noFill/>
          <a:ln w="12700" cap="sq">
            <a:noFill/>
            <a:miter lim="800000"/>
            <a:headEnd type="none" w="sm" len="sm"/>
            <a:tailEnd type="none" w="sm" len="sm"/>
          </a:ln>
        </p:spPr>
        <p:txBody>
          <a:bodyPr>
            <a:spAutoFit/>
          </a:bodyPr>
          <a:lstStyle/>
          <a:p>
            <a:r>
              <a:rPr lang="en-US" altLang="zh-CN">
                <a:solidFill>
                  <a:srgbClr val="000000"/>
                </a:solidFill>
                <a:ea typeface="楷体_GB2312" pitchFamily="49" charset="-122"/>
              </a:rPr>
              <a:t> </a:t>
            </a:r>
            <a:r>
              <a:rPr lang="zh-CN" altLang="en-US">
                <a:solidFill>
                  <a:srgbClr val="000000"/>
                </a:solidFill>
                <a:ea typeface="楷体_GB2312" pitchFamily="49" charset="-122"/>
              </a:rPr>
              <a:t>假设以</a:t>
            </a:r>
            <a:r>
              <a:rPr lang="zh-CN" altLang="en-US">
                <a:solidFill>
                  <a:srgbClr val="0000FF"/>
                </a:solidFill>
                <a:ea typeface="楷体_GB2312" pitchFamily="49" charset="-122"/>
              </a:rPr>
              <a:t>二元组 </a:t>
            </a:r>
            <a:r>
              <a:rPr lang="en-US" altLang="zh-CN" b="1">
                <a:solidFill>
                  <a:srgbClr val="0000FF"/>
                </a:solidFill>
                <a:ea typeface="楷体_GB2312" pitchFamily="49" charset="-122"/>
              </a:rPr>
              <a:t>( </a:t>
            </a:r>
            <a:r>
              <a:rPr lang="zh-CN" altLang="en-US" b="1">
                <a:solidFill>
                  <a:srgbClr val="0000FF"/>
                </a:solidFill>
                <a:ea typeface="楷体_GB2312" pitchFamily="49" charset="-122"/>
              </a:rPr>
              <a:t>双亲</a:t>
            </a:r>
            <a:r>
              <a:rPr lang="en-US" altLang="zh-CN" b="1">
                <a:solidFill>
                  <a:srgbClr val="0000FF"/>
                </a:solidFill>
                <a:ea typeface="楷体_GB2312" pitchFamily="49" charset="-122"/>
              </a:rPr>
              <a:t>, </a:t>
            </a:r>
            <a:r>
              <a:rPr lang="zh-CN" altLang="en-US" b="1">
                <a:solidFill>
                  <a:srgbClr val="0000FF"/>
                </a:solidFill>
                <a:ea typeface="楷体_GB2312" pitchFamily="49" charset="-122"/>
              </a:rPr>
              <a:t>结点</a:t>
            </a:r>
            <a:r>
              <a:rPr lang="en-US" altLang="zh-CN" b="1">
                <a:solidFill>
                  <a:srgbClr val="0000FF"/>
                </a:solidFill>
                <a:ea typeface="楷体_GB2312" pitchFamily="49" charset="-122"/>
              </a:rPr>
              <a:t> ) </a:t>
            </a:r>
            <a:r>
              <a:rPr lang="zh-CN" altLang="en-US">
                <a:solidFill>
                  <a:srgbClr val="000000"/>
                </a:solidFill>
                <a:ea typeface="楷体_GB2312" pitchFamily="49" charset="-122"/>
              </a:rPr>
              <a:t>的形式，</a:t>
            </a:r>
            <a:endParaRPr lang="en-US" altLang="zh-CN">
              <a:solidFill>
                <a:srgbClr val="000000"/>
              </a:solidFill>
              <a:ea typeface="楷体_GB2312" pitchFamily="49" charset="-122"/>
            </a:endParaRPr>
          </a:p>
          <a:p>
            <a:r>
              <a:rPr lang="zh-CN" altLang="en-US" b="1">
                <a:solidFill>
                  <a:srgbClr val="000000"/>
                </a:solidFill>
                <a:ea typeface="楷体_GB2312" pitchFamily="49" charset="-122"/>
              </a:rPr>
              <a:t>自上而下</a:t>
            </a:r>
            <a:r>
              <a:rPr lang="zh-CN" altLang="en-US">
                <a:solidFill>
                  <a:srgbClr val="000000"/>
                </a:solidFill>
                <a:ea typeface="楷体_GB2312" pitchFamily="49" charset="-122"/>
              </a:rPr>
              <a:t>、</a:t>
            </a:r>
            <a:r>
              <a:rPr lang="zh-CN" altLang="en-US" b="1">
                <a:solidFill>
                  <a:srgbClr val="000000"/>
                </a:solidFill>
                <a:ea typeface="楷体_GB2312" pitchFamily="49" charset="-122"/>
              </a:rPr>
              <a:t>自左而右</a:t>
            </a:r>
            <a:r>
              <a:rPr lang="zh-CN" altLang="en-US">
                <a:solidFill>
                  <a:srgbClr val="000000"/>
                </a:solidFill>
                <a:ea typeface="楷体_GB2312" pitchFamily="49" charset="-122"/>
              </a:rPr>
              <a:t>依次输入树的</a:t>
            </a:r>
            <a:r>
              <a:rPr lang="zh-CN" altLang="en-US">
                <a:solidFill>
                  <a:srgbClr val="0000FF"/>
                </a:solidFill>
                <a:ea typeface="楷体_GB2312" pitchFamily="49" charset="-122"/>
              </a:rPr>
              <a:t>各边</a:t>
            </a:r>
            <a:r>
              <a:rPr lang="zh-CN" altLang="en-US">
                <a:solidFill>
                  <a:srgbClr val="000000"/>
                </a:solidFill>
                <a:ea typeface="楷体_GB2312" pitchFamily="49" charset="-122"/>
              </a:rPr>
              <a:t>，</a:t>
            </a:r>
            <a:endParaRPr lang="en-US" altLang="zh-CN">
              <a:solidFill>
                <a:srgbClr val="000000"/>
              </a:solidFill>
              <a:ea typeface="楷体_GB2312" pitchFamily="49" charset="-122"/>
            </a:endParaRPr>
          </a:p>
          <a:p>
            <a:r>
              <a:rPr lang="zh-CN" altLang="en-US">
                <a:solidFill>
                  <a:srgbClr val="000000"/>
                </a:solidFill>
                <a:ea typeface="楷体_GB2312" pitchFamily="49" charset="-122"/>
              </a:rPr>
              <a:t>建立树的</a:t>
            </a:r>
            <a:r>
              <a:rPr lang="zh-CN" altLang="en-US" b="1">
                <a:solidFill>
                  <a:srgbClr val="0000FF"/>
                </a:solidFill>
                <a:ea typeface="楷体_GB2312" pitchFamily="49" charset="-122"/>
              </a:rPr>
              <a:t>孩子</a:t>
            </a:r>
            <a:r>
              <a:rPr lang="en-US" altLang="zh-CN" b="1">
                <a:solidFill>
                  <a:srgbClr val="0000FF"/>
                </a:solidFill>
                <a:ea typeface="楷体_GB2312" pitchFamily="49" charset="-122"/>
              </a:rPr>
              <a:t>-</a:t>
            </a:r>
            <a:r>
              <a:rPr lang="zh-CN" altLang="en-US" b="1">
                <a:solidFill>
                  <a:srgbClr val="0000FF"/>
                </a:solidFill>
                <a:ea typeface="楷体_GB2312" pitchFamily="49" charset="-122"/>
              </a:rPr>
              <a:t>兄弟链表</a:t>
            </a:r>
            <a:r>
              <a:rPr lang="zh-CN" altLang="en-US">
                <a:solidFill>
                  <a:srgbClr val="000000"/>
                </a:solidFill>
                <a:ea typeface="楷体_GB2312" pitchFamily="49" charset="-122"/>
              </a:rPr>
              <a:t>。</a:t>
            </a:r>
            <a:endParaRPr lang="zh-CN" altLang="en-US">
              <a:solidFill>
                <a:srgbClr val="000000"/>
              </a:solidFill>
            </a:endParaRPr>
          </a:p>
        </p:txBody>
      </p:sp>
    </p:spTree>
    <p:extLst>
      <p:ext uri="{BB962C8B-B14F-4D97-AF65-F5344CB8AC3E}">
        <p14:creationId xmlns:p14="http://schemas.microsoft.com/office/powerpoint/2010/main" val="1566118137"/>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2263" y="201613"/>
            <a:ext cx="2590800" cy="4114800"/>
            <a:chOff x="203" y="723"/>
            <a:chExt cx="1632" cy="2592"/>
          </a:xfrm>
        </p:grpSpPr>
        <p:sp>
          <p:nvSpPr>
            <p:cNvPr id="43061" name="Oval 3"/>
            <p:cNvSpPr>
              <a:spLocks noChangeArrowheads="1"/>
            </p:cNvSpPr>
            <p:nvPr/>
          </p:nvSpPr>
          <p:spPr bwMode="auto">
            <a:xfrm>
              <a:off x="827" y="771"/>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62" name="Text Box 4"/>
            <p:cNvSpPr txBox="1">
              <a:spLocks noChangeArrowheads="1"/>
            </p:cNvSpPr>
            <p:nvPr/>
          </p:nvSpPr>
          <p:spPr bwMode="auto">
            <a:xfrm>
              <a:off x="841" y="723"/>
              <a:ext cx="370"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A</a:t>
              </a:r>
              <a:endParaRPr lang="en-US" altLang="zh-CN" sz="2400">
                <a:solidFill>
                  <a:srgbClr val="000000"/>
                </a:solidFill>
              </a:endParaRPr>
            </a:p>
          </p:txBody>
        </p:sp>
        <p:sp>
          <p:nvSpPr>
            <p:cNvPr id="43063" name="Oval 5"/>
            <p:cNvSpPr>
              <a:spLocks noChangeArrowheads="1"/>
            </p:cNvSpPr>
            <p:nvPr/>
          </p:nvSpPr>
          <p:spPr bwMode="auto">
            <a:xfrm>
              <a:off x="827" y="144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64" name="Oval 6"/>
            <p:cNvSpPr>
              <a:spLocks noChangeArrowheads="1"/>
            </p:cNvSpPr>
            <p:nvPr/>
          </p:nvSpPr>
          <p:spPr bwMode="auto">
            <a:xfrm>
              <a:off x="203" y="144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65" name="Oval 7"/>
            <p:cNvSpPr>
              <a:spLocks noChangeArrowheads="1"/>
            </p:cNvSpPr>
            <p:nvPr/>
          </p:nvSpPr>
          <p:spPr bwMode="auto">
            <a:xfrm>
              <a:off x="1451" y="144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66" name="Oval 8"/>
            <p:cNvSpPr>
              <a:spLocks noChangeArrowheads="1"/>
            </p:cNvSpPr>
            <p:nvPr/>
          </p:nvSpPr>
          <p:spPr bwMode="auto">
            <a:xfrm>
              <a:off x="587" y="216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67" name="Oval 9"/>
            <p:cNvSpPr>
              <a:spLocks noChangeArrowheads="1"/>
            </p:cNvSpPr>
            <p:nvPr/>
          </p:nvSpPr>
          <p:spPr bwMode="auto">
            <a:xfrm>
              <a:off x="1163" y="216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68" name="Oval 10"/>
            <p:cNvSpPr>
              <a:spLocks noChangeArrowheads="1"/>
            </p:cNvSpPr>
            <p:nvPr/>
          </p:nvSpPr>
          <p:spPr bwMode="auto">
            <a:xfrm>
              <a:off x="587" y="2883"/>
              <a:ext cx="384" cy="384"/>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69" name="Text Box 11"/>
            <p:cNvSpPr txBox="1">
              <a:spLocks noChangeArrowheads="1"/>
            </p:cNvSpPr>
            <p:nvPr/>
          </p:nvSpPr>
          <p:spPr bwMode="auto">
            <a:xfrm>
              <a:off x="251" y="1395"/>
              <a:ext cx="351"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B</a:t>
              </a:r>
              <a:endParaRPr lang="en-US" altLang="zh-CN" sz="2400">
                <a:solidFill>
                  <a:srgbClr val="000000"/>
                </a:solidFill>
              </a:endParaRPr>
            </a:p>
          </p:txBody>
        </p:sp>
        <p:sp>
          <p:nvSpPr>
            <p:cNvPr id="43070" name="Text Box 12"/>
            <p:cNvSpPr txBox="1">
              <a:spLocks noChangeArrowheads="1"/>
            </p:cNvSpPr>
            <p:nvPr/>
          </p:nvSpPr>
          <p:spPr bwMode="auto">
            <a:xfrm>
              <a:off x="827" y="1395"/>
              <a:ext cx="351"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C</a:t>
              </a:r>
              <a:endParaRPr lang="en-US" altLang="zh-CN" sz="2400">
                <a:solidFill>
                  <a:srgbClr val="000000"/>
                </a:solidFill>
              </a:endParaRPr>
            </a:p>
          </p:txBody>
        </p:sp>
        <p:sp>
          <p:nvSpPr>
            <p:cNvPr id="43071" name="Text Box 13"/>
            <p:cNvSpPr txBox="1">
              <a:spLocks noChangeArrowheads="1"/>
            </p:cNvSpPr>
            <p:nvPr/>
          </p:nvSpPr>
          <p:spPr bwMode="auto">
            <a:xfrm>
              <a:off x="1451" y="1395"/>
              <a:ext cx="370"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D</a:t>
              </a:r>
              <a:endParaRPr lang="en-US" altLang="zh-CN" sz="2400">
                <a:solidFill>
                  <a:srgbClr val="000000"/>
                </a:solidFill>
              </a:endParaRPr>
            </a:p>
          </p:txBody>
        </p:sp>
        <p:sp>
          <p:nvSpPr>
            <p:cNvPr id="43072" name="Text Box 14"/>
            <p:cNvSpPr txBox="1">
              <a:spLocks noChangeArrowheads="1"/>
            </p:cNvSpPr>
            <p:nvPr/>
          </p:nvSpPr>
          <p:spPr bwMode="auto">
            <a:xfrm>
              <a:off x="635" y="2115"/>
              <a:ext cx="331"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E</a:t>
              </a:r>
              <a:endParaRPr lang="en-US" altLang="zh-CN" sz="2400">
                <a:solidFill>
                  <a:srgbClr val="000000"/>
                </a:solidFill>
              </a:endParaRPr>
            </a:p>
          </p:txBody>
        </p:sp>
        <p:sp>
          <p:nvSpPr>
            <p:cNvPr id="43073" name="Text Box 15"/>
            <p:cNvSpPr txBox="1">
              <a:spLocks noChangeArrowheads="1"/>
            </p:cNvSpPr>
            <p:nvPr/>
          </p:nvSpPr>
          <p:spPr bwMode="auto">
            <a:xfrm>
              <a:off x="1211" y="2115"/>
              <a:ext cx="312"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F</a:t>
              </a:r>
              <a:endParaRPr lang="en-US" altLang="zh-CN" sz="2400">
                <a:solidFill>
                  <a:srgbClr val="000000"/>
                </a:solidFill>
              </a:endParaRPr>
            </a:p>
          </p:txBody>
        </p:sp>
        <p:sp>
          <p:nvSpPr>
            <p:cNvPr id="43074" name="Text Box 16"/>
            <p:cNvSpPr txBox="1">
              <a:spLocks noChangeArrowheads="1"/>
            </p:cNvSpPr>
            <p:nvPr/>
          </p:nvSpPr>
          <p:spPr bwMode="auto">
            <a:xfrm>
              <a:off x="587" y="2835"/>
              <a:ext cx="370" cy="48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G</a:t>
              </a:r>
              <a:endParaRPr lang="en-US" altLang="zh-CN" sz="2400">
                <a:solidFill>
                  <a:srgbClr val="000000"/>
                </a:solidFill>
              </a:endParaRPr>
            </a:p>
          </p:txBody>
        </p:sp>
        <p:sp>
          <p:nvSpPr>
            <p:cNvPr id="43075" name="Line 17"/>
            <p:cNvSpPr>
              <a:spLocks noChangeShapeType="1"/>
            </p:cNvSpPr>
            <p:nvPr/>
          </p:nvSpPr>
          <p:spPr bwMode="auto">
            <a:xfrm>
              <a:off x="1211" y="1059"/>
              <a:ext cx="384"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76" name="Line 18"/>
            <p:cNvSpPr>
              <a:spLocks noChangeShapeType="1"/>
            </p:cNvSpPr>
            <p:nvPr/>
          </p:nvSpPr>
          <p:spPr bwMode="auto">
            <a:xfrm flipH="1">
              <a:off x="395" y="1059"/>
              <a:ext cx="480"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77" name="Line 19"/>
            <p:cNvSpPr>
              <a:spLocks noChangeShapeType="1"/>
            </p:cNvSpPr>
            <p:nvPr/>
          </p:nvSpPr>
          <p:spPr bwMode="auto">
            <a:xfrm flipH="1">
              <a:off x="779" y="1779"/>
              <a:ext cx="96"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78" name="Line 20"/>
            <p:cNvSpPr>
              <a:spLocks noChangeShapeType="1"/>
            </p:cNvSpPr>
            <p:nvPr/>
          </p:nvSpPr>
          <p:spPr bwMode="auto">
            <a:xfrm>
              <a:off x="1019" y="1155"/>
              <a:ext cx="0" cy="288"/>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79" name="Line 21"/>
            <p:cNvSpPr>
              <a:spLocks noChangeShapeType="1"/>
            </p:cNvSpPr>
            <p:nvPr/>
          </p:nvSpPr>
          <p:spPr bwMode="auto">
            <a:xfrm>
              <a:off x="1163" y="1779"/>
              <a:ext cx="192" cy="384"/>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3080" name="Line 22"/>
            <p:cNvSpPr>
              <a:spLocks noChangeShapeType="1"/>
            </p:cNvSpPr>
            <p:nvPr/>
          </p:nvSpPr>
          <p:spPr bwMode="auto">
            <a:xfrm>
              <a:off x="779" y="2547"/>
              <a:ext cx="0" cy="336"/>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sp>
        <p:nvSpPr>
          <p:cNvPr id="116759" name="Text Box 23"/>
          <p:cNvSpPr txBox="1">
            <a:spLocks noChangeArrowheads="1"/>
          </p:cNvSpPr>
          <p:nvPr/>
        </p:nvSpPr>
        <p:spPr bwMode="auto">
          <a:xfrm>
            <a:off x="3141663" y="82550"/>
            <a:ext cx="1987550" cy="4703763"/>
          </a:xfrm>
          <a:prstGeom prst="rect">
            <a:avLst/>
          </a:prstGeom>
          <a:noFill/>
          <a:ln w="12700" cap="sq">
            <a:noFill/>
            <a:miter lim="800000"/>
            <a:headEnd type="none" w="sm" len="sm"/>
            <a:tailEnd type="none" w="sm" len="sm"/>
          </a:ln>
        </p:spPr>
        <p:txBody>
          <a:bodyPr wrap="none">
            <a:spAutoFit/>
          </a:bodyPr>
          <a:lstStyle/>
          <a:p>
            <a:pPr>
              <a:lnSpc>
                <a:spcPct val="120000"/>
              </a:lnSpc>
            </a:pPr>
            <a:r>
              <a:rPr lang="en-US" altLang="zh-CN" b="1">
                <a:solidFill>
                  <a:srgbClr val="CC6600"/>
                </a:solidFill>
              </a:rPr>
              <a:t>(‘#’, ‘A’)</a:t>
            </a:r>
          </a:p>
          <a:p>
            <a:pPr>
              <a:lnSpc>
                <a:spcPct val="120000"/>
              </a:lnSpc>
            </a:pPr>
            <a:r>
              <a:rPr lang="en-US" altLang="zh-CN" b="1">
                <a:solidFill>
                  <a:srgbClr val="CC6600"/>
                </a:solidFill>
              </a:rPr>
              <a:t>(‘A’, ‘B’)</a:t>
            </a:r>
          </a:p>
          <a:p>
            <a:pPr>
              <a:lnSpc>
                <a:spcPct val="120000"/>
              </a:lnSpc>
            </a:pPr>
            <a:r>
              <a:rPr lang="en-US" altLang="zh-CN" b="1">
                <a:solidFill>
                  <a:srgbClr val="CC6600"/>
                </a:solidFill>
              </a:rPr>
              <a:t>(‘A’, ‘C’)</a:t>
            </a:r>
          </a:p>
          <a:p>
            <a:pPr>
              <a:lnSpc>
                <a:spcPct val="120000"/>
              </a:lnSpc>
            </a:pPr>
            <a:r>
              <a:rPr lang="en-US" altLang="zh-CN" b="1">
                <a:solidFill>
                  <a:srgbClr val="CC6600"/>
                </a:solidFill>
              </a:rPr>
              <a:t>(‘A’, ‘D’)</a:t>
            </a:r>
          </a:p>
          <a:p>
            <a:pPr>
              <a:lnSpc>
                <a:spcPct val="120000"/>
              </a:lnSpc>
            </a:pPr>
            <a:r>
              <a:rPr lang="en-US" altLang="zh-CN" b="1">
                <a:solidFill>
                  <a:srgbClr val="CC6600"/>
                </a:solidFill>
              </a:rPr>
              <a:t>(‘C’, ‘E’)</a:t>
            </a:r>
          </a:p>
          <a:p>
            <a:pPr>
              <a:lnSpc>
                <a:spcPct val="120000"/>
              </a:lnSpc>
            </a:pPr>
            <a:r>
              <a:rPr lang="en-US" altLang="zh-CN" b="1">
                <a:solidFill>
                  <a:srgbClr val="CC6600"/>
                </a:solidFill>
              </a:rPr>
              <a:t>(‘C’, ‘F’)</a:t>
            </a:r>
          </a:p>
          <a:p>
            <a:pPr>
              <a:lnSpc>
                <a:spcPct val="120000"/>
              </a:lnSpc>
            </a:pPr>
            <a:r>
              <a:rPr lang="en-US" altLang="zh-CN" b="1">
                <a:solidFill>
                  <a:srgbClr val="CC6600"/>
                </a:solidFill>
              </a:rPr>
              <a:t>(‘E’, ‘G’)</a:t>
            </a:r>
            <a:endParaRPr lang="en-US" altLang="zh-CN" sz="2400">
              <a:solidFill>
                <a:srgbClr val="000000"/>
              </a:solidFill>
            </a:endParaRPr>
          </a:p>
        </p:txBody>
      </p:sp>
      <p:sp>
        <p:nvSpPr>
          <p:cNvPr id="116760" name="Rectangle 24"/>
          <p:cNvSpPr>
            <a:spLocks noChangeArrowheads="1"/>
          </p:cNvSpPr>
          <p:nvPr/>
        </p:nvSpPr>
        <p:spPr bwMode="auto">
          <a:xfrm>
            <a:off x="3141663" y="142875"/>
            <a:ext cx="18859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 ‘A’)</a:t>
            </a:r>
          </a:p>
        </p:txBody>
      </p:sp>
      <p:sp>
        <p:nvSpPr>
          <p:cNvPr id="116761" name="Rectangle 25"/>
          <p:cNvSpPr>
            <a:spLocks noChangeArrowheads="1"/>
          </p:cNvSpPr>
          <p:nvPr/>
        </p:nvSpPr>
        <p:spPr bwMode="auto">
          <a:xfrm>
            <a:off x="3141663" y="785813"/>
            <a:ext cx="19621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(‘A’, ‘B’)</a:t>
            </a:r>
          </a:p>
        </p:txBody>
      </p:sp>
      <p:sp>
        <p:nvSpPr>
          <p:cNvPr id="116762" name="Rectangle 26"/>
          <p:cNvSpPr>
            <a:spLocks noChangeArrowheads="1"/>
          </p:cNvSpPr>
          <p:nvPr/>
        </p:nvSpPr>
        <p:spPr bwMode="auto">
          <a:xfrm>
            <a:off x="3135313" y="1465263"/>
            <a:ext cx="19875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(‘A’, ‘C’)</a:t>
            </a:r>
          </a:p>
        </p:txBody>
      </p:sp>
      <p:sp>
        <p:nvSpPr>
          <p:cNvPr id="116763" name="Rectangle 27"/>
          <p:cNvSpPr>
            <a:spLocks noChangeArrowheads="1"/>
          </p:cNvSpPr>
          <p:nvPr/>
        </p:nvSpPr>
        <p:spPr bwMode="auto">
          <a:xfrm>
            <a:off x="3141663" y="2139578"/>
            <a:ext cx="1987550" cy="641350"/>
          </a:xfrm>
          <a:prstGeom prst="rect">
            <a:avLst/>
          </a:prstGeom>
          <a:noFill/>
          <a:ln w="12700" cap="sq">
            <a:noFill/>
            <a:miter lim="800000"/>
            <a:headEnd type="none" w="sm" len="sm"/>
            <a:tailEnd type="none" w="sm" len="sm"/>
          </a:ln>
        </p:spPr>
        <p:txBody>
          <a:bodyPr wrap="none">
            <a:spAutoFit/>
          </a:bodyPr>
          <a:lstStyle/>
          <a:p>
            <a:r>
              <a:rPr lang="en-US" altLang="zh-CN" b="1" dirty="0">
                <a:solidFill>
                  <a:srgbClr val="3366FF"/>
                </a:solidFill>
              </a:rPr>
              <a:t>(‘A’, ‘D’)</a:t>
            </a:r>
          </a:p>
        </p:txBody>
      </p:sp>
      <p:sp>
        <p:nvSpPr>
          <p:cNvPr id="116764" name="Rectangle 28"/>
          <p:cNvSpPr>
            <a:spLocks noChangeArrowheads="1"/>
          </p:cNvSpPr>
          <p:nvPr/>
        </p:nvSpPr>
        <p:spPr bwMode="auto">
          <a:xfrm>
            <a:off x="3131840" y="2787650"/>
            <a:ext cx="1962150" cy="641350"/>
          </a:xfrm>
          <a:prstGeom prst="rect">
            <a:avLst/>
          </a:prstGeom>
          <a:noFill/>
          <a:ln w="12700" cap="sq">
            <a:noFill/>
            <a:miter lim="800000"/>
            <a:headEnd type="none" w="sm" len="sm"/>
            <a:tailEnd type="none" w="sm" len="sm"/>
          </a:ln>
        </p:spPr>
        <p:txBody>
          <a:bodyPr wrap="none">
            <a:spAutoFit/>
          </a:bodyPr>
          <a:lstStyle/>
          <a:p>
            <a:r>
              <a:rPr lang="en-US" altLang="zh-CN" b="1" dirty="0">
                <a:solidFill>
                  <a:srgbClr val="3366FF"/>
                </a:solidFill>
              </a:rPr>
              <a:t>(‘C’, ‘E’)</a:t>
            </a:r>
          </a:p>
        </p:txBody>
      </p:sp>
      <p:grpSp>
        <p:nvGrpSpPr>
          <p:cNvPr id="3" name="Group 29"/>
          <p:cNvGrpSpPr>
            <a:grpSpLocks/>
          </p:cNvGrpSpPr>
          <p:nvPr/>
        </p:nvGrpSpPr>
        <p:grpSpPr bwMode="auto">
          <a:xfrm>
            <a:off x="6859588" y="44450"/>
            <a:ext cx="1447800" cy="922338"/>
            <a:chOff x="4176" y="624"/>
            <a:chExt cx="912" cy="581"/>
          </a:xfrm>
        </p:grpSpPr>
        <p:cxnSp>
          <p:nvCxnSpPr>
            <p:cNvPr id="43056" name="AutoShape 30"/>
            <p:cNvCxnSpPr>
              <a:cxnSpLocks noChangeShapeType="1"/>
            </p:cNvCxnSpPr>
            <p:nvPr/>
          </p:nvCxnSpPr>
          <p:spPr bwMode="auto">
            <a:xfrm>
              <a:off x="4176" y="624"/>
              <a:ext cx="571" cy="224"/>
            </a:xfrm>
            <a:prstGeom prst="curvedConnector2">
              <a:avLst/>
            </a:prstGeom>
            <a:noFill/>
            <a:ln w="12700" cap="sq">
              <a:solidFill>
                <a:srgbClr val="0000FF"/>
              </a:solidFill>
              <a:round/>
              <a:headEnd type="none" w="sm" len="sm"/>
              <a:tailEnd type="triangle" w="med" len="lg"/>
            </a:ln>
          </p:spPr>
        </p:cxnSp>
        <p:grpSp>
          <p:nvGrpSpPr>
            <p:cNvPr id="4" name="Group 31"/>
            <p:cNvGrpSpPr>
              <a:grpSpLocks/>
            </p:cNvGrpSpPr>
            <p:nvPr/>
          </p:nvGrpSpPr>
          <p:grpSpPr bwMode="auto">
            <a:xfrm>
              <a:off x="4502" y="858"/>
              <a:ext cx="586" cy="347"/>
              <a:chOff x="4502" y="858"/>
              <a:chExt cx="586" cy="347"/>
            </a:xfrm>
          </p:grpSpPr>
          <p:sp>
            <p:nvSpPr>
              <p:cNvPr id="43058" name="Text Box 32"/>
              <p:cNvSpPr txBox="1">
                <a:spLocks noChangeArrowheads="1"/>
              </p:cNvSpPr>
              <p:nvPr/>
            </p:nvSpPr>
            <p:spPr bwMode="auto">
              <a:xfrm>
                <a:off x="4502" y="85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A</a:t>
                </a:r>
                <a:endParaRPr lang="en-US" altLang="zh-CN" sz="2400">
                  <a:solidFill>
                    <a:srgbClr val="000000"/>
                  </a:solidFill>
                </a:endParaRPr>
              </a:p>
            </p:txBody>
          </p:sp>
          <p:sp>
            <p:nvSpPr>
              <p:cNvPr id="43059" name="Line 33"/>
              <p:cNvSpPr>
                <a:spLocks noChangeShapeType="1"/>
              </p:cNvSpPr>
              <p:nvPr/>
            </p:nvSpPr>
            <p:spPr bwMode="auto">
              <a:xfrm>
                <a:off x="4656" y="86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3060" name="Line 34"/>
              <p:cNvSpPr>
                <a:spLocks noChangeShapeType="1"/>
              </p:cNvSpPr>
              <p:nvPr/>
            </p:nvSpPr>
            <p:spPr bwMode="auto">
              <a:xfrm>
                <a:off x="4896" y="86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grpSp>
        <p:nvGrpSpPr>
          <p:cNvPr id="5" name="Group 35"/>
          <p:cNvGrpSpPr>
            <a:grpSpLocks/>
          </p:cNvGrpSpPr>
          <p:nvPr/>
        </p:nvGrpSpPr>
        <p:grpSpPr bwMode="auto">
          <a:xfrm>
            <a:off x="6935788" y="1568450"/>
            <a:ext cx="1082675" cy="1312863"/>
            <a:chOff x="4224" y="1584"/>
            <a:chExt cx="682" cy="827"/>
          </a:xfrm>
        </p:grpSpPr>
        <p:grpSp>
          <p:nvGrpSpPr>
            <p:cNvPr id="6" name="Group 36"/>
            <p:cNvGrpSpPr>
              <a:grpSpLocks/>
            </p:cNvGrpSpPr>
            <p:nvPr/>
          </p:nvGrpSpPr>
          <p:grpSpPr bwMode="auto">
            <a:xfrm>
              <a:off x="4320" y="2064"/>
              <a:ext cx="586" cy="347"/>
              <a:chOff x="4320" y="2064"/>
              <a:chExt cx="586" cy="347"/>
            </a:xfrm>
          </p:grpSpPr>
          <p:sp>
            <p:nvSpPr>
              <p:cNvPr id="43053" name="Text Box 37"/>
              <p:cNvSpPr txBox="1">
                <a:spLocks noChangeArrowheads="1"/>
              </p:cNvSpPr>
              <p:nvPr/>
            </p:nvSpPr>
            <p:spPr bwMode="auto">
              <a:xfrm>
                <a:off x="4320" y="2064"/>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C</a:t>
                </a:r>
                <a:endParaRPr lang="en-US" altLang="zh-CN" sz="2400">
                  <a:solidFill>
                    <a:srgbClr val="000000"/>
                  </a:solidFill>
                </a:endParaRPr>
              </a:p>
            </p:txBody>
          </p:sp>
          <p:sp>
            <p:nvSpPr>
              <p:cNvPr id="43054" name="Line 38"/>
              <p:cNvSpPr>
                <a:spLocks noChangeShapeType="1"/>
              </p:cNvSpPr>
              <p:nvPr/>
            </p:nvSpPr>
            <p:spPr bwMode="auto">
              <a:xfrm>
                <a:off x="4474" y="2070"/>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3055" name="Line 39"/>
              <p:cNvSpPr>
                <a:spLocks noChangeShapeType="1"/>
              </p:cNvSpPr>
              <p:nvPr/>
            </p:nvSpPr>
            <p:spPr bwMode="auto">
              <a:xfrm>
                <a:off x="4714" y="2070"/>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43052" name="Line 40"/>
            <p:cNvSpPr>
              <a:spLocks noChangeShapeType="1"/>
            </p:cNvSpPr>
            <p:nvPr/>
          </p:nvSpPr>
          <p:spPr bwMode="auto">
            <a:xfrm>
              <a:off x="4224" y="1584"/>
              <a:ext cx="384" cy="480"/>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grpSp>
        <p:nvGrpSpPr>
          <p:cNvPr id="7" name="Group 41"/>
          <p:cNvGrpSpPr>
            <a:grpSpLocks/>
          </p:cNvGrpSpPr>
          <p:nvPr/>
        </p:nvGrpSpPr>
        <p:grpSpPr bwMode="auto">
          <a:xfrm>
            <a:off x="7826375" y="2554288"/>
            <a:ext cx="1066800" cy="1312862"/>
            <a:chOff x="4800" y="2208"/>
            <a:chExt cx="672" cy="827"/>
          </a:xfrm>
        </p:grpSpPr>
        <p:grpSp>
          <p:nvGrpSpPr>
            <p:cNvPr id="8" name="Group 42"/>
            <p:cNvGrpSpPr>
              <a:grpSpLocks/>
            </p:cNvGrpSpPr>
            <p:nvPr/>
          </p:nvGrpSpPr>
          <p:grpSpPr bwMode="auto">
            <a:xfrm>
              <a:off x="4886" y="2688"/>
              <a:ext cx="586" cy="347"/>
              <a:chOff x="4886" y="2688"/>
              <a:chExt cx="586" cy="347"/>
            </a:xfrm>
          </p:grpSpPr>
          <p:sp>
            <p:nvSpPr>
              <p:cNvPr id="43048" name="Text Box 43"/>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D</a:t>
                </a:r>
                <a:endParaRPr lang="en-US" altLang="zh-CN" sz="2400">
                  <a:solidFill>
                    <a:srgbClr val="000000"/>
                  </a:solidFill>
                </a:endParaRPr>
              </a:p>
            </p:txBody>
          </p:sp>
          <p:sp>
            <p:nvSpPr>
              <p:cNvPr id="43049" name="Line 44"/>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3050" name="Line 45"/>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43047" name="Line 46"/>
            <p:cNvSpPr>
              <a:spLocks noChangeShapeType="1"/>
            </p:cNvSpPr>
            <p:nvPr/>
          </p:nvSpPr>
          <p:spPr bwMode="auto">
            <a:xfrm>
              <a:off x="4800" y="2208"/>
              <a:ext cx="336" cy="480"/>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grpSp>
        <p:nvGrpSpPr>
          <p:cNvPr id="9" name="Group 47"/>
          <p:cNvGrpSpPr>
            <a:grpSpLocks/>
          </p:cNvGrpSpPr>
          <p:nvPr/>
        </p:nvGrpSpPr>
        <p:grpSpPr bwMode="auto">
          <a:xfrm>
            <a:off x="6173788" y="654050"/>
            <a:ext cx="1295400" cy="1236663"/>
            <a:chOff x="3744" y="1008"/>
            <a:chExt cx="816" cy="779"/>
          </a:xfrm>
        </p:grpSpPr>
        <p:grpSp>
          <p:nvGrpSpPr>
            <p:cNvPr id="10" name="Group 48"/>
            <p:cNvGrpSpPr>
              <a:grpSpLocks/>
            </p:cNvGrpSpPr>
            <p:nvPr/>
          </p:nvGrpSpPr>
          <p:grpSpPr bwMode="auto">
            <a:xfrm>
              <a:off x="3744" y="1440"/>
              <a:ext cx="586" cy="347"/>
              <a:chOff x="3744" y="1440"/>
              <a:chExt cx="586" cy="347"/>
            </a:xfrm>
          </p:grpSpPr>
          <p:sp>
            <p:nvSpPr>
              <p:cNvPr id="43043" name="Text Box 49"/>
              <p:cNvSpPr txBox="1">
                <a:spLocks noChangeArrowheads="1"/>
              </p:cNvSpPr>
              <p:nvPr/>
            </p:nvSpPr>
            <p:spPr bwMode="auto">
              <a:xfrm>
                <a:off x="3744" y="1440"/>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B</a:t>
                </a:r>
                <a:endParaRPr lang="en-US" altLang="zh-CN" sz="2400">
                  <a:solidFill>
                    <a:srgbClr val="000000"/>
                  </a:solidFill>
                </a:endParaRPr>
              </a:p>
            </p:txBody>
          </p:sp>
          <p:sp>
            <p:nvSpPr>
              <p:cNvPr id="43044" name="Line 50"/>
              <p:cNvSpPr>
                <a:spLocks noChangeShapeType="1"/>
              </p:cNvSpPr>
              <p:nvPr/>
            </p:nvSpPr>
            <p:spPr bwMode="auto">
              <a:xfrm>
                <a:off x="3898" y="144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3045" name="Line 51"/>
              <p:cNvSpPr>
                <a:spLocks noChangeShapeType="1"/>
              </p:cNvSpPr>
              <p:nvPr/>
            </p:nvSpPr>
            <p:spPr bwMode="auto">
              <a:xfrm>
                <a:off x="4138" y="144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43042" name="Line 52"/>
            <p:cNvSpPr>
              <a:spLocks noChangeShapeType="1"/>
            </p:cNvSpPr>
            <p:nvPr/>
          </p:nvSpPr>
          <p:spPr bwMode="auto">
            <a:xfrm flipH="1">
              <a:off x="4032" y="1008"/>
              <a:ext cx="528" cy="432"/>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grpSp>
        <p:nvGrpSpPr>
          <p:cNvPr id="11" name="Group 53"/>
          <p:cNvGrpSpPr>
            <a:grpSpLocks/>
          </p:cNvGrpSpPr>
          <p:nvPr/>
        </p:nvGrpSpPr>
        <p:grpSpPr bwMode="auto">
          <a:xfrm>
            <a:off x="6067425" y="2613025"/>
            <a:ext cx="1136650" cy="1222375"/>
            <a:chOff x="3677" y="2242"/>
            <a:chExt cx="716" cy="770"/>
          </a:xfrm>
        </p:grpSpPr>
        <p:grpSp>
          <p:nvGrpSpPr>
            <p:cNvPr id="12" name="Group 54"/>
            <p:cNvGrpSpPr>
              <a:grpSpLocks/>
            </p:cNvGrpSpPr>
            <p:nvPr/>
          </p:nvGrpSpPr>
          <p:grpSpPr bwMode="auto">
            <a:xfrm>
              <a:off x="3677" y="2665"/>
              <a:ext cx="586" cy="347"/>
              <a:chOff x="4886" y="2688"/>
              <a:chExt cx="586" cy="347"/>
            </a:xfrm>
          </p:grpSpPr>
          <p:sp>
            <p:nvSpPr>
              <p:cNvPr id="43038" name="Text Box 55"/>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E</a:t>
                </a:r>
                <a:endParaRPr lang="en-US" altLang="zh-CN" sz="2400">
                  <a:solidFill>
                    <a:srgbClr val="000000"/>
                  </a:solidFill>
                </a:endParaRPr>
              </a:p>
            </p:txBody>
          </p:sp>
          <p:sp>
            <p:nvSpPr>
              <p:cNvPr id="43039" name="Line 56"/>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3040" name="Line 57"/>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43037" name="Line 58"/>
            <p:cNvSpPr>
              <a:spLocks noChangeShapeType="1"/>
            </p:cNvSpPr>
            <p:nvPr/>
          </p:nvSpPr>
          <p:spPr bwMode="auto">
            <a:xfrm flipH="1">
              <a:off x="3961" y="2242"/>
              <a:ext cx="432" cy="434"/>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sp>
        <p:nvSpPr>
          <p:cNvPr id="116795" name="Rectangle 59"/>
          <p:cNvSpPr>
            <a:spLocks noChangeArrowheads="1"/>
          </p:cNvSpPr>
          <p:nvPr/>
        </p:nvSpPr>
        <p:spPr bwMode="auto">
          <a:xfrm>
            <a:off x="3132138" y="3429000"/>
            <a:ext cx="19367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(‘C’, ‘F’)</a:t>
            </a:r>
          </a:p>
        </p:txBody>
      </p:sp>
      <p:grpSp>
        <p:nvGrpSpPr>
          <p:cNvPr id="13" name="Group 60"/>
          <p:cNvGrpSpPr>
            <a:grpSpLocks/>
          </p:cNvGrpSpPr>
          <p:nvPr/>
        </p:nvGrpSpPr>
        <p:grpSpPr bwMode="auto">
          <a:xfrm>
            <a:off x="6818313" y="3635375"/>
            <a:ext cx="1066800" cy="1312863"/>
            <a:chOff x="4800" y="2208"/>
            <a:chExt cx="672" cy="827"/>
          </a:xfrm>
        </p:grpSpPr>
        <p:grpSp>
          <p:nvGrpSpPr>
            <p:cNvPr id="14" name="Group 61"/>
            <p:cNvGrpSpPr>
              <a:grpSpLocks/>
            </p:cNvGrpSpPr>
            <p:nvPr/>
          </p:nvGrpSpPr>
          <p:grpSpPr bwMode="auto">
            <a:xfrm>
              <a:off x="4886" y="2688"/>
              <a:ext cx="586" cy="347"/>
              <a:chOff x="4886" y="2688"/>
              <a:chExt cx="586" cy="347"/>
            </a:xfrm>
          </p:grpSpPr>
          <p:sp>
            <p:nvSpPr>
              <p:cNvPr id="43033" name="Text Box 62"/>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F</a:t>
                </a:r>
                <a:endParaRPr lang="en-US" altLang="zh-CN" sz="2400">
                  <a:solidFill>
                    <a:srgbClr val="000000"/>
                  </a:solidFill>
                </a:endParaRPr>
              </a:p>
            </p:txBody>
          </p:sp>
          <p:sp>
            <p:nvSpPr>
              <p:cNvPr id="43034" name="Line 63"/>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3035" name="Line 64"/>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43032" name="Line 65"/>
            <p:cNvSpPr>
              <a:spLocks noChangeShapeType="1"/>
            </p:cNvSpPr>
            <p:nvPr/>
          </p:nvSpPr>
          <p:spPr bwMode="auto">
            <a:xfrm>
              <a:off x="4800" y="2208"/>
              <a:ext cx="336" cy="480"/>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sp>
        <p:nvSpPr>
          <p:cNvPr id="116802" name="Rectangle 66"/>
          <p:cNvSpPr>
            <a:spLocks noChangeArrowheads="1"/>
          </p:cNvSpPr>
          <p:nvPr/>
        </p:nvSpPr>
        <p:spPr bwMode="auto">
          <a:xfrm>
            <a:off x="3132138" y="4071938"/>
            <a:ext cx="19875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(‘E’, ‘G’)</a:t>
            </a:r>
          </a:p>
        </p:txBody>
      </p:sp>
      <p:grpSp>
        <p:nvGrpSpPr>
          <p:cNvPr id="15" name="Group 67"/>
          <p:cNvGrpSpPr>
            <a:grpSpLocks/>
          </p:cNvGrpSpPr>
          <p:nvPr/>
        </p:nvGrpSpPr>
        <p:grpSpPr bwMode="auto">
          <a:xfrm>
            <a:off x="5089525" y="3635375"/>
            <a:ext cx="1136650" cy="1222375"/>
            <a:chOff x="3677" y="2242"/>
            <a:chExt cx="716" cy="770"/>
          </a:xfrm>
        </p:grpSpPr>
        <p:grpSp>
          <p:nvGrpSpPr>
            <p:cNvPr id="16" name="Group 68"/>
            <p:cNvGrpSpPr>
              <a:grpSpLocks/>
            </p:cNvGrpSpPr>
            <p:nvPr/>
          </p:nvGrpSpPr>
          <p:grpSpPr bwMode="auto">
            <a:xfrm>
              <a:off x="3677" y="2665"/>
              <a:ext cx="586" cy="347"/>
              <a:chOff x="4886" y="2688"/>
              <a:chExt cx="586" cy="347"/>
            </a:xfrm>
          </p:grpSpPr>
          <p:sp>
            <p:nvSpPr>
              <p:cNvPr id="43028" name="Text Box 69"/>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G</a:t>
                </a:r>
                <a:endParaRPr lang="en-US" altLang="zh-CN" sz="2400">
                  <a:solidFill>
                    <a:srgbClr val="000000"/>
                  </a:solidFill>
                </a:endParaRPr>
              </a:p>
            </p:txBody>
          </p:sp>
          <p:sp>
            <p:nvSpPr>
              <p:cNvPr id="43029" name="Line 70"/>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3030" name="Line 71"/>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43027" name="Line 72"/>
            <p:cNvSpPr>
              <a:spLocks noChangeShapeType="1"/>
            </p:cNvSpPr>
            <p:nvPr/>
          </p:nvSpPr>
          <p:spPr bwMode="auto">
            <a:xfrm flipH="1">
              <a:off x="3961" y="2242"/>
              <a:ext cx="432" cy="434"/>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grpSp>
    </p:spTree>
    <p:extLst>
      <p:ext uri="{BB962C8B-B14F-4D97-AF65-F5344CB8AC3E}">
        <p14:creationId xmlns:p14="http://schemas.microsoft.com/office/powerpoint/2010/main" val="10128248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6759"/>
                                        </p:tgtEl>
                                        <p:attrNameLst>
                                          <p:attrName>style.visibility</p:attrName>
                                        </p:attrNameLst>
                                      </p:cBhvr>
                                      <p:to>
                                        <p:strVal val="visible"/>
                                      </p:to>
                                    </p:set>
                                    <p:animEffect transition="in" filter="wipe(up)">
                                      <p:cBhvr>
                                        <p:cTn id="7" dur="500"/>
                                        <p:tgtEl>
                                          <p:spTgt spid="11675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6760"/>
                                        </p:tgtEl>
                                        <p:attrNameLst>
                                          <p:attrName>style.visibility</p:attrName>
                                        </p:attrNameLst>
                                      </p:cBhvr>
                                      <p:to>
                                        <p:strVal val="visible"/>
                                      </p:to>
                                    </p:set>
                                    <p:animEffect transition="in" filter="slide(fromLeft)">
                                      <p:cBhvr>
                                        <p:cTn id="12" dur="500"/>
                                        <p:tgtEl>
                                          <p:spTgt spid="11676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16761"/>
                                        </p:tgtEl>
                                        <p:attrNameLst>
                                          <p:attrName>style.visibility</p:attrName>
                                        </p:attrNameLst>
                                      </p:cBhvr>
                                      <p:to>
                                        <p:strVal val="visible"/>
                                      </p:to>
                                    </p:set>
                                    <p:animEffect transition="in" filter="slide(fromLeft)">
                                      <p:cBhvr>
                                        <p:cTn id="23" dur="500"/>
                                        <p:tgtEl>
                                          <p:spTgt spid="11676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16762"/>
                                        </p:tgtEl>
                                        <p:attrNameLst>
                                          <p:attrName>style.visibility</p:attrName>
                                        </p:attrNameLst>
                                      </p:cBhvr>
                                      <p:to>
                                        <p:strVal val="visible"/>
                                      </p:to>
                                    </p:set>
                                    <p:animEffect transition="in" filter="slide(fromLeft)">
                                      <p:cBhvr>
                                        <p:cTn id="33" dur="500"/>
                                        <p:tgtEl>
                                          <p:spTgt spid="11676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16763"/>
                                        </p:tgtEl>
                                        <p:attrNameLst>
                                          <p:attrName>style.visibility</p:attrName>
                                        </p:attrNameLst>
                                      </p:cBhvr>
                                      <p:to>
                                        <p:strVal val="visible"/>
                                      </p:to>
                                    </p:set>
                                    <p:animEffect transition="in" filter="slide(fromLeft)">
                                      <p:cBhvr>
                                        <p:cTn id="43" dur="500"/>
                                        <p:tgtEl>
                                          <p:spTgt spid="11676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116764"/>
                                        </p:tgtEl>
                                        <p:attrNameLst>
                                          <p:attrName>style.visibility</p:attrName>
                                        </p:attrNameLst>
                                      </p:cBhvr>
                                      <p:to>
                                        <p:strVal val="visible"/>
                                      </p:to>
                                    </p:set>
                                    <p:animEffect transition="in" filter="slide(fromLeft)">
                                      <p:cBhvr>
                                        <p:cTn id="53" dur="500"/>
                                        <p:tgtEl>
                                          <p:spTgt spid="11676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up)">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16795"/>
                                        </p:tgtEl>
                                        <p:attrNameLst>
                                          <p:attrName>style.visibility</p:attrName>
                                        </p:attrNameLst>
                                      </p:cBhvr>
                                      <p:to>
                                        <p:strVal val="visible"/>
                                      </p:to>
                                    </p:set>
                                    <p:animEffect transition="in" filter="slide(fromLeft)">
                                      <p:cBhvr>
                                        <p:cTn id="63" dur="500"/>
                                        <p:tgtEl>
                                          <p:spTgt spid="11679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up)">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116802"/>
                                        </p:tgtEl>
                                        <p:attrNameLst>
                                          <p:attrName>style.visibility</p:attrName>
                                        </p:attrNameLst>
                                      </p:cBhvr>
                                      <p:to>
                                        <p:strVal val="visible"/>
                                      </p:to>
                                    </p:set>
                                    <p:animEffect transition="in" filter="slide(fromLeft)">
                                      <p:cBhvr>
                                        <p:cTn id="73" dur="500"/>
                                        <p:tgtEl>
                                          <p:spTgt spid="11680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up)">
                                      <p:cBhvr>
                                        <p:cTn id="7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1" grpId="0" autoUpdateAnimBg="0"/>
      <p:bldP spid="116762" grpId="0" autoUpdateAnimBg="0"/>
      <p:bldP spid="116763" grpId="0" autoUpdateAnimBg="0"/>
      <p:bldP spid="116764" grpId="0" autoUpdateAnimBg="0"/>
      <p:bldP spid="116795" grpId="0" autoUpdateAnimBg="0"/>
      <p:bldP spid="11680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366963" y="5794375"/>
            <a:ext cx="4356100" cy="752475"/>
          </a:xfrm>
          <a:prstGeom prst="rect">
            <a:avLst/>
          </a:prstGeom>
          <a:solidFill>
            <a:srgbClr val="FFFFCC"/>
          </a:solidFill>
          <a:ln w="12700" cap="sq">
            <a:solidFill>
              <a:schemeClr val="tx1"/>
            </a:solidFill>
            <a:miter lim="800000"/>
            <a:headEnd type="none" w="sm" len="sm"/>
            <a:tailEnd type="none" w="sm" len="sm"/>
          </a:ln>
        </p:spPr>
        <p:txBody>
          <a:bodyPr wrap="none" anchor="ctr"/>
          <a:lstStyle/>
          <a:p>
            <a:endParaRPr lang="zh-CN" altLang="en-US" sz="2400">
              <a:solidFill>
                <a:srgbClr val="000000"/>
              </a:solidFill>
            </a:endParaRPr>
          </a:p>
        </p:txBody>
      </p:sp>
      <p:sp>
        <p:nvSpPr>
          <p:cNvPr id="44035" name="Oval 3"/>
          <p:cNvSpPr>
            <a:spLocks noChangeArrowheads="1"/>
          </p:cNvSpPr>
          <p:nvPr/>
        </p:nvSpPr>
        <p:spPr bwMode="auto">
          <a:xfrm>
            <a:off x="1312863" y="1223963"/>
            <a:ext cx="609600" cy="609600"/>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36" name="Text Box 4"/>
          <p:cNvSpPr txBox="1">
            <a:spLocks noChangeArrowheads="1"/>
          </p:cNvSpPr>
          <p:nvPr/>
        </p:nvSpPr>
        <p:spPr bwMode="auto">
          <a:xfrm>
            <a:off x="1335088" y="1147763"/>
            <a:ext cx="587375" cy="76200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A</a:t>
            </a:r>
            <a:endParaRPr lang="en-US" altLang="zh-CN" sz="2400">
              <a:solidFill>
                <a:srgbClr val="000000"/>
              </a:solidFill>
            </a:endParaRPr>
          </a:p>
        </p:txBody>
      </p:sp>
      <p:sp>
        <p:nvSpPr>
          <p:cNvPr id="44037" name="Oval 5"/>
          <p:cNvSpPr>
            <a:spLocks noChangeArrowheads="1"/>
          </p:cNvSpPr>
          <p:nvPr/>
        </p:nvSpPr>
        <p:spPr bwMode="auto">
          <a:xfrm>
            <a:off x="1312863" y="2290763"/>
            <a:ext cx="609600" cy="609600"/>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38" name="Oval 6"/>
          <p:cNvSpPr>
            <a:spLocks noChangeArrowheads="1"/>
          </p:cNvSpPr>
          <p:nvPr/>
        </p:nvSpPr>
        <p:spPr bwMode="auto">
          <a:xfrm>
            <a:off x="322263" y="2290763"/>
            <a:ext cx="609600" cy="609600"/>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39" name="Oval 7"/>
          <p:cNvSpPr>
            <a:spLocks noChangeArrowheads="1"/>
          </p:cNvSpPr>
          <p:nvPr/>
        </p:nvSpPr>
        <p:spPr bwMode="auto">
          <a:xfrm>
            <a:off x="2303463" y="2290763"/>
            <a:ext cx="609600" cy="609600"/>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40" name="Oval 8"/>
          <p:cNvSpPr>
            <a:spLocks noChangeArrowheads="1"/>
          </p:cNvSpPr>
          <p:nvPr/>
        </p:nvSpPr>
        <p:spPr bwMode="auto">
          <a:xfrm>
            <a:off x="931863" y="3433763"/>
            <a:ext cx="609600" cy="609600"/>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41" name="Oval 9"/>
          <p:cNvSpPr>
            <a:spLocks noChangeArrowheads="1"/>
          </p:cNvSpPr>
          <p:nvPr/>
        </p:nvSpPr>
        <p:spPr bwMode="auto">
          <a:xfrm>
            <a:off x="1846263" y="3433763"/>
            <a:ext cx="609600" cy="609600"/>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42" name="Oval 10"/>
          <p:cNvSpPr>
            <a:spLocks noChangeArrowheads="1"/>
          </p:cNvSpPr>
          <p:nvPr/>
        </p:nvSpPr>
        <p:spPr bwMode="auto">
          <a:xfrm>
            <a:off x="931863" y="4576763"/>
            <a:ext cx="609600" cy="609600"/>
          </a:xfrm>
          <a:prstGeom prst="ellips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43" name="Text Box 11"/>
          <p:cNvSpPr txBox="1">
            <a:spLocks noChangeArrowheads="1"/>
          </p:cNvSpPr>
          <p:nvPr/>
        </p:nvSpPr>
        <p:spPr bwMode="auto">
          <a:xfrm>
            <a:off x="398463" y="2214563"/>
            <a:ext cx="557212" cy="76200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B</a:t>
            </a:r>
            <a:endParaRPr lang="en-US" altLang="zh-CN" sz="2400">
              <a:solidFill>
                <a:srgbClr val="000000"/>
              </a:solidFill>
            </a:endParaRPr>
          </a:p>
        </p:txBody>
      </p:sp>
      <p:sp>
        <p:nvSpPr>
          <p:cNvPr id="44044" name="Text Box 12"/>
          <p:cNvSpPr txBox="1">
            <a:spLocks noChangeArrowheads="1"/>
          </p:cNvSpPr>
          <p:nvPr/>
        </p:nvSpPr>
        <p:spPr bwMode="auto">
          <a:xfrm>
            <a:off x="1312863" y="2214563"/>
            <a:ext cx="557212" cy="76200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C</a:t>
            </a:r>
            <a:endParaRPr lang="en-US" altLang="zh-CN" sz="2400">
              <a:solidFill>
                <a:srgbClr val="000000"/>
              </a:solidFill>
            </a:endParaRPr>
          </a:p>
        </p:txBody>
      </p:sp>
      <p:sp>
        <p:nvSpPr>
          <p:cNvPr id="44045" name="Text Box 13"/>
          <p:cNvSpPr txBox="1">
            <a:spLocks noChangeArrowheads="1"/>
          </p:cNvSpPr>
          <p:nvPr/>
        </p:nvSpPr>
        <p:spPr bwMode="auto">
          <a:xfrm>
            <a:off x="2303463" y="2214563"/>
            <a:ext cx="587375" cy="76200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D</a:t>
            </a:r>
            <a:endParaRPr lang="en-US" altLang="zh-CN" sz="2400">
              <a:solidFill>
                <a:srgbClr val="000000"/>
              </a:solidFill>
            </a:endParaRPr>
          </a:p>
        </p:txBody>
      </p:sp>
      <p:sp>
        <p:nvSpPr>
          <p:cNvPr id="44046" name="Text Box 14"/>
          <p:cNvSpPr txBox="1">
            <a:spLocks noChangeArrowheads="1"/>
          </p:cNvSpPr>
          <p:nvPr/>
        </p:nvSpPr>
        <p:spPr bwMode="auto">
          <a:xfrm>
            <a:off x="1008063" y="3357563"/>
            <a:ext cx="525462" cy="76200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E</a:t>
            </a:r>
            <a:endParaRPr lang="en-US" altLang="zh-CN" sz="2400">
              <a:solidFill>
                <a:srgbClr val="000000"/>
              </a:solidFill>
            </a:endParaRPr>
          </a:p>
        </p:txBody>
      </p:sp>
      <p:sp>
        <p:nvSpPr>
          <p:cNvPr id="44047" name="Text Box 15"/>
          <p:cNvSpPr txBox="1">
            <a:spLocks noChangeArrowheads="1"/>
          </p:cNvSpPr>
          <p:nvPr/>
        </p:nvSpPr>
        <p:spPr bwMode="auto">
          <a:xfrm>
            <a:off x="1922463" y="3357563"/>
            <a:ext cx="495300" cy="76200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F</a:t>
            </a:r>
            <a:endParaRPr lang="en-US" altLang="zh-CN" sz="2400">
              <a:solidFill>
                <a:srgbClr val="000000"/>
              </a:solidFill>
            </a:endParaRPr>
          </a:p>
        </p:txBody>
      </p:sp>
      <p:sp>
        <p:nvSpPr>
          <p:cNvPr id="44048" name="Text Box 16"/>
          <p:cNvSpPr txBox="1">
            <a:spLocks noChangeArrowheads="1"/>
          </p:cNvSpPr>
          <p:nvPr/>
        </p:nvSpPr>
        <p:spPr bwMode="auto">
          <a:xfrm>
            <a:off x="931863" y="4500563"/>
            <a:ext cx="587375" cy="762000"/>
          </a:xfrm>
          <a:prstGeom prst="rect">
            <a:avLst/>
          </a:prstGeom>
          <a:noFill/>
          <a:ln w="28575" cap="sq">
            <a:noFill/>
            <a:miter lim="800000"/>
            <a:headEnd type="none" w="sm" len="sm"/>
            <a:tailEnd type="none" w="sm" len="sm"/>
          </a:ln>
        </p:spPr>
        <p:txBody>
          <a:bodyPr wrap="none">
            <a:spAutoFit/>
          </a:bodyPr>
          <a:lstStyle/>
          <a:p>
            <a:r>
              <a:rPr lang="en-US" altLang="zh-CN" sz="4400">
                <a:solidFill>
                  <a:srgbClr val="000000"/>
                </a:solidFill>
              </a:rPr>
              <a:t>G</a:t>
            </a:r>
            <a:endParaRPr lang="en-US" altLang="zh-CN" sz="2400">
              <a:solidFill>
                <a:srgbClr val="000000"/>
              </a:solidFill>
            </a:endParaRPr>
          </a:p>
        </p:txBody>
      </p:sp>
      <p:sp>
        <p:nvSpPr>
          <p:cNvPr id="44049" name="Line 17"/>
          <p:cNvSpPr>
            <a:spLocks noChangeShapeType="1"/>
          </p:cNvSpPr>
          <p:nvPr/>
        </p:nvSpPr>
        <p:spPr bwMode="auto">
          <a:xfrm>
            <a:off x="1922463" y="1681163"/>
            <a:ext cx="609600" cy="609600"/>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50" name="Line 18"/>
          <p:cNvSpPr>
            <a:spLocks noChangeShapeType="1"/>
          </p:cNvSpPr>
          <p:nvPr/>
        </p:nvSpPr>
        <p:spPr bwMode="auto">
          <a:xfrm flipH="1">
            <a:off x="627063" y="1681163"/>
            <a:ext cx="762000" cy="609600"/>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51" name="Line 19"/>
          <p:cNvSpPr>
            <a:spLocks noChangeShapeType="1"/>
          </p:cNvSpPr>
          <p:nvPr/>
        </p:nvSpPr>
        <p:spPr bwMode="auto">
          <a:xfrm flipH="1">
            <a:off x="1236663" y="2824163"/>
            <a:ext cx="152400" cy="609600"/>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52" name="Line 20"/>
          <p:cNvSpPr>
            <a:spLocks noChangeShapeType="1"/>
          </p:cNvSpPr>
          <p:nvPr/>
        </p:nvSpPr>
        <p:spPr bwMode="auto">
          <a:xfrm>
            <a:off x="1617663" y="1833563"/>
            <a:ext cx="0" cy="457200"/>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53" name="Line 21"/>
          <p:cNvSpPr>
            <a:spLocks noChangeShapeType="1"/>
          </p:cNvSpPr>
          <p:nvPr/>
        </p:nvSpPr>
        <p:spPr bwMode="auto">
          <a:xfrm>
            <a:off x="1846263" y="2824163"/>
            <a:ext cx="304800" cy="609600"/>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54" name="Line 22"/>
          <p:cNvSpPr>
            <a:spLocks noChangeShapeType="1"/>
          </p:cNvSpPr>
          <p:nvPr/>
        </p:nvSpPr>
        <p:spPr bwMode="auto">
          <a:xfrm>
            <a:off x="1236663" y="4043363"/>
            <a:ext cx="0" cy="533400"/>
          </a:xfrm>
          <a:prstGeom prst="line">
            <a:avLst/>
          </a:prstGeom>
          <a:noFill/>
          <a:ln w="28575"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44055" name="Text Box 23"/>
          <p:cNvSpPr txBox="1">
            <a:spLocks noChangeArrowheads="1"/>
          </p:cNvSpPr>
          <p:nvPr/>
        </p:nvSpPr>
        <p:spPr bwMode="auto">
          <a:xfrm>
            <a:off x="533400" y="228600"/>
            <a:ext cx="1379538" cy="701675"/>
          </a:xfrm>
          <a:prstGeom prst="rect">
            <a:avLst/>
          </a:prstGeom>
          <a:noFill/>
          <a:ln w="12700" cap="sq">
            <a:noFill/>
            <a:miter lim="800000"/>
            <a:headEnd type="none" w="sm" len="sm"/>
            <a:tailEnd type="none" w="sm" len="sm"/>
          </a:ln>
        </p:spPr>
        <p:txBody>
          <a:bodyPr wrap="none">
            <a:spAutoFit/>
          </a:bodyPr>
          <a:lstStyle/>
          <a:p>
            <a:r>
              <a:rPr lang="zh-CN" altLang="en-US" sz="4000" b="1">
                <a:solidFill>
                  <a:srgbClr val="000000"/>
                </a:solidFill>
              </a:rPr>
              <a:t>例如</a:t>
            </a:r>
            <a:r>
              <a:rPr lang="en-US" altLang="zh-CN" sz="4000" b="1">
                <a:solidFill>
                  <a:srgbClr val="000000"/>
                </a:solidFill>
              </a:rPr>
              <a:t>:</a:t>
            </a:r>
            <a:endParaRPr lang="en-US" altLang="zh-CN" sz="2400">
              <a:solidFill>
                <a:srgbClr val="000000"/>
              </a:solidFill>
            </a:endParaRPr>
          </a:p>
        </p:txBody>
      </p:sp>
      <p:sp>
        <p:nvSpPr>
          <p:cNvPr id="44056" name="Text Box 24"/>
          <p:cNvSpPr txBox="1">
            <a:spLocks noChangeArrowheads="1"/>
          </p:cNvSpPr>
          <p:nvPr/>
        </p:nvSpPr>
        <p:spPr bwMode="auto">
          <a:xfrm>
            <a:off x="2209800" y="228600"/>
            <a:ext cx="6356350" cy="641350"/>
          </a:xfrm>
          <a:prstGeom prst="rect">
            <a:avLst/>
          </a:prstGeom>
          <a:noFill/>
          <a:ln w="12700" cap="sq">
            <a:noFill/>
            <a:miter lim="800000"/>
            <a:headEnd type="none" w="sm" len="sm"/>
            <a:tailEnd type="none" w="sm" len="sm"/>
          </a:ln>
        </p:spPr>
        <p:txBody>
          <a:bodyPr wrap="none">
            <a:spAutoFit/>
          </a:bodyPr>
          <a:lstStyle/>
          <a:p>
            <a:r>
              <a:rPr lang="zh-CN" altLang="en-US">
                <a:solidFill>
                  <a:srgbClr val="990000"/>
                </a:solidFill>
                <a:latin typeface="楷体_GB2312" pitchFamily="49" charset="-122"/>
                <a:ea typeface="楷体_GB2312" pitchFamily="49" charset="-122"/>
              </a:rPr>
              <a:t>对下列所示树的输入序列应为</a:t>
            </a:r>
            <a:r>
              <a:rPr lang="en-US" altLang="zh-CN">
                <a:solidFill>
                  <a:srgbClr val="990000"/>
                </a:solidFill>
                <a:latin typeface="楷体_GB2312" pitchFamily="49" charset="-122"/>
                <a:ea typeface="楷体_GB2312" pitchFamily="49" charset="-122"/>
              </a:rPr>
              <a:t>:</a:t>
            </a:r>
          </a:p>
        </p:txBody>
      </p:sp>
      <p:sp>
        <p:nvSpPr>
          <p:cNvPr id="44057" name="Text Box 25"/>
          <p:cNvSpPr txBox="1">
            <a:spLocks noChangeArrowheads="1"/>
          </p:cNvSpPr>
          <p:nvPr/>
        </p:nvSpPr>
        <p:spPr bwMode="auto">
          <a:xfrm>
            <a:off x="3141663" y="1028700"/>
            <a:ext cx="1987550" cy="4703763"/>
          </a:xfrm>
          <a:prstGeom prst="rect">
            <a:avLst/>
          </a:prstGeom>
          <a:noFill/>
          <a:ln w="12700" cap="sq">
            <a:noFill/>
            <a:miter lim="800000"/>
            <a:headEnd type="none" w="sm" len="sm"/>
            <a:tailEnd type="none" w="sm" len="sm"/>
          </a:ln>
        </p:spPr>
        <p:txBody>
          <a:bodyPr wrap="none">
            <a:spAutoFit/>
          </a:bodyPr>
          <a:lstStyle/>
          <a:p>
            <a:pPr>
              <a:lnSpc>
                <a:spcPct val="120000"/>
              </a:lnSpc>
            </a:pPr>
            <a:r>
              <a:rPr lang="en-US" altLang="zh-CN" b="1">
                <a:solidFill>
                  <a:srgbClr val="CC6600"/>
                </a:solidFill>
              </a:rPr>
              <a:t>(‘#’, ‘A’)</a:t>
            </a:r>
          </a:p>
          <a:p>
            <a:pPr>
              <a:lnSpc>
                <a:spcPct val="120000"/>
              </a:lnSpc>
            </a:pPr>
            <a:r>
              <a:rPr lang="en-US" altLang="zh-CN" b="1">
                <a:solidFill>
                  <a:srgbClr val="CC6600"/>
                </a:solidFill>
              </a:rPr>
              <a:t>(‘A’, ‘B’)</a:t>
            </a:r>
          </a:p>
          <a:p>
            <a:pPr>
              <a:lnSpc>
                <a:spcPct val="120000"/>
              </a:lnSpc>
            </a:pPr>
            <a:r>
              <a:rPr lang="en-US" altLang="zh-CN" b="1">
                <a:solidFill>
                  <a:srgbClr val="CC6600"/>
                </a:solidFill>
              </a:rPr>
              <a:t>(‘A’, ‘C’)</a:t>
            </a:r>
          </a:p>
          <a:p>
            <a:pPr>
              <a:lnSpc>
                <a:spcPct val="120000"/>
              </a:lnSpc>
            </a:pPr>
            <a:r>
              <a:rPr lang="en-US" altLang="zh-CN" b="1">
                <a:solidFill>
                  <a:srgbClr val="CC6600"/>
                </a:solidFill>
              </a:rPr>
              <a:t>(‘A’, ‘D’)</a:t>
            </a:r>
          </a:p>
          <a:p>
            <a:pPr>
              <a:lnSpc>
                <a:spcPct val="120000"/>
              </a:lnSpc>
            </a:pPr>
            <a:r>
              <a:rPr lang="en-US" altLang="zh-CN" b="1">
                <a:solidFill>
                  <a:srgbClr val="CC6600"/>
                </a:solidFill>
              </a:rPr>
              <a:t>(‘C’, ‘E’)</a:t>
            </a:r>
          </a:p>
          <a:p>
            <a:pPr>
              <a:lnSpc>
                <a:spcPct val="120000"/>
              </a:lnSpc>
            </a:pPr>
            <a:r>
              <a:rPr lang="en-US" altLang="zh-CN" b="1">
                <a:solidFill>
                  <a:srgbClr val="CC6600"/>
                </a:solidFill>
              </a:rPr>
              <a:t>(‘C’, ‘F’)</a:t>
            </a:r>
          </a:p>
          <a:p>
            <a:pPr>
              <a:lnSpc>
                <a:spcPct val="120000"/>
              </a:lnSpc>
            </a:pPr>
            <a:r>
              <a:rPr lang="en-US" altLang="zh-CN" b="1">
                <a:solidFill>
                  <a:srgbClr val="CC6600"/>
                </a:solidFill>
              </a:rPr>
              <a:t>(‘E’, ‘G’)</a:t>
            </a:r>
            <a:endParaRPr lang="en-US" altLang="zh-CN" sz="2400">
              <a:solidFill>
                <a:srgbClr val="000000"/>
              </a:solidFill>
            </a:endParaRPr>
          </a:p>
        </p:txBody>
      </p:sp>
      <p:grpSp>
        <p:nvGrpSpPr>
          <p:cNvPr id="2" name="Group 26"/>
          <p:cNvGrpSpPr>
            <a:grpSpLocks/>
          </p:cNvGrpSpPr>
          <p:nvPr/>
        </p:nvGrpSpPr>
        <p:grpSpPr bwMode="auto">
          <a:xfrm>
            <a:off x="6629400" y="990600"/>
            <a:ext cx="1447800" cy="922338"/>
            <a:chOff x="4176" y="624"/>
            <a:chExt cx="912" cy="581"/>
          </a:xfrm>
        </p:grpSpPr>
        <p:cxnSp>
          <p:nvCxnSpPr>
            <p:cNvPr id="44117" name="AutoShape 27"/>
            <p:cNvCxnSpPr>
              <a:cxnSpLocks noChangeShapeType="1"/>
            </p:cNvCxnSpPr>
            <p:nvPr/>
          </p:nvCxnSpPr>
          <p:spPr bwMode="auto">
            <a:xfrm>
              <a:off x="4176" y="624"/>
              <a:ext cx="571" cy="224"/>
            </a:xfrm>
            <a:prstGeom prst="curvedConnector2">
              <a:avLst/>
            </a:prstGeom>
            <a:noFill/>
            <a:ln w="12700" cap="sq">
              <a:solidFill>
                <a:srgbClr val="0000FF"/>
              </a:solidFill>
              <a:round/>
              <a:headEnd type="none" w="sm" len="sm"/>
              <a:tailEnd type="triangle" w="med" len="lg"/>
            </a:ln>
          </p:spPr>
        </p:cxnSp>
        <p:grpSp>
          <p:nvGrpSpPr>
            <p:cNvPr id="3" name="Group 28"/>
            <p:cNvGrpSpPr>
              <a:grpSpLocks/>
            </p:cNvGrpSpPr>
            <p:nvPr/>
          </p:nvGrpSpPr>
          <p:grpSpPr bwMode="auto">
            <a:xfrm>
              <a:off x="4502" y="858"/>
              <a:ext cx="586" cy="347"/>
              <a:chOff x="4502" y="858"/>
              <a:chExt cx="586" cy="347"/>
            </a:xfrm>
          </p:grpSpPr>
          <p:sp>
            <p:nvSpPr>
              <p:cNvPr id="44119" name="Text Box 29"/>
              <p:cNvSpPr txBox="1">
                <a:spLocks noChangeArrowheads="1"/>
              </p:cNvSpPr>
              <p:nvPr/>
            </p:nvSpPr>
            <p:spPr bwMode="auto">
              <a:xfrm>
                <a:off x="4502" y="85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A</a:t>
                </a:r>
                <a:endParaRPr lang="en-US" altLang="zh-CN" sz="2400">
                  <a:solidFill>
                    <a:srgbClr val="000000"/>
                  </a:solidFill>
                </a:endParaRPr>
              </a:p>
            </p:txBody>
          </p:sp>
          <p:sp>
            <p:nvSpPr>
              <p:cNvPr id="44120" name="Line 30"/>
              <p:cNvSpPr>
                <a:spLocks noChangeShapeType="1"/>
              </p:cNvSpPr>
              <p:nvPr/>
            </p:nvSpPr>
            <p:spPr bwMode="auto">
              <a:xfrm>
                <a:off x="4656" y="86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4121" name="Line 31"/>
              <p:cNvSpPr>
                <a:spLocks noChangeShapeType="1"/>
              </p:cNvSpPr>
              <p:nvPr/>
            </p:nvSpPr>
            <p:spPr bwMode="auto">
              <a:xfrm>
                <a:off x="4896" y="86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grpSp>
        <p:nvGrpSpPr>
          <p:cNvPr id="4" name="Group 32"/>
          <p:cNvGrpSpPr>
            <a:grpSpLocks/>
          </p:cNvGrpSpPr>
          <p:nvPr/>
        </p:nvGrpSpPr>
        <p:grpSpPr bwMode="auto">
          <a:xfrm>
            <a:off x="5943600" y="2286000"/>
            <a:ext cx="930275" cy="550863"/>
            <a:chOff x="3744" y="1440"/>
            <a:chExt cx="586" cy="347"/>
          </a:xfrm>
        </p:grpSpPr>
        <p:sp>
          <p:nvSpPr>
            <p:cNvPr id="44114" name="Text Box 33"/>
            <p:cNvSpPr txBox="1">
              <a:spLocks noChangeArrowheads="1"/>
            </p:cNvSpPr>
            <p:nvPr/>
          </p:nvSpPr>
          <p:spPr bwMode="auto">
            <a:xfrm>
              <a:off x="3744" y="1440"/>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B</a:t>
              </a:r>
              <a:endParaRPr lang="en-US" altLang="zh-CN" sz="2400">
                <a:solidFill>
                  <a:srgbClr val="000000"/>
                </a:solidFill>
              </a:endParaRPr>
            </a:p>
          </p:txBody>
        </p:sp>
        <p:sp>
          <p:nvSpPr>
            <p:cNvPr id="44115" name="Line 34"/>
            <p:cNvSpPr>
              <a:spLocks noChangeShapeType="1"/>
            </p:cNvSpPr>
            <p:nvPr/>
          </p:nvSpPr>
          <p:spPr bwMode="auto">
            <a:xfrm>
              <a:off x="3898" y="144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4116" name="Line 35"/>
            <p:cNvSpPr>
              <a:spLocks noChangeShapeType="1"/>
            </p:cNvSpPr>
            <p:nvPr/>
          </p:nvSpPr>
          <p:spPr bwMode="auto">
            <a:xfrm>
              <a:off x="4138" y="1446"/>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5" name="Group 36"/>
          <p:cNvGrpSpPr>
            <a:grpSpLocks/>
          </p:cNvGrpSpPr>
          <p:nvPr/>
        </p:nvGrpSpPr>
        <p:grpSpPr bwMode="auto">
          <a:xfrm>
            <a:off x="6858000" y="3276600"/>
            <a:ext cx="930275" cy="550863"/>
            <a:chOff x="4320" y="2064"/>
            <a:chExt cx="586" cy="347"/>
          </a:xfrm>
        </p:grpSpPr>
        <p:sp>
          <p:nvSpPr>
            <p:cNvPr id="44111" name="Text Box 37"/>
            <p:cNvSpPr txBox="1">
              <a:spLocks noChangeArrowheads="1"/>
            </p:cNvSpPr>
            <p:nvPr/>
          </p:nvSpPr>
          <p:spPr bwMode="auto">
            <a:xfrm>
              <a:off x="4320" y="2064"/>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C</a:t>
              </a:r>
              <a:endParaRPr lang="en-US" altLang="zh-CN" sz="2400">
                <a:solidFill>
                  <a:srgbClr val="000000"/>
                </a:solidFill>
              </a:endParaRPr>
            </a:p>
          </p:txBody>
        </p:sp>
        <p:sp>
          <p:nvSpPr>
            <p:cNvPr id="44112" name="Line 38"/>
            <p:cNvSpPr>
              <a:spLocks noChangeShapeType="1"/>
            </p:cNvSpPr>
            <p:nvPr/>
          </p:nvSpPr>
          <p:spPr bwMode="auto">
            <a:xfrm>
              <a:off x="4474" y="2070"/>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4113" name="Line 39"/>
            <p:cNvSpPr>
              <a:spLocks noChangeShapeType="1"/>
            </p:cNvSpPr>
            <p:nvPr/>
          </p:nvSpPr>
          <p:spPr bwMode="auto">
            <a:xfrm>
              <a:off x="4714" y="2070"/>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6" name="Group 40"/>
          <p:cNvGrpSpPr>
            <a:grpSpLocks/>
          </p:cNvGrpSpPr>
          <p:nvPr/>
        </p:nvGrpSpPr>
        <p:grpSpPr bwMode="auto">
          <a:xfrm>
            <a:off x="7756525" y="4267200"/>
            <a:ext cx="930275" cy="550863"/>
            <a:chOff x="4886" y="2688"/>
            <a:chExt cx="586" cy="347"/>
          </a:xfrm>
        </p:grpSpPr>
        <p:sp>
          <p:nvSpPr>
            <p:cNvPr id="44108" name="Text Box 41"/>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D</a:t>
              </a:r>
              <a:endParaRPr lang="en-US" altLang="zh-CN" sz="2400">
                <a:solidFill>
                  <a:srgbClr val="000000"/>
                </a:solidFill>
              </a:endParaRPr>
            </a:p>
          </p:txBody>
        </p:sp>
        <p:sp>
          <p:nvSpPr>
            <p:cNvPr id="44109" name="Line 42"/>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4110" name="Line 43"/>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18828" name="Line 44"/>
          <p:cNvSpPr>
            <a:spLocks noChangeShapeType="1"/>
          </p:cNvSpPr>
          <p:nvPr/>
        </p:nvSpPr>
        <p:spPr bwMode="auto">
          <a:xfrm>
            <a:off x="6705600" y="2514600"/>
            <a:ext cx="609600" cy="762000"/>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118829" name="Line 45"/>
          <p:cNvSpPr>
            <a:spLocks noChangeShapeType="1"/>
          </p:cNvSpPr>
          <p:nvPr/>
        </p:nvSpPr>
        <p:spPr bwMode="auto">
          <a:xfrm>
            <a:off x="7620000" y="3505200"/>
            <a:ext cx="533400" cy="762000"/>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118830" name="Line 46"/>
          <p:cNvSpPr>
            <a:spLocks noChangeShapeType="1"/>
          </p:cNvSpPr>
          <p:nvPr/>
        </p:nvSpPr>
        <p:spPr bwMode="auto">
          <a:xfrm flipH="1">
            <a:off x="6400800" y="1600200"/>
            <a:ext cx="838200" cy="685800"/>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118831" name="Rectangle 47"/>
          <p:cNvSpPr>
            <a:spLocks noChangeArrowheads="1"/>
          </p:cNvSpPr>
          <p:nvPr/>
        </p:nvSpPr>
        <p:spPr bwMode="auto">
          <a:xfrm>
            <a:off x="3141663" y="1071563"/>
            <a:ext cx="18859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 ‘A’)</a:t>
            </a:r>
          </a:p>
        </p:txBody>
      </p:sp>
      <p:sp>
        <p:nvSpPr>
          <p:cNvPr id="118832" name="Rectangle 48"/>
          <p:cNvSpPr>
            <a:spLocks noChangeArrowheads="1"/>
          </p:cNvSpPr>
          <p:nvPr/>
        </p:nvSpPr>
        <p:spPr bwMode="auto">
          <a:xfrm>
            <a:off x="3141663" y="1714500"/>
            <a:ext cx="19621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(‘A’, ‘B’)</a:t>
            </a:r>
          </a:p>
        </p:txBody>
      </p:sp>
      <p:sp>
        <p:nvSpPr>
          <p:cNvPr id="118833" name="Rectangle 49"/>
          <p:cNvSpPr>
            <a:spLocks noChangeArrowheads="1"/>
          </p:cNvSpPr>
          <p:nvPr/>
        </p:nvSpPr>
        <p:spPr bwMode="auto">
          <a:xfrm>
            <a:off x="3135313" y="2411413"/>
            <a:ext cx="19875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(‘A’, ‘C’)</a:t>
            </a:r>
          </a:p>
        </p:txBody>
      </p:sp>
      <p:sp>
        <p:nvSpPr>
          <p:cNvPr id="118834" name="Rectangle 50"/>
          <p:cNvSpPr>
            <a:spLocks noChangeArrowheads="1"/>
          </p:cNvSpPr>
          <p:nvPr/>
        </p:nvSpPr>
        <p:spPr bwMode="auto">
          <a:xfrm>
            <a:off x="3143250" y="3071813"/>
            <a:ext cx="19875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(‘A’, ‘D’)</a:t>
            </a:r>
          </a:p>
        </p:txBody>
      </p:sp>
      <p:sp>
        <p:nvSpPr>
          <p:cNvPr id="118835" name="Rectangle 51"/>
          <p:cNvSpPr>
            <a:spLocks noChangeArrowheads="1"/>
          </p:cNvSpPr>
          <p:nvPr/>
        </p:nvSpPr>
        <p:spPr bwMode="auto">
          <a:xfrm>
            <a:off x="3141663" y="3738563"/>
            <a:ext cx="19621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(‘C’, ‘E’)</a:t>
            </a:r>
          </a:p>
        </p:txBody>
      </p:sp>
      <p:grpSp>
        <p:nvGrpSpPr>
          <p:cNvPr id="7" name="Group 52"/>
          <p:cNvGrpSpPr>
            <a:grpSpLocks/>
          </p:cNvGrpSpPr>
          <p:nvPr/>
        </p:nvGrpSpPr>
        <p:grpSpPr bwMode="auto">
          <a:xfrm>
            <a:off x="5837238" y="4230688"/>
            <a:ext cx="930275" cy="550862"/>
            <a:chOff x="4886" y="2688"/>
            <a:chExt cx="586" cy="347"/>
          </a:xfrm>
        </p:grpSpPr>
        <p:sp>
          <p:nvSpPr>
            <p:cNvPr id="44105" name="Text Box 53"/>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E</a:t>
              </a:r>
              <a:endParaRPr lang="en-US" altLang="zh-CN" sz="2400">
                <a:solidFill>
                  <a:srgbClr val="000000"/>
                </a:solidFill>
              </a:endParaRPr>
            </a:p>
          </p:txBody>
        </p:sp>
        <p:sp>
          <p:nvSpPr>
            <p:cNvPr id="44106" name="Line 54"/>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4107" name="Line 55"/>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18840" name="Line 56"/>
          <p:cNvSpPr>
            <a:spLocks noChangeShapeType="1"/>
          </p:cNvSpPr>
          <p:nvPr/>
        </p:nvSpPr>
        <p:spPr bwMode="auto">
          <a:xfrm flipH="1">
            <a:off x="6288088" y="3559175"/>
            <a:ext cx="685800" cy="688975"/>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118841" name="Text Box 57"/>
          <p:cNvSpPr txBox="1">
            <a:spLocks noChangeArrowheads="1"/>
          </p:cNvSpPr>
          <p:nvPr/>
        </p:nvSpPr>
        <p:spPr bwMode="auto">
          <a:xfrm>
            <a:off x="6005513" y="5899150"/>
            <a:ext cx="644525"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3366FF"/>
                </a:solidFill>
              </a:rPr>
              <a:t>A</a:t>
            </a:r>
          </a:p>
        </p:txBody>
      </p:sp>
      <p:sp>
        <p:nvSpPr>
          <p:cNvPr id="118842" name="Text Box 58"/>
          <p:cNvSpPr txBox="1">
            <a:spLocks noChangeArrowheads="1"/>
          </p:cNvSpPr>
          <p:nvPr/>
        </p:nvSpPr>
        <p:spPr bwMode="auto">
          <a:xfrm>
            <a:off x="5449888" y="5899150"/>
            <a:ext cx="644525"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3366FF"/>
                </a:solidFill>
              </a:rPr>
              <a:t>B</a:t>
            </a:r>
          </a:p>
        </p:txBody>
      </p:sp>
      <p:sp>
        <p:nvSpPr>
          <p:cNvPr id="118843" name="Text Box 59"/>
          <p:cNvSpPr txBox="1">
            <a:spLocks noChangeArrowheads="1"/>
          </p:cNvSpPr>
          <p:nvPr/>
        </p:nvSpPr>
        <p:spPr bwMode="auto">
          <a:xfrm>
            <a:off x="4913313" y="5881688"/>
            <a:ext cx="644525"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3366FF"/>
                </a:solidFill>
              </a:rPr>
              <a:t>C</a:t>
            </a:r>
          </a:p>
        </p:txBody>
      </p:sp>
      <p:sp>
        <p:nvSpPr>
          <p:cNvPr id="118844" name="Text Box 60"/>
          <p:cNvSpPr txBox="1">
            <a:spLocks noChangeArrowheads="1"/>
          </p:cNvSpPr>
          <p:nvPr/>
        </p:nvSpPr>
        <p:spPr bwMode="auto">
          <a:xfrm>
            <a:off x="4392613" y="5899150"/>
            <a:ext cx="644525"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3366FF"/>
                </a:solidFill>
              </a:rPr>
              <a:t>D</a:t>
            </a:r>
          </a:p>
        </p:txBody>
      </p:sp>
      <p:sp>
        <p:nvSpPr>
          <p:cNvPr id="118845" name="Text Box 61"/>
          <p:cNvSpPr txBox="1">
            <a:spLocks noChangeArrowheads="1"/>
          </p:cNvSpPr>
          <p:nvPr/>
        </p:nvSpPr>
        <p:spPr bwMode="auto">
          <a:xfrm>
            <a:off x="3871913" y="5899150"/>
            <a:ext cx="644525"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3366FF"/>
                </a:solidFill>
              </a:rPr>
              <a:t>E</a:t>
            </a:r>
          </a:p>
        </p:txBody>
      </p:sp>
      <p:sp>
        <p:nvSpPr>
          <p:cNvPr id="118846" name="Rectangle 62"/>
          <p:cNvSpPr>
            <a:spLocks noChangeArrowheads="1"/>
          </p:cNvSpPr>
          <p:nvPr/>
        </p:nvSpPr>
        <p:spPr bwMode="auto">
          <a:xfrm>
            <a:off x="5970588" y="5845175"/>
            <a:ext cx="555625" cy="609600"/>
          </a:xfrm>
          <a:prstGeom prst="rect">
            <a:avLst/>
          </a:prstGeom>
          <a:solidFill>
            <a:srgbClr val="FFFFCC"/>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18847" name="Rectangle 63"/>
          <p:cNvSpPr>
            <a:spLocks noChangeArrowheads="1"/>
          </p:cNvSpPr>
          <p:nvPr/>
        </p:nvSpPr>
        <p:spPr bwMode="auto">
          <a:xfrm>
            <a:off x="5451475" y="5864225"/>
            <a:ext cx="555625" cy="609600"/>
          </a:xfrm>
          <a:prstGeom prst="rect">
            <a:avLst/>
          </a:prstGeom>
          <a:solidFill>
            <a:srgbClr val="FFFFCC"/>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18848" name="Text Box 64"/>
          <p:cNvSpPr txBox="1">
            <a:spLocks noChangeArrowheads="1"/>
          </p:cNvSpPr>
          <p:nvPr/>
        </p:nvSpPr>
        <p:spPr bwMode="auto">
          <a:xfrm>
            <a:off x="7029450" y="2008188"/>
            <a:ext cx="501650"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FF3300"/>
                </a:solidFill>
              </a:rPr>
              <a:t>r</a:t>
            </a:r>
          </a:p>
        </p:txBody>
      </p:sp>
      <p:sp>
        <p:nvSpPr>
          <p:cNvPr id="118849" name="Text Box 65"/>
          <p:cNvSpPr txBox="1">
            <a:spLocks noChangeArrowheads="1"/>
          </p:cNvSpPr>
          <p:nvPr/>
        </p:nvSpPr>
        <p:spPr bwMode="auto">
          <a:xfrm>
            <a:off x="7889875" y="2886075"/>
            <a:ext cx="501650"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FF3300"/>
                </a:solidFill>
              </a:rPr>
              <a:t>r</a:t>
            </a:r>
          </a:p>
        </p:txBody>
      </p:sp>
      <p:sp>
        <p:nvSpPr>
          <p:cNvPr id="118850" name="Text Box 66"/>
          <p:cNvSpPr txBox="1">
            <a:spLocks noChangeArrowheads="1"/>
          </p:cNvSpPr>
          <p:nvPr/>
        </p:nvSpPr>
        <p:spPr bwMode="auto">
          <a:xfrm>
            <a:off x="8642350" y="3800475"/>
            <a:ext cx="501650"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FF3300"/>
                </a:solidFill>
              </a:rPr>
              <a:t>r</a:t>
            </a:r>
          </a:p>
        </p:txBody>
      </p:sp>
      <p:sp>
        <p:nvSpPr>
          <p:cNvPr id="118851" name="Rectangle 67"/>
          <p:cNvSpPr>
            <a:spLocks noChangeArrowheads="1"/>
          </p:cNvSpPr>
          <p:nvPr/>
        </p:nvSpPr>
        <p:spPr bwMode="auto">
          <a:xfrm>
            <a:off x="7010400" y="2151063"/>
            <a:ext cx="358775" cy="573087"/>
          </a:xfrm>
          <a:prstGeom prst="rect">
            <a:avLst/>
          </a:prstGeom>
          <a:solidFill>
            <a:srgbClr val="FFFFFF"/>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18852" name="Rectangle 68"/>
          <p:cNvSpPr>
            <a:spLocks noChangeArrowheads="1"/>
          </p:cNvSpPr>
          <p:nvPr/>
        </p:nvSpPr>
        <p:spPr bwMode="auto">
          <a:xfrm>
            <a:off x="7870825" y="2924175"/>
            <a:ext cx="358775" cy="573088"/>
          </a:xfrm>
          <a:prstGeom prst="rect">
            <a:avLst/>
          </a:prstGeom>
          <a:solidFill>
            <a:srgbClr val="FFFFFF"/>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18853" name="Text Box 69"/>
          <p:cNvSpPr txBox="1">
            <a:spLocks noChangeArrowheads="1"/>
          </p:cNvSpPr>
          <p:nvPr/>
        </p:nvSpPr>
        <p:spPr bwMode="auto">
          <a:xfrm>
            <a:off x="6813550" y="4033838"/>
            <a:ext cx="501650"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FF3300"/>
                </a:solidFill>
              </a:rPr>
              <a:t>r</a:t>
            </a:r>
          </a:p>
        </p:txBody>
      </p:sp>
      <p:sp>
        <p:nvSpPr>
          <p:cNvPr id="118854" name="Rectangle 70"/>
          <p:cNvSpPr>
            <a:spLocks noChangeArrowheads="1"/>
          </p:cNvSpPr>
          <p:nvPr/>
        </p:nvSpPr>
        <p:spPr bwMode="auto">
          <a:xfrm>
            <a:off x="8732838" y="3732213"/>
            <a:ext cx="358775" cy="573087"/>
          </a:xfrm>
          <a:prstGeom prst="rect">
            <a:avLst/>
          </a:prstGeom>
          <a:solidFill>
            <a:srgbClr val="FFFFFF"/>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18855" name="Rectangle 71"/>
          <p:cNvSpPr>
            <a:spLocks noChangeArrowheads="1"/>
          </p:cNvSpPr>
          <p:nvPr/>
        </p:nvSpPr>
        <p:spPr bwMode="auto">
          <a:xfrm>
            <a:off x="3132138" y="4357688"/>
            <a:ext cx="19367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(‘C’, ‘F’)</a:t>
            </a:r>
          </a:p>
        </p:txBody>
      </p:sp>
      <p:grpSp>
        <p:nvGrpSpPr>
          <p:cNvPr id="8" name="Group 72"/>
          <p:cNvGrpSpPr>
            <a:grpSpLocks/>
          </p:cNvGrpSpPr>
          <p:nvPr/>
        </p:nvGrpSpPr>
        <p:grpSpPr bwMode="auto">
          <a:xfrm>
            <a:off x="6724650" y="5127625"/>
            <a:ext cx="930275" cy="550863"/>
            <a:chOff x="4886" y="2688"/>
            <a:chExt cx="586" cy="347"/>
          </a:xfrm>
        </p:grpSpPr>
        <p:sp>
          <p:nvSpPr>
            <p:cNvPr id="44102" name="Text Box 73"/>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F</a:t>
              </a:r>
              <a:endParaRPr lang="en-US" altLang="zh-CN" sz="2400">
                <a:solidFill>
                  <a:srgbClr val="000000"/>
                </a:solidFill>
              </a:endParaRPr>
            </a:p>
          </p:txBody>
        </p:sp>
        <p:sp>
          <p:nvSpPr>
            <p:cNvPr id="44103" name="Line 74"/>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4104" name="Line 75"/>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18860" name="Line 76"/>
          <p:cNvSpPr>
            <a:spLocks noChangeShapeType="1"/>
          </p:cNvSpPr>
          <p:nvPr/>
        </p:nvSpPr>
        <p:spPr bwMode="auto">
          <a:xfrm>
            <a:off x="6588125" y="4365625"/>
            <a:ext cx="533400" cy="762000"/>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118861" name="Text Box 77"/>
          <p:cNvSpPr txBox="1">
            <a:spLocks noChangeArrowheads="1"/>
          </p:cNvSpPr>
          <p:nvPr/>
        </p:nvSpPr>
        <p:spPr bwMode="auto">
          <a:xfrm>
            <a:off x="3276600" y="5876925"/>
            <a:ext cx="644525"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3366FF"/>
                </a:solidFill>
              </a:rPr>
              <a:t>F</a:t>
            </a:r>
          </a:p>
        </p:txBody>
      </p:sp>
      <p:sp>
        <p:nvSpPr>
          <p:cNvPr id="118862" name="Text Box 78"/>
          <p:cNvSpPr txBox="1">
            <a:spLocks noChangeArrowheads="1"/>
          </p:cNvSpPr>
          <p:nvPr/>
        </p:nvSpPr>
        <p:spPr bwMode="auto">
          <a:xfrm>
            <a:off x="7812088" y="5084763"/>
            <a:ext cx="501650"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FF3300"/>
                </a:solidFill>
              </a:rPr>
              <a:t>r</a:t>
            </a:r>
          </a:p>
        </p:txBody>
      </p:sp>
      <p:sp>
        <p:nvSpPr>
          <p:cNvPr id="118863" name="Rectangle 79"/>
          <p:cNvSpPr>
            <a:spLocks noChangeArrowheads="1"/>
          </p:cNvSpPr>
          <p:nvPr/>
        </p:nvSpPr>
        <p:spPr bwMode="auto">
          <a:xfrm>
            <a:off x="6804025" y="4076700"/>
            <a:ext cx="358775" cy="573088"/>
          </a:xfrm>
          <a:prstGeom prst="rect">
            <a:avLst/>
          </a:prstGeom>
          <a:solidFill>
            <a:srgbClr val="FFFFFF"/>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18864" name="Rectangle 80"/>
          <p:cNvSpPr>
            <a:spLocks noChangeArrowheads="1"/>
          </p:cNvSpPr>
          <p:nvPr/>
        </p:nvSpPr>
        <p:spPr bwMode="auto">
          <a:xfrm>
            <a:off x="3132138" y="5000625"/>
            <a:ext cx="1987550" cy="641350"/>
          </a:xfrm>
          <a:prstGeom prst="rect">
            <a:avLst/>
          </a:prstGeom>
          <a:noFill/>
          <a:ln w="12700" cap="sq">
            <a:noFill/>
            <a:miter lim="800000"/>
            <a:headEnd type="none" w="sm" len="sm"/>
            <a:tailEnd type="none" w="sm" len="sm"/>
          </a:ln>
        </p:spPr>
        <p:txBody>
          <a:bodyPr wrap="none">
            <a:spAutoFit/>
          </a:bodyPr>
          <a:lstStyle/>
          <a:p>
            <a:r>
              <a:rPr lang="en-US" altLang="zh-CN" b="1">
                <a:solidFill>
                  <a:srgbClr val="3366FF"/>
                </a:solidFill>
              </a:rPr>
              <a:t>(‘E’, ‘G’)</a:t>
            </a:r>
          </a:p>
        </p:txBody>
      </p:sp>
      <p:grpSp>
        <p:nvGrpSpPr>
          <p:cNvPr id="9" name="Group 81"/>
          <p:cNvGrpSpPr>
            <a:grpSpLocks/>
          </p:cNvGrpSpPr>
          <p:nvPr/>
        </p:nvGrpSpPr>
        <p:grpSpPr bwMode="auto">
          <a:xfrm>
            <a:off x="5003800" y="5157788"/>
            <a:ext cx="930275" cy="550862"/>
            <a:chOff x="4886" y="2688"/>
            <a:chExt cx="586" cy="347"/>
          </a:xfrm>
        </p:grpSpPr>
        <p:sp>
          <p:nvSpPr>
            <p:cNvPr id="44099" name="Text Box 82"/>
            <p:cNvSpPr txBox="1">
              <a:spLocks noChangeArrowheads="1"/>
            </p:cNvSpPr>
            <p:nvPr/>
          </p:nvSpPr>
          <p:spPr bwMode="auto">
            <a:xfrm>
              <a:off x="4886" y="2688"/>
              <a:ext cx="586" cy="34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lang="en-US" altLang="zh-CN" sz="2800" b="1">
                  <a:solidFill>
                    <a:srgbClr val="006666"/>
                  </a:solidFill>
                </a:rPr>
                <a:t>G</a:t>
              </a:r>
              <a:endParaRPr lang="en-US" altLang="zh-CN" sz="2400">
                <a:solidFill>
                  <a:srgbClr val="000000"/>
                </a:solidFill>
              </a:endParaRPr>
            </a:p>
          </p:txBody>
        </p:sp>
        <p:sp>
          <p:nvSpPr>
            <p:cNvPr id="44100" name="Line 83"/>
            <p:cNvSpPr>
              <a:spLocks noChangeShapeType="1"/>
            </p:cNvSpPr>
            <p:nvPr/>
          </p:nvSpPr>
          <p:spPr bwMode="auto">
            <a:xfrm>
              <a:off x="504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4101" name="Line 84"/>
            <p:cNvSpPr>
              <a:spLocks noChangeShapeType="1"/>
            </p:cNvSpPr>
            <p:nvPr/>
          </p:nvSpPr>
          <p:spPr bwMode="auto">
            <a:xfrm>
              <a:off x="5280" y="2694"/>
              <a:ext cx="0" cy="336"/>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118869" name="Line 85"/>
          <p:cNvSpPr>
            <a:spLocks noChangeShapeType="1"/>
          </p:cNvSpPr>
          <p:nvPr/>
        </p:nvSpPr>
        <p:spPr bwMode="auto">
          <a:xfrm flipH="1">
            <a:off x="5364163" y="4581525"/>
            <a:ext cx="685800" cy="688975"/>
          </a:xfrm>
          <a:prstGeom prst="line">
            <a:avLst/>
          </a:prstGeom>
          <a:noFill/>
          <a:ln w="38100" cap="sq">
            <a:solidFill>
              <a:schemeClr val="tx2"/>
            </a:solidFill>
            <a:round/>
            <a:headEnd type="none" w="sm" len="sm"/>
            <a:tailEnd type="none" w="sm" len="sm"/>
          </a:ln>
        </p:spPr>
        <p:txBody>
          <a:bodyPr wrap="none" anchor="ctr"/>
          <a:lstStyle/>
          <a:p>
            <a:endParaRPr lang="zh-CN" altLang="en-US" sz="2400">
              <a:solidFill>
                <a:srgbClr val="000000"/>
              </a:solidFill>
            </a:endParaRPr>
          </a:p>
        </p:txBody>
      </p:sp>
      <p:sp>
        <p:nvSpPr>
          <p:cNvPr id="118870" name="Rectangle 86"/>
          <p:cNvSpPr>
            <a:spLocks noChangeArrowheads="1"/>
          </p:cNvSpPr>
          <p:nvPr/>
        </p:nvSpPr>
        <p:spPr bwMode="auto">
          <a:xfrm>
            <a:off x="4932363" y="5876925"/>
            <a:ext cx="555625" cy="609600"/>
          </a:xfrm>
          <a:prstGeom prst="rect">
            <a:avLst/>
          </a:prstGeom>
          <a:solidFill>
            <a:srgbClr val="FFFFCC"/>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18871" name="Rectangle 87"/>
          <p:cNvSpPr>
            <a:spLocks noChangeArrowheads="1"/>
          </p:cNvSpPr>
          <p:nvPr/>
        </p:nvSpPr>
        <p:spPr bwMode="auto">
          <a:xfrm>
            <a:off x="4356100" y="5876925"/>
            <a:ext cx="555625" cy="609600"/>
          </a:xfrm>
          <a:prstGeom prst="rect">
            <a:avLst/>
          </a:prstGeom>
          <a:solidFill>
            <a:srgbClr val="FFFFCC"/>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118872" name="Text Box 88"/>
          <p:cNvSpPr txBox="1">
            <a:spLocks noChangeArrowheads="1"/>
          </p:cNvSpPr>
          <p:nvPr/>
        </p:nvSpPr>
        <p:spPr bwMode="auto">
          <a:xfrm>
            <a:off x="2700338" y="5876925"/>
            <a:ext cx="644525"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solidFill>
                  <a:srgbClr val="3366FF"/>
                </a:solidFill>
              </a:rPr>
              <a:t>G</a:t>
            </a:r>
          </a:p>
        </p:txBody>
      </p:sp>
      <p:sp>
        <p:nvSpPr>
          <p:cNvPr id="118873" name="Text Box 89"/>
          <p:cNvSpPr txBox="1">
            <a:spLocks noChangeArrowheads="1"/>
          </p:cNvSpPr>
          <p:nvPr/>
        </p:nvSpPr>
        <p:spPr bwMode="auto">
          <a:xfrm>
            <a:off x="8027988" y="765175"/>
            <a:ext cx="501650" cy="5794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FF3300"/>
                </a:solidFill>
              </a:rPr>
              <a:t>p</a:t>
            </a:r>
          </a:p>
        </p:txBody>
      </p:sp>
    </p:spTree>
    <p:extLst>
      <p:ext uri="{BB962C8B-B14F-4D97-AF65-F5344CB8AC3E}">
        <p14:creationId xmlns:p14="http://schemas.microsoft.com/office/powerpoint/2010/main" val="8207234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8831"/>
                                        </p:tgtEl>
                                        <p:attrNameLst>
                                          <p:attrName>style.visibility</p:attrName>
                                        </p:attrNameLst>
                                      </p:cBhvr>
                                      <p:to>
                                        <p:strVal val="visible"/>
                                      </p:to>
                                    </p:set>
                                    <p:animEffect transition="in" filter="slide(fromLeft)">
                                      <p:cBhvr>
                                        <p:cTn id="7" dur="500"/>
                                        <p:tgtEl>
                                          <p:spTgt spid="1188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8873"/>
                                        </p:tgtEl>
                                        <p:attrNameLst>
                                          <p:attrName>style.visibility</p:attrName>
                                        </p:attrNameLst>
                                      </p:cBhvr>
                                      <p:to>
                                        <p:strVal val="visible"/>
                                      </p:to>
                                    </p:set>
                                    <p:anim calcmode="lin" valueType="num">
                                      <p:cBhvr additive="base">
                                        <p:cTn id="17" dur="500" fill="hold"/>
                                        <p:tgtEl>
                                          <p:spTgt spid="118873"/>
                                        </p:tgtEl>
                                        <p:attrNameLst>
                                          <p:attrName>ppt_x</p:attrName>
                                        </p:attrNameLst>
                                      </p:cBhvr>
                                      <p:tavLst>
                                        <p:tav tm="0">
                                          <p:val>
                                            <p:strVal val="1+#ppt_w/2"/>
                                          </p:val>
                                        </p:tav>
                                        <p:tav tm="100000">
                                          <p:val>
                                            <p:strVal val="#ppt_x"/>
                                          </p:val>
                                        </p:tav>
                                      </p:tavLst>
                                    </p:anim>
                                    <p:anim calcmode="lin" valueType="num">
                                      <p:cBhvr additive="base">
                                        <p:cTn id="18" dur="500" fill="hold"/>
                                        <p:tgtEl>
                                          <p:spTgt spid="11887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8841"/>
                                        </p:tgtEl>
                                        <p:attrNameLst>
                                          <p:attrName>style.visibility</p:attrName>
                                        </p:attrNameLst>
                                      </p:cBhvr>
                                      <p:to>
                                        <p:strVal val="visible"/>
                                      </p:to>
                                    </p:set>
                                    <p:anim calcmode="lin" valueType="num">
                                      <p:cBhvr additive="base">
                                        <p:cTn id="23" dur="500" fill="hold"/>
                                        <p:tgtEl>
                                          <p:spTgt spid="118841"/>
                                        </p:tgtEl>
                                        <p:attrNameLst>
                                          <p:attrName>ppt_x</p:attrName>
                                        </p:attrNameLst>
                                      </p:cBhvr>
                                      <p:tavLst>
                                        <p:tav tm="0">
                                          <p:val>
                                            <p:strVal val="0-#ppt_w/2"/>
                                          </p:val>
                                        </p:tav>
                                        <p:tav tm="100000">
                                          <p:val>
                                            <p:strVal val="#ppt_x"/>
                                          </p:val>
                                        </p:tav>
                                      </p:tavLst>
                                    </p:anim>
                                    <p:anim calcmode="lin" valueType="num">
                                      <p:cBhvr additive="base">
                                        <p:cTn id="24" dur="500" fill="hold"/>
                                        <p:tgtEl>
                                          <p:spTgt spid="11884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118832"/>
                                        </p:tgtEl>
                                        <p:attrNameLst>
                                          <p:attrName>style.visibility</p:attrName>
                                        </p:attrNameLst>
                                      </p:cBhvr>
                                      <p:to>
                                        <p:strVal val="visible"/>
                                      </p:to>
                                    </p:set>
                                    <p:animEffect transition="in" filter="slide(fromLeft)">
                                      <p:cBhvr>
                                        <p:cTn id="29" dur="500"/>
                                        <p:tgtEl>
                                          <p:spTgt spid="118832"/>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1.94444E-6 -5.22423E-7 L -0.2085 0.12552 " pathEditMode="relative" rAng="0" ptsTypes="AA">
                                      <p:cBhvr>
                                        <p:cTn id="33" dur="2000" fill="hold"/>
                                        <p:tgtEl>
                                          <p:spTgt spid="118873"/>
                                        </p:tgtEl>
                                        <p:attrNameLst>
                                          <p:attrName>ppt_x</p:attrName>
                                          <p:attrName>ppt_y</p:attrName>
                                        </p:attrNameLst>
                                      </p:cBhvr>
                                      <p:rCtr x="-104" y="63"/>
                                    </p:animMotion>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18842"/>
                                        </p:tgtEl>
                                        <p:attrNameLst>
                                          <p:attrName>style.visibility</p:attrName>
                                        </p:attrNameLst>
                                      </p:cBhvr>
                                      <p:to>
                                        <p:strVal val="visible"/>
                                      </p:to>
                                    </p:set>
                                    <p:anim calcmode="lin" valueType="num">
                                      <p:cBhvr additive="base">
                                        <p:cTn id="42" dur="500" fill="hold"/>
                                        <p:tgtEl>
                                          <p:spTgt spid="118842"/>
                                        </p:tgtEl>
                                        <p:attrNameLst>
                                          <p:attrName>ppt_x</p:attrName>
                                        </p:attrNameLst>
                                      </p:cBhvr>
                                      <p:tavLst>
                                        <p:tav tm="0">
                                          <p:val>
                                            <p:strVal val="0-#ppt_w/2"/>
                                          </p:val>
                                        </p:tav>
                                        <p:tav tm="100000">
                                          <p:val>
                                            <p:strVal val="#ppt_x"/>
                                          </p:val>
                                        </p:tav>
                                      </p:tavLst>
                                    </p:anim>
                                    <p:anim calcmode="lin" valueType="num">
                                      <p:cBhvr additive="base">
                                        <p:cTn id="43" dur="500" fill="hold"/>
                                        <p:tgtEl>
                                          <p:spTgt spid="11884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8830"/>
                                        </p:tgtEl>
                                        <p:attrNameLst>
                                          <p:attrName>style.visibility</p:attrName>
                                        </p:attrNameLst>
                                      </p:cBhvr>
                                      <p:to>
                                        <p:strVal val="visible"/>
                                      </p:to>
                                    </p:set>
                                    <p:animEffect transition="in" filter="wipe(down)">
                                      <p:cBhvr>
                                        <p:cTn id="48" dur="500"/>
                                        <p:tgtEl>
                                          <p:spTgt spid="118830"/>
                                        </p:tgtEl>
                                      </p:cBhvr>
                                    </p:animEffect>
                                  </p:childTnLst>
                                </p:cTn>
                              </p:par>
                            </p:childTnLst>
                          </p:cTn>
                        </p:par>
                        <p:par>
                          <p:cTn id="49" fill="hold">
                            <p:stCondLst>
                              <p:cond delay="500"/>
                            </p:stCondLst>
                            <p:childTnLst>
                              <p:par>
                                <p:cTn id="50" presetID="2" presetClass="entr" presetSubtype="2" fill="hold" grpId="0" nodeType="afterEffect">
                                  <p:stCondLst>
                                    <p:cond delay="0"/>
                                  </p:stCondLst>
                                  <p:childTnLst>
                                    <p:set>
                                      <p:cBhvr>
                                        <p:cTn id="51" dur="1" fill="hold">
                                          <p:stCondLst>
                                            <p:cond delay="0"/>
                                          </p:stCondLst>
                                        </p:cTn>
                                        <p:tgtEl>
                                          <p:spTgt spid="118848"/>
                                        </p:tgtEl>
                                        <p:attrNameLst>
                                          <p:attrName>style.visibility</p:attrName>
                                        </p:attrNameLst>
                                      </p:cBhvr>
                                      <p:to>
                                        <p:strVal val="visible"/>
                                      </p:to>
                                    </p:set>
                                    <p:anim calcmode="lin" valueType="num">
                                      <p:cBhvr additive="base">
                                        <p:cTn id="52" dur="500" fill="hold"/>
                                        <p:tgtEl>
                                          <p:spTgt spid="118848"/>
                                        </p:tgtEl>
                                        <p:attrNameLst>
                                          <p:attrName>ppt_x</p:attrName>
                                        </p:attrNameLst>
                                      </p:cBhvr>
                                      <p:tavLst>
                                        <p:tav tm="0">
                                          <p:val>
                                            <p:strVal val="1+#ppt_w/2"/>
                                          </p:val>
                                        </p:tav>
                                        <p:tav tm="100000">
                                          <p:val>
                                            <p:strVal val="#ppt_x"/>
                                          </p:val>
                                        </p:tav>
                                      </p:tavLst>
                                    </p:anim>
                                    <p:anim calcmode="lin" valueType="num">
                                      <p:cBhvr additive="base">
                                        <p:cTn id="53" dur="500" fill="hold"/>
                                        <p:tgtEl>
                                          <p:spTgt spid="118848"/>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118833"/>
                                        </p:tgtEl>
                                        <p:attrNameLst>
                                          <p:attrName>style.visibility</p:attrName>
                                        </p:attrNameLst>
                                      </p:cBhvr>
                                      <p:to>
                                        <p:strVal val="visible"/>
                                      </p:to>
                                    </p:set>
                                    <p:animEffect transition="in" filter="slide(fromLeft)">
                                      <p:cBhvr>
                                        <p:cTn id="58" dur="500"/>
                                        <p:tgtEl>
                                          <p:spTgt spid="118833"/>
                                        </p:tgtEl>
                                      </p:cBhvr>
                                    </p:animEffect>
                                  </p:childTnLst>
                                </p:cTn>
                              </p:par>
                            </p:childTnLst>
                          </p:cTn>
                        </p:par>
                        <p:par>
                          <p:cTn id="59" fill="hold">
                            <p:stCondLst>
                              <p:cond delay="500"/>
                            </p:stCondLst>
                            <p:childTnLst>
                              <p:par>
                                <p:cTn id="60" presetID="0" presetClass="path" presetSubtype="0" accel="50000" decel="50000" fill="hold" grpId="2" nodeType="afterEffect">
                                  <p:stCondLst>
                                    <p:cond delay="0"/>
                                  </p:stCondLst>
                                  <p:childTnLst>
                                    <p:animMotion origin="layout" path="M -0.2085 0.12552 L -0.09045 0.28294 " pathEditMode="relative" rAng="0" ptsTypes="AA">
                                      <p:cBhvr>
                                        <p:cTn id="61" dur="2000" fill="hold"/>
                                        <p:tgtEl>
                                          <p:spTgt spid="118873"/>
                                        </p:tgtEl>
                                        <p:attrNameLst>
                                          <p:attrName>ppt_x</p:attrName>
                                          <p:attrName>ppt_y</p:attrName>
                                        </p:attrNameLst>
                                      </p:cBhvr>
                                      <p:rCtr x="59" y="79"/>
                                    </p:animMotion>
                                  </p:childTnLst>
                                </p:cTn>
                              </p:par>
                            </p:childTnLst>
                          </p:cTn>
                        </p:par>
                        <p:par>
                          <p:cTn id="62" fill="hold">
                            <p:stCondLst>
                              <p:cond delay="2500"/>
                            </p:stCondLst>
                            <p:childTnLst>
                              <p:par>
                                <p:cTn id="63" presetID="22" presetClass="entr" presetSubtype="8"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left)">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18843"/>
                                        </p:tgtEl>
                                        <p:attrNameLst>
                                          <p:attrName>style.visibility</p:attrName>
                                        </p:attrNameLst>
                                      </p:cBhvr>
                                      <p:to>
                                        <p:strVal val="visible"/>
                                      </p:to>
                                    </p:set>
                                    <p:anim calcmode="lin" valueType="num">
                                      <p:cBhvr additive="base">
                                        <p:cTn id="70" dur="500" fill="hold"/>
                                        <p:tgtEl>
                                          <p:spTgt spid="118843"/>
                                        </p:tgtEl>
                                        <p:attrNameLst>
                                          <p:attrName>ppt_x</p:attrName>
                                        </p:attrNameLst>
                                      </p:cBhvr>
                                      <p:tavLst>
                                        <p:tav tm="0">
                                          <p:val>
                                            <p:strVal val="0-#ppt_w/2"/>
                                          </p:val>
                                        </p:tav>
                                        <p:tav tm="100000">
                                          <p:val>
                                            <p:strVal val="#ppt_x"/>
                                          </p:val>
                                        </p:tav>
                                      </p:tavLst>
                                    </p:anim>
                                    <p:anim calcmode="lin" valueType="num">
                                      <p:cBhvr additive="base">
                                        <p:cTn id="71" dur="500" fill="hold"/>
                                        <p:tgtEl>
                                          <p:spTgt spid="118843"/>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8828"/>
                                        </p:tgtEl>
                                        <p:attrNameLst>
                                          <p:attrName>style.visibility</p:attrName>
                                        </p:attrNameLst>
                                      </p:cBhvr>
                                      <p:to>
                                        <p:strVal val="visible"/>
                                      </p:to>
                                    </p:set>
                                    <p:animEffect transition="in" filter="wipe(down)">
                                      <p:cBhvr>
                                        <p:cTn id="76" dur="500"/>
                                        <p:tgtEl>
                                          <p:spTgt spid="118828"/>
                                        </p:tgtEl>
                                      </p:cBhvr>
                                    </p:animEffect>
                                  </p:childTnLst>
                                </p:cTn>
                              </p:par>
                            </p:childTnLst>
                          </p:cTn>
                        </p:par>
                        <p:par>
                          <p:cTn id="77" fill="hold">
                            <p:stCondLst>
                              <p:cond delay="500"/>
                            </p:stCondLst>
                            <p:childTnLst>
                              <p:par>
                                <p:cTn id="78" presetID="22" presetClass="entr" presetSubtype="4" fill="hold" grpId="0" nodeType="afterEffect">
                                  <p:stCondLst>
                                    <p:cond delay="0"/>
                                  </p:stCondLst>
                                  <p:childTnLst>
                                    <p:set>
                                      <p:cBhvr>
                                        <p:cTn id="79" dur="1" fill="hold">
                                          <p:stCondLst>
                                            <p:cond delay="0"/>
                                          </p:stCondLst>
                                        </p:cTn>
                                        <p:tgtEl>
                                          <p:spTgt spid="118851"/>
                                        </p:tgtEl>
                                        <p:attrNameLst>
                                          <p:attrName>style.visibility</p:attrName>
                                        </p:attrNameLst>
                                      </p:cBhvr>
                                      <p:to>
                                        <p:strVal val="visible"/>
                                      </p:to>
                                    </p:set>
                                    <p:animEffect transition="in" filter="wipe(down)">
                                      <p:cBhvr>
                                        <p:cTn id="80" dur="500"/>
                                        <p:tgtEl>
                                          <p:spTgt spid="118851"/>
                                        </p:tgtEl>
                                      </p:cBhvr>
                                    </p:animEffect>
                                  </p:childTnLst>
                                </p:cTn>
                              </p:par>
                            </p:childTnLst>
                          </p:cTn>
                        </p:par>
                        <p:par>
                          <p:cTn id="81" fill="hold">
                            <p:stCondLst>
                              <p:cond delay="1000"/>
                            </p:stCondLst>
                            <p:childTnLst>
                              <p:par>
                                <p:cTn id="82" presetID="2" presetClass="entr" presetSubtype="2" fill="hold" grpId="0" nodeType="afterEffect">
                                  <p:stCondLst>
                                    <p:cond delay="0"/>
                                  </p:stCondLst>
                                  <p:childTnLst>
                                    <p:set>
                                      <p:cBhvr>
                                        <p:cTn id="83" dur="1" fill="hold">
                                          <p:stCondLst>
                                            <p:cond delay="0"/>
                                          </p:stCondLst>
                                        </p:cTn>
                                        <p:tgtEl>
                                          <p:spTgt spid="118849"/>
                                        </p:tgtEl>
                                        <p:attrNameLst>
                                          <p:attrName>style.visibility</p:attrName>
                                        </p:attrNameLst>
                                      </p:cBhvr>
                                      <p:to>
                                        <p:strVal val="visible"/>
                                      </p:to>
                                    </p:set>
                                    <p:anim calcmode="lin" valueType="num">
                                      <p:cBhvr additive="base">
                                        <p:cTn id="84" dur="500" fill="hold"/>
                                        <p:tgtEl>
                                          <p:spTgt spid="118849"/>
                                        </p:tgtEl>
                                        <p:attrNameLst>
                                          <p:attrName>ppt_x</p:attrName>
                                        </p:attrNameLst>
                                      </p:cBhvr>
                                      <p:tavLst>
                                        <p:tav tm="0">
                                          <p:val>
                                            <p:strVal val="1+#ppt_w/2"/>
                                          </p:val>
                                        </p:tav>
                                        <p:tav tm="100000">
                                          <p:val>
                                            <p:strVal val="#ppt_x"/>
                                          </p:val>
                                        </p:tav>
                                      </p:tavLst>
                                    </p:anim>
                                    <p:anim calcmode="lin" valueType="num">
                                      <p:cBhvr additive="base">
                                        <p:cTn id="85" dur="500" fill="hold"/>
                                        <p:tgtEl>
                                          <p:spTgt spid="118849"/>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2" presetClass="entr" presetSubtype="8" fill="hold" grpId="0" nodeType="clickEffect">
                                  <p:stCondLst>
                                    <p:cond delay="0"/>
                                  </p:stCondLst>
                                  <p:childTnLst>
                                    <p:set>
                                      <p:cBhvr>
                                        <p:cTn id="89" dur="1" fill="hold">
                                          <p:stCondLst>
                                            <p:cond delay="0"/>
                                          </p:stCondLst>
                                        </p:cTn>
                                        <p:tgtEl>
                                          <p:spTgt spid="118834"/>
                                        </p:tgtEl>
                                        <p:attrNameLst>
                                          <p:attrName>style.visibility</p:attrName>
                                        </p:attrNameLst>
                                      </p:cBhvr>
                                      <p:to>
                                        <p:strVal val="visible"/>
                                      </p:to>
                                    </p:set>
                                    <p:animEffect transition="in" filter="slide(fromLeft)">
                                      <p:cBhvr>
                                        <p:cTn id="90" dur="500"/>
                                        <p:tgtEl>
                                          <p:spTgt spid="118834"/>
                                        </p:tgtEl>
                                      </p:cBhvr>
                                    </p:animEffect>
                                  </p:childTnLst>
                                </p:cTn>
                              </p:par>
                            </p:childTnLst>
                          </p:cTn>
                        </p:par>
                      </p:childTnLst>
                    </p:cTn>
                  </p:par>
                  <p:par>
                    <p:cTn id="91" fill="hold">
                      <p:stCondLst>
                        <p:cond delay="indefinite"/>
                      </p:stCondLst>
                      <p:childTnLst>
                        <p:par>
                          <p:cTn id="92" fill="hold">
                            <p:stCondLst>
                              <p:cond delay="0"/>
                            </p:stCondLst>
                            <p:childTnLst>
                              <p:par>
                                <p:cTn id="93" presetID="0" presetClass="path" presetSubtype="0" accel="50000" decel="50000" fill="hold" grpId="5" nodeType="clickEffect">
                                  <p:stCondLst>
                                    <p:cond delay="0"/>
                                  </p:stCondLst>
                                  <p:childTnLst>
                                    <p:animMotion origin="layout" path="M -0.09045 0.28294 L -0.00382 0.42973 " pathEditMode="relative" rAng="0" ptsTypes="AA">
                                      <p:cBhvr>
                                        <p:cTn id="94" dur="2000" fill="hold"/>
                                        <p:tgtEl>
                                          <p:spTgt spid="118873"/>
                                        </p:tgtEl>
                                        <p:attrNameLst>
                                          <p:attrName>ppt_x</p:attrName>
                                          <p:attrName>ppt_y</p:attrName>
                                        </p:attrNameLst>
                                      </p:cBhvr>
                                      <p:rCtr x="43" y="73"/>
                                    </p:animMotion>
                                  </p:childTnLst>
                                </p:cTn>
                              </p:par>
                            </p:childTnLst>
                          </p:cTn>
                        </p:par>
                        <p:par>
                          <p:cTn id="95" fill="hold">
                            <p:stCondLst>
                              <p:cond delay="2000"/>
                            </p:stCondLst>
                            <p:childTnLst>
                              <p:par>
                                <p:cTn id="96" presetID="22" presetClass="entr" presetSubtype="8" fill="hold" nodeType="after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left)">
                                      <p:cBhvr>
                                        <p:cTn id="98" dur="500"/>
                                        <p:tgtEl>
                                          <p:spTgt spid="6"/>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18844"/>
                                        </p:tgtEl>
                                        <p:attrNameLst>
                                          <p:attrName>style.visibility</p:attrName>
                                        </p:attrNameLst>
                                      </p:cBhvr>
                                      <p:to>
                                        <p:strVal val="visible"/>
                                      </p:to>
                                    </p:set>
                                    <p:anim calcmode="lin" valueType="num">
                                      <p:cBhvr additive="base">
                                        <p:cTn id="103" dur="500" fill="hold"/>
                                        <p:tgtEl>
                                          <p:spTgt spid="118844"/>
                                        </p:tgtEl>
                                        <p:attrNameLst>
                                          <p:attrName>ppt_x</p:attrName>
                                        </p:attrNameLst>
                                      </p:cBhvr>
                                      <p:tavLst>
                                        <p:tav tm="0">
                                          <p:val>
                                            <p:strVal val="0-#ppt_w/2"/>
                                          </p:val>
                                        </p:tav>
                                        <p:tav tm="100000">
                                          <p:val>
                                            <p:strVal val="#ppt_x"/>
                                          </p:val>
                                        </p:tav>
                                      </p:tavLst>
                                    </p:anim>
                                    <p:anim calcmode="lin" valueType="num">
                                      <p:cBhvr additive="base">
                                        <p:cTn id="104" dur="500" fill="hold"/>
                                        <p:tgtEl>
                                          <p:spTgt spid="118844"/>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118829"/>
                                        </p:tgtEl>
                                        <p:attrNameLst>
                                          <p:attrName>style.visibility</p:attrName>
                                        </p:attrNameLst>
                                      </p:cBhvr>
                                      <p:to>
                                        <p:strVal val="visible"/>
                                      </p:to>
                                    </p:set>
                                    <p:animEffect transition="in" filter="wipe(down)">
                                      <p:cBhvr>
                                        <p:cTn id="109" dur="500"/>
                                        <p:tgtEl>
                                          <p:spTgt spid="118829"/>
                                        </p:tgtEl>
                                      </p:cBhvr>
                                    </p:animEffec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118852"/>
                                        </p:tgtEl>
                                        <p:attrNameLst>
                                          <p:attrName>style.visibility</p:attrName>
                                        </p:attrNameLst>
                                      </p:cBhvr>
                                      <p:to>
                                        <p:strVal val="visible"/>
                                      </p:to>
                                    </p:set>
                                    <p:animEffect transition="in" filter="wipe(down)">
                                      <p:cBhvr>
                                        <p:cTn id="113" dur="500"/>
                                        <p:tgtEl>
                                          <p:spTgt spid="118852"/>
                                        </p:tgtEl>
                                      </p:cBhvr>
                                    </p:animEffect>
                                  </p:childTnLst>
                                </p:cTn>
                              </p:par>
                            </p:childTnLst>
                          </p:cTn>
                        </p:par>
                        <p:par>
                          <p:cTn id="114" fill="hold">
                            <p:stCondLst>
                              <p:cond delay="1000"/>
                            </p:stCondLst>
                            <p:childTnLst>
                              <p:par>
                                <p:cTn id="115" presetID="2" presetClass="entr" presetSubtype="2" fill="hold" grpId="0" nodeType="afterEffect">
                                  <p:stCondLst>
                                    <p:cond delay="0"/>
                                  </p:stCondLst>
                                  <p:childTnLst>
                                    <p:set>
                                      <p:cBhvr>
                                        <p:cTn id="116" dur="1" fill="hold">
                                          <p:stCondLst>
                                            <p:cond delay="0"/>
                                          </p:stCondLst>
                                        </p:cTn>
                                        <p:tgtEl>
                                          <p:spTgt spid="118850"/>
                                        </p:tgtEl>
                                        <p:attrNameLst>
                                          <p:attrName>style.visibility</p:attrName>
                                        </p:attrNameLst>
                                      </p:cBhvr>
                                      <p:to>
                                        <p:strVal val="visible"/>
                                      </p:to>
                                    </p:set>
                                    <p:anim calcmode="lin" valueType="num">
                                      <p:cBhvr additive="base">
                                        <p:cTn id="117" dur="500" fill="hold"/>
                                        <p:tgtEl>
                                          <p:spTgt spid="118850"/>
                                        </p:tgtEl>
                                        <p:attrNameLst>
                                          <p:attrName>ppt_x</p:attrName>
                                        </p:attrNameLst>
                                      </p:cBhvr>
                                      <p:tavLst>
                                        <p:tav tm="0">
                                          <p:val>
                                            <p:strVal val="1+#ppt_w/2"/>
                                          </p:val>
                                        </p:tav>
                                        <p:tav tm="100000">
                                          <p:val>
                                            <p:strVal val="#ppt_x"/>
                                          </p:val>
                                        </p:tav>
                                      </p:tavLst>
                                    </p:anim>
                                    <p:anim calcmode="lin" valueType="num">
                                      <p:cBhvr additive="base">
                                        <p:cTn id="118" dur="500" fill="hold"/>
                                        <p:tgtEl>
                                          <p:spTgt spid="118850"/>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2" presetClass="entr" presetSubtype="8" fill="hold" grpId="0" nodeType="clickEffect">
                                  <p:stCondLst>
                                    <p:cond delay="0"/>
                                  </p:stCondLst>
                                  <p:childTnLst>
                                    <p:set>
                                      <p:cBhvr>
                                        <p:cTn id="122" dur="1" fill="hold">
                                          <p:stCondLst>
                                            <p:cond delay="0"/>
                                          </p:stCondLst>
                                        </p:cTn>
                                        <p:tgtEl>
                                          <p:spTgt spid="118835"/>
                                        </p:tgtEl>
                                        <p:attrNameLst>
                                          <p:attrName>style.visibility</p:attrName>
                                        </p:attrNameLst>
                                      </p:cBhvr>
                                      <p:to>
                                        <p:strVal val="visible"/>
                                      </p:to>
                                    </p:set>
                                    <p:animEffect transition="in" filter="slide(fromLeft)">
                                      <p:cBhvr>
                                        <p:cTn id="123" dur="500"/>
                                        <p:tgtEl>
                                          <p:spTgt spid="118835"/>
                                        </p:tgtEl>
                                      </p:cBhvr>
                                    </p:animEffect>
                                  </p:childTnLst>
                                </p:cTn>
                              </p:par>
                            </p:childTnLst>
                          </p:cTn>
                        </p:par>
                      </p:childTnLst>
                    </p:cTn>
                  </p:par>
                  <p:par>
                    <p:cTn id="124" fill="hold">
                      <p:stCondLst>
                        <p:cond delay="indefinite"/>
                      </p:stCondLst>
                      <p:childTnLst>
                        <p:par>
                          <p:cTn id="125" fill="hold">
                            <p:stCondLst>
                              <p:cond delay="0"/>
                            </p:stCondLst>
                            <p:childTnLst>
                              <p:par>
                                <p:cTn id="126" presetID="0" presetClass="path" presetSubtype="0" accel="50000" decel="50000" fill="hold" grpId="3" nodeType="clickEffect">
                                  <p:stCondLst>
                                    <p:cond delay="0"/>
                                  </p:stCondLst>
                                  <p:childTnLst>
                                    <p:animMotion origin="layout" path="M -0.01962 0.42973 L -0.28732 0.42973 " pathEditMode="relative" rAng="0" ptsTypes="AA">
                                      <p:cBhvr>
                                        <p:cTn id="127" dur="2000" fill="hold"/>
                                        <p:tgtEl>
                                          <p:spTgt spid="118873"/>
                                        </p:tgtEl>
                                        <p:attrNameLst>
                                          <p:attrName>ppt_x</p:attrName>
                                          <p:attrName>ppt_y</p:attrName>
                                        </p:attrNameLst>
                                      </p:cBhvr>
                                      <p:rCtr x="-134" y="0"/>
                                    </p:animMotion>
                                  </p:childTnLst>
                                </p:cTn>
                              </p:par>
                            </p:childTnLst>
                          </p:cTn>
                        </p:par>
                        <p:par>
                          <p:cTn id="128" fill="hold">
                            <p:stCondLst>
                              <p:cond delay="2000"/>
                            </p:stCondLst>
                            <p:childTnLst>
                              <p:par>
                                <p:cTn id="129" presetID="22" presetClass="entr" presetSubtype="8" fill="hold" nodeType="afterEffect">
                                  <p:stCondLst>
                                    <p:cond delay="0"/>
                                  </p:stCondLst>
                                  <p:childTnLst>
                                    <p:set>
                                      <p:cBhvr>
                                        <p:cTn id="130" dur="1" fill="hold">
                                          <p:stCondLst>
                                            <p:cond delay="0"/>
                                          </p:stCondLst>
                                        </p:cTn>
                                        <p:tgtEl>
                                          <p:spTgt spid="7"/>
                                        </p:tgtEl>
                                        <p:attrNameLst>
                                          <p:attrName>style.visibility</p:attrName>
                                        </p:attrNameLst>
                                      </p:cBhvr>
                                      <p:to>
                                        <p:strVal val="visible"/>
                                      </p:to>
                                    </p:set>
                                    <p:animEffect transition="in" filter="wipe(left)">
                                      <p:cBhvr>
                                        <p:cTn id="131" dur="500"/>
                                        <p:tgtEl>
                                          <p:spTgt spid="7"/>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8" fill="hold" grpId="0" nodeType="clickEffect">
                                  <p:stCondLst>
                                    <p:cond delay="0"/>
                                  </p:stCondLst>
                                  <p:childTnLst>
                                    <p:set>
                                      <p:cBhvr>
                                        <p:cTn id="135" dur="1" fill="hold">
                                          <p:stCondLst>
                                            <p:cond delay="0"/>
                                          </p:stCondLst>
                                        </p:cTn>
                                        <p:tgtEl>
                                          <p:spTgt spid="118845"/>
                                        </p:tgtEl>
                                        <p:attrNameLst>
                                          <p:attrName>style.visibility</p:attrName>
                                        </p:attrNameLst>
                                      </p:cBhvr>
                                      <p:to>
                                        <p:strVal val="visible"/>
                                      </p:to>
                                    </p:set>
                                    <p:anim calcmode="lin" valueType="num">
                                      <p:cBhvr additive="base">
                                        <p:cTn id="136" dur="500" fill="hold"/>
                                        <p:tgtEl>
                                          <p:spTgt spid="118845"/>
                                        </p:tgtEl>
                                        <p:attrNameLst>
                                          <p:attrName>ppt_x</p:attrName>
                                        </p:attrNameLst>
                                      </p:cBhvr>
                                      <p:tavLst>
                                        <p:tav tm="0">
                                          <p:val>
                                            <p:strVal val="0-#ppt_w/2"/>
                                          </p:val>
                                        </p:tav>
                                        <p:tav tm="100000">
                                          <p:val>
                                            <p:strVal val="#ppt_x"/>
                                          </p:val>
                                        </p:tav>
                                      </p:tavLst>
                                    </p:anim>
                                    <p:anim calcmode="lin" valueType="num">
                                      <p:cBhvr additive="base">
                                        <p:cTn id="137" dur="500" fill="hold"/>
                                        <p:tgtEl>
                                          <p:spTgt spid="118845"/>
                                        </p:tgtEl>
                                        <p:attrNameLst>
                                          <p:attrName>ppt_y</p:attrName>
                                        </p:attrNameLst>
                                      </p:cBhvr>
                                      <p:tavLst>
                                        <p:tav tm="0">
                                          <p:val>
                                            <p:strVal val="#ppt_y"/>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18846"/>
                                        </p:tgtEl>
                                        <p:attrNameLst>
                                          <p:attrName>style.visibility</p:attrName>
                                        </p:attrNameLst>
                                      </p:cBhvr>
                                      <p:to>
                                        <p:strVal val="visible"/>
                                      </p:to>
                                    </p:set>
                                    <p:animEffect transition="in" filter="wipe(right)">
                                      <p:cBhvr>
                                        <p:cTn id="142" dur="500"/>
                                        <p:tgtEl>
                                          <p:spTgt spid="11884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18847"/>
                                        </p:tgtEl>
                                        <p:attrNameLst>
                                          <p:attrName>style.visibility</p:attrName>
                                        </p:attrNameLst>
                                      </p:cBhvr>
                                      <p:to>
                                        <p:strVal val="visible"/>
                                      </p:to>
                                    </p:set>
                                    <p:animEffect transition="in" filter="wipe(right)">
                                      <p:cBhvr>
                                        <p:cTn id="147" dur="500"/>
                                        <p:tgtEl>
                                          <p:spTgt spid="118847"/>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118840"/>
                                        </p:tgtEl>
                                        <p:attrNameLst>
                                          <p:attrName>style.visibility</p:attrName>
                                        </p:attrNameLst>
                                      </p:cBhvr>
                                      <p:to>
                                        <p:strVal val="visible"/>
                                      </p:to>
                                    </p:set>
                                    <p:animEffect transition="in" filter="wipe(down)">
                                      <p:cBhvr>
                                        <p:cTn id="152" dur="500"/>
                                        <p:tgtEl>
                                          <p:spTgt spid="118840"/>
                                        </p:tgtEl>
                                      </p:cBhvr>
                                    </p:animEffect>
                                  </p:childTnLst>
                                </p:cTn>
                              </p:par>
                            </p:childTnLst>
                          </p:cTn>
                        </p:par>
                        <p:par>
                          <p:cTn id="153" fill="hold">
                            <p:stCondLst>
                              <p:cond delay="500"/>
                            </p:stCondLst>
                            <p:childTnLst>
                              <p:par>
                                <p:cTn id="154" presetID="22" presetClass="entr" presetSubtype="4" fill="hold" grpId="0" nodeType="afterEffect">
                                  <p:stCondLst>
                                    <p:cond delay="0"/>
                                  </p:stCondLst>
                                  <p:childTnLst>
                                    <p:set>
                                      <p:cBhvr>
                                        <p:cTn id="155" dur="1" fill="hold">
                                          <p:stCondLst>
                                            <p:cond delay="0"/>
                                          </p:stCondLst>
                                        </p:cTn>
                                        <p:tgtEl>
                                          <p:spTgt spid="118854"/>
                                        </p:tgtEl>
                                        <p:attrNameLst>
                                          <p:attrName>style.visibility</p:attrName>
                                        </p:attrNameLst>
                                      </p:cBhvr>
                                      <p:to>
                                        <p:strVal val="visible"/>
                                      </p:to>
                                    </p:set>
                                    <p:animEffect transition="in" filter="wipe(down)">
                                      <p:cBhvr>
                                        <p:cTn id="156" dur="500"/>
                                        <p:tgtEl>
                                          <p:spTgt spid="118854"/>
                                        </p:tgtEl>
                                      </p:cBhvr>
                                    </p:animEffect>
                                  </p:childTnLst>
                                </p:cTn>
                              </p:par>
                            </p:childTnLst>
                          </p:cTn>
                        </p:par>
                        <p:par>
                          <p:cTn id="157" fill="hold">
                            <p:stCondLst>
                              <p:cond delay="1000"/>
                            </p:stCondLst>
                            <p:childTnLst>
                              <p:par>
                                <p:cTn id="158" presetID="2" presetClass="entr" presetSubtype="4" fill="hold" grpId="0" nodeType="afterEffect">
                                  <p:stCondLst>
                                    <p:cond delay="0"/>
                                  </p:stCondLst>
                                  <p:childTnLst>
                                    <p:set>
                                      <p:cBhvr>
                                        <p:cTn id="159" dur="1" fill="hold">
                                          <p:stCondLst>
                                            <p:cond delay="0"/>
                                          </p:stCondLst>
                                        </p:cTn>
                                        <p:tgtEl>
                                          <p:spTgt spid="118853"/>
                                        </p:tgtEl>
                                        <p:attrNameLst>
                                          <p:attrName>style.visibility</p:attrName>
                                        </p:attrNameLst>
                                      </p:cBhvr>
                                      <p:to>
                                        <p:strVal val="visible"/>
                                      </p:to>
                                    </p:set>
                                    <p:anim calcmode="lin" valueType="num">
                                      <p:cBhvr additive="base">
                                        <p:cTn id="160" dur="500" fill="hold"/>
                                        <p:tgtEl>
                                          <p:spTgt spid="118853"/>
                                        </p:tgtEl>
                                        <p:attrNameLst>
                                          <p:attrName>ppt_x</p:attrName>
                                        </p:attrNameLst>
                                      </p:cBhvr>
                                      <p:tavLst>
                                        <p:tav tm="0">
                                          <p:val>
                                            <p:strVal val="#ppt_x"/>
                                          </p:val>
                                        </p:tav>
                                        <p:tav tm="100000">
                                          <p:val>
                                            <p:strVal val="#ppt_x"/>
                                          </p:val>
                                        </p:tav>
                                      </p:tavLst>
                                    </p:anim>
                                    <p:anim calcmode="lin" valueType="num">
                                      <p:cBhvr additive="base">
                                        <p:cTn id="161" dur="500" fill="hold"/>
                                        <p:tgtEl>
                                          <p:spTgt spid="118853"/>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12" presetClass="entr" presetSubtype="8" fill="hold" grpId="0" nodeType="clickEffect">
                                  <p:stCondLst>
                                    <p:cond delay="0"/>
                                  </p:stCondLst>
                                  <p:childTnLst>
                                    <p:set>
                                      <p:cBhvr>
                                        <p:cTn id="165" dur="1" fill="hold">
                                          <p:stCondLst>
                                            <p:cond delay="0"/>
                                          </p:stCondLst>
                                        </p:cTn>
                                        <p:tgtEl>
                                          <p:spTgt spid="118855"/>
                                        </p:tgtEl>
                                        <p:attrNameLst>
                                          <p:attrName>style.visibility</p:attrName>
                                        </p:attrNameLst>
                                      </p:cBhvr>
                                      <p:to>
                                        <p:strVal val="visible"/>
                                      </p:to>
                                    </p:set>
                                    <p:animEffect transition="in" filter="slide(fromLeft)">
                                      <p:cBhvr>
                                        <p:cTn id="166" dur="500"/>
                                        <p:tgtEl>
                                          <p:spTgt spid="118855"/>
                                        </p:tgtEl>
                                      </p:cBhvr>
                                    </p:animEffect>
                                  </p:childTnLst>
                                </p:cTn>
                              </p:par>
                            </p:childTnLst>
                          </p:cTn>
                        </p:par>
                      </p:childTnLst>
                    </p:cTn>
                  </p:par>
                  <p:par>
                    <p:cTn id="167" fill="hold">
                      <p:stCondLst>
                        <p:cond delay="indefinite"/>
                      </p:stCondLst>
                      <p:childTnLst>
                        <p:par>
                          <p:cTn id="168" fill="hold">
                            <p:stCondLst>
                              <p:cond delay="0"/>
                            </p:stCondLst>
                            <p:childTnLst>
                              <p:par>
                                <p:cTn id="169" presetID="0" presetClass="path" presetSubtype="0" accel="50000" decel="50000" fill="hold" grpId="4" nodeType="clickEffect">
                                  <p:stCondLst>
                                    <p:cond delay="0"/>
                                  </p:stCondLst>
                                  <p:childTnLst>
                                    <p:animMotion origin="layout" path="M -0.28732 0.42973 L -0.10607 0.56611 " pathEditMode="relative" rAng="0" ptsTypes="AA">
                                      <p:cBhvr>
                                        <p:cTn id="170" dur="2000" fill="hold"/>
                                        <p:tgtEl>
                                          <p:spTgt spid="118873"/>
                                        </p:tgtEl>
                                        <p:attrNameLst>
                                          <p:attrName>ppt_x</p:attrName>
                                          <p:attrName>ppt_y</p:attrName>
                                        </p:attrNameLst>
                                      </p:cBhvr>
                                      <p:rCtr x="91" y="68"/>
                                    </p:animMotion>
                                  </p:childTnLst>
                                </p:cTn>
                              </p:par>
                            </p:childTnLst>
                          </p:cTn>
                        </p:par>
                        <p:par>
                          <p:cTn id="171" fill="hold">
                            <p:stCondLst>
                              <p:cond delay="2000"/>
                            </p:stCondLst>
                            <p:childTnLst>
                              <p:par>
                                <p:cTn id="172" presetID="2" presetClass="entr" presetSubtype="8" fill="hold" nodeType="afterEffect">
                                  <p:stCondLst>
                                    <p:cond delay="0"/>
                                  </p:stCondLst>
                                  <p:childTnLst>
                                    <p:set>
                                      <p:cBhvr>
                                        <p:cTn id="173" dur="1" fill="hold">
                                          <p:stCondLst>
                                            <p:cond delay="0"/>
                                          </p:stCondLst>
                                        </p:cTn>
                                        <p:tgtEl>
                                          <p:spTgt spid="8"/>
                                        </p:tgtEl>
                                        <p:attrNameLst>
                                          <p:attrName>style.visibility</p:attrName>
                                        </p:attrNameLst>
                                      </p:cBhvr>
                                      <p:to>
                                        <p:strVal val="visible"/>
                                      </p:to>
                                    </p:set>
                                    <p:anim calcmode="lin" valueType="num">
                                      <p:cBhvr additive="base">
                                        <p:cTn id="174" dur="500" fill="hold"/>
                                        <p:tgtEl>
                                          <p:spTgt spid="8"/>
                                        </p:tgtEl>
                                        <p:attrNameLst>
                                          <p:attrName>ppt_x</p:attrName>
                                        </p:attrNameLst>
                                      </p:cBhvr>
                                      <p:tavLst>
                                        <p:tav tm="0">
                                          <p:val>
                                            <p:strVal val="0-#ppt_w/2"/>
                                          </p:val>
                                        </p:tav>
                                        <p:tav tm="100000">
                                          <p:val>
                                            <p:strVal val="#ppt_x"/>
                                          </p:val>
                                        </p:tav>
                                      </p:tavLst>
                                    </p:anim>
                                    <p:anim calcmode="lin" valueType="num">
                                      <p:cBhvr additive="base">
                                        <p:cTn id="17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118861"/>
                                        </p:tgtEl>
                                        <p:attrNameLst>
                                          <p:attrName>style.visibility</p:attrName>
                                        </p:attrNameLst>
                                      </p:cBhvr>
                                      <p:to>
                                        <p:strVal val="visible"/>
                                      </p:to>
                                    </p:set>
                                    <p:anim calcmode="lin" valueType="num">
                                      <p:cBhvr additive="base">
                                        <p:cTn id="180" dur="500" fill="hold"/>
                                        <p:tgtEl>
                                          <p:spTgt spid="118861"/>
                                        </p:tgtEl>
                                        <p:attrNameLst>
                                          <p:attrName>ppt_x</p:attrName>
                                        </p:attrNameLst>
                                      </p:cBhvr>
                                      <p:tavLst>
                                        <p:tav tm="0">
                                          <p:val>
                                            <p:strVal val="0-#ppt_w/2"/>
                                          </p:val>
                                        </p:tav>
                                        <p:tav tm="100000">
                                          <p:val>
                                            <p:strVal val="#ppt_x"/>
                                          </p:val>
                                        </p:tav>
                                      </p:tavLst>
                                    </p:anim>
                                    <p:anim calcmode="lin" valueType="num">
                                      <p:cBhvr additive="base">
                                        <p:cTn id="181" dur="500" fill="hold"/>
                                        <p:tgtEl>
                                          <p:spTgt spid="118861"/>
                                        </p:tgtEl>
                                        <p:attrNameLst>
                                          <p:attrName>ppt_y</p:attrName>
                                        </p:attrNameLst>
                                      </p:cBhvr>
                                      <p:tavLst>
                                        <p:tav tm="0">
                                          <p:val>
                                            <p:strVal val="#ppt_y"/>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grpId="0" nodeType="clickEffect">
                                  <p:stCondLst>
                                    <p:cond delay="0"/>
                                  </p:stCondLst>
                                  <p:childTnLst>
                                    <p:set>
                                      <p:cBhvr>
                                        <p:cTn id="185" dur="1" fill="hold">
                                          <p:stCondLst>
                                            <p:cond delay="0"/>
                                          </p:stCondLst>
                                        </p:cTn>
                                        <p:tgtEl>
                                          <p:spTgt spid="118860"/>
                                        </p:tgtEl>
                                        <p:attrNameLst>
                                          <p:attrName>style.visibility</p:attrName>
                                        </p:attrNameLst>
                                      </p:cBhvr>
                                      <p:to>
                                        <p:strVal val="visible"/>
                                      </p:to>
                                    </p:set>
                                    <p:animEffect transition="in" filter="wipe(down)">
                                      <p:cBhvr>
                                        <p:cTn id="186" dur="500"/>
                                        <p:tgtEl>
                                          <p:spTgt spid="118860"/>
                                        </p:tgtEl>
                                      </p:cBhvr>
                                    </p:animEffect>
                                  </p:childTnLst>
                                </p:cTn>
                              </p:par>
                            </p:childTnLst>
                          </p:cTn>
                        </p:par>
                        <p:par>
                          <p:cTn id="187" fill="hold">
                            <p:stCondLst>
                              <p:cond delay="500"/>
                            </p:stCondLst>
                            <p:childTnLst>
                              <p:par>
                                <p:cTn id="188" presetID="22" presetClass="entr" presetSubtype="4" fill="hold" grpId="0" nodeType="afterEffect">
                                  <p:stCondLst>
                                    <p:cond delay="0"/>
                                  </p:stCondLst>
                                  <p:childTnLst>
                                    <p:set>
                                      <p:cBhvr>
                                        <p:cTn id="189" dur="1" fill="hold">
                                          <p:stCondLst>
                                            <p:cond delay="0"/>
                                          </p:stCondLst>
                                        </p:cTn>
                                        <p:tgtEl>
                                          <p:spTgt spid="118863"/>
                                        </p:tgtEl>
                                        <p:attrNameLst>
                                          <p:attrName>style.visibility</p:attrName>
                                        </p:attrNameLst>
                                      </p:cBhvr>
                                      <p:to>
                                        <p:strVal val="visible"/>
                                      </p:to>
                                    </p:set>
                                    <p:animEffect transition="in" filter="wipe(down)">
                                      <p:cBhvr>
                                        <p:cTn id="190" dur="500"/>
                                        <p:tgtEl>
                                          <p:spTgt spid="118863"/>
                                        </p:tgtEl>
                                      </p:cBhvr>
                                    </p:animEffect>
                                  </p:childTnLst>
                                </p:cTn>
                              </p:par>
                            </p:childTnLst>
                          </p:cTn>
                        </p:par>
                        <p:par>
                          <p:cTn id="191" fill="hold">
                            <p:stCondLst>
                              <p:cond delay="1000"/>
                            </p:stCondLst>
                            <p:childTnLst>
                              <p:par>
                                <p:cTn id="192" presetID="2" presetClass="entr" presetSubtype="4" fill="hold" grpId="0" nodeType="afterEffect">
                                  <p:stCondLst>
                                    <p:cond delay="0"/>
                                  </p:stCondLst>
                                  <p:childTnLst>
                                    <p:set>
                                      <p:cBhvr>
                                        <p:cTn id="193" dur="1" fill="hold">
                                          <p:stCondLst>
                                            <p:cond delay="0"/>
                                          </p:stCondLst>
                                        </p:cTn>
                                        <p:tgtEl>
                                          <p:spTgt spid="118862"/>
                                        </p:tgtEl>
                                        <p:attrNameLst>
                                          <p:attrName>style.visibility</p:attrName>
                                        </p:attrNameLst>
                                      </p:cBhvr>
                                      <p:to>
                                        <p:strVal val="visible"/>
                                      </p:to>
                                    </p:set>
                                    <p:anim calcmode="lin" valueType="num">
                                      <p:cBhvr additive="base">
                                        <p:cTn id="194" dur="500" fill="hold"/>
                                        <p:tgtEl>
                                          <p:spTgt spid="118862"/>
                                        </p:tgtEl>
                                        <p:attrNameLst>
                                          <p:attrName>ppt_x</p:attrName>
                                        </p:attrNameLst>
                                      </p:cBhvr>
                                      <p:tavLst>
                                        <p:tav tm="0">
                                          <p:val>
                                            <p:strVal val="#ppt_x"/>
                                          </p:val>
                                        </p:tav>
                                        <p:tav tm="100000">
                                          <p:val>
                                            <p:strVal val="#ppt_x"/>
                                          </p:val>
                                        </p:tav>
                                      </p:tavLst>
                                    </p:anim>
                                    <p:anim calcmode="lin" valueType="num">
                                      <p:cBhvr additive="base">
                                        <p:cTn id="195" dur="500" fill="hold"/>
                                        <p:tgtEl>
                                          <p:spTgt spid="118862"/>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118864"/>
                                        </p:tgtEl>
                                        <p:attrNameLst>
                                          <p:attrName>style.visibility</p:attrName>
                                        </p:attrNameLst>
                                      </p:cBhvr>
                                      <p:to>
                                        <p:strVal val="visible"/>
                                      </p:to>
                                    </p:set>
                                    <p:animEffect transition="in" filter="slide(fromLeft)">
                                      <p:cBhvr>
                                        <p:cTn id="200" dur="500"/>
                                        <p:tgtEl>
                                          <p:spTgt spid="118864"/>
                                        </p:tgtEl>
                                      </p:cBhvr>
                                    </p:animEffect>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nodeType="clickEffect">
                                  <p:stCondLst>
                                    <p:cond delay="0"/>
                                  </p:stCondLst>
                                  <p:childTnLst>
                                    <p:set>
                                      <p:cBhvr>
                                        <p:cTn id="204" dur="1" fill="hold">
                                          <p:stCondLst>
                                            <p:cond delay="0"/>
                                          </p:stCondLst>
                                        </p:cTn>
                                        <p:tgtEl>
                                          <p:spTgt spid="9"/>
                                        </p:tgtEl>
                                        <p:attrNameLst>
                                          <p:attrName>style.visibility</p:attrName>
                                        </p:attrNameLst>
                                      </p:cBhvr>
                                      <p:to>
                                        <p:strVal val="visible"/>
                                      </p:to>
                                    </p:set>
                                    <p:anim calcmode="lin" valueType="num">
                                      <p:cBhvr additive="base">
                                        <p:cTn id="205" dur="500" fill="hold"/>
                                        <p:tgtEl>
                                          <p:spTgt spid="9"/>
                                        </p:tgtEl>
                                        <p:attrNameLst>
                                          <p:attrName>ppt_x</p:attrName>
                                        </p:attrNameLst>
                                      </p:cBhvr>
                                      <p:tavLst>
                                        <p:tav tm="0">
                                          <p:val>
                                            <p:strVal val="0-#ppt_w/2"/>
                                          </p:val>
                                        </p:tav>
                                        <p:tav tm="100000">
                                          <p:val>
                                            <p:strVal val="#ppt_x"/>
                                          </p:val>
                                        </p:tav>
                                      </p:tavLst>
                                    </p:anim>
                                    <p:anim calcmode="lin" valueType="num">
                                      <p:cBhvr additive="base">
                                        <p:cTn id="20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118872"/>
                                        </p:tgtEl>
                                        <p:attrNameLst>
                                          <p:attrName>style.visibility</p:attrName>
                                        </p:attrNameLst>
                                      </p:cBhvr>
                                      <p:to>
                                        <p:strVal val="visible"/>
                                      </p:to>
                                    </p:set>
                                    <p:anim calcmode="lin" valueType="num">
                                      <p:cBhvr additive="base">
                                        <p:cTn id="211" dur="500" fill="hold"/>
                                        <p:tgtEl>
                                          <p:spTgt spid="118872"/>
                                        </p:tgtEl>
                                        <p:attrNameLst>
                                          <p:attrName>ppt_x</p:attrName>
                                        </p:attrNameLst>
                                      </p:cBhvr>
                                      <p:tavLst>
                                        <p:tav tm="0">
                                          <p:val>
                                            <p:strVal val="0-#ppt_w/2"/>
                                          </p:val>
                                        </p:tav>
                                        <p:tav tm="100000">
                                          <p:val>
                                            <p:strVal val="#ppt_x"/>
                                          </p:val>
                                        </p:tav>
                                      </p:tavLst>
                                    </p:anim>
                                    <p:anim calcmode="lin" valueType="num">
                                      <p:cBhvr additive="base">
                                        <p:cTn id="212" dur="500" fill="hold"/>
                                        <p:tgtEl>
                                          <p:spTgt spid="118872"/>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2" presetClass="entr" presetSubtype="2" fill="hold" grpId="0" nodeType="clickEffect">
                                  <p:stCondLst>
                                    <p:cond delay="0"/>
                                  </p:stCondLst>
                                  <p:childTnLst>
                                    <p:set>
                                      <p:cBhvr>
                                        <p:cTn id="216" dur="1" fill="hold">
                                          <p:stCondLst>
                                            <p:cond delay="0"/>
                                          </p:stCondLst>
                                        </p:cTn>
                                        <p:tgtEl>
                                          <p:spTgt spid="118870"/>
                                        </p:tgtEl>
                                        <p:attrNameLst>
                                          <p:attrName>style.visibility</p:attrName>
                                        </p:attrNameLst>
                                      </p:cBhvr>
                                      <p:to>
                                        <p:strVal val="visible"/>
                                      </p:to>
                                    </p:set>
                                    <p:animEffect transition="in" filter="wipe(right)">
                                      <p:cBhvr>
                                        <p:cTn id="217" dur="500"/>
                                        <p:tgtEl>
                                          <p:spTgt spid="118870"/>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2" fill="hold" grpId="0" nodeType="clickEffect">
                                  <p:stCondLst>
                                    <p:cond delay="0"/>
                                  </p:stCondLst>
                                  <p:childTnLst>
                                    <p:set>
                                      <p:cBhvr>
                                        <p:cTn id="221" dur="1" fill="hold">
                                          <p:stCondLst>
                                            <p:cond delay="0"/>
                                          </p:stCondLst>
                                        </p:cTn>
                                        <p:tgtEl>
                                          <p:spTgt spid="118871"/>
                                        </p:tgtEl>
                                        <p:attrNameLst>
                                          <p:attrName>style.visibility</p:attrName>
                                        </p:attrNameLst>
                                      </p:cBhvr>
                                      <p:to>
                                        <p:strVal val="visible"/>
                                      </p:to>
                                    </p:set>
                                    <p:animEffect transition="in" filter="wipe(right)">
                                      <p:cBhvr>
                                        <p:cTn id="222" dur="500"/>
                                        <p:tgtEl>
                                          <p:spTgt spid="118871"/>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118869"/>
                                        </p:tgtEl>
                                        <p:attrNameLst>
                                          <p:attrName>style.visibility</p:attrName>
                                        </p:attrNameLst>
                                      </p:cBhvr>
                                      <p:to>
                                        <p:strVal val="visible"/>
                                      </p:to>
                                    </p:set>
                                    <p:animEffect transition="in" filter="wipe(down)">
                                      <p:cBhvr>
                                        <p:cTn id="227" dur="500"/>
                                        <p:tgtEl>
                                          <p:spTgt spid="118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28" grpId="0" animBg="1"/>
      <p:bldP spid="118829" grpId="0" animBg="1"/>
      <p:bldP spid="118830" grpId="0" animBg="1"/>
      <p:bldP spid="118831" grpId="0" autoUpdateAnimBg="0"/>
      <p:bldP spid="118832" grpId="0" autoUpdateAnimBg="0"/>
      <p:bldP spid="118833" grpId="0" autoUpdateAnimBg="0"/>
      <p:bldP spid="118834" grpId="0" autoUpdateAnimBg="0"/>
      <p:bldP spid="118835" grpId="0" autoUpdateAnimBg="0"/>
      <p:bldP spid="118840" grpId="0" animBg="1"/>
      <p:bldP spid="118841" grpId="0" autoUpdateAnimBg="0"/>
      <p:bldP spid="118842" grpId="0" autoUpdateAnimBg="0"/>
      <p:bldP spid="118843" grpId="0" autoUpdateAnimBg="0"/>
      <p:bldP spid="118844" grpId="0" autoUpdateAnimBg="0"/>
      <p:bldP spid="118845" grpId="0" autoUpdateAnimBg="0"/>
      <p:bldP spid="118846" grpId="0" animBg="1"/>
      <p:bldP spid="118847" grpId="0" animBg="1"/>
      <p:bldP spid="118848" grpId="0" autoUpdateAnimBg="0"/>
      <p:bldP spid="118849" grpId="0" autoUpdateAnimBg="0"/>
      <p:bldP spid="118850" grpId="0" autoUpdateAnimBg="0"/>
      <p:bldP spid="118851" grpId="0" animBg="1"/>
      <p:bldP spid="118852" grpId="0" animBg="1"/>
      <p:bldP spid="118853" grpId="0" autoUpdateAnimBg="0"/>
      <p:bldP spid="118854" grpId="0" animBg="1"/>
      <p:bldP spid="118855" grpId="0" autoUpdateAnimBg="0"/>
      <p:bldP spid="118860" grpId="0" animBg="1"/>
      <p:bldP spid="118861" grpId="0" autoUpdateAnimBg="0"/>
      <p:bldP spid="118862" grpId="0" autoUpdateAnimBg="0"/>
      <p:bldP spid="118863" grpId="0" animBg="1"/>
      <p:bldP spid="118864" grpId="0" autoUpdateAnimBg="0"/>
      <p:bldP spid="118869" grpId="0" animBg="1"/>
      <p:bldP spid="118870" grpId="0" animBg="1"/>
      <p:bldP spid="118871" grpId="0" animBg="1"/>
      <p:bldP spid="118872" grpId="0" autoUpdateAnimBg="0"/>
      <p:bldP spid="118873" grpId="0" autoUpdateAnimBg="0"/>
      <p:bldP spid="118873" grpId="1"/>
      <p:bldP spid="118873" grpId="2"/>
      <p:bldP spid="118873" grpId="3"/>
      <p:bldP spid="118873" grpId="4"/>
      <p:bldP spid="118873" grpId="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0" y="1568450"/>
            <a:ext cx="538163" cy="457200"/>
          </a:xfrm>
          <a:prstGeom prst="rect">
            <a:avLst/>
          </a:prstGeom>
          <a:solidFill>
            <a:srgbClr val="FFCC99"/>
          </a:solidFill>
          <a:ln w="12700" cap="sq">
            <a:noFill/>
            <a:miter lim="800000"/>
            <a:headEnd type="none" w="sm" len="sm"/>
            <a:tailEnd type="none" w="sm" len="sm"/>
          </a:ln>
        </p:spPr>
        <p:txBody>
          <a:bodyPr>
            <a:spAutoFit/>
          </a:bodyPr>
          <a:lstStyle/>
          <a:p>
            <a:pPr>
              <a:spcBef>
                <a:spcPct val="50000"/>
              </a:spcBef>
            </a:pPr>
            <a:r>
              <a:rPr lang="en-US" altLang="zh-CN" b="1">
                <a:solidFill>
                  <a:srgbClr val="008000"/>
                </a:solidFill>
              </a:rPr>
              <a:t>①</a:t>
            </a:r>
          </a:p>
        </p:txBody>
      </p:sp>
      <p:sp>
        <p:nvSpPr>
          <p:cNvPr id="46083" name="Rectangle 3"/>
          <p:cNvSpPr>
            <a:spLocks noChangeArrowheads="1"/>
          </p:cNvSpPr>
          <p:nvPr/>
        </p:nvSpPr>
        <p:spPr bwMode="auto">
          <a:xfrm>
            <a:off x="0" y="4321175"/>
            <a:ext cx="9144000" cy="555625"/>
          </a:xfrm>
          <a:prstGeom prst="rect">
            <a:avLst/>
          </a:prstGeom>
          <a:solidFill>
            <a:srgbClr val="FBE2DF"/>
          </a:solidFill>
          <a:ln w="12700" cap="sq">
            <a:noFill/>
            <a:miter lim="800000"/>
            <a:headEnd type="none" w="sm" len="sm"/>
            <a:tailEnd type="none" w="sm" len="sm"/>
          </a:ln>
        </p:spPr>
        <p:txBody>
          <a:bodyPr wrap="none" anchor="ctr"/>
          <a:lstStyle/>
          <a:p>
            <a:endParaRPr lang="zh-CN" altLang="en-US">
              <a:solidFill>
                <a:srgbClr val="333333"/>
              </a:solidFill>
            </a:endParaRPr>
          </a:p>
        </p:txBody>
      </p:sp>
      <p:sp>
        <p:nvSpPr>
          <p:cNvPr id="46084" name="Rectangle 4"/>
          <p:cNvSpPr>
            <a:spLocks noChangeArrowheads="1"/>
          </p:cNvSpPr>
          <p:nvPr/>
        </p:nvSpPr>
        <p:spPr bwMode="auto">
          <a:xfrm>
            <a:off x="0" y="3336925"/>
            <a:ext cx="9144000" cy="950913"/>
          </a:xfrm>
          <a:prstGeom prst="rect">
            <a:avLst/>
          </a:prstGeom>
          <a:solidFill>
            <a:srgbClr val="FFFFCC"/>
          </a:solidFill>
          <a:ln w="12700" cap="sq">
            <a:noFill/>
            <a:miter lim="800000"/>
            <a:headEnd type="none" w="sm" len="sm"/>
            <a:tailEnd type="none" w="sm" len="sm"/>
          </a:ln>
        </p:spPr>
        <p:txBody>
          <a:bodyPr wrap="none" anchor="ctr"/>
          <a:lstStyle/>
          <a:p>
            <a:endParaRPr lang="zh-CN" altLang="en-US">
              <a:solidFill>
                <a:srgbClr val="333333"/>
              </a:solidFill>
            </a:endParaRPr>
          </a:p>
        </p:txBody>
      </p:sp>
      <p:sp>
        <p:nvSpPr>
          <p:cNvPr id="46085" name="Rectangle 5"/>
          <p:cNvSpPr>
            <a:spLocks noChangeArrowheads="1"/>
          </p:cNvSpPr>
          <p:nvPr/>
        </p:nvSpPr>
        <p:spPr bwMode="auto">
          <a:xfrm>
            <a:off x="0" y="2312988"/>
            <a:ext cx="9144000" cy="950912"/>
          </a:xfrm>
          <a:prstGeom prst="rect">
            <a:avLst/>
          </a:prstGeom>
          <a:solidFill>
            <a:srgbClr val="CCFFFF"/>
          </a:solidFill>
          <a:ln w="12700" cap="sq">
            <a:noFill/>
            <a:miter lim="800000"/>
            <a:headEnd type="none" w="sm" len="sm"/>
            <a:tailEnd type="none" w="sm" len="sm"/>
          </a:ln>
        </p:spPr>
        <p:txBody>
          <a:bodyPr wrap="none" anchor="ctr"/>
          <a:lstStyle/>
          <a:p>
            <a:endParaRPr lang="zh-CN" altLang="en-US">
              <a:solidFill>
                <a:srgbClr val="333333"/>
              </a:solidFill>
            </a:endParaRPr>
          </a:p>
        </p:txBody>
      </p:sp>
      <p:sp>
        <p:nvSpPr>
          <p:cNvPr id="46086" name="Text Box 6"/>
          <p:cNvSpPr txBox="1">
            <a:spLocks noChangeArrowheads="1"/>
          </p:cNvSpPr>
          <p:nvPr/>
        </p:nvSpPr>
        <p:spPr bwMode="auto">
          <a:xfrm>
            <a:off x="76200" y="152400"/>
            <a:ext cx="9067800" cy="5732463"/>
          </a:xfrm>
          <a:prstGeom prst="rect">
            <a:avLst/>
          </a:prstGeom>
          <a:noFill/>
          <a:ln w="12700" cap="sq">
            <a:noFill/>
            <a:miter lim="800000"/>
            <a:headEnd type="none" w="sm" len="sm"/>
            <a:tailEnd type="none" w="sm" len="sm"/>
          </a:ln>
        </p:spPr>
        <p:txBody>
          <a:bodyPr>
            <a:spAutoFit/>
          </a:bodyPr>
          <a:lstStyle/>
          <a:p>
            <a:pPr>
              <a:lnSpc>
                <a:spcPct val="120000"/>
              </a:lnSpc>
            </a:pPr>
            <a:r>
              <a:rPr lang="en-US" altLang="zh-CN" sz="2800" b="1">
                <a:solidFill>
                  <a:srgbClr val="990000"/>
                </a:solidFill>
                <a:ea typeface="楷体_GB2312" pitchFamily="49" charset="-122"/>
              </a:rPr>
              <a:t>void</a:t>
            </a:r>
            <a:r>
              <a:rPr lang="en-US" altLang="zh-CN" sz="2800">
                <a:solidFill>
                  <a:srgbClr val="990000"/>
                </a:solidFill>
                <a:ea typeface="楷体_GB2312" pitchFamily="49" charset="-122"/>
              </a:rPr>
              <a:t> InOrderTraverse_Thr(BiThrTree T, </a:t>
            </a:r>
          </a:p>
          <a:p>
            <a:pPr>
              <a:lnSpc>
                <a:spcPct val="120000"/>
              </a:lnSpc>
            </a:pPr>
            <a:r>
              <a:rPr lang="en-US" altLang="zh-CN" sz="2800">
                <a:solidFill>
                  <a:srgbClr val="990000"/>
                </a:solidFill>
                <a:ea typeface="楷体_GB2312" pitchFamily="49" charset="-122"/>
              </a:rPr>
              <a:t>                                  </a:t>
            </a:r>
            <a:r>
              <a:rPr lang="en-US" altLang="zh-CN" sz="2800" b="1">
                <a:solidFill>
                  <a:srgbClr val="990000"/>
                </a:solidFill>
                <a:ea typeface="楷体_GB2312" pitchFamily="49" charset="-122"/>
              </a:rPr>
              <a:t>void</a:t>
            </a:r>
            <a:r>
              <a:rPr lang="en-US" altLang="zh-CN" sz="2800">
                <a:solidFill>
                  <a:srgbClr val="990000"/>
                </a:solidFill>
                <a:ea typeface="楷体_GB2312" pitchFamily="49" charset="-122"/>
              </a:rPr>
              <a:t> (</a:t>
            </a:r>
            <a:r>
              <a:rPr lang="en-US" altLang="zh-CN" sz="2800" b="1">
                <a:solidFill>
                  <a:srgbClr val="990000"/>
                </a:solidFill>
                <a:ea typeface="楷体_GB2312" pitchFamily="49" charset="-122"/>
              </a:rPr>
              <a:t>*</a:t>
            </a:r>
            <a:r>
              <a:rPr lang="en-US" altLang="zh-CN" sz="2800">
                <a:solidFill>
                  <a:srgbClr val="990000"/>
                </a:solidFill>
                <a:ea typeface="楷体_GB2312" pitchFamily="49" charset="-122"/>
              </a:rPr>
              <a:t>Visit)(TElemType e)) </a:t>
            </a:r>
            <a:r>
              <a:rPr lang="en-US" altLang="zh-CN" sz="2800" b="1">
                <a:solidFill>
                  <a:srgbClr val="990000"/>
                </a:solidFill>
                <a:ea typeface="楷体_GB2312" pitchFamily="49" charset="-122"/>
              </a:rPr>
              <a:t>{</a:t>
            </a:r>
            <a:endParaRPr lang="en-US" altLang="zh-CN" sz="2800">
              <a:solidFill>
                <a:srgbClr val="990000"/>
              </a:solidFill>
              <a:ea typeface="楷体_GB2312" pitchFamily="49" charset="-122"/>
            </a:endParaRPr>
          </a:p>
          <a:p>
            <a:pPr>
              <a:lnSpc>
                <a:spcPct val="120000"/>
              </a:lnSpc>
            </a:pPr>
            <a:r>
              <a:rPr lang="en-US" altLang="zh-CN" sz="2800">
                <a:solidFill>
                  <a:srgbClr val="990000"/>
                </a:solidFill>
                <a:ea typeface="楷体_GB2312" pitchFamily="49" charset="-122"/>
              </a:rPr>
              <a:t>  p = T-&gt;lchild;       // T</a:t>
            </a:r>
            <a:r>
              <a:rPr lang="zh-CN" altLang="en-US" sz="2800">
                <a:solidFill>
                  <a:srgbClr val="990000"/>
                </a:solidFill>
                <a:ea typeface="楷体_GB2312" pitchFamily="49" charset="-122"/>
              </a:rPr>
              <a:t>指向头结点，</a:t>
            </a:r>
            <a:r>
              <a:rPr lang="en-US" altLang="zh-CN" sz="2800">
                <a:solidFill>
                  <a:srgbClr val="990000"/>
                </a:solidFill>
                <a:ea typeface="楷体_GB2312" pitchFamily="49" charset="-122"/>
              </a:rPr>
              <a:t>p</a:t>
            </a:r>
            <a:r>
              <a:rPr lang="zh-CN" altLang="en-US" sz="2800">
                <a:solidFill>
                  <a:srgbClr val="990000"/>
                </a:solidFill>
                <a:ea typeface="楷体_GB2312" pitchFamily="49" charset="-122"/>
              </a:rPr>
              <a:t>指向根结点</a:t>
            </a:r>
          </a:p>
          <a:p>
            <a:pPr>
              <a:lnSpc>
                <a:spcPct val="120000"/>
              </a:lnSpc>
            </a:pPr>
            <a:r>
              <a:rPr lang="zh-CN" altLang="en-US" sz="2800">
                <a:solidFill>
                  <a:srgbClr val="990000"/>
                </a:solidFill>
                <a:ea typeface="楷体_GB2312" pitchFamily="49" charset="-122"/>
              </a:rPr>
              <a:t>  </a:t>
            </a:r>
            <a:r>
              <a:rPr lang="en-US" altLang="zh-CN" sz="2800" b="1">
                <a:solidFill>
                  <a:srgbClr val="333333"/>
                </a:solidFill>
                <a:ea typeface="楷体_GB2312" pitchFamily="49" charset="-122"/>
              </a:rPr>
              <a:t>while</a:t>
            </a:r>
            <a:r>
              <a:rPr lang="en-US" altLang="zh-CN" sz="2800">
                <a:solidFill>
                  <a:srgbClr val="333333"/>
                </a:solidFill>
                <a:ea typeface="楷体_GB2312" pitchFamily="49" charset="-122"/>
              </a:rPr>
              <a:t> (p </a:t>
            </a:r>
            <a:r>
              <a:rPr lang="en-US" altLang="zh-CN" sz="2800" b="1">
                <a:solidFill>
                  <a:srgbClr val="333333"/>
                </a:solidFill>
                <a:ea typeface="楷体_GB2312" pitchFamily="49" charset="-122"/>
              </a:rPr>
              <a:t>!=</a:t>
            </a:r>
            <a:r>
              <a:rPr lang="en-US" altLang="zh-CN" sz="2800">
                <a:solidFill>
                  <a:srgbClr val="333333"/>
                </a:solidFill>
                <a:ea typeface="楷体_GB2312" pitchFamily="49" charset="-122"/>
              </a:rPr>
              <a:t> T) </a:t>
            </a:r>
            <a:r>
              <a:rPr lang="en-US" altLang="zh-CN" sz="2800" b="1">
                <a:solidFill>
                  <a:srgbClr val="333333"/>
                </a:solidFill>
                <a:ea typeface="楷体_GB2312" pitchFamily="49" charset="-122"/>
              </a:rPr>
              <a:t>{</a:t>
            </a:r>
            <a:r>
              <a:rPr lang="en-US" altLang="zh-CN" sz="2800">
                <a:solidFill>
                  <a:srgbClr val="990000"/>
                </a:solidFill>
                <a:ea typeface="楷体_GB2312" pitchFamily="49" charset="-122"/>
              </a:rPr>
              <a:t>     // </a:t>
            </a:r>
            <a:r>
              <a:rPr lang="zh-CN" altLang="en-US" sz="2800">
                <a:solidFill>
                  <a:srgbClr val="990000"/>
                </a:solidFill>
                <a:ea typeface="楷体_GB2312" pitchFamily="49" charset="-122"/>
              </a:rPr>
              <a:t>空树或遍历结束时，</a:t>
            </a:r>
            <a:r>
              <a:rPr lang="en-US" altLang="zh-CN" sz="2800">
                <a:solidFill>
                  <a:srgbClr val="990000"/>
                </a:solidFill>
                <a:ea typeface="楷体_GB2312" pitchFamily="49" charset="-122"/>
              </a:rPr>
              <a:t>p==T</a:t>
            </a:r>
          </a:p>
          <a:p>
            <a:pPr>
              <a:lnSpc>
                <a:spcPct val="120000"/>
              </a:lnSpc>
            </a:pPr>
            <a:r>
              <a:rPr lang="en-US" altLang="zh-CN" sz="2800" b="1">
                <a:solidFill>
                  <a:srgbClr val="990000"/>
                </a:solidFill>
                <a:ea typeface="楷体_GB2312" pitchFamily="49" charset="-122"/>
              </a:rPr>
              <a:t>     </a:t>
            </a:r>
            <a:r>
              <a:rPr lang="en-US" altLang="zh-CN" sz="2800" b="1">
                <a:solidFill>
                  <a:srgbClr val="FF00FF"/>
                </a:solidFill>
                <a:ea typeface="楷体_GB2312" pitchFamily="49" charset="-122"/>
              </a:rPr>
              <a:t>while (p-&gt;LTag==Link)  p = p-&gt;lchild;  // </a:t>
            </a:r>
            <a:r>
              <a:rPr lang="zh-CN" altLang="en-US" sz="2800" b="1">
                <a:solidFill>
                  <a:srgbClr val="FF00FF"/>
                </a:solidFill>
                <a:ea typeface="楷体_GB2312" pitchFamily="49" charset="-122"/>
              </a:rPr>
              <a:t>最左下</a:t>
            </a:r>
            <a:r>
              <a:rPr lang="zh-CN" altLang="zh-CN" sz="2800" b="1">
                <a:solidFill>
                  <a:srgbClr val="FF00FF"/>
                </a:solidFill>
                <a:ea typeface="楷体_GB2312" pitchFamily="49" charset="-122"/>
              </a:rPr>
              <a:t>结点</a:t>
            </a:r>
            <a:endParaRPr lang="zh-CN" altLang="en-US" sz="2800" b="1">
              <a:solidFill>
                <a:srgbClr val="FF00FF"/>
              </a:solidFill>
              <a:ea typeface="楷体_GB2312" pitchFamily="49" charset="-122"/>
            </a:endParaRPr>
          </a:p>
          <a:p>
            <a:pPr>
              <a:lnSpc>
                <a:spcPct val="120000"/>
              </a:lnSpc>
            </a:pPr>
            <a:r>
              <a:rPr lang="zh-CN" altLang="en-US" sz="2800" b="1">
                <a:solidFill>
                  <a:srgbClr val="FF00FF"/>
                </a:solidFill>
                <a:ea typeface="楷体_GB2312" pitchFamily="49" charset="-122"/>
              </a:rPr>
              <a:t>     </a:t>
            </a:r>
            <a:r>
              <a:rPr lang="en-US" altLang="zh-CN" sz="2800" b="1">
                <a:solidFill>
                  <a:srgbClr val="FF00FF"/>
                </a:solidFill>
                <a:ea typeface="楷体_GB2312" pitchFamily="49" charset="-122"/>
              </a:rPr>
              <a:t>Visit(p-&gt;data) </a:t>
            </a:r>
            <a:r>
              <a:rPr lang="zh-CN" altLang="en-US" sz="2800" b="1">
                <a:solidFill>
                  <a:srgbClr val="FF00FF"/>
                </a:solidFill>
                <a:ea typeface="楷体_GB2312" pitchFamily="49" charset="-122"/>
              </a:rPr>
              <a:t>；       </a:t>
            </a:r>
            <a:r>
              <a:rPr lang="en-US" altLang="zh-CN" sz="2800" b="1">
                <a:solidFill>
                  <a:srgbClr val="FF00FF"/>
                </a:solidFill>
                <a:ea typeface="楷体_GB2312" pitchFamily="49" charset="-122"/>
              </a:rPr>
              <a:t>// </a:t>
            </a:r>
            <a:r>
              <a:rPr lang="zh-CN" altLang="en-US" sz="2800" b="1">
                <a:solidFill>
                  <a:srgbClr val="FF00FF"/>
                </a:solidFill>
                <a:ea typeface="楷体_GB2312" pitchFamily="49" charset="-122"/>
              </a:rPr>
              <a:t>访问最左下</a:t>
            </a:r>
            <a:r>
              <a:rPr lang="zh-CN" altLang="zh-CN" sz="2800" b="1">
                <a:solidFill>
                  <a:srgbClr val="FF00FF"/>
                </a:solidFill>
                <a:ea typeface="楷体_GB2312" pitchFamily="49" charset="-122"/>
              </a:rPr>
              <a:t>结点</a:t>
            </a:r>
            <a:endParaRPr lang="zh-CN" altLang="en-US" sz="2800" b="1">
              <a:solidFill>
                <a:srgbClr val="FF00FF"/>
              </a:solidFill>
              <a:ea typeface="楷体_GB2312" pitchFamily="49" charset="-122"/>
            </a:endParaRPr>
          </a:p>
          <a:p>
            <a:pPr>
              <a:lnSpc>
                <a:spcPct val="120000"/>
              </a:lnSpc>
            </a:pPr>
            <a:r>
              <a:rPr lang="zh-CN" altLang="en-US" sz="2800" b="1">
                <a:solidFill>
                  <a:srgbClr val="990000"/>
                </a:solidFill>
                <a:ea typeface="楷体_GB2312" pitchFamily="49" charset="-122"/>
              </a:rPr>
              <a:t>     </a:t>
            </a:r>
            <a:r>
              <a:rPr lang="en-US" altLang="zh-CN" sz="2800" b="1">
                <a:solidFill>
                  <a:srgbClr val="0000FF"/>
                </a:solidFill>
                <a:ea typeface="楷体_GB2312" pitchFamily="49" charset="-122"/>
              </a:rPr>
              <a:t>while (p-&gt;RTag==Thread &amp;&amp; p-&gt;rchild </a:t>
            </a:r>
            <a:r>
              <a:rPr lang="en-US" altLang="zh-CN" sz="2800" b="1">
                <a:solidFill>
                  <a:srgbClr val="FF00FF"/>
                </a:solidFill>
                <a:ea typeface="楷体_GB2312" pitchFamily="49" charset="-122"/>
              </a:rPr>
              <a:t>!=</a:t>
            </a:r>
            <a:r>
              <a:rPr lang="en-US" altLang="zh-CN" sz="2800" b="1">
                <a:solidFill>
                  <a:srgbClr val="0000FF"/>
                </a:solidFill>
                <a:ea typeface="楷体_GB2312" pitchFamily="49" charset="-122"/>
              </a:rPr>
              <a:t>T)</a:t>
            </a:r>
          </a:p>
          <a:p>
            <a:pPr>
              <a:lnSpc>
                <a:spcPct val="120000"/>
              </a:lnSpc>
            </a:pPr>
            <a:r>
              <a:rPr lang="en-US" altLang="zh-CN" sz="2800" b="1">
                <a:solidFill>
                  <a:srgbClr val="0000FF"/>
                </a:solidFill>
                <a:ea typeface="楷体_GB2312" pitchFamily="49" charset="-122"/>
              </a:rPr>
              <a:t>          {p = p-&gt;rchild;  Visit(p-&gt;data); } // </a:t>
            </a:r>
            <a:r>
              <a:rPr lang="zh-CN" altLang="en-US" sz="2800" b="1">
                <a:solidFill>
                  <a:srgbClr val="0000FF"/>
                </a:solidFill>
                <a:ea typeface="楷体_GB2312" pitchFamily="49" charset="-122"/>
              </a:rPr>
              <a:t>访问后继结点</a:t>
            </a:r>
            <a:r>
              <a:rPr lang="zh-CN" altLang="en-US" sz="2800">
                <a:solidFill>
                  <a:srgbClr val="990000"/>
                </a:solidFill>
                <a:ea typeface="楷体_GB2312" pitchFamily="49" charset="-122"/>
              </a:rPr>
              <a:t>         </a:t>
            </a:r>
          </a:p>
          <a:p>
            <a:pPr>
              <a:lnSpc>
                <a:spcPct val="120000"/>
              </a:lnSpc>
            </a:pPr>
            <a:r>
              <a:rPr lang="zh-CN" altLang="en-US" sz="2800">
                <a:solidFill>
                  <a:srgbClr val="990000"/>
                </a:solidFill>
                <a:ea typeface="楷体_GB2312" pitchFamily="49" charset="-122"/>
              </a:rPr>
              <a:t>      </a:t>
            </a:r>
            <a:r>
              <a:rPr lang="en-US" altLang="zh-CN" sz="2800" b="1">
                <a:solidFill>
                  <a:srgbClr val="0000FF"/>
                </a:solidFill>
                <a:ea typeface="楷体_GB2312" pitchFamily="49" charset="-122"/>
              </a:rPr>
              <a:t>p = p-&gt;rchild;          // p</a:t>
            </a:r>
            <a:r>
              <a:rPr lang="zh-CN" altLang="en-US" sz="2800" b="1">
                <a:solidFill>
                  <a:srgbClr val="0000FF"/>
                </a:solidFill>
                <a:ea typeface="楷体_GB2312" pitchFamily="49" charset="-122"/>
              </a:rPr>
              <a:t>进至其右子树根或头结点</a:t>
            </a:r>
          </a:p>
          <a:p>
            <a:pPr>
              <a:lnSpc>
                <a:spcPct val="120000"/>
              </a:lnSpc>
            </a:pPr>
            <a:r>
              <a:rPr lang="zh-CN" altLang="en-US" sz="2800">
                <a:solidFill>
                  <a:srgbClr val="990000"/>
                </a:solidFill>
                <a:ea typeface="楷体_GB2312" pitchFamily="49" charset="-122"/>
              </a:rPr>
              <a:t>  </a:t>
            </a:r>
            <a:r>
              <a:rPr lang="en-US" altLang="zh-CN" sz="2800" b="1">
                <a:solidFill>
                  <a:srgbClr val="333333"/>
                </a:solidFill>
                <a:ea typeface="楷体_GB2312" pitchFamily="49" charset="-122"/>
              </a:rPr>
              <a:t>}</a:t>
            </a:r>
          </a:p>
          <a:p>
            <a:pPr>
              <a:lnSpc>
                <a:spcPct val="120000"/>
              </a:lnSpc>
            </a:pPr>
            <a:r>
              <a:rPr lang="en-US" altLang="zh-CN" sz="2800" b="1">
                <a:solidFill>
                  <a:srgbClr val="990000"/>
                </a:solidFill>
                <a:ea typeface="楷体_GB2312" pitchFamily="49" charset="-122"/>
              </a:rPr>
              <a:t>}</a:t>
            </a:r>
            <a:r>
              <a:rPr lang="en-US" altLang="zh-CN" sz="2800">
                <a:solidFill>
                  <a:srgbClr val="990000"/>
                </a:solidFill>
                <a:ea typeface="楷体_GB2312" pitchFamily="49" charset="-122"/>
              </a:rPr>
              <a:t> // InOrderTraverse_Thr</a:t>
            </a:r>
          </a:p>
        </p:txBody>
      </p:sp>
      <p:sp>
        <p:nvSpPr>
          <p:cNvPr id="230408" name="Text Box 8"/>
          <p:cNvSpPr txBox="1">
            <a:spLocks noChangeArrowheads="1"/>
          </p:cNvSpPr>
          <p:nvPr/>
        </p:nvSpPr>
        <p:spPr bwMode="auto">
          <a:xfrm>
            <a:off x="0" y="2303463"/>
            <a:ext cx="538163" cy="457200"/>
          </a:xfrm>
          <a:prstGeom prst="rect">
            <a:avLst/>
          </a:prstGeom>
          <a:solidFill>
            <a:srgbClr val="FFCC99"/>
          </a:solidFill>
          <a:ln w="12700" cap="sq">
            <a:noFill/>
            <a:miter lim="800000"/>
            <a:headEnd type="none" w="sm" len="sm"/>
            <a:tailEnd type="none" w="sm" len="sm"/>
          </a:ln>
        </p:spPr>
        <p:txBody>
          <a:bodyPr>
            <a:spAutoFit/>
          </a:bodyPr>
          <a:lstStyle/>
          <a:p>
            <a:pPr>
              <a:spcBef>
                <a:spcPct val="50000"/>
              </a:spcBef>
            </a:pPr>
            <a:r>
              <a:rPr lang="en-US" altLang="zh-CN" b="1">
                <a:solidFill>
                  <a:srgbClr val="008000"/>
                </a:solidFill>
              </a:rPr>
              <a:t>②</a:t>
            </a:r>
          </a:p>
        </p:txBody>
      </p:sp>
      <p:sp>
        <p:nvSpPr>
          <p:cNvPr id="230409" name="Text Box 9"/>
          <p:cNvSpPr txBox="1">
            <a:spLocks noChangeArrowheads="1"/>
          </p:cNvSpPr>
          <p:nvPr/>
        </p:nvSpPr>
        <p:spPr bwMode="auto">
          <a:xfrm>
            <a:off x="0" y="3349625"/>
            <a:ext cx="538163" cy="457200"/>
          </a:xfrm>
          <a:prstGeom prst="rect">
            <a:avLst/>
          </a:prstGeom>
          <a:solidFill>
            <a:srgbClr val="FFCC99"/>
          </a:solidFill>
          <a:ln w="12700" cap="sq">
            <a:noFill/>
            <a:miter lim="800000"/>
            <a:headEnd type="none" w="sm" len="sm"/>
            <a:tailEnd type="none" w="sm" len="sm"/>
          </a:ln>
        </p:spPr>
        <p:txBody>
          <a:bodyPr>
            <a:spAutoFit/>
          </a:bodyPr>
          <a:lstStyle/>
          <a:p>
            <a:pPr>
              <a:spcBef>
                <a:spcPct val="50000"/>
              </a:spcBef>
            </a:pPr>
            <a:r>
              <a:rPr lang="en-US" altLang="zh-CN" b="1">
                <a:solidFill>
                  <a:srgbClr val="008000"/>
                </a:solidFill>
              </a:rPr>
              <a:t>③</a:t>
            </a:r>
          </a:p>
        </p:txBody>
      </p:sp>
    </p:spTree>
    <p:extLst>
      <p:ext uri="{BB962C8B-B14F-4D97-AF65-F5344CB8AC3E}">
        <p14:creationId xmlns:p14="http://schemas.microsoft.com/office/powerpoint/2010/main" val="42043817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left)">
                                      <p:cBhvr>
                                        <p:cTn id="7" dur="500"/>
                                        <p:tgtEl>
                                          <p:spTgt spid="2304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0408"/>
                                        </p:tgtEl>
                                        <p:attrNameLst>
                                          <p:attrName>style.visibility</p:attrName>
                                        </p:attrNameLst>
                                      </p:cBhvr>
                                      <p:to>
                                        <p:strVal val="visible"/>
                                      </p:to>
                                    </p:set>
                                    <p:animEffect transition="in" filter="wipe(left)">
                                      <p:cBhvr>
                                        <p:cTn id="11" dur="500"/>
                                        <p:tgtEl>
                                          <p:spTgt spid="23040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0409"/>
                                        </p:tgtEl>
                                        <p:attrNameLst>
                                          <p:attrName>style.visibility</p:attrName>
                                        </p:attrNameLst>
                                      </p:cBhvr>
                                      <p:to>
                                        <p:strVal val="visible"/>
                                      </p:to>
                                    </p:set>
                                    <p:animEffect transition="in" filter="wipe(left)">
                                      <p:cBhvr>
                                        <p:cTn id="15" dur="500"/>
                                        <p:tgtEl>
                                          <p:spTgt spid="230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nimBg="1" autoUpdateAnimBg="0"/>
      <p:bldP spid="230408" grpId="0" animBg="1" autoUpdateAnimBg="0"/>
      <p:bldP spid="23040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0" y="4714875"/>
            <a:ext cx="9144000" cy="682625"/>
          </a:xfrm>
          <a:prstGeom prst="rect">
            <a:avLst/>
          </a:prstGeom>
          <a:solidFill>
            <a:srgbClr val="CCFFFF"/>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5124" name="Text Box 3"/>
          <p:cNvSpPr txBox="1">
            <a:spLocks noChangeArrowheads="1"/>
          </p:cNvSpPr>
          <p:nvPr/>
        </p:nvSpPr>
        <p:spPr bwMode="auto">
          <a:xfrm>
            <a:off x="381000" y="228600"/>
            <a:ext cx="8799513" cy="6338888"/>
          </a:xfrm>
          <a:prstGeom prst="rect">
            <a:avLst/>
          </a:prstGeom>
          <a:noFill/>
          <a:ln w="12700" cap="sq">
            <a:noFill/>
            <a:miter lim="800000"/>
            <a:headEnd type="none" w="sm" len="sm"/>
            <a:tailEnd type="none" w="sm" len="sm"/>
          </a:ln>
        </p:spPr>
        <p:txBody>
          <a:bodyPr>
            <a:spAutoFit/>
          </a:bodyPr>
          <a:lstStyle/>
          <a:p>
            <a:pPr>
              <a:lnSpc>
                <a:spcPct val="115000"/>
              </a:lnSpc>
            </a:pPr>
            <a:r>
              <a:rPr lang="en-US" altLang="zh-CN" b="1">
                <a:solidFill>
                  <a:srgbClr val="990000"/>
                </a:solidFill>
                <a:ea typeface="楷体_GB2312" pitchFamily="49" charset="-122"/>
              </a:rPr>
              <a:t>void</a:t>
            </a:r>
            <a:r>
              <a:rPr lang="en-US" altLang="zh-CN">
                <a:solidFill>
                  <a:srgbClr val="990000"/>
                </a:solidFill>
                <a:ea typeface="楷体_GB2312" pitchFamily="49" charset="-122"/>
              </a:rPr>
              <a:t> CreatTree( CSTree </a:t>
            </a:r>
            <a:r>
              <a:rPr lang="en-US" altLang="zh-CN" b="1">
                <a:solidFill>
                  <a:srgbClr val="990000"/>
                </a:solidFill>
                <a:ea typeface="楷体_GB2312" pitchFamily="49" charset="-122"/>
              </a:rPr>
              <a:t>&amp;</a:t>
            </a:r>
            <a:r>
              <a:rPr lang="en-US" altLang="zh-CN">
                <a:solidFill>
                  <a:srgbClr val="990000"/>
                </a:solidFill>
                <a:ea typeface="楷体_GB2312" pitchFamily="49" charset="-122"/>
              </a:rPr>
              <a:t>T ) </a:t>
            </a:r>
            <a:r>
              <a:rPr lang="en-US" altLang="zh-CN" b="1">
                <a:solidFill>
                  <a:srgbClr val="990000"/>
                </a:solidFill>
                <a:ea typeface="楷体_GB2312" pitchFamily="49" charset="-122"/>
              </a:rPr>
              <a:t>{</a:t>
            </a:r>
            <a:endParaRPr lang="en-US" altLang="zh-CN">
              <a:solidFill>
                <a:srgbClr val="990000"/>
              </a:solidFill>
              <a:ea typeface="楷体_GB2312" pitchFamily="49" charset="-122"/>
            </a:endParaRPr>
          </a:p>
          <a:p>
            <a:pPr>
              <a:lnSpc>
                <a:spcPct val="115000"/>
              </a:lnSpc>
            </a:pPr>
            <a:r>
              <a:rPr lang="en-US" altLang="zh-CN">
                <a:solidFill>
                  <a:srgbClr val="990000"/>
                </a:solidFill>
                <a:ea typeface="楷体_GB2312" pitchFamily="49" charset="-122"/>
              </a:rPr>
              <a:t>    T = </a:t>
            </a:r>
            <a:r>
              <a:rPr lang="en-US" altLang="zh-CN" b="1">
                <a:solidFill>
                  <a:srgbClr val="990000"/>
                </a:solidFill>
                <a:ea typeface="楷体_GB2312" pitchFamily="49" charset="-122"/>
              </a:rPr>
              <a:t>NULL</a:t>
            </a:r>
            <a:r>
              <a:rPr lang="en-US" altLang="zh-CN">
                <a:solidFill>
                  <a:srgbClr val="990000"/>
                </a:solidFill>
                <a:ea typeface="楷体_GB2312" pitchFamily="49" charset="-122"/>
              </a:rPr>
              <a:t>;</a:t>
            </a:r>
          </a:p>
          <a:p>
            <a:pPr>
              <a:lnSpc>
                <a:spcPct val="115000"/>
              </a:lnSpc>
            </a:pPr>
            <a:r>
              <a:rPr lang="en-US" altLang="zh-CN">
                <a:solidFill>
                  <a:srgbClr val="990000"/>
                </a:solidFill>
                <a:ea typeface="楷体_GB2312" pitchFamily="49" charset="-122"/>
              </a:rPr>
              <a:t>    </a:t>
            </a:r>
            <a:r>
              <a:rPr lang="en-US" altLang="zh-CN" sz="3200" b="1">
                <a:solidFill>
                  <a:srgbClr val="990000"/>
                </a:solidFill>
                <a:ea typeface="楷体_GB2312" pitchFamily="49" charset="-122"/>
              </a:rPr>
              <a:t>for</a:t>
            </a:r>
            <a:r>
              <a:rPr lang="en-US" altLang="zh-CN" sz="3200">
                <a:solidFill>
                  <a:srgbClr val="990000"/>
                </a:solidFill>
                <a:ea typeface="楷体_GB2312" pitchFamily="49" charset="-122"/>
              </a:rPr>
              <a:t>( </a:t>
            </a:r>
            <a:r>
              <a:rPr lang="en-US" altLang="zh-CN" sz="3200" b="1">
                <a:solidFill>
                  <a:srgbClr val="990000"/>
                </a:solidFill>
                <a:ea typeface="楷体_GB2312" pitchFamily="49" charset="-122"/>
              </a:rPr>
              <a:t>scanf</a:t>
            </a:r>
            <a:r>
              <a:rPr lang="en-US" altLang="zh-CN" sz="3200">
                <a:solidFill>
                  <a:srgbClr val="990000"/>
                </a:solidFill>
                <a:ea typeface="楷体_GB2312" pitchFamily="49" charset="-122"/>
              </a:rPr>
              <a:t>(</a:t>
            </a:r>
            <a:r>
              <a:rPr lang="en-US" altLang="zh-CN" sz="3200" b="1">
                <a:solidFill>
                  <a:srgbClr val="990000"/>
                </a:solidFill>
                <a:ea typeface="楷体_GB2312" pitchFamily="49" charset="-122"/>
              </a:rPr>
              <a:t>&amp;</a:t>
            </a:r>
            <a:r>
              <a:rPr lang="en-US" altLang="zh-CN" sz="3200">
                <a:solidFill>
                  <a:srgbClr val="990000"/>
                </a:solidFill>
                <a:ea typeface="楷体_GB2312" pitchFamily="49" charset="-122"/>
              </a:rPr>
              <a:t>fa, </a:t>
            </a:r>
            <a:r>
              <a:rPr lang="en-US" altLang="zh-CN" sz="3200" b="1">
                <a:solidFill>
                  <a:srgbClr val="990000"/>
                </a:solidFill>
                <a:ea typeface="楷体_GB2312" pitchFamily="49" charset="-122"/>
              </a:rPr>
              <a:t>&amp;</a:t>
            </a:r>
            <a:r>
              <a:rPr lang="en-US" altLang="zh-CN" sz="3200">
                <a:solidFill>
                  <a:srgbClr val="990000"/>
                </a:solidFill>
                <a:ea typeface="楷体_GB2312" pitchFamily="49" charset="-122"/>
              </a:rPr>
              <a:t>ch); ch!=</a:t>
            </a:r>
            <a:r>
              <a:rPr lang="en-US" altLang="zh-CN" sz="3200">
                <a:solidFill>
                  <a:srgbClr val="990000"/>
                </a:solidFill>
                <a:ea typeface="楷体_GB2312" pitchFamily="49" charset="-122"/>
                <a:sym typeface="Symbol" pitchFamily="18" charset="2"/>
              </a:rPr>
              <a:t></a:t>
            </a:r>
            <a:r>
              <a:rPr lang="en-US" altLang="zh-CN" sz="3200">
                <a:solidFill>
                  <a:srgbClr val="990000"/>
                </a:solidFill>
                <a:ea typeface="楷体_GB2312" pitchFamily="49" charset="-122"/>
              </a:rPr>
              <a:t> </a:t>
            </a:r>
            <a:r>
              <a:rPr lang="en-US" altLang="zh-CN" sz="3200">
                <a:solidFill>
                  <a:srgbClr val="990000"/>
                </a:solidFill>
                <a:ea typeface="楷体_GB2312" pitchFamily="49" charset="-122"/>
                <a:sym typeface="Symbol" pitchFamily="18" charset="2"/>
              </a:rPr>
              <a:t></a:t>
            </a:r>
            <a:r>
              <a:rPr lang="en-US" altLang="zh-CN" sz="3200">
                <a:solidFill>
                  <a:srgbClr val="990000"/>
                </a:solidFill>
                <a:ea typeface="楷体_GB2312" pitchFamily="49" charset="-122"/>
              </a:rPr>
              <a:t>; </a:t>
            </a:r>
            <a:r>
              <a:rPr lang="en-US" altLang="zh-CN" sz="3200" b="1">
                <a:solidFill>
                  <a:srgbClr val="990000"/>
                </a:solidFill>
                <a:ea typeface="楷体_GB2312" pitchFamily="49" charset="-122"/>
              </a:rPr>
              <a:t>scanf</a:t>
            </a:r>
            <a:r>
              <a:rPr lang="en-US" altLang="zh-CN" sz="3200">
                <a:solidFill>
                  <a:srgbClr val="990000"/>
                </a:solidFill>
                <a:ea typeface="楷体_GB2312" pitchFamily="49" charset="-122"/>
              </a:rPr>
              <a:t>(</a:t>
            </a:r>
            <a:r>
              <a:rPr lang="en-US" altLang="zh-CN" sz="3200" b="1">
                <a:solidFill>
                  <a:srgbClr val="990000"/>
                </a:solidFill>
                <a:ea typeface="楷体_GB2312" pitchFamily="49" charset="-122"/>
              </a:rPr>
              <a:t>&amp;</a:t>
            </a:r>
            <a:r>
              <a:rPr lang="en-US" altLang="zh-CN" sz="3200">
                <a:solidFill>
                  <a:srgbClr val="990000"/>
                </a:solidFill>
                <a:ea typeface="楷体_GB2312" pitchFamily="49" charset="-122"/>
              </a:rPr>
              <a:t>fa,</a:t>
            </a:r>
            <a:r>
              <a:rPr lang="en-US" altLang="zh-CN" sz="3200" b="1">
                <a:solidFill>
                  <a:srgbClr val="990000"/>
                </a:solidFill>
                <a:ea typeface="楷体_GB2312" pitchFamily="49" charset="-122"/>
              </a:rPr>
              <a:t>&amp;</a:t>
            </a:r>
            <a:r>
              <a:rPr lang="en-US" altLang="zh-CN" sz="3200">
                <a:solidFill>
                  <a:srgbClr val="990000"/>
                </a:solidFill>
                <a:ea typeface="楷体_GB2312" pitchFamily="49" charset="-122"/>
              </a:rPr>
              <a:t>ch);)</a:t>
            </a:r>
          </a:p>
          <a:p>
            <a:pPr>
              <a:lnSpc>
                <a:spcPct val="115000"/>
              </a:lnSpc>
            </a:pPr>
            <a:r>
              <a:rPr lang="en-US" altLang="zh-CN" sz="3200">
                <a:solidFill>
                  <a:srgbClr val="990000"/>
                </a:solidFill>
                <a:ea typeface="楷体_GB2312" pitchFamily="49" charset="-122"/>
              </a:rPr>
              <a:t>    </a:t>
            </a:r>
            <a:r>
              <a:rPr lang="en-US" altLang="zh-CN" sz="3200" b="1">
                <a:solidFill>
                  <a:srgbClr val="990000"/>
                </a:solidFill>
                <a:ea typeface="楷体_GB2312" pitchFamily="49" charset="-122"/>
              </a:rPr>
              <a:t>{</a:t>
            </a:r>
            <a:endParaRPr lang="en-US" altLang="zh-CN" sz="3200">
              <a:solidFill>
                <a:srgbClr val="990000"/>
              </a:solidFill>
              <a:ea typeface="楷体_GB2312" pitchFamily="49" charset="-122"/>
            </a:endParaRPr>
          </a:p>
          <a:p>
            <a:pPr>
              <a:lnSpc>
                <a:spcPct val="115000"/>
              </a:lnSpc>
            </a:pPr>
            <a:r>
              <a:rPr lang="en-US" altLang="zh-CN">
                <a:solidFill>
                  <a:srgbClr val="990000"/>
                </a:solidFill>
                <a:ea typeface="楷体_GB2312" pitchFamily="49" charset="-122"/>
              </a:rPr>
              <a:t>	p = GetTreeNode(ch);    // </a:t>
            </a:r>
            <a:r>
              <a:rPr lang="zh-CN" altLang="en-US">
                <a:solidFill>
                  <a:srgbClr val="990000"/>
                </a:solidFill>
                <a:ea typeface="楷体_GB2312" pitchFamily="49" charset="-122"/>
              </a:rPr>
              <a:t>创建结点</a:t>
            </a:r>
          </a:p>
          <a:p>
            <a:pPr>
              <a:lnSpc>
                <a:spcPct val="115000"/>
              </a:lnSpc>
            </a:pPr>
            <a:r>
              <a:rPr lang="zh-CN" altLang="en-US">
                <a:solidFill>
                  <a:srgbClr val="990000"/>
                </a:solidFill>
                <a:ea typeface="楷体_GB2312" pitchFamily="49" charset="-122"/>
              </a:rPr>
              <a:t>	</a:t>
            </a:r>
            <a:r>
              <a:rPr lang="en-US" altLang="zh-CN">
                <a:solidFill>
                  <a:srgbClr val="990000"/>
                </a:solidFill>
                <a:ea typeface="楷体_GB2312" pitchFamily="49" charset="-122"/>
              </a:rPr>
              <a:t>EnQueue(Q, p);       // </a:t>
            </a:r>
            <a:r>
              <a:rPr lang="zh-CN" altLang="en-US">
                <a:solidFill>
                  <a:srgbClr val="990000"/>
                </a:solidFill>
                <a:ea typeface="楷体_GB2312" pitchFamily="49" charset="-122"/>
              </a:rPr>
              <a:t>指针入队列</a:t>
            </a:r>
            <a:r>
              <a:rPr lang="zh-CN" altLang="en-US">
                <a:solidFill>
                  <a:srgbClr val="FF3300"/>
                </a:solidFill>
                <a:ea typeface="楷体_GB2312" pitchFamily="49" charset="-122"/>
              </a:rPr>
              <a:t>尾</a:t>
            </a:r>
          </a:p>
          <a:p>
            <a:pPr>
              <a:lnSpc>
                <a:spcPct val="115000"/>
              </a:lnSpc>
            </a:pPr>
            <a:r>
              <a:rPr lang="zh-CN" altLang="en-US" b="1">
                <a:solidFill>
                  <a:srgbClr val="990000"/>
                </a:solidFill>
                <a:ea typeface="楷体_GB2312" pitchFamily="49" charset="-122"/>
              </a:rPr>
              <a:t>	</a:t>
            </a:r>
            <a:r>
              <a:rPr lang="en-US" altLang="zh-CN" b="1">
                <a:solidFill>
                  <a:srgbClr val="990000"/>
                </a:solidFill>
                <a:ea typeface="楷体_GB2312" pitchFamily="49" charset="-122"/>
              </a:rPr>
              <a:t>if</a:t>
            </a:r>
            <a:r>
              <a:rPr lang="en-US" altLang="zh-CN">
                <a:solidFill>
                  <a:srgbClr val="990000"/>
                </a:solidFill>
                <a:ea typeface="楷体_GB2312" pitchFamily="49" charset="-122"/>
              </a:rPr>
              <a:t> (fa </a:t>
            </a:r>
            <a:r>
              <a:rPr lang="en-US" altLang="zh-CN" b="1">
                <a:solidFill>
                  <a:srgbClr val="990000"/>
                </a:solidFill>
                <a:ea typeface="楷体_GB2312" pitchFamily="49" charset="-122"/>
              </a:rPr>
              <a:t>==</a:t>
            </a:r>
            <a:r>
              <a:rPr lang="en-US" altLang="zh-CN">
                <a:solidFill>
                  <a:srgbClr val="990000"/>
                </a:solidFill>
                <a:ea typeface="楷体_GB2312" pitchFamily="49" charset="-122"/>
              </a:rPr>
              <a:t> </a:t>
            </a:r>
            <a:r>
              <a:rPr lang="en-US" altLang="zh-CN">
                <a:solidFill>
                  <a:srgbClr val="990000"/>
                </a:solidFill>
                <a:ea typeface="楷体_GB2312" pitchFamily="49" charset="-122"/>
                <a:sym typeface="Symbol" pitchFamily="18" charset="2"/>
              </a:rPr>
              <a:t></a:t>
            </a:r>
            <a:r>
              <a:rPr lang="en-US" altLang="zh-CN">
                <a:solidFill>
                  <a:srgbClr val="990000"/>
                </a:solidFill>
                <a:ea typeface="楷体_GB2312" pitchFamily="49" charset="-122"/>
              </a:rPr>
              <a:t>#</a:t>
            </a:r>
            <a:r>
              <a:rPr lang="en-US" altLang="zh-CN">
                <a:solidFill>
                  <a:srgbClr val="990000"/>
                </a:solidFill>
                <a:ea typeface="楷体_GB2312" pitchFamily="49" charset="-122"/>
                <a:sym typeface="Symbol" pitchFamily="18" charset="2"/>
              </a:rPr>
              <a:t></a:t>
            </a:r>
            <a:r>
              <a:rPr lang="en-US" altLang="zh-CN">
                <a:solidFill>
                  <a:srgbClr val="990000"/>
                </a:solidFill>
                <a:ea typeface="楷体_GB2312" pitchFamily="49" charset="-122"/>
              </a:rPr>
              <a:t>)  T = p;    // </a:t>
            </a:r>
            <a:r>
              <a:rPr lang="zh-CN" altLang="en-US">
                <a:solidFill>
                  <a:srgbClr val="990000"/>
                </a:solidFill>
                <a:ea typeface="楷体_GB2312" pitchFamily="49" charset="-122"/>
              </a:rPr>
              <a:t>所建为根结点</a:t>
            </a:r>
          </a:p>
          <a:p>
            <a:pPr>
              <a:lnSpc>
                <a:spcPct val="115000"/>
              </a:lnSpc>
            </a:pPr>
            <a:r>
              <a:rPr lang="zh-CN" altLang="en-US" b="1">
                <a:solidFill>
                  <a:srgbClr val="990000"/>
                </a:solidFill>
                <a:ea typeface="楷体_GB2312" pitchFamily="49" charset="-122"/>
              </a:rPr>
              <a:t>        </a:t>
            </a:r>
            <a:r>
              <a:rPr lang="en-US" altLang="zh-CN" b="1">
                <a:solidFill>
                  <a:srgbClr val="990000"/>
                </a:solidFill>
                <a:ea typeface="楷体_GB2312" pitchFamily="49" charset="-122"/>
              </a:rPr>
              <a:t>else {</a:t>
            </a:r>
            <a:r>
              <a:rPr lang="en-US" altLang="zh-CN" b="1">
                <a:solidFill>
                  <a:srgbClr val="000000"/>
                </a:solidFill>
                <a:ea typeface="楷体_GB2312" pitchFamily="49" charset="-122"/>
              </a:rPr>
              <a:t>	        </a:t>
            </a:r>
            <a:r>
              <a:rPr lang="en-US" altLang="zh-CN" b="1">
                <a:solidFill>
                  <a:srgbClr val="990000"/>
                </a:solidFill>
                <a:ea typeface="楷体_GB2312" pitchFamily="49" charset="-122"/>
              </a:rPr>
              <a:t>}     </a:t>
            </a:r>
            <a:r>
              <a:rPr lang="en-US" altLang="zh-CN">
                <a:solidFill>
                  <a:srgbClr val="990000"/>
                </a:solidFill>
                <a:ea typeface="楷体_GB2312" pitchFamily="49" charset="-122"/>
              </a:rPr>
              <a:t>// </a:t>
            </a:r>
            <a:r>
              <a:rPr lang="zh-CN" altLang="en-US">
                <a:solidFill>
                  <a:srgbClr val="990000"/>
                </a:solidFill>
                <a:ea typeface="楷体_GB2312" pitchFamily="49" charset="-122"/>
              </a:rPr>
              <a:t>非根结点的情况</a:t>
            </a:r>
            <a:endParaRPr lang="zh-CN" altLang="en-US" b="1">
              <a:solidFill>
                <a:srgbClr val="990000"/>
              </a:solidFill>
              <a:ea typeface="楷体_GB2312" pitchFamily="49" charset="-122"/>
            </a:endParaRPr>
          </a:p>
          <a:p>
            <a:pPr>
              <a:lnSpc>
                <a:spcPct val="115000"/>
              </a:lnSpc>
            </a:pPr>
            <a:r>
              <a:rPr lang="zh-CN" altLang="en-US">
                <a:solidFill>
                  <a:srgbClr val="990000"/>
                </a:solidFill>
                <a:ea typeface="楷体_GB2312" pitchFamily="49" charset="-122"/>
              </a:rPr>
              <a:t>   </a:t>
            </a:r>
            <a:r>
              <a:rPr lang="en-US" altLang="zh-CN" b="1">
                <a:solidFill>
                  <a:srgbClr val="990000"/>
                </a:solidFill>
                <a:ea typeface="楷体_GB2312" pitchFamily="49" charset="-122"/>
              </a:rPr>
              <a:t>} </a:t>
            </a:r>
            <a:r>
              <a:rPr lang="en-US" altLang="zh-CN">
                <a:solidFill>
                  <a:srgbClr val="990000"/>
                </a:solidFill>
                <a:ea typeface="楷体_GB2312" pitchFamily="49" charset="-122"/>
              </a:rPr>
              <a:t>// for</a:t>
            </a:r>
            <a:endParaRPr lang="en-US" altLang="zh-CN" b="1">
              <a:solidFill>
                <a:srgbClr val="990000"/>
              </a:solidFill>
              <a:ea typeface="楷体_GB2312" pitchFamily="49" charset="-122"/>
            </a:endParaRPr>
          </a:p>
          <a:p>
            <a:pPr>
              <a:lnSpc>
                <a:spcPct val="115000"/>
              </a:lnSpc>
            </a:pPr>
            <a:r>
              <a:rPr lang="en-US" altLang="zh-CN" b="1">
                <a:solidFill>
                  <a:srgbClr val="990000"/>
                </a:solidFill>
                <a:ea typeface="楷体_GB2312" pitchFamily="49" charset="-122"/>
              </a:rPr>
              <a:t>} </a:t>
            </a:r>
            <a:r>
              <a:rPr lang="en-US" altLang="zh-CN">
                <a:solidFill>
                  <a:srgbClr val="990000"/>
                </a:solidFill>
                <a:ea typeface="楷体_GB2312" pitchFamily="49" charset="-122"/>
              </a:rPr>
              <a:t>// CreateTree	</a:t>
            </a:r>
          </a:p>
        </p:txBody>
      </p:sp>
      <p:sp>
        <p:nvSpPr>
          <p:cNvPr id="5125" name="Text Box 4">
            <a:hlinkClick r:id="" action="ppaction://noaction" highlightClick="1"/>
          </p:cNvPr>
          <p:cNvSpPr txBox="1">
            <a:spLocks noChangeArrowheads="1"/>
          </p:cNvSpPr>
          <p:nvPr/>
        </p:nvSpPr>
        <p:spPr bwMode="auto">
          <a:xfrm>
            <a:off x="2514600" y="4724400"/>
            <a:ext cx="1905000" cy="579438"/>
          </a:xfrm>
          <a:prstGeom prst="rect">
            <a:avLst/>
          </a:prstGeom>
          <a:noFill/>
          <a:ln w="12700" cap="sq">
            <a:noFill/>
            <a:miter lim="800000"/>
            <a:headEnd type="none" w="sm" len="sm"/>
            <a:tailEnd type="none" w="sm" len="sm"/>
          </a:ln>
        </p:spPr>
        <p:txBody>
          <a:bodyPr>
            <a:spAutoFit/>
          </a:bodyPr>
          <a:lstStyle/>
          <a:p>
            <a:r>
              <a:rPr lang="en-US" altLang="zh-CN" sz="3200" b="1">
                <a:solidFill>
                  <a:srgbClr val="003399"/>
                </a:solidFill>
              </a:rPr>
              <a:t> …   … </a:t>
            </a:r>
          </a:p>
        </p:txBody>
      </p:sp>
      <p:graphicFrame>
        <p:nvGraphicFramePr>
          <p:cNvPr id="5122" name="Object 5">
            <a:hlinkClick r:id="" action="ppaction://noaction"/>
          </p:cNvPr>
          <p:cNvGraphicFramePr>
            <a:graphicFrameLocks noChangeAspect="1"/>
          </p:cNvGraphicFramePr>
          <p:nvPr/>
        </p:nvGraphicFramePr>
        <p:xfrm>
          <a:off x="8426450" y="5943600"/>
          <a:ext cx="336550" cy="609600"/>
        </p:xfrm>
        <a:graphic>
          <a:graphicData uri="http://schemas.openxmlformats.org/presentationml/2006/ole">
            <mc:AlternateContent xmlns:mc="http://schemas.openxmlformats.org/markup-compatibility/2006">
              <mc:Choice xmlns:v="urn:schemas-microsoft-com:vml" Requires="v">
                <p:oleObj spid="_x0000_s7199" name="剪辑" r:id="rId4" imgW="3247200" imgH="5878800" progId="">
                  <p:embed/>
                </p:oleObj>
              </mc:Choice>
              <mc:Fallback>
                <p:oleObj name="剪辑" r:id="rId4" imgW="3247200" imgH="5878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6450" y="5943600"/>
                        <a:ext cx="3365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1601708"/>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3011488"/>
            <a:ext cx="9144000" cy="2116137"/>
          </a:xfrm>
          <a:prstGeom prst="rect">
            <a:avLst/>
          </a:prstGeom>
          <a:solidFill>
            <a:srgbClr val="FFFFCC"/>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45059" name="Rectangle 3"/>
          <p:cNvSpPr>
            <a:spLocks noChangeArrowheads="1"/>
          </p:cNvSpPr>
          <p:nvPr/>
        </p:nvSpPr>
        <p:spPr bwMode="auto">
          <a:xfrm>
            <a:off x="0" y="950913"/>
            <a:ext cx="9144000" cy="2079625"/>
          </a:xfrm>
          <a:prstGeom prst="rect">
            <a:avLst/>
          </a:prstGeom>
          <a:solidFill>
            <a:srgbClr val="CCFFFF"/>
          </a:solidFill>
          <a:ln w="12700" cap="sq">
            <a:noFill/>
            <a:miter lim="800000"/>
            <a:headEnd type="none" w="sm" len="sm"/>
            <a:tailEnd type="none" w="sm" len="sm"/>
          </a:ln>
        </p:spPr>
        <p:txBody>
          <a:bodyPr wrap="none" anchor="ctr"/>
          <a:lstStyle/>
          <a:p>
            <a:endParaRPr lang="zh-CN" altLang="en-US" sz="2400">
              <a:solidFill>
                <a:srgbClr val="000000"/>
              </a:solidFill>
            </a:endParaRPr>
          </a:p>
        </p:txBody>
      </p:sp>
      <p:sp>
        <p:nvSpPr>
          <p:cNvPr id="45060" name="Text Box 4"/>
          <p:cNvSpPr txBox="1">
            <a:spLocks noChangeArrowheads="1"/>
          </p:cNvSpPr>
          <p:nvPr/>
        </p:nvSpPr>
        <p:spPr bwMode="auto">
          <a:xfrm>
            <a:off x="609600" y="304800"/>
            <a:ext cx="8497888" cy="6140450"/>
          </a:xfrm>
          <a:prstGeom prst="rect">
            <a:avLst/>
          </a:prstGeom>
          <a:noFill/>
          <a:ln w="12700" cap="sq">
            <a:noFill/>
            <a:miter lim="800000"/>
            <a:headEnd type="none" w="sm" len="sm"/>
            <a:tailEnd type="none" w="sm" len="sm"/>
          </a:ln>
        </p:spPr>
        <p:txBody>
          <a:bodyPr wrap="none">
            <a:spAutoFit/>
          </a:bodyPr>
          <a:lstStyle/>
          <a:p>
            <a:r>
              <a:rPr lang="en-US" altLang="zh-CN">
                <a:solidFill>
                  <a:srgbClr val="990000"/>
                </a:solidFill>
                <a:ea typeface="楷体_GB2312" pitchFamily="49" charset="-122"/>
              </a:rPr>
              <a:t>GetHead(Q,s);  // </a:t>
            </a:r>
            <a:r>
              <a:rPr lang="zh-CN" altLang="zh-CN">
                <a:solidFill>
                  <a:srgbClr val="990000"/>
                </a:solidFill>
                <a:ea typeface="楷体_GB2312" pitchFamily="49" charset="-122"/>
              </a:rPr>
              <a:t>取队列</a:t>
            </a:r>
            <a:r>
              <a:rPr lang="zh-CN" altLang="zh-CN">
                <a:solidFill>
                  <a:srgbClr val="FF3300"/>
                </a:solidFill>
                <a:ea typeface="楷体_GB2312" pitchFamily="49" charset="-122"/>
              </a:rPr>
              <a:t>头</a:t>
            </a:r>
            <a:r>
              <a:rPr lang="zh-CN" altLang="zh-CN">
                <a:solidFill>
                  <a:srgbClr val="990000"/>
                </a:solidFill>
                <a:ea typeface="楷体_GB2312" pitchFamily="49" charset="-122"/>
              </a:rPr>
              <a:t>元素(指针值)</a:t>
            </a:r>
            <a:endParaRPr lang="en-US" altLang="zh-CN">
              <a:solidFill>
                <a:srgbClr val="990000"/>
              </a:solidFill>
              <a:ea typeface="楷体_GB2312" pitchFamily="49" charset="-122"/>
            </a:endParaRPr>
          </a:p>
          <a:p>
            <a:pPr>
              <a:lnSpc>
                <a:spcPct val="125000"/>
              </a:lnSpc>
            </a:pPr>
            <a:r>
              <a:rPr lang="en-US" altLang="zh-CN" b="1">
                <a:solidFill>
                  <a:srgbClr val="990000"/>
                </a:solidFill>
                <a:ea typeface="楷体_GB2312" pitchFamily="49" charset="-122"/>
              </a:rPr>
              <a:t>while</a:t>
            </a:r>
            <a:r>
              <a:rPr lang="en-US" altLang="zh-CN">
                <a:solidFill>
                  <a:srgbClr val="990000"/>
                </a:solidFill>
                <a:ea typeface="楷体_GB2312" pitchFamily="49" charset="-122"/>
              </a:rPr>
              <a:t> (s-&gt;data </a:t>
            </a:r>
            <a:r>
              <a:rPr lang="en-US" altLang="zh-CN" b="1">
                <a:solidFill>
                  <a:srgbClr val="990000"/>
                </a:solidFill>
                <a:ea typeface="楷体_GB2312" pitchFamily="49" charset="-122"/>
              </a:rPr>
              <a:t>!=</a:t>
            </a:r>
            <a:r>
              <a:rPr lang="en-US" altLang="zh-CN">
                <a:solidFill>
                  <a:srgbClr val="990000"/>
                </a:solidFill>
                <a:ea typeface="楷体_GB2312" pitchFamily="49" charset="-122"/>
              </a:rPr>
              <a:t> fa ) </a:t>
            </a:r>
            <a:r>
              <a:rPr lang="en-US" altLang="zh-CN" b="1">
                <a:solidFill>
                  <a:srgbClr val="990000"/>
                </a:solidFill>
                <a:ea typeface="楷体_GB2312" pitchFamily="49" charset="-122"/>
              </a:rPr>
              <a:t>{ </a:t>
            </a:r>
            <a:r>
              <a:rPr lang="en-US" altLang="zh-CN" sz="3200">
                <a:solidFill>
                  <a:srgbClr val="990000"/>
                </a:solidFill>
                <a:ea typeface="楷体_GB2312" pitchFamily="49" charset="-122"/>
              </a:rPr>
              <a:t>// </a:t>
            </a:r>
            <a:r>
              <a:rPr lang="zh-CN" altLang="en-US" sz="3200">
                <a:solidFill>
                  <a:srgbClr val="990000"/>
                </a:solidFill>
                <a:ea typeface="楷体_GB2312" pitchFamily="49" charset="-122"/>
              </a:rPr>
              <a:t>查询双亲结点，出队</a:t>
            </a:r>
          </a:p>
          <a:p>
            <a:pPr>
              <a:lnSpc>
                <a:spcPct val="125000"/>
              </a:lnSpc>
            </a:pPr>
            <a:r>
              <a:rPr lang="zh-CN" altLang="en-US">
                <a:solidFill>
                  <a:srgbClr val="990000"/>
                </a:solidFill>
                <a:ea typeface="楷体_GB2312" pitchFamily="49" charset="-122"/>
              </a:rPr>
              <a:t>     </a:t>
            </a:r>
            <a:r>
              <a:rPr lang="en-US" altLang="zh-CN">
                <a:solidFill>
                  <a:srgbClr val="990000"/>
                </a:solidFill>
                <a:ea typeface="楷体_GB2312" pitchFamily="49" charset="-122"/>
              </a:rPr>
              <a:t>DeQueue(Q,s);  GetHead(Q,s);</a:t>
            </a:r>
          </a:p>
          <a:p>
            <a:pPr>
              <a:lnSpc>
                <a:spcPct val="125000"/>
              </a:lnSpc>
            </a:pPr>
            <a:r>
              <a:rPr lang="en-US" altLang="zh-CN" b="1">
                <a:solidFill>
                  <a:srgbClr val="990000"/>
                </a:solidFill>
                <a:ea typeface="楷体_GB2312" pitchFamily="49" charset="-122"/>
              </a:rPr>
              <a:t>}   </a:t>
            </a:r>
          </a:p>
          <a:p>
            <a:pPr>
              <a:lnSpc>
                <a:spcPct val="125000"/>
              </a:lnSpc>
            </a:pPr>
            <a:r>
              <a:rPr lang="en-US" altLang="zh-CN" b="1">
                <a:solidFill>
                  <a:srgbClr val="990000"/>
                </a:solidFill>
                <a:ea typeface="楷体_GB2312" pitchFamily="49" charset="-122"/>
              </a:rPr>
              <a:t>if</a:t>
            </a:r>
            <a:r>
              <a:rPr lang="en-US" altLang="zh-CN">
                <a:solidFill>
                  <a:srgbClr val="990000"/>
                </a:solidFill>
                <a:ea typeface="楷体_GB2312" pitchFamily="49" charset="-122"/>
              </a:rPr>
              <a:t> (</a:t>
            </a:r>
            <a:r>
              <a:rPr lang="en-US" altLang="zh-CN" b="1">
                <a:solidFill>
                  <a:srgbClr val="990000"/>
                </a:solidFill>
                <a:ea typeface="楷体_GB2312" pitchFamily="49" charset="-122"/>
              </a:rPr>
              <a:t>!</a:t>
            </a:r>
            <a:r>
              <a:rPr lang="en-US" altLang="zh-CN">
                <a:solidFill>
                  <a:srgbClr val="990000"/>
                </a:solidFill>
                <a:ea typeface="楷体_GB2312" pitchFamily="49" charset="-122"/>
              </a:rPr>
              <a:t>(s-&gt;firstchild)) </a:t>
            </a:r>
          </a:p>
          <a:p>
            <a:pPr>
              <a:lnSpc>
                <a:spcPct val="125000"/>
              </a:lnSpc>
            </a:pPr>
            <a:r>
              <a:rPr lang="en-US" altLang="zh-CN">
                <a:solidFill>
                  <a:srgbClr val="990000"/>
                </a:solidFill>
                <a:ea typeface="楷体_GB2312" pitchFamily="49" charset="-122"/>
              </a:rPr>
              <a:t>   </a:t>
            </a:r>
            <a:r>
              <a:rPr lang="en-US" altLang="zh-CN" b="1">
                <a:solidFill>
                  <a:srgbClr val="990000"/>
                </a:solidFill>
                <a:ea typeface="楷体_GB2312" pitchFamily="49" charset="-122"/>
              </a:rPr>
              <a:t>{</a:t>
            </a:r>
            <a:r>
              <a:rPr lang="en-US" altLang="zh-CN">
                <a:solidFill>
                  <a:srgbClr val="990000"/>
                </a:solidFill>
                <a:ea typeface="楷体_GB2312" pitchFamily="49" charset="-122"/>
              </a:rPr>
              <a:t> s-&gt;firstchild = p; r = p; </a:t>
            </a:r>
            <a:r>
              <a:rPr lang="en-US" altLang="zh-CN" b="1">
                <a:solidFill>
                  <a:srgbClr val="990000"/>
                </a:solidFill>
                <a:ea typeface="楷体_GB2312" pitchFamily="49" charset="-122"/>
              </a:rPr>
              <a:t>}</a:t>
            </a:r>
          </a:p>
          <a:p>
            <a:pPr>
              <a:lnSpc>
                <a:spcPct val="125000"/>
              </a:lnSpc>
            </a:pPr>
            <a:r>
              <a:rPr lang="en-US" altLang="zh-CN" b="1">
                <a:solidFill>
                  <a:srgbClr val="990000"/>
                </a:solidFill>
                <a:ea typeface="楷体_GB2312" pitchFamily="49" charset="-122"/>
              </a:rPr>
              <a:t>                         </a:t>
            </a:r>
            <a:r>
              <a:rPr lang="en-US" altLang="zh-CN">
                <a:solidFill>
                  <a:srgbClr val="990000"/>
                </a:solidFill>
                <a:ea typeface="楷体_GB2312" pitchFamily="49" charset="-122"/>
              </a:rPr>
              <a:t>// </a:t>
            </a:r>
            <a:r>
              <a:rPr lang="zh-CN" altLang="en-US">
                <a:solidFill>
                  <a:srgbClr val="990000"/>
                </a:solidFill>
                <a:ea typeface="楷体_GB2312" pitchFamily="49" charset="-122"/>
              </a:rPr>
              <a:t>链接第一个孩子结点</a:t>
            </a:r>
          </a:p>
          <a:p>
            <a:pPr>
              <a:lnSpc>
                <a:spcPct val="125000"/>
              </a:lnSpc>
            </a:pPr>
            <a:r>
              <a:rPr lang="en-US" altLang="zh-CN" b="1">
                <a:solidFill>
                  <a:srgbClr val="990000"/>
                </a:solidFill>
                <a:ea typeface="楷体_GB2312" pitchFamily="49" charset="-122"/>
              </a:rPr>
              <a:t>else</a:t>
            </a:r>
            <a:r>
              <a:rPr lang="en-US" altLang="zh-CN">
                <a:solidFill>
                  <a:srgbClr val="990000"/>
                </a:solidFill>
                <a:ea typeface="楷体_GB2312" pitchFamily="49" charset="-122"/>
              </a:rPr>
              <a:t> </a:t>
            </a:r>
            <a:r>
              <a:rPr lang="en-US" altLang="zh-CN" b="1">
                <a:solidFill>
                  <a:srgbClr val="990000"/>
                </a:solidFill>
                <a:ea typeface="楷体_GB2312" pitchFamily="49" charset="-122"/>
              </a:rPr>
              <a:t>{</a:t>
            </a:r>
            <a:r>
              <a:rPr lang="en-US" altLang="zh-CN">
                <a:solidFill>
                  <a:srgbClr val="990000"/>
                </a:solidFill>
                <a:ea typeface="楷体_GB2312" pitchFamily="49" charset="-122"/>
              </a:rPr>
              <a:t> r-&gt;nextsibling = p;  r = p;  </a:t>
            </a:r>
            <a:r>
              <a:rPr lang="en-US" altLang="zh-CN" b="1">
                <a:solidFill>
                  <a:srgbClr val="990000"/>
                </a:solidFill>
                <a:ea typeface="楷体_GB2312" pitchFamily="49" charset="-122"/>
              </a:rPr>
              <a:t>}</a:t>
            </a:r>
          </a:p>
          <a:p>
            <a:pPr>
              <a:lnSpc>
                <a:spcPct val="125000"/>
              </a:lnSpc>
            </a:pPr>
            <a:r>
              <a:rPr lang="en-US" altLang="zh-CN" b="1">
                <a:solidFill>
                  <a:srgbClr val="990000"/>
                </a:solidFill>
                <a:ea typeface="楷体_GB2312" pitchFamily="49" charset="-122"/>
              </a:rPr>
              <a:t>                           </a:t>
            </a:r>
            <a:r>
              <a:rPr lang="en-US" altLang="zh-CN">
                <a:solidFill>
                  <a:srgbClr val="990000"/>
                </a:solidFill>
                <a:ea typeface="楷体_GB2312" pitchFamily="49" charset="-122"/>
              </a:rPr>
              <a:t>// </a:t>
            </a:r>
            <a:r>
              <a:rPr lang="zh-CN" altLang="en-US">
                <a:solidFill>
                  <a:srgbClr val="990000"/>
                </a:solidFill>
                <a:ea typeface="楷体_GB2312" pitchFamily="49" charset="-122"/>
              </a:rPr>
              <a:t>链接其它孩子结点</a:t>
            </a:r>
            <a:r>
              <a:rPr lang="zh-CN" altLang="en-US" b="1">
                <a:solidFill>
                  <a:srgbClr val="990000"/>
                </a:solidFill>
                <a:ea typeface="楷体_GB2312" pitchFamily="49" charset="-122"/>
              </a:rPr>
              <a:t> </a:t>
            </a:r>
          </a:p>
        </p:txBody>
      </p:sp>
    </p:spTree>
    <p:extLst>
      <p:ext uri="{BB962C8B-B14F-4D97-AF65-F5344CB8AC3E}">
        <p14:creationId xmlns:p14="http://schemas.microsoft.com/office/powerpoint/2010/main" val="556408042"/>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04800" y="381000"/>
            <a:ext cx="399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6.1 </a:t>
            </a:r>
            <a:r>
              <a:rPr lang="zh-CN" altLang="en-US" sz="4000" b="1">
                <a:solidFill>
                  <a:srgbClr val="000000"/>
                </a:solidFill>
                <a:ea typeface="隶书" pitchFamily="49" charset="-122"/>
              </a:rPr>
              <a:t>树的类型定义</a:t>
            </a:r>
            <a:endParaRPr lang="zh-CN" altLang="en-US" sz="2400">
              <a:solidFill>
                <a:srgbClr val="000000"/>
              </a:solidFill>
            </a:endParaRPr>
          </a:p>
        </p:txBody>
      </p:sp>
      <p:sp>
        <p:nvSpPr>
          <p:cNvPr id="69635" name="Text Box 3">
            <a:hlinkClick r:id="" action="ppaction://noaction" highlightClick="1"/>
          </p:cNvPr>
          <p:cNvSpPr txBox="1">
            <a:spLocks noChangeArrowheads="1"/>
          </p:cNvSpPr>
          <p:nvPr/>
        </p:nvSpPr>
        <p:spPr bwMode="auto">
          <a:xfrm>
            <a:off x="2895600" y="1127125"/>
            <a:ext cx="526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latin typeface="隶书" pitchFamily="49" charset="-122"/>
                <a:ea typeface="隶书" pitchFamily="49" charset="-122"/>
              </a:rPr>
              <a:t>6.2 </a:t>
            </a:r>
            <a:r>
              <a:rPr lang="zh-CN" altLang="en-US" sz="4000" b="1">
                <a:solidFill>
                  <a:srgbClr val="000000"/>
                </a:solidFill>
                <a:latin typeface="隶书" pitchFamily="49" charset="-122"/>
                <a:ea typeface="隶书" pitchFamily="49" charset="-122"/>
              </a:rPr>
              <a:t>二叉树的类型定义</a:t>
            </a:r>
            <a:endParaRPr lang="zh-CN" altLang="en-US" sz="2400">
              <a:solidFill>
                <a:srgbClr val="000000"/>
              </a:solidFill>
            </a:endParaRPr>
          </a:p>
        </p:txBody>
      </p:sp>
      <p:sp>
        <p:nvSpPr>
          <p:cNvPr id="69636" name="Text Box 4">
            <a:hlinkClick r:id="" action="ppaction://noaction" highlightClick="1"/>
          </p:cNvPr>
          <p:cNvSpPr txBox="1">
            <a:spLocks noChangeArrowheads="1"/>
          </p:cNvSpPr>
          <p:nvPr/>
        </p:nvSpPr>
        <p:spPr bwMode="auto">
          <a:xfrm>
            <a:off x="304800" y="1871663"/>
            <a:ext cx="5264150" cy="701675"/>
          </a:xfrm>
          <a:prstGeom prst="rect">
            <a:avLst/>
          </a:prstGeom>
          <a:noFill/>
          <a:ln w="12700" cap="sq" algn="ctr">
            <a:noFill/>
            <a:miter lim="800000"/>
            <a:headEnd type="none" w="sm" len="sm"/>
            <a:tailEnd type="none" w="sm" len="sm"/>
          </a:ln>
        </p:spPr>
        <p:txBody>
          <a:bodyPr wrap="none">
            <a:spAutoFit/>
          </a:bodyPr>
          <a:lstStyle/>
          <a:p>
            <a:r>
              <a:rPr lang="en-US" altLang="zh-CN" sz="4000" b="1">
                <a:solidFill>
                  <a:srgbClr val="000000"/>
                </a:solidFill>
                <a:latin typeface="隶书" pitchFamily="49" charset="-122"/>
                <a:ea typeface="隶书" pitchFamily="49" charset="-122"/>
              </a:rPr>
              <a:t>6.3 </a:t>
            </a:r>
            <a:r>
              <a:rPr lang="zh-CN" altLang="en-US" sz="4000" b="1">
                <a:solidFill>
                  <a:srgbClr val="000000"/>
                </a:solidFill>
                <a:latin typeface="隶书" pitchFamily="49" charset="-122"/>
                <a:ea typeface="隶书" pitchFamily="49" charset="-122"/>
              </a:rPr>
              <a:t>二叉树的存储结构</a:t>
            </a:r>
          </a:p>
        </p:txBody>
      </p:sp>
      <p:sp>
        <p:nvSpPr>
          <p:cNvPr id="69637" name="Text Box 5">
            <a:hlinkClick r:id="" action="ppaction://noaction" highlightClick="1"/>
          </p:cNvPr>
          <p:cNvSpPr txBox="1">
            <a:spLocks noChangeArrowheads="1"/>
          </p:cNvSpPr>
          <p:nvPr/>
        </p:nvSpPr>
        <p:spPr bwMode="auto">
          <a:xfrm>
            <a:off x="2895600" y="2617788"/>
            <a:ext cx="4248150" cy="701675"/>
          </a:xfrm>
          <a:prstGeom prst="rect">
            <a:avLst/>
          </a:prstGeom>
          <a:noFill/>
          <a:ln w="12700" cap="sq" algn="ctr">
            <a:noFill/>
            <a:miter lim="800000"/>
            <a:headEnd type="none" w="sm" len="sm"/>
            <a:tailEnd type="none" w="sm" len="sm"/>
          </a:ln>
        </p:spPr>
        <p:txBody>
          <a:bodyPr wrap="none">
            <a:spAutoFit/>
          </a:bodyPr>
          <a:lstStyle/>
          <a:p>
            <a:r>
              <a:rPr lang="en-US" altLang="zh-CN" sz="4000">
                <a:solidFill>
                  <a:srgbClr val="000000"/>
                </a:solidFill>
                <a:latin typeface="隶书" pitchFamily="49" charset="-122"/>
                <a:ea typeface="隶书" pitchFamily="49" charset="-122"/>
              </a:rPr>
              <a:t>6.4 </a:t>
            </a:r>
            <a:r>
              <a:rPr lang="zh-CN" altLang="en-US" sz="4000">
                <a:solidFill>
                  <a:srgbClr val="000000"/>
                </a:solidFill>
                <a:latin typeface="隶书" pitchFamily="49" charset="-122"/>
                <a:ea typeface="隶书" pitchFamily="49" charset="-122"/>
              </a:rPr>
              <a:t>二叉树的遍历</a:t>
            </a:r>
          </a:p>
        </p:txBody>
      </p:sp>
      <p:sp>
        <p:nvSpPr>
          <p:cNvPr id="69638" name="Text Box 6">
            <a:hlinkClick r:id="" action="ppaction://noaction" highlightClick="1"/>
          </p:cNvPr>
          <p:cNvSpPr txBox="1">
            <a:spLocks noChangeArrowheads="1"/>
          </p:cNvSpPr>
          <p:nvPr/>
        </p:nvSpPr>
        <p:spPr bwMode="auto">
          <a:xfrm>
            <a:off x="304800" y="3413125"/>
            <a:ext cx="3733800" cy="701675"/>
          </a:xfrm>
          <a:prstGeom prst="rect">
            <a:avLst/>
          </a:prstGeom>
          <a:noFill/>
          <a:ln w="12700" cap="sq">
            <a:noFill/>
            <a:miter lim="800000"/>
            <a:headEnd type="none" w="sm" len="sm"/>
            <a:tailEnd type="none" w="sm" len="sm"/>
          </a:ln>
        </p:spPr>
        <p:txBody>
          <a:bodyPr>
            <a:spAutoFit/>
          </a:bodyPr>
          <a:lstStyle/>
          <a:p>
            <a:r>
              <a:rPr lang="en-US" altLang="zh-CN" sz="4000" b="1">
                <a:solidFill>
                  <a:srgbClr val="000000"/>
                </a:solidFill>
                <a:ea typeface="隶书" pitchFamily="49" charset="-122"/>
              </a:rPr>
              <a:t>6.5 </a:t>
            </a:r>
            <a:r>
              <a:rPr lang="zh-CN" altLang="en-US" sz="4000" b="1">
                <a:solidFill>
                  <a:srgbClr val="000000"/>
                </a:solidFill>
                <a:ea typeface="隶书" pitchFamily="49" charset="-122"/>
              </a:rPr>
              <a:t>线索二叉树</a:t>
            </a:r>
          </a:p>
        </p:txBody>
      </p:sp>
      <p:sp>
        <p:nvSpPr>
          <p:cNvPr id="69639" name="Text Box 7">
            <a:hlinkClick r:id="" action="ppaction://noaction" highlightClick="1"/>
          </p:cNvPr>
          <p:cNvSpPr txBox="1">
            <a:spLocks noChangeArrowheads="1"/>
          </p:cNvSpPr>
          <p:nvPr/>
        </p:nvSpPr>
        <p:spPr bwMode="auto">
          <a:xfrm>
            <a:off x="2819400" y="4191000"/>
            <a:ext cx="5518150" cy="701675"/>
          </a:xfrm>
          <a:prstGeom prst="rect">
            <a:avLst/>
          </a:prstGeom>
          <a:noFill/>
          <a:ln w="12700" cap="sq" algn="ctr">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6.6 </a:t>
            </a:r>
            <a:r>
              <a:rPr lang="zh-CN" altLang="en-US" sz="4000" b="1">
                <a:solidFill>
                  <a:srgbClr val="000000"/>
                </a:solidFill>
                <a:ea typeface="隶书" pitchFamily="49" charset="-122"/>
              </a:rPr>
              <a:t>树和森林的表示方法</a:t>
            </a:r>
          </a:p>
        </p:txBody>
      </p:sp>
      <p:sp>
        <p:nvSpPr>
          <p:cNvPr id="69640" name="Text Box 8">
            <a:hlinkClick r:id="" action="ppaction://noaction" highlightClick="1"/>
          </p:cNvPr>
          <p:cNvSpPr txBox="1">
            <a:spLocks noChangeArrowheads="1"/>
          </p:cNvSpPr>
          <p:nvPr/>
        </p:nvSpPr>
        <p:spPr bwMode="auto">
          <a:xfrm>
            <a:off x="228600" y="4953000"/>
            <a:ext cx="5414963" cy="701675"/>
          </a:xfrm>
          <a:prstGeom prst="rect">
            <a:avLst/>
          </a:prstGeom>
          <a:noFill/>
          <a:ln w="12700" cap="sq" algn="ctr">
            <a:noFill/>
            <a:miter lim="800000"/>
            <a:headEnd type="none" w="sm" len="sm"/>
            <a:tailEnd type="none" w="sm" len="sm"/>
          </a:ln>
        </p:spPr>
        <p:txBody>
          <a:bodyPr>
            <a:spAutoFit/>
          </a:bodyPr>
          <a:lstStyle/>
          <a:p>
            <a:r>
              <a:rPr lang="en-US" altLang="zh-CN" sz="4000" b="1">
                <a:solidFill>
                  <a:srgbClr val="000000"/>
                </a:solidFill>
                <a:ea typeface="隶书" pitchFamily="49" charset="-122"/>
              </a:rPr>
              <a:t>6.7 </a:t>
            </a:r>
            <a:r>
              <a:rPr lang="zh-CN" altLang="en-US" sz="4000" b="1">
                <a:solidFill>
                  <a:srgbClr val="000000"/>
                </a:solidFill>
                <a:ea typeface="隶书" pitchFamily="49" charset="-122"/>
              </a:rPr>
              <a:t>树和森林的遍历</a:t>
            </a:r>
          </a:p>
        </p:txBody>
      </p:sp>
      <p:sp>
        <p:nvSpPr>
          <p:cNvPr id="69641" name="Text Box 9">
            <a:hlinkClick r:id="" action="ppaction://noaction" highlightClick="1"/>
          </p:cNvPr>
          <p:cNvSpPr txBox="1">
            <a:spLocks noChangeArrowheads="1"/>
          </p:cNvSpPr>
          <p:nvPr/>
        </p:nvSpPr>
        <p:spPr bwMode="auto">
          <a:xfrm>
            <a:off x="2895600" y="5715000"/>
            <a:ext cx="6099747" cy="707886"/>
          </a:xfrm>
          <a:prstGeom prst="rect">
            <a:avLst/>
          </a:prstGeom>
          <a:noFill/>
          <a:ln w="12700" cap="sq">
            <a:noFill/>
            <a:miter lim="800000"/>
            <a:headEnd type="none" w="sm" len="sm"/>
            <a:tailEnd type="none" w="sm" len="sm"/>
          </a:ln>
        </p:spPr>
        <p:txBody>
          <a:bodyPr wrap="none">
            <a:spAutoFit/>
          </a:bodyPr>
          <a:lstStyle/>
          <a:p>
            <a:r>
              <a:rPr lang="en-US" altLang="zh-CN" sz="4000" b="1" dirty="0">
                <a:solidFill>
                  <a:srgbClr val="FF0000"/>
                </a:solidFill>
                <a:ea typeface="隶书" pitchFamily="49" charset="-122"/>
              </a:rPr>
              <a:t>6.8 </a:t>
            </a:r>
            <a:r>
              <a:rPr lang="zh-CN" altLang="en-US" sz="4000" b="1" dirty="0">
                <a:solidFill>
                  <a:srgbClr val="FF0000"/>
                </a:solidFill>
                <a:ea typeface="隶书" pitchFamily="49" charset="-122"/>
              </a:rPr>
              <a:t>哈夫曼树与哈夫曼编码</a:t>
            </a:r>
          </a:p>
        </p:txBody>
      </p:sp>
    </p:spTree>
    <p:extLst>
      <p:ext uri="{BB962C8B-B14F-4D97-AF65-F5344CB8AC3E}">
        <p14:creationId xmlns:p14="http://schemas.microsoft.com/office/powerpoint/2010/main" val="1952703156"/>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1219200"/>
            <a:ext cx="8077200" cy="1143000"/>
          </a:xfrm>
        </p:spPr>
        <p:txBody>
          <a:bodyPr/>
          <a:lstStyle/>
          <a:p>
            <a:pPr algn="l" eaLnBrk="1" hangingPunct="1"/>
            <a:r>
              <a:rPr lang="en-US" altLang="zh-CN" sz="6000" b="1" smtClean="0">
                <a:solidFill>
                  <a:srgbClr val="008080"/>
                </a:solidFill>
                <a:ea typeface="楷体_GB2312" pitchFamily="49" charset="-122"/>
              </a:rPr>
              <a:t>6.8  </a:t>
            </a:r>
            <a:r>
              <a:rPr lang="zh-CN" altLang="en-US" sz="6000" b="1" smtClean="0">
                <a:solidFill>
                  <a:srgbClr val="008080"/>
                </a:solidFill>
                <a:latin typeface="隶书" pitchFamily="49" charset="-122"/>
                <a:ea typeface="隶书" pitchFamily="49" charset="-122"/>
              </a:rPr>
              <a:t>哈夫曼树与</a:t>
            </a:r>
            <a:br>
              <a:rPr lang="zh-CN" altLang="en-US" sz="6000" b="1" smtClean="0">
                <a:solidFill>
                  <a:srgbClr val="008080"/>
                </a:solidFill>
                <a:latin typeface="隶书" pitchFamily="49" charset="-122"/>
                <a:ea typeface="隶书" pitchFamily="49" charset="-122"/>
              </a:rPr>
            </a:br>
            <a:r>
              <a:rPr lang="zh-CN" altLang="en-US" sz="6000" b="1" smtClean="0">
                <a:solidFill>
                  <a:srgbClr val="008080"/>
                </a:solidFill>
                <a:latin typeface="隶书" pitchFamily="49" charset="-122"/>
                <a:ea typeface="隶书" pitchFamily="49" charset="-122"/>
              </a:rPr>
              <a:t>     哈夫曼编码</a:t>
            </a:r>
            <a:endParaRPr lang="zh-CN" altLang="en-US" sz="7200" b="1" smtClean="0">
              <a:solidFill>
                <a:srgbClr val="008080"/>
              </a:solidFill>
              <a:ea typeface="楷体_GB2312" pitchFamily="49" charset="-122"/>
            </a:endParaRPr>
          </a:p>
        </p:txBody>
      </p:sp>
      <p:sp>
        <p:nvSpPr>
          <p:cNvPr id="47107" name="Rectangle 3"/>
          <p:cNvSpPr>
            <a:spLocks noGrp="1" noChangeArrowheads="1"/>
          </p:cNvSpPr>
          <p:nvPr>
            <p:ph type="body" idx="1"/>
          </p:nvPr>
        </p:nvSpPr>
        <p:spPr>
          <a:xfrm>
            <a:off x="2255838" y="3284538"/>
            <a:ext cx="5340350" cy="2665412"/>
          </a:xfrm>
        </p:spPr>
        <p:txBody>
          <a:bodyPr/>
          <a:lstStyle/>
          <a:p>
            <a:pPr eaLnBrk="1" hangingPunct="1">
              <a:buFontTx/>
              <a:buNone/>
            </a:pPr>
            <a:r>
              <a:rPr lang="zh-CN" altLang="en-US" sz="4000" b="1" smtClean="0">
                <a:ea typeface="楷体_GB2312" pitchFamily="49" charset="-122"/>
              </a:rPr>
              <a:t>一</a:t>
            </a:r>
            <a:r>
              <a:rPr lang="en-US" altLang="zh-CN" sz="4000" b="1" smtClean="0">
                <a:ea typeface="楷体_GB2312" pitchFamily="49" charset="-122"/>
              </a:rPr>
              <a:t>. </a:t>
            </a:r>
            <a:r>
              <a:rPr lang="zh-CN" altLang="en-US" sz="4000" b="1" smtClean="0">
                <a:ea typeface="楷体_GB2312" pitchFamily="49" charset="-122"/>
              </a:rPr>
              <a:t>最优树的定义</a:t>
            </a:r>
          </a:p>
          <a:p>
            <a:pPr eaLnBrk="1" hangingPunct="1">
              <a:buFontTx/>
              <a:buNone/>
            </a:pPr>
            <a:r>
              <a:rPr lang="zh-CN" altLang="en-US" sz="4000" b="1" smtClean="0">
                <a:ea typeface="楷体_GB2312" pitchFamily="49" charset="-122"/>
              </a:rPr>
              <a:t>二</a:t>
            </a:r>
            <a:r>
              <a:rPr lang="en-US" altLang="zh-CN" sz="4000" b="1" smtClean="0">
                <a:ea typeface="楷体_GB2312" pitchFamily="49" charset="-122"/>
              </a:rPr>
              <a:t>. </a:t>
            </a:r>
            <a:r>
              <a:rPr lang="zh-CN" altLang="en-US" sz="4000" b="1" smtClean="0">
                <a:ea typeface="楷体_GB2312" pitchFamily="49" charset="-122"/>
              </a:rPr>
              <a:t>如何构造最优树</a:t>
            </a:r>
          </a:p>
          <a:p>
            <a:pPr eaLnBrk="1" hangingPunct="1">
              <a:buFontTx/>
              <a:buNone/>
            </a:pPr>
            <a:r>
              <a:rPr lang="zh-CN" altLang="en-US" sz="4000" b="1" smtClean="0">
                <a:ea typeface="楷体_GB2312" pitchFamily="49" charset="-122"/>
              </a:rPr>
              <a:t>三</a:t>
            </a:r>
            <a:r>
              <a:rPr lang="en-US" altLang="zh-CN" sz="4000" b="1" smtClean="0">
                <a:ea typeface="楷体_GB2312" pitchFamily="49" charset="-122"/>
              </a:rPr>
              <a:t>. </a:t>
            </a:r>
            <a:r>
              <a:rPr lang="zh-CN" altLang="en-US" sz="4000" b="1" smtClean="0">
                <a:ea typeface="楷体_GB2312" pitchFamily="49" charset="-122"/>
              </a:rPr>
              <a:t>前缀编码</a:t>
            </a:r>
          </a:p>
        </p:txBody>
      </p:sp>
      <p:sp>
        <p:nvSpPr>
          <p:cNvPr id="260100" name="Freeform 4"/>
          <p:cNvSpPr>
            <a:spLocks/>
          </p:cNvSpPr>
          <p:nvPr/>
        </p:nvSpPr>
        <p:spPr bwMode="auto">
          <a:xfrm>
            <a:off x="2190750" y="3294063"/>
            <a:ext cx="503238" cy="639762"/>
          </a:xfrm>
          <a:custGeom>
            <a:avLst/>
            <a:gdLst>
              <a:gd name="T0" fmla="*/ 0 w 309"/>
              <a:gd name="T1" fmla="*/ 2147483647 h 267"/>
              <a:gd name="T2" fmla="*/ 2147483647 w 309"/>
              <a:gd name="T3" fmla="*/ 2147483647 h 267"/>
              <a:gd name="T4" fmla="*/ 2147483647 w 309"/>
              <a:gd name="T5" fmla="*/ 0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112"/>
                </a:moveTo>
                <a:cubicBezTo>
                  <a:pt x="25" y="163"/>
                  <a:pt x="75" y="241"/>
                  <a:pt x="126" y="267"/>
                </a:cubicBezTo>
                <a:lnTo>
                  <a:pt x="309" y="0"/>
                </a:lnTo>
              </a:path>
            </a:pathLst>
          </a:custGeom>
          <a:noFill/>
          <a:ln w="60325">
            <a:solidFill>
              <a:srgbClr val="FF0000"/>
            </a:solidFill>
            <a:round/>
            <a:headEnd/>
            <a:tailEnd/>
          </a:ln>
        </p:spPr>
        <p:txBody>
          <a:bodyPr/>
          <a:lstStyle/>
          <a:p>
            <a:endParaRPr lang="zh-CN" altLang="en-US" sz="2400">
              <a:solidFill>
                <a:srgbClr val="000000"/>
              </a:solidFill>
            </a:endParaRPr>
          </a:p>
        </p:txBody>
      </p:sp>
    </p:spTree>
    <p:extLst>
      <p:ext uri="{BB962C8B-B14F-4D97-AF65-F5344CB8AC3E}">
        <p14:creationId xmlns:p14="http://schemas.microsoft.com/office/powerpoint/2010/main" val="1698482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100"/>
                                        </p:tgtEl>
                                        <p:attrNameLst>
                                          <p:attrName>style.visibility</p:attrName>
                                        </p:attrNameLst>
                                      </p:cBhvr>
                                      <p:to>
                                        <p:strVal val="visible"/>
                                      </p:to>
                                    </p:set>
                                    <p:animEffect transition="in" filter="wipe(left)">
                                      <p:cBhvr>
                                        <p:cTn id="7" dur="500"/>
                                        <p:tgtEl>
                                          <p:spTgt spid="26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38138" y="334963"/>
            <a:ext cx="4743450" cy="762000"/>
          </a:xfrm>
          <a:prstGeom prst="rect">
            <a:avLst/>
          </a:prstGeom>
          <a:noFill/>
          <a:ln w="12700" cap="sq">
            <a:noFill/>
            <a:miter lim="800000"/>
            <a:headEnd type="none" w="sm" len="sm"/>
            <a:tailEnd type="none" w="sm" len="sm"/>
          </a:ln>
        </p:spPr>
        <p:txBody>
          <a:bodyPr wrap="none">
            <a:spAutoFit/>
          </a:bodyPr>
          <a:lstStyle/>
          <a:p>
            <a:r>
              <a:rPr lang="en-US" altLang="zh-CN" sz="2400" b="1">
                <a:solidFill>
                  <a:srgbClr val="0000FF"/>
                </a:solidFill>
                <a:ea typeface="楷体_GB2312" pitchFamily="49" charset="-122"/>
              </a:rPr>
              <a:t> </a:t>
            </a:r>
            <a:r>
              <a:rPr lang="zh-CN" altLang="en-US" sz="4400" b="1">
                <a:solidFill>
                  <a:srgbClr val="0000FF"/>
                </a:solidFill>
                <a:ea typeface="隶书" pitchFamily="49" charset="-122"/>
              </a:rPr>
              <a:t>一、最优树的定义</a:t>
            </a:r>
            <a:endParaRPr lang="zh-CN" altLang="en-US" sz="2400">
              <a:solidFill>
                <a:srgbClr val="000000"/>
              </a:solidFill>
            </a:endParaRPr>
          </a:p>
        </p:txBody>
      </p:sp>
      <p:sp>
        <p:nvSpPr>
          <p:cNvPr id="262147" name="Text Box 3"/>
          <p:cNvSpPr txBox="1">
            <a:spLocks noChangeArrowheads="1"/>
          </p:cNvSpPr>
          <p:nvPr/>
        </p:nvSpPr>
        <p:spPr bwMode="auto">
          <a:xfrm>
            <a:off x="250825" y="2420938"/>
            <a:ext cx="6083300" cy="628650"/>
          </a:xfrm>
          <a:prstGeom prst="rect">
            <a:avLst/>
          </a:prstGeom>
          <a:noFill/>
          <a:ln w="12700" cap="sq">
            <a:noFill/>
            <a:miter lim="800000"/>
            <a:headEnd type="none" w="sm" len="sm"/>
            <a:tailEnd type="none" w="sm" len="sm"/>
          </a:ln>
        </p:spPr>
        <p:txBody>
          <a:bodyPr wrap="none">
            <a:spAutoFit/>
          </a:bodyPr>
          <a:lstStyle/>
          <a:p>
            <a:pPr>
              <a:lnSpc>
                <a:spcPct val="110000"/>
              </a:lnSpc>
            </a:pPr>
            <a:r>
              <a:rPr lang="en-US" altLang="zh-CN" sz="3200" b="1">
                <a:solidFill>
                  <a:srgbClr val="800080"/>
                </a:solidFill>
                <a:ea typeface="楷体_GB2312" pitchFamily="49" charset="-122"/>
              </a:rPr>
              <a:t> </a:t>
            </a:r>
            <a:r>
              <a:rPr lang="zh-CN" altLang="en-US" sz="3200" b="1">
                <a:solidFill>
                  <a:srgbClr val="800080"/>
                </a:solidFill>
                <a:ea typeface="楷体_GB2312" pitchFamily="49" charset="-122"/>
              </a:rPr>
              <a:t>路径长度</a:t>
            </a:r>
            <a:r>
              <a:rPr lang="zh-CN" altLang="en-US" sz="3200">
                <a:solidFill>
                  <a:srgbClr val="000000"/>
                </a:solidFill>
                <a:ea typeface="楷体_GB2312" pitchFamily="49" charset="-122"/>
              </a:rPr>
              <a:t>： </a:t>
            </a:r>
            <a:r>
              <a:rPr lang="zh-CN" altLang="en-US" sz="3200">
                <a:solidFill>
                  <a:srgbClr val="006666"/>
                </a:solidFill>
                <a:ea typeface="楷体_GB2312" pitchFamily="49" charset="-122"/>
              </a:rPr>
              <a:t>路径上分支的数目。</a:t>
            </a:r>
            <a:endParaRPr lang="zh-CN" altLang="en-US" sz="3200">
              <a:solidFill>
                <a:srgbClr val="000000"/>
              </a:solidFill>
            </a:endParaRPr>
          </a:p>
        </p:txBody>
      </p:sp>
      <p:sp>
        <p:nvSpPr>
          <p:cNvPr id="262148" name="Text Box 4"/>
          <p:cNvSpPr txBox="1">
            <a:spLocks noChangeArrowheads="1"/>
          </p:cNvSpPr>
          <p:nvPr/>
        </p:nvSpPr>
        <p:spPr bwMode="auto">
          <a:xfrm>
            <a:off x="230188" y="1262063"/>
            <a:ext cx="6553200" cy="1165225"/>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3200" b="1">
                <a:solidFill>
                  <a:srgbClr val="800080"/>
                </a:solidFill>
                <a:ea typeface="楷体_GB2312" pitchFamily="49" charset="-122"/>
              </a:rPr>
              <a:t> </a:t>
            </a:r>
            <a:r>
              <a:rPr lang="zh-CN" altLang="en-US" sz="3200" b="1">
                <a:solidFill>
                  <a:srgbClr val="800080"/>
                </a:solidFill>
                <a:ea typeface="楷体_GB2312" pitchFamily="49" charset="-122"/>
              </a:rPr>
              <a:t>路径</a:t>
            </a:r>
            <a:r>
              <a:rPr lang="zh-CN" altLang="en-US" sz="3200">
                <a:solidFill>
                  <a:srgbClr val="000000"/>
                </a:solidFill>
                <a:ea typeface="楷体_GB2312" pitchFamily="49" charset="-122"/>
              </a:rPr>
              <a:t>： </a:t>
            </a:r>
            <a:r>
              <a:rPr lang="zh-CN" altLang="en-US" sz="3200">
                <a:solidFill>
                  <a:srgbClr val="006666"/>
                </a:solidFill>
                <a:ea typeface="楷体_GB2312" pitchFamily="49" charset="-122"/>
              </a:rPr>
              <a:t>从树中一个结点到另一个结 </a:t>
            </a:r>
          </a:p>
          <a:p>
            <a:pPr>
              <a:lnSpc>
                <a:spcPct val="110000"/>
              </a:lnSpc>
            </a:pPr>
            <a:r>
              <a:rPr lang="zh-CN" altLang="en-US" sz="3200">
                <a:solidFill>
                  <a:srgbClr val="006666"/>
                </a:solidFill>
                <a:ea typeface="楷体_GB2312" pitchFamily="49" charset="-122"/>
              </a:rPr>
              <a:t>         点之间的分支所构成的通路 。</a:t>
            </a:r>
          </a:p>
        </p:txBody>
      </p:sp>
      <p:sp>
        <p:nvSpPr>
          <p:cNvPr id="262149" name="Text Box 5"/>
          <p:cNvSpPr txBox="1">
            <a:spLocks noChangeArrowheads="1"/>
          </p:cNvSpPr>
          <p:nvPr/>
        </p:nvSpPr>
        <p:spPr bwMode="auto">
          <a:xfrm>
            <a:off x="107950" y="3270250"/>
            <a:ext cx="9201558" cy="1323439"/>
          </a:xfrm>
          <a:prstGeom prst="rect">
            <a:avLst/>
          </a:prstGeom>
          <a:noFill/>
          <a:ln w="12700" cap="sq">
            <a:noFill/>
            <a:miter lim="800000"/>
            <a:headEnd type="none" w="sm" len="sm"/>
            <a:tailEnd type="none" w="sm" len="sm"/>
          </a:ln>
        </p:spPr>
        <p:txBody>
          <a:bodyPr wrap="none">
            <a:spAutoFit/>
          </a:bodyPr>
          <a:lstStyle/>
          <a:p>
            <a:pPr>
              <a:lnSpc>
                <a:spcPct val="125000"/>
              </a:lnSpc>
            </a:pPr>
            <a:r>
              <a:rPr lang="en-US" altLang="zh-CN" sz="3200" b="1" dirty="0">
                <a:solidFill>
                  <a:srgbClr val="800080"/>
                </a:solidFill>
                <a:ea typeface="楷体_GB2312" pitchFamily="49" charset="-122"/>
              </a:rPr>
              <a:t>  </a:t>
            </a:r>
            <a:r>
              <a:rPr lang="zh-CN" altLang="en-US" sz="3200" b="1" dirty="0">
                <a:solidFill>
                  <a:srgbClr val="FF0000"/>
                </a:solidFill>
                <a:latin typeface="黑体" pitchFamily="49" charset="-122"/>
                <a:ea typeface="黑体" pitchFamily="49" charset="-122"/>
              </a:rPr>
              <a:t>结点</a:t>
            </a:r>
            <a:r>
              <a:rPr lang="zh-CN" altLang="en-US" sz="3200" b="1" dirty="0">
                <a:solidFill>
                  <a:srgbClr val="800080"/>
                </a:solidFill>
                <a:ea typeface="楷体_GB2312" pitchFamily="49" charset="-122"/>
              </a:rPr>
              <a:t>的带权路径长度</a:t>
            </a:r>
            <a:r>
              <a:rPr lang="zh-CN" altLang="en-US" sz="3200" dirty="0">
                <a:solidFill>
                  <a:srgbClr val="006666"/>
                </a:solidFill>
                <a:ea typeface="楷体_GB2312" pitchFamily="49" charset="-122"/>
              </a:rPr>
              <a:t>：从树根到该结点之间的</a:t>
            </a:r>
          </a:p>
          <a:p>
            <a:pPr>
              <a:lnSpc>
                <a:spcPct val="125000"/>
              </a:lnSpc>
            </a:pPr>
            <a:r>
              <a:rPr lang="zh-CN" altLang="en-US" sz="3200" dirty="0">
                <a:solidFill>
                  <a:srgbClr val="006666"/>
                </a:solidFill>
                <a:ea typeface="楷体_GB2312" pitchFamily="49" charset="-122"/>
              </a:rPr>
              <a:t>                           长度</a:t>
            </a:r>
            <a:r>
              <a:rPr lang="en-US" altLang="zh-CN" sz="3200" i="1" dirty="0">
                <a:solidFill>
                  <a:srgbClr val="FF0000"/>
                </a:solidFill>
                <a:ea typeface="楷体_GB2312" pitchFamily="49" charset="-122"/>
              </a:rPr>
              <a:t>l</a:t>
            </a:r>
            <a:r>
              <a:rPr lang="zh-CN" altLang="en-US" sz="3200" dirty="0">
                <a:solidFill>
                  <a:srgbClr val="006666"/>
                </a:solidFill>
                <a:ea typeface="楷体_GB2312" pitchFamily="49" charset="-122"/>
              </a:rPr>
              <a:t>与结点权值</a:t>
            </a:r>
            <a:r>
              <a:rPr lang="en-US" altLang="zh-CN" sz="3200" i="1" dirty="0">
                <a:solidFill>
                  <a:srgbClr val="FF0000"/>
                </a:solidFill>
                <a:ea typeface="楷体_GB2312" pitchFamily="49" charset="-122"/>
              </a:rPr>
              <a:t>w</a:t>
            </a:r>
            <a:r>
              <a:rPr lang="zh-CN" altLang="en-US" sz="3200" dirty="0">
                <a:solidFill>
                  <a:srgbClr val="006666"/>
                </a:solidFill>
                <a:ea typeface="楷体_GB2312" pitchFamily="49" charset="-122"/>
              </a:rPr>
              <a:t>的乘积 </a:t>
            </a:r>
            <a:r>
              <a:rPr lang="en-US" altLang="zh-CN" sz="3200" dirty="0">
                <a:solidFill>
                  <a:srgbClr val="808080"/>
                </a:solidFill>
                <a:ea typeface="楷体_GB2312" pitchFamily="49" charset="-122"/>
              </a:rPr>
              <a:t>( </a:t>
            </a:r>
            <a:r>
              <a:rPr lang="en-US" altLang="zh-CN" sz="3200" i="1" dirty="0">
                <a:solidFill>
                  <a:srgbClr val="808080"/>
                </a:solidFill>
                <a:ea typeface="楷体_GB2312" pitchFamily="49" charset="-122"/>
              </a:rPr>
              <a:t>l </a:t>
            </a:r>
            <a:r>
              <a:rPr lang="en-US" altLang="zh-CN" sz="3200" i="1" baseline="-12000" dirty="0">
                <a:solidFill>
                  <a:srgbClr val="808080"/>
                </a:solidFill>
                <a:ea typeface="楷体_GB2312" pitchFamily="49" charset="-122"/>
              </a:rPr>
              <a:t>* </a:t>
            </a:r>
            <a:r>
              <a:rPr lang="en-US" altLang="zh-CN" sz="3200" i="1" dirty="0">
                <a:solidFill>
                  <a:srgbClr val="808080"/>
                </a:solidFill>
                <a:ea typeface="楷体_GB2312" pitchFamily="49" charset="-122"/>
              </a:rPr>
              <a:t>w</a:t>
            </a:r>
            <a:r>
              <a:rPr lang="en-US" altLang="zh-CN" sz="3200" dirty="0">
                <a:solidFill>
                  <a:srgbClr val="808080"/>
                </a:solidFill>
                <a:ea typeface="楷体_GB2312" pitchFamily="49" charset="-122"/>
              </a:rPr>
              <a:t> )</a:t>
            </a:r>
            <a:r>
              <a:rPr lang="en-US" altLang="zh-CN" sz="3200" baseline="-25000" dirty="0">
                <a:solidFill>
                  <a:srgbClr val="006666"/>
                </a:solidFill>
                <a:ea typeface="楷体_GB2312" pitchFamily="49" charset="-122"/>
              </a:rPr>
              <a:t> </a:t>
            </a:r>
            <a:r>
              <a:rPr lang="zh-CN" altLang="en-US" sz="3200" dirty="0">
                <a:solidFill>
                  <a:srgbClr val="006666"/>
                </a:solidFill>
                <a:ea typeface="楷体_GB2312" pitchFamily="49" charset="-122"/>
              </a:rPr>
              <a:t>。</a:t>
            </a:r>
          </a:p>
        </p:txBody>
      </p:sp>
      <p:grpSp>
        <p:nvGrpSpPr>
          <p:cNvPr id="2" name="Group 6"/>
          <p:cNvGrpSpPr>
            <a:grpSpLocks/>
          </p:cNvGrpSpPr>
          <p:nvPr/>
        </p:nvGrpSpPr>
        <p:grpSpPr bwMode="auto">
          <a:xfrm>
            <a:off x="107950" y="4638675"/>
            <a:ext cx="9220200" cy="1814513"/>
            <a:chOff x="68" y="2922"/>
            <a:chExt cx="5808" cy="1143"/>
          </a:xfrm>
        </p:grpSpPr>
        <p:sp>
          <p:nvSpPr>
            <p:cNvPr id="48157" name="Text Box 7"/>
            <p:cNvSpPr txBox="1">
              <a:spLocks noChangeArrowheads="1"/>
            </p:cNvSpPr>
            <p:nvPr/>
          </p:nvSpPr>
          <p:spPr bwMode="auto">
            <a:xfrm>
              <a:off x="68" y="2922"/>
              <a:ext cx="5808" cy="834"/>
            </a:xfrm>
            <a:prstGeom prst="rect">
              <a:avLst/>
            </a:prstGeom>
            <a:noFill/>
            <a:ln w="12700" cap="sq">
              <a:noFill/>
              <a:miter lim="800000"/>
              <a:headEnd type="none" w="sm" len="sm"/>
              <a:tailEnd type="none" w="sm" len="sm"/>
            </a:ln>
          </p:spPr>
          <p:txBody>
            <a:bodyPr>
              <a:spAutoFit/>
            </a:bodyPr>
            <a:lstStyle/>
            <a:p>
              <a:pPr>
                <a:lnSpc>
                  <a:spcPct val="125000"/>
                </a:lnSpc>
              </a:pPr>
              <a:r>
                <a:rPr lang="en-US" altLang="zh-CN" sz="3200" b="1" dirty="0">
                  <a:solidFill>
                    <a:srgbClr val="800080"/>
                  </a:solidFill>
                  <a:ea typeface="楷体_GB2312" pitchFamily="49" charset="-122"/>
                </a:rPr>
                <a:t> </a:t>
              </a:r>
              <a:r>
                <a:rPr lang="en-US" altLang="zh-CN" sz="3200" b="1" dirty="0">
                  <a:solidFill>
                    <a:srgbClr val="800080"/>
                  </a:solidFill>
                  <a:latin typeface="黑体" pitchFamily="49" charset="-122"/>
                  <a:ea typeface="黑体" pitchFamily="49" charset="-122"/>
                </a:rPr>
                <a:t> </a:t>
              </a:r>
              <a:r>
                <a:rPr lang="zh-CN" altLang="en-US" sz="3200" b="1" dirty="0">
                  <a:solidFill>
                    <a:srgbClr val="FF0000"/>
                  </a:solidFill>
                  <a:latin typeface="黑体" pitchFamily="49" charset="-122"/>
                  <a:ea typeface="黑体" pitchFamily="49" charset="-122"/>
                </a:rPr>
                <a:t>树</a:t>
              </a:r>
              <a:r>
                <a:rPr lang="zh-CN" altLang="en-US" sz="3200" b="1" dirty="0">
                  <a:solidFill>
                    <a:srgbClr val="800080"/>
                  </a:solidFill>
                  <a:ea typeface="楷体_GB2312" pitchFamily="49" charset="-122"/>
                </a:rPr>
                <a:t>的带权路径长度</a:t>
              </a:r>
              <a:r>
                <a:rPr lang="zh-CN" altLang="en-US" sz="3200" dirty="0">
                  <a:solidFill>
                    <a:srgbClr val="006666"/>
                  </a:solidFill>
                  <a:ea typeface="楷体_GB2312" pitchFamily="49" charset="-122"/>
                </a:rPr>
                <a:t>：树中所有叶子</a:t>
              </a:r>
              <a:r>
                <a:rPr lang="zh-CN" altLang="en-US" sz="3200" b="1" dirty="0">
                  <a:solidFill>
                    <a:srgbClr val="333399"/>
                  </a:solidFill>
                  <a:ea typeface="楷体_GB2312" pitchFamily="49" charset="-122"/>
                </a:rPr>
                <a:t>结点的</a:t>
              </a:r>
            </a:p>
            <a:p>
              <a:pPr>
                <a:lnSpc>
                  <a:spcPct val="125000"/>
                </a:lnSpc>
              </a:pPr>
              <a:r>
                <a:rPr lang="zh-CN" altLang="en-US" sz="3200" b="1" dirty="0">
                  <a:solidFill>
                    <a:srgbClr val="333399"/>
                  </a:solidFill>
                  <a:ea typeface="楷体_GB2312" pitchFamily="49" charset="-122"/>
                </a:rPr>
                <a:t>               带权路径长度</a:t>
              </a:r>
              <a:r>
                <a:rPr lang="zh-CN" altLang="en-US" sz="3200" dirty="0">
                  <a:solidFill>
                    <a:srgbClr val="006666"/>
                  </a:solidFill>
                  <a:ea typeface="楷体_GB2312" pitchFamily="49" charset="-122"/>
                </a:rPr>
                <a:t>之和：</a:t>
              </a:r>
              <a:endParaRPr lang="zh-CN" altLang="en-US" sz="3200" dirty="0">
                <a:solidFill>
                  <a:srgbClr val="006666"/>
                </a:solidFill>
              </a:endParaRPr>
            </a:p>
          </p:txBody>
        </p:sp>
        <p:sp>
          <p:nvSpPr>
            <p:cNvPr id="48158" name="Text Box 8"/>
            <p:cNvSpPr txBox="1">
              <a:spLocks noChangeArrowheads="1"/>
            </p:cNvSpPr>
            <p:nvPr/>
          </p:nvSpPr>
          <p:spPr bwMode="auto">
            <a:xfrm>
              <a:off x="1655" y="3623"/>
              <a:ext cx="2188" cy="442"/>
            </a:xfrm>
            <a:prstGeom prst="rect">
              <a:avLst/>
            </a:prstGeom>
            <a:noFill/>
            <a:ln w="12700" cap="sq">
              <a:noFill/>
              <a:miter lim="800000"/>
              <a:headEnd type="none" w="sm" len="sm"/>
              <a:tailEnd type="none" w="sm" len="sm"/>
            </a:ln>
          </p:spPr>
          <p:txBody>
            <a:bodyPr wrap="none">
              <a:spAutoFit/>
            </a:bodyPr>
            <a:lstStyle/>
            <a:p>
              <a:pPr>
                <a:lnSpc>
                  <a:spcPct val="125000"/>
                </a:lnSpc>
              </a:pPr>
              <a:r>
                <a:rPr lang="en-US" altLang="zh-CN" sz="3200" b="1">
                  <a:solidFill>
                    <a:srgbClr val="800080"/>
                  </a:solidFill>
                  <a:ea typeface="楷体_GB2312" pitchFamily="49" charset="-122"/>
                </a:rPr>
                <a:t>   </a:t>
              </a:r>
              <a:r>
                <a:rPr lang="en-US" altLang="zh-CN" sz="3200" i="1">
                  <a:solidFill>
                    <a:srgbClr val="006666"/>
                  </a:solidFill>
                  <a:ea typeface="楷体_GB2312" pitchFamily="49" charset="-122"/>
                </a:rPr>
                <a:t>WPL(T) = </a:t>
              </a:r>
              <a:r>
                <a:rPr lang="en-US" altLang="zh-CN" sz="3200" i="1">
                  <a:solidFill>
                    <a:srgbClr val="006666"/>
                  </a:solidFill>
                  <a:ea typeface="楷体_GB2312" pitchFamily="49" charset="-122"/>
                  <a:sym typeface="Symbol" pitchFamily="18" charset="2"/>
                </a:rPr>
                <a:t> </a:t>
              </a:r>
              <a:r>
                <a:rPr lang="en-US" altLang="zh-CN" sz="3200" i="1">
                  <a:solidFill>
                    <a:srgbClr val="006666"/>
                  </a:solidFill>
                  <a:ea typeface="楷体_GB2312" pitchFamily="49" charset="-122"/>
                </a:rPr>
                <a:t>w</a:t>
              </a:r>
              <a:r>
                <a:rPr lang="en-US" altLang="zh-CN" sz="3200" i="1" baseline="-25000">
                  <a:solidFill>
                    <a:srgbClr val="006666"/>
                  </a:solidFill>
                  <a:ea typeface="楷体_GB2312" pitchFamily="49" charset="-122"/>
                </a:rPr>
                <a:t>k </a:t>
              </a:r>
              <a:r>
                <a:rPr lang="en-US" altLang="zh-CN" sz="3200" i="1">
                  <a:solidFill>
                    <a:srgbClr val="006666"/>
                  </a:solidFill>
                  <a:ea typeface="楷体_GB2312" pitchFamily="49" charset="-122"/>
                </a:rPr>
                <a:t>l</a:t>
              </a:r>
              <a:r>
                <a:rPr lang="en-US" altLang="zh-CN" sz="3200" i="1" baseline="-25000">
                  <a:solidFill>
                    <a:srgbClr val="006666"/>
                  </a:solidFill>
                  <a:ea typeface="楷体_GB2312" pitchFamily="49" charset="-122"/>
                </a:rPr>
                <a:t>k</a:t>
              </a:r>
              <a:r>
                <a:rPr lang="en-US" altLang="zh-CN" sz="3200" baseline="-25000">
                  <a:solidFill>
                    <a:srgbClr val="006666"/>
                  </a:solidFill>
                  <a:ea typeface="楷体_GB2312" pitchFamily="49" charset="-122"/>
                </a:rPr>
                <a:t> </a:t>
              </a:r>
              <a:r>
                <a:rPr lang="en-US" altLang="zh-CN" sz="3200">
                  <a:solidFill>
                    <a:srgbClr val="006666"/>
                  </a:solidFill>
                  <a:ea typeface="楷体_GB2312" pitchFamily="49" charset="-122"/>
                </a:rPr>
                <a:t> </a:t>
              </a:r>
              <a:endParaRPr lang="en-US" altLang="zh-CN" sz="3200">
                <a:solidFill>
                  <a:srgbClr val="006666"/>
                </a:solidFill>
              </a:endParaRPr>
            </a:p>
          </p:txBody>
        </p:sp>
      </p:grpSp>
      <p:grpSp>
        <p:nvGrpSpPr>
          <p:cNvPr id="3" name="Group 9"/>
          <p:cNvGrpSpPr>
            <a:grpSpLocks/>
          </p:cNvGrpSpPr>
          <p:nvPr/>
        </p:nvGrpSpPr>
        <p:grpSpPr bwMode="auto">
          <a:xfrm>
            <a:off x="6726238" y="565150"/>
            <a:ext cx="2417762" cy="2176463"/>
            <a:chOff x="4002" y="202"/>
            <a:chExt cx="1523" cy="1371"/>
          </a:xfrm>
        </p:grpSpPr>
        <p:sp>
          <p:nvSpPr>
            <p:cNvPr id="48136" name="Oval 10"/>
            <p:cNvSpPr>
              <a:spLocks noChangeArrowheads="1"/>
            </p:cNvSpPr>
            <p:nvPr/>
          </p:nvSpPr>
          <p:spPr bwMode="auto">
            <a:xfrm>
              <a:off x="4264" y="512"/>
              <a:ext cx="197"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37" name="Oval 11"/>
            <p:cNvSpPr>
              <a:spLocks noChangeArrowheads="1"/>
            </p:cNvSpPr>
            <p:nvPr/>
          </p:nvSpPr>
          <p:spPr bwMode="auto">
            <a:xfrm>
              <a:off x="5051" y="512"/>
              <a:ext cx="197"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38" name="Oval 12"/>
            <p:cNvSpPr>
              <a:spLocks noChangeArrowheads="1"/>
            </p:cNvSpPr>
            <p:nvPr/>
          </p:nvSpPr>
          <p:spPr bwMode="auto">
            <a:xfrm>
              <a:off x="4658" y="202"/>
              <a:ext cx="196"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39" name="Oval 13"/>
            <p:cNvSpPr>
              <a:spLocks noChangeArrowheads="1"/>
            </p:cNvSpPr>
            <p:nvPr/>
          </p:nvSpPr>
          <p:spPr bwMode="auto">
            <a:xfrm>
              <a:off x="4822" y="898"/>
              <a:ext cx="196"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40" name="Oval 14"/>
            <p:cNvSpPr>
              <a:spLocks noChangeArrowheads="1"/>
            </p:cNvSpPr>
            <p:nvPr/>
          </p:nvSpPr>
          <p:spPr bwMode="auto">
            <a:xfrm>
              <a:off x="5313" y="898"/>
              <a:ext cx="197"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41" name="Oval 15"/>
            <p:cNvSpPr>
              <a:spLocks noChangeArrowheads="1"/>
            </p:cNvSpPr>
            <p:nvPr/>
          </p:nvSpPr>
          <p:spPr bwMode="auto">
            <a:xfrm>
              <a:off x="4559" y="1324"/>
              <a:ext cx="197" cy="232"/>
            </a:xfrm>
            <a:prstGeom prst="ellipse">
              <a:avLst/>
            </a:prstGeom>
            <a:noFill/>
            <a:ln w="12700" cap="sq">
              <a:solidFill>
                <a:schemeClr val="tx1"/>
              </a:solidFill>
              <a:round/>
              <a:headEnd type="none" w="sm" len="sm"/>
              <a:tailEnd type="none" w="sm" len="sm"/>
            </a:ln>
          </p:spPr>
          <p:txBody>
            <a:bodyPr wrap="none" anchor="ctr"/>
            <a:lstStyle/>
            <a:p>
              <a:pPr algn="ctr"/>
              <a:r>
                <a:rPr lang="en-US" altLang="zh-CN" sz="2400">
                  <a:solidFill>
                    <a:srgbClr val="000000"/>
                  </a:solidFill>
                </a:rPr>
                <a:t>2</a:t>
              </a:r>
            </a:p>
          </p:txBody>
        </p:sp>
        <p:sp>
          <p:nvSpPr>
            <p:cNvPr id="48142" name="Oval 16"/>
            <p:cNvSpPr>
              <a:spLocks noChangeArrowheads="1"/>
            </p:cNvSpPr>
            <p:nvPr/>
          </p:nvSpPr>
          <p:spPr bwMode="auto">
            <a:xfrm>
              <a:off x="5018" y="1324"/>
              <a:ext cx="197"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43" name="Oval 17"/>
            <p:cNvSpPr>
              <a:spLocks noChangeArrowheads="1"/>
            </p:cNvSpPr>
            <p:nvPr/>
          </p:nvSpPr>
          <p:spPr bwMode="auto">
            <a:xfrm>
              <a:off x="4002" y="898"/>
              <a:ext cx="197"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44" name="Oval 18"/>
            <p:cNvSpPr>
              <a:spLocks noChangeArrowheads="1"/>
            </p:cNvSpPr>
            <p:nvPr/>
          </p:nvSpPr>
          <p:spPr bwMode="auto">
            <a:xfrm>
              <a:off x="4494" y="898"/>
              <a:ext cx="196"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45" name="Line 19"/>
            <p:cNvSpPr>
              <a:spLocks noChangeShapeType="1"/>
            </p:cNvSpPr>
            <p:nvPr/>
          </p:nvSpPr>
          <p:spPr bwMode="auto">
            <a:xfrm flipH="1">
              <a:off x="4363" y="318"/>
              <a:ext cx="295" cy="19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46" name="Line 20"/>
            <p:cNvSpPr>
              <a:spLocks noChangeShapeType="1"/>
            </p:cNvSpPr>
            <p:nvPr/>
          </p:nvSpPr>
          <p:spPr bwMode="auto">
            <a:xfrm>
              <a:off x="4854" y="318"/>
              <a:ext cx="295" cy="19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47" name="Line 21"/>
            <p:cNvSpPr>
              <a:spLocks noChangeShapeType="1"/>
            </p:cNvSpPr>
            <p:nvPr/>
          </p:nvSpPr>
          <p:spPr bwMode="auto">
            <a:xfrm flipH="1">
              <a:off x="4920" y="619"/>
              <a:ext cx="131" cy="271"/>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48" name="Line 22"/>
            <p:cNvSpPr>
              <a:spLocks noChangeShapeType="1"/>
            </p:cNvSpPr>
            <p:nvPr/>
          </p:nvSpPr>
          <p:spPr bwMode="auto">
            <a:xfrm>
              <a:off x="5248" y="628"/>
              <a:ext cx="164" cy="27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49" name="Line 23"/>
            <p:cNvSpPr>
              <a:spLocks noChangeShapeType="1"/>
            </p:cNvSpPr>
            <p:nvPr/>
          </p:nvSpPr>
          <p:spPr bwMode="auto">
            <a:xfrm flipH="1">
              <a:off x="4658" y="1014"/>
              <a:ext cx="164" cy="31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50" name="Line 24"/>
            <p:cNvSpPr>
              <a:spLocks noChangeShapeType="1"/>
            </p:cNvSpPr>
            <p:nvPr/>
          </p:nvSpPr>
          <p:spPr bwMode="auto">
            <a:xfrm>
              <a:off x="5018" y="1014"/>
              <a:ext cx="99" cy="31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51" name="Line 25"/>
            <p:cNvSpPr>
              <a:spLocks noChangeShapeType="1"/>
            </p:cNvSpPr>
            <p:nvPr/>
          </p:nvSpPr>
          <p:spPr bwMode="auto">
            <a:xfrm flipH="1">
              <a:off x="4100" y="628"/>
              <a:ext cx="164" cy="27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52" name="Line 26"/>
            <p:cNvSpPr>
              <a:spLocks noChangeShapeType="1"/>
            </p:cNvSpPr>
            <p:nvPr/>
          </p:nvSpPr>
          <p:spPr bwMode="auto">
            <a:xfrm>
              <a:off x="4461" y="628"/>
              <a:ext cx="131" cy="27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8153" name="Text Box 27"/>
            <p:cNvSpPr txBox="1">
              <a:spLocks noChangeArrowheads="1"/>
            </p:cNvSpPr>
            <p:nvPr/>
          </p:nvSpPr>
          <p:spPr bwMode="auto">
            <a:xfrm>
              <a:off x="4002" y="860"/>
              <a:ext cx="2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7</a:t>
              </a:r>
            </a:p>
          </p:txBody>
        </p:sp>
        <p:sp>
          <p:nvSpPr>
            <p:cNvPr id="48154" name="Text Box 28"/>
            <p:cNvSpPr txBox="1">
              <a:spLocks noChangeArrowheads="1"/>
            </p:cNvSpPr>
            <p:nvPr/>
          </p:nvSpPr>
          <p:spPr bwMode="auto">
            <a:xfrm>
              <a:off x="4494" y="884"/>
              <a:ext cx="212" cy="288"/>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5</a:t>
              </a:r>
            </a:p>
          </p:txBody>
        </p:sp>
        <p:sp>
          <p:nvSpPr>
            <p:cNvPr id="48155" name="Text Box 29"/>
            <p:cNvSpPr txBox="1">
              <a:spLocks noChangeArrowheads="1"/>
            </p:cNvSpPr>
            <p:nvPr/>
          </p:nvSpPr>
          <p:spPr bwMode="auto">
            <a:xfrm>
              <a:off x="5018" y="1285"/>
              <a:ext cx="2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4</a:t>
              </a:r>
            </a:p>
          </p:txBody>
        </p:sp>
        <p:sp>
          <p:nvSpPr>
            <p:cNvPr id="48156" name="Text Box 30"/>
            <p:cNvSpPr txBox="1">
              <a:spLocks noChangeArrowheads="1"/>
            </p:cNvSpPr>
            <p:nvPr/>
          </p:nvSpPr>
          <p:spPr bwMode="auto">
            <a:xfrm>
              <a:off x="5313" y="874"/>
              <a:ext cx="212" cy="288"/>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9</a:t>
              </a:r>
            </a:p>
          </p:txBody>
        </p:sp>
      </p:grpSp>
    </p:spTree>
    <p:extLst>
      <p:ext uri="{BB962C8B-B14F-4D97-AF65-F5344CB8AC3E}">
        <p14:creationId xmlns:p14="http://schemas.microsoft.com/office/powerpoint/2010/main" val="3978544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Effect transition="in" filter="wipe(left)">
                                      <p:cBhvr>
                                        <p:cTn id="7" dur="500"/>
                                        <p:tgtEl>
                                          <p:spTgt spid="2621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2147"/>
                                        </p:tgtEl>
                                        <p:attrNameLst>
                                          <p:attrName>style.visibility</p:attrName>
                                        </p:attrNameLst>
                                      </p:cBhvr>
                                      <p:to>
                                        <p:strVal val="visible"/>
                                      </p:to>
                                    </p:set>
                                    <p:animEffect transition="in" filter="wipe(left)">
                                      <p:cBhvr>
                                        <p:cTn id="11" dur="500"/>
                                        <p:tgtEl>
                                          <p:spTgt spid="2621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2149"/>
                                        </p:tgtEl>
                                        <p:attrNameLst>
                                          <p:attrName>style.visibility</p:attrName>
                                        </p:attrNameLst>
                                      </p:cBhvr>
                                      <p:to>
                                        <p:strVal val="visible"/>
                                      </p:to>
                                    </p:set>
                                    <p:animEffect transition="in" filter="wipe(left)">
                                      <p:cBhvr>
                                        <p:cTn id="16" dur="500"/>
                                        <p:tgtEl>
                                          <p:spTgt spid="26214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p:bldP spid="262148" grpId="0"/>
      <p:bldP spid="26214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2"/>
          <p:cNvSpPr>
            <a:spLocks noChangeArrowheads="1"/>
          </p:cNvSpPr>
          <p:nvPr/>
        </p:nvSpPr>
        <p:spPr bwMode="auto">
          <a:xfrm>
            <a:off x="838200" y="914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5" name="Oval 3"/>
          <p:cNvSpPr>
            <a:spLocks noChangeArrowheads="1"/>
          </p:cNvSpPr>
          <p:nvPr/>
        </p:nvSpPr>
        <p:spPr bwMode="auto">
          <a:xfrm>
            <a:off x="2667000" y="914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6" name="Oval 4"/>
          <p:cNvSpPr>
            <a:spLocks noChangeArrowheads="1"/>
          </p:cNvSpPr>
          <p:nvPr/>
        </p:nvSpPr>
        <p:spPr bwMode="auto">
          <a:xfrm>
            <a:off x="1752600" y="3048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7" name="Oval 5"/>
          <p:cNvSpPr>
            <a:spLocks noChangeArrowheads="1"/>
          </p:cNvSpPr>
          <p:nvPr/>
        </p:nvSpPr>
        <p:spPr bwMode="auto">
          <a:xfrm>
            <a:off x="2133600" y="1676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8" name="Oval 6"/>
          <p:cNvSpPr>
            <a:spLocks noChangeArrowheads="1"/>
          </p:cNvSpPr>
          <p:nvPr/>
        </p:nvSpPr>
        <p:spPr bwMode="auto">
          <a:xfrm>
            <a:off x="3276600" y="1676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9" name="Oval 7"/>
          <p:cNvSpPr>
            <a:spLocks noChangeArrowheads="1"/>
          </p:cNvSpPr>
          <p:nvPr/>
        </p:nvSpPr>
        <p:spPr bwMode="auto">
          <a:xfrm>
            <a:off x="1524000" y="2514600"/>
            <a:ext cx="457200" cy="457200"/>
          </a:xfrm>
          <a:prstGeom prst="ellipse">
            <a:avLst/>
          </a:prstGeom>
          <a:noFill/>
          <a:ln w="12700" cap="sq">
            <a:solidFill>
              <a:schemeClr val="tx1"/>
            </a:solidFill>
            <a:round/>
            <a:headEnd type="none" w="sm" len="sm"/>
            <a:tailEnd type="none" w="sm" len="sm"/>
          </a:ln>
        </p:spPr>
        <p:txBody>
          <a:bodyPr wrap="none" anchor="ctr"/>
          <a:lstStyle/>
          <a:p>
            <a:pPr algn="ctr"/>
            <a:r>
              <a:rPr lang="en-US" altLang="zh-CN">
                <a:solidFill>
                  <a:srgbClr val="000000"/>
                </a:solidFill>
              </a:rPr>
              <a:t>2</a:t>
            </a:r>
            <a:endParaRPr lang="en-US" altLang="zh-CN" sz="2400">
              <a:solidFill>
                <a:srgbClr val="000000"/>
              </a:solidFill>
            </a:endParaRPr>
          </a:p>
        </p:txBody>
      </p:sp>
      <p:sp>
        <p:nvSpPr>
          <p:cNvPr id="49160" name="Oval 8"/>
          <p:cNvSpPr>
            <a:spLocks noChangeArrowheads="1"/>
          </p:cNvSpPr>
          <p:nvPr/>
        </p:nvSpPr>
        <p:spPr bwMode="auto">
          <a:xfrm>
            <a:off x="2590800" y="2514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1" name="Oval 9"/>
          <p:cNvSpPr>
            <a:spLocks noChangeArrowheads="1"/>
          </p:cNvSpPr>
          <p:nvPr/>
        </p:nvSpPr>
        <p:spPr bwMode="auto">
          <a:xfrm>
            <a:off x="228600" y="1676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2" name="Oval 10"/>
          <p:cNvSpPr>
            <a:spLocks noChangeArrowheads="1"/>
          </p:cNvSpPr>
          <p:nvPr/>
        </p:nvSpPr>
        <p:spPr bwMode="auto">
          <a:xfrm>
            <a:off x="7239000" y="228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3" name="Oval 11"/>
          <p:cNvSpPr>
            <a:spLocks noChangeArrowheads="1"/>
          </p:cNvSpPr>
          <p:nvPr/>
        </p:nvSpPr>
        <p:spPr bwMode="auto">
          <a:xfrm>
            <a:off x="6324600" y="8382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4" name="Oval 12"/>
          <p:cNvSpPr>
            <a:spLocks noChangeArrowheads="1"/>
          </p:cNvSpPr>
          <p:nvPr/>
        </p:nvSpPr>
        <p:spPr bwMode="auto">
          <a:xfrm>
            <a:off x="8305800" y="8382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5" name="Oval 13"/>
          <p:cNvSpPr>
            <a:spLocks noChangeArrowheads="1"/>
          </p:cNvSpPr>
          <p:nvPr/>
        </p:nvSpPr>
        <p:spPr bwMode="auto">
          <a:xfrm>
            <a:off x="5486400" y="14478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6" name="Oval 14"/>
          <p:cNvSpPr>
            <a:spLocks noChangeArrowheads="1"/>
          </p:cNvSpPr>
          <p:nvPr/>
        </p:nvSpPr>
        <p:spPr bwMode="auto">
          <a:xfrm>
            <a:off x="7239000" y="14478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7" name="Oval 15"/>
          <p:cNvSpPr>
            <a:spLocks noChangeArrowheads="1"/>
          </p:cNvSpPr>
          <p:nvPr/>
        </p:nvSpPr>
        <p:spPr bwMode="auto">
          <a:xfrm>
            <a:off x="4800600" y="2133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8" name="Oval 16"/>
          <p:cNvSpPr>
            <a:spLocks noChangeArrowheads="1"/>
          </p:cNvSpPr>
          <p:nvPr/>
        </p:nvSpPr>
        <p:spPr bwMode="auto">
          <a:xfrm>
            <a:off x="6248400" y="2133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9" name="Oval 17"/>
          <p:cNvSpPr>
            <a:spLocks noChangeArrowheads="1"/>
          </p:cNvSpPr>
          <p:nvPr/>
        </p:nvSpPr>
        <p:spPr bwMode="auto">
          <a:xfrm>
            <a:off x="1371600" y="1676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0" name="Line 18"/>
          <p:cNvSpPr>
            <a:spLocks noChangeShapeType="1"/>
          </p:cNvSpPr>
          <p:nvPr/>
        </p:nvSpPr>
        <p:spPr bwMode="auto">
          <a:xfrm flipH="1">
            <a:off x="1066800" y="533400"/>
            <a:ext cx="6858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1" name="Line 19"/>
          <p:cNvSpPr>
            <a:spLocks noChangeShapeType="1"/>
          </p:cNvSpPr>
          <p:nvPr/>
        </p:nvSpPr>
        <p:spPr bwMode="auto">
          <a:xfrm>
            <a:off x="2209800" y="533400"/>
            <a:ext cx="6858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2" name="Line 20"/>
          <p:cNvSpPr>
            <a:spLocks noChangeShapeType="1"/>
          </p:cNvSpPr>
          <p:nvPr/>
        </p:nvSpPr>
        <p:spPr bwMode="auto">
          <a:xfrm flipH="1">
            <a:off x="2362200" y="1125538"/>
            <a:ext cx="3048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3" name="Line 21"/>
          <p:cNvSpPr>
            <a:spLocks noChangeShapeType="1"/>
          </p:cNvSpPr>
          <p:nvPr/>
        </p:nvSpPr>
        <p:spPr bwMode="auto">
          <a:xfrm>
            <a:off x="3124200" y="1143000"/>
            <a:ext cx="3810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4" name="Line 22"/>
          <p:cNvSpPr>
            <a:spLocks noChangeShapeType="1"/>
          </p:cNvSpPr>
          <p:nvPr/>
        </p:nvSpPr>
        <p:spPr bwMode="auto">
          <a:xfrm flipH="1">
            <a:off x="1752600" y="1905000"/>
            <a:ext cx="381000" cy="6096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5" name="Line 23"/>
          <p:cNvSpPr>
            <a:spLocks noChangeShapeType="1"/>
          </p:cNvSpPr>
          <p:nvPr/>
        </p:nvSpPr>
        <p:spPr bwMode="auto">
          <a:xfrm>
            <a:off x="2590800" y="1905000"/>
            <a:ext cx="228600" cy="6096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6" name="Line 24"/>
          <p:cNvSpPr>
            <a:spLocks noChangeShapeType="1"/>
          </p:cNvSpPr>
          <p:nvPr/>
        </p:nvSpPr>
        <p:spPr bwMode="auto">
          <a:xfrm flipH="1">
            <a:off x="457200" y="1143000"/>
            <a:ext cx="3810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7" name="Line 25"/>
          <p:cNvSpPr>
            <a:spLocks noChangeShapeType="1"/>
          </p:cNvSpPr>
          <p:nvPr/>
        </p:nvSpPr>
        <p:spPr bwMode="auto">
          <a:xfrm>
            <a:off x="1295400" y="1143000"/>
            <a:ext cx="3048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8" name="Oval 26"/>
          <p:cNvSpPr>
            <a:spLocks noChangeArrowheads="1"/>
          </p:cNvSpPr>
          <p:nvPr/>
        </p:nvSpPr>
        <p:spPr bwMode="auto">
          <a:xfrm>
            <a:off x="4191000" y="2895600"/>
            <a:ext cx="457200" cy="457200"/>
          </a:xfrm>
          <a:prstGeom prst="ellipse">
            <a:avLst/>
          </a:prstGeom>
          <a:noFill/>
          <a:ln w="12700" cap="sq">
            <a:solidFill>
              <a:schemeClr val="tx1"/>
            </a:solidFill>
            <a:round/>
            <a:headEnd type="none" w="sm" len="sm"/>
            <a:tailEnd type="none" w="sm" len="sm"/>
          </a:ln>
        </p:spPr>
        <p:txBody>
          <a:bodyPr wrap="none" anchor="ctr"/>
          <a:lstStyle/>
          <a:p>
            <a:r>
              <a:rPr lang="en-US" altLang="zh-CN">
                <a:solidFill>
                  <a:srgbClr val="000000"/>
                </a:solidFill>
              </a:rPr>
              <a:t>7         9  </a:t>
            </a:r>
            <a:endParaRPr lang="en-US" altLang="zh-CN" sz="2400">
              <a:solidFill>
                <a:srgbClr val="000000"/>
              </a:solidFill>
            </a:endParaRPr>
          </a:p>
        </p:txBody>
      </p:sp>
      <p:sp>
        <p:nvSpPr>
          <p:cNvPr id="49179" name="Oval 27"/>
          <p:cNvSpPr>
            <a:spLocks noChangeArrowheads="1"/>
          </p:cNvSpPr>
          <p:nvPr/>
        </p:nvSpPr>
        <p:spPr bwMode="auto">
          <a:xfrm>
            <a:off x="5486400" y="2895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80" name="Text Box 28"/>
          <p:cNvSpPr txBox="1">
            <a:spLocks noChangeArrowheads="1"/>
          </p:cNvSpPr>
          <p:nvPr/>
        </p:nvSpPr>
        <p:spPr bwMode="auto">
          <a:xfrm>
            <a:off x="228600" y="1600200"/>
            <a:ext cx="5111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7</a:t>
            </a:r>
            <a:endParaRPr lang="en-US" altLang="zh-CN" sz="2400">
              <a:solidFill>
                <a:srgbClr val="000000"/>
              </a:solidFill>
            </a:endParaRPr>
          </a:p>
        </p:txBody>
      </p:sp>
      <p:sp>
        <p:nvSpPr>
          <p:cNvPr id="49181" name="Text Box 29"/>
          <p:cNvSpPr txBox="1">
            <a:spLocks noChangeArrowheads="1"/>
          </p:cNvSpPr>
          <p:nvPr/>
        </p:nvSpPr>
        <p:spPr bwMode="auto">
          <a:xfrm>
            <a:off x="1371600" y="16002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5</a:t>
            </a:r>
            <a:endParaRPr lang="en-US" altLang="zh-CN" sz="2400">
              <a:solidFill>
                <a:srgbClr val="000000"/>
              </a:solidFill>
            </a:endParaRPr>
          </a:p>
        </p:txBody>
      </p:sp>
      <p:sp>
        <p:nvSpPr>
          <p:cNvPr id="49182" name="Text Box 30"/>
          <p:cNvSpPr txBox="1">
            <a:spLocks noChangeArrowheads="1"/>
          </p:cNvSpPr>
          <p:nvPr/>
        </p:nvSpPr>
        <p:spPr bwMode="auto">
          <a:xfrm>
            <a:off x="2590800" y="2438400"/>
            <a:ext cx="5111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4</a:t>
            </a:r>
            <a:endParaRPr lang="en-US" altLang="zh-CN" sz="2400">
              <a:solidFill>
                <a:srgbClr val="000000"/>
              </a:solidFill>
            </a:endParaRPr>
          </a:p>
        </p:txBody>
      </p:sp>
      <p:sp>
        <p:nvSpPr>
          <p:cNvPr id="49183" name="Text Box 31"/>
          <p:cNvSpPr txBox="1">
            <a:spLocks noChangeArrowheads="1"/>
          </p:cNvSpPr>
          <p:nvPr/>
        </p:nvSpPr>
        <p:spPr bwMode="auto">
          <a:xfrm>
            <a:off x="3276600" y="16002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9</a:t>
            </a:r>
            <a:endParaRPr lang="en-US" altLang="zh-CN" sz="2400">
              <a:solidFill>
                <a:srgbClr val="000000"/>
              </a:solidFill>
            </a:endParaRPr>
          </a:p>
        </p:txBody>
      </p:sp>
      <p:sp>
        <p:nvSpPr>
          <p:cNvPr id="49184" name="Text Box 32"/>
          <p:cNvSpPr txBox="1">
            <a:spLocks noChangeArrowheads="1"/>
          </p:cNvSpPr>
          <p:nvPr/>
        </p:nvSpPr>
        <p:spPr bwMode="auto">
          <a:xfrm>
            <a:off x="8305800" y="7620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2</a:t>
            </a:r>
            <a:endParaRPr lang="en-US" altLang="zh-CN" sz="2400">
              <a:solidFill>
                <a:srgbClr val="000000"/>
              </a:solidFill>
            </a:endParaRPr>
          </a:p>
        </p:txBody>
      </p:sp>
      <p:sp>
        <p:nvSpPr>
          <p:cNvPr id="264225" name="Text Box 33"/>
          <p:cNvSpPr txBox="1">
            <a:spLocks noChangeArrowheads="1"/>
          </p:cNvSpPr>
          <p:nvPr/>
        </p:nvSpPr>
        <p:spPr bwMode="auto">
          <a:xfrm>
            <a:off x="327025" y="3775075"/>
            <a:ext cx="3482975" cy="2530475"/>
          </a:xfrm>
          <a:prstGeom prst="rect">
            <a:avLst/>
          </a:prstGeom>
          <a:noFill/>
          <a:ln w="12700" cap="sq">
            <a:noFill/>
            <a:miter lim="800000"/>
            <a:headEnd type="none" w="sm" len="sm"/>
            <a:tailEnd type="none" w="sm" len="sm"/>
          </a:ln>
        </p:spPr>
        <p:txBody>
          <a:bodyPr>
            <a:spAutoFit/>
          </a:bodyPr>
          <a:lstStyle/>
          <a:p>
            <a:r>
              <a:rPr lang="en-US" altLang="zh-CN" sz="4000">
                <a:solidFill>
                  <a:srgbClr val="990033"/>
                </a:solidFill>
              </a:rPr>
              <a:t>WPL(T)= 7</a:t>
            </a:r>
            <a:r>
              <a:rPr lang="en-US" altLang="zh-CN" sz="4000">
                <a:solidFill>
                  <a:srgbClr val="990033"/>
                </a:solidFill>
                <a:sym typeface="Symbol" pitchFamily="18" charset="2"/>
              </a:rPr>
              <a:t>2+52+23+43+92      =60</a:t>
            </a:r>
            <a:endParaRPr lang="en-US" altLang="zh-CN" sz="2400">
              <a:solidFill>
                <a:srgbClr val="990033"/>
              </a:solidFill>
            </a:endParaRPr>
          </a:p>
        </p:txBody>
      </p:sp>
      <p:sp>
        <p:nvSpPr>
          <p:cNvPr id="264226" name="Text Box 34"/>
          <p:cNvSpPr txBox="1">
            <a:spLocks noChangeArrowheads="1"/>
          </p:cNvSpPr>
          <p:nvPr/>
        </p:nvSpPr>
        <p:spPr bwMode="auto">
          <a:xfrm>
            <a:off x="4648200" y="3829050"/>
            <a:ext cx="3581400" cy="2530475"/>
          </a:xfrm>
          <a:prstGeom prst="rect">
            <a:avLst/>
          </a:prstGeom>
          <a:noFill/>
          <a:ln w="12700" cap="sq">
            <a:noFill/>
            <a:miter lim="800000"/>
            <a:headEnd type="none" w="sm" len="sm"/>
            <a:tailEnd type="none" w="sm" len="sm"/>
          </a:ln>
        </p:spPr>
        <p:txBody>
          <a:bodyPr>
            <a:spAutoFit/>
          </a:bodyPr>
          <a:lstStyle/>
          <a:p>
            <a:r>
              <a:rPr lang="en-US" altLang="zh-CN" sz="4000">
                <a:solidFill>
                  <a:srgbClr val="990033"/>
                </a:solidFill>
              </a:rPr>
              <a:t>WPL(T)= 7</a:t>
            </a:r>
            <a:r>
              <a:rPr lang="en-US" altLang="zh-CN" sz="4000">
                <a:solidFill>
                  <a:srgbClr val="990033"/>
                </a:solidFill>
                <a:sym typeface="Symbol" pitchFamily="18" charset="2"/>
              </a:rPr>
              <a:t>4+94+53+42+21      =89 </a:t>
            </a:r>
            <a:endParaRPr lang="en-US" altLang="zh-CN" sz="2400">
              <a:solidFill>
                <a:srgbClr val="990033"/>
              </a:solidFill>
            </a:endParaRPr>
          </a:p>
        </p:txBody>
      </p:sp>
      <p:sp>
        <p:nvSpPr>
          <p:cNvPr id="49187" name="Text Box 35"/>
          <p:cNvSpPr txBox="1">
            <a:spLocks noChangeArrowheads="1"/>
          </p:cNvSpPr>
          <p:nvPr/>
        </p:nvSpPr>
        <p:spPr bwMode="auto">
          <a:xfrm>
            <a:off x="6248400" y="20574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5</a:t>
            </a:r>
            <a:endParaRPr lang="en-US" altLang="zh-CN" sz="2400">
              <a:solidFill>
                <a:srgbClr val="000000"/>
              </a:solidFill>
            </a:endParaRPr>
          </a:p>
        </p:txBody>
      </p:sp>
      <p:sp>
        <p:nvSpPr>
          <p:cNvPr id="49188" name="Text Box 36"/>
          <p:cNvSpPr txBox="1">
            <a:spLocks noChangeArrowheads="1"/>
          </p:cNvSpPr>
          <p:nvPr/>
        </p:nvSpPr>
        <p:spPr bwMode="auto">
          <a:xfrm>
            <a:off x="7239000" y="13716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4</a:t>
            </a:r>
            <a:endParaRPr lang="en-US" altLang="zh-CN" sz="2400">
              <a:solidFill>
                <a:srgbClr val="000000"/>
              </a:solidFill>
            </a:endParaRPr>
          </a:p>
        </p:txBody>
      </p:sp>
      <p:sp>
        <p:nvSpPr>
          <p:cNvPr id="49189" name="Line 37"/>
          <p:cNvSpPr>
            <a:spLocks noChangeShapeType="1"/>
          </p:cNvSpPr>
          <p:nvPr/>
        </p:nvSpPr>
        <p:spPr bwMode="auto">
          <a:xfrm>
            <a:off x="7696200" y="533400"/>
            <a:ext cx="6858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0" name="Line 38"/>
          <p:cNvSpPr>
            <a:spLocks noChangeShapeType="1"/>
          </p:cNvSpPr>
          <p:nvPr/>
        </p:nvSpPr>
        <p:spPr bwMode="auto">
          <a:xfrm flipH="1">
            <a:off x="6705600" y="533400"/>
            <a:ext cx="5334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1" name="Line 39"/>
          <p:cNvSpPr>
            <a:spLocks noChangeShapeType="1"/>
          </p:cNvSpPr>
          <p:nvPr/>
        </p:nvSpPr>
        <p:spPr bwMode="auto">
          <a:xfrm>
            <a:off x="6781800" y="1143000"/>
            <a:ext cx="5334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2" name="Line 40"/>
          <p:cNvSpPr>
            <a:spLocks noChangeShapeType="1"/>
          </p:cNvSpPr>
          <p:nvPr/>
        </p:nvSpPr>
        <p:spPr bwMode="auto">
          <a:xfrm flipH="1">
            <a:off x="5867400" y="1143000"/>
            <a:ext cx="4572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3" name="Line 41"/>
          <p:cNvSpPr>
            <a:spLocks noChangeShapeType="1"/>
          </p:cNvSpPr>
          <p:nvPr/>
        </p:nvSpPr>
        <p:spPr bwMode="auto">
          <a:xfrm flipH="1">
            <a:off x="4419600" y="2514600"/>
            <a:ext cx="3810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4" name="Line 42"/>
          <p:cNvSpPr>
            <a:spLocks noChangeShapeType="1"/>
          </p:cNvSpPr>
          <p:nvPr/>
        </p:nvSpPr>
        <p:spPr bwMode="auto">
          <a:xfrm>
            <a:off x="5181600" y="2514600"/>
            <a:ext cx="4572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5" name="Line 43"/>
          <p:cNvSpPr>
            <a:spLocks noChangeShapeType="1"/>
          </p:cNvSpPr>
          <p:nvPr/>
        </p:nvSpPr>
        <p:spPr bwMode="auto">
          <a:xfrm>
            <a:off x="5943600" y="1828800"/>
            <a:ext cx="381000" cy="3048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6" name="Line 44"/>
          <p:cNvSpPr>
            <a:spLocks noChangeShapeType="1"/>
          </p:cNvSpPr>
          <p:nvPr/>
        </p:nvSpPr>
        <p:spPr bwMode="auto">
          <a:xfrm flipH="1">
            <a:off x="5181600" y="1828800"/>
            <a:ext cx="3810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Tree>
    <p:extLst>
      <p:ext uri="{BB962C8B-B14F-4D97-AF65-F5344CB8AC3E}">
        <p14:creationId xmlns:p14="http://schemas.microsoft.com/office/powerpoint/2010/main" val="36357327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4225"/>
                                        </p:tgtEl>
                                        <p:attrNameLst>
                                          <p:attrName>style.visibility</p:attrName>
                                        </p:attrNameLst>
                                      </p:cBhvr>
                                      <p:to>
                                        <p:strVal val="visible"/>
                                      </p:to>
                                    </p:set>
                                    <p:animEffect transition="in" filter="strips(downRight)">
                                      <p:cBhvr>
                                        <p:cTn id="7" dur="500"/>
                                        <p:tgtEl>
                                          <p:spTgt spid="26422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4226"/>
                                        </p:tgtEl>
                                        <p:attrNameLst>
                                          <p:attrName>style.visibility</p:attrName>
                                        </p:attrNameLst>
                                      </p:cBhvr>
                                      <p:to>
                                        <p:strVal val="visible"/>
                                      </p:to>
                                    </p:set>
                                    <p:animEffect transition="in" filter="strips(downRight)">
                                      <p:cBhvr>
                                        <p:cTn id="12" dur="500"/>
                                        <p:tgtEl>
                                          <p:spTgt spid="264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25" grpId="0" autoUpdateAnimBg="0"/>
      <p:bldP spid="26422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11188" y="1087438"/>
            <a:ext cx="8116887" cy="3902075"/>
          </a:xfrm>
          <a:prstGeom prst="rect">
            <a:avLst/>
          </a:prstGeom>
          <a:noFill/>
          <a:ln w="12700" cap="sq">
            <a:noFill/>
            <a:miter lim="800000"/>
            <a:headEnd type="none" w="sm" len="sm"/>
            <a:tailEnd type="none" w="sm" len="sm"/>
          </a:ln>
        </p:spPr>
        <p:txBody>
          <a:bodyPr>
            <a:spAutoFit/>
          </a:bodyPr>
          <a:lstStyle/>
          <a:p>
            <a:pPr>
              <a:lnSpc>
                <a:spcPct val="125000"/>
              </a:lnSpc>
            </a:pPr>
            <a:r>
              <a:rPr lang="zh-CN" altLang="en-US" sz="4000">
                <a:solidFill>
                  <a:srgbClr val="000000"/>
                </a:solidFill>
                <a:ea typeface="楷体_GB2312" pitchFamily="49" charset="-122"/>
              </a:rPr>
              <a:t>设有 </a:t>
            </a:r>
            <a:r>
              <a:rPr lang="en-US" altLang="zh-CN" sz="4000" i="1">
                <a:solidFill>
                  <a:srgbClr val="000000"/>
                </a:solidFill>
                <a:ea typeface="楷体_GB2312" pitchFamily="49" charset="-122"/>
              </a:rPr>
              <a:t>n </a:t>
            </a:r>
            <a:r>
              <a:rPr lang="zh-CN" altLang="en-US" sz="4000">
                <a:solidFill>
                  <a:srgbClr val="000000"/>
                </a:solidFill>
                <a:ea typeface="楷体_GB2312" pitchFamily="49" charset="-122"/>
              </a:rPr>
              <a:t>个叶子结点，且每个叶子结点有一个权值，则包含这</a:t>
            </a:r>
            <a:r>
              <a:rPr lang="en-US" altLang="zh-CN" sz="4000">
                <a:solidFill>
                  <a:srgbClr val="000000"/>
                </a:solidFill>
                <a:ea typeface="楷体_GB2312" pitchFamily="49" charset="-122"/>
              </a:rPr>
              <a:t>n</a:t>
            </a:r>
            <a:r>
              <a:rPr lang="zh-CN" altLang="en-US" sz="4000">
                <a:solidFill>
                  <a:srgbClr val="000000"/>
                </a:solidFill>
                <a:ea typeface="楷体_GB2312" pitchFamily="49" charset="-122"/>
              </a:rPr>
              <a:t>个叶子结点的所有 </a:t>
            </a:r>
            <a:r>
              <a:rPr lang="en-US" altLang="zh-CN" sz="4000">
                <a:solidFill>
                  <a:srgbClr val="000000"/>
                </a:solidFill>
                <a:ea typeface="楷体_GB2312" pitchFamily="49" charset="-122"/>
              </a:rPr>
              <a:t>m </a:t>
            </a:r>
            <a:r>
              <a:rPr lang="zh-CN" altLang="en-US" sz="4000">
                <a:solidFill>
                  <a:srgbClr val="000000"/>
                </a:solidFill>
                <a:ea typeface="楷体_GB2312" pitchFamily="49" charset="-122"/>
              </a:rPr>
              <a:t>叉树中，必存在一棵其</a:t>
            </a:r>
            <a:r>
              <a:rPr lang="zh-CN" altLang="en-US" sz="4000" b="1">
                <a:solidFill>
                  <a:srgbClr val="FF0000"/>
                </a:solidFill>
                <a:ea typeface="楷体_GB2312" pitchFamily="49" charset="-122"/>
              </a:rPr>
              <a:t>带权路径长度取最小值</a:t>
            </a:r>
            <a:r>
              <a:rPr lang="zh-CN" altLang="en-US" sz="4000">
                <a:solidFill>
                  <a:srgbClr val="000000"/>
                </a:solidFill>
                <a:ea typeface="楷体_GB2312" pitchFamily="49" charset="-122"/>
              </a:rPr>
              <a:t>的树，称为</a:t>
            </a:r>
            <a:r>
              <a:rPr lang="zh-CN" altLang="en-US" sz="4000">
                <a:solidFill>
                  <a:srgbClr val="FF0000"/>
                </a:solidFill>
                <a:ea typeface="楷体_GB2312" pitchFamily="49" charset="-122"/>
              </a:rPr>
              <a:t>“</a:t>
            </a:r>
            <a:r>
              <a:rPr lang="zh-CN" altLang="en-US" sz="4000" b="1">
                <a:solidFill>
                  <a:srgbClr val="FF0000"/>
                </a:solidFill>
                <a:ea typeface="楷体_GB2312" pitchFamily="49" charset="-122"/>
              </a:rPr>
              <a:t>最优树</a:t>
            </a:r>
            <a:r>
              <a:rPr lang="zh-CN" altLang="en-US" sz="4000">
                <a:solidFill>
                  <a:srgbClr val="FF0000"/>
                </a:solidFill>
                <a:ea typeface="楷体_GB2312" pitchFamily="49" charset="-122"/>
              </a:rPr>
              <a:t>”</a:t>
            </a:r>
            <a:r>
              <a:rPr lang="zh-CN" altLang="en-US" sz="4000">
                <a:solidFill>
                  <a:srgbClr val="006666"/>
                </a:solidFill>
                <a:ea typeface="楷体_GB2312" pitchFamily="49" charset="-122"/>
              </a:rPr>
              <a:t>。</a:t>
            </a:r>
            <a:endParaRPr lang="zh-CN" altLang="en-US" sz="2400">
              <a:solidFill>
                <a:srgbClr val="000000"/>
              </a:solidFill>
            </a:endParaRPr>
          </a:p>
        </p:txBody>
      </p:sp>
      <p:sp>
        <p:nvSpPr>
          <p:cNvPr id="266243" name="Text Box 3"/>
          <p:cNvSpPr txBox="1">
            <a:spLocks noChangeArrowheads="1"/>
          </p:cNvSpPr>
          <p:nvPr/>
        </p:nvSpPr>
        <p:spPr bwMode="auto">
          <a:xfrm>
            <a:off x="1319213" y="4984750"/>
            <a:ext cx="6165850" cy="7620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4400" b="1">
                <a:solidFill>
                  <a:srgbClr val="3366FF"/>
                </a:solidFill>
                <a:ea typeface="楷体_GB2312" pitchFamily="49" charset="-122"/>
              </a:rPr>
              <a:t>最优树可能不止一个！</a:t>
            </a:r>
          </a:p>
        </p:txBody>
      </p:sp>
      <p:sp>
        <p:nvSpPr>
          <p:cNvPr id="50180" name="Text Box 4"/>
          <p:cNvSpPr txBox="1">
            <a:spLocks noChangeArrowheads="1"/>
          </p:cNvSpPr>
          <p:nvPr/>
        </p:nvSpPr>
        <p:spPr bwMode="auto">
          <a:xfrm>
            <a:off x="574675" y="369888"/>
            <a:ext cx="6165850" cy="7620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4400" b="1">
                <a:solidFill>
                  <a:srgbClr val="3366FF"/>
                </a:solidFill>
                <a:ea typeface="楷体_GB2312" pitchFamily="49" charset="-122"/>
              </a:rPr>
              <a:t>定义：</a:t>
            </a:r>
          </a:p>
        </p:txBody>
      </p:sp>
    </p:spTree>
    <p:extLst>
      <p:ext uri="{BB962C8B-B14F-4D97-AF65-F5344CB8AC3E}">
        <p14:creationId xmlns:p14="http://schemas.microsoft.com/office/powerpoint/2010/main" val="42570812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gtEl>
                                        <p:attrNameLst>
                                          <p:attrName>style.visibility</p:attrName>
                                        </p:attrNameLst>
                                      </p:cBhvr>
                                      <p:to>
                                        <p:strVal val="visible"/>
                                      </p:to>
                                    </p:set>
                                    <p:animEffect transition="in" filter="wipe(left)">
                                      <p:cBhvr>
                                        <p:cTn id="7" dur="500"/>
                                        <p:tgtEl>
                                          <p:spTgt spid="266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1219200"/>
            <a:ext cx="8077200" cy="1143000"/>
          </a:xfrm>
        </p:spPr>
        <p:txBody>
          <a:bodyPr/>
          <a:lstStyle/>
          <a:p>
            <a:pPr algn="l" eaLnBrk="1" hangingPunct="1"/>
            <a:r>
              <a:rPr lang="en-US" altLang="zh-CN" sz="6000" b="1" smtClean="0">
                <a:solidFill>
                  <a:srgbClr val="008080"/>
                </a:solidFill>
                <a:ea typeface="楷体_GB2312" pitchFamily="49" charset="-122"/>
              </a:rPr>
              <a:t>6.8  </a:t>
            </a:r>
            <a:r>
              <a:rPr lang="zh-CN" altLang="en-US" sz="6000" b="1" smtClean="0">
                <a:solidFill>
                  <a:srgbClr val="008080"/>
                </a:solidFill>
                <a:latin typeface="隶书" pitchFamily="49" charset="-122"/>
                <a:ea typeface="隶书" pitchFamily="49" charset="-122"/>
              </a:rPr>
              <a:t>哈夫曼树与</a:t>
            </a:r>
            <a:br>
              <a:rPr lang="zh-CN" altLang="en-US" sz="6000" b="1" smtClean="0">
                <a:solidFill>
                  <a:srgbClr val="008080"/>
                </a:solidFill>
                <a:latin typeface="隶书" pitchFamily="49" charset="-122"/>
                <a:ea typeface="隶书" pitchFamily="49" charset="-122"/>
              </a:rPr>
            </a:br>
            <a:r>
              <a:rPr lang="zh-CN" altLang="en-US" sz="6000" b="1" smtClean="0">
                <a:solidFill>
                  <a:srgbClr val="008080"/>
                </a:solidFill>
                <a:latin typeface="隶书" pitchFamily="49" charset="-122"/>
                <a:ea typeface="隶书" pitchFamily="49" charset="-122"/>
              </a:rPr>
              <a:t>     哈夫曼编码</a:t>
            </a:r>
            <a:endParaRPr lang="zh-CN" altLang="en-US" sz="7200" b="1" smtClean="0">
              <a:solidFill>
                <a:srgbClr val="008080"/>
              </a:solidFill>
              <a:ea typeface="楷体_GB2312" pitchFamily="49" charset="-122"/>
            </a:endParaRPr>
          </a:p>
        </p:txBody>
      </p:sp>
      <p:sp>
        <p:nvSpPr>
          <p:cNvPr id="51203" name="Rectangle 3"/>
          <p:cNvSpPr>
            <a:spLocks noGrp="1" noChangeArrowheads="1"/>
          </p:cNvSpPr>
          <p:nvPr>
            <p:ph type="body" idx="1"/>
          </p:nvPr>
        </p:nvSpPr>
        <p:spPr>
          <a:xfrm>
            <a:off x="2508250" y="3284538"/>
            <a:ext cx="5087938" cy="2665412"/>
          </a:xfrm>
        </p:spPr>
        <p:txBody>
          <a:bodyPr/>
          <a:lstStyle/>
          <a:p>
            <a:pPr eaLnBrk="1" hangingPunct="1">
              <a:buFontTx/>
              <a:buNone/>
            </a:pPr>
            <a:r>
              <a:rPr lang="zh-CN" altLang="en-US" sz="4000" b="1" smtClean="0">
                <a:ea typeface="楷体_GB2312" pitchFamily="49" charset="-122"/>
              </a:rPr>
              <a:t>一</a:t>
            </a:r>
            <a:r>
              <a:rPr lang="en-US" altLang="zh-CN" sz="4000" b="1" smtClean="0">
                <a:ea typeface="楷体_GB2312" pitchFamily="49" charset="-122"/>
              </a:rPr>
              <a:t>. </a:t>
            </a:r>
            <a:r>
              <a:rPr lang="zh-CN" altLang="en-US" sz="4000" b="1" smtClean="0">
                <a:ea typeface="楷体_GB2312" pitchFamily="49" charset="-122"/>
              </a:rPr>
              <a:t>最优树的定义</a:t>
            </a:r>
          </a:p>
          <a:p>
            <a:pPr eaLnBrk="1" hangingPunct="1">
              <a:buFontTx/>
              <a:buNone/>
            </a:pPr>
            <a:r>
              <a:rPr lang="zh-CN" altLang="en-US" sz="4000" b="1" smtClean="0">
                <a:ea typeface="楷体_GB2312" pitchFamily="49" charset="-122"/>
              </a:rPr>
              <a:t>二</a:t>
            </a:r>
            <a:r>
              <a:rPr lang="en-US" altLang="zh-CN" sz="4000" b="1" smtClean="0">
                <a:ea typeface="楷体_GB2312" pitchFamily="49" charset="-122"/>
              </a:rPr>
              <a:t>. </a:t>
            </a:r>
            <a:r>
              <a:rPr lang="zh-CN" altLang="en-US" sz="4000" b="1" smtClean="0">
                <a:ea typeface="楷体_GB2312" pitchFamily="49" charset="-122"/>
              </a:rPr>
              <a:t>如何构造最优树</a:t>
            </a:r>
          </a:p>
          <a:p>
            <a:pPr eaLnBrk="1" hangingPunct="1">
              <a:buFontTx/>
              <a:buNone/>
            </a:pPr>
            <a:r>
              <a:rPr lang="zh-CN" altLang="en-US" sz="4000" b="1" smtClean="0">
                <a:ea typeface="楷体_GB2312" pitchFamily="49" charset="-122"/>
              </a:rPr>
              <a:t>三</a:t>
            </a:r>
            <a:r>
              <a:rPr lang="en-US" altLang="zh-CN" sz="4000" b="1" smtClean="0">
                <a:ea typeface="楷体_GB2312" pitchFamily="49" charset="-122"/>
              </a:rPr>
              <a:t>. </a:t>
            </a:r>
            <a:r>
              <a:rPr lang="zh-CN" altLang="en-US" sz="4000" b="1" smtClean="0">
                <a:ea typeface="楷体_GB2312" pitchFamily="49" charset="-122"/>
              </a:rPr>
              <a:t>前缀编码</a:t>
            </a:r>
          </a:p>
        </p:txBody>
      </p:sp>
      <p:sp>
        <p:nvSpPr>
          <p:cNvPr id="268292" name="Freeform 4"/>
          <p:cNvSpPr>
            <a:spLocks/>
          </p:cNvSpPr>
          <p:nvPr/>
        </p:nvSpPr>
        <p:spPr bwMode="auto">
          <a:xfrm>
            <a:off x="2344738" y="4084638"/>
            <a:ext cx="503237" cy="639762"/>
          </a:xfrm>
          <a:custGeom>
            <a:avLst/>
            <a:gdLst>
              <a:gd name="T0" fmla="*/ 0 w 309"/>
              <a:gd name="T1" fmla="*/ 2147483647 h 267"/>
              <a:gd name="T2" fmla="*/ 2147483647 w 309"/>
              <a:gd name="T3" fmla="*/ 2147483647 h 267"/>
              <a:gd name="T4" fmla="*/ 2147483647 w 309"/>
              <a:gd name="T5" fmla="*/ 0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112"/>
                </a:moveTo>
                <a:cubicBezTo>
                  <a:pt x="25" y="163"/>
                  <a:pt x="75" y="241"/>
                  <a:pt x="126" y="267"/>
                </a:cubicBezTo>
                <a:lnTo>
                  <a:pt x="309" y="0"/>
                </a:lnTo>
              </a:path>
            </a:pathLst>
          </a:custGeom>
          <a:noFill/>
          <a:ln w="60325">
            <a:solidFill>
              <a:srgbClr val="FF0000"/>
            </a:solidFill>
            <a:round/>
            <a:headEnd/>
            <a:tailEnd/>
          </a:ln>
        </p:spPr>
        <p:txBody>
          <a:bodyPr/>
          <a:lstStyle/>
          <a:p>
            <a:endParaRPr lang="zh-CN" altLang="en-US" sz="2400">
              <a:solidFill>
                <a:srgbClr val="000000"/>
              </a:solidFill>
            </a:endParaRPr>
          </a:p>
        </p:txBody>
      </p:sp>
    </p:spTree>
    <p:extLst>
      <p:ext uri="{BB962C8B-B14F-4D97-AF65-F5344CB8AC3E}">
        <p14:creationId xmlns:p14="http://schemas.microsoft.com/office/powerpoint/2010/main" val="14099830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animEffect transition="in" filter="wipe(left)">
                                      <p:cBhvr>
                                        <p:cTn id="7" dur="5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2"/>
          <p:cNvSpPr>
            <a:spLocks noChangeArrowheads="1"/>
          </p:cNvSpPr>
          <p:nvPr/>
        </p:nvSpPr>
        <p:spPr bwMode="auto">
          <a:xfrm>
            <a:off x="838200" y="914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5" name="Oval 3"/>
          <p:cNvSpPr>
            <a:spLocks noChangeArrowheads="1"/>
          </p:cNvSpPr>
          <p:nvPr/>
        </p:nvSpPr>
        <p:spPr bwMode="auto">
          <a:xfrm>
            <a:off x="2667000" y="914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6" name="Oval 4"/>
          <p:cNvSpPr>
            <a:spLocks noChangeArrowheads="1"/>
          </p:cNvSpPr>
          <p:nvPr/>
        </p:nvSpPr>
        <p:spPr bwMode="auto">
          <a:xfrm>
            <a:off x="1752600" y="3048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7" name="Oval 5"/>
          <p:cNvSpPr>
            <a:spLocks noChangeArrowheads="1"/>
          </p:cNvSpPr>
          <p:nvPr/>
        </p:nvSpPr>
        <p:spPr bwMode="auto">
          <a:xfrm>
            <a:off x="2133600" y="1676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8" name="Oval 6"/>
          <p:cNvSpPr>
            <a:spLocks noChangeArrowheads="1"/>
          </p:cNvSpPr>
          <p:nvPr/>
        </p:nvSpPr>
        <p:spPr bwMode="auto">
          <a:xfrm>
            <a:off x="3276600" y="1676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59" name="Oval 7"/>
          <p:cNvSpPr>
            <a:spLocks noChangeArrowheads="1"/>
          </p:cNvSpPr>
          <p:nvPr/>
        </p:nvSpPr>
        <p:spPr bwMode="auto">
          <a:xfrm>
            <a:off x="1524000" y="2514600"/>
            <a:ext cx="457200" cy="457200"/>
          </a:xfrm>
          <a:prstGeom prst="ellipse">
            <a:avLst/>
          </a:prstGeom>
          <a:noFill/>
          <a:ln w="12700" cap="sq">
            <a:solidFill>
              <a:schemeClr val="tx1"/>
            </a:solidFill>
            <a:round/>
            <a:headEnd type="none" w="sm" len="sm"/>
            <a:tailEnd type="none" w="sm" len="sm"/>
          </a:ln>
        </p:spPr>
        <p:txBody>
          <a:bodyPr wrap="none" anchor="ctr"/>
          <a:lstStyle/>
          <a:p>
            <a:pPr algn="ctr"/>
            <a:r>
              <a:rPr lang="en-US" altLang="zh-CN">
                <a:solidFill>
                  <a:srgbClr val="000000"/>
                </a:solidFill>
              </a:rPr>
              <a:t>2</a:t>
            </a:r>
            <a:endParaRPr lang="en-US" altLang="zh-CN" sz="2400">
              <a:solidFill>
                <a:srgbClr val="000000"/>
              </a:solidFill>
            </a:endParaRPr>
          </a:p>
        </p:txBody>
      </p:sp>
      <p:sp>
        <p:nvSpPr>
          <p:cNvPr id="49160" name="Oval 8"/>
          <p:cNvSpPr>
            <a:spLocks noChangeArrowheads="1"/>
          </p:cNvSpPr>
          <p:nvPr/>
        </p:nvSpPr>
        <p:spPr bwMode="auto">
          <a:xfrm>
            <a:off x="2590800" y="2514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1" name="Oval 9"/>
          <p:cNvSpPr>
            <a:spLocks noChangeArrowheads="1"/>
          </p:cNvSpPr>
          <p:nvPr/>
        </p:nvSpPr>
        <p:spPr bwMode="auto">
          <a:xfrm>
            <a:off x="228600" y="1676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2" name="Oval 10"/>
          <p:cNvSpPr>
            <a:spLocks noChangeArrowheads="1"/>
          </p:cNvSpPr>
          <p:nvPr/>
        </p:nvSpPr>
        <p:spPr bwMode="auto">
          <a:xfrm>
            <a:off x="7239000" y="228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3" name="Oval 11"/>
          <p:cNvSpPr>
            <a:spLocks noChangeArrowheads="1"/>
          </p:cNvSpPr>
          <p:nvPr/>
        </p:nvSpPr>
        <p:spPr bwMode="auto">
          <a:xfrm>
            <a:off x="6324600" y="8382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4" name="Oval 12"/>
          <p:cNvSpPr>
            <a:spLocks noChangeArrowheads="1"/>
          </p:cNvSpPr>
          <p:nvPr/>
        </p:nvSpPr>
        <p:spPr bwMode="auto">
          <a:xfrm>
            <a:off x="8305800" y="8382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5" name="Oval 13"/>
          <p:cNvSpPr>
            <a:spLocks noChangeArrowheads="1"/>
          </p:cNvSpPr>
          <p:nvPr/>
        </p:nvSpPr>
        <p:spPr bwMode="auto">
          <a:xfrm>
            <a:off x="5486400" y="14478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6" name="Oval 14"/>
          <p:cNvSpPr>
            <a:spLocks noChangeArrowheads="1"/>
          </p:cNvSpPr>
          <p:nvPr/>
        </p:nvSpPr>
        <p:spPr bwMode="auto">
          <a:xfrm>
            <a:off x="7239000" y="14478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7" name="Oval 15"/>
          <p:cNvSpPr>
            <a:spLocks noChangeArrowheads="1"/>
          </p:cNvSpPr>
          <p:nvPr/>
        </p:nvSpPr>
        <p:spPr bwMode="auto">
          <a:xfrm>
            <a:off x="4800600" y="2133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8" name="Oval 16"/>
          <p:cNvSpPr>
            <a:spLocks noChangeArrowheads="1"/>
          </p:cNvSpPr>
          <p:nvPr/>
        </p:nvSpPr>
        <p:spPr bwMode="auto">
          <a:xfrm>
            <a:off x="6248400" y="2133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69" name="Oval 17"/>
          <p:cNvSpPr>
            <a:spLocks noChangeArrowheads="1"/>
          </p:cNvSpPr>
          <p:nvPr/>
        </p:nvSpPr>
        <p:spPr bwMode="auto">
          <a:xfrm>
            <a:off x="1371600" y="16764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0" name="Line 18"/>
          <p:cNvSpPr>
            <a:spLocks noChangeShapeType="1"/>
          </p:cNvSpPr>
          <p:nvPr/>
        </p:nvSpPr>
        <p:spPr bwMode="auto">
          <a:xfrm flipH="1">
            <a:off x="1066800" y="533400"/>
            <a:ext cx="6858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1" name="Line 19"/>
          <p:cNvSpPr>
            <a:spLocks noChangeShapeType="1"/>
          </p:cNvSpPr>
          <p:nvPr/>
        </p:nvSpPr>
        <p:spPr bwMode="auto">
          <a:xfrm>
            <a:off x="2209800" y="533400"/>
            <a:ext cx="6858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2" name="Line 20"/>
          <p:cNvSpPr>
            <a:spLocks noChangeShapeType="1"/>
          </p:cNvSpPr>
          <p:nvPr/>
        </p:nvSpPr>
        <p:spPr bwMode="auto">
          <a:xfrm flipH="1">
            <a:off x="2362200" y="1125538"/>
            <a:ext cx="3048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3" name="Line 21"/>
          <p:cNvSpPr>
            <a:spLocks noChangeShapeType="1"/>
          </p:cNvSpPr>
          <p:nvPr/>
        </p:nvSpPr>
        <p:spPr bwMode="auto">
          <a:xfrm>
            <a:off x="3124200" y="1143000"/>
            <a:ext cx="3810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4" name="Line 22"/>
          <p:cNvSpPr>
            <a:spLocks noChangeShapeType="1"/>
          </p:cNvSpPr>
          <p:nvPr/>
        </p:nvSpPr>
        <p:spPr bwMode="auto">
          <a:xfrm flipH="1">
            <a:off x="1752600" y="1905000"/>
            <a:ext cx="381000" cy="6096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5" name="Line 23"/>
          <p:cNvSpPr>
            <a:spLocks noChangeShapeType="1"/>
          </p:cNvSpPr>
          <p:nvPr/>
        </p:nvSpPr>
        <p:spPr bwMode="auto">
          <a:xfrm>
            <a:off x="2590800" y="1905000"/>
            <a:ext cx="228600" cy="6096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6" name="Line 24"/>
          <p:cNvSpPr>
            <a:spLocks noChangeShapeType="1"/>
          </p:cNvSpPr>
          <p:nvPr/>
        </p:nvSpPr>
        <p:spPr bwMode="auto">
          <a:xfrm flipH="1">
            <a:off x="457200" y="1143000"/>
            <a:ext cx="3810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7" name="Line 25"/>
          <p:cNvSpPr>
            <a:spLocks noChangeShapeType="1"/>
          </p:cNvSpPr>
          <p:nvPr/>
        </p:nvSpPr>
        <p:spPr bwMode="auto">
          <a:xfrm>
            <a:off x="1295400" y="1143000"/>
            <a:ext cx="3048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78" name="Oval 26"/>
          <p:cNvSpPr>
            <a:spLocks noChangeArrowheads="1"/>
          </p:cNvSpPr>
          <p:nvPr/>
        </p:nvSpPr>
        <p:spPr bwMode="auto">
          <a:xfrm>
            <a:off x="4191000" y="2895600"/>
            <a:ext cx="457200" cy="457200"/>
          </a:xfrm>
          <a:prstGeom prst="ellipse">
            <a:avLst/>
          </a:prstGeom>
          <a:noFill/>
          <a:ln w="12700" cap="sq">
            <a:solidFill>
              <a:schemeClr val="tx1"/>
            </a:solidFill>
            <a:round/>
            <a:headEnd type="none" w="sm" len="sm"/>
            <a:tailEnd type="none" w="sm" len="sm"/>
          </a:ln>
        </p:spPr>
        <p:txBody>
          <a:bodyPr wrap="none" anchor="ctr"/>
          <a:lstStyle/>
          <a:p>
            <a:r>
              <a:rPr lang="en-US" altLang="zh-CN">
                <a:solidFill>
                  <a:srgbClr val="000000"/>
                </a:solidFill>
              </a:rPr>
              <a:t>7         9  </a:t>
            </a:r>
            <a:endParaRPr lang="en-US" altLang="zh-CN" sz="2400">
              <a:solidFill>
                <a:srgbClr val="000000"/>
              </a:solidFill>
            </a:endParaRPr>
          </a:p>
        </p:txBody>
      </p:sp>
      <p:sp>
        <p:nvSpPr>
          <p:cNvPr id="49179" name="Oval 27"/>
          <p:cNvSpPr>
            <a:spLocks noChangeArrowheads="1"/>
          </p:cNvSpPr>
          <p:nvPr/>
        </p:nvSpPr>
        <p:spPr bwMode="auto">
          <a:xfrm>
            <a:off x="5486400" y="2895600"/>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80" name="Text Box 28"/>
          <p:cNvSpPr txBox="1">
            <a:spLocks noChangeArrowheads="1"/>
          </p:cNvSpPr>
          <p:nvPr/>
        </p:nvSpPr>
        <p:spPr bwMode="auto">
          <a:xfrm>
            <a:off x="228600" y="1600200"/>
            <a:ext cx="5111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7</a:t>
            </a:r>
            <a:endParaRPr lang="en-US" altLang="zh-CN" sz="2400">
              <a:solidFill>
                <a:srgbClr val="000000"/>
              </a:solidFill>
            </a:endParaRPr>
          </a:p>
        </p:txBody>
      </p:sp>
      <p:sp>
        <p:nvSpPr>
          <p:cNvPr id="49181" name="Text Box 29"/>
          <p:cNvSpPr txBox="1">
            <a:spLocks noChangeArrowheads="1"/>
          </p:cNvSpPr>
          <p:nvPr/>
        </p:nvSpPr>
        <p:spPr bwMode="auto">
          <a:xfrm>
            <a:off x="1371600" y="16002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5</a:t>
            </a:r>
            <a:endParaRPr lang="en-US" altLang="zh-CN" sz="2400">
              <a:solidFill>
                <a:srgbClr val="000000"/>
              </a:solidFill>
            </a:endParaRPr>
          </a:p>
        </p:txBody>
      </p:sp>
      <p:sp>
        <p:nvSpPr>
          <p:cNvPr id="49182" name="Text Box 30"/>
          <p:cNvSpPr txBox="1">
            <a:spLocks noChangeArrowheads="1"/>
          </p:cNvSpPr>
          <p:nvPr/>
        </p:nvSpPr>
        <p:spPr bwMode="auto">
          <a:xfrm>
            <a:off x="2590800" y="2438400"/>
            <a:ext cx="5111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4</a:t>
            </a:r>
            <a:endParaRPr lang="en-US" altLang="zh-CN" sz="2400">
              <a:solidFill>
                <a:srgbClr val="000000"/>
              </a:solidFill>
            </a:endParaRPr>
          </a:p>
        </p:txBody>
      </p:sp>
      <p:sp>
        <p:nvSpPr>
          <p:cNvPr id="49183" name="Text Box 31"/>
          <p:cNvSpPr txBox="1">
            <a:spLocks noChangeArrowheads="1"/>
          </p:cNvSpPr>
          <p:nvPr/>
        </p:nvSpPr>
        <p:spPr bwMode="auto">
          <a:xfrm>
            <a:off x="3276600" y="16002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9</a:t>
            </a:r>
            <a:endParaRPr lang="en-US" altLang="zh-CN" sz="2400">
              <a:solidFill>
                <a:srgbClr val="000000"/>
              </a:solidFill>
            </a:endParaRPr>
          </a:p>
        </p:txBody>
      </p:sp>
      <p:sp>
        <p:nvSpPr>
          <p:cNvPr id="49184" name="Text Box 32"/>
          <p:cNvSpPr txBox="1">
            <a:spLocks noChangeArrowheads="1"/>
          </p:cNvSpPr>
          <p:nvPr/>
        </p:nvSpPr>
        <p:spPr bwMode="auto">
          <a:xfrm>
            <a:off x="8305800" y="7620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2</a:t>
            </a:r>
            <a:endParaRPr lang="en-US" altLang="zh-CN" sz="2400">
              <a:solidFill>
                <a:srgbClr val="000000"/>
              </a:solidFill>
            </a:endParaRPr>
          </a:p>
        </p:txBody>
      </p:sp>
      <p:sp>
        <p:nvSpPr>
          <p:cNvPr id="264225" name="Text Box 33"/>
          <p:cNvSpPr txBox="1">
            <a:spLocks noChangeArrowheads="1"/>
          </p:cNvSpPr>
          <p:nvPr/>
        </p:nvSpPr>
        <p:spPr bwMode="auto">
          <a:xfrm>
            <a:off x="327025" y="3775075"/>
            <a:ext cx="3482975" cy="2530475"/>
          </a:xfrm>
          <a:prstGeom prst="rect">
            <a:avLst/>
          </a:prstGeom>
          <a:noFill/>
          <a:ln w="12700" cap="sq">
            <a:noFill/>
            <a:miter lim="800000"/>
            <a:headEnd type="none" w="sm" len="sm"/>
            <a:tailEnd type="none" w="sm" len="sm"/>
          </a:ln>
        </p:spPr>
        <p:txBody>
          <a:bodyPr>
            <a:spAutoFit/>
          </a:bodyPr>
          <a:lstStyle/>
          <a:p>
            <a:r>
              <a:rPr lang="en-US" altLang="zh-CN" sz="4000">
                <a:solidFill>
                  <a:srgbClr val="990033"/>
                </a:solidFill>
              </a:rPr>
              <a:t>WPL(T)= 7</a:t>
            </a:r>
            <a:r>
              <a:rPr lang="en-US" altLang="zh-CN" sz="4000">
                <a:solidFill>
                  <a:srgbClr val="990033"/>
                </a:solidFill>
                <a:sym typeface="Symbol" pitchFamily="18" charset="2"/>
              </a:rPr>
              <a:t>2+52+23+43+92      =60</a:t>
            </a:r>
            <a:endParaRPr lang="en-US" altLang="zh-CN" sz="2400">
              <a:solidFill>
                <a:srgbClr val="990033"/>
              </a:solidFill>
            </a:endParaRPr>
          </a:p>
        </p:txBody>
      </p:sp>
      <p:sp>
        <p:nvSpPr>
          <p:cNvPr id="264226" name="Text Box 34"/>
          <p:cNvSpPr txBox="1">
            <a:spLocks noChangeArrowheads="1"/>
          </p:cNvSpPr>
          <p:nvPr/>
        </p:nvSpPr>
        <p:spPr bwMode="auto">
          <a:xfrm>
            <a:off x="4648200" y="3829050"/>
            <a:ext cx="3581400" cy="2530475"/>
          </a:xfrm>
          <a:prstGeom prst="rect">
            <a:avLst/>
          </a:prstGeom>
          <a:noFill/>
          <a:ln w="12700" cap="sq">
            <a:noFill/>
            <a:miter lim="800000"/>
            <a:headEnd type="none" w="sm" len="sm"/>
            <a:tailEnd type="none" w="sm" len="sm"/>
          </a:ln>
        </p:spPr>
        <p:txBody>
          <a:bodyPr>
            <a:spAutoFit/>
          </a:bodyPr>
          <a:lstStyle/>
          <a:p>
            <a:r>
              <a:rPr lang="en-US" altLang="zh-CN" sz="4000">
                <a:solidFill>
                  <a:srgbClr val="990033"/>
                </a:solidFill>
              </a:rPr>
              <a:t>WPL(T)= 7</a:t>
            </a:r>
            <a:r>
              <a:rPr lang="en-US" altLang="zh-CN" sz="4000">
                <a:solidFill>
                  <a:srgbClr val="990033"/>
                </a:solidFill>
                <a:sym typeface="Symbol" pitchFamily="18" charset="2"/>
              </a:rPr>
              <a:t>4+94+53+42+21      =89 </a:t>
            </a:r>
            <a:endParaRPr lang="en-US" altLang="zh-CN" sz="2400">
              <a:solidFill>
                <a:srgbClr val="990033"/>
              </a:solidFill>
            </a:endParaRPr>
          </a:p>
        </p:txBody>
      </p:sp>
      <p:sp>
        <p:nvSpPr>
          <p:cNvPr id="49187" name="Text Box 35"/>
          <p:cNvSpPr txBox="1">
            <a:spLocks noChangeArrowheads="1"/>
          </p:cNvSpPr>
          <p:nvPr/>
        </p:nvSpPr>
        <p:spPr bwMode="auto">
          <a:xfrm>
            <a:off x="6248400" y="20574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5</a:t>
            </a:r>
            <a:endParaRPr lang="en-US" altLang="zh-CN" sz="2400">
              <a:solidFill>
                <a:srgbClr val="000000"/>
              </a:solidFill>
            </a:endParaRPr>
          </a:p>
        </p:txBody>
      </p:sp>
      <p:sp>
        <p:nvSpPr>
          <p:cNvPr id="49188" name="Text Box 36"/>
          <p:cNvSpPr txBox="1">
            <a:spLocks noChangeArrowheads="1"/>
          </p:cNvSpPr>
          <p:nvPr/>
        </p:nvSpPr>
        <p:spPr bwMode="auto">
          <a:xfrm>
            <a:off x="7239000" y="1371600"/>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4</a:t>
            </a:r>
            <a:endParaRPr lang="en-US" altLang="zh-CN" sz="2400">
              <a:solidFill>
                <a:srgbClr val="000000"/>
              </a:solidFill>
            </a:endParaRPr>
          </a:p>
        </p:txBody>
      </p:sp>
      <p:sp>
        <p:nvSpPr>
          <p:cNvPr id="49189" name="Line 37"/>
          <p:cNvSpPr>
            <a:spLocks noChangeShapeType="1"/>
          </p:cNvSpPr>
          <p:nvPr/>
        </p:nvSpPr>
        <p:spPr bwMode="auto">
          <a:xfrm>
            <a:off x="7696200" y="533400"/>
            <a:ext cx="6858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0" name="Line 38"/>
          <p:cNvSpPr>
            <a:spLocks noChangeShapeType="1"/>
          </p:cNvSpPr>
          <p:nvPr/>
        </p:nvSpPr>
        <p:spPr bwMode="auto">
          <a:xfrm flipH="1">
            <a:off x="6705600" y="533400"/>
            <a:ext cx="5334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1" name="Line 39"/>
          <p:cNvSpPr>
            <a:spLocks noChangeShapeType="1"/>
          </p:cNvSpPr>
          <p:nvPr/>
        </p:nvSpPr>
        <p:spPr bwMode="auto">
          <a:xfrm>
            <a:off x="6781800" y="1143000"/>
            <a:ext cx="5334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2" name="Line 40"/>
          <p:cNvSpPr>
            <a:spLocks noChangeShapeType="1"/>
          </p:cNvSpPr>
          <p:nvPr/>
        </p:nvSpPr>
        <p:spPr bwMode="auto">
          <a:xfrm flipH="1">
            <a:off x="5867400" y="1143000"/>
            <a:ext cx="4572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3" name="Line 41"/>
          <p:cNvSpPr>
            <a:spLocks noChangeShapeType="1"/>
          </p:cNvSpPr>
          <p:nvPr/>
        </p:nvSpPr>
        <p:spPr bwMode="auto">
          <a:xfrm flipH="1">
            <a:off x="4419600" y="2514600"/>
            <a:ext cx="3810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4" name="Line 42"/>
          <p:cNvSpPr>
            <a:spLocks noChangeShapeType="1"/>
          </p:cNvSpPr>
          <p:nvPr/>
        </p:nvSpPr>
        <p:spPr bwMode="auto">
          <a:xfrm>
            <a:off x="5181600" y="2514600"/>
            <a:ext cx="4572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5" name="Line 43"/>
          <p:cNvSpPr>
            <a:spLocks noChangeShapeType="1"/>
          </p:cNvSpPr>
          <p:nvPr/>
        </p:nvSpPr>
        <p:spPr bwMode="auto">
          <a:xfrm>
            <a:off x="5943600" y="1828800"/>
            <a:ext cx="381000" cy="3048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9196" name="Line 44"/>
          <p:cNvSpPr>
            <a:spLocks noChangeShapeType="1"/>
          </p:cNvSpPr>
          <p:nvPr/>
        </p:nvSpPr>
        <p:spPr bwMode="auto">
          <a:xfrm flipH="1">
            <a:off x="5181600" y="1828800"/>
            <a:ext cx="3810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Tree>
    <p:extLst>
      <p:ext uri="{BB962C8B-B14F-4D97-AF65-F5344CB8AC3E}">
        <p14:creationId xmlns:p14="http://schemas.microsoft.com/office/powerpoint/2010/main" val="521622888"/>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81000" y="95250"/>
            <a:ext cx="7600950" cy="1066800"/>
          </a:xfrm>
          <a:prstGeom prst="rect">
            <a:avLst/>
          </a:prstGeom>
          <a:noFill/>
          <a:ln w="12700" cap="sq">
            <a:noFill/>
            <a:miter lim="800000"/>
            <a:headEnd type="none" w="sm" len="sm"/>
            <a:tailEnd type="none" w="sm" len="sm"/>
          </a:ln>
        </p:spPr>
        <p:txBody>
          <a:bodyPr wrap="none">
            <a:spAutoFit/>
          </a:bodyPr>
          <a:lstStyle/>
          <a:p>
            <a:r>
              <a:rPr lang="zh-CN" altLang="en-US" sz="4000" b="1" dirty="0">
                <a:solidFill>
                  <a:srgbClr val="0000FF"/>
                </a:solidFill>
                <a:ea typeface="楷体_GB2312" pitchFamily="49" charset="-122"/>
              </a:rPr>
              <a:t>二、如何构造最优树</a:t>
            </a:r>
            <a:r>
              <a:rPr lang="zh-CN" altLang="en-US" sz="3200" b="1" dirty="0">
                <a:solidFill>
                  <a:srgbClr val="CC0000"/>
                </a:solidFill>
                <a:ea typeface="楷体_GB2312" pitchFamily="49" charset="-122"/>
              </a:rPr>
              <a:t>（哈夫曼算法）</a:t>
            </a:r>
          </a:p>
          <a:p>
            <a:endParaRPr lang="en-US" altLang="zh-CN" sz="2400" dirty="0">
              <a:solidFill>
                <a:srgbClr val="CC0000"/>
              </a:solidFill>
            </a:endParaRPr>
          </a:p>
        </p:txBody>
      </p:sp>
      <p:sp>
        <p:nvSpPr>
          <p:cNvPr id="54279" name="Text Box 13"/>
          <p:cNvSpPr txBox="1">
            <a:spLocks noChangeArrowheads="1"/>
          </p:cNvSpPr>
          <p:nvPr/>
        </p:nvSpPr>
        <p:spPr bwMode="auto">
          <a:xfrm>
            <a:off x="468313" y="981075"/>
            <a:ext cx="8064500" cy="946150"/>
          </a:xfrm>
          <a:prstGeom prst="rect">
            <a:avLst/>
          </a:prstGeom>
          <a:noFill/>
          <a:ln w="9525">
            <a:noFill/>
            <a:miter lim="800000"/>
            <a:headEnd/>
            <a:tailEnd/>
          </a:ln>
        </p:spPr>
        <p:txBody>
          <a:bodyPr>
            <a:spAutoFit/>
          </a:bodyPr>
          <a:lstStyle/>
          <a:p>
            <a:pPr>
              <a:spcBef>
                <a:spcPct val="50000"/>
              </a:spcBef>
            </a:pPr>
            <a:r>
              <a:rPr lang="zh-CN" altLang="en-US" sz="2800" b="1">
                <a:solidFill>
                  <a:srgbClr val="3333CC"/>
                </a:solidFill>
                <a:latin typeface="楷体_GB2312" pitchFamily="49" charset="-122"/>
                <a:ea typeface="楷体_GB2312" pitchFamily="49" charset="-122"/>
              </a:rPr>
              <a:t>问题：已知</a:t>
            </a:r>
            <a:r>
              <a:rPr lang="en-US" altLang="zh-CN" sz="2800" b="1">
                <a:solidFill>
                  <a:srgbClr val="FF0000"/>
                </a:solidFill>
                <a:latin typeface="楷体_GB2312" pitchFamily="49" charset="-122"/>
                <a:ea typeface="楷体_GB2312" pitchFamily="49" charset="-122"/>
              </a:rPr>
              <a:t>n</a:t>
            </a:r>
            <a:r>
              <a:rPr lang="zh-CN" altLang="en-US" sz="2800" b="1">
                <a:solidFill>
                  <a:srgbClr val="3333CC"/>
                </a:solidFill>
                <a:latin typeface="楷体_GB2312" pitchFamily="49" charset="-122"/>
                <a:ea typeface="楷体_GB2312" pitchFamily="49" charset="-122"/>
              </a:rPr>
              <a:t>个权值，用</a:t>
            </a:r>
            <a:r>
              <a:rPr lang="en-US" altLang="zh-CN" sz="2800" b="1">
                <a:solidFill>
                  <a:srgbClr val="FF0000"/>
                </a:solidFill>
                <a:latin typeface="楷体_GB2312" pitchFamily="49" charset="-122"/>
                <a:ea typeface="楷体_GB2312" pitchFamily="49" charset="-122"/>
              </a:rPr>
              <a:t>n</a:t>
            </a:r>
            <a:r>
              <a:rPr lang="zh-CN" altLang="en-US" sz="2800" b="1">
                <a:solidFill>
                  <a:srgbClr val="3333CC"/>
                </a:solidFill>
                <a:latin typeface="楷体_GB2312" pitchFamily="49" charset="-122"/>
                <a:ea typeface="楷体_GB2312" pitchFamily="49" charset="-122"/>
              </a:rPr>
              <a:t>个权值作为叶子结点，构造一棵二叉树，使该二叉树的带权路径长度最短。</a:t>
            </a:r>
          </a:p>
        </p:txBody>
      </p:sp>
      <p:sp>
        <p:nvSpPr>
          <p:cNvPr id="14" name="Oval 2"/>
          <p:cNvSpPr>
            <a:spLocks noChangeArrowheads="1"/>
          </p:cNvSpPr>
          <p:nvPr/>
        </p:nvSpPr>
        <p:spPr bwMode="auto">
          <a:xfrm>
            <a:off x="838200" y="32228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5" name="Oval 3"/>
          <p:cNvSpPr>
            <a:spLocks noChangeArrowheads="1"/>
          </p:cNvSpPr>
          <p:nvPr/>
        </p:nvSpPr>
        <p:spPr bwMode="auto">
          <a:xfrm>
            <a:off x="2667000" y="32228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6" name="Oval 4"/>
          <p:cNvSpPr>
            <a:spLocks noChangeArrowheads="1"/>
          </p:cNvSpPr>
          <p:nvPr/>
        </p:nvSpPr>
        <p:spPr bwMode="auto">
          <a:xfrm>
            <a:off x="1752600" y="26132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7" name="Oval 5"/>
          <p:cNvSpPr>
            <a:spLocks noChangeArrowheads="1"/>
          </p:cNvSpPr>
          <p:nvPr/>
        </p:nvSpPr>
        <p:spPr bwMode="auto">
          <a:xfrm>
            <a:off x="2133600" y="39848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8" name="Oval 6"/>
          <p:cNvSpPr>
            <a:spLocks noChangeArrowheads="1"/>
          </p:cNvSpPr>
          <p:nvPr/>
        </p:nvSpPr>
        <p:spPr bwMode="auto">
          <a:xfrm>
            <a:off x="3276600" y="39848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9" name="Oval 7"/>
          <p:cNvSpPr>
            <a:spLocks noChangeArrowheads="1"/>
          </p:cNvSpPr>
          <p:nvPr/>
        </p:nvSpPr>
        <p:spPr bwMode="auto">
          <a:xfrm>
            <a:off x="1524000" y="4823048"/>
            <a:ext cx="457200" cy="457200"/>
          </a:xfrm>
          <a:prstGeom prst="ellipse">
            <a:avLst/>
          </a:prstGeom>
          <a:noFill/>
          <a:ln w="12700" cap="sq">
            <a:solidFill>
              <a:schemeClr val="tx1"/>
            </a:solidFill>
            <a:round/>
            <a:headEnd type="none" w="sm" len="sm"/>
            <a:tailEnd type="none" w="sm" len="sm"/>
          </a:ln>
        </p:spPr>
        <p:txBody>
          <a:bodyPr wrap="none" anchor="ctr"/>
          <a:lstStyle/>
          <a:p>
            <a:pPr algn="ctr"/>
            <a:r>
              <a:rPr lang="en-US" altLang="zh-CN">
                <a:solidFill>
                  <a:srgbClr val="000000"/>
                </a:solidFill>
              </a:rPr>
              <a:t>2</a:t>
            </a:r>
            <a:endParaRPr lang="en-US" altLang="zh-CN" sz="2400">
              <a:solidFill>
                <a:srgbClr val="000000"/>
              </a:solidFill>
            </a:endParaRPr>
          </a:p>
        </p:txBody>
      </p:sp>
      <p:sp>
        <p:nvSpPr>
          <p:cNvPr id="20" name="Oval 8"/>
          <p:cNvSpPr>
            <a:spLocks noChangeArrowheads="1"/>
          </p:cNvSpPr>
          <p:nvPr/>
        </p:nvSpPr>
        <p:spPr bwMode="auto">
          <a:xfrm>
            <a:off x="2590800" y="48230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1" name="Oval 9"/>
          <p:cNvSpPr>
            <a:spLocks noChangeArrowheads="1"/>
          </p:cNvSpPr>
          <p:nvPr/>
        </p:nvSpPr>
        <p:spPr bwMode="auto">
          <a:xfrm>
            <a:off x="228600" y="39848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2" name="Oval 10"/>
          <p:cNvSpPr>
            <a:spLocks noChangeArrowheads="1"/>
          </p:cNvSpPr>
          <p:nvPr/>
        </p:nvSpPr>
        <p:spPr bwMode="auto">
          <a:xfrm>
            <a:off x="7239000" y="25370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3" name="Oval 11"/>
          <p:cNvSpPr>
            <a:spLocks noChangeArrowheads="1"/>
          </p:cNvSpPr>
          <p:nvPr/>
        </p:nvSpPr>
        <p:spPr bwMode="auto">
          <a:xfrm>
            <a:off x="6324600" y="31466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4" name="Oval 12"/>
          <p:cNvSpPr>
            <a:spLocks noChangeArrowheads="1"/>
          </p:cNvSpPr>
          <p:nvPr/>
        </p:nvSpPr>
        <p:spPr bwMode="auto">
          <a:xfrm>
            <a:off x="8305800" y="31466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5" name="Oval 13"/>
          <p:cNvSpPr>
            <a:spLocks noChangeArrowheads="1"/>
          </p:cNvSpPr>
          <p:nvPr/>
        </p:nvSpPr>
        <p:spPr bwMode="auto">
          <a:xfrm>
            <a:off x="5486400" y="37562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6" name="Oval 14"/>
          <p:cNvSpPr>
            <a:spLocks noChangeArrowheads="1"/>
          </p:cNvSpPr>
          <p:nvPr/>
        </p:nvSpPr>
        <p:spPr bwMode="auto">
          <a:xfrm>
            <a:off x="7239000" y="37562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7" name="Oval 15"/>
          <p:cNvSpPr>
            <a:spLocks noChangeArrowheads="1"/>
          </p:cNvSpPr>
          <p:nvPr/>
        </p:nvSpPr>
        <p:spPr bwMode="auto">
          <a:xfrm>
            <a:off x="4800600" y="44420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8" name="Oval 16"/>
          <p:cNvSpPr>
            <a:spLocks noChangeArrowheads="1"/>
          </p:cNvSpPr>
          <p:nvPr/>
        </p:nvSpPr>
        <p:spPr bwMode="auto">
          <a:xfrm>
            <a:off x="6248400" y="44420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9" name="Oval 17"/>
          <p:cNvSpPr>
            <a:spLocks noChangeArrowheads="1"/>
          </p:cNvSpPr>
          <p:nvPr/>
        </p:nvSpPr>
        <p:spPr bwMode="auto">
          <a:xfrm>
            <a:off x="1371600" y="39848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0" name="Line 18"/>
          <p:cNvSpPr>
            <a:spLocks noChangeShapeType="1"/>
          </p:cNvSpPr>
          <p:nvPr/>
        </p:nvSpPr>
        <p:spPr bwMode="auto">
          <a:xfrm flipH="1">
            <a:off x="1066800" y="2841848"/>
            <a:ext cx="6858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1" name="Line 19"/>
          <p:cNvSpPr>
            <a:spLocks noChangeShapeType="1"/>
          </p:cNvSpPr>
          <p:nvPr/>
        </p:nvSpPr>
        <p:spPr bwMode="auto">
          <a:xfrm>
            <a:off x="2209800" y="2841848"/>
            <a:ext cx="6858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2" name="Line 20"/>
          <p:cNvSpPr>
            <a:spLocks noChangeShapeType="1"/>
          </p:cNvSpPr>
          <p:nvPr/>
        </p:nvSpPr>
        <p:spPr bwMode="auto">
          <a:xfrm flipH="1">
            <a:off x="2362200" y="3433986"/>
            <a:ext cx="3048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3" name="Line 21"/>
          <p:cNvSpPr>
            <a:spLocks noChangeShapeType="1"/>
          </p:cNvSpPr>
          <p:nvPr/>
        </p:nvSpPr>
        <p:spPr bwMode="auto">
          <a:xfrm>
            <a:off x="3124200" y="3451448"/>
            <a:ext cx="3810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4" name="Line 22"/>
          <p:cNvSpPr>
            <a:spLocks noChangeShapeType="1"/>
          </p:cNvSpPr>
          <p:nvPr/>
        </p:nvSpPr>
        <p:spPr bwMode="auto">
          <a:xfrm flipH="1">
            <a:off x="1752600" y="4213448"/>
            <a:ext cx="381000" cy="6096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5" name="Line 23"/>
          <p:cNvSpPr>
            <a:spLocks noChangeShapeType="1"/>
          </p:cNvSpPr>
          <p:nvPr/>
        </p:nvSpPr>
        <p:spPr bwMode="auto">
          <a:xfrm>
            <a:off x="2590800" y="4213448"/>
            <a:ext cx="228600" cy="6096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6" name="Line 24"/>
          <p:cNvSpPr>
            <a:spLocks noChangeShapeType="1"/>
          </p:cNvSpPr>
          <p:nvPr/>
        </p:nvSpPr>
        <p:spPr bwMode="auto">
          <a:xfrm flipH="1">
            <a:off x="457200" y="3451448"/>
            <a:ext cx="3810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7" name="Line 25"/>
          <p:cNvSpPr>
            <a:spLocks noChangeShapeType="1"/>
          </p:cNvSpPr>
          <p:nvPr/>
        </p:nvSpPr>
        <p:spPr bwMode="auto">
          <a:xfrm>
            <a:off x="1295400" y="3451448"/>
            <a:ext cx="304800" cy="5334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38" name="Oval 26"/>
          <p:cNvSpPr>
            <a:spLocks noChangeArrowheads="1"/>
          </p:cNvSpPr>
          <p:nvPr/>
        </p:nvSpPr>
        <p:spPr bwMode="auto">
          <a:xfrm>
            <a:off x="4191000" y="5204048"/>
            <a:ext cx="457200" cy="457200"/>
          </a:xfrm>
          <a:prstGeom prst="ellipse">
            <a:avLst/>
          </a:prstGeom>
          <a:noFill/>
          <a:ln w="12700" cap="sq">
            <a:solidFill>
              <a:schemeClr val="tx1"/>
            </a:solidFill>
            <a:round/>
            <a:headEnd type="none" w="sm" len="sm"/>
            <a:tailEnd type="none" w="sm" len="sm"/>
          </a:ln>
        </p:spPr>
        <p:txBody>
          <a:bodyPr wrap="none" anchor="ctr"/>
          <a:lstStyle/>
          <a:p>
            <a:r>
              <a:rPr lang="en-US" altLang="zh-CN">
                <a:solidFill>
                  <a:srgbClr val="000000"/>
                </a:solidFill>
              </a:rPr>
              <a:t>7         9  </a:t>
            </a:r>
            <a:endParaRPr lang="en-US" altLang="zh-CN" sz="2400">
              <a:solidFill>
                <a:srgbClr val="000000"/>
              </a:solidFill>
            </a:endParaRPr>
          </a:p>
        </p:txBody>
      </p:sp>
      <p:sp>
        <p:nvSpPr>
          <p:cNvPr id="39" name="Oval 27"/>
          <p:cNvSpPr>
            <a:spLocks noChangeArrowheads="1"/>
          </p:cNvSpPr>
          <p:nvPr/>
        </p:nvSpPr>
        <p:spPr bwMode="auto">
          <a:xfrm>
            <a:off x="5486400" y="5204048"/>
            <a:ext cx="457200" cy="45720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40" name="Text Box 28"/>
          <p:cNvSpPr txBox="1">
            <a:spLocks noChangeArrowheads="1"/>
          </p:cNvSpPr>
          <p:nvPr/>
        </p:nvSpPr>
        <p:spPr bwMode="auto">
          <a:xfrm>
            <a:off x="228600" y="3908648"/>
            <a:ext cx="5111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7</a:t>
            </a:r>
            <a:endParaRPr lang="en-US" altLang="zh-CN" sz="2400">
              <a:solidFill>
                <a:srgbClr val="000000"/>
              </a:solidFill>
            </a:endParaRPr>
          </a:p>
        </p:txBody>
      </p:sp>
      <p:sp>
        <p:nvSpPr>
          <p:cNvPr id="41" name="Text Box 29"/>
          <p:cNvSpPr txBox="1">
            <a:spLocks noChangeArrowheads="1"/>
          </p:cNvSpPr>
          <p:nvPr/>
        </p:nvSpPr>
        <p:spPr bwMode="auto">
          <a:xfrm>
            <a:off x="1371600" y="3908648"/>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5</a:t>
            </a:r>
            <a:endParaRPr lang="en-US" altLang="zh-CN" sz="2400">
              <a:solidFill>
                <a:srgbClr val="000000"/>
              </a:solidFill>
            </a:endParaRPr>
          </a:p>
        </p:txBody>
      </p:sp>
      <p:sp>
        <p:nvSpPr>
          <p:cNvPr id="42" name="Text Box 30"/>
          <p:cNvSpPr txBox="1">
            <a:spLocks noChangeArrowheads="1"/>
          </p:cNvSpPr>
          <p:nvPr/>
        </p:nvSpPr>
        <p:spPr bwMode="auto">
          <a:xfrm>
            <a:off x="2590800" y="4746848"/>
            <a:ext cx="5111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4</a:t>
            </a:r>
            <a:endParaRPr lang="en-US" altLang="zh-CN" sz="2400">
              <a:solidFill>
                <a:srgbClr val="000000"/>
              </a:solidFill>
            </a:endParaRPr>
          </a:p>
        </p:txBody>
      </p:sp>
      <p:sp>
        <p:nvSpPr>
          <p:cNvPr id="43" name="Text Box 31"/>
          <p:cNvSpPr txBox="1">
            <a:spLocks noChangeArrowheads="1"/>
          </p:cNvSpPr>
          <p:nvPr/>
        </p:nvSpPr>
        <p:spPr bwMode="auto">
          <a:xfrm>
            <a:off x="3276600" y="3908648"/>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9</a:t>
            </a:r>
            <a:endParaRPr lang="en-US" altLang="zh-CN" sz="2400">
              <a:solidFill>
                <a:srgbClr val="000000"/>
              </a:solidFill>
            </a:endParaRPr>
          </a:p>
        </p:txBody>
      </p:sp>
      <p:sp>
        <p:nvSpPr>
          <p:cNvPr id="44" name="Text Box 32"/>
          <p:cNvSpPr txBox="1">
            <a:spLocks noChangeArrowheads="1"/>
          </p:cNvSpPr>
          <p:nvPr/>
        </p:nvSpPr>
        <p:spPr bwMode="auto">
          <a:xfrm>
            <a:off x="8305800" y="3070448"/>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2</a:t>
            </a:r>
            <a:endParaRPr lang="en-US" altLang="zh-CN" sz="2400">
              <a:solidFill>
                <a:srgbClr val="000000"/>
              </a:solidFill>
            </a:endParaRPr>
          </a:p>
        </p:txBody>
      </p:sp>
      <p:sp>
        <p:nvSpPr>
          <p:cNvPr id="45" name="Text Box 33"/>
          <p:cNvSpPr txBox="1">
            <a:spLocks noChangeArrowheads="1"/>
          </p:cNvSpPr>
          <p:nvPr/>
        </p:nvSpPr>
        <p:spPr bwMode="auto">
          <a:xfrm>
            <a:off x="327025" y="5763483"/>
            <a:ext cx="3482975" cy="707886"/>
          </a:xfrm>
          <a:prstGeom prst="rect">
            <a:avLst/>
          </a:prstGeom>
          <a:noFill/>
          <a:ln w="12700" cap="sq">
            <a:noFill/>
            <a:miter lim="800000"/>
            <a:headEnd type="none" w="sm" len="sm"/>
            <a:tailEnd type="none" w="sm" len="sm"/>
          </a:ln>
        </p:spPr>
        <p:txBody>
          <a:bodyPr>
            <a:spAutoFit/>
          </a:bodyPr>
          <a:lstStyle/>
          <a:p>
            <a:r>
              <a:rPr lang="en-US" altLang="zh-CN" sz="4000" dirty="0">
                <a:solidFill>
                  <a:srgbClr val="990033"/>
                </a:solidFill>
              </a:rPr>
              <a:t>WPL(T</a:t>
            </a:r>
            <a:r>
              <a:rPr lang="en-US" altLang="zh-CN" sz="4000" dirty="0" smtClean="0">
                <a:solidFill>
                  <a:srgbClr val="990033"/>
                </a:solidFill>
              </a:rPr>
              <a:t>)=</a:t>
            </a:r>
            <a:r>
              <a:rPr lang="en-US" altLang="zh-CN" sz="4000" dirty="0" smtClean="0">
                <a:solidFill>
                  <a:srgbClr val="990033"/>
                </a:solidFill>
                <a:sym typeface="Symbol" pitchFamily="18" charset="2"/>
              </a:rPr>
              <a:t>60</a:t>
            </a:r>
            <a:endParaRPr lang="en-US" altLang="zh-CN" sz="2400" dirty="0">
              <a:solidFill>
                <a:srgbClr val="990033"/>
              </a:solidFill>
            </a:endParaRPr>
          </a:p>
        </p:txBody>
      </p:sp>
      <p:sp>
        <p:nvSpPr>
          <p:cNvPr id="46" name="Text Box 34"/>
          <p:cNvSpPr txBox="1">
            <a:spLocks noChangeArrowheads="1"/>
          </p:cNvSpPr>
          <p:nvPr/>
        </p:nvSpPr>
        <p:spPr bwMode="auto">
          <a:xfrm>
            <a:off x="4648200" y="5817458"/>
            <a:ext cx="3581400" cy="707886"/>
          </a:xfrm>
          <a:prstGeom prst="rect">
            <a:avLst/>
          </a:prstGeom>
          <a:noFill/>
          <a:ln w="12700" cap="sq">
            <a:noFill/>
            <a:miter lim="800000"/>
            <a:headEnd type="none" w="sm" len="sm"/>
            <a:tailEnd type="none" w="sm" len="sm"/>
          </a:ln>
        </p:spPr>
        <p:txBody>
          <a:bodyPr>
            <a:spAutoFit/>
          </a:bodyPr>
          <a:lstStyle/>
          <a:p>
            <a:r>
              <a:rPr lang="en-US" altLang="zh-CN" sz="4000" dirty="0">
                <a:solidFill>
                  <a:srgbClr val="990033"/>
                </a:solidFill>
              </a:rPr>
              <a:t>WPL(T)= </a:t>
            </a:r>
            <a:r>
              <a:rPr lang="en-US" altLang="zh-CN" sz="4000" dirty="0" smtClean="0">
                <a:solidFill>
                  <a:srgbClr val="990033"/>
                </a:solidFill>
                <a:sym typeface="Symbol" pitchFamily="18" charset="2"/>
              </a:rPr>
              <a:t>89 </a:t>
            </a:r>
            <a:endParaRPr lang="en-US" altLang="zh-CN" sz="2400" dirty="0">
              <a:solidFill>
                <a:srgbClr val="990033"/>
              </a:solidFill>
            </a:endParaRPr>
          </a:p>
        </p:txBody>
      </p:sp>
      <p:sp>
        <p:nvSpPr>
          <p:cNvPr id="47" name="Text Box 35"/>
          <p:cNvSpPr txBox="1">
            <a:spLocks noChangeArrowheads="1"/>
          </p:cNvSpPr>
          <p:nvPr/>
        </p:nvSpPr>
        <p:spPr bwMode="auto">
          <a:xfrm>
            <a:off x="6248400" y="4365848"/>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5</a:t>
            </a:r>
            <a:endParaRPr lang="en-US" altLang="zh-CN" sz="2400">
              <a:solidFill>
                <a:srgbClr val="000000"/>
              </a:solidFill>
            </a:endParaRPr>
          </a:p>
        </p:txBody>
      </p:sp>
      <p:sp>
        <p:nvSpPr>
          <p:cNvPr id="48" name="Text Box 36"/>
          <p:cNvSpPr txBox="1">
            <a:spLocks noChangeArrowheads="1"/>
          </p:cNvSpPr>
          <p:nvPr/>
        </p:nvSpPr>
        <p:spPr bwMode="auto">
          <a:xfrm>
            <a:off x="7239000" y="3680048"/>
            <a:ext cx="412750" cy="641350"/>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4</a:t>
            </a:r>
            <a:endParaRPr lang="en-US" altLang="zh-CN" sz="2400">
              <a:solidFill>
                <a:srgbClr val="000000"/>
              </a:solidFill>
            </a:endParaRPr>
          </a:p>
        </p:txBody>
      </p:sp>
      <p:sp>
        <p:nvSpPr>
          <p:cNvPr id="49" name="Line 37"/>
          <p:cNvSpPr>
            <a:spLocks noChangeShapeType="1"/>
          </p:cNvSpPr>
          <p:nvPr/>
        </p:nvSpPr>
        <p:spPr bwMode="auto">
          <a:xfrm>
            <a:off x="7696200" y="2841848"/>
            <a:ext cx="6858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50" name="Line 38"/>
          <p:cNvSpPr>
            <a:spLocks noChangeShapeType="1"/>
          </p:cNvSpPr>
          <p:nvPr/>
        </p:nvSpPr>
        <p:spPr bwMode="auto">
          <a:xfrm flipH="1">
            <a:off x="6705600" y="2841848"/>
            <a:ext cx="5334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51" name="Line 39"/>
          <p:cNvSpPr>
            <a:spLocks noChangeShapeType="1"/>
          </p:cNvSpPr>
          <p:nvPr/>
        </p:nvSpPr>
        <p:spPr bwMode="auto">
          <a:xfrm>
            <a:off x="6781800" y="3451448"/>
            <a:ext cx="5334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52" name="Line 40"/>
          <p:cNvSpPr>
            <a:spLocks noChangeShapeType="1"/>
          </p:cNvSpPr>
          <p:nvPr/>
        </p:nvSpPr>
        <p:spPr bwMode="auto">
          <a:xfrm flipH="1">
            <a:off x="5867400" y="3451448"/>
            <a:ext cx="4572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53" name="Line 41"/>
          <p:cNvSpPr>
            <a:spLocks noChangeShapeType="1"/>
          </p:cNvSpPr>
          <p:nvPr/>
        </p:nvSpPr>
        <p:spPr bwMode="auto">
          <a:xfrm flipH="1">
            <a:off x="4419600" y="4823048"/>
            <a:ext cx="3810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54" name="Line 42"/>
          <p:cNvSpPr>
            <a:spLocks noChangeShapeType="1"/>
          </p:cNvSpPr>
          <p:nvPr/>
        </p:nvSpPr>
        <p:spPr bwMode="auto">
          <a:xfrm>
            <a:off x="5181600" y="4823048"/>
            <a:ext cx="4572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55" name="Line 43"/>
          <p:cNvSpPr>
            <a:spLocks noChangeShapeType="1"/>
          </p:cNvSpPr>
          <p:nvPr/>
        </p:nvSpPr>
        <p:spPr bwMode="auto">
          <a:xfrm>
            <a:off x="5943600" y="4137248"/>
            <a:ext cx="381000" cy="3048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56" name="Line 44"/>
          <p:cNvSpPr>
            <a:spLocks noChangeShapeType="1"/>
          </p:cNvSpPr>
          <p:nvPr/>
        </p:nvSpPr>
        <p:spPr bwMode="auto">
          <a:xfrm flipH="1">
            <a:off x="5181600" y="4137248"/>
            <a:ext cx="381000" cy="38100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Tree>
    <p:extLst>
      <p:ext uri="{BB962C8B-B14F-4D97-AF65-F5344CB8AC3E}">
        <p14:creationId xmlns:p14="http://schemas.microsoft.com/office/powerpoint/2010/main" val="73153909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flipH="1">
            <a:off x="1546225" y="3200400"/>
            <a:ext cx="1447800" cy="685800"/>
          </a:xfrm>
          <a:prstGeom prst="line">
            <a:avLst/>
          </a:prstGeom>
          <a:noFill/>
          <a:ln w="381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5" name="Line 3"/>
          <p:cNvSpPr>
            <a:spLocks noChangeShapeType="1"/>
          </p:cNvSpPr>
          <p:nvPr/>
        </p:nvSpPr>
        <p:spPr bwMode="auto">
          <a:xfrm>
            <a:off x="4060825" y="3200400"/>
            <a:ext cx="1219200" cy="533400"/>
          </a:xfrm>
          <a:prstGeom prst="line">
            <a:avLst/>
          </a:prstGeom>
          <a:noFill/>
          <a:ln w="381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6" name="Line 4"/>
          <p:cNvSpPr>
            <a:spLocks noChangeShapeType="1"/>
          </p:cNvSpPr>
          <p:nvPr/>
        </p:nvSpPr>
        <p:spPr bwMode="auto">
          <a:xfrm>
            <a:off x="2155825" y="4419600"/>
            <a:ext cx="304800" cy="685800"/>
          </a:xfrm>
          <a:prstGeom prst="line">
            <a:avLst/>
          </a:prstGeom>
          <a:noFill/>
          <a:ln w="4445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7" name="Line 5"/>
          <p:cNvSpPr>
            <a:spLocks noChangeShapeType="1"/>
          </p:cNvSpPr>
          <p:nvPr/>
        </p:nvSpPr>
        <p:spPr bwMode="auto">
          <a:xfrm>
            <a:off x="6042025" y="4267200"/>
            <a:ext cx="1219200" cy="669925"/>
          </a:xfrm>
          <a:prstGeom prst="line">
            <a:avLst/>
          </a:prstGeom>
          <a:noFill/>
          <a:ln w="381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8" name="Line 6"/>
          <p:cNvSpPr>
            <a:spLocks noChangeShapeType="1"/>
          </p:cNvSpPr>
          <p:nvPr/>
        </p:nvSpPr>
        <p:spPr bwMode="auto">
          <a:xfrm flipH="1">
            <a:off x="5813425" y="5486400"/>
            <a:ext cx="990600" cy="685800"/>
          </a:xfrm>
          <a:prstGeom prst="line">
            <a:avLst/>
          </a:prstGeom>
          <a:noFill/>
          <a:ln w="381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39" name="Text Box 7"/>
          <p:cNvSpPr txBox="1">
            <a:spLocks noChangeArrowheads="1"/>
          </p:cNvSpPr>
          <p:nvPr/>
        </p:nvSpPr>
        <p:spPr bwMode="auto">
          <a:xfrm>
            <a:off x="693738" y="-53975"/>
            <a:ext cx="6127750" cy="750888"/>
          </a:xfrm>
          <a:prstGeom prst="rect">
            <a:avLst/>
          </a:prstGeom>
          <a:noFill/>
          <a:ln w="12700" cap="sq">
            <a:noFill/>
            <a:miter lim="800000"/>
            <a:headEnd type="none" w="sm" len="sm"/>
            <a:tailEnd type="none" w="sm" len="sm"/>
          </a:ln>
        </p:spPr>
        <p:txBody>
          <a:bodyPr wrap="none">
            <a:spAutoFit/>
          </a:bodyPr>
          <a:lstStyle/>
          <a:p>
            <a:pPr>
              <a:lnSpc>
                <a:spcPct val="120000"/>
              </a:lnSpc>
            </a:pPr>
            <a:r>
              <a:rPr lang="zh-CN" altLang="en-US" b="1">
                <a:solidFill>
                  <a:srgbClr val="800000"/>
                </a:solidFill>
                <a:ea typeface="楷体_GB2312" pitchFamily="49" charset="-122"/>
              </a:rPr>
              <a:t>带头结点的</a:t>
            </a:r>
            <a:r>
              <a:rPr lang="zh-CN" altLang="en-US" b="1">
                <a:solidFill>
                  <a:srgbClr val="FF00FF"/>
                </a:solidFill>
                <a:ea typeface="楷体_GB2312" pitchFamily="49" charset="-122"/>
              </a:rPr>
              <a:t>中序</a:t>
            </a:r>
            <a:r>
              <a:rPr lang="zh-CN" altLang="en-US" b="1">
                <a:solidFill>
                  <a:srgbClr val="3333FF"/>
                </a:solidFill>
                <a:ea typeface="楷体_GB2312" pitchFamily="49" charset="-122"/>
              </a:rPr>
              <a:t>全线索</a:t>
            </a:r>
            <a:r>
              <a:rPr lang="zh-CN" altLang="en-US" b="1">
                <a:solidFill>
                  <a:srgbClr val="800000"/>
                </a:solidFill>
                <a:ea typeface="楷体_GB2312" pitchFamily="49" charset="-122"/>
              </a:rPr>
              <a:t>二叉树</a:t>
            </a:r>
          </a:p>
        </p:txBody>
      </p:sp>
      <p:grpSp>
        <p:nvGrpSpPr>
          <p:cNvPr id="2" name="Group 8"/>
          <p:cNvGrpSpPr>
            <a:grpSpLocks/>
          </p:cNvGrpSpPr>
          <p:nvPr/>
        </p:nvGrpSpPr>
        <p:grpSpPr bwMode="auto">
          <a:xfrm>
            <a:off x="2384425" y="2667000"/>
            <a:ext cx="2286000" cy="549275"/>
            <a:chOff x="1536" y="1478"/>
            <a:chExt cx="1440" cy="346"/>
          </a:xfrm>
        </p:grpSpPr>
        <p:sp>
          <p:nvSpPr>
            <p:cNvPr id="44121" name="Rectangle 9"/>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A</a:t>
              </a:r>
              <a:endParaRPr lang="en-US" altLang="zh-CN">
                <a:solidFill>
                  <a:srgbClr val="333333"/>
                </a:solidFill>
              </a:endParaRPr>
            </a:p>
          </p:txBody>
        </p:sp>
        <p:sp>
          <p:nvSpPr>
            <p:cNvPr id="44122" name="Line 10"/>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23" name="Line 11"/>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24" name="Line 12"/>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25" name="Line 13"/>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3" name="Group 14"/>
          <p:cNvGrpSpPr>
            <a:grpSpLocks/>
          </p:cNvGrpSpPr>
          <p:nvPr/>
        </p:nvGrpSpPr>
        <p:grpSpPr bwMode="auto">
          <a:xfrm>
            <a:off x="555625" y="3886200"/>
            <a:ext cx="2286000" cy="549275"/>
            <a:chOff x="1536" y="1478"/>
            <a:chExt cx="1440" cy="346"/>
          </a:xfrm>
        </p:grpSpPr>
        <p:sp>
          <p:nvSpPr>
            <p:cNvPr id="44116" name="Rectangle 15"/>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B</a:t>
              </a:r>
              <a:endParaRPr lang="en-US" altLang="zh-CN">
                <a:solidFill>
                  <a:srgbClr val="333333"/>
                </a:solidFill>
              </a:endParaRPr>
            </a:p>
          </p:txBody>
        </p:sp>
        <p:sp>
          <p:nvSpPr>
            <p:cNvPr id="44117" name="Line 16"/>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8" name="Line 17"/>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9" name="Line 18"/>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20" name="Line 19"/>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4" name="Group 20"/>
          <p:cNvGrpSpPr>
            <a:grpSpLocks/>
          </p:cNvGrpSpPr>
          <p:nvPr/>
        </p:nvGrpSpPr>
        <p:grpSpPr bwMode="auto">
          <a:xfrm>
            <a:off x="4289425" y="3733800"/>
            <a:ext cx="2286000" cy="549275"/>
            <a:chOff x="1536" y="1478"/>
            <a:chExt cx="1440" cy="346"/>
          </a:xfrm>
        </p:grpSpPr>
        <p:sp>
          <p:nvSpPr>
            <p:cNvPr id="44111" name="Rectangle 21"/>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D</a:t>
              </a:r>
              <a:endParaRPr lang="en-US" altLang="zh-CN">
                <a:solidFill>
                  <a:srgbClr val="333333"/>
                </a:solidFill>
              </a:endParaRPr>
            </a:p>
          </p:txBody>
        </p:sp>
        <p:sp>
          <p:nvSpPr>
            <p:cNvPr id="44112" name="Line 22"/>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3" name="Line 23"/>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4" name="Line 24"/>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5" name="Line 25"/>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5" name="Group 26"/>
          <p:cNvGrpSpPr>
            <a:grpSpLocks/>
          </p:cNvGrpSpPr>
          <p:nvPr/>
        </p:nvGrpSpPr>
        <p:grpSpPr bwMode="auto">
          <a:xfrm>
            <a:off x="1470025" y="5105400"/>
            <a:ext cx="2286000" cy="549275"/>
            <a:chOff x="1536" y="1478"/>
            <a:chExt cx="1440" cy="346"/>
          </a:xfrm>
        </p:grpSpPr>
        <p:sp>
          <p:nvSpPr>
            <p:cNvPr id="44106" name="Rectangle 27"/>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C</a:t>
              </a:r>
              <a:endParaRPr lang="en-US" altLang="zh-CN">
                <a:solidFill>
                  <a:srgbClr val="333333"/>
                </a:solidFill>
              </a:endParaRPr>
            </a:p>
          </p:txBody>
        </p:sp>
        <p:sp>
          <p:nvSpPr>
            <p:cNvPr id="44107" name="Line 28"/>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8" name="Line 29"/>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9" name="Line 30"/>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10" name="Line 31"/>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6" name="Group 32"/>
          <p:cNvGrpSpPr>
            <a:grpSpLocks/>
          </p:cNvGrpSpPr>
          <p:nvPr/>
        </p:nvGrpSpPr>
        <p:grpSpPr bwMode="auto">
          <a:xfrm>
            <a:off x="6118225" y="4953000"/>
            <a:ext cx="2286000" cy="549275"/>
            <a:chOff x="1536" y="1478"/>
            <a:chExt cx="1440" cy="346"/>
          </a:xfrm>
        </p:grpSpPr>
        <p:sp>
          <p:nvSpPr>
            <p:cNvPr id="44101" name="Rectangle 33"/>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E</a:t>
              </a:r>
              <a:endParaRPr lang="en-US" altLang="zh-CN">
                <a:solidFill>
                  <a:srgbClr val="333333"/>
                </a:solidFill>
              </a:endParaRPr>
            </a:p>
          </p:txBody>
        </p:sp>
        <p:sp>
          <p:nvSpPr>
            <p:cNvPr id="44102" name="Line 34"/>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3" name="Line 35"/>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4" name="Line 36"/>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5" name="Line 37"/>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grpSp>
        <p:nvGrpSpPr>
          <p:cNvPr id="7" name="Group 38"/>
          <p:cNvGrpSpPr>
            <a:grpSpLocks/>
          </p:cNvGrpSpPr>
          <p:nvPr/>
        </p:nvGrpSpPr>
        <p:grpSpPr bwMode="auto">
          <a:xfrm>
            <a:off x="4670425" y="6172200"/>
            <a:ext cx="2286000" cy="549275"/>
            <a:chOff x="1536" y="1478"/>
            <a:chExt cx="1440" cy="346"/>
          </a:xfrm>
        </p:grpSpPr>
        <p:sp>
          <p:nvSpPr>
            <p:cNvPr id="44096" name="Rectangle 39"/>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b="1">
                  <a:solidFill>
                    <a:srgbClr val="005400"/>
                  </a:solidFill>
                </a:rPr>
                <a:t>F</a:t>
              </a:r>
              <a:endParaRPr lang="en-US" altLang="zh-CN">
                <a:solidFill>
                  <a:srgbClr val="333333"/>
                </a:solidFill>
              </a:endParaRPr>
            </a:p>
          </p:txBody>
        </p:sp>
        <p:sp>
          <p:nvSpPr>
            <p:cNvPr id="44097" name="Line 40"/>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8" name="Line 41"/>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9" name="Line 42"/>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100" name="Line 43"/>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sp>
        <p:nvSpPr>
          <p:cNvPr id="44046" name="Text Box 44"/>
          <p:cNvSpPr txBox="1">
            <a:spLocks noChangeArrowheads="1"/>
          </p:cNvSpPr>
          <p:nvPr/>
        </p:nvSpPr>
        <p:spPr bwMode="auto">
          <a:xfrm>
            <a:off x="2384425" y="2667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47" name="Text Box 45"/>
          <p:cNvSpPr txBox="1">
            <a:spLocks noChangeArrowheads="1"/>
          </p:cNvSpPr>
          <p:nvPr/>
        </p:nvSpPr>
        <p:spPr bwMode="auto">
          <a:xfrm>
            <a:off x="555625" y="3886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48" name="Text Box 46"/>
          <p:cNvSpPr txBox="1">
            <a:spLocks noChangeArrowheads="1"/>
          </p:cNvSpPr>
          <p:nvPr/>
        </p:nvSpPr>
        <p:spPr bwMode="auto">
          <a:xfrm>
            <a:off x="4213225" y="2667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49" name="Text Box 47"/>
          <p:cNvSpPr txBox="1">
            <a:spLocks noChangeArrowheads="1"/>
          </p:cNvSpPr>
          <p:nvPr/>
        </p:nvSpPr>
        <p:spPr bwMode="auto">
          <a:xfrm>
            <a:off x="6118225" y="37338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50" name="Text Box 48"/>
          <p:cNvSpPr txBox="1">
            <a:spLocks noChangeArrowheads="1"/>
          </p:cNvSpPr>
          <p:nvPr/>
        </p:nvSpPr>
        <p:spPr bwMode="auto">
          <a:xfrm>
            <a:off x="6118225" y="4953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51" name="Text Box 49"/>
          <p:cNvSpPr txBox="1">
            <a:spLocks noChangeArrowheads="1"/>
          </p:cNvSpPr>
          <p:nvPr/>
        </p:nvSpPr>
        <p:spPr bwMode="auto">
          <a:xfrm>
            <a:off x="2384425" y="3886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52" name="Text Box 50"/>
          <p:cNvSpPr txBox="1">
            <a:spLocks noChangeArrowheads="1"/>
          </p:cNvSpPr>
          <p:nvPr/>
        </p:nvSpPr>
        <p:spPr bwMode="auto">
          <a:xfrm>
            <a:off x="1470025" y="51054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3" name="Text Box 51"/>
          <p:cNvSpPr txBox="1">
            <a:spLocks noChangeArrowheads="1"/>
          </p:cNvSpPr>
          <p:nvPr/>
        </p:nvSpPr>
        <p:spPr bwMode="auto">
          <a:xfrm>
            <a:off x="3298825" y="51054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4" name="Text Box 52"/>
          <p:cNvSpPr txBox="1">
            <a:spLocks noChangeArrowheads="1"/>
          </p:cNvSpPr>
          <p:nvPr/>
        </p:nvSpPr>
        <p:spPr bwMode="auto">
          <a:xfrm>
            <a:off x="4670425" y="6172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5" name="Text Box 53"/>
          <p:cNvSpPr txBox="1">
            <a:spLocks noChangeArrowheads="1"/>
          </p:cNvSpPr>
          <p:nvPr/>
        </p:nvSpPr>
        <p:spPr bwMode="auto">
          <a:xfrm>
            <a:off x="6499225" y="6172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6" name="Text Box 54"/>
          <p:cNvSpPr txBox="1">
            <a:spLocks noChangeArrowheads="1"/>
          </p:cNvSpPr>
          <p:nvPr/>
        </p:nvSpPr>
        <p:spPr bwMode="auto">
          <a:xfrm>
            <a:off x="7947025" y="4953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7" name="Text Box 55"/>
          <p:cNvSpPr txBox="1">
            <a:spLocks noChangeArrowheads="1"/>
          </p:cNvSpPr>
          <p:nvPr/>
        </p:nvSpPr>
        <p:spPr bwMode="auto">
          <a:xfrm>
            <a:off x="4289425" y="37338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58" name="Freeform 56"/>
          <p:cNvSpPr>
            <a:spLocks/>
          </p:cNvSpPr>
          <p:nvPr/>
        </p:nvSpPr>
        <p:spPr bwMode="auto">
          <a:xfrm>
            <a:off x="1698625" y="4419600"/>
            <a:ext cx="381000" cy="762000"/>
          </a:xfrm>
          <a:custGeom>
            <a:avLst/>
            <a:gdLst>
              <a:gd name="T0" fmla="*/ 2147483647 w 240"/>
              <a:gd name="T1" fmla="*/ 2147483647 h 528"/>
              <a:gd name="T2" fmla="*/ 2147483647 w 240"/>
              <a:gd name="T3" fmla="*/ 2147483647 h 528"/>
              <a:gd name="T4" fmla="*/ 0 w 240"/>
              <a:gd name="T5" fmla="*/ 0 h 528"/>
              <a:gd name="T6" fmla="*/ 0 60000 65536"/>
              <a:gd name="T7" fmla="*/ 0 60000 65536"/>
              <a:gd name="T8" fmla="*/ 0 60000 65536"/>
              <a:gd name="T9" fmla="*/ 0 w 240"/>
              <a:gd name="T10" fmla="*/ 0 h 528"/>
              <a:gd name="T11" fmla="*/ 240 w 240"/>
              <a:gd name="T12" fmla="*/ 528 h 528"/>
            </a:gdLst>
            <a:ahLst/>
            <a:cxnLst>
              <a:cxn ang="T6">
                <a:pos x="T0" y="T1"/>
              </a:cxn>
              <a:cxn ang="T7">
                <a:pos x="T2" y="T3"/>
              </a:cxn>
              <a:cxn ang="T8">
                <a:pos x="T4" y="T5"/>
              </a:cxn>
            </a:cxnLst>
            <a:rect l="T9" t="T10" r="T11" b="T12"/>
            <a:pathLst>
              <a:path w="240" h="528">
                <a:moveTo>
                  <a:pt x="240" y="528"/>
                </a:moveTo>
                <a:cubicBezTo>
                  <a:pt x="164" y="452"/>
                  <a:pt x="88" y="376"/>
                  <a:pt x="48" y="288"/>
                </a:cubicBezTo>
                <a:cubicBezTo>
                  <a:pt x="8" y="200"/>
                  <a:pt x="8" y="40"/>
                  <a:pt x="0" y="0"/>
                </a:cubicBezTo>
              </a:path>
            </a:pathLst>
          </a:custGeom>
          <a:noFill/>
          <a:ln w="38100" cap="sq">
            <a:solidFill>
              <a:srgbClr val="FF3300"/>
            </a:solidFill>
            <a:round/>
            <a:headEnd type="none" w="sm" len="sm"/>
            <a:tailEnd type="triangle" w="lg" len="med"/>
          </a:ln>
        </p:spPr>
        <p:txBody>
          <a:bodyPr wrap="none"/>
          <a:lstStyle/>
          <a:p>
            <a:endParaRPr lang="zh-CN" altLang="en-US">
              <a:solidFill>
                <a:srgbClr val="333333"/>
              </a:solidFill>
            </a:endParaRPr>
          </a:p>
        </p:txBody>
      </p:sp>
      <p:sp>
        <p:nvSpPr>
          <p:cNvPr id="44059" name="Freeform 57"/>
          <p:cNvSpPr>
            <a:spLocks/>
          </p:cNvSpPr>
          <p:nvPr/>
        </p:nvSpPr>
        <p:spPr bwMode="auto">
          <a:xfrm>
            <a:off x="5280025" y="4267200"/>
            <a:ext cx="381000" cy="1905000"/>
          </a:xfrm>
          <a:custGeom>
            <a:avLst/>
            <a:gdLst>
              <a:gd name="T0" fmla="*/ 2147483647 w 256"/>
              <a:gd name="T1" fmla="*/ 2147483647 h 1344"/>
              <a:gd name="T2" fmla="*/ 2147483647 w 256"/>
              <a:gd name="T3" fmla="*/ 2147483647 h 1344"/>
              <a:gd name="T4" fmla="*/ 2147483647 w 256"/>
              <a:gd name="T5" fmla="*/ 2147483647 h 1344"/>
              <a:gd name="T6" fmla="*/ 2147483647 w 256"/>
              <a:gd name="T7" fmla="*/ 0 h 1344"/>
              <a:gd name="T8" fmla="*/ 0 60000 65536"/>
              <a:gd name="T9" fmla="*/ 0 60000 65536"/>
              <a:gd name="T10" fmla="*/ 0 60000 65536"/>
              <a:gd name="T11" fmla="*/ 0 60000 65536"/>
              <a:gd name="T12" fmla="*/ 0 w 256"/>
              <a:gd name="T13" fmla="*/ 0 h 1344"/>
              <a:gd name="T14" fmla="*/ 256 w 256"/>
              <a:gd name="T15" fmla="*/ 1344 h 1344"/>
            </a:gdLst>
            <a:ahLst/>
            <a:cxnLst>
              <a:cxn ang="T8">
                <a:pos x="T0" y="T1"/>
              </a:cxn>
              <a:cxn ang="T9">
                <a:pos x="T2" y="T3"/>
              </a:cxn>
              <a:cxn ang="T10">
                <a:pos x="T4" y="T5"/>
              </a:cxn>
              <a:cxn ang="T11">
                <a:pos x="T6" y="T7"/>
              </a:cxn>
            </a:cxnLst>
            <a:rect l="T12" t="T13" r="T14" b="T15"/>
            <a:pathLst>
              <a:path w="256" h="1344">
                <a:moveTo>
                  <a:pt x="16" y="1344"/>
                </a:moveTo>
                <a:cubicBezTo>
                  <a:pt x="8" y="1164"/>
                  <a:pt x="0" y="984"/>
                  <a:pt x="16" y="816"/>
                </a:cubicBezTo>
                <a:cubicBezTo>
                  <a:pt x="32" y="648"/>
                  <a:pt x="72" y="472"/>
                  <a:pt x="112" y="336"/>
                </a:cubicBezTo>
                <a:cubicBezTo>
                  <a:pt x="152" y="200"/>
                  <a:pt x="204" y="100"/>
                  <a:pt x="256" y="0"/>
                </a:cubicBezTo>
              </a:path>
            </a:pathLst>
          </a:custGeom>
          <a:noFill/>
          <a:ln w="38100" cap="sq">
            <a:solidFill>
              <a:srgbClr val="FF3300"/>
            </a:solidFill>
            <a:round/>
            <a:headEnd type="none" w="sm" len="sm"/>
            <a:tailEnd type="triangle" w="lg" len="med"/>
          </a:ln>
        </p:spPr>
        <p:txBody>
          <a:bodyPr wrap="none"/>
          <a:lstStyle/>
          <a:p>
            <a:endParaRPr lang="zh-CN" altLang="en-US">
              <a:solidFill>
                <a:srgbClr val="333333"/>
              </a:solidFill>
            </a:endParaRPr>
          </a:p>
        </p:txBody>
      </p:sp>
      <p:sp>
        <p:nvSpPr>
          <p:cNvPr id="44060" name="Freeform 58"/>
          <p:cNvSpPr>
            <a:spLocks/>
          </p:cNvSpPr>
          <p:nvPr/>
        </p:nvSpPr>
        <p:spPr bwMode="auto">
          <a:xfrm>
            <a:off x="6194425" y="5461000"/>
            <a:ext cx="1143000" cy="787400"/>
          </a:xfrm>
          <a:custGeom>
            <a:avLst/>
            <a:gdLst>
              <a:gd name="T0" fmla="*/ 0 w 720"/>
              <a:gd name="T1" fmla="*/ 2147483647 h 496"/>
              <a:gd name="T2" fmla="*/ 2147483647 w 720"/>
              <a:gd name="T3" fmla="*/ 2147483647 h 496"/>
              <a:gd name="T4" fmla="*/ 2147483647 w 720"/>
              <a:gd name="T5" fmla="*/ 2147483647 h 496"/>
              <a:gd name="T6" fmla="*/ 2147483647 w 720"/>
              <a:gd name="T7" fmla="*/ 2147483647 h 496"/>
              <a:gd name="T8" fmla="*/ 0 60000 65536"/>
              <a:gd name="T9" fmla="*/ 0 60000 65536"/>
              <a:gd name="T10" fmla="*/ 0 60000 65536"/>
              <a:gd name="T11" fmla="*/ 0 60000 65536"/>
              <a:gd name="T12" fmla="*/ 0 w 720"/>
              <a:gd name="T13" fmla="*/ 0 h 496"/>
              <a:gd name="T14" fmla="*/ 720 w 720"/>
              <a:gd name="T15" fmla="*/ 496 h 496"/>
            </a:gdLst>
            <a:ahLst/>
            <a:cxnLst>
              <a:cxn ang="T8">
                <a:pos x="T0" y="T1"/>
              </a:cxn>
              <a:cxn ang="T9">
                <a:pos x="T2" y="T3"/>
              </a:cxn>
              <a:cxn ang="T10">
                <a:pos x="T4" y="T5"/>
              </a:cxn>
              <a:cxn ang="T11">
                <a:pos x="T6" y="T7"/>
              </a:cxn>
            </a:cxnLst>
            <a:rect l="T12" t="T13" r="T14" b="T15"/>
            <a:pathLst>
              <a:path w="720" h="496">
                <a:moveTo>
                  <a:pt x="0" y="496"/>
                </a:moveTo>
                <a:cubicBezTo>
                  <a:pt x="120" y="472"/>
                  <a:pt x="240" y="448"/>
                  <a:pt x="336" y="400"/>
                </a:cubicBezTo>
                <a:cubicBezTo>
                  <a:pt x="432" y="352"/>
                  <a:pt x="512" y="272"/>
                  <a:pt x="576" y="208"/>
                </a:cubicBezTo>
                <a:cubicBezTo>
                  <a:pt x="640" y="144"/>
                  <a:pt x="696" y="0"/>
                  <a:pt x="720" y="16"/>
                </a:cubicBezTo>
              </a:path>
            </a:pathLst>
          </a:custGeom>
          <a:noFill/>
          <a:ln w="38100" cap="sq">
            <a:solidFill>
              <a:srgbClr val="0000FF"/>
            </a:solidFill>
            <a:round/>
            <a:headEnd type="none" w="sm" len="sm"/>
            <a:tailEnd type="triangle" w="lg" len="med"/>
          </a:ln>
        </p:spPr>
        <p:txBody>
          <a:bodyPr wrap="none"/>
          <a:lstStyle/>
          <a:p>
            <a:endParaRPr lang="zh-CN" altLang="en-US">
              <a:solidFill>
                <a:srgbClr val="333333"/>
              </a:solidFill>
            </a:endParaRPr>
          </a:p>
        </p:txBody>
      </p:sp>
      <p:sp>
        <p:nvSpPr>
          <p:cNvPr id="44061" name="Freeform 59"/>
          <p:cNvSpPr>
            <a:spLocks/>
          </p:cNvSpPr>
          <p:nvPr/>
        </p:nvSpPr>
        <p:spPr bwMode="auto">
          <a:xfrm>
            <a:off x="3527425" y="3200400"/>
            <a:ext cx="1295400" cy="609600"/>
          </a:xfrm>
          <a:custGeom>
            <a:avLst/>
            <a:gdLst>
              <a:gd name="T0" fmla="*/ 2147483647 w 816"/>
              <a:gd name="T1" fmla="*/ 2147483647 h 384"/>
              <a:gd name="T2" fmla="*/ 2147483647 w 816"/>
              <a:gd name="T3" fmla="*/ 2147483647 h 384"/>
              <a:gd name="T4" fmla="*/ 0 w 816"/>
              <a:gd name="T5" fmla="*/ 0 h 384"/>
              <a:gd name="T6" fmla="*/ 0 60000 65536"/>
              <a:gd name="T7" fmla="*/ 0 60000 65536"/>
              <a:gd name="T8" fmla="*/ 0 60000 65536"/>
              <a:gd name="T9" fmla="*/ 0 w 816"/>
              <a:gd name="T10" fmla="*/ 0 h 384"/>
              <a:gd name="T11" fmla="*/ 816 w 816"/>
              <a:gd name="T12" fmla="*/ 384 h 384"/>
            </a:gdLst>
            <a:ahLst/>
            <a:cxnLst>
              <a:cxn ang="T6">
                <a:pos x="T0" y="T1"/>
              </a:cxn>
              <a:cxn ang="T7">
                <a:pos x="T2" y="T3"/>
              </a:cxn>
              <a:cxn ang="T8">
                <a:pos x="T4" y="T5"/>
              </a:cxn>
            </a:cxnLst>
            <a:rect l="T9" t="T10" r="T11" b="T12"/>
            <a:pathLst>
              <a:path w="816" h="384">
                <a:moveTo>
                  <a:pt x="816" y="384"/>
                </a:moveTo>
                <a:cubicBezTo>
                  <a:pt x="644" y="344"/>
                  <a:pt x="472" y="304"/>
                  <a:pt x="336" y="240"/>
                </a:cubicBezTo>
                <a:cubicBezTo>
                  <a:pt x="200" y="176"/>
                  <a:pt x="100" y="88"/>
                  <a:pt x="0" y="0"/>
                </a:cubicBezTo>
              </a:path>
            </a:pathLst>
          </a:custGeom>
          <a:noFill/>
          <a:ln w="38100" cap="sq">
            <a:solidFill>
              <a:srgbClr val="FF3300"/>
            </a:solidFill>
            <a:round/>
            <a:headEnd type="none" w="sm" len="sm"/>
            <a:tailEnd type="triangle" w="lg" len="med"/>
          </a:ln>
        </p:spPr>
        <p:txBody>
          <a:bodyPr wrap="none"/>
          <a:lstStyle/>
          <a:p>
            <a:endParaRPr lang="zh-CN" altLang="en-US">
              <a:solidFill>
                <a:srgbClr val="333333"/>
              </a:solidFill>
            </a:endParaRPr>
          </a:p>
        </p:txBody>
      </p:sp>
      <p:sp>
        <p:nvSpPr>
          <p:cNvPr id="44062" name="Freeform 60"/>
          <p:cNvSpPr>
            <a:spLocks/>
          </p:cNvSpPr>
          <p:nvPr/>
        </p:nvSpPr>
        <p:spPr bwMode="auto">
          <a:xfrm>
            <a:off x="2994025" y="3149600"/>
            <a:ext cx="482600" cy="2095500"/>
          </a:xfrm>
          <a:custGeom>
            <a:avLst/>
            <a:gdLst>
              <a:gd name="T0" fmla="*/ 0 w 304"/>
              <a:gd name="T1" fmla="*/ 2147483647 h 1320"/>
              <a:gd name="T2" fmla="*/ 2147483647 w 304"/>
              <a:gd name="T3" fmla="*/ 2147483647 h 1320"/>
              <a:gd name="T4" fmla="*/ 2147483647 w 304"/>
              <a:gd name="T5" fmla="*/ 2147483647 h 1320"/>
              <a:gd name="T6" fmla="*/ 2147483647 w 304"/>
              <a:gd name="T7" fmla="*/ 2147483647 h 1320"/>
              <a:gd name="T8" fmla="*/ 2147483647 w 304"/>
              <a:gd name="T9" fmla="*/ 2147483647 h 1320"/>
              <a:gd name="T10" fmla="*/ 0 60000 65536"/>
              <a:gd name="T11" fmla="*/ 0 60000 65536"/>
              <a:gd name="T12" fmla="*/ 0 60000 65536"/>
              <a:gd name="T13" fmla="*/ 0 60000 65536"/>
              <a:gd name="T14" fmla="*/ 0 60000 65536"/>
              <a:gd name="T15" fmla="*/ 0 w 304"/>
              <a:gd name="T16" fmla="*/ 0 h 1320"/>
              <a:gd name="T17" fmla="*/ 304 w 304"/>
              <a:gd name="T18" fmla="*/ 1320 h 1320"/>
            </a:gdLst>
            <a:ahLst/>
            <a:cxnLst>
              <a:cxn ang="T10">
                <a:pos x="T0" y="T1"/>
              </a:cxn>
              <a:cxn ang="T11">
                <a:pos x="T2" y="T3"/>
              </a:cxn>
              <a:cxn ang="T12">
                <a:pos x="T4" y="T5"/>
              </a:cxn>
              <a:cxn ang="T13">
                <a:pos x="T6" y="T7"/>
              </a:cxn>
              <a:cxn ang="T14">
                <a:pos x="T8" y="T9"/>
              </a:cxn>
            </a:cxnLst>
            <a:rect l="T15" t="T16" r="T17" b="T18"/>
            <a:pathLst>
              <a:path w="304" h="1320">
                <a:moveTo>
                  <a:pt x="0" y="1280"/>
                </a:moveTo>
                <a:cubicBezTo>
                  <a:pt x="8" y="1300"/>
                  <a:pt x="16" y="1320"/>
                  <a:pt x="48" y="1232"/>
                </a:cubicBezTo>
                <a:cubicBezTo>
                  <a:pt x="80" y="1144"/>
                  <a:pt x="152" y="936"/>
                  <a:pt x="192" y="752"/>
                </a:cubicBezTo>
                <a:cubicBezTo>
                  <a:pt x="232" y="568"/>
                  <a:pt x="272" y="248"/>
                  <a:pt x="288" y="128"/>
                </a:cubicBezTo>
                <a:cubicBezTo>
                  <a:pt x="304" y="8"/>
                  <a:pt x="264" y="0"/>
                  <a:pt x="288" y="32"/>
                </a:cubicBezTo>
              </a:path>
            </a:pathLst>
          </a:custGeom>
          <a:noFill/>
          <a:ln w="38100" cap="sq">
            <a:solidFill>
              <a:srgbClr val="0000FF"/>
            </a:solidFill>
            <a:round/>
            <a:headEnd type="none" w="sm" len="sm"/>
            <a:tailEnd type="triangle" w="lg" len="med"/>
          </a:ln>
        </p:spPr>
        <p:txBody>
          <a:bodyPr wrap="none"/>
          <a:lstStyle/>
          <a:p>
            <a:endParaRPr lang="zh-CN" altLang="en-US">
              <a:solidFill>
                <a:srgbClr val="333333"/>
              </a:solidFill>
            </a:endParaRPr>
          </a:p>
        </p:txBody>
      </p:sp>
      <p:sp>
        <p:nvSpPr>
          <p:cNvPr id="226365" name="Freeform 61"/>
          <p:cNvSpPr>
            <a:spLocks/>
          </p:cNvSpPr>
          <p:nvPr/>
        </p:nvSpPr>
        <p:spPr bwMode="auto">
          <a:xfrm>
            <a:off x="1089025" y="1600200"/>
            <a:ext cx="1350963" cy="2338388"/>
          </a:xfrm>
          <a:custGeom>
            <a:avLst/>
            <a:gdLst>
              <a:gd name="T0" fmla="*/ 2147483647 w 920"/>
              <a:gd name="T1" fmla="*/ 2147483647 h 1536"/>
              <a:gd name="T2" fmla="*/ 2147483647 w 920"/>
              <a:gd name="T3" fmla="*/ 2147483647 h 1536"/>
              <a:gd name="T4" fmla="*/ 2147483647 w 920"/>
              <a:gd name="T5" fmla="*/ 2147483647 h 1536"/>
              <a:gd name="T6" fmla="*/ 2147483647 w 920"/>
              <a:gd name="T7" fmla="*/ 0 h 1536"/>
              <a:gd name="T8" fmla="*/ 0 60000 65536"/>
              <a:gd name="T9" fmla="*/ 0 60000 65536"/>
              <a:gd name="T10" fmla="*/ 0 60000 65536"/>
              <a:gd name="T11" fmla="*/ 0 60000 65536"/>
              <a:gd name="T12" fmla="*/ 0 w 920"/>
              <a:gd name="T13" fmla="*/ 0 h 1536"/>
              <a:gd name="T14" fmla="*/ 920 w 920"/>
              <a:gd name="T15" fmla="*/ 1536 h 1536"/>
            </a:gdLst>
            <a:ahLst/>
            <a:cxnLst>
              <a:cxn ang="T8">
                <a:pos x="T0" y="T1"/>
              </a:cxn>
              <a:cxn ang="T9">
                <a:pos x="T2" y="T3"/>
              </a:cxn>
              <a:cxn ang="T10">
                <a:pos x="T4" y="T5"/>
              </a:cxn>
              <a:cxn ang="T11">
                <a:pos x="T6" y="T7"/>
              </a:cxn>
            </a:cxnLst>
            <a:rect l="T12" t="T13" r="T14" b="T15"/>
            <a:pathLst>
              <a:path w="920" h="1536">
                <a:moveTo>
                  <a:pt x="152" y="1536"/>
                </a:moveTo>
                <a:cubicBezTo>
                  <a:pt x="80" y="1324"/>
                  <a:pt x="8" y="1112"/>
                  <a:pt x="8" y="912"/>
                </a:cubicBezTo>
                <a:cubicBezTo>
                  <a:pt x="8" y="712"/>
                  <a:pt x="0" y="488"/>
                  <a:pt x="152" y="336"/>
                </a:cubicBezTo>
                <a:cubicBezTo>
                  <a:pt x="304" y="184"/>
                  <a:pt x="808" y="48"/>
                  <a:pt x="920" y="0"/>
                </a:cubicBezTo>
              </a:path>
            </a:pathLst>
          </a:custGeom>
          <a:noFill/>
          <a:ln w="38100" cap="sq">
            <a:solidFill>
              <a:srgbClr val="FF0000"/>
            </a:solidFill>
            <a:round/>
            <a:headEnd type="none" w="sm" len="sm"/>
            <a:tailEnd type="triangle" w="lg" len="med"/>
          </a:ln>
        </p:spPr>
        <p:txBody>
          <a:bodyPr wrap="none"/>
          <a:lstStyle/>
          <a:p>
            <a:endParaRPr lang="zh-CN" altLang="en-US">
              <a:solidFill>
                <a:srgbClr val="333333"/>
              </a:solidFill>
            </a:endParaRPr>
          </a:p>
        </p:txBody>
      </p:sp>
      <p:sp>
        <p:nvSpPr>
          <p:cNvPr id="226366" name="Freeform 62"/>
          <p:cNvSpPr>
            <a:spLocks/>
          </p:cNvSpPr>
          <p:nvPr/>
        </p:nvSpPr>
        <p:spPr bwMode="auto">
          <a:xfrm>
            <a:off x="4745038" y="1600200"/>
            <a:ext cx="2973387" cy="3352800"/>
          </a:xfrm>
          <a:custGeom>
            <a:avLst/>
            <a:gdLst>
              <a:gd name="T0" fmla="*/ 2147483647 w 1968"/>
              <a:gd name="T1" fmla="*/ 2147483647 h 2160"/>
              <a:gd name="T2" fmla="*/ 2147483647 w 1968"/>
              <a:gd name="T3" fmla="*/ 2147483647 h 2160"/>
              <a:gd name="T4" fmla="*/ 2147483647 w 1968"/>
              <a:gd name="T5" fmla="*/ 2147483647 h 2160"/>
              <a:gd name="T6" fmla="*/ 0 w 1968"/>
              <a:gd name="T7" fmla="*/ 0 h 2160"/>
              <a:gd name="T8" fmla="*/ 0 60000 65536"/>
              <a:gd name="T9" fmla="*/ 0 60000 65536"/>
              <a:gd name="T10" fmla="*/ 0 60000 65536"/>
              <a:gd name="T11" fmla="*/ 0 60000 65536"/>
              <a:gd name="T12" fmla="*/ 0 w 1968"/>
              <a:gd name="T13" fmla="*/ 0 h 2160"/>
              <a:gd name="T14" fmla="*/ 1968 w 1968"/>
              <a:gd name="T15" fmla="*/ 2160 h 2160"/>
            </a:gdLst>
            <a:ahLst/>
            <a:cxnLst>
              <a:cxn ang="T8">
                <a:pos x="T0" y="T1"/>
              </a:cxn>
              <a:cxn ang="T9">
                <a:pos x="T2" y="T3"/>
              </a:cxn>
              <a:cxn ang="T10">
                <a:pos x="T4" y="T5"/>
              </a:cxn>
              <a:cxn ang="T11">
                <a:pos x="T6" y="T7"/>
              </a:cxn>
            </a:cxnLst>
            <a:rect l="T12" t="T13" r="T14" b="T15"/>
            <a:pathLst>
              <a:path w="1968" h="2160">
                <a:moveTo>
                  <a:pt x="1920" y="2160"/>
                </a:moveTo>
                <a:cubicBezTo>
                  <a:pt x="1944" y="1836"/>
                  <a:pt x="1968" y="1512"/>
                  <a:pt x="1872" y="1248"/>
                </a:cubicBezTo>
                <a:cubicBezTo>
                  <a:pt x="1776" y="984"/>
                  <a:pt x="1656" y="784"/>
                  <a:pt x="1344" y="576"/>
                </a:cubicBezTo>
                <a:cubicBezTo>
                  <a:pt x="1032" y="368"/>
                  <a:pt x="516" y="184"/>
                  <a:pt x="0" y="0"/>
                </a:cubicBezTo>
              </a:path>
            </a:pathLst>
          </a:custGeom>
          <a:noFill/>
          <a:ln w="38100" cap="sq">
            <a:solidFill>
              <a:srgbClr val="0000FF"/>
            </a:solidFill>
            <a:round/>
            <a:headEnd type="none" w="sm" len="sm"/>
            <a:tailEnd type="triangle" w="lg" len="med"/>
          </a:ln>
        </p:spPr>
        <p:txBody>
          <a:bodyPr wrap="none"/>
          <a:lstStyle/>
          <a:p>
            <a:endParaRPr lang="zh-CN" altLang="en-US">
              <a:solidFill>
                <a:srgbClr val="333333"/>
              </a:solidFill>
            </a:endParaRPr>
          </a:p>
        </p:txBody>
      </p:sp>
      <p:sp>
        <p:nvSpPr>
          <p:cNvPr id="226367" name="Line 63"/>
          <p:cNvSpPr>
            <a:spLocks noChangeShapeType="1"/>
          </p:cNvSpPr>
          <p:nvPr/>
        </p:nvSpPr>
        <p:spPr bwMode="auto">
          <a:xfrm flipH="1">
            <a:off x="2917825" y="1981200"/>
            <a:ext cx="76200" cy="685800"/>
          </a:xfrm>
          <a:prstGeom prst="line">
            <a:avLst/>
          </a:prstGeom>
          <a:noFill/>
          <a:ln w="38100" cap="sq">
            <a:solidFill>
              <a:schemeClr val="tx1"/>
            </a:solidFill>
            <a:round/>
            <a:headEnd type="none" w="sm" len="sm"/>
            <a:tailEnd type="triangle" w="lg" len="med"/>
          </a:ln>
        </p:spPr>
        <p:txBody>
          <a:bodyPr wrap="none"/>
          <a:lstStyle/>
          <a:p>
            <a:endParaRPr lang="zh-CN" altLang="en-US">
              <a:solidFill>
                <a:srgbClr val="333333"/>
              </a:solidFill>
            </a:endParaRPr>
          </a:p>
        </p:txBody>
      </p:sp>
      <p:sp>
        <p:nvSpPr>
          <p:cNvPr id="44066" name="Text Box 64"/>
          <p:cNvSpPr txBox="1">
            <a:spLocks noChangeArrowheads="1"/>
          </p:cNvSpPr>
          <p:nvPr/>
        </p:nvSpPr>
        <p:spPr bwMode="auto">
          <a:xfrm>
            <a:off x="1241425" y="2209800"/>
            <a:ext cx="1524000" cy="51911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b="1">
                <a:solidFill>
                  <a:srgbClr val="333333"/>
                </a:solidFill>
                <a:ea typeface="楷体_GB2312" pitchFamily="49" charset="-122"/>
              </a:rPr>
              <a:t>根结点</a:t>
            </a:r>
          </a:p>
        </p:txBody>
      </p:sp>
      <p:sp>
        <p:nvSpPr>
          <p:cNvPr id="44067" name="Text Box 65"/>
          <p:cNvSpPr txBox="1">
            <a:spLocks noChangeArrowheads="1"/>
          </p:cNvSpPr>
          <p:nvPr/>
        </p:nvSpPr>
        <p:spPr bwMode="auto">
          <a:xfrm>
            <a:off x="7794625" y="3276600"/>
            <a:ext cx="1295400" cy="5847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dirty="0">
                <a:solidFill>
                  <a:srgbClr val="333333"/>
                </a:solidFill>
              </a:rPr>
              <a:t>NULL</a:t>
            </a:r>
          </a:p>
        </p:txBody>
      </p:sp>
      <p:sp>
        <p:nvSpPr>
          <p:cNvPr id="44068" name="Freeform 66"/>
          <p:cNvSpPr>
            <a:spLocks/>
          </p:cNvSpPr>
          <p:nvPr/>
        </p:nvSpPr>
        <p:spPr bwMode="auto">
          <a:xfrm>
            <a:off x="250825" y="2971800"/>
            <a:ext cx="762000" cy="914400"/>
          </a:xfrm>
          <a:custGeom>
            <a:avLst/>
            <a:gdLst>
              <a:gd name="T0" fmla="*/ 2147483647 w 480"/>
              <a:gd name="T1" fmla="*/ 2147483647 h 576"/>
              <a:gd name="T2" fmla="*/ 2147483647 w 480"/>
              <a:gd name="T3" fmla="*/ 2147483647 h 576"/>
              <a:gd name="T4" fmla="*/ 0 w 480"/>
              <a:gd name="T5" fmla="*/ 0 h 576"/>
              <a:gd name="T6" fmla="*/ 0 60000 65536"/>
              <a:gd name="T7" fmla="*/ 0 60000 65536"/>
              <a:gd name="T8" fmla="*/ 0 60000 65536"/>
              <a:gd name="T9" fmla="*/ 0 w 480"/>
              <a:gd name="T10" fmla="*/ 0 h 576"/>
              <a:gd name="T11" fmla="*/ 480 w 480"/>
              <a:gd name="T12" fmla="*/ 576 h 576"/>
            </a:gdLst>
            <a:ahLst/>
            <a:cxnLst>
              <a:cxn ang="T6">
                <a:pos x="T0" y="T1"/>
              </a:cxn>
              <a:cxn ang="T7">
                <a:pos x="T2" y="T3"/>
              </a:cxn>
              <a:cxn ang="T8">
                <a:pos x="T4" y="T5"/>
              </a:cxn>
            </a:cxnLst>
            <a:rect l="T9" t="T10" r="T11" b="T12"/>
            <a:pathLst>
              <a:path w="480" h="576">
                <a:moveTo>
                  <a:pt x="480" y="576"/>
                </a:moveTo>
                <a:cubicBezTo>
                  <a:pt x="328" y="480"/>
                  <a:pt x="176" y="384"/>
                  <a:pt x="96" y="288"/>
                </a:cubicBezTo>
                <a:cubicBezTo>
                  <a:pt x="16" y="192"/>
                  <a:pt x="8" y="96"/>
                  <a:pt x="0" y="0"/>
                </a:cubicBezTo>
              </a:path>
            </a:pathLst>
          </a:custGeom>
          <a:noFill/>
          <a:ln w="38100" cap="sq">
            <a:solidFill>
              <a:srgbClr val="FF3300"/>
            </a:solidFill>
            <a:round/>
            <a:headEnd type="none" w="sm" len="sm"/>
            <a:tailEnd type="triangle" w="lg" len="med"/>
          </a:ln>
        </p:spPr>
        <p:txBody>
          <a:bodyPr wrap="none"/>
          <a:lstStyle/>
          <a:p>
            <a:endParaRPr lang="zh-CN" altLang="en-US">
              <a:solidFill>
                <a:srgbClr val="333333"/>
              </a:solidFill>
            </a:endParaRPr>
          </a:p>
        </p:txBody>
      </p:sp>
      <p:sp>
        <p:nvSpPr>
          <p:cNvPr id="44069" name="Text Box 67"/>
          <p:cNvSpPr txBox="1">
            <a:spLocks noChangeArrowheads="1"/>
          </p:cNvSpPr>
          <p:nvPr/>
        </p:nvSpPr>
        <p:spPr bwMode="auto">
          <a:xfrm>
            <a:off x="-53975" y="2514600"/>
            <a:ext cx="1205442" cy="523220"/>
          </a:xfrm>
          <a:prstGeom prst="rect">
            <a:avLst/>
          </a:prstGeom>
          <a:noFill/>
          <a:ln w="12700" cap="sq">
            <a:noFill/>
            <a:miter lim="800000"/>
            <a:headEnd type="none" w="sm" len="sm"/>
            <a:tailEnd type="none" w="sm" len="sm"/>
          </a:ln>
        </p:spPr>
        <p:txBody>
          <a:bodyPr wrap="square">
            <a:spAutoFit/>
          </a:bodyPr>
          <a:lstStyle/>
          <a:p>
            <a:pPr>
              <a:spcBef>
                <a:spcPct val="50000"/>
              </a:spcBef>
            </a:pPr>
            <a:r>
              <a:rPr lang="en-US" altLang="zh-CN" sz="2800" dirty="0">
                <a:solidFill>
                  <a:srgbClr val="333333"/>
                </a:solidFill>
              </a:rPr>
              <a:t>NULL</a:t>
            </a:r>
          </a:p>
        </p:txBody>
      </p:sp>
      <p:sp>
        <p:nvSpPr>
          <p:cNvPr id="44070" name="Freeform 68"/>
          <p:cNvSpPr>
            <a:spLocks/>
          </p:cNvSpPr>
          <p:nvPr/>
        </p:nvSpPr>
        <p:spPr bwMode="auto">
          <a:xfrm>
            <a:off x="7794625" y="3886200"/>
            <a:ext cx="381000" cy="1066800"/>
          </a:xfrm>
          <a:custGeom>
            <a:avLst/>
            <a:gdLst>
              <a:gd name="T0" fmla="*/ 0 w 240"/>
              <a:gd name="T1" fmla="*/ 2147483647 h 672"/>
              <a:gd name="T2" fmla="*/ 2147483647 w 240"/>
              <a:gd name="T3" fmla="*/ 2147483647 h 672"/>
              <a:gd name="T4" fmla="*/ 2147483647 w 240"/>
              <a:gd name="T5" fmla="*/ 0 h 672"/>
              <a:gd name="T6" fmla="*/ 0 60000 65536"/>
              <a:gd name="T7" fmla="*/ 0 60000 65536"/>
              <a:gd name="T8" fmla="*/ 0 60000 65536"/>
              <a:gd name="T9" fmla="*/ 0 w 240"/>
              <a:gd name="T10" fmla="*/ 0 h 672"/>
              <a:gd name="T11" fmla="*/ 240 w 240"/>
              <a:gd name="T12" fmla="*/ 672 h 672"/>
            </a:gdLst>
            <a:ahLst/>
            <a:cxnLst>
              <a:cxn ang="T6">
                <a:pos x="T0" y="T1"/>
              </a:cxn>
              <a:cxn ang="T7">
                <a:pos x="T2" y="T3"/>
              </a:cxn>
              <a:cxn ang="T8">
                <a:pos x="T4" y="T5"/>
              </a:cxn>
            </a:cxnLst>
            <a:rect l="T9" t="T10" r="T11" b="T12"/>
            <a:pathLst>
              <a:path w="240" h="672">
                <a:moveTo>
                  <a:pt x="0" y="672"/>
                </a:moveTo>
                <a:cubicBezTo>
                  <a:pt x="76" y="560"/>
                  <a:pt x="152" y="448"/>
                  <a:pt x="192" y="336"/>
                </a:cubicBezTo>
                <a:cubicBezTo>
                  <a:pt x="232" y="224"/>
                  <a:pt x="236" y="112"/>
                  <a:pt x="240" y="0"/>
                </a:cubicBezTo>
              </a:path>
            </a:pathLst>
          </a:custGeom>
          <a:noFill/>
          <a:ln w="38100" cap="sq">
            <a:solidFill>
              <a:srgbClr val="0000FF"/>
            </a:solidFill>
            <a:round/>
            <a:headEnd type="none" w="sm" len="sm"/>
            <a:tailEnd type="triangle" w="lg" len="med"/>
          </a:ln>
        </p:spPr>
        <p:txBody>
          <a:bodyPr wrap="none"/>
          <a:lstStyle/>
          <a:p>
            <a:endParaRPr lang="zh-CN" altLang="en-US">
              <a:solidFill>
                <a:srgbClr val="333333"/>
              </a:solidFill>
            </a:endParaRPr>
          </a:p>
        </p:txBody>
      </p:sp>
      <p:sp useBgFill="1">
        <p:nvSpPr>
          <p:cNvPr id="226373" name="Rectangle 69"/>
          <p:cNvSpPr>
            <a:spLocks noChangeArrowheads="1"/>
          </p:cNvSpPr>
          <p:nvPr/>
        </p:nvSpPr>
        <p:spPr bwMode="auto">
          <a:xfrm>
            <a:off x="0" y="2269067"/>
            <a:ext cx="1041402" cy="1600200"/>
          </a:xfrm>
          <a:prstGeom prst="rect">
            <a:avLst/>
          </a:prstGeom>
          <a:ln w="12700" cap="sq">
            <a:noFill/>
            <a:miter lim="800000"/>
            <a:headEnd type="none" w="sm" len="sm"/>
            <a:tailEnd type="none" w="sm" len="sm"/>
          </a:ln>
        </p:spPr>
        <p:txBody>
          <a:bodyPr wrap="none" anchor="ctr"/>
          <a:lstStyle/>
          <a:p>
            <a:endParaRPr lang="zh-CN" altLang="en-US">
              <a:solidFill>
                <a:srgbClr val="333333"/>
              </a:solidFill>
            </a:endParaRPr>
          </a:p>
        </p:txBody>
      </p:sp>
      <p:sp useBgFill="1">
        <p:nvSpPr>
          <p:cNvPr id="226374" name="Rectangle 70"/>
          <p:cNvSpPr>
            <a:spLocks noChangeArrowheads="1"/>
          </p:cNvSpPr>
          <p:nvPr/>
        </p:nvSpPr>
        <p:spPr bwMode="auto">
          <a:xfrm>
            <a:off x="7709958" y="3335866"/>
            <a:ext cx="1366309" cy="1600200"/>
          </a:xfrm>
          <a:prstGeom prst="rect">
            <a:avLst/>
          </a:prstGeom>
          <a:ln w="12700" cap="sq">
            <a:noFill/>
            <a:miter lim="800000"/>
            <a:headEnd type="none" w="sm" len="sm"/>
            <a:tailEnd type="none" w="sm" len="sm"/>
          </a:ln>
        </p:spPr>
        <p:txBody>
          <a:bodyPr wrap="none" anchor="ctr"/>
          <a:lstStyle/>
          <a:p>
            <a:endParaRPr lang="zh-CN" altLang="en-US">
              <a:solidFill>
                <a:srgbClr val="333333"/>
              </a:solidFill>
            </a:endParaRPr>
          </a:p>
        </p:txBody>
      </p:sp>
      <p:sp>
        <p:nvSpPr>
          <p:cNvPr id="44073" name="Text Box 71"/>
          <p:cNvSpPr txBox="1">
            <a:spLocks noChangeArrowheads="1"/>
          </p:cNvSpPr>
          <p:nvPr/>
        </p:nvSpPr>
        <p:spPr bwMode="auto">
          <a:xfrm>
            <a:off x="5934075" y="908050"/>
            <a:ext cx="31750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333333"/>
                </a:solidFill>
              </a:rPr>
              <a:t> </a:t>
            </a:r>
            <a:r>
              <a:rPr lang="en-US" altLang="zh-CN">
                <a:solidFill>
                  <a:srgbClr val="333333"/>
                </a:solidFill>
              </a:rPr>
              <a:t> B C A D F E</a:t>
            </a:r>
          </a:p>
        </p:txBody>
      </p:sp>
      <p:grpSp>
        <p:nvGrpSpPr>
          <p:cNvPr id="8" name="Group 72"/>
          <p:cNvGrpSpPr>
            <a:grpSpLocks/>
          </p:cNvGrpSpPr>
          <p:nvPr/>
        </p:nvGrpSpPr>
        <p:grpSpPr bwMode="auto">
          <a:xfrm>
            <a:off x="1165225" y="592138"/>
            <a:ext cx="3505200" cy="1404937"/>
            <a:chOff x="734" y="373"/>
            <a:chExt cx="2208" cy="885"/>
          </a:xfrm>
        </p:grpSpPr>
        <p:grpSp>
          <p:nvGrpSpPr>
            <p:cNvPr id="9" name="Group 73"/>
            <p:cNvGrpSpPr>
              <a:grpSpLocks/>
            </p:cNvGrpSpPr>
            <p:nvPr/>
          </p:nvGrpSpPr>
          <p:grpSpPr bwMode="auto">
            <a:xfrm>
              <a:off x="734" y="720"/>
              <a:ext cx="2208" cy="538"/>
              <a:chOff x="768" y="528"/>
              <a:chExt cx="2208" cy="538"/>
            </a:xfrm>
          </p:grpSpPr>
          <p:grpSp>
            <p:nvGrpSpPr>
              <p:cNvPr id="10" name="Group 74"/>
              <p:cNvGrpSpPr>
                <a:grpSpLocks/>
              </p:cNvGrpSpPr>
              <p:nvPr/>
            </p:nvGrpSpPr>
            <p:grpSpPr bwMode="auto">
              <a:xfrm>
                <a:off x="1536" y="720"/>
                <a:ext cx="1440" cy="346"/>
                <a:chOff x="1536" y="1478"/>
                <a:chExt cx="1440" cy="346"/>
              </a:xfrm>
            </p:grpSpPr>
            <p:sp>
              <p:nvSpPr>
                <p:cNvPr id="44091" name="Rectangle 75"/>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endParaRPr lang="zh-CN" altLang="zh-CN">
                    <a:solidFill>
                      <a:srgbClr val="0000FF"/>
                    </a:solidFill>
                  </a:endParaRPr>
                </a:p>
              </p:txBody>
            </p:sp>
            <p:sp>
              <p:nvSpPr>
                <p:cNvPr id="44092" name="Line 76"/>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3" name="Line 77"/>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4" name="Line 78"/>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sp>
              <p:nvSpPr>
                <p:cNvPr id="44095" name="Line 79"/>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solidFill>
                      <a:srgbClr val="333333"/>
                    </a:solidFill>
                  </a:endParaRPr>
                </a:p>
              </p:txBody>
            </p:sp>
          </p:grpSp>
          <p:sp>
            <p:nvSpPr>
              <p:cNvPr id="44087" name="Text Box 80"/>
              <p:cNvSpPr txBox="1">
                <a:spLocks noChangeArrowheads="1"/>
              </p:cNvSpPr>
              <p:nvPr/>
            </p:nvSpPr>
            <p:spPr bwMode="auto">
              <a:xfrm>
                <a:off x="1536" y="720"/>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0</a:t>
                </a:r>
              </a:p>
            </p:txBody>
          </p:sp>
          <p:sp>
            <p:nvSpPr>
              <p:cNvPr id="44088" name="Text Box 81"/>
              <p:cNvSpPr txBox="1">
                <a:spLocks noChangeArrowheads="1"/>
              </p:cNvSpPr>
              <p:nvPr/>
            </p:nvSpPr>
            <p:spPr bwMode="auto">
              <a:xfrm>
                <a:off x="2688" y="720"/>
                <a:ext cx="28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333333"/>
                    </a:solidFill>
                  </a:rPr>
                  <a:t>1</a:t>
                </a:r>
              </a:p>
            </p:txBody>
          </p:sp>
          <p:sp>
            <p:nvSpPr>
              <p:cNvPr id="44089" name="Rectangle 82"/>
              <p:cNvSpPr>
                <a:spLocks noChangeArrowheads="1"/>
              </p:cNvSpPr>
              <p:nvPr/>
            </p:nvSpPr>
            <p:spPr bwMode="auto">
              <a:xfrm>
                <a:off x="2064" y="720"/>
                <a:ext cx="33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solidFill>
                    <a:srgbClr val="333333"/>
                  </a:solidFill>
                </a:endParaRPr>
              </a:p>
            </p:txBody>
          </p:sp>
          <p:sp>
            <p:nvSpPr>
              <p:cNvPr id="44090" name="Text Box 83"/>
              <p:cNvSpPr txBox="1">
                <a:spLocks noChangeArrowheads="1"/>
              </p:cNvSpPr>
              <p:nvPr/>
            </p:nvSpPr>
            <p:spPr bwMode="auto">
              <a:xfrm>
                <a:off x="768" y="528"/>
                <a:ext cx="960" cy="327"/>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b="1">
                    <a:solidFill>
                      <a:srgbClr val="333333"/>
                    </a:solidFill>
                    <a:ea typeface="楷体_GB2312" pitchFamily="49" charset="-122"/>
                  </a:rPr>
                  <a:t>头结点</a:t>
                </a:r>
              </a:p>
            </p:txBody>
          </p:sp>
        </p:grpSp>
        <p:grpSp>
          <p:nvGrpSpPr>
            <p:cNvPr id="11" name="Group 84"/>
            <p:cNvGrpSpPr>
              <a:grpSpLocks/>
            </p:cNvGrpSpPr>
            <p:nvPr/>
          </p:nvGrpSpPr>
          <p:grpSpPr bwMode="auto">
            <a:xfrm>
              <a:off x="1265" y="373"/>
              <a:ext cx="1039" cy="497"/>
              <a:chOff x="1265" y="373"/>
              <a:chExt cx="1039" cy="497"/>
            </a:xfrm>
          </p:grpSpPr>
          <p:sp>
            <p:nvSpPr>
              <p:cNvPr id="44084" name="Text Box 85"/>
              <p:cNvSpPr txBox="1">
                <a:spLocks noChangeArrowheads="1"/>
              </p:cNvSpPr>
              <p:nvPr/>
            </p:nvSpPr>
            <p:spPr bwMode="auto">
              <a:xfrm>
                <a:off x="1265" y="373"/>
                <a:ext cx="1039"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333333"/>
                    </a:solidFill>
                  </a:rPr>
                  <a:t>T</a:t>
                </a:r>
              </a:p>
            </p:txBody>
          </p:sp>
          <p:sp>
            <p:nvSpPr>
              <p:cNvPr id="44085" name="Freeform 86"/>
              <p:cNvSpPr>
                <a:spLocks/>
              </p:cNvSpPr>
              <p:nvPr/>
            </p:nvSpPr>
            <p:spPr bwMode="auto">
              <a:xfrm>
                <a:off x="1559" y="576"/>
                <a:ext cx="621" cy="294"/>
              </a:xfrm>
              <a:custGeom>
                <a:avLst/>
                <a:gdLst>
                  <a:gd name="T0" fmla="*/ 0 w 621"/>
                  <a:gd name="T1" fmla="*/ 0 h 294"/>
                  <a:gd name="T2" fmla="*/ 338 w 621"/>
                  <a:gd name="T3" fmla="*/ 79 h 294"/>
                  <a:gd name="T4" fmla="*/ 621 w 621"/>
                  <a:gd name="T5" fmla="*/ 294 h 294"/>
                  <a:gd name="T6" fmla="*/ 0 60000 65536"/>
                  <a:gd name="T7" fmla="*/ 0 60000 65536"/>
                  <a:gd name="T8" fmla="*/ 0 60000 65536"/>
                  <a:gd name="T9" fmla="*/ 0 w 621"/>
                  <a:gd name="T10" fmla="*/ 0 h 294"/>
                  <a:gd name="T11" fmla="*/ 621 w 621"/>
                  <a:gd name="T12" fmla="*/ 294 h 294"/>
                </a:gdLst>
                <a:ahLst/>
                <a:cxnLst>
                  <a:cxn ang="T6">
                    <a:pos x="T0" y="T1"/>
                  </a:cxn>
                  <a:cxn ang="T7">
                    <a:pos x="T2" y="T3"/>
                  </a:cxn>
                  <a:cxn ang="T8">
                    <a:pos x="T4" y="T5"/>
                  </a:cxn>
                </a:cxnLst>
                <a:rect l="T9" t="T10" r="T11" b="T12"/>
                <a:pathLst>
                  <a:path w="621" h="294">
                    <a:moveTo>
                      <a:pt x="0" y="0"/>
                    </a:moveTo>
                    <a:cubicBezTo>
                      <a:pt x="117" y="15"/>
                      <a:pt x="235" y="30"/>
                      <a:pt x="338" y="79"/>
                    </a:cubicBezTo>
                    <a:cubicBezTo>
                      <a:pt x="441" y="128"/>
                      <a:pt x="595" y="277"/>
                      <a:pt x="621" y="294"/>
                    </a:cubicBezTo>
                  </a:path>
                </a:pathLst>
              </a:custGeom>
              <a:noFill/>
              <a:ln w="38100" cap="sq">
                <a:solidFill>
                  <a:schemeClr val="tx1"/>
                </a:solidFill>
                <a:round/>
                <a:headEnd type="none" w="sm" len="sm"/>
                <a:tailEnd type="triangle" w="lg" len="lg"/>
              </a:ln>
            </p:spPr>
            <p:txBody>
              <a:bodyPr wrap="none"/>
              <a:lstStyle/>
              <a:p>
                <a:endParaRPr lang="zh-CN" altLang="en-US">
                  <a:solidFill>
                    <a:srgbClr val="333333"/>
                  </a:solidFill>
                </a:endParaRPr>
              </a:p>
            </p:txBody>
          </p:sp>
        </p:grpSp>
      </p:grpSp>
      <p:sp>
        <p:nvSpPr>
          <p:cNvPr id="226392" name="Rectangle 88"/>
          <p:cNvSpPr>
            <a:spLocks noChangeArrowheads="1"/>
          </p:cNvSpPr>
          <p:nvPr/>
        </p:nvSpPr>
        <p:spPr bwMode="auto">
          <a:xfrm>
            <a:off x="5575300" y="981075"/>
            <a:ext cx="358775" cy="576263"/>
          </a:xfrm>
          <a:prstGeom prst="rect">
            <a:avLst/>
          </a:prstGeom>
          <a:solidFill>
            <a:schemeClr val="accent1"/>
          </a:solidFill>
          <a:ln w="9525">
            <a:solidFill>
              <a:schemeClr val="tx1"/>
            </a:solidFill>
            <a:miter lim="800000"/>
            <a:headEnd/>
            <a:tailEnd/>
          </a:ln>
        </p:spPr>
        <p:txBody>
          <a:bodyPr wrap="none" anchor="ctr"/>
          <a:lstStyle/>
          <a:p>
            <a:endParaRPr lang="zh-CN" altLang="en-US">
              <a:solidFill>
                <a:srgbClr val="333333"/>
              </a:solidFill>
            </a:endParaRPr>
          </a:p>
        </p:txBody>
      </p:sp>
      <p:sp>
        <p:nvSpPr>
          <p:cNvPr id="226393" name="Freeform 89"/>
          <p:cNvSpPr>
            <a:spLocks/>
          </p:cNvSpPr>
          <p:nvPr/>
        </p:nvSpPr>
        <p:spPr bwMode="auto">
          <a:xfrm>
            <a:off x="3908425" y="1981200"/>
            <a:ext cx="3505200" cy="2895600"/>
          </a:xfrm>
          <a:custGeom>
            <a:avLst/>
            <a:gdLst>
              <a:gd name="T0" fmla="*/ 0 w 2208"/>
              <a:gd name="T1" fmla="*/ 0 h 1824"/>
              <a:gd name="T2" fmla="*/ 2147483647 w 2208"/>
              <a:gd name="T3" fmla="*/ 2147483647 h 1824"/>
              <a:gd name="T4" fmla="*/ 2147483647 w 2208"/>
              <a:gd name="T5" fmla="*/ 2147483647 h 1824"/>
              <a:gd name="T6" fmla="*/ 2147483647 w 2208"/>
              <a:gd name="T7" fmla="*/ 2147483647 h 1824"/>
              <a:gd name="T8" fmla="*/ 0 60000 65536"/>
              <a:gd name="T9" fmla="*/ 0 60000 65536"/>
              <a:gd name="T10" fmla="*/ 0 60000 65536"/>
              <a:gd name="T11" fmla="*/ 0 60000 65536"/>
              <a:gd name="T12" fmla="*/ 0 w 2208"/>
              <a:gd name="T13" fmla="*/ 0 h 1824"/>
              <a:gd name="T14" fmla="*/ 2208 w 2208"/>
              <a:gd name="T15" fmla="*/ 1824 h 1824"/>
            </a:gdLst>
            <a:ahLst/>
            <a:cxnLst>
              <a:cxn ang="T8">
                <a:pos x="T0" y="T1"/>
              </a:cxn>
              <a:cxn ang="T9">
                <a:pos x="T2" y="T3"/>
              </a:cxn>
              <a:cxn ang="T10">
                <a:pos x="T4" y="T5"/>
              </a:cxn>
              <a:cxn ang="T11">
                <a:pos x="T6" y="T7"/>
              </a:cxn>
            </a:cxnLst>
            <a:rect l="T12" t="T13" r="T14" b="T15"/>
            <a:pathLst>
              <a:path w="2208" h="1824">
                <a:moveTo>
                  <a:pt x="0" y="0"/>
                </a:moveTo>
                <a:cubicBezTo>
                  <a:pt x="300" y="64"/>
                  <a:pt x="600" y="128"/>
                  <a:pt x="912" y="288"/>
                </a:cubicBezTo>
                <a:cubicBezTo>
                  <a:pt x="1224" y="448"/>
                  <a:pt x="1656" y="704"/>
                  <a:pt x="1872" y="960"/>
                </a:cubicBezTo>
                <a:cubicBezTo>
                  <a:pt x="2088" y="1216"/>
                  <a:pt x="2148" y="1520"/>
                  <a:pt x="2208" y="1824"/>
                </a:cubicBezTo>
              </a:path>
            </a:pathLst>
          </a:custGeom>
          <a:noFill/>
          <a:ln w="38100" cap="sq">
            <a:solidFill>
              <a:srgbClr val="800000"/>
            </a:solidFill>
            <a:round/>
            <a:headEnd type="none" w="sm" len="sm"/>
            <a:tailEnd type="triangle" w="lg" len="med"/>
          </a:ln>
        </p:spPr>
        <p:txBody>
          <a:bodyPr wrap="none"/>
          <a:lstStyle/>
          <a:p>
            <a:endParaRPr lang="zh-CN" altLang="en-US">
              <a:solidFill>
                <a:srgbClr val="333333"/>
              </a:solidFill>
            </a:endParaRPr>
          </a:p>
        </p:txBody>
      </p:sp>
      <p:grpSp>
        <p:nvGrpSpPr>
          <p:cNvPr id="12" name="Group 90"/>
          <p:cNvGrpSpPr>
            <a:grpSpLocks/>
          </p:cNvGrpSpPr>
          <p:nvPr/>
        </p:nvGrpSpPr>
        <p:grpSpPr bwMode="auto">
          <a:xfrm>
            <a:off x="5795963" y="765175"/>
            <a:ext cx="3097212" cy="1008063"/>
            <a:chOff x="3647" y="482"/>
            <a:chExt cx="1951" cy="635"/>
          </a:xfrm>
        </p:grpSpPr>
        <p:sp>
          <p:nvSpPr>
            <p:cNvPr id="44078" name="Line 91"/>
            <p:cNvSpPr>
              <a:spLocks noChangeShapeType="1"/>
            </p:cNvSpPr>
            <p:nvPr/>
          </p:nvSpPr>
          <p:spPr bwMode="auto">
            <a:xfrm>
              <a:off x="3648" y="845"/>
              <a:ext cx="273" cy="0"/>
            </a:xfrm>
            <a:prstGeom prst="line">
              <a:avLst/>
            </a:prstGeom>
            <a:noFill/>
            <a:ln w="38100">
              <a:solidFill>
                <a:srgbClr val="FF0000"/>
              </a:solidFill>
              <a:round/>
              <a:headEnd type="triangle" w="med" len="med"/>
              <a:tailEnd/>
            </a:ln>
          </p:spPr>
          <p:txBody>
            <a:bodyPr/>
            <a:lstStyle/>
            <a:p>
              <a:endParaRPr lang="zh-CN" altLang="en-US">
                <a:solidFill>
                  <a:srgbClr val="333333"/>
                </a:solidFill>
              </a:endParaRPr>
            </a:p>
          </p:txBody>
        </p:sp>
        <p:sp>
          <p:nvSpPr>
            <p:cNvPr id="44079" name="Freeform 92"/>
            <p:cNvSpPr>
              <a:spLocks/>
            </p:cNvSpPr>
            <p:nvPr/>
          </p:nvSpPr>
          <p:spPr bwMode="auto">
            <a:xfrm>
              <a:off x="3647" y="482"/>
              <a:ext cx="1951" cy="272"/>
            </a:xfrm>
            <a:custGeom>
              <a:avLst/>
              <a:gdLst>
                <a:gd name="T0" fmla="*/ 1769 w 1951"/>
                <a:gd name="T1" fmla="*/ 172 h 317"/>
                <a:gd name="T2" fmla="*/ 1951 w 1951"/>
                <a:gd name="T3" fmla="*/ 172 h 317"/>
                <a:gd name="T4" fmla="*/ 1951 w 1951"/>
                <a:gd name="T5" fmla="*/ 0 h 317"/>
                <a:gd name="T6" fmla="*/ 0 w 1951"/>
                <a:gd name="T7" fmla="*/ 0 h 317"/>
                <a:gd name="T8" fmla="*/ 0 w 1951"/>
                <a:gd name="T9" fmla="*/ 123 h 317"/>
                <a:gd name="T10" fmla="*/ 0 60000 65536"/>
                <a:gd name="T11" fmla="*/ 0 60000 65536"/>
                <a:gd name="T12" fmla="*/ 0 60000 65536"/>
                <a:gd name="T13" fmla="*/ 0 60000 65536"/>
                <a:gd name="T14" fmla="*/ 0 60000 65536"/>
                <a:gd name="T15" fmla="*/ 0 w 1951"/>
                <a:gd name="T16" fmla="*/ 0 h 317"/>
                <a:gd name="T17" fmla="*/ 1951 w 1951"/>
                <a:gd name="T18" fmla="*/ 317 h 317"/>
              </a:gdLst>
              <a:ahLst/>
              <a:cxnLst>
                <a:cxn ang="T10">
                  <a:pos x="T0" y="T1"/>
                </a:cxn>
                <a:cxn ang="T11">
                  <a:pos x="T2" y="T3"/>
                </a:cxn>
                <a:cxn ang="T12">
                  <a:pos x="T4" y="T5"/>
                </a:cxn>
                <a:cxn ang="T13">
                  <a:pos x="T6" y="T7"/>
                </a:cxn>
                <a:cxn ang="T14">
                  <a:pos x="T8" y="T9"/>
                </a:cxn>
              </a:cxnLst>
              <a:rect l="T15" t="T16" r="T17" b="T18"/>
              <a:pathLst>
                <a:path w="1951" h="317">
                  <a:moveTo>
                    <a:pt x="1769" y="317"/>
                  </a:moveTo>
                  <a:lnTo>
                    <a:pt x="1951" y="317"/>
                  </a:lnTo>
                  <a:lnTo>
                    <a:pt x="1951" y="0"/>
                  </a:lnTo>
                  <a:lnTo>
                    <a:pt x="0" y="0"/>
                  </a:lnTo>
                  <a:lnTo>
                    <a:pt x="0" y="227"/>
                  </a:lnTo>
                </a:path>
              </a:pathLst>
            </a:custGeom>
            <a:noFill/>
            <a:ln w="38100">
              <a:solidFill>
                <a:srgbClr val="0000FF"/>
              </a:solidFill>
              <a:round/>
              <a:headEnd/>
              <a:tailEnd type="triangle" w="med" len="med"/>
            </a:ln>
          </p:spPr>
          <p:txBody>
            <a:bodyPr/>
            <a:lstStyle/>
            <a:p>
              <a:endParaRPr lang="zh-CN" altLang="en-US">
                <a:solidFill>
                  <a:srgbClr val="333333"/>
                </a:solidFill>
              </a:endParaRPr>
            </a:p>
          </p:txBody>
        </p:sp>
        <p:sp>
          <p:nvSpPr>
            <p:cNvPr id="44080" name="Line 93"/>
            <p:cNvSpPr>
              <a:spLocks noChangeShapeType="1"/>
            </p:cNvSpPr>
            <p:nvPr/>
          </p:nvSpPr>
          <p:spPr bwMode="auto">
            <a:xfrm>
              <a:off x="3648" y="754"/>
              <a:ext cx="273" cy="0"/>
            </a:xfrm>
            <a:prstGeom prst="line">
              <a:avLst/>
            </a:prstGeom>
            <a:noFill/>
            <a:ln w="38100">
              <a:solidFill>
                <a:schemeClr val="tx1"/>
              </a:solidFill>
              <a:round/>
              <a:headEnd/>
              <a:tailEnd type="triangle" w="med" len="med"/>
            </a:ln>
          </p:spPr>
          <p:txBody>
            <a:bodyPr/>
            <a:lstStyle/>
            <a:p>
              <a:endParaRPr lang="zh-CN" altLang="en-US">
                <a:solidFill>
                  <a:srgbClr val="333333"/>
                </a:solidFill>
              </a:endParaRPr>
            </a:p>
          </p:txBody>
        </p:sp>
        <p:sp>
          <p:nvSpPr>
            <p:cNvPr id="44081" name="Freeform 94"/>
            <p:cNvSpPr>
              <a:spLocks/>
            </p:cNvSpPr>
            <p:nvPr/>
          </p:nvSpPr>
          <p:spPr bwMode="auto">
            <a:xfrm flipV="1">
              <a:off x="3647" y="845"/>
              <a:ext cx="1951" cy="272"/>
            </a:xfrm>
            <a:custGeom>
              <a:avLst/>
              <a:gdLst>
                <a:gd name="T0" fmla="*/ 1769 w 1951"/>
                <a:gd name="T1" fmla="*/ 172 h 317"/>
                <a:gd name="T2" fmla="*/ 1951 w 1951"/>
                <a:gd name="T3" fmla="*/ 172 h 317"/>
                <a:gd name="T4" fmla="*/ 1951 w 1951"/>
                <a:gd name="T5" fmla="*/ 0 h 317"/>
                <a:gd name="T6" fmla="*/ 0 w 1951"/>
                <a:gd name="T7" fmla="*/ 0 h 317"/>
                <a:gd name="T8" fmla="*/ 0 w 1951"/>
                <a:gd name="T9" fmla="*/ 123 h 317"/>
                <a:gd name="T10" fmla="*/ 0 60000 65536"/>
                <a:gd name="T11" fmla="*/ 0 60000 65536"/>
                <a:gd name="T12" fmla="*/ 0 60000 65536"/>
                <a:gd name="T13" fmla="*/ 0 60000 65536"/>
                <a:gd name="T14" fmla="*/ 0 60000 65536"/>
                <a:gd name="T15" fmla="*/ 0 w 1951"/>
                <a:gd name="T16" fmla="*/ 0 h 317"/>
                <a:gd name="T17" fmla="*/ 1951 w 1951"/>
                <a:gd name="T18" fmla="*/ 317 h 317"/>
              </a:gdLst>
              <a:ahLst/>
              <a:cxnLst>
                <a:cxn ang="T10">
                  <a:pos x="T0" y="T1"/>
                </a:cxn>
                <a:cxn ang="T11">
                  <a:pos x="T2" y="T3"/>
                </a:cxn>
                <a:cxn ang="T12">
                  <a:pos x="T4" y="T5"/>
                </a:cxn>
                <a:cxn ang="T13">
                  <a:pos x="T6" y="T7"/>
                </a:cxn>
                <a:cxn ang="T14">
                  <a:pos x="T8" y="T9"/>
                </a:cxn>
              </a:cxnLst>
              <a:rect l="T15" t="T16" r="T17" b="T18"/>
              <a:pathLst>
                <a:path w="1951" h="317">
                  <a:moveTo>
                    <a:pt x="1769" y="317"/>
                  </a:moveTo>
                  <a:lnTo>
                    <a:pt x="1951" y="317"/>
                  </a:lnTo>
                  <a:lnTo>
                    <a:pt x="1951" y="0"/>
                  </a:lnTo>
                  <a:lnTo>
                    <a:pt x="0" y="0"/>
                  </a:lnTo>
                  <a:lnTo>
                    <a:pt x="0" y="227"/>
                  </a:lnTo>
                </a:path>
              </a:pathLst>
            </a:custGeom>
            <a:noFill/>
            <a:ln w="38100">
              <a:solidFill>
                <a:srgbClr val="800000"/>
              </a:solidFill>
              <a:round/>
              <a:headEnd type="triangle" w="med" len="med"/>
              <a:tailEnd/>
            </a:ln>
          </p:spPr>
          <p:txBody>
            <a:bodyPr/>
            <a:lstStyle/>
            <a:p>
              <a:endParaRPr lang="zh-CN" altLang="en-US">
                <a:solidFill>
                  <a:srgbClr val="333333"/>
                </a:solidFill>
              </a:endParaRPr>
            </a:p>
          </p:txBody>
        </p:sp>
      </p:grpSp>
      <p:sp>
        <p:nvSpPr>
          <p:cNvPr id="94" name="Text Box 2"/>
          <p:cNvSpPr txBox="1">
            <a:spLocks noChangeArrowheads="1"/>
          </p:cNvSpPr>
          <p:nvPr/>
        </p:nvSpPr>
        <p:spPr bwMode="auto">
          <a:xfrm>
            <a:off x="119386" y="6085388"/>
            <a:ext cx="4283545" cy="553998"/>
          </a:xfrm>
          <a:prstGeom prst="rect">
            <a:avLst/>
          </a:prstGeom>
          <a:noFill/>
          <a:ln w="12700" cap="sq">
            <a:noFill/>
            <a:miter lim="800000"/>
            <a:headEnd type="none" w="sm" len="sm"/>
            <a:tailEnd type="none" w="sm" len="sm"/>
          </a:ln>
        </p:spPr>
        <p:txBody>
          <a:bodyPr wrap="none">
            <a:spAutoFit/>
          </a:bodyPr>
          <a:lstStyle/>
          <a:p>
            <a:pPr>
              <a:lnSpc>
                <a:spcPct val="125000"/>
              </a:lnSpc>
            </a:pPr>
            <a:r>
              <a:rPr lang="en-US" altLang="zh-CN" sz="2400" b="1" dirty="0">
                <a:solidFill>
                  <a:srgbClr val="800000"/>
                </a:solidFill>
                <a:ea typeface="楷体_GB2312" pitchFamily="49" charset="-122"/>
              </a:rPr>
              <a:t> </a:t>
            </a:r>
            <a:r>
              <a:rPr lang="zh-CN" altLang="en-US" sz="2400" b="1" dirty="0">
                <a:solidFill>
                  <a:srgbClr val="FF00FF"/>
                </a:solidFill>
                <a:ea typeface="楷体_GB2312" pitchFamily="49" charset="-122"/>
              </a:rPr>
              <a:t>中</a:t>
            </a:r>
            <a:r>
              <a:rPr lang="zh-CN" altLang="en-US" sz="2400" b="1" dirty="0" smtClean="0">
                <a:solidFill>
                  <a:srgbClr val="FF00FF"/>
                </a:solidFill>
                <a:ea typeface="楷体_GB2312" pitchFamily="49" charset="-122"/>
              </a:rPr>
              <a:t>序</a:t>
            </a:r>
            <a:r>
              <a:rPr lang="zh-CN" altLang="en-US" sz="2400" b="1" dirty="0" smtClean="0">
                <a:solidFill>
                  <a:srgbClr val="333333"/>
                </a:solidFill>
                <a:ea typeface="楷体_GB2312" pitchFamily="49" charset="-122"/>
              </a:rPr>
              <a:t>全线索</a:t>
            </a:r>
            <a:r>
              <a:rPr lang="zh-CN" altLang="en-US" sz="2400" b="1" dirty="0">
                <a:solidFill>
                  <a:srgbClr val="333333"/>
                </a:solidFill>
                <a:ea typeface="楷体_GB2312" pitchFamily="49" charset="-122"/>
              </a:rPr>
              <a:t>二叉树</a:t>
            </a:r>
            <a:r>
              <a:rPr lang="zh-CN" altLang="en-US" sz="2400" b="1" dirty="0" smtClean="0">
                <a:solidFill>
                  <a:srgbClr val="800000"/>
                </a:solidFill>
                <a:ea typeface="楷体_GB2312" pitchFamily="49" charset="-122"/>
              </a:rPr>
              <a:t>的</a:t>
            </a:r>
            <a:r>
              <a:rPr lang="zh-CN" altLang="en-US" sz="2400" b="1" dirty="0" smtClean="0">
                <a:solidFill>
                  <a:srgbClr val="FF00FF"/>
                </a:solidFill>
                <a:ea typeface="楷体_GB2312" pitchFamily="49" charset="-122"/>
              </a:rPr>
              <a:t>逆向</a:t>
            </a:r>
            <a:r>
              <a:rPr lang="zh-CN" altLang="en-US" sz="2400" b="1" dirty="0" smtClean="0">
                <a:solidFill>
                  <a:srgbClr val="800000"/>
                </a:solidFill>
                <a:ea typeface="楷体_GB2312" pitchFamily="49" charset="-122"/>
              </a:rPr>
              <a:t>遍历</a:t>
            </a:r>
            <a:endParaRPr lang="zh-CN" altLang="en-US" sz="2800" dirty="0">
              <a:solidFill>
                <a:srgbClr val="333333"/>
              </a:solidFill>
            </a:endParaRPr>
          </a:p>
        </p:txBody>
      </p:sp>
    </p:spTree>
    <p:extLst>
      <p:ext uri="{BB962C8B-B14F-4D97-AF65-F5344CB8AC3E}">
        <p14:creationId xmlns:p14="http://schemas.microsoft.com/office/powerpoint/2010/main" val="13179226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81000" y="95250"/>
            <a:ext cx="7600950" cy="1066800"/>
          </a:xfrm>
          <a:prstGeom prst="rect">
            <a:avLst/>
          </a:prstGeom>
          <a:noFill/>
          <a:ln w="12700" cap="sq">
            <a:noFill/>
            <a:miter lim="800000"/>
            <a:headEnd type="none" w="sm" len="sm"/>
            <a:tailEnd type="none" w="sm" len="sm"/>
          </a:ln>
        </p:spPr>
        <p:txBody>
          <a:bodyPr wrap="none">
            <a:spAutoFit/>
          </a:bodyPr>
          <a:lstStyle/>
          <a:p>
            <a:r>
              <a:rPr lang="zh-CN" altLang="en-US" sz="4000" b="1" dirty="0">
                <a:solidFill>
                  <a:srgbClr val="0000FF"/>
                </a:solidFill>
                <a:ea typeface="楷体_GB2312" pitchFamily="49" charset="-122"/>
              </a:rPr>
              <a:t>二、如何构造最优树</a:t>
            </a:r>
            <a:r>
              <a:rPr lang="zh-CN" altLang="en-US" sz="3200" b="1" dirty="0">
                <a:solidFill>
                  <a:srgbClr val="CC0000"/>
                </a:solidFill>
                <a:ea typeface="楷体_GB2312" pitchFamily="49" charset="-122"/>
              </a:rPr>
              <a:t>（哈夫曼算法）</a:t>
            </a:r>
          </a:p>
          <a:p>
            <a:endParaRPr lang="en-US" altLang="zh-CN" sz="2400" dirty="0">
              <a:solidFill>
                <a:srgbClr val="CC0000"/>
              </a:solidFill>
            </a:endParaRPr>
          </a:p>
        </p:txBody>
      </p:sp>
      <p:grpSp>
        <p:nvGrpSpPr>
          <p:cNvPr id="2" name="Group 3"/>
          <p:cNvGrpSpPr>
            <a:grpSpLocks/>
          </p:cNvGrpSpPr>
          <p:nvPr/>
        </p:nvGrpSpPr>
        <p:grpSpPr bwMode="auto">
          <a:xfrm>
            <a:off x="314325" y="2014538"/>
            <a:ext cx="8505825" cy="1803400"/>
            <a:chOff x="198" y="661"/>
            <a:chExt cx="5562" cy="1136"/>
          </a:xfrm>
        </p:grpSpPr>
        <p:sp>
          <p:nvSpPr>
            <p:cNvPr id="54284" name="Text Box 4"/>
            <p:cNvSpPr txBox="1">
              <a:spLocks noChangeArrowheads="1"/>
            </p:cNvSpPr>
            <p:nvPr/>
          </p:nvSpPr>
          <p:spPr bwMode="auto">
            <a:xfrm>
              <a:off x="612" y="663"/>
              <a:ext cx="5148" cy="1134"/>
            </a:xfrm>
            <a:prstGeom prst="rect">
              <a:avLst/>
            </a:prstGeom>
            <a:noFill/>
            <a:ln w="12700" cap="sq">
              <a:noFill/>
              <a:miter lim="800000"/>
              <a:headEnd type="none" w="sm" len="sm"/>
              <a:tailEnd type="none" w="sm" len="sm"/>
            </a:ln>
          </p:spPr>
          <p:txBody>
            <a:bodyPr>
              <a:spAutoFit/>
            </a:bodyPr>
            <a:lstStyle/>
            <a:p>
              <a:r>
                <a:rPr lang="zh-CN" altLang="en-US" sz="2800">
                  <a:solidFill>
                    <a:srgbClr val="006666"/>
                  </a:solidFill>
                  <a:ea typeface="楷体_GB2312" pitchFamily="49" charset="-122"/>
                </a:rPr>
                <a:t>根据给定的 </a:t>
              </a:r>
              <a:r>
                <a:rPr lang="en-US" altLang="zh-CN" sz="2800" i="1">
                  <a:solidFill>
                    <a:srgbClr val="006666"/>
                  </a:solidFill>
                  <a:ea typeface="楷体_GB2312" pitchFamily="49" charset="-122"/>
                </a:rPr>
                <a:t>n </a:t>
              </a:r>
              <a:r>
                <a:rPr lang="zh-CN" altLang="en-US" sz="2800">
                  <a:solidFill>
                    <a:srgbClr val="006666"/>
                  </a:solidFill>
                  <a:ea typeface="楷体_GB2312" pitchFamily="49" charset="-122"/>
                </a:rPr>
                <a:t>个权值 </a:t>
              </a:r>
              <a:r>
                <a:rPr lang="en-US" altLang="zh-CN" sz="2800">
                  <a:solidFill>
                    <a:srgbClr val="006666"/>
                  </a:solidFill>
                  <a:ea typeface="楷体_GB2312" pitchFamily="49" charset="-122"/>
                </a:rPr>
                <a:t>{</a:t>
              </a:r>
              <a:r>
                <a:rPr lang="en-US" altLang="zh-CN" sz="2800" i="1">
                  <a:solidFill>
                    <a:srgbClr val="006666"/>
                  </a:solidFill>
                  <a:ea typeface="楷体_GB2312" pitchFamily="49" charset="-122"/>
                </a:rPr>
                <a:t>w</a:t>
              </a:r>
              <a:r>
                <a:rPr lang="en-US" altLang="zh-CN" sz="2800" i="1" baseline="-25000">
                  <a:solidFill>
                    <a:srgbClr val="006666"/>
                  </a:solidFill>
                  <a:ea typeface="楷体_GB2312" pitchFamily="49" charset="-122"/>
                </a:rPr>
                <a:t>1</a:t>
              </a:r>
              <a:r>
                <a:rPr lang="en-US" altLang="zh-CN" sz="2800" i="1">
                  <a:solidFill>
                    <a:srgbClr val="006666"/>
                  </a:solidFill>
                  <a:ea typeface="楷体_GB2312" pitchFamily="49" charset="-122"/>
                </a:rPr>
                <a:t>, w</a:t>
              </a:r>
              <a:r>
                <a:rPr lang="en-US" altLang="zh-CN" sz="2800" i="1" baseline="-25000">
                  <a:solidFill>
                    <a:srgbClr val="006666"/>
                  </a:solidFill>
                  <a:ea typeface="楷体_GB2312" pitchFamily="49" charset="-122"/>
                </a:rPr>
                <a:t>2</a:t>
              </a:r>
              <a:r>
                <a:rPr lang="en-US" altLang="zh-CN" sz="2800" i="1">
                  <a:solidFill>
                    <a:srgbClr val="006666"/>
                  </a:solidFill>
                  <a:ea typeface="楷体_GB2312" pitchFamily="49" charset="-122"/>
                </a:rPr>
                <a:t>, …, w</a:t>
              </a:r>
              <a:r>
                <a:rPr lang="en-US" altLang="zh-CN" sz="2800" i="1" baseline="-25000">
                  <a:solidFill>
                    <a:srgbClr val="006666"/>
                  </a:solidFill>
                  <a:ea typeface="楷体_GB2312" pitchFamily="49" charset="-122"/>
                </a:rPr>
                <a:t>n</a:t>
              </a:r>
              <a:r>
                <a:rPr lang="en-US" altLang="zh-CN" sz="2800">
                  <a:solidFill>
                    <a:srgbClr val="006666"/>
                  </a:solidFill>
                  <a:ea typeface="楷体_GB2312" pitchFamily="49" charset="-122"/>
                </a:rPr>
                <a:t>}</a:t>
              </a:r>
              <a:r>
                <a:rPr lang="zh-CN" altLang="en-US" sz="2800">
                  <a:solidFill>
                    <a:srgbClr val="006666"/>
                  </a:solidFill>
                  <a:ea typeface="楷体_GB2312" pitchFamily="49" charset="-122"/>
                </a:rPr>
                <a:t>，构造 </a:t>
              </a:r>
              <a:r>
                <a:rPr lang="en-US" altLang="zh-CN" sz="2800" i="1">
                  <a:solidFill>
                    <a:srgbClr val="006666"/>
                  </a:solidFill>
                  <a:ea typeface="楷体_GB2312" pitchFamily="49" charset="-122"/>
                </a:rPr>
                <a:t>n </a:t>
              </a:r>
              <a:r>
                <a:rPr lang="zh-CN" altLang="en-US" sz="2800">
                  <a:solidFill>
                    <a:srgbClr val="006666"/>
                  </a:solidFill>
                  <a:ea typeface="楷体_GB2312" pitchFamily="49" charset="-122"/>
                </a:rPr>
                <a:t>棵二叉树的集合： </a:t>
              </a:r>
              <a:r>
                <a:rPr lang="en-US" altLang="zh-CN" sz="2800" i="1">
                  <a:solidFill>
                    <a:srgbClr val="006666"/>
                  </a:solidFill>
                  <a:ea typeface="楷体_GB2312" pitchFamily="49" charset="-122"/>
                </a:rPr>
                <a:t>F</a:t>
              </a:r>
              <a:r>
                <a:rPr lang="en-US" altLang="zh-CN" sz="2800">
                  <a:solidFill>
                    <a:srgbClr val="006666"/>
                  </a:solidFill>
                  <a:ea typeface="楷体_GB2312" pitchFamily="49" charset="-122"/>
                </a:rPr>
                <a:t> = {T</a:t>
              </a:r>
              <a:r>
                <a:rPr lang="en-US" altLang="zh-CN" sz="2800" baseline="-25000">
                  <a:solidFill>
                    <a:srgbClr val="006666"/>
                  </a:solidFill>
                  <a:ea typeface="楷体_GB2312" pitchFamily="49" charset="-122"/>
                </a:rPr>
                <a:t>1</a:t>
              </a:r>
              <a:r>
                <a:rPr lang="en-US" altLang="zh-CN" sz="2800">
                  <a:solidFill>
                    <a:srgbClr val="006666"/>
                  </a:solidFill>
                  <a:ea typeface="楷体_GB2312" pitchFamily="49" charset="-122"/>
                </a:rPr>
                <a:t>,   T</a:t>
              </a:r>
              <a:r>
                <a:rPr lang="en-US" altLang="zh-CN" sz="2800" baseline="-25000">
                  <a:solidFill>
                    <a:srgbClr val="006666"/>
                  </a:solidFill>
                  <a:ea typeface="楷体_GB2312" pitchFamily="49" charset="-122"/>
                </a:rPr>
                <a:t>2</a:t>
              </a:r>
              <a:r>
                <a:rPr lang="en-US" altLang="zh-CN" sz="2800">
                  <a:solidFill>
                    <a:srgbClr val="006666"/>
                  </a:solidFill>
                  <a:ea typeface="楷体_GB2312" pitchFamily="49" charset="-122"/>
                </a:rPr>
                <a:t>,  … , T</a:t>
              </a:r>
              <a:r>
                <a:rPr lang="en-US" altLang="zh-CN" sz="2800" baseline="-25000">
                  <a:solidFill>
                    <a:srgbClr val="006666"/>
                  </a:solidFill>
                  <a:ea typeface="楷体_GB2312" pitchFamily="49" charset="-122"/>
                </a:rPr>
                <a:t>n</a:t>
              </a:r>
              <a:r>
                <a:rPr lang="en-US" altLang="zh-CN" sz="2800">
                  <a:solidFill>
                    <a:srgbClr val="006666"/>
                  </a:solidFill>
                  <a:ea typeface="楷体_GB2312" pitchFamily="49" charset="-122"/>
                </a:rPr>
                <a:t>}</a:t>
              </a:r>
              <a:r>
                <a:rPr lang="zh-CN" altLang="en-US" sz="2800">
                  <a:solidFill>
                    <a:srgbClr val="006666"/>
                  </a:solidFill>
                  <a:ea typeface="楷体_GB2312" pitchFamily="49" charset="-122"/>
                </a:rPr>
                <a:t>，</a:t>
              </a:r>
            </a:p>
            <a:p>
              <a:r>
                <a:rPr lang="zh-CN" altLang="en-US" sz="2800">
                  <a:solidFill>
                    <a:srgbClr val="006666"/>
                  </a:solidFill>
                  <a:ea typeface="楷体_GB2312" pitchFamily="49" charset="-122"/>
                </a:rPr>
                <a:t>其中每棵二叉树中均只含一个带权值为 </a:t>
              </a:r>
              <a:r>
                <a:rPr lang="en-US" altLang="zh-CN" sz="2800" i="1">
                  <a:solidFill>
                    <a:srgbClr val="006666"/>
                  </a:solidFill>
                  <a:ea typeface="楷体_GB2312" pitchFamily="49" charset="-122"/>
                </a:rPr>
                <a:t>w</a:t>
              </a:r>
              <a:r>
                <a:rPr lang="en-US" altLang="zh-CN" sz="2800" i="1" baseline="-25000">
                  <a:solidFill>
                    <a:srgbClr val="006666"/>
                  </a:solidFill>
                  <a:ea typeface="楷体_GB2312" pitchFamily="49" charset="-122"/>
                </a:rPr>
                <a:t>i </a:t>
              </a:r>
              <a:r>
                <a:rPr lang="zh-CN" altLang="en-US" sz="2800">
                  <a:solidFill>
                    <a:srgbClr val="006666"/>
                  </a:solidFill>
                  <a:ea typeface="楷体_GB2312" pitchFamily="49" charset="-122"/>
                </a:rPr>
                <a:t>的根结点</a:t>
              </a:r>
              <a:r>
                <a:rPr lang="en-US" altLang="zh-CN" sz="2800">
                  <a:solidFill>
                    <a:srgbClr val="006666"/>
                  </a:solidFill>
                  <a:ea typeface="楷体_GB2312" pitchFamily="49" charset="-122"/>
                </a:rPr>
                <a:t>,</a:t>
              </a:r>
              <a:r>
                <a:rPr lang="zh-CN" altLang="en-US" sz="2800">
                  <a:solidFill>
                    <a:srgbClr val="006666"/>
                  </a:solidFill>
                  <a:ea typeface="楷体_GB2312" pitchFamily="49" charset="-122"/>
                </a:rPr>
                <a:t>其左、右子树为空树</a:t>
              </a:r>
              <a:r>
                <a:rPr lang="en-US" altLang="zh-CN" sz="2800">
                  <a:solidFill>
                    <a:srgbClr val="006666"/>
                  </a:solidFill>
                  <a:ea typeface="楷体_GB2312" pitchFamily="49" charset="-122"/>
                </a:rPr>
                <a:t>;</a:t>
              </a:r>
              <a:endParaRPr lang="en-US" altLang="zh-CN" sz="2800">
                <a:solidFill>
                  <a:srgbClr val="000000"/>
                </a:solidFill>
                <a:ea typeface="楷体_GB2312" pitchFamily="49" charset="-122"/>
              </a:endParaRPr>
            </a:p>
          </p:txBody>
        </p:sp>
        <p:sp>
          <p:nvSpPr>
            <p:cNvPr id="54285" name="Rectangle 5"/>
            <p:cNvSpPr>
              <a:spLocks noChangeArrowheads="1"/>
            </p:cNvSpPr>
            <p:nvPr/>
          </p:nvSpPr>
          <p:spPr bwMode="auto">
            <a:xfrm>
              <a:off x="198" y="661"/>
              <a:ext cx="430" cy="365"/>
            </a:xfrm>
            <a:prstGeom prst="rect">
              <a:avLst/>
            </a:prstGeom>
            <a:noFill/>
            <a:ln w="12700" cap="sq">
              <a:noFill/>
              <a:miter lim="800000"/>
              <a:headEnd type="none" w="sm" len="sm"/>
              <a:tailEnd type="none" w="sm" len="sm"/>
            </a:ln>
          </p:spPr>
          <p:txBody>
            <a:bodyPr wrap="none">
              <a:spAutoFit/>
            </a:bodyPr>
            <a:lstStyle/>
            <a:p>
              <a:r>
                <a:rPr lang="en-US" altLang="zh-CN" sz="3200" b="1">
                  <a:solidFill>
                    <a:srgbClr val="CC6600"/>
                  </a:solidFill>
                  <a:ea typeface="楷体_GB2312" pitchFamily="49" charset="-122"/>
                </a:rPr>
                <a:t>(1)</a:t>
              </a:r>
            </a:p>
          </p:txBody>
        </p:sp>
      </p:grpSp>
      <p:grpSp>
        <p:nvGrpSpPr>
          <p:cNvPr id="3" name="Group 6"/>
          <p:cNvGrpSpPr>
            <a:grpSpLocks/>
          </p:cNvGrpSpPr>
          <p:nvPr/>
        </p:nvGrpSpPr>
        <p:grpSpPr bwMode="auto">
          <a:xfrm>
            <a:off x="179388" y="3771900"/>
            <a:ext cx="8578850" cy="1846263"/>
            <a:chOff x="198" y="2024"/>
            <a:chExt cx="5404" cy="1163"/>
          </a:xfrm>
        </p:grpSpPr>
        <p:sp>
          <p:nvSpPr>
            <p:cNvPr id="54282" name="Text Box 7"/>
            <p:cNvSpPr txBox="1">
              <a:spLocks noChangeArrowheads="1"/>
            </p:cNvSpPr>
            <p:nvPr/>
          </p:nvSpPr>
          <p:spPr bwMode="auto">
            <a:xfrm>
              <a:off x="612" y="2053"/>
              <a:ext cx="4990" cy="1134"/>
            </a:xfrm>
            <a:prstGeom prst="rect">
              <a:avLst/>
            </a:prstGeom>
            <a:noFill/>
            <a:ln w="12700" cap="sq">
              <a:noFill/>
              <a:miter lim="800000"/>
              <a:headEnd type="none" w="sm" len="sm"/>
              <a:tailEnd type="none" w="sm" len="sm"/>
            </a:ln>
          </p:spPr>
          <p:txBody>
            <a:bodyPr>
              <a:spAutoFit/>
            </a:bodyPr>
            <a:lstStyle/>
            <a:p>
              <a:r>
                <a:rPr lang="zh-CN" altLang="en-US" sz="2800">
                  <a:solidFill>
                    <a:srgbClr val="006666"/>
                  </a:solidFill>
                  <a:ea typeface="楷体_GB2312" pitchFamily="49" charset="-122"/>
                </a:rPr>
                <a:t>在 </a:t>
              </a:r>
              <a:r>
                <a:rPr lang="en-US" altLang="zh-CN" sz="2800" i="1">
                  <a:solidFill>
                    <a:srgbClr val="006666"/>
                  </a:solidFill>
                  <a:ea typeface="楷体_GB2312" pitchFamily="49" charset="-122"/>
                </a:rPr>
                <a:t>F </a:t>
              </a:r>
              <a:r>
                <a:rPr lang="zh-CN" altLang="en-US" sz="2800">
                  <a:solidFill>
                    <a:srgbClr val="006666"/>
                  </a:solidFill>
                  <a:ea typeface="楷体_GB2312" pitchFamily="49" charset="-122"/>
                </a:rPr>
                <a:t>中选取其根结点的</a:t>
              </a:r>
              <a:r>
                <a:rPr lang="zh-CN" altLang="en-US" sz="2800">
                  <a:solidFill>
                    <a:srgbClr val="FF33CC"/>
                  </a:solidFill>
                  <a:ea typeface="楷体_GB2312" pitchFamily="49" charset="-122"/>
                </a:rPr>
                <a:t>权值为最小</a:t>
              </a:r>
              <a:r>
                <a:rPr lang="zh-CN" altLang="en-US" sz="2800">
                  <a:solidFill>
                    <a:srgbClr val="006666"/>
                  </a:solidFill>
                  <a:ea typeface="楷体_GB2312" pitchFamily="49" charset="-122"/>
                </a:rPr>
                <a:t>的两棵二叉树</a:t>
              </a:r>
              <a:r>
                <a:rPr lang="en-US" altLang="zh-CN" sz="2800">
                  <a:solidFill>
                    <a:srgbClr val="006666"/>
                  </a:solidFill>
                  <a:ea typeface="楷体_GB2312" pitchFamily="49" charset="-122"/>
                </a:rPr>
                <a:t>,</a:t>
              </a:r>
              <a:r>
                <a:rPr lang="zh-CN" altLang="en-US" sz="2800">
                  <a:solidFill>
                    <a:srgbClr val="006666"/>
                  </a:solidFill>
                  <a:ea typeface="楷体_GB2312" pitchFamily="49" charset="-122"/>
                </a:rPr>
                <a:t>分别作为左、右子树构造一棵新的二叉树，并置这棵新的二叉树根结点的权值为其左、右子树根结点的权值之和</a:t>
              </a:r>
              <a:r>
                <a:rPr lang="en-US" altLang="zh-CN" sz="2800">
                  <a:solidFill>
                    <a:srgbClr val="006666"/>
                  </a:solidFill>
                  <a:ea typeface="楷体_GB2312" pitchFamily="49" charset="-122"/>
                </a:rPr>
                <a:t>;</a:t>
              </a:r>
              <a:endParaRPr lang="en-US" altLang="zh-CN" sz="2800">
                <a:solidFill>
                  <a:srgbClr val="006666"/>
                </a:solidFill>
              </a:endParaRPr>
            </a:p>
          </p:txBody>
        </p:sp>
        <p:sp>
          <p:nvSpPr>
            <p:cNvPr id="54283" name="Rectangle 8"/>
            <p:cNvSpPr>
              <a:spLocks noChangeArrowheads="1"/>
            </p:cNvSpPr>
            <p:nvPr/>
          </p:nvSpPr>
          <p:spPr bwMode="auto">
            <a:xfrm>
              <a:off x="198" y="2024"/>
              <a:ext cx="414" cy="365"/>
            </a:xfrm>
            <a:prstGeom prst="rect">
              <a:avLst/>
            </a:prstGeom>
            <a:noFill/>
            <a:ln w="12700" cap="sq">
              <a:noFill/>
              <a:miter lim="800000"/>
              <a:headEnd type="none" w="sm" len="sm"/>
              <a:tailEnd type="none" w="sm" len="sm"/>
            </a:ln>
          </p:spPr>
          <p:txBody>
            <a:bodyPr wrap="none">
              <a:spAutoFit/>
            </a:bodyPr>
            <a:lstStyle/>
            <a:p>
              <a:r>
                <a:rPr lang="en-US" altLang="zh-CN" sz="3200" b="1">
                  <a:solidFill>
                    <a:srgbClr val="CC6600"/>
                  </a:solidFill>
                  <a:ea typeface="楷体_GB2312" pitchFamily="49" charset="-122"/>
                </a:rPr>
                <a:t>(2)</a:t>
              </a:r>
            </a:p>
          </p:txBody>
        </p:sp>
      </p:grpSp>
      <p:grpSp>
        <p:nvGrpSpPr>
          <p:cNvPr id="4" name="Group 9"/>
          <p:cNvGrpSpPr>
            <a:grpSpLocks/>
          </p:cNvGrpSpPr>
          <p:nvPr/>
        </p:nvGrpSpPr>
        <p:grpSpPr bwMode="auto">
          <a:xfrm>
            <a:off x="179388" y="5475288"/>
            <a:ext cx="7858125" cy="690562"/>
            <a:chOff x="243" y="3315"/>
            <a:chExt cx="4950" cy="435"/>
          </a:xfrm>
        </p:grpSpPr>
        <p:sp>
          <p:nvSpPr>
            <p:cNvPr id="54280" name="Text Box 10"/>
            <p:cNvSpPr txBox="1">
              <a:spLocks noChangeArrowheads="1"/>
            </p:cNvSpPr>
            <p:nvPr/>
          </p:nvSpPr>
          <p:spPr bwMode="auto">
            <a:xfrm>
              <a:off x="622" y="3315"/>
              <a:ext cx="4571" cy="435"/>
            </a:xfrm>
            <a:prstGeom prst="rect">
              <a:avLst/>
            </a:prstGeom>
            <a:noFill/>
            <a:ln w="12700" cap="sq">
              <a:noFill/>
              <a:miter lim="800000"/>
              <a:headEnd type="none" w="sm" len="sm"/>
              <a:tailEnd type="none" w="sm" len="sm"/>
            </a:ln>
          </p:spPr>
          <p:txBody>
            <a:bodyPr wrap="none">
              <a:spAutoFit/>
            </a:bodyPr>
            <a:lstStyle/>
            <a:p>
              <a:pPr>
                <a:lnSpc>
                  <a:spcPct val="140000"/>
                </a:lnSpc>
              </a:pPr>
              <a:r>
                <a:rPr lang="zh-CN" altLang="en-US" sz="2800">
                  <a:solidFill>
                    <a:srgbClr val="006666"/>
                  </a:solidFill>
                  <a:ea typeface="楷体_GB2312" pitchFamily="49" charset="-122"/>
                </a:rPr>
                <a:t>从</a:t>
              </a:r>
              <a:r>
                <a:rPr lang="en-US" altLang="zh-CN" sz="2800" i="1">
                  <a:solidFill>
                    <a:srgbClr val="006666"/>
                  </a:solidFill>
                  <a:ea typeface="楷体_GB2312" pitchFamily="49" charset="-122"/>
                </a:rPr>
                <a:t>F</a:t>
              </a:r>
              <a:r>
                <a:rPr lang="zh-CN" altLang="en-US" sz="2800">
                  <a:solidFill>
                    <a:srgbClr val="006666"/>
                  </a:solidFill>
                  <a:ea typeface="楷体_GB2312" pitchFamily="49" charset="-122"/>
                </a:rPr>
                <a:t>中删去这两棵树，同时加入刚生成的新树</a:t>
              </a:r>
              <a:r>
                <a:rPr lang="en-US" altLang="zh-CN" sz="2800">
                  <a:solidFill>
                    <a:srgbClr val="006666"/>
                  </a:solidFill>
                  <a:ea typeface="楷体_GB2312" pitchFamily="49" charset="-122"/>
                </a:rPr>
                <a:t>;</a:t>
              </a:r>
              <a:endParaRPr lang="en-US" altLang="zh-CN" sz="2800">
                <a:solidFill>
                  <a:srgbClr val="006666"/>
                </a:solidFill>
              </a:endParaRPr>
            </a:p>
          </p:txBody>
        </p:sp>
        <p:sp>
          <p:nvSpPr>
            <p:cNvPr id="54281" name="Rectangle 11"/>
            <p:cNvSpPr>
              <a:spLocks noChangeArrowheads="1"/>
            </p:cNvSpPr>
            <p:nvPr/>
          </p:nvSpPr>
          <p:spPr bwMode="auto">
            <a:xfrm>
              <a:off x="243" y="3339"/>
              <a:ext cx="414" cy="365"/>
            </a:xfrm>
            <a:prstGeom prst="rect">
              <a:avLst/>
            </a:prstGeom>
            <a:noFill/>
            <a:ln w="12700" cap="sq">
              <a:noFill/>
              <a:miter lim="800000"/>
              <a:headEnd type="none" w="sm" len="sm"/>
              <a:tailEnd type="none" w="sm" len="sm"/>
            </a:ln>
          </p:spPr>
          <p:txBody>
            <a:bodyPr wrap="none">
              <a:spAutoFit/>
            </a:bodyPr>
            <a:lstStyle/>
            <a:p>
              <a:r>
                <a:rPr lang="en-US" altLang="zh-CN" sz="3200" b="1">
                  <a:solidFill>
                    <a:srgbClr val="CC6600"/>
                  </a:solidFill>
                  <a:ea typeface="楷体_GB2312" pitchFamily="49" charset="-122"/>
                </a:rPr>
                <a:t>(3)</a:t>
              </a:r>
            </a:p>
          </p:txBody>
        </p:sp>
      </p:grpSp>
      <p:sp>
        <p:nvSpPr>
          <p:cNvPr id="276492" name="Text Box 12"/>
          <p:cNvSpPr txBox="1">
            <a:spLocks noChangeArrowheads="1"/>
          </p:cNvSpPr>
          <p:nvPr/>
        </p:nvSpPr>
        <p:spPr bwMode="auto">
          <a:xfrm>
            <a:off x="765175" y="5978525"/>
            <a:ext cx="8378825" cy="690563"/>
          </a:xfrm>
          <a:prstGeom prst="rect">
            <a:avLst/>
          </a:prstGeom>
          <a:noFill/>
          <a:ln w="12700" cap="sq">
            <a:noFill/>
            <a:miter lim="800000"/>
            <a:headEnd type="none" w="sm" len="sm"/>
            <a:tailEnd type="none" w="sm" len="sm"/>
          </a:ln>
        </p:spPr>
        <p:txBody>
          <a:bodyPr>
            <a:spAutoFit/>
          </a:bodyPr>
          <a:lstStyle/>
          <a:p>
            <a:pPr>
              <a:lnSpc>
                <a:spcPct val="140000"/>
              </a:lnSpc>
            </a:pPr>
            <a:r>
              <a:rPr lang="zh-CN" altLang="en-US" sz="2800">
                <a:solidFill>
                  <a:srgbClr val="006666"/>
                </a:solidFill>
                <a:ea typeface="楷体_GB2312" pitchFamily="49" charset="-122"/>
              </a:rPr>
              <a:t>重复</a:t>
            </a:r>
            <a:r>
              <a:rPr lang="zh-CN" altLang="en-US" sz="2800">
                <a:solidFill>
                  <a:srgbClr val="000000"/>
                </a:solidFill>
                <a:ea typeface="楷体_GB2312" pitchFamily="49" charset="-122"/>
              </a:rPr>
              <a:t> </a:t>
            </a:r>
            <a:r>
              <a:rPr lang="en-US" altLang="zh-CN" sz="2800" b="1">
                <a:solidFill>
                  <a:srgbClr val="CC6600"/>
                </a:solidFill>
                <a:ea typeface="楷体_GB2312" pitchFamily="49" charset="-122"/>
              </a:rPr>
              <a:t>(2)</a:t>
            </a:r>
            <a:r>
              <a:rPr lang="en-US" altLang="zh-CN" sz="2800">
                <a:solidFill>
                  <a:srgbClr val="000000"/>
                </a:solidFill>
                <a:ea typeface="楷体_GB2312" pitchFamily="49" charset="-122"/>
              </a:rPr>
              <a:t> </a:t>
            </a:r>
            <a:r>
              <a:rPr lang="zh-CN" altLang="en-US" sz="2800">
                <a:solidFill>
                  <a:srgbClr val="006666"/>
                </a:solidFill>
                <a:ea typeface="楷体_GB2312" pitchFamily="49" charset="-122"/>
              </a:rPr>
              <a:t>和</a:t>
            </a:r>
            <a:r>
              <a:rPr lang="zh-CN" altLang="en-US" sz="2800">
                <a:solidFill>
                  <a:srgbClr val="000000"/>
                </a:solidFill>
                <a:ea typeface="楷体_GB2312" pitchFamily="49" charset="-122"/>
              </a:rPr>
              <a:t> </a:t>
            </a:r>
            <a:r>
              <a:rPr lang="en-US" altLang="zh-CN" sz="2800" b="1">
                <a:solidFill>
                  <a:srgbClr val="CC6600"/>
                </a:solidFill>
                <a:ea typeface="楷体_GB2312" pitchFamily="49" charset="-122"/>
              </a:rPr>
              <a:t>(3)</a:t>
            </a:r>
            <a:r>
              <a:rPr lang="en-US" altLang="zh-CN" sz="2800">
                <a:solidFill>
                  <a:srgbClr val="000000"/>
                </a:solidFill>
                <a:ea typeface="楷体_GB2312" pitchFamily="49" charset="-122"/>
              </a:rPr>
              <a:t> </a:t>
            </a:r>
            <a:r>
              <a:rPr lang="zh-CN" altLang="en-US" sz="2800">
                <a:solidFill>
                  <a:srgbClr val="006666"/>
                </a:solidFill>
                <a:ea typeface="楷体_GB2312" pitchFamily="49" charset="-122"/>
              </a:rPr>
              <a:t>两步，直至 </a:t>
            </a:r>
            <a:r>
              <a:rPr lang="en-US" altLang="zh-CN" sz="2800" i="1">
                <a:solidFill>
                  <a:srgbClr val="006666"/>
                </a:solidFill>
                <a:ea typeface="楷体_GB2312" pitchFamily="49" charset="-122"/>
              </a:rPr>
              <a:t>F </a:t>
            </a:r>
            <a:r>
              <a:rPr lang="zh-CN" altLang="en-US" sz="2800">
                <a:solidFill>
                  <a:srgbClr val="006666"/>
                </a:solidFill>
                <a:ea typeface="楷体_GB2312" pitchFamily="49" charset="-122"/>
              </a:rPr>
              <a:t>中只 含一棵树为止。</a:t>
            </a:r>
            <a:endParaRPr lang="zh-CN" altLang="en-US" sz="2800">
              <a:solidFill>
                <a:srgbClr val="006666"/>
              </a:solidFill>
            </a:endParaRPr>
          </a:p>
        </p:txBody>
      </p:sp>
      <p:sp>
        <p:nvSpPr>
          <p:cNvPr id="54279" name="Text Box 13"/>
          <p:cNvSpPr txBox="1">
            <a:spLocks noChangeArrowheads="1"/>
          </p:cNvSpPr>
          <p:nvPr/>
        </p:nvSpPr>
        <p:spPr bwMode="auto">
          <a:xfrm>
            <a:off x="468313" y="981075"/>
            <a:ext cx="8064500" cy="946150"/>
          </a:xfrm>
          <a:prstGeom prst="rect">
            <a:avLst/>
          </a:prstGeom>
          <a:noFill/>
          <a:ln w="9525">
            <a:noFill/>
            <a:miter lim="800000"/>
            <a:headEnd/>
            <a:tailEnd/>
          </a:ln>
        </p:spPr>
        <p:txBody>
          <a:bodyPr>
            <a:spAutoFit/>
          </a:bodyPr>
          <a:lstStyle/>
          <a:p>
            <a:pPr>
              <a:spcBef>
                <a:spcPct val="50000"/>
              </a:spcBef>
            </a:pPr>
            <a:r>
              <a:rPr lang="zh-CN" altLang="en-US" sz="2800" b="1">
                <a:solidFill>
                  <a:srgbClr val="3333CC"/>
                </a:solidFill>
                <a:latin typeface="楷体_GB2312" pitchFamily="49" charset="-122"/>
                <a:ea typeface="楷体_GB2312" pitchFamily="49" charset="-122"/>
              </a:rPr>
              <a:t>问题：已知</a:t>
            </a:r>
            <a:r>
              <a:rPr lang="en-US" altLang="zh-CN" sz="2800" b="1">
                <a:solidFill>
                  <a:srgbClr val="FF0000"/>
                </a:solidFill>
                <a:latin typeface="楷体_GB2312" pitchFamily="49" charset="-122"/>
                <a:ea typeface="楷体_GB2312" pitchFamily="49" charset="-122"/>
              </a:rPr>
              <a:t>n</a:t>
            </a:r>
            <a:r>
              <a:rPr lang="zh-CN" altLang="en-US" sz="2800" b="1">
                <a:solidFill>
                  <a:srgbClr val="3333CC"/>
                </a:solidFill>
                <a:latin typeface="楷体_GB2312" pitchFamily="49" charset="-122"/>
                <a:ea typeface="楷体_GB2312" pitchFamily="49" charset="-122"/>
              </a:rPr>
              <a:t>个权值，用</a:t>
            </a:r>
            <a:r>
              <a:rPr lang="en-US" altLang="zh-CN" sz="2800" b="1">
                <a:solidFill>
                  <a:srgbClr val="FF0000"/>
                </a:solidFill>
                <a:latin typeface="楷体_GB2312" pitchFamily="49" charset="-122"/>
                <a:ea typeface="楷体_GB2312" pitchFamily="49" charset="-122"/>
              </a:rPr>
              <a:t>n</a:t>
            </a:r>
            <a:r>
              <a:rPr lang="zh-CN" altLang="en-US" sz="2800" b="1">
                <a:solidFill>
                  <a:srgbClr val="3333CC"/>
                </a:solidFill>
                <a:latin typeface="楷体_GB2312" pitchFamily="49" charset="-122"/>
                <a:ea typeface="楷体_GB2312" pitchFamily="49" charset="-122"/>
              </a:rPr>
              <a:t>个权值作为叶子结点，构造一棵二叉树，使该二叉树的带权路径长度最短。</a:t>
            </a:r>
          </a:p>
        </p:txBody>
      </p:sp>
    </p:spTree>
    <p:extLst>
      <p:ext uri="{BB962C8B-B14F-4D97-AF65-F5344CB8AC3E}">
        <p14:creationId xmlns:p14="http://schemas.microsoft.com/office/powerpoint/2010/main" val="7039967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492"/>
                                        </p:tgtEl>
                                        <p:attrNameLst>
                                          <p:attrName>style.visibility</p:attrName>
                                        </p:attrNameLst>
                                      </p:cBhvr>
                                      <p:to>
                                        <p:strVal val="visible"/>
                                      </p:to>
                                    </p:set>
                                    <p:animEffect transition="in" filter="wipe(left)">
                                      <p:cBhvr>
                                        <p:cTn id="22" dur="500"/>
                                        <p:tgtEl>
                                          <p:spTgt spid="276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28600" y="180975"/>
            <a:ext cx="7026275" cy="641350"/>
          </a:xfrm>
          <a:prstGeom prst="rect">
            <a:avLst/>
          </a:prstGeom>
          <a:noFill/>
          <a:ln w="12700" cap="sq">
            <a:noFill/>
            <a:miter lim="800000"/>
            <a:headEnd type="none" w="sm" len="sm"/>
            <a:tailEnd type="none" w="sm" len="sm"/>
          </a:ln>
        </p:spPr>
        <p:txBody>
          <a:bodyPr wrap="none">
            <a:spAutoFit/>
          </a:bodyPr>
          <a:lstStyle/>
          <a:p>
            <a:r>
              <a:rPr lang="zh-CN" altLang="en-US">
                <a:solidFill>
                  <a:srgbClr val="990000"/>
                </a:solidFill>
                <a:latin typeface="楷体_GB2312" pitchFamily="49" charset="-122"/>
                <a:ea typeface="楷体_GB2312" pitchFamily="49" charset="-122"/>
              </a:rPr>
              <a:t>例如</a:t>
            </a:r>
            <a:r>
              <a:rPr lang="en-US" altLang="zh-CN">
                <a:solidFill>
                  <a:srgbClr val="990000"/>
                </a:solidFill>
                <a:latin typeface="楷体_GB2312" pitchFamily="49" charset="-122"/>
                <a:ea typeface="楷体_GB2312" pitchFamily="49" charset="-122"/>
              </a:rPr>
              <a:t>: </a:t>
            </a:r>
            <a:r>
              <a:rPr lang="zh-CN" altLang="en-US">
                <a:solidFill>
                  <a:srgbClr val="990000"/>
                </a:solidFill>
                <a:latin typeface="楷体_GB2312" pitchFamily="49" charset="-122"/>
                <a:ea typeface="楷体_GB2312" pitchFamily="49" charset="-122"/>
              </a:rPr>
              <a:t>已知权值 </a:t>
            </a:r>
            <a:r>
              <a:rPr lang="en-US" altLang="zh-CN">
                <a:solidFill>
                  <a:srgbClr val="990000"/>
                </a:solidFill>
                <a:ea typeface="楷体_GB2312" pitchFamily="49" charset="-122"/>
              </a:rPr>
              <a:t>W={ 5, 6, 2, 9, 7 }</a:t>
            </a:r>
            <a:endParaRPr lang="en-US" altLang="zh-CN" sz="2400">
              <a:solidFill>
                <a:srgbClr val="000000"/>
              </a:solidFill>
            </a:endParaRPr>
          </a:p>
        </p:txBody>
      </p:sp>
      <p:grpSp>
        <p:nvGrpSpPr>
          <p:cNvPr id="2" name="Group 3"/>
          <p:cNvGrpSpPr>
            <a:grpSpLocks/>
          </p:cNvGrpSpPr>
          <p:nvPr/>
        </p:nvGrpSpPr>
        <p:grpSpPr bwMode="auto">
          <a:xfrm>
            <a:off x="838200" y="1143000"/>
            <a:ext cx="4343400" cy="533400"/>
            <a:chOff x="528" y="720"/>
            <a:chExt cx="2736" cy="336"/>
          </a:xfrm>
        </p:grpSpPr>
        <p:sp>
          <p:nvSpPr>
            <p:cNvPr id="55320" name="Oval 4"/>
            <p:cNvSpPr>
              <a:spLocks noChangeArrowheads="1"/>
            </p:cNvSpPr>
            <p:nvPr/>
          </p:nvSpPr>
          <p:spPr bwMode="auto">
            <a:xfrm>
              <a:off x="2304" y="72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9</a:t>
              </a:r>
              <a:endParaRPr lang="en-US" altLang="zh-CN" sz="2400">
                <a:solidFill>
                  <a:srgbClr val="000000"/>
                </a:solidFill>
              </a:endParaRPr>
            </a:p>
          </p:txBody>
        </p:sp>
        <p:sp>
          <p:nvSpPr>
            <p:cNvPr id="55321" name="Oval 5"/>
            <p:cNvSpPr>
              <a:spLocks noChangeArrowheads="1"/>
            </p:cNvSpPr>
            <p:nvPr/>
          </p:nvSpPr>
          <p:spPr bwMode="auto">
            <a:xfrm>
              <a:off x="528" y="72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5</a:t>
              </a:r>
              <a:endParaRPr lang="en-US" altLang="zh-CN" sz="2400">
                <a:solidFill>
                  <a:srgbClr val="000000"/>
                </a:solidFill>
              </a:endParaRPr>
            </a:p>
          </p:txBody>
        </p:sp>
        <p:sp>
          <p:nvSpPr>
            <p:cNvPr id="55322" name="Oval 6"/>
            <p:cNvSpPr>
              <a:spLocks noChangeArrowheads="1"/>
            </p:cNvSpPr>
            <p:nvPr/>
          </p:nvSpPr>
          <p:spPr bwMode="auto">
            <a:xfrm>
              <a:off x="1104" y="72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6</a:t>
              </a:r>
              <a:endParaRPr lang="en-US" altLang="zh-CN" sz="2400">
                <a:solidFill>
                  <a:srgbClr val="000000"/>
                </a:solidFill>
              </a:endParaRPr>
            </a:p>
          </p:txBody>
        </p:sp>
        <p:sp>
          <p:nvSpPr>
            <p:cNvPr id="55323" name="Oval 7"/>
            <p:cNvSpPr>
              <a:spLocks noChangeArrowheads="1"/>
            </p:cNvSpPr>
            <p:nvPr/>
          </p:nvSpPr>
          <p:spPr bwMode="auto">
            <a:xfrm>
              <a:off x="1680" y="72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2</a:t>
              </a:r>
              <a:endParaRPr lang="en-US" altLang="zh-CN" sz="2400">
                <a:solidFill>
                  <a:srgbClr val="000000"/>
                </a:solidFill>
              </a:endParaRPr>
            </a:p>
          </p:txBody>
        </p:sp>
        <p:sp>
          <p:nvSpPr>
            <p:cNvPr id="55324" name="Oval 8"/>
            <p:cNvSpPr>
              <a:spLocks noChangeArrowheads="1"/>
            </p:cNvSpPr>
            <p:nvPr/>
          </p:nvSpPr>
          <p:spPr bwMode="auto">
            <a:xfrm>
              <a:off x="2880" y="72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7</a:t>
              </a:r>
              <a:endParaRPr lang="en-US" altLang="zh-CN" sz="2400">
                <a:solidFill>
                  <a:srgbClr val="000000"/>
                </a:solidFill>
              </a:endParaRPr>
            </a:p>
          </p:txBody>
        </p:sp>
      </p:grpSp>
      <p:sp>
        <p:nvSpPr>
          <p:cNvPr id="278537" name="Oval 9"/>
          <p:cNvSpPr>
            <a:spLocks noChangeArrowheads="1"/>
          </p:cNvSpPr>
          <p:nvPr/>
        </p:nvSpPr>
        <p:spPr bwMode="auto">
          <a:xfrm>
            <a:off x="3581400" y="33528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5</a:t>
            </a:r>
            <a:endParaRPr lang="en-US" altLang="zh-CN" sz="2400">
              <a:solidFill>
                <a:srgbClr val="000000"/>
              </a:solidFill>
            </a:endParaRPr>
          </a:p>
        </p:txBody>
      </p:sp>
      <p:sp>
        <p:nvSpPr>
          <p:cNvPr id="278538" name="Oval 10"/>
          <p:cNvSpPr>
            <a:spLocks noChangeArrowheads="1"/>
          </p:cNvSpPr>
          <p:nvPr/>
        </p:nvSpPr>
        <p:spPr bwMode="auto">
          <a:xfrm>
            <a:off x="4800600" y="33528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2</a:t>
            </a:r>
            <a:endParaRPr lang="en-US" altLang="zh-CN" sz="2400">
              <a:solidFill>
                <a:srgbClr val="000000"/>
              </a:solidFill>
            </a:endParaRPr>
          </a:p>
        </p:txBody>
      </p:sp>
      <p:sp>
        <p:nvSpPr>
          <p:cNvPr id="278539" name="Line 11"/>
          <p:cNvSpPr>
            <a:spLocks noChangeShapeType="1"/>
          </p:cNvSpPr>
          <p:nvPr/>
        </p:nvSpPr>
        <p:spPr bwMode="auto">
          <a:xfrm flipH="1">
            <a:off x="3886200" y="3124200"/>
            <a:ext cx="381000" cy="22860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278540" name="Line 12"/>
          <p:cNvSpPr>
            <a:spLocks noChangeShapeType="1"/>
          </p:cNvSpPr>
          <p:nvPr/>
        </p:nvSpPr>
        <p:spPr bwMode="auto">
          <a:xfrm>
            <a:off x="4724400" y="3124200"/>
            <a:ext cx="381000" cy="22860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278541" name="Text Box 13"/>
          <p:cNvSpPr txBox="1">
            <a:spLocks noChangeArrowheads="1"/>
          </p:cNvSpPr>
          <p:nvPr/>
        </p:nvSpPr>
        <p:spPr bwMode="auto">
          <a:xfrm>
            <a:off x="4251325" y="2438400"/>
            <a:ext cx="549275" cy="66675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7</a:t>
            </a:r>
            <a:endParaRPr lang="en-US" altLang="zh-CN" sz="2400">
              <a:solidFill>
                <a:srgbClr val="000000"/>
              </a:solidFill>
            </a:endParaRPr>
          </a:p>
        </p:txBody>
      </p:sp>
      <p:sp>
        <p:nvSpPr>
          <p:cNvPr id="278542" name="Oval 14"/>
          <p:cNvSpPr>
            <a:spLocks noChangeArrowheads="1"/>
          </p:cNvSpPr>
          <p:nvPr/>
        </p:nvSpPr>
        <p:spPr bwMode="auto">
          <a:xfrm>
            <a:off x="914400" y="24384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6</a:t>
            </a:r>
            <a:endParaRPr lang="en-US" altLang="zh-CN" sz="2400">
              <a:solidFill>
                <a:srgbClr val="000000"/>
              </a:solidFill>
            </a:endParaRPr>
          </a:p>
        </p:txBody>
      </p:sp>
      <p:sp>
        <p:nvSpPr>
          <p:cNvPr id="278543" name="Oval 15"/>
          <p:cNvSpPr>
            <a:spLocks noChangeArrowheads="1"/>
          </p:cNvSpPr>
          <p:nvPr/>
        </p:nvSpPr>
        <p:spPr bwMode="auto">
          <a:xfrm>
            <a:off x="1828800" y="24384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9</a:t>
            </a:r>
            <a:endParaRPr lang="en-US" altLang="zh-CN" sz="2400">
              <a:solidFill>
                <a:srgbClr val="000000"/>
              </a:solidFill>
            </a:endParaRPr>
          </a:p>
        </p:txBody>
      </p:sp>
      <p:sp>
        <p:nvSpPr>
          <p:cNvPr id="278544" name="Oval 16"/>
          <p:cNvSpPr>
            <a:spLocks noChangeArrowheads="1"/>
          </p:cNvSpPr>
          <p:nvPr/>
        </p:nvSpPr>
        <p:spPr bwMode="auto">
          <a:xfrm>
            <a:off x="2743200" y="24384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7</a:t>
            </a:r>
            <a:endParaRPr lang="en-US" altLang="zh-CN" sz="2400">
              <a:solidFill>
                <a:srgbClr val="000000"/>
              </a:solidFill>
            </a:endParaRPr>
          </a:p>
        </p:txBody>
      </p:sp>
      <p:sp>
        <p:nvSpPr>
          <p:cNvPr id="278545" name="Oval 17"/>
          <p:cNvSpPr>
            <a:spLocks noChangeArrowheads="1"/>
          </p:cNvSpPr>
          <p:nvPr/>
        </p:nvSpPr>
        <p:spPr bwMode="auto">
          <a:xfrm>
            <a:off x="4114800" y="5334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6</a:t>
            </a:r>
            <a:endParaRPr lang="en-US" altLang="zh-CN" sz="2400">
              <a:solidFill>
                <a:srgbClr val="000000"/>
              </a:solidFill>
            </a:endParaRPr>
          </a:p>
        </p:txBody>
      </p:sp>
      <p:sp>
        <p:nvSpPr>
          <p:cNvPr id="278546" name="Oval 18"/>
          <p:cNvSpPr>
            <a:spLocks noChangeArrowheads="1"/>
          </p:cNvSpPr>
          <p:nvPr/>
        </p:nvSpPr>
        <p:spPr bwMode="auto">
          <a:xfrm>
            <a:off x="5181600" y="5334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7</a:t>
            </a:r>
            <a:endParaRPr lang="en-US" altLang="zh-CN" sz="2400">
              <a:solidFill>
                <a:srgbClr val="000000"/>
              </a:solidFill>
            </a:endParaRPr>
          </a:p>
        </p:txBody>
      </p:sp>
      <p:sp>
        <p:nvSpPr>
          <p:cNvPr id="278547" name="Text Box 19"/>
          <p:cNvSpPr txBox="1">
            <a:spLocks noChangeArrowheads="1"/>
          </p:cNvSpPr>
          <p:nvPr/>
        </p:nvSpPr>
        <p:spPr bwMode="auto">
          <a:xfrm>
            <a:off x="4648200" y="4419600"/>
            <a:ext cx="685800" cy="66675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13</a:t>
            </a:r>
            <a:endParaRPr lang="en-US" altLang="zh-CN" sz="2400">
              <a:solidFill>
                <a:srgbClr val="000000"/>
              </a:solidFill>
            </a:endParaRPr>
          </a:p>
        </p:txBody>
      </p:sp>
      <p:sp>
        <p:nvSpPr>
          <p:cNvPr id="278548" name="Line 20"/>
          <p:cNvSpPr>
            <a:spLocks noChangeShapeType="1"/>
          </p:cNvSpPr>
          <p:nvPr/>
        </p:nvSpPr>
        <p:spPr bwMode="auto">
          <a:xfrm flipH="1">
            <a:off x="4419600" y="5029200"/>
            <a:ext cx="228600" cy="30480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278549" name="Line 21"/>
          <p:cNvSpPr>
            <a:spLocks noChangeShapeType="1"/>
          </p:cNvSpPr>
          <p:nvPr/>
        </p:nvSpPr>
        <p:spPr bwMode="auto">
          <a:xfrm>
            <a:off x="5334000" y="5105400"/>
            <a:ext cx="152400" cy="22860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278550" name="Oval 22"/>
          <p:cNvSpPr>
            <a:spLocks noChangeArrowheads="1"/>
          </p:cNvSpPr>
          <p:nvPr/>
        </p:nvSpPr>
        <p:spPr bwMode="auto">
          <a:xfrm>
            <a:off x="990600" y="44196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9</a:t>
            </a:r>
            <a:endParaRPr lang="en-US" altLang="zh-CN" sz="2400">
              <a:solidFill>
                <a:srgbClr val="000000"/>
              </a:solidFill>
            </a:endParaRPr>
          </a:p>
        </p:txBody>
      </p:sp>
      <p:grpSp>
        <p:nvGrpSpPr>
          <p:cNvPr id="3" name="Group 23"/>
          <p:cNvGrpSpPr>
            <a:grpSpLocks/>
          </p:cNvGrpSpPr>
          <p:nvPr/>
        </p:nvGrpSpPr>
        <p:grpSpPr bwMode="auto">
          <a:xfrm>
            <a:off x="1752600" y="4419600"/>
            <a:ext cx="1828800" cy="1447800"/>
            <a:chOff x="1104" y="2784"/>
            <a:chExt cx="1152" cy="912"/>
          </a:xfrm>
        </p:grpSpPr>
        <p:sp>
          <p:nvSpPr>
            <p:cNvPr id="55315" name="Oval 24"/>
            <p:cNvSpPr>
              <a:spLocks noChangeArrowheads="1"/>
            </p:cNvSpPr>
            <p:nvPr/>
          </p:nvSpPr>
          <p:spPr bwMode="auto">
            <a:xfrm>
              <a:off x="1104" y="336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5</a:t>
              </a:r>
              <a:endParaRPr lang="en-US" altLang="zh-CN" sz="2400">
                <a:solidFill>
                  <a:srgbClr val="000000"/>
                </a:solidFill>
              </a:endParaRPr>
            </a:p>
          </p:txBody>
        </p:sp>
        <p:sp>
          <p:nvSpPr>
            <p:cNvPr id="55316" name="Oval 25"/>
            <p:cNvSpPr>
              <a:spLocks noChangeArrowheads="1"/>
            </p:cNvSpPr>
            <p:nvPr/>
          </p:nvSpPr>
          <p:spPr bwMode="auto">
            <a:xfrm>
              <a:off x="1872" y="336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2</a:t>
              </a:r>
              <a:endParaRPr lang="en-US" altLang="zh-CN" sz="2400">
                <a:solidFill>
                  <a:srgbClr val="000000"/>
                </a:solidFill>
              </a:endParaRPr>
            </a:p>
          </p:txBody>
        </p:sp>
        <p:sp>
          <p:nvSpPr>
            <p:cNvPr id="55317" name="Line 26"/>
            <p:cNvSpPr>
              <a:spLocks noChangeShapeType="1"/>
            </p:cNvSpPr>
            <p:nvPr/>
          </p:nvSpPr>
          <p:spPr bwMode="auto">
            <a:xfrm flipH="1">
              <a:off x="1296" y="3216"/>
              <a:ext cx="240" cy="144"/>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5318" name="Line 27"/>
            <p:cNvSpPr>
              <a:spLocks noChangeShapeType="1"/>
            </p:cNvSpPr>
            <p:nvPr/>
          </p:nvSpPr>
          <p:spPr bwMode="auto">
            <a:xfrm>
              <a:off x="1824" y="3216"/>
              <a:ext cx="240" cy="144"/>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5319" name="Text Box 28"/>
            <p:cNvSpPr txBox="1">
              <a:spLocks noChangeArrowheads="1"/>
            </p:cNvSpPr>
            <p:nvPr/>
          </p:nvSpPr>
          <p:spPr bwMode="auto">
            <a:xfrm>
              <a:off x="1526" y="2784"/>
              <a:ext cx="346"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7</a:t>
              </a:r>
              <a:endParaRPr lang="en-US" altLang="zh-CN" sz="2400">
                <a:solidFill>
                  <a:srgbClr val="000000"/>
                </a:solidFill>
              </a:endParaRPr>
            </a:p>
          </p:txBody>
        </p:sp>
      </p:grpSp>
    </p:spTree>
    <p:extLst>
      <p:ext uri="{BB962C8B-B14F-4D97-AF65-F5344CB8AC3E}">
        <p14:creationId xmlns:p14="http://schemas.microsoft.com/office/powerpoint/2010/main" val="4402283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37"/>
                                        </p:tgtEl>
                                        <p:attrNameLst>
                                          <p:attrName>style.visibility</p:attrName>
                                        </p:attrNameLst>
                                      </p:cBhvr>
                                      <p:to>
                                        <p:strVal val="visible"/>
                                      </p:to>
                                    </p:set>
                                    <p:animEffect transition="in" filter="dissolve">
                                      <p:cBhvr>
                                        <p:cTn id="12" dur="500"/>
                                        <p:tgtEl>
                                          <p:spTgt spid="2785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8538"/>
                                        </p:tgtEl>
                                        <p:attrNameLst>
                                          <p:attrName>style.visibility</p:attrName>
                                        </p:attrNameLst>
                                      </p:cBhvr>
                                      <p:to>
                                        <p:strVal val="visible"/>
                                      </p:to>
                                    </p:set>
                                    <p:animEffect transition="in" filter="dissolve">
                                      <p:cBhvr>
                                        <p:cTn id="17" dur="500"/>
                                        <p:tgtEl>
                                          <p:spTgt spid="2785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8539"/>
                                        </p:tgtEl>
                                        <p:attrNameLst>
                                          <p:attrName>style.visibility</p:attrName>
                                        </p:attrNameLst>
                                      </p:cBhvr>
                                      <p:to>
                                        <p:strVal val="visible"/>
                                      </p:to>
                                    </p:set>
                                    <p:animEffect transition="in" filter="wipe(down)">
                                      <p:cBhvr>
                                        <p:cTn id="22" dur="500"/>
                                        <p:tgtEl>
                                          <p:spTgt spid="27853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78540"/>
                                        </p:tgtEl>
                                        <p:attrNameLst>
                                          <p:attrName>style.visibility</p:attrName>
                                        </p:attrNameLst>
                                      </p:cBhvr>
                                      <p:to>
                                        <p:strVal val="visible"/>
                                      </p:to>
                                    </p:set>
                                    <p:animEffect transition="in" filter="wipe(down)">
                                      <p:cBhvr>
                                        <p:cTn id="26" dur="500"/>
                                        <p:tgtEl>
                                          <p:spTgt spid="278540"/>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278541"/>
                                        </p:tgtEl>
                                        <p:attrNameLst>
                                          <p:attrName>style.visibility</p:attrName>
                                        </p:attrNameLst>
                                      </p:cBhvr>
                                      <p:to>
                                        <p:strVal val="visible"/>
                                      </p:to>
                                    </p:set>
                                    <p:anim calcmode="lin" valueType="num">
                                      <p:cBhvr>
                                        <p:cTn id="31" dur="500" fill="hold"/>
                                        <p:tgtEl>
                                          <p:spTgt spid="278541"/>
                                        </p:tgtEl>
                                        <p:attrNameLst>
                                          <p:attrName>ppt_x</p:attrName>
                                        </p:attrNameLst>
                                      </p:cBhvr>
                                      <p:tavLst>
                                        <p:tav tm="0">
                                          <p:val>
                                            <p:strVal val="#ppt_x"/>
                                          </p:val>
                                        </p:tav>
                                        <p:tav tm="100000">
                                          <p:val>
                                            <p:strVal val="#ppt_x"/>
                                          </p:val>
                                        </p:tav>
                                      </p:tavLst>
                                    </p:anim>
                                    <p:anim calcmode="lin" valueType="num">
                                      <p:cBhvr>
                                        <p:cTn id="32" dur="500" fill="hold"/>
                                        <p:tgtEl>
                                          <p:spTgt spid="278541"/>
                                        </p:tgtEl>
                                        <p:attrNameLst>
                                          <p:attrName>ppt_y</p:attrName>
                                        </p:attrNameLst>
                                      </p:cBhvr>
                                      <p:tavLst>
                                        <p:tav tm="0">
                                          <p:val>
                                            <p:strVal val="#ppt_y+#ppt_h/2"/>
                                          </p:val>
                                        </p:tav>
                                        <p:tav tm="100000">
                                          <p:val>
                                            <p:strVal val="#ppt_y"/>
                                          </p:val>
                                        </p:tav>
                                      </p:tavLst>
                                    </p:anim>
                                    <p:anim calcmode="lin" valueType="num">
                                      <p:cBhvr>
                                        <p:cTn id="33" dur="500" fill="hold"/>
                                        <p:tgtEl>
                                          <p:spTgt spid="278541"/>
                                        </p:tgtEl>
                                        <p:attrNameLst>
                                          <p:attrName>ppt_w</p:attrName>
                                        </p:attrNameLst>
                                      </p:cBhvr>
                                      <p:tavLst>
                                        <p:tav tm="0">
                                          <p:val>
                                            <p:strVal val="#ppt_w"/>
                                          </p:val>
                                        </p:tav>
                                        <p:tav tm="100000">
                                          <p:val>
                                            <p:strVal val="#ppt_w"/>
                                          </p:val>
                                        </p:tav>
                                      </p:tavLst>
                                    </p:anim>
                                    <p:anim calcmode="lin" valueType="num">
                                      <p:cBhvr>
                                        <p:cTn id="34" dur="500" fill="hold"/>
                                        <p:tgtEl>
                                          <p:spTgt spid="27854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78542"/>
                                        </p:tgtEl>
                                        <p:attrNameLst>
                                          <p:attrName>style.visibility</p:attrName>
                                        </p:attrNameLst>
                                      </p:cBhvr>
                                      <p:to>
                                        <p:strVal val="visible"/>
                                      </p:to>
                                    </p:set>
                                    <p:animEffect transition="in" filter="dissolve">
                                      <p:cBhvr>
                                        <p:cTn id="39" dur="500"/>
                                        <p:tgtEl>
                                          <p:spTgt spid="27854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78543"/>
                                        </p:tgtEl>
                                        <p:attrNameLst>
                                          <p:attrName>style.visibility</p:attrName>
                                        </p:attrNameLst>
                                      </p:cBhvr>
                                      <p:to>
                                        <p:strVal val="visible"/>
                                      </p:to>
                                    </p:set>
                                    <p:animEffect transition="in" filter="dissolve">
                                      <p:cBhvr>
                                        <p:cTn id="44" dur="500"/>
                                        <p:tgtEl>
                                          <p:spTgt spid="27854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78544"/>
                                        </p:tgtEl>
                                        <p:attrNameLst>
                                          <p:attrName>style.visibility</p:attrName>
                                        </p:attrNameLst>
                                      </p:cBhvr>
                                      <p:to>
                                        <p:strVal val="visible"/>
                                      </p:to>
                                    </p:set>
                                    <p:animEffect transition="in" filter="dissolve">
                                      <p:cBhvr>
                                        <p:cTn id="49" dur="500"/>
                                        <p:tgtEl>
                                          <p:spTgt spid="27854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78545"/>
                                        </p:tgtEl>
                                        <p:attrNameLst>
                                          <p:attrName>style.visibility</p:attrName>
                                        </p:attrNameLst>
                                      </p:cBhvr>
                                      <p:to>
                                        <p:strVal val="visible"/>
                                      </p:to>
                                    </p:set>
                                    <p:animEffect transition="in" filter="dissolve">
                                      <p:cBhvr>
                                        <p:cTn id="54" dur="500"/>
                                        <p:tgtEl>
                                          <p:spTgt spid="278545"/>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78546"/>
                                        </p:tgtEl>
                                        <p:attrNameLst>
                                          <p:attrName>style.visibility</p:attrName>
                                        </p:attrNameLst>
                                      </p:cBhvr>
                                      <p:to>
                                        <p:strVal val="visible"/>
                                      </p:to>
                                    </p:set>
                                    <p:animEffect transition="in" filter="dissolve">
                                      <p:cBhvr>
                                        <p:cTn id="59" dur="500"/>
                                        <p:tgtEl>
                                          <p:spTgt spid="27854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78548"/>
                                        </p:tgtEl>
                                        <p:attrNameLst>
                                          <p:attrName>style.visibility</p:attrName>
                                        </p:attrNameLst>
                                      </p:cBhvr>
                                      <p:to>
                                        <p:strVal val="visible"/>
                                      </p:to>
                                    </p:set>
                                    <p:animEffect transition="in" filter="wipe(down)">
                                      <p:cBhvr>
                                        <p:cTn id="64" dur="500"/>
                                        <p:tgtEl>
                                          <p:spTgt spid="278548"/>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278549"/>
                                        </p:tgtEl>
                                        <p:attrNameLst>
                                          <p:attrName>style.visibility</p:attrName>
                                        </p:attrNameLst>
                                      </p:cBhvr>
                                      <p:to>
                                        <p:strVal val="visible"/>
                                      </p:to>
                                    </p:set>
                                    <p:animEffect transition="in" filter="wipe(down)">
                                      <p:cBhvr>
                                        <p:cTn id="68" dur="500"/>
                                        <p:tgtEl>
                                          <p:spTgt spid="278549"/>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4" fill="hold" grpId="0" nodeType="clickEffect">
                                  <p:stCondLst>
                                    <p:cond delay="0"/>
                                  </p:stCondLst>
                                  <p:childTnLst>
                                    <p:set>
                                      <p:cBhvr>
                                        <p:cTn id="72" dur="1" fill="hold">
                                          <p:stCondLst>
                                            <p:cond delay="0"/>
                                          </p:stCondLst>
                                        </p:cTn>
                                        <p:tgtEl>
                                          <p:spTgt spid="278547"/>
                                        </p:tgtEl>
                                        <p:attrNameLst>
                                          <p:attrName>style.visibility</p:attrName>
                                        </p:attrNameLst>
                                      </p:cBhvr>
                                      <p:to>
                                        <p:strVal val="visible"/>
                                      </p:to>
                                    </p:set>
                                    <p:anim calcmode="lin" valueType="num">
                                      <p:cBhvr>
                                        <p:cTn id="73" dur="500" fill="hold"/>
                                        <p:tgtEl>
                                          <p:spTgt spid="278547"/>
                                        </p:tgtEl>
                                        <p:attrNameLst>
                                          <p:attrName>ppt_x</p:attrName>
                                        </p:attrNameLst>
                                      </p:cBhvr>
                                      <p:tavLst>
                                        <p:tav tm="0">
                                          <p:val>
                                            <p:strVal val="#ppt_x"/>
                                          </p:val>
                                        </p:tav>
                                        <p:tav tm="100000">
                                          <p:val>
                                            <p:strVal val="#ppt_x"/>
                                          </p:val>
                                        </p:tav>
                                      </p:tavLst>
                                    </p:anim>
                                    <p:anim calcmode="lin" valueType="num">
                                      <p:cBhvr>
                                        <p:cTn id="74" dur="500" fill="hold"/>
                                        <p:tgtEl>
                                          <p:spTgt spid="278547"/>
                                        </p:tgtEl>
                                        <p:attrNameLst>
                                          <p:attrName>ppt_y</p:attrName>
                                        </p:attrNameLst>
                                      </p:cBhvr>
                                      <p:tavLst>
                                        <p:tav tm="0">
                                          <p:val>
                                            <p:strVal val="#ppt_y+#ppt_h/2"/>
                                          </p:val>
                                        </p:tav>
                                        <p:tav tm="100000">
                                          <p:val>
                                            <p:strVal val="#ppt_y"/>
                                          </p:val>
                                        </p:tav>
                                      </p:tavLst>
                                    </p:anim>
                                    <p:anim calcmode="lin" valueType="num">
                                      <p:cBhvr>
                                        <p:cTn id="75" dur="500" fill="hold"/>
                                        <p:tgtEl>
                                          <p:spTgt spid="278547"/>
                                        </p:tgtEl>
                                        <p:attrNameLst>
                                          <p:attrName>ppt_w</p:attrName>
                                        </p:attrNameLst>
                                      </p:cBhvr>
                                      <p:tavLst>
                                        <p:tav tm="0">
                                          <p:val>
                                            <p:strVal val="#ppt_w"/>
                                          </p:val>
                                        </p:tav>
                                        <p:tav tm="100000">
                                          <p:val>
                                            <p:strVal val="#ppt_w"/>
                                          </p:val>
                                        </p:tav>
                                      </p:tavLst>
                                    </p:anim>
                                    <p:anim calcmode="lin" valueType="num">
                                      <p:cBhvr>
                                        <p:cTn id="76" dur="500" fill="hold"/>
                                        <p:tgtEl>
                                          <p:spTgt spid="278547"/>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78550"/>
                                        </p:tgtEl>
                                        <p:attrNameLst>
                                          <p:attrName>style.visibility</p:attrName>
                                        </p:attrNameLst>
                                      </p:cBhvr>
                                      <p:to>
                                        <p:strVal val="visible"/>
                                      </p:to>
                                    </p:set>
                                    <p:animEffect transition="in" filter="wipe(up)">
                                      <p:cBhvr>
                                        <p:cTn id="81" dur="500"/>
                                        <p:tgtEl>
                                          <p:spTgt spid="27855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wipe(up)">
                                      <p:cBhvr>
                                        <p:cTn id="8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7" grpId="0" animBg="1" autoUpdateAnimBg="0"/>
      <p:bldP spid="278538" grpId="0" animBg="1" autoUpdateAnimBg="0"/>
      <p:bldP spid="278539" grpId="0" animBg="1"/>
      <p:bldP spid="278540" grpId="0" animBg="1"/>
      <p:bldP spid="278541" grpId="0" animBg="1" autoUpdateAnimBg="0"/>
      <p:bldP spid="278542" grpId="0" animBg="1" autoUpdateAnimBg="0"/>
      <p:bldP spid="278543" grpId="0" animBg="1" autoUpdateAnimBg="0"/>
      <p:bldP spid="278544" grpId="0" animBg="1" autoUpdateAnimBg="0"/>
      <p:bldP spid="278545" grpId="0" animBg="1" autoUpdateAnimBg="0"/>
      <p:bldP spid="278546" grpId="0" animBg="1" autoUpdateAnimBg="0"/>
      <p:bldP spid="278547" grpId="0" animBg="1" autoUpdateAnimBg="0"/>
      <p:bldP spid="278548" grpId="0" animBg="1"/>
      <p:bldP spid="278549" grpId="0" animBg="1"/>
      <p:bldP spid="278550"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381000"/>
            <a:ext cx="1676400" cy="1447800"/>
            <a:chOff x="2400" y="240"/>
            <a:chExt cx="1056" cy="912"/>
          </a:xfrm>
        </p:grpSpPr>
        <p:sp>
          <p:nvSpPr>
            <p:cNvPr id="56352" name="Oval 3"/>
            <p:cNvSpPr>
              <a:spLocks noChangeArrowheads="1"/>
            </p:cNvSpPr>
            <p:nvPr/>
          </p:nvSpPr>
          <p:spPr bwMode="auto">
            <a:xfrm>
              <a:off x="2400"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6</a:t>
              </a:r>
              <a:endParaRPr lang="en-US" altLang="zh-CN" sz="2400">
                <a:solidFill>
                  <a:srgbClr val="000000"/>
                </a:solidFill>
              </a:endParaRPr>
            </a:p>
          </p:txBody>
        </p:sp>
        <p:sp>
          <p:nvSpPr>
            <p:cNvPr id="56353" name="Oval 4"/>
            <p:cNvSpPr>
              <a:spLocks noChangeArrowheads="1"/>
            </p:cNvSpPr>
            <p:nvPr/>
          </p:nvSpPr>
          <p:spPr bwMode="auto">
            <a:xfrm>
              <a:off x="3072"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7</a:t>
              </a:r>
              <a:endParaRPr lang="en-US" altLang="zh-CN" sz="2400">
                <a:solidFill>
                  <a:srgbClr val="000000"/>
                </a:solidFill>
              </a:endParaRPr>
            </a:p>
          </p:txBody>
        </p:sp>
        <p:sp>
          <p:nvSpPr>
            <p:cNvPr id="56354" name="Text Box 5"/>
            <p:cNvSpPr txBox="1">
              <a:spLocks noChangeArrowheads="1"/>
            </p:cNvSpPr>
            <p:nvPr/>
          </p:nvSpPr>
          <p:spPr bwMode="auto">
            <a:xfrm>
              <a:off x="2736" y="240"/>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13</a:t>
              </a:r>
              <a:endParaRPr lang="en-US" altLang="zh-CN" sz="2400">
                <a:solidFill>
                  <a:srgbClr val="000000"/>
                </a:solidFill>
              </a:endParaRPr>
            </a:p>
          </p:txBody>
        </p:sp>
        <p:sp>
          <p:nvSpPr>
            <p:cNvPr id="56355" name="Line 6"/>
            <p:cNvSpPr>
              <a:spLocks noChangeShapeType="1"/>
            </p:cNvSpPr>
            <p:nvPr/>
          </p:nvSpPr>
          <p:spPr bwMode="auto">
            <a:xfrm flipH="1">
              <a:off x="2592" y="624"/>
              <a:ext cx="144" cy="192"/>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6356" name="Line 7"/>
            <p:cNvSpPr>
              <a:spLocks noChangeShapeType="1"/>
            </p:cNvSpPr>
            <p:nvPr/>
          </p:nvSpPr>
          <p:spPr bwMode="auto">
            <a:xfrm>
              <a:off x="3168" y="672"/>
              <a:ext cx="96" cy="144"/>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sp>
        <p:nvSpPr>
          <p:cNvPr id="56323" name="Oval 8"/>
          <p:cNvSpPr>
            <a:spLocks noChangeArrowheads="1"/>
          </p:cNvSpPr>
          <p:nvPr/>
        </p:nvSpPr>
        <p:spPr bwMode="auto">
          <a:xfrm>
            <a:off x="685800" y="381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9</a:t>
            </a:r>
            <a:endParaRPr lang="en-US" altLang="zh-CN" sz="2400">
              <a:solidFill>
                <a:srgbClr val="000000"/>
              </a:solidFill>
            </a:endParaRPr>
          </a:p>
        </p:txBody>
      </p:sp>
      <p:grpSp>
        <p:nvGrpSpPr>
          <p:cNvPr id="3" name="Group 9"/>
          <p:cNvGrpSpPr>
            <a:grpSpLocks/>
          </p:cNvGrpSpPr>
          <p:nvPr/>
        </p:nvGrpSpPr>
        <p:grpSpPr bwMode="auto">
          <a:xfrm>
            <a:off x="1447800" y="381000"/>
            <a:ext cx="1828800" cy="1447800"/>
            <a:chOff x="912" y="240"/>
            <a:chExt cx="1152" cy="912"/>
          </a:xfrm>
        </p:grpSpPr>
        <p:sp>
          <p:nvSpPr>
            <p:cNvPr id="56347" name="Oval 10"/>
            <p:cNvSpPr>
              <a:spLocks noChangeArrowheads="1"/>
            </p:cNvSpPr>
            <p:nvPr/>
          </p:nvSpPr>
          <p:spPr bwMode="auto">
            <a:xfrm>
              <a:off x="912"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5</a:t>
              </a:r>
              <a:endParaRPr lang="en-US" altLang="zh-CN" sz="2400">
                <a:solidFill>
                  <a:srgbClr val="000000"/>
                </a:solidFill>
              </a:endParaRPr>
            </a:p>
          </p:txBody>
        </p:sp>
        <p:sp>
          <p:nvSpPr>
            <p:cNvPr id="56348" name="Oval 11"/>
            <p:cNvSpPr>
              <a:spLocks noChangeArrowheads="1"/>
            </p:cNvSpPr>
            <p:nvPr/>
          </p:nvSpPr>
          <p:spPr bwMode="auto">
            <a:xfrm>
              <a:off x="1680"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2</a:t>
              </a:r>
              <a:endParaRPr lang="en-US" altLang="zh-CN" sz="2400">
                <a:solidFill>
                  <a:srgbClr val="000000"/>
                </a:solidFill>
              </a:endParaRPr>
            </a:p>
          </p:txBody>
        </p:sp>
        <p:sp>
          <p:nvSpPr>
            <p:cNvPr id="56349" name="Line 12"/>
            <p:cNvSpPr>
              <a:spLocks noChangeShapeType="1"/>
            </p:cNvSpPr>
            <p:nvPr/>
          </p:nvSpPr>
          <p:spPr bwMode="auto">
            <a:xfrm flipH="1">
              <a:off x="1104" y="672"/>
              <a:ext cx="240" cy="144"/>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6350" name="Line 13"/>
            <p:cNvSpPr>
              <a:spLocks noChangeShapeType="1"/>
            </p:cNvSpPr>
            <p:nvPr/>
          </p:nvSpPr>
          <p:spPr bwMode="auto">
            <a:xfrm>
              <a:off x="1632" y="672"/>
              <a:ext cx="240" cy="144"/>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6351" name="Text Box 14"/>
            <p:cNvSpPr txBox="1">
              <a:spLocks noChangeArrowheads="1"/>
            </p:cNvSpPr>
            <p:nvPr/>
          </p:nvSpPr>
          <p:spPr bwMode="auto">
            <a:xfrm>
              <a:off x="1334" y="240"/>
              <a:ext cx="346"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7</a:t>
              </a:r>
              <a:endParaRPr lang="en-US" altLang="zh-CN" sz="2400">
                <a:solidFill>
                  <a:srgbClr val="000000"/>
                </a:solidFill>
              </a:endParaRPr>
            </a:p>
          </p:txBody>
        </p:sp>
      </p:grpSp>
      <p:sp>
        <p:nvSpPr>
          <p:cNvPr id="56325" name="Oval 15"/>
          <p:cNvSpPr>
            <a:spLocks noChangeArrowheads="1"/>
          </p:cNvSpPr>
          <p:nvPr/>
        </p:nvSpPr>
        <p:spPr bwMode="auto">
          <a:xfrm>
            <a:off x="8247063" y="3857625"/>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9</a:t>
            </a:r>
            <a:endParaRPr lang="en-US" altLang="zh-CN" sz="2400">
              <a:solidFill>
                <a:srgbClr val="000000"/>
              </a:solidFill>
            </a:endParaRPr>
          </a:p>
        </p:txBody>
      </p:sp>
      <p:grpSp>
        <p:nvGrpSpPr>
          <p:cNvPr id="4" name="Group 16"/>
          <p:cNvGrpSpPr>
            <a:grpSpLocks/>
          </p:cNvGrpSpPr>
          <p:nvPr/>
        </p:nvGrpSpPr>
        <p:grpSpPr bwMode="auto">
          <a:xfrm>
            <a:off x="6113463" y="3902075"/>
            <a:ext cx="1828800" cy="1447800"/>
            <a:chOff x="4224" y="2880"/>
            <a:chExt cx="1152" cy="912"/>
          </a:xfrm>
        </p:grpSpPr>
        <p:sp>
          <p:nvSpPr>
            <p:cNvPr id="56342" name="Oval 17"/>
            <p:cNvSpPr>
              <a:spLocks noChangeArrowheads="1"/>
            </p:cNvSpPr>
            <p:nvPr/>
          </p:nvSpPr>
          <p:spPr bwMode="auto">
            <a:xfrm>
              <a:off x="4224" y="345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5</a:t>
              </a:r>
              <a:endParaRPr lang="en-US" altLang="zh-CN" sz="2400">
                <a:solidFill>
                  <a:srgbClr val="000000"/>
                </a:solidFill>
              </a:endParaRPr>
            </a:p>
          </p:txBody>
        </p:sp>
        <p:sp>
          <p:nvSpPr>
            <p:cNvPr id="56343" name="Oval 18"/>
            <p:cNvSpPr>
              <a:spLocks noChangeArrowheads="1"/>
            </p:cNvSpPr>
            <p:nvPr/>
          </p:nvSpPr>
          <p:spPr bwMode="auto">
            <a:xfrm>
              <a:off x="4992" y="345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2</a:t>
              </a:r>
              <a:endParaRPr lang="en-US" altLang="zh-CN" sz="2400">
                <a:solidFill>
                  <a:srgbClr val="000000"/>
                </a:solidFill>
              </a:endParaRPr>
            </a:p>
          </p:txBody>
        </p:sp>
        <p:sp>
          <p:nvSpPr>
            <p:cNvPr id="56344" name="Line 19"/>
            <p:cNvSpPr>
              <a:spLocks noChangeShapeType="1"/>
            </p:cNvSpPr>
            <p:nvPr/>
          </p:nvSpPr>
          <p:spPr bwMode="auto">
            <a:xfrm flipH="1">
              <a:off x="4416" y="3312"/>
              <a:ext cx="240" cy="144"/>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6345" name="Line 20"/>
            <p:cNvSpPr>
              <a:spLocks noChangeShapeType="1"/>
            </p:cNvSpPr>
            <p:nvPr/>
          </p:nvSpPr>
          <p:spPr bwMode="auto">
            <a:xfrm>
              <a:off x="4944" y="3312"/>
              <a:ext cx="240" cy="144"/>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6346" name="Text Box 21"/>
            <p:cNvSpPr txBox="1">
              <a:spLocks noChangeArrowheads="1"/>
            </p:cNvSpPr>
            <p:nvPr/>
          </p:nvSpPr>
          <p:spPr bwMode="auto">
            <a:xfrm>
              <a:off x="4646" y="2880"/>
              <a:ext cx="346"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7</a:t>
              </a:r>
              <a:endParaRPr lang="en-US" altLang="zh-CN" sz="2400">
                <a:solidFill>
                  <a:srgbClr val="000000"/>
                </a:solidFill>
              </a:endParaRPr>
            </a:p>
          </p:txBody>
        </p:sp>
      </p:grpSp>
      <p:sp>
        <p:nvSpPr>
          <p:cNvPr id="280598" name="Text Box 22"/>
          <p:cNvSpPr txBox="1">
            <a:spLocks noChangeArrowheads="1"/>
          </p:cNvSpPr>
          <p:nvPr/>
        </p:nvSpPr>
        <p:spPr bwMode="auto">
          <a:xfrm>
            <a:off x="7504113" y="2733675"/>
            <a:ext cx="666750" cy="666750"/>
          </a:xfrm>
          <a:prstGeom prst="rect">
            <a:avLst/>
          </a:prstGeom>
          <a:solidFill>
            <a:srgbClr val="CAF2CE">
              <a:alpha val="50195"/>
            </a:srgbClr>
          </a:solidFill>
          <a:ln w="25400" cap="sq">
            <a:solidFill>
              <a:srgbClr val="003300"/>
            </a:solidFill>
            <a:miter lim="800000"/>
            <a:headEnd type="none" w="sm" len="sm"/>
            <a:tailEnd type="none" w="sm" len="sm"/>
          </a:ln>
        </p:spPr>
        <p:txBody>
          <a:bodyPr wrap="none">
            <a:spAutoFit/>
          </a:bodyPr>
          <a:lstStyle/>
          <a:p>
            <a:r>
              <a:rPr lang="en-US" altLang="zh-CN" b="1">
                <a:solidFill>
                  <a:srgbClr val="FF3300"/>
                </a:solidFill>
              </a:rPr>
              <a:t>16</a:t>
            </a:r>
            <a:endParaRPr lang="en-US" altLang="zh-CN" sz="2400">
              <a:solidFill>
                <a:srgbClr val="000000"/>
              </a:solidFill>
            </a:endParaRPr>
          </a:p>
        </p:txBody>
      </p:sp>
      <p:sp>
        <p:nvSpPr>
          <p:cNvPr id="280599" name="Line 23"/>
          <p:cNvSpPr>
            <a:spLocks noChangeShapeType="1"/>
          </p:cNvSpPr>
          <p:nvPr/>
        </p:nvSpPr>
        <p:spPr bwMode="auto">
          <a:xfrm flipH="1">
            <a:off x="7027863" y="3400425"/>
            <a:ext cx="457200" cy="45720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280600" name="Line 24"/>
          <p:cNvSpPr>
            <a:spLocks noChangeShapeType="1"/>
          </p:cNvSpPr>
          <p:nvPr/>
        </p:nvSpPr>
        <p:spPr bwMode="auto">
          <a:xfrm>
            <a:off x="8170863" y="3400425"/>
            <a:ext cx="381000" cy="45720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nvGrpSpPr>
          <p:cNvPr id="5" name="Group 25"/>
          <p:cNvGrpSpPr>
            <a:grpSpLocks/>
          </p:cNvGrpSpPr>
          <p:nvPr/>
        </p:nvGrpSpPr>
        <p:grpSpPr bwMode="auto">
          <a:xfrm>
            <a:off x="4589463" y="2714625"/>
            <a:ext cx="1676400" cy="1676400"/>
            <a:chOff x="2304" y="2160"/>
            <a:chExt cx="1056" cy="1056"/>
          </a:xfrm>
        </p:grpSpPr>
        <p:sp>
          <p:nvSpPr>
            <p:cNvPr id="56337" name="Oval 26"/>
            <p:cNvSpPr>
              <a:spLocks noChangeArrowheads="1"/>
            </p:cNvSpPr>
            <p:nvPr/>
          </p:nvSpPr>
          <p:spPr bwMode="auto">
            <a:xfrm>
              <a:off x="2304" y="288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6</a:t>
              </a:r>
              <a:endParaRPr lang="en-US" altLang="zh-CN" sz="2400">
                <a:solidFill>
                  <a:srgbClr val="000000"/>
                </a:solidFill>
              </a:endParaRPr>
            </a:p>
          </p:txBody>
        </p:sp>
        <p:sp>
          <p:nvSpPr>
            <p:cNvPr id="56338" name="Oval 27"/>
            <p:cNvSpPr>
              <a:spLocks noChangeArrowheads="1"/>
            </p:cNvSpPr>
            <p:nvPr/>
          </p:nvSpPr>
          <p:spPr bwMode="auto">
            <a:xfrm>
              <a:off x="2976" y="288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7</a:t>
              </a:r>
              <a:endParaRPr lang="en-US" altLang="zh-CN" sz="2400">
                <a:solidFill>
                  <a:srgbClr val="000000"/>
                </a:solidFill>
              </a:endParaRPr>
            </a:p>
          </p:txBody>
        </p:sp>
        <p:sp>
          <p:nvSpPr>
            <p:cNvPr id="56339" name="Text Box 28"/>
            <p:cNvSpPr txBox="1">
              <a:spLocks noChangeArrowheads="1"/>
            </p:cNvSpPr>
            <p:nvPr/>
          </p:nvSpPr>
          <p:spPr bwMode="auto">
            <a:xfrm>
              <a:off x="2640" y="2160"/>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13</a:t>
              </a:r>
              <a:endParaRPr lang="en-US" altLang="zh-CN" sz="2400">
                <a:solidFill>
                  <a:srgbClr val="000000"/>
                </a:solidFill>
              </a:endParaRPr>
            </a:p>
          </p:txBody>
        </p:sp>
        <p:sp>
          <p:nvSpPr>
            <p:cNvPr id="56340" name="Line 29"/>
            <p:cNvSpPr>
              <a:spLocks noChangeShapeType="1"/>
            </p:cNvSpPr>
            <p:nvPr/>
          </p:nvSpPr>
          <p:spPr bwMode="auto">
            <a:xfrm flipH="1">
              <a:off x="2496" y="2544"/>
              <a:ext cx="144" cy="336"/>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6341" name="Line 30"/>
            <p:cNvSpPr>
              <a:spLocks noChangeShapeType="1"/>
            </p:cNvSpPr>
            <p:nvPr/>
          </p:nvSpPr>
          <p:spPr bwMode="auto">
            <a:xfrm>
              <a:off x="3072" y="2592"/>
              <a:ext cx="96" cy="288"/>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sp>
        <p:nvSpPr>
          <p:cNvPr id="280607" name="Text Box 31"/>
          <p:cNvSpPr txBox="1">
            <a:spLocks noChangeArrowheads="1"/>
          </p:cNvSpPr>
          <p:nvPr/>
        </p:nvSpPr>
        <p:spPr bwMode="auto">
          <a:xfrm>
            <a:off x="6265863" y="1571625"/>
            <a:ext cx="739775" cy="666750"/>
          </a:xfrm>
          <a:prstGeom prst="rect">
            <a:avLst/>
          </a:prstGeom>
          <a:solidFill>
            <a:srgbClr val="CAF2CE">
              <a:alpha val="50195"/>
            </a:srgbClr>
          </a:solidFill>
          <a:ln w="25400" cap="sq">
            <a:solidFill>
              <a:srgbClr val="003300"/>
            </a:solidFill>
            <a:miter lim="800000"/>
            <a:headEnd type="none" w="sm" len="sm"/>
            <a:tailEnd type="none" w="sm" len="sm"/>
          </a:ln>
        </p:spPr>
        <p:txBody>
          <a:bodyPr>
            <a:spAutoFit/>
          </a:bodyPr>
          <a:lstStyle/>
          <a:p>
            <a:pPr>
              <a:spcBef>
                <a:spcPct val="50000"/>
              </a:spcBef>
            </a:pPr>
            <a:r>
              <a:rPr lang="en-US" altLang="zh-CN" b="1">
                <a:solidFill>
                  <a:srgbClr val="FF3300"/>
                </a:solidFill>
              </a:rPr>
              <a:t>29</a:t>
            </a:r>
            <a:endParaRPr lang="en-US" altLang="zh-CN" sz="2400">
              <a:solidFill>
                <a:srgbClr val="000000"/>
              </a:solidFill>
            </a:endParaRPr>
          </a:p>
        </p:txBody>
      </p:sp>
      <p:sp>
        <p:nvSpPr>
          <p:cNvPr id="280608" name="Line 32"/>
          <p:cNvSpPr>
            <a:spLocks noChangeShapeType="1"/>
          </p:cNvSpPr>
          <p:nvPr/>
        </p:nvSpPr>
        <p:spPr bwMode="auto">
          <a:xfrm flipH="1">
            <a:off x="5427663" y="2257425"/>
            <a:ext cx="838200" cy="45720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280609" name="Line 33"/>
          <p:cNvSpPr>
            <a:spLocks noChangeShapeType="1"/>
          </p:cNvSpPr>
          <p:nvPr/>
        </p:nvSpPr>
        <p:spPr bwMode="auto">
          <a:xfrm>
            <a:off x="7027863" y="2257425"/>
            <a:ext cx="838200" cy="45720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280610" name="Text Box 34"/>
          <p:cNvSpPr txBox="1">
            <a:spLocks noChangeArrowheads="1"/>
          </p:cNvSpPr>
          <p:nvPr/>
        </p:nvSpPr>
        <p:spPr bwMode="auto">
          <a:xfrm>
            <a:off x="1763713" y="2889250"/>
            <a:ext cx="2465387" cy="7016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4000">
                <a:solidFill>
                  <a:srgbClr val="006666"/>
                </a:solidFill>
                <a:ea typeface="楷体_GB2312" pitchFamily="49" charset="-122"/>
              </a:rPr>
              <a:t>哈夫曼树</a:t>
            </a:r>
          </a:p>
        </p:txBody>
      </p:sp>
      <p:sp>
        <p:nvSpPr>
          <p:cNvPr id="280611" name="Text Box 35"/>
          <p:cNvSpPr txBox="1">
            <a:spLocks noChangeArrowheads="1"/>
          </p:cNvSpPr>
          <p:nvPr/>
        </p:nvSpPr>
        <p:spPr bwMode="auto">
          <a:xfrm>
            <a:off x="301625" y="5491163"/>
            <a:ext cx="7580313" cy="1066800"/>
          </a:xfrm>
          <a:prstGeom prst="rect">
            <a:avLst/>
          </a:prstGeom>
          <a:noFill/>
          <a:ln w="12700" cap="sq">
            <a:noFill/>
            <a:miter lim="800000"/>
            <a:headEnd type="none" w="sm" len="sm"/>
            <a:tailEnd type="none" w="sm" len="sm"/>
          </a:ln>
        </p:spPr>
        <p:txBody>
          <a:bodyPr>
            <a:spAutoFit/>
          </a:bodyPr>
          <a:lstStyle/>
          <a:p>
            <a:r>
              <a:rPr lang="en-US" altLang="zh-CN" sz="3200">
                <a:solidFill>
                  <a:srgbClr val="000000"/>
                </a:solidFill>
              </a:rPr>
              <a:t> wpl</a:t>
            </a:r>
            <a:r>
              <a:rPr lang="zh-CN" altLang="en-US" sz="3200">
                <a:solidFill>
                  <a:srgbClr val="000000"/>
                </a:solidFill>
              </a:rPr>
              <a:t>＝</a:t>
            </a:r>
            <a:r>
              <a:rPr lang="en-US" altLang="zh-CN" sz="3200">
                <a:solidFill>
                  <a:srgbClr val="000000"/>
                </a:solidFill>
              </a:rPr>
              <a:t>6×2</a:t>
            </a:r>
            <a:r>
              <a:rPr lang="zh-CN" altLang="en-US" sz="3200">
                <a:solidFill>
                  <a:srgbClr val="000000"/>
                </a:solidFill>
              </a:rPr>
              <a:t>＋</a:t>
            </a:r>
            <a:r>
              <a:rPr lang="en-US" altLang="zh-CN" sz="3200">
                <a:solidFill>
                  <a:srgbClr val="000000"/>
                </a:solidFill>
              </a:rPr>
              <a:t>7×2</a:t>
            </a:r>
            <a:r>
              <a:rPr lang="zh-CN" altLang="en-US" sz="3200">
                <a:solidFill>
                  <a:srgbClr val="000000"/>
                </a:solidFill>
              </a:rPr>
              <a:t>＋</a:t>
            </a:r>
            <a:r>
              <a:rPr lang="en-US" altLang="zh-CN" sz="3200">
                <a:solidFill>
                  <a:srgbClr val="000000"/>
                </a:solidFill>
              </a:rPr>
              <a:t>5×3</a:t>
            </a:r>
            <a:r>
              <a:rPr lang="zh-CN" altLang="en-US" sz="3200">
                <a:solidFill>
                  <a:srgbClr val="000000"/>
                </a:solidFill>
              </a:rPr>
              <a:t>＋</a:t>
            </a:r>
            <a:r>
              <a:rPr lang="en-US" altLang="zh-CN" sz="3200">
                <a:solidFill>
                  <a:srgbClr val="000000"/>
                </a:solidFill>
              </a:rPr>
              <a:t>2×3</a:t>
            </a:r>
            <a:r>
              <a:rPr lang="zh-CN" altLang="en-US" sz="3200">
                <a:solidFill>
                  <a:srgbClr val="000000"/>
                </a:solidFill>
              </a:rPr>
              <a:t>＋</a:t>
            </a:r>
            <a:r>
              <a:rPr lang="en-US" altLang="zh-CN" sz="3200">
                <a:solidFill>
                  <a:srgbClr val="000000"/>
                </a:solidFill>
              </a:rPr>
              <a:t>9×2</a:t>
            </a:r>
          </a:p>
          <a:p>
            <a:r>
              <a:rPr lang="en-US" altLang="zh-CN" sz="3200">
                <a:solidFill>
                  <a:srgbClr val="000000"/>
                </a:solidFill>
              </a:rPr>
              <a:t>       </a:t>
            </a:r>
            <a:r>
              <a:rPr lang="zh-CN" altLang="en-US" sz="3200">
                <a:solidFill>
                  <a:srgbClr val="000000"/>
                </a:solidFill>
              </a:rPr>
              <a:t>＝</a:t>
            </a:r>
            <a:r>
              <a:rPr lang="en-US" altLang="zh-CN" sz="3200">
                <a:solidFill>
                  <a:srgbClr val="000000"/>
                </a:solidFill>
              </a:rPr>
              <a:t>65</a:t>
            </a:r>
          </a:p>
        </p:txBody>
      </p:sp>
      <p:sp>
        <p:nvSpPr>
          <p:cNvPr id="280612" name="Text Box 36"/>
          <p:cNvSpPr txBox="1">
            <a:spLocks noChangeArrowheads="1"/>
          </p:cNvSpPr>
          <p:nvPr/>
        </p:nvSpPr>
        <p:spPr bwMode="auto">
          <a:xfrm>
            <a:off x="250825" y="2708275"/>
            <a:ext cx="4313238" cy="1311275"/>
          </a:xfrm>
          <a:prstGeom prst="rect">
            <a:avLst/>
          </a:prstGeom>
          <a:solidFill>
            <a:srgbClr val="FFFFCC"/>
          </a:solidFill>
          <a:ln w="12700" cap="sq">
            <a:noFill/>
            <a:miter lim="800000"/>
            <a:headEnd type="none" w="sm" len="sm"/>
            <a:tailEnd type="none" w="sm" len="sm"/>
          </a:ln>
        </p:spPr>
        <p:txBody>
          <a:bodyPr>
            <a:spAutoFit/>
          </a:bodyPr>
          <a:lstStyle/>
          <a:p>
            <a:pPr>
              <a:spcBef>
                <a:spcPct val="50000"/>
              </a:spcBef>
            </a:pPr>
            <a:r>
              <a:rPr lang="zh-CN" altLang="en-US" sz="4000" dirty="0">
                <a:solidFill>
                  <a:srgbClr val="FF3300"/>
                </a:solidFill>
                <a:ea typeface="楷体_GB2312" pitchFamily="49" charset="-122"/>
              </a:rPr>
              <a:t>可以</a:t>
            </a:r>
            <a:r>
              <a:rPr lang="zh-CN" altLang="en-US" sz="4000" dirty="0" smtClean="0">
                <a:solidFill>
                  <a:srgbClr val="FF3300"/>
                </a:solidFill>
                <a:ea typeface="楷体_GB2312" pitchFamily="49" charset="-122"/>
              </a:rPr>
              <a:t>证明</a:t>
            </a:r>
            <a:r>
              <a:rPr lang="zh-CN" altLang="en-US" sz="4000" dirty="0" smtClean="0">
                <a:solidFill>
                  <a:srgbClr val="000000"/>
                </a:solidFill>
                <a:ea typeface="楷体_GB2312" pitchFamily="49" charset="-122"/>
              </a:rPr>
              <a:t>二叉哈夫曼</a:t>
            </a:r>
            <a:r>
              <a:rPr lang="zh-CN" altLang="en-US" sz="4000" dirty="0">
                <a:solidFill>
                  <a:srgbClr val="000000"/>
                </a:solidFill>
                <a:ea typeface="楷体_GB2312" pitchFamily="49" charset="-122"/>
              </a:rPr>
              <a:t>树</a:t>
            </a:r>
            <a:r>
              <a:rPr lang="zh-CN" altLang="en-US" sz="4000" dirty="0">
                <a:solidFill>
                  <a:srgbClr val="FF3300"/>
                </a:solidFill>
                <a:ea typeface="楷体_GB2312" pitchFamily="49" charset="-122"/>
              </a:rPr>
              <a:t>是最优树</a:t>
            </a:r>
          </a:p>
        </p:txBody>
      </p:sp>
    </p:spTree>
    <p:extLst>
      <p:ext uri="{BB962C8B-B14F-4D97-AF65-F5344CB8AC3E}">
        <p14:creationId xmlns:p14="http://schemas.microsoft.com/office/powerpoint/2010/main" val="1061598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0599"/>
                                        </p:tgtEl>
                                        <p:attrNameLst>
                                          <p:attrName>style.visibility</p:attrName>
                                        </p:attrNameLst>
                                      </p:cBhvr>
                                      <p:to>
                                        <p:strVal val="visible"/>
                                      </p:to>
                                    </p:set>
                                    <p:animEffect transition="in" filter="wipe(down)">
                                      <p:cBhvr>
                                        <p:cTn id="7" dur="500"/>
                                        <p:tgtEl>
                                          <p:spTgt spid="2805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0600"/>
                                        </p:tgtEl>
                                        <p:attrNameLst>
                                          <p:attrName>style.visibility</p:attrName>
                                        </p:attrNameLst>
                                      </p:cBhvr>
                                      <p:to>
                                        <p:strVal val="visible"/>
                                      </p:to>
                                    </p:set>
                                    <p:animEffect transition="in" filter="wipe(down)">
                                      <p:cBhvr>
                                        <p:cTn id="12" dur="500"/>
                                        <p:tgtEl>
                                          <p:spTgt spid="2806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0598"/>
                                        </p:tgtEl>
                                        <p:attrNameLst>
                                          <p:attrName>style.visibility</p:attrName>
                                        </p:attrNameLst>
                                      </p:cBhvr>
                                      <p:to>
                                        <p:strVal val="visible"/>
                                      </p:to>
                                    </p:set>
                                    <p:animEffect transition="in" filter="wipe(up)">
                                      <p:cBhvr>
                                        <p:cTn id="17" dur="500"/>
                                        <p:tgtEl>
                                          <p:spTgt spid="2805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0608"/>
                                        </p:tgtEl>
                                        <p:attrNameLst>
                                          <p:attrName>style.visibility</p:attrName>
                                        </p:attrNameLst>
                                      </p:cBhvr>
                                      <p:to>
                                        <p:strVal val="visible"/>
                                      </p:to>
                                    </p:set>
                                    <p:animEffect transition="in" filter="wipe(down)">
                                      <p:cBhvr>
                                        <p:cTn id="22" dur="500"/>
                                        <p:tgtEl>
                                          <p:spTgt spid="2806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0609"/>
                                        </p:tgtEl>
                                        <p:attrNameLst>
                                          <p:attrName>style.visibility</p:attrName>
                                        </p:attrNameLst>
                                      </p:cBhvr>
                                      <p:to>
                                        <p:strVal val="visible"/>
                                      </p:to>
                                    </p:set>
                                    <p:animEffect transition="in" filter="wipe(down)">
                                      <p:cBhvr>
                                        <p:cTn id="27" dur="500"/>
                                        <p:tgtEl>
                                          <p:spTgt spid="2806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0607"/>
                                        </p:tgtEl>
                                        <p:attrNameLst>
                                          <p:attrName>style.visibility</p:attrName>
                                        </p:attrNameLst>
                                      </p:cBhvr>
                                      <p:to>
                                        <p:strVal val="visible"/>
                                      </p:to>
                                    </p:set>
                                    <p:animEffect transition="in" filter="wipe(up)">
                                      <p:cBhvr>
                                        <p:cTn id="32" dur="500"/>
                                        <p:tgtEl>
                                          <p:spTgt spid="2806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0610"/>
                                        </p:tgtEl>
                                        <p:attrNameLst>
                                          <p:attrName>style.visibility</p:attrName>
                                        </p:attrNameLst>
                                      </p:cBhvr>
                                      <p:to>
                                        <p:strVal val="visible"/>
                                      </p:to>
                                    </p:set>
                                    <p:animEffect transition="in" filter="wipe(left)">
                                      <p:cBhvr>
                                        <p:cTn id="37" dur="500"/>
                                        <p:tgtEl>
                                          <p:spTgt spid="2806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0611"/>
                                        </p:tgtEl>
                                        <p:attrNameLst>
                                          <p:attrName>style.visibility</p:attrName>
                                        </p:attrNameLst>
                                      </p:cBhvr>
                                      <p:to>
                                        <p:strVal val="visible"/>
                                      </p:to>
                                    </p:set>
                                    <p:animEffect transition="in" filter="wipe(left)">
                                      <p:cBhvr>
                                        <p:cTn id="42" dur="500"/>
                                        <p:tgtEl>
                                          <p:spTgt spid="2806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0612"/>
                                        </p:tgtEl>
                                        <p:attrNameLst>
                                          <p:attrName>style.visibility</p:attrName>
                                        </p:attrNameLst>
                                      </p:cBhvr>
                                      <p:to>
                                        <p:strVal val="visible"/>
                                      </p:to>
                                    </p:set>
                                    <p:animEffect transition="in" filter="wipe(left)">
                                      <p:cBhvr>
                                        <p:cTn id="47" dur="500"/>
                                        <p:tgtEl>
                                          <p:spTgt spid="280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8" grpId="0" animBg="1" autoUpdateAnimBg="0"/>
      <p:bldP spid="280599" grpId="0" animBg="1"/>
      <p:bldP spid="280600" grpId="0" animBg="1"/>
      <p:bldP spid="280607" grpId="0" animBg="1" autoUpdateAnimBg="0"/>
      <p:bldP spid="280608" grpId="0" animBg="1"/>
      <p:bldP spid="280609" grpId="0" animBg="1"/>
      <p:bldP spid="280610" grpId="0" autoUpdateAnimBg="0"/>
      <p:bldP spid="280611" grpId="0" autoUpdateAnimBg="0"/>
      <p:bldP spid="2806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28600" y="180975"/>
            <a:ext cx="6911975" cy="1190625"/>
          </a:xfrm>
          <a:prstGeom prst="rect">
            <a:avLst/>
          </a:prstGeom>
          <a:noFill/>
          <a:ln w="12700" cap="sq">
            <a:noFill/>
            <a:miter lim="800000"/>
            <a:headEnd type="none" w="sm" len="sm"/>
            <a:tailEnd type="none" w="sm" len="sm"/>
          </a:ln>
        </p:spPr>
        <p:txBody>
          <a:bodyPr wrap="none">
            <a:spAutoFit/>
          </a:bodyPr>
          <a:lstStyle/>
          <a:p>
            <a:r>
              <a:rPr lang="zh-CN" altLang="en-US">
                <a:solidFill>
                  <a:srgbClr val="990000"/>
                </a:solidFill>
                <a:latin typeface="楷体_GB2312" pitchFamily="49" charset="-122"/>
                <a:ea typeface="楷体_GB2312" pitchFamily="49" charset="-122"/>
              </a:rPr>
              <a:t>例如</a:t>
            </a:r>
            <a:r>
              <a:rPr lang="en-US" altLang="zh-CN">
                <a:solidFill>
                  <a:srgbClr val="990000"/>
                </a:solidFill>
                <a:latin typeface="楷体_GB2312" pitchFamily="49" charset="-122"/>
                <a:ea typeface="楷体_GB2312" pitchFamily="49" charset="-122"/>
              </a:rPr>
              <a:t>: </a:t>
            </a:r>
            <a:r>
              <a:rPr lang="zh-CN" altLang="en-US">
                <a:solidFill>
                  <a:srgbClr val="990000"/>
                </a:solidFill>
                <a:latin typeface="楷体_GB2312" pitchFamily="49" charset="-122"/>
                <a:ea typeface="楷体_GB2312" pitchFamily="49" charset="-122"/>
              </a:rPr>
              <a:t>已知权值 </a:t>
            </a:r>
            <a:r>
              <a:rPr lang="en-US" altLang="zh-CN">
                <a:solidFill>
                  <a:srgbClr val="990000"/>
                </a:solidFill>
                <a:ea typeface="楷体_GB2312" pitchFamily="49" charset="-122"/>
              </a:rPr>
              <a:t>W={ 5, 6, 2, 9}</a:t>
            </a:r>
            <a:r>
              <a:rPr lang="zh-CN" altLang="en-US">
                <a:solidFill>
                  <a:srgbClr val="990000"/>
                </a:solidFill>
                <a:ea typeface="楷体_GB2312" pitchFamily="49" charset="-122"/>
              </a:rPr>
              <a:t>，</a:t>
            </a:r>
          </a:p>
          <a:p>
            <a:r>
              <a:rPr lang="zh-CN" altLang="en-US">
                <a:solidFill>
                  <a:srgbClr val="990000"/>
                </a:solidFill>
                <a:ea typeface="楷体_GB2312" pitchFamily="49" charset="-122"/>
              </a:rPr>
              <a:t>            构造最优三叉树</a:t>
            </a:r>
            <a:endParaRPr lang="zh-CN" altLang="en-US" sz="2400">
              <a:solidFill>
                <a:srgbClr val="000000"/>
              </a:solidFill>
            </a:endParaRPr>
          </a:p>
        </p:txBody>
      </p:sp>
      <p:grpSp>
        <p:nvGrpSpPr>
          <p:cNvPr id="2" name="Group 3"/>
          <p:cNvGrpSpPr>
            <a:grpSpLocks/>
          </p:cNvGrpSpPr>
          <p:nvPr/>
        </p:nvGrpSpPr>
        <p:grpSpPr bwMode="auto">
          <a:xfrm>
            <a:off x="2638425" y="2348880"/>
            <a:ext cx="4343400" cy="533400"/>
            <a:chOff x="528" y="720"/>
            <a:chExt cx="2736" cy="336"/>
          </a:xfrm>
        </p:grpSpPr>
        <p:sp>
          <p:nvSpPr>
            <p:cNvPr id="57380" name="Oval 4"/>
            <p:cNvSpPr>
              <a:spLocks noChangeArrowheads="1"/>
            </p:cNvSpPr>
            <p:nvPr/>
          </p:nvSpPr>
          <p:spPr bwMode="auto">
            <a:xfrm>
              <a:off x="2304" y="72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9</a:t>
              </a:r>
              <a:endParaRPr lang="en-US" altLang="zh-CN" sz="2400">
                <a:solidFill>
                  <a:srgbClr val="000000"/>
                </a:solidFill>
              </a:endParaRPr>
            </a:p>
          </p:txBody>
        </p:sp>
        <p:sp>
          <p:nvSpPr>
            <p:cNvPr id="57381" name="Oval 5"/>
            <p:cNvSpPr>
              <a:spLocks noChangeArrowheads="1"/>
            </p:cNvSpPr>
            <p:nvPr/>
          </p:nvSpPr>
          <p:spPr bwMode="auto">
            <a:xfrm>
              <a:off x="528" y="72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5</a:t>
              </a:r>
              <a:endParaRPr lang="en-US" altLang="zh-CN" sz="2400">
                <a:solidFill>
                  <a:srgbClr val="000000"/>
                </a:solidFill>
              </a:endParaRPr>
            </a:p>
          </p:txBody>
        </p:sp>
        <p:sp>
          <p:nvSpPr>
            <p:cNvPr id="57382" name="Oval 6"/>
            <p:cNvSpPr>
              <a:spLocks noChangeArrowheads="1"/>
            </p:cNvSpPr>
            <p:nvPr/>
          </p:nvSpPr>
          <p:spPr bwMode="auto">
            <a:xfrm>
              <a:off x="1104" y="72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6</a:t>
              </a:r>
              <a:endParaRPr lang="en-US" altLang="zh-CN" sz="2400">
                <a:solidFill>
                  <a:srgbClr val="000000"/>
                </a:solidFill>
              </a:endParaRPr>
            </a:p>
          </p:txBody>
        </p:sp>
        <p:sp>
          <p:nvSpPr>
            <p:cNvPr id="57383" name="Oval 7"/>
            <p:cNvSpPr>
              <a:spLocks noChangeArrowheads="1"/>
            </p:cNvSpPr>
            <p:nvPr/>
          </p:nvSpPr>
          <p:spPr bwMode="auto">
            <a:xfrm>
              <a:off x="1680" y="72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2</a:t>
              </a:r>
              <a:endParaRPr lang="en-US" altLang="zh-CN" sz="2400">
                <a:solidFill>
                  <a:srgbClr val="000000"/>
                </a:solidFill>
              </a:endParaRPr>
            </a:p>
          </p:txBody>
        </p:sp>
        <p:sp>
          <p:nvSpPr>
            <p:cNvPr id="57384" name="Oval 8"/>
            <p:cNvSpPr>
              <a:spLocks noChangeArrowheads="1"/>
            </p:cNvSpPr>
            <p:nvPr/>
          </p:nvSpPr>
          <p:spPr bwMode="auto">
            <a:xfrm>
              <a:off x="2880" y="720"/>
              <a:ext cx="384" cy="336"/>
            </a:xfrm>
            <a:prstGeom prst="ellipse">
              <a:avLst/>
            </a:prstGeom>
            <a:noFill/>
            <a:ln w="25400" cap="sq">
              <a:noFill/>
              <a:round/>
              <a:headEnd type="none" w="sm" len="sm"/>
              <a:tailEnd type="none" w="sm" len="sm"/>
            </a:ln>
          </p:spPr>
          <p:txBody>
            <a:bodyPr wrap="none" anchor="ctr"/>
            <a:lstStyle/>
            <a:p>
              <a:pPr algn="ctr"/>
              <a:r>
                <a:rPr lang="en-US" altLang="zh-CN" b="1">
                  <a:solidFill>
                    <a:srgbClr val="990000"/>
                  </a:solidFill>
                </a:rPr>
                <a:t> </a:t>
              </a:r>
              <a:endParaRPr lang="en-US" altLang="zh-CN" sz="2400">
                <a:solidFill>
                  <a:srgbClr val="000000"/>
                </a:solidFill>
              </a:endParaRPr>
            </a:p>
          </p:txBody>
        </p:sp>
      </p:grpSp>
      <p:grpSp>
        <p:nvGrpSpPr>
          <p:cNvPr id="3" name="Group 9"/>
          <p:cNvGrpSpPr>
            <a:grpSpLocks/>
          </p:cNvGrpSpPr>
          <p:nvPr/>
        </p:nvGrpSpPr>
        <p:grpSpPr bwMode="auto">
          <a:xfrm>
            <a:off x="409575" y="4005089"/>
            <a:ext cx="2781300" cy="1784350"/>
            <a:chOff x="1401" y="2406"/>
            <a:chExt cx="1752" cy="1124"/>
          </a:xfrm>
        </p:grpSpPr>
        <p:sp>
          <p:nvSpPr>
            <p:cNvPr id="57373" name="Oval 10"/>
            <p:cNvSpPr>
              <a:spLocks noChangeArrowheads="1"/>
            </p:cNvSpPr>
            <p:nvPr/>
          </p:nvSpPr>
          <p:spPr bwMode="auto">
            <a:xfrm>
              <a:off x="1401" y="3183"/>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2</a:t>
              </a:r>
              <a:endParaRPr lang="en-US" altLang="zh-CN" sz="2400">
                <a:solidFill>
                  <a:srgbClr val="000000"/>
                </a:solidFill>
              </a:endParaRPr>
            </a:p>
          </p:txBody>
        </p:sp>
        <p:sp>
          <p:nvSpPr>
            <p:cNvPr id="57374" name="Oval 11"/>
            <p:cNvSpPr>
              <a:spLocks noChangeArrowheads="1"/>
            </p:cNvSpPr>
            <p:nvPr/>
          </p:nvSpPr>
          <p:spPr bwMode="auto">
            <a:xfrm>
              <a:off x="2097" y="3192"/>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5</a:t>
              </a:r>
              <a:endParaRPr lang="en-US" altLang="zh-CN" sz="2400">
                <a:solidFill>
                  <a:srgbClr val="000000"/>
                </a:solidFill>
              </a:endParaRPr>
            </a:p>
          </p:txBody>
        </p:sp>
        <p:sp>
          <p:nvSpPr>
            <p:cNvPr id="57375" name="Line 12"/>
            <p:cNvSpPr>
              <a:spLocks noChangeShapeType="1"/>
            </p:cNvSpPr>
            <p:nvPr/>
          </p:nvSpPr>
          <p:spPr bwMode="auto">
            <a:xfrm flipH="1">
              <a:off x="1683" y="2832"/>
              <a:ext cx="406" cy="36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7376" name="Line 13"/>
            <p:cNvSpPr>
              <a:spLocks noChangeShapeType="1"/>
            </p:cNvSpPr>
            <p:nvPr/>
          </p:nvSpPr>
          <p:spPr bwMode="auto">
            <a:xfrm>
              <a:off x="2289" y="2814"/>
              <a:ext cx="0" cy="378"/>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7377" name="Oval 14"/>
            <p:cNvSpPr>
              <a:spLocks noChangeArrowheads="1"/>
            </p:cNvSpPr>
            <p:nvPr/>
          </p:nvSpPr>
          <p:spPr bwMode="auto">
            <a:xfrm>
              <a:off x="2769" y="3194"/>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6</a:t>
              </a:r>
              <a:endParaRPr lang="en-US" altLang="zh-CN" sz="2400">
                <a:solidFill>
                  <a:srgbClr val="000000"/>
                </a:solidFill>
              </a:endParaRPr>
            </a:p>
          </p:txBody>
        </p:sp>
        <p:sp>
          <p:nvSpPr>
            <p:cNvPr id="57378" name="Line 15"/>
            <p:cNvSpPr>
              <a:spLocks noChangeShapeType="1"/>
            </p:cNvSpPr>
            <p:nvPr/>
          </p:nvSpPr>
          <p:spPr bwMode="auto">
            <a:xfrm>
              <a:off x="2433" y="2841"/>
              <a:ext cx="432" cy="369"/>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7379" name="Text Box 16"/>
            <p:cNvSpPr txBox="1">
              <a:spLocks noChangeArrowheads="1"/>
            </p:cNvSpPr>
            <p:nvPr/>
          </p:nvSpPr>
          <p:spPr bwMode="auto">
            <a:xfrm>
              <a:off x="2073" y="2406"/>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13</a:t>
              </a:r>
              <a:endParaRPr lang="en-US" altLang="zh-CN" sz="2400">
                <a:solidFill>
                  <a:srgbClr val="000000"/>
                </a:solidFill>
              </a:endParaRPr>
            </a:p>
          </p:txBody>
        </p:sp>
      </p:grpSp>
      <p:grpSp>
        <p:nvGrpSpPr>
          <p:cNvPr id="4" name="Group 17"/>
          <p:cNvGrpSpPr>
            <a:grpSpLocks/>
          </p:cNvGrpSpPr>
          <p:nvPr/>
        </p:nvGrpSpPr>
        <p:grpSpPr bwMode="auto">
          <a:xfrm>
            <a:off x="1857375" y="2962101"/>
            <a:ext cx="2557463" cy="1690688"/>
            <a:chOff x="2313" y="1749"/>
            <a:chExt cx="1611" cy="1065"/>
          </a:xfrm>
        </p:grpSpPr>
        <p:sp>
          <p:nvSpPr>
            <p:cNvPr id="57369" name="Oval 18"/>
            <p:cNvSpPr>
              <a:spLocks noChangeArrowheads="1"/>
            </p:cNvSpPr>
            <p:nvPr/>
          </p:nvSpPr>
          <p:spPr bwMode="auto">
            <a:xfrm>
              <a:off x="3540" y="2478"/>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9</a:t>
              </a:r>
              <a:endParaRPr lang="en-US" altLang="zh-CN" sz="2400">
                <a:solidFill>
                  <a:srgbClr val="000000"/>
                </a:solidFill>
              </a:endParaRPr>
            </a:p>
          </p:txBody>
        </p:sp>
        <p:sp>
          <p:nvSpPr>
            <p:cNvPr id="57370" name="Text Box 19"/>
            <p:cNvSpPr txBox="1">
              <a:spLocks noChangeArrowheads="1"/>
            </p:cNvSpPr>
            <p:nvPr/>
          </p:nvSpPr>
          <p:spPr bwMode="auto">
            <a:xfrm>
              <a:off x="2802" y="1749"/>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22</a:t>
              </a:r>
              <a:endParaRPr lang="en-US" altLang="zh-CN" sz="2400">
                <a:solidFill>
                  <a:srgbClr val="000000"/>
                </a:solidFill>
              </a:endParaRPr>
            </a:p>
          </p:txBody>
        </p:sp>
        <p:sp>
          <p:nvSpPr>
            <p:cNvPr id="57371" name="Line 20"/>
            <p:cNvSpPr>
              <a:spLocks noChangeShapeType="1"/>
            </p:cNvSpPr>
            <p:nvPr/>
          </p:nvSpPr>
          <p:spPr bwMode="auto">
            <a:xfrm flipH="1">
              <a:off x="2313" y="2148"/>
              <a:ext cx="523" cy="243"/>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7372" name="Line 21"/>
            <p:cNvSpPr>
              <a:spLocks noChangeShapeType="1"/>
            </p:cNvSpPr>
            <p:nvPr/>
          </p:nvSpPr>
          <p:spPr bwMode="auto">
            <a:xfrm>
              <a:off x="3216" y="2166"/>
              <a:ext cx="513" cy="315"/>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grpSp>
      <p:grpSp>
        <p:nvGrpSpPr>
          <p:cNvPr id="5" name="Group 22"/>
          <p:cNvGrpSpPr>
            <a:grpSpLocks/>
          </p:cNvGrpSpPr>
          <p:nvPr/>
        </p:nvGrpSpPr>
        <p:grpSpPr bwMode="auto">
          <a:xfrm>
            <a:off x="4752975" y="4119389"/>
            <a:ext cx="2781300" cy="1784350"/>
            <a:chOff x="2994" y="2397"/>
            <a:chExt cx="1752" cy="1124"/>
          </a:xfrm>
        </p:grpSpPr>
        <p:sp>
          <p:nvSpPr>
            <p:cNvPr id="57364" name="Oval 23"/>
            <p:cNvSpPr>
              <a:spLocks noChangeArrowheads="1"/>
            </p:cNvSpPr>
            <p:nvPr/>
          </p:nvSpPr>
          <p:spPr bwMode="auto">
            <a:xfrm>
              <a:off x="2994" y="3174"/>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2</a:t>
              </a:r>
              <a:endParaRPr lang="en-US" altLang="zh-CN" sz="2400">
                <a:solidFill>
                  <a:srgbClr val="000000"/>
                </a:solidFill>
              </a:endParaRPr>
            </a:p>
          </p:txBody>
        </p:sp>
        <p:sp>
          <p:nvSpPr>
            <p:cNvPr id="57365" name="Line 24"/>
            <p:cNvSpPr>
              <a:spLocks noChangeShapeType="1"/>
            </p:cNvSpPr>
            <p:nvPr/>
          </p:nvSpPr>
          <p:spPr bwMode="auto">
            <a:xfrm flipH="1">
              <a:off x="3276" y="2823"/>
              <a:ext cx="406" cy="360"/>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7366" name="Oval 25"/>
            <p:cNvSpPr>
              <a:spLocks noChangeArrowheads="1"/>
            </p:cNvSpPr>
            <p:nvPr/>
          </p:nvSpPr>
          <p:spPr bwMode="auto">
            <a:xfrm>
              <a:off x="4362" y="3185"/>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5</a:t>
              </a:r>
              <a:endParaRPr lang="en-US" altLang="zh-CN" sz="2400">
                <a:solidFill>
                  <a:srgbClr val="000000"/>
                </a:solidFill>
              </a:endParaRPr>
            </a:p>
          </p:txBody>
        </p:sp>
        <p:sp>
          <p:nvSpPr>
            <p:cNvPr id="57367" name="Line 26"/>
            <p:cNvSpPr>
              <a:spLocks noChangeShapeType="1"/>
            </p:cNvSpPr>
            <p:nvPr/>
          </p:nvSpPr>
          <p:spPr bwMode="auto">
            <a:xfrm>
              <a:off x="4026" y="2832"/>
              <a:ext cx="432" cy="369"/>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7368" name="Text Box 27"/>
            <p:cNvSpPr txBox="1">
              <a:spLocks noChangeArrowheads="1"/>
            </p:cNvSpPr>
            <p:nvPr/>
          </p:nvSpPr>
          <p:spPr bwMode="auto">
            <a:xfrm>
              <a:off x="3666" y="2397"/>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 7</a:t>
              </a:r>
              <a:endParaRPr lang="en-US" altLang="zh-CN" sz="2400">
                <a:solidFill>
                  <a:srgbClr val="000000"/>
                </a:solidFill>
              </a:endParaRPr>
            </a:p>
          </p:txBody>
        </p:sp>
      </p:grpSp>
      <p:grpSp>
        <p:nvGrpSpPr>
          <p:cNvPr id="6" name="Group 28"/>
          <p:cNvGrpSpPr>
            <a:grpSpLocks/>
          </p:cNvGrpSpPr>
          <p:nvPr/>
        </p:nvGrpSpPr>
        <p:grpSpPr bwMode="auto">
          <a:xfrm>
            <a:off x="6200775" y="2904951"/>
            <a:ext cx="2557463" cy="1862138"/>
            <a:chOff x="3726" y="1632"/>
            <a:chExt cx="1611" cy="1173"/>
          </a:xfrm>
        </p:grpSpPr>
        <p:sp>
          <p:nvSpPr>
            <p:cNvPr id="57358" name="Oval 29"/>
            <p:cNvSpPr>
              <a:spLocks noChangeArrowheads="1"/>
            </p:cNvSpPr>
            <p:nvPr/>
          </p:nvSpPr>
          <p:spPr bwMode="auto">
            <a:xfrm>
              <a:off x="4953" y="2469"/>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9</a:t>
              </a:r>
              <a:endParaRPr lang="en-US" altLang="zh-CN" sz="2400">
                <a:solidFill>
                  <a:srgbClr val="000000"/>
                </a:solidFill>
              </a:endParaRPr>
            </a:p>
          </p:txBody>
        </p:sp>
        <p:sp>
          <p:nvSpPr>
            <p:cNvPr id="57359" name="Text Box 30"/>
            <p:cNvSpPr txBox="1">
              <a:spLocks noChangeArrowheads="1"/>
            </p:cNvSpPr>
            <p:nvPr/>
          </p:nvSpPr>
          <p:spPr bwMode="auto">
            <a:xfrm>
              <a:off x="4215" y="1632"/>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p>
              <a:r>
                <a:rPr lang="en-US" altLang="zh-CN" b="1">
                  <a:solidFill>
                    <a:srgbClr val="FF3300"/>
                  </a:solidFill>
                </a:rPr>
                <a:t>22</a:t>
              </a:r>
              <a:endParaRPr lang="en-US" altLang="zh-CN" sz="2400">
                <a:solidFill>
                  <a:srgbClr val="000000"/>
                </a:solidFill>
              </a:endParaRPr>
            </a:p>
          </p:txBody>
        </p:sp>
        <p:sp>
          <p:nvSpPr>
            <p:cNvPr id="57360" name="Line 31"/>
            <p:cNvSpPr>
              <a:spLocks noChangeShapeType="1"/>
            </p:cNvSpPr>
            <p:nvPr/>
          </p:nvSpPr>
          <p:spPr bwMode="auto">
            <a:xfrm flipH="1">
              <a:off x="3726" y="2058"/>
              <a:ext cx="523" cy="333"/>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7361" name="Line 32"/>
            <p:cNvSpPr>
              <a:spLocks noChangeShapeType="1"/>
            </p:cNvSpPr>
            <p:nvPr/>
          </p:nvSpPr>
          <p:spPr bwMode="auto">
            <a:xfrm>
              <a:off x="4629" y="2076"/>
              <a:ext cx="468" cy="378"/>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7362" name="Line 33"/>
            <p:cNvSpPr>
              <a:spLocks noChangeShapeType="1"/>
            </p:cNvSpPr>
            <p:nvPr/>
          </p:nvSpPr>
          <p:spPr bwMode="auto">
            <a:xfrm>
              <a:off x="4404" y="2049"/>
              <a:ext cx="0" cy="396"/>
            </a:xfrm>
            <a:prstGeom prst="line">
              <a:avLst/>
            </a:prstGeom>
            <a:noFill/>
            <a:ln w="28575" cap="sq">
              <a:solidFill>
                <a:srgbClr val="990000"/>
              </a:solidFill>
              <a:round/>
              <a:headEnd type="none" w="sm" len="sm"/>
              <a:tailEnd type="none" w="sm" len="sm"/>
            </a:ln>
          </p:spPr>
          <p:txBody>
            <a:bodyPr wrap="none" anchor="ctr"/>
            <a:lstStyle/>
            <a:p>
              <a:endParaRPr lang="zh-CN" altLang="en-US" sz="2400">
                <a:solidFill>
                  <a:srgbClr val="000000"/>
                </a:solidFill>
              </a:endParaRPr>
            </a:p>
          </p:txBody>
        </p:sp>
        <p:sp>
          <p:nvSpPr>
            <p:cNvPr id="57363" name="Oval 34"/>
            <p:cNvSpPr>
              <a:spLocks noChangeArrowheads="1"/>
            </p:cNvSpPr>
            <p:nvPr/>
          </p:nvSpPr>
          <p:spPr bwMode="auto">
            <a:xfrm>
              <a:off x="4224" y="2433"/>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p>
              <a:pPr algn="ctr"/>
              <a:r>
                <a:rPr lang="en-US" altLang="zh-CN" b="1">
                  <a:solidFill>
                    <a:srgbClr val="990000"/>
                  </a:solidFill>
                </a:rPr>
                <a:t>6</a:t>
              </a:r>
              <a:endParaRPr lang="en-US" altLang="zh-CN" sz="2400">
                <a:solidFill>
                  <a:srgbClr val="000000"/>
                </a:solidFill>
              </a:endParaRPr>
            </a:p>
          </p:txBody>
        </p:sp>
      </p:grpSp>
      <p:sp>
        <p:nvSpPr>
          <p:cNvPr id="282659" name="Text Box 35"/>
          <p:cNvSpPr txBox="1">
            <a:spLocks noChangeArrowheads="1"/>
          </p:cNvSpPr>
          <p:nvPr/>
        </p:nvSpPr>
        <p:spPr bwMode="auto">
          <a:xfrm>
            <a:off x="73025" y="5991051"/>
            <a:ext cx="4679950" cy="822325"/>
          </a:xfrm>
          <a:prstGeom prst="rect">
            <a:avLst/>
          </a:prstGeom>
          <a:noFill/>
          <a:ln w="12700" cap="sq">
            <a:noFill/>
            <a:miter lim="800000"/>
            <a:headEnd type="none" w="sm" len="sm"/>
            <a:tailEnd type="none" w="sm" len="sm"/>
          </a:ln>
        </p:spPr>
        <p:txBody>
          <a:bodyPr>
            <a:spAutoFit/>
          </a:bodyPr>
          <a:lstStyle/>
          <a:p>
            <a:r>
              <a:rPr lang="en-US" altLang="zh-CN" sz="2400" b="1">
                <a:solidFill>
                  <a:srgbClr val="000000"/>
                </a:solidFill>
              </a:rPr>
              <a:t> </a:t>
            </a:r>
            <a:r>
              <a:rPr lang="en-US" altLang="zh-CN" sz="2400" b="1">
                <a:solidFill>
                  <a:srgbClr val="FF33CC"/>
                </a:solidFill>
              </a:rPr>
              <a:t>wpl</a:t>
            </a:r>
            <a:r>
              <a:rPr lang="zh-CN" altLang="en-US" sz="2400" b="1">
                <a:solidFill>
                  <a:srgbClr val="FF33CC"/>
                </a:solidFill>
              </a:rPr>
              <a:t>＝</a:t>
            </a:r>
            <a:r>
              <a:rPr lang="en-US" altLang="zh-CN" sz="2400" b="1">
                <a:solidFill>
                  <a:srgbClr val="FF33CC"/>
                </a:solidFill>
              </a:rPr>
              <a:t>2×2</a:t>
            </a:r>
            <a:r>
              <a:rPr lang="zh-CN" altLang="en-US" sz="2400" b="1">
                <a:solidFill>
                  <a:srgbClr val="FF33CC"/>
                </a:solidFill>
              </a:rPr>
              <a:t>＋</a:t>
            </a:r>
            <a:r>
              <a:rPr lang="en-US" altLang="zh-CN" sz="2400" b="1">
                <a:solidFill>
                  <a:srgbClr val="FF33CC"/>
                </a:solidFill>
              </a:rPr>
              <a:t>5×2</a:t>
            </a:r>
            <a:r>
              <a:rPr lang="zh-CN" altLang="en-US" sz="2400" b="1">
                <a:solidFill>
                  <a:srgbClr val="FF33CC"/>
                </a:solidFill>
              </a:rPr>
              <a:t>＋</a:t>
            </a:r>
            <a:r>
              <a:rPr lang="en-US" altLang="zh-CN" sz="2400" b="1">
                <a:solidFill>
                  <a:srgbClr val="FF33CC"/>
                </a:solidFill>
              </a:rPr>
              <a:t>6×2</a:t>
            </a:r>
            <a:r>
              <a:rPr lang="zh-CN" altLang="en-US" sz="2400" b="1">
                <a:solidFill>
                  <a:srgbClr val="FF33CC"/>
                </a:solidFill>
              </a:rPr>
              <a:t>＋</a:t>
            </a:r>
            <a:r>
              <a:rPr lang="en-US" altLang="zh-CN" sz="2400" b="1">
                <a:solidFill>
                  <a:srgbClr val="FF33CC"/>
                </a:solidFill>
              </a:rPr>
              <a:t>9×1</a:t>
            </a:r>
          </a:p>
          <a:p>
            <a:r>
              <a:rPr lang="en-US" altLang="zh-CN" sz="2400" b="1">
                <a:solidFill>
                  <a:srgbClr val="FF33CC"/>
                </a:solidFill>
              </a:rPr>
              <a:t>       </a:t>
            </a:r>
            <a:r>
              <a:rPr lang="zh-CN" altLang="en-US" sz="2400" b="1">
                <a:solidFill>
                  <a:srgbClr val="FF33CC"/>
                </a:solidFill>
              </a:rPr>
              <a:t>＝</a:t>
            </a:r>
            <a:r>
              <a:rPr lang="en-US" altLang="zh-CN" sz="2400" b="1">
                <a:solidFill>
                  <a:srgbClr val="FF33CC"/>
                </a:solidFill>
              </a:rPr>
              <a:t>35</a:t>
            </a:r>
          </a:p>
        </p:txBody>
      </p:sp>
      <p:sp>
        <p:nvSpPr>
          <p:cNvPr id="282660" name="Text Box 36"/>
          <p:cNvSpPr txBox="1">
            <a:spLocks noChangeArrowheads="1"/>
          </p:cNvSpPr>
          <p:nvPr/>
        </p:nvSpPr>
        <p:spPr bwMode="auto">
          <a:xfrm>
            <a:off x="4545013" y="5991051"/>
            <a:ext cx="4679950" cy="822325"/>
          </a:xfrm>
          <a:prstGeom prst="rect">
            <a:avLst/>
          </a:prstGeom>
          <a:noFill/>
          <a:ln w="12700" cap="sq">
            <a:noFill/>
            <a:miter lim="800000"/>
            <a:headEnd type="none" w="sm" len="sm"/>
            <a:tailEnd type="none" w="sm" len="sm"/>
          </a:ln>
        </p:spPr>
        <p:txBody>
          <a:bodyPr>
            <a:spAutoFit/>
          </a:bodyPr>
          <a:lstStyle/>
          <a:p>
            <a:r>
              <a:rPr lang="en-US" altLang="zh-CN" sz="2400" b="1">
                <a:solidFill>
                  <a:srgbClr val="000000"/>
                </a:solidFill>
              </a:rPr>
              <a:t> </a:t>
            </a:r>
            <a:r>
              <a:rPr lang="en-US" altLang="zh-CN" sz="2400" b="1">
                <a:solidFill>
                  <a:srgbClr val="6666FF"/>
                </a:solidFill>
              </a:rPr>
              <a:t>wp2</a:t>
            </a:r>
            <a:r>
              <a:rPr lang="zh-CN" altLang="en-US" sz="2400" b="1">
                <a:solidFill>
                  <a:srgbClr val="6666FF"/>
                </a:solidFill>
              </a:rPr>
              <a:t>＝</a:t>
            </a:r>
            <a:r>
              <a:rPr lang="en-US" altLang="zh-CN" sz="2400" b="1">
                <a:solidFill>
                  <a:srgbClr val="6666FF"/>
                </a:solidFill>
              </a:rPr>
              <a:t>2×2</a:t>
            </a:r>
            <a:r>
              <a:rPr lang="zh-CN" altLang="en-US" sz="2400" b="1">
                <a:solidFill>
                  <a:srgbClr val="6666FF"/>
                </a:solidFill>
              </a:rPr>
              <a:t>＋</a:t>
            </a:r>
            <a:r>
              <a:rPr lang="en-US" altLang="zh-CN" sz="2400" b="1">
                <a:solidFill>
                  <a:srgbClr val="6666FF"/>
                </a:solidFill>
              </a:rPr>
              <a:t>5×2</a:t>
            </a:r>
            <a:r>
              <a:rPr lang="zh-CN" altLang="en-US" sz="2400" b="1">
                <a:solidFill>
                  <a:srgbClr val="6666FF"/>
                </a:solidFill>
              </a:rPr>
              <a:t>＋</a:t>
            </a:r>
            <a:r>
              <a:rPr lang="en-US" altLang="zh-CN" sz="2400" b="1">
                <a:solidFill>
                  <a:srgbClr val="6666FF"/>
                </a:solidFill>
              </a:rPr>
              <a:t>6×1</a:t>
            </a:r>
            <a:r>
              <a:rPr lang="zh-CN" altLang="en-US" sz="2400" b="1">
                <a:solidFill>
                  <a:srgbClr val="6666FF"/>
                </a:solidFill>
              </a:rPr>
              <a:t>＋</a:t>
            </a:r>
            <a:r>
              <a:rPr lang="en-US" altLang="zh-CN" sz="2400" b="1">
                <a:solidFill>
                  <a:srgbClr val="6666FF"/>
                </a:solidFill>
              </a:rPr>
              <a:t>9×1</a:t>
            </a:r>
          </a:p>
          <a:p>
            <a:r>
              <a:rPr lang="en-US" altLang="zh-CN" sz="2400" b="1">
                <a:solidFill>
                  <a:srgbClr val="6666FF"/>
                </a:solidFill>
              </a:rPr>
              <a:t>        </a:t>
            </a:r>
            <a:r>
              <a:rPr lang="zh-CN" altLang="en-US" sz="2400" b="1">
                <a:solidFill>
                  <a:srgbClr val="6666FF"/>
                </a:solidFill>
              </a:rPr>
              <a:t>＝</a:t>
            </a:r>
            <a:r>
              <a:rPr lang="en-US" altLang="zh-CN" sz="2400" b="1">
                <a:solidFill>
                  <a:srgbClr val="6666FF"/>
                </a:solidFill>
              </a:rPr>
              <a:t>29</a:t>
            </a:r>
          </a:p>
        </p:txBody>
      </p:sp>
      <p:grpSp>
        <p:nvGrpSpPr>
          <p:cNvPr id="7" name="Group 37"/>
          <p:cNvGrpSpPr>
            <a:grpSpLocks/>
          </p:cNvGrpSpPr>
          <p:nvPr/>
        </p:nvGrpSpPr>
        <p:grpSpPr bwMode="auto">
          <a:xfrm>
            <a:off x="5853113" y="4767089"/>
            <a:ext cx="609600" cy="1104900"/>
            <a:chOff x="3687" y="2805"/>
            <a:chExt cx="384" cy="696"/>
          </a:xfrm>
        </p:grpSpPr>
        <p:sp>
          <p:nvSpPr>
            <p:cNvPr id="57356" name="Line 38"/>
            <p:cNvSpPr>
              <a:spLocks noChangeShapeType="1"/>
            </p:cNvSpPr>
            <p:nvPr/>
          </p:nvSpPr>
          <p:spPr bwMode="auto">
            <a:xfrm>
              <a:off x="3882" y="2805"/>
              <a:ext cx="0" cy="378"/>
            </a:xfrm>
            <a:prstGeom prst="line">
              <a:avLst/>
            </a:prstGeom>
            <a:noFill/>
            <a:ln w="28575" cap="sq">
              <a:solidFill>
                <a:srgbClr val="3366FF"/>
              </a:solidFill>
              <a:round/>
              <a:headEnd type="none" w="sm" len="sm"/>
              <a:tailEnd type="none" w="sm" len="sm"/>
            </a:ln>
          </p:spPr>
          <p:txBody>
            <a:bodyPr wrap="none" anchor="ctr"/>
            <a:lstStyle/>
            <a:p>
              <a:endParaRPr lang="zh-CN" altLang="en-US" sz="2400">
                <a:solidFill>
                  <a:srgbClr val="000000"/>
                </a:solidFill>
              </a:endParaRPr>
            </a:p>
          </p:txBody>
        </p:sp>
        <p:sp>
          <p:nvSpPr>
            <p:cNvPr id="57357" name="Oval 39"/>
            <p:cNvSpPr>
              <a:spLocks noChangeArrowheads="1"/>
            </p:cNvSpPr>
            <p:nvPr/>
          </p:nvSpPr>
          <p:spPr bwMode="auto">
            <a:xfrm>
              <a:off x="3687" y="3165"/>
              <a:ext cx="384" cy="336"/>
            </a:xfrm>
            <a:prstGeom prst="ellipse">
              <a:avLst/>
            </a:prstGeom>
            <a:solidFill>
              <a:srgbClr val="CCFFCC">
                <a:alpha val="50195"/>
              </a:srgbClr>
            </a:solidFill>
            <a:ln w="25400" cap="sq">
              <a:solidFill>
                <a:srgbClr val="0000FF"/>
              </a:solidFill>
              <a:round/>
              <a:headEnd type="none" w="sm" len="sm"/>
              <a:tailEnd type="none" w="sm" len="sm"/>
            </a:ln>
          </p:spPr>
          <p:txBody>
            <a:bodyPr wrap="none" anchor="ctr"/>
            <a:lstStyle/>
            <a:p>
              <a:pPr algn="ctr"/>
              <a:r>
                <a:rPr lang="en-US" altLang="zh-CN" b="1">
                  <a:solidFill>
                    <a:srgbClr val="990000"/>
                  </a:solidFill>
                </a:rPr>
                <a:t>0</a:t>
              </a:r>
              <a:endParaRPr lang="en-US" altLang="zh-CN" sz="2400">
                <a:solidFill>
                  <a:srgbClr val="000000"/>
                </a:solidFill>
              </a:endParaRPr>
            </a:p>
          </p:txBody>
        </p:sp>
      </p:grpSp>
      <p:sp>
        <p:nvSpPr>
          <p:cNvPr id="40" name="矩形 39"/>
          <p:cNvSpPr>
            <a:spLocks noChangeArrowheads="1"/>
          </p:cNvSpPr>
          <p:nvPr/>
        </p:nvSpPr>
        <p:spPr bwMode="auto">
          <a:xfrm>
            <a:off x="179512" y="44624"/>
            <a:ext cx="8820472" cy="2246769"/>
          </a:xfrm>
          <a:prstGeom prst="rect">
            <a:avLst/>
          </a:prstGeom>
          <a:solidFill>
            <a:srgbClr val="FFFF00"/>
          </a:solidFill>
          <a:ln w="9525">
            <a:noFill/>
            <a:miter lim="800000"/>
            <a:headEnd/>
            <a:tailEnd/>
          </a:ln>
        </p:spPr>
        <p:txBody>
          <a:bodyPr wrap="square">
            <a:spAutoFit/>
          </a:bodyPr>
          <a:lstStyle/>
          <a:p>
            <a:r>
              <a:rPr lang="zh-CN" altLang="en-US" sz="2800" dirty="0" smtClean="0">
                <a:solidFill>
                  <a:srgbClr val="000000"/>
                </a:solidFill>
              </a:rPr>
              <a:t>假设有</a:t>
            </a:r>
            <a:r>
              <a:rPr lang="en-US" altLang="zh-CN" sz="2800" dirty="0" smtClean="0">
                <a:solidFill>
                  <a:srgbClr val="000000"/>
                </a:solidFill>
              </a:rPr>
              <a:t>n</a:t>
            </a:r>
            <a:r>
              <a:rPr lang="zh-CN" altLang="en-US" sz="2800" dirty="0" smtClean="0">
                <a:solidFill>
                  <a:srgbClr val="000000"/>
                </a:solidFill>
              </a:rPr>
              <a:t>个叶子结点，要构造一棵</a:t>
            </a:r>
            <a:r>
              <a:rPr lang="en-US" altLang="zh-CN" sz="2800" dirty="0" smtClean="0">
                <a:solidFill>
                  <a:srgbClr val="000000"/>
                </a:solidFill>
              </a:rPr>
              <a:t>m</a:t>
            </a:r>
            <a:r>
              <a:rPr lang="zh-CN" altLang="en-US" sz="2800" dirty="0" smtClean="0">
                <a:solidFill>
                  <a:srgbClr val="000000"/>
                </a:solidFill>
              </a:rPr>
              <a:t>叉最优树，</a:t>
            </a:r>
            <a:endParaRPr lang="en-US" altLang="zh-CN" sz="2800" dirty="0" smtClean="0">
              <a:solidFill>
                <a:srgbClr val="000000"/>
              </a:solidFill>
            </a:endParaRPr>
          </a:p>
          <a:p>
            <a:r>
              <a:rPr lang="zh-CN" altLang="en-US" sz="2800" dirty="0" smtClean="0">
                <a:solidFill>
                  <a:srgbClr val="000000"/>
                </a:solidFill>
              </a:rPr>
              <a:t>如果</a:t>
            </a:r>
            <a:r>
              <a:rPr lang="zh-CN" altLang="en-US" sz="2800" dirty="0">
                <a:solidFill>
                  <a:srgbClr val="000000"/>
                </a:solidFill>
                <a:sym typeface="Wingdings" pitchFamily="2" charset="2"/>
              </a:rPr>
              <a:t>（</a:t>
            </a:r>
            <a:r>
              <a:rPr lang="en-US" altLang="zh-CN" sz="2800" dirty="0">
                <a:solidFill>
                  <a:srgbClr val="000000"/>
                </a:solidFill>
                <a:sym typeface="Wingdings" pitchFamily="2" charset="2"/>
              </a:rPr>
              <a:t>n</a:t>
            </a:r>
            <a:r>
              <a:rPr lang="zh-CN" altLang="en-US" sz="2800" dirty="0">
                <a:solidFill>
                  <a:srgbClr val="000000"/>
                </a:solidFill>
                <a:sym typeface="Wingdings" pitchFamily="2" charset="2"/>
              </a:rPr>
              <a:t>－</a:t>
            </a:r>
            <a:r>
              <a:rPr lang="en-US" altLang="zh-CN" sz="2800" dirty="0">
                <a:solidFill>
                  <a:srgbClr val="000000"/>
                </a:solidFill>
                <a:sym typeface="Wingdings" pitchFamily="2" charset="2"/>
              </a:rPr>
              <a:t>1</a:t>
            </a:r>
            <a:r>
              <a:rPr lang="zh-CN" altLang="en-US" sz="2800" dirty="0">
                <a:solidFill>
                  <a:srgbClr val="000000"/>
                </a:solidFill>
                <a:sym typeface="Wingdings" pitchFamily="2" charset="2"/>
              </a:rPr>
              <a:t>）</a:t>
            </a:r>
            <a:r>
              <a:rPr lang="en-US" altLang="zh-CN" sz="2800" dirty="0">
                <a:solidFill>
                  <a:srgbClr val="000000"/>
                </a:solidFill>
                <a:sym typeface="Wingdings" pitchFamily="2" charset="2"/>
              </a:rPr>
              <a:t>Mod</a:t>
            </a:r>
            <a:r>
              <a:rPr lang="zh-CN" altLang="en-US" sz="2800" dirty="0">
                <a:solidFill>
                  <a:srgbClr val="000000"/>
                </a:solidFill>
                <a:sym typeface="Wingdings" pitchFamily="2" charset="2"/>
              </a:rPr>
              <a:t>（</a:t>
            </a:r>
            <a:r>
              <a:rPr lang="en-US" altLang="zh-CN" sz="2800" dirty="0">
                <a:solidFill>
                  <a:srgbClr val="000000"/>
                </a:solidFill>
                <a:sym typeface="Wingdings" pitchFamily="2" charset="2"/>
              </a:rPr>
              <a:t>m</a:t>
            </a:r>
            <a:r>
              <a:rPr lang="zh-CN" altLang="en-US" sz="2800" dirty="0">
                <a:solidFill>
                  <a:srgbClr val="000000"/>
                </a:solidFill>
                <a:sym typeface="Wingdings" pitchFamily="2" charset="2"/>
              </a:rPr>
              <a:t>－</a:t>
            </a:r>
            <a:r>
              <a:rPr lang="en-US" altLang="zh-CN" sz="2800" dirty="0">
                <a:solidFill>
                  <a:srgbClr val="000000"/>
                </a:solidFill>
                <a:sym typeface="Wingdings" pitchFamily="2" charset="2"/>
              </a:rPr>
              <a:t>1</a:t>
            </a:r>
            <a:r>
              <a:rPr lang="zh-CN" altLang="en-US" sz="2800" dirty="0">
                <a:solidFill>
                  <a:srgbClr val="000000"/>
                </a:solidFill>
                <a:sym typeface="Wingdings" pitchFamily="2" charset="2"/>
              </a:rPr>
              <a:t>）＝</a:t>
            </a:r>
            <a:r>
              <a:rPr lang="en-US" altLang="zh-CN" sz="2800" dirty="0">
                <a:solidFill>
                  <a:srgbClr val="000000"/>
                </a:solidFill>
                <a:sym typeface="Wingdings" pitchFamily="2" charset="2"/>
              </a:rPr>
              <a:t>0</a:t>
            </a:r>
            <a:r>
              <a:rPr lang="zh-CN" altLang="en-US" sz="2800" dirty="0" smtClean="0">
                <a:solidFill>
                  <a:srgbClr val="000000"/>
                </a:solidFill>
                <a:sym typeface="Wingdings" pitchFamily="2" charset="2"/>
              </a:rPr>
              <a:t>，则</a:t>
            </a:r>
            <a:r>
              <a:rPr lang="en-US" altLang="zh-CN" sz="2800" dirty="0">
                <a:solidFill>
                  <a:srgbClr val="000000"/>
                </a:solidFill>
                <a:sym typeface="Wingdings" pitchFamily="2" charset="2"/>
              </a:rPr>
              <a:t>n</a:t>
            </a:r>
            <a:r>
              <a:rPr lang="zh-CN" altLang="en-US" sz="2800" dirty="0">
                <a:solidFill>
                  <a:srgbClr val="000000"/>
                </a:solidFill>
                <a:sym typeface="Wingdings" pitchFamily="2" charset="2"/>
              </a:rPr>
              <a:t>个结点正好构成一棵</a:t>
            </a:r>
            <a:r>
              <a:rPr lang="en-US" altLang="zh-CN" sz="2800" dirty="0">
                <a:solidFill>
                  <a:srgbClr val="000000"/>
                </a:solidFill>
                <a:sym typeface="Wingdings" pitchFamily="2" charset="2"/>
              </a:rPr>
              <a:t>m</a:t>
            </a:r>
            <a:r>
              <a:rPr lang="zh-CN" altLang="en-US" sz="2800" dirty="0">
                <a:solidFill>
                  <a:srgbClr val="000000"/>
                </a:solidFill>
                <a:sym typeface="Wingdings" pitchFamily="2" charset="2"/>
              </a:rPr>
              <a:t>叉的正则树</a:t>
            </a:r>
            <a:r>
              <a:rPr lang="zh-CN" altLang="en-US" sz="2800" dirty="0" smtClean="0">
                <a:solidFill>
                  <a:srgbClr val="000000"/>
                </a:solidFill>
                <a:sym typeface="Wingdings" pitchFamily="2" charset="2"/>
              </a:rPr>
              <a:t>。</a:t>
            </a:r>
            <a:endParaRPr lang="en-US" altLang="zh-CN" sz="2800" dirty="0" smtClean="0">
              <a:solidFill>
                <a:srgbClr val="000000"/>
              </a:solidFill>
              <a:sym typeface="Wingdings" pitchFamily="2" charset="2"/>
            </a:endParaRPr>
          </a:p>
          <a:p>
            <a:r>
              <a:rPr lang="zh-CN" altLang="en-US" sz="2800" dirty="0" smtClean="0">
                <a:solidFill>
                  <a:srgbClr val="000000"/>
                </a:solidFill>
                <a:sym typeface="Wingdings" pitchFamily="2" charset="2"/>
              </a:rPr>
              <a:t>否则，</a:t>
            </a:r>
            <a:r>
              <a:rPr lang="zh-CN" altLang="en-US" sz="2800" dirty="0" smtClean="0">
                <a:solidFill>
                  <a:srgbClr val="000000"/>
                </a:solidFill>
              </a:rPr>
              <a:t>需要补充一些虚叶子结点，构成一棵</a:t>
            </a:r>
            <a:r>
              <a:rPr lang="en-US" altLang="zh-CN" sz="2800" dirty="0" smtClean="0">
                <a:solidFill>
                  <a:srgbClr val="000000"/>
                </a:solidFill>
              </a:rPr>
              <a:t>m</a:t>
            </a:r>
            <a:r>
              <a:rPr lang="zh-CN" altLang="en-US" sz="2800" dirty="0" smtClean="0">
                <a:solidFill>
                  <a:srgbClr val="000000"/>
                </a:solidFill>
              </a:rPr>
              <a:t>叉树。补充的虚结点的个数为 </a:t>
            </a:r>
            <a:r>
              <a:rPr lang="en-US" altLang="zh-CN" sz="2800" dirty="0" smtClean="0">
                <a:solidFill>
                  <a:srgbClr val="000000"/>
                </a:solidFill>
              </a:rPr>
              <a:t>(</a:t>
            </a:r>
            <a:r>
              <a:rPr lang="en-US" altLang="zh-CN" sz="2800" dirty="0" smtClean="0">
                <a:solidFill>
                  <a:srgbClr val="000000"/>
                </a:solidFill>
                <a:sym typeface="Wingdings" pitchFamily="2" charset="2"/>
              </a:rPr>
              <a:t>m</a:t>
            </a:r>
            <a:r>
              <a:rPr lang="zh-CN" altLang="en-US" sz="2800" dirty="0" smtClean="0">
                <a:solidFill>
                  <a:srgbClr val="000000"/>
                </a:solidFill>
              </a:rPr>
              <a:t>－</a:t>
            </a:r>
            <a:r>
              <a:rPr lang="en-US" altLang="zh-CN" sz="2800" dirty="0" smtClean="0">
                <a:solidFill>
                  <a:srgbClr val="000000"/>
                </a:solidFill>
              </a:rPr>
              <a:t>1)</a:t>
            </a:r>
            <a:r>
              <a:rPr lang="zh-CN" altLang="en-US" sz="2800" dirty="0" smtClean="0">
                <a:solidFill>
                  <a:srgbClr val="000000"/>
                </a:solidFill>
              </a:rPr>
              <a:t>－ </a:t>
            </a:r>
            <a:r>
              <a:rPr lang="en-US" altLang="zh-CN" sz="2800" dirty="0" smtClean="0">
                <a:solidFill>
                  <a:srgbClr val="000000"/>
                </a:solidFill>
              </a:rPr>
              <a:t>(</a:t>
            </a:r>
            <a:r>
              <a:rPr lang="en-US" altLang="zh-CN" sz="2800" dirty="0" smtClean="0">
                <a:solidFill>
                  <a:srgbClr val="000000"/>
                </a:solidFill>
                <a:sym typeface="Wingdings" pitchFamily="2" charset="2"/>
              </a:rPr>
              <a:t>n</a:t>
            </a:r>
            <a:r>
              <a:rPr lang="zh-CN" altLang="en-US" sz="2800" dirty="0" smtClean="0">
                <a:solidFill>
                  <a:srgbClr val="000000"/>
                </a:solidFill>
                <a:sym typeface="Wingdings" pitchFamily="2" charset="2"/>
              </a:rPr>
              <a:t>－</a:t>
            </a:r>
            <a:r>
              <a:rPr lang="en-US" altLang="zh-CN" sz="2800" dirty="0" smtClean="0">
                <a:solidFill>
                  <a:srgbClr val="000000"/>
                </a:solidFill>
                <a:sym typeface="Wingdings" pitchFamily="2" charset="2"/>
              </a:rPr>
              <a:t>1)Mod(m</a:t>
            </a:r>
            <a:r>
              <a:rPr lang="zh-CN" altLang="en-US" sz="2800" dirty="0" smtClean="0">
                <a:solidFill>
                  <a:srgbClr val="000000"/>
                </a:solidFill>
                <a:sym typeface="Wingdings" pitchFamily="2" charset="2"/>
              </a:rPr>
              <a:t>－</a:t>
            </a:r>
            <a:r>
              <a:rPr lang="en-US" altLang="zh-CN" sz="2800" dirty="0" smtClean="0">
                <a:solidFill>
                  <a:srgbClr val="000000"/>
                </a:solidFill>
                <a:sym typeface="Wingdings" pitchFamily="2" charset="2"/>
              </a:rPr>
              <a:t>1)</a:t>
            </a:r>
            <a:r>
              <a:rPr lang="zh-CN" altLang="en-US" sz="2800" dirty="0" smtClean="0">
                <a:solidFill>
                  <a:srgbClr val="000000"/>
                </a:solidFill>
                <a:sym typeface="Wingdings" pitchFamily="2" charset="2"/>
              </a:rPr>
              <a:t>。</a:t>
            </a:r>
            <a:endParaRPr lang="zh-CN" altLang="en-US" sz="2800" dirty="0">
              <a:solidFill>
                <a:srgbClr val="000000"/>
              </a:solidFill>
            </a:endParaRPr>
          </a:p>
        </p:txBody>
      </p:sp>
    </p:spTree>
    <p:extLst>
      <p:ext uri="{BB962C8B-B14F-4D97-AF65-F5344CB8AC3E}">
        <p14:creationId xmlns:p14="http://schemas.microsoft.com/office/powerpoint/2010/main" val="9237534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2659"/>
                                        </p:tgtEl>
                                        <p:attrNameLst>
                                          <p:attrName>style.visibility</p:attrName>
                                        </p:attrNameLst>
                                      </p:cBhvr>
                                      <p:to>
                                        <p:strVal val="visible"/>
                                      </p:to>
                                    </p:set>
                                    <p:animEffect transition="in" filter="wipe(left)">
                                      <p:cBhvr>
                                        <p:cTn id="22" dur="500"/>
                                        <p:tgtEl>
                                          <p:spTgt spid="2826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2660"/>
                                        </p:tgtEl>
                                        <p:attrNameLst>
                                          <p:attrName>style.visibility</p:attrName>
                                        </p:attrNameLst>
                                      </p:cBhvr>
                                      <p:to>
                                        <p:strVal val="visible"/>
                                      </p:to>
                                    </p:set>
                                    <p:animEffect transition="in" filter="wipe(left)">
                                      <p:cBhvr>
                                        <p:cTn id="37" dur="500"/>
                                        <p:tgtEl>
                                          <p:spTgt spid="2826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59" grpId="0"/>
      <p:bldP spid="282660" grpId="0"/>
      <p:bldP spid="40"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1219200"/>
            <a:ext cx="8077200" cy="1143000"/>
          </a:xfrm>
        </p:spPr>
        <p:txBody>
          <a:bodyPr/>
          <a:lstStyle/>
          <a:p>
            <a:pPr algn="l" eaLnBrk="1" hangingPunct="1"/>
            <a:r>
              <a:rPr lang="en-US" altLang="zh-CN" sz="6000" b="1" smtClean="0">
                <a:solidFill>
                  <a:srgbClr val="008080"/>
                </a:solidFill>
                <a:ea typeface="楷体_GB2312" pitchFamily="49" charset="-122"/>
              </a:rPr>
              <a:t>6.8  </a:t>
            </a:r>
            <a:r>
              <a:rPr lang="zh-CN" altLang="en-US" sz="6000" b="1" smtClean="0">
                <a:solidFill>
                  <a:srgbClr val="008080"/>
                </a:solidFill>
                <a:latin typeface="隶书" pitchFamily="49" charset="-122"/>
                <a:ea typeface="隶书" pitchFamily="49" charset="-122"/>
              </a:rPr>
              <a:t>哈夫曼树与</a:t>
            </a:r>
            <a:br>
              <a:rPr lang="zh-CN" altLang="en-US" sz="6000" b="1" smtClean="0">
                <a:solidFill>
                  <a:srgbClr val="008080"/>
                </a:solidFill>
                <a:latin typeface="隶书" pitchFamily="49" charset="-122"/>
                <a:ea typeface="隶书" pitchFamily="49" charset="-122"/>
              </a:rPr>
            </a:br>
            <a:r>
              <a:rPr lang="zh-CN" altLang="en-US" sz="6000" b="1" smtClean="0">
                <a:solidFill>
                  <a:srgbClr val="008080"/>
                </a:solidFill>
                <a:latin typeface="隶书" pitchFamily="49" charset="-122"/>
                <a:ea typeface="隶书" pitchFamily="49" charset="-122"/>
              </a:rPr>
              <a:t>     哈夫曼编码</a:t>
            </a:r>
            <a:endParaRPr lang="zh-CN" altLang="en-US" sz="7200" b="1" smtClean="0">
              <a:solidFill>
                <a:srgbClr val="008080"/>
              </a:solidFill>
              <a:ea typeface="楷体_GB2312" pitchFamily="49" charset="-122"/>
            </a:endParaRPr>
          </a:p>
        </p:txBody>
      </p:sp>
      <p:sp>
        <p:nvSpPr>
          <p:cNvPr id="58371" name="Rectangle 3"/>
          <p:cNvSpPr>
            <a:spLocks noGrp="1" noChangeArrowheads="1"/>
          </p:cNvSpPr>
          <p:nvPr>
            <p:ph type="body" idx="1"/>
          </p:nvPr>
        </p:nvSpPr>
        <p:spPr>
          <a:xfrm>
            <a:off x="2355850" y="2870200"/>
            <a:ext cx="5857875" cy="2638425"/>
          </a:xfrm>
        </p:spPr>
        <p:txBody>
          <a:bodyPr/>
          <a:lstStyle/>
          <a:p>
            <a:pPr eaLnBrk="1" hangingPunct="1">
              <a:buFontTx/>
              <a:buNone/>
            </a:pPr>
            <a:r>
              <a:rPr lang="zh-CN" altLang="en-US" sz="4000" b="1" smtClean="0">
                <a:ea typeface="楷体_GB2312" pitchFamily="49" charset="-122"/>
              </a:rPr>
              <a:t>一</a:t>
            </a:r>
            <a:r>
              <a:rPr lang="en-US" altLang="zh-CN" sz="4000" b="1" smtClean="0">
                <a:ea typeface="楷体_GB2312" pitchFamily="49" charset="-122"/>
              </a:rPr>
              <a:t>. </a:t>
            </a:r>
            <a:r>
              <a:rPr lang="zh-CN" altLang="en-US" sz="4000" b="1" smtClean="0">
                <a:ea typeface="楷体_GB2312" pitchFamily="49" charset="-122"/>
              </a:rPr>
              <a:t>最优树的定义</a:t>
            </a:r>
          </a:p>
          <a:p>
            <a:pPr eaLnBrk="1" hangingPunct="1">
              <a:buFontTx/>
              <a:buNone/>
            </a:pPr>
            <a:r>
              <a:rPr lang="zh-CN" altLang="en-US" sz="4000" b="1" smtClean="0">
                <a:ea typeface="楷体_GB2312" pitchFamily="49" charset="-122"/>
              </a:rPr>
              <a:t>二</a:t>
            </a:r>
            <a:r>
              <a:rPr lang="en-US" altLang="zh-CN" sz="4000" b="1" smtClean="0">
                <a:ea typeface="楷体_GB2312" pitchFamily="49" charset="-122"/>
              </a:rPr>
              <a:t>. </a:t>
            </a:r>
            <a:r>
              <a:rPr lang="zh-CN" altLang="en-US" sz="4000" b="1" smtClean="0">
                <a:ea typeface="楷体_GB2312" pitchFamily="49" charset="-122"/>
              </a:rPr>
              <a:t>如何构造最优树</a:t>
            </a:r>
          </a:p>
          <a:p>
            <a:pPr eaLnBrk="1" hangingPunct="1">
              <a:buFontTx/>
              <a:buNone/>
            </a:pPr>
            <a:r>
              <a:rPr lang="zh-CN" altLang="en-US" sz="4000" b="1" smtClean="0">
                <a:ea typeface="楷体_GB2312" pitchFamily="49" charset="-122"/>
              </a:rPr>
              <a:t>三</a:t>
            </a:r>
            <a:r>
              <a:rPr lang="en-US" altLang="zh-CN" sz="4000" b="1" smtClean="0">
                <a:ea typeface="楷体_GB2312" pitchFamily="49" charset="-122"/>
              </a:rPr>
              <a:t>. </a:t>
            </a:r>
            <a:r>
              <a:rPr lang="zh-CN" altLang="en-US" sz="4000" b="1" smtClean="0">
                <a:ea typeface="楷体_GB2312" pitchFamily="49" charset="-122"/>
              </a:rPr>
              <a:t>前缀编码</a:t>
            </a:r>
          </a:p>
        </p:txBody>
      </p:sp>
      <p:sp>
        <p:nvSpPr>
          <p:cNvPr id="284676" name="Freeform 4"/>
          <p:cNvSpPr>
            <a:spLocks/>
          </p:cNvSpPr>
          <p:nvPr/>
        </p:nvSpPr>
        <p:spPr bwMode="auto">
          <a:xfrm>
            <a:off x="2099468" y="4189412"/>
            <a:ext cx="512763" cy="633412"/>
          </a:xfrm>
          <a:custGeom>
            <a:avLst/>
            <a:gdLst>
              <a:gd name="T0" fmla="*/ 0 w 309"/>
              <a:gd name="T1" fmla="*/ 2147483647 h 267"/>
              <a:gd name="T2" fmla="*/ 2147483647 w 309"/>
              <a:gd name="T3" fmla="*/ 2147483647 h 267"/>
              <a:gd name="T4" fmla="*/ 2147483647 w 309"/>
              <a:gd name="T5" fmla="*/ 0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112"/>
                </a:moveTo>
                <a:cubicBezTo>
                  <a:pt x="25" y="163"/>
                  <a:pt x="75" y="241"/>
                  <a:pt x="126" y="267"/>
                </a:cubicBezTo>
                <a:lnTo>
                  <a:pt x="309" y="0"/>
                </a:lnTo>
              </a:path>
            </a:pathLst>
          </a:custGeom>
          <a:noFill/>
          <a:ln w="60325">
            <a:solidFill>
              <a:srgbClr val="FF0000"/>
            </a:solidFill>
            <a:round/>
            <a:headEnd/>
            <a:tailEnd/>
          </a:ln>
        </p:spPr>
        <p:txBody>
          <a:bodyPr/>
          <a:lstStyle/>
          <a:p>
            <a:endParaRPr lang="zh-CN" altLang="en-US" sz="2400">
              <a:solidFill>
                <a:srgbClr val="000000"/>
              </a:solidFill>
            </a:endParaRPr>
          </a:p>
        </p:txBody>
      </p:sp>
    </p:spTree>
    <p:extLst>
      <p:ext uri="{BB962C8B-B14F-4D97-AF65-F5344CB8AC3E}">
        <p14:creationId xmlns:p14="http://schemas.microsoft.com/office/powerpoint/2010/main" val="20387218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6"/>
                                        </p:tgtEl>
                                        <p:attrNameLst>
                                          <p:attrName>style.visibility</p:attrName>
                                        </p:attrNameLst>
                                      </p:cBhvr>
                                      <p:to>
                                        <p:strVal val="visible"/>
                                      </p:to>
                                    </p:set>
                                    <p:animEffect transition="in" filter="wipe(left)">
                                      <p:cBhvr>
                                        <p:cTn id="7" dur="500"/>
                                        <p:tgtEl>
                                          <p:spTgt spid="284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450850" y="1057275"/>
            <a:ext cx="7977188" cy="4749800"/>
          </a:xfrm>
          <a:prstGeom prst="rect">
            <a:avLst/>
          </a:prstGeom>
          <a:noFill/>
          <a:ln w="12700" cap="sq">
            <a:noFill/>
            <a:miter lim="800000"/>
            <a:headEnd type="none" w="sm" len="sm"/>
            <a:tailEnd type="none" w="sm" len="sm"/>
          </a:ln>
        </p:spPr>
        <p:txBody>
          <a:bodyPr wrap="none">
            <a:spAutoFit/>
          </a:bodyPr>
          <a:lstStyle/>
          <a:p>
            <a:pPr>
              <a:lnSpc>
                <a:spcPct val="115000"/>
              </a:lnSpc>
              <a:buSzPct val="70000"/>
              <a:buFont typeface="Wingdings" pitchFamily="2" charset="2"/>
              <a:buChar char="l"/>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假设电文由</a:t>
            </a:r>
            <a:r>
              <a:rPr lang="en-US" altLang="zh-CN" dirty="0">
                <a:solidFill>
                  <a:srgbClr val="000000"/>
                </a:solidFill>
                <a:ea typeface="楷体_GB2312" pitchFamily="49" charset="-122"/>
              </a:rPr>
              <a:t>A,B,C,D</a:t>
            </a:r>
            <a:r>
              <a:rPr lang="zh-CN" altLang="en-US" dirty="0">
                <a:solidFill>
                  <a:srgbClr val="000000"/>
                </a:solidFill>
                <a:ea typeface="楷体_GB2312" pitchFamily="49" charset="-122"/>
              </a:rPr>
              <a:t>四种字符组成</a:t>
            </a:r>
            <a:r>
              <a:rPr lang="en-US" altLang="zh-CN" dirty="0">
                <a:solidFill>
                  <a:srgbClr val="000000"/>
                </a:solidFill>
                <a:ea typeface="楷体_GB2312" pitchFamily="49" charset="-122"/>
              </a:rPr>
              <a:t>.</a:t>
            </a:r>
          </a:p>
          <a:p>
            <a:pPr>
              <a:lnSpc>
                <a:spcPct val="115000"/>
              </a:lnSpc>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它们的编码分别为</a:t>
            </a:r>
            <a:r>
              <a:rPr lang="en-US" altLang="zh-CN" dirty="0">
                <a:solidFill>
                  <a:srgbClr val="0000FF"/>
                </a:solidFill>
                <a:ea typeface="楷体_GB2312" pitchFamily="49" charset="-122"/>
              </a:rPr>
              <a:t>00,01,10</a:t>
            </a:r>
            <a:r>
              <a:rPr lang="zh-CN" altLang="en-US" dirty="0">
                <a:solidFill>
                  <a:srgbClr val="0000FF"/>
                </a:solidFill>
                <a:ea typeface="楷体_GB2312" pitchFamily="49" charset="-122"/>
              </a:rPr>
              <a:t>和</a:t>
            </a:r>
            <a:r>
              <a:rPr lang="en-US" altLang="zh-CN" dirty="0">
                <a:solidFill>
                  <a:srgbClr val="0000FF"/>
                </a:solidFill>
                <a:ea typeface="楷体_GB2312" pitchFamily="49" charset="-122"/>
              </a:rPr>
              <a:t>11</a:t>
            </a:r>
            <a:r>
              <a:rPr lang="en-US" altLang="zh-CN" dirty="0">
                <a:solidFill>
                  <a:srgbClr val="000000"/>
                </a:solidFill>
                <a:ea typeface="楷体_GB2312" pitchFamily="49" charset="-122"/>
              </a:rPr>
              <a:t>.</a:t>
            </a:r>
          </a:p>
          <a:p>
            <a:pPr>
              <a:lnSpc>
                <a:spcPct val="115000"/>
              </a:lnSpc>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则电文‘</a:t>
            </a:r>
            <a:r>
              <a:rPr lang="en-US" altLang="zh-CN" dirty="0">
                <a:solidFill>
                  <a:srgbClr val="000000"/>
                </a:solidFill>
                <a:ea typeface="楷体_GB2312" pitchFamily="49" charset="-122"/>
              </a:rPr>
              <a:t>ABACCDA’ </a:t>
            </a:r>
            <a:r>
              <a:rPr lang="zh-CN" altLang="en-US" dirty="0">
                <a:solidFill>
                  <a:srgbClr val="000000"/>
                </a:solidFill>
                <a:ea typeface="楷体_GB2312" pitchFamily="49" charset="-122"/>
              </a:rPr>
              <a:t>的编码为</a:t>
            </a:r>
            <a:r>
              <a:rPr lang="en-US" altLang="zh-CN" dirty="0">
                <a:solidFill>
                  <a:srgbClr val="000000"/>
                </a:solidFill>
                <a:ea typeface="楷体_GB2312" pitchFamily="49" charset="-122"/>
              </a:rPr>
              <a:t>:</a:t>
            </a:r>
          </a:p>
          <a:p>
            <a:pPr>
              <a:lnSpc>
                <a:spcPct val="115000"/>
              </a:lnSpc>
            </a:pPr>
            <a:r>
              <a:rPr lang="en-US" altLang="zh-CN" dirty="0">
                <a:solidFill>
                  <a:srgbClr val="0000FF"/>
                </a:solidFill>
                <a:ea typeface="楷体_GB2312" pitchFamily="49" charset="-122"/>
              </a:rPr>
              <a:t>       00</a:t>
            </a:r>
            <a:r>
              <a:rPr lang="en-US" altLang="zh-CN" dirty="0">
                <a:solidFill>
                  <a:srgbClr val="FF3300"/>
                </a:solidFill>
                <a:ea typeface="楷体_GB2312" pitchFamily="49" charset="-122"/>
              </a:rPr>
              <a:t>01</a:t>
            </a:r>
            <a:r>
              <a:rPr lang="en-US" altLang="zh-CN" dirty="0">
                <a:solidFill>
                  <a:srgbClr val="0000FF"/>
                </a:solidFill>
                <a:ea typeface="楷体_GB2312" pitchFamily="49" charset="-122"/>
              </a:rPr>
              <a:t>00</a:t>
            </a:r>
            <a:r>
              <a:rPr lang="en-US" altLang="zh-CN" dirty="0">
                <a:solidFill>
                  <a:srgbClr val="FF3300"/>
                </a:solidFill>
                <a:ea typeface="楷体_GB2312" pitchFamily="49" charset="-122"/>
              </a:rPr>
              <a:t>10</a:t>
            </a:r>
            <a:r>
              <a:rPr lang="en-US" altLang="zh-CN" dirty="0">
                <a:solidFill>
                  <a:srgbClr val="0000FF"/>
                </a:solidFill>
                <a:ea typeface="楷体_GB2312" pitchFamily="49" charset="-122"/>
              </a:rPr>
              <a:t>10</a:t>
            </a:r>
            <a:r>
              <a:rPr lang="en-US" altLang="zh-CN" dirty="0">
                <a:solidFill>
                  <a:srgbClr val="FF3300"/>
                </a:solidFill>
                <a:ea typeface="楷体_GB2312" pitchFamily="49" charset="-122"/>
              </a:rPr>
              <a:t>11</a:t>
            </a:r>
            <a:r>
              <a:rPr lang="en-US" altLang="zh-CN" dirty="0">
                <a:solidFill>
                  <a:srgbClr val="0000FF"/>
                </a:solidFill>
                <a:ea typeface="楷体_GB2312" pitchFamily="49" charset="-122"/>
              </a:rPr>
              <a:t>00,</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总长为</a:t>
            </a:r>
            <a:r>
              <a:rPr lang="en-US" altLang="zh-CN" dirty="0">
                <a:solidFill>
                  <a:srgbClr val="000000"/>
                </a:solidFill>
                <a:ea typeface="楷体_GB2312" pitchFamily="49" charset="-122"/>
              </a:rPr>
              <a:t>14</a:t>
            </a:r>
            <a:r>
              <a:rPr lang="zh-CN" altLang="en-US" dirty="0">
                <a:solidFill>
                  <a:srgbClr val="000000"/>
                </a:solidFill>
                <a:ea typeface="楷体_GB2312" pitchFamily="49" charset="-122"/>
              </a:rPr>
              <a:t>位</a:t>
            </a:r>
            <a:r>
              <a:rPr lang="en-US" altLang="zh-CN" dirty="0">
                <a:solidFill>
                  <a:srgbClr val="000000"/>
                </a:solidFill>
                <a:ea typeface="楷体_GB2312" pitchFamily="49" charset="-122"/>
              </a:rPr>
              <a:t>. </a:t>
            </a:r>
          </a:p>
          <a:p>
            <a:pPr>
              <a:lnSpc>
                <a:spcPct val="115000"/>
              </a:lnSpc>
              <a:spcBef>
                <a:spcPct val="30000"/>
              </a:spcBef>
              <a:buSzPct val="70000"/>
              <a:buFont typeface="Wingdings" pitchFamily="2" charset="2"/>
              <a:buChar char="l"/>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为减少编码长度</a:t>
            </a:r>
            <a:r>
              <a:rPr lang="en-US" altLang="zh-CN" dirty="0">
                <a:solidFill>
                  <a:srgbClr val="000000"/>
                </a:solidFill>
                <a:ea typeface="楷体_GB2312" pitchFamily="49" charset="-122"/>
              </a:rPr>
              <a:t>,</a:t>
            </a:r>
            <a:r>
              <a:rPr lang="zh-CN" altLang="en-US" dirty="0">
                <a:solidFill>
                  <a:srgbClr val="000000"/>
                </a:solidFill>
                <a:ea typeface="楷体_GB2312" pitchFamily="49" charset="-122"/>
              </a:rPr>
              <a:t>重新设  </a:t>
            </a:r>
            <a:r>
              <a:rPr lang="en-US" altLang="zh-CN" dirty="0">
                <a:solidFill>
                  <a:srgbClr val="000000"/>
                </a:solidFill>
                <a:ea typeface="楷体_GB2312" pitchFamily="49" charset="-122"/>
              </a:rPr>
              <a:t>A,B,C,D</a:t>
            </a:r>
            <a:r>
              <a:rPr lang="zh-CN" altLang="en-US" dirty="0">
                <a:solidFill>
                  <a:srgbClr val="000000"/>
                </a:solidFill>
                <a:ea typeface="楷体_GB2312" pitchFamily="49" charset="-122"/>
              </a:rPr>
              <a:t>四个</a:t>
            </a:r>
          </a:p>
          <a:p>
            <a:pPr>
              <a:lnSpc>
                <a:spcPct val="115000"/>
              </a:lnSpc>
            </a:pPr>
            <a:r>
              <a:rPr lang="zh-CN" altLang="en-US" dirty="0">
                <a:solidFill>
                  <a:srgbClr val="000000"/>
                </a:solidFill>
                <a:ea typeface="楷体_GB2312" pitchFamily="49" charset="-122"/>
              </a:rPr>
              <a:t>   字符的编码为</a:t>
            </a:r>
            <a:r>
              <a:rPr lang="en-US" altLang="zh-CN" dirty="0">
                <a:solidFill>
                  <a:srgbClr val="0000FF"/>
                </a:solidFill>
                <a:ea typeface="楷体_GB2312" pitchFamily="49" charset="-122"/>
              </a:rPr>
              <a:t>0,00,1</a:t>
            </a:r>
            <a:r>
              <a:rPr lang="zh-CN" altLang="en-US" dirty="0">
                <a:solidFill>
                  <a:srgbClr val="0000FF"/>
                </a:solidFill>
                <a:ea typeface="楷体_GB2312" pitchFamily="49" charset="-122"/>
              </a:rPr>
              <a:t>和</a:t>
            </a:r>
            <a:r>
              <a:rPr lang="en-US" altLang="zh-CN" dirty="0">
                <a:solidFill>
                  <a:srgbClr val="0000FF"/>
                </a:solidFill>
                <a:ea typeface="楷体_GB2312" pitchFamily="49" charset="-122"/>
              </a:rPr>
              <a:t>01</a:t>
            </a:r>
            <a:r>
              <a:rPr lang="en-US" altLang="zh-CN" dirty="0">
                <a:solidFill>
                  <a:srgbClr val="000000"/>
                </a:solidFill>
                <a:ea typeface="楷体_GB2312" pitchFamily="49" charset="-122"/>
              </a:rPr>
              <a:t>.</a:t>
            </a:r>
          </a:p>
          <a:p>
            <a:pPr>
              <a:lnSpc>
                <a:spcPct val="115000"/>
              </a:lnSpc>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则电文编码为</a:t>
            </a:r>
            <a:r>
              <a:rPr lang="en-US" altLang="zh-CN" dirty="0">
                <a:solidFill>
                  <a:srgbClr val="0000FF"/>
                </a:solidFill>
                <a:ea typeface="楷体_GB2312" pitchFamily="49" charset="-122"/>
              </a:rPr>
              <a:t>0</a:t>
            </a:r>
            <a:r>
              <a:rPr lang="en-US" altLang="zh-CN" dirty="0">
                <a:solidFill>
                  <a:srgbClr val="FF3300"/>
                </a:solidFill>
                <a:ea typeface="楷体_GB2312" pitchFamily="49" charset="-122"/>
              </a:rPr>
              <a:t>00</a:t>
            </a:r>
            <a:r>
              <a:rPr lang="en-US" altLang="zh-CN" dirty="0">
                <a:solidFill>
                  <a:srgbClr val="0000FF"/>
                </a:solidFill>
                <a:ea typeface="楷体_GB2312" pitchFamily="49" charset="-122"/>
              </a:rPr>
              <a:t>0</a:t>
            </a:r>
            <a:r>
              <a:rPr lang="en-US" altLang="zh-CN" dirty="0">
                <a:solidFill>
                  <a:srgbClr val="FF3300"/>
                </a:solidFill>
                <a:ea typeface="楷体_GB2312" pitchFamily="49" charset="-122"/>
              </a:rPr>
              <a:t>1</a:t>
            </a:r>
            <a:r>
              <a:rPr lang="en-US" altLang="zh-CN" dirty="0">
                <a:solidFill>
                  <a:srgbClr val="0000FF"/>
                </a:solidFill>
                <a:ea typeface="楷体_GB2312" pitchFamily="49" charset="-122"/>
              </a:rPr>
              <a:t>1</a:t>
            </a:r>
            <a:r>
              <a:rPr lang="en-US" altLang="zh-CN" dirty="0">
                <a:solidFill>
                  <a:srgbClr val="FF3300"/>
                </a:solidFill>
                <a:ea typeface="楷体_GB2312" pitchFamily="49" charset="-122"/>
              </a:rPr>
              <a:t>01</a:t>
            </a:r>
            <a:r>
              <a:rPr lang="en-US" altLang="zh-CN" dirty="0">
                <a:solidFill>
                  <a:srgbClr val="0000FF"/>
                </a:solidFill>
                <a:ea typeface="楷体_GB2312" pitchFamily="49" charset="-122"/>
              </a:rPr>
              <a:t>0</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总长为</a:t>
            </a:r>
            <a:r>
              <a:rPr lang="en-US" altLang="zh-CN" dirty="0">
                <a:solidFill>
                  <a:srgbClr val="000000"/>
                </a:solidFill>
                <a:ea typeface="楷体_GB2312" pitchFamily="49" charset="-122"/>
              </a:rPr>
              <a:t>9</a:t>
            </a:r>
            <a:r>
              <a:rPr lang="zh-CN" altLang="en-US" dirty="0">
                <a:solidFill>
                  <a:srgbClr val="000000"/>
                </a:solidFill>
                <a:ea typeface="楷体_GB2312" pitchFamily="49" charset="-122"/>
              </a:rPr>
              <a:t>位</a:t>
            </a:r>
            <a:r>
              <a:rPr lang="en-US" altLang="zh-CN" sz="4000" dirty="0">
                <a:solidFill>
                  <a:srgbClr val="990000"/>
                </a:solidFill>
                <a:ea typeface="楷体_GB2312" pitchFamily="49" charset="-122"/>
              </a:rPr>
              <a:t>.</a:t>
            </a:r>
          </a:p>
        </p:txBody>
      </p:sp>
      <p:sp>
        <p:nvSpPr>
          <p:cNvPr id="59395" name="Text Box 3"/>
          <p:cNvSpPr txBox="1">
            <a:spLocks noChangeArrowheads="1"/>
          </p:cNvSpPr>
          <p:nvPr/>
        </p:nvSpPr>
        <p:spPr bwMode="auto">
          <a:xfrm>
            <a:off x="457200" y="152400"/>
            <a:ext cx="4656138" cy="762000"/>
          </a:xfrm>
          <a:prstGeom prst="rect">
            <a:avLst/>
          </a:prstGeom>
          <a:noFill/>
          <a:ln w="12700" cap="sq">
            <a:noFill/>
            <a:miter lim="800000"/>
            <a:headEnd type="none" w="sm" len="sm"/>
            <a:tailEnd type="none" w="sm" len="sm"/>
          </a:ln>
        </p:spPr>
        <p:txBody>
          <a:bodyPr>
            <a:spAutoFit/>
          </a:bodyPr>
          <a:lstStyle/>
          <a:p>
            <a:r>
              <a:rPr lang="zh-CN" altLang="en-US" sz="4400" b="1">
                <a:solidFill>
                  <a:srgbClr val="0000FF"/>
                </a:solidFill>
                <a:ea typeface="楷体_GB2312" pitchFamily="49" charset="-122"/>
              </a:rPr>
              <a:t>三、前缀编码</a:t>
            </a:r>
            <a:endParaRPr lang="zh-CN" altLang="en-US" sz="4400">
              <a:solidFill>
                <a:srgbClr val="000000"/>
              </a:solidFill>
            </a:endParaRPr>
          </a:p>
        </p:txBody>
      </p:sp>
      <p:sp>
        <p:nvSpPr>
          <p:cNvPr id="286724" name="Text Box 4"/>
          <p:cNvSpPr txBox="1">
            <a:spLocks noChangeArrowheads="1"/>
          </p:cNvSpPr>
          <p:nvPr/>
        </p:nvSpPr>
        <p:spPr bwMode="auto">
          <a:xfrm>
            <a:off x="2533650" y="5753100"/>
            <a:ext cx="12573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dirty="0">
                <a:solidFill>
                  <a:srgbClr val="000000"/>
                </a:solidFill>
              </a:rPr>
              <a:t>ABA</a:t>
            </a:r>
          </a:p>
        </p:txBody>
      </p:sp>
      <p:sp>
        <p:nvSpPr>
          <p:cNvPr id="286725" name="Text Box 5"/>
          <p:cNvSpPr txBox="1">
            <a:spLocks noChangeArrowheads="1"/>
          </p:cNvSpPr>
          <p:nvPr/>
        </p:nvSpPr>
        <p:spPr bwMode="auto">
          <a:xfrm>
            <a:off x="1333500" y="5759450"/>
            <a:ext cx="12573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dirty="0">
                <a:solidFill>
                  <a:srgbClr val="000000"/>
                </a:solidFill>
              </a:rPr>
              <a:t>0000</a:t>
            </a:r>
          </a:p>
        </p:txBody>
      </p:sp>
      <p:sp>
        <p:nvSpPr>
          <p:cNvPr id="286726" name="Text Box 6"/>
          <p:cNvSpPr txBox="1">
            <a:spLocks noChangeArrowheads="1"/>
          </p:cNvSpPr>
          <p:nvPr/>
        </p:nvSpPr>
        <p:spPr bwMode="auto">
          <a:xfrm>
            <a:off x="3657600" y="5715000"/>
            <a:ext cx="17526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FF3300"/>
                </a:solidFill>
              </a:rPr>
              <a:t>AAAA</a:t>
            </a:r>
          </a:p>
        </p:txBody>
      </p:sp>
      <p:sp>
        <p:nvSpPr>
          <p:cNvPr id="286727" name="Text Box 7"/>
          <p:cNvSpPr txBox="1">
            <a:spLocks noChangeArrowheads="1"/>
          </p:cNvSpPr>
          <p:nvPr/>
        </p:nvSpPr>
        <p:spPr bwMode="auto">
          <a:xfrm>
            <a:off x="5372100" y="5734050"/>
            <a:ext cx="12573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0000FF"/>
                </a:solidFill>
              </a:rPr>
              <a:t>BB</a:t>
            </a:r>
          </a:p>
        </p:txBody>
      </p:sp>
      <p:sp>
        <p:nvSpPr>
          <p:cNvPr id="286728" name="Text Box 8"/>
          <p:cNvSpPr txBox="1">
            <a:spLocks noChangeArrowheads="1"/>
          </p:cNvSpPr>
          <p:nvPr/>
        </p:nvSpPr>
        <p:spPr bwMode="auto">
          <a:xfrm>
            <a:off x="6343650" y="5734050"/>
            <a:ext cx="12573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000000"/>
                </a:solidFill>
              </a:rPr>
              <a:t>BAA</a:t>
            </a:r>
          </a:p>
        </p:txBody>
      </p:sp>
      <p:sp>
        <p:nvSpPr>
          <p:cNvPr id="286729" name="Text Box 9"/>
          <p:cNvSpPr txBox="1">
            <a:spLocks noChangeArrowheads="1"/>
          </p:cNvSpPr>
          <p:nvPr/>
        </p:nvSpPr>
        <p:spPr bwMode="auto">
          <a:xfrm>
            <a:off x="5580113" y="4424363"/>
            <a:ext cx="3487688" cy="523220"/>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zh-CN" altLang="en-US" sz="2800" b="1" dirty="0" smtClean="0">
                <a:solidFill>
                  <a:srgbClr val="3333FF"/>
                </a:solidFill>
              </a:rPr>
              <a:t>编码：</a:t>
            </a:r>
            <a:r>
              <a:rPr lang="en-US" altLang="zh-CN" sz="2800" b="1" dirty="0" smtClean="0">
                <a:solidFill>
                  <a:srgbClr val="3333FF"/>
                </a:solidFill>
              </a:rPr>
              <a:t>1</a:t>
            </a:r>
            <a:r>
              <a:rPr lang="en-US" altLang="zh-CN" sz="2800" b="1" dirty="0" smtClean="0">
                <a:solidFill>
                  <a:srgbClr val="000000"/>
                </a:solidFill>
              </a:rPr>
              <a:t>,</a:t>
            </a:r>
            <a:r>
              <a:rPr lang="en-US" altLang="zh-CN" sz="2800" b="1" dirty="0" smtClean="0">
                <a:solidFill>
                  <a:srgbClr val="FF0000"/>
                </a:solidFill>
              </a:rPr>
              <a:t>000</a:t>
            </a:r>
            <a:r>
              <a:rPr lang="en-US" altLang="zh-CN" sz="2800" b="1" dirty="0" smtClean="0">
                <a:solidFill>
                  <a:srgbClr val="000000"/>
                </a:solidFill>
              </a:rPr>
              <a:t>,</a:t>
            </a:r>
            <a:r>
              <a:rPr lang="en-US" altLang="zh-CN" sz="2800" b="1" dirty="0" smtClean="0">
                <a:solidFill>
                  <a:srgbClr val="CC0000"/>
                </a:solidFill>
              </a:rPr>
              <a:t>01</a:t>
            </a:r>
            <a:r>
              <a:rPr lang="en-US" altLang="zh-CN" sz="2800" b="1" dirty="0" smtClean="0">
                <a:solidFill>
                  <a:srgbClr val="000000"/>
                </a:solidFill>
              </a:rPr>
              <a:t>,001</a:t>
            </a:r>
            <a:endParaRPr lang="en-US" altLang="zh-CN" sz="2800" b="1" dirty="0">
              <a:solidFill>
                <a:srgbClr val="000000"/>
              </a:solidFill>
            </a:endParaRPr>
          </a:p>
        </p:txBody>
      </p:sp>
      <p:sp>
        <p:nvSpPr>
          <p:cNvPr id="286730" name="Text Box 10"/>
          <p:cNvSpPr txBox="1">
            <a:spLocks noChangeArrowheads="1"/>
          </p:cNvSpPr>
          <p:nvPr/>
        </p:nvSpPr>
        <p:spPr bwMode="auto">
          <a:xfrm>
            <a:off x="5372100" y="5192713"/>
            <a:ext cx="3695700" cy="523220"/>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zh-CN" altLang="en-US" sz="2800" b="1" dirty="0" smtClean="0">
                <a:solidFill>
                  <a:srgbClr val="3333FF"/>
                </a:solidFill>
              </a:rPr>
              <a:t>电文：</a:t>
            </a:r>
            <a:r>
              <a:rPr lang="en-US" altLang="zh-CN" sz="2800" b="1" dirty="0" smtClean="0">
                <a:solidFill>
                  <a:srgbClr val="3333FF"/>
                </a:solidFill>
              </a:rPr>
              <a:t>1</a:t>
            </a:r>
            <a:r>
              <a:rPr lang="en-US" altLang="zh-CN" sz="2800" b="1" dirty="0" smtClean="0">
                <a:solidFill>
                  <a:srgbClr val="FF0000"/>
                </a:solidFill>
              </a:rPr>
              <a:t>000</a:t>
            </a:r>
            <a:r>
              <a:rPr lang="en-US" altLang="zh-CN" sz="2800" b="1" dirty="0" smtClean="0">
                <a:solidFill>
                  <a:srgbClr val="3333FF"/>
                </a:solidFill>
              </a:rPr>
              <a:t>1</a:t>
            </a:r>
            <a:r>
              <a:rPr lang="en-US" altLang="zh-CN" sz="2800" b="1" dirty="0" smtClean="0">
                <a:solidFill>
                  <a:srgbClr val="CC0000"/>
                </a:solidFill>
              </a:rPr>
              <a:t>0101</a:t>
            </a:r>
            <a:r>
              <a:rPr lang="en-US" altLang="zh-CN" sz="2800" b="1" dirty="0" smtClean="0">
                <a:solidFill>
                  <a:srgbClr val="000000"/>
                </a:solidFill>
              </a:rPr>
              <a:t>001</a:t>
            </a:r>
            <a:r>
              <a:rPr lang="en-US" altLang="zh-CN" sz="2800" b="1" dirty="0" smtClean="0">
                <a:solidFill>
                  <a:srgbClr val="3333FF"/>
                </a:solidFill>
              </a:rPr>
              <a:t>1</a:t>
            </a:r>
            <a:endParaRPr lang="en-US" altLang="zh-CN" sz="2800" b="1" dirty="0">
              <a:solidFill>
                <a:srgbClr val="3333FF"/>
              </a:solidFill>
            </a:endParaRPr>
          </a:p>
        </p:txBody>
      </p:sp>
      <p:sp>
        <p:nvSpPr>
          <p:cNvPr id="11" name="Text Box 5"/>
          <p:cNvSpPr txBox="1">
            <a:spLocks noChangeArrowheads="1"/>
          </p:cNvSpPr>
          <p:nvPr/>
        </p:nvSpPr>
        <p:spPr bwMode="auto">
          <a:xfrm>
            <a:off x="1358900" y="6235700"/>
            <a:ext cx="12573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dirty="0">
                <a:solidFill>
                  <a:srgbClr val="000000"/>
                </a:solidFill>
              </a:rPr>
              <a:t>0000</a:t>
            </a:r>
          </a:p>
        </p:txBody>
      </p:sp>
      <p:sp>
        <p:nvSpPr>
          <p:cNvPr id="12" name="Text Box 5"/>
          <p:cNvSpPr txBox="1">
            <a:spLocks noChangeArrowheads="1"/>
          </p:cNvSpPr>
          <p:nvPr/>
        </p:nvSpPr>
        <p:spPr bwMode="auto">
          <a:xfrm>
            <a:off x="2724150" y="6216650"/>
            <a:ext cx="1820862" cy="646331"/>
          </a:xfrm>
          <a:prstGeom prst="rect">
            <a:avLst/>
          </a:prstGeom>
          <a:noFill/>
          <a:ln w="12700" cap="sq">
            <a:noFill/>
            <a:miter lim="800000"/>
            <a:headEnd type="none" w="sm" len="sm"/>
            <a:tailEnd type="none" w="sm" len="sm"/>
          </a:ln>
        </p:spPr>
        <p:txBody>
          <a:bodyPr wrap="square">
            <a:spAutoFit/>
          </a:bodyPr>
          <a:lstStyle/>
          <a:p>
            <a:pPr>
              <a:spcBef>
                <a:spcPct val="50000"/>
              </a:spcBef>
            </a:pPr>
            <a:r>
              <a:rPr lang="en-US" altLang="zh-CN" dirty="0" smtClean="0">
                <a:solidFill>
                  <a:srgbClr val="000000"/>
                </a:solidFill>
              </a:rPr>
              <a:t>00001</a:t>
            </a:r>
            <a:endParaRPr lang="en-US" altLang="zh-CN" dirty="0">
              <a:solidFill>
                <a:srgbClr val="000000"/>
              </a:solidFill>
            </a:endParaRPr>
          </a:p>
        </p:txBody>
      </p:sp>
      <p:sp>
        <p:nvSpPr>
          <p:cNvPr id="13" name="Text Box 4"/>
          <p:cNvSpPr txBox="1">
            <a:spLocks noChangeArrowheads="1"/>
          </p:cNvSpPr>
          <p:nvPr/>
        </p:nvSpPr>
        <p:spPr bwMode="auto">
          <a:xfrm>
            <a:off x="4306094" y="6216650"/>
            <a:ext cx="12573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dirty="0" smtClean="0">
                <a:solidFill>
                  <a:srgbClr val="000000"/>
                </a:solidFill>
              </a:rPr>
              <a:t>BC</a:t>
            </a:r>
            <a:endParaRPr lang="en-US" altLang="zh-CN" b="1" dirty="0">
              <a:solidFill>
                <a:srgbClr val="000000"/>
              </a:solidFill>
            </a:endParaRPr>
          </a:p>
        </p:txBody>
      </p:sp>
      <p:grpSp>
        <p:nvGrpSpPr>
          <p:cNvPr id="6" name="组合 5"/>
          <p:cNvGrpSpPr/>
          <p:nvPr/>
        </p:nvGrpSpPr>
        <p:grpSpPr>
          <a:xfrm>
            <a:off x="1447800" y="6432550"/>
            <a:ext cx="1028700" cy="349250"/>
            <a:chOff x="1333500" y="6356350"/>
            <a:chExt cx="1028700" cy="520700"/>
          </a:xfrm>
        </p:grpSpPr>
        <p:cxnSp>
          <p:nvCxnSpPr>
            <p:cNvPr id="3" name="直接连接符 2"/>
            <p:cNvCxnSpPr/>
            <p:nvPr/>
          </p:nvCxnSpPr>
          <p:spPr bwMode="auto">
            <a:xfrm>
              <a:off x="1333500" y="6356350"/>
              <a:ext cx="1028700" cy="34925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直接连接符 4"/>
            <p:cNvCxnSpPr/>
            <p:nvPr/>
          </p:nvCxnSpPr>
          <p:spPr bwMode="auto">
            <a:xfrm flipV="1">
              <a:off x="1352550" y="6464300"/>
              <a:ext cx="933450" cy="41275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13001628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22">
                                            <p:txEl>
                                              <p:pRg st="0" end="0"/>
                                            </p:txEl>
                                          </p:spTgt>
                                        </p:tgtEl>
                                        <p:attrNameLst>
                                          <p:attrName>style.visibility</p:attrName>
                                        </p:attrNameLst>
                                      </p:cBhvr>
                                      <p:to>
                                        <p:strVal val="visible"/>
                                      </p:to>
                                    </p:set>
                                    <p:animEffect transition="in" filter="wipe(left)">
                                      <p:cBhvr>
                                        <p:cTn id="7" dur="500"/>
                                        <p:tgtEl>
                                          <p:spTgt spid="28672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86722">
                                            <p:txEl>
                                              <p:pRg st="1" end="1"/>
                                            </p:txEl>
                                          </p:spTgt>
                                        </p:tgtEl>
                                        <p:attrNameLst>
                                          <p:attrName>style.visibility</p:attrName>
                                        </p:attrNameLst>
                                      </p:cBhvr>
                                      <p:to>
                                        <p:strVal val="visible"/>
                                      </p:to>
                                    </p:set>
                                    <p:animEffect transition="in" filter="wipe(left)">
                                      <p:cBhvr>
                                        <p:cTn id="10" dur="500"/>
                                        <p:tgtEl>
                                          <p:spTgt spid="28672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86722">
                                            <p:txEl>
                                              <p:pRg st="2" end="2"/>
                                            </p:txEl>
                                          </p:spTgt>
                                        </p:tgtEl>
                                        <p:attrNameLst>
                                          <p:attrName>style.visibility</p:attrName>
                                        </p:attrNameLst>
                                      </p:cBhvr>
                                      <p:to>
                                        <p:strVal val="visible"/>
                                      </p:to>
                                    </p:set>
                                    <p:animEffect transition="in" filter="wipe(left)">
                                      <p:cBhvr>
                                        <p:cTn id="13" dur="500"/>
                                        <p:tgtEl>
                                          <p:spTgt spid="28672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86722">
                                            <p:txEl>
                                              <p:pRg st="3" end="3"/>
                                            </p:txEl>
                                          </p:spTgt>
                                        </p:tgtEl>
                                        <p:attrNameLst>
                                          <p:attrName>style.visibility</p:attrName>
                                        </p:attrNameLst>
                                      </p:cBhvr>
                                      <p:to>
                                        <p:strVal val="visible"/>
                                      </p:to>
                                    </p:set>
                                    <p:animEffect transition="in" filter="wipe(left)">
                                      <p:cBhvr>
                                        <p:cTn id="16" dur="500"/>
                                        <p:tgtEl>
                                          <p:spTgt spid="28672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86722">
                                            <p:txEl>
                                              <p:pRg st="4" end="4"/>
                                            </p:txEl>
                                          </p:spTgt>
                                        </p:tgtEl>
                                        <p:attrNameLst>
                                          <p:attrName>style.visibility</p:attrName>
                                        </p:attrNameLst>
                                      </p:cBhvr>
                                      <p:to>
                                        <p:strVal val="visible"/>
                                      </p:to>
                                    </p:set>
                                    <p:animEffect transition="in" filter="wipe(left)">
                                      <p:cBhvr>
                                        <p:cTn id="21" dur="500"/>
                                        <p:tgtEl>
                                          <p:spTgt spid="286722">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86722">
                                            <p:txEl>
                                              <p:pRg st="5" end="5"/>
                                            </p:txEl>
                                          </p:spTgt>
                                        </p:tgtEl>
                                        <p:attrNameLst>
                                          <p:attrName>style.visibility</p:attrName>
                                        </p:attrNameLst>
                                      </p:cBhvr>
                                      <p:to>
                                        <p:strVal val="visible"/>
                                      </p:to>
                                    </p:set>
                                    <p:animEffect transition="in" filter="wipe(left)">
                                      <p:cBhvr>
                                        <p:cTn id="24" dur="500"/>
                                        <p:tgtEl>
                                          <p:spTgt spid="286722">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86722">
                                            <p:txEl>
                                              <p:pRg st="6" end="6"/>
                                            </p:txEl>
                                          </p:spTgt>
                                        </p:tgtEl>
                                        <p:attrNameLst>
                                          <p:attrName>style.visibility</p:attrName>
                                        </p:attrNameLst>
                                      </p:cBhvr>
                                      <p:to>
                                        <p:strVal val="visible"/>
                                      </p:to>
                                    </p:set>
                                    <p:animEffect transition="in" filter="wipe(left)">
                                      <p:cBhvr>
                                        <p:cTn id="27" dur="500"/>
                                        <p:tgtEl>
                                          <p:spTgt spid="2867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86725"/>
                                        </p:tgtEl>
                                        <p:attrNameLst>
                                          <p:attrName>style.visibility</p:attrName>
                                        </p:attrNameLst>
                                      </p:cBhvr>
                                      <p:to>
                                        <p:strVal val="visible"/>
                                      </p:to>
                                    </p:set>
                                    <p:anim calcmode="lin" valueType="num">
                                      <p:cBhvr additive="base">
                                        <p:cTn id="32" dur="500" fill="hold"/>
                                        <p:tgtEl>
                                          <p:spTgt spid="286725"/>
                                        </p:tgtEl>
                                        <p:attrNameLst>
                                          <p:attrName>ppt_x</p:attrName>
                                        </p:attrNameLst>
                                      </p:cBhvr>
                                      <p:tavLst>
                                        <p:tav tm="0">
                                          <p:val>
                                            <p:strVal val="#ppt_x"/>
                                          </p:val>
                                        </p:tav>
                                        <p:tav tm="100000">
                                          <p:val>
                                            <p:strVal val="#ppt_x"/>
                                          </p:val>
                                        </p:tav>
                                      </p:tavLst>
                                    </p:anim>
                                    <p:anim calcmode="lin" valueType="num">
                                      <p:cBhvr additive="base">
                                        <p:cTn id="33" dur="500" fill="hold"/>
                                        <p:tgtEl>
                                          <p:spTgt spid="28672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86724"/>
                                        </p:tgtEl>
                                        <p:attrNameLst>
                                          <p:attrName>style.visibility</p:attrName>
                                        </p:attrNameLst>
                                      </p:cBhvr>
                                      <p:to>
                                        <p:strVal val="visible"/>
                                      </p:to>
                                    </p:set>
                                    <p:anim calcmode="lin" valueType="num">
                                      <p:cBhvr additive="base">
                                        <p:cTn id="38" dur="500" fill="hold"/>
                                        <p:tgtEl>
                                          <p:spTgt spid="286724"/>
                                        </p:tgtEl>
                                        <p:attrNameLst>
                                          <p:attrName>ppt_x</p:attrName>
                                        </p:attrNameLst>
                                      </p:cBhvr>
                                      <p:tavLst>
                                        <p:tav tm="0">
                                          <p:val>
                                            <p:strVal val="#ppt_x"/>
                                          </p:val>
                                        </p:tav>
                                        <p:tav tm="100000">
                                          <p:val>
                                            <p:strVal val="#ppt_x"/>
                                          </p:val>
                                        </p:tav>
                                      </p:tavLst>
                                    </p:anim>
                                    <p:anim calcmode="lin" valueType="num">
                                      <p:cBhvr additive="base">
                                        <p:cTn id="39" dur="500" fill="hold"/>
                                        <p:tgtEl>
                                          <p:spTgt spid="28672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86726"/>
                                        </p:tgtEl>
                                        <p:attrNameLst>
                                          <p:attrName>style.visibility</p:attrName>
                                        </p:attrNameLst>
                                      </p:cBhvr>
                                      <p:to>
                                        <p:strVal val="visible"/>
                                      </p:to>
                                    </p:set>
                                    <p:anim calcmode="lin" valueType="num">
                                      <p:cBhvr additive="base">
                                        <p:cTn id="44" dur="500" fill="hold"/>
                                        <p:tgtEl>
                                          <p:spTgt spid="286726"/>
                                        </p:tgtEl>
                                        <p:attrNameLst>
                                          <p:attrName>ppt_x</p:attrName>
                                        </p:attrNameLst>
                                      </p:cBhvr>
                                      <p:tavLst>
                                        <p:tav tm="0">
                                          <p:val>
                                            <p:strVal val="#ppt_x"/>
                                          </p:val>
                                        </p:tav>
                                        <p:tav tm="100000">
                                          <p:val>
                                            <p:strVal val="#ppt_x"/>
                                          </p:val>
                                        </p:tav>
                                      </p:tavLst>
                                    </p:anim>
                                    <p:anim calcmode="lin" valueType="num">
                                      <p:cBhvr additive="base">
                                        <p:cTn id="45" dur="500" fill="hold"/>
                                        <p:tgtEl>
                                          <p:spTgt spid="28672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86727"/>
                                        </p:tgtEl>
                                        <p:attrNameLst>
                                          <p:attrName>style.visibility</p:attrName>
                                        </p:attrNameLst>
                                      </p:cBhvr>
                                      <p:to>
                                        <p:strVal val="visible"/>
                                      </p:to>
                                    </p:set>
                                    <p:anim calcmode="lin" valueType="num">
                                      <p:cBhvr additive="base">
                                        <p:cTn id="50" dur="500" fill="hold"/>
                                        <p:tgtEl>
                                          <p:spTgt spid="286727"/>
                                        </p:tgtEl>
                                        <p:attrNameLst>
                                          <p:attrName>ppt_x</p:attrName>
                                        </p:attrNameLst>
                                      </p:cBhvr>
                                      <p:tavLst>
                                        <p:tav tm="0">
                                          <p:val>
                                            <p:strVal val="#ppt_x"/>
                                          </p:val>
                                        </p:tav>
                                        <p:tav tm="100000">
                                          <p:val>
                                            <p:strVal val="#ppt_x"/>
                                          </p:val>
                                        </p:tav>
                                      </p:tavLst>
                                    </p:anim>
                                    <p:anim calcmode="lin" valueType="num">
                                      <p:cBhvr additive="base">
                                        <p:cTn id="51" dur="500" fill="hold"/>
                                        <p:tgtEl>
                                          <p:spTgt spid="28672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86728"/>
                                        </p:tgtEl>
                                        <p:attrNameLst>
                                          <p:attrName>style.visibility</p:attrName>
                                        </p:attrNameLst>
                                      </p:cBhvr>
                                      <p:to>
                                        <p:strVal val="visible"/>
                                      </p:to>
                                    </p:set>
                                    <p:anim calcmode="lin" valueType="num">
                                      <p:cBhvr additive="base">
                                        <p:cTn id="56" dur="500" fill="hold"/>
                                        <p:tgtEl>
                                          <p:spTgt spid="286728"/>
                                        </p:tgtEl>
                                        <p:attrNameLst>
                                          <p:attrName>ppt_x</p:attrName>
                                        </p:attrNameLst>
                                      </p:cBhvr>
                                      <p:tavLst>
                                        <p:tav tm="0">
                                          <p:val>
                                            <p:strVal val="#ppt_x"/>
                                          </p:val>
                                        </p:tav>
                                        <p:tav tm="100000">
                                          <p:val>
                                            <p:strVal val="#ppt_x"/>
                                          </p:val>
                                        </p:tav>
                                      </p:tavLst>
                                    </p:anim>
                                    <p:anim calcmode="lin" valueType="num">
                                      <p:cBhvr additive="base">
                                        <p:cTn id="57" dur="500" fill="hold"/>
                                        <p:tgtEl>
                                          <p:spTgt spid="28672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6729"/>
                                        </p:tgtEl>
                                        <p:attrNameLst>
                                          <p:attrName>style.visibility</p:attrName>
                                        </p:attrNameLst>
                                      </p:cBhvr>
                                      <p:to>
                                        <p:strVal val="visible"/>
                                      </p:to>
                                    </p:set>
                                    <p:animEffect transition="in" filter="wipe(left)">
                                      <p:cBhvr>
                                        <p:cTn id="62" dur="500"/>
                                        <p:tgtEl>
                                          <p:spTgt spid="2867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6730"/>
                                        </p:tgtEl>
                                        <p:attrNameLst>
                                          <p:attrName>style.visibility</p:attrName>
                                        </p:attrNameLst>
                                      </p:cBhvr>
                                      <p:to>
                                        <p:strVal val="visible"/>
                                      </p:to>
                                    </p:set>
                                    <p:animEffect transition="in" filter="wipe(left)">
                                      <p:cBhvr>
                                        <p:cTn id="67" dur="500"/>
                                        <p:tgtEl>
                                          <p:spTgt spid="286730"/>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ppt_x"/>
                                          </p:val>
                                        </p:tav>
                                        <p:tav tm="100000">
                                          <p:val>
                                            <p:strVal val="#ppt_x"/>
                                          </p:val>
                                        </p:tav>
                                      </p:tavLst>
                                    </p:anim>
                                    <p:anim calcmode="lin" valueType="num">
                                      <p:cBhvr additive="base">
                                        <p:cTn id="7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left)">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anim calcmode="lin" valueType="num">
                                      <p:cBhvr additive="base">
                                        <p:cTn id="89" dur="500" fill="hold"/>
                                        <p:tgtEl>
                                          <p:spTgt spid="13"/>
                                        </p:tgtEl>
                                        <p:attrNameLst>
                                          <p:attrName>ppt_x</p:attrName>
                                        </p:attrNameLst>
                                      </p:cBhvr>
                                      <p:tavLst>
                                        <p:tav tm="0">
                                          <p:val>
                                            <p:strVal val="#ppt_x"/>
                                          </p:val>
                                        </p:tav>
                                        <p:tav tm="100000">
                                          <p:val>
                                            <p:strVal val="#ppt_x"/>
                                          </p:val>
                                        </p:tav>
                                      </p:tavLst>
                                    </p:anim>
                                    <p:anim calcmode="lin" valueType="num">
                                      <p:cBhvr additive="base">
                                        <p:cTn id="9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utoUpdateAnimBg="0"/>
      <p:bldP spid="286725" grpId="0" autoUpdateAnimBg="0"/>
      <p:bldP spid="286726" grpId="0" autoUpdateAnimBg="0"/>
      <p:bldP spid="286727" grpId="0" autoUpdateAnimBg="0"/>
      <p:bldP spid="286728" grpId="0" autoUpdateAnimBg="0"/>
      <p:bldP spid="286729" grpId="0" animBg="1"/>
      <p:bldP spid="286730" grpId="0" animBg="1"/>
      <p:bldP spid="11" grpId="0" autoUpdateAnimBg="0"/>
      <p:bldP spid="12" grpId="0" autoUpdateAnimBg="0"/>
      <p:bldP spid="1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01638" y="287338"/>
            <a:ext cx="8491537" cy="2265362"/>
          </a:xfrm>
          <a:prstGeom prst="rect">
            <a:avLst/>
          </a:prstGeom>
          <a:noFill/>
          <a:ln w="12700" cap="sq">
            <a:noFill/>
            <a:miter lim="800000"/>
            <a:headEnd type="none" w="sm" len="sm"/>
            <a:tailEnd type="none" w="sm" len="sm"/>
          </a:ln>
        </p:spPr>
        <p:txBody>
          <a:bodyPr>
            <a:spAutoFit/>
          </a:bodyPr>
          <a:lstStyle/>
          <a:p>
            <a:pPr>
              <a:lnSpc>
                <a:spcPct val="115000"/>
              </a:lnSpc>
            </a:pPr>
            <a:r>
              <a:rPr lang="zh-CN" altLang="en-US" sz="4400" b="1">
                <a:solidFill>
                  <a:srgbClr val="0000FF"/>
                </a:solidFill>
                <a:ea typeface="楷体_GB2312" pitchFamily="49" charset="-122"/>
              </a:rPr>
              <a:t>前缀编码</a:t>
            </a:r>
            <a:r>
              <a:rPr lang="zh-CN" altLang="en-US" sz="4000">
                <a:solidFill>
                  <a:srgbClr val="990000"/>
                </a:solidFill>
                <a:ea typeface="楷体_GB2312" pitchFamily="49" charset="-122"/>
              </a:rPr>
              <a:t>指的是，编码字符集中</a:t>
            </a:r>
            <a:r>
              <a:rPr lang="zh-CN" altLang="en-US" sz="4000" b="1">
                <a:solidFill>
                  <a:srgbClr val="990000"/>
                </a:solidFill>
                <a:ea typeface="楷体_GB2312" pitchFamily="49" charset="-122"/>
              </a:rPr>
              <a:t>任何一个字符的编码都不是同一字符集中另一个字符的编码的前缀</a:t>
            </a:r>
            <a:r>
              <a:rPr lang="zh-CN" altLang="en-US" sz="4000">
                <a:solidFill>
                  <a:srgbClr val="990000"/>
                </a:solidFill>
                <a:ea typeface="楷体_GB2312" pitchFamily="49" charset="-122"/>
              </a:rPr>
              <a:t>。</a:t>
            </a:r>
          </a:p>
        </p:txBody>
      </p:sp>
      <p:sp>
        <p:nvSpPr>
          <p:cNvPr id="288771" name="Text Box 3"/>
          <p:cNvSpPr txBox="1">
            <a:spLocks noChangeArrowheads="1"/>
          </p:cNvSpPr>
          <p:nvPr/>
        </p:nvSpPr>
        <p:spPr bwMode="auto">
          <a:xfrm>
            <a:off x="1446213" y="4144963"/>
            <a:ext cx="3533775" cy="7016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4000">
                <a:solidFill>
                  <a:srgbClr val="0000FF"/>
                </a:solidFill>
                <a:ea typeface="楷体_GB2312" pitchFamily="49" charset="-122"/>
              </a:rPr>
              <a:t>0    00    1     01  </a:t>
            </a:r>
            <a:endParaRPr lang="en-US" altLang="zh-CN" sz="4400" b="1">
              <a:solidFill>
                <a:srgbClr val="0000FF"/>
              </a:solidFill>
              <a:ea typeface="楷体_GB2312" pitchFamily="49" charset="-122"/>
            </a:endParaRPr>
          </a:p>
        </p:txBody>
      </p:sp>
      <p:sp>
        <p:nvSpPr>
          <p:cNvPr id="288772" name="Text Box 4"/>
          <p:cNvSpPr txBox="1">
            <a:spLocks noChangeArrowheads="1"/>
          </p:cNvSpPr>
          <p:nvPr/>
        </p:nvSpPr>
        <p:spPr bwMode="auto">
          <a:xfrm>
            <a:off x="1427163" y="4940300"/>
            <a:ext cx="3578225" cy="7016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4000">
                <a:solidFill>
                  <a:srgbClr val="0000FF"/>
                </a:solidFill>
                <a:ea typeface="楷体_GB2312" pitchFamily="49" charset="-122"/>
              </a:rPr>
              <a:t>0   100  101  11     </a:t>
            </a:r>
            <a:endParaRPr lang="en-US" altLang="zh-CN" sz="4400" b="1">
              <a:solidFill>
                <a:srgbClr val="0000FF"/>
              </a:solidFill>
              <a:ea typeface="楷体_GB2312" pitchFamily="49" charset="-122"/>
            </a:endParaRPr>
          </a:p>
        </p:txBody>
      </p:sp>
      <p:sp>
        <p:nvSpPr>
          <p:cNvPr id="288773" name="Text Box 5"/>
          <p:cNvSpPr txBox="1">
            <a:spLocks noChangeArrowheads="1"/>
          </p:cNvSpPr>
          <p:nvPr/>
        </p:nvSpPr>
        <p:spPr bwMode="auto">
          <a:xfrm>
            <a:off x="1466850" y="2813050"/>
            <a:ext cx="347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A     B    C      D</a:t>
            </a:r>
          </a:p>
        </p:txBody>
      </p:sp>
      <p:sp>
        <p:nvSpPr>
          <p:cNvPr id="288774" name="Text Box 6"/>
          <p:cNvSpPr txBox="1">
            <a:spLocks noChangeArrowheads="1"/>
          </p:cNvSpPr>
          <p:nvPr/>
        </p:nvSpPr>
        <p:spPr bwMode="auto">
          <a:xfrm>
            <a:off x="1366838" y="3370263"/>
            <a:ext cx="3575050" cy="7016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4000">
                <a:solidFill>
                  <a:srgbClr val="0000FF"/>
                </a:solidFill>
                <a:ea typeface="楷体_GB2312" pitchFamily="49" charset="-122"/>
              </a:rPr>
              <a:t>00   01   10   11  </a:t>
            </a:r>
            <a:endParaRPr lang="en-US" altLang="zh-CN" sz="4400" b="1">
              <a:solidFill>
                <a:srgbClr val="0000FF"/>
              </a:solidFill>
              <a:ea typeface="楷体_GB2312" pitchFamily="49" charset="-122"/>
            </a:endParaRPr>
          </a:p>
        </p:txBody>
      </p:sp>
      <p:sp>
        <p:nvSpPr>
          <p:cNvPr id="288775" name="Text Box 7"/>
          <p:cNvSpPr txBox="1">
            <a:spLocks noChangeArrowheads="1"/>
          </p:cNvSpPr>
          <p:nvPr/>
        </p:nvSpPr>
        <p:spPr bwMode="auto">
          <a:xfrm>
            <a:off x="4960938" y="3236913"/>
            <a:ext cx="3573462" cy="7620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4000">
                <a:solidFill>
                  <a:srgbClr val="0000FF"/>
                </a:solidFill>
                <a:ea typeface="楷体_GB2312" pitchFamily="49" charset="-122"/>
              </a:rPr>
              <a:t>是</a:t>
            </a:r>
            <a:r>
              <a:rPr lang="zh-CN" altLang="en-US" sz="4400" b="1">
                <a:solidFill>
                  <a:srgbClr val="0000FF"/>
                </a:solidFill>
                <a:ea typeface="楷体_GB2312" pitchFamily="49" charset="-122"/>
              </a:rPr>
              <a:t>前缀编码</a:t>
            </a:r>
          </a:p>
        </p:txBody>
      </p:sp>
      <p:sp>
        <p:nvSpPr>
          <p:cNvPr id="288776" name="Text Box 8"/>
          <p:cNvSpPr txBox="1">
            <a:spLocks noChangeArrowheads="1"/>
          </p:cNvSpPr>
          <p:nvPr/>
        </p:nvSpPr>
        <p:spPr bwMode="auto">
          <a:xfrm>
            <a:off x="4991100" y="4067175"/>
            <a:ext cx="3573463" cy="7620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4000">
                <a:solidFill>
                  <a:srgbClr val="0000FF"/>
                </a:solidFill>
                <a:ea typeface="楷体_GB2312" pitchFamily="49" charset="-122"/>
              </a:rPr>
              <a:t>不是</a:t>
            </a:r>
            <a:r>
              <a:rPr lang="zh-CN" altLang="en-US" sz="4400" b="1">
                <a:solidFill>
                  <a:srgbClr val="0000FF"/>
                </a:solidFill>
                <a:ea typeface="楷体_GB2312" pitchFamily="49" charset="-122"/>
              </a:rPr>
              <a:t>前缀编码</a:t>
            </a:r>
          </a:p>
        </p:txBody>
      </p:sp>
      <p:sp>
        <p:nvSpPr>
          <p:cNvPr id="288777" name="Text Box 9"/>
          <p:cNvSpPr txBox="1">
            <a:spLocks noChangeArrowheads="1"/>
          </p:cNvSpPr>
          <p:nvPr/>
        </p:nvSpPr>
        <p:spPr bwMode="auto">
          <a:xfrm>
            <a:off x="4932363" y="4892675"/>
            <a:ext cx="3573462" cy="7620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4000">
                <a:solidFill>
                  <a:srgbClr val="0000FF"/>
                </a:solidFill>
                <a:ea typeface="楷体_GB2312" pitchFamily="49" charset="-122"/>
              </a:rPr>
              <a:t>是</a:t>
            </a:r>
            <a:r>
              <a:rPr lang="zh-CN" altLang="en-US" sz="4400" b="1">
                <a:solidFill>
                  <a:srgbClr val="0000FF"/>
                </a:solidFill>
                <a:ea typeface="楷体_GB2312" pitchFamily="49" charset="-122"/>
              </a:rPr>
              <a:t>前缀编码</a:t>
            </a:r>
          </a:p>
        </p:txBody>
      </p:sp>
    </p:spTree>
    <p:extLst>
      <p:ext uri="{BB962C8B-B14F-4D97-AF65-F5344CB8AC3E}">
        <p14:creationId xmlns:p14="http://schemas.microsoft.com/office/powerpoint/2010/main" val="40587829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3"/>
                                        </p:tgtEl>
                                        <p:attrNameLst>
                                          <p:attrName>style.visibility</p:attrName>
                                        </p:attrNameLst>
                                      </p:cBhvr>
                                      <p:to>
                                        <p:strVal val="visible"/>
                                      </p:to>
                                    </p:set>
                                    <p:animEffect transition="in" filter="wipe(left)">
                                      <p:cBhvr>
                                        <p:cTn id="7" dur="500"/>
                                        <p:tgtEl>
                                          <p:spTgt spid="2887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4"/>
                                        </p:tgtEl>
                                        <p:attrNameLst>
                                          <p:attrName>style.visibility</p:attrName>
                                        </p:attrNameLst>
                                      </p:cBhvr>
                                      <p:to>
                                        <p:strVal val="visible"/>
                                      </p:to>
                                    </p:set>
                                    <p:animEffect transition="in" filter="wipe(left)">
                                      <p:cBhvr>
                                        <p:cTn id="12" dur="500"/>
                                        <p:tgtEl>
                                          <p:spTgt spid="2887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5"/>
                                        </p:tgtEl>
                                        <p:attrNameLst>
                                          <p:attrName>style.visibility</p:attrName>
                                        </p:attrNameLst>
                                      </p:cBhvr>
                                      <p:to>
                                        <p:strVal val="visible"/>
                                      </p:to>
                                    </p:set>
                                    <p:animEffect transition="in" filter="wipe(left)">
                                      <p:cBhvr>
                                        <p:cTn id="17" dur="500"/>
                                        <p:tgtEl>
                                          <p:spTgt spid="2887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8771"/>
                                        </p:tgtEl>
                                        <p:attrNameLst>
                                          <p:attrName>style.visibility</p:attrName>
                                        </p:attrNameLst>
                                      </p:cBhvr>
                                      <p:to>
                                        <p:strVal val="visible"/>
                                      </p:to>
                                    </p:set>
                                    <p:animEffect transition="in" filter="wipe(left)">
                                      <p:cBhvr>
                                        <p:cTn id="22" dur="500"/>
                                        <p:tgtEl>
                                          <p:spTgt spid="2887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8776"/>
                                        </p:tgtEl>
                                        <p:attrNameLst>
                                          <p:attrName>style.visibility</p:attrName>
                                        </p:attrNameLst>
                                      </p:cBhvr>
                                      <p:to>
                                        <p:strVal val="visible"/>
                                      </p:to>
                                    </p:set>
                                    <p:animEffect transition="in" filter="wipe(left)">
                                      <p:cBhvr>
                                        <p:cTn id="27" dur="500"/>
                                        <p:tgtEl>
                                          <p:spTgt spid="2887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8772"/>
                                        </p:tgtEl>
                                        <p:attrNameLst>
                                          <p:attrName>style.visibility</p:attrName>
                                        </p:attrNameLst>
                                      </p:cBhvr>
                                      <p:to>
                                        <p:strVal val="visible"/>
                                      </p:to>
                                    </p:set>
                                    <p:animEffect transition="in" filter="wipe(left)">
                                      <p:cBhvr>
                                        <p:cTn id="32" dur="500"/>
                                        <p:tgtEl>
                                          <p:spTgt spid="2887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8777"/>
                                        </p:tgtEl>
                                        <p:attrNameLst>
                                          <p:attrName>style.visibility</p:attrName>
                                        </p:attrNameLst>
                                      </p:cBhvr>
                                      <p:to>
                                        <p:strVal val="visible"/>
                                      </p:to>
                                    </p:set>
                                    <p:animEffect transition="in" filter="wipe(left)">
                                      <p:cBhvr>
                                        <p:cTn id="37" dur="500"/>
                                        <p:tgtEl>
                                          <p:spTgt spid="288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utoUpdateAnimBg="0"/>
      <p:bldP spid="288772" grpId="0" autoUpdateAnimBg="0"/>
      <p:bldP spid="288773" grpId="0" autoUpdateAnimBg="0"/>
      <p:bldP spid="288774" grpId="0" autoUpdateAnimBg="0"/>
      <p:bldP spid="288775" grpId="0" autoUpdateAnimBg="0"/>
      <p:bldP spid="288776" grpId="0" autoUpdateAnimBg="0"/>
      <p:bldP spid="28877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55650" y="279400"/>
            <a:ext cx="8778875" cy="2557463"/>
            <a:chOff x="476" y="176"/>
            <a:chExt cx="5530" cy="1611"/>
          </a:xfrm>
        </p:grpSpPr>
        <p:sp>
          <p:nvSpPr>
            <p:cNvPr id="61538" name="Text Box 3"/>
            <p:cNvSpPr txBox="1">
              <a:spLocks noChangeArrowheads="1"/>
            </p:cNvSpPr>
            <p:nvPr/>
          </p:nvSpPr>
          <p:spPr bwMode="auto">
            <a:xfrm>
              <a:off x="476" y="896"/>
              <a:ext cx="5530" cy="48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4000" b="1">
                  <a:solidFill>
                    <a:srgbClr val="FF3300"/>
                  </a:solidFill>
                  <a:ea typeface="楷体_GB2312" pitchFamily="49" charset="-122"/>
                </a:rPr>
                <a:t>(2)</a:t>
              </a:r>
              <a:r>
                <a:rPr lang="en-US" altLang="zh-CN" sz="4000">
                  <a:solidFill>
                    <a:srgbClr val="0000FF"/>
                  </a:solidFill>
                  <a:ea typeface="楷体_GB2312" pitchFamily="49" charset="-122"/>
                </a:rPr>
                <a:t>    0    00    1     01  </a:t>
              </a:r>
              <a:r>
                <a:rPr lang="zh-CN" altLang="en-US" sz="4000">
                  <a:solidFill>
                    <a:srgbClr val="0000FF"/>
                  </a:solidFill>
                  <a:ea typeface="楷体_GB2312" pitchFamily="49" charset="-122"/>
                </a:rPr>
                <a:t>不是</a:t>
              </a:r>
              <a:r>
                <a:rPr lang="zh-CN" altLang="en-US" sz="4400" b="1">
                  <a:solidFill>
                    <a:srgbClr val="0000FF"/>
                  </a:solidFill>
                  <a:ea typeface="楷体_GB2312" pitchFamily="49" charset="-122"/>
                </a:rPr>
                <a:t>前缀编码</a:t>
              </a:r>
            </a:p>
          </p:txBody>
        </p:sp>
        <p:sp>
          <p:nvSpPr>
            <p:cNvPr id="61539" name="Text Box 4"/>
            <p:cNvSpPr txBox="1">
              <a:spLocks noChangeArrowheads="1"/>
            </p:cNvSpPr>
            <p:nvPr/>
          </p:nvSpPr>
          <p:spPr bwMode="auto">
            <a:xfrm>
              <a:off x="476" y="1307"/>
              <a:ext cx="5062" cy="48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4000" b="1">
                  <a:solidFill>
                    <a:srgbClr val="FF3300"/>
                  </a:solidFill>
                  <a:ea typeface="楷体_GB2312" pitchFamily="49" charset="-122"/>
                </a:rPr>
                <a:t>(3)</a:t>
              </a:r>
              <a:r>
                <a:rPr lang="en-US" altLang="zh-CN" sz="4000">
                  <a:solidFill>
                    <a:srgbClr val="0000FF"/>
                  </a:solidFill>
                  <a:ea typeface="楷体_GB2312" pitchFamily="49" charset="-122"/>
                </a:rPr>
                <a:t>    0   100  101  11     </a:t>
              </a:r>
              <a:r>
                <a:rPr lang="zh-CN" altLang="en-US" sz="4000">
                  <a:solidFill>
                    <a:srgbClr val="0000FF"/>
                  </a:solidFill>
                  <a:ea typeface="楷体_GB2312" pitchFamily="49" charset="-122"/>
                </a:rPr>
                <a:t>是</a:t>
              </a:r>
              <a:r>
                <a:rPr lang="zh-CN" altLang="en-US" sz="4400" b="1">
                  <a:solidFill>
                    <a:srgbClr val="0000FF"/>
                  </a:solidFill>
                  <a:ea typeface="楷体_GB2312" pitchFamily="49" charset="-122"/>
                </a:rPr>
                <a:t>前缀编码</a:t>
              </a:r>
            </a:p>
          </p:txBody>
        </p:sp>
        <p:sp>
          <p:nvSpPr>
            <p:cNvPr id="61540" name="Text Box 5"/>
            <p:cNvSpPr txBox="1">
              <a:spLocks noChangeArrowheads="1"/>
            </p:cNvSpPr>
            <p:nvPr/>
          </p:nvSpPr>
          <p:spPr bwMode="auto">
            <a:xfrm>
              <a:off x="1207" y="176"/>
              <a:ext cx="2335"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solidFill>
                    <a:srgbClr val="000000"/>
                  </a:solidFill>
                </a:rPr>
                <a:t>A     B    C      D</a:t>
              </a:r>
            </a:p>
          </p:txBody>
        </p:sp>
        <p:sp>
          <p:nvSpPr>
            <p:cNvPr id="61541" name="Text Box 6"/>
            <p:cNvSpPr txBox="1">
              <a:spLocks noChangeArrowheads="1"/>
            </p:cNvSpPr>
            <p:nvPr/>
          </p:nvSpPr>
          <p:spPr bwMode="auto">
            <a:xfrm>
              <a:off x="476" y="459"/>
              <a:ext cx="5075" cy="48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4000" b="1">
                  <a:solidFill>
                    <a:srgbClr val="FF3300"/>
                  </a:solidFill>
                  <a:ea typeface="楷体_GB2312" pitchFamily="49" charset="-122"/>
                </a:rPr>
                <a:t>(1)</a:t>
              </a:r>
              <a:r>
                <a:rPr lang="en-US" altLang="zh-CN" sz="4000">
                  <a:solidFill>
                    <a:srgbClr val="0000FF"/>
                  </a:solidFill>
                  <a:ea typeface="楷体_GB2312" pitchFamily="49" charset="-122"/>
                </a:rPr>
                <a:t>   00   01   10   11     </a:t>
              </a:r>
              <a:r>
                <a:rPr lang="zh-CN" altLang="en-US" sz="4000">
                  <a:solidFill>
                    <a:srgbClr val="0000FF"/>
                  </a:solidFill>
                  <a:ea typeface="楷体_GB2312" pitchFamily="49" charset="-122"/>
                </a:rPr>
                <a:t>是</a:t>
              </a:r>
              <a:r>
                <a:rPr lang="zh-CN" altLang="en-US" sz="4400" b="1">
                  <a:solidFill>
                    <a:srgbClr val="0000FF"/>
                  </a:solidFill>
                  <a:ea typeface="楷体_GB2312" pitchFamily="49" charset="-122"/>
                </a:rPr>
                <a:t>前缀编码</a:t>
              </a:r>
            </a:p>
          </p:txBody>
        </p:sp>
      </p:grpSp>
      <p:grpSp>
        <p:nvGrpSpPr>
          <p:cNvPr id="3" name="Group 7"/>
          <p:cNvGrpSpPr>
            <a:grpSpLocks/>
          </p:cNvGrpSpPr>
          <p:nvPr/>
        </p:nvGrpSpPr>
        <p:grpSpPr bwMode="auto">
          <a:xfrm>
            <a:off x="239713" y="3240088"/>
            <a:ext cx="3201987" cy="2638425"/>
            <a:chOff x="151" y="2041"/>
            <a:chExt cx="2017" cy="1662"/>
          </a:xfrm>
        </p:grpSpPr>
        <p:grpSp>
          <p:nvGrpSpPr>
            <p:cNvPr id="4" name="Group 8"/>
            <p:cNvGrpSpPr>
              <a:grpSpLocks/>
            </p:cNvGrpSpPr>
            <p:nvPr/>
          </p:nvGrpSpPr>
          <p:grpSpPr bwMode="auto">
            <a:xfrm>
              <a:off x="352" y="2969"/>
              <a:ext cx="376" cy="357"/>
              <a:chOff x="1365" y="2467"/>
              <a:chExt cx="489" cy="375"/>
            </a:xfrm>
          </p:grpSpPr>
          <p:sp>
            <p:nvSpPr>
              <p:cNvPr id="61536" name="Text Box 9"/>
              <p:cNvSpPr txBox="1">
                <a:spLocks noChangeArrowheads="1"/>
              </p:cNvSpPr>
              <p:nvPr/>
            </p:nvSpPr>
            <p:spPr bwMode="auto">
              <a:xfrm>
                <a:off x="1403" y="2477"/>
                <a:ext cx="451" cy="34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61537" name="Oval 10"/>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1507" name="Oval 11"/>
            <p:cNvSpPr>
              <a:spLocks noChangeArrowheads="1"/>
            </p:cNvSpPr>
            <p:nvPr/>
          </p:nvSpPr>
          <p:spPr bwMode="auto">
            <a:xfrm>
              <a:off x="1113" y="2041"/>
              <a:ext cx="193" cy="25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1508" name="Oval 12"/>
            <p:cNvSpPr>
              <a:spLocks noChangeArrowheads="1"/>
            </p:cNvSpPr>
            <p:nvPr/>
          </p:nvSpPr>
          <p:spPr bwMode="auto">
            <a:xfrm>
              <a:off x="1490" y="2552"/>
              <a:ext cx="192" cy="249"/>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1509" name="Oval 13"/>
            <p:cNvSpPr>
              <a:spLocks noChangeArrowheads="1"/>
            </p:cNvSpPr>
            <p:nvPr/>
          </p:nvSpPr>
          <p:spPr bwMode="auto">
            <a:xfrm>
              <a:off x="718" y="2481"/>
              <a:ext cx="193" cy="249"/>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nvGrpSpPr>
            <p:cNvPr id="5" name="Group 14"/>
            <p:cNvGrpSpPr>
              <a:grpSpLocks/>
            </p:cNvGrpSpPr>
            <p:nvPr/>
          </p:nvGrpSpPr>
          <p:grpSpPr bwMode="auto">
            <a:xfrm>
              <a:off x="852" y="3007"/>
              <a:ext cx="376" cy="356"/>
              <a:chOff x="1365" y="2467"/>
              <a:chExt cx="488" cy="375"/>
            </a:xfrm>
          </p:grpSpPr>
          <p:sp>
            <p:nvSpPr>
              <p:cNvPr id="61534" name="Text Box 15"/>
              <p:cNvSpPr txBox="1">
                <a:spLocks noChangeArrowheads="1"/>
              </p:cNvSpPr>
              <p:nvPr/>
            </p:nvSpPr>
            <p:spPr bwMode="auto">
              <a:xfrm>
                <a:off x="1402" y="2479"/>
                <a:ext cx="451" cy="34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61535" name="Oval 16"/>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6" name="Group 17"/>
            <p:cNvGrpSpPr>
              <a:grpSpLocks/>
            </p:cNvGrpSpPr>
            <p:nvPr/>
          </p:nvGrpSpPr>
          <p:grpSpPr bwMode="auto">
            <a:xfrm>
              <a:off x="1200" y="3017"/>
              <a:ext cx="375" cy="356"/>
              <a:chOff x="1365" y="2467"/>
              <a:chExt cx="487" cy="375"/>
            </a:xfrm>
          </p:grpSpPr>
          <p:sp>
            <p:nvSpPr>
              <p:cNvPr id="61532" name="Text Box 18"/>
              <p:cNvSpPr txBox="1">
                <a:spLocks noChangeArrowheads="1"/>
              </p:cNvSpPr>
              <p:nvPr/>
            </p:nvSpPr>
            <p:spPr bwMode="auto">
              <a:xfrm>
                <a:off x="1402" y="2479"/>
                <a:ext cx="450" cy="34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61533" name="Oval 19"/>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7" name="Group 20"/>
            <p:cNvGrpSpPr>
              <a:grpSpLocks/>
            </p:cNvGrpSpPr>
            <p:nvPr/>
          </p:nvGrpSpPr>
          <p:grpSpPr bwMode="auto">
            <a:xfrm>
              <a:off x="1740" y="3029"/>
              <a:ext cx="376" cy="356"/>
              <a:chOff x="1365" y="2467"/>
              <a:chExt cx="488" cy="375"/>
            </a:xfrm>
          </p:grpSpPr>
          <p:sp>
            <p:nvSpPr>
              <p:cNvPr id="61530" name="Text Box 21"/>
              <p:cNvSpPr txBox="1">
                <a:spLocks noChangeArrowheads="1"/>
              </p:cNvSpPr>
              <p:nvPr/>
            </p:nvSpPr>
            <p:spPr bwMode="auto">
              <a:xfrm>
                <a:off x="1402" y="2478"/>
                <a:ext cx="451" cy="34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61531" name="Oval 22"/>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1513" name="Line 23"/>
            <p:cNvSpPr>
              <a:spLocks noChangeShapeType="1"/>
            </p:cNvSpPr>
            <p:nvPr/>
          </p:nvSpPr>
          <p:spPr bwMode="auto">
            <a:xfrm flipH="1">
              <a:off x="882" y="2244"/>
              <a:ext cx="261" cy="28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514" name="Line 24"/>
            <p:cNvSpPr>
              <a:spLocks noChangeShapeType="1"/>
            </p:cNvSpPr>
            <p:nvPr/>
          </p:nvSpPr>
          <p:spPr bwMode="auto">
            <a:xfrm>
              <a:off x="1287" y="2268"/>
              <a:ext cx="232" cy="308"/>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515" name="Line 25"/>
            <p:cNvSpPr>
              <a:spLocks noChangeShapeType="1"/>
            </p:cNvSpPr>
            <p:nvPr/>
          </p:nvSpPr>
          <p:spPr bwMode="auto">
            <a:xfrm flipH="1">
              <a:off x="544" y="2696"/>
              <a:ext cx="203" cy="33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516" name="Line 26"/>
            <p:cNvSpPr>
              <a:spLocks noChangeShapeType="1"/>
            </p:cNvSpPr>
            <p:nvPr/>
          </p:nvSpPr>
          <p:spPr bwMode="auto">
            <a:xfrm>
              <a:off x="843" y="2719"/>
              <a:ext cx="145" cy="298"/>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517" name="Line 27"/>
            <p:cNvSpPr>
              <a:spLocks noChangeShapeType="1"/>
            </p:cNvSpPr>
            <p:nvPr/>
          </p:nvSpPr>
          <p:spPr bwMode="auto">
            <a:xfrm flipH="1">
              <a:off x="1354" y="2766"/>
              <a:ext cx="184" cy="274"/>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518" name="Line 28"/>
            <p:cNvSpPr>
              <a:spLocks noChangeShapeType="1"/>
            </p:cNvSpPr>
            <p:nvPr/>
          </p:nvSpPr>
          <p:spPr bwMode="auto">
            <a:xfrm>
              <a:off x="1653" y="2767"/>
              <a:ext cx="164" cy="274"/>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519" name="Text Box 29"/>
            <p:cNvSpPr txBox="1">
              <a:spLocks noChangeArrowheads="1"/>
            </p:cNvSpPr>
            <p:nvPr/>
          </p:nvSpPr>
          <p:spPr bwMode="auto">
            <a:xfrm>
              <a:off x="873" y="2125"/>
              <a:ext cx="2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1520" name="Text Box 30"/>
            <p:cNvSpPr txBox="1">
              <a:spLocks noChangeArrowheads="1"/>
            </p:cNvSpPr>
            <p:nvPr/>
          </p:nvSpPr>
          <p:spPr bwMode="auto">
            <a:xfrm>
              <a:off x="1374" y="2148"/>
              <a:ext cx="299"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1521" name="Text Box 31"/>
            <p:cNvSpPr txBox="1">
              <a:spLocks noChangeArrowheads="1"/>
            </p:cNvSpPr>
            <p:nvPr/>
          </p:nvSpPr>
          <p:spPr bwMode="auto">
            <a:xfrm>
              <a:off x="1683" y="2612"/>
              <a:ext cx="299"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1522" name="Text Box 32"/>
            <p:cNvSpPr txBox="1">
              <a:spLocks noChangeArrowheads="1"/>
            </p:cNvSpPr>
            <p:nvPr/>
          </p:nvSpPr>
          <p:spPr bwMode="auto">
            <a:xfrm>
              <a:off x="922" y="2612"/>
              <a:ext cx="29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1523" name="Text Box 33"/>
            <p:cNvSpPr txBox="1">
              <a:spLocks noChangeArrowheads="1"/>
            </p:cNvSpPr>
            <p:nvPr/>
          </p:nvSpPr>
          <p:spPr bwMode="auto">
            <a:xfrm>
              <a:off x="507" y="2564"/>
              <a:ext cx="298"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1524" name="Text Box 34"/>
            <p:cNvSpPr txBox="1">
              <a:spLocks noChangeArrowheads="1"/>
            </p:cNvSpPr>
            <p:nvPr/>
          </p:nvSpPr>
          <p:spPr bwMode="auto">
            <a:xfrm>
              <a:off x="1287" y="2648"/>
              <a:ext cx="2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1525" name="Text Box 35"/>
            <p:cNvSpPr txBox="1">
              <a:spLocks noChangeArrowheads="1"/>
            </p:cNvSpPr>
            <p:nvPr/>
          </p:nvSpPr>
          <p:spPr bwMode="auto">
            <a:xfrm>
              <a:off x="151" y="3326"/>
              <a:ext cx="526"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00</a:t>
              </a:r>
            </a:p>
          </p:txBody>
        </p:sp>
        <p:sp>
          <p:nvSpPr>
            <p:cNvPr id="61526" name="Text Box 36"/>
            <p:cNvSpPr txBox="1">
              <a:spLocks noChangeArrowheads="1"/>
            </p:cNvSpPr>
            <p:nvPr/>
          </p:nvSpPr>
          <p:spPr bwMode="auto">
            <a:xfrm>
              <a:off x="767" y="3326"/>
              <a:ext cx="4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01</a:t>
              </a:r>
            </a:p>
          </p:txBody>
        </p:sp>
        <p:sp>
          <p:nvSpPr>
            <p:cNvPr id="61527" name="Text Box 37"/>
            <p:cNvSpPr txBox="1">
              <a:spLocks noChangeArrowheads="1"/>
            </p:cNvSpPr>
            <p:nvPr/>
          </p:nvSpPr>
          <p:spPr bwMode="auto">
            <a:xfrm>
              <a:off x="1162" y="3338"/>
              <a:ext cx="436"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10</a:t>
              </a:r>
            </a:p>
          </p:txBody>
        </p:sp>
        <p:sp>
          <p:nvSpPr>
            <p:cNvPr id="61528" name="Text Box 38"/>
            <p:cNvSpPr txBox="1">
              <a:spLocks noChangeArrowheads="1"/>
            </p:cNvSpPr>
            <p:nvPr/>
          </p:nvSpPr>
          <p:spPr bwMode="auto">
            <a:xfrm>
              <a:off x="1769" y="3314"/>
              <a:ext cx="3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11</a:t>
              </a:r>
            </a:p>
          </p:txBody>
        </p:sp>
        <p:sp>
          <p:nvSpPr>
            <p:cNvPr id="61529" name="Text Box 39"/>
            <p:cNvSpPr txBox="1">
              <a:spLocks noChangeArrowheads="1"/>
            </p:cNvSpPr>
            <p:nvPr/>
          </p:nvSpPr>
          <p:spPr bwMode="auto">
            <a:xfrm>
              <a:off x="236" y="2101"/>
              <a:ext cx="5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FF3300"/>
                  </a:solidFill>
                  <a:ea typeface="楷体_GB2312" pitchFamily="49" charset="-122"/>
                </a:rPr>
                <a:t>(1)</a:t>
              </a:r>
            </a:p>
          </p:txBody>
        </p:sp>
      </p:grpSp>
      <p:grpSp>
        <p:nvGrpSpPr>
          <p:cNvPr id="103" name="组合 102"/>
          <p:cNvGrpSpPr/>
          <p:nvPr/>
        </p:nvGrpSpPr>
        <p:grpSpPr>
          <a:xfrm>
            <a:off x="7966075" y="3968750"/>
            <a:ext cx="1177926" cy="1455737"/>
            <a:chOff x="7966075" y="3968750"/>
            <a:chExt cx="1177926" cy="1455737"/>
          </a:xfrm>
        </p:grpSpPr>
        <p:grpSp>
          <p:nvGrpSpPr>
            <p:cNvPr id="13" name="Group 52"/>
            <p:cNvGrpSpPr>
              <a:grpSpLocks/>
            </p:cNvGrpSpPr>
            <p:nvPr/>
          </p:nvGrpSpPr>
          <p:grpSpPr bwMode="auto">
            <a:xfrm>
              <a:off x="8212138" y="4473575"/>
              <a:ext cx="619125" cy="533400"/>
              <a:chOff x="1365" y="2467"/>
              <a:chExt cx="488" cy="426"/>
            </a:xfrm>
          </p:grpSpPr>
          <p:sp>
            <p:nvSpPr>
              <p:cNvPr id="61498" name="Text Box 53"/>
              <p:cNvSpPr txBox="1">
                <a:spLocks noChangeArrowheads="1"/>
              </p:cNvSpPr>
              <p:nvPr/>
            </p:nvSpPr>
            <p:spPr bwMode="auto">
              <a:xfrm>
                <a:off x="1402" y="2478"/>
                <a:ext cx="451" cy="41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dirty="0">
                    <a:solidFill>
                      <a:srgbClr val="000000"/>
                    </a:solidFill>
                  </a:rPr>
                  <a:t>D</a:t>
                </a:r>
              </a:p>
            </p:txBody>
          </p:sp>
          <p:sp>
            <p:nvSpPr>
              <p:cNvPr id="61499" name="Oval 54"/>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1483" name="Line 58"/>
            <p:cNvSpPr>
              <a:spLocks noChangeShapeType="1"/>
            </p:cNvSpPr>
            <p:nvPr/>
          </p:nvSpPr>
          <p:spPr bwMode="auto">
            <a:xfrm>
              <a:off x="7966075" y="4181475"/>
              <a:ext cx="327025" cy="33972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86" name="Text Box 61"/>
            <p:cNvSpPr txBox="1">
              <a:spLocks noChangeArrowheads="1"/>
            </p:cNvSpPr>
            <p:nvPr/>
          </p:nvSpPr>
          <p:spPr bwMode="auto">
            <a:xfrm>
              <a:off x="8016875" y="3968750"/>
              <a:ext cx="503238"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dirty="0">
                  <a:solidFill>
                    <a:srgbClr val="000000"/>
                  </a:solidFill>
                </a:rPr>
                <a:t>1</a:t>
              </a:r>
            </a:p>
          </p:txBody>
        </p:sp>
        <p:sp>
          <p:nvSpPr>
            <p:cNvPr id="61488" name="Text Box 63"/>
            <p:cNvSpPr txBox="1">
              <a:spLocks noChangeArrowheads="1"/>
            </p:cNvSpPr>
            <p:nvPr/>
          </p:nvSpPr>
          <p:spPr bwMode="auto">
            <a:xfrm>
              <a:off x="8358188" y="4845050"/>
              <a:ext cx="785813"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11</a:t>
              </a:r>
            </a:p>
          </p:txBody>
        </p:sp>
      </p:grpSp>
      <p:grpSp>
        <p:nvGrpSpPr>
          <p:cNvPr id="102" name="组合 101"/>
          <p:cNvGrpSpPr/>
          <p:nvPr/>
        </p:nvGrpSpPr>
        <p:grpSpPr>
          <a:xfrm>
            <a:off x="6270625" y="3221038"/>
            <a:ext cx="890588" cy="1571624"/>
            <a:chOff x="6270625" y="3221038"/>
            <a:chExt cx="890588" cy="1571624"/>
          </a:xfrm>
        </p:grpSpPr>
        <p:grpSp>
          <p:nvGrpSpPr>
            <p:cNvPr id="10" name="Group 42"/>
            <p:cNvGrpSpPr>
              <a:grpSpLocks/>
            </p:cNvGrpSpPr>
            <p:nvPr/>
          </p:nvGrpSpPr>
          <p:grpSpPr bwMode="auto">
            <a:xfrm>
              <a:off x="6335713" y="3825875"/>
              <a:ext cx="636588" cy="534987"/>
              <a:chOff x="1365" y="2467"/>
              <a:chExt cx="488" cy="413"/>
            </a:xfrm>
          </p:grpSpPr>
          <p:sp>
            <p:nvSpPr>
              <p:cNvPr id="61504" name="Text Box 43"/>
              <p:cNvSpPr txBox="1">
                <a:spLocks noChangeArrowheads="1"/>
              </p:cNvSpPr>
              <p:nvPr/>
            </p:nvSpPr>
            <p:spPr bwMode="auto">
              <a:xfrm>
                <a:off x="1401" y="2479"/>
                <a:ext cx="452" cy="40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61505" name="Oval 44"/>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1480" name="Line 55"/>
            <p:cNvSpPr>
              <a:spLocks noChangeShapeType="1"/>
            </p:cNvSpPr>
            <p:nvPr/>
          </p:nvSpPr>
          <p:spPr bwMode="auto">
            <a:xfrm flipH="1">
              <a:off x="6659563" y="3468688"/>
              <a:ext cx="442913" cy="387350"/>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84" name="Text Box 59"/>
            <p:cNvSpPr txBox="1">
              <a:spLocks noChangeArrowheads="1"/>
            </p:cNvSpPr>
            <p:nvPr/>
          </p:nvSpPr>
          <p:spPr bwMode="auto">
            <a:xfrm>
              <a:off x="6623050" y="3221038"/>
              <a:ext cx="538163"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dirty="0">
                  <a:solidFill>
                    <a:srgbClr val="000000"/>
                  </a:solidFill>
                </a:rPr>
                <a:t>0</a:t>
              </a:r>
            </a:p>
          </p:txBody>
        </p:sp>
        <p:sp>
          <p:nvSpPr>
            <p:cNvPr id="61492" name="Text Box 67"/>
            <p:cNvSpPr txBox="1">
              <a:spLocks noChangeArrowheads="1"/>
            </p:cNvSpPr>
            <p:nvPr/>
          </p:nvSpPr>
          <p:spPr bwMode="auto">
            <a:xfrm>
              <a:off x="6270625" y="4213225"/>
              <a:ext cx="506413"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0</a:t>
              </a:r>
            </a:p>
          </p:txBody>
        </p:sp>
      </p:grpSp>
      <p:grpSp>
        <p:nvGrpSpPr>
          <p:cNvPr id="106" name="组合 105"/>
          <p:cNvGrpSpPr/>
          <p:nvPr/>
        </p:nvGrpSpPr>
        <p:grpSpPr>
          <a:xfrm>
            <a:off x="6411913" y="3276600"/>
            <a:ext cx="1603375" cy="2794000"/>
            <a:chOff x="6411913" y="3276600"/>
            <a:chExt cx="1603375" cy="2794000"/>
          </a:xfrm>
        </p:grpSpPr>
        <p:sp>
          <p:nvSpPr>
            <p:cNvPr id="61485" name="Text Box 60"/>
            <p:cNvSpPr txBox="1">
              <a:spLocks noChangeArrowheads="1"/>
            </p:cNvSpPr>
            <p:nvPr/>
          </p:nvSpPr>
          <p:spPr bwMode="auto">
            <a:xfrm>
              <a:off x="7464425" y="3276600"/>
              <a:ext cx="538163"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dirty="0">
                  <a:solidFill>
                    <a:srgbClr val="000000"/>
                  </a:solidFill>
                </a:rPr>
                <a:t>1</a:t>
              </a:r>
            </a:p>
          </p:txBody>
        </p:sp>
        <p:grpSp>
          <p:nvGrpSpPr>
            <p:cNvPr id="105" name="组合 104"/>
            <p:cNvGrpSpPr/>
            <p:nvPr/>
          </p:nvGrpSpPr>
          <p:grpSpPr>
            <a:xfrm>
              <a:off x="6411913" y="3500438"/>
              <a:ext cx="1603375" cy="2570162"/>
              <a:chOff x="6411913" y="3500438"/>
              <a:chExt cx="1603375" cy="2570162"/>
            </a:xfrm>
          </p:grpSpPr>
          <p:sp>
            <p:nvSpPr>
              <p:cNvPr id="61476" name="Oval 45"/>
              <p:cNvSpPr>
                <a:spLocks noChangeArrowheads="1"/>
              </p:cNvSpPr>
              <p:nvPr/>
            </p:nvSpPr>
            <p:spPr bwMode="auto">
              <a:xfrm>
                <a:off x="7689850" y="3887788"/>
                <a:ext cx="325438" cy="33972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nvGrpSpPr>
              <p:cNvPr id="11" name="Group 46"/>
              <p:cNvGrpSpPr>
                <a:grpSpLocks/>
              </p:cNvGrpSpPr>
              <p:nvPr/>
            </p:nvGrpSpPr>
            <p:grpSpPr bwMode="auto">
              <a:xfrm>
                <a:off x="6627813" y="5122863"/>
                <a:ext cx="635000" cy="534987"/>
                <a:chOff x="1365" y="2467"/>
                <a:chExt cx="487" cy="413"/>
              </a:xfrm>
            </p:grpSpPr>
            <p:sp>
              <p:nvSpPr>
                <p:cNvPr id="61502" name="Text Box 47"/>
                <p:cNvSpPr txBox="1">
                  <a:spLocks noChangeArrowheads="1"/>
                </p:cNvSpPr>
                <p:nvPr/>
              </p:nvSpPr>
              <p:spPr bwMode="auto">
                <a:xfrm>
                  <a:off x="1402" y="2479"/>
                  <a:ext cx="450" cy="40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61503" name="Oval 48"/>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1481" name="Line 56"/>
              <p:cNvSpPr>
                <a:spLocks noChangeShapeType="1"/>
              </p:cNvSpPr>
              <p:nvPr/>
            </p:nvSpPr>
            <p:spPr bwMode="auto">
              <a:xfrm>
                <a:off x="7345363" y="3500438"/>
                <a:ext cx="393700" cy="420687"/>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82" name="Line 57"/>
              <p:cNvSpPr>
                <a:spLocks noChangeShapeType="1"/>
              </p:cNvSpPr>
              <p:nvPr/>
            </p:nvSpPr>
            <p:spPr bwMode="auto">
              <a:xfrm flipH="1">
                <a:off x="7459663" y="4179888"/>
                <a:ext cx="311150" cy="373062"/>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87" name="Text Box 62"/>
              <p:cNvSpPr txBox="1">
                <a:spLocks noChangeArrowheads="1"/>
              </p:cNvSpPr>
              <p:nvPr/>
            </p:nvSpPr>
            <p:spPr bwMode="auto">
              <a:xfrm>
                <a:off x="7346950" y="4017963"/>
                <a:ext cx="504825"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1489" name="Line 64"/>
              <p:cNvSpPr>
                <a:spLocks noChangeShapeType="1"/>
              </p:cNvSpPr>
              <p:nvPr/>
            </p:nvSpPr>
            <p:spPr bwMode="auto">
              <a:xfrm flipH="1">
                <a:off x="6954838" y="4829175"/>
                <a:ext cx="293688" cy="33972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90" name="Oval 65"/>
              <p:cNvSpPr>
                <a:spLocks noChangeArrowheads="1"/>
              </p:cNvSpPr>
              <p:nvPr/>
            </p:nvSpPr>
            <p:spPr bwMode="auto">
              <a:xfrm>
                <a:off x="7232650" y="4503738"/>
                <a:ext cx="325438" cy="33972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1493" name="Text Box 68"/>
              <p:cNvSpPr txBox="1">
                <a:spLocks noChangeArrowheads="1"/>
              </p:cNvSpPr>
              <p:nvPr/>
            </p:nvSpPr>
            <p:spPr bwMode="auto">
              <a:xfrm>
                <a:off x="6411913" y="5491163"/>
                <a:ext cx="868363"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100</a:t>
                </a:r>
              </a:p>
            </p:txBody>
          </p:sp>
          <p:sp>
            <p:nvSpPr>
              <p:cNvPr id="61495" name="Text Box 70"/>
              <p:cNvSpPr txBox="1">
                <a:spLocks noChangeArrowheads="1"/>
              </p:cNvSpPr>
              <p:nvPr/>
            </p:nvSpPr>
            <p:spPr bwMode="auto">
              <a:xfrm>
                <a:off x="6907213" y="4568825"/>
                <a:ext cx="504825" cy="58102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grpSp>
      </p:grpSp>
      <p:grpSp>
        <p:nvGrpSpPr>
          <p:cNvPr id="104" name="组合 103"/>
          <p:cNvGrpSpPr/>
          <p:nvPr/>
        </p:nvGrpSpPr>
        <p:grpSpPr>
          <a:xfrm>
            <a:off x="7508875" y="4600575"/>
            <a:ext cx="1012825" cy="1470025"/>
            <a:chOff x="7508875" y="4600575"/>
            <a:chExt cx="1012825" cy="1470025"/>
          </a:xfrm>
        </p:grpSpPr>
        <p:grpSp>
          <p:nvGrpSpPr>
            <p:cNvPr id="12" name="Group 49"/>
            <p:cNvGrpSpPr>
              <a:grpSpLocks/>
            </p:cNvGrpSpPr>
            <p:nvPr/>
          </p:nvGrpSpPr>
          <p:grpSpPr bwMode="auto">
            <a:xfrm>
              <a:off x="7654925" y="5121275"/>
              <a:ext cx="635000" cy="534987"/>
              <a:chOff x="1365" y="2467"/>
              <a:chExt cx="488" cy="413"/>
            </a:xfrm>
          </p:grpSpPr>
          <p:sp>
            <p:nvSpPr>
              <p:cNvPr id="61500" name="Text Box 50"/>
              <p:cNvSpPr txBox="1">
                <a:spLocks noChangeArrowheads="1"/>
              </p:cNvSpPr>
              <p:nvPr/>
            </p:nvSpPr>
            <p:spPr bwMode="auto">
              <a:xfrm>
                <a:off x="1402" y="2479"/>
                <a:ext cx="451" cy="40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61501" name="Oval 51"/>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1491" name="Line 66"/>
            <p:cNvSpPr>
              <a:spLocks noChangeShapeType="1"/>
            </p:cNvSpPr>
            <p:nvPr/>
          </p:nvSpPr>
          <p:spPr bwMode="auto">
            <a:xfrm>
              <a:off x="7508875" y="4813300"/>
              <a:ext cx="261938" cy="33972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94" name="Text Box 69"/>
            <p:cNvSpPr txBox="1">
              <a:spLocks noChangeArrowheads="1"/>
            </p:cNvSpPr>
            <p:nvPr/>
          </p:nvSpPr>
          <p:spPr bwMode="auto">
            <a:xfrm>
              <a:off x="7575550" y="5491163"/>
              <a:ext cx="946150"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101</a:t>
              </a:r>
            </a:p>
          </p:txBody>
        </p:sp>
        <p:sp>
          <p:nvSpPr>
            <p:cNvPr id="61496" name="Text Box 71"/>
            <p:cNvSpPr txBox="1">
              <a:spLocks noChangeArrowheads="1"/>
            </p:cNvSpPr>
            <p:nvPr/>
          </p:nvSpPr>
          <p:spPr bwMode="auto">
            <a:xfrm>
              <a:off x="7559675" y="4600575"/>
              <a:ext cx="506413"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grpSp>
      <p:sp>
        <p:nvSpPr>
          <p:cNvPr id="61497" name="Oval 72"/>
          <p:cNvSpPr>
            <a:spLocks noChangeArrowheads="1"/>
          </p:cNvSpPr>
          <p:nvPr/>
        </p:nvSpPr>
        <p:spPr bwMode="auto">
          <a:xfrm>
            <a:off x="7070725" y="3240088"/>
            <a:ext cx="325438" cy="33972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1474" name="Text Box 73"/>
          <p:cNvSpPr txBox="1">
            <a:spLocks noChangeArrowheads="1"/>
          </p:cNvSpPr>
          <p:nvPr/>
        </p:nvSpPr>
        <p:spPr bwMode="auto">
          <a:xfrm>
            <a:off x="8042721" y="3147690"/>
            <a:ext cx="993775"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dirty="0">
                <a:solidFill>
                  <a:srgbClr val="FF3300"/>
                </a:solidFill>
                <a:ea typeface="楷体_GB2312" pitchFamily="49" charset="-122"/>
              </a:rPr>
              <a:t>(3)</a:t>
            </a:r>
          </a:p>
        </p:txBody>
      </p:sp>
      <p:grpSp>
        <p:nvGrpSpPr>
          <p:cNvPr id="14" name="Group 74"/>
          <p:cNvGrpSpPr>
            <a:grpSpLocks/>
          </p:cNvGrpSpPr>
          <p:nvPr/>
        </p:nvGrpSpPr>
        <p:grpSpPr bwMode="auto">
          <a:xfrm>
            <a:off x="3684588" y="3076575"/>
            <a:ext cx="2362200" cy="2841625"/>
            <a:chOff x="2246" y="1938"/>
            <a:chExt cx="1488" cy="1790"/>
          </a:xfrm>
        </p:grpSpPr>
        <p:sp>
          <p:nvSpPr>
            <p:cNvPr id="61447" name="Oval 75"/>
            <p:cNvSpPr>
              <a:spLocks noChangeArrowheads="1"/>
            </p:cNvSpPr>
            <p:nvPr/>
          </p:nvSpPr>
          <p:spPr bwMode="auto">
            <a:xfrm>
              <a:off x="2916" y="2054"/>
              <a:ext cx="193" cy="25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nvGrpSpPr>
            <p:cNvPr id="15" name="Group 76"/>
            <p:cNvGrpSpPr>
              <a:grpSpLocks/>
            </p:cNvGrpSpPr>
            <p:nvPr/>
          </p:nvGrpSpPr>
          <p:grpSpPr bwMode="auto">
            <a:xfrm>
              <a:off x="2556" y="2494"/>
              <a:ext cx="376" cy="357"/>
              <a:chOff x="1365" y="2467"/>
              <a:chExt cx="489" cy="375"/>
            </a:xfrm>
          </p:grpSpPr>
          <p:sp>
            <p:nvSpPr>
              <p:cNvPr id="61471" name="Text Box 77"/>
              <p:cNvSpPr txBox="1">
                <a:spLocks noChangeArrowheads="1"/>
              </p:cNvSpPr>
              <p:nvPr/>
            </p:nvSpPr>
            <p:spPr bwMode="auto">
              <a:xfrm>
                <a:off x="1403" y="2477"/>
                <a:ext cx="451" cy="344"/>
              </a:xfrm>
              <a:prstGeom prst="rect">
                <a:avLst/>
              </a:prstGeom>
              <a:noFill/>
              <a:ln w="12700" cap="sq">
                <a:noFill/>
                <a:miter lim="800000"/>
                <a:headEnd type="none" w="sm" len="sm"/>
                <a:tailEnd type="none" w="sm" len="sm"/>
              </a:ln>
            </p:spPr>
            <p:txBody>
              <a:bodyPr>
                <a:spAutoFit/>
              </a:bodyPr>
              <a:lstStyle/>
              <a:p>
                <a:pPr>
                  <a:spcBef>
                    <a:spcPct val="50000"/>
                  </a:spcBef>
                </a:pPr>
                <a:endParaRPr lang="zh-CN" altLang="zh-CN" sz="2800">
                  <a:solidFill>
                    <a:srgbClr val="FF3300"/>
                  </a:solidFill>
                </a:endParaRPr>
              </a:p>
            </p:txBody>
          </p:sp>
          <p:sp>
            <p:nvSpPr>
              <p:cNvPr id="61472" name="Oval 78"/>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6" name="Group 79"/>
            <p:cNvGrpSpPr>
              <a:grpSpLocks/>
            </p:cNvGrpSpPr>
            <p:nvPr/>
          </p:nvGrpSpPr>
          <p:grpSpPr bwMode="auto">
            <a:xfrm>
              <a:off x="2256" y="3019"/>
              <a:ext cx="376" cy="357"/>
              <a:chOff x="1365" y="2467"/>
              <a:chExt cx="489" cy="375"/>
            </a:xfrm>
          </p:grpSpPr>
          <p:sp>
            <p:nvSpPr>
              <p:cNvPr id="61469" name="Text Box 80"/>
              <p:cNvSpPr txBox="1">
                <a:spLocks noChangeArrowheads="1"/>
              </p:cNvSpPr>
              <p:nvPr/>
            </p:nvSpPr>
            <p:spPr bwMode="auto">
              <a:xfrm>
                <a:off x="1403" y="2477"/>
                <a:ext cx="451" cy="34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FF3300"/>
                    </a:solidFill>
                  </a:rPr>
                  <a:t>B</a:t>
                </a:r>
              </a:p>
            </p:txBody>
          </p:sp>
          <p:sp>
            <p:nvSpPr>
              <p:cNvPr id="61470" name="Oval 81"/>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7" name="Group 82"/>
            <p:cNvGrpSpPr>
              <a:grpSpLocks/>
            </p:cNvGrpSpPr>
            <p:nvPr/>
          </p:nvGrpSpPr>
          <p:grpSpPr bwMode="auto">
            <a:xfrm>
              <a:off x="3265" y="2516"/>
              <a:ext cx="375" cy="356"/>
              <a:chOff x="1365" y="2467"/>
              <a:chExt cx="487" cy="375"/>
            </a:xfrm>
          </p:grpSpPr>
          <p:sp>
            <p:nvSpPr>
              <p:cNvPr id="61467" name="Text Box 83"/>
              <p:cNvSpPr txBox="1">
                <a:spLocks noChangeArrowheads="1"/>
              </p:cNvSpPr>
              <p:nvPr/>
            </p:nvSpPr>
            <p:spPr bwMode="auto">
              <a:xfrm>
                <a:off x="1402" y="2479"/>
                <a:ext cx="450" cy="34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FF3300"/>
                    </a:solidFill>
                  </a:rPr>
                  <a:t>C</a:t>
                </a:r>
              </a:p>
            </p:txBody>
          </p:sp>
          <p:sp>
            <p:nvSpPr>
              <p:cNvPr id="61468" name="Oval 84"/>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8" name="Group 85"/>
            <p:cNvGrpSpPr>
              <a:grpSpLocks/>
            </p:cNvGrpSpPr>
            <p:nvPr/>
          </p:nvGrpSpPr>
          <p:grpSpPr bwMode="auto">
            <a:xfrm>
              <a:off x="2842" y="3042"/>
              <a:ext cx="376" cy="356"/>
              <a:chOff x="1365" y="2467"/>
              <a:chExt cx="488" cy="375"/>
            </a:xfrm>
          </p:grpSpPr>
          <p:sp>
            <p:nvSpPr>
              <p:cNvPr id="61465" name="Text Box 86"/>
              <p:cNvSpPr txBox="1">
                <a:spLocks noChangeArrowheads="1"/>
              </p:cNvSpPr>
              <p:nvPr/>
            </p:nvSpPr>
            <p:spPr bwMode="auto">
              <a:xfrm>
                <a:off x="1402" y="2478"/>
                <a:ext cx="451" cy="34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FF3300"/>
                    </a:solidFill>
                  </a:rPr>
                  <a:t>D</a:t>
                </a:r>
              </a:p>
            </p:txBody>
          </p:sp>
          <p:sp>
            <p:nvSpPr>
              <p:cNvPr id="61466" name="Oval 87"/>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1452" name="Line 88"/>
            <p:cNvSpPr>
              <a:spLocks noChangeShapeType="1"/>
            </p:cNvSpPr>
            <p:nvPr/>
          </p:nvSpPr>
          <p:spPr bwMode="auto">
            <a:xfrm flipH="1">
              <a:off x="2780" y="2267"/>
              <a:ext cx="162" cy="27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53" name="Line 89"/>
            <p:cNvSpPr>
              <a:spLocks noChangeShapeType="1"/>
            </p:cNvSpPr>
            <p:nvPr/>
          </p:nvSpPr>
          <p:spPr bwMode="auto">
            <a:xfrm flipH="1">
              <a:off x="2466" y="2793"/>
              <a:ext cx="138" cy="26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54" name="Line 90"/>
            <p:cNvSpPr>
              <a:spLocks noChangeShapeType="1"/>
            </p:cNvSpPr>
            <p:nvPr/>
          </p:nvSpPr>
          <p:spPr bwMode="auto">
            <a:xfrm>
              <a:off x="3093" y="2242"/>
              <a:ext cx="225" cy="300"/>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55" name="Line 91"/>
            <p:cNvSpPr>
              <a:spLocks noChangeShapeType="1"/>
            </p:cNvSpPr>
            <p:nvPr/>
          </p:nvSpPr>
          <p:spPr bwMode="auto">
            <a:xfrm>
              <a:off x="2754" y="2805"/>
              <a:ext cx="163" cy="251"/>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1456" name="Text Box 92"/>
            <p:cNvSpPr txBox="1">
              <a:spLocks noChangeArrowheads="1"/>
            </p:cNvSpPr>
            <p:nvPr/>
          </p:nvSpPr>
          <p:spPr bwMode="auto">
            <a:xfrm>
              <a:off x="2701" y="2088"/>
              <a:ext cx="2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1457" name="Text Box 93"/>
            <p:cNvSpPr txBox="1">
              <a:spLocks noChangeArrowheads="1"/>
            </p:cNvSpPr>
            <p:nvPr/>
          </p:nvSpPr>
          <p:spPr bwMode="auto">
            <a:xfrm>
              <a:off x="3178" y="2136"/>
              <a:ext cx="299"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1458" name="Text Box 94"/>
            <p:cNvSpPr txBox="1">
              <a:spLocks noChangeArrowheads="1"/>
            </p:cNvSpPr>
            <p:nvPr/>
          </p:nvSpPr>
          <p:spPr bwMode="auto">
            <a:xfrm>
              <a:off x="2387" y="2651"/>
              <a:ext cx="2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1459" name="Text Box 95"/>
            <p:cNvSpPr txBox="1">
              <a:spLocks noChangeArrowheads="1"/>
            </p:cNvSpPr>
            <p:nvPr/>
          </p:nvSpPr>
          <p:spPr bwMode="auto">
            <a:xfrm>
              <a:off x="2827" y="2649"/>
              <a:ext cx="299"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1460" name="Text Box 96"/>
            <p:cNvSpPr txBox="1">
              <a:spLocks noChangeArrowheads="1"/>
            </p:cNvSpPr>
            <p:nvPr/>
          </p:nvSpPr>
          <p:spPr bwMode="auto">
            <a:xfrm>
              <a:off x="2246" y="3313"/>
              <a:ext cx="3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dirty="0">
                  <a:solidFill>
                    <a:srgbClr val="0000FF"/>
                  </a:solidFill>
                </a:rPr>
                <a:t>00</a:t>
              </a:r>
            </a:p>
          </p:txBody>
        </p:sp>
        <p:sp>
          <p:nvSpPr>
            <p:cNvPr id="61461" name="Text Box 97"/>
            <p:cNvSpPr txBox="1">
              <a:spLocks noChangeArrowheads="1"/>
            </p:cNvSpPr>
            <p:nvPr/>
          </p:nvSpPr>
          <p:spPr bwMode="auto">
            <a:xfrm>
              <a:off x="2859" y="3363"/>
              <a:ext cx="3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01</a:t>
              </a:r>
            </a:p>
          </p:txBody>
        </p:sp>
        <p:sp>
          <p:nvSpPr>
            <p:cNvPr id="61462" name="Text Box 98"/>
            <p:cNvSpPr txBox="1">
              <a:spLocks noChangeArrowheads="1"/>
            </p:cNvSpPr>
            <p:nvPr/>
          </p:nvSpPr>
          <p:spPr bwMode="auto">
            <a:xfrm>
              <a:off x="3335" y="2837"/>
              <a:ext cx="3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a:t>
              </a:r>
            </a:p>
          </p:txBody>
        </p:sp>
        <p:sp>
          <p:nvSpPr>
            <p:cNvPr id="61463" name="Text Box 99"/>
            <p:cNvSpPr txBox="1">
              <a:spLocks noChangeArrowheads="1"/>
            </p:cNvSpPr>
            <p:nvPr/>
          </p:nvSpPr>
          <p:spPr bwMode="auto">
            <a:xfrm>
              <a:off x="2259" y="2462"/>
              <a:ext cx="399" cy="365"/>
            </a:xfrm>
            <a:prstGeom prst="rect">
              <a:avLst/>
            </a:prstGeom>
            <a:noFill/>
            <a:ln w="12700" cap="sq">
              <a:noFill/>
              <a:miter lim="800000"/>
              <a:headEnd type="none" w="sm" len="sm"/>
              <a:tailEnd type="none" w="sm" len="sm"/>
            </a:ln>
          </p:spPr>
          <p:txBody>
            <a:bodyPr>
              <a:spAutoFit/>
            </a:bodyPr>
            <a:lstStyle/>
            <a:p>
              <a:pPr>
                <a:spcBef>
                  <a:spcPct val="50000"/>
                </a:spcBef>
              </a:pPr>
              <a:endParaRPr lang="zh-CN" altLang="zh-CN" sz="3200">
                <a:solidFill>
                  <a:srgbClr val="0000FF"/>
                </a:solidFill>
              </a:endParaRPr>
            </a:p>
          </p:txBody>
        </p:sp>
        <p:sp>
          <p:nvSpPr>
            <p:cNvPr id="61464" name="Text Box 100"/>
            <p:cNvSpPr txBox="1">
              <a:spLocks noChangeArrowheads="1"/>
            </p:cNvSpPr>
            <p:nvPr/>
          </p:nvSpPr>
          <p:spPr bwMode="auto">
            <a:xfrm>
              <a:off x="2277" y="1938"/>
              <a:ext cx="5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dirty="0">
                  <a:solidFill>
                    <a:srgbClr val="FF3300"/>
                  </a:solidFill>
                  <a:ea typeface="楷体_GB2312" pitchFamily="49" charset="-122"/>
                </a:rPr>
                <a:t>(2)</a:t>
              </a:r>
            </a:p>
          </p:txBody>
        </p:sp>
      </p:grpSp>
      <p:sp>
        <p:nvSpPr>
          <p:cNvPr id="290917" name="Text Box 101"/>
          <p:cNvSpPr txBox="1">
            <a:spLocks noChangeArrowheads="1"/>
          </p:cNvSpPr>
          <p:nvPr/>
        </p:nvSpPr>
        <p:spPr bwMode="auto">
          <a:xfrm>
            <a:off x="4165600" y="3932238"/>
            <a:ext cx="652463"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dirty="0">
                <a:solidFill>
                  <a:srgbClr val="FF3300"/>
                </a:solidFill>
              </a:rPr>
              <a:t>A</a:t>
            </a:r>
          </a:p>
        </p:txBody>
      </p:sp>
      <p:sp>
        <p:nvSpPr>
          <p:cNvPr id="8" name="矩形 7"/>
          <p:cNvSpPr/>
          <p:nvPr/>
        </p:nvSpPr>
        <p:spPr>
          <a:xfrm>
            <a:off x="691198" y="6150860"/>
            <a:ext cx="7879080" cy="461665"/>
          </a:xfrm>
          <a:prstGeom prst="rect">
            <a:avLst/>
          </a:prstGeom>
        </p:spPr>
        <p:txBody>
          <a:bodyPr wrap="none">
            <a:spAutoFit/>
          </a:bodyPr>
          <a:lstStyle/>
          <a:p>
            <a:pPr>
              <a:spcBef>
                <a:spcPct val="30000"/>
              </a:spcBef>
            </a:pPr>
            <a:r>
              <a:rPr lang="zh-CN" altLang="en-US" sz="2400" b="1" dirty="0">
                <a:solidFill>
                  <a:srgbClr val="FF0000"/>
                </a:solidFill>
                <a:latin typeface="黑体" panose="02010609060101010101" pitchFamily="49" charset="-122"/>
                <a:ea typeface="黑体" panose="02010609060101010101" pitchFamily="49" charset="-122"/>
              </a:rPr>
              <a:t>在编码集合对应的二叉树中，所有编码都在叶子节点上。</a:t>
            </a:r>
          </a:p>
        </p:txBody>
      </p:sp>
    </p:spTree>
    <p:extLst>
      <p:ext uri="{BB962C8B-B14F-4D97-AF65-F5344CB8AC3E}">
        <p14:creationId xmlns:p14="http://schemas.microsoft.com/office/powerpoint/2010/main" val="3628301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74"/>
                                        </p:tgtEl>
                                        <p:attrNameLst>
                                          <p:attrName>style.visibility</p:attrName>
                                        </p:attrNameLst>
                                      </p:cBhvr>
                                      <p:to>
                                        <p:strVal val="visible"/>
                                      </p:to>
                                    </p:set>
                                    <p:animEffect transition="in" filter="wipe(down)">
                                      <p:cBhvr>
                                        <p:cTn id="12" dur="500"/>
                                        <p:tgtEl>
                                          <p:spTgt spid="614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497"/>
                                        </p:tgtEl>
                                        <p:attrNameLst>
                                          <p:attrName>style.visibility</p:attrName>
                                        </p:attrNameLst>
                                      </p:cBhvr>
                                      <p:to>
                                        <p:strVal val="visible"/>
                                      </p:to>
                                    </p:set>
                                    <p:animEffect transition="in" filter="wipe(down)">
                                      <p:cBhvr>
                                        <p:cTn id="17" dur="500"/>
                                        <p:tgtEl>
                                          <p:spTgt spid="614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up)">
                                      <p:cBhvr>
                                        <p:cTn id="22" dur="5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up)">
                                      <p:cBhvr>
                                        <p:cTn id="27" dur="5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wipe(up)">
                                      <p:cBhvr>
                                        <p:cTn id="32" dur="500"/>
                                        <p:tgtEl>
                                          <p:spTgt spid="1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wipe(up)">
                                      <p:cBhvr>
                                        <p:cTn id="37" dur="5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90917"/>
                                        </p:tgtEl>
                                        <p:attrNameLst>
                                          <p:attrName>style.visibility</p:attrName>
                                        </p:attrNameLst>
                                      </p:cBhvr>
                                      <p:to>
                                        <p:strVal val="visible"/>
                                      </p:to>
                                    </p:set>
                                    <p:animEffect transition="in" filter="wipe(down)">
                                      <p:cBhvr>
                                        <p:cTn id="45" dur="500"/>
                                        <p:tgtEl>
                                          <p:spTgt spid="2909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7" grpId="0" animBg="1"/>
      <p:bldP spid="61474" grpId="0"/>
      <p:bldP spid="290917"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3350" y="317500"/>
            <a:ext cx="3201988" cy="2638425"/>
            <a:chOff x="151" y="2041"/>
            <a:chExt cx="2017" cy="1662"/>
          </a:xfrm>
        </p:grpSpPr>
        <p:grpSp>
          <p:nvGrpSpPr>
            <p:cNvPr id="3" name="Group 3"/>
            <p:cNvGrpSpPr>
              <a:grpSpLocks/>
            </p:cNvGrpSpPr>
            <p:nvPr/>
          </p:nvGrpSpPr>
          <p:grpSpPr bwMode="auto">
            <a:xfrm>
              <a:off x="352" y="2969"/>
              <a:ext cx="376" cy="357"/>
              <a:chOff x="1365" y="2467"/>
              <a:chExt cx="489" cy="375"/>
            </a:xfrm>
          </p:grpSpPr>
          <p:sp>
            <p:nvSpPr>
              <p:cNvPr id="62543" name="Text Box 4"/>
              <p:cNvSpPr txBox="1">
                <a:spLocks noChangeArrowheads="1"/>
              </p:cNvSpPr>
              <p:nvPr/>
            </p:nvSpPr>
            <p:spPr bwMode="auto">
              <a:xfrm>
                <a:off x="1403" y="2477"/>
                <a:ext cx="451" cy="34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62544" name="Oval 5"/>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2514" name="Oval 6"/>
            <p:cNvSpPr>
              <a:spLocks noChangeArrowheads="1"/>
            </p:cNvSpPr>
            <p:nvPr/>
          </p:nvSpPr>
          <p:spPr bwMode="auto">
            <a:xfrm>
              <a:off x="1113" y="2041"/>
              <a:ext cx="193" cy="250"/>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2515" name="Oval 7"/>
            <p:cNvSpPr>
              <a:spLocks noChangeArrowheads="1"/>
            </p:cNvSpPr>
            <p:nvPr/>
          </p:nvSpPr>
          <p:spPr bwMode="auto">
            <a:xfrm>
              <a:off x="1490" y="2552"/>
              <a:ext cx="192" cy="249"/>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2516" name="Oval 8"/>
            <p:cNvSpPr>
              <a:spLocks noChangeArrowheads="1"/>
            </p:cNvSpPr>
            <p:nvPr/>
          </p:nvSpPr>
          <p:spPr bwMode="auto">
            <a:xfrm>
              <a:off x="718" y="2481"/>
              <a:ext cx="193" cy="249"/>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nvGrpSpPr>
            <p:cNvPr id="4" name="Group 9"/>
            <p:cNvGrpSpPr>
              <a:grpSpLocks/>
            </p:cNvGrpSpPr>
            <p:nvPr/>
          </p:nvGrpSpPr>
          <p:grpSpPr bwMode="auto">
            <a:xfrm>
              <a:off x="852" y="3007"/>
              <a:ext cx="376" cy="356"/>
              <a:chOff x="1365" y="2467"/>
              <a:chExt cx="488" cy="375"/>
            </a:xfrm>
          </p:grpSpPr>
          <p:sp>
            <p:nvSpPr>
              <p:cNvPr id="62541" name="Text Box 10"/>
              <p:cNvSpPr txBox="1">
                <a:spLocks noChangeArrowheads="1"/>
              </p:cNvSpPr>
              <p:nvPr/>
            </p:nvSpPr>
            <p:spPr bwMode="auto">
              <a:xfrm>
                <a:off x="1402" y="2479"/>
                <a:ext cx="451" cy="34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62542" name="Oval 11"/>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5" name="Group 12"/>
            <p:cNvGrpSpPr>
              <a:grpSpLocks/>
            </p:cNvGrpSpPr>
            <p:nvPr/>
          </p:nvGrpSpPr>
          <p:grpSpPr bwMode="auto">
            <a:xfrm>
              <a:off x="1200" y="3017"/>
              <a:ext cx="375" cy="356"/>
              <a:chOff x="1365" y="2467"/>
              <a:chExt cx="487" cy="375"/>
            </a:xfrm>
          </p:grpSpPr>
          <p:sp>
            <p:nvSpPr>
              <p:cNvPr id="62539" name="Text Box 13"/>
              <p:cNvSpPr txBox="1">
                <a:spLocks noChangeArrowheads="1"/>
              </p:cNvSpPr>
              <p:nvPr/>
            </p:nvSpPr>
            <p:spPr bwMode="auto">
              <a:xfrm>
                <a:off x="1402" y="2479"/>
                <a:ext cx="450" cy="34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62540" name="Oval 14"/>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6" name="Group 15"/>
            <p:cNvGrpSpPr>
              <a:grpSpLocks/>
            </p:cNvGrpSpPr>
            <p:nvPr/>
          </p:nvGrpSpPr>
          <p:grpSpPr bwMode="auto">
            <a:xfrm>
              <a:off x="1740" y="3029"/>
              <a:ext cx="376" cy="356"/>
              <a:chOff x="1365" y="2467"/>
              <a:chExt cx="488" cy="375"/>
            </a:xfrm>
          </p:grpSpPr>
          <p:sp>
            <p:nvSpPr>
              <p:cNvPr id="62537" name="Text Box 16"/>
              <p:cNvSpPr txBox="1">
                <a:spLocks noChangeArrowheads="1"/>
              </p:cNvSpPr>
              <p:nvPr/>
            </p:nvSpPr>
            <p:spPr bwMode="auto">
              <a:xfrm>
                <a:off x="1402" y="2478"/>
                <a:ext cx="451" cy="34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62538" name="Oval 17"/>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2520" name="Line 18"/>
            <p:cNvSpPr>
              <a:spLocks noChangeShapeType="1"/>
            </p:cNvSpPr>
            <p:nvPr/>
          </p:nvSpPr>
          <p:spPr bwMode="auto">
            <a:xfrm flipH="1">
              <a:off x="882" y="2244"/>
              <a:ext cx="261" cy="28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521" name="Line 19"/>
            <p:cNvSpPr>
              <a:spLocks noChangeShapeType="1"/>
            </p:cNvSpPr>
            <p:nvPr/>
          </p:nvSpPr>
          <p:spPr bwMode="auto">
            <a:xfrm>
              <a:off x="1287" y="2268"/>
              <a:ext cx="232" cy="308"/>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522" name="Line 20"/>
            <p:cNvSpPr>
              <a:spLocks noChangeShapeType="1"/>
            </p:cNvSpPr>
            <p:nvPr/>
          </p:nvSpPr>
          <p:spPr bwMode="auto">
            <a:xfrm flipH="1">
              <a:off x="544" y="2696"/>
              <a:ext cx="203" cy="333"/>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523" name="Line 21"/>
            <p:cNvSpPr>
              <a:spLocks noChangeShapeType="1"/>
            </p:cNvSpPr>
            <p:nvPr/>
          </p:nvSpPr>
          <p:spPr bwMode="auto">
            <a:xfrm>
              <a:off x="843" y="2719"/>
              <a:ext cx="145" cy="298"/>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524" name="Line 22"/>
            <p:cNvSpPr>
              <a:spLocks noChangeShapeType="1"/>
            </p:cNvSpPr>
            <p:nvPr/>
          </p:nvSpPr>
          <p:spPr bwMode="auto">
            <a:xfrm flipH="1">
              <a:off x="1354" y="2766"/>
              <a:ext cx="184" cy="274"/>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525" name="Line 23"/>
            <p:cNvSpPr>
              <a:spLocks noChangeShapeType="1"/>
            </p:cNvSpPr>
            <p:nvPr/>
          </p:nvSpPr>
          <p:spPr bwMode="auto">
            <a:xfrm>
              <a:off x="1653" y="2767"/>
              <a:ext cx="164" cy="274"/>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526" name="Text Box 24"/>
            <p:cNvSpPr txBox="1">
              <a:spLocks noChangeArrowheads="1"/>
            </p:cNvSpPr>
            <p:nvPr/>
          </p:nvSpPr>
          <p:spPr bwMode="auto">
            <a:xfrm>
              <a:off x="873" y="2125"/>
              <a:ext cx="2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2527" name="Text Box 25"/>
            <p:cNvSpPr txBox="1">
              <a:spLocks noChangeArrowheads="1"/>
            </p:cNvSpPr>
            <p:nvPr/>
          </p:nvSpPr>
          <p:spPr bwMode="auto">
            <a:xfrm>
              <a:off x="1374" y="2148"/>
              <a:ext cx="299"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2528" name="Text Box 26"/>
            <p:cNvSpPr txBox="1">
              <a:spLocks noChangeArrowheads="1"/>
            </p:cNvSpPr>
            <p:nvPr/>
          </p:nvSpPr>
          <p:spPr bwMode="auto">
            <a:xfrm>
              <a:off x="1683" y="2612"/>
              <a:ext cx="299"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2529" name="Text Box 27"/>
            <p:cNvSpPr txBox="1">
              <a:spLocks noChangeArrowheads="1"/>
            </p:cNvSpPr>
            <p:nvPr/>
          </p:nvSpPr>
          <p:spPr bwMode="auto">
            <a:xfrm>
              <a:off x="922" y="2612"/>
              <a:ext cx="298"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2530" name="Text Box 28"/>
            <p:cNvSpPr txBox="1">
              <a:spLocks noChangeArrowheads="1"/>
            </p:cNvSpPr>
            <p:nvPr/>
          </p:nvSpPr>
          <p:spPr bwMode="auto">
            <a:xfrm>
              <a:off x="507" y="2564"/>
              <a:ext cx="298"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2531" name="Text Box 29"/>
            <p:cNvSpPr txBox="1">
              <a:spLocks noChangeArrowheads="1"/>
            </p:cNvSpPr>
            <p:nvPr/>
          </p:nvSpPr>
          <p:spPr bwMode="auto">
            <a:xfrm>
              <a:off x="1287" y="2648"/>
              <a:ext cx="2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2532" name="Text Box 30"/>
            <p:cNvSpPr txBox="1">
              <a:spLocks noChangeArrowheads="1"/>
            </p:cNvSpPr>
            <p:nvPr/>
          </p:nvSpPr>
          <p:spPr bwMode="auto">
            <a:xfrm>
              <a:off x="151" y="3326"/>
              <a:ext cx="526"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00</a:t>
              </a:r>
            </a:p>
          </p:txBody>
        </p:sp>
        <p:sp>
          <p:nvSpPr>
            <p:cNvPr id="62533" name="Text Box 31"/>
            <p:cNvSpPr txBox="1">
              <a:spLocks noChangeArrowheads="1"/>
            </p:cNvSpPr>
            <p:nvPr/>
          </p:nvSpPr>
          <p:spPr bwMode="auto">
            <a:xfrm>
              <a:off x="767" y="3326"/>
              <a:ext cx="4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01</a:t>
              </a:r>
            </a:p>
          </p:txBody>
        </p:sp>
        <p:sp>
          <p:nvSpPr>
            <p:cNvPr id="62534" name="Text Box 32"/>
            <p:cNvSpPr txBox="1">
              <a:spLocks noChangeArrowheads="1"/>
            </p:cNvSpPr>
            <p:nvPr/>
          </p:nvSpPr>
          <p:spPr bwMode="auto">
            <a:xfrm>
              <a:off x="1162" y="3338"/>
              <a:ext cx="436"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10</a:t>
              </a:r>
            </a:p>
          </p:txBody>
        </p:sp>
        <p:sp>
          <p:nvSpPr>
            <p:cNvPr id="62535" name="Text Box 33"/>
            <p:cNvSpPr txBox="1">
              <a:spLocks noChangeArrowheads="1"/>
            </p:cNvSpPr>
            <p:nvPr/>
          </p:nvSpPr>
          <p:spPr bwMode="auto">
            <a:xfrm>
              <a:off x="1769" y="3314"/>
              <a:ext cx="39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11</a:t>
              </a:r>
            </a:p>
          </p:txBody>
        </p:sp>
        <p:sp>
          <p:nvSpPr>
            <p:cNvPr id="62536" name="Text Box 34"/>
            <p:cNvSpPr txBox="1">
              <a:spLocks noChangeArrowheads="1"/>
            </p:cNvSpPr>
            <p:nvPr/>
          </p:nvSpPr>
          <p:spPr bwMode="auto">
            <a:xfrm>
              <a:off x="236" y="2101"/>
              <a:ext cx="588"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FF3300"/>
                  </a:solidFill>
                  <a:ea typeface="楷体_GB2312" pitchFamily="49" charset="-122"/>
                </a:rPr>
                <a:t>(1)</a:t>
              </a:r>
            </a:p>
          </p:txBody>
        </p:sp>
      </p:grpSp>
      <p:grpSp>
        <p:nvGrpSpPr>
          <p:cNvPr id="7" name="Group 35"/>
          <p:cNvGrpSpPr>
            <a:grpSpLocks/>
          </p:cNvGrpSpPr>
          <p:nvPr/>
        </p:nvGrpSpPr>
        <p:grpSpPr bwMode="auto">
          <a:xfrm>
            <a:off x="6069013" y="334963"/>
            <a:ext cx="2873375" cy="2849562"/>
            <a:chOff x="3732" y="1966"/>
            <a:chExt cx="1810" cy="1795"/>
          </a:xfrm>
        </p:grpSpPr>
        <p:grpSp>
          <p:nvGrpSpPr>
            <p:cNvPr id="8" name="Group 36"/>
            <p:cNvGrpSpPr>
              <a:grpSpLocks/>
            </p:cNvGrpSpPr>
            <p:nvPr/>
          </p:nvGrpSpPr>
          <p:grpSpPr bwMode="auto">
            <a:xfrm>
              <a:off x="3732" y="1966"/>
              <a:ext cx="1810" cy="1795"/>
              <a:chOff x="3732" y="1966"/>
              <a:chExt cx="1810" cy="1795"/>
            </a:xfrm>
          </p:grpSpPr>
          <p:grpSp>
            <p:nvGrpSpPr>
              <p:cNvPr id="9" name="Group 37"/>
              <p:cNvGrpSpPr>
                <a:grpSpLocks/>
              </p:cNvGrpSpPr>
              <p:nvPr/>
            </p:nvGrpSpPr>
            <p:grpSpPr bwMode="auto">
              <a:xfrm>
                <a:off x="3773" y="2347"/>
                <a:ext cx="401" cy="337"/>
                <a:chOff x="1365" y="2467"/>
                <a:chExt cx="488" cy="413"/>
              </a:xfrm>
            </p:grpSpPr>
            <p:sp>
              <p:nvSpPr>
                <p:cNvPr id="62511" name="Text Box 38"/>
                <p:cNvSpPr txBox="1">
                  <a:spLocks noChangeArrowheads="1"/>
                </p:cNvSpPr>
                <p:nvPr/>
              </p:nvSpPr>
              <p:spPr bwMode="auto">
                <a:xfrm>
                  <a:off x="1401" y="2479"/>
                  <a:ext cx="452" cy="40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A</a:t>
                  </a:r>
                </a:p>
              </p:txBody>
            </p:sp>
            <p:sp>
              <p:nvSpPr>
                <p:cNvPr id="62512" name="Oval 39"/>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2483" name="Oval 40"/>
              <p:cNvSpPr>
                <a:spLocks noChangeArrowheads="1"/>
              </p:cNvSpPr>
              <p:nvPr/>
            </p:nvSpPr>
            <p:spPr bwMode="auto">
              <a:xfrm>
                <a:off x="4626" y="2386"/>
                <a:ext cx="205" cy="21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nvGrpSpPr>
              <p:cNvPr id="10" name="Group 41"/>
              <p:cNvGrpSpPr>
                <a:grpSpLocks/>
              </p:cNvGrpSpPr>
              <p:nvPr/>
            </p:nvGrpSpPr>
            <p:grpSpPr bwMode="auto">
              <a:xfrm>
                <a:off x="3957" y="3164"/>
                <a:ext cx="400" cy="337"/>
                <a:chOff x="1365" y="2467"/>
                <a:chExt cx="487" cy="413"/>
              </a:xfrm>
            </p:grpSpPr>
            <p:sp>
              <p:nvSpPr>
                <p:cNvPr id="62509" name="Text Box 42"/>
                <p:cNvSpPr txBox="1">
                  <a:spLocks noChangeArrowheads="1"/>
                </p:cNvSpPr>
                <p:nvPr/>
              </p:nvSpPr>
              <p:spPr bwMode="auto">
                <a:xfrm>
                  <a:off x="1402" y="2479"/>
                  <a:ext cx="450" cy="40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B</a:t>
                  </a:r>
                </a:p>
              </p:txBody>
            </p:sp>
            <p:sp>
              <p:nvSpPr>
                <p:cNvPr id="62510" name="Oval 43"/>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1" name="Group 44"/>
              <p:cNvGrpSpPr>
                <a:grpSpLocks/>
              </p:cNvGrpSpPr>
              <p:nvPr/>
            </p:nvGrpSpPr>
            <p:grpSpPr bwMode="auto">
              <a:xfrm>
                <a:off x="4604" y="3163"/>
                <a:ext cx="400" cy="337"/>
                <a:chOff x="1365" y="2467"/>
                <a:chExt cx="488" cy="413"/>
              </a:xfrm>
            </p:grpSpPr>
            <p:sp>
              <p:nvSpPr>
                <p:cNvPr id="62507" name="Text Box 45"/>
                <p:cNvSpPr txBox="1">
                  <a:spLocks noChangeArrowheads="1"/>
                </p:cNvSpPr>
                <p:nvPr/>
              </p:nvSpPr>
              <p:spPr bwMode="auto">
                <a:xfrm>
                  <a:off x="1402" y="2479"/>
                  <a:ext cx="451" cy="40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C</a:t>
                  </a:r>
                </a:p>
              </p:txBody>
            </p:sp>
            <p:sp>
              <p:nvSpPr>
                <p:cNvPr id="62508" name="Oval 46"/>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2" name="Group 47"/>
              <p:cNvGrpSpPr>
                <a:grpSpLocks/>
              </p:cNvGrpSpPr>
              <p:nvPr/>
            </p:nvGrpSpPr>
            <p:grpSpPr bwMode="auto">
              <a:xfrm>
                <a:off x="4955" y="2755"/>
                <a:ext cx="390" cy="336"/>
                <a:chOff x="1365" y="2467"/>
                <a:chExt cx="488" cy="426"/>
              </a:xfrm>
            </p:grpSpPr>
            <p:sp>
              <p:nvSpPr>
                <p:cNvPr id="62505" name="Text Box 48"/>
                <p:cNvSpPr txBox="1">
                  <a:spLocks noChangeArrowheads="1"/>
                </p:cNvSpPr>
                <p:nvPr/>
              </p:nvSpPr>
              <p:spPr bwMode="auto">
                <a:xfrm>
                  <a:off x="1402" y="2478"/>
                  <a:ext cx="451" cy="41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D</a:t>
                  </a:r>
                </a:p>
              </p:txBody>
            </p:sp>
            <p:sp>
              <p:nvSpPr>
                <p:cNvPr id="62506" name="Oval 49"/>
                <p:cNvSpPr>
                  <a:spLocks noChangeArrowheads="1"/>
                </p:cNvSpPr>
                <p:nvPr/>
              </p:nvSpPr>
              <p:spPr bwMode="auto">
                <a:xfrm>
                  <a:off x="1365" y="2467"/>
                  <a:ext cx="325" cy="375"/>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2487" name="Line 50"/>
              <p:cNvSpPr>
                <a:spLocks noChangeShapeType="1"/>
              </p:cNvSpPr>
              <p:nvPr/>
            </p:nvSpPr>
            <p:spPr bwMode="auto">
              <a:xfrm flipH="1">
                <a:off x="3977" y="2122"/>
                <a:ext cx="279" cy="244"/>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488" name="Line 51"/>
              <p:cNvSpPr>
                <a:spLocks noChangeShapeType="1"/>
              </p:cNvSpPr>
              <p:nvPr/>
            </p:nvSpPr>
            <p:spPr bwMode="auto">
              <a:xfrm>
                <a:off x="4409" y="2142"/>
                <a:ext cx="248" cy="26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489" name="Line 52"/>
              <p:cNvSpPr>
                <a:spLocks noChangeShapeType="1"/>
              </p:cNvSpPr>
              <p:nvPr/>
            </p:nvSpPr>
            <p:spPr bwMode="auto">
              <a:xfrm flipH="1">
                <a:off x="4481" y="2570"/>
                <a:ext cx="196" cy="235"/>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490" name="Line 53"/>
              <p:cNvSpPr>
                <a:spLocks noChangeShapeType="1"/>
              </p:cNvSpPr>
              <p:nvPr/>
            </p:nvSpPr>
            <p:spPr bwMode="auto">
              <a:xfrm>
                <a:off x="4800" y="2571"/>
                <a:ext cx="206" cy="214"/>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491" name="Text Box 54"/>
              <p:cNvSpPr txBox="1">
                <a:spLocks noChangeArrowheads="1"/>
              </p:cNvSpPr>
              <p:nvPr/>
            </p:nvSpPr>
            <p:spPr bwMode="auto">
              <a:xfrm>
                <a:off x="3954" y="1966"/>
                <a:ext cx="33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2492" name="Text Box 55"/>
              <p:cNvSpPr txBox="1">
                <a:spLocks noChangeArrowheads="1"/>
              </p:cNvSpPr>
              <p:nvPr/>
            </p:nvSpPr>
            <p:spPr bwMode="auto">
              <a:xfrm>
                <a:off x="4484" y="2001"/>
                <a:ext cx="339"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2493" name="Text Box 56"/>
              <p:cNvSpPr txBox="1">
                <a:spLocks noChangeArrowheads="1"/>
              </p:cNvSpPr>
              <p:nvPr/>
            </p:nvSpPr>
            <p:spPr bwMode="auto">
              <a:xfrm>
                <a:off x="4832" y="2437"/>
                <a:ext cx="317"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2494" name="Text Box 57"/>
              <p:cNvSpPr txBox="1">
                <a:spLocks noChangeArrowheads="1"/>
              </p:cNvSpPr>
              <p:nvPr/>
            </p:nvSpPr>
            <p:spPr bwMode="auto">
              <a:xfrm>
                <a:off x="4410" y="2468"/>
                <a:ext cx="318"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2495" name="Text Box 58"/>
              <p:cNvSpPr txBox="1">
                <a:spLocks noChangeArrowheads="1"/>
              </p:cNvSpPr>
              <p:nvPr/>
            </p:nvSpPr>
            <p:spPr bwMode="auto">
              <a:xfrm>
                <a:off x="5047" y="2989"/>
                <a:ext cx="495"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11</a:t>
                </a:r>
              </a:p>
            </p:txBody>
          </p:sp>
          <p:sp>
            <p:nvSpPr>
              <p:cNvPr id="62496" name="Line 59"/>
              <p:cNvSpPr>
                <a:spLocks noChangeShapeType="1"/>
              </p:cNvSpPr>
              <p:nvPr/>
            </p:nvSpPr>
            <p:spPr bwMode="auto">
              <a:xfrm flipH="1">
                <a:off x="4163" y="2979"/>
                <a:ext cx="185" cy="214"/>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497" name="Oval 60"/>
              <p:cNvSpPr>
                <a:spLocks noChangeArrowheads="1"/>
              </p:cNvSpPr>
              <p:nvPr/>
            </p:nvSpPr>
            <p:spPr bwMode="auto">
              <a:xfrm>
                <a:off x="4338" y="2774"/>
                <a:ext cx="205" cy="21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2498" name="Line 61"/>
              <p:cNvSpPr>
                <a:spLocks noChangeShapeType="1"/>
              </p:cNvSpPr>
              <p:nvPr/>
            </p:nvSpPr>
            <p:spPr bwMode="auto">
              <a:xfrm>
                <a:off x="4512" y="2969"/>
                <a:ext cx="165" cy="214"/>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2499" name="Text Box 62"/>
              <p:cNvSpPr txBox="1">
                <a:spLocks noChangeArrowheads="1"/>
              </p:cNvSpPr>
              <p:nvPr/>
            </p:nvSpPr>
            <p:spPr bwMode="auto">
              <a:xfrm>
                <a:off x="3732" y="2591"/>
                <a:ext cx="319"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0</a:t>
                </a:r>
              </a:p>
            </p:txBody>
          </p:sp>
          <p:sp>
            <p:nvSpPr>
              <p:cNvPr id="62500" name="Text Box 63"/>
              <p:cNvSpPr txBox="1">
                <a:spLocks noChangeArrowheads="1"/>
              </p:cNvSpPr>
              <p:nvPr/>
            </p:nvSpPr>
            <p:spPr bwMode="auto">
              <a:xfrm>
                <a:off x="3821" y="3396"/>
                <a:ext cx="547"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100</a:t>
                </a:r>
              </a:p>
            </p:txBody>
          </p:sp>
          <p:sp>
            <p:nvSpPr>
              <p:cNvPr id="62501" name="Text Box 64"/>
              <p:cNvSpPr txBox="1">
                <a:spLocks noChangeArrowheads="1"/>
              </p:cNvSpPr>
              <p:nvPr/>
            </p:nvSpPr>
            <p:spPr bwMode="auto">
              <a:xfrm>
                <a:off x="4554" y="3396"/>
                <a:ext cx="596"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FF"/>
                    </a:solidFill>
                  </a:rPr>
                  <a:t>101</a:t>
                </a:r>
              </a:p>
            </p:txBody>
          </p:sp>
          <p:sp>
            <p:nvSpPr>
              <p:cNvPr id="62502" name="Text Box 65"/>
              <p:cNvSpPr txBox="1">
                <a:spLocks noChangeArrowheads="1"/>
              </p:cNvSpPr>
              <p:nvPr/>
            </p:nvSpPr>
            <p:spPr bwMode="auto">
              <a:xfrm>
                <a:off x="4133" y="2815"/>
                <a:ext cx="318" cy="366"/>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2503" name="Text Box 66"/>
              <p:cNvSpPr txBox="1">
                <a:spLocks noChangeArrowheads="1"/>
              </p:cNvSpPr>
              <p:nvPr/>
            </p:nvSpPr>
            <p:spPr bwMode="auto">
              <a:xfrm>
                <a:off x="4544" y="2835"/>
                <a:ext cx="319"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2504" name="Oval 67"/>
              <p:cNvSpPr>
                <a:spLocks noChangeArrowheads="1"/>
              </p:cNvSpPr>
              <p:nvPr/>
            </p:nvSpPr>
            <p:spPr bwMode="auto">
              <a:xfrm>
                <a:off x="4236" y="1978"/>
                <a:ext cx="205" cy="214"/>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2481" name="Text Box 68"/>
            <p:cNvSpPr txBox="1">
              <a:spLocks noChangeArrowheads="1"/>
            </p:cNvSpPr>
            <p:nvPr/>
          </p:nvSpPr>
          <p:spPr bwMode="auto">
            <a:xfrm>
              <a:off x="4884" y="1978"/>
              <a:ext cx="626" cy="404"/>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FF3300"/>
                  </a:solidFill>
                  <a:ea typeface="楷体_GB2312" pitchFamily="49" charset="-122"/>
                </a:rPr>
                <a:t>(3)</a:t>
              </a:r>
            </a:p>
          </p:txBody>
        </p:sp>
      </p:grpSp>
      <p:sp>
        <p:nvSpPr>
          <p:cNvPr id="62468" name="Text Box 69"/>
          <p:cNvSpPr txBox="1">
            <a:spLocks noChangeArrowheads="1"/>
          </p:cNvSpPr>
          <p:nvPr/>
        </p:nvSpPr>
        <p:spPr bwMode="auto">
          <a:xfrm>
            <a:off x="2987675" y="333375"/>
            <a:ext cx="3816350" cy="641350"/>
          </a:xfrm>
          <a:prstGeom prst="rect">
            <a:avLst/>
          </a:prstGeom>
          <a:noFill/>
          <a:ln w="12700" cap="sq">
            <a:noFill/>
            <a:miter lim="800000"/>
            <a:headEnd type="none" w="sm" len="sm"/>
            <a:tailEnd type="none" w="sm" len="sm"/>
          </a:ln>
        </p:spPr>
        <p:txBody>
          <a:bodyPr>
            <a:spAutoFit/>
          </a:bodyPr>
          <a:lstStyle/>
          <a:p>
            <a:r>
              <a:rPr lang="zh-CN" altLang="en-US" b="1">
                <a:solidFill>
                  <a:srgbClr val="FF3300"/>
                </a:solidFill>
                <a:ea typeface="楷体_GB2312" pitchFamily="49" charset="-122"/>
              </a:rPr>
              <a:t>那一种编码好？</a:t>
            </a:r>
          </a:p>
        </p:txBody>
      </p:sp>
      <p:sp>
        <p:nvSpPr>
          <p:cNvPr id="292934" name="Text Box 70"/>
          <p:cNvSpPr txBox="1">
            <a:spLocks noChangeArrowheads="1"/>
          </p:cNvSpPr>
          <p:nvPr/>
        </p:nvSpPr>
        <p:spPr bwMode="auto">
          <a:xfrm>
            <a:off x="290513" y="3011488"/>
            <a:ext cx="8853487" cy="579437"/>
          </a:xfrm>
          <a:prstGeom prst="rect">
            <a:avLst/>
          </a:prstGeom>
          <a:noFill/>
          <a:ln w="12700" cap="sq">
            <a:noFill/>
            <a:miter lim="800000"/>
            <a:headEnd type="none" w="sm" len="sm"/>
            <a:tailEnd type="none" w="sm" len="sm"/>
          </a:ln>
        </p:spPr>
        <p:txBody>
          <a:bodyPr>
            <a:spAutoFit/>
          </a:bodyPr>
          <a:lstStyle/>
          <a:p>
            <a:r>
              <a:rPr lang="en-US" altLang="zh-CN" sz="3200" b="1">
                <a:solidFill>
                  <a:srgbClr val="0000FF"/>
                </a:solidFill>
                <a:latin typeface="楷体_GB2312" pitchFamily="49" charset="-122"/>
                <a:ea typeface="楷体_GB2312" pitchFamily="49" charset="-122"/>
              </a:rPr>
              <a:t>1</a:t>
            </a:r>
            <a:r>
              <a:rPr lang="zh-CN" altLang="en-US" sz="3200" b="1">
                <a:solidFill>
                  <a:srgbClr val="0000FF"/>
                </a:solidFill>
                <a:latin typeface="楷体_GB2312" pitchFamily="49" charset="-122"/>
                <a:ea typeface="楷体_GB2312" pitchFamily="49" charset="-122"/>
              </a:rPr>
              <a:t>。假设</a:t>
            </a:r>
            <a:r>
              <a:rPr lang="en-US" altLang="zh-CN" sz="3200" b="1">
                <a:solidFill>
                  <a:srgbClr val="0000FF"/>
                </a:solidFill>
                <a:latin typeface="楷体_GB2312" pitchFamily="49" charset="-122"/>
                <a:ea typeface="楷体_GB2312" pitchFamily="49" charset="-122"/>
              </a:rPr>
              <a:t>A,B,C,D</a:t>
            </a:r>
            <a:r>
              <a:rPr lang="zh-CN" altLang="en-US" sz="3200" b="1">
                <a:solidFill>
                  <a:srgbClr val="0000FF"/>
                </a:solidFill>
                <a:latin typeface="楷体_GB2312" pitchFamily="49" charset="-122"/>
                <a:ea typeface="楷体_GB2312" pitchFamily="49" charset="-122"/>
              </a:rPr>
              <a:t>概率相同</a:t>
            </a:r>
            <a:r>
              <a:rPr lang="en-US" altLang="zh-CN" sz="3200" b="1">
                <a:solidFill>
                  <a:srgbClr val="0000FF"/>
                </a:solidFill>
                <a:latin typeface="楷体_GB2312" pitchFamily="49" charset="-122"/>
                <a:ea typeface="楷体_GB2312" pitchFamily="49" charset="-122"/>
              </a:rPr>
              <a:t>,</a:t>
            </a:r>
            <a:r>
              <a:rPr lang="zh-CN" altLang="en-US" sz="3200" b="1">
                <a:solidFill>
                  <a:srgbClr val="0000FF"/>
                </a:solidFill>
                <a:latin typeface="楷体_GB2312" pitchFamily="49" charset="-122"/>
                <a:ea typeface="楷体_GB2312" pitchFamily="49" charset="-122"/>
              </a:rPr>
              <a:t>且概率值均为</a:t>
            </a:r>
            <a:r>
              <a:rPr lang="en-US" altLang="zh-CN" sz="3200" b="1">
                <a:solidFill>
                  <a:srgbClr val="0000FF"/>
                </a:solidFill>
                <a:latin typeface="楷体_GB2312" pitchFamily="49" charset="-122"/>
                <a:ea typeface="楷体_GB2312" pitchFamily="49" charset="-122"/>
              </a:rPr>
              <a:t>k</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25</a:t>
            </a:r>
            <a:r>
              <a:rPr lang="zh-CN" altLang="en-US" sz="2400" b="1">
                <a:solidFill>
                  <a:srgbClr val="0000FF"/>
                </a:solidFill>
                <a:latin typeface="楷体_GB2312" pitchFamily="49" charset="-122"/>
                <a:ea typeface="楷体_GB2312" pitchFamily="49" charset="-122"/>
              </a:rPr>
              <a:t>％）</a:t>
            </a:r>
          </a:p>
        </p:txBody>
      </p:sp>
      <p:sp>
        <p:nvSpPr>
          <p:cNvPr id="292935" name="Text Box 71"/>
          <p:cNvSpPr txBox="1">
            <a:spLocks noChangeArrowheads="1"/>
          </p:cNvSpPr>
          <p:nvPr/>
        </p:nvSpPr>
        <p:spPr bwMode="auto">
          <a:xfrm>
            <a:off x="2384425" y="3503613"/>
            <a:ext cx="5265738" cy="579437"/>
          </a:xfrm>
          <a:prstGeom prst="rect">
            <a:avLst/>
          </a:prstGeom>
          <a:noFill/>
          <a:ln w="12700" cap="sq">
            <a:noFill/>
            <a:miter lim="800000"/>
            <a:headEnd type="none" w="sm" len="sm"/>
            <a:tailEnd type="none" w="sm" len="sm"/>
          </a:ln>
        </p:spPr>
        <p:txBody>
          <a:bodyPr>
            <a:spAutoFit/>
          </a:bodyPr>
          <a:lstStyle/>
          <a:p>
            <a:r>
              <a:rPr lang="en-US" altLang="zh-CN" sz="3200" b="1" dirty="0">
                <a:solidFill>
                  <a:srgbClr val="000000"/>
                </a:solidFill>
                <a:latin typeface="楷体_GB2312" pitchFamily="49" charset="-122"/>
                <a:ea typeface="楷体_GB2312" pitchFamily="49" charset="-122"/>
              </a:rPr>
              <a:t> </a:t>
            </a:r>
            <a:r>
              <a:rPr lang="en-US" altLang="zh-CN" sz="3200" b="1" dirty="0" smtClean="0">
                <a:solidFill>
                  <a:srgbClr val="000000"/>
                </a:solidFill>
                <a:latin typeface="楷体_GB2312" pitchFamily="49" charset="-122"/>
                <a:ea typeface="楷体_GB2312" pitchFamily="49" charset="-122"/>
              </a:rPr>
              <a:t>ASL(1</a:t>
            </a:r>
            <a:r>
              <a:rPr lang="en-US" altLang="zh-CN" sz="3200" b="1" dirty="0">
                <a:solidFill>
                  <a:srgbClr val="000000"/>
                </a:solidFill>
                <a:latin typeface="楷体_GB2312" pitchFamily="49" charset="-122"/>
                <a:ea typeface="楷体_GB2312" pitchFamily="49" charset="-122"/>
              </a:rPr>
              <a:t>)=k*2*4</a:t>
            </a:r>
            <a:r>
              <a:rPr lang="zh-CN" altLang="en-US" sz="3200" b="1" dirty="0">
                <a:solidFill>
                  <a:srgbClr val="000000"/>
                </a:solidFill>
                <a:latin typeface="楷体_GB2312" pitchFamily="49" charset="-122"/>
                <a:ea typeface="楷体_GB2312" pitchFamily="49" charset="-122"/>
              </a:rPr>
              <a:t>＝</a:t>
            </a:r>
            <a:r>
              <a:rPr lang="en-US" altLang="zh-CN" sz="3200" b="1" dirty="0">
                <a:solidFill>
                  <a:srgbClr val="000000"/>
                </a:solidFill>
                <a:latin typeface="楷体_GB2312" pitchFamily="49" charset="-122"/>
                <a:ea typeface="楷体_GB2312" pitchFamily="49" charset="-122"/>
              </a:rPr>
              <a:t>8k</a:t>
            </a:r>
          </a:p>
        </p:txBody>
      </p:sp>
      <p:sp>
        <p:nvSpPr>
          <p:cNvPr id="292936" name="Text Box 72"/>
          <p:cNvSpPr txBox="1">
            <a:spLocks noChangeArrowheads="1"/>
          </p:cNvSpPr>
          <p:nvPr/>
        </p:nvSpPr>
        <p:spPr bwMode="auto">
          <a:xfrm>
            <a:off x="2430463" y="3995738"/>
            <a:ext cx="6624637" cy="579437"/>
          </a:xfrm>
          <a:prstGeom prst="rect">
            <a:avLst/>
          </a:prstGeom>
          <a:noFill/>
          <a:ln w="12700" cap="sq">
            <a:noFill/>
            <a:miter lim="800000"/>
            <a:headEnd type="none" w="sm" len="sm"/>
            <a:tailEnd type="none" w="sm" len="sm"/>
          </a:ln>
        </p:spPr>
        <p:txBody>
          <a:bodyPr>
            <a:spAutoFit/>
          </a:bodyPr>
          <a:lstStyle/>
          <a:p>
            <a:r>
              <a:rPr lang="en-US" altLang="zh-CN" sz="3200" b="1" dirty="0">
                <a:solidFill>
                  <a:srgbClr val="000000"/>
                </a:solidFill>
                <a:latin typeface="楷体_GB2312" pitchFamily="49" charset="-122"/>
                <a:ea typeface="楷体_GB2312" pitchFamily="49" charset="-122"/>
              </a:rPr>
              <a:t> </a:t>
            </a:r>
            <a:r>
              <a:rPr lang="en-US" altLang="zh-CN" sz="3200" b="1" dirty="0" smtClean="0">
                <a:solidFill>
                  <a:srgbClr val="000000"/>
                </a:solidFill>
                <a:latin typeface="楷体_GB2312" pitchFamily="49" charset="-122"/>
                <a:ea typeface="楷体_GB2312" pitchFamily="49" charset="-122"/>
              </a:rPr>
              <a:t>ASL(3</a:t>
            </a:r>
            <a:r>
              <a:rPr lang="en-US" altLang="zh-CN" sz="3200" b="1" dirty="0">
                <a:solidFill>
                  <a:srgbClr val="000000"/>
                </a:solidFill>
                <a:latin typeface="楷体_GB2312" pitchFamily="49" charset="-122"/>
                <a:ea typeface="楷体_GB2312" pitchFamily="49" charset="-122"/>
              </a:rPr>
              <a:t>)=</a:t>
            </a:r>
            <a:r>
              <a:rPr lang="en-US" altLang="zh-CN" sz="3200" b="1" dirty="0" smtClean="0">
                <a:solidFill>
                  <a:srgbClr val="000000"/>
                </a:solidFill>
                <a:latin typeface="楷体_GB2312" pitchFamily="49" charset="-122"/>
                <a:ea typeface="楷体_GB2312" pitchFamily="49" charset="-122"/>
              </a:rPr>
              <a:t>k*1+k*2+k*3+k*3</a:t>
            </a:r>
            <a:r>
              <a:rPr lang="zh-CN" altLang="en-US" sz="3200" b="1" dirty="0" smtClean="0">
                <a:solidFill>
                  <a:srgbClr val="000000"/>
                </a:solidFill>
                <a:latin typeface="楷体_GB2312" pitchFamily="49" charset="-122"/>
                <a:ea typeface="楷体_GB2312" pitchFamily="49" charset="-122"/>
              </a:rPr>
              <a:t>＝</a:t>
            </a:r>
            <a:r>
              <a:rPr lang="en-US" altLang="zh-CN" sz="3200" b="1" dirty="0">
                <a:solidFill>
                  <a:srgbClr val="000000"/>
                </a:solidFill>
                <a:latin typeface="楷体_GB2312" pitchFamily="49" charset="-122"/>
                <a:ea typeface="楷体_GB2312" pitchFamily="49" charset="-122"/>
              </a:rPr>
              <a:t>9k</a:t>
            </a:r>
          </a:p>
        </p:txBody>
      </p:sp>
      <p:sp>
        <p:nvSpPr>
          <p:cNvPr id="292937" name="Text Box 73"/>
          <p:cNvSpPr txBox="1">
            <a:spLocks noChangeArrowheads="1"/>
          </p:cNvSpPr>
          <p:nvPr/>
        </p:nvSpPr>
        <p:spPr bwMode="auto">
          <a:xfrm rot="10800000" flipV="1">
            <a:off x="304800" y="4667250"/>
            <a:ext cx="9374188" cy="579438"/>
          </a:xfrm>
          <a:prstGeom prst="rect">
            <a:avLst/>
          </a:prstGeom>
          <a:noFill/>
          <a:ln w="12700" cap="sq">
            <a:noFill/>
            <a:miter lim="800000"/>
            <a:headEnd type="none" w="sm" len="sm"/>
            <a:tailEnd type="none" w="sm" len="sm"/>
          </a:ln>
        </p:spPr>
        <p:txBody>
          <a:bodyPr>
            <a:spAutoFit/>
          </a:bodyPr>
          <a:lstStyle/>
          <a:p>
            <a:r>
              <a:rPr lang="en-US" altLang="zh-CN" sz="3200" b="1">
                <a:solidFill>
                  <a:srgbClr val="0000FF"/>
                </a:solidFill>
                <a:latin typeface="楷体_GB2312" pitchFamily="49" charset="-122"/>
                <a:ea typeface="楷体_GB2312" pitchFamily="49" charset="-122"/>
              </a:rPr>
              <a:t>2</a:t>
            </a:r>
            <a:r>
              <a:rPr lang="zh-CN" altLang="en-US" sz="3200" b="1">
                <a:solidFill>
                  <a:srgbClr val="0000FF"/>
                </a:solidFill>
                <a:latin typeface="楷体_GB2312" pitchFamily="49" charset="-122"/>
                <a:ea typeface="楷体_GB2312" pitchFamily="49" charset="-122"/>
              </a:rPr>
              <a:t>。概率不同</a:t>
            </a:r>
            <a:r>
              <a:rPr lang="en-US" altLang="zh-CN" sz="3200" b="1">
                <a:solidFill>
                  <a:srgbClr val="0000FF"/>
                </a:solidFill>
                <a:latin typeface="楷体_GB2312" pitchFamily="49" charset="-122"/>
                <a:ea typeface="楷体_GB2312" pitchFamily="49" charset="-122"/>
              </a:rPr>
              <a:t>,</a:t>
            </a:r>
            <a:r>
              <a:rPr lang="zh-CN" altLang="en-US" sz="3200" b="1">
                <a:solidFill>
                  <a:srgbClr val="0000FF"/>
                </a:solidFill>
                <a:latin typeface="楷体_GB2312" pitchFamily="49" charset="-122"/>
                <a:ea typeface="楷体_GB2312" pitchFamily="49" charset="-122"/>
              </a:rPr>
              <a:t>且</a:t>
            </a:r>
            <a:r>
              <a:rPr lang="en-US" altLang="zh-CN" sz="3200" b="1">
                <a:solidFill>
                  <a:srgbClr val="0000FF"/>
                </a:solidFill>
                <a:latin typeface="楷体_GB2312" pitchFamily="49" charset="-122"/>
                <a:ea typeface="楷体_GB2312" pitchFamily="49" charset="-122"/>
              </a:rPr>
              <a:t>A</a:t>
            </a:r>
            <a:r>
              <a:rPr lang="zh-CN" altLang="en-US" sz="3200" b="1">
                <a:solidFill>
                  <a:srgbClr val="0000FF"/>
                </a:solidFill>
                <a:latin typeface="楷体_GB2312" pitchFamily="49" charset="-122"/>
                <a:ea typeface="楷体_GB2312" pitchFamily="49" charset="-122"/>
              </a:rPr>
              <a:t>为</a:t>
            </a:r>
            <a:r>
              <a:rPr lang="en-US" altLang="zh-CN" sz="3200" b="1">
                <a:solidFill>
                  <a:srgbClr val="0000FF"/>
                </a:solidFill>
                <a:latin typeface="楷体_GB2312" pitchFamily="49" charset="-122"/>
                <a:ea typeface="楷体_GB2312" pitchFamily="49" charset="-122"/>
              </a:rPr>
              <a:t>0.5,B</a:t>
            </a:r>
            <a:r>
              <a:rPr lang="zh-CN" altLang="en-US" sz="3200" b="1">
                <a:solidFill>
                  <a:srgbClr val="0000FF"/>
                </a:solidFill>
                <a:latin typeface="楷体_GB2312" pitchFamily="49" charset="-122"/>
                <a:ea typeface="楷体_GB2312" pitchFamily="49" charset="-122"/>
              </a:rPr>
              <a:t>为</a:t>
            </a:r>
            <a:r>
              <a:rPr lang="en-US" altLang="zh-CN" sz="3200" b="1">
                <a:solidFill>
                  <a:srgbClr val="0000FF"/>
                </a:solidFill>
                <a:latin typeface="楷体_GB2312" pitchFamily="49" charset="-122"/>
                <a:ea typeface="楷体_GB2312" pitchFamily="49" charset="-122"/>
              </a:rPr>
              <a:t>0.1,C</a:t>
            </a:r>
            <a:r>
              <a:rPr lang="zh-CN" altLang="en-US" sz="3200" b="1">
                <a:solidFill>
                  <a:srgbClr val="0000FF"/>
                </a:solidFill>
                <a:latin typeface="楷体_GB2312" pitchFamily="49" charset="-122"/>
                <a:ea typeface="楷体_GB2312" pitchFamily="49" charset="-122"/>
              </a:rPr>
              <a:t>为</a:t>
            </a:r>
            <a:r>
              <a:rPr lang="en-US" altLang="zh-CN" sz="3200" b="1">
                <a:solidFill>
                  <a:srgbClr val="0000FF"/>
                </a:solidFill>
                <a:latin typeface="楷体_GB2312" pitchFamily="49" charset="-122"/>
                <a:ea typeface="楷体_GB2312" pitchFamily="49" charset="-122"/>
              </a:rPr>
              <a:t>0.1,D</a:t>
            </a:r>
            <a:r>
              <a:rPr lang="zh-CN" altLang="en-US" sz="3200" b="1">
                <a:solidFill>
                  <a:srgbClr val="0000FF"/>
                </a:solidFill>
                <a:latin typeface="楷体_GB2312" pitchFamily="49" charset="-122"/>
                <a:ea typeface="楷体_GB2312" pitchFamily="49" charset="-122"/>
              </a:rPr>
              <a:t>为</a:t>
            </a:r>
            <a:r>
              <a:rPr lang="en-US" altLang="zh-CN" sz="3200" b="1">
                <a:solidFill>
                  <a:srgbClr val="0000FF"/>
                </a:solidFill>
                <a:latin typeface="楷体_GB2312" pitchFamily="49" charset="-122"/>
                <a:ea typeface="楷体_GB2312" pitchFamily="49" charset="-122"/>
              </a:rPr>
              <a:t>0.3</a:t>
            </a:r>
          </a:p>
        </p:txBody>
      </p:sp>
      <p:sp>
        <p:nvSpPr>
          <p:cNvPr id="292938" name="Text Box 74"/>
          <p:cNvSpPr txBox="1">
            <a:spLocks noChangeArrowheads="1"/>
          </p:cNvSpPr>
          <p:nvPr/>
        </p:nvSpPr>
        <p:spPr bwMode="auto">
          <a:xfrm>
            <a:off x="2366963" y="5221288"/>
            <a:ext cx="7315200" cy="523220"/>
          </a:xfrm>
          <a:prstGeom prst="rect">
            <a:avLst/>
          </a:prstGeom>
          <a:noFill/>
          <a:ln w="12700" cap="sq">
            <a:noFill/>
            <a:miter lim="800000"/>
            <a:headEnd type="none" w="sm" len="sm"/>
            <a:tailEnd type="none" w="sm" len="sm"/>
          </a:ln>
        </p:spPr>
        <p:txBody>
          <a:bodyPr>
            <a:spAutoFit/>
          </a:bodyPr>
          <a:lstStyle/>
          <a:p>
            <a:r>
              <a:rPr lang="en-US" altLang="zh-CN" sz="2800" b="1" dirty="0" smtClean="0">
                <a:solidFill>
                  <a:srgbClr val="000000"/>
                </a:solidFill>
                <a:latin typeface="楷体_GB2312" pitchFamily="49" charset="-122"/>
                <a:ea typeface="楷体_GB2312" pitchFamily="49" charset="-122"/>
              </a:rPr>
              <a:t>ASL(1</a:t>
            </a:r>
            <a:r>
              <a:rPr lang="en-US" altLang="zh-CN" sz="2800" b="1" dirty="0">
                <a:solidFill>
                  <a:srgbClr val="000000"/>
                </a:solidFill>
                <a:latin typeface="楷体_GB2312" pitchFamily="49" charset="-122"/>
                <a:ea typeface="楷体_GB2312" pitchFamily="49" charset="-122"/>
              </a:rPr>
              <a:t>)=</a:t>
            </a:r>
            <a:r>
              <a:rPr lang="en-US" altLang="zh-CN" sz="2800" b="1" dirty="0" smtClean="0">
                <a:solidFill>
                  <a:srgbClr val="FF0000"/>
                </a:solidFill>
                <a:latin typeface="楷体_GB2312" pitchFamily="49" charset="-122"/>
                <a:ea typeface="楷体_GB2312" pitchFamily="49" charset="-122"/>
              </a:rPr>
              <a:t>0.5</a:t>
            </a:r>
            <a:r>
              <a:rPr lang="en-US" altLang="zh-CN" sz="2800" b="1" dirty="0" smtClean="0">
                <a:solidFill>
                  <a:srgbClr val="000000"/>
                </a:solidFill>
                <a:latin typeface="楷体_GB2312" pitchFamily="49" charset="-122"/>
                <a:ea typeface="楷体_GB2312" pitchFamily="49" charset="-122"/>
              </a:rPr>
              <a:t>*2+</a:t>
            </a:r>
            <a:r>
              <a:rPr lang="en-US" altLang="zh-CN" sz="2800" b="1" dirty="0" smtClean="0">
                <a:solidFill>
                  <a:srgbClr val="FF0000"/>
                </a:solidFill>
                <a:latin typeface="楷体_GB2312" pitchFamily="49" charset="-122"/>
                <a:ea typeface="楷体_GB2312" pitchFamily="49" charset="-122"/>
              </a:rPr>
              <a:t>0.1</a:t>
            </a:r>
            <a:r>
              <a:rPr lang="en-US" altLang="zh-CN" sz="2800" b="1" dirty="0" smtClean="0">
                <a:solidFill>
                  <a:srgbClr val="000000"/>
                </a:solidFill>
                <a:latin typeface="楷体_GB2312" pitchFamily="49" charset="-122"/>
                <a:ea typeface="楷体_GB2312" pitchFamily="49" charset="-122"/>
              </a:rPr>
              <a:t>*2+</a:t>
            </a:r>
            <a:r>
              <a:rPr lang="en-US" altLang="zh-CN" sz="2800" b="1" dirty="0" smtClean="0">
                <a:solidFill>
                  <a:srgbClr val="FF0000"/>
                </a:solidFill>
                <a:latin typeface="楷体_GB2312" pitchFamily="49" charset="-122"/>
                <a:ea typeface="楷体_GB2312" pitchFamily="49" charset="-122"/>
              </a:rPr>
              <a:t>0.1</a:t>
            </a:r>
            <a:r>
              <a:rPr lang="en-US" altLang="zh-CN" sz="2800" b="1" dirty="0" smtClean="0">
                <a:solidFill>
                  <a:srgbClr val="000000"/>
                </a:solidFill>
                <a:latin typeface="楷体_GB2312" pitchFamily="49" charset="-122"/>
                <a:ea typeface="楷体_GB2312" pitchFamily="49" charset="-122"/>
              </a:rPr>
              <a:t>*2+</a:t>
            </a:r>
            <a:r>
              <a:rPr lang="en-US" altLang="zh-CN" sz="2800" b="1" dirty="0" smtClean="0">
                <a:solidFill>
                  <a:srgbClr val="FF0000"/>
                </a:solidFill>
                <a:latin typeface="楷体_GB2312" pitchFamily="49" charset="-122"/>
                <a:ea typeface="楷体_GB2312" pitchFamily="49" charset="-122"/>
              </a:rPr>
              <a:t>0.3</a:t>
            </a:r>
            <a:r>
              <a:rPr lang="en-US" altLang="zh-CN" sz="2800" b="1" dirty="0" smtClean="0">
                <a:solidFill>
                  <a:srgbClr val="000000"/>
                </a:solidFill>
                <a:latin typeface="楷体_GB2312" pitchFamily="49" charset="-122"/>
                <a:ea typeface="楷体_GB2312" pitchFamily="49" charset="-122"/>
              </a:rPr>
              <a:t>*2</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2</a:t>
            </a:r>
          </a:p>
        </p:txBody>
      </p:sp>
      <p:sp>
        <p:nvSpPr>
          <p:cNvPr id="292939" name="Text Box 75"/>
          <p:cNvSpPr txBox="1">
            <a:spLocks noChangeArrowheads="1"/>
          </p:cNvSpPr>
          <p:nvPr/>
        </p:nvSpPr>
        <p:spPr bwMode="auto">
          <a:xfrm>
            <a:off x="2366963" y="5733256"/>
            <a:ext cx="7850187" cy="523220"/>
          </a:xfrm>
          <a:prstGeom prst="rect">
            <a:avLst/>
          </a:prstGeom>
          <a:noFill/>
          <a:ln w="12700" cap="sq">
            <a:noFill/>
            <a:miter lim="800000"/>
            <a:headEnd type="none" w="sm" len="sm"/>
            <a:tailEnd type="none" w="sm" len="sm"/>
          </a:ln>
        </p:spPr>
        <p:txBody>
          <a:bodyPr>
            <a:spAutoFit/>
          </a:bodyPr>
          <a:lstStyle/>
          <a:p>
            <a:r>
              <a:rPr lang="en-US" altLang="zh-CN" sz="2800" b="1" dirty="0" smtClean="0">
                <a:solidFill>
                  <a:srgbClr val="000000"/>
                </a:solidFill>
                <a:latin typeface="楷体_GB2312" pitchFamily="49" charset="-122"/>
                <a:ea typeface="楷体_GB2312" pitchFamily="49" charset="-122"/>
              </a:rPr>
              <a:t>ASL(3</a:t>
            </a:r>
            <a:r>
              <a:rPr lang="en-US" altLang="zh-CN" sz="2800" b="1" dirty="0">
                <a:solidFill>
                  <a:srgbClr val="000000"/>
                </a:solidFill>
                <a:latin typeface="楷体_GB2312" pitchFamily="49" charset="-122"/>
                <a:ea typeface="楷体_GB2312" pitchFamily="49" charset="-122"/>
              </a:rPr>
              <a:t>)=</a:t>
            </a:r>
            <a:r>
              <a:rPr lang="en-US" altLang="zh-CN" sz="2800" b="1" dirty="0" smtClean="0">
                <a:solidFill>
                  <a:srgbClr val="FF0000"/>
                </a:solidFill>
                <a:latin typeface="楷体_GB2312" pitchFamily="49" charset="-122"/>
                <a:ea typeface="楷体_GB2312" pitchFamily="49" charset="-122"/>
              </a:rPr>
              <a:t>0.5</a:t>
            </a:r>
            <a:r>
              <a:rPr lang="en-US" altLang="zh-CN" sz="2800" b="1" dirty="0" smtClean="0">
                <a:solidFill>
                  <a:srgbClr val="000000"/>
                </a:solidFill>
                <a:latin typeface="楷体_GB2312" pitchFamily="49" charset="-122"/>
                <a:ea typeface="楷体_GB2312" pitchFamily="49" charset="-122"/>
              </a:rPr>
              <a:t>*1+</a:t>
            </a:r>
            <a:r>
              <a:rPr lang="en-US" altLang="zh-CN" sz="2800" b="1" dirty="0" smtClean="0">
                <a:solidFill>
                  <a:srgbClr val="FF0000"/>
                </a:solidFill>
                <a:latin typeface="楷体_GB2312" pitchFamily="49" charset="-122"/>
                <a:ea typeface="楷体_GB2312" pitchFamily="49" charset="-122"/>
              </a:rPr>
              <a:t>0.1</a:t>
            </a:r>
            <a:r>
              <a:rPr lang="en-US" altLang="zh-CN" sz="2800" b="1" dirty="0" smtClean="0">
                <a:solidFill>
                  <a:srgbClr val="000000"/>
                </a:solidFill>
                <a:latin typeface="楷体_GB2312" pitchFamily="49" charset="-122"/>
                <a:ea typeface="楷体_GB2312" pitchFamily="49" charset="-122"/>
              </a:rPr>
              <a:t>*3+</a:t>
            </a:r>
            <a:r>
              <a:rPr lang="en-US" altLang="zh-CN" sz="2800" b="1" dirty="0" smtClean="0">
                <a:solidFill>
                  <a:srgbClr val="FF0000"/>
                </a:solidFill>
                <a:latin typeface="楷体_GB2312" pitchFamily="49" charset="-122"/>
                <a:ea typeface="楷体_GB2312" pitchFamily="49" charset="-122"/>
              </a:rPr>
              <a:t>0.1</a:t>
            </a:r>
            <a:r>
              <a:rPr lang="en-US" altLang="zh-CN" sz="2800" b="1" dirty="0" smtClean="0">
                <a:solidFill>
                  <a:srgbClr val="000000"/>
                </a:solidFill>
                <a:latin typeface="楷体_GB2312" pitchFamily="49" charset="-122"/>
                <a:ea typeface="楷体_GB2312" pitchFamily="49" charset="-122"/>
              </a:rPr>
              <a:t>*3+</a:t>
            </a:r>
            <a:r>
              <a:rPr lang="en-US" altLang="zh-CN" sz="2800" b="1" dirty="0" smtClean="0">
                <a:solidFill>
                  <a:srgbClr val="FF0000"/>
                </a:solidFill>
                <a:latin typeface="楷体_GB2312" pitchFamily="49" charset="-122"/>
                <a:ea typeface="楷体_GB2312" pitchFamily="49" charset="-122"/>
              </a:rPr>
              <a:t>0.3</a:t>
            </a:r>
            <a:r>
              <a:rPr lang="en-US" altLang="zh-CN" sz="2800" b="1" dirty="0" smtClean="0">
                <a:solidFill>
                  <a:srgbClr val="000000"/>
                </a:solidFill>
                <a:latin typeface="楷体_GB2312" pitchFamily="49" charset="-122"/>
                <a:ea typeface="楷体_GB2312" pitchFamily="49" charset="-122"/>
              </a:rPr>
              <a:t>*2</a:t>
            </a:r>
            <a:r>
              <a:rPr lang="zh-CN" altLang="en-US" sz="2800" b="1" dirty="0" smtClean="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1.7</a:t>
            </a:r>
          </a:p>
        </p:txBody>
      </p:sp>
      <p:sp>
        <p:nvSpPr>
          <p:cNvPr id="292940" name="Text Box 76"/>
          <p:cNvSpPr txBox="1">
            <a:spLocks noChangeArrowheads="1"/>
          </p:cNvSpPr>
          <p:nvPr/>
        </p:nvSpPr>
        <p:spPr bwMode="auto">
          <a:xfrm>
            <a:off x="360363" y="3705225"/>
            <a:ext cx="2290762" cy="579438"/>
          </a:xfrm>
          <a:prstGeom prst="rect">
            <a:avLst/>
          </a:prstGeom>
          <a:noFill/>
          <a:ln w="12700" cap="sq">
            <a:noFill/>
            <a:miter lim="800000"/>
            <a:headEnd type="none" w="sm" len="sm"/>
            <a:tailEnd type="none" w="sm" len="sm"/>
          </a:ln>
        </p:spPr>
        <p:txBody>
          <a:bodyPr>
            <a:spAutoFit/>
          </a:bodyPr>
          <a:lstStyle/>
          <a:p>
            <a:r>
              <a:rPr lang="zh-CN" altLang="en-US" sz="3200" b="1">
                <a:solidFill>
                  <a:srgbClr val="FF3300"/>
                </a:solidFill>
                <a:ea typeface="楷体_GB2312" pitchFamily="49" charset="-122"/>
              </a:rPr>
              <a:t>平均长度</a:t>
            </a:r>
            <a:r>
              <a:rPr lang="en-US" altLang="zh-CN" sz="3200" b="1">
                <a:solidFill>
                  <a:srgbClr val="FF3300"/>
                </a:solidFill>
                <a:ea typeface="楷体_GB2312" pitchFamily="49" charset="-122"/>
              </a:rPr>
              <a:t>:</a:t>
            </a:r>
          </a:p>
        </p:txBody>
      </p:sp>
      <p:sp>
        <p:nvSpPr>
          <p:cNvPr id="292941" name="Text Box 77"/>
          <p:cNvSpPr txBox="1">
            <a:spLocks noChangeArrowheads="1"/>
          </p:cNvSpPr>
          <p:nvPr/>
        </p:nvSpPr>
        <p:spPr bwMode="auto">
          <a:xfrm>
            <a:off x="382588" y="5341938"/>
            <a:ext cx="2290762" cy="579437"/>
          </a:xfrm>
          <a:prstGeom prst="rect">
            <a:avLst/>
          </a:prstGeom>
          <a:noFill/>
          <a:ln w="12700" cap="sq">
            <a:noFill/>
            <a:miter lim="800000"/>
            <a:headEnd type="none" w="sm" len="sm"/>
            <a:tailEnd type="none" w="sm" len="sm"/>
          </a:ln>
        </p:spPr>
        <p:txBody>
          <a:bodyPr>
            <a:spAutoFit/>
          </a:bodyPr>
          <a:lstStyle/>
          <a:p>
            <a:r>
              <a:rPr lang="zh-CN" altLang="en-US" sz="3200" b="1">
                <a:solidFill>
                  <a:srgbClr val="FF3300"/>
                </a:solidFill>
                <a:ea typeface="楷体_GB2312" pitchFamily="49" charset="-122"/>
              </a:rPr>
              <a:t>平均长度</a:t>
            </a:r>
            <a:r>
              <a:rPr lang="en-US" altLang="zh-CN" sz="3200" b="1">
                <a:solidFill>
                  <a:srgbClr val="FF3300"/>
                </a:solidFill>
                <a:ea typeface="楷体_GB2312" pitchFamily="49" charset="-122"/>
              </a:rPr>
              <a:t>:</a:t>
            </a:r>
          </a:p>
        </p:txBody>
      </p:sp>
      <p:sp>
        <p:nvSpPr>
          <p:cNvPr id="292942" name="Text Box 78"/>
          <p:cNvSpPr txBox="1">
            <a:spLocks noChangeArrowheads="1"/>
          </p:cNvSpPr>
          <p:nvPr/>
        </p:nvSpPr>
        <p:spPr bwMode="auto">
          <a:xfrm>
            <a:off x="3492500" y="1481138"/>
            <a:ext cx="1655763" cy="579437"/>
          </a:xfrm>
          <a:prstGeom prst="rect">
            <a:avLst/>
          </a:prstGeom>
          <a:noFill/>
          <a:ln w="12700" cap="sq">
            <a:noFill/>
            <a:miter lim="800000"/>
            <a:headEnd type="none" w="sm" len="sm"/>
            <a:tailEnd type="none" w="sm" len="sm"/>
          </a:ln>
        </p:spPr>
        <p:txBody>
          <a:bodyPr>
            <a:spAutoFit/>
          </a:bodyPr>
          <a:lstStyle/>
          <a:p>
            <a:r>
              <a:rPr lang="en-US" altLang="zh-CN" sz="3200" b="1">
                <a:solidFill>
                  <a:srgbClr val="000000"/>
                </a:solidFill>
                <a:ea typeface="楷体_GB2312" pitchFamily="49" charset="-122"/>
              </a:rPr>
              <a:t>AAAA</a:t>
            </a:r>
          </a:p>
        </p:txBody>
      </p:sp>
      <p:sp>
        <p:nvSpPr>
          <p:cNvPr id="292943" name="Text Box 79"/>
          <p:cNvSpPr txBox="1">
            <a:spLocks noChangeArrowheads="1"/>
          </p:cNvSpPr>
          <p:nvPr/>
        </p:nvSpPr>
        <p:spPr bwMode="auto">
          <a:xfrm>
            <a:off x="3492500" y="2060575"/>
            <a:ext cx="1655763" cy="579438"/>
          </a:xfrm>
          <a:prstGeom prst="rect">
            <a:avLst/>
          </a:prstGeom>
          <a:noFill/>
          <a:ln w="12700" cap="sq">
            <a:noFill/>
            <a:miter lim="800000"/>
            <a:headEnd type="none" w="sm" len="sm"/>
            <a:tailEnd type="none" w="sm" len="sm"/>
          </a:ln>
        </p:spPr>
        <p:txBody>
          <a:bodyPr>
            <a:spAutoFit/>
          </a:bodyPr>
          <a:lstStyle/>
          <a:p>
            <a:r>
              <a:rPr lang="en-US" altLang="zh-CN" sz="3200" b="1">
                <a:solidFill>
                  <a:srgbClr val="000000"/>
                </a:solidFill>
                <a:ea typeface="楷体_GB2312" pitchFamily="49" charset="-122"/>
              </a:rPr>
              <a:t>BBBB</a:t>
            </a:r>
          </a:p>
        </p:txBody>
      </p:sp>
      <p:sp>
        <p:nvSpPr>
          <p:cNvPr id="292944" name="Text Box 80"/>
          <p:cNvSpPr txBox="1">
            <a:spLocks noChangeArrowheads="1"/>
          </p:cNvSpPr>
          <p:nvPr/>
        </p:nvSpPr>
        <p:spPr bwMode="auto">
          <a:xfrm>
            <a:off x="3492500" y="981075"/>
            <a:ext cx="1655763" cy="579438"/>
          </a:xfrm>
          <a:prstGeom prst="rect">
            <a:avLst/>
          </a:prstGeom>
          <a:noFill/>
          <a:ln w="12700" cap="sq">
            <a:noFill/>
            <a:miter lim="800000"/>
            <a:headEnd type="none" w="sm" len="sm"/>
            <a:tailEnd type="none" w="sm" len="sm"/>
          </a:ln>
        </p:spPr>
        <p:txBody>
          <a:bodyPr>
            <a:spAutoFit/>
          </a:bodyPr>
          <a:lstStyle/>
          <a:p>
            <a:r>
              <a:rPr lang="en-US" altLang="zh-CN" sz="3200" b="1">
                <a:solidFill>
                  <a:srgbClr val="000000"/>
                </a:solidFill>
                <a:ea typeface="楷体_GB2312" pitchFamily="49" charset="-122"/>
              </a:rPr>
              <a:t>ABCD</a:t>
            </a:r>
          </a:p>
        </p:txBody>
      </p:sp>
      <p:sp>
        <p:nvSpPr>
          <p:cNvPr id="13" name="矩形 12"/>
          <p:cNvSpPr/>
          <p:nvPr/>
        </p:nvSpPr>
        <p:spPr>
          <a:xfrm>
            <a:off x="539552" y="6237312"/>
            <a:ext cx="7226658" cy="523220"/>
          </a:xfrm>
          <a:prstGeom prst="rect">
            <a:avLst/>
          </a:prstGeom>
        </p:spPr>
        <p:txBody>
          <a:bodyPr wrap="none">
            <a:spAutoFit/>
          </a:bodyPr>
          <a:lstStyle/>
          <a:p>
            <a:pPr>
              <a:spcBef>
                <a:spcPct val="30000"/>
              </a:spcBef>
            </a:pPr>
            <a:r>
              <a:rPr lang="zh-CN" altLang="en-US" sz="2800" b="1" dirty="0">
                <a:solidFill>
                  <a:srgbClr val="FF0000"/>
                </a:solidFill>
                <a:latin typeface="黑体" panose="02010609060101010101" pitchFamily="49" charset="-122"/>
                <a:ea typeface="黑体" panose="02010609060101010101" pitchFamily="49" charset="-122"/>
              </a:rPr>
              <a:t>平均查找</a:t>
            </a:r>
            <a:r>
              <a:rPr lang="zh-CN" altLang="en-US" sz="2800" b="1" dirty="0" smtClean="0">
                <a:solidFill>
                  <a:srgbClr val="FF0000"/>
                </a:solidFill>
                <a:latin typeface="黑体" panose="02010609060101010101" pitchFamily="49" charset="-122"/>
                <a:ea typeface="黑体" panose="02010609060101010101" pitchFamily="49" charset="-122"/>
              </a:rPr>
              <a:t>长度</a:t>
            </a:r>
            <a:r>
              <a:rPr lang="en-US" altLang="zh-CN" sz="2800" b="1" dirty="0" smtClean="0">
                <a:solidFill>
                  <a:srgbClr val="FF0000"/>
                </a:solidFill>
                <a:latin typeface="黑体" panose="02010609060101010101" pitchFamily="49" charset="-122"/>
                <a:ea typeface="黑体" panose="02010609060101010101" pitchFamily="49" charset="-122"/>
              </a:rPr>
              <a:t>(ASL)</a:t>
            </a:r>
            <a:r>
              <a:rPr lang="zh-CN" altLang="en-US" sz="2800" b="1" dirty="0" smtClean="0">
                <a:solidFill>
                  <a:srgbClr val="FF0000"/>
                </a:solidFill>
                <a:latin typeface="黑体" panose="02010609060101010101" pitchFamily="49" charset="-122"/>
                <a:ea typeface="黑体" panose="02010609060101010101" pitchFamily="49" charset="-122"/>
              </a:rPr>
              <a:t>就是</a:t>
            </a:r>
            <a:r>
              <a:rPr lang="zh-CN" altLang="en-US" sz="2800" b="1" dirty="0">
                <a:solidFill>
                  <a:srgbClr val="FF0000"/>
                </a:solidFill>
                <a:latin typeface="黑体" panose="02010609060101010101" pitchFamily="49" charset="-122"/>
                <a:ea typeface="黑体" panose="02010609060101010101" pitchFamily="49" charset="-122"/>
              </a:rPr>
              <a:t>带权路径</a:t>
            </a:r>
            <a:r>
              <a:rPr lang="zh-CN" altLang="en-US" sz="2800" b="1" dirty="0" smtClean="0">
                <a:solidFill>
                  <a:srgbClr val="FF0000"/>
                </a:solidFill>
                <a:latin typeface="黑体" panose="02010609060101010101" pitchFamily="49" charset="-122"/>
                <a:ea typeface="黑体" panose="02010609060101010101" pitchFamily="49" charset="-122"/>
              </a:rPr>
              <a:t>长度</a:t>
            </a:r>
            <a:r>
              <a:rPr lang="en-US" altLang="zh-CN" sz="2800" b="1" dirty="0" smtClean="0">
                <a:solidFill>
                  <a:srgbClr val="FF0000"/>
                </a:solidFill>
                <a:latin typeface="黑体" panose="02010609060101010101" pitchFamily="49" charset="-122"/>
                <a:ea typeface="黑体" panose="02010609060101010101" pitchFamily="49" charset="-122"/>
              </a:rPr>
              <a:t>(WPL).</a:t>
            </a:r>
            <a:endParaRPr lang="en-US" altLang="zh-CN" sz="28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51935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944"/>
                                        </p:tgtEl>
                                        <p:attrNameLst>
                                          <p:attrName>style.visibility</p:attrName>
                                        </p:attrNameLst>
                                      </p:cBhvr>
                                      <p:to>
                                        <p:strVal val="visible"/>
                                      </p:to>
                                    </p:set>
                                    <p:animEffect transition="in" filter="wipe(left)">
                                      <p:cBhvr>
                                        <p:cTn id="7" dur="500"/>
                                        <p:tgtEl>
                                          <p:spTgt spid="292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2942"/>
                                        </p:tgtEl>
                                        <p:attrNameLst>
                                          <p:attrName>style.visibility</p:attrName>
                                        </p:attrNameLst>
                                      </p:cBhvr>
                                      <p:to>
                                        <p:strVal val="visible"/>
                                      </p:to>
                                    </p:set>
                                    <p:animEffect transition="in" filter="wipe(left)">
                                      <p:cBhvr>
                                        <p:cTn id="12" dur="500"/>
                                        <p:tgtEl>
                                          <p:spTgt spid="2929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943"/>
                                        </p:tgtEl>
                                        <p:attrNameLst>
                                          <p:attrName>style.visibility</p:attrName>
                                        </p:attrNameLst>
                                      </p:cBhvr>
                                      <p:to>
                                        <p:strVal val="visible"/>
                                      </p:to>
                                    </p:set>
                                    <p:animEffect transition="in" filter="wipe(left)">
                                      <p:cBhvr>
                                        <p:cTn id="17" dur="500"/>
                                        <p:tgtEl>
                                          <p:spTgt spid="2929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934"/>
                                        </p:tgtEl>
                                        <p:attrNameLst>
                                          <p:attrName>style.visibility</p:attrName>
                                        </p:attrNameLst>
                                      </p:cBhvr>
                                      <p:to>
                                        <p:strVal val="visible"/>
                                      </p:to>
                                    </p:set>
                                    <p:animEffect transition="in" filter="wipe(left)">
                                      <p:cBhvr>
                                        <p:cTn id="22" dur="500"/>
                                        <p:tgtEl>
                                          <p:spTgt spid="2929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2940"/>
                                        </p:tgtEl>
                                        <p:attrNameLst>
                                          <p:attrName>style.visibility</p:attrName>
                                        </p:attrNameLst>
                                      </p:cBhvr>
                                      <p:to>
                                        <p:strVal val="visible"/>
                                      </p:to>
                                    </p:set>
                                    <p:animEffect transition="in" filter="wipe(left)">
                                      <p:cBhvr>
                                        <p:cTn id="27" dur="500"/>
                                        <p:tgtEl>
                                          <p:spTgt spid="2929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935"/>
                                        </p:tgtEl>
                                        <p:attrNameLst>
                                          <p:attrName>style.visibility</p:attrName>
                                        </p:attrNameLst>
                                      </p:cBhvr>
                                      <p:to>
                                        <p:strVal val="visible"/>
                                      </p:to>
                                    </p:set>
                                    <p:animEffect transition="in" filter="wipe(left)">
                                      <p:cBhvr>
                                        <p:cTn id="32" dur="500"/>
                                        <p:tgtEl>
                                          <p:spTgt spid="29293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92936"/>
                                        </p:tgtEl>
                                        <p:attrNameLst>
                                          <p:attrName>style.visibility</p:attrName>
                                        </p:attrNameLst>
                                      </p:cBhvr>
                                      <p:to>
                                        <p:strVal val="visible"/>
                                      </p:to>
                                    </p:set>
                                    <p:animEffect transition="in" filter="wipe(left)">
                                      <p:cBhvr>
                                        <p:cTn id="36" dur="500"/>
                                        <p:tgtEl>
                                          <p:spTgt spid="2929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92937"/>
                                        </p:tgtEl>
                                        <p:attrNameLst>
                                          <p:attrName>style.visibility</p:attrName>
                                        </p:attrNameLst>
                                      </p:cBhvr>
                                      <p:to>
                                        <p:strVal val="visible"/>
                                      </p:to>
                                    </p:set>
                                    <p:animEffect transition="in" filter="wipe(left)">
                                      <p:cBhvr>
                                        <p:cTn id="41" dur="500"/>
                                        <p:tgtEl>
                                          <p:spTgt spid="29293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92941"/>
                                        </p:tgtEl>
                                        <p:attrNameLst>
                                          <p:attrName>style.visibility</p:attrName>
                                        </p:attrNameLst>
                                      </p:cBhvr>
                                      <p:to>
                                        <p:strVal val="visible"/>
                                      </p:to>
                                    </p:set>
                                    <p:animEffect transition="in" filter="wipe(left)">
                                      <p:cBhvr>
                                        <p:cTn id="46" dur="500"/>
                                        <p:tgtEl>
                                          <p:spTgt spid="2929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2938"/>
                                        </p:tgtEl>
                                        <p:attrNameLst>
                                          <p:attrName>style.visibility</p:attrName>
                                        </p:attrNameLst>
                                      </p:cBhvr>
                                      <p:to>
                                        <p:strVal val="visible"/>
                                      </p:to>
                                    </p:set>
                                    <p:animEffect transition="in" filter="wipe(left)">
                                      <p:cBhvr>
                                        <p:cTn id="51" dur="500"/>
                                        <p:tgtEl>
                                          <p:spTgt spid="2929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92939"/>
                                        </p:tgtEl>
                                        <p:attrNameLst>
                                          <p:attrName>style.visibility</p:attrName>
                                        </p:attrNameLst>
                                      </p:cBhvr>
                                      <p:to>
                                        <p:strVal val="visible"/>
                                      </p:to>
                                    </p:set>
                                    <p:animEffect transition="in" filter="wipe(left)">
                                      <p:cBhvr>
                                        <p:cTn id="56" dur="500"/>
                                        <p:tgtEl>
                                          <p:spTgt spid="29293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34" grpId="0" autoUpdateAnimBg="0"/>
      <p:bldP spid="292935" grpId="0" autoUpdateAnimBg="0"/>
      <p:bldP spid="292936" grpId="0" autoUpdateAnimBg="0"/>
      <p:bldP spid="292937" grpId="0" autoUpdateAnimBg="0"/>
      <p:bldP spid="292938" grpId="0" autoUpdateAnimBg="0"/>
      <p:bldP spid="292939" grpId="0" autoUpdateAnimBg="0"/>
      <p:bldP spid="292940" grpId="0" autoUpdateAnimBg="0"/>
      <p:bldP spid="292941" grpId="0" autoUpdateAnimBg="0"/>
      <p:bldP spid="292942" grpId="0" autoUpdateAnimBg="0"/>
      <p:bldP spid="292943" grpId="0" autoUpdateAnimBg="0"/>
      <p:bldP spid="292944" grpId="0" autoUpdateAnimBg="0"/>
      <p:bldP spid="1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36588" y="1563688"/>
            <a:ext cx="8050212" cy="3019425"/>
          </a:xfrm>
          <a:prstGeom prst="rect">
            <a:avLst/>
          </a:prstGeom>
          <a:noFill/>
          <a:ln w="12700" cap="sq">
            <a:noFill/>
            <a:miter lim="800000"/>
            <a:headEnd type="none" w="sm" len="sm"/>
            <a:tailEnd type="none" w="sm" len="sm"/>
          </a:ln>
        </p:spPr>
        <p:txBody>
          <a:bodyPr>
            <a:spAutoFit/>
          </a:bodyPr>
          <a:lstStyle/>
          <a:p>
            <a:pPr>
              <a:lnSpc>
                <a:spcPct val="120000"/>
              </a:lnSpc>
            </a:pPr>
            <a:r>
              <a:rPr lang="zh-CN" altLang="en-US" sz="4000" b="1">
                <a:solidFill>
                  <a:srgbClr val="006666"/>
                </a:solidFill>
                <a:ea typeface="楷体_GB2312" pitchFamily="49" charset="-122"/>
              </a:rPr>
              <a:t>利用哈夫曼树可以构造一种不等长的二进制编码，并且构造所得的</a:t>
            </a:r>
            <a:r>
              <a:rPr lang="zh-CN" altLang="en-US" sz="4000" b="1">
                <a:solidFill>
                  <a:srgbClr val="990000"/>
                </a:solidFill>
                <a:ea typeface="楷体_GB2312" pitchFamily="49" charset="-122"/>
              </a:rPr>
              <a:t>哈夫曼编码</a:t>
            </a:r>
            <a:r>
              <a:rPr lang="zh-CN" altLang="en-US" sz="4000" b="1">
                <a:solidFill>
                  <a:srgbClr val="006666"/>
                </a:solidFill>
                <a:ea typeface="楷体_GB2312" pitchFamily="49" charset="-122"/>
              </a:rPr>
              <a:t>是一种</a:t>
            </a:r>
            <a:r>
              <a:rPr lang="zh-CN" altLang="en-US" sz="4000" b="1">
                <a:solidFill>
                  <a:srgbClr val="FF3300"/>
                </a:solidFill>
                <a:ea typeface="楷体_GB2312" pitchFamily="49" charset="-122"/>
              </a:rPr>
              <a:t>最优前缀编码</a:t>
            </a:r>
            <a:r>
              <a:rPr lang="zh-CN" altLang="en-US" sz="4000" b="1">
                <a:solidFill>
                  <a:srgbClr val="006666"/>
                </a:solidFill>
                <a:ea typeface="楷体_GB2312" pitchFamily="49" charset="-122"/>
              </a:rPr>
              <a:t>，使所传</a:t>
            </a:r>
            <a:r>
              <a:rPr lang="zh-CN" altLang="en-US" sz="4000" b="1">
                <a:solidFill>
                  <a:srgbClr val="FF3300"/>
                </a:solidFill>
                <a:ea typeface="楷体_GB2312" pitchFamily="49" charset="-122"/>
              </a:rPr>
              <a:t>电文的总长度最短</a:t>
            </a:r>
            <a:r>
              <a:rPr lang="zh-CN" altLang="en-US" sz="4000" b="1">
                <a:solidFill>
                  <a:srgbClr val="006666"/>
                </a:solidFill>
                <a:ea typeface="楷体_GB2312" pitchFamily="49" charset="-122"/>
              </a:rPr>
              <a:t>。</a:t>
            </a:r>
            <a:endParaRPr lang="zh-CN" altLang="en-US" sz="4000" b="1">
              <a:solidFill>
                <a:srgbClr val="000000"/>
              </a:solidFill>
              <a:ea typeface="楷体_GB2312" pitchFamily="49" charset="-122"/>
            </a:endParaRPr>
          </a:p>
        </p:txBody>
      </p:sp>
    </p:spTree>
    <p:extLst>
      <p:ext uri="{BB962C8B-B14F-4D97-AF65-F5344CB8AC3E}">
        <p14:creationId xmlns:p14="http://schemas.microsoft.com/office/powerpoint/2010/main" val="26806774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0850" y="1990725"/>
            <a:ext cx="8650288" cy="4246563"/>
          </a:xfrm>
          <a:prstGeom prst="rect">
            <a:avLst/>
          </a:prstGeom>
          <a:noFill/>
          <a:ln w="12700" cap="sq">
            <a:noFill/>
            <a:miter lim="800000"/>
            <a:headEnd type="none" w="sm" len="sm"/>
            <a:tailEnd type="none" w="sm" len="sm"/>
          </a:ln>
        </p:spPr>
        <p:txBody>
          <a:bodyPr>
            <a:spAutoFit/>
          </a:bodyPr>
          <a:lstStyle/>
          <a:p>
            <a:pPr algn="just">
              <a:spcBef>
                <a:spcPct val="30000"/>
              </a:spcBef>
            </a:pPr>
            <a:r>
              <a:rPr lang="zh-CN" altLang="en-US" b="1">
                <a:solidFill>
                  <a:srgbClr val="333333"/>
                </a:solidFill>
                <a:ea typeface="楷体_GB2312" pitchFamily="49" charset="-122"/>
              </a:rPr>
              <a:t>一、问题的提出</a:t>
            </a:r>
          </a:p>
          <a:p>
            <a:pPr>
              <a:spcBef>
                <a:spcPct val="30000"/>
              </a:spcBef>
            </a:pPr>
            <a:r>
              <a:rPr lang="zh-CN" altLang="en-US" b="1">
                <a:solidFill>
                  <a:srgbClr val="333333"/>
                </a:solidFill>
                <a:ea typeface="楷体_GB2312" pitchFamily="49" charset="-122"/>
              </a:rPr>
              <a:t>二、线索二叉树定义</a:t>
            </a:r>
          </a:p>
          <a:p>
            <a:pPr>
              <a:spcBef>
                <a:spcPct val="30000"/>
              </a:spcBef>
            </a:pPr>
            <a:r>
              <a:rPr lang="zh-CN" altLang="en-US" b="1">
                <a:solidFill>
                  <a:srgbClr val="333333"/>
                </a:solidFill>
                <a:ea typeface="楷体_GB2312" pitchFamily="49" charset="-122"/>
              </a:rPr>
              <a:t>三、在线索二叉树上找前驱和后继的规律</a:t>
            </a:r>
          </a:p>
          <a:p>
            <a:pPr>
              <a:spcBef>
                <a:spcPct val="30000"/>
              </a:spcBef>
            </a:pPr>
            <a:r>
              <a:rPr lang="zh-CN" altLang="en-US" b="1">
                <a:solidFill>
                  <a:srgbClr val="333333"/>
                </a:solidFill>
                <a:ea typeface="楷体_GB2312" pitchFamily="49" charset="-122"/>
              </a:rPr>
              <a:t>四、线索二叉树的遍历算法</a:t>
            </a:r>
          </a:p>
          <a:p>
            <a:pPr>
              <a:spcBef>
                <a:spcPct val="30000"/>
              </a:spcBef>
            </a:pPr>
            <a:r>
              <a:rPr lang="zh-CN" altLang="en-US" b="1">
                <a:solidFill>
                  <a:srgbClr val="FF00FF"/>
                </a:solidFill>
                <a:ea typeface="楷体_GB2312" pitchFamily="49" charset="-122"/>
              </a:rPr>
              <a:t>五、如何建立中序线索二叉树？</a:t>
            </a:r>
          </a:p>
          <a:p>
            <a:pPr>
              <a:spcBef>
                <a:spcPct val="30000"/>
              </a:spcBef>
            </a:pPr>
            <a:r>
              <a:rPr lang="zh-CN" altLang="en-US" b="1">
                <a:solidFill>
                  <a:srgbClr val="333333"/>
                </a:solidFill>
                <a:ea typeface="楷体_GB2312" pitchFamily="49" charset="-122"/>
              </a:rPr>
              <a:t>六、在线索二叉树中插入结点</a:t>
            </a:r>
          </a:p>
        </p:txBody>
      </p:sp>
      <p:sp>
        <p:nvSpPr>
          <p:cNvPr id="47107" name="Text Box 3"/>
          <p:cNvSpPr txBox="1">
            <a:spLocks noChangeArrowheads="1"/>
          </p:cNvSpPr>
          <p:nvPr/>
        </p:nvSpPr>
        <p:spPr bwMode="auto">
          <a:xfrm>
            <a:off x="993775" y="449263"/>
            <a:ext cx="7100888" cy="10985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6600" b="1">
                <a:solidFill>
                  <a:srgbClr val="008080"/>
                </a:solidFill>
                <a:ea typeface="隶书" pitchFamily="49" charset="-122"/>
              </a:rPr>
              <a:t>6.5    </a:t>
            </a:r>
            <a:r>
              <a:rPr lang="zh-CN" altLang="en-US" sz="6600" b="1">
                <a:solidFill>
                  <a:srgbClr val="008080"/>
                </a:solidFill>
                <a:ea typeface="隶书" pitchFamily="49" charset="-122"/>
              </a:rPr>
              <a:t>线索二叉树</a:t>
            </a:r>
          </a:p>
        </p:txBody>
      </p:sp>
    </p:spTree>
    <p:extLst>
      <p:ext uri="{BB962C8B-B14F-4D97-AF65-F5344CB8AC3E}">
        <p14:creationId xmlns:p14="http://schemas.microsoft.com/office/powerpoint/2010/main" val="3246429714"/>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65125" y="509588"/>
            <a:ext cx="8778875" cy="3251200"/>
          </a:xfrm>
          <a:prstGeom prst="rect">
            <a:avLst/>
          </a:prstGeom>
          <a:noFill/>
          <a:ln w="12700" cap="sq">
            <a:noFill/>
            <a:miter lim="800000"/>
            <a:headEnd type="none" w="sm" len="sm"/>
            <a:tailEnd type="none" w="sm" len="sm"/>
          </a:ln>
        </p:spPr>
        <p:txBody>
          <a:bodyPr>
            <a:spAutoFit/>
          </a:bodyPr>
          <a:lstStyle/>
          <a:p>
            <a:pPr>
              <a:lnSpc>
                <a:spcPct val="115000"/>
              </a:lnSpc>
            </a:pPr>
            <a:r>
              <a:rPr lang="zh-CN" altLang="en-US" b="1">
                <a:solidFill>
                  <a:srgbClr val="0000FF"/>
                </a:solidFill>
                <a:ea typeface="楷体_GB2312" pitchFamily="49" charset="-122"/>
              </a:rPr>
              <a:t>举例</a:t>
            </a:r>
            <a:r>
              <a:rPr lang="en-US" altLang="zh-CN" b="1">
                <a:solidFill>
                  <a:srgbClr val="0000FF"/>
                </a:solidFill>
                <a:ea typeface="楷体_GB2312" pitchFamily="49" charset="-122"/>
              </a:rPr>
              <a:t>:    </a:t>
            </a:r>
            <a:r>
              <a:rPr lang="zh-CN" altLang="en-US" b="1">
                <a:solidFill>
                  <a:srgbClr val="0000FF"/>
                </a:solidFill>
                <a:ea typeface="楷体_GB2312" pitchFamily="49" charset="-122"/>
              </a:rPr>
              <a:t>已知某系统在通讯联络中只可能</a:t>
            </a:r>
          </a:p>
          <a:p>
            <a:pPr>
              <a:lnSpc>
                <a:spcPct val="115000"/>
              </a:lnSpc>
            </a:pPr>
            <a:r>
              <a:rPr lang="zh-CN" altLang="en-US" b="1">
                <a:solidFill>
                  <a:srgbClr val="0000FF"/>
                </a:solidFill>
                <a:ea typeface="楷体_GB2312" pitchFamily="49" charset="-122"/>
              </a:rPr>
              <a:t>   出现八种字符</a:t>
            </a:r>
            <a:r>
              <a:rPr lang="en-US" altLang="zh-CN" b="1">
                <a:solidFill>
                  <a:srgbClr val="0000FF"/>
                </a:solidFill>
                <a:ea typeface="楷体_GB2312" pitchFamily="49" charset="-122"/>
              </a:rPr>
              <a:t>A,B,C,D,E,F,G,H, </a:t>
            </a:r>
            <a:r>
              <a:rPr lang="zh-CN" altLang="en-US" b="1">
                <a:solidFill>
                  <a:srgbClr val="0000FF"/>
                </a:solidFill>
                <a:ea typeface="楷体_GB2312" pitchFamily="49" charset="-122"/>
              </a:rPr>
              <a:t>其概率</a:t>
            </a:r>
          </a:p>
          <a:p>
            <a:pPr>
              <a:lnSpc>
                <a:spcPct val="115000"/>
              </a:lnSpc>
            </a:pPr>
            <a:r>
              <a:rPr lang="zh-CN" altLang="en-US" b="1">
                <a:solidFill>
                  <a:srgbClr val="0000FF"/>
                </a:solidFill>
                <a:ea typeface="楷体_GB2312" pitchFamily="49" charset="-122"/>
              </a:rPr>
              <a:t>   分别为</a:t>
            </a:r>
            <a:r>
              <a:rPr lang="en-US" altLang="zh-CN" b="1">
                <a:solidFill>
                  <a:srgbClr val="0000FF"/>
                </a:solidFill>
                <a:ea typeface="楷体_GB2312" pitchFamily="49" charset="-122"/>
              </a:rPr>
              <a:t>:</a:t>
            </a:r>
          </a:p>
          <a:p>
            <a:pPr>
              <a:lnSpc>
                <a:spcPct val="115000"/>
              </a:lnSpc>
            </a:pPr>
            <a:r>
              <a:rPr lang="en-US" altLang="zh-CN" b="1">
                <a:solidFill>
                  <a:srgbClr val="0000FF"/>
                </a:solidFill>
                <a:ea typeface="楷体_GB2312" pitchFamily="49" charset="-122"/>
              </a:rPr>
              <a:t>     0.05, 0.29, 0.07, 0.08, 0.14, 0.23,0.03,0.11</a:t>
            </a:r>
          </a:p>
          <a:p>
            <a:pPr>
              <a:lnSpc>
                <a:spcPct val="115000"/>
              </a:lnSpc>
            </a:pPr>
            <a:r>
              <a:rPr lang="en-US" altLang="zh-CN" b="1">
                <a:solidFill>
                  <a:srgbClr val="0000FF"/>
                </a:solidFill>
                <a:ea typeface="楷体_GB2312" pitchFamily="49" charset="-122"/>
              </a:rPr>
              <a:t>   </a:t>
            </a:r>
            <a:r>
              <a:rPr lang="zh-CN" altLang="en-US" b="1">
                <a:solidFill>
                  <a:srgbClr val="0000FF"/>
                </a:solidFill>
                <a:ea typeface="楷体_GB2312" pitchFamily="49" charset="-122"/>
              </a:rPr>
              <a:t>试设计</a:t>
            </a:r>
            <a:r>
              <a:rPr lang="zh-CN" altLang="en-US" b="1">
                <a:solidFill>
                  <a:srgbClr val="990000"/>
                </a:solidFill>
                <a:ea typeface="楷体_GB2312" pitchFamily="49" charset="-122"/>
              </a:rPr>
              <a:t>哈夫曼编码</a:t>
            </a:r>
            <a:r>
              <a:rPr lang="en-US" altLang="zh-CN" b="1">
                <a:solidFill>
                  <a:srgbClr val="990000"/>
                </a:solidFill>
                <a:ea typeface="楷体_GB2312" pitchFamily="49" charset="-122"/>
              </a:rPr>
              <a:t>.</a:t>
            </a:r>
          </a:p>
        </p:txBody>
      </p:sp>
      <p:sp>
        <p:nvSpPr>
          <p:cNvPr id="296963" name="Text Box 3"/>
          <p:cNvSpPr txBox="1">
            <a:spLocks noChangeArrowheads="1"/>
          </p:cNvSpPr>
          <p:nvPr/>
        </p:nvSpPr>
        <p:spPr bwMode="auto">
          <a:xfrm>
            <a:off x="647700" y="3921125"/>
            <a:ext cx="7720013" cy="1311275"/>
          </a:xfrm>
          <a:prstGeom prst="rect">
            <a:avLst/>
          </a:prstGeom>
          <a:noFill/>
          <a:ln w="12700" cap="sq">
            <a:noFill/>
            <a:miter lim="800000"/>
            <a:headEnd type="none" w="sm" len="sm"/>
            <a:tailEnd type="none" w="sm" len="sm"/>
          </a:ln>
        </p:spPr>
        <p:txBody>
          <a:bodyPr wrap="none">
            <a:spAutoFit/>
          </a:bodyPr>
          <a:lstStyle/>
          <a:p>
            <a:r>
              <a:rPr lang="zh-CN" altLang="en-US" sz="4000" b="1">
                <a:solidFill>
                  <a:srgbClr val="990000"/>
                </a:solidFill>
                <a:ea typeface="楷体_GB2312" pitchFamily="49" charset="-122"/>
              </a:rPr>
              <a:t>设权 </a:t>
            </a:r>
            <a:r>
              <a:rPr lang="en-US" altLang="zh-CN" sz="4000" b="1">
                <a:solidFill>
                  <a:srgbClr val="990000"/>
                </a:solidFill>
                <a:ea typeface="楷体_GB2312" pitchFamily="49" charset="-122"/>
              </a:rPr>
              <a:t>w = { 5, 29, 7, 8, 14, 23, 3, 11 }</a:t>
            </a:r>
          </a:p>
          <a:p>
            <a:r>
              <a:rPr lang="en-US" altLang="zh-CN" sz="4000" b="1">
                <a:solidFill>
                  <a:srgbClr val="990000"/>
                </a:solidFill>
                <a:ea typeface="楷体_GB2312" pitchFamily="49" charset="-122"/>
              </a:rPr>
              <a:t>                   </a:t>
            </a:r>
            <a:r>
              <a:rPr lang="en-US" altLang="zh-CN" b="1">
                <a:solidFill>
                  <a:srgbClr val="0000FF"/>
                </a:solidFill>
                <a:ea typeface="楷体_GB2312" pitchFamily="49" charset="-122"/>
              </a:rPr>
              <a:t>A  B   C  D   E    F   G  H</a:t>
            </a:r>
          </a:p>
        </p:txBody>
      </p:sp>
    </p:spTree>
    <p:extLst>
      <p:ext uri="{BB962C8B-B14F-4D97-AF65-F5344CB8AC3E}">
        <p14:creationId xmlns:p14="http://schemas.microsoft.com/office/powerpoint/2010/main" val="2924822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left)">
                                      <p:cBhvr>
                                        <p:cTn id="7" dur="500"/>
                                        <p:tgtEl>
                                          <p:spTgt spid="29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79450" y="355600"/>
            <a:ext cx="7720013" cy="793750"/>
          </a:xfrm>
          <a:prstGeom prst="rect">
            <a:avLst/>
          </a:prstGeom>
          <a:noFill/>
          <a:ln w="12700" cap="sq">
            <a:noFill/>
            <a:miter lim="800000"/>
            <a:headEnd type="none" w="sm" len="sm"/>
            <a:tailEnd type="none" w="sm" len="sm"/>
          </a:ln>
        </p:spPr>
        <p:txBody>
          <a:bodyPr wrap="none">
            <a:spAutoFit/>
          </a:bodyPr>
          <a:lstStyle/>
          <a:p>
            <a:pPr>
              <a:lnSpc>
                <a:spcPct val="115000"/>
              </a:lnSpc>
            </a:pPr>
            <a:r>
              <a:rPr lang="zh-CN" altLang="en-US" sz="4000" b="1">
                <a:solidFill>
                  <a:srgbClr val="990000"/>
                </a:solidFill>
                <a:ea typeface="楷体_GB2312" pitchFamily="49" charset="-122"/>
              </a:rPr>
              <a:t>设权 </a:t>
            </a:r>
            <a:r>
              <a:rPr lang="en-US" altLang="zh-CN" sz="4000" b="1">
                <a:solidFill>
                  <a:srgbClr val="990000"/>
                </a:solidFill>
                <a:ea typeface="楷体_GB2312" pitchFamily="49" charset="-122"/>
              </a:rPr>
              <a:t>w = { 5, 29, 7, 8, 14, 23, 3, 11 }</a:t>
            </a:r>
          </a:p>
        </p:txBody>
      </p:sp>
      <p:grpSp>
        <p:nvGrpSpPr>
          <p:cNvPr id="2" name="Group 3"/>
          <p:cNvGrpSpPr>
            <a:grpSpLocks/>
          </p:cNvGrpSpPr>
          <p:nvPr/>
        </p:nvGrpSpPr>
        <p:grpSpPr bwMode="auto">
          <a:xfrm>
            <a:off x="2133600" y="1314450"/>
            <a:ext cx="971550" cy="609600"/>
            <a:chOff x="1824" y="1116"/>
            <a:chExt cx="612" cy="384"/>
          </a:xfrm>
        </p:grpSpPr>
        <p:sp>
          <p:nvSpPr>
            <p:cNvPr id="65661" name="Text Box 4"/>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29</a:t>
              </a:r>
            </a:p>
          </p:txBody>
        </p:sp>
        <p:sp>
          <p:nvSpPr>
            <p:cNvPr id="65662" name="Oval 5"/>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3" name="Group 6"/>
          <p:cNvGrpSpPr>
            <a:grpSpLocks/>
          </p:cNvGrpSpPr>
          <p:nvPr/>
        </p:nvGrpSpPr>
        <p:grpSpPr bwMode="auto">
          <a:xfrm>
            <a:off x="1238250" y="1314450"/>
            <a:ext cx="971550" cy="609600"/>
            <a:chOff x="1824" y="1116"/>
            <a:chExt cx="612" cy="384"/>
          </a:xfrm>
        </p:grpSpPr>
        <p:sp>
          <p:nvSpPr>
            <p:cNvPr id="65659" name="Text Box 7"/>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 5</a:t>
              </a:r>
            </a:p>
          </p:txBody>
        </p:sp>
        <p:sp>
          <p:nvSpPr>
            <p:cNvPr id="65660" name="Oval 8"/>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4" name="Group 9"/>
          <p:cNvGrpSpPr>
            <a:grpSpLocks/>
          </p:cNvGrpSpPr>
          <p:nvPr/>
        </p:nvGrpSpPr>
        <p:grpSpPr bwMode="auto">
          <a:xfrm>
            <a:off x="3028950" y="1314450"/>
            <a:ext cx="971550" cy="609600"/>
            <a:chOff x="1824" y="1116"/>
            <a:chExt cx="612" cy="384"/>
          </a:xfrm>
        </p:grpSpPr>
        <p:sp>
          <p:nvSpPr>
            <p:cNvPr id="65657" name="Text Box 10"/>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 7</a:t>
              </a:r>
            </a:p>
          </p:txBody>
        </p:sp>
        <p:sp>
          <p:nvSpPr>
            <p:cNvPr id="65658" name="Oval 11"/>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5" name="Group 12"/>
          <p:cNvGrpSpPr>
            <a:grpSpLocks/>
          </p:cNvGrpSpPr>
          <p:nvPr/>
        </p:nvGrpSpPr>
        <p:grpSpPr bwMode="auto">
          <a:xfrm>
            <a:off x="3714750" y="1314450"/>
            <a:ext cx="971550" cy="609600"/>
            <a:chOff x="1824" y="1116"/>
            <a:chExt cx="612" cy="384"/>
          </a:xfrm>
        </p:grpSpPr>
        <p:sp>
          <p:nvSpPr>
            <p:cNvPr id="65655" name="Text Box 13"/>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 8</a:t>
              </a:r>
            </a:p>
          </p:txBody>
        </p:sp>
        <p:sp>
          <p:nvSpPr>
            <p:cNvPr id="65656" name="Oval 14"/>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6" name="Group 15"/>
          <p:cNvGrpSpPr>
            <a:grpSpLocks/>
          </p:cNvGrpSpPr>
          <p:nvPr/>
        </p:nvGrpSpPr>
        <p:grpSpPr bwMode="auto">
          <a:xfrm>
            <a:off x="6305550" y="1295400"/>
            <a:ext cx="971550" cy="609600"/>
            <a:chOff x="1824" y="1116"/>
            <a:chExt cx="612" cy="384"/>
          </a:xfrm>
        </p:grpSpPr>
        <p:sp>
          <p:nvSpPr>
            <p:cNvPr id="65653" name="Text Box 16"/>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 3</a:t>
              </a:r>
            </a:p>
          </p:txBody>
        </p:sp>
        <p:sp>
          <p:nvSpPr>
            <p:cNvPr id="65654" name="Oval 17"/>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7" name="Group 18"/>
          <p:cNvGrpSpPr>
            <a:grpSpLocks/>
          </p:cNvGrpSpPr>
          <p:nvPr/>
        </p:nvGrpSpPr>
        <p:grpSpPr bwMode="auto">
          <a:xfrm>
            <a:off x="4629150" y="1295400"/>
            <a:ext cx="971550" cy="609600"/>
            <a:chOff x="1824" y="1116"/>
            <a:chExt cx="612" cy="384"/>
          </a:xfrm>
        </p:grpSpPr>
        <p:sp>
          <p:nvSpPr>
            <p:cNvPr id="65651" name="Text Box 19"/>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14</a:t>
              </a:r>
            </a:p>
          </p:txBody>
        </p:sp>
        <p:sp>
          <p:nvSpPr>
            <p:cNvPr id="65652" name="Oval 20"/>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8" name="Group 21"/>
          <p:cNvGrpSpPr>
            <a:grpSpLocks/>
          </p:cNvGrpSpPr>
          <p:nvPr/>
        </p:nvGrpSpPr>
        <p:grpSpPr bwMode="auto">
          <a:xfrm>
            <a:off x="5391150" y="1276350"/>
            <a:ext cx="971550" cy="609600"/>
            <a:chOff x="1824" y="1116"/>
            <a:chExt cx="612" cy="384"/>
          </a:xfrm>
        </p:grpSpPr>
        <p:sp>
          <p:nvSpPr>
            <p:cNvPr id="65649" name="Text Box 22"/>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23</a:t>
              </a:r>
            </a:p>
          </p:txBody>
        </p:sp>
        <p:sp>
          <p:nvSpPr>
            <p:cNvPr id="65650" name="Oval 23"/>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9" name="Group 24"/>
          <p:cNvGrpSpPr>
            <a:grpSpLocks/>
          </p:cNvGrpSpPr>
          <p:nvPr/>
        </p:nvGrpSpPr>
        <p:grpSpPr bwMode="auto">
          <a:xfrm>
            <a:off x="7200900" y="1314450"/>
            <a:ext cx="971550" cy="609600"/>
            <a:chOff x="1824" y="1116"/>
            <a:chExt cx="612" cy="384"/>
          </a:xfrm>
        </p:grpSpPr>
        <p:sp>
          <p:nvSpPr>
            <p:cNvPr id="65647" name="Text Box 25"/>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11</a:t>
              </a:r>
            </a:p>
          </p:txBody>
        </p:sp>
        <p:sp>
          <p:nvSpPr>
            <p:cNvPr id="65648" name="Oval 26"/>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useBgFill="1">
        <p:nvSpPr>
          <p:cNvPr id="299035" name="Rectangle 27"/>
          <p:cNvSpPr>
            <a:spLocks noChangeArrowheads="1"/>
          </p:cNvSpPr>
          <p:nvPr/>
        </p:nvSpPr>
        <p:spPr bwMode="auto">
          <a:xfrm>
            <a:off x="1085850" y="1200150"/>
            <a:ext cx="895350" cy="876300"/>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sp useBgFill="1">
        <p:nvSpPr>
          <p:cNvPr id="299036" name="Rectangle 28"/>
          <p:cNvSpPr>
            <a:spLocks noChangeArrowheads="1"/>
          </p:cNvSpPr>
          <p:nvPr/>
        </p:nvSpPr>
        <p:spPr bwMode="auto">
          <a:xfrm>
            <a:off x="6191250" y="1200150"/>
            <a:ext cx="895350" cy="876300"/>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sp useBgFill="1">
        <p:nvSpPr>
          <p:cNvPr id="299037" name="Rectangle 29"/>
          <p:cNvSpPr>
            <a:spLocks noChangeArrowheads="1"/>
          </p:cNvSpPr>
          <p:nvPr/>
        </p:nvSpPr>
        <p:spPr bwMode="auto">
          <a:xfrm>
            <a:off x="2743200" y="1162050"/>
            <a:ext cx="895350" cy="876300"/>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sp useBgFill="1">
        <p:nvSpPr>
          <p:cNvPr id="299038" name="Rectangle 30"/>
          <p:cNvSpPr>
            <a:spLocks noChangeArrowheads="1"/>
          </p:cNvSpPr>
          <p:nvPr/>
        </p:nvSpPr>
        <p:spPr bwMode="auto">
          <a:xfrm>
            <a:off x="3562350" y="1162050"/>
            <a:ext cx="895350" cy="876300"/>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grpSp>
        <p:nvGrpSpPr>
          <p:cNvPr id="10" name="Group 31"/>
          <p:cNvGrpSpPr>
            <a:grpSpLocks/>
          </p:cNvGrpSpPr>
          <p:nvPr/>
        </p:nvGrpSpPr>
        <p:grpSpPr bwMode="auto">
          <a:xfrm>
            <a:off x="3352800" y="4533900"/>
            <a:ext cx="2038350" cy="1390650"/>
            <a:chOff x="996" y="2844"/>
            <a:chExt cx="1284" cy="876"/>
          </a:xfrm>
        </p:grpSpPr>
        <p:grpSp>
          <p:nvGrpSpPr>
            <p:cNvPr id="11" name="Group 32"/>
            <p:cNvGrpSpPr>
              <a:grpSpLocks/>
            </p:cNvGrpSpPr>
            <p:nvPr/>
          </p:nvGrpSpPr>
          <p:grpSpPr bwMode="auto">
            <a:xfrm>
              <a:off x="996" y="2844"/>
              <a:ext cx="1284" cy="876"/>
              <a:chOff x="996" y="2844"/>
              <a:chExt cx="1284" cy="876"/>
            </a:xfrm>
          </p:grpSpPr>
          <p:grpSp>
            <p:nvGrpSpPr>
              <p:cNvPr id="12" name="Group 33"/>
              <p:cNvGrpSpPr>
                <a:grpSpLocks/>
              </p:cNvGrpSpPr>
              <p:nvPr/>
            </p:nvGrpSpPr>
            <p:grpSpPr bwMode="auto">
              <a:xfrm>
                <a:off x="996" y="3336"/>
                <a:ext cx="612" cy="384"/>
                <a:chOff x="1824" y="1116"/>
                <a:chExt cx="612" cy="384"/>
              </a:xfrm>
            </p:grpSpPr>
            <p:sp>
              <p:nvSpPr>
                <p:cNvPr id="65645" name="Text Box 34"/>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 5</a:t>
                  </a:r>
                </a:p>
              </p:txBody>
            </p:sp>
            <p:sp>
              <p:nvSpPr>
                <p:cNvPr id="65646" name="Oval 35"/>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3" name="Group 36"/>
              <p:cNvGrpSpPr>
                <a:grpSpLocks/>
              </p:cNvGrpSpPr>
              <p:nvPr/>
            </p:nvGrpSpPr>
            <p:grpSpPr bwMode="auto">
              <a:xfrm>
                <a:off x="1668" y="3336"/>
                <a:ext cx="612" cy="384"/>
                <a:chOff x="1824" y="1116"/>
                <a:chExt cx="612" cy="384"/>
              </a:xfrm>
            </p:grpSpPr>
            <p:sp>
              <p:nvSpPr>
                <p:cNvPr id="65643" name="Text Box 37"/>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 3</a:t>
                  </a:r>
                </a:p>
              </p:txBody>
            </p:sp>
            <p:sp>
              <p:nvSpPr>
                <p:cNvPr id="65644" name="Oval 38"/>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5640" name="Oval 39"/>
              <p:cNvSpPr>
                <a:spLocks noChangeArrowheads="1"/>
              </p:cNvSpPr>
              <p:nvPr/>
            </p:nvSpPr>
            <p:spPr bwMode="auto">
              <a:xfrm>
                <a:off x="1368" y="2844"/>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5641" name="Line 40"/>
              <p:cNvSpPr>
                <a:spLocks noChangeShapeType="1"/>
              </p:cNvSpPr>
              <p:nvPr/>
            </p:nvSpPr>
            <p:spPr bwMode="auto">
              <a:xfrm flipV="1">
                <a:off x="1248" y="3144"/>
                <a:ext cx="180" cy="216"/>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5642" name="Line 41"/>
              <p:cNvSpPr>
                <a:spLocks noChangeShapeType="1"/>
              </p:cNvSpPr>
              <p:nvPr/>
            </p:nvSpPr>
            <p:spPr bwMode="auto">
              <a:xfrm>
                <a:off x="1632" y="3108"/>
                <a:ext cx="168" cy="252"/>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sp>
          <p:nvSpPr>
            <p:cNvPr id="65637" name="Text Box 42"/>
            <p:cNvSpPr txBox="1">
              <a:spLocks noChangeArrowheads="1"/>
            </p:cNvSpPr>
            <p:nvPr/>
          </p:nvSpPr>
          <p:spPr bwMode="auto">
            <a:xfrm>
              <a:off x="1416" y="2868"/>
              <a:ext cx="40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8</a:t>
              </a:r>
            </a:p>
          </p:txBody>
        </p:sp>
      </p:grpSp>
      <p:grpSp>
        <p:nvGrpSpPr>
          <p:cNvPr id="14" name="Group 43"/>
          <p:cNvGrpSpPr>
            <a:grpSpLocks/>
          </p:cNvGrpSpPr>
          <p:nvPr/>
        </p:nvGrpSpPr>
        <p:grpSpPr bwMode="auto">
          <a:xfrm>
            <a:off x="5905500" y="4457700"/>
            <a:ext cx="2038350" cy="1485900"/>
            <a:chOff x="2604" y="2796"/>
            <a:chExt cx="1284" cy="936"/>
          </a:xfrm>
        </p:grpSpPr>
        <p:grpSp>
          <p:nvGrpSpPr>
            <p:cNvPr id="15" name="Group 44"/>
            <p:cNvGrpSpPr>
              <a:grpSpLocks/>
            </p:cNvGrpSpPr>
            <p:nvPr/>
          </p:nvGrpSpPr>
          <p:grpSpPr bwMode="auto">
            <a:xfrm>
              <a:off x="2604" y="2796"/>
              <a:ext cx="1284" cy="936"/>
              <a:chOff x="2604" y="2796"/>
              <a:chExt cx="1284" cy="936"/>
            </a:xfrm>
          </p:grpSpPr>
          <p:grpSp>
            <p:nvGrpSpPr>
              <p:cNvPr id="16" name="Group 45"/>
              <p:cNvGrpSpPr>
                <a:grpSpLocks/>
              </p:cNvGrpSpPr>
              <p:nvPr/>
            </p:nvGrpSpPr>
            <p:grpSpPr bwMode="auto">
              <a:xfrm>
                <a:off x="3276" y="3336"/>
                <a:ext cx="612" cy="384"/>
                <a:chOff x="1824" y="1116"/>
                <a:chExt cx="612" cy="384"/>
              </a:xfrm>
            </p:grpSpPr>
            <p:sp>
              <p:nvSpPr>
                <p:cNvPr id="65634" name="Text Box 46"/>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 8</a:t>
                  </a:r>
                </a:p>
              </p:txBody>
            </p:sp>
            <p:sp>
              <p:nvSpPr>
                <p:cNvPr id="65635" name="Oval 47"/>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17" name="Group 48"/>
              <p:cNvGrpSpPr>
                <a:grpSpLocks/>
              </p:cNvGrpSpPr>
              <p:nvPr/>
            </p:nvGrpSpPr>
            <p:grpSpPr bwMode="auto">
              <a:xfrm>
                <a:off x="2604" y="2796"/>
                <a:ext cx="804" cy="936"/>
                <a:chOff x="2604" y="2796"/>
                <a:chExt cx="804" cy="936"/>
              </a:xfrm>
            </p:grpSpPr>
            <p:grpSp>
              <p:nvGrpSpPr>
                <p:cNvPr id="18" name="Group 49"/>
                <p:cNvGrpSpPr>
                  <a:grpSpLocks/>
                </p:cNvGrpSpPr>
                <p:nvPr/>
              </p:nvGrpSpPr>
              <p:grpSpPr bwMode="auto">
                <a:xfrm>
                  <a:off x="2604" y="3348"/>
                  <a:ext cx="612" cy="384"/>
                  <a:chOff x="1824" y="1116"/>
                  <a:chExt cx="612" cy="384"/>
                </a:xfrm>
              </p:grpSpPr>
              <p:sp>
                <p:nvSpPr>
                  <p:cNvPr id="65632" name="Text Box 50"/>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 7</a:t>
                    </a:r>
                  </a:p>
                </p:txBody>
              </p:sp>
              <p:sp>
                <p:nvSpPr>
                  <p:cNvPr id="65633" name="Oval 51"/>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5629" name="Oval 52"/>
                <p:cNvSpPr>
                  <a:spLocks noChangeArrowheads="1"/>
                </p:cNvSpPr>
                <p:nvPr/>
              </p:nvSpPr>
              <p:spPr bwMode="auto">
                <a:xfrm>
                  <a:off x="2928" y="2796"/>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5630" name="Line 53"/>
                <p:cNvSpPr>
                  <a:spLocks noChangeShapeType="1"/>
                </p:cNvSpPr>
                <p:nvPr/>
              </p:nvSpPr>
              <p:spPr bwMode="auto">
                <a:xfrm flipH="1">
                  <a:off x="2820" y="3060"/>
                  <a:ext cx="156" cy="312"/>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5631" name="Line 54"/>
                <p:cNvSpPr>
                  <a:spLocks noChangeShapeType="1"/>
                </p:cNvSpPr>
                <p:nvPr/>
              </p:nvSpPr>
              <p:spPr bwMode="auto">
                <a:xfrm>
                  <a:off x="3204" y="3060"/>
                  <a:ext cx="204" cy="312"/>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sp>
          <p:nvSpPr>
            <p:cNvPr id="65625" name="Text Box 55"/>
            <p:cNvSpPr txBox="1">
              <a:spLocks noChangeArrowheads="1"/>
            </p:cNvSpPr>
            <p:nvPr/>
          </p:nvSpPr>
          <p:spPr bwMode="auto">
            <a:xfrm>
              <a:off x="2928" y="2796"/>
              <a:ext cx="408"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15</a:t>
              </a:r>
            </a:p>
          </p:txBody>
        </p:sp>
      </p:grpSp>
      <p:grpSp>
        <p:nvGrpSpPr>
          <p:cNvPr id="19" name="Group 56"/>
          <p:cNvGrpSpPr>
            <a:grpSpLocks/>
          </p:cNvGrpSpPr>
          <p:nvPr/>
        </p:nvGrpSpPr>
        <p:grpSpPr bwMode="auto">
          <a:xfrm>
            <a:off x="2724150" y="3829050"/>
            <a:ext cx="1371600" cy="1333500"/>
            <a:chOff x="600" y="2400"/>
            <a:chExt cx="864" cy="840"/>
          </a:xfrm>
        </p:grpSpPr>
        <p:sp>
          <p:nvSpPr>
            <p:cNvPr id="65616" name="Line 57"/>
            <p:cNvSpPr>
              <a:spLocks noChangeShapeType="1"/>
            </p:cNvSpPr>
            <p:nvPr/>
          </p:nvSpPr>
          <p:spPr bwMode="auto">
            <a:xfrm>
              <a:off x="1296" y="2652"/>
              <a:ext cx="156" cy="216"/>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20" name="Group 58"/>
            <p:cNvGrpSpPr>
              <a:grpSpLocks/>
            </p:cNvGrpSpPr>
            <p:nvPr/>
          </p:nvGrpSpPr>
          <p:grpSpPr bwMode="auto">
            <a:xfrm>
              <a:off x="600" y="2856"/>
              <a:ext cx="612" cy="384"/>
              <a:chOff x="1824" y="1116"/>
              <a:chExt cx="612" cy="384"/>
            </a:xfrm>
          </p:grpSpPr>
          <p:sp>
            <p:nvSpPr>
              <p:cNvPr id="65622" name="Text Box 59"/>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11</a:t>
                </a:r>
              </a:p>
            </p:txBody>
          </p:sp>
          <p:sp>
            <p:nvSpPr>
              <p:cNvPr id="65623" name="Oval 60"/>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sp>
          <p:nvSpPr>
            <p:cNvPr id="65618" name="Line 61"/>
            <p:cNvSpPr>
              <a:spLocks noChangeShapeType="1"/>
            </p:cNvSpPr>
            <p:nvPr/>
          </p:nvSpPr>
          <p:spPr bwMode="auto">
            <a:xfrm flipH="1">
              <a:off x="888" y="2676"/>
              <a:ext cx="192" cy="204"/>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nvGrpSpPr>
            <p:cNvPr id="21" name="Group 62"/>
            <p:cNvGrpSpPr>
              <a:grpSpLocks/>
            </p:cNvGrpSpPr>
            <p:nvPr/>
          </p:nvGrpSpPr>
          <p:grpSpPr bwMode="auto">
            <a:xfrm>
              <a:off x="1032" y="2400"/>
              <a:ext cx="432" cy="312"/>
              <a:chOff x="1032" y="2400"/>
              <a:chExt cx="432" cy="312"/>
            </a:xfrm>
          </p:grpSpPr>
          <p:sp>
            <p:nvSpPr>
              <p:cNvPr id="65620" name="Oval 63"/>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5621" name="Text Box 64"/>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19</a:t>
                </a:r>
              </a:p>
            </p:txBody>
          </p:sp>
        </p:grpSp>
      </p:grpSp>
      <p:sp useBgFill="1">
        <p:nvSpPr>
          <p:cNvPr id="299073" name="Rectangle 65"/>
          <p:cNvSpPr>
            <a:spLocks noChangeArrowheads="1"/>
          </p:cNvSpPr>
          <p:nvPr/>
        </p:nvSpPr>
        <p:spPr bwMode="auto">
          <a:xfrm>
            <a:off x="7029450" y="1162050"/>
            <a:ext cx="895350" cy="876300"/>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grpSp>
        <p:nvGrpSpPr>
          <p:cNvPr id="22" name="Group 66"/>
          <p:cNvGrpSpPr>
            <a:grpSpLocks/>
          </p:cNvGrpSpPr>
          <p:nvPr/>
        </p:nvGrpSpPr>
        <p:grpSpPr bwMode="auto">
          <a:xfrm>
            <a:off x="5295900" y="3657600"/>
            <a:ext cx="1238250" cy="1371600"/>
            <a:chOff x="2220" y="2292"/>
            <a:chExt cx="780" cy="864"/>
          </a:xfrm>
        </p:grpSpPr>
        <p:grpSp>
          <p:nvGrpSpPr>
            <p:cNvPr id="23" name="Group 67"/>
            <p:cNvGrpSpPr>
              <a:grpSpLocks/>
            </p:cNvGrpSpPr>
            <p:nvPr/>
          </p:nvGrpSpPr>
          <p:grpSpPr bwMode="auto">
            <a:xfrm>
              <a:off x="2220" y="2772"/>
              <a:ext cx="612" cy="384"/>
              <a:chOff x="1824" y="1116"/>
              <a:chExt cx="612" cy="384"/>
            </a:xfrm>
          </p:grpSpPr>
          <p:sp>
            <p:nvSpPr>
              <p:cNvPr id="65614" name="Text Box 68"/>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14</a:t>
                </a:r>
              </a:p>
            </p:txBody>
          </p:sp>
          <p:sp>
            <p:nvSpPr>
              <p:cNvPr id="65615" name="Oval 69"/>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24" name="Group 70"/>
            <p:cNvGrpSpPr>
              <a:grpSpLocks/>
            </p:cNvGrpSpPr>
            <p:nvPr/>
          </p:nvGrpSpPr>
          <p:grpSpPr bwMode="auto">
            <a:xfrm>
              <a:off x="2568" y="2292"/>
              <a:ext cx="432" cy="312"/>
              <a:chOff x="1032" y="2400"/>
              <a:chExt cx="432" cy="312"/>
            </a:xfrm>
          </p:grpSpPr>
          <p:sp>
            <p:nvSpPr>
              <p:cNvPr id="65612" name="Oval 71"/>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5613" name="Text Box 72"/>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29</a:t>
                </a:r>
              </a:p>
            </p:txBody>
          </p:sp>
        </p:grpSp>
        <p:sp>
          <p:nvSpPr>
            <p:cNvPr id="65610" name="Line 73"/>
            <p:cNvSpPr>
              <a:spLocks noChangeShapeType="1"/>
            </p:cNvSpPr>
            <p:nvPr/>
          </p:nvSpPr>
          <p:spPr bwMode="auto">
            <a:xfrm>
              <a:off x="2820" y="2580"/>
              <a:ext cx="180" cy="252"/>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5611" name="Line 74"/>
            <p:cNvSpPr>
              <a:spLocks noChangeShapeType="1"/>
            </p:cNvSpPr>
            <p:nvPr/>
          </p:nvSpPr>
          <p:spPr bwMode="auto">
            <a:xfrm flipH="1">
              <a:off x="2508" y="2580"/>
              <a:ext cx="132" cy="216"/>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sp useBgFill="1">
        <p:nvSpPr>
          <p:cNvPr id="299083" name="Rectangle 75"/>
          <p:cNvSpPr>
            <a:spLocks noChangeArrowheads="1"/>
          </p:cNvSpPr>
          <p:nvPr/>
        </p:nvSpPr>
        <p:spPr bwMode="auto">
          <a:xfrm>
            <a:off x="4400550" y="1143000"/>
            <a:ext cx="895350" cy="876300"/>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grpSp>
        <p:nvGrpSpPr>
          <p:cNvPr id="25" name="Group 76"/>
          <p:cNvGrpSpPr>
            <a:grpSpLocks/>
          </p:cNvGrpSpPr>
          <p:nvPr/>
        </p:nvGrpSpPr>
        <p:grpSpPr bwMode="auto">
          <a:xfrm>
            <a:off x="2190750" y="2952750"/>
            <a:ext cx="1390650" cy="1352550"/>
            <a:chOff x="264" y="1848"/>
            <a:chExt cx="876" cy="852"/>
          </a:xfrm>
        </p:grpSpPr>
        <p:grpSp>
          <p:nvGrpSpPr>
            <p:cNvPr id="26" name="Group 77"/>
            <p:cNvGrpSpPr>
              <a:grpSpLocks/>
            </p:cNvGrpSpPr>
            <p:nvPr/>
          </p:nvGrpSpPr>
          <p:grpSpPr bwMode="auto">
            <a:xfrm>
              <a:off x="264" y="2316"/>
              <a:ext cx="612" cy="384"/>
              <a:chOff x="1824" y="1116"/>
              <a:chExt cx="612" cy="384"/>
            </a:xfrm>
          </p:grpSpPr>
          <p:sp>
            <p:nvSpPr>
              <p:cNvPr id="65606" name="Text Box 78"/>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23</a:t>
                </a:r>
              </a:p>
            </p:txBody>
          </p:sp>
          <p:sp>
            <p:nvSpPr>
              <p:cNvPr id="65607" name="Oval 79"/>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27" name="Group 80"/>
            <p:cNvGrpSpPr>
              <a:grpSpLocks/>
            </p:cNvGrpSpPr>
            <p:nvPr/>
          </p:nvGrpSpPr>
          <p:grpSpPr bwMode="auto">
            <a:xfrm>
              <a:off x="708" y="1848"/>
              <a:ext cx="432" cy="312"/>
              <a:chOff x="1032" y="2400"/>
              <a:chExt cx="432" cy="312"/>
            </a:xfrm>
          </p:grpSpPr>
          <p:sp>
            <p:nvSpPr>
              <p:cNvPr id="65604" name="Oval 81"/>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5605" name="Text Box 82"/>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42</a:t>
                </a:r>
              </a:p>
            </p:txBody>
          </p:sp>
        </p:grpSp>
        <p:sp>
          <p:nvSpPr>
            <p:cNvPr id="65602" name="Line 83"/>
            <p:cNvSpPr>
              <a:spLocks noChangeShapeType="1"/>
            </p:cNvSpPr>
            <p:nvPr/>
          </p:nvSpPr>
          <p:spPr bwMode="auto">
            <a:xfrm>
              <a:off x="936" y="2136"/>
              <a:ext cx="192" cy="276"/>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5603" name="Line 84"/>
            <p:cNvSpPr>
              <a:spLocks noChangeShapeType="1"/>
            </p:cNvSpPr>
            <p:nvPr/>
          </p:nvSpPr>
          <p:spPr bwMode="auto">
            <a:xfrm flipH="1">
              <a:off x="576" y="2124"/>
              <a:ext cx="204" cy="240"/>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sp useBgFill="1">
        <p:nvSpPr>
          <p:cNvPr id="299093" name="Rectangle 85"/>
          <p:cNvSpPr>
            <a:spLocks noChangeArrowheads="1"/>
          </p:cNvSpPr>
          <p:nvPr/>
        </p:nvSpPr>
        <p:spPr bwMode="auto">
          <a:xfrm>
            <a:off x="5257800" y="1181100"/>
            <a:ext cx="895350" cy="876300"/>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grpSp>
        <p:nvGrpSpPr>
          <p:cNvPr id="28" name="Group 86"/>
          <p:cNvGrpSpPr>
            <a:grpSpLocks/>
          </p:cNvGrpSpPr>
          <p:nvPr/>
        </p:nvGrpSpPr>
        <p:grpSpPr bwMode="auto">
          <a:xfrm>
            <a:off x="4743450" y="2895600"/>
            <a:ext cx="1200150" cy="1371600"/>
            <a:chOff x="1872" y="1812"/>
            <a:chExt cx="756" cy="864"/>
          </a:xfrm>
        </p:grpSpPr>
        <p:grpSp>
          <p:nvGrpSpPr>
            <p:cNvPr id="29" name="Group 87"/>
            <p:cNvGrpSpPr>
              <a:grpSpLocks/>
            </p:cNvGrpSpPr>
            <p:nvPr/>
          </p:nvGrpSpPr>
          <p:grpSpPr bwMode="auto">
            <a:xfrm>
              <a:off x="1872" y="2292"/>
              <a:ext cx="612" cy="384"/>
              <a:chOff x="1824" y="1116"/>
              <a:chExt cx="612" cy="384"/>
            </a:xfrm>
          </p:grpSpPr>
          <p:sp>
            <p:nvSpPr>
              <p:cNvPr id="65598" name="Text Box 88"/>
              <p:cNvSpPr txBox="1">
                <a:spLocks noChangeArrowheads="1"/>
              </p:cNvSpPr>
              <p:nvPr/>
            </p:nvSpPr>
            <p:spPr bwMode="auto">
              <a:xfrm>
                <a:off x="1824" y="1116"/>
                <a:ext cx="612"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990000"/>
                    </a:solidFill>
                    <a:ea typeface="楷体_GB2312" pitchFamily="49" charset="-122"/>
                  </a:rPr>
                  <a:t>29</a:t>
                </a:r>
              </a:p>
            </p:txBody>
          </p:sp>
          <p:sp>
            <p:nvSpPr>
              <p:cNvPr id="65599" name="Oval 89"/>
              <p:cNvSpPr>
                <a:spLocks noChangeArrowheads="1"/>
              </p:cNvSpPr>
              <p:nvPr/>
            </p:nvSpPr>
            <p:spPr bwMode="auto">
              <a:xfrm>
                <a:off x="1824" y="1128"/>
                <a:ext cx="360" cy="37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grpSp>
        <p:grpSp>
          <p:nvGrpSpPr>
            <p:cNvPr id="30" name="Group 90"/>
            <p:cNvGrpSpPr>
              <a:grpSpLocks/>
            </p:cNvGrpSpPr>
            <p:nvPr/>
          </p:nvGrpSpPr>
          <p:grpSpPr bwMode="auto">
            <a:xfrm>
              <a:off x="2196" y="1812"/>
              <a:ext cx="432" cy="312"/>
              <a:chOff x="1032" y="2400"/>
              <a:chExt cx="432" cy="312"/>
            </a:xfrm>
          </p:grpSpPr>
          <p:sp>
            <p:nvSpPr>
              <p:cNvPr id="65596" name="Oval 91"/>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5597" name="Text Box 92"/>
              <p:cNvSpPr txBox="1">
                <a:spLocks noChangeArrowheads="1"/>
              </p:cNvSpPr>
              <p:nvPr/>
            </p:nvSpPr>
            <p:spPr bwMode="auto">
              <a:xfrm>
                <a:off x="1044" y="2400"/>
                <a:ext cx="4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58</a:t>
                </a:r>
              </a:p>
            </p:txBody>
          </p:sp>
        </p:grpSp>
        <p:sp>
          <p:nvSpPr>
            <p:cNvPr id="65594" name="Line 93"/>
            <p:cNvSpPr>
              <a:spLocks noChangeShapeType="1"/>
            </p:cNvSpPr>
            <p:nvPr/>
          </p:nvSpPr>
          <p:spPr bwMode="auto">
            <a:xfrm flipH="1" flipV="1">
              <a:off x="2472" y="2088"/>
              <a:ext cx="156" cy="240"/>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5595" name="Line 94"/>
            <p:cNvSpPr>
              <a:spLocks noChangeShapeType="1"/>
            </p:cNvSpPr>
            <p:nvPr/>
          </p:nvSpPr>
          <p:spPr bwMode="auto">
            <a:xfrm flipH="1">
              <a:off x="2124" y="2100"/>
              <a:ext cx="156" cy="228"/>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sp useBgFill="1">
        <p:nvSpPr>
          <p:cNvPr id="299103" name="Rectangle 95"/>
          <p:cNvSpPr>
            <a:spLocks noChangeArrowheads="1"/>
          </p:cNvSpPr>
          <p:nvPr/>
        </p:nvSpPr>
        <p:spPr bwMode="auto">
          <a:xfrm>
            <a:off x="1905000" y="1219200"/>
            <a:ext cx="895350" cy="876300"/>
          </a:xfrm>
          <a:prstGeom prst="rect">
            <a:avLst/>
          </a:prstGeom>
          <a:ln w="12700" cap="sq">
            <a:noFill/>
            <a:miter lim="800000"/>
            <a:headEnd type="none" w="sm" len="sm"/>
            <a:tailEnd type="none" w="sm" len="sm"/>
          </a:ln>
        </p:spPr>
        <p:txBody>
          <a:bodyPr wrap="none" anchor="ctr"/>
          <a:lstStyle/>
          <a:p>
            <a:endParaRPr lang="zh-CN" altLang="en-US" sz="2400">
              <a:solidFill>
                <a:srgbClr val="000000"/>
              </a:solidFill>
            </a:endParaRPr>
          </a:p>
        </p:txBody>
      </p:sp>
      <p:grpSp>
        <p:nvGrpSpPr>
          <p:cNvPr id="31" name="Group 96"/>
          <p:cNvGrpSpPr>
            <a:grpSpLocks/>
          </p:cNvGrpSpPr>
          <p:nvPr/>
        </p:nvGrpSpPr>
        <p:grpSpPr bwMode="auto">
          <a:xfrm>
            <a:off x="3333750" y="2012950"/>
            <a:ext cx="2057400" cy="1016000"/>
            <a:chOff x="2100" y="1268"/>
            <a:chExt cx="1296" cy="640"/>
          </a:xfrm>
        </p:grpSpPr>
        <p:grpSp>
          <p:nvGrpSpPr>
            <p:cNvPr id="65636" name="Group 97"/>
            <p:cNvGrpSpPr>
              <a:grpSpLocks/>
            </p:cNvGrpSpPr>
            <p:nvPr/>
          </p:nvGrpSpPr>
          <p:grpSpPr bwMode="auto">
            <a:xfrm>
              <a:off x="2520" y="1268"/>
              <a:ext cx="537" cy="364"/>
              <a:chOff x="1032" y="2400"/>
              <a:chExt cx="432" cy="312"/>
            </a:xfrm>
          </p:grpSpPr>
          <p:sp>
            <p:nvSpPr>
              <p:cNvPr id="65590" name="Oval 98"/>
              <p:cNvSpPr>
                <a:spLocks noChangeArrowheads="1"/>
              </p:cNvSpPr>
              <p:nvPr/>
            </p:nvSpPr>
            <p:spPr bwMode="auto">
              <a:xfrm>
                <a:off x="1032" y="2400"/>
                <a:ext cx="312" cy="31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65591" name="Text Box 99"/>
              <p:cNvSpPr txBox="1">
                <a:spLocks noChangeArrowheads="1"/>
              </p:cNvSpPr>
              <p:nvPr/>
            </p:nvSpPr>
            <p:spPr bwMode="auto">
              <a:xfrm>
                <a:off x="1044" y="2400"/>
                <a:ext cx="420" cy="24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100</a:t>
                </a:r>
              </a:p>
            </p:txBody>
          </p:sp>
        </p:grpSp>
        <p:sp>
          <p:nvSpPr>
            <p:cNvPr id="65588" name="Line 100"/>
            <p:cNvSpPr>
              <a:spLocks noChangeShapeType="1"/>
            </p:cNvSpPr>
            <p:nvPr/>
          </p:nvSpPr>
          <p:spPr bwMode="auto">
            <a:xfrm flipH="1">
              <a:off x="2100" y="1572"/>
              <a:ext cx="483" cy="336"/>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sp>
          <p:nvSpPr>
            <p:cNvPr id="65589" name="Line 101"/>
            <p:cNvSpPr>
              <a:spLocks noChangeShapeType="1"/>
            </p:cNvSpPr>
            <p:nvPr/>
          </p:nvSpPr>
          <p:spPr bwMode="auto">
            <a:xfrm>
              <a:off x="2862" y="1590"/>
              <a:ext cx="534" cy="239"/>
            </a:xfrm>
            <a:prstGeom prst="line">
              <a:avLst/>
            </a:prstGeom>
            <a:noFill/>
            <a:ln w="12700" cap="sq">
              <a:solidFill>
                <a:schemeClr val="tx1"/>
              </a:solidFill>
              <a:round/>
              <a:headEnd type="none" w="sm" len="sm"/>
              <a:tailEnd type="none" w="sm" len="sm"/>
            </a:ln>
          </p:spPr>
          <p:txBody>
            <a:bodyPr wrap="none"/>
            <a:lstStyle/>
            <a:p>
              <a:endParaRPr lang="zh-CN" altLang="en-US" sz="2400">
                <a:solidFill>
                  <a:srgbClr val="000000"/>
                </a:solidFill>
              </a:endParaRPr>
            </a:p>
          </p:txBody>
        </p:sp>
      </p:grpSp>
      <p:grpSp>
        <p:nvGrpSpPr>
          <p:cNvPr id="65638" name="Group 102"/>
          <p:cNvGrpSpPr>
            <a:grpSpLocks/>
          </p:cNvGrpSpPr>
          <p:nvPr/>
        </p:nvGrpSpPr>
        <p:grpSpPr bwMode="auto">
          <a:xfrm>
            <a:off x="2495550" y="2133600"/>
            <a:ext cx="4953000" cy="3113088"/>
            <a:chOff x="1200" y="1380"/>
            <a:chExt cx="3120" cy="1961"/>
          </a:xfrm>
        </p:grpSpPr>
        <p:sp>
          <p:nvSpPr>
            <p:cNvPr id="65573" name="Text Box 103"/>
            <p:cNvSpPr txBox="1">
              <a:spLocks noChangeArrowheads="1"/>
            </p:cNvSpPr>
            <p:nvPr/>
          </p:nvSpPr>
          <p:spPr bwMode="auto">
            <a:xfrm>
              <a:off x="1848" y="1428"/>
              <a:ext cx="360"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5574" name="Text Box 104"/>
            <p:cNvSpPr txBox="1">
              <a:spLocks noChangeArrowheads="1"/>
            </p:cNvSpPr>
            <p:nvPr/>
          </p:nvSpPr>
          <p:spPr bwMode="auto">
            <a:xfrm>
              <a:off x="1200" y="1980"/>
              <a:ext cx="360"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5575" name="Text Box 105"/>
            <p:cNvSpPr txBox="1">
              <a:spLocks noChangeArrowheads="1"/>
            </p:cNvSpPr>
            <p:nvPr/>
          </p:nvSpPr>
          <p:spPr bwMode="auto">
            <a:xfrm>
              <a:off x="1572" y="2544"/>
              <a:ext cx="360"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5576" name="Text Box 106"/>
            <p:cNvSpPr txBox="1">
              <a:spLocks noChangeArrowheads="1"/>
            </p:cNvSpPr>
            <p:nvPr/>
          </p:nvSpPr>
          <p:spPr bwMode="auto">
            <a:xfrm>
              <a:off x="1896" y="2976"/>
              <a:ext cx="360"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5577" name="Text Box 107"/>
            <p:cNvSpPr txBox="1">
              <a:spLocks noChangeArrowheads="1"/>
            </p:cNvSpPr>
            <p:nvPr/>
          </p:nvSpPr>
          <p:spPr bwMode="auto">
            <a:xfrm>
              <a:off x="2568" y="1380"/>
              <a:ext cx="360"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5578" name="Text Box 108"/>
            <p:cNvSpPr txBox="1">
              <a:spLocks noChangeArrowheads="1"/>
            </p:cNvSpPr>
            <p:nvPr/>
          </p:nvSpPr>
          <p:spPr bwMode="auto">
            <a:xfrm>
              <a:off x="3300" y="1908"/>
              <a:ext cx="360"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5579" name="Text Box 109"/>
            <p:cNvSpPr txBox="1">
              <a:spLocks noChangeArrowheads="1"/>
            </p:cNvSpPr>
            <p:nvPr/>
          </p:nvSpPr>
          <p:spPr bwMode="auto">
            <a:xfrm>
              <a:off x="3612" y="2388"/>
              <a:ext cx="32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5580" name="Text Box 110"/>
            <p:cNvSpPr txBox="1">
              <a:spLocks noChangeArrowheads="1"/>
            </p:cNvSpPr>
            <p:nvPr/>
          </p:nvSpPr>
          <p:spPr bwMode="auto">
            <a:xfrm>
              <a:off x="3996" y="2928"/>
              <a:ext cx="32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5581" name="Text Box 111"/>
            <p:cNvSpPr txBox="1">
              <a:spLocks noChangeArrowheads="1"/>
            </p:cNvSpPr>
            <p:nvPr/>
          </p:nvSpPr>
          <p:spPr bwMode="auto">
            <a:xfrm>
              <a:off x="2712" y="1968"/>
              <a:ext cx="360"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5582" name="Text Box 112"/>
            <p:cNvSpPr txBox="1">
              <a:spLocks noChangeArrowheads="1"/>
            </p:cNvSpPr>
            <p:nvPr/>
          </p:nvSpPr>
          <p:spPr bwMode="auto">
            <a:xfrm>
              <a:off x="3120" y="2436"/>
              <a:ext cx="360"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5583" name="Text Box 113"/>
            <p:cNvSpPr txBox="1">
              <a:spLocks noChangeArrowheads="1"/>
            </p:cNvSpPr>
            <p:nvPr/>
          </p:nvSpPr>
          <p:spPr bwMode="auto">
            <a:xfrm>
              <a:off x="3444" y="2952"/>
              <a:ext cx="360" cy="36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a:solidFill>
                    <a:srgbClr val="000000"/>
                  </a:solidFill>
                </a:rPr>
                <a:t>0</a:t>
              </a:r>
            </a:p>
          </p:txBody>
        </p:sp>
        <p:sp>
          <p:nvSpPr>
            <p:cNvPr id="65584" name="Text Box 114"/>
            <p:cNvSpPr txBox="1">
              <a:spLocks noChangeArrowheads="1"/>
            </p:cNvSpPr>
            <p:nvPr/>
          </p:nvSpPr>
          <p:spPr bwMode="auto">
            <a:xfrm>
              <a:off x="2448" y="2976"/>
              <a:ext cx="360"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5585" name="Text Box 115"/>
            <p:cNvSpPr txBox="1">
              <a:spLocks noChangeArrowheads="1"/>
            </p:cNvSpPr>
            <p:nvPr/>
          </p:nvSpPr>
          <p:spPr bwMode="auto">
            <a:xfrm>
              <a:off x="2076" y="2508"/>
              <a:ext cx="360"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sp>
          <p:nvSpPr>
            <p:cNvPr id="65586" name="Text Box 116"/>
            <p:cNvSpPr txBox="1">
              <a:spLocks noChangeArrowheads="1"/>
            </p:cNvSpPr>
            <p:nvPr/>
          </p:nvSpPr>
          <p:spPr bwMode="auto">
            <a:xfrm>
              <a:off x="1776" y="2016"/>
              <a:ext cx="360"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00"/>
                  </a:solidFill>
                </a:rPr>
                <a:t>1</a:t>
              </a:r>
            </a:p>
          </p:txBody>
        </p:sp>
      </p:grpSp>
      <p:grpSp>
        <p:nvGrpSpPr>
          <p:cNvPr id="65639" name="Group 117"/>
          <p:cNvGrpSpPr>
            <a:grpSpLocks/>
          </p:cNvGrpSpPr>
          <p:nvPr/>
        </p:nvGrpSpPr>
        <p:grpSpPr bwMode="auto">
          <a:xfrm>
            <a:off x="1504950" y="3924300"/>
            <a:ext cx="3771900" cy="2500313"/>
            <a:chOff x="576" y="2508"/>
            <a:chExt cx="2376" cy="1575"/>
          </a:xfrm>
        </p:grpSpPr>
        <p:sp>
          <p:nvSpPr>
            <p:cNvPr id="65569" name="Text Box 118"/>
            <p:cNvSpPr txBox="1">
              <a:spLocks noChangeArrowheads="1"/>
            </p:cNvSpPr>
            <p:nvPr/>
          </p:nvSpPr>
          <p:spPr bwMode="auto">
            <a:xfrm>
              <a:off x="576" y="2508"/>
              <a:ext cx="56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FF"/>
                  </a:solidFill>
                </a:rPr>
                <a:t>00</a:t>
              </a:r>
            </a:p>
          </p:txBody>
        </p:sp>
        <p:sp>
          <p:nvSpPr>
            <p:cNvPr id="65570" name="Text Box 119"/>
            <p:cNvSpPr txBox="1">
              <a:spLocks noChangeArrowheads="1"/>
            </p:cNvSpPr>
            <p:nvPr/>
          </p:nvSpPr>
          <p:spPr bwMode="auto">
            <a:xfrm>
              <a:off x="876" y="3024"/>
              <a:ext cx="56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FF"/>
                  </a:solidFill>
                </a:rPr>
                <a:t>010</a:t>
              </a:r>
            </a:p>
          </p:txBody>
        </p:sp>
        <p:sp>
          <p:nvSpPr>
            <p:cNvPr id="65571" name="Text Box 120"/>
            <p:cNvSpPr txBox="1">
              <a:spLocks noChangeArrowheads="1"/>
            </p:cNvSpPr>
            <p:nvPr/>
          </p:nvSpPr>
          <p:spPr bwMode="auto">
            <a:xfrm>
              <a:off x="1392" y="3708"/>
              <a:ext cx="56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FF"/>
                  </a:solidFill>
                </a:rPr>
                <a:t>0110</a:t>
              </a:r>
            </a:p>
          </p:txBody>
        </p:sp>
        <p:sp>
          <p:nvSpPr>
            <p:cNvPr id="65572" name="Text Box 121"/>
            <p:cNvSpPr txBox="1">
              <a:spLocks noChangeArrowheads="1"/>
            </p:cNvSpPr>
            <p:nvPr/>
          </p:nvSpPr>
          <p:spPr bwMode="auto">
            <a:xfrm>
              <a:off x="2388" y="3756"/>
              <a:ext cx="56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FF"/>
                  </a:solidFill>
                </a:rPr>
                <a:t>0111</a:t>
              </a:r>
            </a:p>
          </p:txBody>
        </p:sp>
      </p:grpSp>
      <p:grpSp>
        <p:nvGrpSpPr>
          <p:cNvPr id="65663" name="Group 122"/>
          <p:cNvGrpSpPr>
            <a:grpSpLocks/>
          </p:cNvGrpSpPr>
          <p:nvPr/>
        </p:nvGrpSpPr>
        <p:grpSpPr bwMode="auto">
          <a:xfrm>
            <a:off x="4552950" y="4114800"/>
            <a:ext cx="3314700" cy="2271713"/>
            <a:chOff x="2496" y="2628"/>
            <a:chExt cx="2088" cy="1431"/>
          </a:xfrm>
        </p:grpSpPr>
        <p:sp>
          <p:nvSpPr>
            <p:cNvPr id="65565" name="Text Box 123"/>
            <p:cNvSpPr txBox="1">
              <a:spLocks noChangeArrowheads="1"/>
            </p:cNvSpPr>
            <p:nvPr/>
          </p:nvSpPr>
          <p:spPr bwMode="auto">
            <a:xfrm>
              <a:off x="2496" y="2628"/>
              <a:ext cx="56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FF"/>
                  </a:solidFill>
                </a:rPr>
                <a:t>10</a:t>
              </a:r>
            </a:p>
          </p:txBody>
        </p:sp>
        <p:sp>
          <p:nvSpPr>
            <p:cNvPr id="65566" name="Text Box 124"/>
            <p:cNvSpPr txBox="1">
              <a:spLocks noChangeArrowheads="1"/>
            </p:cNvSpPr>
            <p:nvPr/>
          </p:nvSpPr>
          <p:spPr bwMode="auto">
            <a:xfrm>
              <a:off x="2784" y="3108"/>
              <a:ext cx="56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FF"/>
                  </a:solidFill>
                </a:rPr>
                <a:t>110</a:t>
              </a:r>
            </a:p>
          </p:txBody>
        </p:sp>
        <p:sp>
          <p:nvSpPr>
            <p:cNvPr id="65567" name="Text Box 125"/>
            <p:cNvSpPr txBox="1">
              <a:spLocks noChangeArrowheads="1"/>
            </p:cNvSpPr>
            <p:nvPr/>
          </p:nvSpPr>
          <p:spPr bwMode="auto">
            <a:xfrm>
              <a:off x="3204" y="3720"/>
              <a:ext cx="56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FF"/>
                  </a:solidFill>
                </a:rPr>
                <a:t>1110</a:t>
              </a:r>
            </a:p>
          </p:txBody>
        </p:sp>
        <p:sp>
          <p:nvSpPr>
            <p:cNvPr id="65568" name="Text Box 126"/>
            <p:cNvSpPr txBox="1">
              <a:spLocks noChangeArrowheads="1"/>
            </p:cNvSpPr>
            <p:nvPr/>
          </p:nvSpPr>
          <p:spPr bwMode="auto">
            <a:xfrm>
              <a:off x="4020" y="3732"/>
              <a:ext cx="56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00FF"/>
                  </a:solidFill>
                </a:rPr>
                <a:t>1111</a:t>
              </a:r>
            </a:p>
          </p:txBody>
        </p:sp>
      </p:grpSp>
    </p:spTree>
    <p:extLst>
      <p:ext uri="{BB962C8B-B14F-4D97-AF65-F5344CB8AC3E}">
        <p14:creationId xmlns:p14="http://schemas.microsoft.com/office/powerpoint/2010/main" val="4363045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99035"/>
                                        </p:tgtEl>
                                        <p:attrNameLst>
                                          <p:attrName>style.visibility</p:attrName>
                                        </p:attrNameLst>
                                      </p:cBhvr>
                                      <p:to>
                                        <p:strVal val="visible"/>
                                      </p:to>
                                    </p:set>
                                    <p:animEffect transition="in" filter="wipe(right)">
                                      <p:cBhvr>
                                        <p:cTn id="13" dur="500"/>
                                        <p:tgtEl>
                                          <p:spTgt spid="2990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99036"/>
                                        </p:tgtEl>
                                        <p:attrNameLst>
                                          <p:attrName>style.visibility</p:attrName>
                                        </p:attrNameLst>
                                      </p:cBhvr>
                                      <p:to>
                                        <p:strVal val="visible"/>
                                      </p:to>
                                    </p:set>
                                    <p:animEffect transition="in" filter="wipe(right)">
                                      <p:cBhvr>
                                        <p:cTn id="18" dur="500"/>
                                        <p:tgtEl>
                                          <p:spTgt spid="29903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99037"/>
                                        </p:tgtEl>
                                        <p:attrNameLst>
                                          <p:attrName>style.visibility</p:attrName>
                                        </p:attrNameLst>
                                      </p:cBhvr>
                                      <p:to>
                                        <p:strVal val="visible"/>
                                      </p:to>
                                    </p:set>
                                    <p:animEffect transition="in" filter="wipe(up)">
                                      <p:cBhvr>
                                        <p:cTn id="29" dur="500"/>
                                        <p:tgtEl>
                                          <p:spTgt spid="2990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99038"/>
                                        </p:tgtEl>
                                        <p:attrNameLst>
                                          <p:attrName>style.visibility</p:attrName>
                                        </p:attrNameLst>
                                      </p:cBhvr>
                                      <p:to>
                                        <p:strVal val="visible"/>
                                      </p:to>
                                    </p:set>
                                    <p:animEffect transition="in" filter="wipe(up)">
                                      <p:cBhvr>
                                        <p:cTn id="34" dur="500"/>
                                        <p:tgtEl>
                                          <p:spTgt spid="2990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99073"/>
                                        </p:tgtEl>
                                        <p:attrNameLst>
                                          <p:attrName>style.visibility</p:attrName>
                                        </p:attrNameLst>
                                      </p:cBhvr>
                                      <p:to>
                                        <p:strVal val="visible"/>
                                      </p:to>
                                    </p:set>
                                    <p:animEffect transition="in" filter="wipe(up)">
                                      <p:cBhvr>
                                        <p:cTn id="44" dur="500"/>
                                        <p:tgtEl>
                                          <p:spTgt spid="29907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99083"/>
                                        </p:tgtEl>
                                        <p:attrNameLst>
                                          <p:attrName>style.visibility</p:attrName>
                                        </p:attrNameLst>
                                      </p:cBhvr>
                                      <p:to>
                                        <p:strVal val="visible"/>
                                      </p:to>
                                    </p:set>
                                    <p:animEffect transition="in" filter="wipe(up)">
                                      <p:cBhvr>
                                        <p:cTn id="54" dur="500"/>
                                        <p:tgtEl>
                                          <p:spTgt spid="29908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99093"/>
                                        </p:tgtEl>
                                        <p:attrNameLst>
                                          <p:attrName>style.visibility</p:attrName>
                                        </p:attrNameLst>
                                      </p:cBhvr>
                                      <p:to>
                                        <p:strVal val="visible"/>
                                      </p:to>
                                    </p:set>
                                    <p:animEffect transition="in" filter="wipe(up)">
                                      <p:cBhvr>
                                        <p:cTn id="64" dur="500"/>
                                        <p:tgtEl>
                                          <p:spTgt spid="2990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down)">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99103"/>
                                        </p:tgtEl>
                                        <p:attrNameLst>
                                          <p:attrName>style.visibility</p:attrName>
                                        </p:attrNameLst>
                                      </p:cBhvr>
                                      <p:to>
                                        <p:strVal val="visible"/>
                                      </p:to>
                                    </p:set>
                                    <p:animEffect transition="in" filter="wipe(up)">
                                      <p:cBhvr>
                                        <p:cTn id="74" dur="500"/>
                                        <p:tgtEl>
                                          <p:spTgt spid="29910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65638"/>
                                        </p:tgtEl>
                                        <p:attrNameLst>
                                          <p:attrName>style.visibility</p:attrName>
                                        </p:attrNameLst>
                                      </p:cBhvr>
                                      <p:to>
                                        <p:strVal val="visible"/>
                                      </p:to>
                                    </p:set>
                                    <p:animEffect transition="in" filter="wipe(up)">
                                      <p:cBhvr>
                                        <p:cTn id="84" dur="500"/>
                                        <p:tgtEl>
                                          <p:spTgt spid="6563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65639"/>
                                        </p:tgtEl>
                                        <p:attrNameLst>
                                          <p:attrName>style.visibility</p:attrName>
                                        </p:attrNameLst>
                                      </p:cBhvr>
                                      <p:to>
                                        <p:strVal val="visible"/>
                                      </p:to>
                                    </p:set>
                                    <p:animEffect transition="in" filter="wipe(up)">
                                      <p:cBhvr>
                                        <p:cTn id="89" dur="500"/>
                                        <p:tgtEl>
                                          <p:spTgt spid="6563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65663"/>
                                        </p:tgtEl>
                                        <p:attrNameLst>
                                          <p:attrName>style.visibility</p:attrName>
                                        </p:attrNameLst>
                                      </p:cBhvr>
                                      <p:to>
                                        <p:strVal val="visible"/>
                                      </p:to>
                                    </p:set>
                                    <p:animEffect transition="in" filter="wipe(up)">
                                      <p:cBhvr>
                                        <p:cTn id="94" dur="500"/>
                                        <p:tgtEl>
                                          <p:spTgt spid="65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5" grpId="0" animBg="1"/>
      <p:bldP spid="299036" grpId="0" animBg="1"/>
      <p:bldP spid="299037" grpId="0" animBg="1"/>
      <p:bldP spid="299038" grpId="0" animBg="1"/>
      <p:bldP spid="299073" grpId="0" animBg="1"/>
      <p:bldP spid="299083" grpId="0" animBg="1"/>
      <p:bldP spid="299093" grpId="0" animBg="1"/>
      <p:bldP spid="29910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65125" y="509588"/>
            <a:ext cx="8778875" cy="3251200"/>
          </a:xfrm>
          <a:prstGeom prst="rect">
            <a:avLst/>
          </a:prstGeom>
          <a:noFill/>
          <a:ln w="12700" cap="sq">
            <a:noFill/>
            <a:miter lim="800000"/>
            <a:headEnd type="none" w="sm" len="sm"/>
            <a:tailEnd type="none" w="sm" len="sm"/>
          </a:ln>
        </p:spPr>
        <p:txBody>
          <a:bodyPr>
            <a:spAutoFit/>
          </a:bodyPr>
          <a:lstStyle/>
          <a:p>
            <a:pPr>
              <a:lnSpc>
                <a:spcPct val="115000"/>
              </a:lnSpc>
            </a:pPr>
            <a:r>
              <a:rPr lang="zh-CN" altLang="en-US" b="1">
                <a:solidFill>
                  <a:srgbClr val="0000FF"/>
                </a:solidFill>
                <a:ea typeface="楷体_GB2312" pitchFamily="49" charset="-122"/>
              </a:rPr>
              <a:t>举例</a:t>
            </a:r>
            <a:r>
              <a:rPr lang="en-US" altLang="zh-CN" b="1">
                <a:solidFill>
                  <a:srgbClr val="0000FF"/>
                </a:solidFill>
                <a:ea typeface="楷体_GB2312" pitchFamily="49" charset="-122"/>
              </a:rPr>
              <a:t>:    </a:t>
            </a:r>
            <a:r>
              <a:rPr lang="zh-CN" altLang="en-US" b="1">
                <a:solidFill>
                  <a:srgbClr val="0000FF"/>
                </a:solidFill>
                <a:ea typeface="楷体_GB2312" pitchFamily="49" charset="-122"/>
              </a:rPr>
              <a:t>已知某系统在通讯联络中只可能</a:t>
            </a:r>
          </a:p>
          <a:p>
            <a:pPr>
              <a:lnSpc>
                <a:spcPct val="115000"/>
              </a:lnSpc>
            </a:pPr>
            <a:r>
              <a:rPr lang="zh-CN" altLang="en-US" b="1">
                <a:solidFill>
                  <a:srgbClr val="0000FF"/>
                </a:solidFill>
                <a:ea typeface="楷体_GB2312" pitchFamily="49" charset="-122"/>
              </a:rPr>
              <a:t>   出现八种字符</a:t>
            </a:r>
            <a:r>
              <a:rPr lang="en-US" altLang="zh-CN" b="1">
                <a:solidFill>
                  <a:srgbClr val="0000FF"/>
                </a:solidFill>
                <a:ea typeface="楷体_GB2312" pitchFamily="49" charset="-122"/>
              </a:rPr>
              <a:t>A,B,C,D,E,F,G,H, </a:t>
            </a:r>
            <a:r>
              <a:rPr lang="zh-CN" altLang="en-US" b="1">
                <a:solidFill>
                  <a:srgbClr val="0000FF"/>
                </a:solidFill>
                <a:ea typeface="楷体_GB2312" pitchFamily="49" charset="-122"/>
              </a:rPr>
              <a:t>其概率</a:t>
            </a:r>
          </a:p>
          <a:p>
            <a:pPr>
              <a:lnSpc>
                <a:spcPct val="115000"/>
              </a:lnSpc>
            </a:pPr>
            <a:r>
              <a:rPr lang="zh-CN" altLang="en-US" b="1">
                <a:solidFill>
                  <a:srgbClr val="0000FF"/>
                </a:solidFill>
                <a:ea typeface="楷体_GB2312" pitchFamily="49" charset="-122"/>
              </a:rPr>
              <a:t>   分别为</a:t>
            </a:r>
            <a:r>
              <a:rPr lang="en-US" altLang="zh-CN" b="1">
                <a:solidFill>
                  <a:srgbClr val="0000FF"/>
                </a:solidFill>
                <a:ea typeface="楷体_GB2312" pitchFamily="49" charset="-122"/>
              </a:rPr>
              <a:t>:</a:t>
            </a:r>
          </a:p>
          <a:p>
            <a:pPr>
              <a:lnSpc>
                <a:spcPct val="115000"/>
              </a:lnSpc>
            </a:pPr>
            <a:r>
              <a:rPr lang="en-US" altLang="zh-CN" b="1">
                <a:solidFill>
                  <a:srgbClr val="0000FF"/>
                </a:solidFill>
                <a:ea typeface="楷体_GB2312" pitchFamily="49" charset="-122"/>
              </a:rPr>
              <a:t>     0.05, 0.29, 0.07, 0.08, 0.14, 0.23,0.03,0.11</a:t>
            </a:r>
          </a:p>
          <a:p>
            <a:pPr>
              <a:lnSpc>
                <a:spcPct val="115000"/>
              </a:lnSpc>
            </a:pPr>
            <a:r>
              <a:rPr lang="en-US" altLang="zh-CN" b="1">
                <a:solidFill>
                  <a:srgbClr val="0000FF"/>
                </a:solidFill>
                <a:ea typeface="楷体_GB2312" pitchFamily="49" charset="-122"/>
              </a:rPr>
              <a:t>   </a:t>
            </a:r>
            <a:r>
              <a:rPr lang="zh-CN" altLang="en-US" b="1">
                <a:solidFill>
                  <a:srgbClr val="0000FF"/>
                </a:solidFill>
                <a:ea typeface="楷体_GB2312" pitchFamily="49" charset="-122"/>
              </a:rPr>
              <a:t>试设计</a:t>
            </a:r>
            <a:r>
              <a:rPr lang="zh-CN" altLang="en-US" b="1">
                <a:solidFill>
                  <a:srgbClr val="990000"/>
                </a:solidFill>
                <a:ea typeface="楷体_GB2312" pitchFamily="49" charset="-122"/>
              </a:rPr>
              <a:t>赫夫曼编码</a:t>
            </a:r>
            <a:r>
              <a:rPr lang="en-US" altLang="zh-CN" b="1">
                <a:solidFill>
                  <a:srgbClr val="990000"/>
                </a:solidFill>
                <a:ea typeface="楷体_GB2312" pitchFamily="49" charset="-122"/>
              </a:rPr>
              <a:t>.</a:t>
            </a:r>
          </a:p>
        </p:txBody>
      </p:sp>
      <p:sp>
        <p:nvSpPr>
          <p:cNvPr id="300036" name="Text Box 4"/>
          <p:cNvSpPr txBox="1">
            <a:spLocks noChangeArrowheads="1"/>
          </p:cNvSpPr>
          <p:nvPr/>
        </p:nvSpPr>
        <p:spPr bwMode="auto">
          <a:xfrm>
            <a:off x="320675" y="4994275"/>
            <a:ext cx="8823325" cy="793750"/>
          </a:xfrm>
          <a:prstGeom prst="rect">
            <a:avLst/>
          </a:prstGeom>
          <a:noFill/>
          <a:ln w="12700" cap="sq">
            <a:noFill/>
            <a:miter lim="800000"/>
            <a:headEnd type="none" w="sm" len="sm"/>
            <a:tailEnd type="none" w="sm" len="sm"/>
          </a:ln>
        </p:spPr>
        <p:txBody>
          <a:bodyPr>
            <a:spAutoFit/>
          </a:bodyPr>
          <a:lstStyle/>
          <a:p>
            <a:pPr>
              <a:lnSpc>
                <a:spcPct val="115000"/>
              </a:lnSpc>
            </a:pPr>
            <a:r>
              <a:rPr lang="zh-CN" altLang="en-US" sz="3200" b="1">
                <a:solidFill>
                  <a:srgbClr val="0000FF"/>
                </a:solidFill>
                <a:ea typeface="楷体_GB2312" pitchFamily="49" charset="-122"/>
              </a:rPr>
              <a:t>哈夫曼编码</a:t>
            </a:r>
            <a:r>
              <a:rPr lang="en-US" altLang="zh-CN" sz="3200" b="1">
                <a:solidFill>
                  <a:srgbClr val="0000FF"/>
                </a:solidFill>
                <a:ea typeface="楷体_GB2312" pitchFamily="49" charset="-122"/>
              </a:rPr>
              <a:t>:</a:t>
            </a:r>
            <a:r>
              <a:rPr lang="en-US" altLang="zh-CN" sz="4000" b="1">
                <a:solidFill>
                  <a:srgbClr val="990000"/>
                </a:solidFill>
                <a:ea typeface="楷体_GB2312" pitchFamily="49" charset="-122"/>
              </a:rPr>
              <a:t>   </a:t>
            </a:r>
            <a:r>
              <a:rPr lang="en-US" altLang="zh-CN" sz="2400">
                <a:solidFill>
                  <a:srgbClr val="0000FF"/>
                </a:solidFill>
              </a:rPr>
              <a:t>0110,</a:t>
            </a:r>
            <a:r>
              <a:rPr lang="en-US" altLang="zh-CN" sz="2400" b="1">
                <a:solidFill>
                  <a:srgbClr val="990000"/>
                </a:solidFill>
                <a:ea typeface="楷体_GB2312" pitchFamily="49" charset="-122"/>
              </a:rPr>
              <a:t> </a:t>
            </a:r>
            <a:r>
              <a:rPr lang="en-US" altLang="zh-CN" sz="2400">
                <a:solidFill>
                  <a:srgbClr val="FF3300"/>
                </a:solidFill>
              </a:rPr>
              <a:t>10</a:t>
            </a:r>
            <a:r>
              <a:rPr lang="en-US" altLang="zh-CN" sz="2400">
                <a:solidFill>
                  <a:srgbClr val="0000FF"/>
                </a:solidFill>
              </a:rPr>
              <a:t>, 1110, </a:t>
            </a:r>
            <a:r>
              <a:rPr lang="en-US" altLang="zh-CN" sz="2400">
                <a:solidFill>
                  <a:srgbClr val="FF3300"/>
                </a:solidFill>
              </a:rPr>
              <a:t>1111</a:t>
            </a:r>
            <a:r>
              <a:rPr lang="en-US" altLang="zh-CN" sz="2400">
                <a:solidFill>
                  <a:srgbClr val="0000FF"/>
                </a:solidFill>
              </a:rPr>
              <a:t>, 110,   </a:t>
            </a:r>
            <a:r>
              <a:rPr lang="en-US" altLang="zh-CN" sz="2400">
                <a:solidFill>
                  <a:srgbClr val="FF3300"/>
                </a:solidFill>
              </a:rPr>
              <a:t>00</a:t>
            </a:r>
            <a:r>
              <a:rPr lang="en-US" altLang="zh-CN" sz="2400">
                <a:solidFill>
                  <a:srgbClr val="0000FF"/>
                </a:solidFill>
              </a:rPr>
              <a:t>,  0111, </a:t>
            </a:r>
            <a:r>
              <a:rPr lang="en-US" altLang="zh-CN" sz="2400">
                <a:solidFill>
                  <a:srgbClr val="FF3300"/>
                </a:solidFill>
              </a:rPr>
              <a:t>010</a:t>
            </a:r>
            <a:endParaRPr lang="en-US" altLang="zh-CN" sz="2400">
              <a:solidFill>
                <a:srgbClr val="0000FF"/>
              </a:solidFill>
            </a:endParaRPr>
          </a:p>
        </p:txBody>
      </p:sp>
      <p:sp>
        <p:nvSpPr>
          <p:cNvPr id="66564" name="Text Box 5"/>
          <p:cNvSpPr txBox="1">
            <a:spLocks noChangeArrowheads="1"/>
          </p:cNvSpPr>
          <p:nvPr/>
        </p:nvSpPr>
        <p:spPr bwMode="auto">
          <a:xfrm>
            <a:off x="647700" y="3921125"/>
            <a:ext cx="7974013" cy="1311275"/>
          </a:xfrm>
          <a:prstGeom prst="rect">
            <a:avLst/>
          </a:prstGeom>
          <a:noFill/>
          <a:ln w="12700" cap="sq">
            <a:noFill/>
            <a:miter lim="800000"/>
            <a:headEnd type="none" w="sm" len="sm"/>
            <a:tailEnd type="none" w="sm" len="sm"/>
          </a:ln>
        </p:spPr>
        <p:txBody>
          <a:bodyPr wrap="none">
            <a:spAutoFit/>
          </a:bodyPr>
          <a:lstStyle/>
          <a:p>
            <a:r>
              <a:rPr lang="zh-CN" altLang="en-US" sz="4000" b="1">
                <a:solidFill>
                  <a:srgbClr val="990000"/>
                </a:solidFill>
                <a:ea typeface="楷体_GB2312" pitchFamily="49" charset="-122"/>
              </a:rPr>
              <a:t>设权 </a:t>
            </a:r>
            <a:r>
              <a:rPr lang="en-US" altLang="zh-CN" sz="4000" b="1">
                <a:solidFill>
                  <a:srgbClr val="990000"/>
                </a:solidFill>
                <a:ea typeface="楷体_GB2312" pitchFamily="49" charset="-122"/>
              </a:rPr>
              <a:t>w = { 5, 29, 7,  8, 14, 23,  3, 11 }</a:t>
            </a:r>
          </a:p>
          <a:p>
            <a:r>
              <a:rPr lang="en-US" altLang="zh-CN" sz="4000" b="1">
                <a:solidFill>
                  <a:srgbClr val="990000"/>
                </a:solidFill>
                <a:ea typeface="楷体_GB2312" pitchFamily="49" charset="-122"/>
              </a:rPr>
              <a:t>                   </a:t>
            </a:r>
            <a:r>
              <a:rPr lang="en-US" altLang="zh-CN" b="1">
                <a:solidFill>
                  <a:srgbClr val="0000FF"/>
                </a:solidFill>
                <a:ea typeface="楷体_GB2312" pitchFamily="49" charset="-122"/>
              </a:rPr>
              <a:t>A  B   C   D   E    F   G  H</a:t>
            </a:r>
          </a:p>
        </p:txBody>
      </p:sp>
    </p:spTree>
    <p:extLst>
      <p:ext uri="{BB962C8B-B14F-4D97-AF65-F5344CB8AC3E}">
        <p14:creationId xmlns:p14="http://schemas.microsoft.com/office/powerpoint/2010/main" val="9111609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wipe(left)">
                                      <p:cBhvr>
                                        <p:cTn id="7" dur="500"/>
                                        <p:tgtEl>
                                          <p:spTgt spid="300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212725" y="204788"/>
            <a:ext cx="8778875" cy="6063198"/>
          </a:xfrm>
          <a:prstGeom prst="rect">
            <a:avLst/>
          </a:prstGeom>
          <a:noFill/>
          <a:ln w="12700" cap="sq">
            <a:noFill/>
            <a:miter lim="800000"/>
            <a:headEnd type="none" w="sm" len="sm"/>
            <a:tailEnd type="none" w="sm" len="sm"/>
          </a:ln>
        </p:spPr>
        <p:txBody>
          <a:bodyPr>
            <a:spAutoFit/>
          </a:bodyPr>
          <a:lstStyle/>
          <a:p>
            <a:r>
              <a:rPr lang="zh-CN" altLang="en-US" sz="2800" b="1" dirty="0">
                <a:solidFill>
                  <a:srgbClr val="0000FF"/>
                </a:solidFill>
                <a:latin typeface="楷体_GB2312" pitchFamily="49" charset="-122"/>
                <a:ea typeface="楷体_GB2312" pitchFamily="49" charset="-122"/>
              </a:rPr>
              <a:t>数据文件压缩</a:t>
            </a:r>
            <a:r>
              <a:rPr lang="en-US" altLang="zh-CN" sz="2800" b="1" dirty="0">
                <a:solidFill>
                  <a:srgbClr val="0000FF"/>
                </a:solidFill>
                <a:latin typeface="楷体_GB2312" pitchFamily="49" charset="-122"/>
                <a:ea typeface="楷体_GB2312" pitchFamily="49" charset="-122"/>
              </a:rPr>
              <a:t>:</a:t>
            </a:r>
          </a:p>
          <a:p>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已知一个由</a:t>
            </a:r>
            <a:r>
              <a:rPr lang="en-US" altLang="zh-CN" sz="2800" b="1" dirty="0">
                <a:solidFill>
                  <a:srgbClr val="000000"/>
                </a:solidFill>
                <a:latin typeface="楷体_GB2312" pitchFamily="49" charset="-122"/>
                <a:ea typeface="楷体_GB2312" pitchFamily="49" charset="-122"/>
              </a:rPr>
              <a:t>A,B,C,D,E,F,G,H</a:t>
            </a:r>
            <a:r>
              <a:rPr lang="zh-CN" altLang="en-US" sz="2800" b="1" dirty="0">
                <a:solidFill>
                  <a:srgbClr val="000000"/>
                </a:solidFill>
                <a:latin typeface="楷体_GB2312" pitchFamily="49" charset="-122"/>
                <a:ea typeface="楷体_GB2312" pitchFamily="49" charset="-122"/>
              </a:rPr>
              <a:t>等八种字符组成的文件包含</a:t>
            </a:r>
            <a:r>
              <a:rPr lang="en-US" altLang="zh-CN" sz="2800" b="1" dirty="0">
                <a:solidFill>
                  <a:srgbClr val="000000"/>
                </a:solidFill>
                <a:latin typeface="楷体_GB2312" pitchFamily="49" charset="-122"/>
                <a:ea typeface="楷体_GB2312" pitchFamily="49" charset="-122"/>
              </a:rPr>
              <a:t>100</a:t>
            </a:r>
            <a:r>
              <a:rPr lang="zh-CN" altLang="en-US" sz="2800" b="1" dirty="0">
                <a:solidFill>
                  <a:srgbClr val="000000"/>
                </a:solidFill>
                <a:latin typeface="楷体_GB2312" pitchFamily="49" charset="-122"/>
                <a:ea typeface="楷体_GB2312" pitchFamily="49" charset="-122"/>
              </a:rPr>
              <a:t>个字符，如果对这八个字符都按等长编码：</a:t>
            </a:r>
          </a:p>
          <a:p>
            <a:r>
              <a:rPr lang="zh-CN" altLang="en-US" sz="28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000,001,010,011,100,101,110</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111 </a:t>
            </a:r>
          </a:p>
          <a:p>
            <a:r>
              <a:rPr lang="en-US" altLang="zh-CN" sz="2400" b="1" dirty="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则文件包含的总位数为：</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3366FF"/>
                </a:solidFill>
                <a:latin typeface="楷体_GB2312" pitchFamily="49" charset="-122"/>
                <a:ea typeface="楷体_GB2312" pitchFamily="49" charset="-122"/>
              </a:rPr>
              <a:t>100×3</a:t>
            </a:r>
            <a:r>
              <a:rPr lang="zh-CN" altLang="en-US" sz="2800" b="1" dirty="0">
                <a:solidFill>
                  <a:srgbClr val="3366FF"/>
                </a:solidFill>
                <a:latin typeface="楷体_GB2312" pitchFamily="49" charset="-122"/>
                <a:ea typeface="楷体_GB2312" pitchFamily="49" charset="-122"/>
              </a:rPr>
              <a:t>＝</a:t>
            </a:r>
            <a:r>
              <a:rPr lang="en-US" altLang="zh-CN" sz="2800" b="1" dirty="0">
                <a:solidFill>
                  <a:srgbClr val="3366FF"/>
                </a:solidFill>
                <a:latin typeface="楷体_GB2312" pitchFamily="49" charset="-122"/>
                <a:ea typeface="楷体_GB2312" pitchFamily="49" charset="-122"/>
              </a:rPr>
              <a:t>300 </a:t>
            </a:r>
            <a:r>
              <a:rPr lang="zh-CN" altLang="en-US" sz="2800" b="1" dirty="0">
                <a:solidFill>
                  <a:srgbClr val="3366FF"/>
                </a:solidFill>
                <a:latin typeface="楷体_GB2312" pitchFamily="49" charset="-122"/>
                <a:ea typeface="楷体_GB2312" pitchFamily="49" charset="-122"/>
              </a:rPr>
              <a:t>位</a:t>
            </a:r>
            <a:endParaRPr lang="zh-CN" altLang="en-US" sz="2800" b="1" dirty="0">
              <a:solidFill>
                <a:srgbClr val="000000"/>
              </a:solidFill>
              <a:latin typeface="楷体_GB2312" pitchFamily="49" charset="-122"/>
              <a:ea typeface="楷体_GB2312" pitchFamily="49" charset="-122"/>
            </a:endParaRPr>
          </a:p>
          <a:p>
            <a:r>
              <a:rPr lang="zh-CN" altLang="en-US" sz="2800" b="1" dirty="0" smtClean="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现已知八个字符在文件中出现的个数分别为</a:t>
            </a:r>
            <a:r>
              <a:rPr lang="en-US" altLang="zh-CN" sz="2800" b="1" dirty="0">
                <a:solidFill>
                  <a:srgbClr val="000000"/>
                </a:solidFill>
                <a:latin typeface="楷体_GB2312" pitchFamily="49" charset="-122"/>
                <a:ea typeface="楷体_GB2312" pitchFamily="49" charset="-122"/>
              </a:rPr>
              <a:t>:</a:t>
            </a:r>
          </a:p>
          <a:p>
            <a:r>
              <a:rPr lang="en-US" altLang="zh-CN" sz="2800" b="1" dirty="0">
                <a:solidFill>
                  <a:srgbClr val="000000"/>
                </a:solidFill>
                <a:latin typeface="楷体_GB2312" pitchFamily="49" charset="-122"/>
                <a:ea typeface="楷体_GB2312" pitchFamily="49" charset="-122"/>
              </a:rPr>
              <a:t>          </a:t>
            </a:r>
            <a:r>
              <a:rPr lang="en-US" altLang="zh-CN" sz="2800" b="1" dirty="0">
                <a:solidFill>
                  <a:srgbClr val="990000"/>
                </a:solidFill>
                <a:latin typeface="楷体_GB2312" pitchFamily="49" charset="-122"/>
                <a:ea typeface="楷体_GB2312" pitchFamily="49" charset="-122"/>
              </a:rPr>
              <a:t>5,29,7,8,14,23,3,11</a:t>
            </a:r>
            <a:endParaRPr lang="en-US" altLang="zh-CN" sz="2800" b="1" dirty="0">
              <a:solidFill>
                <a:srgbClr val="000000"/>
              </a:solidFill>
              <a:latin typeface="楷体_GB2312" pitchFamily="49" charset="-122"/>
              <a:ea typeface="楷体_GB2312" pitchFamily="49" charset="-122"/>
            </a:endParaRPr>
          </a:p>
          <a:p>
            <a:r>
              <a:rPr lang="en-US" altLang="zh-CN" sz="2800" b="1" dirty="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如果采用哈夫曼编码</a:t>
            </a:r>
            <a:r>
              <a:rPr lang="en-US" altLang="zh-CN" sz="2800" b="1" dirty="0">
                <a:solidFill>
                  <a:srgbClr val="000000"/>
                </a:solidFill>
                <a:latin typeface="楷体_GB2312" pitchFamily="49" charset="-122"/>
                <a:ea typeface="楷体_GB2312" pitchFamily="49" charset="-122"/>
              </a:rPr>
              <a:t>:</a:t>
            </a:r>
            <a:r>
              <a:rPr lang="en-US" altLang="zh-CN" sz="2800" b="1" dirty="0">
                <a:solidFill>
                  <a:srgbClr val="990000"/>
                </a:solidFill>
                <a:latin typeface="楷体_GB2312" pitchFamily="49" charset="-122"/>
                <a:ea typeface="楷体_GB2312" pitchFamily="49" charset="-122"/>
              </a:rPr>
              <a:t> </a:t>
            </a:r>
          </a:p>
          <a:p>
            <a:r>
              <a:rPr lang="en-US" altLang="zh-CN" sz="2800" b="1" dirty="0">
                <a:solidFill>
                  <a:srgbClr val="990000"/>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0110,</a:t>
            </a:r>
            <a:r>
              <a:rPr lang="en-US" altLang="zh-CN" sz="2800" b="1" dirty="0">
                <a:solidFill>
                  <a:srgbClr val="FF3300"/>
                </a:solidFill>
                <a:latin typeface="楷体_GB2312" pitchFamily="49" charset="-122"/>
                <a:ea typeface="楷体_GB2312" pitchFamily="49" charset="-122"/>
              </a:rPr>
              <a:t>10</a:t>
            </a:r>
            <a:r>
              <a:rPr lang="en-US" altLang="zh-CN" sz="2800" b="1" dirty="0">
                <a:solidFill>
                  <a:srgbClr val="0000FF"/>
                </a:solidFill>
                <a:latin typeface="楷体_GB2312" pitchFamily="49" charset="-122"/>
                <a:ea typeface="楷体_GB2312" pitchFamily="49" charset="-122"/>
              </a:rPr>
              <a:t>,1110,</a:t>
            </a:r>
            <a:r>
              <a:rPr lang="en-US" altLang="zh-CN" sz="2800" b="1" dirty="0">
                <a:solidFill>
                  <a:srgbClr val="FF3300"/>
                </a:solidFill>
                <a:latin typeface="楷体_GB2312" pitchFamily="49" charset="-122"/>
                <a:ea typeface="楷体_GB2312" pitchFamily="49" charset="-122"/>
              </a:rPr>
              <a:t>1111</a:t>
            </a:r>
            <a:r>
              <a:rPr lang="en-US" altLang="zh-CN" sz="2800" b="1" dirty="0">
                <a:solidFill>
                  <a:srgbClr val="0000FF"/>
                </a:solidFill>
                <a:latin typeface="楷体_GB2312" pitchFamily="49" charset="-122"/>
                <a:ea typeface="楷体_GB2312" pitchFamily="49" charset="-122"/>
              </a:rPr>
              <a:t>,110,</a:t>
            </a:r>
            <a:r>
              <a:rPr lang="en-US" altLang="zh-CN" sz="2800" b="1" dirty="0">
                <a:solidFill>
                  <a:srgbClr val="FF3300"/>
                </a:solidFill>
                <a:latin typeface="楷体_GB2312" pitchFamily="49" charset="-122"/>
                <a:ea typeface="楷体_GB2312" pitchFamily="49" charset="-122"/>
              </a:rPr>
              <a:t>00</a:t>
            </a:r>
            <a:r>
              <a:rPr lang="en-US" altLang="zh-CN" sz="2800" b="1" dirty="0">
                <a:solidFill>
                  <a:srgbClr val="0000FF"/>
                </a:solidFill>
                <a:latin typeface="楷体_GB2312" pitchFamily="49" charset="-122"/>
                <a:ea typeface="楷体_GB2312" pitchFamily="49" charset="-122"/>
              </a:rPr>
              <a:t>,0111,</a:t>
            </a:r>
            <a:r>
              <a:rPr lang="en-US" altLang="zh-CN" sz="2800" b="1" dirty="0">
                <a:solidFill>
                  <a:srgbClr val="FF3300"/>
                </a:solidFill>
                <a:latin typeface="楷体_GB2312" pitchFamily="49" charset="-122"/>
                <a:ea typeface="楷体_GB2312" pitchFamily="49" charset="-122"/>
              </a:rPr>
              <a:t>010</a:t>
            </a:r>
          </a:p>
          <a:p>
            <a:r>
              <a:rPr lang="en-US" altLang="zh-CN" sz="2800" b="1" dirty="0">
                <a:solidFill>
                  <a:srgbClr val="FF33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则文件的总位数为：</a:t>
            </a:r>
          </a:p>
          <a:p>
            <a:r>
              <a:rPr lang="zh-CN" altLang="en-US" sz="2400" b="1" dirty="0">
                <a:solidFill>
                  <a:srgbClr val="FF3300"/>
                </a:solidFill>
                <a:latin typeface="楷体_GB2312" pitchFamily="49" charset="-122"/>
                <a:ea typeface="楷体_GB2312" pitchFamily="49" charset="-122"/>
              </a:rPr>
              <a:t> </a:t>
            </a:r>
            <a:r>
              <a:rPr lang="zh-CN" altLang="en-US" sz="2400" b="1" dirty="0" smtClean="0">
                <a:solidFill>
                  <a:srgbClr val="FF3300"/>
                </a:solidFill>
                <a:latin typeface="楷体_GB2312" pitchFamily="49" charset="-122"/>
                <a:ea typeface="楷体_GB2312" pitchFamily="49" charset="-122"/>
              </a:rPr>
              <a:t>    </a:t>
            </a:r>
            <a:r>
              <a:rPr lang="en-US" altLang="zh-CN" sz="2400" b="1" dirty="0">
                <a:solidFill>
                  <a:srgbClr val="3366FF"/>
                </a:solidFill>
                <a:latin typeface="楷体_GB2312" pitchFamily="49" charset="-122"/>
                <a:ea typeface="楷体_GB2312" pitchFamily="49" charset="-122"/>
              </a:rPr>
              <a:t>5×4</a:t>
            </a:r>
            <a:r>
              <a:rPr lang="zh-CN" altLang="en-US" sz="2400" b="1" dirty="0">
                <a:solidFill>
                  <a:srgbClr val="3366FF"/>
                </a:solidFill>
                <a:latin typeface="楷体_GB2312" pitchFamily="49" charset="-122"/>
                <a:ea typeface="楷体_GB2312" pitchFamily="49" charset="-122"/>
              </a:rPr>
              <a:t>＋</a:t>
            </a:r>
            <a:r>
              <a:rPr lang="en-US" altLang="zh-CN" sz="2400" b="1" dirty="0">
                <a:solidFill>
                  <a:srgbClr val="3366FF"/>
                </a:solidFill>
                <a:latin typeface="楷体_GB2312" pitchFamily="49" charset="-122"/>
                <a:ea typeface="楷体_GB2312" pitchFamily="49" charset="-122"/>
              </a:rPr>
              <a:t>29×2</a:t>
            </a:r>
            <a:r>
              <a:rPr lang="zh-CN" altLang="en-US" sz="2400" b="1" dirty="0">
                <a:solidFill>
                  <a:srgbClr val="3366FF"/>
                </a:solidFill>
                <a:latin typeface="楷体_GB2312" pitchFamily="49" charset="-122"/>
                <a:ea typeface="楷体_GB2312" pitchFamily="49" charset="-122"/>
              </a:rPr>
              <a:t>＋</a:t>
            </a:r>
            <a:r>
              <a:rPr lang="en-US" altLang="zh-CN" sz="2400" b="1" dirty="0">
                <a:solidFill>
                  <a:srgbClr val="3366FF"/>
                </a:solidFill>
                <a:latin typeface="楷体_GB2312" pitchFamily="49" charset="-122"/>
                <a:ea typeface="楷体_GB2312" pitchFamily="49" charset="-122"/>
              </a:rPr>
              <a:t>7×4</a:t>
            </a:r>
            <a:r>
              <a:rPr lang="zh-CN" altLang="en-US" sz="2400" b="1" dirty="0">
                <a:solidFill>
                  <a:srgbClr val="3366FF"/>
                </a:solidFill>
                <a:latin typeface="楷体_GB2312" pitchFamily="49" charset="-122"/>
                <a:ea typeface="楷体_GB2312" pitchFamily="49" charset="-122"/>
              </a:rPr>
              <a:t>＋</a:t>
            </a:r>
            <a:r>
              <a:rPr lang="en-US" altLang="zh-CN" sz="2400" b="1" dirty="0">
                <a:solidFill>
                  <a:srgbClr val="3366FF"/>
                </a:solidFill>
                <a:latin typeface="楷体_GB2312" pitchFamily="49" charset="-122"/>
                <a:ea typeface="楷体_GB2312" pitchFamily="49" charset="-122"/>
              </a:rPr>
              <a:t>8×4</a:t>
            </a:r>
            <a:r>
              <a:rPr lang="zh-CN" altLang="en-US" sz="2400" b="1" dirty="0">
                <a:solidFill>
                  <a:srgbClr val="3366FF"/>
                </a:solidFill>
                <a:latin typeface="楷体_GB2312" pitchFamily="49" charset="-122"/>
                <a:ea typeface="楷体_GB2312" pitchFamily="49" charset="-122"/>
              </a:rPr>
              <a:t>＋</a:t>
            </a:r>
            <a:r>
              <a:rPr lang="en-US" altLang="zh-CN" sz="2400" b="1" dirty="0">
                <a:solidFill>
                  <a:srgbClr val="3366FF"/>
                </a:solidFill>
                <a:latin typeface="楷体_GB2312" pitchFamily="49" charset="-122"/>
                <a:ea typeface="楷体_GB2312" pitchFamily="49" charset="-122"/>
              </a:rPr>
              <a:t>14×3</a:t>
            </a:r>
            <a:r>
              <a:rPr lang="zh-CN" altLang="en-US" sz="2400" b="1" dirty="0">
                <a:solidFill>
                  <a:srgbClr val="3366FF"/>
                </a:solidFill>
                <a:latin typeface="楷体_GB2312" pitchFamily="49" charset="-122"/>
                <a:ea typeface="楷体_GB2312" pitchFamily="49" charset="-122"/>
              </a:rPr>
              <a:t>＋</a:t>
            </a:r>
            <a:r>
              <a:rPr lang="en-US" altLang="zh-CN" sz="2400" b="1" dirty="0">
                <a:solidFill>
                  <a:srgbClr val="3366FF"/>
                </a:solidFill>
                <a:latin typeface="楷体_GB2312" pitchFamily="49" charset="-122"/>
                <a:ea typeface="楷体_GB2312" pitchFamily="49" charset="-122"/>
              </a:rPr>
              <a:t>23×2</a:t>
            </a:r>
            <a:r>
              <a:rPr lang="zh-CN" altLang="en-US" sz="2400" b="1" dirty="0" smtClean="0">
                <a:solidFill>
                  <a:srgbClr val="3366FF"/>
                </a:solidFill>
                <a:latin typeface="楷体_GB2312" pitchFamily="49" charset="-122"/>
                <a:ea typeface="楷体_GB2312" pitchFamily="49" charset="-122"/>
              </a:rPr>
              <a:t>＋</a:t>
            </a:r>
            <a:r>
              <a:rPr lang="en-US" altLang="zh-CN" sz="2400" b="1" dirty="0" smtClean="0">
                <a:solidFill>
                  <a:srgbClr val="3366FF"/>
                </a:solidFill>
                <a:latin typeface="楷体_GB2312" pitchFamily="49" charset="-122"/>
                <a:ea typeface="楷体_GB2312" pitchFamily="49" charset="-122"/>
              </a:rPr>
              <a:t>3×4</a:t>
            </a:r>
            <a:r>
              <a:rPr lang="zh-CN" altLang="en-US" sz="2400" b="1" dirty="0" smtClean="0">
                <a:solidFill>
                  <a:srgbClr val="3366FF"/>
                </a:solidFill>
                <a:latin typeface="楷体_GB2312" pitchFamily="49" charset="-122"/>
                <a:ea typeface="楷体_GB2312" pitchFamily="49" charset="-122"/>
              </a:rPr>
              <a:t>＋</a:t>
            </a:r>
            <a:r>
              <a:rPr lang="en-US" altLang="zh-CN" sz="2400" b="1" dirty="0" smtClean="0">
                <a:solidFill>
                  <a:srgbClr val="3366FF"/>
                </a:solidFill>
                <a:latin typeface="楷体_GB2312" pitchFamily="49" charset="-122"/>
                <a:ea typeface="楷体_GB2312" pitchFamily="49" charset="-122"/>
              </a:rPr>
              <a:t>11×3</a:t>
            </a:r>
            <a:endParaRPr lang="en-US" altLang="zh-CN" sz="2400" b="1" dirty="0">
              <a:solidFill>
                <a:srgbClr val="3366FF"/>
              </a:solidFill>
              <a:latin typeface="楷体_GB2312" pitchFamily="49" charset="-122"/>
              <a:ea typeface="楷体_GB2312" pitchFamily="49" charset="-122"/>
            </a:endParaRPr>
          </a:p>
          <a:p>
            <a:r>
              <a:rPr lang="en-US" altLang="zh-CN" sz="2800" b="1" dirty="0">
                <a:solidFill>
                  <a:srgbClr val="3366FF"/>
                </a:solidFill>
                <a:latin typeface="楷体_GB2312" pitchFamily="49" charset="-122"/>
                <a:ea typeface="楷体_GB2312" pitchFamily="49" charset="-122"/>
              </a:rPr>
              <a:t>   			</a:t>
            </a:r>
            <a:r>
              <a:rPr lang="zh-CN" altLang="en-US" sz="2800" b="1" dirty="0">
                <a:solidFill>
                  <a:srgbClr val="3366FF"/>
                </a:solidFill>
                <a:latin typeface="楷体_GB2312" pitchFamily="49" charset="-122"/>
                <a:ea typeface="楷体_GB2312" pitchFamily="49" charset="-122"/>
              </a:rPr>
              <a:t>＝</a:t>
            </a:r>
            <a:r>
              <a:rPr lang="en-US" altLang="zh-CN" sz="2800" b="1" dirty="0" smtClean="0">
                <a:solidFill>
                  <a:srgbClr val="3366FF"/>
                </a:solidFill>
                <a:latin typeface="楷体_GB2312" pitchFamily="49" charset="-122"/>
                <a:ea typeface="楷体_GB2312" pitchFamily="49" charset="-122"/>
              </a:rPr>
              <a:t>271</a:t>
            </a:r>
            <a:endParaRPr lang="zh-CN" altLang="en-US" sz="2800" b="1" dirty="0">
              <a:solidFill>
                <a:srgbClr val="3366FF"/>
              </a:solidFill>
              <a:latin typeface="楷体_GB2312" pitchFamily="49" charset="-122"/>
              <a:ea typeface="楷体_GB2312" pitchFamily="49" charset="-122"/>
            </a:endParaRPr>
          </a:p>
          <a:p>
            <a:r>
              <a:rPr lang="zh-CN" altLang="en-US" sz="2800" b="1" dirty="0">
                <a:solidFill>
                  <a:srgbClr val="3366FF"/>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压缩率为</a:t>
            </a:r>
            <a:r>
              <a:rPr lang="en-US" altLang="zh-CN" sz="2800" b="1" dirty="0" smtClean="0">
                <a:solidFill>
                  <a:srgbClr val="000000"/>
                </a:solidFill>
                <a:latin typeface="楷体_GB2312" pitchFamily="49" charset="-122"/>
                <a:ea typeface="楷体_GB2312" pitchFamily="49" charset="-122"/>
              </a:rPr>
              <a:t>10</a:t>
            </a:r>
            <a:r>
              <a:rPr lang="zh-CN" altLang="en-US" sz="2800" b="1" dirty="0" smtClean="0">
                <a:solidFill>
                  <a:srgbClr val="000000"/>
                </a:solidFill>
                <a:latin typeface="楷体_GB2312" pitchFamily="49" charset="-122"/>
                <a:ea typeface="楷体_GB2312" pitchFamily="49" charset="-122"/>
              </a:rPr>
              <a:t>％</a:t>
            </a:r>
            <a:endParaRPr lang="zh-CN" altLang="en-US" sz="2800" b="1" dirty="0">
              <a:solidFill>
                <a:srgbClr val="000000"/>
              </a:solidFill>
              <a:latin typeface="楷体_GB2312" pitchFamily="49" charset="-122"/>
              <a:ea typeface="楷体_GB2312" pitchFamily="49" charset="-122"/>
            </a:endParaRPr>
          </a:p>
        </p:txBody>
      </p:sp>
      <p:sp>
        <p:nvSpPr>
          <p:cNvPr id="3" name="矩形标注 2"/>
          <p:cNvSpPr/>
          <p:nvPr/>
        </p:nvSpPr>
        <p:spPr bwMode="auto">
          <a:xfrm>
            <a:off x="5961096" y="3501008"/>
            <a:ext cx="3059832" cy="576064"/>
          </a:xfrm>
          <a:prstGeom prst="wedgeRectCallout">
            <a:avLst>
              <a:gd name="adj1" fmla="val -65888"/>
              <a:gd name="adj2" fmla="val -42388"/>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3200" dirty="0" smtClean="0">
                <a:solidFill>
                  <a:srgbClr val="000000"/>
                </a:solidFill>
              </a:rPr>
              <a:t>2,</a:t>
            </a:r>
            <a:r>
              <a:rPr lang="en-US" altLang="zh-CN" sz="3200" dirty="0" smtClean="0">
                <a:solidFill>
                  <a:srgbClr val="FF0000"/>
                </a:solidFill>
              </a:rPr>
              <a:t>65</a:t>
            </a:r>
            <a:r>
              <a:rPr lang="en-US" altLang="zh-CN" sz="3200" dirty="0" smtClean="0">
                <a:solidFill>
                  <a:srgbClr val="000000"/>
                </a:solidFill>
              </a:rPr>
              <a:t>,3,4,14,6,</a:t>
            </a:r>
            <a:r>
              <a:rPr lang="en-US" altLang="zh-CN" sz="3200" dirty="0" smtClean="0">
                <a:solidFill>
                  <a:srgbClr val="FF0000"/>
                </a:solidFill>
              </a:rPr>
              <a:t>1</a:t>
            </a:r>
            <a:r>
              <a:rPr lang="en-US" altLang="zh-CN" sz="3200" dirty="0" smtClean="0">
                <a:solidFill>
                  <a:srgbClr val="000000"/>
                </a:solidFill>
              </a:rPr>
              <a:t>,5</a:t>
            </a:r>
            <a:endParaRPr lang="zh-CN" altLang="en-US" sz="3200" dirty="0" smtClean="0">
              <a:solidFill>
                <a:srgbClr val="000000"/>
              </a:solidFill>
            </a:endParaRPr>
          </a:p>
        </p:txBody>
      </p:sp>
      <p:sp>
        <p:nvSpPr>
          <p:cNvPr id="4" name="矩形标注 3"/>
          <p:cNvSpPr/>
          <p:nvPr/>
        </p:nvSpPr>
        <p:spPr bwMode="auto">
          <a:xfrm>
            <a:off x="4572000" y="5589240"/>
            <a:ext cx="2664296" cy="864096"/>
          </a:xfrm>
          <a:prstGeom prst="wedgeRectCallout">
            <a:avLst>
              <a:gd name="adj1" fmla="val -72446"/>
              <a:gd name="adj2" fmla="val -5562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800" dirty="0" smtClean="0">
                <a:solidFill>
                  <a:srgbClr val="000000"/>
                </a:solidFill>
              </a:rPr>
              <a:t>215, </a:t>
            </a:r>
          </a:p>
          <a:p>
            <a:r>
              <a:rPr lang="en-US" altLang="zh-CN" sz="2800" dirty="0" smtClean="0">
                <a:solidFill>
                  <a:srgbClr val="000000"/>
                </a:solidFill>
              </a:rPr>
              <a:t> </a:t>
            </a:r>
            <a:r>
              <a:rPr lang="zh-CN" altLang="en-US" sz="2800" dirty="0" smtClean="0">
                <a:solidFill>
                  <a:srgbClr val="000000"/>
                </a:solidFill>
              </a:rPr>
              <a:t>压缩率为</a:t>
            </a:r>
            <a:r>
              <a:rPr lang="en-US" altLang="zh-CN" sz="2800" dirty="0" smtClean="0">
                <a:solidFill>
                  <a:srgbClr val="000000"/>
                </a:solidFill>
              </a:rPr>
              <a:t>28%</a:t>
            </a:r>
            <a:endParaRPr lang="zh-CN" altLang="en-US" sz="2800" dirty="0" smtClean="0">
              <a:solidFill>
                <a:srgbClr val="000000"/>
              </a:solidFill>
            </a:endParaRPr>
          </a:p>
        </p:txBody>
      </p:sp>
    </p:spTree>
    <p:extLst>
      <p:ext uri="{BB962C8B-B14F-4D97-AF65-F5344CB8AC3E}">
        <p14:creationId xmlns:p14="http://schemas.microsoft.com/office/powerpoint/2010/main" val="18026424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6178">
                                            <p:txEl>
                                              <p:pRg st="3" end="3"/>
                                            </p:txEl>
                                          </p:spTgt>
                                        </p:tgtEl>
                                        <p:attrNameLst>
                                          <p:attrName>style.visibility</p:attrName>
                                        </p:attrNameLst>
                                      </p:cBhvr>
                                      <p:to>
                                        <p:strVal val="visible"/>
                                      </p:to>
                                    </p:set>
                                    <p:animEffect transition="in" filter="wipe(left)">
                                      <p:cBhvr>
                                        <p:cTn id="7" dur="500"/>
                                        <p:tgtEl>
                                          <p:spTgt spid="306178">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06178">
                                            <p:txEl>
                                              <p:pRg st="4" end="4"/>
                                            </p:txEl>
                                          </p:spTgt>
                                        </p:tgtEl>
                                        <p:attrNameLst>
                                          <p:attrName>style.visibility</p:attrName>
                                        </p:attrNameLst>
                                      </p:cBhvr>
                                      <p:to>
                                        <p:strVal val="visible"/>
                                      </p:to>
                                    </p:set>
                                    <p:animEffect transition="in" filter="wipe(left)">
                                      <p:cBhvr>
                                        <p:cTn id="10" dur="500"/>
                                        <p:tgtEl>
                                          <p:spTgt spid="30617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06178">
                                            <p:txEl>
                                              <p:pRg st="5" end="5"/>
                                            </p:txEl>
                                          </p:spTgt>
                                        </p:tgtEl>
                                        <p:attrNameLst>
                                          <p:attrName>style.visibility</p:attrName>
                                        </p:attrNameLst>
                                      </p:cBhvr>
                                      <p:to>
                                        <p:strVal val="visible"/>
                                      </p:to>
                                    </p:set>
                                    <p:animEffect transition="in" filter="wipe(left)">
                                      <p:cBhvr>
                                        <p:cTn id="15" dur="500"/>
                                        <p:tgtEl>
                                          <p:spTgt spid="306178">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06178">
                                            <p:txEl>
                                              <p:pRg st="6" end="6"/>
                                            </p:txEl>
                                          </p:spTgt>
                                        </p:tgtEl>
                                        <p:attrNameLst>
                                          <p:attrName>style.visibility</p:attrName>
                                        </p:attrNameLst>
                                      </p:cBhvr>
                                      <p:to>
                                        <p:strVal val="visible"/>
                                      </p:to>
                                    </p:set>
                                    <p:animEffect transition="in" filter="wipe(left)">
                                      <p:cBhvr>
                                        <p:cTn id="18" dur="500"/>
                                        <p:tgtEl>
                                          <p:spTgt spid="306178">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06178">
                                            <p:txEl>
                                              <p:pRg st="7" end="7"/>
                                            </p:txEl>
                                          </p:spTgt>
                                        </p:tgtEl>
                                        <p:attrNameLst>
                                          <p:attrName>style.visibility</p:attrName>
                                        </p:attrNameLst>
                                      </p:cBhvr>
                                      <p:to>
                                        <p:strVal val="visible"/>
                                      </p:to>
                                    </p:set>
                                    <p:animEffect transition="in" filter="wipe(left)">
                                      <p:cBhvr>
                                        <p:cTn id="23" dur="500"/>
                                        <p:tgtEl>
                                          <p:spTgt spid="306178">
                                            <p:txEl>
                                              <p:pRg st="7" end="7"/>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06178">
                                            <p:txEl>
                                              <p:pRg st="8" end="8"/>
                                            </p:txEl>
                                          </p:spTgt>
                                        </p:tgtEl>
                                        <p:attrNameLst>
                                          <p:attrName>style.visibility</p:attrName>
                                        </p:attrNameLst>
                                      </p:cBhvr>
                                      <p:to>
                                        <p:strVal val="visible"/>
                                      </p:to>
                                    </p:set>
                                    <p:animEffect transition="in" filter="wipe(left)">
                                      <p:cBhvr>
                                        <p:cTn id="26" dur="500"/>
                                        <p:tgtEl>
                                          <p:spTgt spid="306178">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6178">
                                            <p:txEl>
                                              <p:pRg st="9" end="9"/>
                                            </p:txEl>
                                          </p:spTgt>
                                        </p:tgtEl>
                                        <p:attrNameLst>
                                          <p:attrName>style.visibility</p:attrName>
                                        </p:attrNameLst>
                                      </p:cBhvr>
                                      <p:to>
                                        <p:strVal val="visible"/>
                                      </p:to>
                                    </p:set>
                                    <p:animEffect transition="in" filter="wipe(left)">
                                      <p:cBhvr>
                                        <p:cTn id="31" dur="500"/>
                                        <p:tgtEl>
                                          <p:spTgt spid="306178">
                                            <p:txEl>
                                              <p:pRg st="9" end="9"/>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06178">
                                            <p:txEl>
                                              <p:pRg st="10" end="10"/>
                                            </p:txEl>
                                          </p:spTgt>
                                        </p:tgtEl>
                                        <p:attrNameLst>
                                          <p:attrName>style.visibility</p:attrName>
                                        </p:attrNameLst>
                                      </p:cBhvr>
                                      <p:to>
                                        <p:strVal val="visible"/>
                                      </p:to>
                                    </p:set>
                                    <p:animEffect transition="in" filter="wipe(left)">
                                      <p:cBhvr>
                                        <p:cTn id="34" dur="500"/>
                                        <p:tgtEl>
                                          <p:spTgt spid="306178">
                                            <p:txEl>
                                              <p:pRg st="10" end="10"/>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306178">
                                            <p:txEl>
                                              <p:pRg st="11" end="11"/>
                                            </p:txEl>
                                          </p:spTgt>
                                        </p:tgtEl>
                                        <p:attrNameLst>
                                          <p:attrName>style.visibility</p:attrName>
                                        </p:attrNameLst>
                                      </p:cBhvr>
                                      <p:to>
                                        <p:strVal val="visible"/>
                                      </p:to>
                                    </p:set>
                                    <p:animEffect transition="in" filter="wipe(left)">
                                      <p:cBhvr>
                                        <p:cTn id="37" dur="500"/>
                                        <p:tgtEl>
                                          <p:spTgt spid="306178">
                                            <p:txEl>
                                              <p:pRg st="11" end="11"/>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306178">
                                            <p:txEl>
                                              <p:pRg st="12" end="12"/>
                                            </p:txEl>
                                          </p:spTgt>
                                        </p:tgtEl>
                                        <p:attrNameLst>
                                          <p:attrName>style.visibility</p:attrName>
                                        </p:attrNameLst>
                                      </p:cBhvr>
                                      <p:to>
                                        <p:strVal val="visible"/>
                                      </p:to>
                                    </p:set>
                                    <p:animEffect transition="in" filter="wipe(left)">
                                      <p:cBhvr>
                                        <p:cTn id="40" dur="500"/>
                                        <p:tgtEl>
                                          <p:spTgt spid="306178">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04800" y="381000"/>
            <a:ext cx="399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6.1 </a:t>
            </a:r>
            <a:r>
              <a:rPr lang="zh-CN" altLang="en-US" sz="4000" b="1">
                <a:solidFill>
                  <a:srgbClr val="000000"/>
                </a:solidFill>
                <a:ea typeface="隶书" pitchFamily="49" charset="-122"/>
              </a:rPr>
              <a:t>树的类型定义</a:t>
            </a:r>
            <a:endParaRPr lang="zh-CN" altLang="en-US" sz="2400">
              <a:solidFill>
                <a:srgbClr val="000000"/>
              </a:solidFill>
            </a:endParaRPr>
          </a:p>
        </p:txBody>
      </p:sp>
      <p:sp>
        <p:nvSpPr>
          <p:cNvPr id="69635" name="Text Box 3">
            <a:hlinkClick r:id="" action="ppaction://noaction" highlightClick="1"/>
          </p:cNvPr>
          <p:cNvSpPr txBox="1">
            <a:spLocks noChangeArrowheads="1"/>
          </p:cNvSpPr>
          <p:nvPr/>
        </p:nvSpPr>
        <p:spPr bwMode="auto">
          <a:xfrm>
            <a:off x="2895600" y="1127125"/>
            <a:ext cx="5264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latin typeface="隶书" pitchFamily="49" charset="-122"/>
                <a:ea typeface="隶书" pitchFamily="49" charset="-122"/>
              </a:rPr>
              <a:t>6.2 </a:t>
            </a:r>
            <a:r>
              <a:rPr lang="zh-CN" altLang="en-US" sz="4000" b="1">
                <a:solidFill>
                  <a:srgbClr val="000000"/>
                </a:solidFill>
                <a:latin typeface="隶书" pitchFamily="49" charset="-122"/>
                <a:ea typeface="隶书" pitchFamily="49" charset="-122"/>
              </a:rPr>
              <a:t>二叉树的类型定义</a:t>
            </a:r>
            <a:endParaRPr lang="zh-CN" altLang="en-US" sz="2400">
              <a:solidFill>
                <a:srgbClr val="000000"/>
              </a:solidFill>
            </a:endParaRPr>
          </a:p>
        </p:txBody>
      </p:sp>
      <p:sp>
        <p:nvSpPr>
          <p:cNvPr id="69636" name="Text Box 4">
            <a:hlinkClick r:id="" action="ppaction://noaction" highlightClick="1"/>
          </p:cNvPr>
          <p:cNvSpPr txBox="1">
            <a:spLocks noChangeArrowheads="1"/>
          </p:cNvSpPr>
          <p:nvPr/>
        </p:nvSpPr>
        <p:spPr bwMode="auto">
          <a:xfrm>
            <a:off x="304800" y="1871663"/>
            <a:ext cx="5264150" cy="701675"/>
          </a:xfrm>
          <a:prstGeom prst="rect">
            <a:avLst/>
          </a:prstGeom>
          <a:noFill/>
          <a:ln w="12700" cap="sq" algn="ctr">
            <a:noFill/>
            <a:miter lim="800000"/>
            <a:headEnd type="none" w="sm" len="sm"/>
            <a:tailEnd type="none" w="sm" len="sm"/>
          </a:ln>
        </p:spPr>
        <p:txBody>
          <a:bodyPr wrap="none">
            <a:spAutoFit/>
          </a:bodyPr>
          <a:lstStyle/>
          <a:p>
            <a:r>
              <a:rPr lang="en-US" altLang="zh-CN" sz="4000" b="1">
                <a:solidFill>
                  <a:srgbClr val="000000"/>
                </a:solidFill>
                <a:latin typeface="隶书" pitchFamily="49" charset="-122"/>
                <a:ea typeface="隶书" pitchFamily="49" charset="-122"/>
              </a:rPr>
              <a:t>6.3 </a:t>
            </a:r>
            <a:r>
              <a:rPr lang="zh-CN" altLang="en-US" sz="4000" b="1">
                <a:solidFill>
                  <a:srgbClr val="000000"/>
                </a:solidFill>
                <a:latin typeface="隶书" pitchFamily="49" charset="-122"/>
                <a:ea typeface="隶书" pitchFamily="49" charset="-122"/>
              </a:rPr>
              <a:t>二叉树的存储结构</a:t>
            </a:r>
          </a:p>
        </p:txBody>
      </p:sp>
      <p:sp>
        <p:nvSpPr>
          <p:cNvPr id="69637" name="Text Box 5">
            <a:hlinkClick r:id="" action="ppaction://noaction" highlightClick="1"/>
          </p:cNvPr>
          <p:cNvSpPr txBox="1">
            <a:spLocks noChangeArrowheads="1"/>
          </p:cNvSpPr>
          <p:nvPr/>
        </p:nvSpPr>
        <p:spPr bwMode="auto">
          <a:xfrm>
            <a:off x="2895600" y="2617788"/>
            <a:ext cx="4248150" cy="701675"/>
          </a:xfrm>
          <a:prstGeom prst="rect">
            <a:avLst/>
          </a:prstGeom>
          <a:noFill/>
          <a:ln w="12700" cap="sq" algn="ctr">
            <a:noFill/>
            <a:miter lim="800000"/>
            <a:headEnd type="none" w="sm" len="sm"/>
            <a:tailEnd type="none" w="sm" len="sm"/>
          </a:ln>
        </p:spPr>
        <p:txBody>
          <a:bodyPr wrap="none">
            <a:spAutoFit/>
          </a:bodyPr>
          <a:lstStyle/>
          <a:p>
            <a:r>
              <a:rPr lang="en-US" altLang="zh-CN" sz="4000">
                <a:solidFill>
                  <a:srgbClr val="000000"/>
                </a:solidFill>
                <a:latin typeface="隶书" pitchFamily="49" charset="-122"/>
                <a:ea typeface="隶书" pitchFamily="49" charset="-122"/>
              </a:rPr>
              <a:t>6.4 </a:t>
            </a:r>
            <a:r>
              <a:rPr lang="zh-CN" altLang="en-US" sz="4000">
                <a:solidFill>
                  <a:srgbClr val="000000"/>
                </a:solidFill>
                <a:latin typeface="隶书" pitchFamily="49" charset="-122"/>
                <a:ea typeface="隶书" pitchFamily="49" charset="-122"/>
              </a:rPr>
              <a:t>二叉树的遍历</a:t>
            </a:r>
          </a:p>
        </p:txBody>
      </p:sp>
      <p:sp>
        <p:nvSpPr>
          <p:cNvPr id="69638" name="Text Box 6">
            <a:hlinkClick r:id="" action="ppaction://noaction" highlightClick="1"/>
          </p:cNvPr>
          <p:cNvSpPr txBox="1">
            <a:spLocks noChangeArrowheads="1"/>
          </p:cNvSpPr>
          <p:nvPr/>
        </p:nvSpPr>
        <p:spPr bwMode="auto">
          <a:xfrm>
            <a:off x="304800" y="3413125"/>
            <a:ext cx="3733800" cy="701675"/>
          </a:xfrm>
          <a:prstGeom prst="rect">
            <a:avLst/>
          </a:prstGeom>
          <a:noFill/>
          <a:ln w="12700" cap="sq">
            <a:noFill/>
            <a:miter lim="800000"/>
            <a:headEnd type="none" w="sm" len="sm"/>
            <a:tailEnd type="none" w="sm" len="sm"/>
          </a:ln>
        </p:spPr>
        <p:txBody>
          <a:bodyPr>
            <a:spAutoFit/>
          </a:bodyPr>
          <a:lstStyle/>
          <a:p>
            <a:r>
              <a:rPr lang="en-US" altLang="zh-CN" sz="4000" b="1">
                <a:solidFill>
                  <a:srgbClr val="000000"/>
                </a:solidFill>
                <a:ea typeface="隶书" pitchFamily="49" charset="-122"/>
              </a:rPr>
              <a:t>6.5 </a:t>
            </a:r>
            <a:r>
              <a:rPr lang="zh-CN" altLang="en-US" sz="4000" b="1">
                <a:solidFill>
                  <a:srgbClr val="000000"/>
                </a:solidFill>
                <a:ea typeface="隶书" pitchFamily="49" charset="-122"/>
              </a:rPr>
              <a:t>线索二叉树</a:t>
            </a:r>
          </a:p>
        </p:txBody>
      </p:sp>
      <p:sp>
        <p:nvSpPr>
          <p:cNvPr id="69639" name="Text Box 7">
            <a:hlinkClick r:id="" action="ppaction://noaction" highlightClick="1"/>
          </p:cNvPr>
          <p:cNvSpPr txBox="1">
            <a:spLocks noChangeArrowheads="1"/>
          </p:cNvSpPr>
          <p:nvPr/>
        </p:nvSpPr>
        <p:spPr bwMode="auto">
          <a:xfrm>
            <a:off x="2819400" y="4191000"/>
            <a:ext cx="5518150" cy="701675"/>
          </a:xfrm>
          <a:prstGeom prst="rect">
            <a:avLst/>
          </a:prstGeom>
          <a:noFill/>
          <a:ln w="12700" cap="sq" algn="ctr">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6.6 </a:t>
            </a:r>
            <a:r>
              <a:rPr lang="zh-CN" altLang="en-US" sz="4000" b="1">
                <a:solidFill>
                  <a:srgbClr val="000000"/>
                </a:solidFill>
                <a:ea typeface="隶书" pitchFamily="49" charset="-122"/>
              </a:rPr>
              <a:t>树和森林的表示方法</a:t>
            </a:r>
          </a:p>
        </p:txBody>
      </p:sp>
      <p:sp>
        <p:nvSpPr>
          <p:cNvPr id="69640" name="Text Box 8">
            <a:hlinkClick r:id="" action="ppaction://noaction" highlightClick="1"/>
          </p:cNvPr>
          <p:cNvSpPr txBox="1">
            <a:spLocks noChangeArrowheads="1"/>
          </p:cNvSpPr>
          <p:nvPr/>
        </p:nvSpPr>
        <p:spPr bwMode="auto">
          <a:xfrm>
            <a:off x="228600" y="4953000"/>
            <a:ext cx="5414963" cy="701675"/>
          </a:xfrm>
          <a:prstGeom prst="rect">
            <a:avLst/>
          </a:prstGeom>
          <a:noFill/>
          <a:ln w="12700" cap="sq" algn="ctr">
            <a:noFill/>
            <a:miter lim="800000"/>
            <a:headEnd type="none" w="sm" len="sm"/>
            <a:tailEnd type="none" w="sm" len="sm"/>
          </a:ln>
        </p:spPr>
        <p:txBody>
          <a:bodyPr>
            <a:spAutoFit/>
          </a:bodyPr>
          <a:lstStyle/>
          <a:p>
            <a:r>
              <a:rPr lang="en-US" altLang="zh-CN" sz="4000" b="1">
                <a:solidFill>
                  <a:srgbClr val="000000"/>
                </a:solidFill>
                <a:ea typeface="隶书" pitchFamily="49" charset="-122"/>
              </a:rPr>
              <a:t>6.7 </a:t>
            </a:r>
            <a:r>
              <a:rPr lang="zh-CN" altLang="en-US" sz="4000" b="1">
                <a:solidFill>
                  <a:srgbClr val="000000"/>
                </a:solidFill>
                <a:ea typeface="隶书" pitchFamily="49" charset="-122"/>
              </a:rPr>
              <a:t>树和森林的遍历</a:t>
            </a:r>
          </a:p>
        </p:txBody>
      </p:sp>
      <p:sp>
        <p:nvSpPr>
          <p:cNvPr id="69641" name="Text Box 9">
            <a:hlinkClick r:id="" action="ppaction://noaction" highlightClick="1"/>
          </p:cNvPr>
          <p:cNvSpPr txBox="1">
            <a:spLocks noChangeArrowheads="1"/>
          </p:cNvSpPr>
          <p:nvPr/>
        </p:nvSpPr>
        <p:spPr bwMode="auto">
          <a:xfrm>
            <a:off x="2895600" y="5715000"/>
            <a:ext cx="6026150" cy="701675"/>
          </a:xfrm>
          <a:prstGeom prst="rect">
            <a:avLst/>
          </a:prstGeom>
          <a:noFill/>
          <a:ln w="12700" cap="sq">
            <a:noFill/>
            <a:miter lim="800000"/>
            <a:headEnd type="none" w="sm" len="sm"/>
            <a:tailEnd type="none" w="sm" len="sm"/>
          </a:ln>
        </p:spPr>
        <p:txBody>
          <a:bodyPr wrap="none">
            <a:spAutoFit/>
          </a:bodyPr>
          <a:lstStyle/>
          <a:p>
            <a:r>
              <a:rPr lang="en-US" altLang="zh-CN" sz="4000" b="1">
                <a:solidFill>
                  <a:srgbClr val="000000"/>
                </a:solidFill>
                <a:ea typeface="隶书" pitchFamily="49" charset="-122"/>
              </a:rPr>
              <a:t>6.8 </a:t>
            </a:r>
            <a:r>
              <a:rPr lang="zh-CN" altLang="en-US" sz="4000" b="1">
                <a:solidFill>
                  <a:srgbClr val="000000"/>
                </a:solidFill>
                <a:ea typeface="隶书" pitchFamily="49" charset="-122"/>
              </a:rPr>
              <a:t>哈夫曼树与哈夫曼编码</a:t>
            </a:r>
          </a:p>
        </p:txBody>
      </p:sp>
    </p:spTree>
    <p:extLst>
      <p:ext uri="{BB962C8B-B14F-4D97-AF65-F5344CB8AC3E}">
        <p14:creationId xmlns:p14="http://schemas.microsoft.com/office/powerpoint/2010/main" val="1488563948"/>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337262" y="536524"/>
            <a:ext cx="4419600" cy="1323439"/>
          </a:xfrm>
          <a:prstGeom prst="rect">
            <a:avLst/>
          </a:prstGeom>
          <a:noFill/>
          <a:ln w="9525">
            <a:noFill/>
            <a:miter lim="800000"/>
            <a:headEnd/>
            <a:tailEnd/>
          </a:ln>
        </p:spPr>
        <p:txBody>
          <a:bodyPr>
            <a:spAutoFit/>
          </a:bodyPr>
          <a:lstStyle/>
          <a:p>
            <a:pPr eaLnBrk="0" hangingPunct="0">
              <a:spcBef>
                <a:spcPct val="50000"/>
              </a:spcBef>
            </a:pPr>
            <a:r>
              <a:rPr lang="zh-CN" altLang="en-US" sz="8000" b="1" dirty="0" smtClean="0">
                <a:ea typeface="隶书" pitchFamily="49" charset="-122"/>
              </a:rPr>
              <a:t>本讲</a:t>
            </a:r>
            <a:r>
              <a:rPr lang="zh-CN" altLang="en-US" sz="8000" b="1" dirty="0">
                <a:ea typeface="隶书" pitchFamily="49" charset="-122"/>
              </a:rPr>
              <a:t>作业</a:t>
            </a:r>
          </a:p>
        </p:txBody>
      </p:sp>
      <p:sp>
        <p:nvSpPr>
          <p:cNvPr id="2052" name="Text Box 3"/>
          <p:cNvSpPr txBox="1">
            <a:spLocks noChangeArrowheads="1"/>
          </p:cNvSpPr>
          <p:nvPr/>
        </p:nvSpPr>
        <p:spPr bwMode="auto">
          <a:xfrm>
            <a:off x="1665070" y="2672017"/>
            <a:ext cx="6583580" cy="2462213"/>
          </a:xfrm>
          <a:prstGeom prst="rect">
            <a:avLst/>
          </a:prstGeom>
          <a:noFill/>
          <a:ln w="9525">
            <a:noFill/>
            <a:miter lim="800000"/>
            <a:headEnd/>
            <a:tailEnd/>
          </a:ln>
        </p:spPr>
        <p:txBody>
          <a:bodyPr wrap="square">
            <a:spAutoFit/>
          </a:bodyPr>
          <a:lstStyle/>
          <a:p>
            <a:pPr eaLnBrk="0" hangingPunct="0">
              <a:spcBef>
                <a:spcPct val="50000"/>
              </a:spcBef>
            </a:pPr>
            <a:r>
              <a:rPr lang="zh-CN" altLang="en-US" sz="2800" dirty="0">
                <a:latin typeface="黑体" pitchFamily="49" charset="-122"/>
                <a:ea typeface="黑体" pitchFamily="49" charset="-122"/>
              </a:rPr>
              <a:t>习题</a:t>
            </a:r>
            <a:r>
              <a:rPr lang="en-US" altLang="zh-CN" sz="2800" dirty="0">
                <a:latin typeface="黑体" pitchFamily="49" charset="-122"/>
                <a:ea typeface="黑体" pitchFamily="49" charset="-122"/>
              </a:rPr>
              <a:t>6.5 </a:t>
            </a:r>
            <a:r>
              <a:rPr lang="zh-CN" altLang="en-US" sz="2800" dirty="0">
                <a:latin typeface="黑体" pitchFamily="49" charset="-122"/>
                <a:ea typeface="黑体" pitchFamily="49" charset="-122"/>
              </a:rPr>
              <a:t>根据三元组序列建立二叉</a:t>
            </a:r>
            <a:r>
              <a:rPr lang="zh-CN" altLang="en-US" sz="2800" dirty="0" smtClean="0">
                <a:latin typeface="黑体" pitchFamily="49" charset="-122"/>
                <a:ea typeface="黑体" pitchFamily="49" charset="-122"/>
              </a:rPr>
              <a:t>链表</a:t>
            </a:r>
            <a:endParaRPr lang="en-US" altLang="zh-CN" sz="2800" dirty="0" smtClean="0">
              <a:latin typeface="黑体" pitchFamily="49" charset="-122"/>
              <a:ea typeface="黑体" pitchFamily="49" charset="-122"/>
            </a:endParaRPr>
          </a:p>
          <a:p>
            <a:pPr eaLnBrk="0" hangingPunct="0">
              <a:spcBef>
                <a:spcPct val="50000"/>
              </a:spcBef>
            </a:pPr>
            <a:r>
              <a:rPr lang="zh-CN" altLang="zh-CN" sz="2800" dirty="0">
                <a:latin typeface="黑体" pitchFamily="49" charset="-122"/>
                <a:ea typeface="黑体" pitchFamily="49" charset="-122"/>
              </a:rPr>
              <a:t>习题</a:t>
            </a:r>
            <a:r>
              <a:rPr lang="en-US" altLang="zh-CN" sz="2800" dirty="0">
                <a:latin typeface="黑体" pitchFamily="49" charset="-122"/>
                <a:ea typeface="黑体" pitchFamily="49" charset="-122"/>
              </a:rPr>
              <a:t>6.6 </a:t>
            </a:r>
            <a:r>
              <a:rPr lang="zh-CN" altLang="zh-CN" sz="2800" dirty="0">
                <a:latin typeface="黑体" pitchFamily="49" charset="-122"/>
                <a:ea typeface="黑体" pitchFamily="49" charset="-122"/>
              </a:rPr>
              <a:t>求二叉树所有子树大小</a:t>
            </a:r>
            <a:endParaRPr lang="en-US" altLang="zh-CN" sz="2800" dirty="0">
              <a:latin typeface="黑体" pitchFamily="49" charset="-122"/>
              <a:ea typeface="黑体" pitchFamily="49" charset="-122"/>
            </a:endParaRPr>
          </a:p>
          <a:p>
            <a:pPr eaLnBrk="0" hangingPunct="0">
              <a:spcBef>
                <a:spcPct val="50000"/>
              </a:spcBef>
            </a:pPr>
            <a:r>
              <a:rPr lang="zh-CN" altLang="zh-CN" sz="2800" dirty="0">
                <a:latin typeface="黑体" pitchFamily="49" charset="-122"/>
                <a:ea typeface="黑体" pitchFamily="49" charset="-122"/>
              </a:rPr>
              <a:t>习题</a:t>
            </a:r>
            <a:r>
              <a:rPr lang="en-US" altLang="zh-CN" sz="2800" dirty="0">
                <a:latin typeface="黑体" pitchFamily="49" charset="-122"/>
                <a:ea typeface="黑体" pitchFamily="49" charset="-122"/>
              </a:rPr>
              <a:t>6.7 </a:t>
            </a:r>
            <a:r>
              <a:rPr lang="zh-CN" altLang="zh-CN" sz="2800" dirty="0">
                <a:latin typeface="黑体" pitchFamily="49" charset="-122"/>
                <a:ea typeface="黑体" pitchFamily="49" charset="-122"/>
              </a:rPr>
              <a:t>双亲至孩子兄弟链表</a:t>
            </a:r>
            <a:endParaRPr lang="en-US" altLang="zh-CN" sz="2800" dirty="0">
              <a:latin typeface="黑体" pitchFamily="49" charset="-122"/>
              <a:ea typeface="黑体" pitchFamily="49" charset="-122"/>
            </a:endParaRPr>
          </a:p>
          <a:p>
            <a:pPr eaLnBrk="0" hangingPunct="0">
              <a:spcBef>
                <a:spcPct val="50000"/>
              </a:spcBef>
            </a:pPr>
            <a:r>
              <a:rPr lang="zh-CN" altLang="zh-CN" sz="2800" b="1" dirty="0" smtClean="0"/>
              <a:t>难题</a:t>
            </a:r>
            <a:r>
              <a:rPr lang="en-US" altLang="zh-CN" sz="2800" b="1" dirty="0"/>
              <a:t>2</a:t>
            </a:r>
            <a:endParaRPr lang="en-US" altLang="zh-CN" sz="2800" dirty="0">
              <a:latin typeface="黑体" pitchFamily="49" charset="-122"/>
              <a:ea typeface="黑体" pitchFamily="49" charset="-122"/>
            </a:endParaRPr>
          </a:p>
        </p:txBody>
      </p:sp>
      <p:graphicFrame>
        <p:nvGraphicFramePr>
          <p:cNvPr id="2050" name="Object 4">
            <a:hlinkClick r:id="" action="ppaction://hlinkshowjump?jump=endshow" highlightClick="1"/>
          </p:cNvPr>
          <p:cNvGraphicFramePr>
            <a:graphicFrameLocks noChangeAspect="1"/>
          </p:cNvGraphicFramePr>
          <p:nvPr/>
        </p:nvGraphicFramePr>
        <p:xfrm>
          <a:off x="8248650" y="5695950"/>
          <a:ext cx="514350" cy="857250"/>
        </p:xfrm>
        <a:graphic>
          <a:graphicData uri="http://schemas.openxmlformats.org/presentationml/2006/ole">
            <mc:AlternateContent xmlns:mc="http://schemas.openxmlformats.org/markup-compatibility/2006">
              <mc:Choice xmlns:v="urn:schemas-microsoft-com:vml" Requires="v">
                <p:oleObj spid="_x0000_s8195" name="Clip" r:id="rId3" imgW="2033280" imgH="3390840" progId="">
                  <p:embed/>
                </p:oleObj>
              </mc:Choice>
              <mc:Fallback>
                <p:oleObj name="Clip" r:id="rId3" imgW="2033280" imgH="33908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5695950"/>
                        <a:ext cx="5143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693496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flipH="1">
            <a:off x="1600200" y="2895600"/>
            <a:ext cx="1447800" cy="685800"/>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48131" name="Line 3"/>
          <p:cNvSpPr>
            <a:spLocks noChangeShapeType="1"/>
          </p:cNvSpPr>
          <p:nvPr/>
        </p:nvSpPr>
        <p:spPr bwMode="auto">
          <a:xfrm>
            <a:off x="4114800" y="2895600"/>
            <a:ext cx="1219200" cy="533400"/>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48132" name="Line 4"/>
          <p:cNvSpPr>
            <a:spLocks noChangeShapeType="1"/>
          </p:cNvSpPr>
          <p:nvPr/>
        </p:nvSpPr>
        <p:spPr bwMode="auto">
          <a:xfrm>
            <a:off x="2209800" y="4114800"/>
            <a:ext cx="304800" cy="685800"/>
          </a:xfrm>
          <a:prstGeom prst="line">
            <a:avLst/>
          </a:prstGeom>
          <a:noFill/>
          <a:ln w="44450" cap="sq">
            <a:solidFill>
              <a:srgbClr val="005400"/>
            </a:solidFill>
            <a:round/>
            <a:headEnd type="none" w="sm" len="sm"/>
            <a:tailEnd type="none" w="sm" len="sm"/>
          </a:ln>
        </p:spPr>
        <p:txBody>
          <a:bodyPr wrap="none" anchor="ctr"/>
          <a:lstStyle/>
          <a:p>
            <a:endParaRPr lang="zh-CN" altLang="en-US"/>
          </a:p>
        </p:txBody>
      </p:sp>
      <p:sp>
        <p:nvSpPr>
          <p:cNvPr id="48133" name="Line 5"/>
          <p:cNvSpPr>
            <a:spLocks noChangeShapeType="1"/>
          </p:cNvSpPr>
          <p:nvPr/>
        </p:nvSpPr>
        <p:spPr bwMode="auto">
          <a:xfrm>
            <a:off x="6096000" y="3962400"/>
            <a:ext cx="1219200" cy="669925"/>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48134" name="Line 6"/>
          <p:cNvSpPr>
            <a:spLocks noChangeShapeType="1"/>
          </p:cNvSpPr>
          <p:nvPr/>
        </p:nvSpPr>
        <p:spPr bwMode="auto">
          <a:xfrm flipH="1">
            <a:off x="5867400" y="5181600"/>
            <a:ext cx="990600" cy="685800"/>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48135" name="Text Box 7"/>
          <p:cNvSpPr txBox="1">
            <a:spLocks noChangeArrowheads="1"/>
          </p:cNvSpPr>
          <p:nvPr/>
        </p:nvSpPr>
        <p:spPr bwMode="auto">
          <a:xfrm>
            <a:off x="381000" y="-63500"/>
            <a:ext cx="4110038" cy="1079500"/>
          </a:xfrm>
          <a:prstGeom prst="rect">
            <a:avLst/>
          </a:prstGeom>
          <a:noFill/>
          <a:ln w="12700" cap="sq">
            <a:noFill/>
            <a:miter lim="800000"/>
            <a:headEnd type="none" w="sm" len="sm"/>
            <a:tailEnd type="none" w="sm" len="sm"/>
          </a:ln>
        </p:spPr>
        <p:txBody>
          <a:bodyPr wrap="none">
            <a:spAutoFit/>
          </a:bodyPr>
          <a:lstStyle/>
          <a:p>
            <a:pPr>
              <a:lnSpc>
                <a:spcPct val="120000"/>
              </a:lnSpc>
            </a:pPr>
            <a:r>
              <a:rPr lang="zh-CN" altLang="en-US" sz="5400" b="1">
                <a:solidFill>
                  <a:srgbClr val="0000FF"/>
                </a:solidFill>
                <a:ea typeface="楷体_GB2312" pitchFamily="49" charset="-122"/>
              </a:rPr>
              <a:t>中序</a:t>
            </a:r>
            <a:r>
              <a:rPr lang="zh-CN" altLang="en-US" sz="4000" b="1">
                <a:solidFill>
                  <a:srgbClr val="800000"/>
                </a:solidFill>
                <a:ea typeface="楷体_GB2312" pitchFamily="49" charset="-122"/>
              </a:rPr>
              <a:t>线索二叉树</a:t>
            </a:r>
          </a:p>
        </p:txBody>
      </p:sp>
      <p:sp>
        <p:nvSpPr>
          <p:cNvPr id="48136" name="Text Box 8"/>
          <p:cNvSpPr txBox="1">
            <a:spLocks noChangeArrowheads="1"/>
          </p:cNvSpPr>
          <p:nvPr/>
        </p:nvSpPr>
        <p:spPr bwMode="auto">
          <a:xfrm>
            <a:off x="4067175" y="1143000"/>
            <a:ext cx="5029200" cy="64135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a:t>中序遍历：</a:t>
            </a:r>
            <a:r>
              <a:rPr lang="zh-CN" altLang="en-US" sz="3600"/>
              <a:t> </a:t>
            </a:r>
            <a:r>
              <a:rPr lang="en-US" altLang="zh-CN" sz="3600"/>
              <a:t>B C A D F E</a:t>
            </a:r>
          </a:p>
        </p:txBody>
      </p:sp>
      <p:grpSp>
        <p:nvGrpSpPr>
          <p:cNvPr id="2" name="Group 9"/>
          <p:cNvGrpSpPr>
            <a:grpSpLocks/>
          </p:cNvGrpSpPr>
          <p:nvPr/>
        </p:nvGrpSpPr>
        <p:grpSpPr bwMode="auto">
          <a:xfrm>
            <a:off x="2438400" y="2362200"/>
            <a:ext cx="2286000" cy="549275"/>
            <a:chOff x="1536" y="1478"/>
            <a:chExt cx="1440" cy="346"/>
          </a:xfrm>
        </p:grpSpPr>
        <p:sp>
          <p:nvSpPr>
            <p:cNvPr id="48209" name="Rectangle 10"/>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sz="3600" b="1">
                  <a:solidFill>
                    <a:srgbClr val="005400"/>
                  </a:solidFill>
                </a:rPr>
                <a:t>A</a:t>
              </a:r>
              <a:endParaRPr lang="en-US" altLang="zh-CN"/>
            </a:p>
          </p:txBody>
        </p:sp>
        <p:sp>
          <p:nvSpPr>
            <p:cNvPr id="48210" name="Line 11"/>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211" name="Line 12"/>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212" name="Line 13"/>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213" name="Line 14"/>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grpSp>
        <p:nvGrpSpPr>
          <p:cNvPr id="3" name="Group 15"/>
          <p:cNvGrpSpPr>
            <a:grpSpLocks/>
          </p:cNvGrpSpPr>
          <p:nvPr/>
        </p:nvGrpSpPr>
        <p:grpSpPr bwMode="auto">
          <a:xfrm>
            <a:off x="609600" y="3581400"/>
            <a:ext cx="2286000" cy="549275"/>
            <a:chOff x="1536" y="1478"/>
            <a:chExt cx="1440" cy="346"/>
          </a:xfrm>
        </p:grpSpPr>
        <p:sp>
          <p:nvSpPr>
            <p:cNvPr id="48204" name="Rectangle 16"/>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sz="3600" b="1">
                  <a:solidFill>
                    <a:srgbClr val="005400"/>
                  </a:solidFill>
                </a:rPr>
                <a:t>B</a:t>
              </a:r>
              <a:endParaRPr lang="en-US" altLang="zh-CN"/>
            </a:p>
          </p:txBody>
        </p:sp>
        <p:sp>
          <p:nvSpPr>
            <p:cNvPr id="48205" name="Line 17"/>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206" name="Line 18"/>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207" name="Line 19"/>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208" name="Line 20"/>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grpSp>
        <p:nvGrpSpPr>
          <p:cNvPr id="4" name="Group 21"/>
          <p:cNvGrpSpPr>
            <a:grpSpLocks/>
          </p:cNvGrpSpPr>
          <p:nvPr/>
        </p:nvGrpSpPr>
        <p:grpSpPr bwMode="auto">
          <a:xfrm>
            <a:off x="4343400" y="3429000"/>
            <a:ext cx="2286000" cy="549275"/>
            <a:chOff x="1536" y="1478"/>
            <a:chExt cx="1440" cy="346"/>
          </a:xfrm>
        </p:grpSpPr>
        <p:sp>
          <p:nvSpPr>
            <p:cNvPr id="48199" name="Rectangle 22"/>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sz="3600" b="1">
                  <a:solidFill>
                    <a:srgbClr val="005400"/>
                  </a:solidFill>
                </a:rPr>
                <a:t>D</a:t>
              </a:r>
              <a:endParaRPr lang="en-US" altLang="zh-CN"/>
            </a:p>
          </p:txBody>
        </p:sp>
        <p:sp>
          <p:nvSpPr>
            <p:cNvPr id="48200" name="Line 23"/>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201" name="Line 24"/>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202" name="Line 25"/>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203" name="Line 26"/>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grpSp>
        <p:nvGrpSpPr>
          <p:cNvPr id="5" name="Group 27"/>
          <p:cNvGrpSpPr>
            <a:grpSpLocks/>
          </p:cNvGrpSpPr>
          <p:nvPr/>
        </p:nvGrpSpPr>
        <p:grpSpPr bwMode="auto">
          <a:xfrm>
            <a:off x="1524000" y="4800600"/>
            <a:ext cx="2286000" cy="549275"/>
            <a:chOff x="1536" y="1478"/>
            <a:chExt cx="1440" cy="346"/>
          </a:xfrm>
        </p:grpSpPr>
        <p:sp>
          <p:nvSpPr>
            <p:cNvPr id="48194" name="Rectangle 28"/>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sz="3600" b="1">
                  <a:solidFill>
                    <a:srgbClr val="005400"/>
                  </a:solidFill>
                </a:rPr>
                <a:t>C</a:t>
              </a:r>
              <a:endParaRPr lang="en-US" altLang="zh-CN"/>
            </a:p>
          </p:txBody>
        </p:sp>
        <p:sp>
          <p:nvSpPr>
            <p:cNvPr id="48195" name="Line 29"/>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196" name="Line 30"/>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197" name="Line 31"/>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198" name="Line 32"/>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grpSp>
        <p:nvGrpSpPr>
          <p:cNvPr id="6" name="Group 33"/>
          <p:cNvGrpSpPr>
            <a:grpSpLocks/>
          </p:cNvGrpSpPr>
          <p:nvPr/>
        </p:nvGrpSpPr>
        <p:grpSpPr bwMode="auto">
          <a:xfrm>
            <a:off x="6172200" y="4648200"/>
            <a:ext cx="2286000" cy="549275"/>
            <a:chOff x="1536" y="1478"/>
            <a:chExt cx="1440" cy="346"/>
          </a:xfrm>
        </p:grpSpPr>
        <p:sp>
          <p:nvSpPr>
            <p:cNvPr id="48189" name="Rectangle 34"/>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sz="3600" b="1">
                  <a:solidFill>
                    <a:srgbClr val="005400"/>
                  </a:solidFill>
                </a:rPr>
                <a:t>E</a:t>
              </a:r>
              <a:endParaRPr lang="en-US" altLang="zh-CN"/>
            </a:p>
          </p:txBody>
        </p:sp>
        <p:sp>
          <p:nvSpPr>
            <p:cNvPr id="48190" name="Line 35"/>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191" name="Line 36"/>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192" name="Line 37"/>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193" name="Line 38"/>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grpSp>
        <p:nvGrpSpPr>
          <p:cNvPr id="7" name="Group 39"/>
          <p:cNvGrpSpPr>
            <a:grpSpLocks/>
          </p:cNvGrpSpPr>
          <p:nvPr/>
        </p:nvGrpSpPr>
        <p:grpSpPr bwMode="auto">
          <a:xfrm>
            <a:off x="4724400" y="5867400"/>
            <a:ext cx="2286000" cy="549275"/>
            <a:chOff x="1536" y="1478"/>
            <a:chExt cx="1440" cy="346"/>
          </a:xfrm>
        </p:grpSpPr>
        <p:sp>
          <p:nvSpPr>
            <p:cNvPr id="48184" name="Rectangle 40"/>
            <p:cNvSpPr>
              <a:spLocks noChangeArrowheads="1"/>
            </p:cNvSpPr>
            <p:nvPr/>
          </p:nvSpPr>
          <p:spPr bwMode="auto">
            <a:xfrm>
              <a:off x="1536" y="1478"/>
              <a:ext cx="144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lang="en-US" altLang="zh-CN" sz="3600" b="1">
                  <a:solidFill>
                    <a:srgbClr val="005400"/>
                  </a:solidFill>
                </a:rPr>
                <a:t>F</a:t>
              </a:r>
              <a:endParaRPr lang="en-US" altLang="zh-CN"/>
            </a:p>
          </p:txBody>
        </p:sp>
        <p:sp>
          <p:nvSpPr>
            <p:cNvPr id="48185" name="Line 41"/>
            <p:cNvSpPr>
              <a:spLocks noChangeShapeType="1"/>
            </p:cNvSpPr>
            <p:nvPr/>
          </p:nvSpPr>
          <p:spPr bwMode="auto">
            <a:xfrm>
              <a:off x="2064"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186" name="Line 42"/>
            <p:cNvSpPr>
              <a:spLocks noChangeShapeType="1"/>
            </p:cNvSpPr>
            <p:nvPr/>
          </p:nvSpPr>
          <p:spPr bwMode="auto">
            <a:xfrm>
              <a:off x="2400"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187" name="Line 43"/>
            <p:cNvSpPr>
              <a:spLocks noChangeShapeType="1"/>
            </p:cNvSpPr>
            <p:nvPr/>
          </p:nvSpPr>
          <p:spPr bwMode="auto">
            <a:xfrm>
              <a:off x="2688"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48188" name="Line 44"/>
            <p:cNvSpPr>
              <a:spLocks noChangeShapeType="1"/>
            </p:cNvSpPr>
            <p:nvPr/>
          </p:nvSpPr>
          <p:spPr bwMode="auto">
            <a:xfrm>
              <a:off x="1776" y="1488"/>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sp>
        <p:nvSpPr>
          <p:cNvPr id="48143" name="Text Box 45"/>
          <p:cNvSpPr txBox="1">
            <a:spLocks noChangeArrowheads="1"/>
          </p:cNvSpPr>
          <p:nvPr/>
        </p:nvSpPr>
        <p:spPr bwMode="auto">
          <a:xfrm>
            <a:off x="2438400" y="2362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0</a:t>
            </a:r>
          </a:p>
        </p:txBody>
      </p:sp>
      <p:sp>
        <p:nvSpPr>
          <p:cNvPr id="48144" name="Text Box 46"/>
          <p:cNvSpPr txBox="1">
            <a:spLocks noChangeArrowheads="1"/>
          </p:cNvSpPr>
          <p:nvPr/>
        </p:nvSpPr>
        <p:spPr bwMode="auto">
          <a:xfrm>
            <a:off x="609600" y="35814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sp>
        <p:nvSpPr>
          <p:cNvPr id="48145" name="Text Box 47"/>
          <p:cNvSpPr txBox="1">
            <a:spLocks noChangeArrowheads="1"/>
          </p:cNvSpPr>
          <p:nvPr/>
        </p:nvSpPr>
        <p:spPr bwMode="auto">
          <a:xfrm>
            <a:off x="4267200" y="2362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0</a:t>
            </a:r>
          </a:p>
        </p:txBody>
      </p:sp>
      <p:sp>
        <p:nvSpPr>
          <p:cNvPr id="48146" name="Text Box 48"/>
          <p:cNvSpPr txBox="1">
            <a:spLocks noChangeArrowheads="1"/>
          </p:cNvSpPr>
          <p:nvPr/>
        </p:nvSpPr>
        <p:spPr bwMode="auto">
          <a:xfrm>
            <a:off x="6172200" y="3429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0</a:t>
            </a:r>
          </a:p>
        </p:txBody>
      </p:sp>
      <p:sp>
        <p:nvSpPr>
          <p:cNvPr id="48147" name="Text Box 49"/>
          <p:cNvSpPr txBox="1">
            <a:spLocks noChangeArrowheads="1"/>
          </p:cNvSpPr>
          <p:nvPr/>
        </p:nvSpPr>
        <p:spPr bwMode="auto">
          <a:xfrm>
            <a:off x="6172200" y="4648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0</a:t>
            </a:r>
          </a:p>
        </p:txBody>
      </p:sp>
      <p:sp>
        <p:nvSpPr>
          <p:cNvPr id="48148" name="Text Box 50"/>
          <p:cNvSpPr txBox="1">
            <a:spLocks noChangeArrowheads="1"/>
          </p:cNvSpPr>
          <p:nvPr/>
        </p:nvSpPr>
        <p:spPr bwMode="auto">
          <a:xfrm>
            <a:off x="2438400" y="35814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0</a:t>
            </a:r>
          </a:p>
        </p:txBody>
      </p:sp>
      <p:sp>
        <p:nvSpPr>
          <p:cNvPr id="48149" name="Text Box 51"/>
          <p:cNvSpPr txBox="1">
            <a:spLocks noChangeArrowheads="1"/>
          </p:cNvSpPr>
          <p:nvPr/>
        </p:nvSpPr>
        <p:spPr bwMode="auto">
          <a:xfrm>
            <a:off x="1524000" y="48006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sp>
        <p:nvSpPr>
          <p:cNvPr id="48150" name="Text Box 52"/>
          <p:cNvSpPr txBox="1">
            <a:spLocks noChangeArrowheads="1"/>
          </p:cNvSpPr>
          <p:nvPr/>
        </p:nvSpPr>
        <p:spPr bwMode="auto">
          <a:xfrm>
            <a:off x="3352800" y="48006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sp>
        <p:nvSpPr>
          <p:cNvPr id="48151" name="Text Box 53"/>
          <p:cNvSpPr txBox="1">
            <a:spLocks noChangeArrowheads="1"/>
          </p:cNvSpPr>
          <p:nvPr/>
        </p:nvSpPr>
        <p:spPr bwMode="auto">
          <a:xfrm>
            <a:off x="4724400" y="58674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sp>
        <p:nvSpPr>
          <p:cNvPr id="48152" name="Text Box 54"/>
          <p:cNvSpPr txBox="1">
            <a:spLocks noChangeArrowheads="1"/>
          </p:cNvSpPr>
          <p:nvPr/>
        </p:nvSpPr>
        <p:spPr bwMode="auto">
          <a:xfrm>
            <a:off x="6553200" y="58674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sp>
        <p:nvSpPr>
          <p:cNvPr id="48153" name="Text Box 55"/>
          <p:cNvSpPr txBox="1">
            <a:spLocks noChangeArrowheads="1"/>
          </p:cNvSpPr>
          <p:nvPr/>
        </p:nvSpPr>
        <p:spPr bwMode="auto">
          <a:xfrm>
            <a:off x="8001000" y="46482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sp>
        <p:nvSpPr>
          <p:cNvPr id="48154" name="Text Box 56"/>
          <p:cNvSpPr txBox="1">
            <a:spLocks noChangeArrowheads="1"/>
          </p:cNvSpPr>
          <p:nvPr/>
        </p:nvSpPr>
        <p:spPr bwMode="auto">
          <a:xfrm>
            <a:off x="4343400" y="3429000"/>
            <a:ext cx="4572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t>1</a:t>
            </a:r>
          </a:p>
        </p:txBody>
      </p:sp>
      <p:sp>
        <p:nvSpPr>
          <p:cNvPr id="425017" name="Freeform 57"/>
          <p:cNvSpPr>
            <a:spLocks/>
          </p:cNvSpPr>
          <p:nvPr/>
        </p:nvSpPr>
        <p:spPr bwMode="auto">
          <a:xfrm>
            <a:off x="1752600" y="4114800"/>
            <a:ext cx="381000" cy="762000"/>
          </a:xfrm>
          <a:custGeom>
            <a:avLst/>
            <a:gdLst>
              <a:gd name="T0" fmla="*/ 2147483647 w 240"/>
              <a:gd name="T1" fmla="*/ 2147483647 h 528"/>
              <a:gd name="T2" fmla="*/ 2147483647 w 240"/>
              <a:gd name="T3" fmla="*/ 2147483647 h 528"/>
              <a:gd name="T4" fmla="*/ 0 w 240"/>
              <a:gd name="T5" fmla="*/ 0 h 528"/>
              <a:gd name="T6" fmla="*/ 0 60000 65536"/>
              <a:gd name="T7" fmla="*/ 0 60000 65536"/>
              <a:gd name="T8" fmla="*/ 0 60000 65536"/>
              <a:gd name="T9" fmla="*/ 0 w 240"/>
              <a:gd name="T10" fmla="*/ 0 h 528"/>
              <a:gd name="T11" fmla="*/ 240 w 240"/>
              <a:gd name="T12" fmla="*/ 528 h 528"/>
            </a:gdLst>
            <a:ahLst/>
            <a:cxnLst>
              <a:cxn ang="T6">
                <a:pos x="T0" y="T1"/>
              </a:cxn>
              <a:cxn ang="T7">
                <a:pos x="T2" y="T3"/>
              </a:cxn>
              <a:cxn ang="T8">
                <a:pos x="T4" y="T5"/>
              </a:cxn>
            </a:cxnLst>
            <a:rect l="T9" t="T10" r="T11" b="T12"/>
            <a:pathLst>
              <a:path w="240" h="528">
                <a:moveTo>
                  <a:pt x="240" y="528"/>
                </a:moveTo>
                <a:cubicBezTo>
                  <a:pt x="164" y="452"/>
                  <a:pt x="88" y="376"/>
                  <a:pt x="48" y="288"/>
                </a:cubicBezTo>
                <a:cubicBezTo>
                  <a:pt x="8" y="200"/>
                  <a:pt x="8" y="40"/>
                  <a:pt x="0" y="0"/>
                </a:cubicBezTo>
              </a:path>
            </a:pathLst>
          </a:custGeom>
          <a:noFill/>
          <a:ln w="38100" cap="sq">
            <a:solidFill>
              <a:srgbClr val="FF3300"/>
            </a:solidFill>
            <a:round/>
            <a:headEnd type="none" w="sm" len="sm"/>
            <a:tailEnd type="triangle" w="lg" len="med"/>
          </a:ln>
        </p:spPr>
        <p:txBody>
          <a:bodyPr wrap="none"/>
          <a:lstStyle/>
          <a:p>
            <a:endParaRPr lang="zh-CN" altLang="en-US"/>
          </a:p>
        </p:txBody>
      </p:sp>
      <p:sp>
        <p:nvSpPr>
          <p:cNvPr id="425018" name="Freeform 58"/>
          <p:cNvSpPr>
            <a:spLocks/>
          </p:cNvSpPr>
          <p:nvPr/>
        </p:nvSpPr>
        <p:spPr bwMode="auto">
          <a:xfrm>
            <a:off x="5334000" y="3962400"/>
            <a:ext cx="381000" cy="1905000"/>
          </a:xfrm>
          <a:custGeom>
            <a:avLst/>
            <a:gdLst>
              <a:gd name="T0" fmla="*/ 2147483647 w 256"/>
              <a:gd name="T1" fmla="*/ 2147483647 h 1344"/>
              <a:gd name="T2" fmla="*/ 2147483647 w 256"/>
              <a:gd name="T3" fmla="*/ 2147483647 h 1344"/>
              <a:gd name="T4" fmla="*/ 2147483647 w 256"/>
              <a:gd name="T5" fmla="*/ 2147483647 h 1344"/>
              <a:gd name="T6" fmla="*/ 2147483647 w 256"/>
              <a:gd name="T7" fmla="*/ 0 h 1344"/>
              <a:gd name="T8" fmla="*/ 0 60000 65536"/>
              <a:gd name="T9" fmla="*/ 0 60000 65536"/>
              <a:gd name="T10" fmla="*/ 0 60000 65536"/>
              <a:gd name="T11" fmla="*/ 0 60000 65536"/>
              <a:gd name="T12" fmla="*/ 0 w 256"/>
              <a:gd name="T13" fmla="*/ 0 h 1344"/>
              <a:gd name="T14" fmla="*/ 256 w 256"/>
              <a:gd name="T15" fmla="*/ 1344 h 1344"/>
            </a:gdLst>
            <a:ahLst/>
            <a:cxnLst>
              <a:cxn ang="T8">
                <a:pos x="T0" y="T1"/>
              </a:cxn>
              <a:cxn ang="T9">
                <a:pos x="T2" y="T3"/>
              </a:cxn>
              <a:cxn ang="T10">
                <a:pos x="T4" y="T5"/>
              </a:cxn>
              <a:cxn ang="T11">
                <a:pos x="T6" y="T7"/>
              </a:cxn>
            </a:cxnLst>
            <a:rect l="T12" t="T13" r="T14" b="T15"/>
            <a:pathLst>
              <a:path w="256" h="1344">
                <a:moveTo>
                  <a:pt x="16" y="1344"/>
                </a:moveTo>
                <a:cubicBezTo>
                  <a:pt x="8" y="1164"/>
                  <a:pt x="0" y="984"/>
                  <a:pt x="16" y="816"/>
                </a:cubicBezTo>
                <a:cubicBezTo>
                  <a:pt x="32" y="648"/>
                  <a:pt x="72" y="472"/>
                  <a:pt x="112" y="336"/>
                </a:cubicBezTo>
                <a:cubicBezTo>
                  <a:pt x="152" y="200"/>
                  <a:pt x="204" y="100"/>
                  <a:pt x="256" y="0"/>
                </a:cubicBezTo>
              </a:path>
            </a:pathLst>
          </a:custGeom>
          <a:noFill/>
          <a:ln w="38100" cap="sq">
            <a:solidFill>
              <a:srgbClr val="FF3300"/>
            </a:solidFill>
            <a:round/>
            <a:headEnd type="none" w="sm" len="sm"/>
            <a:tailEnd type="triangle" w="lg" len="med"/>
          </a:ln>
        </p:spPr>
        <p:txBody>
          <a:bodyPr wrap="none"/>
          <a:lstStyle/>
          <a:p>
            <a:endParaRPr lang="zh-CN" altLang="en-US"/>
          </a:p>
        </p:txBody>
      </p:sp>
      <p:sp>
        <p:nvSpPr>
          <p:cNvPr id="425019" name="Freeform 59"/>
          <p:cNvSpPr>
            <a:spLocks/>
          </p:cNvSpPr>
          <p:nvPr/>
        </p:nvSpPr>
        <p:spPr bwMode="auto">
          <a:xfrm>
            <a:off x="6248400" y="5156200"/>
            <a:ext cx="1143000" cy="787400"/>
          </a:xfrm>
          <a:custGeom>
            <a:avLst/>
            <a:gdLst>
              <a:gd name="T0" fmla="*/ 0 w 720"/>
              <a:gd name="T1" fmla="*/ 2147483647 h 496"/>
              <a:gd name="T2" fmla="*/ 2147483647 w 720"/>
              <a:gd name="T3" fmla="*/ 2147483647 h 496"/>
              <a:gd name="T4" fmla="*/ 2147483647 w 720"/>
              <a:gd name="T5" fmla="*/ 2147483647 h 496"/>
              <a:gd name="T6" fmla="*/ 2147483647 w 720"/>
              <a:gd name="T7" fmla="*/ 2147483647 h 496"/>
              <a:gd name="T8" fmla="*/ 0 60000 65536"/>
              <a:gd name="T9" fmla="*/ 0 60000 65536"/>
              <a:gd name="T10" fmla="*/ 0 60000 65536"/>
              <a:gd name="T11" fmla="*/ 0 60000 65536"/>
              <a:gd name="T12" fmla="*/ 0 w 720"/>
              <a:gd name="T13" fmla="*/ 0 h 496"/>
              <a:gd name="T14" fmla="*/ 720 w 720"/>
              <a:gd name="T15" fmla="*/ 496 h 496"/>
            </a:gdLst>
            <a:ahLst/>
            <a:cxnLst>
              <a:cxn ang="T8">
                <a:pos x="T0" y="T1"/>
              </a:cxn>
              <a:cxn ang="T9">
                <a:pos x="T2" y="T3"/>
              </a:cxn>
              <a:cxn ang="T10">
                <a:pos x="T4" y="T5"/>
              </a:cxn>
              <a:cxn ang="T11">
                <a:pos x="T6" y="T7"/>
              </a:cxn>
            </a:cxnLst>
            <a:rect l="T12" t="T13" r="T14" b="T15"/>
            <a:pathLst>
              <a:path w="720" h="496">
                <a:moveTo>
                  <a:pt x="0" y="496"/>
                </a:moveTo>
                <a:cubicBezTo>
                  <a:pt x="120" y="472"/>
                  <a:pt x="240" y="448"/>
                  <a:pt x="336" y="400"/>
                </a:cubicBezTo>
                <a:cubicBezTo>
                  <a:pt x="432" y="352"/>
                  <a:pt x="512" y="272"/>
                  <a:pt x="576" y="208"/>
                </a:cubicBezTo>
                <a:cubicBezTo>
                  <a:pt x="640" y="144"/>
                  <a:pt x="696" y="0"/>
                  <a:pt x="720" y="16"/>
                </a:cubicBezTo>
              </a:path>
            </a:pathLst>
          </a:custGeom>
          <a:noFill/>
          <a:ln w="38100" cap="sq">
            <a:solidFill>
              <a:srgbClr val="0000FF"/>
            </a:solidFill>
            <a:round/>
            <a:headEnd type="none" w="sm" len="sm"/>
            <a:tailEnd type="triangle" w="lg" len="med"/>
          </a:ln>
        </p:spPr>
        <p:txBody>
          <a:bodyPr wrap="none"/>
          <a:lstStyle/>
          <a:p>
            <a:endParaRPr lang="zh-CN" altLang="en-US"/>
          </a:p>
        </p:txBody>
      </p:sp>
      <p:grpSp>
        <p:nvGrpSpPr>
          <p:cNvPr id="8" name="Group 60"/>
          <p:cNvGrpSpPr>
            <a:grpSpLocks/>
          </p:cNvGrpSpPr>
          <p:nvPr/>
        </p:nvGrpSpPr>
        <p:grpSpPr bwMode="auto">
          <a:xfrm rot="1630991">
            <a:off x="827088" y="1125538"/>
            <a:ext cx="1295400" cy="2532062"/>
            <a:chOff x="144" y="1392"/>
            <a:chExt cx="816" cy="912"/>
          </a:xfrm>
        </p:grpSpPr>
        <p:sp>
          <p:nvSpPr>
            <p:cNvPr id="48182" name="Freeform 61"/>
            <p:cNvSpPr>
              <a:spLocks/>
            </p:cNvSpPr>
            <p:nvPr/>
          </p:nvSpPr>
          <p:spPr bwMode="auto">
            <a:xfrm>
              <a:off x="288" y="1728"/>
              <a:ext cx="480" cy="576"/>
            </a:xfrm>
            <a:custGeom>
              <a:avLst/>
              <a:gdLst>
                <a:gd name="T0" fmla="*/ 480 w 480"/>
                <a:gd name="T1" fmla="*/ 576 h 576"/>
                <a:gd name="T2" fmla="*/ 96 w 480"/>
                <a:gd name="T3" fmla="*/ 288 h 576"/>
                <a:gd name="T4" fmla="*/ 0 w 480"/>
                <a:gd name="T5" fmla="*/ 0 h 576"/>
                <a:gd name="T6" fmla="*/ 0 60000 65536"/>
                <a:gd name="T7" fmla="*/ 0 60000 65536"/>
                <a:gd name="T8" fmla="*/ 0 60000 65536"/>
                <a:gd name="T9" fmla="*/ 0 w 480"/>
                <a:gd name="T10" fmla="*/ 0 h 576"/>
                <a:gd name="T11" fmla="*/ 480 w 480"/>
                <a:gd name="T12" fmla="*/ 576 h 576"/>
              </a:gdLst>
              <a:ahLst/>
              <a:cxnLst>
                <a:cxn ang="T6">
                  <a:pos x="T0" y="T1"/>
                </a:cxn>
                <a:cxn ang="T7">
                  <a:pos x="T2" y="T3"/>
                </a:cxn>
                <a:cxn ang="T8">
                  <a:pos x="T4" y="T5"/>
                </a:cxn>
              </a:cxnLst>
              <a:rect l="T9" t="T10" r="T11" b="T12"/>
              <a:pathLst>
                <a:path w="480" h="576">
                  <a:moveTo>
                    <a:pt x="480" y="576"/>
                  </a:moveTo>
                  <a:cubicBezTo>
                    <a:pt x="328" y="480"/>
                    <a:pt x="176" y="384"/>
                    <a:pt x="96" y="288"/>
                  </a:cubicBezTo>
                  <a:cubicBezTo>
                    <a:pt x="16" y="192"/>
                    <a:pt x="8" y="96"/>
                    <a:pt x="0" y="0"/>
                  </a:cubicBezTo>
                </a:path>
              </a:pathLst>
            </a:custGeom>
            <a:noFill/>
            <a:ln w="38100" cap="sq">
              <a:solidFill>
                <a:srgbClr val="FF3300"/>
              </a:solidFill>
              <a:round/>
              <a:headEnd type="none" w="sm" len="sm"/>
              <a:tailEnd type="triangle" w="lg" len="med"/>
            </a:ln>
          </p:spPr>
          <p:txBody>
            <a:bodyPr wrap="none"/>
            <a:lstStyle/>
            <a:p>
              <a:endParaRPr lang="zh-CN" altLang="en-US"/>
            </a:p>
          </p:txBody>
        </p:sp>
        <p:sp>
          <p:nvSpPr>
            <p:cNvPr id="48183" name="Text Box 62"/>
            <p:cNvSpPr txBox="1">
              <a:spLocks noChangeArrowheads="1"/>
            </p:cNvSpPr>
            <p:nvPr/>
          </p:nvSpPr>
          <p:spPr bwMode="auto">
            <a:xfrm>
              <a:off x="144" y="1392"/>
              <a:ext cx="816" cy="165"/>
            </a:xfrm>
            <a:prstGeom prst="rect">
              <a:avLst/>
            </a:prstGeom>
            <a:noFill/>
            <a:ln w="12700" cap="sq">
              <a:noFill/>
              <a:miter lim="800000"/>
              <a:headEnd type="none" w="sm" len="sm"/>
              <a:tailEnd type="none" w="sm" len="sm"/>
            </a:ln>
          </p:spPr>
          <p:txBody>
            <a:bodyPr>
              <a:spAutoFit/>
            </a:bodyPr>
            <a:lstStyle/>
            <a:p>
              <a:pPr>
                <a:spcBef>
                  <a:spcPct val="50000"/>
                </a:spcBef>
              </a:pPr>
              <a:endParaRPr lang="zh-CN" altLang="zh-CN"/>
            </a:p>
          </p:txBody>
        </p:sp>
      </p:grpSp>
      <p:sp>
        <p:nvSpPr>
          <p:cNvPr id="425023" name="Freeform 63"/>
          <p:cNvSpPr>
            <a:spLocks/>
          </p:cNvSpPr>
          <p:nvPr/>
        </p:nvSpPr>
        <p:spPr bwMode="auto">
          <a:xfrm>
            <a:off x="3581400" y="2895600"/>
            <a:ext cx="1295400" cy="609600"/>
          </a:xfrm>
          <a:custGeom>
            <a:avLst/>
            <a:gdLst>
              <a:gd name="T0" fmla="*/ 2147483647 w 816"/>
              <a:gd name="T1" fmla="*/ 2147483647 h 384"/>
              <a:gd name="T2" fmla="*/ 2147483647 w 816"/>
              <a:gd name="T3" fmla="*/ 2147483647 h 384"/>
              <a:gd name="T4" fmla="*/ 0 w 816"/>
              <a:gd name="T5" fmla="*/ 0 h 384"/>
              <a:gd name="T6" fmla="*/ 0 60000 65536"/>
              <a:gd name="T7" fmla="*/ 0 60000 65536"/>
              <a:gd name="T8" fmla="*/ 0 60000 65536"/>
              <a:gd name="T9" fmla="*/ 0 w 816"/>
              <a:gd name="T10" fmla="*/ 0 h 384"/>
              <a:gd name="T11" fmla="*/ 816 w 816"/>
              <a:gd name="T12" fmla="*/ 384 h 384"/>
            </a:gdLst>
            <a:ahLst/>
            <a:cxnLst>
              <a:cxn ang="T6">
                <a:pos x="T0" y="T1"/>
              </a:cxn>
              <a:cxn ang="T7">
                <a:pos x="T2" y="T3"/>
              </a:cxn>
              <a:cxn ang="T8">
                <a:pos x="T4" y="T5"/>
              </a:cxn>
            </a:cxnLst>
            <a:rect l="T9" t="T10" r="T11" b="T12"/>
            <a:pathLst>
              <a:path w="816" h="384">
                <a:moveTo>
                  <a:pt x="816" y="384"/>
                </a:moveTo>
                <a:cubicBezTo>
                  <a:pt x="644" y="344"/>
                  <a:pt x="472" y="304"/>
                  <a:pt x="336" y="240"/>
                </a:cubicBezTo>
                <a:cubicBezTo>
                  <a:pt x="200" y="176"/>
                  <a:pt x="100" y="88"/>
                  <a:pt x="0" y="0"/>
                </a:cubicBezTo>
              </a:path>
            </a:pathLst>
          </a:custGeom>
          <a:noFill/>
          <a:ln w="38100" cap="sq">
            <a:solidFill>
              <a:srgbClr val="FF3300"/>
            </a:solidFill>
            <a:round/>
            <a:headEnd type="none" w="sm" len="sm"/>
            <a:tailEnd type="triangle" w="lg" len="med"/>
          </a:ln>
        </p:spPr>
        <p:txBody>
          <a:bodyPr wrap="none"/>
          <a:lstStyle/>
          <a:p>
            <a:endParaRPr lang="zh-CN" altLang="en-US"/>
          </a:p>
        </p:txBody>
      </p:sp>
      <p:grpSp>
        <p:nvGrpSpPr>
          <p:cNvPr id="9" name="Group 64"/>
          <p:cNvGrpSpPr>
            <a:grpSpLocks/>
          </p:cNvGrpSpPr>
          <p:nvPr/>
        </p:nvGrpSpPr>
        <p:grpSpPr bwMode="auto">
          <a:xfrm>
            <a:off x="7543800" y="2971800"/>
            <a:ext cx="1295400" cy="1752600"/>
            <a:chOff x="4752" y="1872"/>
            <a:chExt cx="816" cy="1104"/>
          </a:xfrm>
        </p:grpSpPr>
        <p:sp>
          <p:nvSpPr>
            <p:cNvPr id="48180" name="Text Box 65"/>
            <p:cNvSpPr txBox="1">
              <a:spLocks noChangeArrowheads="1"/>
            </p:cNvSpPr>
            <p:nvPr/>
          </p:nvSpPr>
          <p:spPr bwMode="auto">
            <a:xfrm>
              <a:off x="4752" y="1872"/>
              <a:ext cx="816" cy="288"/>
            </a:xfrm>
            <a:prstGeom prst="rect">
              <a:avLst/>
            </a:prstGeom>
            <a:noFill/>
            <a:ln w="12700" cap="sq">
              <a:noFill/>
              <a:miter lim="800000"/>
              <a:headEnd type="none" w="sm" len="sm"/>
              <a:tailEnd type="none" w="sm" len="sm"/>
            </a:ln>
          </p:spPr>
          <p:txBody>
            <a:bodyPr>
              <a:spAutoFit/>
            </a:bodyPr>
            <a:lstStyle/>
            <a:p>
              <a:pPr>
                <a:spcBef>
                  <a:spcPct val="50000"/>
                </a:spcBef>
              </a:pPr>
              <a:endParaRPr lang="zh-CN" altLang="zh-CN"/>
            </a:p>
          </p:txBody>
        </p:sp>
        <p:sp>
          <p:nvSpPr>
            <p:cNvPr id="48181" name="Freeform 66"/>
            <p:cNvSpPr>
              <a:spLocks/>
            </p:cNvSpPr>
            <p:nvPr/>
          </p:nvSpPr>
          <p:spPr bwMode="auto">
            <a:xfrm>
              <a:off x="4896" y="2304"/>
              <a:ext cx="240" cy="672"/>
            </a:xfrm>
            <a:custGeom>
              <a:avLst/>
              <a:gdLst>
                <a:gd name="T0" fmla="*/ 0 w 240"/>
                <a:gd name="T1" fmla="*/ 672 h 672"/>
                <a:gd name="T2" fmla="*/ 192 w 240"/>
                <a:gd name="T3" fmla="*/ 336 h 672"/>
                <a:gd name="T4" fmla="*/ 240 w 240"/>
                <a:gd name="T5" fmla="*/ 0 h 672"/>
                <a:gd name="T6" fmla="*/ 0 60000 65536"/>
                <a:gd name="T7" fmla="*/ 0 60000 65536"/>
                <a:gd name="T8" fmla="*/ 0 60000 65536"/>
                <a:gd name="T9" fmla="*/ 0 w 240"/>
                <a:gd name="T10" fmla="*/ 0 h 672"/>
                <a:gd name="T11" fmla="*/ 240 w 240"/>
                <a:gd name="T12" fmla="*/ 672 h 672"/>
              </a:gdLst>
              <a:ahLst/>
              <a:cxnLst>
                <a:cxn ang="T6">
                  <a:pos x="T0" y="T1"/>
                </a:cxn>
                <a:cxn ang="T7">
                  <a:pos x="T2" y="T3"/>
                </a:cxn>
                <a:cxn ang="T8">
                  <a:pos x="T4" y="T5"/>
                </a:cxn>
              </a:cxnLst>
              <a:rect l="T9" t="T10" r="T11" b="T12"/>
              <a:pathLst>
                <a:path w="240" h="672">
                  <a:moveTo>
                    <a:pt x="0" y="672"/>
                  </a:moveTo>
                  <a:cubicBezTo>
                    <a:pt x="76" y="560"/>
                    <a:pt x="152" y="448"/>
                    <a:pt x="192" y="336"/>
                  </a:cubicBezTo>
                  <a:cubicBezTo>
                    <a:pt x="232" y="224"/>
                    <a:pt x="236" y="112"/>
                    <a:pt x="240" y="0"/>
                  </a:cubicBezTo>
                </a:path>
              </a:pathLst>
            </a:custGeom>
            <a:noFill/>
            <a:ln w="38100" cap="sq">
              <a:solidFill>
                <a:srgbClr val="0000FF"/>
              </a:solidFill>
              <a:round/>
              <a:headEnd type="none" w="sm" len="sm"/>
              <a:tailEnd type="triangle" w="lg" len="med"/>
            </a:ln>
          </p:spPr>
          <p:txBody>
            <a:bodyPr wrap="none"/>
            <a:lstStyle/>
            <a:p>
              <a:endParaRPr lang="zh-CN" altLang="en-US"/>
            </a:p>
          </p:txBody>
        </p:sp>
      </p:grpSp>
      <p:sp>
        <p:nvSpPr>
          <p:cNvPr id="425027" name="Freeform 67"/>
          <p:cNvSpPr>
            <a:spLocks/>
          </p:cNvSpPr>
          <p:nvPr/>
        </p:nvSpPr>
        <p:spPr bwMode="auto">
          <a:xfrm>
            <a:off x="3048000" y="2844800"/>
            <a:ext cx="482600" cy="2095500"/>
          </a:xfrm>
          <a:custGeom>
            <a:avLst/>
            <a:gdLst>
              <a:gd name="T0" fmla="*/ 0 w 304"/>
              <a:gd name="T1" fmla="*/ 2147483647 h 1320"/>
              <a:gd name="T2" fmla="*/ 2147483647 w 304"/>
              <a:gd name="T3" fmla="*/ 2147483647 h 1320"/>
              <a:gd name="T4" fmla="*/ 2147483647 w 304"/>
              <a:gd name="T5" fmla="*/ 2147483647 h 1320"/>
              <a:gd name="T6" fmla="*/ 2147483647 w 304"/>
              <a:gd name="T7" fmla="*/ 2147483647 h 1320"/>
              <a:gd name="T8" fmla="*/ 2147483647 w 304"/>
              <a:gd name="T9" fmla="*/ 2147483647 h 1320"/>
              <a:gd name="T10" fmla="*/ 0 60000 65536"/>
              <a:gd name="T11" fmla="*/ 0 60000 65536"/>
              <a:gd name="T12" fmla="*/ 0 60000 65536"/>
              <a:gd name="T13" fmla="*/ 0 60000 65536"/>
              <a:gd name="T14" fmla="*/ 0 60000 65536"/>
              <a:gd name="T15" fmla="*/ 0 w 304"/>
              <a:gd name="T16" fmla="*/ 0 h 1320"/>
              <a:gd name="T17" fmla="*/ 304 w 304"/>
              <a:gd name="T18" fmla="*/ 1320 h 1320"/>
            </a:gdLst>
            <a:ahLst/>
            <a:cxnLst>
              <a:cxn ang="T10">
                <a:pos x="T0" y="T1"/>
              </a:cxn>
              <a:cxn ang="T11">
                <a:pos x="T2" y="T3"/>
              </a:cxn>
              <a:cxn ang="T12">
                <a:pos x="T4" y="T5"/>
              </a:cxn>
              <a:cxn ang="T13">
                <a:pos x="T6" y="T7"/>
              </a:cxn>
              <a:cxn ang="T14">
                <a:pos x="T8" y="T9"/>
              </a:cxn>
            </a:cxnLst>
            <a:rect l="T15" t="T16" r="T17" b="T18"/>
            <a:pathLst>
              <a:path w="304" h="1320">
                <a:moveTo>
                  <a:pt x="0" y="1280"/>
                </a:moveTo>
                <a:cubicBezTo>
                  <a:pt x="8" y="1300"/>
                  <a:pt x="16" y="1320"/>
                  <a:pt x="48" y="1232"/>
                </a:cubicBezTo>
                <a:cubicBezTo>
                  <a:pt x="80" y="1144"/>
                  <a:pt x="152" y="936"/>
                  <a:pt x="192" y="752"/>
                </a:cubicBezTo>
                <a:cubicBezTo>
                  <a:pt x="232" y="568"/>
                  <a:pt x="272" y="248"/>
                  <a:pt x="288" y="128"/>
                </a:cubicBezTo>
                <a:cubicBezTo>
                  <a:pt x="304" y="8"/>
                  <a:pt x="264" y="0"/>
                  <a:pt x="288" y="32"/>
                </a:cubicBezTo>
              </a:path>
            </a:pathLst>
          </a:custGeom>
          <a:noFill/>
          <a:ln w="38100" cap="sq">
            <a:solidFill>
              <a:srgbClr val="0000FF"/>
            </a:solidFill>
            <a:round/>
            <a:headEnd type="none" w="sm" len="sm"/>
            <a:tailEnd type="triangle" w="lg" len="med"/>
          </a:ln>
        </p:spPr>
        <p:txBody>
          <a:bodyPr wrap="none"/>
          <a:lstStyle/>
          <a:p>
            <a:endParaRPr lang="zh-CN" altLang="en-US"/>
          </a:p>
        </p:txBody>
      </p:sp>
      <p:sp>
        <p:nvSpPr>
          <p:cNvPr id="425028" name="Text Box 68"/>
          <p:cNvSpPr txBox="1">
            <a:spLocks noChangeArrowheads="1"/>
          </p:cNvSpPr>
          <p:nvPr/>
        </p:nvSpPr>
        <p:spPr bwMode="auto">
          <a:xfrm>
            <a:off x="2555875" y="1628775"/>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a:t>
            </a:r>
          </a:p>
        </p:txBody>
      </p:sp>
      <p:sp>
        <p:nvSpPr>
          <p:cNvPr id="425033" name="Text Box 73"/>
          <p:cNvSpPr txBox="1">
            <a:spLocks noChangeArrowheads="1"/>
          </p:cNvSpPr>
          <p:nvPr/>
        </p:nvSpPr>
        <p:spPr bwMode="auto">
          <a:xfrm>
            <a:off x="1255713" y="2781300"/>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a:t>
            </a:r>
          </a:p>
        </p:txBody>
      </p:sp>
      <p:sp>
        <p:nvSpPr>
          <p:cNvPr id="425034" name="Text Box 74"/>
          <p:cNvSpPr txBox="1">
            <a:spLocks noChangeArrowheads="1"/>
          </p:cNvSpPr>
          <p:nvPr/>
        </p:nvSpPr>
        <p:spPr bwMode="auto">
          <a:xfrm>
            <a:off x="-36513" y="3068638"/>
            <a:ext cx="939801"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pre</a:t>
            </a:r>
          </a:p>
        </p:txBody>
      </p:sp>
      <p:sp>
        <p:nvSpPr>
          <p:cNvPr id="425035" name="Text Box 75"/>
          <p:cNvSpPr txBox="1">
            <a:spLocks noChangeArrowheads="1"/>
          </p:cNvSpPr>
          <p:nvPr/>
        </p:nvSpPr>
        <p:spPr bwMode="auto">
          <a:xfrm>
            <a:off x="1116013" y="4292600"/>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a:t>
            </a:r>
          </a:p>
        </p:txBody>
      </p:sp>
      <p:sp>
        <p:nvSpPr>
          <p:cNvPr id="425036" name="Text Box 76"/>
          <p:cNvSpPr txBox="1">
            <a:spLocks noChangeArrowheads="1"/>
          </p:cNvSpPr>
          <p:nvPr/>
        </p:nvSpPr>
        <p:spPr bwMode="auto">
          <a:xfrm>
            <a:off x="3416300" y="1628775"/>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a:t>
            </a:r>
          </a:p>
        </p:txBody>
      </p:sp>
      <p:sp>
        <p:nvSpPr>
          <p:cNvPr id="425037" name="Text Box 77"/>
          <p:cNvSpPr txBox="1">
            <a:spLocks noChangeArrowheads="1"/>
          </p:cNvSpPr>
          <p:nvPr/>
        </p:nvSpPr>
        <p:spPr bwMode="auto">
          <a:xfrm>
            <a:off x="684213" y="5013325"/>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FF"/>
                </a:solidFill>
              </a:rPr>
              <a:t>pre</a:t>
            </a:r>
          </a:p>
        </p:txBody>
      </p:sp>
      <p:sp>
        <p:nvSpPr>
          <p:cNvPr id="425038" name="Text Box 78"/>
          <p:cNvSpPr txBox="1">
            <a:spLocks noChangeArrowheads="1"/>
          </p:cNvSpPr>
          <p:nvPr/>
        </p:nvSpPr>
        <p:spPr bwMode="auto">
          <a:xfrm>
            <a:off x="5435600" y="2708275"/>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FF"/>
                </a:solidFill>
              </a:rPr>
              <a:t>p</a:t>
            </a:r>
          </a:p>
        </p:txBody>
      </p:sp>
      <p:sp>
        <p:nvSpPr>
          <p:cNvPr id="425039" name="Text Box 79"/>
          <p:cNvSpPr txBox="1">
            <a:spLocks noChangeArrowheads="1"/>
          </p:cNvSpPr>
          <p:nvPr/>
        </p:nvSpPr>
        <p:spPr bwMode="auto">
          <a:xfrm>
            <a:off x="3924300" y="1700213"/>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pre</a:t>
            </a:r>
          </a:p>
        </p:txBody>
      </p:sp>
      <p:sp>
        <p:nvSpPr>
          <p:cNvPr id="425040" name="Text Box 80"/>
          <p:cNvSpPr txBox="1">
            <a:spLocks noChangeArrowheads="1"/>
          </p:cNvSpPr>
          <p:nvPr/>
        </p:nvSpPr>
        <p:spPr bwMode="auto">
          <a:xfrm>
            <a:off x="7235825" y="4005263"/>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FF"/>
                </a:solidFill>
              </a:rPr>
              <a:t>p</a:t>
            </a:r>
          </a:p>
        </p:txBody>
      </p:sp>
      <p:sp>
        <p:nvSpPr>
          <p:cNvPr id="425041" name="Text Box 81"/>
          <p:cNvSpPr txBox="1">
            <a:spLocks noChangeArrowheads="1"/>
          </p:cNvSpPr>
          <p:nvPr/>
        </p:nvSpPr>
        <p:spPr bwMode="auto">
          <a:xfrm>
            <a:off x="5940425" y="2708275"/>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dirty="0">
                <a:solidFill>
                  <a:srgbClr val="FF00FF"/>
                </a:solidFill>
              </a:rPr>
              <a:t>pre</a:t>
            </a:r>
          </a:p>
        </p:txBody>
      </p:sp>
      <p:sp>
        <p:nvSpPr>
          <p:cNvPr id="425042" name="Text Box 82"/>
          <p:cNvSpPr txBox="1">
            <a:spLocks noChangeArrowheads="1"/>
          </p:cNvSpPr>
          <p:nvPr/>
        </p:nvSpPr>
        <p:spPr bwMode="auto">
          <a:xfrm>
            <a:off x="4787900" y="5157788"/>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a:t>
            </a:r>
          </a:p>
        </p:txBody>
      </p:sp>
      <p:sp>
        <p:nvSpPr>
          <p:cNvPr id="425043" name="Text Box 83"/>
          <p:cNvSpPr txBox="1">
            <a:spLocks noChangeArrowheads="1"/>
          </p:cNvSpPr>
          <p:nvPr/>
        </p:nvSpPr>
        <p:spPr bwMode="auto">
          <a:xfrm>
            <a:off x="8204200" y="3933825"/>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a:t>
            </a:r>
          </a:p>
        </p:txBody>
      </p:sp>
      <p:sp>
        <p:nvSpPr>
          <p:cNvPr id="425044" name="Text Box 84"/>
          <p:cNvSpPr txBox="1">
            <a:spLocks noChangeArrowheads="1"/>
          </p:cNvSpPr>
          <p:nvPr/>
        </p:nvSpPr>
        <p:spPr bwMode="auto">
          <a:xfrm>
            <a:off x="3779838" y="5661025"/>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pre</a:t>
            </a:r>
          </a:p>
        </p:txBody>
      </p:sp>
      <p:sp>
        <p:nvSpPr>
          <p:cNvPr id="48175" name="Text Box 86"/>
          <p:cNvSpPr txBox="1">
            <a:spLocks noChangeArrowheads="1"/>
          </p:cNvSpPr>
          <p:nvPr/>
        </p:nvSpPr>
        <p:spPr bwMode="auto">
          <a:xfrm>
            <a:off x="468313" y="1268413"/>
            <a:ext cx="93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600">
                <a:solidFill>
                  <a:srgbClr val="FF00FF"/>
                </a:solidFill>
              </a:rPr>
              <a:t>pre</a:t>
            </a:r>
          </a:p>
        </p:txBody>
      </p:sp>
      <p:sp>
        <p:nvSpPr>
          <p:cNvPr id="48176" name="Rectangle 87"/>
          <p:cNvSpPr>
            <a:spLocks noChangeArrowheads="1"/>
          </p:cNvSpPr>
          <p:nvPr/>
        </p:nvSpPr>
        <p:spPr bwMode="auto">
          <a:xfrm>
            <a:off x="1300163" y="1506538"/>
            <a:ext cx="962025" cy="295275"/>
          </a:xfrm>
          <a:prstGeom prst="rect">
            <a:avLst/>
          </a:prstGeom>
          <a:solidFill>
            <a:srgbClr val="FFFFCC"/>
          </a:solidFill>
          <a:ln w="12700" cap="sq">
            <a:solidFill>
              <a:schemeClr val="tx1"/>
            </a:solidFill>
            <a:miter lim="800000"/>
            <a:headEnd type="none" w="sm" len="sm"/>
            <a:tailEnd type="none" w="sm" len="sm"/>
          </a:ln>
        </p:spPr>
        <p:txBody>
          <a:bodyPr wrap="none" anchor="ctr"/>
          <a:lstStyle/>
          <a:p>
            <a:endParaRPr lang="zh-CN" altLang="en-US"/>
          </a:p>
        </p:txBody>
      </p:sp>
      <p:sp>
        <p:nvSpPr>
          <p:cNvPr id="48177" name="Line 88"/>
          <p:cNvSpPr>
            <a:spLocks noChangeShapeType="1"/>
          </p:cNvSpPr>
          <p:nvPr/>
        </p:nvSpPr>
        <p:spPr bwMode="auto">
          <a:xfrm>
            <a:off x="1533525" y="1492250"/>
            <a:ext cx="0" cy="2936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8178" name="Line 89"/>
          <p:cNvSpPr>
            <a:spLocks noChangeShapeType="1"/>
          </p:cNvSpPr>
          <p:nvPr/>
        </p:nvSpPr>
        <p:spPr bwMode="auto">
          <a:xfrm>
            <a:off x="1936750" y="1492250"/>
            <a:ext cx="0" cy="29368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85" name="矩形 84"/>
          <p:cNvSpPr>
            <a:spLocks noChangeArrowheads="1"/>
          </p:cNvSpPr>
          <p:nvPr/>
        </p:nvSpPr>
        <p:spPr bwMode="auto">
          <a:xfrm>
            <a:off x="0" y="1357313"/>
            <a:ext cx="1214438" cy="500062"/>
          </a:xfrm>
          <a:prstGeom prst="rect">
            <a:avLst/>
          </a:prstGeom>
          <a:solidFill>
            <a:srgbClr val="FFFFFF"/>
          </a:solidFill>
          <a:ln w="9525" algn="ctr">
            <a:noFill/>
            <a:round/>
            <a:headEnd/>
            <a:tailEnd/>
          </a:ln>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25028"/>
                                        </p:tgtEl>
                                      </p:cBhvr>
                                    </p:animEffect>
                                    <p:set>
                                      <p:cBhvr>
                                        <p:cTn id="7" dur="1" fill="hold">
                                          <p:stCondLst>
                                            <p:cond delay="499"/>
                                          </p:stCondLst>
                                        </p:cTn>
                                        <p:tgtEl>
                                          <p:spTgt spid="425028"/>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25033"/>
                                        </p:tgtEl>
                                        <p:attrNameLst>
                                          <p:attrName>style.visibility</p:attrName>
                                        </p:attrNameLst>
                                      </p:cBhvr>
                                      <p:to>
                                        <p:strVal val="visible"/>
                                      </p:to>
                                    </p:set>
                                    <p:animEffect transition="in" filter="wipe(down)">
                                      <p:cBhvr>
                                        <p:cTn id="11" dur="500"/>
                                        <p:tgtEl>
                                          <p:spTgt spid="4250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up)">
                                      <p:cBhvr>
                                        <p:cTn id="21" dur="500"/>
                                        <p:tgtEl>
                                          <p:spTgt spid="85"/>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425034"/>
                                        </p:tgtEl>
                                        <p:attrNameLst>
                                          <p:attrName>style.visibility</p:attrName>
                                        </p:attrNameLst>
                                      </p:cBhvr>
                                      <p:to>
                                        <p:strVal val="visible"/>
                                      </p:to>
                                    </p:set>
                                    <p:animEffect transition="in" filter="wipe(down)">
                                      <p:cBhvr>
                                        <p:cTn id="25" dur="500"/>
                                        <p:tgtEl>
                                          <p:spTgt spid="4250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425033"/>
                                        </p:tgtEl>
                                      </p:cBhvr>
                                    </p:animEffect>
                                    <p:set>
                                      <p:cBhvr>
                                        <p:cTn id="30" dur="1" fill="hold">
                                          <p:stCondLst>
                                            <p:cond delay="499"/>
                                          </p:stCondLst>
                                        </p:cTn>
                                        <p:tgtEl>
                                          <p:spTgt spid="425033"/>
                                        </p:tgtEl>
                                        <p:attrNameLst>
                                          <p:attrName>style.visibility</p:attrName>
                                        </p:attrNameLst>
                                      </p:cBhvr>
                                      <p:to>
                                        <p:strVal val="hidden"/>
                                      </p:to>
                                    </p:se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425035"/>
                                        </p:tgtEl>
                                        <p:attrNameLst>
                                          <p:attrName>style.visibility</p:attrName>
                                        </p:attrNameLst>
                                      </p:cBhvr>
                                      <p:to>
                                        <p:strVal val="visible"/>
                                      </p:to>
                                    </p:set>
                                    <p:animEffect transition="in" filter="wipe(down)">
                                      <p:cBhvr>
                                        <p:cTn id="34" dur="500"/>
                                        <p:tgtEl>
                                          <p:spTgt spid="4250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25017"/>
                                        </p:tgtEl>
                                        <p:attrNameLst>
                                          <p:attrName>style.visibility</p:attrName>
                                        </p:attrNameLst>
                                      </p:cBhvr>
                                      <p:to>
                                        <p:strVal val="visible"/>
                                      </p:to>
                                    </p:set>
                                    <p:animEffect transition="in" filter="wipe(down)">
                                      <p:cBhvr>
                                        <p:cTn id="39" dur="500"/>
                                        <p:tgtEl>
                                          <p:spTgt spid="4250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1" nodeType="clickEffect">
                                  <p:stCondLst>
                                    <p:cond delay="0"/>
                                  </p:stCondLst>
                                  <p:childTnLst>
                                    <p:animEffect transition="out" filter="wipe(down)">
                                      <p:cBhvr>
                                        <p:cTn id="43" dur="500"/>
                                        <p:tgtEl>
                                          <p:spTgt spid="425034"/>
                                        </p:tgtEl>
                                      </p:cBhvr>
                                    </p:animEffect>
                                    <p:set>
                                      <p:cBhvr>
                                        <p:cTn id="44" dur="1" fill="hold">
                                          <p:stCondLst>
                                            <p:cond delay="499"/>
                                          </p:stCondLst>
                                        </p:cTn>
                                        <p:tgtEl>
                                          <p:spTgt spid="425034"/>
                                        </p:tgtEl>
                                        <p:attrNameLst>
                                          <p:attrName>style.visibility</p:attrName>
                                        </p:attrNameLst>
                                      </p:cBhvr>
                                      <p:to>
                                        <p:strVal val="hidden"/>
                                      </p:to>
                                    </p:se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425037"/>
                                        </p:tgtEl>
                                        <p:attrNameLst>
                                          <p:attrName>style.visibility</p:attrName>
                                        </p:attrNameLst>
                                      </p:cBhvr>
                                      <p:to>
                                        <p:strVal val="visible"/>
                                      </p:to>
                                    </p:set>
                                    <p:animEffect transition="in" filter="wipe(down)">
                                      <p:cBhvr>
                                        <p:cTn id="48" dur="500"/>
                                        <p:tgtEl>
                                          <p:spTgt spid="4250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1" nodeType="clickEffect">
                                  <p:stCondLst>
                                    <p:cond delay="0"/>
                                  </p:stCondLst>
                                  <p:childTnLst>
                                    <p:animEffect transition="out" filter="wipe(down)">
                                      <p:cBhvr>
                                        <p:cTn id="52" dur="500"/>
                                        <p:tgtEl>
                                          <p:spTgt spid="425035"/>
                                        </p:tgtEl>
                                      </p:cBhvr>
                                    </p:animEffect>
                                    <p:set>
                                      <p:cBhvr>
                                        <p:cTn id="53" dur="1" fill="hold">
                                          <p:stCondLst>
                                            <p:cond delay="499"/>
                                          </p:stCondLst>
                                        </p:cTn>
                                        <p:tgtEl>
                                          <p:spTgt spid="425035"/>
                                        </p:tgtEl>
                                        <p:attrNameLst>
                                          <p:attrName>style.visibility</p:attrName>
                                        </p:attrNameLst>
                                      </p:cBhvr>
                                      <p:to>
                                        <p:strVal val="hidden"/>
                                      </p:to>
                                    </p:set>
                                  </p:childTnLst>
                                </p:cTn>
                              </p:par>
                            </p:childTnLst>
                          </p:cTn>
                        </p:par>
                        <p:par>
                          <p:cTn id="54" fill="hold">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425036"/>
                                        </p:tgtEl>
                                        <p:attrNameLst>
                                          <p:attrName>style.visibility</p:attrName>
                                        </p:attrNameLst>
                                      </p:cBhvr>
                                      <p:to>
                                        <p:strVal val="visible"/>
                                      </p:to>
                                    </p:set>
                                    <p:animEffect transition="in" filter="wipe(down)">
                                      <p:cBhvr>
                                        <p:cTn id="57" dur="500"/>
                                        <p:tgtEl>
                                          <p:spTgt spid="42503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25027"/>
                                        </p:tgtEl>
                                        <p:attrNameLst>
                                          <p:attrName>style.visibility</p:attrName>
                                        </p:attrNameLst>
                                      </p:cBhvr>
                                      <p:to>
                                        <p:strVal val="visible"/>
                                      </p:to>
                                    </p:set>
                                    <p:animEffect transition="in" filter="wipe(down)">
                                      <p:cBhvr>
                                        <p:cTn id="62" dur="500"/>
                                        <p:tgtEl>
                                          <p:spTgt spid="4250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425037"/>
                                        </p:tgtEl>
                                      </p:cBhvr>
                                    </p:animEffect>
                                    <p:set>
                                      <p:cBhvr>
                                        <p:cTn id="67" dur="1" fill="hold">
                                          <p:stCondLst>
                                            <p:cond delay="499"/>
                                          </p:stCondLst>
                                        </p:cTn>
                                        <p:tgtEl>
                                          <p:spTgt spid="42503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25039"/>
                                        </p:tgtEl>
                                        <p:attrNameLst>
                                          <p:attrName>style.visibility</p:attrName>
                                        </p:attrNameLst>
                                      </p:cBhvr>
                                      <p:to>
                                        <p:strVal val="visible"/>
                                      </p:to>
                                    </p:set>
                                    <p:animEffect transition="in" filter="wipe(down)">
                                      <p:cBhvr>
                                        <p:cTn id="72" dur="500"/>
                                        <p:tgtEl>
                                          <p:spTgt spid="4250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1" nodeType="clickEffect">
                                  <p:stCondLst>
                                    <p:cond delay="0"/>
                                  </p:stCondLst>
                                  <p:childTnLst>
                                    <p:animEffect transition="out" filter="wipe(down)">
                                      <p:cBhvr>
                                        <p:cTn id="76" dur="500"/>
                                        <p:tgtEl>
                                          <p:spTgt spid="425036"/>
                                        </p:tgtEl>
                                      </p:cBhvr>
                                    </p:animEffect>
                                    <p:set>
                                      <p:cBhvr>
                                        <p:cTn id="77" dur="1" fill="hold">
                                          <p:stCondLst>
                                            <p:cond delay="499"/>
                                          </p:stCondLst>
                                        </p:cTn>
                                        <p:tgtEl>
                                          <p:spTgt spid="425036"/>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25038"/>
                                        </p:tgtEl>
                                        <p:attrNameLst>
                                          <p:attrName>style.visibility</p:attrName>
                                        </p:attrNameLst>
                                      </p:cBhvr>
                                      <p:to>
                                        <p:strVal val="visible"/>
                                      </p:to>
                                    </p:set>
                                    <p:animEffect transition="in" filter="wipe(down)">
                                      <p:cBhvr>
                                        <p:cTn id="82" dur="500"/>
                                        <p:tgtEl>
                                          <p:spTgt spid="4250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25023"/>
                                        </p:tgtEl>
                                        <p:attrNameLst>
                                          <p:attrName>style.visibility</p:attrName>
                                        </p:attrNameLst>
                                      </p:cBhvr>
                                      <p:to>
                                        <p:strVal val="visible"/>
                                      </p:to>
                                    </p:set>
                                    <p:animEffect transition="in" filter="wipe(down)">
                                      <p:cBhvr>
                                        <p:cTn id="87" dur="500"/>
                                        <p:tgtEl>
                                          <p:spTgt spid="4250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nodeType="clickEffect">
                                  <p:stCondLst>
                                    <p:cond delay="0"/>
                                  </p:stCondLst>
                                  <p:childTnLst>
                                    <p:animEffect transition="out" filter="wipe(down)">
                                      <p:cBhvr>
                                        <p:cTn id="91" dur="500"/>
                                        <p:tgtEl>
                                          <p:spTgt spid="425039"/>
                                        </p:tgtEl>
                                      </p:cBhvr>
                                    </p:animEffect>
                                    <p:set>
                                      <p:cBhvr>
                                        <p:cTn id="92" dur="1" fill="hold">
                                          <p:stCondLst>
                                            <p:cond delay="499"/>
                                          </p:stCondLst>
                                        </p:cTn>
                                        <p:tgtEl>
                                          <p:spTgt spid="42503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425041"/>
                                        </p:tgtEl>
                                        <p:attrNameLst>
                                          <p:attrName>style.visibility</p:attrName>
                                        </p:attrNameLst>
                                      </p:cBhvr>
                                      <p:to>
                                        <p:strVal val="visible"/>
                                      </p:to>
                                    </p:set>
                                    <p:animEffect transition="in" filter="wipe(down)">
                                      <p:cBhvr>
                                        <p:cTn id="97" dur="500"/>
                                        <p:tgtEl>
                                          <p:spTgt spid="42504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425038"/>
                                        </p:tgtEl>
                                      </p:cBhvr>
                                    </p:animEffect>
                                    <p:set>
                                      <p:cBhvr>
                                        <p:cTn id="102" dur="1" fill="hold">
                                          <p:stCondLst>
                                            <p:cond delay="499"/>
                                          </p:stCondLst>
                                        </p:cTn>
                                        <p:tgtEl>
                                          <p:spTgt spid="42503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425040"/>
                                        </p:tgtEl>
                                        <p:attrNameLst>
                                          <p:attrName>style.visibility</p:attrName>
                                        </p:attrNameLst>
                                      </p:cBhvr>
                                      <p:to>
                                        <p:strVal val="visible"/>
                                      </p:to>
                                    </p:set>
                                    <p:animEffect transition="in" filter="wipe(down)">
                                      <p:cBhvr>
                                        <p:cTn id="107" dur="500"/>
                                        <p:tgtEl>
                                          <p:spTgt spid="42504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0" nodeType="clickEffect">
                                  <p:stCondLst>
                                    <p:cond delay="0"/>
                                  </p:stCondLst>
                                  <p:childTnLst>
                                    <p:animEffect transition="out" filter="wipe(down)">
                                      <p:cBhvr>
                                        <p:cTn id="111" dur="500"/>
                                        <p:tgtEl>
                                          <p:spTgt spid="425040"/>
                                        </p:tgtEl>
                                      </p:cBhvr>
                                    </p:animEffect>
                                    <p:set>
                                      <p:cBhvr>
                                        <p:cTn id="112" dur="1" fill="hold">
                                          <p:stCondLst>
                                            <p:cond delay="499"/>
                                          </p:stCondLst>
                                        </p:cTn>
                                        <p:tgtEl>
                                          <p:spTgt spid="42504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425042"/>
                                        </p:tgtEl>
                                        <p:attrNameLst>
                                          <p:attrName>style.visibility</p:attrName>
                                        </p:attrNameLst>
                                      </p:cBhvr>
                                      <p:to>
                                        <p:strVal val="visible"/>
                                      </p:to>
                                    </p:set>
                                    <p:animEffect transition="in" filter="wipe(down)">
                                      <p:cBhvr>
                                        <p:cTn id="117" dur="500"/>
                                        <p:tgtEl>
                                          <p:spTgt spid="42504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425018"/>
                                        </p:tgtEl>
                                        <p:attrNameLst>
                                          <p:attrName>style.visibility</p:attrName>
                                        </p:attrNameLst>
                                      </p:cBhvr>
                                      <p:to>
                                        <p:strVal val="visible"/>
                                      </p:to>
                                    </p:set>
                                    <p:animEffect transition="in" filter="wipe(down)">
                                      <p:cBhvr>
                                        <p:cTn id="122" dur="500"/>
                                        <p:tgtEl>
                                          <p:spTgt spid="42501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xit" presetSubtype="4" fill="hold" grpId="1" nodeType="clickEffect">
                                  <p:stCondLst>
                                    <p:cond delay="0"/>
                                  </p:stCondLst>
                                  <p:childTnLst>
                                    <p:animEffect transition="out" filter="wipe(down)">
                                      <p:cBhvr>
                                        <p:cTn id="126" dur="500"/>
                                        <p:tgtEl>
                                          <p:spTgt spid="425041"/>
                                        </p:tgtEl>
                                      </p:cBhvr>
                                    </p:animEffect>
                                    <p:set>
                                      <p:cBhvr>
                                        <p:cTn id="127" dur="1" fill="hold">
                                          <p:stCondLst>
                                            <p:cond delay="499"/>
                                          </p:stCondLst>
                                        </p:cTn>
                                        <p:tgtEl>
                                          <p:spTgt spid="425041"/>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425044"/>
                                        </p:tgtEl>
                                        <p:attrNameLst>
                                          <p:attrName>style.visibility</p:attrName>
                                        </p:attrNameLst>
                                      </p:cBhvr>
                                      <p:to>
                                        <p:strVal val="visible"/>
                                      </p:to>
                                    </p:set>
                                    <p:animEffect transition="in" filter="wipe(down)">
                                      <p:cBhvr>
                                        <p:cTn id="132" dur="500"/>
                                        <p:tgtEl>
                                          <p:spTgt spid="425044"/>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xit" presetSubtype="4" fill="hold" grpId="0" nodeType="clickEffect">
                                  <p:stCondLst>
                                    <p:cond delay="0"/>
                                  </p:stCondLst>
                                  <p:childTnLst>
                                    <p:animEffect transition="out" filter="wipe(down)">
                                      <p:cBhvr>
                                        <p:cTn id="136" dur="500"/>
                                        <p:tgtEl>
                                          <p:spTgt spid="425042"/>
                                        </p:tgtEl>
                                      </p:cBhvr>
                                    </p:animEffect>
                                    <p:set>
                                      <p:cBhvr>
                                        <p:cTn id="137" dur="1" fill="hold">
                                          <p:stCondLst>
                                            <p:cond delay="499"/>
                                          </p:stCondLst>
                                        </p:cTn>
                                        <p:tgtEl>
                                          <p:spTgt spid="425042"/>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425043"/>
                                        </p:tgtEl>
                                        <p:attrNameLst>
                                          <p:attrName>style.visibility</p:attrName>
                                        </p:attrNameLst>
                                      </p:cBhvr>
                                      <p:to>
                                        <p:strVal val="visible"/>
                                      </p:to>
                                    </p:set>
                                    <p:animEffect transition="in" filter="wipe(down)">
                                      <p:cBhvr>
                                        <p:cTn id="142" dur="500"/>
                                        <p:tgtEl>
                                          <p:spTgt spid="425043"/>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425019"/>
                                        </p:tgtEl>
                                        <p:attrNameLst>
                                          <p:attrName>style.visibility</p:attrName>
                                        </p:attrNameLst>
                                      </p:cBhvr>
                                      <p:to>
                                        <p:strVal val="visible"/>
                                      </p:to>
                                    </p:set>
                                    <p:animEffect transition="in" filter="wipe(down)">
                                      <p:cBhvr>
                                        <p:cTn id="147" dur="500"/>
                                        <p:tgtEl>
                                          <p:spTgt spid="425019"/>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9"/>
                                        </p:tgtEl>
                                        <p:attrNameLst>
                                          <p:attrName>style.visibility</p:attrName>
                                        </p:attrNameLst>
                                      </p:cBhvr>
                                      <p:to>
                                        <p:strVal val="visible"/>
                                      </p:to>
                                    </p:set>
                                    <p:animEffect transition="in" filter="wipe(down)">
                                      <p:cBhvr>
                                        <p:cTn id="1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017" grpId="0" animBg="1"/>
      <p:bldP spid="425018" grpId="0" animBg="1"/>
      <p:bldP spid="425019" grpId="0" animBg="1"/>
      <p:bldP spid="425023" grpId="0" animBg="1"/>
      <p:bldP spid="425027" grpId="0" animBg="1"/>
      <p:bldP spid="425028" grpId="0"/>
      <p:bldP spid="425033" grpId="0"/>
      <p:bldP spid="425033" grpId="1"/>
      <p:bldP spid="425034" grpId="0"/>
      <p:bldP spid="425034" grpId="1"/>
      <p:bldP spid="425035" grpId="0"/>
      <p:bldP spid="425035" grpId="1"/>
      <p:bldP spid="425036" grpId="0"/>
      <p:bldP spid="425036" grpId="1"/>
      <p:bldP spid="425037" grpId="0"/>
      <p:bldP spid="425037" grpId="1"/>
      <p:bldP spid="425038" grpId="0"/>
      <p:bldP spid="425038" grpId="1"/>
      <p:bldP spid="425039" grpId="0"/>
      <p:bldP spid="425040" grpId="0"/>
      <p:bldP spid="425041" grpId="0"/>
      <p:bldP spid="425041" grpId="1"/>
      <p:bldP spid="425042" grpId="0"/>
      <p:bldP spid="425044" grpId="0"/>
      <p:bldP spid="85" grpId="0" animBg="1"/>
    </p:bldLst>
  </p:timing>
</p:sld>
</file>

<file path=ppt/theme/theme1.xml><?xml version="1.0" encoding="utf-8"?>
<a:theme xmlns:a="http://schemas.openxmlformats.org/drawingml/2006/main" name="ljh6">
  <a:themeElements>
    <a:clrScheme name="ljh6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ljh6">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ljh6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ljh6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ljh6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ljh6">
  <a:themeElements>
    <a:clrScheme name="ljh6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ljh6">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ljh6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ljh6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ljh6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13577</TotalTime>
  <Words>5289</Words>
  <Application>Microsoft Office PowerPoint</Application>
  <PresentationFormat>全屏显示(4:3)</PresentationFormat>
  <Paragraphs>1362</Paragraphs>
  <Slides>85</Slides>
  <Notes>83</Notes>
  <HiddenSlides>0</HiddenSlides>
  <MMClips>0</MMClips>
  <ScaleCrop>false</ScaleCrop>
  <HeadingPairs>
    <vt:vector size="8" baseType="variant">
      <vt:variant>
        <vt:lpstr>已用的字体</vt:lpstr>
      </vt:variant>
      <vt:variant>
        <vt:i4>9</vt:i4>
      </vt:variant>
      <vt:variant>
        <vt:lpstr>主题</vt:lpstr>
      </vt:variant>
      <vt:variant>
        <vt:i4>6</vt:i4>
      </vt:variant>
      <vt:variant>
        <vt:lpstr>嵌入 OLE 服务器</vt:lpstr>
      </vt:variant>
      <vt:variant>
        <vt:i4>2</vt:i4>
      </vt:variant>
      <vt:variant>
        <vt:lpstr>幻灯片标题</vt:lpstr>
      </vt:variant>
      <vt:variant>
        <vt:i4>85</vt:i4>
      </vt:variant>
    </vt:vector>
  </HeadingPairs>
  <TitlesOfParts>
    <vt:vector size="102" baseType="lpstr">
      <vt:lpstr>Monotype Sorts</vt:lpstr>
      <vt:lpstr>黑体</vt:lpstr>
      <vt:lpstr>楷体_GB2312</vt:lpstr>
      <vt:lpstr>隶书</vt:lpstr>
      <vt:lpstr>宋体</vt:lpstr>
      <vt:lpstr>Arial</vt:lpstr>
      <vt:lpstr>Symbol</vt:lpstr>
      <vt:lpstr>Times New Roman</vt:lpstr>
      <vt:lpstr>Wingdings</vt:lpstr>
      <vt:lpstr>ljh6</vt:lpstr>
      <vt:lpstr>默认设计模板</vt:lpstr>
      <vt:lpstr>1_默认设计模板</vt:lpstr>
      <vt:lpstr>2_默认设计模板</vt:lpstr>
      <vt:lpstr>4_默认设计模板</vt:lpstr>
      <vt:lpstr>1_ljh6</vt:lpstr>
      <vt:lpstr>剪辑</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6.8  哈夫曼树与      哈夫曼编码</vt:lpstr>
      <vt:lpstr>PowerPoint 演示文稿</vt:lpstr>
      <vt:lpstr>PowerPoint 演示文稿</vt:lpstr>
      <vt:lpstr>PowerPoint 演示文稿</vt:lpstr>
      <vt:lpstr>6.8  哈夫曼树与      哈夫曼编码</vt:lpstr>
      <vt:lpstr>PowerPoint 演示文稿</vt:lpstr>
      <vt:lpstr>PowerPoint 演示文稿</vt:lpstr>
      <vt:lpstr>PowerPoint 演示文稿</vt:lpstr>
      <vt:lpstr>PowerPoint 演示文稿</vt:lpstr>
      <vt:lpstr>PowerPoint 演示文稿</vt:lpstr>
      <vt:lpstr>PowerPoint 演示文稿</vt:lpstr>
      <vt:lpstr>6.8  哈夫曼树与      哈夫曼编码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thcic</dc:creator>
  <cp:lastModifiedBy>张 力</cp:lastModifiedBy>
  <cp:revision>265</cp:revision>
  <dcterms:created xsi:type="dcterms:W3CDTF">1998-08-28T00:43:15Z</dcterms:created>
  <dcterms:modified xsi:type="dcterms:W3CDTF">2019-11-05T08:29:29Z</dcterms:modified>
</cp:coreProperties>
</file>