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3"/>
  </p:notesMasterIdLst>
  <p:sldIdLst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6" r:id="rId47"/>
    <p:sldId id="597" r:id="rId48"/>
    <p:sldId id="598" r:id="rId49"/>
    <p:sldId id="599" r:id="rId50"/>
    <p:sldId id="600" r:id="rId51"/>
    <p:sldId id="601" r:id="rId52"/>
    <p:sldId id="602" r:id="rId53"/>
    <p:sldId id="603" r:id="rId54"/>
    <p:sldId id="604" r:id="rId55"/>
    <p:sldId id="605" r:id="rId56"/>
    <p:sldId id="606" r:id="rId57"/>
    <p:sldId id="607" r:id="rId58"/>
    <p:sldId id="608" r:id="rId59"/>
    <p:sldId id="609" r:id="rId60"/>
    <p:sldId id="610" r:id="rId61"/>
    <p:sldId id="611" r:id="rId62"/>
    <p:sldId id="612" r:id="rId63"/>
    <p:sldId id="631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639" r:id="rId72"/>
    <p:sldId id="640" r:id="rId73"/>
    <p:sldId id="641" r:id="rId74"/>
    <p:sldId id="642" r:id="rId75"/>
    <p:sldId id="643" r:id="rId76"/>
    <p:sldId id="644" r:id="rId77"/>
    <p:sldId id="645" r:id="rId78"/>
    <p:sldId id="646" r:id="rId79"/>
    <p:sldId id="647" r:id="rId80"/>
    <p:sldId id="648" r:id="rId81"/>
    <p:sldId id="629" r:id="rId82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72464" autoAdjust="0"/>
  </p:normalViewPr>
  <p:slideViewPr>
    <p:cSldViewPr>
      <p:cViewPr varScale="1">
        <p:scale>
          <a:sx n="55" d="100"/>
          <a:sy n="55" d="100"/>
        </p:scale>
        <p:origin x="108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6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CBDB14-404E-41F6-B637-6100A2A8B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6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4A5F8-61AB-46D6-B843-FCC5A163834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5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EC9A8-554F-4777-BF2B-62D0E2E3FE0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0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04F25-4F05-46BA-BA2A-A2A8E08B7E9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A6D56-264C-46DA-A10C-A5185C9F6F3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581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6527C-9123-4355-A667-1E5246059DE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45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A84F3-4FBD-4655-9E95-73D5EDAFFCD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154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6B0D7-C79A-4CD7-9E90-0CB85FE587F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sz="1600" dirty="0" smtClean="0"/>
              <a:t> </a:t>
            </a:r>
            <a:endParaRPr lang="zh-CN" altLang="en-US" sz="1600" dirty="0">
              <a:solidFill>
                <a:srgbClr val="FF3300"/>
              </a:solidFill>
            </a:endParaRP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2343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85AD0-FC76-43C4-9C1E-1715F10C21F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6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C9E3-6DE1-4EED-B9A9-EFDC24F198D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431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A06CE-B9B6-4B3F-881B-22327077059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56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8B18B-7363-4B19-9ACB-9A3951462CB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30EC2-428F-40E2-A301-C1903D3E42E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522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B9526-B7A1-4DD1-BB65-9D046C2BEAD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11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97883-80C9-4F76-B094-8A78266BEF2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77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48CB8-45FD-4ADA-A29C-50B3F90FED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9509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91247-93BB-4766-8D23-32318AAD40F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702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042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32D32-F530-4D25-A20E-F9C92C1DAFD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702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5735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6938C-7C25-4FF8-B10A-5AE39EE0E5B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889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8366B-F7D0-4634-9282-3C734E14339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701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F1E3-69A8-4BCD-A9CB-92ADF8BA0F1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72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90126-643C-4C2C-8FC8-4AEADD9B7E9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7025" cy="4441825"/>
          </a:xfrm>
        </p:spPr>
        <p:txBody>
          <a:bodyPr/>
          <a:lstStyle/>
          <a:p>
            <a:r>
              <a:rPr lang="en-US" altLang="zh-CN" sz="1600" dirty="0" smtClean="0">
                <a:solidFill>
                  <a:srgbClr val="990033"/>
                </a:solidFill>
                <a:ea typeface="楷体_GB2312" pitchFamily="49" charset="-122"/>
              </a:rPr>
              <a:t> </a:t>
            </a:r>
            <a:endParaRPr lang="zh-CN" altLang="en-US" sz="1600" dirty="0">
              <a:solidFill>
                <a:srgbClr val="9900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13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0056C-5CDA-4B03-A20D-0EDC56B4B1D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sz="16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82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6C34D-E0BA-4BC5-921D-9BDA840539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70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B6F6F-50C8-4904-A33C-FCAC85072A4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493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EAE31-164D-465F-A2AA-A295F1D8E24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183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60B17-1544-48D8-BD2E-E1551177546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711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EDFCE-11E2-48C2-8563-71456E837B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14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8440A-AE28-4CDE-8A4A-89B69FE0130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93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16869-E668-4F5A-A56C-FE097E35E78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528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FC5E0-88C0-4D9F-BF97-375E70C1344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621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ED75F-6EAF-41F3-9F00-9AF8D0FAD23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309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F3292-C500-474A-A4C4-0AF92109F48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788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50C07-D33A-4DA0-A065-F04F8158F2A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861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6DC70-90D0-4BF1-B6B6-6AD3CCB3AF6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94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67598-4706-4570-BFCD-FE3F4BE244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07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CF860-A69E-49B9-AD61-BACD93B4B56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824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24C72-45BE-4957-A807-D6477AB7BFD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585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EAE31-164D-465F-A2AA-A295F1D8E24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8739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CF0ED-D747-466C-9045-759E1FDF506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6020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6292C-5E3A-4219-B017-530412A13A0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420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21055-3CE3-45DA-8EE1-A28B62091A3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95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CF0ED-D747-466C-9045-759E1FDF506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2615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94D71-3EE8-43BE-8A37-A5FEB4246FF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013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8CCD9-12A4-434E-9B02-D367EB97A69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120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C901F-79C6-4520-AB8F-C2E4E0392C7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3516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FBCB4-EE77-4D9D-BE11-5285BB1BD3F9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666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424D6-8842-4F85-AF22-48D454A3258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2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87FE-5FAE-47A7-8DF2-E1747227725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915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E8626-944F-4D6B-B38C-F8FB07CE6A0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9569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469A9-6BD1-48C1-867B-0F7CBDC1DA1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4423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5C75D-9CC1-411F-A92C-2E87DDA8770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98227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C5838-4F50-44DB-B29E-270D18A6624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5309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367A2-EC4A-46BE-8252-80450098DBE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81010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7E1A4-FB81-4DD1-8B12-802174E56F0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39662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4088-831C-4012-9446-8B3E59357A4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323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97BB8-A790-45E9-B62C-3A3EBB957FF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65518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8C257-D494-4876-ACA1-F4B27F1B6CD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2664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5850-CD41-4B4D-AB81-9A005A124BA9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647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64F9B-C51E-4DEC-AD4F-7F2B612B1783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6779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4088-831C-4012-9446-8B3E59357A42}" type="slidenum">
              <a:rPr lang="en-US" altLang="zh-CN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1085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64F9B-C51E-4DEC-AD4F-7F2B612B1783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432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64419-8A9B-4181-8FC4-36758C91AB62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356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67E83-F4D0-4849-819F-14B7FF5D3F7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912" y="4687054"/>
            <a:ext cx="4955752" cy="4440952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2811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A129C-80F3-4BC9-B770-93E2CFF461A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85610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E5FBF-2C50-4402-B3DB-07D11D28FFF8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485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83B43-4985-4B4D-851F-568C019E8DAD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2572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33E86-AC87-4DBE-88F6-135C5D1BEA5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r>
              <a:rPr lang="zh-CN" altLang="en-US" sz="1600" dirty="0" smtClean="0"/>
              <a:t> </a:t>
            </a:r>
            <a:endParaRPr lang="zh-CN" altLang="en-US" sz="16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939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C4F9F-56F8-4F90-A11E-0ABE9EA9AEF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15832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7528E-651A-4B7C-9283-AD68613FA76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7638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5B2F5-039B-444C-9E02-F6DEA7CA844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2759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90157-C352-4D7D-B438-D79CE64EB712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1693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84DFF-E154-4CBC-A36F-55AA87EC6EC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57745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513C6-B644-4AED-B0C8-63E2B72B909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71116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BBE7F-12AE-4850-BD14-44CBD8579F9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6773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2FF8F-51DE-45C5-93E4-6FEEAFEE72EB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5462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2FC62-41BD-44EB-B382-CD2395C11BB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9013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2B742-89FB-4788-B2A9-222CCEF1C682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600" dirty="0" smtClean="0"/>
              <a:t> 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7239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D1B06-00BC-474C-8590-3354A51B9E3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96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54B61-5D5A-4278-B2F0-675DD2F2FDF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6175" cy="44418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44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20C3-6DF8-475C-B58C-98A8075D2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2AC8-E4CE-47FB-BDBB-7642A5821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AE5EA-E7AC-43AC-AD44-59B9261D4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E8E9998-4ECA-4456-9D6E-73DA79069F36}" type="datetime1">
              <a:rPr lang="zh-CN" altLang="en-US"/>
              <a:pPr>
                <a:defRPr/>
              </a:pPr>
              <a:t>2019-11-12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16872AE-4C13-464D-B078-FE8792F7B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22955"/>
      </p:ext>
    </p:extLst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D541-2175-4964-9EAB-99B7CED49BE4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2613-BAE8-4F03-8948-E02717951D6D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97015"/>
      </p:ext>
    </p:extLst>
  </p:cSld>
  <p:clrMapOvr>
    <a:masterClrMapping/>
  </p:clrMapOvr>
  <p:transition spd="med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D6B1-50F1-4C26-B81E-B46CAB1B7056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9FF-E535-449B-938F-30B7275E3F2C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62375"/>
      </p:ext>
    </p:extLst>
  </p:cSld>
  <p:clrMapOvr>
    <a:masterClrMapping/>
  </p:clrMapOvr>
  <p:transition spd="med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F6DF-7D4F-4C1D-82F5-CF06960567C0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6F8-D989-4A66-89FD-28A363CCF52A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53538"/>
      </p:ext>
    </p:extLst>
  </p:cSld>
  <p:clrMapOvr>
    <a:masterClrMapping/>
  </p:clrMapOvr>
  <p:transition spd="med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F16D2-2535-464A-A3F9-E8098B3E77F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B36A-EF56-40B8-A31D-4203937962EC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87423"/>
      </p:ext>
    </p:extLst>
  </p:cSld>
  <p:clrMapOvr>
    <a:masterClrMapping/>
  </p:clrMapOvr>
  <p:transition spd="med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B4D5B-DF85-471F-AA90-CFB793FF5FA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BFEBC-7671-43BB-8F3F-7E979993B398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46309"/>
      </p:ext>
    </p:extLst>
  </p:cSld>
  <p:clrMapOvr>
    <a:masterClrMapping/>
  </p:clrMapOvr>
  <p:transition spd="med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E414-80FE-4B2E-88BB-36CA6E558720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CFCC-EB68-4B21-ACB8-770D3DA0C71E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35958"/>
      </p:ext>
    </p:extLst>
  </p:cSld>
  <p:clrMapOvr>
    <a:masterClrMapping/>
  </p:clrMapOvr>
  <p:transition spd="med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B5091-60D9-403C-8171-C43E11F5DBE8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38B7-FCC0-43EB-BBF4-BE1B28EB7851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18266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79C37-FF0D-4BB4-A59C-BDEA709377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21F-758E-4447-AC95-F9487F3788C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45CA2-1233-4417-9128-5CB7448A3DA8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85591"/>
      </p:ext>
    </p:extLst>
  </p:cSld>
  <p:clrMapOvr>
    <a:masterClrMapping/>
  </p:clrMapOvr>
  <p:transition spd="med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74C7C-7588-4073-9C70-7DBF4D8C125B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6FD7C-09A6-41BC-9B5A-69DCBF62ACBE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91525"/>
      </p:ext>
    </p:extLst>
  </p:cSld>
  <p:clrMapOvr>
    <a:masterClrMapping/>
  </p:clrMapOvr>
  <p:transition spd="med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3800-1F44-49F9-A33F-E7FABF050EED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F8BBF-A912-4911-B3E5-65A18CB44E71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11663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E44D-98B8-4DF5-B35C-D01F4A564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9AD4B-D683-4F9B-B03C-63BBB65C4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D4E49-29EC-423C-A421-2B0E2BA58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1BFD-46C3-4B22-AB1B-3CF20F31F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91C9D-7CB4-44DF-9CB0-083613C27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4FA82-EA73-48BF-81E6-85A710732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8D8B2-3CA4-4E15-AFD9-BBB51246E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780A7C-3A0B-4E4F-B159-1143CCC67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4DA74-FB08-4B03-A3FE-23C077E9F59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2019-11-12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08AC4FF-A56A-4A29-9559-C10C90B9CA63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3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.doc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4.doc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Microsoft_Word_97_-_2003___6.doc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Microsoft_Word_97_-_2003___7.doc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25600" y="2905125"/>
            <a:ext cx="4298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9.2  </a:t>
            </a:r>
            <a:r>
              <a:rPr lang="zh-CN" altLang="en-US" sz="4800" b="1">
                <a:ea typeface="楷体_GB2312" pitchFamily="49" charset="-122"/>
              </a:rPr>
              <a:t>静态查找表</a:t>
            </a:r>
            <a:endParaRPr lang="zh-CN" altLang="en-US"/>
          </a:p>
        </p:txBody>
      </p:sp>
      <p:sp>
        <p:nvSpPr>
          <p:cNvPr id="465923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4005263"/>
            <a:ext cx="4908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9.3  </a:t>
            </a:r>
            <a:r>
              <a:rPr lang="zh-CN" altLang="en-US" sz="4800" b="1">
                <a:ea typeface="楷体_GB2312" pitchFamily="49" charset="-122"/>
              </a:rPr>
              <a:t>动态查找树表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65924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563688" y="4953000"/>
            <a:ext cx="30797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9.4  </a:t>
            </a:r>
            <a:r>
              <a:rPr lang="zh-CN" altLang="en-US" sz="4800" b="1">
                <a:ea typeface="楷体_GB2312" pitchFamily="49" charset="-122"/>
              </a:rPr>
              <a:t>哈希表</a:t>
            </a:r>
          </a:p>
        </p:txBody>
      </p:sp>
      <p:sp>
        <p:nvSpPr>
          <p:cNvPr id="465925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19250" y="1801813"/>
            <a:ext cx="3689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9.1  </a:t>
            </a:r>
            <a:r>
              <a:rPr lang="zh-CN" altLang="en-US" sz="4800" b="1">
                <a:ea typeface="楷体_GB2312" pitchFamily="49" charset="-122"/>
              </a:rPr>
              <a:t>基本概念</a:t>
            </a:r>
            <a:endParaRPr lang="zh-CN" altLang="en-US"/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938213" y="207963"/>
            <a:ext cx="749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第九章 查找表</a:t>
            </a:r>
          </a:p>
        </p:txBody>
      </p:sp>
    </p:spTree>
    <p:extLst>
      <p:ext uri="{BB962C8B-B14F-4D97-AF65-F5344CB8AC3E}">
        <p14:creationId xmlns:p14="http://schemas.microsoft.com/office/powerpoint/2010/main" val="300048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490538" y="1925638"/>
            <a:ext cx="2806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990033"/>
                </a:solidFill>
                <a:ea typeface="楷体_GB2312" pitchFamily="49" charset="-122"/>
              </a:rPr>
              <a:t>数据对象</a:t>
            </a:r>
            <a:r>
              <a:rPr lang="en-US" altLang="zh-CN" sz="3600" b="1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：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323850" y="5051425"/>
            <a:ext cx="2806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990033"/>
                </a:solidFill>
                <a:ea typeface="楷体_GB2312" pitchFamily="49" charset="-122"/>
              </a:rPr>
              <a:t>数据关系</a:t>
            </a:r>
            <a:r>
              <a:rPr lang="en-US" altLang="zh-CN" sz="3600" b="1">
                <a:solidFill>
                  <a:srgbClr val="990033"/>
                </a:solidFill>
                <a:ea typeface="楷体_GB2312" pitchFamily="49" charset="-122"/>
              </a:rPr>
              <a:t>R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：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3206750" y="1882775"/>
            <a:ext cx="4772025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600">
                <a:ea typeface="楷体_GB2312" pitchFamily="49" charset="-122"/>
              </a:rPr>
              <a:t>D</a:t>
            </a:r>
            <a:r>
              <a:rPr lang="zh-CN" altLang="en-US" sz="3600">
                <a:ea typeface="楷体_GB2312" pitchFamily="49" charset="-122"/>
              </a:rPr>
              <a:t>是具有相同特性的数</a:t>
            </a:r>
          </a:p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据元素的集合。</a:t>
            </a:r>
            <a:r>
              <a:rPr lang="zh-CN" altLang="en-US" sz="3600" b="1">
                <a:solidFill>
                  <a:srgbClr val="6600CC"/>
                </a:solidFill>
                <a:ea typeface="楷体_GB2312" pitchFamily="49" charset="-122"/>
              </a:rPr>
              <a:t>每个数</a:t>
            </a:r>
          </a:p>
          <a:p>
            <a:pPr>
              <a:lnSpc>
                <a:spcPct val="115000"/>
              </a:lnSpc>
            </a:pPr>
            <a:r>
              <a:rPr lang="zh-CN" altLang="en-US" sz="3600" b="1">
                <a:solidFill>
                  <a:srgbClr val="6600CC"/>
                </a:solidFill>
                <a:ea typeface="楷体_GB2312" pitchFamily="49" charset="-122"/>
              </a:rPr>
              <a:t>据元素含有类型相同的</a:t>
            </a:r>
          </a:p>
          <a:p>
            <a:pPr>
              <a:lnSpc>
                <a:spcPct val="115000"/>
              </a:lnSpc>
            </a:pPr>
            <a:r>
              <a:rPr lang="zh-CN" altLang="en-US" sz="3600" b="1">
                <a:solidFill>
                  <a:srgbClr val="6600CC"/>
                </a:solidFill>
                <a:ea typeface="楷体_GB2312" pitchFamily="49" charset="-122"/>
              </a:rPr>
              <a:t>关键字</a:t>
            </a:r>
            <a:r>
              <a:rPr lang="zh-CN" altLang="en-US" sz="3600">
                <a:solidFill>
                  <a:srgbClr val="6600CC"/>
                </a:solidFill>
                <a:ea typeface="楷体_GB2312" pitchFamily="49" charset="-122"/>
              </a:rPr>
              <a:t>，可唯一标识数</a:t>
            </a:r>
          </a:p>
          <a:p>
            <a:pPr>
              <a:lnSpc>
                <a:spcPct val="115000"/>
              </a:lnSpc>
            </a:pPr>
            <a:r>
              <a:rPr lang="zh-CN" altLang="en-US" sz="3600">
                <a:solidFill>
                  <a:srgbClr val="6600CC"/>
                </a:solidFill>
                <a:ea typeface="楷体_GB2312" pitchFamily="49" charset="-122"/>
              </a:rPr>
              <a:t>据元素。</a:t>
            </a:r>
            <a:r>
              <a:rPr lang="zh-CN" altLang="en-US" sz="3600">
                <a:ea typeface="楷体_GB2312" pitchFamily="49" charset="-122"/>
              </a:rPr>
              <a:t>         </a:t>
            </a:r>
            <a:endParaRPr lang="zh-CN" altLang="en-US" sz="3600"/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3059113" y="5083175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数据元素同属一个集合。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6240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/>
              <a:t>ADT StaticSearchTable {</a:t>
            </a:r>
            <a:endParaRPr lang="en-US" altLang="zh-CN" sz="4000"/>
          </a:p>
        </p:txBody>
      </p:sp>
      <p:sp>
        <p:nvSpPr>
          <p:cNvPr id="486407" name="Text Box 7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5060" y="42530"/>
            <a:ext cx="690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66FF"/>
                </a:solidFill>
                <a:ea typeface="楷体_GB2312" pitchFamily="49" charset="-122"/>
              </a:rPr>
              <a:t>一、静态查找数据类型定义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323850" y="5922963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990033"/>
                </a:solidFill>
                <a:ea typeface="楷体_GB2312" pitchFamily="49" charset="-122"/>
              </a:rPr>
              <a:t>基本操作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：</a:t>
            </a:r>
            <a:endParaRPr lang="zh-CN" altLang="en-US" sz="36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685800" y="1584325"/>
            <a:ext cx="387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Create(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&amp;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ST, n);</a:t>
            </a:r>
            <a:endParaRPr lang="en-US" altLang="zh-CN" sz="4000"/>
          </a:p>
        </p:txBody>
      </p:sp>
      <p:sp>
        <p:nvSpPr>
          <p:cNvPr id="488451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3290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Destroy(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&amp;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ST);</a:t>
            </a:r>
            <a:endParaRPr lang="en-US" altLang="zh-CN"/>
          </a:p>
        </p:txBody>
      </p:sp>
      <p:sp>
        <p:nvSpPr>
          <p:cNvPr id="488452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3627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Search(ST, key);</a:t>
            </a:r>
            <a:endParaRPr lang="en-US" altLang="zh-CN"/>
          </a:p>
        </p:txBody>
      </p:sp>
      <p:sp>
        <p:nvSpPr>
          <p:cNvPr id="488453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810000" y="4572000"/>
            <a:ext cx="4618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Traverse(ST, Visit());</a:t>
            </a:r>
            <a:endParaRPr lang="en-US" altLang="zh-CN"/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914400" y="457200"/>
            <a:ext cx="33972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6600"/>
                </a:solidFill>
                <a:ea typeface="楷体_GB2312" pitchFamily="49" charset="-122"/>
              </a:rPr>
              <a:t>基本操作 </a:t>
            </a:r>
            <a:r>
              <a:rPr lang="zh-CN" altLang="en-US" sz="4800">
                <a:solidFill>
                  <a:srgbClr val="CC6600"/>
                </a:solidFill>
                <a:ea typeface="楷体_GB2312" pitchFamily="49" charset="-122"/>
              </a:rPr>
              <a:t>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381000" y="56165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} ADT StaticSearchTable</a:t>
            </a:r>
            <a:endParaRPr lang="en-US" altLang="zh-CN" sz="32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93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3048000" y="3784600"/>
            <a:ext cx="5867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ea typeface="楷体_GB2312" pitchFamily="49" charset="-122"/>
              </a:rPr>
              <a:t>若 </a:t>
            </a:r>
            <a:r>
              <a:rPr lang="en-US" altLang="zh-CN" sz="3600">
                <a:ea typeface="楷体_GB2312" pitchFamily="49" charset="-122"/>
              </a:rPr>
              <a:t>ST </a:t>
            </a:r>
            <a:r>
              <a:rPr lang="zh-CN" altLang="en-US" sz="3600">
                <a:ea typeface="楷体_GB2312" pitchFamily="49" charset="-122"/>
              </a:rPr>
              <a:t>中存在其关键字等于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ea typeface="楷体_GB2312" pitchFamily="49" charset="-122"/>
              </a:rPr>
              <a:t> </a:t>
            </a:r>
            <a:r>
              <a:rPr lang="en-US" altLang="zh-CN" sz="3600">
                <a:ea typeface="楷体_GB2312" pitchFamily="49" charset="-122"/>
              </a:rPr>
              <a:t>kval </a:t>
            </a:r>
            <a:r>
              <a:rPr lang="zh-CN" altLang="en-US" sz="3600">
                <a:ea typeface="楷体_GB2312" pitchFamily="49" charset="-122"/>
              </a:rPr>
              <a:t>的数据元素，则函数值为该元素的值或在表中的位置，否则为“空”。</a:t>
            </a:r>
            <a:r>
              <a:rPr lang="zh-CN" altLang="en-US" sz="4000">
                <a:ea typeface="楷体_GB2312" pitchFamily="49" charset="-122"/>
              </a:rPr>
              <a:t>  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zh-CN" altLang="en-US" sz="400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095375" y="304800"/>
            <a:ext cx="44846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0000FF"/>
                </a:solidFill>
                <a:ea typeface="楷体_GB2312" pitchFamily="49" charset="-122"/>
              </a:rPr>
              <a:t>Search(ST, kval);</a:t>
            </a:r>
            <a:endParaRPr lang="en-US" altLang="zh-CN"/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29781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4400">
                <a:solidFill>
                  <a:srgbClr val="990033"/>
                </a:solidFill>
                <a:ea typeface="楷体_GB2312" pitchFamily="49" charset="-122"/>
              </a:rPr>
              <a:t>初始条件：</a:t>
            </a:r>
          </a:p>
          <a:p>
            <a:pPr>
              <a:lnSpc>
                <a:spcPct val="115000"/>
              </a:lnSpc>
            </a:pPr>
            <a:endParaRPr lang="zh-CN" altLang="en-US" sz="4400">
              <a:solidFill>
                <a:srgbClr val="990033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lang="zh-CN" altLang="en-US" sz="4400">
              <a:solidFill>
                <a:srgbClr val="990033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4400">
                <a:solidFill>
                  <a:srgbClr val="990033"/>
                </a:solidFill>
                <a:ea typeface="楷体_GB2312" pitchFamily="49" charset="-122"/>
              </a:rPr>
              <a:t>操作结果：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3048000" y="1503363"/>
            <a:ext cx="57150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静态查找表</a:t>
            </a:r>
            <a:r>
              <a:rPr lang="en-US" altLang="zh-CN" sz="3600">
                <a:ea typeface="楷体_GB2312" pitchFamily="49" charset="-122"/>
              </a:rPr>
              <a:t>ST</a:t>
            </a:r>
            <a:r>
              <a:rPr lang="zh-CN" altLang="en-US" sz="3600">
                <a:ea typeface="楷体_GB2312" pitchFamily="49" charset="-122"/>
              </a:rPr>
              <a:t>存在，</a:t>
            </a:r>
            <a:r>
              <a:rPr lang="en-US" altLang="zh-CN" sz="3600">
                <a:ea typeface="楷体_GB2312" pitchFamily="49" charset="-122"/>
              </a:rPr>
              <a:t>kval </a:t>
            </a:r>
            <a:r>
              <a:rPr lang="zh-CN" altLang="en-US" sz="3600">
                <a:ea typeface="楷体_GB2312" pitchFamily="49" charset="-122"/>
              </a:rPr>
              <a:t>为与查找表中元素的关键字类型相同的给定值；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0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95400" y="327818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三、有序查找表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92547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1809750"/>
            <a:ext cx="7469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一、静态查找表数据类型定义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92548" name="Text Box 4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二、顺序查找表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1219200" y="0"/>
            <a:ext cx="6696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>
                <a:solidFill>
                  <a:srgbClr val="800000"/>
                </a:solidFill>
                <a:ea typeface="楷体_GB2312" pitchFamily="49" charset="-122"/>
              </a:rPr>
              <a:t>9.2  </a:t>
            </a:r>
            <a:r>
              <a:rPr lang="zh-CN" altLang="en-US" sz="6600" b="1">
                <a:solidFill>
                  <a:srgbClr val="800000"/>
                </a:solidFill>
                <a:ea typeface="楷体_GB2312" pitchFamily="49" charset="-122"/>
              </a:rPr>
              <a:t>静 态 查 找 表</a:t>
            </a:r>
            <a:endParaRPr lang="zh-CN" altLang="en-US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492550" name="Freeform 6"/>
          <p:cNvSpPr>
            <a:spLocks/>
          </p:cNvSpPr>
          <p:nvPr/>
        </p:nvSpPr>
        <p:spPr bwMode="auto">
          <a:xfrm>
            <a:off x="936625" y="2479675"/>
            <a:ext cx="439738" cy="633413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1349375" y="4027488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492552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68425" y="4899025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五、索引顺序表</a:t>
            </a:r>
            <a:endParaRPr lang="zh-CN" altLang="en-US">
              <a:solidFill>
                <a:srgbClr val="0066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77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395288" y="1916113"/>
            <a:ext cx="820896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SzPct val="70000"/>
              <a:buFont typeface="Wingdings" pitchFamily="2" charset="2"/>
              <a:buChar char="l"/>
            </a:pPr>
            <a:r>
              <a:rPr lang="en-US" altLang="zh-CN" sz="4000" dirty="0">
                <a:ea typeface="楷体_GB2312" pitchFamily="49" charset="-122"/>
              </a:rPr>
              <a:t>“</a:t>
            </a:r>
            <a:r>
              <a:rPr lang="zh-CN" altLang="en-US" sz="4000" dirty="0">
                <a:ea typeface="楷体_GB2312" pitchFamily="49" charset="-122"/>
              </a:rPr>
              <a:t>顺序”的含义：从表尾（或表头）开始以顺序方式搜索查找表，将关键字与给定值进行比较。</a:t>
            </a:r>
          </a:p>
          <a:p>
            <a:pPr marL="457200" indent="-457200">
              <a:spcBef>
                <a:spcPct val="50000"/>
              </a:spcBef>
              <a:buSzPct val="70000"/>
              <a:buFont typeface="Wingdings" pitchFamily="2" charset="2"/>
              <a:buChar char="l"/>
            </a:pPr>
            <a:r>
              <a:rPr lang="zh-CN" altLang="en-US" sz="4000" dirty="0">
                <a:ea typeface="楷体_GB2312" pitchFamily="49" charset="-122"/>
              </a:rPr>
              <a:t>可以</a:t>
            </a:r>
            <a:r>
              <a:rPr lang="zh-CN" altLang="en-US" sz="4000" dirty="0" smtClean="0">
                <a:ea typeface="楷体_GB2312" pitchFamily="49" charset="-122"/>
              </a:rPr>
              <a:t>用</a:t>
            </a: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顺序表</a:t>
            </a:r>
            <a:r>
              <a:rPr lang="zh-CN" altLang="en-US" sz="4000" dirty="0">
                <a:ea typeface="楷体_GB2312" pitchFamily="49" charset="-122"/>
              </a:rPr>
              <a:t>或</a:t>
            </a: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线性链表</a:t>
            </a:r>
            <a:r>
              <a:rPr lang="zh-CN" altLang="en-US" sz="4000" dirty="0">
                <a:ea typeface="楷体_GB2312" pitchFamily="49" charset="-122"/>
              </a:rPr>
              <a:t>表示静态查找表</a:t>
            </a:r>
            <a:r>
              <a:rPr lang="en-US" altLang="zh-CN" sz="4000" dirty="0">
                <a:ea typeface="楷体_GB2312" pitchFamily="49" charset="-122"/>
              </a:rPr>
              <a:t>.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4984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rgbClr val="0066FF"/>
                </a:solidFill>
                <a:ea typeface="楷体_GB2312" pitchFamily="49" charset="-122"/>
              </a:rPr>
              <a:t>二、</a:t>
            </a:r>
            <a:r>
              <a:rPr lang="zh-CN" altLang="en-US" sz="5400" b="1">
                <a:solidFill>
                  <a:srgbClr val="0066FF"/>
                </a:solidFill>
                <a:ea typeface="楷体_GB2312" pitchFamily="49" charset="-122"/>
              </a:rPr>
              <a:t>顺序查找表</a:t>
            </a:r>
            <a:endParaRPr lang="zh-CN" altLang="en-US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1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82804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ea typeface="楷体_GB2312" pitchFamily="49" charset="-122"/>
              </a:rPr>
              <a:t>typedef  struct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SSTable</a:t>
            </a:r>
            <a:r>
              <a:rPr lang="en-US" altLang="zh-CN" sz="3200" b="1">
                <a:ea typeface="楷体_GB2312" pitchFamily="49" charset="-122"/>
              </a:rPr>
              <a:t>{</a:t>
            </a:r>
            <a:endParaRPr lang="en-US" altLang="zh-CN" sz="32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200"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ElemType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*</a:t>
            </a:r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elem</a:t>
            </a:r>
            <a:r>
              <a:rPr lang="en-US" altLang="zh-CN" sz="3200">
                <a:ea typeface="楷体_GB2312" pitchFamily="49" charset="-122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ea typeface="楷体_GB2312" pitchFamily="49" charset="-122"/>
              </a:rPr>
              <a:t>		</a:t>
            </a:r>
            <a:r>
              <a:rPr lang="en-US" altLang="zh-CN" sz="2800">
                <a:ea typeface="楷体_GB2312" pitchFamily="49" charset="-122"/>
              </a:rPr>
              <a:t>// </a:t>
            </a:r>
            <a:r>
              <a:rPr lang="zh-CN" altLang="en-US" sz="2800">
                <a:ea typeface="楷体_GB2312" pitchFamily="49" charset="-122"/>
              </a:rPr>
              <a:t>数据元素存储空间基址，建表时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ea typeface="楷体_GB2312" pitchFamily="49" charset="-122"/>
              </a:rPr>
              <a:t>		</a:t>
            </a:r>
            <a:r>
              <a:rPr lang="en-US" altLang="zh-CN" sz="2800">
                <a:ea typeface="楷体_GB2312" pitchFamily="49" charset="-122"/>
              </a:rPr>
              <a:t>// </a:t>
            </a:r>
            <a:r>
              <a:rPr lang="zh-CN" altLang="en-US" sz="2800">
                <a:ea typeface="楷体_GB2312" pitchFamily="49" charset="-122"/>
              </a:rPr>
              <a:t>按实际长度分配，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号单元留空</a:t>
            </a:r>
            <a:endParaRPr lang="zh-CN" altLang="en-US" sz="28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b="1">
                <a:ea typeface="楷体_GB2312" pitchFamily="49" charset="-122"/>
              </a:rPr>
              <a:t>   </a:t>
            </a:r>
            <a:r>
              <a:rPr lang="en-US" altLang="zh-CN" sz="3200" b="1">
                <a:ea typeface="楷体_GB2312" pitchFamily="49" charset="-122"/>
              </a:rPr>
              <a:t>int</a:t>
            </a:r>
            <a:r>
              <a:rPr lang="en-US" altLang="zh-CN" sz="3200">
                <a:ea typeface="楷体_GB2312" pitchFamily="49" charset="-122"/>
              </a:rPr>
              <a:t>       </a:t>
            </a:r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length</a:t>
            </a:r>
            <a:r>
              <a:rPr lang="en-US" altLang="zh-CN" sz="3200">
                <a:ea typeface="楷体_GB2312" pitchFamily="49" charset="-122"/>
              </a:rPr>
              <a:t>;    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表的长度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ea typeface="楷体_GB2312" pitchFamily="49" charset="-122"/>
              </a:rPr>
              <a:t>}</a:t>
            </a:r>
            <a:r>
              <a:rPr lang="en-US" altLang="zh-CN" sz="3200">
                <a:ea typeface="楷体_GB2312" pitchFamily="49" charset="-122"/>
              </a:rPr>
              <a:t> SSTable;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539750" y="4138613"/>
            <a:ext cx="5340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/>
              <a:t>typedef struct {</a:t>
            </a:r>
            <a:endParaRPr lang="en-US" altLang="zh-CN" sz="3200"/>
          </a:p>
          <a:p>
            <a:pPr>
              <a:lnSpc>
                <a:spcPct val="125000"/>
              </a:lnSpc>
            </a:pPr>
            <a:r>
              <a:rPr lang="en-US" altLang="zh-CN" sz="3200"/>
              <a:t>    keyType </a:t>
            </a:r>
            <a:r>
              <a:rPr lang="en-US" altLang="zh-CN" sz="3200">
                <a:solidFill>
                  <a:srgbClr val="FF0000"/>
                </a:solidFill>
              </a:rPr>
              <a:t>key</a:t>
            </a:r>
            <a:r>
              <a:rPr lang="en-US" altLang="zh-CN" sz="3200"/>
              <a:t>;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//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关键字域</a:t>
            </a:r>
            <a:endParaRPr lang="en-US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en-US" sz="3200"/>
              <a:t>       </a:t>
            </a:r>
            <a:r>
              <a:rPr lang="en-US" altLang="en-US" sz="3200" b="1"/>
              <a:t>… … </a:t>
            </a:r>
            <a:r>
              <a:rPr lang="en-US" altLang="en-US" sz="3200"/>
              <a:t>     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//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其它属性域</a:t>
            </a:r>
            <a:endParaRPr lang="en-US" altLang="en-US" sz="28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en-US" sz="3200" b="1"/>
              <a:t>}</a:t>
            </a:r>
            <a:r>
              <a:rPr lang="en-US" altLang="en-US" sz="3200"/>
              <a:t> </a:t>
            </a:r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ElemType</a:t>
            </a:r>
            <a:r>
              <a:rPr lang="en-US" altLang="zh-CN" sz="320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8123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690" name="Object 2"/>
          <p:cNvGraphicFramePr>
            <a:graphicFrameLocks noChangeAspect="1"/>
          </p:cNvGraphicFramePr>
          <p:nvPr/>
        </p:nvGraphicFramePr>
        <p:xfrm>
          <a:off x="735013" y="2617788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7" name="文档" r:id="rId5" imgW="8187120" imgH="1726560" progId="Word.Document.8">
                  <p:embed/>
                </p:oleObj>
              </mc:Choice>
              <mc:Fallback>
                <p:oleObj name="文档" r:id="rId5" imgW="8187120" imgH="1726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617788"/>
                        <a:ext cx="818832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69850" y="2070100"/>
            <a:ext cx="137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ST.elem</a:t>
            </a:r>
            <a:endParaRPr lang="en-US" altLang="zh-CN"/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298450" y="304800"/>
            <a:ext cx="6383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660033"/>
                </a:solidFill>
                <a:ea typeface="楷体_GB2312" pitchFamily="49" charset="-122"/>
              </a:rPr>
              <a:t>回顾顺序表的查找过程：</a:t>
            </a:r>
            <a:endParaRPr lang="zh-CN" altLang="en-US" sz="4400">
              <a:solidFill>
                <a:srgbClr val="CC6600"/>
              </a:solidFill>
              <a:ea typeface="楷体_GB2312" pitchFamily="49" charset="-122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574675" y="4327525"/>
            <a:ext cx="62166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假设给定值 </a:t>
            </a:r>
            <a:r>
              <a:rPr lang="en-US" altLang="zh-CN" sz="4000">
                <a:solidFill>
                  <a:srgbClr val="800000"/>
                </a:solidFill>
                <a:ea typeface="楷体_GB2312" pitchFamily="49" charset="-122"/>
              </a:rPr>
              <a:t>e = 64,</a:t>
            </a:r>
          </a:p>
          <a:p>
            <a:pPr>
              <a:lnSpc>
                <a:spcPct val="125000"/>
              </a:lnSpc>
            </a:pP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要求 </a:t>
            </a:r>
            <a:r>
              <a:rPr lang="en-US" altLang="zh-CN" sz="4000">
                <a:solidFill>
                  <a:srgbClr val="800000"/>
                </a:solidFill>
                <a:ea typeface="楷体_GB2312" pitchFamily="49" charset="-122"/>
              </a:rPr>
              <a:t>ST.elem[i] = e, </a:t>
            </a: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问</a:t>
            </a:r>
            <a:r>
              <a:rPr lang="en-US" altLang="zh-CN" sz="4000">
                <a:solidFill>
                  <a:srgbClr val="800000"/>
                </a:solidFill>
                <a:ea typeface="楷体_GB2312" pitchFamily="49" charset="-122"/>
              </a:rPr>
              <a:t>: i = ?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</p:txBody>
      </p:sp>
      <p:grpSp>
        <p:nvGrpSpPr>
          <p:cNvPr id="498694" name="Group 6"/>
          <p:cNvGrpSpPr>
            <a:grpSpLocks/>
          </p:cNvGrpSpPr>
          <p:nvPr/>
        </p:nvGrpSpPr>
        <p:grpSpPr bwMode="auto">
          <a:xfrm>
            <a:off x="1600200" y="1447800"/>
            <a:ext cx="420688" cy="1165225"/>
            <a:chOff x="1008" y="912"/>
            <a:chExt cx="265" cy="734"/>
          </a:xfrm>
        </p:grpSpPr>
        <p:sp>
          <p:nvSpPr>
            <p:cNvPr id="498695" name="Line 7"/>
            <p:cNvSpPr>
              <a:spLocks noChangeShapeType="1"/>
            </p:cNvSpPr>
            <p:nvPr/>
          </p:nvSpPr>
          <p:spPr bwMode="auto">
            <a:xfrm>
              <a:off x="1008" y="1070"/>
              <a:ext cx="0" cy="57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1068" y="912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FF00FF"/>
                  </a:solidFill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498697" name="Group 9"/>
          <p:cNvGrpSpPr>
            <a:grpSpLocks/>
          </p:cNvGrpSpPr>
          <p:nvPr/>
        </p:nvGrpSpPr>
        <p:grpSpPr bwMode="auto">
          <a:xfrm>
            <a:off x="5410200" y="1447800"/>
            <a:ext cx="401638" cy="1165225"/>
            <a:chOff x="3408" y="912"/>
            <a:chExt cx="253" cy="734"/>
          </a:xfrm>
        </p:grpSpPr>
        <p:sp>
          <p:nvSpPr>
            <p:cNvPr id="498698" name="Line 10"/>
            <p:cNvSpPr>
              <a:spLocks noChangeShapeType="1"/>
            </p:cNvSpPr>
            <p:nvPr/>
          </p:nvSpPr>
          <p:spPr bwMode="auto">
            <a:xfrm>
              <a:off x="3408" y="1070"/>
              <a:ext cx="0" cy="57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699" name="Rectangle 11"/>
            <p:cNvSpPr>
              <a:spLocks noChangeArrowheads="1"/>
            </p:cNvSpPr>
            <p:nvPr/>
          </p:nvSpPr>
          <p:spPr bwMode="auto">
            <a:xfrm>
              <a:off x="3456" y="912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FF00FF"/>
                  </a:solidFill>
                  <a:ea typeface="楷体_GB2312" pitchFamily="49" charset="-122"/>
                </a:rPr>
                <a:t>i</a:t>
              </a:r>
            </a:p>
          </p:txBody>
        </p:sp>
      </p:grpSp>
      <p:sp useBgFill="1">
        <p:nvSpPr>
          <p:cNvPr id="498700" name="Rectangle 12"/>
          <p:cNvSpPr>
            <a:spLocks noChangeArrowheads="1"/>
          </p:cNvSpPr>
          <p:nvPr/>
        </p:nvSpPr>
        <p:spPr bwMode="auto">
          <a:xfrm>
            <a:off x="1371600" y="1371600"/>
            <a:ext cx="6096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8701" name="Group 13"/>
          <p:cNvGrpSpPr>
            <a:grpSpLocks/>
          </p:cNvGrpSpPr>
          <p:nvPr/>
        </p:nvGrpSpPr>
        <p:grpSpPr bwMode="auto">
          <a:xfrm>
            <a:off x="2286000" y="1447800"/>
            <a:ext cx="401638" cy="1165225"/>
            <a:chOff x="3408" y="912"/>
            <a:chExt cx="253" cy="734"/>
          </a:xfrm>
        </p:grpSpPr>
        <p:sp>
          <p:nvSpPr>
            <p:cNvPr id="498702" name="Line 14"/>
            <p:cNvSpPr>
              <a:spLocks noChangeShapeType="1"/>
            </p:cNvSpPr>
            <p:nvPr/>
          </p:nvSpPr>
          <p:spPr bwMode="auto">
            <a:xfrm>
              <a:off x="3408" y="1070"/>
              <a:ext cx="0" cy="57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03" name="Rectangle 15"/>
            <p:cNvSpPr>
              <a:spLocks noChangeArrowheads="1"/>
            </p:cNvSpPr>
            <p:nvPr/>
          </p:nvSpPr>
          <p:spPr bwMode="auto">
            <a:xfrm>
              <a:off x="3456" y="912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FF00FF"/>
                  </a:solidFill>
                  <a:ea typeface="楷体_GB2312" pitchFamily="49" charset="-122"/>
                </a:rPr>
                <a:t>i</a:t>
              </a:r>
            </a:p>
          </p:txBody>
        </p:sp>
      </p:grpSp>
      <p:sp useBgFill="1">
        <p:nvSpPr>
          <p:cNvPr id="498704" name="Rectangle 16"/>
          <p:cNvSpPr>
            <a:spLocks noChangeArrowheads="1"/>
          </p:cNvSpPr>
          <p:nvPr/>
        </p:nvSpPr>
        <p:spPr bwMode="auto">
          <a:xfrm>
            <a:off x="2057400" y="1371600"/>
            <a:ext cx="6096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5135563" y="4449763"/>
            <a:ext cx="107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</a:rPr>
              <a:t>20</a:t>
            </a:r>
          </a:p>
        </p:txBody>
      </p:sp>
      <p:sp useBgFill="1"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6348413" y="5243513"/>
            <a:ext cx="1073150" cy="701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09257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0" grpId="0" animBg="1"/>
      <p:bldP spid="498704" grpId="0" animBg="1"/>
      <p:bldP spid="498705" grpId="0" autoUpdateAnimBg="0"/>
      <p:bldP spid="49870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3804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err="1"/>
              <a:t>int</a:t>
            </a:r>
            <a:r>
              <a:rPr lang="en-US" altLang="zh-CN" sz="3600" dirty="0"/>
              <a:t> location( </a:t>
            </a:r>
            <a:r>
              <a:rPr lang="en-US" altLang="zh-CN" sz="3600" dirty="0" err="1"/>
              <a:t>SqList</a:t>
            </a:r>
            <a:r>
              <a:rPr lang="en-US" altLang="zh-CN" sz="3600" dirty="0"/>
              <a:t> L, </a:t>
            </a:r>
            <a:r>
              <a:rPr lang="en-US" altLang="zh-CN" sz="3600" dirty="0" err="1"/>
              <a:t>ElemType</a:t>
            </a:r>
            <a:r>
              <a:rPr lang="en-US" altLang="zh-CN" sz="3600" b="1" dirty="0"/>
              <a:t>&amp; </a:t>
            </a:r>
            <a:r>
              <a:rPr lang="en-US" altLang="zh-CN" sz="3600" dirty="0"/>
              <a:t>e ) </a:t>
            </a:r>
          </a:p>
          <a:p>
            <a:r>
              <a:rPr lang="en-US" altLang="zh-CN" sz="3600" b="1" dirty="0">
                <a:latin typeface="宋体" pitchFamily="2" charset="-122"/>
              </a:rPr>
              <a:t>{</a:t>
            </a:r>
            <a:endParaRPr lang="en-US" altLang="zh-CN" sz="3600" dirty="0">
              <a:latin typeface="宋体" pitchFamily="2" charset="-122"/>
            </a:endParaRPr>
          </a:p>
          <a:p>
            <a:r>
              <a:rPr lang="en-US" altLang="zh-CN" sz="3600" dirty="0"/>
              <a:t> 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 = 1;</a:t>
            </a:r>
          </a:p>
          <a:p>
            <a:r>
              <a:rPr lang="en-US" altLang="zh-CN" sz="3600" dirty="0"/>
              <a:t>  p = </a:t>
            </a:r>
            <a:r>
              <a:rPr lang="en-US" altLang="zh-CN" sz="3600" dirty="0" err="1"/>
              <a:t>L.elem</a:t>
            </a:r>
            <a:r>
              <a:rPr lang="en-US" altLang="zh-CN" sz="3600" dirty="0"/>
              <a:t>;</a:t>
            </a:r>
          </a:p>
          <a:p>
            <a:r>
              <a:rPr lang="en-US" altLang="zh-CN" sz="3600" dirty="0"/>
              <a:t>  </a:t>
            </a:r>
            <a:r>
              <a:rPr lang="en-US" altLang="zh-CN" sz="3600" b="1" dirty="0"/>
              <a:t>while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( </a:t>
            </a:r>
            <a:r>
              <a:rPr lang="en-US" altLang="zh-CN" sz="3600" dirty="0" err="1">
                <a:solidFill>
                  <a:srgbClr val="FF0000"/>
                </a:solidFill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&lt;=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L.length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/>
              <a:t>&amp;&amp;</a:t>
            </a:r>
            <a:r>
              <a:rPr lang="en-US" altLang="zh-CN" sz="3600" b="1" dirty="0">
                <a:solidFill>
                  <a:schemeClr val="accent2"/>
                </a:solidFill>
              </a:rPr>
              <a:t>*p++ != e) </a:t>
            </a:r>
            <a:r>
              <a:rPr lang="en-US" altLang="zh-CN" sz="3600" b="1" dirty="0"/>
              <a:t>)  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++</a:t>
            </a:r>
            <a:r>
              <a:rPr lang="en-US" altLang="zh-CN" sz="3600" dirty="0"/>
              <a:t>; </a:t>
            </a:r>
            <a:endParaRPr lang="en-US" altLang="zh-CN" sz="3600" b="1" dirty="0"/>
          </a:p>
          <a:p>
            <a:r>
              <a:rPr lang="en-US" altLang="zh-CN" sz="3600" b="1" dirty="0"/>
              <a:t>	</a:t>
            </a:r>
            <a:endParaRPr lang="en-US" altLang="zh-CN" sz="3600" dirty="0"/>
          </a:p>
          <a:p>
            <a:r>
              <a:rPr lang="en-US" altLang="zh-CN" sz="3600" b="1" dirty="0"/>
              <a:t>  if</a:t>
            </a:r>
            <a:r>
              <a:rPr lang="en-US" altLang="zh-CN" sz="3600" dirty="0"/>
              <a:t> (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&lt;= </a:t>
            </a:r>
            <a:r>
              <a:rPr lang="en-US" altLang="zh-CN" sz="3600" dirty="0" err="1"/>
              <a:t>L.length</a:t>
            </a:r>
            <a:r>
              <a:rPr lang="en-US" altLang="zh-CN" sz="3600" dirty="0"/>
              <a:t>)  </a:t>
            </a:r>
            <a:r>
              <a:rPr lang="en-US" altLang="zh-CN" sz="3600" b="1" dirty="0"/>
              <a:t>return</a:t>
            </a:r>
            <a:r>
              <a:rPr lang="en-US" altLang="zh-CN" sz="3600" dirty="0"/>
              <a:t>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; </a:t>
            </a:r>
          </a:p>
          <a:p>
            <a:r>
              <a:rPr lang="en-US" altLang="zh-CN" sz="3600" dirty="0"/>
              <a:t>  </a:t>
            </a:r>
            <a:r>
              <a:rPr lang="en-US" altLang="zh-CN" sz="3600" b="1" dirty="0"/>
              <a:t>else  return</a:t>
            </a:r>
            <a:r>
              <a:rPr lang="en-US" altLang="zh-CN" sz="3600" dirty="0"/>
              <a:t> 0;</a:t>
            </a:r>
          </a:p>
          <a:p>
            <a:r>
              <a:rPr lang="en-US" altLang="zh-CN" sz="3600" b="1" dirty="0"/>
              <a:t>}</a:t>
            </a:r>
            <a:r>
              <a:rPr lang="en-US" altLang="zh-CN" sz="3600" dirty="0"/>
              <a:t> //location</a:t>
            </a:r>
          </a:p>
        </p:txBody>
      </p:sp>
    </p:spTree>
    <p:extLst>
      <p:ext uri="{BB962C8B-B14F-4D97-AF65-F5344CB8AC3E}">
        <p14:creationId xmlns:p14="http://schemas.microsoft.com/office/powerpoint/2010/main" val="282950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786" name="Object 2"/>
          <p:cNvGraphicFramePr>
            <a:graphicFrameLocks noChangeAspect="1"/>
          </p:cNvGraphicFramePr>
          <p:nvPr/>
        </p:nvGraphicFramePr>
        <p:xfrm>
          <a:off x="735013" y="1452563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6" name="文档" r:id="rId5" imgW="8187120" imgH="1726560" progId="Word.Document.8">
                  <p:embed/>
                </p:oleObj>
              </mc:Choice>
              <mc:Fallback>
                <p:oleObj name="文档" r:id="rId5" imgW="8187120" imgH="1726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52563"/>
                        <a:ext cx="818832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69850" y="914400"/>
            <a:ext cx="137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ST.elem</a:t>
            </a:r>
            <a:endParaRPr lang="en-US" altLang="zh-CN"/>
          </a:p>
        </p:txBody>
      </p:sp>
      <p:grpSp>
        <p:nvGrpSpPr>
          <p:cNvPr id="502788" name="Group 4"/>
          <p:cNvGrpSpPr>
            <a:grpSpLocks/>
          </p:cNvGrpSpPr>
          <p:nvPr/>
        </p:nvGrpSpPr>
        <p:grpSpPr bwMode="auto">
          <a:xfrm>
            <a:off x="5410200" y="304800"/>
            <a:ext cx="381000" cy="1143000"/>
            <a:chOff x="3408" y="192"/>
            <a:chExt cx="240" cy="720"/>
          </a:xfrm>
        </p:grpSpPr>
        <p:sp>
          <p:nvSpPr>
            <p:cNvPr id="502789" name="Line 5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0" name="Text Box 6"/>
            <p:cNvSpPr txBox="1">
              <a:spLocks noChangeArrowheads="1"/>
            </p:cNvSpPr>
            <p:nvPr/>
          </p:nvSpPr>
          <p:spPr bwMode="auto">
            <a:xfrm>
              <a:off x="3461" y="19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graphicFrame>
        <p:nvGraphicFramePr>
          <p:cNvPr id="502791" name="Object 7"/>
          <p:cNvGraphicFramePr>
            <a:graphicFrameLocks noChangeAspect="1"/>
          </p:cNvGraphicFramePr>
          <p:nvPr/>
        </p:nvGraphicFramePr>
        <p:xfrm>
          <a:off x="762000" y="457200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7" name="文档" r:id="rId8" imgW="8187120" imgH="1726560" progId="Word.Document.8">
                  <p:embed/>
                </p:oleObj>
              </mc:Choice>
              <mc:Fallback>
                <p:oleObj name="文档" r:id="rId8" imgW="8187120" imgH="1726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8188325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152400" y="4033838"/>
            <a:ext cx="137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ST.elem</a:t>
            </a:r>
            <a:endParaRPr lang="en-US" altLang="zh-CN"/>
          </a:p>
        </p:txBody>
      </p:sp>
      <p:grpSp>
        <p:nvGrpSpPr>
          <p:cNvPr id="502793" name="Group 9"/>
          <p:cNvGrpSpPr>
            <a:grpSpLocks/>
          </p:cNvGrpSpPr>
          <p:nvPr/>
        </p:nvGrpSpPr>
        <p:grpSpPr bwMode="auto">
          <a:xfrm>
            <a:off x="1219200" y="3352800"/>
            <a:ext cx="381000" cy="1214438"/>
            <a:chOff x="768" y="2112"/>
            <a:chExt cx="240" cy="765"/>
          </a:xfrm>
        </p:grpSpPr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5" name="Text Box 11"/>
            <p:cNvSpPr txBox="1">
              <a:spLocks noChangeArrowheads="1"/>
            </p:cNvSpPr>
            <p:nvPr/>
          </p:nvSpPr>
          <p:spPr bwMode="auto">
            <a:xfrm>
              <a:off x="821" y="211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502796" name="Text Box 12"/>
          <p:cNvSpPr txBox="1">
            <a:spLocks noChangeArrowheads="1"/>
          </p:cNvSpPr>
          <p:nvPr/>
        </p:nvSpPr>
        <p:spPr bwMode="auto">
          <a:xfrm>
            <a:off x="762000" y="4495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60</a:t>
            </a:r>
            <a:endParaRPr lang="en-US" altLang="zh-CN"/>
          </a:p>
        </p:txBody>
      </p:sp>
      <p:grpSp>
        <p:nvGrpSpPr>
          <p:cNvPr id="502797" name="Group 13"/>
          <p:cNvGrpSpPr>
            <a:grpSpLocks/>
          </p:cNvGrpSpPr>
          <p:nvPr/>
        </p:nvGrpSpPr>
        <p:grpSpPr bwMode="auto">
          <a:xfrm>
            <a:off x="7924800" y="228600"/>
            <a:ext cx="381000" cy="1143000"/>
            <a:chOff x="4992" y="144"/>
            <a:chExt cx="240" cy="720"/>
          </a:xfrm>
        </p:grpSpPr>
        <p:sp>
          <p:nvSpPr>
            <p:cNvPr id="502798" name="Line 14"/>
            <p:cNvSpPr>
              <a:spLocks noChangeShapeType="1"/>
            </p:cNvSpPr>
            <p:nvPr/>
          </p:nvSpPr>
          <p:spPr bwMode="auto">
            <a:xfrm>
              <a:off x="4992" y="240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9" name="Text Box 15"/>
            <p:cNvSpPr txBox="1">
              <a:spLocks noChangeArrowheads="1"/>
            </p:cNvSpPr>
            <p:nvPr/>
          </p:nvSpPr>
          <p:spPr bwMode="auto">
            <a:xfrm>
              <a:off x="5045" y="144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502800" name="Text Box 16"/>
          <p:cNvSpPr txBox="1">
            <a:spLocks noChangeArrowheads="1"/>
          </p:cNvSpPr>
          <p:nvPr/>
        </p:nvSpPr>
        <p:spPr bwMode="auto">
          <a:xfrm>
            <a:off x="2270125" y="2609850"/>
            <a:ext cx="1722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kval = 64</a:t>
            </a:r>
            <a:endParaRPr lang="en-US" altLang="zh-CN"/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286000" y="5821363"/>
            <a:ext cx="1722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kval = 60</a:t>
            </a:r>
            <a:endParaRPr lang="en-US" altLang="zh-CN"/>
          </a:p>
        </p:txBody>
      </p:sp>
      <p:grpSp>
        <p:nvGrpSpPr>
          <p:cNvPr id="502802" name="Group 18"/>
          <p:cNvGrpSpPr>
            <a:grpSpLocks/>
          </p:cNvGrpSpPr>
          <p:nvPr/>
        </p:nvGrpSpPr>
        <p:grpSpPr bwMode="auto">
          <a:xfrm>
            <a:off x="8001000" y="3429000"/>
            <a:ext cx="373063" cy="1066800"/>
            <a:chOff x="5040" y="2160"/>
            <a:chExt cx="235" cy="672"/>
          </a:xfrm>
        </p:grpSpPr>
        <p:sp>
          <p:nvSpPr>
            <p:cNvPr id="502803" name="Line 19"/>
            <p:cNvSpPr>
              <a:spLocks noChangeShapeType="1"/>
            </p:cNvSpPr>
            <p:nvPr/>
          </p:nvSpPr>
          <p:spPr bwMode="auto">
            <a:xfrm>
              <a:off x="5040" y="220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4" name="Text Box 20"/>
            <p:cNvSpPr txBox="1">
              <a:spLocks noChangeArrowheads="1"/>
            </p:cNvSpPr>
            <p:nvPr/>
          </p:nvSpPr>
          <p:spPr bwMode="auto">
            <a:xfrm>
              <a:off x="5088" y="216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502805" name="Text Box 21"/>
          <p:cNvSpPr txBox="1">
            <a:spLocks noChangeArrowheads="1"/>
          </p:cNvSpPr>
          <p:nvPr/>
        </p:nvSpPr>
        <p:spPr bwMode="auto">
          <a:xfrm>
            <a:off x="730250" y="13716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64</a:t>
            </a:r>
            <a:endParaRPr lang="en-US" altLang="zh-CN"/>
          </a:p>
        </p:txBody>
      </p:sp>
      <p:sp useBgFill="1">
        <p:nvSpPr>
          <p:cNvPr id="502806" name="Rectangle 22"/>
          <p:cNvSpPr>
            <a:spLocks noChangeArrowheads="1"/>
          </p:cNvSpPr>
          <p:nvPr/>
        </p:nvSpPr>
        <p:spPr bwMode="auto">
          <a:xfrm>
            <a:off x="7696200" y="228600"/>
            <a:ext cx="5334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02807" name="Rectangle 23"/>
          <p:cNvSpPr>
            <a:spLocks noChangeArrowheads="1"/>
          </p:cNvSpPr>
          <p:nvPr/>
        </p:nvSpPr>
        <p:spPr bwMode="auto">
          <a:xfrm>
            <a:off x="7696200" y="3429000"/>
            <a:ext cx="6096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808" name="Group 24"/>
          <p:cNvGrpSpPr>
            <a:grpSpLocks/>
          </p:cNvGrpSpPr>
          <p:nvPr/>
        </p:nvGrpSpPr>
        <p:grpSpPr bwMode="auto">
          <a:xfrm>
            <a:off x="7315200" y="304800"/>
            <a:ext cx="381000" cy="1143000"/>
            <a:chOff x="3408" y="192"/>
            <a:chExt cx="240" cy="720"/>
          </a:xfrm>
        </p:grpSpPr>
        <p:sp>
          <p:nvSpPr>
            <p:cNvPr id="502809" name="Line 25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0" name="Text Box 26"/>
            <p:cNvSpPr txBox="1">
              <a:spLocks noChangeArrowheads="1"/>
            </p:cNvSpPr>
            <p:nvPr/>
          </p:nvSpPr>
          <p:spPr bwMode="auto">
            <a:xfrm>
              <a:off x="3461" y="19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 useBgFill="1">
        <p:nvSpPr>
          <p:cNvPr id="502811" name="Rectangle 27"/>
          <p:cNvSpPr>
            <a:spLocks noChangeArrowheads="1"/>
          </p:cNvSpPr>
          <p:nvPr/>
        </p:nvSpPr>
        <p:spPr bwMode="auto">
          <a:xfrm>
            <a:off x="7086600" y="228600"/>
            <a:ext cx="5334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812" name="Group 28"/>
          <p:cNvGrpSpPr>
            <a:grpSpLocks/>
          </p:cNvGrpSpPr>
          <p:nvPr/>
        </p:nvGrpSpPr>
        <p:grpSpPr bwMode="auto">
          <a:xfrm>
            <a:off x="7315200" y="3352800"/>
            <a:ext cx="381000" cy="1214438"/>
            <a:chOff x="768" y="2112"/>
            <a:chExt cx="240" cy="765"/>
          </a:xfrm>
        </p:grpSpPr>
        <p:sp>
          <p:nvSpPr>
            <p:cNvPr id="502813" name="Line 29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14" name="Text Box 30"/>
            <p:cNvSpPr txBox="1">
              <a:spLocks noChangeArrowheads="1"/>
            </p:cNvSpPr>
            <p:nvPr/>
          </p:nvSpPr>
          <p:spPr bwMode="auto">
            <a:xfrm>
              <a:off x="821" y="211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 useBgFill="1">
        <p:nvSpPr>
          <p:cNvPr id="502815" name="Rectangle 31"/>
          <p:cNvSpPr>
            <a:spLocks noChangeArrowheads="1"/>
          </p:cNvSpPr>
          <p:nvPr/>
        </p:nvSpPr>
        <p:spPr bwMode="auto">
          <a:xfrm>
            <a:off x="7086600" y="3429000"/>
            <a:ext cx="6096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816" name="AutoShape 32"/>
          <p:cNvSpPr>
            <a:spLocks noChangeArrowheads="1"/>
          </p:cNvSpPr>
          <p:nvPr/>
        </p:nvSpPr>
        <p:spPr bwMode="auto">
          <a:xfrm>
            <a:off x="1676400" y="228600"/>
            <a:ext cx="1295400" cy="609600"/>
          </a:xfrm>
          <a:prstGeom prst="wedgeRoundRectCallout">
            <a:avLst>
              <a:gd name="adj1" fmla="val -92278"/>
              <a:gd name="adj2" fmla="val 13281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哨兵</a:t>
            </a:r>
          </a:p>
        </p:txBody>
      </p:sp>
    </p:spTree>
    <p:extLst>
      <p:ext uri="{BB962C8B-B14F-4D97-AF65-F5344CB8AC3E}">
        <p14:creationId xmlns:p14="http://schemas.microsoft.com/office/powerpoint/2010/main" val="487330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2" grpId="0" autoUpdateAnimBg="0"/>
      <p:bldP spid="502796" grpId="0" autoUpdateAnimBg="0"/>
      <p:bldP spid="502800" grpId="0" autoUpdateAnimBg="0"/>
      <p:bldP spid="502801" grpId="0" autoUpdateAnimBg="0"/>
      <p:bldP spid="502805" grpId="0" autoUpdateAnimBg="0"/>
      <p:bldP spid="502806" grpId="0" animBg="1"/>
      <p:bldP spid="502807" grpId="0" animBg="1"/>
      <p:bldP spid="502811" grpId="0" animBg="1"/>
      <p:bldP spid="502815" grpId="0" animBg="1"/>
      <p:bldP spid="5028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82588" y="692150"/>
            <a:ext cx="8486775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ea typeface="楷体_GB2312" pitchFamily="49" charset="-122"/>
              </a:rPr>
              <a:t>int</a:t>
            </a:r>
            <a:r>
              <a:rPr lang="en-US" altLang="zh-CN" sz="3600">
                <a:ea typeface="楷体_GB2312" pitchFamily="49" charset="-122"/>
              </a:rPr>
              <a:t> Search_Seq(SSTable ST,  KeyType kval)</a:t>
            </a:r>
          </a:p>
          <a:p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{</a:t>
            </a:r>
            <a:r>
              <a:rPr lang="en-US" altLang="zh-CN" sz="44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在顺序表</a:t>
            </a:r>
            <a:r>
              <a:rPr lang="en-US" altLang="zh-CN" sz="3200">
                <a:ea typeface="楷体_GB2312" pitchFamily="49" charset="-122"/>
              </a:rPr>
              <a:t>ST</a:t>
            </a:r>
            <a:r>
              <a:rPr lang="zh-CN" altLang="en-US" sz="3200">
                <a:ea typeface="楷体_GB2312" pitchFamily="49" charset="-122"/>
              </a:rPr>
              <a:t>中顺序查找其关键字等于</a:t>
            </a:r>
          </a:p>
          <a:p>
            <a:r>
              <a:rPr lang="zh-CN" altLang="en-US" sz="3200">
                <a:ea typeface="楷体_GB2312" pitchFamily="49" charset="-122"/>
              </a:rPr>
              <a:t>    </a:t>
            </a:r>
            <a:r>
              <a:rPr lang="en-US" altLang="zh-CN" sz="3200">
                <a:ea typeface="楷体_GB2312" pitchFamily="49" charset="-122"/>
              </a:rPr>
              <a:t>//  key</a:t>
            </a:r>
            <a:r>
              <a:rPr lang="zh-CN" altLang="en-US" sz="3200">
                <a:ea typeface="楷体_GB2312" pitchFamily="49" charset="-122"/>
              </a:rPr>
              <a:t>的数据元素。若找到，则函数值为</a:t>
            </a:r>
          </a:p>
          <a:p>
            <a:r>
              <a:rPr lang="zh-CN" altLang="en-US" sz="3200">
                <a:ea typeface="楷体_GB2312" pitchFamily="49" charset="-122"/>
              </a:rPr>
              <a:t>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该元素在表中的位置，否则为</a:t>
            </a:r>
            <a:r>
              <a:rPr lang="en-US" altLang="zh-CN" sz="3200">
                <a:ea typeface="楷体_GB2312" pitchFamily="49" charset="-122"/>
              </a:rPr>
              <a:t>0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  <a:p>
            <a:r>
              <a:rPr lang="zh-CN" altLang="en-US" sz="4400">
                <a:ea typeface="楷体_GB2312" pitchFamily="49" charset="-122"/>
              </a:rPr>
              <a:t>   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ST.elem[0].key = kval;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      </a:t>
            </a:r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设置“哨兵”</a:t>
            </a:r>
          </a:p>
          <a:p>
            <a:r>
              <a:rPr lang="zh-CN" altLang="en-US" sz="4400">
                <a:ea typeface="楷体_GB2312" pitchFamily="49" charset="-122"/>
              </a:rPr>
              <a:t>   </a:t>
            </a:r>
            <a:r>
              <a:rPr lang="en-US" altLang="zh-CN" sz="4000" b="1">
                <a:ea typeface="楷体_GB2312" pitchFamily="49" charset="-122"/>
              </a:rPr>
              <a:t>for</a:t>
            </a:r>
            <a:r>
              <a:rPr lang="en-US" altLang="zh-CN" sz="4400">
                <a:ea typeface="楷体_GB2312" pitchFamily="49" charset="-122"/>
              </a:rPr>
              <a:t> (</a:t>
            </a:r>
            <a:r>
              <a:rPr lang="en-US" altLang="zh-CN" sz="3200">
                <a:ea typeface="楷体_GB2312" pitchFamily="49" charset="-122"/>
              </a:rPr>
              <a:t>i=ST.length;                                      </a:t>
            </a:r>
            <a:r>
              <a:rPr lang="en-US" altLang="zh-CN" sz="3200" b="1">
                <a:ea typeface="楷体_GB2312" pitchFamily="49" charset="-122"/>
              </a:rPr>
              <a:t>--</a:t>
            </a:r>
            <a:r>
              <a:rPr lang="en-US" altLang="zh-CN" sz="3200">
                <a:ea typeface="楷体_GB2312" pitchFamily="49" charset="-122"/>
              </a:rPr>
              <a:t>i</a:t>
            </a:r>
            <a:r>
              <a:rPr lang="en-US" altLang="zh-CN" sz="4400">
                <a:ea typeface="楷体_GB2312" pitchFamily="49" charset="-122"/>
              </a:rPr>
              <a:t>);  </a:t>
            </a:r>
          </a:p>
          <a:p>
            <a:r>
              <a:rPr lang="en-US" altLang="zh-CN" sz="4400">
                <a:ea typeface="楷体_GB2312" pitchFamily="49" charset="-122"/>
              </a:rPr>
              <a:t>                        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从后往前找</a:t>
            </a:r>
          </a:p>
          <a:p>
            <a:r>
              <a:rPr lang="zh-CN" altLang="en-US" sz="4400">
                <a:ea typeface="楷体_GB2312" pitchFamily="49" charset="-122"/>
              </a:rPr>
              <a:t>   </a:t>
            </a:r>
            <a:r>
              <a:rPr lang="en-US" altLang="zh-CN" sz="4000" b="1">
                <a:ea typeface="楷体_GB2312" pitchFamily="49" charset="-122"/>
              </a:rPr>
              <a:t>return</a:t>
            </a:r>
            <a:r>
              <a:rPr lang="en-US" altLang="zh-CN" sz="4000">
                <a:ea typeface="楷体_GB2312" pitchFamily="49" charset="-122"/>
              </a:rPr>
              <a:t> i;</a:t>
            </a:r>
            <a:r>
              <a:rPr lang="en-US" altLang="zh-CN" sz="4400">
                <a:ea typeface="楷体_GB2312" pitchFamily="49" charset="-122"/>
              </a:rPr>
              <a:t>        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找不到时，</a:t>
            </a:r>
            <a:r>
              <a:rPr lang="en-US" altLang="zh-CN" sz="32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为</a:t>
            </a:r>
            <a:r>
              <a:rPr lang="en-US" altLang="zh-CN" sz="3200">
                <a:ea typeface="楷体_GB2312" pitchFamily="49" charset="-122"/>
              </a:rPr>
              <a:t>0</a:t>
            </a:r>
          </a:p>
          <a:p>
            <a:r>
              <a:rPr lang="en-US" altLang="zh-CN" sz="4000" b="1">
                <a:ea typeface="楷体_GB2312" pitchFamily="49" charset="-122"/>
              </a:rPr>
              <a:t>}</a:t>
            </a:r>
            <a:r>
              <a:rPr lang="en-US" altLang="zh-CN" sz="4000">
                <a:ea typeface="楷体_GB2312" pitchFamily="49" charset="-122"/>
              </a:rPr>
              <a:t> // Search_Seq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4011613" y="3716338"/>
            <a:ext cx="3800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ST.elem[i].key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!=</a:t>
            </a:r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kval;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4643438" y="573405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时间复杂度：</a:t>
            </a:r>
          </a:p>
        </p:txBody>
      </p:sp>
    </p:spTree>
    <p:extLst>
      <p:ext uri="{BB962C8B-B14F-4D97-AF65-F5344CB8AC3E}">
        <p14:creationId xmlns:p14="http://schemas.microsoft.com/office/powerpoint/2010/main" val="1075896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1403350" y="1628775"/>
            <a:ext cx="432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1.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何谓查找表</a:t>
            </a:r>
            <a:r>
              <a:rPr lang="zh-CN" altLang="en-US" sz="4000" b="1">
                <a:solidFill>
                  <a:srgbClr val="0066FF"/>
                </a:solidFill>
                <a:ea typeface="楷体_GB2312" pitchFamily="49" charset="-122"/>
              </a:rPr>
              <a:t> ？</a:t>
            </a:r>
            <a:endParaRPr lang="zh-CN" altLang="en-US" sz="4000">
              <a:solidFill>
                <a:srgbClr val="0066FF"/>
              </a:solidFill>
            </a:endParaRPr>
          </a:p>
        </p:txBody>
      </p:sp>
      <p:sp>
        <p:nvSpPr>
          <p:cNvPr id="467971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3702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800000"/>
                </a:solidFill>
                <a:ea typeface="楷体_GB2312" pitchFamily="49" charset="-122"/>
              </a:rPr>
              <a:t>9.1  </a:t>
            </a:r>
            <a:r>
              <a:rPr lang="zh-CN" altLang="en-US" sz="4800" b="1">
                <a:solidFill>
                  <a:srgbClr val="800000"/>
                </a:solidFill>
                <a:ea typeface="楷体_GB2312" pitchFamily="49" charset="-122"/>
              </a:rPr>
              <a:t>基本概念</a:t>
            </a:r>
            <a:endParaRPr lang="zh-CN" altLang="en-US"/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1371600" y="22764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2.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对查找表经常进行的操作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1331913" y="3314700"/>
            <a:ext cx="368458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3.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查找表分类</a:t>
            </a: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1355725" y="4106863"/>
            <a:ext cx="256381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4.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302177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347663" y="836613"/>
            <a:ext cx="84820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平均查找长度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: </a:t>
            </a:r>
            <a:r>
              <a:rPr lang="zh-CN" altLang="en-US" sz="3200">
                <a:ea typeface="楷体_GB2312" pitchFamily="49" charset="-122"/>
              </a:rPr>
              <a:t>为确定记录在查找表中的位置，需和给定值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进行比较的关键字个数的期望值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（概率统计值）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.</a:t>
            </a:r>
            <a:endParaRPr lang="en-US" altLang="zh-CN" sz="320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lang="en-US" altLang="zh-CN" b="1">
                <a:ea typeface="楷体_GB2312" pitchFamily="49" charset="-122"/>
              </a:rPr>
              <a:t>    </a:t>
            </a:r>
          </a:p>
          <a:p>
            <a:endParaRPr lang="en-US" altLang="zh-CN" sz="3600">
              <a:ea typeface="楷体_GB2312" pitchFamily="49" charset="-122"/>
            </a:endParaRPr>
          </a:p>
          <a:p>
            <a:r>
              <a:rPr lang="en-US" altLang="zh-CN" sz="3600">
                <a:ea typeface="楷体_GB2312" pitchFamily="49" charset="-122"/>
              </a:rPr>
              <a:t>  </a:t>
            </a:r>
            <a:r>
              <a:rPr lang="zh-CN" altLang="en-US" sz="3600">
                <a:ea typeface="楷体_GB2312" pitchFamily="49" charset="-122"/>
              </a:rPr>
              <a:t>其中</a:t>
            </a:r>
            <a:r>
              <a:rPr lang="en-US" altLang="zh-CN" sz="3600" b="1">
                <a:ea typeface="楷体_GB2312" pitchFamily="49" charset="-122"/>
              </a:rPr>
              <a:t>:   </a:t>
            </a:r>
            <a:r>
              <a:rPr lang="en-US" altLang="zh-CN" sz="3200" b="1" i="1">
                <a:ea typeface="楷体_GB2312" pitchFamily="49" charset="-122"/>
              </a:rPr>
              <a:t>n</a:t>
            </a:r>
            <a:r>
              <a:rPr lang="en-US" altLang="zh-CN" sz="3200" i="1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为表长</a:t>
            </a:r>
            <a:r>
              <a:rPr lang="en-US" altLang="zh-CN" sz="3200">
                <a:ea typeface="楷体_GB2312" pitchFamily="49" charset="-122"/>
              </a:rPr>
              <a:t>,</a:t>
            </a:r>
          </a:p>
          <a:p>
            <a:r>
              <a:rPr lang="en-US" altLang="zh-CN" sz="3200">
                <a:ea typeface="楷体_GB2312" pitchFamily="49" charset="-122"/>
              </a:rPr>
              <a:t>               </a:t>
            </a:r>
            <a:r>
              <a:rPr lang="en-US" altLang="zh-CN" sz="3200" b="1" i="1">
                <a:ea typeface="楷体_GB2312" pitchFamily="49" charset="-122"/>
              </a:rPr>
              <a:t>P</a:t>
            </a:r>
            <a:r>
              <a:rPr lang="en-US" altLang="zh-CN" sz="3200" b="1" i="1" baseline="-25000">
                <a:ea typeface="楷体_GB2312" pitchFamily="49" charset="-122"/>
              </a:rPr>
              <a:t>i</a:t>
            </a: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为查找表中第</a:t>
            </a:r>
            <a:r>
              <a:rPr lang="en-US" altLang="zh-CN" sz="32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个记录的查找概率，</a:t>
            </a:r>
          </a:p>
          <a:p>
            <a:r>
              <a:rPr lang="zh-CN" altLang="en-US" sz="3200">
                <a:ea typeface="楷体_GB2312" pitchFamily="49" charset="-122"/>
              </a:rPr>
              <a:t>             </a:t>
            </a:r>
          </a:p>
          <a:p>
            <a:r>
              <a:rPr lang="zh-CN" altLang="en-US" sz="3200">
                <a:ea typeface="楷体_GB2312" pitchFamily="49" charset="-122"/>
              </a:rPr>
              <a:t>             </a:t>
            </a:r>
          </a:p>
          <a:p>
            <a:r>
              <a:rPr lang="zh-CN" altLang="en-US" sz="3200">
                <a:ea typeface="楷体_GB2312" pitchFamily="49" charset="-122"/>
              </a:rPr>
              <a:t>              </a:t>
            </a:r>
            <a:r>
              <a:rPr lang="en-US" altLang="zh-CN" sz="3200" b="1" i="1">
                <a:ea typeface="楷体_GB2312" pitchFamily="49" charset="-122"/>
              </a:rPr>
              <a:t>C</a:t>
            </a:r>
            <a:r>
              <a:rPr lang="en-US" altLang="zh-CN" sz="3200" i="1" baseline="-250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为找到该记录时，</a:t>
            </a:r>
          </a:p>
          <a:p>
            <a:r>
              <a:rPr lang="zh-CN" altLang="en-US" sz="3200">
                <a:ea typeface="楷体_GB2312" pitchFamily="49" charset="-122"/>
              </a:rPr>
              <a:t>                 </a:t>
            </a:r>
            <a:r>
              <a:rPr lang="zh-CN" altLang="en-US" sz="3200">
                <a:solidFill>
                  <a:srgbClr val="3333FF"/>
                </a:solidFill>
                <a:ea typeface="楷体_GB2312" pitchFamily="49" charset="-122"/>
              </a:rPr>
              <a:t>与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给定值比较过的关键字的个数</a:t>
            </a: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3197225" y="2208213"/>
          <a:ext cx="29718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0" name="公式" r:id="rId4" imgW="888840" imgH="431640" progId="Equation.3">
                  <p:embed/>
                </p:oleObj>
              </mc:Choice>
              <mc:Fallback>
                <p:oleObj name="公式" r:id="rId4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208213"/>
                        <a:ext cx="297180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4992688" y="4437063"/>
          <a:ext cx="1219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1" name="公式" r:id="rId6" imgW="545760" imgH="431640" progId="Equation.3">
                  <p:embed/>
                </p:oleObj>
              </mc:Choice>
              <mc:Fallback>
                <p:oleObj name="公式" r:id="rId6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437063"/>
                        <a:ext cx="1219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48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611188" y="2636838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在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等概率</a:t>
            </a:r>
            <a:r>
              <a:rPr lang="zh-CN" altLang="en-US" sz="3600">
                <a:ea typeface="楷体_GB2312" pitchFamily="49" charset="-122"/>
              </a:rPr>
              <a:t>查找的情况下，</a:t>
            </a:r>
          </a:p>
        </p:txBody>
      </p:sp>
      <p:graphicFrame>
        <p:nvGraphicFramePr>
          <p:cNvPr id="506883" name="Object 3"/>
          <p:cNvGraphicFramePr>
            <a:graphicFrameLocks noChangeAspect="1"/>
          </p:cNvGraphicFramePr>
          <p:nvPr/>
        </p:nvGraphicFramePr>
        <p:xfrm>
          <a:off x="3203575" y="3141663"/>
          <a:ext cx="1295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6" name="Microsoft 公式 3.0" r:id="rId4" imgW="419040" imgH="393480" progId="Equation.3">
                  <p:embed/>
                </p:oleObj>
              </mc:Choice>
              <mc:Fallback>
                <p:oleObj name="Microsoft 公式 3.0" r:id="rId4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12954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4" name="Object 4"/>
          <p:cNvGraphicFramePr>
            <a:graphicFrameLocks noChangeAspect="1"/>
          </p:cNvGraphicFramePr>
          <p:nvPr/>
        </p:nvGraphicFramePr>
        <p:xfrm>
          <a:off x="1692275" y="4814888"/>
          <a:ext cx="5272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7" name="Microsoft 公式 3.0" r:id="rId6" imgW="1879560" imgH="431640" progId="Equation.3">
                  <p:embed/>
                </p:oleObj>
              </mc:Choice>
              <mc:Fallback>
                <p:oleObj name="Microsoft 公式 3.0" r:id="rId6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14888"/>
                        <a:ext cx="52720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755650" y="1989138"/>
            <a:ext cx="633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>
                <a:solidFill>
                  <a:srgbClr val="CC0000"/>
                </a:solidFill>
                <a:ea typeface="楷体_GB2312" pitchFamily="49" charset="-122"/>
              </a:rPr>
              <a:t>ASL = nP</a:t>
            </a:r>
            <a:r>
              <a:rPr lang="en-US" altLang="zh-CN" sz="3600" b="1" i="1" baseline="-25000">
                <a:solidFill>
                  <a:srgbClr val="CC0000"/>
                </a:solidFill>
                <a:ea typeface="楷体_GB2312" pitchFamily="49" charset="-122"/>
              </a:rPr>
              <a:t>1</a:t>
            </a:r>
            <a:r>
              <a:rPr lang="en-US" altLang="zh-CN" sz="3600" b="1" i="1">
                <a:solidFill>
                  <a:srgbClr val="CC0000"/>
                </a:solidFill>
                <a:ea typeface="楷体_GB2312" pitchFamily="49" charset="-122"/>
              </a:rPr>
              <a:t> +(n-1)P</a:t>
            </a:r>
            <a:r>
              <a:rPr lang="en-US" altLang="zh-CN" sz="3600" b="1" i="1" baseline="-25000">
                <a:solidFill>
                  <a:srgbClr val="CC0000"/>
                </a:solidFill>
                <a:ea typeface="楷体_GB2312" pitchFamily="49" charset="-122"/>
              </a:rPr>
              <a:t>2</a:t>
            </a:r>
            <a:r>
              <a:rPr lang="en-US" altLang="zh-CN" sz="3600" b="1" i="1">
                <a:solidFill>
                  <a:srgbClr val="CC0000"/>
                </a:solidFill>
                <a:ea typeface="楷体_GB2312" pitchFamily="49" charset="-122"/>
              </a:rPr>
              <a:t> + +2P</a:t>
            </a:r>
            <a:r>
              <a:rPr lang="en-US" altLang="zh-CN" sz="3600" b="1" i="1" baseline="-25000">
                <a:solidFill>
                  <a:srgbClr val="CC0000"/>
                </a:solidFill>
                <a:ea typeface="楷体_GB2312" pitchFamily="49" charset="-122"/>
              </a:rPr>
              <a:t>n-1</a:t>
            </a:r>
            <a:r>
              <a:rPr lang="en-US" altLang="zh-CN" sz="3600" b="1" i="1">
                <a:solidFill>
                  <a:srgbClr val="CC0000"/>
                </a:solidFill>
                <a:ea typeface="楷体_GB2312" pitchFamily="49" charset="-122"/>
              </a:rPr>
              <a:t>+P</a:t>
            </a:r>
            <a:r>
              <a:rPr lang="en-US" altLang="zh-CN" sz="3600" b="1" i="1" baseline="-25000">
                <a:solidFill>
                  <a:srgbClr val="CC0000"/>
                </a:solidFill>
                <a:ea typeface="楷体_GB2312" pitchFamily="49" charset="-122"/>
              </a:rPr>
              <a:t>n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477000" y="4572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i="1">
                <a:solidFill>
                  <a:srgbClr val="660033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381000" y="323850"/>
            <a:ext cx="87630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ea typeface="楷体_GB2312" pitchFamily="49" charset="-122"/>
              </a:rPr>
              <a:t>对</a:t>
            </a:r>
            <a:r>
              <a:rPr lang="zh-CN" altLang="en-US" sz="3600" b="1">
                <a:solidFill>
                  <a:srgbClr val="660033"/>
                </a:solidFill>
                <a:ea typeface="楷体_GB2312" pitchFamily="49" charset="-122"/>
              </a:rPr>
              <a:t>顺序表  </a:t>
            </a:r>
            <a:r>
              <a:rPr lang="en-US" altLang="zh-CN" sz="3600" b="1">
                <a:solidFill>
                  <a:srgbClr val="660033"/>
                </a:solidFill>
                <a:ea typeface="楷体_GB2312" pitchFamily="49" charset="-122"/>
              </a:rPr>
              <a:t>{ a</a:t>
            </a:r>
            <a:r>
              <a:rPr lang="en-US" altLang="zh-CN" sz="3600" b="1" baseline="-25000">
                <a:solidFill>
                  <a:srgbClr val="660033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660033"/>
                </a:solidFill>
                <a:ea typeface="楷体_GB2312" pitchFamily="49" charset="-122"/>
              </a:rPr>
              <a:t>, a</a:t>
            </a:r>
            <a:r>
              <a:rPr lang="en-US" altLang="zh-CN" sz="3600" b="1" baseline="-25000">
                <a:solidFill>
                  <a:srgbClr val="660033"/>
                </a:solidFill>
                <a:ea typeface="楷体_GB2312" pitchFamily="49" charset="-122"/>
              </a:rPr>
              <a:t>2</a:t>
            </a:r>
            <a:r>
              <a:rPr lang="en-US" altLang="zh-CN" sz="3600" b="1">
                <a:solidFill>
                  <a:srgbClr val="660033"/>
                </a:solidFill>
                <a:ea typeface="楷体_GB2312" pitchFamily="49" charset="-122"/>
              </a:rPr>
              <a:t>, … ,  a</a:t>
            </a:r>
            <a:r>
              <a:rPr lang="en-US" altLang="zh-CN" sz="3600" b="1" baseline="-25000">
                <a:solidFill>
                  <a:srgbClr val="660033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660033"/>
                </a:solidFill>
                <a:ea typeface="楷体_GB2312" pitchFamily="49" charset="-122"/>
              </a:rPr>
              <a:t> }  </a:t>
            </a:r>
            <a:r>
              <a:rPr lang="zh-CN" altLang="en-US" sz="3600">
                <a:ea typeface="楷体_GB2312" pitchFamily="49" charset="-122"/>
              </a:rPr>
              <a:t>而言</a:t>
            </a:r>
            <a:r>
              <a:rPr lang="en-US" altLang="zh-CN" sz="3600">
                <a:ea typeface="楷体_GB2312" pitchFamily="49" charset="-122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zh-CN" sz="3600" b="1" i="1">
                <a:solidFill>
                  <a:srgbClr val="660033"/>
                </a:solidFill>
                <a:ea typeface="楷体_GB2312" pitchFamily="49" charset="-122"/>
              </a:rPr>
              <a:t>      C</a:t>
            </a:r>
            <a:r>
              <a:rPr lang="en-US" altLang="zh-CN" sz="3600" b="1" i="1" baseline="-25000">
                <a:solidFill>
                  <a:srgbClr val="660033"/>
                </a:solidFill>
                <a:ea typeface="楷体_GB2312" pitchFamily="49" charset="-122"/>
              </a:rPr>
              <a:t>1</a:t>
            </a:r>
            <a:r>
              <a:rPr lang="en-US" altLang="zh-CN" sz="3600" b="1" i="1">
                <a:solidFill>
                  <a:srgbClr val="660033"/>
                </a:solidFill>
                <a:ea typeface="楷体_GB2312" pitchFamily="49" charset="-122"/>
              </a:rPr>
              <a:t> =  n,  C</a:t>
            </a:r>
            <a:r>
              <a:rPr lang="en-US" altLang="zh-CN" sz="3600" b="1" i="1" baseline="-25000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3600" b="1" i="1">
                <a:solidFill>
                  <a:srgbClr val="660033"/>
                </a:solidFill>
                <a:ea typeface="楷体_GB2312" pitchFamily="49" charset="-122"/>
              </a:rPr>
              <a:t> = n-i+1 , C</a:t>
            </a:r>
            <a:r>
              <a:rPr lang="en-US" altLang="zh-CN" sz="3600" b="1" i="1" baseline="-25000">
                <a:solidFill>
                  <a:srgbClr val="660033"/>
                </a:solidFill>
                <a:ea typeface="楷体_GB2312" pitchFamily="49" charset="-122"/>
              </a:rPr>
              <a:t>n</a:t>
            </a:r>
            <a:r>
              <a:rPr lang="en-US" altLang="zh-CN" sz="3600" b="1" i="1">
                <a:solidFill>
                  <a:srgbClr val="660033"/>
                </a:solidFill>
                <a:ea typeface="楷体_GB2312" pitchFamily="49" charset="-122"/>
              </a:rPr>
              <a:t> =  1</a:t>
            </a: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5003800" y="260350"/>
            <a:ext cx="220663" cy="277813"/>
          </a:xfrm>
          <a:prstGeom prst="downArrow">
            <a:avLst>
              <a:gd name="adj1" fmla="val 50000"/>
              <a:gd name="adj2" fmla="val 31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971550" y="5945188"/>
            <a:ext cx="453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查找不成功时的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ASL = 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5148263" y="5942013"/>
            <a:ext cx="1728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 n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＋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1 </a:t>
            </a: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755650" y="4292600"/>
            <a:ext cx="66479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顺序表</a:t>
            </a:r>
            <a:r>
              <a:rPr lang="zh-CN" altLang="en-US" sz="3600" dirty="0" smtClean="0">
                <a:solidFill>
                  <a:srgbClr val="3333FF"/>
                </a:solidFill>
                <a:ea typeface="楷体_GB2312" pitchFamily="49" charset="-122"/>
              </a:rPr>
              <a:t>查找的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平均查找长度</a:t>
            </a:r>
            <a:r>
              <a:rPr lang="zh-CN" altLang="en-US" sz="3600" dirty="0">
                <a:ea typeface="楷体_GB2312" pitchFamily="49" charset="-122"/>
              </a:rPr>
              <a:t>为：</a:t>
            </a:r>
          </a:p>
        </p:txBody>
      </p:sp>
    </p:spTree>
    <p:extLst>
      <p:ext uri="{BB962C8B-B14F-4D97-AF65-F5344CB8AC3E}">
        <p14:creationId xmlns:p14="http://schemas.microsoft.com/office/powerpoint/2010/main" val="379613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5" grpId="0" autoUpdateAnimBg="0"/>
      <p:bldP spid="506889" grpId="0"/>
      <p:bldP spid="506890" grpId="0"/>
      <p:bldP spid="5068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95400" y="3278188"/>
            <a:ext cx="565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三、有序查找表 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514051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1809750"/>
            <a:ext cx="7469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一、静态查找表数据类型定义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514052" name="Text Box 4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5221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二、顺序查找表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1219200" y="0"/>
            <a:ext cx="6696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>
                <a:solidFill>
                  <a:srgbClr val="800000"/>
                </a:solidFill>
                <a:ea typeface="楷体_GB2312" pitchFamily="49" charset="-122"/>
              </a:rPr>
              <a:t>9.2  </a:t>
            </a:r>
            <a:r>
              <a:rPr lang="zh-CN" altLang="en-US" sz="6600" b="1">
                <a:solidFill>
                  <a:srgbClr val="800000"/>
                </a:solidFill>
                <a:ea typeface="楷体_GB2312" pitchFamily="49" charset="-122"/>
              </a:rPr>
              <a:t>静 态 查 找 表</a:t>
            </a:r>
            <a:endParaRPr lang="zh-CN" altLang="en-US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514054" name="Freeform 6"/>
          <p:cNvSpPr>
            <a:spLocks/>
          </p:cNvSpPr>
          <p:nvPr/>
        </p:nvSpPr>
        <p:spPr bwMode="auto">
          <a:xfrm>
            <a:off x="936625" y="3213100"/>
            <a:ext cx="439738" cy="633413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349375" y="4027488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514056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68425" y="4899025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五、索引顺序表</a:t>
            </a:r>
            <a:endParaRPr lang="zh-CN" altLang="en-US">
              <a:solidFill>
                <a:srgbClr val="0066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4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381000" y="1557338"/>
            <a:ext cx="829468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8150" indent="-438150">
              <a:lnSpc>
                <a:spcPct val="140000"/>
              </a:lnSpc>
              <a:buSzPct val="70000"/>
              <a:buFont typeface="Wingdings" pitchFamily="2" charset="2"/>
              <a:buChar char="l"/>
            </a:pPr>
            <a:r>
              <a:rPr lang="zh-CN" altLang="en-US" sz="4000">
                <a:ea typeface="楷体_GB2312" pitchFamily="49" charset="-122"/>
              </a:rPr>
              <a:t>顺序查找表中的查找算法简单，但平均查找长度较大，特别不适用于表长较大的查找表。</a:t>
            </a:r>
            <a:endParaRPr lang="zh-CN" altLang="en-US" sz="4000">
              <a:solidFill>
                <a:schemeClr val="accent2"/>
              </a:solidFill>
            </a:endParaRP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4451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6600"/>
                </a:solidFill>
                <a:ea typeface="隶书" pitchFamily="49" charset="-122"/>
              </a:rPr>
              <a:t>三、有序查找表</a:t>
            </a:r>
            <a:endParaRPr lang="zh-CN" altLang="en-US"/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412750" y="4405313"/>
            <a:ext cx="82931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25000"/>
              </a:lnSpc>
              <a:buSzPct val="70000"/>
              <a:buFont typeface="Wingdings" pitchFamily="2" charset="2"/>
              <a:buChar char="l"/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若以</a:t>
            </a:r>
            <a:r>
              <a:rPr lang="zh-CN" altLang="en-US" sz="4000" b="1">
                <a:solidFill>
                  <a:srgbClr val="CC0000"/>
                </a:solidFill>
                <a:ea typeface="楷体_GB2312" pitchFamily="49" charset="-122"/>
              </a:rPr>
              <a:t>有序表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表示静态查找表，则查找过程可以基于“</a:t>
            </a:r>
            <a:r>
              <a:rPr lang="zh-CN" altLang="en-US" sz="4000" b="1">
                <a:solidFill>
                  <a:srgbClr val="CC0000"/>
                </a:solidFill>
                <a:ea typeface="楷体_GB2312" pitchFamily="49" charset="-122"/>
              </a:rPr>
              <a:t>折半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”进行。</a:t>
            </a:r>
            <a:endParaRPr lang="zh-CN" altLang="en-US" sz="440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8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46" name="Object 2"/>
          <p:cNvGraphicFramePr>
            <a:graphicFrameLocks noChangeAspect="1"/>
          </p:cNvGraphicFramePr>
          <p:nvPr/>
        </p:nvGraphicFramePr>
        <p:xfrm>
          <a:off x="247650" y="2493963"/>
          <a:ext cx="8401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文档" r:id="rId5" imgW="8418960" imgH="1980720" progId="Word.Document.8">
                  <p:embed/>
                </p:oleObj>
              </mc:Choice>
              <mc:Fallback>
                <p:oleObj name="文档" r:id="rId5" imgW="8418960" imgH="198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493963"/>
                        <a:ext cx="84010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0" y="1955800"/>
            <a:ext cx="1417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ST.elem</a:t>
            </a:r>
            <a:endParaRPr lang="en-US" altLang="zh-CN"/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7543800" y="15605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7527925" y="1550988"/>
            <a:ext cx="165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ST.length</a:t>
            </a:r>
            <a:endParaRPr lang="en-US" altLang="zh-CN"/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42875" y="115888"/>
            <a:ext cx="84296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660033"/>
                </a:solidFill>
                <a:ea typeface="隶书" pitchFamily="49" charset="-122"/>
              </a:rPr>
              <a:t>例如</a:t>
            </a:r>
            <a:r>
              <a:rPr lang="en-US" altLang="zh-CN" sz="3600" b="1">
                <a:solidFill>
                  <a:srgbClr val="660033"/>
                </a:solidFill>
                <a:ea typeface="隶书" pitchFamily="49" charset="-122"/>
              </a:rPr>
              <a:t>: </a:t>
            </a:r>
            <a:r>
              <a:rPr lang="zh-CN" altLang="en-US" sz="3600" b="1">
                <a:solidFill>
                  <a:srgbClr val="660033"/>
                </a:solidFill>
                <a:ea typeface="隶书" pitchFamily="49" charset="-122"/>
              </a:rPr>
              <a:t>数据集合：</a:t>
            </a:r>
          </a:p>
          <a:p>
            <a:r>
              <a:rPr lang="zh-CN" altLang="en-US" sz="3600" b="1">
                <a:solidFill>
                  <a:srgbClr val="660033"/>
                </a:solidFill>
                <a:ea typeface="隶书" pitchFamily="49" charset="-122"/>
              </a:rPr>
              <a:t>	      </a:t>
            </a:r>
            <a:r>
              <a:rPr lang="en-US" altLang="zh-CN" sz="3600" b="1">
                <a:solidFill>
                  <a:srgbClr val="660033"/>
                </a:solidFill>
                <a:ea typeface="隶书" pitchFamily="49" charset="-122"/>
              </a:rPr>
              <a:t>{ 05,21,37,13,19,56,80,92,88,64,75}</a:t>
            </a:r>
          </a:p>
          <a:p>
            <a:r>
              <a:rPr lang="en-US" altLang="zh-CN" sz="3600" b="1">
                <a:solidFill>
                  <a:srgbClr val="CC0000"/>
                </a:solidFill>
                <a:ea typeface="隶书" pitchFamily="49" charset="-122"/>
              </a:rPr>
              <a:t>	  key = 64</a:t>
            </a:r>
            <a:r>
              <a:rPr lang="en-US" altLang="zh-CN" sz="3600">
                <a:solidFill>
                  <a:srgbClr val="660033"/>
                </a:solidFill>
                <a:ea typeface="隶书" pitchFamily="49" charset="-122"/>
              </a:rPr>
              <a:t> </a:t>
            </a:r>
            <a:r>
              <a:rPr lang="zh-CN" altLang="en-US" sz="3600">
                <a:solidFill>
                  <a:srgbClr val="660033"/>
                </a:solidFill>
                <a:ea typeface="隶书" pitchFamily="49" charset="-122"/>
              </a:rPr>
              <a:t>的查找过程如下</a:t>
            </a:r>
            <a:endParaRPr lang="zh-CN" altLang="en-US" sz="3600">
              <a:ea typeface="隶书" pitchFamily="49" charset="-122"/>
            </a:endParaRPr>
          </a:p>
        </p:txBody>
      </p:sp>
      <p:sp>
        <p:nvSpPr>
          <p:cNvPr id="518151" name="AutoShape 7"/>
          <p:cNvSpPr>
            <a:spLocks noChangeArrowheads="1"/>
          </p:cNvSpPr>
          <p:nvPr/>
        </p:nvSpPr>
        <p:spPr bwMode="auto">
          <a:xfrm>
            <a:off x="11430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2" name="AutoShape 8"/>
          <p:cNvSpPr>
            <a:spLocks noChangeArrowheads="1"/>
          </p:cNvSpPr>
          <p:nvPr/>
        </p:nvSpPr>
        <p:spPr bwMode="auto">
          <a:xfrm>
            <a:off x="4267200" y="3560763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3" name="AutoShape 9"/>
          <p:cNvSpPr>
            <a:spLocks noChangeArrowheads="1"/>
          </p:cNvSpPr>
          <p:nvPr/>
        </p:nvSpPr>
        <p:spPr bwMode="auto">
          <a:xfrm>
            <a:off x="74676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1339850" y="416083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7664450" y="4170363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3962400" y="4565650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>
        <p:nvSpPr>
          <p:cNvPr id="518157" name="AutoShape 13"/>
          <p:cNvSpPr>
            <a:spLocks noChangeArrowheads="1"/>
          </p:cNvSpPr>
          <p:nvPr/>
        </p:nvSpPr>
        <p:spPr bwMode="auto">
          <a:xfrm>
            <a:off x="48768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5073650" y="416083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518159" name="AutoShape 15"/>
          <p:cNvSpPr>
            <a:spLocks noChangeArrowheads="1"/>
          </p:cNvSpPr>
          <p:nvPr/>
        </p:nvSpPr>
        <p:spPr bwMode="auto">
          <a:xfrm>
            <a:off x="11430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1339850" y="4160838"/>
            <a:ext cx="717550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      </a:t>
            </a:r>
            <a:endParaRPr lang="en-US" altLang="zh-CN" sz="2800"/>
          </a:p>
        </p:txBody>
      </p:sp>
      <p:sp>
        <p:nvSpPr>
          <p:cNvPr id="518161" name="AutoShape 17"/>
          <p:cNvSpPr>
            <a:spLocks noChangeArrowheads="1"/>
          </p:cNvSpPr>
          <p:nvPr/>
        </p:nvSpPr>
        <p:spPr bwMode="auto">
          <a:xfrm>
            <a:off x="6153150" y="3560763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5867400" y="4565650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 useBgFill="1">
        <p:nvSpPr>
          <p:cNvPr id="518163" name="AutoShape 19"/>
          <p:cNvSpPr>
            <a:spLocks noChangeArrowheads="1"/>
          </p:cNvSpPr>
          <p:nvPr/>
        </p:nvSpPr>
        <p:spPr bwMode="auto">
          <a:xfrm>
            <a:off x="4267200" y="3560763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3962400" y="4551363"/>
            <a:ext cx="717550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      </a:t>
            </a:r>
            <a:endParaRPr lang="en-US" altLang="zh-CN" sz="2800"/>
          </a:p>
        </p:txBody>
      </p:sp>
      <p:sp useBgFill="1">
        <p:nvSpPr>
          <p:cNvPr id="518165" name="AutoShape 21"/>
          <p:cNvSpPr>
            <a:spLocks noChangeArrowheads="1"/>
          </p:cNvSpPr>
          <p:nvPr/>
        </p:nvSpPr>
        <p:spPr bwMode="auto">
          <a:xfrm>
            <a:off x="74676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7664450" y="4170363"/>
            <a:ext cx="806450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       </a:t>
            </a:r>
          </a:p>
        </p:txBody>
      </p:sp>
      <p:sp>
        <p:nvSpPr>
          <p:cNvPr id="518167" name="AutoShape 23"/>
          <p:cNvSpPr>
            <a:spLocks noChangeArrowheads="1"/>
          </p:cNvSpPr>
          <p:nvPr/>
        </p:nvSpPr>
        <p:spPr bwMode="auto">
          <a:xfrm>
            <a:off x="5486400" y="3636963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5683250" y="4170363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518169" name="AutoShape 25"/>
          <p:cNvSpPr>
            <a:spLocks noChangeArrowheads="1"/>
          </p:cNvSpPr>
          <p:nvPr/>
        </p:nvSpPr>
        <p:spPr bwMode="auto">
          <a:xfrm>
            <a:off x="6153150" y="3560763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5867400" y="4565650"/>
            <a:ext cx="7175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      </a:t>
            </a:r>
          </a:p>
        </p:txBody>
      </p:sp>
      <p:sp>
        <p:nvSpPr>
          <p:cNvPr id="518171" name="AutoShape 27"/>
          <p:cNvSpPr>
            <a:spLocks noChangeArrowheads="1"/>
          </p:cNvSpPr>
          <p:nvPr/>
        </p:nvSpPr>
        <p:spPr bwMode="auto">
          <a:xfrm>
            <a:off x="5010150" y="3636963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4724400" y="4565650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831850" y="5002213"/>
            <a:ext cx="5619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00"/>
                </a:solidFill>
                <a:ea typeface="隶书" pitchFamily="49" charset="-122"/>
              </a:rPr>
              <a:t>low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指示查找区间的下界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;</a:t>
            </a:r>
          </a:p>
          <a:p>
            <a:r>
              <a:rPr lang="en-US" altLang="zh-CN" sz="3600" b="1">
                <a:solidFill>
                  <a:schemeClr val="accent2"/>
                </a:solidFill>
                <a:ea typeface="隶书" pitchFamily="49" charset="-122"/>
              </a:rPr>
              <a:t>high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指示查找区间的上界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;</a:t>
            </a:r>
          </a:p>
          <a:p>
            <a:r>
              <a:rPr lang="en-US" altLang="zh-CN" sz="3600" b="1">
                <a:solidFill>
                  <a:srgbClr val="CC0000"/>
                </a:solidFill>
                <a:ea typeface="隶书" pitchFamily="49" charset="-122"/>
              </a:rPr>
              <a:t>mid</a:t>
            </a:r>
            <a:r>
              <a:rPr lang="en-US" altLang="zh-CN" sz="3600">
                <a:solidFill>
                  <a:srgbClr val="800000"/>
                </a:solidFill>
                <a:ea typeface="隶书" pitchFamily="49" charset="-122"/>
              </a:rPr>
              <a:t> = (low+high)/2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416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1" grpId="0" animBg="1"/>
      <p:bldP spid="518152" grpId="0" animBg="1"/>
      <p:bldP spid="518153" grpId="0" animBg="1"/>
      <p:bldP spid="518154" grpId="0" autoUpdateAnimBg="0"/>
      <p:bldP spid="518155" grpId="0" autoUpdateAnimBg="0"/>
      <p:bldP spid="518156" grpId="0" autoUpdateAnimBg="0"/>
      <p:bldP spid="518157" grpId="0" animBg="1"/>
      <p:bldP spid="518158" grpId="0" autoUpdateAnimBg="0"/>
      <p:bldP spid="518159" grpId="0" animBg="1"/>
      <p:bldP spid="518160" grpId="0" animBg="1" autoUpdateAnimBg="0"/>
      <p:bldP spid="518161" grpId="0" animBg="1"/>
      <p:bldP spid="518162" grpId="0" autoUpdateAnimBg="0"/>
      <p:bldP spid="518163" grpId="0" animBg="1"/>
      <p:bldP spid="518164" grpId="0" animBg="1" autoUpdateAnimBg="0"/>
      <p:bldP spid="518165" grpId="0" animBg="1"/>
      <p:bldP spid="518166" grpId="0" animBg="1" autoUpdateAnimBg="0"/>
      <p:bldP spid="518167" grpId="0" animBg="1"/>
      <p:bldP spid="518168" grpId="0" autoUpdateAnimBg="0"/>
      <p:bldP spid="518169" grpId="0" animBg="1"/>
      <p:bldP spid="518170" grpId="0" animBg="1" autoUpdateAnimBg="0"/>
      <p:bldP spid="518171" grpId="0" animBg="1"/>
      <p:bldP spid="5181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Object 2"/>
          <p:cNvGraphicFramePr>
            <a:graphicFrameLocks noChangeAspect="1"/>
          </p:cNvGraphicFramePr>
          <p:nvPr/>
        </p:nvGraphicFramePr>
        <p:xfrm>
          <a:off x="228600" y="1752600"/>
          <a:ext cx="8401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7" name="文档" r:id="rId5" imgW="8418960" imgH="1980720" progId="Word.Document.8">
                  <p:embed/>
                </p:oleObj>
              </mc:Choice>
              <mc:Fallback>
                <p:oleObj name="文档" r:id="rId5" imgW="8418960" imgH="198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4010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0" y="1214438"/>
            <a:ext cx="1417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ST.elem</a:t>
            </a:r>
            <a:endParaRPr lang="en-US" altLang="zh-CN"/>
          </a:p>
        </p:txBody>
      </p:sp>
      <p:sp>
        <p:nvSpPr>
          <p:cNvPr id="520196" name="Line 4"/>
          <p:cNvSpPr>
            <a:spLocks noChangeShapeType="1"/>
          </p:cNvSpPr>
          <p:nvPr/>
        </p:nvSpPr>
        <p:spPr bwMode="auto">
          <a:xfrm>
            <a:off x="7543800" y="8191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27925" y="809625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ST.length</a:t>
            </a:r>
            <a:endParaRPr lang="en-US" altLang="zh-CN"/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365125" y="136525"/>
            <a:ext cx="6996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660033"/>
                </a:solidFill>
                <a:ea typeface="隶书" pitchFamily="49" charset="-122"/>
              </a:rPr>
              <a:t>例如</a:t>
            </a:r>
            <a:r>
              <a:rPr lang="en-US" altLang="zh-CN" sz="4000" b="1">
                <a:solidFill>
                  <a:srgbClr val="660033"/>
                </a:solidFill>
                <a:ea typeface="隶书" pitchFamily="49" charset="-122"/>
              </a:rPr>
              <a:t>: </a:t>
            </a:r>
            <a:r>
              <a:rPr lang="en-US" altLang="zh-CN" sz="4000" b="1">
                <a:solidFill>
                  <a:srgbClr val="CC0000"/>
                </a:solidFill>
                <a:ea typeface="隶书" pitchFamily="49" charset="-122"/>
              </a:rPr>
              <a:t>key = 70</a:t>
            </a:r>
            <a:r>
              <a:rPr lang="en-US" altLang="zh-CN" sz="4000">
                <a:solidFill>
                  <a:srgbClr val="660033"/>
                </a:solidFill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660033"/>
                </a:solidFill>
                <a:ea typeface="隶书" pitchFamily="49" charset="-122"/>
              </a:rPr>
              <a:t>的查找过程如下</a:t>
            </a:r>
            <a:endParaRPr lang="zh-CN" altLang="en-US" sz="4000">
              <a:ea typeface="隶书" pitchFamily="49" charset="-122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auto">
          <a:xfrm>
            <a:off x="11430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auto">
          <a:xfrm>
            <a:off x="4267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auto">
          <a:xfrm>
            <a:off x="7467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1339850" y="341947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520203" name="Text Box 11"/>
          <p:cNvSpPr txBox="1">
            <a:spLocks noChangeArrowheads="1"/>
          </p:cNvSpPr>
          <p:nvPr/>
        </p:nvSpPr>
        <p:spPr bwMode="auto">
          <a:xfrm>
            <a:off x="7664450" y="34290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3962400" y="3824288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48768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5029200" y="350520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520207" name="AutoShape 15"/>
          <p:cNvSpPr>
            <a:spLocks noChangeArrowheads="1"/>
          </p:cNvSpPr>
          <p:nvPr/>
        </p:nvSpPr>
        <p:spPr bwMode="auto">
          <a:xfrm>
            <a:off x="11430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1339850" y="3419475"/>
            <a:ext cx="7175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</a:rPr>
              <a:t>      </a:t>
            </a:r>
            <a:endParaRPr lang="en-US" altLang="zh-CN" sz="2800"/>
          </a:p>
        </p:txBody>
      </p:sp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6153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5867400" y="3824288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 useBgFill="1">
        <p:nvSpPr>
          <p:cNvPr id="520211" name="AutoShape 19"/>
          <p:cNvSpPr>
            <a:spLocks noChangeArrowheads="1"/>
          </p:cNvSpPr>
          <p:nvPr/>
        </p:nvSpPr>
        <p:spPr bwMode="auto">
          <a:xfrm>
            <a:off x="4267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3962400" y="3810000"/>
            <a:ext cx="7175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      </a:t>
            </a:r>
            <a:endParaRPr lang="en-US" altLang="zh-CN" sz="2800"/>
          </a:p>
        </p:txBody>
      </p:sp>
      <p:sp useBgFill="1">
        <p:nvSpPr>
          <p:cNvPr id="520213" name="AutoShape 21"/>
          <p:cNvSpPr>
            <a:spLocks noChangeArrowheads="1"/>
          </p:cNvSpPr>
          <p:nvPr/>
        </p:nvSpPr>
        <p:spPr bwMode="auto">
          <a:xfrm>
            <a:off x="7467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7664450" y="3429000"/>
            <a:ext cx="8064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       </a:t>
            </a:r>
          </a:p>
        </p:txBody>
      </p:sp>
      <p:sp>
        <p:nvSpPr>
          <p:cNvPr id="520215" name="AutoShape 23"/>
          <p:cNvSpPr>
            <a:spLocks noChangeArrowheads="1"/>
          </p:cNvSpPr>
          <p:nvPr/>
        </p:nvSpPr>
        <p:spPr bwMode="auto">
          <a:xfrm>
            <a:off x="54864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5683250" y="34290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520217" name="AutoShape 25"/>
          <p:cNvSpPr>
            <a:spLocks noChangeArrowheads="1"/>
          </p:cNvSpPr>
          <p:nvPr/>
        </p:nvSpPr>
        <p:spPr bwMode="auto">
          <a:xfrm>
            <a:off x="6153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5867400" y="3824288"/>
            <a:ext cx="717550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      </a:t>
            </a:r>
          </a:p>
        </p:txBody>
      </p:sp>
      <p:sp>
        <p:nvSpPr>
          <p:cNvPr id="520219" name="AutoShape 27"/>
          <p:cNvSpPr>
            <a:spLocks noChangeArrowheads="1"/>
          </p:cNvSpPr>
          <p:nvPr/>
        </p:nvSpPr>
        <p:spPr bwMode="auto">
          <a:xfrm>
            <a:off x="5010150" y="28956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4724400" y="3824288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831850" y="4572000"/>
            <a:ext cx="561975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006600"/>
                </a:solidFill>
                <a:ea typeface="隶书" pitchFamily="49" charset="-122"/>
              </a:rPr>
              <a:t>low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指示查找区间的下界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chemeClr val="accent2"/>
                </a:solidFill>
                <a:ea typeface="隶书" pitchFamily="49" charset="-122"/>
              </a:rPr>
              <a:t>high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指示查找区间的上界</a:t>
            </a:r>
            <a:r>
              <a:rPr lang="en-US" altLang="zh-CN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CC0000"/>
                </a:solidFill>
                <a:ea typeface="隶书" pitchFamily="49" charset="-122"/>
              </a:rPr>
              <a:t>mid</a:t>
            </a:r>
            <a:r>
              <a:rPr lang="en-US" altLang="zh-CN" sz="3600">
                <a:solidFill>
                  <a:srgbClr val="800000"/>
                </a:solidFill>
                <a:ea typeface="隶书" pitchFamily="49" charset="-122"/>
              </a:rPr>
              <a:t> = (low+high)/2</a:t>
            </a:r>
            <a:r>
              <a:rPr lang="zh-CN" altLang="en-US" sz="360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520222" name="Group 30"/>
          <p:cNvGrpSpPr>
            <a:grpSpLocks/>
          </p:cNvGrpSpPr>
          <p:nvPr/>
        </p:nvGrpSpPr>
        <p:grpSpPr bwMode="auto">
          <a:xfrm>
            <a:off x="5638800" y="3200400"/>
            <a:ext cx="793750" cy="1128713"/>
            <a:chOff x="3552" y="2016"/>
            <a:chExt cx="500" cy="711"/>
          </a:xfrm>
        </p:grpSpPr>
        <p:sp>
          <p:nvSpPr>
            <p:cNvPr id="520223" name="AutoShape 31"/>
            <p:cNvSpPr>
              <a:spLocks noChangeArrowheads="1"/>
            </p:cNvSpPr>
            <p:nvPr/>
          </p:nvSpPr>
          <p:spPr bwMode="auto">
            <a:xfrm>
              <a:off x="3552" y="2016"/>
              <a:ext cx="96" cy="528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24" name="Text Box 32"/>
            <p:cNvSpPr txBox="1">
              <a:spLocks noChangeArrowheads="1"/>
            </p:cNvSpPr>
            <p:nvPr/>
          </p:nvSpPr>
          <p:spPr bwMode="auto">
            <a:xfrm>
              <a:off x="3600" y="2400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/>
            </a:p>
          </p:txBody>
        </p:sp>
      </p:grpSp>
      <p:grpSp>
        <p:nvGrpSpPr>
          <p:cNvPr id="520225" name="Group 33"/>
          <p:cNvGrpSpPr>
            <a:grpSpLocks/>
          </p:cNvGrpSpPr>
          <p:nvPr/>
        </p:nvGrpSpPr>
        <p:grpSpPr bwMode="auto">
          <a:xfrm>
            <a:off x="4876800" y="2743200"/>
            <a:ext cx="762000" cy="1219200"/>
            <a:chOff x="3072" y="1728"/>
            <a:chExt cx="480" cy="768"/>
          </a:xfrm>
        </p:grpSpPr>
        <p:sp useBgFill="1">
          <p:nvSpPr>
            <p:cNvPr id="520226" name="Rectangle 34"/>
            <p:cNvSpPr>
              <a:spLocks noChangeArrowheads="1"/>
            </p:cNvSpPr>
            <p:nvPr/>
          </p:nvSpPr>
          <p:spPr bwMode="auto">
            <a:xfrm>
              <a:off x="3072" y="1728"/>
              <a:ext cx="96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20227" name="Rectangle 35"/>
            <p:cNvSpPr>
              <a:spLocks noChangeArrowheads="1"/>
            </p:cNvSpPr>
            <p:nvPr/>
          </p:nvSpPr>
          <p:spPr bwMode="auto">
            <a:xfrm>
              <a:off x="3216" y="2304"/>
              <a:ext cx="336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520228" name="Rectangle 36"/>
          <p:cNvSpPr>
            <a:spLocks noChangeArrowheads="1"/>
          </p:cNvSpPr>
          <p:nvPr/>
        </p:nvSpPr>
        <p:spPr bwMode="auto">
          <a:xfrm>
            <a:off x="4702175" y="2743200"/>
            <a:ext cx="690563" cy="16049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0229" name="Group 37"/>
          <p:cNvGrpSpPr>
            <a:grpSpLocks/>
          </p:cNvGrpSpPr>
          <p:nvPr/>
        </p:nvGrpSpPr>
        <p:grpSpPr bwMode="auto">
          <a:xfrm>
            <a:off x="5078413" y="3249613"/>
            <a:ext cx="736600" cy="1447800"/>
            <a:chOff x="4822" y="2365"/>
            <a:chExt cx="464" cy="912"/>
          </a:xfrm>
        </p:grpSpPr>
        <p:sp>
          <p:nvSpPr>
            <p:cNvPr id="520230" name="AutoShape 38"/>
            <p:cNvSpPr>
              <a:spLocks noChangeArrowheads="1"/>
            </p:cNvSpPr>
            <p:nvPr/>
          </p:nvSpPr>
          <p:spPr bwMode="auto">
            <a:xfrm>
              <a:off x="5002" y="2365"/>
              <a:ext cx="96" cy="576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31" name="Text Box 39"/>
            <p:cNvSpPr txBox="1">
              <a:spLocks noChangeArrowheads="1"/>
            </p:cNvSpPr>
            <p:nvPr/>
          </p:nvSpPr>
          <p:spPr bwMode="auto">
            <a:xfrm>
              <a:off x="4822" y="2950"/>
              <a:ext cx="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800000"/>
                  </a:solidFill>
                </a:rPr>
                <a:t>mid</a:t>
              </a:r>
              <a:endParaRPr lang="en-US" altLang="zh-CN" sz="2800"/>
            </a:p>
          </p:txBody>
        </p:sp>
      </p:grpSp>
      <p:grpSp>
        <p:nvGrpSpPr>
          <p:cNvPr id="520232" name="Group 40"/>
          <p:cNvGrpSpPr>
            <a:grpSpLocks/>
          </p:cNvGrpSpPr>
          <p:nvPr/>
        </p:nvGrpSpPr>
        <p:grpSpPr bwMode="auto">
          <a:xfrm>
            <a:off x="4206875" y="3008313"/>
            <a:ext cx="815975" cy="1089025"/>
            <a:chOff x="4202" y="2271"/>
            <a:chExt cx="514" cy="686"/>
          </a:xfrm>
        </p:grpSpPr>
        <p:sp>
          <p:nvSpPr>
            <p:cNvPr id="520233" name="AutoShape 41"/>
            <p:cNvSpPr>
              <a:spLocks noChangeArrowheads="1"/>
            </p:cNvSpPr>
            <p:nvPr/>
          </p:nvSpPr>
          <p:spPr bwMode="auto">
            <a:xfrm>
              <a:off x="4607" y="2271"/>
              <a:ext cx="96" cy="528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34" name="Text Box 42"/>
            <p:cNvSpPr txBox="1">
              <a:spLocks noChangeArrowheads="1"/>
            </p:cNvSpPr>
            <p:nvPr/>
          </p:nvSpPr>
          <p:spPr bwMode="auto">
            <a:xfrm>
              <a:off x="4202" y="2630"/>
              <a:ext cx="5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high</a:t>
              </a:r>
              <a:endParaRPr lang="en-US" altLang="zh-CN" sz="2800"/>
            </a:p>
          </p:txBody>
        </p:sp>
      </p:grpSp>
      <p:grpSp>
        <p:nvGrpSpPr>
          <p:cNvPr id="520235" name="Group 43"/>
          <p:cNvGrpSpPr>
            <a:grpSpLocks/>
          </p:cNvGrpSpPr>
          <p:nvPr/>
        </p:nvGrpSpPr>
        <p:grpSpPr bwMode="auto">
          <a:xfrm>
            <a:off x="5505450" y="2817813"/>
            <a:ext cx="876300" cy="1044575"/>
            <a:chOff x="3468" y="1775"/>
            <a:chExt cx="552" cy="658"/>
          </a:xfrm>
        </p:grpSpPr>
        <p:sp useBgFill="1">
          <p:nvSpPr>
            <p:cNvPr id="520236" name="Rectangle 44"/>
            <p:cNvSpPr>
              <a:spLocks noChangeArrowheads="1"/>
            </p:cNvSpPr>
            <p:nvPr/>
          </p:nvSpPr>
          <p:spPr bwMode="auto">
            <a:xfrm>
              <a:off x="3468" y="1775"/>
              <a:ext cx="82" cy="55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20237" name="Rectangle 45"/>
            <p:cNvSpPr>
              <a:spLocks noChangeArrowheads="1"/>
            </p:cNvSpPr>
            <p:nvPr/>
          </p:nvSpPr>
          <p:spPr bwMode="auto">
            <a:xfrm>
              <a:off x="3621" y="2210"/>
              <a:ext cx="399" cy="22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26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9" grpId="0" animBg="1"/>
      <p:bldP spid="520200" grpId="0" animBg="1"/>
      <p:bldP spid="520201" grpId="0" animBg="1"/>
      <p:bldP spid="520202" grpId="0" autoUpdateAnimBg="0"/>
      <p:bldP spid="520203" grpId="0" autoUpdateAnimBg="0"/>
      <p:bldP spid="520204" grpId="0" autoUpdateAnimBg="0"/>
      <p:bldP spid="520205" grpId="0" animBg="1"/>
      <p:bldP spid="520206" grpId="0" autoUpdateAnimBg="0"/>
      <p:bldP spid="520207" grpId="0" animBg="1"/>
      <p:bldP spid="520208" grpId="0" animBg="1" autoUpdateAnimBg="0"/>
      <p:bldP spid="520209" grpId="0" animBg="1"/>
      <p:bldP spid="520210" grpId="0" autoUpdateAnimBg="0"/>
      <p:bldP spid="520211" grpId="0" animBg="1"/>
      <p:bldP spid="520212" grpId="0" animBg="1" autoUpdateAnimBg="0"/>
      <p:bldP spid="520213" grpId="0" animBg="1"/>
      <p:bldP spid="520214" grpId="0" animBg="1" autoUpdateAnimBg="0"/>
      <p:bldP spid="520215" grpId="0" animBg="1"/>
      <p:bldP spid="520216" grpId="0" autoUpdateAnimBg="0"/>
      <p:bldP spid="520217" grpId="0" animBg="1"/>
      <p:bldP spid="520218" grpId="0" animBg="1" autoUpdateAnimBg="0"/>
      <p:bldP spid="520219" grpId="0" animBg="1"/>
      <p:bldP spid="520220" grpId="0" autoUpdateAnimBg="0"/>
      <p:bldP spid="5202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936038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800000"/>
                </a:solidFill>
                <a:ea typeface="楷体_GB2312" pitchFamily="49" charset="-122"/>
              </a:rPr>
              <a:t>int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Search_Bin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(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SSTable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ST,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KeyType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kval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)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dirty="0">
                <a:solidFill>
                  <a:srgbClr val="006600"/>
                </a:solidFill>
                <a:ea typeface="楷体_GB2312" pitchFamily="49" charset="-122"/>
              </a:rPr>
              <a:t>low = 1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; 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high = </a:t>
            </a:r>
            <a:r>
              <a:rPr lang="en-US" altLang="zh-CN" sz="3600" dirty="0" err="1">
                <a:solidFill>
                  <a:schemeClr val="accent2"/>
                </a:solidFill>
                <a:ea typeface="楷体_GB2312" pitchFamily="49" charset="-122"/>
              </a:rPr>
              <a:t>ST.length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;   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置区间初值</a:t>
            </a:r>
            <a:endParaRPr lang="zh-CN" altLang="en-US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while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(low &lt;= high)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   mid = (low + high) / 2;</a:t>
            </a:r>
          </a:p>
          <a:p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3600" b="1" dirty="0">
                <a:solidFill>
                  <a:srgbClr val="CC0000"/>
                </a:solidFill>
                <a:ea typeface="楷体_GB2312" pitchFamily="49" charset="-122"/>
              </a:rPr>
              <a:t>if </a:t>
            </a:r>
            <a:r>
              <a:rPr lang="zh-CN" altLang="en-US" sz="3600" dirty="0">
                <a:solidFill>
                  <a:srgbClr val="CC0000"/>
                </a:solidFill>
                <a:ea typeface="楷体_GB2312" pitchFamily="49" charset="-122"/>
              </a:rPr>
              <a:t>（</a:t>
            </a:r>
            <a:r>
              <a:rPr lang="en-US" altLang="zh-CN" sz="3600" dirty="0" err="1">
                <a:solidFill>
                  <a:srgbClr val="CC0000"/>
                </a:solidFill>
                <a:ea typeface="楷体_GB2312" pitchFamily="49" charset="-122"/>
              </a:rPr>
              <a:t>kval</a:t>
            </a:r>
            <a:r>
              <a:rPr lang="en-US" altLang="zh-CN" sz="3600" dirty="0">
                <a:solidFill>
                  <a:srgbClr val="CC0000"/>
                </a:solidFill>
                <a:ea typeface="楷体_GB2312" pitchFamily="49" charset="-122"/>
              </a:rPr>
              <a:t> == </a:t>
            </a:r>
            <a:r>
              <a:rPr lang="en-US" altLang="zh-CN" sz="3600" dirty="0" err="1">
                <a:solidFill>
                  <a:srgbClr val="CC0000"/>
                </a:solidFill>
                <a:ea typeface="楷体_GB2312" pitchFamily="49" charset="-122"/>
              </a:rPr>
              <a:t>ST.elem</a:t>
            </a:r>
            <a:r>
              <a:rPr lang="en-US" altLang="zh-CN" sz="3600" dirty="0">
                <a:solidFill>
                  <a:srgbClr val="CC0000"/>
                </a:solidFill>
                <a:ea typeface="楷体_GB2312" pitchFamily="49" charset="-122"/>
              </a:rPr>
              <a:t>[mid].key  )</a:t>
            </a:r>
          </a:p>
          <a:p>
            <a:r>
              <a:rPr lang="en-US" altLang="zh-CN" sz="3600" dirty="0">
                <a:solidFill>
                  <a:srgbClr val="CC0000"/>
                </a:solidFill>
                <a:ea typeface="楷体_GB2312" pitchFamily="49" charset="-122"/>
              </a:rPr>
              <a:t>          </a:t>
            </a:r>
            <a:r>
              <a:rPr lang="en-US" altLang="zh-CN" sz="3600" b="1" dirty="0">
                <a:solidFill>
                  <a:srgbClr val="CC0000"/>
                </a:solidFill>
                <a:ea typeface="楷体_GB2312" pitchFamily="49" charset="-122"/>
              </a:rPr>
              <a:t>return </a:t>
            </a:r>
            <a:r>
              <a:rPr lang="en-US" altLang="zh-CN" sz="3600" dirty="0">
                <a:solidFill>
                  <a:srgbClr val="CC0000"/>
                </a:solidFill>
                <a:ea typeface="楷体_GB2312" pitchFamily="49" charset="-122"/>
              </a:rPr>
              <a:t> mid;        </a:t>
            </a:r>
            <a:r>
              <a:rPr lang="en-US" altLang="zh-CN" sz="28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找到待查元素</a:t>
            </a:r>
            <a:endParaRPr lang="zh-CN" altLang="en-US" sz="28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else  if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(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kval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&lt; </a:t>
            </a:r>
            <a:r>
              <a:rPr lang="en-US" altLang="zh-CN" sz="3600" dirty="0" err="1">
                <a:solidFill>
                  <a:srgbClr val="800000"/>
                </a:solidFill>
                <a:ea typeface="楷体_GB2312" pitchFamily="49" charset="-122"/>
              </a:rPr>
              <a:t>ST.elem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[mid].key) )</a:t>
            </a:r>
          </a:p>
          <a:p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      </a:t>
            </a:r>
            <a:r>
              <a:rPr lang="en-US" altLang="zh-CN" sz="3600" dirty="0">
                <a:solidFill>
                  <a:schemeClr val="accent2"/>
                </a:solidFill>
                <a:ea typeface="楷体_GB2312" pitchFamily="49" charset="-122"/>
              </a:rPr>
              <a:t>high = mid - 1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;     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继续在前半区间进行查找</a:t>
            </a:r>
            <a:endParaRPr lang="zh-CN" altLang="en-US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else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600" dirty="0">
                <a:solidFill>
                  <a:srgbClr val="006600"/>
                </a:solidFill>
                <a:ea typeface="楷体_GB2312" pitchFamily="49" charset="-122"/>
              </a:rPr>
              <a:t>low = mid + 1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; /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/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继续在后半区间进行查找</a:t>
            </a:r>
            <a:endParaRPr lang="zh-CN" altLang="en-US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zh-CN" altLang="en-US" sz="36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  <a:p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   return</a:t>
            </a:r>
            <a:r>
              <a:rPr lang="en-US" altLang="zh-CN" sz="3600" dirty="0">
                <a:solidFill>
                  <a:srgbClr val="800000"/>
                </a:solidFill>
                <a:ea typeface="楷体_GB2312" pitchFamily="49" charset="-122"/>
              </a:rPr>
              <a:t> 0;               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顺序表中不存在待查元素</a:t>
            </a:r>
            <a:endParaRPr lang="zh-CN" altLang="en-US" sz="36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}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 // </a:t>
            </a:r>
            <a:r>
              <a:rPr lang="en-US" altLang="zh-CN" sz="2800" dirty="0" err="1">
                <a:solidFill>
                  <a:srgbClr val="800000"/>
                </a:solidFill>
                <a:ea typeface="楷体_GB2312" pitchFamily="49" charset="-122"/>
              </a:rPr>
              <a:t>Search_Bin</a:t>
            </a:r>
            <a:endParaRPr lang="en-US" altLang="zh-CN" sz="3600" dirty="0"/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2729579" y="6216650"/>
            <a:ext cx="6414421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时间复杂度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：最好，最坏，平均？</a:t>
            </a:r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7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302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先看一个具体的情况，假设查找表：</a:t>
            </a:r>
            <a:r>
              <a:rPr lang="en-US" altLang="zh-CN" sz="3200">
                <a:ea typeface="楷体_GB2312" pitchFamily="49" charset="-122"/>
              </a:rPr>
              <a:t>n=11</a:t>
            </a:r>
            <a:endParaRPr lang="en-US" altLang="zh-CN" sz="3200"/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304800" y="0"/>
            <a:ext cx="5473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分析</a:t>
            </a:r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折半查找</a:t>
            </a:r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的平均查找长度</a:t>
            </a:r>
            <a:endParaRPr lang="zh-CN" altLang="en-US" sz="3200">
              <a:ea typeface="楷体_GB2312" pitchFamily="49" charset="-122"/>
            </a:endParaRPr>
          </a:p>
        </p:txBody>
      </p:sp>
      <p:grpSp>
        <p:nvGrpSpPr>
          <p:cNvPr id="524292" name="Group 4"/>
          <p:cNvGrpSpPr>
            <a:grpSpLocks/>
          </p:cNvGrpSpPr>
          <p:nvPr/>
        </p:nvGrpSpPr>
        <p:grpSpPr bwMode="auto">
          <a:xfrm>
            <a:off x="381000" y="3352800"/>
            <a:ext cx="8229600" cy="2286000"/>
            <a:chOff x="240" y="2112"/>
            <a:chExt cx="5184" cy="1440"/>
          </a:xfrm>
        </p:grpSpPr>
        <p:sp>
          <p:nvSpPr>
            <p:cNvPr id="524293" name="Oval 5"/>
            <p:cNvSpPr>
              <a:spLocks noChangeArrowheads="1"/>
            </p:cNvSpPr>
            <p:nvPr/>
          </p:nvSpPr>
          <p:spPr bwMode="auto">
            <a:xfrm>
              <a:off x="2688" y="2112"/>
              <a:ext cx="384" cy="336"/>
            </a:xfrm>
            <a:prstGeom prst="ellipse">
              <a:avLst/>
            </a:prstGeom>
            <a:solidFill>
              <a:srgbClr val="CCFFCC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006600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524294" name="Oval 6"/>
            <p:cNvSpPr>
              <a:spLocks noChangeArrowheads="1"/>
            </p:cNvSpPr>
            <p:nvPr/>
          </p:nvSpPr>
          <p:spPr bwMode="auto">
            <a:xfrm>
              <a:off x="816" y="2400"/>
              <a:ext cx="384" cy="336"/>
            </a:xfrm>
            <a:prstGeom prst="ellipse">
              <a:avLst/>
            </a:prstGeom>
            <a:solidFill>
              <a:srgbClr val="99CC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chemeClr val="accent2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24295" name="Oval 7"/>
            <p:cNvSpPr>
              <a:spLocks noChangeArrowheads="1"/>
            </p:cNvSpPr>
            <p:nvPr/>
          </p:nvSpPr>
          <p:spPr bwMode="auto">
            <a:xfrm>
              <a:off x="4032" y="2400"/>
              <a:ext cx="384" cy="336"/>
            </a:xfrm>
            <a:prstGeom prst="ellipse">
              <a:avLst/>
            </a:prstGeom>
            <a:solidFill>
              <a:srgbClr val="99CC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chemeClr val="accent2"/>
                  </a:solidFill>
                </a:rPr>
                <a:t>9</a:t>
              </a:r>
              <a:endParaRPr lang="en-US" altLang="zh-CN" b="1"/>
            </a:p>
          </p:txBody>
        </p:sp>
        <p:sp>
          <p:nvSpPr>
            <p:cNvPr id="524296" name="Oval 8"/>
            <p:cNvSpPr>
              <a:spLocks noChangeArrowheads="1"/>
            </p:cNvSpPr>
            <p:nvPr/>
          </p:nvSpPr>
          <p:spPr bwMode="auto">
            <a:xfrm>
              <a:off x="240" y="2784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800080"/>
                  </a:solidFill>
                </a:rPr>
                <a:t>1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524297" name="Oval 9"/>
            <p:cNvSpPr>
              <a:spLocks noChangeArrowheads="1"/>
            </p:cNvSpPr>
            <p:nvPr/>
          </p:nvSpPr>
          <p:spPr bwMode="auto">
            <a:xfrm>
              <a:off x="1440" y="2736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800080"/>
                  </a:solidFill>
                </a:rPr>
                <a:t>4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524298" name="Oval 10"/>
            <p:cNvSpPr>
              <a:spLocks noChangeArrowheads="1"/>
            </p:cNvSpPr>
            <p:nvPr/>
          </p:nvSpPr>
          <p:spPr bwMode="auto">
            <a:xfrm>
              <a:off x="816" y="3216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6600CC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24299" name="Oval 11"/>
            <p:cNvSpPr>
              <a:spLocks noChangeArrowheads="1"/>
            </p:cNvSpPr>
            <p:nvPr/>
          </p:nvSpPr>
          <p:spPr bwMode="auto">
            <a:xfrm>
              <a:off x="2112" y="3168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6600CC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524300" name="Oval 12"/>
            <p:cNvSpPr>
              <a:spLocks noChangeArrowheads="1"/>
            </p:cNvSpPr>
            <p:nvPr/>
          </p:nvSpPr>
          <p:spPr bwMode="auto">
            <a:xfrm>
              <a:off x="3120" y="2736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800080"/>
                  </a:solidFill>
                </a:rPr>
                <a:t>7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524301" name="Oval 13"/>
            <p:cNvSpPr>
              <a:spLocks noChangeArrowheads="1"/>
            </p:cNvSpPr>
            <p:nvPr/>
          </p:nvSpPr>
          <p:spPr bwMode="auto">
            <a:xfrm>
              <a:off x="3552" y="3168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6600CC"/>
                  </a:solidFill>
                </a:rPr>
                <a:t>8</a:t>
              </a:r>
              <a:endParaRPr lang="en-US" altLang="zh-CN"/>
            </a:p>
          </p:txBody>
        </p:sp>
        <p:sp>
          <p:nvSpPr>
            <p:cNvPr id="524302" name="Oval 14"/>
            <p:cNvSpPr>
              <a:spLocks noChangeArrowheads="1"/>
            </p:cNvSpPr>
            <p:nvPr/>
          </p:nvSpPr>
          <p:spPr bwMode="auto">
            <a:xfrm>
              <a:off x="4608" y="2784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800080"/>
                  </a:solidFill>
                </a:rPr>
                <a:t>10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524303" name="Oval 15"/>
            <p:cNvSpPr>
              <a:spLocks noChangeArrowheads="1"/>
            </p:cNvSpPr>
            <p:nvPr/>
          </p:nvSpPr>
          <p:spPr bwMode="auto">
            <a:xfrm>
              <a:off x="5040" y="3216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6600CC"/>
                  </a:solidFill>
                </a:rPr>
                <a:t>11</a:t>
              </a:r>
              <a:endParaRPr lang="en-US" altLang="zh-CN"/>
            </a:p>
          </p:txBody>
        </p:sp>
        <p:sp>
          <p:nvSpPr>
            <p:cNvPr id="524304" name="Line 16"/>
            <p:cNvSpPr>
              <a:spLocks noChangeShapeType="1"/>
            </p:cNvSpPr>
            <p:nvPr/>
          </p:nvSpPr>
          <p:spPr bwMode="auto">
            <a:xfrm flipH="1">
              <a:off x="1200" y="2304"/>
              <a:ext cx="14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5" name="Line 17"/>
            <p:cNvSpPr>
              <a:spLocks noChangeShapeType="1"/>
            </p:cNvSpPr>
            <p:nvPr/>
          </p:nvSpPr>
          <p:spPr bwMode="auto">
            <a:xfrm>
              <a:off x="3120" y="2304"/>
              <a:ext cx="96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6" name="Line 18"/>
            <p:cNvSpPr>
              <a:spLocks noChangeShapeType="1"/>
            </p:cNvSpPr>
            <p:nvPr/>
          </p:nvSpPr>
          <p:spPr bwMode="auto">
            <a:xfrm flipH="1">
              <a:off x="576" y="2688"/>
              <a:ext cx="24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7" name="Line 19"/>
            <p:cNvSpPr>
              <a:spLocks noChangeShapeType="1"/>
            </p:cNvSpPr>
            <p:nvPr/>
          </p:nvSpPr>
          <p:spPr bwMode="auto">
            <a:xfrm>
              <a:off x="624" y="3024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8" name="Line 20"/>
            <p:cNvSpPr>
              <a:spLocks noChangeShapeType="1"/>
            </p:cNvSpPr>
            <p:nvPr/>
          </p:nvSpPr>
          <p:spPr bwMode="auto">
            <a:xfrm>
              <a:off x="1152" y="2688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09" name="Line 21"/>
            <p:cNvSpPr>
              <a:spLocks noChangeShapeType="1"/>
            </p:cNvSpPr>
            <p:nvPr/>
          </p:nvSpPr>
          <p:spPr bwMode="auto">
            <a:xfrm>
              <a:off x="1824" y="2976"/>
              <a:ext cx="33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0" name="Line 22"/>
            <p:cNvSpPr>
              <a:spLocks noChangeShapeType="1"/>
            </p:cNvSpPr>
            <p:nvPr/>
          </p:nvSpPr>
          <p:spPr bwMode="auto">
            <a:xfrm flipH="1">
              <a:off x="3456" y="2544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1" name="Line 23"/>
            <p:cNvSpPr>
              <a:spLocks noChangeShapeType="1"/>
            </p:cNvSpPr>
            <p:nvPr/>
          </p:nvSpPr>
          <p:spPr bwMode="auto">
            <a:xfrm>
              <a:off x="3456" y="3024"/>
              <a:ext cx="192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2" name="Line 24"/>
            <p:cNvSpPr>
              <a:spLocks noChangeShapeType="1"/>
            </p:cNvSpPr>
            <p:nvPr/>
          </p:nvSpPr>
          <p:spPr bwMode="auto">
            <a:xfrm>
              <a:off x="4416" y="2592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313" name="Line 25"/>
            <p:cNvSpPr>
              <a:spLocks noChangeShapeType="1"/>
            </p:cNvSpPr>
            <p:nvPr/>
          </p:nvSpPr>
          <p:spPr bwMode="auto">
            <a:xfrm>
              <a:off x="4992" y="3024"/>
              <a:ext cx="192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4314" name="Text Box 26"/>
          <p:cNvSpPr txBox="1">
            <a:spLocks noChangeArrowheads="1"/>
          </p:cNvSpPr>
          <p:nvPr/>
        </p:nvSpPr>
        <p:spPr bwMode="auto">
          <a:xfrm>
            <a:off x="228600" y="31242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6C"/>
                </a:solidFill>
                <a:ea typeface="隶书" pitchFamily="49" charset="-122"/>
              </a:rPr>
              <a:t>判定树</a:t>
            </a:r>
            <a:endParaRPr lang="zh-CN" altLang="en-US" sz="3600">
              <a:ea typeface="隶书" pitchFamily="49" charset="-122"/>
            </a:endParaRPr>
          </a:p>
        </p:txBody>
      </p:sp>
      <p:graphicFrame>
        <p:nvGraphicFramePr>
          <p:cNvPr id="524315" name="Object 27"/>
          <p:cNvGraphicFramePr>
            <a:graphicFrameLocks noChangeAspect="1"/>
          </p:cNvGraphicFramePr>
          <p:nvPr/>
        </p:nvGraphicFramePr>
        <p:xfrm>
          <a:off x="638175" y="1752600"/>
          <a:ext cx="85058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1" name="文档" r:id="rId5" imgW="8503920" imgH="1267920" progId="Word.Document.8">
                  <p:embed/>
                </p:oleObj>
              </mc:Choice>
              <mc:Fallback>
                <p:oleObj name="文档" r:id="rId5" imgW="8503920" imgH="1267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752600"/>
                        <a:ext cx="85058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94982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289242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524318" name="Text Box 30"/>
          <p:cNvSpPr txBox="1">
            <a:spLocks noChangeArrowheads="1"/>
          </p:cNvSpPr>
          <p:nvPr/>
        </p:nvSpPr>
        <p:spPr bwMode="auto">
          <a:xfrm>
            <a:off x="703897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</a:rPr>
              <a:t>2</a:t>
            </a:r>
            <a:endParaRPr lang="en-US" altLang="zh-CN"/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152082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800000"/>
                </a:solidFill>
              </a:rPr>
              <a:t>3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24320" name="Text Box 32"/>
          <p:cNvSpPr txBox="1">
            <a:spLocks noChangeArrowheads="1"/>
          </p:cNvSpPr>
          <p:nvPr/>
        </p:nvSpPr>
        <p:spPr bwMode="auto">
          <a:xfrm>
            <a:off x="357822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800000"/>
                </a:solidFill>
              </a:rPr>
              <a:t>3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24321" name="Text Box 33"/>
          <p:cNvSpPr txBox="1">
            <a:spLocks noChangeArrowheads="1"/>
          </p:cNvSpPr>
          <p:nvPr/>
        </p:nvSpPr>
        <p:spPr bwMode="auto">
          <a:xfrm>
            <a:off x="566737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800000"/>
                </a:solidFill>
              </a:rPr>
              <a:t>3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24322" name="Text Box 34"/>
          <p:cNvSpPr txBox="1">
            <a:spLocks noChangeArrowheads="1"/>
          </p:cNvSpPr>
          <p:nvPr/>
        </p:nvSpPr>
        <p:spPr bwMode="auto">
          <a:xfrm>
            <a:off x="772477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800000"/>
                </a:solidFill>
              </a:rPr>
              <a:t>3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524323" name="Text Box 35"/>
          <p:cNvSpPr txBox="1">
            <a:spLocks noChangeArrowheads="1"/>
          </p:cNvSpPr>
          <p:nvPr/>
        </p:nvSpPr>
        <p:spPr bwMode="auto">
          <a:xfrm>
            <a:off x="2222500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/>
          </a:p>
        </p:txBody>
      </p:sp>
      <p:sp>
        <p:nvSpPr>
          <p:cNvPr id="524324" name="Text Box 36"/>
          <p:cNvSpPr txBox="1">
            <a:spLocks noChangeArrowheads="1"/>
          </p:cNvSpPr>
          <p:nvPr/>
        </p:nvSpPr>
        <p:spPr bwMode="auto">
          <a:xfrm>
            <a:off x="4264025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/>
          </a:p>
        </p:txBody>
      </p:sp>
      <p:sp>
        <p:nvSpPr>
          <p:cNvPr id="524325" name="Text Box 37"/>
          <p:cNvSpPr txBox="1">
            <a:spLocks noChangeArrowheads="1"/>
          </p:cNvSpPr>
          <p:nvPr/>
        </p:nvSpPr>
        <p:spPr bwMode="auto">
          <a:xfrm>
            <a:off x="6337300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/>
          </a:p>
        </p:txBody>
      </p:sp>
      <p:sp>
        <p:nvSpPr>
          <p:cNvPr id="524326" name="Text Box 38"/>
          <p:cNvSpPr txBox="1">
            <a:spLocks noChangeArrowheads="1"/>
          </p:cNvSpPr>
          <p:nvPr/>
        </p:nvSpPr>
        <p:spPr bwMode="auto">
          <a:xfrm>
            <a:off x="8394700" y="22256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/>
          </a:p>
        </p:txBody>
      </p:sp>
      <p:sp>
        <p:nvSpPr>
          <p:cNvPr id="524327" name="Text Box 39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查找表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{ 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A      B      C      D      E      F       G      H       I      J     K   }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pSp>
        <p:nvGrpSpPr>
          <p:cNvPr id="524328" name="Group 40"/>
          <p:cNvGrpSpPr>
            <a:grpSpLocks/>
          </p:cNvGrpSpPr>
          <p:nvPr/>
        </p:nvGrpSpPr>
        <p:grpSpPr bwMode="auto">
          <a:xfrm>
            <a:off x="4414838" y="5813425"/>
            <a:ext cx="2438400" cy="641350"/>
            <a:chOff x="4320" y="1968"/>
            <a:chExt cx="1536" cy="404"/>
          </a:xfrm>
        </p:grpSpPr>
        <p:sp>
          <p:nvSpPr>
            <p:cNvPr id="524329" name="Text Box 41"/>
            <p:cNvSpPr txBox="1">
              <a:spLocks noChangeArrowheads="1"/>
            </p:cNvSpPr>
            <p:nvPr/>
          </p:nvSpPr>
          <p:spPr bwMode="auto">
            <a:xfrm>
              <a:off x="4368" y="1968"/>
              <a:ext cx="14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log </a:t>
              </a:r>
              <a:r>
                <a:rPr lang="en-US" altLang="zh-CN" sz="3600" baseline="-25000"/>
                <a:t>2</a:t>
              </a:r>
              <a:r>
                <a:rPr lang="en-US" altLang="zh-CN" sz="3600"/>
                <a:t> n   +1</a:t>
              </a:r>
            </a:p>
          </p:txBody>
        </p:sp>
        <p:grpSp>
          <p:nvGrpSpPr>
            <p:cNvPr id="524330" name="Group 42"/>
            <p:cNvGrpSpPr>
              <a:grpSpLocks/>
            </p:cNvGrpSpPr>
            <p:nvPr/>
          </p:nvGrpSpPr>
          <p:grpSpPr bwMode="auto">
            <a:xfrm>
              <a:off x="4320" y="2016"/>
              <a:ext cx="960" cy="336"/>
              <a:chOff x="4320" y="1968"/>
              <a:chExt cx="960" cy="384"/>
            </a:xfrm>
          </p:grpSpPr>
          <p:sp>
            <p:nvSpPr>
              <p:cNvPr id="524331" name="Freeform 43"/>
              <p:cNvSpPr>
                <a:spLocks/>
              </p:cNvSpPr>
              <p:nvPr/>
            </p:nvSpPr>
            <p:spPr bwMode="auto">
              <a:xfrm>
                <a:off x="4320" y="1968"/>
                <a:ext cx="96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96" y="384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96" y="384"/>
                    </a:lnTo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332" name="Freeform 44"/>
              <p:cNvSpPr>
                <a:spLocks/>
              </p:cNvSpPr>
              <p:nvPr/>
            </p:nvSpPr>
            <p:spPr bwMode="auto">
              <a:xfrm flipH="1">
                <a:off x="5184" y="1968"/>
                <a:ext cx="96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96" y="384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96" y="384"/>
                    </a:lnTo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4333" name="Text Box 45"/>
          <p:cNvSpPr txBox="1">
            <a:spLocks noChangeArrowheads="1"/>
          </p:cNvSpPr>
          <p:nvPr/>
        </p:nvSpPr>
        <p:spPr bwMode="auto">
          <a:xfrm>
            <a:off x="1809750" y="2962275"/>
            <a:ext cx="261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ASL = 33/11</a:t>
            </a:r>
            <a:r>
              <a:rPr lang="zh-CN" altLang="en-US" b="1">
                <a:solidFill>
                  <a:srgbClr val="FF0000"/>
                </a:solidFill>
              </a:rPr>
              <a:t>＝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4334" name="Text Box 46"/>
          <p:cNvSpPr txBox="1">
            <a:spLocks noChangeArrowheads="1"/>
          </p:cNvSpPr>
          <p:nvPr/>
        </p:nvSpPr>
        <p:spPr bwMode="auto">
          <a:xfrm>
            <a:off x="1619250" y="5949950"/>
            <a:ext cx="309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最大查找次数＝</a:t>
            </a:r>
          </a:p>
        </p:txBody>
      </p:sp>
    </p:spTree>
    <p:extLst>
      <p:ext uri="{BB962C8B-B14F-4D97-AF65-F5344CB8AC3E}">
        <p14:creationId xmlns:p14="http://schemas.microsoft.com/office/powerpoint/2010/main" val="1308016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14" grpId="0" autoUpdateAnimBg="0"/>
      <p:bldP spid="524316" grpId="0" autoUpdateAnimBg="0"/>
      <p:bldP spid="524317" grpId="0" autoUpdateAnimBg="0"/>
      <p:bldP spid="524318" grpId="0" autoUpdateAnimBg="0"/>
      <p:bldP spid="524319" grpId="0" autoUpdateAnimBg="0"/>
      <p:bldP spid="524320" grpId="0" autoUpdateAnimBg="0"/>
      <p:bldP spid="524321" grpId="0" autoUpdateAnimBg="0"/>
      <p:bldP spid="524322" grpId="0" autoUpdateAnimBg="0"/>
      <p:bldP spid="524323" grpId="0" autoUpdateAnimBg="0"/>
      <p:bldP spid="524324" grpId="0" autoUpdateAnimBg="0"/>
      <p:bldP spid="524325" grpId="0" autoUpdateAnimBg="0"/>
      <p:bldP spid="524326" grpId="0" autoUpdateAnimBg="0"/>
      <p:bldP spid="524333" grpId="0" autoUpdateAnimBg="0"/>
      <p:bldP spid="52433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52400" y="2514600"/>
            <a:ext cx="9448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   </a:t>
            </a: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假定有序表的长度为 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n=2</a:t>
            </a:r>
            <a:r>
              <a:rPr lang="en-US" altLang="zh-CN" sz="3200" baseline="30000">
                <a:solidFill>
                  <a:srgbClr val="990033"/>
                </a:solidFill>
                <a:ea typeface="楷体_GB2312" pitchFamily="49" charset="-122"/>
              </a:rPr>
              <a:t>h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-1</a:t>
            </a: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，则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h=log</a:t>
            </a:r>
            <a:r>
              <a:rPr lang="en-US" altLang="zh-CN" sz="3200" baseline="-25000">
                <a:solidFill>
                  <a:srgbClr val="990033"/>
                </a:solidFill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(n+1)</a:t>
            </a: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   设查找概率相等，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</a:rPr>
              <a:t>P</a:t>
            </a:r>
            <a:r>
              <a:rPr lang="en-US" altLang="zh-CN" sz="3200" i="1" baseline="-25000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en-US" altLang="zh-CN" sz="3200" i="1">
                <a:solidFill>
                  <a:srgbClr val="990033"/>
                </a:solidFill>
                <a:ea typeface="楷体_GB2312" pitchFamily="49" charset="-122"/>
              </a:rPr>
              <a:t>=1/n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   </a:t>
            </a: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则： </a:t>
            </a:r>
          </a:p>
          <a:p>
            <a:pPr>
              <a:lnSpc>
                <a:spcPct val="115000"/>
              </a:lnSpc>
            </a:pP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82296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一般情况下，表长为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n 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的折半查找判定树的深度和含有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n 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个结点的完全二叉树的深度相同。</a:t>
            </a:r>
            <a:endParaRPr lang="zh-CN" altLang="en-US"/>
          </a:p>
        </p:txBody>
      </p:sp>
      <p:graphicFrame>
        <p:nvGraphicFramePr>
          <p:cNvPr id="526340" name="Object 4"/>
          <p:cNvGraphicFramePr>
            <a:graphicFrameLocks noChangeAspect="1"/>
          </p:cNvGraphicFramePr>
          <p:nvPr/>
        </p:nvGraphicFramePr>
        <p:xfrm>
          <a:off x="1219200" y="3948113"/>
          <a:ext cx="7659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0" name="公式" r:id="rId4" imgW="3314520" imgH="482400" progId="Equation.3">
                  <p:embed/>
                </p:oleObj>
              </mc:Choice>
              <mc:Fallback>
                <p:oleObj name="公式" r:id="rId4" imgW="3314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48113"/>
                        <a:ext cx="76596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1" name="Object 5"/>
          <p:cNvGraphicFramePr>
            <a:graphicFrameLocks noChangeAspect="1"/>
          </p:cNvGraphicFramePr>
          <p:nvPr/>
        </p:nvGraphicFramePr>
        <p:xfrm>
          <a:off x="1370013" y="5778500"/>
          <a:ext cx="4572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1" name="公式" r:id="rId6" imgW="1384200" imgH="228600" progId="Equation.3">
                  <p:embed/>
                </p:oleObj>
              </mc:Choice>
              <mc:Fallback>
                <p:oleObj name="公式" r:id="rId6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5778500"/>
                        <a:ext cx="4572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3479800" y="3948113"/>
            <a:ext cx="2809875" cy="1338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6065838" y="3925888"/>
            <a:ext cx="3078162" cy="136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442913" y="5130800"/>
            <a:ext cx="81105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在</a:t>
            </a:r>
            <a:r>
              <a:rPr lang="en-US" altLang="zh-CN" sz="3200">
                <a:solidFill>
                  <a:srgbClr val="990033"/>
                </a:solidFill>
                <a:ea typeface="楷体_GB2312" pitchFamily="49" charset="-122"/>
              </a:rPr>
              <a:t>n&gt;50</a:t>
            </a:r>
            <a:r>
              <a:rPr lang="zh-CN" altLang="en-US" sz="3200">
                <a:solidFill>
                  <a:srgbClr val="990033"/>
                </a:solidFill>
                <a:ea typeface="楷体_GB2312" pitchFamily="49" charset="-122"/>
              </a:rPr>
              <a:t>时，可得近似结果 </a:t>
            </a:r>
          </a:p>
        </p:txBody>
      </p:sp>
    </p:spTree>
    <p:extLst>
      <p:ext uri="{BB962C8B-B14F-4D97-AF65-F5344CB8AC3E}">
        <p14:creationId xmlns:p14="http://schemas.microsoft.com/office/powerpoint/2010/main" val="2052382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6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 animBg="1"/>
      <p:bldP spid="526343" grpId="0" animBg="1"/>
      <p:bldP spid="5263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309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斐波那契查找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250825" y="3357563"/>
            <a:ext cx="8929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可以根据斐波那契序列的特点对有序查找表进行分割。</a:t>
            </a:r>
          </a:p>
        </p:txBody>
      </p:sp>
      <p:grpSp>
        <p:nvGrpSpPr>
          <p:cNvPr id="528388" name="Group 4"/>
          <p:cNvGrpSpPr>
            <a:grpSpLocks/>
          </p:cNvGrpSpPr>
          <p:nvPr/>
        </p:nvGrpSpPr>
        <p:grpSpPr bwMode="auto">
          <a:xfrm>
            <a:off x="1979613" y="765175"/>
            <a:ext cx="6264275" cy="1004888"/>
            <a:chOff x="1111" y="1298"/>
            <a:chExt cx="3946" cy="633"/>
          </a:xfrm>
        </p:grpSpPr>
        <p:sp>
          <p:nvSpPr>
            <p:cNvPr id="528389" name="Text Box 5"/>
            <p:cNvSpPr txBox="1">
              <a:spLocks noChangeArrowheads="1"/>
            </p:cNvSpPr>
            <p:nvPr/>
          </p:nvSpPr>
          <p:spPr bwMode="auto">
            <a:xfrm>
              <a:off x="1111" y="1480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F (k) = </a:t>
              </a:r>
            </a:p>
          </p:txBody>
        </p:sp>
        <p:sp>
          <p:nvSpPr>
            <p:cNvPr id="528390" name="Text Box 6"/>
            <p:cNvSpPr txBox="1">
              <a:spLocks noChangeArrowheads="1"/>
            </p:cNvSpPr>
            <p:nvPr/>
          </p:nvSpPr>
          <p:spPr bwMode="auto">
            <a:xfrm>
              <a:off x="1927" y="1298"/>
              <a:ext cx="313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 k,	                 k=0,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 F(k-1)+F(k-2),    k</a:t>
              </a:r>
              <a:r>
                <a:rPr lang="en-US" altLang="zh-CN">
                  <a:ea typeface="楷体_GB2312" pitchFamily="49" charset="-122"/>
                  <a:cs typeface="Times New Roman" pitchFamily="18" charset="0"/>
                </a:rPr>
                <a:t>≥2</a:t>
              </a:r>
            </a:p>
          </p:txBody>
        </p:sp>
        <p:sp>
          <p:nvSpPr>
            <p:cNvPr id="528391" name="AutoShape 7"/>
            <p:cNvSpPr>
              <a:spLocks/>
            </p:cNvSpPr>
            <p:nvPr/>
          </p:nvSpPr>
          <p:spPr bwMode="auto">
            <a:xfrm>
              <a:off x="1837" y="1389"/>
              <a:ext cx="90" cy="498"/>
            </a:xfrm>
            <a:prstGeom prst="leftBrace">
              <a:avLst>
                <a:gd name="adj1" fmla="val 4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392" name="Group 8"/>
          <p:cNvGrpSpPr>
            <a:grpSpLocks/>
          </p:cNvGrpSpPr>
          <p:nvPr/>
        </p:nvGrpSpPr>
        <p:grpSpPr bwMode="auto">
          <a:xfrm>
            <a:off x="971550" y="1770063"/>
            <a:ext cx="6985000" cy="1076325"/>
            <a:chOff x="612" y="1890"/>
            <a:chExt cx="4400" cy="678"/>
          </a:xfrm>
        </p:grpSpPr>
        <p:grpSp>
          <p:nvGrpSpPr>
            <p:cNvPr id="528393" name="Group 9"/>
            <p:cNvGrpSpPr>
              <a:grpSpLocks/>
            </p:cNvGrpSpPr>
            <p:nvPr/>
          </p:nvGrpSpPr>
          <p:grpSpPr bwMode="auto">
            <a:xfrm>
              <a:off x="1111" y="1933"/>
              <a:ext cx="3901" cy="635"/>
              <a:chOff x="703" y="2205"/>
              <a:chExt cx="3901" cy="635"/>
            </a:xfrm>
          </p:grpSpPr>
          <p:sp>
            <p:nvSpPr>
              <p:cNvPr id="528394" name="Text Box 10"/>
              <p:cNvSpPr txBox="1">
                <a:spLocks noChangeArrowheads="1"/>
              </p:cNvSpPr>
              <p:nvPr/>
            </p:nvSpPr>
            <p:spPr bwMode="auto">
              <a:xfrm>
                <a:off x="748" y="2205"/>
                <a:ext cx="3856" cy="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0   1     2    3   4    5    6     7      8      9      10     11     12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0  1   1   2   3   5   8   13   21   34   55   89   144</a:t>
                </a:r>
              </a:p>
            </p:txBody>
          </p:sp>
          <p:sp>
            <p:nvSpPr>
              <p:cNvPr id="528395" name="Rectangle 11"/>
              <p:cNvSpPr>
                <a:spLocks noChangeArrowheads="1"/>
              </p:cNvSpPr>
              <p:nvPr/>
            </p:nvSpPr>
            <p:spPr bwMode="auto">
              <a:xfrm>
                <a:off x="703" y="2478"/>
                <a:ext cx="3765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8396" name="Text Box 12"/>
            <p:cNvSpPr txBox="1">
              <a:spLocks noChangeArrowheads="1"/>
            </p:cNvSpPr>
            <p:nvPr/>
          </p:nvSpPr>
          <p:spPr bwMode="auto">
            <a:xfrm>
              <a:off x="612" y="1890"/>
              <a:ext cx="499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    k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 F(k)</a:t>
              </a:r>
            </a:p>
          </p:txBody>
        </p:sp>
      </p:grp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323850" y="4076700"/>
            <a:ext cx="9001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ea typeface="楷体_GB2312" pitchFamily="49" charset="-122"/>
              </a:rPr>
              <a:t>分割区间的原则：</a:t>
            </a:r>
          </a:p>
          <a:p>
            <a:r>
              <a:rPr lang="zh-CN" altLang="en-US" sz="2800">
                <a:ea typeface="楷体_GB2312" pitchFamily="49" charset="-122"/>
              </a:rPr>
              <a:t>      若表长为 </a:t>
            </a: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n 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F (k)-1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则选择查询点为</a:t>
            </a:r>
            <a:r>
              <a:rPr lang="en-US" altLang="zh-CN" sz="2800" u="sng">
                <a:ea typeface="楷体_GB2312" pitchFamily="49" charset="-122"/>
              </a:rPr>
              <a:t>F (</a:t>
            </a:r>
            <a:r>
              <a:rPr lang="en-US" altLang="zh-CN" sz="2800" u="sng">
                <a:solidFill>
                  <a:srgbClr val="0000FF"/>
                </a:solidFill>
                <a:ea typeface="楷体_GB2312" pitchFamily="49" charset="-122"/>
              </a:rPr>
              <a:t>k-1</a:t>
            </a:r>
            <a:r>
              <a:rPr lang="en-US" altLang="zh-CN" sz="2800" u="sng">
                <a:ea typeface="楷体_GB2312" pitchFamily="49" charset="-122"/>
              </a:rPr>
              <a:t>)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r>
              <a:rPr lang="zh-CN" altLang="en-US" sz="2800">
                <a:ea typeface="楷体_GB2312" pitchFamily="49" charset="-122"/>
              </a:rPr>
              <a:t>      前一个子表的长度为</a:t>
            </a:r>
            <a:r>
              <a:rPr lang="en-US" altLang="zh-CN" sz="2800">
                <a:ea typeface="楷体_GB2312" pitchFamily="49" charset="-122"/>
              </a:rPr>
              <a:t>F (k-1)-1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r>
              <a:rPr lang="zh-CN" altLang="en-US" sz="2800">
                <a:ea typeface="楷体_GB2312" pitchFamily="49" charset="-122"/>
              </a:rPr>
              <a:t>      后一个子表的长度为</a:t>
            </a:r>
            <a:r>
              <a:rPr lang="en-US" altLang="zh-CN" sz="2800">
                <a:ea typeface="楷体_GB2312" pitchFamily="49" charset="-122"/>
              </a:rPr>
              <a:t>F (k-2)-1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1403350" y="5876925"/>
            <a:ext cx="6624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n 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F (k)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F (k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1)+F (k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2)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             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FF3300"/>
                </a:solidFill>
              </a:rPr>
              <a:t>{ F (k</a:t>
            </a:r>
            <a:r>
              <a:rPr lang="zh-CN" altLang="en-US">
                <a:solidFill>
                  <a:srgbClr val="FF3300"/>
                </a:solidFill>
              </a:rPr>
              <a:t>－</a:t>
            </a:r>
            <a:r>
              <a:rPr lang="en-US" altLang="zh-CN">
                <a:solidFill>
                  <a:srgbClr val="FF3300"/>
                </a:solidFill>
              </a:rPr>
              <a:t>1)</a:t>
            </a:r>
            <a:r>
              <a:rPr lang="zh-CN" altLang="en-US">
                <a:solidFill>
                  <a:srgbClr val="FF3300"/>
                </a:solidFill>
              </a:rPr>
              <a:t>－</a:t>
            </a:r>
            <a:r>
              <a:rPr lang="en-US" altLang="zh-CN">
                <a:solidFill>
                  <a:srgbClr val="FF3300"/>
                </a:solidFill>
              </a:rPr>
              <a:t>1}</a:t>
            </a:r>
            <a:r>
              <a:rPr lang="en-US" altLang="zh-CN">
                <a:solidFill>
                  <a:srgbClr val="0000FF"/>
                </a:solidFill>
              </a:rPr>
              <a:t> + 1 + </a:t>
            </a:r>
            <a:r>
              <a:rPr lang="en-US" altLang="zh-CN">
                <a:solidFill>
                  <a:srgbClr val="CC0066"/>
                </a:solidFill>
              </a:rPr>
              <a:t>{F (k</a:t>
            </a:r>
            <a:r>
              <a:rPr lang="zh-CN" altLang="en-US">
                <a:solidFill>
                  <a:srgbClr val="CC0066"/>
                </a:solidFill>
              </a:rPr>
              <a:t>－</a:t>
            </a:r>
            <a:r>
              <a:rPr lang="en-US" altLang="zh-CN">
                <a:solidFill>
                  <a:srgbClr val="CC0066"/>
                </a:solidFill>
              </a:rPr>
              <a:t>2)</a:t>
            </a:r>
            <a:r>
              <a:rPr lang="zh-CN" altLang="en-US">
                <a:solidFill>
                  <a:srgbClr val="CC0066"/>
                </a:solidFill>
              </a:rPr>
              <a:t>－</a:t>
            </a:r>
            <a:r>
              <a:rPr lang="en-US" altLang="zh-CN">
                <a:solidFill>
                  <a:srgbClr val="CC0066"/>
                </a:solidFill>
              </a:rPr>
              <a:t>1}</a:t>
            </a:r>
          </a:p>
        </p:txBody>
      </p:sp>
    </p:spTree>
    <p:extLst>
      <p:ext uri="{BB962C8B-B14F-4D97-AF65-F5344CB8AC3E}">
        <p14:creationId xmlns:p14="http://schemas.microsoft.com/office/powerpoint/2010/main" val="2444538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/>
      <p:bldP spid="528397" grpId="0"/>
      <p:bldP spid="5283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838200" y="1301750"/>
            <a:ext cx="4311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1.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何谓查找表</a:t>
            </a:r>
            <a:r>
              <a:rPr lang="zh-CN" altLang="en-US" sz="4000" b="1">
                <a:solidFill>
                  <a:srgbClr val="0066FF"/>
                </a:solidFill>
                <a:ea typeface="楷体_GB2312" pitchFamily="49" charset="-122"/>
              </a:rPr>
              <a:t> ？</a:t>
            </a:r>
            <a:endParaRPr lang="zh-CN" altLang="en-US" sz="4000">
              <a:solidFill>
                <a:srgbClr val="0066FF"/>
              </a:solidFill>
            </a:endParaRP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457200" y="2276475"/>
            <a:ext cx="8362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lnSpc>
                <a:spcPct val="115000"/>
              </a:lnSpc>
              <a:buSzPct val="70000"/>
              <a:buFont typeface="Wingdings" pitchFamily="2" charset="2"/>
              <a:buChar char="l"/>
            </a:pP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查找表是由</a:t>
            </a:r>
            <a:r>
              <a:rPr lang="zh-CN" altLang="en-US" sz="4000" b="1">
                <a:solidFill>
                  <a:srgbClr val="660033"/>
                </a:solidFill>
                <a:ea typeface="楷体_GB2312" pitchFamily="49" charset="-122"/>
              </a:rPr>
              <a:t>同一类型</a:t>
            </a: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的数据元素</a:t>
            </a:r>
            <a:r>
              <a:rPr lang="en-US" altLang="zh-CN" sz="4000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或记录</a:t>
            </a:r>
            <a:r>
              <a:rPr lang="en-US" altLang="zh-CN" sz="4000">
                <a:solidFill>
                  <a:srgbClr val="660033"/>
                </a:solidFill>
                <a:ea typeface="楷体_GB2312" pitchFamily="49" charset="-122"/>
              </a:rPr>
              <a:t>)</a:t>
            </a: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构成的</a:t>
            </a:r>
            <a:r>
              <a:rPr lang="zh-CN" altLang="en-US" sz="4000" b="1">
                <a:solidFill>
                  <a:srgbClr val="660033"/>
                </a:solidFill>
                <a:ea typeface="楷体_GB2312" pitchFamily="49" charset="-122"/>
              </a:rPr>
              <a:t>集合</a:t>
            </a: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68313" y="4181475"/>
            <a:ext cx="8077200" cy="219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lnSpc>
                <a:spcPct val="115000"/>
              </a:lnSpc>
              <a:buSzPct val="70000"/>
              <a:buFont typeface="Wingdings" pitchFamily="2" charset="2"/>
              <a:buChar char="l"/>
            </a:pPr>
            <a:r>
              <a:rPr lang="zh-CN" altLang="en-US" sz="4000">
                <a:solidFill>
                  <a:srgbClr val="660033"/>
                </a:solidFill>
                <a:ea typeface="楷体_GB2312" pitchFamily="49" charset="-122"/>
              </a:rPr>
              <a:t>由于“集合”中的数据元素之间存在着松散的关系，因此查找表是一种应用灵便的结构。</a:t>
            </a:r>
          </a:p>
        </p:txBody>
      </p:sp>
      <p:sp>
        <p:nvSpPr>
          <p:cNvPr id="470021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3702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800000"/>
                </a:solidFill>
                <a:ea typeface="楷体_GB2312" pitchFamily="49" charset="-122"/>
              </a:rPr>
              <a:t>9.1  </a:t>
            </a:r>
            <a:r>
              <a:rPr lang="zh-CN" altLang="en-US" sz="4800" b="1">
                <a:solidFill>
                  <a:srgbClr val="800000"/>
                </a:solidFill>
                <a:ea typeface="楷体_GB2312" pitchFamily="49" charset="-122"/>
              </a:rPr>
              <a:t>基本概念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1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434" name="Group 2"/>
          <p:cNvGrpSpPr>
            <a:grpSpLocks/>
          </p:cNvGrpSpPr>
          <p:nvPr/>
        </p:nvGrpSpPr>
        <p:grpSpPr bwMode="auto">
          <a:xfrm>
            <a:off x="755650" y="0"/>
            <a:ext cx="6985000" cy="1076325"/>
            <a:chOff x="612" y="1890"/>
            <a:chExt cx="4400" cy="678"/>
          </a:xfrm>
        </p:grpSpPr>
        <p:grpSp>
          <p:nvGrpSpPr>
            <p:cNvPr id="530435" name="Group 3"/>
            <p:cNvGrpSpPr>
              <a:grpSpLocks/>
            </p:cNvGrpSpPr>
            <p:nvPr/>
          </p:nvGrpSpPr>
          <p:grpSpPr bwMode="auto">
            <a:xfrm>
              <a:off x="1111" y="1933"/>
              <a:ext cx="3901" cy="635"/>
              <a:chOff x="703" y="2205"/>
              <a:chExt cx="3901" cy="635"/>
            </a:xfrm>
          </p:grpSpPr>
          <p:sp>
            <p:nvSpPr>
              <p:cNvPr id="530436" name="Text Box 4"/>
              <p:cNvSpPr txBox="1">
                <a:spLocks noChangeArrowheads="1"/>
              </p:cNvSpPr>
              <p:nvPr/>
            </p:nvSpPr>
            <p:spPr bwMode="auto">
              <a:xfrm>
                <a:off x="748" y="2205"/>
                <a:ext cx="3856" cy="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0   1     2    3   4    5    6     7      8      9      10     11     12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0  1   1   2   3   5   8   13   21   34   55   89   144</a:t>
                </a:r>
              </a:p>
            </p:txBody>
          </p:sp>
          <p:sp>
            <p:nvSpPr>
              <p:cNvPr id="530437" name="Rectangle 5"/>
              <p:cNvSpPr>
                <a:spLocks noChangeArrowheads="1"/>
              </p:cNvSpPr>
              <p:nvPr/>
            </p:nvSpPr>
            <p:spPr bwMode="auto">
              <a:xfrm>
                <a:off x="703" y="2478"/>
                <a:ext cx="3765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0438" name="Text Box 6"/>
            <p:cNvSpPr txBox="1">
              <a:spLocks noChangeArrowheads="1"/>
            </p:cNvSpPr>
            <p:nvPr/>
          </p:nvSpPr>
          <p:spPr bwMode="auto">
            <a:xfrm>
              <a:off x="612" y="1890"/>
              <a:ext cx="499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    k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 F(k)</a:t>
              </a:r>
            </a:p>
          </p:txBody>
        </p:sp>
      </p:grpSp>
      <p:grpSp>
        <p:nvGrpSpPr>
          <p:cNvPr id="530439" name="Group 7"/>
          <p:cNvGrpSpPr>
            <a:grpSpLocks/>
          </p:cNvGrpSpPr>
          <p:nvPr/>
        </p:nvGrpSpPr>
        <p:grpSpPr bwMode="auto">
          <a:xfrm>
            <a:off x="325438" y="3140075"/>
            <a:ext cx="8783637" cy="1008063"/>
            <a:chOff x="930" y="1207"/>
            <a:chExt cx="5533" cy="635"/>
          </a:xfrm>
        </p:grpSpPr>
        <p:sp>
          <p:nvSpPr>
            <p:cNvPr id="530440" name="Text Box 8"/>
            <p:cNvSpPr txBox="1">
              <a:spLocks noChangeArrowheads="1"/>
            </p:cNvSpPr>
            <p:nvPr/>
          </p:nvSpPr>
          <p:spPr bwMode="auto">
            <a:xfrm>
              <a:off x="1020" y="1207"/>
              <a:ext cx="5443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 1        2         3         4         5        6        7         8          9        10         11         12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3      </a:t>
              </a:r>
              <a:r>
                <a:rPr lang="en-US" altLang="zh-CN">
                  <a:solidFill>
                    <a:srgbClr val="FF3300"/>
                  </a:solidFill>
                </a:rPr>
                <a:t> 5 </a:t>
              </a:r>
              <a:r>
                <a:rPr lang="en-US" altLang="zh-CN"/>
                <a:t>     13      19     21    37    56      64      75     </a:t>
              </a:r>
              <a:r>
                <a:rPr lang="en-US" altLang="zh-CN">
                  <a:solidFill>
                    <a:srgbClr val="FF3300"/>
                  </a:solidFill>
                </a:rPr>
                <a:t>80 </a:t>
              </a:r>
              <a:r>
                <a:rPr lang="en-US" altLang="zh-CN"/>
                <a:t>      88      90</a:t>
              </a:r>
            </a:p>
          </p:txBody>
        </p:sp>
        <p:sp>
          <p:nvSpPr>
            <p:cNvPr id="530441" name="Rectangle 9"/>
            <p:cNvSpPr>
              <a:spLocks noChangeArrowheads="1"/>
            </p:cNvSpPr>
            <p:nvPr/>
          </p:nvSpPr>
          <p:spPr bwMode="auto">
            <a:xfrm>
              <a:off x="930" y="1480"/>
              <a:ext cx="5397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684213" y="2708275"/>
            <a:ext cx="54006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举例：表长 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12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F(7)-1 </a:t>
            </a:r>
            <a:r>
              <a:rPr lang="zh-CN" altLang="en-US">
                <a:ea typeface="楷体_GB2312" pitchFamily="49" charset="-122"/>
              </a:rPr>
              <a:t>， 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7</a:t>
            </a:r>
            <a:endParaRPr lang="en-US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530443" name="Group 11"/>
          <p:cNvGrpSpPr>
            <a:grpSpLocks/>
          </p:cNvGrpSpPr>
          <p:nvPr/>
        </p:nvGrpSpPr>
        <p:grpSpPr bwMode="auto">
          <a:xfrm>
            <a:off x="395288" y="4221163"/>
            <a:ext cx="720725" cy="647700"/>
            <a:chOff x="929" y="1888"/>
            <a:chExt cx="454" cy="469"/>
          </a:xfrm>
        </p:grpSpPr>
        <p:sp>
          <p:nvSpPr>
            <p:cNvPr id="530444" name="Text Box 12"/>
            <p:cNvSpPr txBox="1">
              <a:spLocks noChangeArrowheads="1"/>
            </p:cNvSpPr>
            <p:nvPr/>
          </p:nvSpPr>
          <p:spPr bwMode="auto">
            <a:xfrm>
              <a:off x="929" y="2070"/>
              <a:ext cx="45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low</a:t>
              </a:r>
            </a:p>
          </p:txBody>
        </p:sp>
        <p:sp>
          <p:nvSpPr>
            <p:cNvPr id="530445" name="Line 13"/>
            <p:cNvSpPr>
              <a:spLocks noChangeShapeType="1"/>
            </p:cNvSpPr>
            <p:nvPr/>
          </p:nvSpPr>
          <p:spPr bwMode="auto">
            <a:xfrm flipV="1"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46" name="Group 14"/>
          <p:cNvGrpSpPr>
            <a:grpSpLocks/>
          </p:cNvGrpSpPr>
          <p:nvPr/>
        </p:nvGrpSpPr>
        <p:grpSpPr bwMode="auto">
          <a:xfrm>
            <a:off x="7812088" y="4148138"/>
            <a:ext cx="1692275" cy="890587"/>
            <a:chOff x="4921" y="2613"/>
            <a:chExt cx="1066" cy="561"/>
          </a:xfrm>
        </p:grpSpPr>
        <p:sp>
          <p:nvSpPr>
            <p:cNvPr id="530447" name="Text Box 15"/>
            <p:cNvSpPr txBox="1">
              <a:spLocks noChangeArrowheads="1"/>
            </p:cNvSpPr>
            <p:nvPr/>
          </p:nvSpPr>
          <p:spPr bwMode="auto">
            <a:xfrm>
              <a:off x="4921" y="2840"/>
              <a:ext cx="106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high=F(7)-1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/>
                <a:t>       =12</a:t>
              </a:r>
            </a:p>
          </p:txBody>
        </p:sp>
        <p:sp>
          <p:nvSpPr>
            <p:cNvPr id="530448" name="Line 16"/>
            <p:cNvSpPr>
              <a:spLocks noChangeShapeType="1"/>
            </p:cNvSpPr>
            <p:nvPr/>
          </p:nvSpPr>
          <p:spPr bwMode="auto">
            <a:xfrm flipV="1">
              <a:off x="5329" y="2613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49" name="Group 17"/>
          <p:cNvGrpSpPr>
            <a:grpSpLocks/>
          </p:cNvGrpSpPr>
          <p:nvPr/>
        </p:nvGrpSpPr>
        <p:grpSpPr bwMode="auto">
          <a:xfrm>
            <a:off x="5003800" y="4221163"/>
            <a:ext cx="1692275" cy="890587"/>
            <a:chOff x="4694" y="1842"/>
            <a:chExt cx="1066" cy="561"/>
          </a:xfrm>
        </p:grpSpPr>
        <p:sp>
          <p:nvSpPr>
            <p:cNvPr id="530450" name="Text Box 18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mid=F(6)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/>
                <a:t>       =8</a:t>
              </a:r>
            </a:p>
          </p:txBody>
        </p:sp>
        <p:sp>
          <p:nvSpPr>
            <p:cNvPr id="530451" name="Line 19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52" name="Group 20"/>
          <p:cNvGrpSpPr>
            <a:grpSpLocks/>
          </p:cNvGrpSpPr>
          <p:nvPr/>
        </p:nvGrpSpPr>
        <p:grpSpPr bwMode="auto">
          <a:xfrm>
            <a:off x="4211638" y="4241800"/>
            <a:ext cx="1692275" cy="1354138"/>
            <a:chOff x="4694" y="1842"/>
            <a:chExt cx="1066" cy="398"/>
          </a:xfrm>
        </p:grpSpPr>
        <p:sp>
          <p:nvSpPr>
            <p:cNvPr id="530453" name="Text Box 21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/>
                <a:t>high=F(6)-1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/>
                <a:t>        =7</a:t>
              </a:r>
            </a:p>
          </p:txBody>
        </p:sp>
        <p:sp>
          <p:nvSpPr>
            <p:cNvPr id="530454" name="Line 22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55" name="Group 23"/>
          <p:cNvGrpSpPr>
            <a:grpSpLocks/>
          </p:cNvGrpSpPr>
          <p:nvPr/>
        </p:nvGrpSpPr>
        <p:grpSpPr bwMode="auto">
          <a:xfrm>
            <a:off x="5651500" y="4221163"/>
            <a:ext cx="1692275" cy="1352550"/>
            <a:chOff x="4694" y="1842"/>
            <a:chExt cx="1066" cy="398"/>
          </a:xfrm>
        </p:grpSpPr>
        <p:sp>
          <p:nvSpPr>
            <p:cNvPr id="530456" name="Text Box 24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/>
                <a:t>low=F(6)+1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/>
                <a:t>     =9</a:t>
              </a:r>
            </a:p>
          </p:txBody>
        </p:sp>
        <p:sp>
          <p:nvSpPr>
            <p:cNvPr id="530457" name="Line 25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58" name="Group 26"/>
          <p:cNvGrpSpPr>
            <a:grpSpLocks/>
          </p:cNvGrpSpPr>
          <p:nvPr/>
        </p:nvGrpSpPr>
        <p:grpSpPr bwMode="auto">
          <a:xfrm>
            <a:off x="7164388" y="4183063"/>
            <a:ext cx="1871662" cy="1165225"/>
            <a:chOff x="4694" y="1842"/>
            <a:chExt cx="1066" cy="310"/>
          </a:xfrm>
        </p:grpSpPr>
        <p:sp>
          <p:nvSpPr>
            <p:cNvPr id="530459" name="Text Box 27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mid=F(4)=3</a:t>
              </a:r>
            </a:p>
          </p:txBody>
        </p:sp>
        <p:sp>
          <p:nvSpPr>
            <p:cNvPr id="530460" name="Line 28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61" name="Group 29"/>
          <p:cNvGrpSpPr>
            <a:grpSpLocks/>
          </p:cNvGrpSpPr>
          <p:nvPr/>
        </p:nvGrpSpPr>
        <p:grpSpPr bwMode="auto">
          <a:xfrm>
            <a:off x="2916238" y="4292600"/>
            <a:ext cx="1692275" cy="1300163"/>
            <a:chOff x="4694" y="1842"/>
            <a:chExt cx="1066" cy="411"/>
          </a:xfrm>
        </p:grpSpPr>
        <p:sp>
          <p:nvSpPr>
            <p:cNvPr id="530462" name="Text Box 30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/>
                <a:t>mid=F(5)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/>
                <a:t>       =5</a:t>
              </a:r>
            </a:p>
          </p:txBody>
        </p:sp>
        <p:sp>
          <p:nvSpPr>
            <p:cNvPr id="530463" name="Line 31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0464" name="Text Box 32"/>
          <p:cNvSpPr txBox="1">
            <a:spLocks noChangeArrowheads="1"/>
          </p:cNvSpPr>
          <p:nvPr/>
        </p:nvSpPr>
        <p:spPr bwMode="auto">
          <a:xfrm>
            <a:off x="684213" y="1196975"/>
            <a:ext cx="7704137" cy="14319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>
                <a:ea typeface="楷体_GB2312" pitchFamily="49" charset="-122"/>
              </a:rPr>
              <a:t>分割区间的原则：</a:t>
            </a:r>
          </a:p>
          <a:p>
            <a:r>
              <a:rPr lang="zh-CN" altLang="en-US" sz="2200">
                <a:ea typeface="楷体_GB2312" pitchFamily="49" charset="-122"/>
              </a:rPr>
              <a:t>      若表长为 </a:t>
            </a:r>
            <a:r>
              <a:rPr lang="en-US" altLang="zh-CN" sz="2200">
                <a:ea typeface="楷体_GB2312" pitchFamily="49" charset="-122"/>
              </a:rPr>
              <a:t>n </a:t>
            </a:r>
            <a:r>
              <a:rPr lang="zh-CN" altLang="en-US" sz="2200">
                <a:ea typeface="楷体_GB2312" pitchFamily="49" charset="-122"/>
              </a:rPr>
              <a:t>＝</a:t>
            </a:r>
            <a:r>
              <a:rPr lang="en-US" altLang="zh-CN" sz="2200">
                <a:ea typeface="楷体_GB2312" pitchFamily="49" charset="-122"/>
              </a:rPr>
              <a:t>F (k)-1, </a:t>
            </a:r>
            <a:r>
              <a:rPr lang="zh-CN" altLang="en-US" sz="2200">
                <a:ea typeface="楷体_GB2312" pitchFamily="49" charset="-122"/>
              </a:rPr>
              <a:t>则选择查询点为</a:t>
            </a:r>
            <a:r>
              <a:rPr lang="en-US" altLang="zh-CN" sz="2200" u="sng">
                <a:ea typeface="楷体_GB2312" pitchFamily="49" charset="-122"/>
              </a:rPr>
              <a:t>F (k-1)</a:t>
            </a:r>
            <a:r>
              <a:rPr lang="zh-CN" altLang="en-US" sz="2200">
                <a:ea typeface="楷体_GB2312" pitchFamily="49" charset="-122"/>
              </a:rPr>
              <a:t>。</a:t>
            </a:r>
          </a:p>
          <a:p>
            <a:r>
              <a:rPr lang="zh-CN" altLang="en-US" sz="2200">
                <a:ea typeface="楷体_GB2312" pitchFamily="49" charset="-122"/>
              </a:rPr>
              <a:t>      前一个子表的长度为</a:t>
            </a:r>
            <a:r>
              <a:rPr lang="en-US" altLang="zh-CN" sz="2200">
                <a:ea typeface="楷体_GB2312" pitchFamily="49" charset="-122"/>
              </a:rPr>
              <a:t>F (k-1)-1</a:t>
            </a:r>
            <a:r>
              <a:rPr lang="zh-CN" altLang="en-US" sz="2200">
                <a:ea typeface="楷体_GB2312" pitchFamily="49" charset="-122"/>
              </a:rPr>
              <a:t>，</a:t>
            </a:r>
          </a:p>
          <a:p>
            <a:r>
              <a:rPr lang="zh-CN" altLang="en-US" sz="2200">
                <a:ea typeface="楷体_GB2312" pitchFamily="49" charset="-122"/>
              </a:rPr>
              <a:t>      后一个子表的长度为</a:t>
            </a:r>
            <a:r>
              <a:rPr lang="en-US" altLang="zh-CN" sz="2200">
                <a:ea typeface="楷体_GB2312" pitchFamily="49" charset="-122"/>
              </a:rPr>
              <a:t>F (k-2)-1</a:t>
            </a:r>
            <a:r>
              <a:rPr lang="zh-CN" altLang="en-US" sz="2200">
                <a:ea typeface="楷体_GB2312" pitchFamily="49" charset="-122"/>
              </a:rPr>
              <a:t>。</a:t>
            </a:r>
          </a:p>
        </p:txBody>
      </p:sp>
      <p:sp>
        <p:nvSpPr>
          <p:cNvPr id="530465" name="Text Box 33"/>
          <p:cNvSpPr txBox="1">
            <a:spLocks noChangeArrowheads="1"/>
          </p:cNvSpPr>
          <p:nvPr/>
        </p:nvSpPr>
        <p:spPr bwMode="auto">
          <a:xfrm>
            <a:off x="539750" y="5589588"/>
            <a:ext cx="5832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前子表长： </a:t>
            </a:r>
            <a:r>
              <a:rPr lang="en-US" altLang="zh-CN" b="1">
                <a:ea typeface="楷体_GB2312" pitchFamily="49" charset="-122"/>
              </a:rPr>
              <a:t>F (7-1)-1</a:t>
            </a:r>
            <a:r>
              <a:rPr lang="zh-CN" altLang="en-US" b="1">
                <a:ea typeface="楷体_GB2312" pitchFamily="49" charset="-122"/>
              </a:rPr>
              <a:t>＝</a:t>
            </a:r>
            <a:r>
              <a:rPr lang="en-US" altLang="zh-CN" b="1">
                <a:ea typeface="楷体_GB2312" pitchFamily="49" charset="-122"/>
              </a:rPr>
              <a:t>F(6)-1=7</a:t>
            </a:r>
          </a:p>
          <a:p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后子表长：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F (7-2)-1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F(5)-1=4</a:t>
            </a:r>
          </a:p>
        </p:txBody>
      </p:sp>
      <p:sp>
        <p:nvSpPr>
          <p:cNvPr id="530466" name="Text Box 34"/>
          <p:cNvSpPr txBox="1">
            <a:spLocks noChangeArrowheads="1"/>
          </p:cNvSpPr>
          <p:nvPr/>
        </p:nvSpPr>
        <p:spPr bwMode="auto">
          <a:xfrm>
            <a:off x="4932363" y="5591175"/>
            <a:ext cx="399573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1.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平均性能比折半查找好；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最坏情况比折半差；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3. n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很大时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黄金分割法；</a:t>
            </a:r>
          </a:p>
        </p:txBody>
      </p:sp>
      <p:sp>
        <p:nvSpPr>
          <p:cNvPr id="530467" name="Text Box 35"/>
          <p:cNvSpPr txBox="1">
            <a:spLocks noChangeArrowheads="1"/>
          </p:cNvSpPr>
          <p:nvPr/>
        </p:nvSpPr>
        <p:spPr bwMode="auto">
          <a:xfrm>
            <a:off x="6227763" y="2708275"/>
            <a:ext cx="266382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要求查找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80</a:t>
            </a:r>
          </a:p>
        </p:txBody>
      </p:sp>
      <p:grpSp>
        <p:nvGrpSpPr>
          <p:cNvPr id="530468" name="Group 36"/>
          <p:cNvGrpSpPr>
            <a:grpSpLocks/>
          </p:cNvGrpSpPr>
          <p:nvPr/>
        </p:nvGrpSpPr>
        <p:grpSpPr bwMode="auto">
          <a:xfrm>
            <a:off x="2051050" y="4149725"/>
            <a:ext cx="1692275" cy="868363"/>
            <a:chOff x="1383" y="2659"/>
            <a:chExt cx="1066" cy="547"/>
          </a:xfrm>
        </p:grpSpPr>
        <p:sp>
          <p:nvSpPr>
            <p:cNvPr id="530469" name="Text Box 37"/>
            <p:cNvSpPr txBox="1">
              <a:spLocks noChangeArrowheads="1"/>
            </p:cNvSpPr>
            <p:nvPr/>
          </p:nvSpPr>
          <p:spPr bwMode="auto">
            <a:xfrm>
              <a:off x="1383" y="2840"/>
              <a:ext cx="106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/>
                <a:t>high=F(5)-1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/>
                <a:t>        =4</a:t>
              </a:r>
            </a:p>
          </p:txBody>
        </p:sp>
        <p:sp>
          <p:nvSpPr>
            <p:cNvPr id="530470" name="Line 38"/>
            <p:cNvSpPr>
              <a:spLocks noChangeShapeType="1"/>
            </p:cNvSpPr>
            <p:nvPr/>
          </p:nvSpPr>
          <p:spPr bwMode="auto">
            <a:xfrm flipV="1">
              <a:off x="1791" y="2659"/>
              <a:ext cx="1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71" name="Group 39"/>
          <p:cNvGrpSpPr>
            <a:grpSpLocks/>
          </p:cNvGrpSpPr>
          <p:nvPr/>
        </p:nvGrpSpPr>
        <p:grpSpPr bwMode="auto">
          <a:xfrm>
            <a:off x="1331913" y="4365625"/>
            <a:ext cx="1692275" cy="1093788"/>
            <a:chOff x="839" y="2750"/>
            <a:chExt cx="1066" cy="483"/>
          </a:xfrm>
        </p:grpSpPr>
        <p:sp>
          <p:nvSpPr>
            <p:cNvPr id="530472" name="Text Box 40"/>
            <p:cNvSpPr txBox="1">
              <a:spLocks noChangeArrowheads="1"/>
            </p:cNvSpPr>
            <p:nvPr/>
          </p:nvSpPr>
          <p:spPr bwMode="auto">
            <a:xfrm>
              <a:off x="839" y="2976"/>
              <a:ext cx="106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/>
                <a:t>mid=F(4)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/>
                <a:t>       =3</a:t>
              </a:r>
            </a:p>
          </p:txBody>
        </p:sp>
        <p:sp>
          <p:nvSpPr>
            <p:cNvPr id="530473" name="Line 41"/>
            <p:cNvSpPr>
              <a:spLocks noChangeShapeType="1"/>
            </p:cNvSpPr>
            <p:nvPr/>
          </p:nvSpPr>
          <p:spPr bwMode="auto">
            <a:xfrm flipV="1">
              <a:off x="1247" y="2750"/>
              <a:ext cx="1" cy="226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74" name="Group 42"/>
          <p:cNvGrpSpPr>
            <a:grpSpLocks/>
          </p:cNvGrpSpPr>
          <p:nvPr/>
        </p:nvGrpSpPr>
        <p:grpSpPr bwMode="auto">
          <a:xfrm>
            <a:off x="669925" y="4192588"/>
            <a:ext cx="1692275" cy="623887"/>
            <a:chOff x="1383" y="2659"/>
            <a:chExt cx="1066" cy="393"/>
          </a:xfrm>
        </p:grpSpPr>
        <p:sp>
          <p:nvSpPr>
            <p:cNvPr id="530475" name="Text Box 43"/>
            <p:cNvSpPr txBox="1">
              <a:spLocks noChangeArrowheads="1"/>
            </p:cNvSpPr>
            <p:nvPr/>
          </p:nvSpPr>
          <p:spPr bwMode="auto">
            <a:xfrm>
              <a:off x="1383" y="2840"/>
              <a:ext cx="10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000"/>
                <a:t>high=2      </a:t>
              </a:r>
            </a:p>
          </p:txBody>
        </p:sp>
        <p:sp>
          <p:nvSpPr>
            <p:cNvPr id="530476" name="Line 44"/>
            <p:cNvSpPr>
              <a:spLocks noChangeShapeType="1"/>
            </p:cNvSpPr>
            <p:nvPr/>
          </p:nvSpPr>
          <p:spPr bwMode="auto">
            <a:xfrm flipV="1">
              <a:off x="1791" y="2659"/>
              <a:ext cx="1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0477" name="Group 45"/>
          <p:cNvGrpSpPr>
            <a:grpSpLocks/>
          </p:cNvGrpSpPr>
          <p:nvPr/>
        </p:nvGrpSpPr>
        <p:grpSpPr bwMode="auto">
          <a:xfrm>
            <a:off x="793750" y="4994275"/>
            <a:ext cx="1692275" cy="671513"/>
            <a:chOff x="4694" y="1842"/>
            <a:chExt cx="1066" cy="423"/>
          </a:xfrm>
        </p:grpSpPr>
        <p:sp>
          <p:nvSpPr>
            <p:cNvPr id="530478" name="Text Box 46"/>
            <p:cNvSpPr txBox="1">
              <a:spLocks noChangeArrowheads="1"/>
            </p:cNvSpPr>
            <p:nvPr/>
          </p:nvSpPr>
          <p:spPr bwMode="auto">
            <a:xfrm>
              <a:off x="4694" y="2069"/>
              <a:ext cx="106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mid=F(3)=2</a:t>
              </a:r>
            </a:p>
          </p:txBody>
        </p:sp>
        <p:sp>
          <p:nvSpPr>
            <p:cNvPr id="530479" name="Line 47"/>
            <p:cNvSpPr>
              <a:spLocks noChangeShapeType="1"/>
            </p:cNvSpPr>
            <p:nvPr/>
          </p:nvSpPr>
          <p:spPr bwMode="auto">
            <a:xfrm flipV="1">
              <a:off x="5012" y="1842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561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530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30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3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3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3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2" grpId="0" animBg="1"/>
      <p:bldP spid="5304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95400" y="327818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三、有序查找表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1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1809750"/>
            <a:ext cx="7469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一、静态查找表数据类型定义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20" name="Text Box 4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二、顺序查找表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219200" y="0"/>
            <a:ext cx="6696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6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9.2  </a:t>
            </a:r>
            <a:r>
              <a:rPr kumimoji="1" lang="zh-CN" altLang="en-US" sz="6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静 态 查 找 表</a:t>
            </a:r>
            <a:endParaRPr kumimoji="1" lang="zh-CN" altLang="en-US" sz="2400" b="1">
              <a:solidFill>
                <a:srgbClr val="8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9622" name="Freeform 6"/>
          <p:cNvSpPr>
            <a:spLocks/>
          </p:cNvSpPr>
          <p:nvPr/>
        </p:nvSpPr>
        <p:spPr bwMode="auto">
          <a:xfrm>
            <a:off x="936625" y="3860800"/>
            <a:ext cx="439738" cy="633413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1349375" y="4027488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239624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68425" y="4899025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五、索引顺序表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540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1476375" y="1916113"/>
            <a:ext cx="7343775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关键字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:    </a:t>
            </a:r>
            <a:r>
              <a:rPr kumimoji="1" lang="en-US" altLang="zh-CN" sz="3200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A     B     C      D      E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  <a:r>
              <a:rPr kumimoji="1" lang="en-US" altLang="zh-CN" sz="3200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Pi:       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0.2  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0.2 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0.2  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0.2   0.2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Pi:         0.2   0.3  0.05   0.3   0.15 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Ci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:          </a:t>
            </a:r>
            <a:r>
              <a:rPr kumimoji="1" lang="en-US" altLang="zh-CN" sz="3200" b="1" dirty="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2      3      1       2       3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不等概率查找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的情况下，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折半查找不是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最好的查找方法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0" y="1916113"/>
            <a:ext cx="1131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20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05528" y="4903528"/>
            <a:ext cx="3581400" cy="1828800"/>
            <a:chOff x="205528" y="4903528"/>
            <a:chExt cx="3581400" cy="1828800"/>
          </a:xfrm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177328" y="6122728"/>
              <a:ext cx="609600" cy="533400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accent2"/>
                  </a:solidFill>
                  <a:latin typeface="Times New Roman" pitchFamily="18" charset="0"/>
                </a:rPr>
                <a:t>E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528" y="4903528"/>
              <a:ext cx="3048000" cy="1828800"/>
              <a:chOff x="205528" y="4903528"/>
              <a:chExt cx="3048000" cy="1828800"/>
            </a:xfrm>
          </p:grpSpPr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119928" y="4903528"/>
                <a:ext cx="609600" cy="533400"/>
              </a:xfrm>
              <a:prstGeom prst="ellipse">
                <a:avLst/>
              </a:prstGeom>
              <a:solidFill>
                <a:srgbClr val="99CC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  <a:endParaRPr kumimoji="1" lang="en-US" altLang="zh-CN" sz="3200" dirty="0">
                  <a:latin typeface="Times New Roman" pitchFamily="18" charset="0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05528" y="5513128"/>
                <a:ext cx="609600" cy="533400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2110528" y="5436928"/>
                <a:ext cx="609600" cy="533400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1119928" y="6198928"/>
                <a:ext cx="609600" cy="533400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761153" y="5370253"/>
                <a:ext cx="381000" cy="2286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815128" y="5894128"/>
                <a:ext cx="38100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1653328" y="5360728"/>
                <a:ext cx="457200" cy="1524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720128" y="5817928"/>
                <a:ext cx="533400" cy="3810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21149" y="4345580"/>
            <a:ext cx="3732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000" b="1" baseline="-25000" dirty="0">
                <a:latin typeface="Times New Roman" pitchFamily="18" charset="0"/>
                <a:ea typeface="楷体_GB2312" pitchFamily="49" charset="-122"/>
              </a:rPr>
              <a:t>等概率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000" b="1" dirty="0">
                <a:ea typeface="楷体_GB2312" pitchFamily="49" charset="-122"/>
              </a:rPr>
              <a:t>(</a:t>
            </a:r>
            <a:r>
              <a:rPr kumimoji="1" lang="en-US" altLang="zh-CN" sz="20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+3+1+2+3</a:t>
            </a:r>
            <a:r>
              <a:rPr lang="en-US" altLang="zh-CN" sz="2000" b="1" dirty="0" smtClean="0"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0.2=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2.2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486426" y="4864396"/>
            <a:ext cx="5657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1600" b="1" baseline="-25000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不等概率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0.2+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0.3+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0.05+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0.3+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0.15=</a:t>
            </a:r>
            <a:r>
              <a:rPr kumimoji="1" lang="en-US" altLang="zh-CN" sz="20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2.4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253023" y="-58623"/>
            <a:ext cx="4890977" cy="2015014"/>
            <a:chOff x="4253023" y="-58625"/>
            <a:chExt cx="4890977" cy="2386752"/>
          </a:xfrm>
        </p:grpSpPr>
        <p:sp>
          <p:nvSpPr>
            <p:cNvPr id="44" name="矩形 43"/>
            <p:cNvSpPr/>
            <p:nvPr/>
          </p:nvSpPr>
          <p:spPr bwMode="auto">
            <a:xfrm>
              <a:off x="4253023" y="1"/>
              <a:ext cx="4890977" cy="232812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9" name="Group 22"/>
            <p:cNvGrpSpPr>
              <a:grpSpLocks/>
            </p:cNvGrpSpPr>
            <p:nvPr/>
          </p:nvGrpSpPr>
          <p:grpSpPr bwMode="auto">
            <a:xfrm>
              <a:off x="4427538" y="-58625"/>
              <a:ext cx="4357687" cy="2286000"/>
              <a:chOff x="3129" y="2659"/>
              <a:chExt cx="2745" cy="1440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4041" y="2947"/>
                <a:ext cx="384" cy="336"/>
              </a:xfrm>
              <a:prstGeom prst="ellipse">
                <a:avLst/>
              </a:prstGeom>
              <a:solidFill>
                <a:srgbClr val="99CC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3129" y="3283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 dirty="0">
                    <a:solidFill>
                      <a:srgbClr val="80008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400" dirty="0">
                  <a:solidFill>
                    <a:srgbClr val="8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105" y="3702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4617" y="3331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4000" b="1">
                    <a:solidFill>
                      <a:srgbClr val="800080"/>
                    </a:solidFill>
                    <a:latin typeface="Times New Roman" pitchFamily="18" charset="0"/>
                  </a:rPr>
                  <a:t>D</a:t>
                </a:r>
                <a:endParaRPr kumimoji="1" lang="en-US" altLang="zh-CN" sz="2400">
                  <a:solidFill>
                    <a:srgbClr val="80008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5049" y="3763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 flipH="1">
                <a:off x="3465" y="3091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4425" y="3139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5001" y="3571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 flipH="1">
                <a:off x="4409" y="3612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4150" y="2659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0.3</a:t>
                </a:r>
              </a:p>
            </p:txBody>
          </p:sp>
          <p:sp>
            <p:nvSpPr>
              <p:cNvPr id="40" name="Text Box 33"/>
              <p:cNvSpPr txBox="1">
                <a:spLocks noChangeArrowheads="1"/>
              </p:cNvSpPr>
              <p:nvPr/>
            </p:nvSpPr>
            <p:spPr bwMode="auto">
              <a:xfrm>
                <a:off x="3152" y="3067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0.2</a:t>
                </a:r>
              </a:p>
            </p:txBody>
          </p:sp>
          <p:sp>
            <p:nvSpPr>
              <p:cNvPr id="41" name="Text Box 34"/>
              <p:cNvSpPr txBox="1">
                <a:spLocks noChangeArrowheads="1"/>
              </p:cNvSpPr>
              <p:nvPr/>
            </p:nvSpPr>
            <p:spPr bwMode="auto">
              <a:xfrm>
                <a:off x="4830" y="315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0.3</a:t>
                </a:r>
              </a:p>
            </p:txBody>
          </p:sp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3696" y="370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itchFamily="18" charset="0"/>
                  </a:rPr>
                  <a:t>0.05</a:t>
                </a:r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5329" y="361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0.15</a:t>
                </a:r>
              </a:p>
            </p:txBody>
          </p:sp>
        </p:grp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818628" y="5548275"/>
            <a:ext cx="532537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改变</a:t>
            </a:r>
            <a:r>
              <a:rPr kumimoji="1"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Ci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的值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2      1      3        2      3</a:t>
            </a:r>
            <a:endParaRPr kumimoji="1" lang="en-US" altLang="zh-CN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742049" y="6008355"/>
            <a:ext cx="5398273" cy="76944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1800" b="1" baseline="-25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不等概率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0.2+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0.3+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0.05+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0.3+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0.15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1.9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0" y="4236927"/>
            <a:ext cx="309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折半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查找判断树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6741042" y="0"/>
            <a:ext cx="309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a typeface="楷体_GB2312" pitchFamily="49" charset="-122"/>
              </a:rPr>
              <a:t>非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折半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查找判断树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-10372" y="4517766"/>
            <a:ext cx="4140201" cy="2114550"/>
            <a:chOff x="-10372" y="4517766"/>
            <a:chExt cx="4140201" cy="2114550"/>
          </a:xfrm>
        </p:grpSpPr>
        <p:grpSp>
          <p:nvGrpSpPr>
            <p:cNvPr id="58" name="组合 27"/>
            <p:cNvGrpSpPr/>
            <p:nvPr/>
          </p:nvGrpSpPr>
          <p:grpSpPr>
            <a:xfrm>
              <a:off x="-10372" y="4517766"/>
              <a:ext cx="3168651" cy="2114550"/>
              <a:chOff x="308603" y="4368911"/>
              <a:chExt cx="3168651" cy="2114550"/>
            </a:xfrm>
          </p:grpSpPr>
          <p:sp>
            <p:nvSpPr>
              <p:cNvPr id="61" name="Text Box 17"/>
              <p:cNvSpPr txBox="1">
                <a:spLocks noChangeArrowheads="1"/>
              </p:cNvSpPr>
              <p:nvPr/>
            </p:nvSpPr>
            <p:spPr bwMode="auto">
              <a:xfrm>
                <a:off x="1172203" y="4368911"/>
                <a:ext cx="8651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itchFamily="18" charset="0"/>
                  </a:rPr>
                  <a:t>0.05</a:t>
                </a:r>
              </a:p>
            </p:txBody>
          </p:sp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308603" y="5018198"/>
                <a:ext cx="5762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itchFamily="18" charset="0"/>
                  </a:rPr>
                  <a:t>0.2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900991" y="5018198"/>
                <a:ext cx="5762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itchFamily="18" charset="0"/>
                  </a:rPr>
                  <a:t>0.3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2037391" y="6026261"/>
                <a:ext cx="5762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>
                    <a:latin typeface="Times New Roman" pitchFamily="18" charset="0"/>
                  </a:rPr>
                  <a:t>0.3</a:t>
                </a:r>
              </a:p>
            </p:txBody>
          </p:sp>
        </p:grp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121766" y="5594461"/>
              <a:ext cx="1008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0.15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736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utoUpdateAnimBg="0"/>
      <p:bldP spid="26" grpId="0" autoUpdateAnimBg="0"/>
      <p:bldP spid="27" grpId="0" autoUpdateAnimBg="0"/>
      <p:bldP spid="46" grpId="0" animBg="1" autoUpdateAnimBg="0"/>
      <p:bldP spid="47" grpId="0" animBg="1" autoUpdateAnimBg="0"/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466725" y="4179775"/>
            <a:ext cx="8281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如果只考虑查找成功的情况，则使平均查找性能达到最佳的判断树是其</a:t>
            </a:r>
            <a:r>
              <a:rPr kumimoji="1" lang="zh-CN" altLang="en-US" sz="2800" u="sng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带权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内路径</a:t>
            </a:r>
            <a:r>
              <a:rPr kumimoji="1" lang="zh-CN" altLang="en-US" sz="2800" u="sng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长度之和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取最小值的二叉树。即：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PH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取值最小。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33425" y="2395280"/>
            <a:ext cx="8604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问题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 dirty="0" smtClean="0">
                <a:ea typeface="楷体_GB2312" pitchFamily="49" charset="-122"/>
              </a:rPr>
              <a:t>如果已知查找概率，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判定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树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为何种二叉树时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，   </a:t>
            </a:r>
            <a:endParaRPr kumimoji="1"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             平均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查找性能最佳？</a:t>
            </a:r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2987675" y="5403738"/>
          <a:ext cx="25796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4" name="公式" r:id="rId4" imgW="622080" imgH="355320" progId="Equation.3">
                  <p:embed/>
                </p:oleObj>
              </mc:Choice>
              <mc:Fallback>
                <p:oleObj name="公式" r:id="rId4" imgW="622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03738"/>
                        <a:ext cx="25796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95288" y="6202250"/>
            <a:ext cx="8748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PH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值达到最小的判定树称为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最优二叉树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7338" y="-32967"/>
            <a:ext cx="4140200" cy="2214562"/>
            <a:chOff x="227" y="481"/>
            <a:chExt cx="2608" cy="139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7" y="481"/>
              <a:ext cx="2392" cy="1395"/>
              <a:chOff x="113" y="2704"/>
              <a:chExt cx="2392" cy="1395"/>
            </a:xfrm>
          </p:grpSpPr>
          <p:sp>
            <p:nvSpPr>
              <p:cNvPr id="243720" name="Oval 8"/>
              <p:cNvSpPr>
                <a:spLocks noChangeArrowheads="1"/>
              </p:cNvSpPr>
              <p:nvPr/>
            </p:nvSpPr>
            <p:spPr bwMode="auto">
              <a:xfrm>
                <a:off x="825" y="2947"/>
                <a:ext cx="384" cy="336"/>
              </a:xfrm>
              <a:prstGeom prst="ellipse">
                <a:avLst/>
              </a:prstGeom>
              <a:solidFill>
                <a:srgbClr val="99CC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  <a:endParaRPr kumimoji="1" lang="en-US" altLang="zh-CN" sz="3200" dirty="0">
                  <a:latin typeface="Times New Roman" pitchFamily="18" charset="0"/>
                </a:endParaRPr>
              </a:p>
            </p:txBody>
          </p:sp>
          <p:sp>
            <p:nvSpPr>
              <p:cNvPr id="243721" name="Oval 9"/>
              <p:cNvSpPr>
                <a:spLocks noChangeArrowheads="1"/>
              </p:cNvSpPr>
              <p:nvPr/>
            </p:nvSpPr>
            <p:spPr bwMode="auto">
              <a:xfrm>
                <a:off x="249" y="3331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43722" name="Oval 10"/>
              <p:cNvSpPr>
                <a:spLocks noChangeArrowheads="1"/>
              </p:cNvSpPr>
              <p:nvPr/>
            </p:nvSpPr>
            <p:spPr bwMode="auto">
              <a:xfrm>
                <a:off x="1449" y="3283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43723" name="Oval 11"/>
              <p:cNvSpPr>
                <a:spLocks noChangeArrowheads="1"/>
              </p:cNvSpPr>
              <p:nvPr/>
            </p:nvSpPr>
            <p:spPr bwMode="auto">
              <a:xfrm>
                <a:off x="825" y="3763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43724" name="Oval 12"/>
              <p:cNvSpPr>
                <a:spLocks noChangeArrowheads="1"/>
              </p:cNvSpPr>
              <p:nvPr/>
            </p:nvSpPr>
            <p:spPr bwMode="auto">
              <a:xfrm>
                <a:off x="2121" y="3715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43725" name="Line 13"/>
              <p:cNvSpPr>
                <a:spLocks noChangeShapeType="1"/>
              </p:cNvSpPr>
              <p:nvPr/>
            </p:nvSpPr>
            <p:spPr bwMode="auto">
              <a:xfrm flipH="1">
                <a:off x="599" y="3241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26" name="Line 14"/>
              <p:cNvSpPr>
                <a:spLocks noChangeShapeType="1"/>
              </p:cNvSpPr>
              <p:nvPr/>
            </p:nvSpPr>
            <p:spPr bwMode="auto">
              <a:xfrm>
                <a:off x="633" y="3571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27" name="Line 15"/>
              <p:cNvSpPr>
                <a:spLocks noChangeShapeType="1"/>
              </p:cNvSpPr>
              <p:nvPr/>
            </p:nvSpPr>
            <p:spPr bwMode="auto">
              <a:xfrm>
                <a:off x="1161" y="3235"/>
                <a:ext cx="288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28" name="Line 16"/>
              <p:cNvSpPr>
                <a:spLocks noChangeShapeType="1"/>
              </p:cNvSpPr>
              <p:nvPr/>
            </p:nvSpPr>
            <p:spPr bwMode="auto">
              <a:xfrm>
                <a:off x="1833" y="3523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729" name="Text Box 17"/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0.05</a:t>
                </a:r>
              </a:p>
            </p:txBody>
          </p:sp>
          <p:sp>
            <p:nvSpPr>
              <p:cNvPr id="243730" name="Text Box 18"/>
              <p:cNvSpPr txBox="1">
                <a:spLocks noChangeArrowheads="1"/>
              </p:cNvSpPr>
              <p:nvPr/>
            </p:nvSpPr>
            <p:spPr bwMode="auto">
              <a:xfrm>
                <a:off x="113" y="3113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0.2</a:t>
                </a:r>
              </a:p>
            </p:txBody>
          </p:sp>
          <p:sp>
            <p:nvSpPr>
              <p:cNvPr id="243731" name="Text Box 19"/>
              <p:cNvSpPr txBox="1">
                <a:spLocks noChangeArrowheads="1"/>
              </p:cNvSpPr>
              <p:nvPr/>
            </p:nvSpPr>
            <p:spPr bwMode="auto">
              <a:xfrm>
                <a:off x="1746" y="3113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0.3</a:t>
                </a:r>
              </a:p>
            </p:txBody>
          </p:sp>
          <p:sp>
            <p:nvSpPr>
              <p:cNvPr id="243732" name="Text Box 20"/>
              <p:cNvSpPr txBox="1">
                <a:spLocks noChangeArrowheads="1"/>
              </p:cNvSpPr>
              <p:nvPr/>
            </p:nvSpPr>
            <p:spPr bwMode="auto">
              <a:xfrm>
                <a:off x="1202" y="374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0.3</a:t>
                </a:r>
              </a:p>
            </p:txBody>
          </p:sp>
        </p:grp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2200" y="1253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0.15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427538" y="111495"/>
            <a:ext cx="4357687" cy="2286000"/>
            <a:chOff x="3129" y="2659"/>
            <a:chExt cx="2745" cy="1440"/>
          </a:xfrm>
        </p:grpSpPr>
        <p:sp>
          <p:nvSpPr>
            <p:cNvPr id="243735" name="Oval 23"/>
            <p:cNvSpPr>
              <a:spLocks noChangeArrowheads="1"/>
            </p:cNvSpPr>
            <p:nvPr/>
          </p:nvSpPr>
          <p:spPr bwMode="auto">
            <a:xfrm>
              <a:off x="4041" y="2947"/>
              <a:ext cx="384" cy="336"/>
            </a:xfrm>
            <a:prstGeom prst="ellipse">
              <a:avLst/>
            </a:prstGeom>
            <a:solidFill>
              <a:srgbClr val="99CC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43736" name="Oval 24"/>
            <p:cNvSpPr>
              <a:spLocks noChangeArrowheads="1"/>
            </p:cNvSpPr>
            <p:nvPr/>
          </p:nvSpPr>
          <p:spPr bwMode="auto">
            <a:xfrm>
              <a:off x="3129" y="3283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solidFill>
                  <a:srgbClr val="800080"/>
                </a:solidFill>
                <a:latin typeface="Times New Roman" pitchFamily="18" charset="0"/>
              </a:endParaRPr>
            </a:p>
          </p:txBody>
        </p:sp>
        <p:sp>
          <p:nvSpPr>
            <p:cNvPr id="243737" name="Oval 25"/>
            <p:cNvSpPr>
              <a:spLocks noChangeArrowheads="1"/>
            </p:cNvSpPr>
            <p:nvPr/>
          </p:nvSpPr>
          <p:spPr bwMode="auto">
            <a:xfrm>
              <a:off x="4105" y="3702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3738" name="Oval 26"/>
            <p:cNvSpPr>
              <a:spLocks noChangeArrowheads="1"/>
            </p:cNvSpPr>
            <p:nvPr/>
          </p:nvSpPr>
          <p:spPr bwMode="auto">
            <a:xfrm>
              <a:off x="4617" y="3331"/>
              <a:ext cx="384" cy="336"/>
            </a:xfrm>
            <a:prstGeom prst="ellipse">
              <a:avLst/>
            </a:prstGeom>
            <a:solidFill>
              <a:srgbClr val="FF99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solidFill>
                  <a:srgbClr val="800080"/>
                </a:solidFill>
                <a:latin typeface="Times New Roman" pitchFamily="18" charset="0"/>
              </a:endParaRPr>
            </a:p>
          </p:txBody>
        </p:sp>
        <p:sp>
          <p:nvSpPr>
            <p:cNvPr id="243739" name="Oval 27"/>
            <p:cNvSpPr>
              <a:spLocks noChangeArrowheads="1"/>
            </p:cNvSpPr>
            <p:nvPr/>
          </p:nvSpPr>
          <p:spPr bwMode="auto">
            <a:xfrm>
              <a:off x="5049" y="3763"/>
              <a:ext cx="384" cy="336"/>
            </a:xfrm>
            <a:prstGeom prst="ellipse">
              <a:avLst/>
            </a:prstGeom>
            <a:solidFill>
              <a:srgbClr val="9D9DFF"/>
            </a:solidFill>
            <a:ln w="381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accent2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 flipH="1">
              <a:off x="3465" y="3091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4425" y="3139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5001" y="3571"/>
              <a:ext cx="192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43" name="Line 31"/>
            <p:cNvSpPr>
              <a:spLocks noChangeShapeType="1"/>
            </p:cNvSpPr>
            <p:nvPr/>
          </p:nvSpPr>
          <p:spPr bwMode="auto">
            <a:xfrm flipH="1">
              <a:off x="4409" y="3612"/>
              <a:ext cx="24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4150" y="265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0.3</a:t>
              </a:r>
            </a:p>
          </p:txBody>
        </p:sp>
        <p:sp>
          <p:nvSpPr>
            <p:cNvPr id="243745" name="Text Box 33"/>
            <p:cNvSpPr txBox="1">
              <a:spLocks noChangeArrowheads="1"/>
            </p:cNvSpPr>
            <p:nvPr/>
          </p:nvSpPr>
          <p:spPr bwMode="auto">
            <a:xfrm>
              <a:off x="3152" y="306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0.2</a:t>
              </a:r>
            </a:p>
          </p:txBody>
        </p:sp>
        <p:sp>
          <p:nvSpPr>
            <p:cNvPr id="243746" name="Text Box 34"/>
            <p:cNvSpPr txBox="1">
              <a:spLocks noChangeArrowheads="1"/>
            </p:cNvSpPr>
            <p:nvPr/>
          </p:nvSpPr>
          <p:spPr bwMode="auto">
            <a:xfrm>
              <a:off x="4830" y="315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0.3</a:t>
              </a:r>
            </a:p>
          </p:txBody>
        </p:sp>
        <p:sp>
          <p:nvSpPr>
            <p:cNvPr id="243747" name="Text Box 35"/>
            <p:cNvSpPr txBox="1">
              <a:spLocks noChangeArrowheads="1"/>
            </p:cNvSpPr>
            <p:nvPr/>
          </p:nvSpPr>
          <p:spPr bwMode="auto">
            <a:xfrm>
              <a:off x="3696" y="3702"/>
              <a:ext cx="5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0.05</a:t>
              </a:r>
            </a:p>
          </p:txBody>
        </p:sp>
        <p:sp>
          <p:nvSpPr>
            <p:cNvPr id="243748" name="Text Box 36"/>
            <p:cNvSpPr txBox="1">
              <a:spLocks noChangeArrowheads="1"/>
            </p:cNvSpPr>
            <p:nvPr/>
          </p:nvSpPr>
          <p:spPr bwMode="auto">
            <a:xfrm>
              <a:off x="5329" y="3612"/>
              <a:ext cx="5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0.15</a:t>
              </a:r>
            </a:p>
          </p:txBody>
        </p:sp>
      </p:grp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2124075" y="111495"/>
            <a:ext cx="309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等概率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时折半查找判断树</a:t>
            </a:r>
          </a:p>
        </p:txBody>
      </p: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6588125" y="255958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不等概率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查找判断树</a:t>
            </a:r>
          </a:p>
        </p:txBody>
      </p:sp>
      <p:graphicFrame>
        <p:nvGraphicFramePr>
          <p:cNvPr id="243751" name="Object 39"/>
          <p:cNvGraphicFramePr>
            <a:graphicFrameLocks noChangeAspect="1"/>
          </p:cNvGraphicFramePr>
          <p:nvPr/>
        </p:nvGraphicFramePr>
        <p:xfrm>
          <a:off x="2882900" y="3243150"/>
          <a:ext cx="27892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5" name="公式" r:id="rId6" imgW="672840" imgH="355320" progId="Equation.3">
                  <p:embed/>
                </p:oleObj>
              </mc:Choice>
              <mc:Fallback>
                <p:oleObj name="公式" r:id="rId6" imgW="6728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43150"/>
                        <a:ext cx="27892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858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381000" y="396875"/>
            <a:ext cx="653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一种</a:t>
            </a:r>
            <a:r>
              <a:rPr kumimoji="1" lang="zh-CN" altLang="en-US" sz="4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次优二叉树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的构造方法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755650" y="1196975"/>
            <a:ext cx="8137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已知一个按关键字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有序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的序列：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	                         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 r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l+1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  … ,   r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每个记录对应的权值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（概率值）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为：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                        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l+1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,  … ,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755650" y="3068638"/>
            <a:ext cx="8064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1.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在记录序列中，取第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个记录构造根结点，使：</a:t>
            </a:r>
          </a:p>
          <a:p>
            <a:pPr>
              <a:spcBef>
                <a:spcPct val="20000"/>
              </a:spcBef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取最小值。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827088" y="5229225"/>
            <a:ext cx="81375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600">
                <a:latin typeface="Times New Roman" pitchFamily="18" charset="0"/>
                <a:ea typeface="楷体_GB2312" pitchFamily="49" charset="-122"/>
              </a:rPr>
              <a:t>然后继续对子序列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{ r</a:t>
            </a:r>
            <a:r>
              <a:rPr kumimoji="1" lang="en-US" altLang="zh-CN" sz="2600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, r</a:t>
            </a:r>
            <a:r>
              <a:rPr kumimoji="1" lang="en-US" altLang="zh-CN" sz="2600" baseline="-25000">
                <a:latin typeface="Times New Roman" pitchFamily="18" charset="0"/>
                <a:ea typeface="楷体_GB2312" pitchFamily="49" charset="-122"/>
              </a:rPr>
              <a:t>l+1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,…,r</a:t>
            </a:r>
            <a:r>
              <a:rPr kumimoji="1" lang="en-US" altLang="zh-CN" sz="2600" baseline="-25000">
                <a:latin typeface="Times New Roman" pitchFamily="18" charset="0"/>
                <a:ea typeface="楷体_GB2312" pitchFamily="49" charset="-122"/>
              </a:rPr>
              <a:t>i-1 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zh-CN" altLang="en-US" sz="2600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{ r</a:t>
            </a:r>
            <a:r>
              <a:rPr kumimoji="1" lang="en-US" altLang="zh-CN" sz="2600" baseline="-25000"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,…, r</a:t>
            </a:r>
            <a:r>
              <a:rPr kumimoji="1" lang="en-US" altLang="zh-CN" sz="2600" baseline="-25000">
                <a:latin typeface="Times New Roman" pitchFamily="18" charset="0"/>
                <a:ea typeface="楷体_GB2312" pitchFamily="49" charset="-122"/>
              </a:rPr>
              <a:t>h </a:t>
            </a: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spcBef>
                <a:spcPct val="20000"/>
              </a:spcBef>
            </a:pPr>
            <a:r>
              <a:rPr kumimoji="1" lang="en-US" altLang="zh-CN" sz="2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600">
                <a:latin typeface="Times New Roman" pitchFamily="18" charset="0"/>
                <a:ea typeface="楷体_GB2312" pitchFamily="49" charset="-122"/>
              </a:rPr>
              <a:t>构造两棵次优二叉树，并分别为根结点的左子树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>
                <a:latin typeface="Times New Roman" pitchFamily="18" charset="0"/>
                <a:ea typeface="楷体_GB2312" pitchFamily="49" charset="-122"/>
              </a:rPr>
              <a:t>    和右子树。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67175" y="4005263"/>
            <a:ext cx="3981450" cy="1116012"/>
            <a:chOff x="2562" y="2523"/>
            <a:chExt cx="2508" cy="703"/>
          </a:xfrm>
        </p:grpSpPr>
        <p:graphicFrame>
          <p:nvGraphicFramePr>
            <p:cNvPr id="245767" name="Object 7"/>
            <p:cNvGraphicFramePr>
              <a:graphicFrameLocks noChangeAspect="1"/>
            </p:cNvGraphicFramePr>
            <p:nvPr/>
          </p:nvGraphicFramePr>
          <p:xfrm>
            <a:off x="2562" y="2523"/>
            <a:ext cx="250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53" name="公式" r:id="rId4" imgW="1041120" imgH="482400" progId="Equation.3">
                    <p:embed/>
                  </p:oleObj>
                </mc:Choice>
                <mc:Fallback>
                  <p:oleObj name="公式" r:id="rId4" imgW="1041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23"/>
                          <a:ext cx="250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768" name="Text Box 8"/>
            <p:cNvSpPr txBox="1">
              <a:spLocks noChangeArrowheads="1"/>
            </p:cNvSpPr>
            <p:nvPr/>
          </p:nvSpPr>
          <p:spPr bwMode="auto">
            <a:xfrm>
              <a:off x="4468" y="2976"/>
              <a:ext cx="27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670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/>
      <p:bldP spid="245763" grpId="0" autoUpdateAnimBg="0"/>
      <p:bldP spid="245764" grpId="0" autoUpdateAnimBg="0"/>
      <p:bldP spid="24576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755650" y="3068638"/>
            <a:ext cx="8064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构造次优二叉树的方法是：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在记录序列中，取第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个记录构造根结点，使：</a:t>
            </a:r>
          </a:p>
          <a:p>
            <a:pPr>
              <a:spcBef>
                <a:spcPct val="20000"/>
              </a:spcBef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取最小值。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827088" y="5229225"/>
            <a:ext cx="7777162" cy="1244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关键字：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A   B   C   D    E  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F   G     H     I   </a:t>
            </a:r>
          </a:p>
          <a:p>
            <a:pPr>
              <a:spcBef>
                <a:spcPct val="7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权值：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1    1    2    5    3     4    4     3     5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4005263"/>
            <a:ext cx="3981450" cy="1116012"/>
            <a:chOff x="2562" y="2523"/>
            <a:chExt cx="2508" cy="703"/>
          </a:xfrm>
        </p:grpSpPr>
        <p:graphicFrame>
          <p:nvGraphicFramePr>
            <p:cNvPr id="247813" name="Object 5"/>
            <p:cNvGraphicFramePr>
              <a:graphicFrameLocks noChangeAspect="1"/>
            </p:cNvGraphicFramePr>
            <p:nvPr/>
          </p:nvGraphicFramePr>
          <p:xfrm>
            <a:off x="2562" y="2523"/>
            <a:ext cx="250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77" name="公式" r:id="rId4" imgW="1041120" imgH="482400" progId="Equation.3">
                    <p:embed/>
                  </p:oleObj>
                </mc:Choice>
                <mc:Fallback>
                  <p:oleObj name="公式" r:id="rId4" imgW="1041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23"/>
                          <a:ext cx="250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4468" y="2976"/>
              <a:ext cx="27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65325" y="476250"/>
            <a:ext cx="5054600" cy="2376488"/>
            <a:chOff x="1238" y="300"/>
            <a:chExt cx="3184" cy="1497"/>
          </a:xfrm>
        </p:grpSpPr>
        <p:sp>
          <p:nvSpPr>
            <p:cNvPr id="247816" name="Oval 8"/>
            <p:cNvSpPr>
              <a:spLocks noChangeArrowheads="1"/>
            </p:cNvSpPr>
            <p:nvPr/>
          </p:nvSpPr>
          <p:spPr bwMode="auto">
            <a:xfrm>
              <a:off x="2889" y="300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7817" name="Oval 9"/>
            <p:cNvSpPr>
              <a:spLocks noChangeArrowheads="1"/>
            </p:cNvSpPr>
            <p:nvPr/>
          </p:nvSpPr>
          <p:spPr bwMode="auto">
            <a:xfrm>
              <a:off x="2091" y="659"/>
              <a:ext cx="326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3687" y="659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7819" name="Oval 11"/>
            <p:cNvSpPr>
              <a:spLocks noChangeArrowheads="1"/>
            </p:cNvSpPr>
            <p:nvPr/>
          </p:nvSpPr>
          <p:spPr bwMode="auto">
            <a:xfrm>
              <a:off x="1655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7820" name="Oval 12"/>
            <p:cNvSpPr>
              <a:spLocks noChangeArrowheads="1"/>
            </p:cNvSpPr>
            <p:nvPr/>
          </p:nvSpPr>
          <p:spPr bwMode="auto">
            <a:xfrm>
              <a:off x="1909" y="1557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7821" name="Oval 13"/>
            <p:cNvSpPr>
              <a:spLocks noChangeArrowheads="1"/>
            </p:cNvSpPr>
            <p:nvPr/>
          </p:nvSpPr>
          <p:spPr bwMode="auto">
            <a:xfrm>
              <a:off x="2526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47822" name="Oval 14"/>
            <p:cNvSpPr>
              <a:spLocks noChangeArrowheads="1"/>
            </p:cNvSpPr>
            <p:nvPr/>
          </p:nvSpPr>
          <p:spPr bwMode="auto">
            <a:xfrm>
              <a:off x="3179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47823" name="Line 15"/>
            <p:cNvSpPr>
              <a:spLocks noChangeShapeType="1"/>
            </p:cNvSpPr>
            <p:nvPr/>
          </p:nvSpPr>
          <p:spPr bwMode="auto">
            <a:xfrm flipH="1">
              <a:off x="2345" y="420"/>
              <a:ext cx="544" cy="26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4" name="Line 16"/>
            <p:cNvSpPr>
              <a:spLocks noChangeShapeType="1"/>
            </p:cNvSpPr>
            <p:nvPr/>
          </p:nvSpPr>
          <p:spPr bwMode="auto">
            <a:xfrm flipH="1">
              <a:off x="1791" y="890"/>
              <a:ext cx="327" cy="23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5" name="Line 17"/>
            <p:cNvSpPr>
              <a:spLocks noChangeShapeType="1"/>
            </p:cNvSpPr>
            <p:nvPr/>
          </p:nvSpPr>
          <p:spPr bwMode="auto">
            <a:xfrm>
              <a:off x="2381" y="839"/>
              <a:ext cx="290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6" name="Line 18"/>
            <p:cNvSpPr>
              <a:spLocks noChangeShapeType="1"/>
            </p:cNvSpPr>
            <p:nvPr/>
          </p:nvSpPr>
          <p:spPr bwMode="auto">
            <a:xfrm>
              <a:off x="1873" y="1318"/>
              <a:ext cx="145" cy="23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>
              <a:off x="3198" y="436"/>
              <a:ext cx="544" cy="26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 flipH="1">
              <a:off x="3433" y="839"/>
              <a:ext cx="291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9" name="Oval 21"/>
            <p:cNvSpPr>
              <a:spLocks noChangeArrowheads="1"/>
            </p:cNvSpPr>
            <p:nvPr/>
          </p:nvSpPr>
          <p:spPr bwMode="auto">
            <a:xfrm>
              <a:off x="1238" y="1557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7830" name="Line 22"/>
            <p:cNvSpPr>
              <a:spLocks noChangeShapeType="1"/>
            </p:cNvSpPr>
            <p:nvPr/>
          </p:nvSpPr>
          <p:spPr bwMode="auto">
            <a:xfrm flipH="1">
              <a:off x="1383" y="1298"/>
              <a:ext cx="318" cy="27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31" name="Oval 23"/>
            <p:cNvSpPr>
              <a:spLocks noChangeArrowheads="1"/>
            </p:cNvSpPr>
            <p:nvPr/>
          </p:nvSpPr>
          <p:spPr bwMode="auto">
            <a:xfrm>
              <a:off x="4095" y="1149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47832" name="Line 24"/>
            <p:cNvSpPr>
              <a:spLocks noChangeShapeType="1"/>
            </p:cNvSpPr>
            <p:nvPr/>
          </p:nvSpPr>
          <p:spPr bwMode="auto">
            <a:xfrm>
              <a:off x="3969" y="845"/>
              <a:ext cx="290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33" name="Line 25"/>
          <p:cNvSpPr>
            <a:spLocks noChangeShapeType="1"/>
          </p:cNvSpPr>
          <p:nvPr/>
        </p:nvSpPr>
        <p:spPr bwMode="auto">
          <a:xfrm>
            <a:off x="5140620" y="5734050"/>
            <a:ext cx="28733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7834" name="Line 26"/>
          <p:cNvSpPr>
            <a:spLocks noChangeShapeType="1"/>
          </p:cNvSpPr>
          <p:nvPr/>
        </p:nvSpPr>
        <p:spPr bwMode="auto">
          <a:xfrm>
            <a:off x="3860505" y="5734050"/>
            <a:ext cx="2873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>
            <a:off x="6300788" y="5734050"/>
            <a:ext cx="2873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9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33" grpId="0" animBg="1"/>
      <p:bldP spid="247834" grpId="0" animBg="1"/>
      <p:bldP spid="2478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755650" y="3068638"/>
            <a:ext cx="8064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构造次优二叉树的方法是：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在记录序列中，取第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个记录构造根结点，使：</a:t>
            </a:r>
          </a:p>
          <a:p>
            <a:pPr>
              <a:spcBef>
                <a:spcPct val="20000"/>
              </a:spcBef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取最小值。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476375" y="5229225"/>
            <a:ext cx="6192838" cy="1244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关键字：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A   B   C   D    E    F   G       </a:t>
            </a:r>
          </a:p>
          <a:p>
            <a:pPr>
              <a:spcBef>
                <a:spcPct val="7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权值： 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5    1    1    1    1    1    1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4005263"/>
            <a:ext cx="3981450" cy="1116012"/>
            <a:chOff x="2562" y="2523"/>
            <a:chExt cx="2508" cy="703"/>
          </a:xfrm>
        </p:grpSpPr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2562" y="2523"/>
            <a:ext cx="250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01" name="公式" r:id="rId4" imgW="1041120" imgH="482400" progId="Equation.3">
                    <p:embed/>
                  </p:oleObj>
                </mc:Choice>
                <mc:Fallback>
                  <p:oleObj name="公式" r:id="rId4" imgW="1041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23"/>
                          <a:ext cx="250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4468" y="2976"/>
              <a:ext cx="27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flipH="1">
            <a:off x="788988" y="158750"/>
            <a:ext cx="3687762" cy="2166938"/>
            <a:chOff x="497" y="100"/>
            <a:chExt cx="2323" cy="1365"/>
          </a:xfrm>
        </p:grpSpPr>
        <p:sp>
          <p:nvSpPr>
            <p:cNvPr id="266248" name="Oval 8"/>
            <p:cNvSpPr>
              <a:spLocks noChangeArrowheads="1"/>
            </p:cNvSpPr>
            <p:nvPr/>
          </p:nvSpPr>
          <p:spPr bwMode="auto">
            <a:xfrm>
              <a:off x="1892" y="226"/>
              <a:ext cx="277" cy="199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1317" y="523"/>
              <a:ext cx="276" cy="199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250" name="Oval 10"/>
            <p:cNvSpPr>
              <a:spLocks noChangeArrowheads="1"/>
            </p:cNvSpPr>
            <p:nvPr/>
          </p:nvSpPr>
          <p:spPr bwMode="auto">
            <a:xfrm>
              <a:off x="948" y="895"/>
              <a:ext cx="277" cy="19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6251" name="Oval 11"/>
            <p:cNvSpPr>
              <a:spLocks noChangeArrowheads="1"/>
            </p:cNvSpPr>
            <p:nvPr/>
          </p:nvSpPr>
          <p:spPr bwMode="auto">
            <a:xfrm>
              <a:off x="1701" y="899"/>
              <a:ext cx="277" cy="199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66252" name="Line 12"/>
            <p:cNvSpPr>
              <a:spLocks noChangeShapeType="1"/>
            </p:cNvSpPr>
            <p:nvPr/>
          </p:nvSpPr>
          <p:spPr bwMode="auto">
            <a:xfrm flipH="1">
              <a:off x="1532" y="373"/>
              <a:ext cx="360" cy="1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3" name="Line 13"/>
            <p:cNvSpPr>
              <a:spLocks noChangeShapeType="1"/>
            </p:cNvSpPr>
            <p:nvPr/>
          </p:nvSpPr>
          <p:spPr bwMode="auto">
            <a:xfrm flipH="1">
              <a:off x="1063" y="714"/>
              <a:ext cx="277" cy="19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4" name="Line 14"/>
            <p:cNvSpPr>
              <a:spLocks noChangeShapeType="1"/>
            </p:cNvSpPr>
            <p:nvPr/>
          </p:nvSpPr>
          <p:spPr bwMode="auto">
            <a:xfrm>
              <a:off x="1562" y="672"/>
              <a:ext cx="245" cy="24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5" name="Oval 15"/>
            <p:cNvSpPr>
              <a:spLocks noChangeArrowheads="1"/>
            </p:cNvSpPr>
            <p:nvPr/>
          </p:nvSpPr>
          <p:spPr bwMode="auto">
            <a:xfrm>
              <a:off x="595" y="1266"/>
              <a:ext cx="277" cy="199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66256" name="Line 16"/>
            <p:cNvSpPr>
              <a:spLocks noChangeShapeType="1"/>
            </p:cNvSpPr>
            <p:nvPr/>
          </p:nvSpPr>
          <p:spPr bwMode="auto">
            <a:xfrm flipH="1">
              <a:off x="718" y="1052"/>
              <a:ext cx="269" cy="2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7" name="Oval 17"/>
            <p:cNvSpPr>
              <a:spLocks noChangeArrowheads="1"/>
            </p:cNvSpPr>
            <p:nvPr/>
          </p:nvSpPr>
          <p:spPr bwMode="auto">
            <a:xfrm>
              <a:off x="1509" y="1263"/>
              <a:ext cx="276" cy="199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66258" name="Line 18"/>
            <p:cNvSpPr>
              <a:spLocks noChangeShapeType="1"/>
            </p:cNvSpPr>
            <p:nvPr/>
          </p:nvSpPr>
          <p:spPr bwMode="auto">
            <a:xfrm flipH="1">
              <a:off x="1632" y="1087"/>
              <a:ext cx="145" cy="1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9" name="Oval 19"/>
            <p:cNvSpPr>
              <a:spLocks noChangeArrowheads="1"/>
            </p:cNvSpPr>
            <p:nvPr/>
          </p:nvSpPr>
          <p:spPr bwMode="auto">
            <a:xfrm>
              <a:off x="2391" y="550"/>
              <a:ext cx="277" cy="19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66260" name="Line 20"/>
            <p:cNvSpPr>
              <a:spLocks noChangeShapeType="1"/>
            </p:cNvSpPr>
            <p:nvPr/>
          </p:nvSpPr>
          <p:spPr bwMode="auto">
            <a:xfrm>
              <a:off x="2161" y="335"/>
              <a:ext cx="307" cy="22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61" name="Text Box 21"/>
            <p:cNvSpPr txBox="1">
              <a:spLocks noChangeArrowheads="1"/>
            </p:cNvSpPr>
            <p:nvPr/>
          </p:nvSpPr>
          <p:spPr bwMode="auto">
            <a:xfrm>
              <a:off x="1719" y="100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62" name="Text Box 22"/>
            <p:cNvSpPr txBox="1">
              <a:spLocks noChangeArrowheads="1"/>
            </p:cNvSpPr>
            <p:nvPr/>
          </p:nvSpPr>
          <p:spPr bwMode="auto">
            <a:xfrm>
              <a:off x="2592" y="37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6263" name="Text Box 23"/>
            <p:cNvSpPr txBox="1">
              <a:spLocks noChangeArrowheads="1"/>
            </p:cNvSpPr>
            <p:nvPr/>
          </p:nvSpPr>
          <p:spPr bwMode="auto">
            <a:xfrm>
              <a:off x="1212" y="37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64" name="Text Box 24"/>
            <p:cNvSpPr txBox="1">
              <a:spLocks noChangeArrowheads="1"/>
            </p:cNvSpPr>
            <p:nvPr/>
          </p:nvSpPr>
          <p:spPr bwMode="auto">
            <a:xfrm>
              <a:off x="845" y="71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65" name="Text Box 25"/>
            <p:cNvSpPr txBox="1">
              <a:spLocks noChangeArrowheads="1"/>
            </p:cNvSpPr>
            <p:nvPr/>
          </p:nvSpPr>
          <p:spPr bwMode="auto">
            <a:xfrm>
              <a:off x="497" y="110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66" name="Text Box 26"/>
            <p:cNvSpPr txBox="1">
              <a:spLocks noChangeArrowheads="1"/>
            </p:cNvSpPr>
            <p:nvPr/>
          </p:nvSpPr>
          <p:spPr bwMode="auto">
            <a:xfrm>
              <a:off x="1381" y="115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67" name="Text Box 27"/>
            <p:cNvSpPr txBox="1">
              <a:spLocks noChangeArrowheads="1"/>
            </p:cNvSpPr>
            <p:nvPr/>
          </p:nvSpPr>
          <p:spPr bwMode="auto">
            <a:xfrm>
              <a:off x="1878" y="73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>
            <a:off x="4794250" y="158750"/>
            <a:ext cx="2792413" cy="2254250"/>
            <a:chOff x="3020" y="100"/>
            <a:chExt cx="1759" cy="142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089" y="271"/>
              <a:ext cx="1690" cy="1249"/>
              <a:chOff x="2662" y="350"/>
              <a:chExt cx="1978" cy="1497"/>
            </a:xfrm>
          </p:grpSpPr>
          <p:sp>
            <p:nvSpPr>
              <p:cNvPr id="266270" name="Oval 30"/>
              <p:cNvSpPr>
                <a:spLocks noChangeArrowheads="1"/>
              </p:cNvSpPr>
              <p:nvPr/>
            </p:nvSpPr>
            <p:spPr bwMode="auto">
              <a:xfrm>
                <a:off x="4313" y="350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266271" name="Oval 31"/>
              <p:cNvSpPr>
                <a:spLocks noChangeArrowheads="1"/>
              </p:cNvSpPr>
              <p:nvPr/>
            </p:nvSpPr>
            <p:spPr bwMode="auto">
              <a:xfrm>
                <a:off x="3515" y="709"/>
                <a:ext cx="326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66272" name="Oval 32"/>
              <p:cNvSpPr>
                <a:spLocks noChangeArrowheads="1"/>
              </p:cNvSpPr>
              <p:nvPr/>
            </p:nvSpPr>
            <p:spPr bwMode="auto">
              <a:xfrm>
                <a:off x="3079" y="1158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66273" name="Oval 33"/>
              <p:cNvSpPr>
                <a:spLocks noChangeArrowheads="1"/>
              </p:cNvSpPr>
              <p:nvPr/>
            </p:nvSpPr>
            <p:spPr bwMode="auto">
              <a:xfrm>
                <a:off x="3333" y="1607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66274" name="Oval 34"/>
              <p:cNvSpPr>
                <a:spLocks noChangeArrowheads="1"/>
              </p:cNvSpPr>
              <p:nvPr/>
            </p:nvSpPr>
            <p:spPr bwMode="auto">
              <a:xfrm>
                <a:off x="3950" y="1158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66275" name="Line 35"/>
              <p:cNvSpPr>
                <a:spLocks noChangeShapeType="1"/>
              </p:cNvSpPr>
              <p:nvPr/>
            </p:nvSpPr>
            <p:spPr bwMode="auto">
              <a:xfrm flipH="1">
                <a:off x="3769" y="470"/>
                <a:ext cx="544" cy="26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76" name="Line 36"/>
              <p:cNvSpPr>
                <a:spLocks noChangeShapeType="1"/>
              </p:cNvSpPr>
              <p:nvPr/>
            </p:nvSpPr>
            <p:spPr bwMode="auto">
              <a:xfrm flipH="1">
                <a:off x="3215" y="940"/>
                <a:ext cx="327" cy="23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77" name="Line 37"/>
              <p:cNvSpPr>
                <a:spLocks noChangeShapeType="1"/>
              </p:cNvSpPr>
              <p:nvPr/>
            </p:nvSpPr>
            <p:spPr bwMode="auto">
              <a:xfrm>
                <a:off x="3805" y="889"/>
                <a:ext cx="290" cy="2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78" name="Line 38"/>
              <p:cNvSpPr>
                <a:spLocks noChangeShapeType="1"/>
              </p:cNvSpPr>
              <p:nvPr/>
            </p:nvSpPr>
            <p:spPr bwMode="auto">
              <a:xfrm>
                <a:off x="3297" y="1368"/>
                <a:ext cx="145" cy="23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79" name="Oval 39"/>
              <p:cNvSpPr>
                <a:spLocks noChangeArrowheads="1"/>
              </p:cNvSpPr>
              <p:nvPr/>
            </p:nvSpPr>
            <p:spPr bwMode="auto">
              <a:xfrm>
                <a:off x="2662" y="1607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66280" name="Line 40"/>
              <p:cNvSpPr>
                <a:spLocks noChangeShapeType="1"/>
              </p:cNvSpPr>
              <p:nvPr/>
            </p:nvSpPr>
            <p:spPr bwMode="auto">
              <a:xfrm flipH="1">
                <a:off x="2807" y="1348"/>
                <a:ext cx="318" cy="27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81" name="Oval 41"/>
              <p:cNvSpPr>
                <a:spLocks noChangeArrowheads="1"/>
              </p:cNvSpPr>
              <p:nvPr/>
            </p:nvSpPr>
            <p:spPr bwMode="auto">
              <a:xfrm>
                <a:off x="3742" y="1602"/>
                <a:ext cx="327" cy="240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66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66282" name="Line 42"/>
              <p:cNvSpPr>
                <a:spLocks noChangeShapeType="1"/>
              </p:cNvSpPr>
              <p:nvPr/>
            </p:nvSpPr>
            <p:spPr bwMode="auto">
              <a:xfrm flipH="1">
                <a:off x="3887" y="1389"/>
                <a:ext cx="172" cy="22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283" name="Text Box 43"/>
            <p:cNvSpPr txBox="1">
              <a:spLocks noChangeArrowheads="1"/>
            </p:cNvSpPr>
            <p:nvPr/>
          </p:nvSpPr>
          <p:spPr bwMode="auto">
            <a:xfrm>
              <a:off x="3695" y="41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4" name="Text Box 44"/>
            <p:cNvSpPr txBox="1">
              <a:spLocks noChangeArrowheads="1"/>
            </p:cNvSpPr>
            <p:nvPr/>
          </p:nvSpPr>
          <p:spPr bwMode="auto">
            <a:xfrm>
              <a:off x="3407" y="73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5" name="Text Box 45"/>
            <p:cNvSpPr txBox="1">
              <a:spLocks noChangeArrowheads="1"/>
            </p:cNvSpPr>
            <p:nvPr/>
          </p:nvSpPr>
          <p:spPr bwMode="auto">
            <a:xfrm>
              <a:off x="3020" y="111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6" name="Text Box 46"/>
            <p:cNvSpPr txBox="1">
              <a:spLocks noChangeArrowheads="1"/>
            </p:cNvSpPr>
            <p:nvPr/>
          </p:nvSpPr>
          <p:spPr bwMode="auto">
            <a:xfrm>
              <a:off x="3725" y="113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7" name="Text Box 47"/>
            <p:cNvSpPr txBox="1">
              <a:spLocks noChangeArrowheads="1"/>
            </p:cNvSpPr>
            <p:nvPr/>
          </p:nvSpPr>
          <p:spPr bwMode="auto">
            <a:xfrm>
              <a:off x="4321" y="77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8" name="Text Box 48"/>
            <p:cNvSpPr txBox="1">
              <a:spLocks noChangeArrowheads="1"/>
            </p:cNvSpPr>
            <p:nvPr/>
          </p:nvSpPr>
          <p:spPr bwMode="auto">
            <a:xfrm>
              <a:off x="4023" y="111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6289" name="Text Box 49"/>
            <p:cNvSpPr txBox="1">
              <a:spLocks noChangeArrowheads="1"/>
            </p:cNvSpPr>
            <p:nvPr/>
          </p:nvSpPr>
          <p:spPr bwMode="auto">
            <a:xfrm>
              <a:off x="4460" y="100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204788" y="2514600"/>
            <a:ext cx="421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ASL=2×4</a:t>
            </a:r>
            <a:r>
              <a:rPr kumimoji="1" lang="en-US" altLang="zh-CN" sz="2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+2×3+6×2+1=</a:t>
            </a:r>
            <a:r>
              <a:rPr kumimoji="1" lang="en-US" altLang="zh-CN" sz="26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endParaRPr kumimoji="1" lang="en-US" altLang="zh-CN" sz="2600">
              <a:latin typeface="Times New Roman" pitchFamily="18" charset="0"/>
            </a:endParaRPr>
          </a:p>
        </p:txBody>
      </p:sp>
      <p:sp>
        <p:nvSpPr>
          <p:cNvPr id="266291" name="Text Box 51"/>
          <p:cNvSpPr txBox="1">
            <a:spLocks noChangeArrowheads="1"/>
          </p:cNvSpPr>
          <p:nvPr/>
        </p:nvSpPr>
        <p:spPr bwMode="auto">
          <a:xfrm>
            <a:off x="4651375" y="2524125"/>
            <a:ext cx="421322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ASL=3×4</a:t>
            </a:r>
            <a:r>
              <a:rPr kumimoji="1" lang="en-US" altLang="zh-CN" sz="2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+2×3+1×2+5=</a:t>
            </a:r>
            <a:r>
              <a:rPr kumimoji="1" lang="en-US" altLang="zh-CN" sz="2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7559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0" grpId="0" autoUpdateAnimBg="0"/>
      <p:bldP spid="26629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755650" y="3068638"/>
            <a:ext cx="8064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构造次优二叉树的方法是：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在记录序列中，取第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个记录构造根结点，使：</a:t>
            </a:r>
          </a:p>
          <a:p>
            <a:pPr>
              <a:spcBef>
                <a:spcPct val="20000"/>
              </a:spcBef>
            </a:pP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取最小值。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827088" y="5229225"/>
            <a:ext cx="7777162" cy="1244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关键字：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A   B   C   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 D 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E    F   G     H     I   </a:t>
            </a:r>
          </a:p>
          <a:p>
            <a:pPr>
              <a:spcBef>
                <a:spcPct val="7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权值：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1    1    2    5    3     4    4     3     5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4005263"/>
            <a:ext cx="3981450" cy="1116012"/>
            <a:chOff x="2562" y="2523"/>
            <a:chExt cx="2508" cy="703"/>
          </a:xfrm>
        </p:grpSpPr>
        <p:graphicFrame>
          <p:nvGraphicFramePr>
            <p:cNvPr id="251909" name="Object 5"/>
            <p:cNvGraphicFramePr>
              <a:graphicFrameLocks noChangeAspect="1"/>
            </p:cNvGraphicFramePr>
            <p:nvPr/>
          </p:nvGraphicFramePr>
          <p:xfrm>
            <a:off x="2562" y="2523"/>
            <a:ext cx="250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25" name="公式" r:id="rId4" imgW="1041120" imgH="482400" progId="Equation.3">
                    <p:embed/>
                  </p:oleObj>
                </mc:Choice>
                <mc:Fallback>
                  <p:oleObj name="公式" r:id="rId4" imgW="1041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23"/>
                          <a:ext cx="250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10" name="Text Box 6"/>
            <p:cNvSpPr txBox="1">
              <a:spLocks noChangeArrowheads="1"/>
            </p:cNvSpPr>
            <p:nvPr/>
          </p:nvSpPr>
          <p:spPr bwMode="auto">
            <a:xfrm>
              <a:off x="4468" y="2976"/>
              <a:ext cx="27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65325" y="476250"/>
            <a:ext cx="5054600" cy="2376488"/>
            <a:chOff x="1238" y="300"/>
            <a:chExt cx="3184" cy="1497"/>
          </a:xfrm>
        </p:grpSpPr>
        <p:sp>
          <p:nvSpPr>
            <p:cNvPr id="251912" name="Oval 8"/>
            <p:cNvSpPr>
              <a:spLocks noChangeArrowheads="1"/>
            </p:cNvSpPr>
            <p:nvPr/>
          </p:nvSpPr>
          <p:spPr bwMode="auto">
            <a:xfrm>
              <a:off x="2889" y="300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51913" name="Oval 9"/>
            <p:cNvSpPr>
              <a:spLocks noChangeArrowheads="1"/>
            </p:cNvSpPr>
            <p:nvPr/>
          </p:nvSpPr>
          <p:spPr bwMode="auto">
            <a:xfrm>
              <a:off x="2091" y="659"/>
              <a:ext cx="326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51914" name="Oval 10"/>
            <p:cNvSpPr>
              <a:spLocks noChangeArrowheads="1"/>
            </p:cNvSpPr>
            <p:nvPr/>
          </p:nvSpPr>
          <p:spPr bwMode="auto">
            <a:xfrm>
              <a:off x="3687" y="659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51915" name="Oval 11"/>
            <p:cNvSpPr>
              <a:spLocks noChangeArrowheads="1"/>
            </p:cNvSpPr>
            <p:nvPr/>
          </p:nvSpPr>
          <p:spPr bwMode="auto">
            <a:xfrm>
              <a:off x="1655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51916" name="Oval 12"/>
            <p:cNvSpPr>
              <a:spLocks noChangeArrowheads="1"/>
            </p:cNvSpPr>
            <p:nvPr/>
          </p:nvSpPr>
          <p:spPr bwMode="auto">
            <a:xfrm>
              <a:off x="1909" y="1557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1917" name="Oval 13"/>
            <p:cNvSpPr>
              <a:spLocks noChangeArrowheads="1"/>
            </p:cNvSpPr>
            <p:nvPr/>
          </p:nvSpPr>
          <p:spPr bwMode="auto">
            <a:xfrm>
              <a:off x="2526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1918" name="Oval 14"/>
            <p:cNvSpPr>
              <a:spLocks noChangeArrowheads="1"/>
            </p:cNvSpPr>
            <p:nvPr/>
          </p:nvSpPr>
          <p:spPr bwMode="auto">
            <a:xfrm>
              <a:off x="3179" y="1108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 flipH="1">
              <a:off x="2345" y="420"/>
              <a:ext cx="544" cy="26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0" name="Line 16"/>
            <p:cNvSpPr>
              <a:spLocks noChangeShapeType="1"/>
            </p:cNvSpPr>
            <p:nvPr/>
          </p:nvSpPr>
          <p:spPr bwMode="auto">
            <a:xfrm flipH="1">
              <a:off x="1791" y="890"/>
              <a:ext cx="327" cy="23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1" name="Line 17"/>
            <p:cNvSpPr>
              <a:spLocks noChangeShapeType="1"/>
            </p:cNvSpPr>
            <p:nvPr/>
          </p:nvSpPr>
          <p:spPr bwMode="auto">
            <a:xfrm>
              <a:off x="2381" y="839"/>
              <a:ext cx="290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>
              <a:off x="1873" y="1318"/>
              <a:ext cx="145" cy="23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3198" y="436"/>
              <a:ext cx="544" cy="26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 flipH="1">
              <a:off x="3433" y="839"/>
              <a:ext cx="291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5" name="Oval 21"/>
            <p:cNvSpPr>
              <a:spLocks noChangeArrowheads="1"/>
            </p:cNvSpPr>
            <p:nvPr/>
          </p:nvSpPr>
          <p:spPr bwMode="auto">
            <a:xfrm>
              <a:off x="1238" y="1557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51926" name="Line 22"/>
            <p:cNvSpPr>
              <a:spLocks noChangeShapeType="1"/>
            </p:cNvSpPr>
            <p:nvPr/>
          </p:nvSpPr>
          <p:spPr bwMode="auto">
            <a:xfrm flipH="1">
              <a:off x="1383" y="1298"/>
              <a:ext cx="318" cy="27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27" name="Oval 23"/>
            <p:cNvSpPr>
              <a:spLocks noChangeArrowheads="1"/>
            </p:cNvSpPr>
            <p:nvPr/>
          </p:nvSpPr>
          <p:spPr bwMode="auto">
            <a:xfrm>
              <a:off x="4095" y="1149"/>
              <a:ext cx="327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1928" name="Line 24"/>
            <p:cNvSpPr>
              <a:spLocks noChangeShapeType="1"/>
            </p:cNvSpPr>
            <p:nvPr/>
          </p:nvSpPr>
          <p:spPr bwMode="auto">
            <a:xfrm>
              <a:off x="3969" y="845"/>
              <a:ext cx="290" cy="2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5076825" y="5734050"/>
            <a:ext cx="28733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3924300" y="5734050"/>
            <a:ext cx="2873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6300788" y="5734050"/>
            <a:ext cx="2873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03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61722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为便于计算，引入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累计权值和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5803900"/>
            <a:ext cx="7848600" cy="793750"/>
            <a:chOff x="192" y="3676"/>
            <a:chExt cx="4944" cy="500"/>
          </a:xfrm>
        </p:grpSpPr>
        <p:graphicFrame>
          <p:nvGraphicFramePr>
            <p:cNvPr id="253956" name="Object 4"/>
            <p:cNvGraphicFramePr>
              <a:graphicFrameLocks noChangeAspect="1"/>
            </p:cNvGraphicFramePr>
            <p:nvPr/>
          </p:nvGraphicFramePr>
          <p:xfrm>
            <a:off x="1872" y="3696"/>
            <a:ext cx="326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09" name="公式" r:id="rId4" imgW="1968480" imgH="253800" progId="Equation.3">
                    <p:embed/>
                  </p:oleObj>
                </mc:Choice>
                <mc:Fallback>
                  <p:oleObj name="公式" r:id="rId4" imgW="1968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96"/>
                          <a:ext cx="326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57" name="Rectangle 5"/>
            <p:cNvSpPr>
              <a:spLocks noChangeArrowheads="1"/>
            </p:cNvSpPr>
            <p:nvPr/>
          </p:nvSpPr>
          <p:spPr bwMode="auto">
            <a:xfrm>
              <a:off x="192" y="3676"/>
              <a:ext cx="15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楷体_GB2312" pitchFamily="49" charset="-122"/>
                </a:rPr>
                <a:t>则推导可得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0"/>
            <a:ext cx="4464050" cy="1233488"/>
            <a:chOff x="2562" y="2523"/>
            <a:chExt cx="2508" cy="696"/>
          </a:xfrm>
        </p:grpSpPr>
        <p:graphicFrame>
          <p:nvGraphicFramePr>
            <p:cNvPr id="253959" name="Object 7"/>
            <p:cNvGraphicFramePr>
              <a:graphicFrameLocks noChangeAspect="1"/>
            </p:cNvGraphicFramePr>
            <p:nvPr/>
          </p:nvGraphicFramePr>
          <p:xfrm>
            <a:off x="2562" y="2523"/>
            <a:ext cx="250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0" name="公式" r:id="rId6" imgW="1041120" imgH="482400" progId="Equation.3">
                    <p:embed/>
                  </p:oleObj>
                </mc:Choice>
                <mc:Fallback>
                  <p:oleObj name="公式" r:id="rId6" imgW="1041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23"/>
                          <a:ext cx="250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0" name="Text Box 8"/>
            <p:cNvSpPr txBox="1">
              <a:spLocks noChangeArrowheads="1"/>
            </p:cNvSpPr>
            <p:nvPr/>
          </p:nvSpPr>
          <p:spPr bwMode="auto">
            <a:xfrm>
              <a:off x="4468" y="2976"/>
              <a:ext cx="272" cy="2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</a:rPr>
                <a:t>l</a:t>
              </a:r>
            </a:p>
          </p:txBody>
        </p:sp>
      </p:grpSp>
      <p:graphicFrame>
        <p:nvGraphicFramePr>
          <p:cNvPr id="253961" name="Object 9"/>
          <p:cNvGraphicFramePr>
            <a:graphicFrameLocks noChangeAspect="1"/>
          </p:cNvGraphicFramePr>
          <p:nvPr/>
        </p:nvGraphicFramePr>
        <p:xfrm>
          <a:off x="6011863" y="1125538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1" name="公式" r:id="rId8" imgW="1701720" imgH="850680" progId="Equation.3">
                  <p:embed/>
                </p:oleObj>
              </mc:Choice>
              <mc:Fallback>
                <p:oleObj name="公式" r:id="rId8" imgW="17017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25538"/>
                        <a:ext cx="1701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932363" y="3290888"/>
            <a:ext cx="4222750" cy="1217612"/>
            <a:chOff x="1672" y="2115"/>
            <a:chExt cx="2660" cy="767"/>
          </a:xfrm>
        </p:grpSpPr>
        <p:graphicFrame>
          <p:nvGraphicFramePr>
            <p:cNvPr id="253963" name="Object 11"/>
            <p:cNvGraphicFramePr>
              <a:graphicFrameLocks noChangeAspect="1"/>
            </p:cNvGraphicFramePr>
            <p:nvPr/>
          </p:nvGraphicFramePr>
          <p:xfrm>
            <a:off x="1672" y="2115"/>
            <a:ext cx="1008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2" name="公式" r:id="rId10" imgW="583920" imgH="444240" progId="Equation.3">
                    <p:embed/>
                  </p:oleObj>
                </mc:Choice>
                <mc:Fallback>
                  <p:oleObj name="公式" r:id="rId10" imgW="5839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115"/>
                          <a:ext cx="1008" cy="7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4" name="Text Box 12"/>
            <p:cNvSpPr txBox="1">
              <a:spLocks noChangeArrowheads="1"/>
            </p:cNvSpPr>
            <p:nvPr/>
          </p:nvSpPr>
          <p:spPr bwMode="auto">
            <a:xfrm>
              <a:off x="2744" y="2342"/>
              <a:ext cx="15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= sw</a:t>
              </a:r>
              <a:r>
                <a:rPr kumimoji="1" lang="en-US" altLang="zh-CN" sz="2400" baseline="-25000">
                  <a:latin typeface="Times New Roman" pitchFamily="18" charset="0"/>
                </a:rPr>
                <a:t>i-1</a:t>
              </a:r>
              <a:r>
                <a:rPr kumimoji="1" lang="zh-CN" altLang="en-US" sz="2400">
                  <a:latin typeface="Times New Roman" pitchFamily="18" charset="0"/>
                </a:rPr>
                <a:t>－ </a:t>
              </a:r>
              <a:r>
                <a:rPr kumimoji="1" lang="en-US" altLang="zh-CN" sz="2400">
                  <a:latin typeface="Times New Roman" pitchFamily="18" charset="0"/>
                </a:rPr>
                <a:t>sw</a:t>
              </a:r>
              <a:r>
                <a:rPr kumimoji="1" lang="en-US" altLang="zh-CN" sz="2400" i="1" baseline="-25000">
                  <a:latin typeface="Times New Roman" pitchFamily="18" charset="0"/>
                </a:rPr>
                <a:t>l-1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933950" y="4443413"/>
            <a:ext cx="3959225" cy="1217612"/>
            <a:chOff x="1610" y="2795"/>
            <a:chExt cx="2494" cy="767"/>
          </a:xfrm>
        </p:grpSpPr>
        <p:graphicFrame>
          <p:nvGraphicFramePr>
            <p:cNvPr id="253966" name="Object 14"/>
            <p:cNvGraphicFramePr>
              <a:graphicFrameLocks noChangeAspect="1"/>
            </p:cNvGraphicFramePr>
            <p:nvPr/>
          </p:nvGraphicFramePr>
          <p:xfrm>
            <a:off x="1610" y="2795"/>
            <a:ext cx="1075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3" name="公式" r:id="rId12" imgW="622080" imgH="444240" progId="Equation.3">
                    <p:embed/>
                  </p:oleObj>
                </mc:Choice>
                <mc:Fallback>
                  <p:oleObj name="公式" r:id="rId12" imgW="6220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95"/>
                          <a:ext cx="1075" cy="7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7" name="Text Box 15"/>
            <p:cNvSpPr txBox="1">
              <a:spLocks noChangeArrowheads="1"/>
            </p:cNvSpPr>
            <p:nvPr/>
          </p:nvSpPr>
          <p:spPr bwMode="auto">
            <a:xfrm>
              <a:off x="2744" y="3006"/>
              <a:ext cx="136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=  sw</a:t>
              </a:r>
              <a:r>
                <a:rPr kumimoji="1" lang="en-US" altLang="zh-CN" sz="2400" baseline="-25000">
                  <a:latin typeface="Times New Roman" pitchFamily="18" charset="0"/>
                </a:rPr>
                <a:t>h </a:t>
              </a:r>
              <a:r>
                <a:rPr kumimoji="1" lang="zh-CN" altLang="en-US" sz="2400">
                  <a:latin typeface="Times New Roman" pitchFamily="18" charset="0"/>
                </a:rPr>
                <a:t>－ </a:t>
              </a:r>
              <a:r>
                <a:rPr kumimoji="1" lang="en-US" altLang="zh-CN" sz="2400">
                  <a:latin typeface="Times New Roman" pitchFamily="18" charset="0"/>
                </a:rPr>
                <a:t>sw</a:t>
              </a:r>
              <a:r>
                <a:rPr kumimoji="1" lang="en-US" altLang="zh-CN" sz="2400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253968" name="Rectangle 16"/>
          <p:cNvSpPr>
            <a:spLocks noChangeArrowheads="1"/>
          </p:cNvSpPr>
          <p:nvPr/>
        </p:nvSpPr>
        <p:spPr bwMode="auto">
          <a:xfrm>
            <a:off x="4787900" y="3500438"/>
            <a:ext cx="863600" cy="1728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11188" y="1974850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w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 w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, …,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l-1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…,w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n-US" altLang="zh-CN" sz="3200" b="1" i="1" baseline="-250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, … , w</a:t>
            </a:r>
            <a:r>
              <a:rPr kumimoji="1" lang="en-US" altLang="zh-CN" sz="3200" b="1" i="1" baseline="-2500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611188" y="2781300"/>
            <a:ext cx="8137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sw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, …, sw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l-1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 sw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…,sw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2800" b="1" i="1" baseline="-250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sw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, … , sw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53971" name="Text Box 19"/>
          <p:cNvSpPr txBox="1">
            <a:spLocks noChangeArrowheads="1"/>
          </p:cNvSpPr>
          <p:nvPr/>
        </p:nvSpPr>
        <p:spPr bwMode="auto">
          <a:xfrm>
            <a:off x="539750" y="4797425"/>
            <a:ext cx="41036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1325" indent="-441325"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继续构造左子树和右子树 </a:t>
            </a:r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107950" y="2708275"/>
            <a:ext cx="6492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隶书" pitchFamily="49" charset="-122"/>
                <a:ea typeface="隶书" pitchFamily="49" charset="-122"/>
              </a:rPr>
              <a:t>①</a:t>
            </a:r>
          </a:p>
        </p:txBody>
      </p: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2555875" y="5564188"/>
            <a:ext cx="576263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②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611188" y="4221163"/>
            <a:ext cx="27368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构造根结点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611188" y="3573463"/>
            <a:ext cx="27368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③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选择最小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△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i</a:t>
            </a:r>
          </a:p>
        </p:txBody>
      </p:sp>
      <p:sp>
        <p:nvSpPr>
          <p:cNvPr id="253976" name="Line 24"/>
          <p:cNvSpPr>
            <a:spLocks noChangeShapeType="1"/>
          </p:cNvSpPr>
          <p:nvPr/>
        </p:nvSpPr>
        <p:spPr bwMode="auto">
          <a:xfrm>
            <a:off x="3851275" y="2565400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977" name="Line 25"/>
          <p:cNvSpPr>
            <a:spLocks noChangeShapeType="1"/>
          </p:cNvSpPr>
          <p:nvPr/>
        </p:nvSpPr>
        <p:spPr bwMode="auto">
          <a:xfrm>
            <a:off x="3851275" y="3357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978" name="Oval 26"/>
          <p:cNvSpPr>
            <a:spLocks noChangeArrowheads="1"/>
          </p:cNvSpPr>
          <p:nvPr/>
        </p:nvSpPr>
        <p:spPr bwMode="auto">
          <a:xfrm>
            <a:off x="3640138" y="1987550"/>
            <a:ext cx="2005012" cy="738188"/>
          </a:xfrm>
          <a:prstGeom prst="ellips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9" name="Oval 27"/>
          <p:cNvSpPr>
            <a:spLocks noChangeArrowheads="1"/>
          </p:cNvSpPr>
          <p:nvPr/>
        </p:nvSpPr>
        <p:spPr bwMode="auto">
          <a:xfrm>
            <a:off x="6137275" y="1897063"/>
            <a:ext cx="2373313" cy="792162"/>
          </a:xfrm>
          <a:prstGeom prst="ellips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86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0" grpId="0"/>
      <p:bldP spid="253971" grpId="0" animBg="1"/>
      <p:bldP spid="253972" grpId="0" animBg="1"/>
      <p:bldP spid="253973" grpId="0" animBg="1"/>
      <p:bldP spid="253974" grpId="0" animBg="1"/>
      <p:bldP spid="253975" grpId="0" animBg="1"/>
      <p:bldP spid="253977" grpId="0" animBg="1"/>
      <p:bldP spid="253978" grpId="0" animBg="1"/>
      <p:bldP spid="2539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1219200"/>
            <a:ext cx="8077200" cy="5257800"/>
            <a:chOff x="336" y="768"/>
            <a:chExt cx="5088" cy="3312"/>
          </a:xfrm>
        </p:grpSpPr>
        <p:graphicFrame>
          <p:nvGraphicFramePr>
            <p:cNvPr id="256003" name="Object 3"/>
            <p:cNvGraphicFramePr>
              <a:graphicFrameLocks noChangeAspect="1"/>
            </p:cNvGraphicFramePr>
            <p:nvPr/>
          </p:nvGraphicFramePr>
          <p:xfrm>
            <a:off x="336" y="816"/>
            <a:ext cx="5088" cy="3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88" name="文档" r:id="rId5" imgW="5406480" imgH="4001400" progId="Word.Document.8">
                    <p:embed/>
                  </p:oleObj>
                </mc:Choice>
                <mc:Fallback>
                  <p:oleObj name="文档" r:id="rId5" imgW="5406480" imgH="4001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16"/>
                          <a:ext cx="5088" cy="3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04" name="Line 4"/>
            <p:cNvSpPr>
              <a:spLocks noChangeShapeType="1"/>
            </p:cNvSpPr>
            <p:nvPr/>
          </p:nvSpPr>
          <p:spPr bwMode="auto">
            <a:xfrm>
              <a:off x="336" y="3936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5" name="Line 5"/>
            <p:cNvSpPr>
              <a:spLocks noChangeShapeType="1"/>
            </p:cNvSpPr>
            <p:nvPr/>
          </p:nvSpPr>
          <p:spPr bwMode="auto">
            <a:xfrm>
              <a:off x="5424" y="768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178050" y="27273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2990850" y="27273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3829050" y="27273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4667250" y="27273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334000" y="27273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11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6165850" y="27273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7029450" y="27273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18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7842250" y="27273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6600CC"/>
                </a:solidFill>
                <a:latin typeface="Times New Roman" pitchFamily="18" charset="0"/>
              </a:rPr>
              <a:t>23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365125" y="288925"/>
            <a:ext cx="1379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4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6015" name="AutoShape 15"/>
          <p:cNvSpPr>
            <a:spLocks noChangeArrowheads="1"/>
          </p:cNvSpPr>
          <p:nvPr/>
        </p:nvSpPr>
        <p:spPr bwMode="auto">
          <a:xfrm>
            <a:off x="31242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3284538" y="247650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6600CC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>
        <p:nvSpPr>
          <p:cNvPr id="256017" name="AutoShape 17"/>
          <p:cNvSpPr>
            <a:spLocks noChangeArrowheads="1"/>
          </p:cNvSpPr>
          <p:nvPr/>
        </p:nvSpPr>
        <p:spPr bwMode="auto">
          <a:xfrm>
            <a:off x="80010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18" name="Text Box 18"/>
          <p:cNvSpPr txBox="1">
            <a:spLocks noChangeArrowheads="1"/>
          </p:cNvSpPr>
          <p:nvPr/>
        </p:nvSpPr>
        <p:spPr bwMode="auto">
          <a:xfrm>
            <a:off x="8161338" y="228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FF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>
        <p:nvSpPr>
          <p:cNvPr id="256019" name="Text Box 19"/>
          <p:cNvSpPr txBox="1">
            <a:spLocks noChangeArrowheads="1"/>
          </p:cNvSpPr>
          <p:nvPr/>
        </p:nvSpPr>
        <p:spPr bwMode="auto">
          <a:xfrm>
            <a:off x="2889250" y="34290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21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3727450" y="34290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18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4565650" y="34290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12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5486400" y="34290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4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6172200" y="3429000"/>
            <a:ext cx="68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3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4" name="Text Box 24"/>
          <p:cNvSpPr txBox="1">
            <a:spLocks noChangeArrowheads="1"/>
          </p:cNvSpPr>
          <p:nvPr/>
        </p:nvSpPr>
        <p:spPr bwMode="auto">
          <a:xfrm>
            <a:off x="7010400" y="34290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10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5" name="Text Box 25"/>
          <p:cNvSpPr txBox="1">
            <a:spLocks noChangeArrowheads="1"/>
          </p:cNvSpPr>
          <p:nvPr/>
        </p:nvSpPr>
        <p:spPr bwMode="auto">
          <a:xfrm>
            <a:off x="7842250" y="34290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18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26" name="AutoShape 26"/>
          <p:cNvSpPr>
            <a:spLocks noChangeArrowheads="1"/>
          </p:cNvSpPr>
          <p:nvPr/>
        </p:nvSpPr>
        <p:spPr bwMode="auto">
          <a:xfrm>
            <a:off x="56388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27" name="Text Box 27"/>
          <p:cNvSpPr txBox="1">
            <a:spLocks noChangeArrowheads="1"/>
          </p:cNvSpPr>
          <p:nvPr/>
        </p:nvSpPr>
        <p:spPr bwMode="auto">
          <a:xfrm>
            <a:off x="5799138" y="228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FF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 useBgFill="1">
        <p:nvSpPr>
          <p:cNvPr id="256028" name="Rectangle 28"/>
          <p:cNvSpPr>
            <a:spLocks noChangeArrowheads="1"/>
          </p:cNvSpPr>
          <p:nvPr/>
        </p:nvSpPr>
        <p:spPr bwMode="auto">
          <a:xfrm>
            <a:off x="7848600" y="228600"/>
            <a:ext cx="7620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2990850" y="41148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3829050" y="41148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6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1" name="Text Box 31"/>
          <p:cNvSpPr txBox="1">
            <a:spLocks noChangeArrowheads="1"/>
          </p:cNvSpPr>
          <p:nvPr/>
        </p:nvSpPr>
        <p:spPr bwMode="auto">
          <a:xfrm>
            <a:off x="4572000" y="4191000"/>
            <a:ext cx="68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0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5505450" y="41148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8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3" name="Text Box 33"/>
          <p:cNvSpPr txBox="1">
            <a:spLocks noChangeArrowheads="1"/>
          </p:cNvSpPr>
          <p:nvPr/>
        </p:nvSpPr>
        <p:spPr bwMode="auto">
          <a:xfrm>
            <a:off x="6172200" y="5546725"/>
            <a:ext cx="7620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E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4" name="Text Box 34"/>
          <p:cNvSpPr txBox="1">
            <a:spLocks noChangeArrowheads="1"/>
          </p:cNvSpPr>
          <p:nvPr/>
        </p:nvSpPr>
        <p:spPr bwMode="auto">
          <a:xfrm>
            <a:off x="4495800" y="5546725"/>
            <a:ext cx="7620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C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5" name="Text Box 35"/>
          <p:cNvSpPr txBox="1">
            <a:spLocks noChangeArrowheads="1"/>
          </p:cNvSpPr>
          <p:nvPr/>
        </p:nvSpPr>
        <p:spPr bwMode="auto">
          <a:xfrm>
            <a:off x="3829050" y="48609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2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6" name="Text Box 36"/>
          <p:cNvSpPr txBox="1">
            <a:spLocks noChangeArrowheads="1"/>
          </p:cNvSpPr>
          <p:nvPr/>
        </p:nvSpPr>
        <p:spPr bwMode="auto">
          <a:xfrm>
            <a:off x="2895600" y="4860925"/>
            <a:ext cx="68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1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37" name="Text Box 37"/>
          <p:cNvSpPr txBox="1">
            <a:spLocks noChangeArrowheads="1"/>
          </p:cNvSpPr>
          <p:nvPr/>
        </p:nvSpPr>
        <p:spPr bwMode="auto">
          <a:xfrm>
            <a:off x="2895600" y="5546725"/>
            <a:ext cx="6858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006600"/>
                </a:solidFill>
                <a:latin typeface="Times New Roman" pitchFamily="18" charset="0"/>
              </a:rPr>
              <a:t>A</a:t>
            </a:r>
            <a:endParaRPr kumimoji="1" lang="en-US" altLang="zh-CN" sz="4000" dirty="0">
              <a:latin typeface="Times New Roman" pitchFamily="18" charset="0"/>
            </a:endParaRPr>
          </a:p>
        </p:txBody>
      </p:sp>
      <p:sp>
        <p:nvSpPr>
          <p:cNvPr id="256038" name="AutoShape 38"/>
          <p:cNvSpPr>
            <a:spLocks noChangeArrowheads="1"/>
          </p:cNvSpPr>
          <p:nvPr/>
        </p:nvSpPr>
        <p:spPr bwMode="auto">
          <a:xfrm>
            <a:off x="39624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39" name="Text Box 39"/>
          <p:cNvSpPr txBox="1">
            <a:spLocks noChangeArrowheads="1"/>
          </p:cNvSpPr>
          <p:nvPr/>
        </p:nvSpPr>
        <p:spPr bwMode="auto">
          <a:xfrm>
            <a:off x="4122738" y="228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FF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 useBgFill="1">
        <p:nvSpPr>
          <p:cNvPr id="256040" name="Rectangle 40"/>
          <p:cNvSpPr>
            <a:spLocks noChangeArrowheads="1"/>
          </p:cNvSpPr>
          <p:nvPr/>
        </p:nvSpPr>
        <p:spPr bwMode="auto">
          <a:xfrm>
            <a:off x="5410200" y="304800"/>
            <a:ext cx="7620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Text Box 41"/>
          <p:cNvSpPr txBox="1">
            <a:spLocks noChangeArrowheads="1"/>
          </p:cNvSpPr>
          <p:nvPr/>
        </p:nvSpPr>
        <p:spPr bwMode="auto">
          <a:xfrm>
            <a:off x="7181850" y="4114800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5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7867650" y="4114800"/>
            <a:ext cx="666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3</a:t>
            </a:r>
            <a:endParaRPr kumimoji="1" lang="en-US" altLang="zh-CN" sz="40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256043" name="AutoShape 43"/>
          <p:cNvSpPr>
            <a:spLocks noChangeArrowheads="1"/>
          </p:cNvSpPr>
          <p:nvPr/>
        </p:nvSpPr>
        <p:spPr bwMode="auto">
          <a:xfrm>
            <a:off x="71628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44" name="Text Box 44"/>
          <p:cNvSpPr txBox="1">
            <a:spLocks noChangeArrowheads="1"/>
          </p:cNvSpPr>
          <p:nvPr/>
        </p:nvSpPr>
        <p:spPr bwMode="auto">
          <a:xfrm>
            <a:off x="7323138" y="247650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6600CC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>
        <p:nvSpPr>
          <p:cNvPr id="256045" name="AutoShape 45"/>
          <p:cNvSpPr>
            <a:spLocks noChangeArrowheads="1"/>
          </p:cNvSpPr>
          <p:nvPr/>
        </p:nvSpPr>
        <p:spPr bwMode="auto">
          <a:xfrm>
            <a:off x="8040688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46" name="Text Box 46"/>
          <p:cNvSpPr txBox="1">
            <a:spLocks noChangeArrowheads="1"/>
          </p:cNvSpPr>
          <p:nvPr/>
        </p:nvSpPr>
        <p:spPr bwMode="auto">
          <a:xfrm>
            <a:off x="8201025" y="228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FF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</p:txBody>
      </p:sp>
      <p:sp useBgFill="1">
        <p:nvSpPr>
          <p:cNvPr id="256047" name="Rectangle 47"/>
          <p:cNvSpPr>
            <a:spLocks noChangeArrowheads="1"/>
          </p:cNvSpPr>
          <p:nvPr/>
        </p:nvSpPr>
        <p:spPr bwMode="auto">
          <a:xfrm>
            <a:off x="2971800" y="304800"/>
            <a:ext cx="6096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56048" name="Rectangle 48"/>
          <p:cNvSpPr>
            <a:spLocks noChangeArrowheads="1"/>
          </p:cNvSpPr>
          <p:nvPr/>
        </p:nvSpPr>
        <p:spPr bwMode="auto">
          <a:xfrm>
            <a:off x="3810000" y="228600"/>
            <a:ext cx="6858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9" name="Text Box 49"/>
          <p:cNvSpPr txBox="1">
            <a:spLocks noChangeArrowheads="1"/>
          </p:cNvSpPr>
          <p:nvPr/>
        </p:nvSpPr>
        <p:spPr bwMode="auto">
          <a:xfrm>
            <a:off x="7848600" y="5562600"/>
            <a:ext cx="7620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006600"/>
                </a:solidFill>
                <a:latin typeface="Times New Roman" pitchFamily="18" charset="0"/>
              </a:rPr>
              <a:t>G</a:t>
            </a:r>
            <a:endParaRPr kumimoji="1" lang="en-US" altLang="zh-CN" sz="4000" dirty="0">
              <a:latin typeface="Times New Roman" pitchFamily="18" charset="0"/>
            </a:endParaRPr>
          </a:p>
        </p:txBody>
      </p:sp>
      <p:sp>
        <p:nvSpPr>
          <p:cNvPr id="256050" name="Text Box 50"/>
          <p:cNvSpPr txBox="1">
            <a:spLocks noChangeArrowheads="1"/>
          </p:cNvSpPr>
          <p:nvPr/>
        </p:nvSpPr>
        <p:spPr bwMode="auto">
          <a:xfrm>
            <a:off x="6172200" y="3429000"/>
            <a:ext cx="6858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51" name="Text Box 51"/>
          <p:cNvSpPr txBox="1">
            <a:spLocks noChangeArrowheads="1"/>
          </p:cNvSpPr>
          <p:nvPr/>
        </p:nvSpPr>
        <p:spPr bwMode="auto">
          <a:xfrm>
            <a:off x="4572000" y="4191000"/>
            <a:ext cx="6858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0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52" name="Text Box 52"/>
          <p:cNvSpPr txBox="1">
            <a:spLocks noChangeArrowheads="1"/>
          </p:cNvSpPr>
          <p:nvPr/>
        </p:nvSpPr>
        <p:spPr bwMode="auto">
          <a:xfrm>
            <a:off x="2895600" y="4876800"/>
            <a:ext cx="6858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56053" name="Text Box 53"/>
          <p:cNvSpPr txBox="1">
            <a:spLocks noChangeArrowheads="1"/>
          </p:cNvSpPr>
          <p:nvPr/>
        </p:nvSpPr>
        <p:spPr bwMode="auto">
          <a:xfrm>
            <a:off x="7848600" y="4114800"/>
            <a:ext cx="66675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256054" name="Object 54"/>
          <p:cNvGraphicFramePr>
            <a:graphicFrameLocks noChangeAspect="1"/>
          </p:cNvGraphicFramePr>
          <p:nvPr/>
        </p:nvGraphicFramePr>
        <p:xfrm>
          <a:off x="1979613" y="6237288"/>
          <a:ext cx="49879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9" name="公式" r:id="rId7" imgW="1968480" imgH="253800" progId="Equation.3">
                  <p:embed/>
                </p:oleObj>
              </mc:Choice>
              <mc:Fallback>
                <p:oleObj name="公式" r:id="rId7" imgW="1968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37288"/>
                        <a:ext cx="49879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5" name="Rectangle 55"/>
          <p:cNvSpPr>
            <a:spLocks noChangeArrowheads="1"/>
          </p:cNvSpPr>
          <p:nvPr/>
        </p:nvSpPr>
        <p:spPr bwMode="auto">
          <a:xfrm>
            <a:off x="-612775" y="61658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971550" y="1268413"/>
            <a:ext cx="1008063" cy="3017837"/>
            <a:chOff x="612" y="799"/>
            <a:chExt cx="635" cy="1901"/>
          </a:xfrm>
        </p:grpSpPr>
        <p:sp>
          <p:nvSpPr>
            <p:cNvPr id="256057" name="Text Box 57"/>
            <p:cNvSpPr txBox="1">
              <a:spLocks noChangeArrowheads="1"/>
            </p:cNvSpPr>
            <p:nvPr/>
          </p:nvSpPr>
          <p:spPr bwMode="auto">
            <a:xfrm>
              <a:off x="612" y="799"/>
              <a:ext cx="499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000" b="1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256058" name="Rectangle 58"/>
            <p:cNvSpPr>
              <a:spLocks noChangeArrowheads="1"/>
            </p:cNvSpPr>
            <p:nvPr/>
          </p:nvSpPr>
          <p:spPr bwMode="auto">
            <a:xfrm>
              <a:off x="930" y="1933"/>
              <a:ext cx="181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59" name="Rectangle 59"/>
            <p:cNvSpPr>
              <a:spLocks noChangeArrowheads="1"/>
            </p:cNvSpPr>
            <p:nvPr/>
          </p:nvSpPr>
          <p:spPr bwMode="auto">
            <a:xfrm>
              <a:off x="839" y="1525"/>
              <a:ext cx="181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0" name="Rectangle 60"/>
            <p:cNvSpPr>
              <a:spLocks noChangeArrowheads="1"/>
            </p:cNvSpPr>
            <p:nvPr/>
          </p:nvSpPr>
          <p:spPr bwMode="auto">
            <a:xfrm>
              <a:off x="1066" y="2387"/>
              <a:ext cx="181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1" name="Text Box 61"/>
            <p:cNvSpPr txBox="1">
              <a:spLocks noChangeArrowheads="1"/>
            </p:cNvSpPr>
            <p:nvPr/>
          </p:nvSpPr>
          <p:spPr bwMode="auto">
            <a:xfrm>
              <a:off x="748" y="1344"/>
              <a:ext cx="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256062" name="Text Box 62"/>
            <p:cNvSpPr txBox="1">
              <a:spLocks noChangeArrowheads="1"/>
            </p:cNvSpPr>
            <p:nvPr/>
          </p:nvSpPr>
          <p:spPr bwMode="auto">
            <a:xfrm>
              <a:off x="839" y="1801"/>
              <a:ext cx="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256063" name="Text Box 63"/>
            <p:cNvSpPr txBox="1">
              <a:spLocks noChangeArrowheads="1"/>
            </p:cNvSpPr>
            <p:nvPr/>
          </p:nvSpPr>
          <p:spPr bwMode="auto">
            <a:xfrm>
              <a:off x="930" y="2296"/>
              <a:ext cx="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latin typeface="Times New Roman" pitchFamily="18" charset="0"/>
                </a:rPr>
                <a:t> 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336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5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2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2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5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6" grpId="0" autoUpdateAnimBg="0"/>
      <p:bldP spid="256007" grpId="0" autoUpdateAnimBg="0"/>
      <p:bldP spid="256008" grpId="0" autoUpdateAnimBg="0"/>
      <p:bldP spid="256009" grpId="0" autoUpdateAnimBg="0"/>
      <p:bldP spid="256010" grpId="0" autoUpdateAnimBg="0"/>
      <p:bldP spid="256011" grpId="0" autoUpdateAnimBg="0"/>
      <p:bldP spid="256012" grpId="0" autoUpdateAnimBg="0"/>
      <p:bldP spid="256013" grpId="0" autoUpdateAnimBg="0"/>
      <p:bldP spid="256015" grpId="0" animBg="1"/>
      <p:bldP spid="256016" grpId="0" autoUpdateAnimBg="0"/>
      <p:bldP spid="256017" grpId="0" animBg="1"/>
      <p:bldP spid="256018" grpId="0" autoUpdateAnimBg="0"/>
      <p:bldP spid="256019" grpId="0" autoUpdateAnimBg="0"/>
      <p:bldP spid="256020" grpId="0" autoUpdateAnimBg="0"/>
      <p:bldP spid="256021" grpId="0" autoUpdateAnimBg="0"/>
      <p:bldP spid="256022" grpId="0" autoUpdateAnimBg="0"/>
      <p:bldP spid="256023" grpId="0" autoUpdateAnimBg="0"/>
      <p:bldP spid="256024" grpId="0" autoUpdateAnimBg="0"/>
      <p:bldP spid="256025" grpId="0" autoUpdateAnimBg="0"/>
      <p:bldP spid="256026" grpId="0" animBg="1"/>
      <p:bldP spid="256027" grpId="0" autoUpdateAnimBg="0"/>
      <p:bldP spid="256028" grpId="0" animBg="1"/>
      <p:bldP spid="256029" grpId="0" autoUpdateAnimBg="0"/>
      <p:bldP spid="256030" grpId="0" autoUpdateAnimBg="0"/>
      <p:bldP spid="256031" grpId="0" autoUpdateAnimBg="0"/>
      <p:bldP spid="256032" grpId="0" autoUpdateAnimBg="0"/>
      <p:bldP spid="256033" grpId="0" animBg="1" autoUpdateAnimBg="0"/>
      <p:bldP spid="256034" grpId="0" animBg="1" autoUpdateAnimBg="0"/>
      <p:bldP spid="256035" grpId="0" autoUpdateAnimBg="0"/>
      <p:bldP spid="256036" grpId="0" autoUpdateAnimBg="0"/>
      <p:bldP spid="256037" grpId="0" animBg="1" autoUpdateAnimBg="0"/>
      <p:bldP spid="256038" grpId="0" animBg="1"/>
      <p:bldP spid="256039" grpId="0" autoUpdateAnimBg="0"/>
      <p:bldP spid="256040" grpId="0" animBg="1"/>
      <p:bldP spid="256041" grpId="0" autoUpdateAnimBg="0"/>
      <p:bldP spid="256042" grpId="0" autoUpdateAnimBg="0"/>
      <p:bldP spid="256043" grpId="0" animBg="1"/>
      <p:bldP spid="256044" grpId="0" autoUpdateAnimBg="0"/>
      <p:bldP spid="256045" grpId="0" animBg="1"/>
      <p:bldP spid="256046" grpId="0" autoUpdateAnimBg="0"/>
      <p:bldP spid="256047" grpId="0" animBg="1"/>
      <p:bldP spid="256048" grpId="0" animBg="1"/>
      <p:bldP spid="256049" grpId="0" animBg="1" autoUpdateAnimBg="0"/>
      <p:bldP spid="256050" grpId="0" animBg="1" autoUpdateAnimBg="0"/>
      <p:bldP spid="256051" grpId="0" animBg="1" autoUpdateAnimBg="0"/>
      <p:bldP spid="256052" grpId="0" animBg="1" autoUpdateAnimBg="0"/>
      <p:bldP spid="25605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just"/>
            <a:r>
              <a:rPr lang="en-US" altLang="zh-CN" b="1">
                <a:solidFill>
                  <a:srgbClr val="0066FF"/>
                </a:solidFill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0066FF"/>
                </a:solidFill>
                <a:ea typeface="楷体_GB2312" pitchFamily="49" charset="-122"/>
              </a:rPr>
              <a:t>对查找表经常进行的操作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18648" cy="4495800"/>
          </a:xfrm>
        </p:spPr>
        <p:txBody>
          <a:bodyPr/>
          <a:lstStyle/>
          <a:p>
            <a:pPr marL="609600" indent="-609600" algn="just">
              <a:lnSpc>
                <a:spcPct val="125000"/>
              </a:lnSpc>
              <a:buFontTx/>
              <a:buAutoNum type="circleNumDbPlain"/>
            </a:pPr>
            <a:r>
              <a:rPr lang="zh-CN" altLang="en-US" b="1" dirty="0" smtClean="0"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查询</a:t>
            </a:r>
            <a:r>
              <a:rPr lang="zh-CN" altLang="en-US" dirty="0">
                <a:ea typeface="楷体_GB2312" pitchFamily="49" charset="-122"/>
              </a:rPr>
              <a:t>某个“特定的”数据元素是否在查找表中；</a:t>
            </a:r>
          </a:p>
          <a:p>
            <a:pPr marL="609600" indent="-609600" algn="just">
              <a:lnSpc>
                <a:spcPct val="125000"/>
              </a:lnSpc>
              <a:buFontTx/>
              <a:buAutoNum type="circleNumDbPlain"/>
            </a:pPr>
            <a:r>
              <a:rPr lang="zh-CN" altLang="en-US" b="1" dirty="0" smtClean="0"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检索</a:t>
            </a:r>
            <a:r>
              <a:rPr lang="zh-CN" altLang="en-US" dirty="0">
                <a:ea typeface="楷体_GB2312" pitchFamily="49" charset="-122"/>
              </a:rPr>
              <a:t>是否存在具有满足某种“特定的”属性的数据元素；</a:t>
            </a:r>
          </a:p>
          <a:p>
            <a:pPr marL="609600" indent="-609600" algn="just">
              <a:lnSpc>
                <a:spcPct val="125000"/>
              </a:lnSpc>
              <a:buFontTx/>
              <a:buAutoNum type="circleNumDbPlain"/>
            </a:pPr>
            <a:r>
              <a:rPr lang="zh-CN" altLang="en-US" dirty="0">
                <a:ea typeface="楷体_GB2312" pitchFamily="49" charset="-122"/>
              </a:rPr>
              <a:t>在查找表中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插入</a:t>
            </a:r>
            <a:r>
              <a:rPr lang="zh-CN" altLang="en-US" dirty="0">
                <a:ea typeface="楷体_GB2312" pitchFamily="49" charset="-122"/>
              </a:rPr>
              <a:t>一个数据元素；</a:t>
            </a:r>
          </a:p>
          <a:p>
            <a:pPr marL="609600" indent="-609600" algn="just">
              <a:lnSpc>
                <a:spcPct val="125000"/>
              </a:lnSpc>
              <a:buFontTx/>
              <a:buAutoNum type="circleNumDbPlain"/>
            </a:pPr>
            <a:r>
              <a:rPr lang="zh-CN" altLang="en-US" dirty="0">
                <a:ea typeface="楷体_GB2312" pitchFamily="49" charset="-122"/>
              </a:rPr>
              <a:t>从查找表中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删去</a:t>
            </a:r>
            <a:r>
              <a:rPr lang="zh-CN" altLang="en-US" dirty="0">
                <a:ea typeface="楷体_GB2312" pitchFamily="49" charset="-122"/>
              </a:rPr>
              <a:t>某个数据元素；</a:t>
            </a:r>
          </a:p>
        </p:txBody>
      </p:sp>
    </p:spTree>
    <p:extLst>
      <p:ext uri="{BB962C8B-B14F-4D97-AF65-F5344CB8AC3E}">
        <p14:creationId xmlns:p14="http://schemas.microsoft.com/office/powerpoint/2010/main" val="372923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066800"/>
            <a:ext cx="4953000" cy="3810000"/>
            <a:chOff x="144" y="672"/>
            <a:chExt cx="3120" cy="2400"/>
          </a:xfrm>
        </p:grpSpPr>
        <p:sp>
          <p:nvSpPr>
            <p:cNvPr id="258051" name="Oval 3"/>
            <p:cNvSpPr>
              <a:spLocks noChangeArrowheads="1"/>
            </p:cNvSpPr>
            <p:nvPr/>
          </p:nvSpPr>
          <p:spPr bwMode="auto">
            <a:xfrm>
              <a:off x="1776" y="672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2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3" name="Oval 5"/>
            <p:cNvSpPr>
              <a:spLocks noChangeArrowheads="1"/>
            </p:cNvSpPr>
            <p:nvPr/>
          </p:nvSpPr>
          <p:spPr bwMode="auto">
            <a:xfrm>
              <a:off x="2832" y="124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G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4" name="Oval 6"/>
            <p:cNvSpPr>
              <a:spLocks noChangeArrowheads="1"/>
            </p:cNvSpPr>
            <p:nvPr/>
          </p:nvSpPr>
          <p:spPr bwMode="auto">
            <a:xfrm>
              <a:off x="144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5" name="Oval 7"/>
            <p:cNvSpPr>
              <a:spLocks noChangeArrowheads="1"/>
            </p:cNvSpPr>
            <p:nvPr/>
          </p:nvSpPr>
          <p:spPr bwMode="auto">
            <a:xfrm>
              <a:off x="480" y="268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6" name="Oval 8"/>
            <p:cNvSpPr>
              <a:spLocks noChangeArrowheads="1"/>
            </p:cNvSpPr>
            <p:nvPr/>
          </p:nvSpPr>
          <p:spPr bwMode="auto">
            <a:xfrm>
              <a:off x="1296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7" name="Oval 9"/>
            <p:cNvSpPr>
              <a:spLocks noChangeArrowheads="1"/>
            </p:cNvSpPr>
            <p:nvPr/>
          </p:nvSpPr>
          <p:spPr bwMode="auto">
            <a:xfrm>
              <a:off x="2160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4000">
                <a:latin typeface="Times New Roman" pitchFamily="18" charset="0"/>
              </a:endParaRPr>
            </a:p>
          </p:txBody>
        </p:sp>
        <p:sp>
          <p:nvSpPr>
            <p:cNvPr id="258058" name="Line 10"/>
            <p:cNvSpPr>
              <a:spLocks noChangeShapeType="1"/>
            </p:cNvSpPr>
            <p:nvPr/>
          </p:nvSpPr>
          <p:spPr bwMode="auto">
            <a:xfrm flipH="1">
              <a:off x="1056" y="864"/>
              <a:ext cx="72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9" name="Line 11"/>
            <p:cNvSpPr>
              <a:spLocks noChangeShapeType="1"/>
            </p:cNvSpPr>
            <p:nvPr/>
          </p:nvSpPr>
          <p:spPr bwMode="auto">
            <a:xfrm flipH="1">
              <a:off x="336" y="1584"/>
              <a:ext cx="432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>
              <a:off x="1104" y="1536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1" name="Line 13"/>
            <p:cNvSpPr>
              <a:spLocks noChangeShapeType="1"/>
            </p:cNvSpPr>
            <p:nvPr/>
          </p:nvSpPr>
          <p:spPr bwMode="auto">
            <a:xfrm>
              <a:off x="432" y="2304"/>
              <a:ext cx="192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2" name="Line 14"/>
            <p:cNvSpPr>
              <a:spLocks noChangeShapeType="1"/>
            </p:cNvSpPr>
            <p:nvPr/>
          </p:nvSpPr>
          <p:spPr bwMode="auto">
            <a:xfrm>
              <a:off x="2208" y="864"/>
              <a:ext cx="72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3" name="Line 15"/>
            <p:cNvSpPr>
              <a:spLocks noChangeShapeType="1"/>
            </p:cNvSpPr>
            <p:nvPr/>
          </p:nvSpPr>
          <p:spPr bwMode="auto">
            <a:xfrm flipH="1">
              <a:off x="2496" y="1536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542925" y="304800"/>
            <a:ext cx="540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所得次优二叉树如下所示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76200" y="5078413"/>
            <a:ext cx="40687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查找比较“总次数”</a:t>
            </a:r>
          </a:p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= 3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+4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+3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  <a:p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+1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+3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52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4572000" y="5078413"/>
            <a:ext cx="40687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查找比较“总次数”</a:t>
            </a:r>
          </a:p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= 3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+3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+1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  <a:p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+3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+3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59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5562600" y="1524000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与折半查找相比较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953000" y="2362200"/>
            <a:ext cx="3962400" cy="2209800"/>
            <a:chOff x="3120" y="1488"/>
            <a:chExt cx="2496" cy="1392"/>
          </a:xfrm>
        </p:grpSpPr>
        <p:sp>
          <p:nvSpPr>
            <p:cNvPr id="258069" name="Oval 21"/>
            <p:cNvSpPr>
              <a:spLocks noChangeArrowheads="1"/>
            </p:cNvSpPr>
            <p:nvPr/>
          </p:nvSpPr>
          <p:spPr bwMode="auto">
            <a:xfrm>
              <a:off x="4224" y="1488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D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3456" y="2016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3120" y="259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3840" y="259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4992" y="2016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4608" y="259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E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5" name="Oval 27"/>
            <p:cNvSpPr>
              <a:spLocks noChangeArrowheads="1"/>
            </p:cNvSpPr>
            <p:nvPr/>
          </p:nvSpPr>
          <p:spPr bwMode="auto">
            <a:xfrm>
              <a:off x="5328" y="259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G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H="1">
              <a:off x="3600" y="1632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7" name="Line 29"/>
            <p:cNvSpPr>
              <a:spLocks noChangeShapeType="1"/>
            </p:cNvSpPr>
            <p:nvPr/>
          </p:nvSpPr>
          <p:spPr bwMode="auto">
            <a:xfrm flipH="1">
              <a:off x="326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8" name="Line 30"/>
            <p:cNvSpPr>
              <a:spLocks noChangeShapeType="1"/>
            </p:cNvSpPr>
            <p:nvPr/>
          </p:nvSpPr>
          <p:spPr bwMode="auto">
            <a:xfrm>
              <a:off x="3744" y="2160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>
              <a:off x="4512" y="1632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0" name="Line 32"/>
            <p:cNvSpPr>
              <a:spLocks noChangeShapeType="1"/>
            </p:cNvSpPr>
            <p:nvPr/>
          </p:nvSpPr>
          <p:spPr bwMode="auto">
            <a:xfrm flipH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1" name="Line 33"/>
            <p:cNvSpPr>
              <a:spLocks noChangeShapeType="1"/>
            </p:cNvSpPr>
            <p:nvPr/>
          </p:nvSpPr>
          <p:spPr bwMode="auto">
            <a:xfrm>
              <a:off x="5280" y="2160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27088" y="908050"/>
            <a:ext cx="4610100" cy="3554413"/>
            <a:chOff x="521" y="572"/>
            <a:chExt cx="2904" cy="2239"/>
          </a:xfrm>
        </p:grpSpPr>
        <p:sp>
          <p:nvSpPr>
            <p:cNvPr id="258083" name="Text Box 35"/>
            <p:cNvSpPr txBox="1">
              <a:spLocks noChangeArrowheads="1"/>
            </p:cNvSpPr>
            <p:nvPr/>
          </p:nvSpPr>
          <p:spPr bwMode="auto">
            <a:xfrm>
              <a:off x="521" y="188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8084" name="Text Box 36"/>
            <p:cNvSpPr txBox="1">
              <a:spLocks noChangeArrowheads="1"/>
            </p:cNvSpPr>
            <p:nvPr/>
          </p:nvSpPr>
          <p:spPr bwMode="auto">
            <a:xfrm>
              <a:off x="793" y="2523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703" y="102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8086" name="Text Box 38"/>
            <p:cNvSpPr txBox="1">
              <a:spLocks noChangeArrowheads="1"/>
            </p:cNvSpPr>
            <p:nvPr/>
          </p:nvSpPr>
          <p:spPr bwMode="auto">
            <a:xfrm>
              <a:off x="1474" y="175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8087" name="Text Box 39"/>
            <p:cNvSpPr txBox="1">
              <a:spLocks noChangeArrowheads="1"/>
            </p:cNvSpPr>
            <p:nvPr/>
          </p:nvSpPr>
          <p:spPr bwMode="auto">
            <a:xfrm>
              <a:off x="2154" y="57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58088" name="Text Box 40"/>
            <p:cNvSpPr txBox="1">
              <a:spLocks noChangeArrowheads="1"/>
            </p:cNvSpPr>
            <p:nvPr/>
          </p:nvSpPr>
          <p:spPr bwMode="auto">
            <a:xfrm>
              <a:off x="3107" y="1071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8089" name="Text Box 41"/>
            <p:cNvSpPr txBox="1">
              <a:spLocks noChangeArrowheads="1"/>
            </p:cNvSpPr>
            <p:nvPr/>
          </p:nvSpPr>
          <p:spPr bwMode="auto">
            <a:xfrm>
              <a:off x="2109" y="175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643438" y="2205038"/>
            <a:ext cx="4500562" cy="2232025"/>
            <a:chOff x="2925" y="1389"/>
            <a:chExt cx="2835" cy="1406"/>
          </a:xfrm>
        </p:grpSpPr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>
              <a:off x="2925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>
              <a:off x="3379" y="179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8093" name="Text Box 45"/>
            <p:cNvSpPr txBox="1">
              <a:spLocks noChangeArrowheads="1"/>
            </p:cNvSpPr>
            <p:nvPr/>
          </p:nvSpPr>
          <p:spPr bwMode="auto">
            <a:xfrm>
              <a:off x="3651" y="250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8094" name="Text Box 46"/>
            <p:cNvSpPr txBox="1">
              <a:spLocks noChangeArrowheads="1"/>
            </p:cNvSpPr>
            <p:nvPr/>
          </p:nvSpPr>
          <p:spPr bwMode="auto">
            <a:xfrm>
              <a:off x="4467" y="138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8095" name="Text Box 47"/>
            <p:cNvSpPr txBox="1">
              <a:spLocks noChangeArrowheads="1"/>
            </p:cNvSpPr>
            <p:nvPr/>
          </p:nvSpPr>
          <p:spPr bwMode="auto">
            <a:xfrm>
              <a:off x="4422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58096" name="Text Box 48"/>
            <p:cNvSpPr txBox="1">
              <a:spLocks noChangeArrowheads="1"/>
            </p:cNvSpPr>
            <p:nvPr/>
          </p:nvSpPr>
          <p:spPr bwMode="auto">
            <a:xfrm>
              <a:off x="5103" y="179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8097" name="Text Box 49"/>
            <p:cNvSpPr txBox="1">
              <a:spLocks noChangeArrowheads="1"/>
            </p:cNvSpPr>
            <p:nvPr/>
          </p:nvSpPr>
          <p:spPr bwMode="auto">
            <a:xfrm>
              <a:off x="5442" y="238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5" grpId="0" autoUpdateAnimBg="0"/>
      <p:bldP spid="258066" grpId="0" autoUpdateAnimBg="0"/>
      <p:bldP spid="25806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14325" y="801688"/>
            <a:ext cx="859581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CreateSOSTre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SOSTree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T, 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SSTable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ST)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//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由有序表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ST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构造一棵次优查找树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// ST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的数据元素含有权值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weight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ST.length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= 0)  T =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NULL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else {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FindSW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ST);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//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按照有序表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ST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中各数据元素</a:t>
            </a:r>
          </a:p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weight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值求累计权值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表</a:t>
            </a:r>
            <a:r>
              <a:rPr lang="en-US" altLang="zh-CN" sz="3200" dirty="0" err="1" smtClean="0">
                <a:solidFill>
                  <a:srgbClr val="FF3300"/>
                </a:solidFill>
                <a:ea typeface="楷体_GB2312" pitchFamily="49" charset="-122"/>
              </a:rPr>
              <a:t>sw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SecondOpiamal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(T, </a:t>
            </a:r>
            <a:r>
              <a:rPr kumimoji="1" lang="en-US" altLang="zh-CN" sz="32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ST.elem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1, </a:t>
            </a:r>
            <a:r>
              <a:rPr kumimoji="1" lang="en-US" altLang="zh-CN" sz="32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ST.length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OK;</a:t>
            </a:r>
          </a:p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CreatSOSTree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构造次优二叉树的算法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77800" y="3284538"/>
            <a:ext cx="6492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隶书" pitchFamily="49" charset="-122"/>
                <a:ea typeface="隶书" pitchFamily="49" charset="-122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647572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68313" y="2420938"/>
            <a:ext cx="3382962" cy="5048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180975" y="981075"/>
            <a:ext cx="8928100" cy="58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SecondOptimal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BiTree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T,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ElemType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R[], </a:t>
            </a:r>
          </a:p>
          <a:p>
            <a:pPr>
              <a:spcBef>
                <a:spcPct val="1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float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[],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low,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high)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kumimoji="1" lang="en-US" altLang="zh-CN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由有序表</a:t>
            </a:r>
            <a:r>
              <a:rPr kumimoji="1" lang="en-US" altLang="zh-CN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R[low..high]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及其累计权值表</a:t>
            </a:r>
            <a:r>
              <a:rPr kumimoji="1" lang="en-US" altLang="zh-CN" sz="2200" b="1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sw</a:t>
            </a:r>
            <a:r>
              <a:rPr kumimoji="1" lang="en-US" altLang="zh-CN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递归构造次优查找树</a:t>
            </a:r>
            <a:r>
              <a:rPr kumimoji="1" lang="en-US" altLang="zh-CN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10000"/>
              </a:spcBef>
            </a:pPr>
            <a:r>
              <a:rPr kumimoji="1" lang="zh-CN" altLang="en-US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选择最小的</a:t>
            </a:r>
            <a:r>
              <a:rPr kumimoji="1" lang="en-US" altLang="zh-CN" sz="2800" b="1" dirty="0" err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ΔP</a:t>
            </a:r>
            <a:r>
              <a:rPr kumimoji="1" lang="en-US" altLang="zh-CN" sz="2800" b="1" baseline="-25000" dirty="0" err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endParaRPr kumimoji="1" lang="zh-CN" altLang="en-US" sz="28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(T =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BiTNode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))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ERROR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kumimoji="1" lang="en-US" altLang="zh-CN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T-&gt;data = R[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];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                          </a:t>
            </a:r>
            <a:r>
              <a:rPr kumimoji="1" lang="en-US" altLang="zh-CN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生成结点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en-US" altLang="zh-CN" sz="2400" dirty="0">
                <a:latin typeface="Times New Roman" pitchFamily="18" charset="0"/>
              </a:rPr>
              <a:t> (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==</a:t>
            </a:r>
            <a:r>
              <a:rPr kumimoji="1" lang="en-US" altLang="zh-CN" sz="2400" dirty="0">
                <a:latin typeface="Times New Roman" pitchFamily="18" charset="0"/>
              </a:rPr>
              <a:t>low)  T-&gt;</a:t>
            </a:r>
            <a:r>
              <a:rPr kumimoji="1" lang="en-US" altLang="zh-CN" sz="2400" dirty="0" err="1">
                <a:latin typeface="Times New Roman" pitchFamily="18" charset="0"/>
              </a:rPr>
              <a:t>lchild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b="1" dirty="0"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;                         // </a:t>
            </a:r>
            <a:r>
              <a:rPr kumimoji="1" lang="zh-CN" altLang="en-US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左子树空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else  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SecondOptimal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(T-&gt;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lchild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, R, 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sw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, low, i-1);</a:t>
            </a:r>
            <a:r>
              <a:rPr kumimoji="1"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构造左子树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en-US" altLang="zh-CN" sz="2400" dirty="0">
                <a:latin typeface="Times New Roman" pitchFamily="18" charset="0"/>
              </a:rPr>
              <a:t> (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==</a:t>
            </a:r>
            <a:r>
              <a:rPr kumimoji="1" lang="en-US" altLang="zh-CN" sz="2400" dirty="0">
                <a:latin typeface="Times New Roman" pitchFamily="18" charset="0"/>
              </a:rPr>
              <a:t>high)  T-&gt;</a:t>
            </a:r>
            <a:r>
              <a:rPr kumimoji="1" lang="en-US" altLang="zh-CN" sz="2400" dirty="0" err="1">
                <a:latin typeface="Times New Roman" pitchFamily="18" charset="0"/>
              </a:rPr>
              <a:t>rchild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b="1" dirty="0">
                <a:latin typeface="Times New Roman" pitchFamily="18" charset="0"/>
              </a:rPr>
              <a:t>NULL</a:t>
            </a:r>
            <a:r>
              <a:rPr kumimoji="1" lang="en-US" altLang="zh-CN" sz="2400" dirty="0">
                <a:latin typeface="Times New Roman" pitchFamily="18" charset="0"/>
              </a:rPr>
              <a:t>;</a:t>
            </a:r>
            <a:r>
              <a:rPr kumimoji="1"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                      </a:t>
            </a:r>
            <a:r>
              <a:rPr kumimoji="1" lang="en-US" altLang="zh-CN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右子树空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else</a:t>
            </a:r>
            <a:r>
              <a:rPr kumimoji="1"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SecondOptimal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(T-&gt;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rchild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, R, </a:t>
            </a:r>
            <a:r>
              <a:rPr kumimoji="1" lang="en-US" altLang="zh-CN" sz="2400" dirty="0" err="1">
                <a:solidFill>
                  <a:srgbClr val="FF00FF"/>
                </a:solidFill>
                <a:latin typeface="Times New Roman" pitchFamily="18" charset="0"/>
              </a:rPr>
              <a:t>sw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</a:rPr>
              <a:t>, i+1, high);</a:t>
            </a:r>
            <a:r>
              <a:rPr kumimoji="1"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构造右子树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return</a:t>
            </a:r>
            <a:r>
              <a:rPr kumimoji="1" lang="en-US" altLang="zh-CN" sz="2400" dirty="0">
                <a:latin typeface="Times New Roman" pitchFamily="18" charset="0"/>
              </a:rPr>
              <a:t> OK;</a:t>
            </a:r>
          </a:p>
          <a:p>
            <a:pPr>
              <a:spcBef>
                <a:spcPct val="1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  <a:r>
              <a:rPr kumimoji="1" lang="en-US" altLang="zh-CN" sz="2400" dirty="0">
                <a:latin typeface="Times New Roman" pitchFamily="18" charset="0"/>
              </a:rPr>
              <a:t> // </a:t>
            </a:r>
            <a:r>
              <a:rPr kumimoji="1" lang="en-US" altLang="zh-CN" sz="2400" dirty="0" err="1">
                <a:latin typeface="Times New Roman" pitchFamily="18" charset="0"/>
              </a:rPr>
              <a:t>SecondOptimal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508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构造次优二叉树的递归算法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3924300" y="2420938"/>
            <a:ext cx="720725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②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8534083" y="4221163"/>
            <a:ext cx="6477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787900" y="2420938"/>
            <a:ext cx="6492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③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0" y="2924175"/>
            <a:ext cx="576263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④ </a:t>
            </a:r>
            <a:endParaRPr kumimoji="1" lang="en-US" altLang="zh-CN" sz="2400" b="1" baseline="-25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8534083" y="5013325"/>
            <a:ext cx="6477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397250" y="5819775"/>
            <a:ext cx="474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时间复杂度为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nlogn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5709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95400" y="327818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三、有序查找表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1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1809750"/>
            <a:ext cx="7469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一、静态查找表数据类型定义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20" name="Text Box 4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二、顺序查找表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219200" y="0"/>
            <a:ext cx="6696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6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9.2  </a:t>
            </a:r>
            <a:r>
              <a:rPr kumimoji="1" lang="zh-CN" altLang="en-US" sz="66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静 态 查 找 表</a:t>
            </a:r>
            <a:endParaRPr kumimoji="1" lang="zh-CN" altLang="en-US" sz="2400" b="1">
              <a:solidFill>
                <a:srgbClr val="8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1349375" y="4027488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239624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68425" y="4899025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五、索引顺序表</a:t>
            </a:r>
            <a:endParaRPr kumimoji="1" lang="zh-CN" altLang="en-US" sz="240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7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25600" y="2905125"/>
            <a:ext cx="4298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9.2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静态查找表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0339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00200" y="4005263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9.3  </a:t>
            </a:r>
            <a:r>
              <a:rPr kumimoji="1" lang="zh-CN" altLang="en-US" sz="4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动态查找树表</a:t>
            </a:r>
            <a:endParaRPr kumimoji="1" lang="zh-CN" altLang="en-US" sz="2400" b="1" dirty="0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034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3089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9.4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哈希表</a:t>
            </a:r>
          </a:p>
        </p:txBody>
      </p:sp>
      <p:sp>
        <p:nvSpPr>
          <p:cNvPr id="270341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19250" y="1801813"/>
            <a:ext cx="37020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9.1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基本概念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38213" y="207963"/>
            <a:ext cx="749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第九章 查找表</a:t>
            </a:r>
          </a:p>
        </p:txBody>
      </p:sp>
    </p:spTree>
    <p:extLst>
      <p:ext uri="{BB962C8B-B14F-4D97-AF65-F5344CB8AC3E}">
        <p14:creationId xmlns:p14="http://schemas.microsoft.com/office/powerpoint/2010/main" val="148805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1081088" y="187166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折半查找判定树</a:t>
            </a: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8207" name="Oval 31"/>
          <p:cNvSpPr>
            <a:spLocks noChangeArrowheads="1"/>
          </p:cNvSpPr>
          <p:nvPr/>
        </p:nvSpPr>
        <p:spPr bwMode="auto">
          <a:xfrm>
            <a:off x="2062163" y="24606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08" name="Oval 32"/>
          <p:cNvSpPr>
            <a:spLocks noChangeArrowheads="1"/>
          </p:cNvSpPr>
          <p:nvPr/>
        </p:nvSpPr>
        <p:spPr bwMode="auto">
          <a:xfrm>
            <a:off x="842963" y="32988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09" name="Oval 33"/>
          <p:cNvSpPr>
            <a:spLocks noChangeArrowheads="1"/>
          </p:cNvSpPr>
          <p:nvPr/>
        </p:nvSpPr>
        <p:spPr bwMode="auto">
          <a:xfrm>
            <a:off x="3095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10" name="Oval 34"/>
          <p:cNvSpPr>
            <a:spLocks noChangeArrowheads="1"/>
          </p:cNvSpPr>
          <p:nvPr/>
        </p:nvSpPr>
        <p:spPr bwMode="auto">
          <a:xfrm>
            <a:off x="14525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11" name="Oval 35"/>
          <p:cNvSpPr>
            <a:spLocks noChangeArrowheads="1"/>
          </p:cNvSpPr>
          <p:nvPr/>
        </p:nvSpPr>
        <p:spPr bwMode="auto">
          <a:xfrm>
            <a:off x="3281363" y="32988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12" name="Oval 36"/>
          <p:cNvSpPr>
            <a:spLocks noChangeArrowheads="1"/>
          </p:cNvSpPr>
          <p:nvPr/>
        </p:nvSpPr>
        <p:spPr bwMode="auto">
          <a:xfrm>
            <a:off x="26717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13" name="Oval 37"/>
          <p:cNvSpPr>
            <a:spLocks noChangeArrowheads="1"/>
          </p:cNvSpPr>
          <p:nvPr/>
        </p:nvSpPr>
        <p:spPr bwMode="auto">
          <a:xfrm>
            <a:off x="38147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78214" name="Line 38"/>
          <p:cNvSpPr>
            <a:spLocks noChangeShapeType="1"/>
          </p:cNvSpPr>
          <p:nvPr/>
        </p:nvSpPr>
        <p:spPr bwMode="auto">
          <a:xfrm flipH="1">
            <a:off x="1071563" y="2689225"/>
            <a:ext cx="990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5" name="Line 39"/>
          <p:cNvSpPr>
            <a:spLocks noChangeShapeType="1"/>
          </p:cNvSpPr>
          <p:nvPr/>
        </p:nvSpPr>
        <p:spPr bwMode="auto">
          <a:xfrm flipH="1">
            <a:off x="538163" y="3527425"/>
            <a:ext cx="304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6" name="Line 40"/>
          <p:cNvSpPr>
            <a:spLocks noChangeShapeType="1"/>
          </p:cNvSpPr>
          <p:nvPr/>
        </p:nvSpPr>
        <p:spPr bwMode="auto">
          <a:xfrm>
            <a:off x="1300163" y="3527425"/>
            <a:ext cx="3810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7" name="Line 41"/>
          <p:cNvSpPr>
            <a:spLocks noChangeShapeType="1"/>
          </p:cNvSpPr>
          <p:nvPr/>
        </p:nvSpPr>
        <p:spPr bwMode="auto">
          <a:xfrm>
            <a:off x="2519363" y="2689225"/>
            <a:ext cx="990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8" name="Line 42"/>
          <p:cNvSpPr>
            <a:spLocks noChangeShapeType="1"/>
          </p:cNvSpPr>
          <p:nvPr/>
        </p:nvSpPr>
        <p:spPr bwMode="auto">
          <a:xfrm flipH="1">
            <a:off x="2900363" y="3527425"/>
            <a:ext cx="3810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9" name="Line 43"/>
          <p:cNvSpPr>
            <a:spLocks noChangeShapeType="1"/>
          </p:cNvSpPr>
          <p:nvPr/>
        </p:nvSpPr>
        <p:spPr bwMode="auto">
          <a:xfrm>
            <a:off x="3738563" y="3527425"/>
            <a:ext cx="304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28" name="Text Box 52"/>
          <p:cNvSpPr txBox="1">
            <a:spLocks noChangeArrowheads="1"/>
          </p:cNvSpPr>
          <p:nvPr/>
        </p:nvSpPr>
        <p:spPr bwMode="auto">
          <a:xfrm>
            <a:off x="827088" y="244475"/>
            <a:ext cx="6777037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关键字： 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A   B   C   D    E    F   G      </a:t>
            </a:r>
          </a:p>
        </p:txBody>
      </p:sp>
      <p:sp>
        <p:nvSpPr>
          <p:cNvPr id="178229" name="Text Box 53"/>
          <p:cNvSpPr txBox="1">
            <a:spLocks noChangeArrowheads="1"/>
          </p:cNvSpPr>
          <p:nvPr/>
        </p:nvSpPr>
        <p:spPr bwMode="auto">
          <a:xfrm>
            <a:off x="6294438" y="225425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178230" name="Text Box 54"/>
          <p:cNvSpPr txBox="1">
            <a:spLocks noChangeArrowheads="1"/>
          </p:cNvSpPr>
          <p:nvPr/>
        </p:nvSpPr>
        <p:spPr bwMode="auto">
          <a:xfrm>
            <a:off x="6904038" y="225425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132263" y="4643438"/>
            <a:ext cx="457200" cy="992187"/>
            <a:chOff x="2603" y="2925"/>
            <a:chExt cx="288" cy="625"/>
          </a:xfrm>
        </p:grpSpPr>
        <p:sp>
          <p:nvSpPr>
            <p:cNvPr id="178231" name="Oval 55"/>
            <p:cNvSpPr>
              <a:spLocks noChangeArrowheads="1"/>
            </p:cNvSpPr>
            <p:nvPr/>
          </p:nvSpPr>
          <p:spPr bwMode="auto">
            <a:xfrm>
              <a:off x="2603" y="326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endParaRPr kumimoji="1" lang="en-US" altLang="zh-CN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78232" name="Line 56"/>
            <p:cNvSpPr>
              <a:spLocks noChangeShapeType="1"/>
            </p:cNvSpPr>
            <p:nvPr/>
          </p:nvSpPr>
          <p:spPr bwMode="auto">
            <a:xfrm>
              <a:off x="2610" y="2925"/>
              <a:ext cx="107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403725" y="5626100"/>
            <a:ext cx="457200" cy="992188"/>
            <a:chOff x="2603" y="2925"/>
            <a:chExt cx="288" cy="625"/>
          </a:xfrm>
        </p:grpSpPr>
        <p:sp>
          <p:nvSpPr>
            <p:cNvPr id="178235" name="Oval 59"/>
            <p:cNvSpPr>
              <a:spLocks noChangeArrowheads="1"/>
            </p:cNvSpPr>
            <p:nvPr/>
          </p:nvSpPr>
          <p:spPr bwMode="auto">
            <a:xfrm>
              <a:off x="2603" y="326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78236" name="Line 60"/>
            <p:cNvSpPr>
              <a:spLocks noChangeShapeType="1"/>
            </p:cNvSpPr>
            <p:nvPr/>
          </p:nvSpPr>
          <p:spPr bwMode="auto">
            <a:xfrm>
              <a:off x="2610" y="2925"/>
              <a:ext cx="107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848225" y="2389188"/>
            <a:ext cx="4279900" cy="3213100"/>
            <a:chOff x="3054" y="1505"/>
            <a:chExt cx="2696" cy="2024"/>
          </a:xfrm>
        </p:grpSpPr>
        <p:sp>
          <p:nvSpPr>
            <p:cNvPr id="178237" name="Oval 61"/>
            <p:cNvSpPr>
              <a:spLocks noChangeArrowheads="1"/>
            </p:cNvSpPr>
            <p:nvPr/>
          </p:nvSpPr>
          <p:spPr bwMode="auto">
            <a:xfrm>
              <a:off x="4158" y="1505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E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38" name="Oval 62"/>
            <p:cNvSpPr>
              <a:spLocks noChangeArrowheads="1"/>
            </p:cNvSpPr>
            <p:nvPr/>
          </p:nvSpPr>
          <p:spPr bwMode="auto">
            <a:xfrm>
              <a:off x="3390" y="2033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39" name="Oval 63"/>
            <p:cNvSpPr>
              <a:spLocks noChangeArrowheads="1"/>
            </p:cNvSpPr>
            <p:nvPr/>
          </p:nvSpPr>
          <p:spPr bwMode="auto">
            <a:xfrm>
              <a:off x="3054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40" name="Oval 64"/>
            <p:cNvSpPr>
              <a:spLocks noChangeArrowheads="1"/>
            </p:cNvSpPr>
            <p:nvPr/>
          </p:nvSpPr>
          <p:spPr bwMode="auto">
            <a:xfrm>
              <a:off x="3774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41" name="Oval 65"/>
            <p:cNvSpPr>
              <a:spLocks noChangeArrowheads="1"/>
            </p:cNvSpPr>
            <p:nvPr/>
          </p:nvSpPr>
          <p:spPr bwMode="auto">
            <a:xfrm>
              <a:off x="4926" y="2033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G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42" name="Oval 66"/>
            <p:cNvSpPr>
              <a:spLocks noChangeArrowheads="1"/>
            </p:cNvSpPr>
            <p:nvPr/>
          </p:nvSpPr>
          <p:spPr bwMode="auto">
            <a:xfrm>
              <a:off x="4542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78243" name="Oval 67"/>
            <p:cNvSpPr>
              <a:spLocks noChangeArrowheads="1"/>
            </p:cNvSpPr>
            <p:nvPr/>
          </p:nvSpPr>
          <p:spPr bwMode="auto">
            <a:xfrm>
              <a:off x="5262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endParaRPr kumimoji="1" lang="en-US" altLang="zh-CN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78244" name="Line 68"/>
            <p:cNvSpPr>
              <a:spLocks noChangeShapeType="1"/>
            </p:cNvSpPr>
            <p:nvPr/>
          </p:nvSpPr>
          <p:spPr bwMode="auto">
            <a:xfrm flipH="1">
              <a:off x="3534" y="1649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5" name="Line 69"/>
            <p:cNvSpPr>
              <a:spLocks noChangeShapeType="1"/>
            </p:cNvSpPr>
            <p:nvPr/>
          </p:nvSpPr>
          <p:spPr bwMode="auto">
            <a:xfrm flipH="1">
              <a:off x="3198" y="2177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6" name="Line 70"/>
            <p:cNvSpPr>
              <a:spLocks noChangeShapeType="1"/>
            </p:cNvSpPr>
            <p:nvPr/>
          </p:nvSpPr>
          <p:spPr bwMode="auto">
            <a:xfrm>
              <a:off x="3678" y="2177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7" name="Line 71"/>
            <p:cNvSpPr>
              <a:spLocks noChangeShapeType="1"/>
            </p:cNvSpPr>
            <p:nvPr/>
          </p:nvSpPr>
          <p:spPr bwMode="auto">
            <a:xfrm>
              <a:off x="4446" y="1649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8" name="Line 72"/>
            <p:cNvSpPr>
              <a:spLocks noChangeShapeType="1"/>
            </p:cNvSpPr>
            <p:nvPr/>
          </p:nvSpPr>
          <p:spPr bwMode="auto">
            <a:xfrm flipH="1">
              <a:off x="4686" y="2177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9" name="Line 73"/>
            <p:cNvSpPr>
              <a:spLocks noChangeShapeType="1"/>
            </p:cNvSpPr>
            <p:nvPr/>
          </p:nvSpPr>
          <p:spPr bwMode="auto">
            <a:xfrm>
              <a:off x="5214" y="2177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3942" y="2904"/>
              <a:ext cx="288" cy="625"/>
              <a:chOff x="2603" y="2925"/>
              <a:chExt cx="288" cy="625"/>
            </a:xfrm>
          </p:grpSpPr>
          <p:sp>
            <p:nvSpPr>
              <p:cNvPr id="178261" name="Oval 85"/>
              <p:cNvSpPr>
                <a:spLocks noChangeArrowheads="1"/>
              </p:cNvSpPr>
              <p:nvPr/>
            </p:nvSpPr>
            <p:spPr bwMode="auto">
              <a:xfrm>
                <a:off x="2603" y="3262"/>
                <a:ext cx="288" cy="288"/>
              </a:xfrm>
              <a:prstGeom prst="ellipse">
                <a:avLst/>
              </a:prstGeom>
              <a:solidFill>
                <a:srgbClr val="99CCFF">
                  <a:alpha val="50000"/>
                </a:srgbClr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3333FF"/>
                    </a:solidFill>
                    <a:latin typeface="Times New Roman" pitchFamily="18" charset="0"/>
                  </a:rPr>
                  <a:t>D</a:t>
                </a:r>
                <a:endParaRPr kumimoji="1" lang="en-US" altLang="zh-CN" sz="3600">
                  <a:solidFill>
                    <a:srgbClr val="3333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262" name="Line 86"/>
              <p:cNvSpPr>
                <a:spLocks noChangeShapeType="1"/>
              </p:cNvSpPr>
              <p:nvPr/>
            </p:nvSpPr>
            <p:spPr bwMode="auto">
              <a:xfrm>
                <a:off x="2610" y="2925"/>
                <a:ext cx="107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5462" y="2893"/>
              <a:ext cx="288" cy="625"/>
              <a:chOff x="2603" y="2925"/>
              <a:chExt cx="288" cy="625"/>
            </a:xfrm>
          </p:grpSpPr>
          <p:sp>
            <p:nvSpPr>
              <p:cNvPr id="178264" name="Oval 88"/>
              <p:cNvSpPr>
                <a:spLocks noChangeArrowheads="1"/>
              </p:cNvSpPr>
              <p:nvPr/>
            </p:nvSpPr>
            <p:spPr bwMode="auto">
              <a:xfrm>
                <a:off x="2603" y="3262"/>
                <a:ext cx="288" cy="288"/>
              </a:xfrm>
              <a:prstGeom prst="ellipse">
                <a:avLst/>
              </a:prstGeom>
              <a:solidFill>
                <a:srgbClr val="99CCFF">
                  <a:alpha val="50000"/>
                </a:srgbClr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FF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36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265" name="Line 89"/>
              <p:cNvSpPr>
                <a:spLocks noChangeShapeType="1"/>
              </p:cNvSpPr>
              <p:nvPr/>
            </p:nvSpPr>
            <p:spPr bwMode="auto">
              <a:xfrm>
                <a:off x="2610" y="2925"/>
                <a:ext cx="107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406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29" grpId="0"/>
      <p:bldP spid="1782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081088" y="187166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折半查找判定树</a:t>
            </a: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0227" name="Oval 3"/>
          <p:cNvSpPr>
            <a:spLocks noChangeArrowheads="1"/>
          </p:cNvSpPr>
          <p:nvPr/>
        </p:nvSpPr>
        <p:spPr bwMode="auto">
          <a:xfrm>
            <a:off x="2062163" y="24606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842963" y="32988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3095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14525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3281363" y="32988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6717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3814763" y="4213225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endParaRPr kumimoji="1" lang="en-US" altLang="zh-CN" sz="36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>
            <a:off x="1071563" y="2689225"/>
            <a:ext cx="990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 flipH="1">
            <a:off x="538163" y="3527425"/>
            <a:ext cx="304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1300163" y="3527425"/>
            <a:ext cx="3810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2519363" y="2689225"/>
            <a:ext cx="990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>
            <a:off x="2900363" y="3527425"/>
            <a:ext cx="3810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3738563" y="3527425"/>
            <a:ext cx="304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827088" y="244475"/>
            <a:ext cx="6777037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关键字： 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A   B   C   D    E    F   G      </a:t>
            </a:r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6294438" y="225425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6904038" y="225425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132263" y="4643438"/>
            <a:ext cx="457200" cy="992187"/>
            <a:chOff x="2603" y="2925"/>
            <a:chExt cx="288" cy="625"/>
          </a:xfrm>
        </p:grpSpPr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>
              <a:off x="2603" y="3262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0245" name="Line 21"/>
            <p:cNvSpPr>
              <a:spLocks noChangeShapeType="1"/>
            </p:cNvSpPr>
            <p:nvPr/>
          </p:nvSpPr>
          <p:spPr bwMode="auto">
            <a:xfrm>
              <a:off x="2610" y="2925"/>
              <a:ext cx="107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3217863" y="5176838"/>
            <a:ext cx="457200" cy="4572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 flipH="1">
            <a:off x="3467100" y="4627563"/>
            <a:ext cx="373063" cy="549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848225" y="2389188"/>
            <a:ext cx="4279900" cy="3213100"/>
            <a:chOff x="3054" y="1505"/>
            <a:chExt cx="2696" cy="2024"/>
          </a:xfrm>
        </p:grpSpPr>
        <p:sp>
          <p:nvSpPr>
            <p:cNvPr id="180250" name="Oval 26"/>
            <p:cNvSpPr>
              <a:spLocks noChangeArrowheads="1"/>
            </p:cNvSpPr>
            <p:nvPr/>
          </p:nvSpPr>
          <p:spPr bwMode="auto">
            <a:xfrm>
              <a:off x="4158" y="1505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E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1" name="Oval 27"/>
            <p:cNvSpPr>
              <a:spLocks noChangeArrowheads="1"/>
            </p:cNvSpPr>
            <p:nvPr/>
          </p:nvSpPr>
          <p:spPr bwMode="auto">
            <a:xfrm>
              <a:off x="3390" y="2033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2" name="Oval 28"/>
            <p:cNvSpPr>
              <a:spLocks noChangeArrowheads="1"/>
            </p:cNvSpPr>
            <p:nvPr/>
          </p:nvSpPr>
          <p:spPr bwMode="auto">
            <a:xfrm>
              <a:off x="3054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3" name="Oval 29"/>
            <p:cNvSpPr>
              <a:spLocks noChangeArrowheads="1"/>
            </p:cNvSpPr>
            <p:nvPr/>
          </p:nvSpPr>
          <p:spPr bwMode="auto">
            <a:xfrm>
              <a:off x="3774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4" name="Oval 30"/>
            <p:cNvSpPr>
              <a:spLocks noChangeArrowheads="1"/>
            </p:cNvSpPr>
            <p:nvPr/>
          </p:nvSpPr>
          <p:spPr bwMode="auto">
            <a:xfrm>
              <a:off x="4926" y="2033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G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5" name="Oval 31"/>
            <p:cNvSpPr>
              <a:spLocks noChangeArrowheads="1"/>
            </p:cNvSpPr>
            <p:nvPr/>
          </p:nvSpPr>
          <p:spPr bwMode="auto">
            <a:xfrm>
              <a:off x="4542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80256" name="Oval 32"/>
            <p:cNvSpPr>
              <a:spLocks noChangeArrowheads="1"/>
            </p:cNvSpPr>
            <p:nvPr/>
          </p:nvSpPr>
          <p:spPr bwMode="auto">
            <a:xfrm>
              <a:off x="5262" y="2609"/>
              <a:ext cx="288" cy="28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endParaRPr kumimoji="1" lang="en-US" altLang="zh-CN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 flipH="1">
              <a:off x="3534" y="1649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8" name="Line 34"/>
            <p:cNvSpPr>
              <a:spLocks noChangeShapeType="1"/>
            </p:cNvSpPr>
            <p:nvPr/>
          </p:nvSpPr>
          <p:spPr bwMode="auto">
            <a:xfrm flipH="1">
              <a:off x="3198" y="2177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>
              <a:off x="3678" y="2177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60" name="Line 36"/>
            <p:cNvSpPr>
              <a:spLocks noChangeShapeType="1"/>
            </p:cNvSpPr>
            <p:nvPr/>
          </p:nvSpPr>
          <p:spPr bwMode="auto">
            <a:xfrm>
              <a:off x="4446" y="1649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61" name="Line 37"/>
            <p:cNvSpPr>
              <a:spLocks noChangeShapeType="1"/>
            </p:cNvSpPr>
            <p:nvPr/>
          </p:nvSpPr>
          <p:spPr bwMode="auto">
            <a:xfrm flipH="1">
              <a:off x="4686" y="2177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62" name="Line 38"/>
            <p:cNvSpPr>
              <a:spLocks noChangeShapeType="1"/>
            </p:cNvSpPr>
            <p:nvPr/>
          </p:nvSpPr>
          <p:spPr bwMode="auto">
            <a:xfrm>
              <a:off x="5214" y="2177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942" y="2904"/>
              <a:ext cx="288" cy="625"/>
              <a:chOff x="2603" y="2925"/>
              <a:chExt cx="288" cy="625"/>
            </a:xfrm>
          </p:grpSpPr>
          <p:sp>
            <p:nvSpPr>
              <p:cNvPr id="180264" name="Oval 40"/>
              <p:cNvSpPr>
                <a:spLocks noChangeArrowheads="1"/>
              </p:cNvSpPr>
              <p:nvPr/>
            </p:nvSpPr>
            <p:spPr bwMode="auto">
              <a:xfrm>
                <a:off x="2603" y="3262"/>
                <a:ext cx="288" cy="288"/>
              </a:xfrm>
              <a:prstGeom prst="ellipse">
                <a:avLst/>
              </a:prstGeom>
              <a:solidFill>
                <a:srgbClr val="99CCFF">
                  <a:alpha val="50000"/>
                </a:srgbClr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3333FF"/>
                    </a:solidFill>
                    <a:latin typeface="Times New Roman" pitchFamily="18" charset="0"/>
                  </a:rPr>
                  <a:t>D</a:t>
                </a:r>
                <a:endParaRPr kumimoji="1" lang="en-US" altLang="zh-CN" sz="3600">
                  <a:solidFill>
                    <a:srgbClr val="3333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265" name="Line 41"/>
              <p:cNvSpPr>
                <a:spLocks noChangeShapeType="1"/>
              </p:cNvSpPr>
              <p:nvPr/>
            </p:nvSpPr>
            <p:spPr bwMode="auto">
              <a:xfrm>
                <a:off x="2610" y="2925"/>
                <a:ext cx="107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5462" y="2893"/>
              <a:ext cx="288" cy="625"/>
              <a:chOff x="2603" y="2925"/>
              <a:chExt cx="288" cy="625"/>
            </a:xfrm>
          </p:grpSpPr>
          <p:sp>
            <p:nvSpPr>
              <p:cNvPr id="180267" name="Oval 43"/>
              <p:cNvSpPr>
                <a:spLocks noChangeArrowheads="1"/>
              </p:cNvSpPr>
              <p:nvPr/>
            </p:nvSpPr>
            <p:spPr bwMode="auto">
              <a:xfrm>
                <a:off x="2603" y="3262"/>
                <a:ext cx="288" cy="288"/>
              </a:xfrm>
              <a:prstGeom prst="ellipse">
                <a:avLst/>
              </a:prstGeom>
              <a:solidFill>
                <a:srgbClr val="99CCFF">
                  <a:alpha val="50000"/>
                </a:srgbClr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>
                    <a:solidFill>
                      <a:srgbClr val="FF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36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268" name="Line 44"/>
              <p:cNvSpPr>
                <a:spLocks noChangeShapeType="1"/>
              </p:cNvSpPr>
              <p:nvPr/>
            </p:nvSpPr>
            <p:spPr bwMode="auto">
              <a:xfrm>
                <a:off x="2610" y="2925"/>
                <a:ext cx="107" cy="33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74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25600" y="2905125"/>
            <a:ext cx="4298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9.2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静态查找表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0339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00200" y="4005263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9.3  </a:t>
            </a:r>
            <a:r>
              <a:rPr kumimoji="1" lang="zh-CN" altLang="en-US" sz="4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动态查找树表</a:t>
            </a:r>
            <a:endParaRPr kumimoji="1" lang="zh-CN" altLang="en-US" sz="24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034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3089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9.4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哈希表</a:t>
            </a:r>
          </a:p>
        </p:txBody>
      </p:sp>
      <p:sp>
        <p:nvSpPr>
          <p:cNvPr id="270341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19250" y="1801813"/>
            <a:ext cx="37020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9.1  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基本概念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38213" y="207963"/>
            <a:ext cx="749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第九章 查找表</a:t>
            </a:r>
          </a:p>
        </p:txBody>
      </p:sp>
    </p:spTree>
    <p:extLst>
      <p:ext uri="{BB962C8B-B14F-4D97-AF65-F5344CB8AC3E}">
        <p14:creationId xmlns:p14="http://schemas.microsoft.com/office/powerpoint/2010/main" val="3158463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93800" y="2108200"/>
            <a:ext cx="729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一、二叉排序树（二叉查找树）</a:t>
            </a:r>
            <a:endParaRPr kumimoji="1" lang="zh-CN" altLang="en-US" sz="44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939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81100" y="28686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二、二叉平衡树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0" name="Rectangl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25550" y="3694113"/>
            <a:ext cx="247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三、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B - 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树</a:t>
            </a:r>
          </a:p>
        </p:txBody>
      </p:sp>
      <p:sp>
        <p:nvSpPr>
          <p:cNvPr id="39941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39838" y="4630738"/>
            <a:ext cx="2246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四、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000" b="1" baseline="3000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树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12800" y="223838"/>
            <a:ext cx="774700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6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9.3  </a:t>
            </a:r>
            <a:r>
              <a:rPr kumimoji="1" lang="zh-CN" altLang="en-US" sz="6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动 态 查 找 树 表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811213" y="2070100"/>
            <a:ext cx="439737" cy="633413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206500" y="5456238"/>
            <a:ext cx="2603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五、键   树</a:t>
            </a:r>
          </a:p>
        </p:txBody>
      </p:sp>
    </p:spTree>
    <p:extLst>
      <p:ext uri="{BB962C8B-B14F-4D97-AF65-F5344CB8AC3E}">
        <p14:creationId xmlns:p14="http://schemas.microsoft.com/office/powerpoint/2010/main" val="36442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76413" y="696913"/>
            <a:ext cx="55181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60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一、二叉排序树</a:t>
            </a:r>
            <a:endParaRPr kumimoji="1" lang="zh-CN" altLang="en-US" sz="4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98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7775" y="2201863"/>
            <a:ext cx="2317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．定义</a:t>
            </a:r>
          </a:p>
        </p:txBody>
      </p:sp>
      <p:sp>
        <p:nvSpPr>
          <p:cNvPr id="4198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89200" y="2963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．查找算法</a:t>
            </a:r>
          </a:p>
        </p:txBody>
      </p:sp>
      <p:sp>
        <p:nvSpPr>
          <p:cNvPr id="41989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66975" y="3725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．插入算法</a:t>
            </a:r>
            <a:endParaRPr kumimoji="1" lang="zh-CN" altLang="en-US" sz="4800">
              <a:latin typeface="Times New Roman" pitchFamily="18" charset="0"/>
            </a:endParaRPr>
          </a:p>
        </p:txBody>
      </p:sp>
      <p:sp>
        <p:nvSpPr>
          <p:cNvPr id="41990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6813" y="4487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．删除算法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473325" y="5359400"/>
            <a:ext cx="493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．查找性能的分析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2268538" y="2014538"/>
            <a:ext cx="439737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46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762000" y="1949450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仅作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查询</a:t>
            </a:r>
            <a:r>
              <a:rPr lang="zh-CN" altLang="en-US" sz="3600"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检索</a:t>
            </a:r>
            <a:r>
              <a:rPr lang="zh-CN" altLang="en-US" sz="3600">
                <a:ea typeface="楷体_GB2312" pitchFamily="49" charset="-122"/>
              </a:rPr>
              <a:t>操作的查找表。</a:t>
            </a:r>
            <a:endParaRPr lang="zh-CN" altLang="en-US"/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522731" y="1109330"/>
            <a:ext cx="32688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4000" b="1" dirty="0" smtClean="0">
                <a:solidFill>
                  <a:srgbClr val="FF00FF"/>
                </a:solidFill>
                <a:ea typeface="楷体_GB2312" pitchFamily="49" charset="-122"/>
              </a:rPr>
              <a:t> 静态</a:t>
            </a:r>
            <a:r>
              <a:rPr lang="zh-CN" altLang="en-US" sz="4000" b="1" dirty="0">
                <a:solidFill>
                  <a:srgbClr val="FF00FF"/>
                </a:solidFill>
                <a:ea typeface="楷体_GB2312" pitchFamily="49" charset="-122"/>
              </a:rPr>
              <a:t>查找表</a:t>
            </a:r>
            <a:endParaRPr lang="zh-CN" altLang="en-US" sz="2000" dirty="0"/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838200" y="3728410"/>
            <a:ext cx="83058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ea typeface="楷体_GB2312" pitchFamily="49" charset="-122"/>
              </a:rPr>
              <a:t>在查询之后，如果要查询的数据元素 “</a:t>
            </a:r>
            <a:r>
              <a:rPr lang="zh-CN" altLang="en-US" sz="3600" b="1" dirty="0">
                <a:solidFill>
                  <a:srgbClr val="3333FF"/>
                </a:solidFill>
                <a:ea typeface="楷体_GB2312" pitchFamily="49" charset="-122"/>
              </a:rPr>
              <a:t>不在查找表中</a:t>
            </a:r>
            <a:r>
              <a:rPr lang="zh-CN" altLang="en-US" sz="3600" dirty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sz="3600" dirty="0">
                <a:ea typeface="楷体_GB2312" pitchFamily="49" charset="-122"/>
              </a:rPr>
              <a:t> </a:t>
            </a:r>
            <a:r>
              <a:rPr lang="zh-CN" altLang="en-US" sz="3600" dirty="0" smtClean="0">
                <a:ea typeface="楷体_GB2312" pitchFamily="49" charset="-122"/>
              </a:rPr>
              <a:t>，</a:t>
            </a:r>
            <a:r>
              <a:rPr lang="zh-CN" altLang="en-US" sz="3600" dirty="0">
                <a:ea typeface="楷体_GB2312" pitchFamily="49" charset="-122"/>
              </a:rPr>
              <a:t>则将</a:t>
            </a:r>
            <a:r>
              <a:rPr lang="zh-CN" altLang="en-US" sz="3600" dirty="0" smtClean="0">
                <a:ea typeface="楷体_GB2312" pitchFamily="49" charset="-122"/>
              </a:rPr>
              <a:t>其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zh-CN" altLang="en-US" sz="3600" dirty="0">
                <a:ea typeface="楷体_GB2312" pitchFamily="49" charset="-122"/>
              </a:rPr>
              <a:t>到查找表；或者，从查找表中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删除</a:t>
            </a:r>
            <a:r>
              <a:rPr lang="zh-CN" altLang="en-US" sz="3600" dirty="0">
                <a:ea typeface="楷体_GB2312" pitchFamily="49" charset="-122"/>
              </a:rPr>
              <a:t>“</a:t>
            </a:r>
            <a:r>
              <a:rPr lang="zh-CN" altLang="en-US" sz="3600" b="1" dirty="0">
                <a:solidFill>
                  <a:srgbClr val="3333FF"/>
                </a:solidFill>
                <a:ea typeface="楷体_GB2312" pitchFamily="49" charset="-122"/>
              </a:rPr>
              <a:t>在查找表中</a:t>
            </a:r>
            <a:r>
              <a:rPr lang="zh-CN" altLang="en-US" sz="3600" dirty="0">
                <a:ea typeface="楷体_GB2312" pitchFamily="49" charset="-122"/>
              </a:rPr>
              <a:t>”的数据元素。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629058" y="2898738"/>
            <a:ext cx="32688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4000" b="1" dirty="0" smtClean="0">
                <a:solidFill>
                  <a:srgbClr val="FF00FF"/>
                </a:solidFill>
                <a:ea typeface="楷体_GB2312" pitchFamily="49" charset="-122"/>
              </a:rPr>
              <a:t> 动态</a:t>
            </a:r>
            <a:r>
              <a:rPr lang="zh-CN" altLang="en-US" sz="4000" b="1" dirty="0">
                <a:solidFill>
                  <a:srgbClr val="FF00FF"/>
                </a:solidFill>
                <a:ea typeface="楷体_GB2312" pitchFamily="49" charset="-122"/>
              </a:rPr>
              <a:t>查找表</a:t>
            </a:r>
            <a:endParaRPr lang="zh-CN" altLang="en-US" sz="2000" dirty="0"/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685800" y="34925"/>
            <a:ext cx="3676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0066FF"/>
                </a:solidFill>
                <a:ea typeface="楷体_GB2312" pitchFamily="49" charset="-122"/>
              </a:rPr>
              <a:t>3.  </a:t>
            </a:r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查找表分类</a:t>
            </a:r>
            <a:endParaRPr lang="zh-CN" altLang="en-US" sz="4400">
              <a:solidFill>
                <a:srgbClr val="0066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6850" y="2460625"/>
            <a:ext cx="818515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）若它的左子树不空，则左子树上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所有结点的值均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小于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根结点的值；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2940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．定义：</a:t>
            </a:r>
            <a:endParaRPr kumimoji="1" lang="zh-CN" altLang="en-US" sz="4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1000" y="925513"/>
            <a:ext cx="82946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二叉排序树或者是一棵空树；或者是具有如下特性的二叉树：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1450" y="5097463"/>
            <a:ext cx="777875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）它的左、右子树也都分别是二叉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排序树。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6850" y="3733800"/>
            <a:ext cx="81851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）若它的右子树不空，则右子树上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所有结点的值均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大于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根结点的值；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5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81000"/>
            <a:ext cx="7848600" cy="4572000"/>
            <a:chOff x="240" y="240"/>
            <a:chExt cx="4944" cy="2880"/>
          </a:xfrm>
        </p:grpSpPr>
        <p:sp>
          <p:nvSpPr>
            <p:cNvPr id="105475" name="Oval 3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76" name="Oval 4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 dirty="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5477" name="Oval 5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78" name="Oval 6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79" name="Oval 7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0" name="Oval 8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1" name="Oval 9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2" name="Oval 10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3" name="Oval 11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4" name="Oval 12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5" name="Oval 13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6" name="Oval 14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457200" y="152400"/>
            <a:ext cx="14970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例如</a:t>
            </a:r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311008" y="4270744"/>
            <a:ext cx="3773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是二叉排序树。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876800" y="2667000"/>
            <a:ext cx="1295400" cy="1295400"/>
            <a:chOff x="3072" y="1680"/>
            <a:chExt cx="816" cy="816"/>
          </a:xfrm>
        </p:grpSpPr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>
              <a:off x="3072" y="1680"/>
              <a:ext cx="480" cy="48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2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 dirty="0">
                  <a:solidFill>
                    <a:srgbClr val="990033"/>
                  </a:solidFill>
                </a:rPr>
                <a:t>66</a:t>
              </a:r>
            </a:p>
          </p:txBody>
        </p:sp>
      </p:grp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2479158" y="4042144"/>
            <a:ext cx="952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不</a:t>
            </a:r>
            <a:endParaRPr kumimoji="1" lang="zh-CN" altLang="en-US" sz="60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81025" y="5141914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二叉排序树的中序遍历序列：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522754" y="5864124"/>
            <a:ext cx="8486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23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25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35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40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50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80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85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88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05408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9" grpId="0"/>
      <p:bldP spid="105503" grpId="0" autoUpdateAnimBg="0"/>
      <p:bldP spid="105503" grpId="1"/>
      <p:bldP spid="41" grpId="0"/>
      <p:bldP spid="3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1776413" y="696913"/>
            <a:ext cx="55181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60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一、二叉排序树</a:t>
            </a:r>
            <a:endParaRPr kumimoji="1" lang="zh-CN" altLang="en-US" sz="4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3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7775" y="2201863"/>
            <a:ext cx="2317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．定义</a:t>
            </a:r>
          </a:p>
        </p:txBody>
      </p:sp>
      <p:sp>
        <p:nvSpPr>
          <p:cNvPr id="184324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89200" y="2963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．查找算法</a:t>
            </a:r>
          </a:p>
        </p:txBody>
      </p:sp>
      <p:sp>
        <p:nvSpPr>
          <p:cNvPr id="18432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66975" y="3725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．插入算法</a:t>
            </a:r>
            <a:endParaRPr kumimoji="1" lang="zh-CN" altLang="en-US" sz="4800">
              <a:latin typeface="Times New Roman" pitchFamily="18" charset="0"/>
            </a:endParaRPr>
          </a:p>
        </p:txBody>
      </p:sp>
      <p:sp>
        <p:nvSpPr>
          <p:cNvPr id="18432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6813" y="4487863"/>
            <a:ext cx="3536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．删除算法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473325" y="5359400"/>
            <a:ext cx="493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．查找性能的分析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28" name="Freeform 8"/>
          <p:cNvSpPr>
            <a:spLocks/>
          </p:cNvSpPr>
          <p:nvPr/>
        </p:nvSpPr>
        <p:spPr bwMode="auto">
          <a:xfrm>
            <a:off x="2181225" y="2887663"/>
            <a:ext cx="439738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21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8534400" cy="1066800"/>
          </a:xfrm>
        </p:spPr>
        <p:txBody>
          <a:bodyPr/>
          <a:lstStyle/>
          <a:p>
            <a:pPr algn="l"/>
            <a:r>
              <a:rPr lang="en-US" altLang="zh-CN" sz="4800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4800" b="1">
                <a:solidFill>
                  <a:schemeClr val="tx1"/>
                </a:solidFill>
                <a:ea typeface="楷体_GB2312" pitchFamily="49" charset="-122"/>
              </a:rPr>
              <a:t>．二叉排序树的查找算法</a:t>
            </a:r>
            <a:endParaRPr lang="zh-CN" altLang="en-US" sz="4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362200"/>
            <a:ext cx="7772400" cy="4114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1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）若给定值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等于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根结点的关键字，则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查找成功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；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2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）若给定值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小于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根结点的关键字，则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继续在左子树上进行查找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；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）若给定值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大于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根结点的关键字，则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继续在右子树上进行查找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。</a:t>
            </a:r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3400" y="172085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否则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77850" y="1085850"/>
            <a:ext cx="7521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若二叉排序树</a:t>
            </a:r>
            <a:r>
              <a:rPr kumimoji="1" lang="zh-CN" altLang="en-US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为空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查找不成功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00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645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5913" y="1349375"/>
            <a:ext cx="6324600" cy="3429000"/>
            <a:chOff x="1008" y="672"/>
            <a:chExt cx="3984" cy="2160"/>
          </a:xfrm>
        </p:grpSpPr>
        <p:sp>
          <p:nvSpPr>
            <p:cNvPr id="50179" name="Oval 3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1" name="Oval 5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42913" y="434975"/>
            <a:ext cx="1490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例如</a:t>
            </a:r>
            <a:r>
              <a:rPr kumimoji="1" lang="en-US" altLang="zh-CN" sz="44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993900" y="503238"/>
            <a:ext cx="247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二叉排序树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0200" name="Freeform 24"/>
          <p:cNvSpPr>
            <a:spLocks/>
          </p:cNvSpPr>
          <p:nvPr/>
        </p:nvSpPr>
        <p:spPr bwMode="auto">
          <a:xfrm>
            <a:off x="4481513" y="587375"/>
            <a:ext cx="1066800" cy="762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192" y="240"/>
              </a:cxn>
              <a:cxn ang="0">
                <a:pos x="480" y="240"/>
              </a:cxn>
              <a:cxn ang="0">
                <a:pos x="0" y="480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1598613" y="4930775"/>
            <a:ext cx="1560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给定值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201988" y="4991100"/>
            <a:ext cx="56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= 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3798653" y="4981575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35 ,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4189413" y="1349375"/>
            <a:ext cx="685800" cy="533400"/>
          </a:xfrm>
          <a:prstGeom prst="ellipse">
            <a:avLst/>
          </a:prstGeom>
          <a:solidFill>
            <a:srgbClr val="CCFFFF"/>
          </a:solidFill>
          <a:ln w="190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H="1">
            <a:off x="3414713" y="1806575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3262313" y="2339975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H="1">
            <a:off x="3490913" y="3101975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2728913" y="188277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30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3871913" y="256857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2957513" y="340677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35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4713053" y="4981575"/>
            <a:ext cx="761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rgbClr val="006600"/>
                </a:solidFill>
                <a:latin typeface="Times New Roman" pitchFamily="18" charset="0"/>
              </a:rPr>
              <a:t>95 </a:t>
            </a:r>
            <a:endParaRPr kumimoji="1" lang="en-US" altLang="zh-CN" sz="3600" dirty="0">
              <a:latin typeface="Times New Roman" pitchFamily="18" charset="0"/>
            </a:endParaRP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4862513" y="1501775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6310313" y="2187575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4176713" y="1333500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15" name="Oval 39"/>
          <p:cNvSpPr>
            <a:spLocks noChangeArrowheads="1"/>
          </p:cNvSpPr>
          <p:nvPr/>
        </p:nvSpPr>
        <p:spPr bwMode="auto">
          <a:xfrm>
            <a:off x="5624513" y="188277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6767513" y="256857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90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7453313" y="2797175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18120" y="2468880"/>
            <a:ext cx="48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5640" y="2072640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f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2850461" y="2840365"/>
            <a:ext cx="48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97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1" grpId="0" autoUpdateAnimBg="0"/>
      <p:bldP spid="50202" grpId="0" autoUpdateAnimBg="0"/>
      <p:bldP spid="50203" grpId="0" autoUpdateAnimBg="0"/>
      <p:bldP spid="50204" grpId="0" animBg="1" autoUpdateAnimBg="0"/>
      <p:bldP spid="50205" grpId="0" animBg="1"/>
      <p:bldP spid="50206" grpId="0" animBg="1"/>
      <p:bldP spid="50207" grpId="0" animBg="1"/>
      <p:bldP spid="50208" grpId="0" animBg="1" autoUpdateAnimBg="0"/>
      <p:bldP spid="50209" grpId="0" animBg="1" autoUpdateAnimBg="0"/>
      <p:bldP spid="50210" grpId="0" animBg="1" autoUpdateAnimBg="0"/>
      <p:bldP spid="50211" grpId="0" autoUpdateAnimBg="0"/>
      <p:bldP spid="50212" grpId="0" animBg="1"/>
      <p:bldP spid="50213" grpId="0" animBg="1"/>
      <p:bldP spid="50214" grpId="0" animBg="1" autoUpdateAnimBg="0"/>
      <p:bldP spid="50215" grpId="0" animBg="1" autoUpdateAnimBg="0"/>
      <p:bldP spid="50216" grpId="0" animBg="1" autoUpdateAnimBg="0"/>
      <p:bldP spid="50218" grpId="0" animBg="1"/>
      <p:bldP spid="43" grpId="0"/>
      <p:bldP spid="44" grpId="0"/>
      <p:bldP spid="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9600" y="479425"/>
            <a:ext cx="58340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两种查找要求：</a:t>
            </a:r>
            <a:endParaRPr kumimoji="1" lang="zh-CN" altLang="en-US" sz="480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3216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查找成功，返回结点指针；</a:t>
            </a:r>
          </a:p>
          <a:p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        查找不成功，</a:t>
            </a:r>
            <a:r>
              <a:rPr kumimoji="1" lang="zh-CN" altLang="en-US" sz="4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返回空指针；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93738" y="3124200"/>
            <a:ext cx="84502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查找成功，返回结点指针；</a:t>
            </a:r>
          </a:p>
          <a:p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     查找不成功，</a:t>
            </a:r>
            <a:r>
              <a:rPr kumimoji="1" lang="zh-CN" altLang="en-US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查找路径上</a:t>
            </a:r>
          </a:p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访问的最后一个结点的</a:t>
            </a:r>
            <a:r>
              <a:rPr kumimoji="1" lang="zh-CN" altLang="en-US" sz="4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指针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219200" y="5367338"/>
            <a:ext cx="602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4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种算法可用于插入算法</a:t>
            </a:r>
          </a:p>
        </p:txBody>
      </p:sp>
    </p:spTree>
    <p:extLst>
      <p:ext uri="{BB962C8B-B14F-4D97-AF65-F5344CB8AC3E}">
        <p14:creationId xmlns:p14="http://schemas.microsoft.com/office/powerpoint/2010/main" val="155971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989013"/>
            <a:ext cx="91440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6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BiTree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600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BiTree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KeyType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返回结点指针或空指针</a:t>
            </a:r>
            <a:endParaRPr kumimoji="1" lang="zh-CN" altLang="en-US" sz="36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if ( ! T || 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EQ(key, T-&gt;</a:t>
            </a:r>
            <a:r>
              <a:rPr kumimoji="1" lang="en-US" altLang="zh-CN" sz="36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data.key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  </a:t>
            </a: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return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;                 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查找成功或为空</a:t>
            </a:r>
            <a:endParaRPr kumimoji="1" lang="zh-CN" altLang="en-US" sz="36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else if (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LT(key, T-&gt;</a:t>
            </a:r>
            <a:r>
              <a:rPr kumimoji="1" lang="en-US" altLang="zh-CN" sz="36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data.key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return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 T-&gt;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lchild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key );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              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在左子树中继续查找</a:t>
            </a:r>
            <a:endParaRPr kumimoji="1" lang="zh-CN" altLang="en-US" sz="32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else return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 T-&gt;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rchild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key ); </a:t>
            </a:r>
          </a:p>
          <a:p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              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在右子树中继续查找</a:t>
            </a:r>
            <a:endParaRPr kumimoji="1" lang="zh-CN" altLang="en-US" sz="32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} //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SearchBST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79413" y="250825"/>
            <a:ext cx="5414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种算法：</a:t>
            </a:r>
          </a:p>
        </p:txBody>
      </p:sp>
    </p:spTree>
    <p:extLst>
      <p:ext uri="{BB962C8B-B14F-4D97-AF65-F5344CB8AC3E}">
        <p14:creationId xmlns:p14="http://schemas.microsoft.com/office/powerpoint/2010/main" val="290691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7013" y="174625"/>
            <a:ext cx="9144000" cy="626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种算法：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查找成功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则返回指向该数据元素的结点的指针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         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并返回函数值为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TRUE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; 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否</a:t>
            </a:r>
            <a:r>
              <a:rPr kumimoji="1" lang="zh-CN" altLang="en-US" sz="36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查找不成功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则返回指向查找路径上访问的最后一个</a:t>
            </a: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结点的指针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，并返回函数值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FALSE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>
              <a:lnSpc>
                <a:spcPct val="115000"/>
              </a:lnSpc>
            </a:pPr>
            <a:endParaRPr kumimoji="1"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为此，定义一个指针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指向当前访问的结点的双亲，其初始调用值为</a:t>
            </a:r>
            <a:r>
              <a:rPr kumimoji="1" lang="en-US" altLang="zh-CN" sz="36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5561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67225" y="0"/>
            <a:ext cx="527050" cy="1069975"/>
            <a:chOff x="3841" y="3414"/>
            <a:chExt cx="332" cy="674"/>
          </a:xfrm>
        </p:grpSpPr>
        <p:sp>
          <p:nvSpPr>
            <p:cNvPr id="54275" name="AutoShape 3"/>
            <p:cNvSpPr>
              <a:spLocks noChangeArrowheads="1"/>
            </p:cNvSpPr>
            <p:nvPr/>
          </p:nvSpPr>
          <p:spPr bwMode="auto">
            <a:xfrm>
              <a:off x="3841" y="3608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A500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920" y="341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A50021"/>
                  </a:solidFill>
                  <a:latin typeface="Times New Roman" pitchFamily="18" charset="0"/>
                </a:rPr>
                <a:t>T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41325" y="273050"/>
            <a:ext cx="2359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key = 48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97550" y="0"/>
            <a:ext cx="361950" cy="1214438"/>
            <a:chOff x="4607" y="1369"/>
            <a:chExt cx="228" cy="765"/>
          </a:xfrm>
        </p:grpSpPr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4725" y="1654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4607" y="136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00FF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03588" y="0"/>
            <a:ext cx="368300" cy="1054100"/>
            <a:chOff x="1159" y="3423"/>
            <a:chExt cx="232" cy="664"/>
          </a:xfrm>
        </p:grpSpPr>
        <p:sp>
          <p:nvSpPr>
            <p:cNvPr id="54282" name="AutoShape 10"/>
            <p:cNvSpPr>
              <a:spLocks noChangeArrowheads="1"/>
            </p:cNvSpPr>
            <p:nvPr/>
          </p:nvSpPr>
          <p:spPr bwMode="auto">
            <a:xfrm>
              <a:off x="1295" y="3607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1159" y="3423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43000" y="457200"/>
            <a:ext cx="5715000" cy="4572000"/>
            <a:chOff x="720" y="288"/>
            <a:chExt cx="3600" cy="2880"/>
          </a:xfrm>
        </p:grpSpPr>
        <p:sp>
          <p:nvSpPr>
            <p:cNvPr id="54285" name="Oval 13"/>
            <p:cNvSpPr>
              <a:spLocks noChangeArrowheads="1"/>
            </p:cNvSpPr>
            <p:nvPr/>
          </p:nvSpPr>
          <p:spPr bwMode="auto">
            <a:xfrm>
              <a:off x="2640" y="768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14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7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38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48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89" name="Oval 17"/>
            <p:cNvSpPr>
              <a:spLocks noChangeArrowheads="1"/>
            </p:cNvSpPr>
            <p:nvPr/>
          </p:nvSpPr>
          <p:spPr bwMode="auto">
            <a:xfrm>
              <a:off x="31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90" name="Oval 18"/>
            <p:cNvSpPr>
              <a:spLocks noChangeArrowheads="1"/>
            </p:cNvSpPr>
            <p:nvPr/>
          </p:nvSpPr>
          <p:spPr bwMode="auto">
            <a:xfrm>
              <a:off x="216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91" name="Oval 19"/>
            <p:cNvSpPr>
              <a:spLocks noChangeArrowheads="1"/>
            </p:cNvSpPr>
            <p:nvPr/>
          </p:nvSpPr>
          <p:spPr bwMode="auto">
            <a:xfrm>
              <a:off x="1680" y="278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 flipH="1">
              <a:off x="1680" y="960"/>
              <a:ext cx="960" cy="384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3120" y="960"/>
              <a:ext cx="960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 flipH="1">
              <a:off x="9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192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 flipH="1">
              <a:off x="1920" y="2400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 flipH="1">
              <a:off x="33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Freeform 26"/>
            <p:cNvSpPr>
              <a:spLocks/>
            </p:cNvSpPr>
            <p:nvPr/>
          </p:nvSpPr>
          <p:spPr bwMode="auto">
            <a:xfrm>
              <a:off x="2880" y="288"/>
              <a:ext cx="672" cy="480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192" y="240"/>
                </a:cxn>
                <a:cxn ang="0">
                  <a:pos x="480" y="240"/>
                </a:cxn>
                <a:cxn ang="0">
                  <a:pos x="0" y="480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3290888" y="0"/>
            <a:ext cx="647700" cy="1096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064000" y="0"/>
            <a:ext cx="368300" cy="1054100"/>
            <a:chOff x="1159" y="3423"/>
            <a:chExt cx="232" cy="664"/>
          </a:xfrm>
        </p:grpSpPr>
        <p:sp>
          <p:nvSpPr>
            <p:cNvPr id="54302" name="AutoShape 30"/>
            <p:cNvSpPr>
              <a:spLocks noChangeArrowheads="1"/>
            </p:cNvSpPr>
            <p:nvPr/>
          </p:nvSpPr>
          <p:spPr bwMode="auto">
            <a:xfrm>
              <a:off x="1295" y="3607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1159" y="3423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575425" y="1027113"/>
            <a:ext cx="527050" cy="1069975"/>
            <a:chOff x="3841" y="3414"/>
            <a:chExt cx="332" cy="674"/>
          </a:xfrm>
        </p:grpSpPr>
        <p:sp>
          <p:nvSpPr>
            <p:cNvPr id="54305" name="AutoShape 33"/>
            <p:cNvSpPr>
              <a:spLocks noChangeArrowheads="1"/>
            </p:cNvSpPr>
            <p:nvPr/>
          </p:nvSpPr>
          <p:spPr bwMode="auto">
            <a:xfrm>
              <a:off x="3841" y="3608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A500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3920" y="341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A50021"/>
                  </a:solidFill>
                  <a:latin typeface="Times New Roman" pitchFamily="18" charset="0"/>
                </a:rPr>
                <a:t>T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4457700" y="42863"/>
            <a:ext cx="436563" cy="1027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918325" y="1655763"/>
            <a:ext cx="779463" cy="1214437"/>
            <a:chOff x="4607" y="1369"/>
            <a:chExt cx="491" cy="765"/>
          </a:xfrm>
        </p:grpSpPr>
        <p:sp>
          <p:nvSpPr>
            <p:cNvPr id="54309" name="AutoShape 37"/>
            <p:cNvSpPr>
              <a:spLocks noChangeArrowheads="1"/>
            </p:cNvSpPr>
            <p:nvPr/>
          </p:nvSpPr>
          <p:spPr bwMode="auto">
            <a:xfrm>
              <a:off x="4725" y="1654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310" name="Text Box 38"/>
            <p:cNvSpPr txBox="1">
              <a:spLocks noChangeArrowheads="1"/>
            </p:cNvSpPr>
            <p:nvPr/>
          </p:nvSpPr>
          <p:spPr bwMode="auto">
            <a:xfrm>
              <a:off x="4607" y="1369"/>
              <a:ext cx="4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00FF"/>
                  </a:solidFill>
                  <a:latin typeface="Times New Roman" pitchFamily="18" charset="0"/>
                </a:rPr>
                <a:t>p=T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5737225" y="0"/>
            <a:ext cx="436563" cy="102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07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 animBg="1"/>
      <p:bldP spid="54307" grpId="0" animBg="1"/>
      <p:bldP spid="543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1325" y="444500"/>
            <a:ext cx="2359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key = 22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2362200" y="1466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60563" y="1238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830638" y="25336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560763" y="22288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2667000" y="38290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265363" y="36004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2078038" y="4895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676400" y="466725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2667000" y="13906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820988" y="12382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09" name="AutoShape 13"/>
          <p:cNvSpPr>
            <a:spLocks noChangeArrowheads="1"/>
          </p:cNvSpPr>
          <p:nvPr/>
        </p:nvSpPr>
        <p:spPr bwMode="auto">
          <a:xfrm>
            <a:off x="4038600" y="2609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192588" y="25336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2971800" y="3752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125788" y="36004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 sz="2800">
              <a:latin typeface="Times New Roman" pitchFamily="18" charset="0"/>
            </a:endParaRPr>
          </a:p>
        </p:txBody>
      </p:sp>
      <p:sp useBgFill="1">
        <p:nvSpPr>
          <p:cNvPr id="55313" name="Rectangle 17"/>
          <p:cNvSpPr>
            <a:spLocks noChangeArrowheads="1"/>
          </p:cNvSpPr>
          <p:nvPr/>
        </p:nvSpPr>
        <p:spPr bwMode="auto">
          <a:xfrm>
            <a:off x="1981200" y="1238250"/>
            <a:ext cx="5334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14" name="Rectangle 18"/>
          <p:cNvSpPr>
            <a:spLocks noChangeArrowheads="1"/>
          </p:cNvSpPr>
          <p:nvPr/>
        </p:nvSpPr>
        <p:spPr bwMode="auto">
          <a:xfrm>
            <a:off x="2590800" y="1238250"/>
            <a:ext cx="4572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15" name="Rectangle 19"/>
          <p:cNvSpPr>
            <a:spLocks noChangeArrowheads="1"/>
          </p:cNvSpPr>
          <p:nvPr/>
        </p:nvSpPr>
        <p:spPr bwMode="auto">
          <a:xfrm>
            <a:off x="3657600" y="2228850"/>
            <a:ext cx="3810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16" name="Rectangle 20"/>
          <p:cNvSpPr>
            <a:spLocks noChangeArrowheads="1"/>
          </p:cNvSpPr>
          <p:nvPr/>
        </p:nvSpPr>
        <p:spPr bwMode="auto">
          <a:xfrm>
            <a:off x="3810000" y="2533650"/>
            <a:ext cx="6096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5317" name="Rectangle 21"/>
          <p:cNvSpPr>
            <a:spLocks noChangeArrowheads="1"/>
          </p:cNvSpPr>
          <p:nvPr/>
        </p:nvSpPr>
        <p:spPr bwMode="auto">
          <a:xfrm>
            <a:off x="2286000" y="3676650"/>
            <a:ext cx="533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2233613" y="3990975"/>
            <a:ext cx="68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00FF"/>
                </a:solidFill>
                <a:latin typeface="Times New Roman" pitchFamily="18" charset="0"/>
              </a:rPr>
              <a:t>p=f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628650"/>
            <a:ext cx="5715000" cy="4572000"/>
            <a:chOff x="720" y="288"/>
            <a:chExt cx="3600" cy="2880"/>
          </a:xfrm>
        </p:grpSpPr>
        <p:sp>
          <p:nvSpPr>
            <p:cNvPr id="55321" name="Oval 25"/>
            <p:cNvSpPr>
              <a:spLocks noChangeArrowheads="1"/>
            </p:cNvSpPr>
            <p:nvPr/>
          </p:nvSpPr>
          <p:spPr bwMode="auto">
            <a:xfrm>
              <a:off x="2640" y="768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2" name="Oval 26"/>
            <p:cNvSpPr>
              <a:spLocks noChangeArrowheads="1"/>
            </p:cNvSpPr>
            <p:nvPr/>
          </p:nvSpPr>
          <p:spPr bwMode="auto">
            <a:xfrm>
              <a:off x="14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3" name="Oval 27"/>
            <p:cNvSpPr>
              <a:spLocks noChangeArrowheads="1"/>
            </p:cNvSpPr>
            <p:nvPr/>
          </p:nvSpPr>
          <p:spPr bwMode="auto">
            <a:xfrm>
              <a:off x="7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4" name="Oval 28"/>
            <p:cNvSpPr>
              <a:spLocks noChangeArrowheads="1"/>
            </p:cNvSpPr>
            <p:nvPr/>
          </p:nvSpPr>
          <p:spPr bwMode="auto">
            <a:xfrm>
              <a:off x="38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48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5" name="Oval 29"/>
            <p:cNvSpPr>
              <a:spLocks noChangeArrowheads="1"/>
            </p:cNvSpPr>
            <p:nvPr/>
          </p:nvSpPr>
          <p:spPr bwMode="auto">
            <a:xfrm>
              <a:off x="31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6" name="Oval 30"/>
            <p:cNvSpPr>
              <a:spLocks noChangeArrowheads="1"/>
            </p:cNvSpPr>
            <p:nvPr/>
          </p:nvSpPr>
          <p:spPr bwMode="auto">
            <a:xfrm>
              <a:off x="216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7" name="Oval 31"/>
            <p:cNvSpPr>
              <a:spLocks noChangeArrowheads="1"/>
            </p:cNvSpPr>
            <p:nvPr/>
          </p:nvSpPr>
          <p:spPr bwMode="auto">
            <a:xfrm>
              <a:off x="1680" y="278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 flipH="1">
              <a:off x="1680" y="960"/>
              <a:ext cx="960" cy="384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3120" y="960"/>
              <a:ext cx="960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 flipH="1">
              <a:off x="9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>
              <a:off x="192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H="1">
              <a:off x="1920" y="2400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 flipH="1">
              <a:off x="33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Freeform 38"/>
            <p:cNvSpPr>
              <a:spLocks/>
            </p:cNvSpPr>
            <p:nvPr/>
          </p:nvSpPr>
          <p:spPr bwMode="auto">
            <a:xfrm>
              <a:off x="2880" y="288"/>
              <a:ext cx="672" cy="480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192" y="240"/>
                </a:cxn>
                <a:cxn ang="0">
                  <a:pos x="480" y="240"/>
                </a:cxn>
                <a:cxn ang="0">
                  <a:pos x="0" y="480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319588" y="0"/>
            <a:ext cx="427037" cy="1158875"/>
            <a:chOff x="3874" y="2841"/>
            <a:chExt cx="269" cy="730"/>
          </a:xfrm>
        </p:grpSpPr>
        <p:sp>
          <p:nvSpPr>
            <p:cNvPr id="55337" name="AutoShape 41"/>
            <p:cNvSpPr>
              <a:spLocks noChangeArrowheads="1"/>
            </p:cNvSpPr>
            <p:nvPr/>
          </p:nvSpPr>
          <p:spPr bwMode="auto">
            <a:xfrm>
              <a:off x="4047" y="3091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A500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3874" y="284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A50021"/>
                  </a:solidFill>
                  <a:latin typeface="Times New Roman" pitchFamily="18" charset="0"/>
                </a:rPr>
                <a:t>T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954713" y="230188"/>
            <a:ext cx="476250" cy="1066800"/>
            <a:chOff x="3272" y="3211"/>
            <a:chExt cx="300" cy="672"/>
          </a:xfrm>
        </p:grpSpPr>
        <p:sp>
          <p:nvSpPr>
            <p:cNvPr id="55340" name="AutoShape 44"/>
            <p:cNvSpPr>
              <a:spLocks noChangeArrowheads="1"/>
            </p:cNvSpPr>
            <p:nvPr/>
          </p:nvSpPr>
          <p:spPr bwMode="auto">
            <a:xfrm>
              <a:off x="3476" y="3403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3272" y="321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00FF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970338" y="114300"/>
            <a:ext cx="392112" cy="1139825"/>
            <a:chOff x="2572" y="3178"/>
            <a:chExt cx="247" cy="718"/>
          </a:xfrm>
        </p:grpSpPr>
        <p:sp>
          <p:nvSpPr>
            <p:cNvPr id="55347" name="AutoShape 51"/>
            <p:cNvSpPr>
              <a:spLocks noChangeArrowheads="1"/>
            </p:cNvSpPr>
            <p:nvPr/>
          </p:nvSpPr>
          <p:spPr bwMode="auto">
            <a:xfrm>
              <a:off x="2723" y="3416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5348" name="Text Box 52"/>
            <p:cNvSpPr txBox="1">
              <a:spLocks noChangeArrowheads="1"/>
            </p:cNvSpPr>
            <p:nvPr/>
          </p:nvSpPr>
          <p:spPr bwMode="auto">
            <a:xfrm>
              <a:off x="2572" y="317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66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 useBgFill="1">
        <p:nvSpPr>
          <p:cNvPr id="55349" name="Rectangle 53"/>
          <p:cNvSpPr>
            <a:spLocks noChangeArrowheads="1"/>
          </p:cNvSpPr>
          <p:nvPr/>
        </p:nvSpPr>
        <p:spPr bwMode="auto">
          <a:xfrm>
            <a:off x="4371975" y="0"/>
            <a:ext cx="533400" cy="12319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90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  <p:bldP spid="55300" grpId="0" autoUpdateAnimBg="0"/>
      <p:bldP spid="55301" grpId="0" animBg="1"/>
      <p:bldP spid="55302" grpId="0" autoUpdateAnimBg="0"/>
      <p:bldP spid="55303" grpId="0" animBg="1"/>
      <p:bldP spid="55304" grpId="0" autoUpdateAnimBg="0"/>
      <p:bldP spid="55305" grpId="0" animBg="1"/>
      <p:bldP spid="55306" grpId="0" autoUpdateAnimBg="0"/>
      <p:bldP spid="55307" grpId="0" animBg="1"/>
      <p:bldP spid="55308" grpId="0" autoUpdateAnimBg="0"/>
      <p:bldP spid="55309" grpId="0" animBg="1"/>
      <p:bldP spid="55310" grpId="0" autoUpdateAnimBg="0"/>
      <p:bldP spid="55311" grpId="0" animBg="1"/>
      <p:bldP spid="55312" grpId="0" autoUpdateAnimBg="0"/>
      <p:bldP spid="55313" grpId="0" animBg="1"/>
      <p:bldP spid="55314" grpId="0" animBg="1"/>
      <p:bldP spid="55315" grpId="0" animBg="1"/>
      <p:bldP spid="55316" grpId="0" animBg="1"/>
      <p:bldP spid="55317" grpId="0" animBg="1"/>
      <p:bldP spid="55319" grpId="0" autoUpdateAnimBg="0"/>
      <p:bldP spid="553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53281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600">
                <a:ea typeface="楷体_GB2312" pitchFamily="49" charset="-122"/>
              </a:rPr>
              <a:t>是数据元素</a:t>
            </a:r>
            <a:r>
              <a:rPr lang="en-US" altLang="zh-CN" sz="3600">
                <a:ea typeface="楷体_GB2312" pitchFamily="49" charset="-122"/>
              </a:rPr>
              <a:t>(</a:t>
            </a:r>
            <a:r>
              <a:rPr lang="zh-CN" altLang="en-US" sz="3600">
                <a:ea typeface="楷体_GB2312" pitchFamily="49" charset="-122"/>
              </a:rPr>
              <a:t>或记录</a:t>
            </a:r>
            <a:r>
              <a:rPr lang="en-US" altLang="zh-CN" sz="3600">
                <a:ea typeface="楷体_GB2312" pitchFamily="49" charset="-122"/>
              </a:rPr>
              <a:t>)</a:t>
            </a:r>
            <a:r>
              <a:rPr lang="zh-CN" altLang="en-US" sz="3600">
                <a:ea typeface="楷体_GB2312" pitchFamily="49" charset="-122"/>
              </a:rPr>
              <a:t>中某个</a:t>
            </a:r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数据项</a:t>
            </a:r>
            <a:r>
              <a:rPr lang="zh-CN" altLang="en-US" sz="3600">
                <a:ea typeface="楷体_GB2312" pitchFamily="49" charset="-122"/>
              </a:rPr>
              <a:t>的值，用以</a:t>
            </a:r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标识</a:t>
            </a:r>
            <a:r>
              <a:rPr lang="en-US" altLang="zh-CN" sz="3600">
                <a:ea typeface="楷体_GB2312" pitchFamily="49" charset="-122"/>
              </a:rPr>
              <a:t>(</a:t>
            </a:r>
            <a:r>
              <a:rPr lang="zh-CN" altLang="en-US" sz="3600">
                <a:ea typeface="楷体_GB2312" pitchFamily="49" charset="-122"/>
              </a:rPr>
              <a:t>识别</a:t>
            </a:r>
            <a:r>
              <a:rPr lang="en-US" altLang="zh-CN" sz="3600">
                <a:ea typeface="楷体_GB2312" pitchFamily="49" charset="-122"/>
              </a:rPr>
              <a:t>)</a:t>
            </a:r>
            <a:r>
              <a:rPr lang="zh-CN" altLang="en-US" sz="3600">
                <a:ea typeface="楷体_GB2312" pitchFamily="49" charset="-122"/>
              </a:rPr>
              <a:t>一个数据元素</a:t>
            </a:r>
            <a:r>
              <a:rPr lang="en-US" altLang="zh-CN" sz="3600">
                <a:ea typeface="楷体_GB2312" pitchFamily="49" charset="-122"/>
              </a:rPr>
              <a:t>(</a:t>
            </a:r>
            <a:r>
              <a:rPr lang="zh-CN" altLang="en-US" sz="3600">
                <a:ea typeface="楷体_GB2312" pitchFamily="49" charset="-122"/>
              </a:rPr>
              <a:t>或记录</a:t>
            </a:r>
            <a:r>
              <a:rPr lang="en-US" altLang="zh-CN" sz="3600">
                <a:ea typeface="楷体_GB2312" pitchFamily="49" charset="-122"/>
              </a:rPr>
              <a:t>)</a:t>
            </a:r>
            <a:endParaRPr lang="en-US" altLang="zh-CN" sz="4000"/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457200" y="192088"/>
            <a:ext cx="36179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0066FF"/>
                </a:solidFill>
                <a:ea typeface="楷体_GB2312" pitchFamily="49" charset="-122"/>
              </a:rPr>
              <a:t>4. </a:t>
            </a:r>
            <a:r>
              <a:rPr lang="zh-CN" altLang="en-US" sz="4800" b="1">
                <a:solidFill>
                  <a:srgbClr val="0066FF"/>
                </a:solidFill>
                <a:ea typeface="楷体_GB2312" pitchFamily="49" charset="-122"/>
              </a:rPr>
              <a:t>关键字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68313" y="3068638"/>
            <a:ext cx="82105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3600">
                <a:ea typeface="楷体_GB2312" pitchFamily="49" charset="-122"/>
              </a:rPr>
              <a:t>若此关键字可以识别</a:t>
            </a:r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唯一的</a:t>
            </a:r>
            <a:r>
              <a:rPr lang="zh-CN" altLang="en-US" sz="3600">
                <a:ea typeface="楷体_GB2312" pitchFamily="49" charset="-122"/>
              </a:rPr>
              <a:t>一个记录，则称之为</a:t>
            </a:r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主关键字</a:t>
            </a:r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”。</a:t>
            </a:r>
            <a:endParaRPr lang="zh-CN" altLang="en-US"/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8066087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3600">
                <a:ea typeface="楷体_GB2312" pitchFamily="49" charset="-122"/>
              </a:rPr>
              <a:t>若此关键字能识别</a:t>
            </a:r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若干</a:t>
            </a:r>
            <a:r>
              <a:rPr lang="zh-CN" altLang="en-US" sz="3600">
                <a:ea typeface="楷体_GB2312" pitchFamily="49" charset="-122"/>
              </a:rPr>
              <a:t>记录，则称之为</a:t>
            </a:r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次关键字</a:t>
            </a:r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”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3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Status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SearchBST (BiTree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, KeyType key, </a:t>
            </a:r>
          </a:p>
          <a:p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       BiTree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f,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BiTree &amp;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//p</a:t>
            </a:r>
            <a:r>
              <a:rPr kumimoji="1" lang="zh-CN" altLang="en-US" sz="24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是返回指针</a:t>
            </a:r>
            <a:r>
              <a:rPr kumimoji="1" lang="en-US" altLang="zh-CN" sz="24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24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的双亲</a:t>
            </a:r>
          </a:p>
          <a:p>
            <a:pPr>
              <a:lnSpc>
                <a:spcPct val="115000"/>
              </a:lnSpc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>
              <a:lnSpc>
                <a:spcPct val="115000"/>
              </a:lnSpc>
            </a:pP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// SearchBST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04800" y="990600"/>
            <a:ext cx="60801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T) </a:t>
            </a:r>
          </a:p>
          <a:p>
            <a:endParaRPr kumimoji="1" lang="en-US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  if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 EQ(key, T-&gt;data.key)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  if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 LT(key, T-&gt;data.key)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2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85800" y="1447800"/>
            <a:ext cx="7345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p = f;  </a:t>
            </a:r>
            <a:r>
              <a:rPr kumimoji="1" lang="en-US" altLang="zh-CN" sz="36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return FALSE</a:t>
            </a:r>
            <a:r>
              <a:rPr kumimoji="1" lang="en-US" altLang="zh-CN" sz="3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36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}     </a:t>
            </a:r>
            <a:r>
              <a:rPr kumimoji="1" lang="en-US" altLang="zh-CN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查找不成功</a:t>
            </a:r>
            <a:endParaRPr kumimoji="1" lang="zh-CN" altLang="en-US" sz="28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685800" y="2667000"/>
            <a:ext cx="72096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p = T; 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return TRUE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}      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查找成功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762000" y="3810000"/>
            <a:ext cx="6894836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(T-&gt;</a:t>
            </a:r>
            <a:r>
              <a:rPr kumimoji="1" lang="en-US" altLang="zh-CN" sz="3600" b="1" dirty="0" err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child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key, T, p );  </a:t>
            </a:r>
          </a:p>
          <a:p>
            <a:pPr>
              <a:lnSpc>
                <a:spcPct val="115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kumimoji="1" lang="en-US" altLang="zh-CN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在左子树中继续查找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838200" y="5181600"/>
            <a:ext cx="6894836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(T-&gt;</a:t>
            </a:r>
            <a:r>
              <a:rPr kumimoji="1" lang="en-US" altLang="zh-CN" sz="3600" b="1" dirty="0" err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child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key, T, p ); </a:t>
            </a:r>
          </a:p>
          <a:p>
            <a:pPr>
              <a:lnSpc>
                <a:spcPct val="115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kumimoji="1" lang="en-US" altLang="zh-CN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在右子树中继续查找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1033" y="3848986"/>
            <a:ext cx="3530009" cy="6379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38624" y="5231220"/>
            <a:ext cx="3530009" cy="6379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47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438275" y="171450"/>
            <a:ext cx="5518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60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一、二叉排序树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48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（二叉查找树）</a:t>
            </a:r>
            <a:endParaRPr kumimoji="1" lang="zh-CN" altLang="en-US" sz="4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806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7775" y="2463800"/>
            <a:ext cx="2327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．定义</a:t>
            </a:r>
          </a:p>
        </p:txBody>
      </p:sp>
      <p:sp>
        <p:nvSpPr>
          <p:cNvPr id="8806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89200" y="3225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．查找算法</a:t>
            </a:r>
          </a:p>
        </p:txBody>
      </p:sp>
      <p:sp>
        <p:nvSpPr>
          <p:cNvPr id="88069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66975" y="3987800"/>
            <a:ext cx="3536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．插入算法</a:t>
            </a:r>
            <a:endParaRPr kumimoji="1" lang="zh-CN" altLang="en-US" sz="4800">
              <a:latin typeface="Times New Roman" pitchFamily="18" charset="0"/>
            </a:endParaRPr>
          </a:p>
        </p:txBody>
      </p:sp>
      <p:sp>
        <p:nvSpPr>
          <p:cNvPr id="88070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6813" y="4749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．删除算法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473325" y="5621338"/>
            <a:ext cx="493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．查找性能的分析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8072" name="Freeform 8"/>
          <p:cNvSpPr>
            <a:spLocks/>
          </p:cNvSpPr>
          <p:nvPr/>
        </p:nvSpPr>
        <p:spPr bwMode="auto">
          <a:xfrm>
            <a:off x="2124075" y="3716338"/>
            <a:ext cx="439738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根据动态查找表的定义</a:t>
            </a:r>
            <a:r>
              <a:rPr lang="zh-CN" altLang="en-US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，“插入”操作在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查找不成功</a:t>
            </a:r>
            <a:r>
              <a:rPr lang="zh-CN" altLang="en-US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时才进行</a:t>
            </a:r>
            <a:r>
              <a:rPr lang="en-US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8371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4800" b="1">
                <a:solidFill>
                  <a:schemeClr val="tx1"/>
                </a:solidFill>
                <a:ea typeface="楷体_GB2312" pitchFamily="49" charset="-122"/>
              </a:rPr>
              <a:t>．二叉排序树的插入算法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1325" y="444500"/>
            <a:ext cx="2359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设 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key = 22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2362200" y="1466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60563" y="1238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</a:rPr>
              <a:t>T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830638" y="25336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560763" y="22288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</a:rPr>
              <a:t>T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2667000" y="38290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265363" y="36004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</a:rPr>
              <a:t>T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2078038" y="4895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676400" y="466725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A50021"/>
                </a:solidFill>
              </a:rPr>
              <a:t>T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2667000" y="13906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820988" y="12382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</a:rPr>
              <a:t>f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09" name="AutoShape 13"/>
          <p:cNvSpPr>
            <a:spLocks noChangeArrowheads="1"/>
          </p:cNvSpPr>
          <p:nvPr/>
        </p:nvSpPr>
        <p:spPr bwMode="auto">
          <a:xfrm>
            <a:off x="4038600" y="2609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192588" y="25336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</a:rPr>
              <a:t>f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2971800" y="375285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125788" y="3600450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</a:rPr>
              <a:t>f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55313" name="Rectangle 17"/>
          <p:cNvSpPr>
            <a:spLocks noChangeArrowheads="1"/>
          </p:cNvSpPr>
          <p:nvPr/>
        </p:nvSpPr>
        <p:spPr bwMode="auto">
          <a:xfrm>
            <a:off x="1981200" y="1238250"/>
            <a:ext cx="5334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55314" name="Rectangle 18"/>
          <p:cNvSpPr>
            <a:spLocks noChangeArrowheads="1"/>
          </p:cNvSpPr>
          <p:nvPr/>
        </p:nvSpPr>
        <p:spPr bwMode="auto">
          <a:xfrm>
            <a:off x="2590800" y="1238250"/>
            <a:ext cx="4572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55315" name="Rectangle 19"/>
          <p:cNvSpPr>
            <a:spLocks noChangeArrowheads="1"/>
          </p:cNvSpPr>
          <p:nvPr/>
        </p:nvSpPr>
        <p:spPr bwMode="auto">
          <a:xfrm>
            <a:off x="3657600" y="2228850"/>
            <a:ext cx="3810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55316" name="Rectangle 20"/>
          <p:cNvSpPr>
            <a:spLocks noChangeArrowheads="1"/>
          </p:cNvSpPr>
          <p:nvPr/>
        </p:nvSpPr>
        <p:spPr bwMode="auto">
          <a:xfrm>
            <a:off x="3810000" y="2533650"/>
            <a:ext cx="6096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55317" name="Rectangle 21"/>
          <p:cNvSpPr>
            <a:spLocks noChangeArrowheads="1"/>
          </p:cNvSpPr>
          <p:nvPr/>
        </p:nvSpPr>
        <p:spPr bwMode="auto">
          <a:xfrm>
            <a:off x="2286000" y="3676650"/>
            <a:ext cx="533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2233613" y="3990975"/>
            <a:ext cx="68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</a:rPr>
              <a:t>p=f</a:t>
            </a: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628650"/>
            <a:ext cx="5715000" cy="4572000"/>
            <a:chOff x="720" y="288"/>
            <a:chExt cx="3600" cy="2880"/>
          </a:xfrm>
        </p:grpSpPr>
        <p:sp>
          <p:nvSpPr>
            <p:cNvPr id="55321" name="Oval 25"/>
            <p:cNvSpPr>
              <a:spLocks noChangeArrowheads="1"/>
            </p:cNvSpPr>
            <p:nvPr/>
          </p:nvSpPr>
          <p:spPr bwMode="auto">
            <a:xfrm>
              <a:off x="2640" y="768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30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2" name="Oval 26"/>
            <p:cNvSpPr>
              <a:spLocks noChangeArrowheads="1"/>
            </p:cNvSpPr>
            <p:nvPr/>
          </p:nvSpPr>
          <p:spPr bwMode="auto">
            <a:xfrm>
              <a:off x="14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20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3" name="Oval 27"/>
            <p:cNvSpPr>
              <a:spLocks noChangeArrowheads="1"/>
            </p:cNvSpPr>
            <p:nvPr/>
          </p:nvSpPr>
          <p:spPr bwMode="auto">
            <a:xfrm>
              <a:off x="7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10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4" name="Oval 28"/>
            <p:cNvSpPr>
              <a:spLocks noChangeArrowheads="1"/>
            </p:cNvSpPr>
            <p:nvPr/>
          </p:nvSpPr>
          <p:spPr bwMode="auto">
            <a:xfrm>
              <a:off x="38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48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5" name="Oval 29"/>
            <p:cNvSpPr>
              <a:spLocks noChangeArrowheads="1"/>
            </p:cNvSpPr>
            <p:nvPr/>
          </p:nvSpPr>
          <p:spPr bwMode="auto">
            <a:xfrm>
              <a:off x="31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35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6" name="Oval 30"/>
            <p:cNvSpPr>
              <a:spLocks noChangeArrowheads="1"/>
            </p:cNvSpPr>
            <p:nvPr/>
          </p:nvSpPr>
          <p:spPr bwMode="auto">
            <a:xfrm>
              <a:off x="216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25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7" name="Oval 31"/>
            <p:cNvSpPr>
              <a:spLocks noChangeArrowheads="1"/>
            </p:cNvSpPr>
            <p:nvPr/>
          </p:nvSpPr>
          <p:spPr bwMode="auto">
            <a:xfrm>
              <a:off x="1680" y="278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23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 flipH="1">
              <a:off x="1680" y="960"/>
              <a:ext cx="960" cy="384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3120" y="960"/>
              <a:ext cx="960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 flipH="1">
              <a:off x="9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>
              <a:off x="192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H="1">
              <a:off x="1920" y="2400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 flipH="1">
              <a:off x="33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4" name="Freeform 38"/>
            <p:cNvSpPr>
              <a:spLocks/>
            </p:cNvSpPr>
            <p:nvPr/>
          </p:nvSpPr>
          <p:spPr bwMode="auto">
            <a:xfrm>
              <a:off x="2880" y="288"/>
              <a:ext cx="672" cy="480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192" y="240"/>
                </a:cxn>
                <a:cxn ang="0">
                  <a:pos x="480" y="240"/>
                </a:cxn>
                <a:cxn ang="0">
                  <a:pos x="0" y="480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319588" y="0"/>
            <a:ext cx="427037" cy="1158875"/>
            <a:chOff x="3874" y="2841"/>
            <a:chExt cx="269" cy="730"/>
          </a:xfrm>
        </p:grpSpPr>
        <p:sp>
          <p:nvSpPr>
            <p:cNvPr id="55337" name="AutoShape 41"/>
            <p:cNvSpPr>
              <a:spLocks noChangeArrowheads="1"/>
            </p:cNvSpPr>
            <p:nvPr/>
          </p:nvSpPr>
          <p:spPr bwMode="auto">
            <a:xfrm>
              <a:off x="4047" y="3091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A5002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3874" y="284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A50021"/>
                  </a:solidFill>
                </a:rPr>
                <a:t>T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954713" y="230188"/>
            <a:ext cx="476250" cy="1066800"/>
            <a:chOff x="3272" y="3211"/>
            <a:chExt cx="300" cy="672"/>
          </a:xfrm>
        </p:grpSpPr>
        <p:sp>
          <p:nvSpPr>
            <p:cNvPr id="55340" name="AutoShape 44"/>
            <p:cNvSpPr>
              <a:spLocks noChangeArrowheads="1"/>
            </p:cNvSpPr>
            <p:nvPr/>
          </p:nvSpPr>
          <p:spPr bwMode="auto">
            <a:xfrm>
              <a:off x="3476" y="3403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3272" y="321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FF"/>
                  </a:solidFill>
                </a:rPr>
                <a:t>p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970338" y="114300"/>
            <a:ext cx="392112" cy="1139825"/>
            <a:chOff x="2572" y="3178"/>
            <a:chExt cx="247" cy="718"/>
          </a:xfrm>
        </p:grpSpPr>
        <p:sp>
          <p:nvSpPr>
            <p:cNvPr id="55347" name="AutoShape 51"/>
            <p:cNvSpPr>
              <a:spLocks noChangeArrowheads="1"/>
            </p:cNvSpPr>
            <p:nvPr/>
          </p:nvSpPr>
          <p:spPr bwMode="auto">
            <a:xfrm>
              <a:off x="2723" y="3416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48" name="Text Box 52"/>
            <p:cNvSpPr txBox="1">
              <a:spLocks noChangeArrowheads="1"/>
            </p:cNvSpPr>
            <p:nvPr/>
          </p:nvSpPr>
          <p:spPr bwMode="auto">
            <a:xfrm>
              <a:off x="2572" y="317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f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55349" name="Rectangle 53"/>
          <p:cNvSpPr>
            <a:spLocks noChangeArrowheads="1"/>
          </p:cNvSpPr>
          <p:nvPr/>
        </p:nvSpPr>
        <p:spPr bwMode="auto">
          <a:xfrm>
            <a:off x="4371975" y="0"/>
            <a:ext cx="533400" cy="12319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  <p:bldP spid="55300" grpId="0" autoUpdateAnimBg="0"/>
      <p:bldP spid="55301" grpId="0" animBg="1"/>
      <p:bldP spid="55302" grpId="0" autoUpdateAnimBg="0"/>
      <p:bldP spid="55303" grpId="0" animBg="1"/>
      <p:bldP spid="55304" grpId="0" autoUpdateAnimBg="0"/>
      <p:bldP spid="55305" grpId="0" animBg="1"/>
      <p:bldP spid="55306" grpId="0" autoUpdateAnimBg="0"/>
      <p:bldP spid="55307" grpId="0" animBg="1"/>
      <p:bldP spid="55308" grpId="0" autoUpdateAnimBg="0"/>
      <p:bldP spid="55309" grpId="0" animBg="1"/>
      <p:bldP spid="55310" grpId="0" autoUpdateAnimBg="0"/>
      <p:bldP spid="55311" grpId="0" animBg="1"/>
      <p:bldP spid="55312" grpId="0" autoUpdateAnimBg="0"/>
      <p:bldP spid="55313" grpId="0" animBg="1"/>
      <p:bldP spid="55314" grpId="0" animBg="1"/>
      <p:bldP spid="55315" grpId="0" animBg="1"/>
      <p:bldP spid="55316" grpId="0" animBg="1"/>
      <p:bldP spid="55317" grpId="0" animBg="1"/>
      <p:bldP spid="55319" grpId="0" autoUpdateAnimBg="0"/>
      <p:bldP spid="5534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根据动态查找表的定义</a:t>
            </a:r>
            <a:r>
              <a:rPr lang="zh-CN" altLang="en-US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，“插入”操作在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查找不成功</a:t>
            </a:r>
            <a:r>
              <a:rPr lang="zh-CN" altLang="en-US" sz="3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时才进行</a:t>
            </a:r>
            <a:r>
              <a:rPr lang="en-US" altLang="zh-CN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8371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4800" b="1">
                <a:solidFill>
                  <a:schemeClr val="tx1"/>
                </a:solidFill>
                <a:ea typeface="楷体_GB2312" pitchFamily="49" charset="-122"/>
              </a:rPr>
              <a:t>．二叉排序树的插入算法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35052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若二叉排序树为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空树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，则新插入的结点为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新的根结点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；否则，新插入的结点必为一个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新的叶子结点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，其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插入位置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由查找过程得到。</a:t>
            </a:r>
          </a:p>
        </p:txBody>
      </p:sp>
    </p:spTree>
    <p:extLst>
      <p:ext uri="{BB962C8B-B14F-4D97-AF65-F5344CB8AC3E}">
        <p14:creationId xmlns:p14="http://schemas.microsoft.com/office/powerpoint/2010/main" val="553907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7950" y="279400"/>
            <a:ext cx="9599613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Insert BST(</a:t>
            </a:r>
            <a:r>
              <a:rPr kumimoji="1" lang="en-US" altLang="zh-CN" sz="3600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BiTree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T, </a:t>
            </a:r>
            <a:r>
              <a:rPr kumimoji="1" lang="en-US" altLang="zh-CN" sz="3600" dirty="0" err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ElemType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e )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// </a:t>
            </a: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当二叉排序树中不存在关键字等于 </a:t>
            </a:r>
            <a:r>
              <a:rPr kumimoji="1" lang="en-US" altLang="zh-CN" sz="3200" b="1" dirty="0" err="1">
                <a:latin typeface="Times New Roman" pitchFamily="18" charset="0"/>
                <a:ea typeface="楷体_GB2312" pitchFamily="49" charset="-122"/>
              </a:rPr>
              <a:t>e.key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的</a:t>
            </a:r>
          </a:p>
          <a:p>
            <a:pPr>
              <a:lnSpc>
                <a:spcPct val="125000"/>
              </a:lnSpc>
            </a:pP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  // 数据元素时，插入元素值为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的结点，并返</a:t>
            </a:r>
          </a:p>
          <a:p>
            <a:pPr>
              <a:lnSpc>
                <a:spcPct val="125000"/>
              </a:lnSpc>
            </a:pP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  // 回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TRUE; </a:t>
            </a:r>
            <a:r>
              <a:rPr kumimoji="1" lang="zh-CN" altLang="zh-CN" sz="3200" b="1" dirty="0">
                <a:latin typeface="Times New Roman" pitchFamily="18" charset="0"/>
                <a:ea typeface="楷体_GB2312" pitchFamily="49" charset="-122"/>
              </a:rPr>
              <a:t>否则，不进行插入并返回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FALSE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SearchBST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 T, </a:t>
            </a:r>
            <a:r>
              <a:rPr kumimoji="1" lang="en-US" altLang="zh-CN" sz="36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e.key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NULL, p ))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36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//</a:t>
            </a:r>
            <a:r>
              <a:rPr kumimoji="1" lang="en-US" altLang="zh-CN" sz="3600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p</a:t>
            </a:r>
            <a:r>
              <a:rPr kumimoji="1" lang="zh-CN" altLang="en-US" sz="2400" b="1" dirty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为查找路径上 访问的最后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结点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Arial Narrow" pitchFamily="34" charset="0"/>
                <a:ea typeface="楷体_GB2312" pitchFamily="49" charset="-122"/>
              </a:rPr>
              <a:t>指针</a:t>
            </a:r>
            <a:endParaRPr kumimoji="1" lang="zh-CN" altLang="en-US" sz="2400" b="1" dirty="0">
              <a:solidFill>
                <a:srgbClr val="FF0000"/>
              </a:solidFill>
              <a:latin typeface="Arial Narrow" pitchFamily="34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 return FALSE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4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不进行插入并返回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FALSE</a:t>
            </a:r>
            <a:endParaRPr kumimoji="1" lang="en-US" altLang="zh-CN" sz="24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// Insert BST</a:t>
            </a:r>
          </a:p>
        </p:txBody>
      </p:sp>
      <p:sp>
        <p:nvSpPr>
          <p:cNvPr id="6041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</a:rPr>
              <a:t> …    …</a:t>
            </a:r>
            <a:endParaRPr kumimoji="1" lang="en-US" altLang="zh-CN" sz="3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19100" y="239713"/>
            <a:ext cx="6391275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 =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new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BiTNode;</a:t>
            </a:r>
          </a:p>
          <a:p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   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为新结点分配空间</a:t>
            </a:r>
          </a:p>
          <a:p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s-&gt;data = e;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s-&gt;lchild = s-&gt;rchild =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42900" y="3484563"/>
            <a:ext cx="867727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  if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LT(e.key, p-&gt;data.key)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p-&gt;lchild = s;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插入 *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为*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的左孩子</a:t>
            </a:r>
          </a:p>
          <a:p>
            <a:pPr>
              <a:lnSpc>
                <a:spcPct val="125000"/>
              </a:lnSpc>
            </a:pP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p-&gt;rchild = s;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插入 *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为*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的右孩子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42900" y="5791200"/>
            <a:ext cx="54895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return TRUE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;    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插入成功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2649538"/>
            <a:ext cx="7553325" cy="787400"/>
            <a:chOff x="240" y="1669"/>
            <a:chExt cx="4758" cy="496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240" y="1669"/>
              <a:ext cx="219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if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(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!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p )  T = s;     </a:t>
              </a:r>
              <a:endPara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2400" y="1723"/>
              <a:ext cx="259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// </a:t>
              </a:r>
              <a:r>
                <a:rPr kumimoji="1" lang="zh-CN" altLang="en-US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插入 </a:t>
              </a:r>
              <a:r>
                <a:rPr kumimoji="1" lang="en-US" altLang="zh-CN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 </a:t>
              </a:r>
              <a:r>
                <a:rPr kumimoji="1" lang="zh-CN" altLang="en-US" sz="32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为新的根结点</a:t>
              </a:r>
              <a:endParaRPr kumimoji="1" lang="zh-CN" altLang="en-US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99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38275" y="171450"/>
            <a:ext cx="5518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60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一、二叉排序树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48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（二叉查找树）</a:t>
            </a:r>
            <a:endParaRPr kumimoji="1" lang="zh-CN" altLang="en-US" sz="4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909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7775" y="2463800"/>
            <a:ext cx="2327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．定义</a:t>
            </a:r>
          </a:p>
        </p:txBody>
      </p:sp>
      <p:sp>
        <p:nvSpPr>
          <p:cNvPr id="8909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89200" y="3225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．查找算法</a:t>
            </a:r>
          </a:p>
        </p:txBody>
      </p:sp>
      <p:sp>
        <p:nvSpPr>
          <p:cNvPr id="89093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66975" y="3987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800" b="1">
                <a:latin typeface="Times New Roman" pitchFamily="18" charset="0"/>
                <a:ea typeface="楷体_GB2312" pitchFamily="49" charset="-122"/>
              </a:rPr>
              <a:t>．插入算法</a:t>
            </a:r>
            <a:endParaRPr kumimoji="1" lang="zh-CN" altLang="en-US" sz="4800">
              <a:latin typeface="Times New Roman" pitchFamily="18" charset="0"/>
            </a:endParaRPr>
          </a:p>
        </p:txBody>
      </p:sp>
      <p:sp>
        <p:nvSpPr>
          <p:cNvPr id="89094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6813" y="4749800"/>
            <a:ext cx="3536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4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．删除算法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473325" y="5621338"/>
            <a:ext cx="493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4400" b="1">
                <a:latin typeface="Times New Roman" pitchFamily="18" charset="0"/>
                <a:ea typeface="楷体_GB2312" pitchFamily="49" charset="-122"/>
              </a:rPr>
              <a:t>．查找性能的分析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9096" name="Freeform 8"/>
          <p:cNvSpPr>
            <a:spLocks/>
          </p:cNvSpPr>
          <p:nvPr/>
        </p:nvSpPr>
        <p:spPr bwMode="auto">
          <a:xfrm>
            <a:off x="2124075" y="4652963"/>
            <a:ext cx="439738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6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733800"/>
            <a:ext cx="77724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（</a:t>
            </a:r>
            <a:r>
              <a:rPr lang="en-US" altLang="zh-CN" smtClean="0">
                <a:ea typeface="楷体_GB2312" pitchFamily="49" charset="-122"/>
              </a:rPr>
              <a:t>1</a:t>
            </a:r>
            <a:r>
              <a:rPr lang="zh-CN" altLang="en-US" smtClean="0">
                <a:ea typeface="楷体_GB2312" pitchFamily="49" charset="-122"/>
              </a:rPr>
              <a:t>）被删除的结点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是叶子</a:t>
            </a:r>
            <a:r>
              <a:rPr lang="zh-CN" altLang="en-US" smtClean="0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（</a:t>
            </a:r>
            <a:r>
              <a:rPr lang="en-US" altLang="zh-CN" smtClean="0">
                <a:ea typeface="楷体_GB2312" pitchFamily="49" charset="-122"/>
              </a:rPr>
              <a:t>2</a:t>
            </a:r>
            <a:r>
              <a:rPr lang="zh-CN" altLang="en-US" smtClean="0">
                <a:ea typeface="楷体_GB2312" pitchFamily="49" charset="-122"/>
              </a:rPr>
              <a:t>）被删除的结点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只有左子树，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                          或者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只有右子树</a:t>
            </a:r>
            <a:r>
              <a:rPr lang="zh-CN" altLang="en-US" smtClean="0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（</a:t>
            </a:r>
            <a:r>
              <a:rPr lang="en-US" altLang="zh-CN" smtClean="0">
                <a:ea typeface="楷体_GB2312" pitchFamily="49" charset="-122"/>
              </a:rPr>
              <a:t>3</a:t>
            </a:r>
            <a:r>
              <a:rPr lang="zh-CN" altLang="en-US" smtClean="0">
                <a:ea typeface="楷体_GB2312" pitchFamily="49" charset="-122"/>
              </a:rPr>
              <a:t>）被删除的结点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既有左子树，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                                  也有右子树</a:t>
            </a:r>
            <a:r>
              <a:rPr lang="zh-CN" altLang="en-US" smtClean="0">
                <a:ea typeface="楷体_GB2312" pitchFamily="49" charset="-122"/>
              </a:rPr>
              <a:t>。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53975"/>
            <a:ext cx="7229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4</a:t>
            </a:r>
            <a:r>
              <a:rPr lang="zh-CN" altLang="en-US" sz="4800" b="1">
                <a:ea typeface="楷体_GB2312" pitchFamily="49" charset="-122"/>
              </a:rPr>
              <a:t>．二叉排序树的删除算法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0388" y="29718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可分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三种情况</a:t>
            </a:r>
            <a:r>
              <a:rPr lang="zh-CN" altLang="en-US" sz="3600">
                <a:ea typeface="楷体_GB2312" pitchFamily="49" charset="-122"/>
              </a:rPr>
              <a:t>讨论：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610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与插入相反，删除在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查找成功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之后进行，并且要求在删除二叉排序树上某个结点之后，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仍然保持二叉排序树的特性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0922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676400"/>
            <a:ext cx="6324600" cy="3429000"/>
            <a:chOff x="384" y="1056"/>
            <a:chExt cx="3984" cy="2160"/>
          </a:xfrm>
        </p:grpSpPr>
        <p:sp>
          <p:nvSpPr>
            <p:cNvPr id="6155" name="Oval 3"/>
            <p:cNvSpPr>
              <a:spLocks noChangeArrowheads="1"/>
            </p:cNvSpPr>
            <p:nvPr/>
          </p:nvSpPr>
          <p:spPr bwMode="auto">
            <a:xfrm>
              <a:off x="2016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50</a:t>
              </a:r>
              <a:endParaRPr lang="en-US" altLang="zh-CN" sz="2400"/>
            </a:p>
          </p:txBody>
        </p:sp>
        <p:sp>
          <p:nvSpPr>
            <p:cNvPr id="6156" name="Oval 4"/>
            <p:cNvSpPr>
              <a:spLocks noChangeArrowheads="1"/>
            </p:cNvSpPr>
            <p:nvPr/>
          </p:nvSpPr>
          <p:spPr bwMode="auto">
            <a:xfrm>
              <a:off x="1104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30</a:t>
              </a:r>
              <a:endParaRPr lang="en-US" altLang="zh-CN" sz="2400"/>
            </a:p>
          </p:txBody>
        </p:sp>
        <p:sp>
          <p:nvSpPr>
            <p:cNvPr id="6157" name="Oval 5"/>
            <p:cNvSpPr>
              <a:spLocks noChangeArrowheads="1"/>
            </p:cNvSpPr>
            <p:nvPr/>
          </p:nvSpPr>
          <p:spPr bwMode="auto">
            <a:xfrm>
              <a:off x="2928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80</a:t>
              </a:r>
              <a:endParaRPr lang="en-US" altLang="zh-CN" sz="2400"/>
            </a:p>
          </p:txBody>
        </p:sp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38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20</a:t>
              </a:r>
              <a:endParaRPr lang="en-US" altLang="zh-CN" sz="2400"/>
            </a:p>
          </p:txBody>
        </p:sp>
        <p:sp>
          <p:nvSpPr>
            <p:cNvPr id="6159" name="Oval 7"/>
            <p:cNvSpPr>
              <a:spLocks noChangeArrowheads="1"/>
            </p:cNvSpPr>
            <p:nvPr/>
          </p:nvSpPr>
          <p:spPr bwMode="auto">
            <a:xfrm>
              <a:off x="3648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90</a:t>
              </a:r>
              <a:endParaRPr lang="en-US" altLang="zh-CN" sz="2400"/>
            </a:p>
          </p:txBody>
        </p:sp>
        <p:sp>
          <p:nvSpPr>
            <p:cNvPr id="6160" name="Oval 8"/>
            <p:cNvSpPr>
              <a:spLocks noChangeArrowheads="1"/>
            </p:cNvSpPr>
            <p:nvPr/>
          </p:nvSpPr>
          <p:spPr bwMode="auto">
            <a:xfrm>
              <a:off x="3120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85</a:t>
              </a:r>
              <a:endParaRPr lang="en-US" altLang="zh-CN" sz="2400"/>
            </a:p>
          </p:txBody>
        </p:sp>
        <p:sp>
          <p:nvSpPr>
            <p:cNvPr id="6161" name="Oval 9"/>
            <p:cNvSpPr>
              <a:spLocks noChangeArrowheads="1"/>
            </p:cNvSpPr>
            <p:nvPr/>
          </p:nvSpPr>
          <p:spPr bwMode="auto">
            <a:xfrm>
              <a:off x="182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40</a:t>
              </a:r>
              <a:endParaRPr lang="en-US" altLang="zh-CN" sz="2400"/>
            </a:p>
          </p:txBody>
        </p:sp>
        <p:sp>
          <p:nvSpPr>
            <p:cNvPr id="6162" name="Oval 10"/>
            <p:cNvSpPr>
              <a:spLocks noChangeArrowheads="1"/>
            </p:cNvSpPr>
            <p:nvPr/>
          </p:nvSpPr>
          <p:spPr bwMode="auto">
            <a:xfrm>
              <a:off x="124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35</a:t>
              </a:r>
              <a:endParaRPr lang="en-US" altLang="zh-CN" sz="2400"/>
            </a:p>
          </p:txBody>
        </p:sp>
        <p:sp>
          <p:nvSpPr>
            <p:cNvPr id="6163" name="Oval 11"/>
            <p:cNvSpPr>
              <a:spLocks noChangeArrowheads="1"/>
            </p:cNvSpPr>
            <p:nvPr/>
          </p:nvSpPr>
          <p:spPr bwMode="auto">
            <a:xfrm>
              <a:off x="3936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88</a:t>
              </a:r>
              <a:endParaRPr lang="en-US" altLang="zh-CN" sz="2400"/>
            </a:p>
          </p:txBody>
        </p:sp>
        <p:sp>
          <p:nvSpPr>
            <p:cNvPr id="6164" name="Line 12"/>
            <p:cNvSpPr>
              <a:spLocks noChangeShapeType="1"/>
            </p:cNvSpPr>
            <p:nvPr/>
          </p:nvSpPr>
          <p:spPr bwMode="auto">
            <a:xfrm flipH="1">
              <a:off x="1488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 flipH="1">
              <a:off x="768" y="1680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14"/>
            <p:cNvSpPr>
              <a:spLocks noChangeShapeType="1"/>
            </p:cNvSpPr>
            <p:nvPr/>
          </p:nvSpPr>
          <p:spPr bwMode="auto">
            <a:xfrm>
              <a:off x="2448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15"/>
            <p:cNvSpPr>
              <a:spLocks noChangeShapeType="1"/>
            </p:cNvSpPr>
            <p:nvPr/>
          </p:nvSpPr>
          <p:spPr bwMode="auto">
            <a:xfrm>
              <a:off x="1488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16"/>
            <p:cNvSpPr>
              <a:spLocks noChangeShapeType="1"/>
            </p:cNvSpPr>
            <p:nvPr/>
          </p:nvSpPr>
          <p:spPr bwMode="auto">
            <a:xfrm flipH="1">
              <a:off x="1536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17"/>
            <p:cNvSpPr>
              <a:spLocks noChangeShapeType="1"/>
            </p:cNvSpPr>
            <p:nvPr/>
          </p:nvSpPr>
          <p:spPr bwMode="auto">
            <a:xfrm>
              <a:off x="3312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18"/>
            <p:cNvSpPr>
              <a:spLocks noChangeShapeType="1"/>
            </p:cNvSpPr>
            <p:nvPr/>
          </p:nvSpPr>
          <p:spPr bwMode="auto">
            <a:xfrm flipH="1">
              <a:off x="3408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Oval 20"/>
            <p:cNvSpPr>
              <a:spLocks noChangeArrowheads="1"/>
            </p:cNvSpPr>
            <p:nvPr/>
          </p:nvSpPr>
          <p:spPr bwMode="auto">
            <a:xfrm>
              <a:off x="62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32</a:t>
              </a:r>
              <a:endParaRPr lang="en-US" altLang="zh-CN" sz="2400"/>
            </a:p>
          </p:txBody>
        </p:sp>
        <p:sp>
          <p:nvSpPr>
            <p:cNvPr id="6173" name="Line 21"/>
            <p:cNvSpPr>
              <a:spLocks noChangeShapeType="1"/>
            </p:cNvSpPr>
            <p:nvPr/>
          </p:nvSpPr>
          <p:spPr bwMode="auto">
            <a:xfrm flipH="1">
              <a:off x="912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76200" y="155575"/>
            <a:ext cx="636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）被删除的结点是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叶子结点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 useBgFill="1">
        <p:nvSpPr>
          <p:cNvPr id="66583" name="Rectangle 23"/>
          <p:cNvSpPr>
            <a:spLocks noChangeArrowheads="1"/>
          </p:cNvSpPr>
          <p:nvPr/>
        </p:nvSpPr>
        <p:spPr bwMode="auto">
          <a:xfrm>
            <a:off x="457200" y="2590800"/>
            <a:ext cx="12954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6584" name="Rectangle 24"/>
          <p:cNvSpPr>
            <a:spLocks noChangeArrowheads="1"/>
          </p:cNvSpPr>
          <p:nvPr/>
        </p:nvSpPr>
        <p:spPr bwMode="auto">
          <a:xfrm>
            <a:off x="5562600" y="4191000"/>
            <a:ext cx="14478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Text Box 25"/>
          <p:cNvSpPr txBox="1">
            <a:spLocks noChangeArrowheads="1"/>
          </p:cNvSpPr>
          <p:nvPr/>
        </p:nvSpPr>
        <p:spPr bwMode="auto">
          <a:xfrm>
            <a:off x="288925" y="882650"/>
            <a:ext cx="1257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例如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: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5241925" y="958850"/>
            <a:ext cx="343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被删关键字 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= 20</a:t>
            </a:r>
            <a:endParaRPr lang="en-US" altLang="zh-CN" sz="3600">
              <a:ea typeface="楷体_GB2312" pitchFamily="49" charset="-122"/>
            </a:endParaRPr>
          </a:p>
        </p:txBody>
      </p:sp>
      <p:sp useBgFill="1"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8045450" y="958850"/>
            <a:ext cx="641350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00"/>
                </a:solidFill>
              </a:rPr>
              <a:t>88</a:t>
            </a:r>
            <a:endParaRPr lang="en-US" altLang="zh-CN" sz="3600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441325" y="5578475"/>
            <a:ext cx="847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其双亲结点中相应指针域的值改为“空”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6154" name="Freeform 29"/>
          <p:cNvSpPr>
            <a:spLocks/>
          </p:cNvSpPr>
          <p:nvPr/>
        </p:nvSpPr>
        <p:spPr bwMode="auto">
          <a:xfrm>
            <a:off x="3505200" y="914400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4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 animBg="1"/>
      <p:bldP spid="66584" grpId="0" animBg="1"/>
      <p:bldP spid="66586" grpId="0" autoUpdateAnimBg="0"/>
      <p:bldP spid="66587" grpId="0" animBg="1" autoUpdateAnimBg="0"/>
      <p:bldP spid="665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2022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FF"/>
                </a:solidFill>
                <a:ea typeface="楷体_GB2312" pitchFamily="49" charset="-122"/>
              </a:rPr>
              <a:t>举例：</a:t>
            </a:r>
            <a:endParaRPr lang="zh-CN" altLang="en-US"/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3228975" y="3141663"/>
            <a:ext cx="911225" cy="2870200"/>
            <a:chOff x="1322" y="768"/>
            <a:chExt cx="426" cy="1152"/>
          </a:xfrm>
        </p:grpSpPr>
        <p:sp>
          <p:nvSpPr>
            <p:cNvPr id="478212" name="Rectangle 4"/>
            <p:cNvSpPr>
              <a:spLocks noChangeArrowheads="1"/>
            </p:cNvSpPr>
            <p:nvPr/>
          </p:nvSpPr>
          <p:spPr bwMode="auto">
            <a:xfrm>
              <a:off x="1365" y="768"/>
              <a:ext cx="340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1000"/>
                <a:t>.</a:t>
              </a:r>
            </a:p>
            <a:p>
              <a:pPr algn="ctr" eaLnBrk="0" hangingPunct="0"/>
              <a:r>
                <a:rPr lang="en-US" altLang="zh-CN" sz="1000"/>
                <a:t>.</a:t>
              </a:r>
            </a:p>
            <a:p>
              <a:pPr algn="ctr" eaLnBrk="0" hangingPunct="0"/>
              <a:r>
                <a:rPr lang="en-US" altLang="zh-CN" sz="1000"/>
                <a:t>.</a:t>
              </a:r>
            </a:p>
            <a:p>
              <a:pPr algn="ctr" eaLnBrk="0" hangingPunct="0"/>
              <a:r>
                <a:rPr lang="en-US" altLang="zh-CN" sz="2000"/>
                <a:t>76</a:t>
              </a:r>
            </a:p>
            <a:p>
              <a:pPr algn="ctr" eaLnBrk="0" hangingPunct="0"/>
              <a:r>
                <a:rPr lang="en-US" altLang="zh-CN" sz="2000"/>
                <a:t>84</a:t>
              </a:r>
            </a:p>
            <a:p>
              <a:pPr algn="ctr" eaLnBrk="0" hangingPunct="0"/>
              <a:r>
                <a:rPr lang="en-US" altLang="zh-CN" sz="2000"/>
                <a:t>88</a:t>
              </a:r>
            </a:p>
            <a:p>
              <a:pPr algn="ctr" eaLnBrk="0" hangingPunct="0"/>
              <a:r>
                <a:rPr lang="en-US" altLang="zh-CN" sz="1000"/>
                <a:t>.</a:t>
              </a:r>
            </a:p>
            <a:p>
              <a:pPr algn="ctr" eaLnBrk="0" hangingPunct="0"/>
              <a:r>
                <a:rPr lang="en-US" altLang="zh-CN" sz="1000"/>
                <a:t>.</a:t>
              </a:r>
            </a:p>
            <a:p>
              <a:pPr algn="ctr" eaLnBrk="0" hangingPunct="0"/>
              <a:endParaRPr lang="en-US" altLang="zh-CN" sz="1000"/>
            </a:p>
            <a:p>
              <a:pPr algn="ctr" eaLnBrk="0" hangingPunct="0"/>
              <a:endParaRPr lang="en-US" altLang="zh-CN" sz="2000"/>
            </a:p>
            <a:p>
              <a:pPr algn="ctr" eaLnBrk="0" hangingPunct="0"/>
              <a:r>
                <a:rPr lang="en-US" altLang="zh-CN" sz="2000"/>
                <a:t>64.</a:t>
              </a:r>
            </a:p>
            <a:p>
              <a:pPr algn="ctr" eaLnBrk="0" hangingPunct="0"/>
              <a:endParaRPr lang="en-US" altLang="zh-CN" sz="2000"/>
            </a:p>
            <a:p>
              <a:pPr algn="ctr" eaLnBrk="0" hangingPunct="0"/>
              <a:endParaRPr lang="en-US" altLang="zh-CN" sz="1000"/>
            </a:p>
            <a:p>
              <a:pPr algn="ctr" eaLnBrk="0" hangingPunct="0"/>
              <a:endParaRPr lang="en-US" altLang="zh-CN" sz="1000"/>
            </a:p>
            <a:p>
              <a:pPr algn="ctr" eaLnBrk="0" hangingPunct="0"/>
              <a:endParaRPr lang="en-US" altLang="zh-CN"/>
            </a:p>
          </p:txBody>
        </p:sp>
        <p:sp>
          <p:nvSpPr>
            <p:cNvPr id="478213" name="Rectangle 5"/>
            <p:cNvSpPr>
              <a:spLocks noChangeArrowheads="1"/>
            </p:cNvSpPr>
            <p:nvPr/>
          </p:nvSpPr>
          <p:spPr bwMode="auto">
            <a:xfrm>
              <a:off x="1322" y="768"/>
              <a:ext cx="426" cy="115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395288" y="1196975"/>
            <a:ext cx="8243887" cy="4800600"/>
            <a:chOff x="0" y="768"/>
            <a:chExt cx="5193" cy="3024"/>
          </a:xfrm>
        </p:grpSpPr>
        <p:grpSp>
          <p:nvGrpSpPr>
            <p:cNvPr id="478215" name="Group 7"/>
            <p:cNvGrpSpPr>
              <a:grpSpLocks/>
            </p:cNvGrpSpPr>
            <p:nvPr/>
          </p:nvGrpSpPr>
          <p:grpSpPr bwMode="auto">
            <a:xfrm>
              <a:off x="4" y="773"/>
              <a:ext cx="709" cy="1206"/>
              <a:chOff x="0" y="0"/>
              <a:chExt cx="526" cy="768"/>
            </a:xfrm>
          </p:grpSpPr>
          <p:sp>
            <p:nvSpPr>
              <p:cNvPr id="478216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40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准考证号</a:t>
                </a:r>
              </a:p>
              <a:p>
                <a:pPr algn="ctr" eaLnBrk="0" hangingPunct="0"/>
                <a:endParaRPr lang="en-US" altLang="zh-CN" sz="3200"/>
              </a:p>
            </p:txBody>
          </p:sp>
          <p:sp>
            <p:nvSpPr>
              <p:cNvPr id="478217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6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18" name="Group 10"/>
            <p:cNvGrpSpPr>
              <a:grpSpLocks/>
            </p:cNvGrpSpPr>
            <p:nvPr/>
          </p:nvGrpSpPr>
          <p:grpSpPr bwMode="auto">
            <a:xfrm>
              <a:off x="713" y="773"/>
              <a:ext cx="574" cy="1206"/>
              <a:chOff x="526" y="0"/>
              <a:chExt cx="426" cy="768"/>
            </a:xfrm>
          </p:grpSpPr>
          <p:sp>
            <p:nvSpPr>
              <p:cNvPr id="478219" name="Rectangle 11"/>
              <p:cNvSpPr>
                <a:spLocks noChangeArrowheads="1"/>
              </p:cNvSpPr>
              <p:nvPr/>
            </p:nvSpPr>
            <p:spPr bwMode="auto">
              <a:xfrm>
                <a:off x="569" y="0"/>
                <a:ext cx="340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altLang="zh-CN" sz="3000">
                  <a:ea typeface="楷体_GB2312" pitchFamily="49" charset="-122"/>
                </a:endParaRPr>
              </a:p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姓名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20" name="Rectangle 12"/>
              <p:cNvSpPr>
                <a:spLocks noChangeArrowheads="1"/>
              </p:cNvSpPr>
              <p:nvPr/>
            </p:nvSpPr>
            <p:spPr bwMode="auto">
              <a:xfrm>
                <a:off x="526" y="0"/>
                <a:ext cx="426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21" name="Group 13"/>
            <p:cNvGrpSpPr>
              <a:grpSpLocks/>
            </p:cNvGrpSpPr>
            <p:nvPr/>
          </p:nvGrpSpPr>
          <p:grpSpPr bwMode="auto">
            <a:xfrm>
              <a:off x="1287" y="773"/>
              <a:ext cx="3894" cy="603"/>
              <a:chOff x="952" y="0"/>
              <a:chExt cx="2890" cy="384"/>
            </a:xfrm>
          </p:grpSpPr>
          <p:sp>
            <p:nvSpPr>
              <p:cNvPr id="478222" name="Rectangle 14"/>
              <p:cNvSpPr>
                <a:spLocks noChangeArrowheads="1"/>
              </p:cNvSpPr>
              <p:nvPr/>
            </p:nvSpPr>
            <p:spPr bwMode="auto">
              <a:xfrm>
                <a:off x="995" y="0"/>
                <a:ext cx="280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各科成绩</a:t>
                </a:r>
              </a:p>
              <a:p>
                <a:pPr algn="ctr" eaLnBrk="0" hangingPunct="0"/>
                <a:endParaRPr lang="en-US" altLang="zh-CN" sz="3000">
                  <a:ea typeface="楷体_GB2312" pitchFamily="49" charset="-122"/>
                </a:endParaRPr>
              </a:p>
            </p:txBody>
          </p:sp>
          <p:sp>
            <p:nvSpPr>
              <p:cNvPr id="478223" name="Rectangle 15"/>
              <p:cNvSpPr>
                <a:spLocks noChangeArrowheads="1"/>
              </p:cNvSpPr>
              <p:nvPr/>
            </p:nvSpPr>
            <p:spPr bwMode="auto">
              <a:xfrm>
                <a:off x="952" y="0"/>
                <a:ext cx="289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24" name="Group 16"/>
            <p:cNvGrpSpPr>
              <a:grpSpLocks/>
            </p:cNvGrpSpPr>
            <p:nvPr/>
          </p:nvGrpSpPr>
          <p:grpSpPr bwMode="auto">
            <a:xfrm>
              <a:off x="1287" y="1376"/>
              <a:ext cx="498" cy="603"/>
              <a:chOff x="952" y="384"/>
              <a:chExt cx="370" cy="384"/>
            </a:xfrm>
          </p:grpSpPr>
          <p:sp>
            <p:nvSpPr>
              <p:cNvPr id="478225" name="Rectangle 17"/>
              <p:cNvSpPr>
                <a:spLocks noChangeArrowheads="1"/>
              </p:cNvSpPr>
              <p:nvPr/>
            </p:nvSpPr>
            <p:spPr bwMode="auto">
              <a:xfrm>
                <a:off x="995" y="384"/>
                <a:ext cx="28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政治</a:t>
                </a:r>
              </a:p>
              <a:p>
                <a:pPr algn="ctr" eaLnBrk="0" hangingPunct="0"/>
                <a:endParaRPr lang="en-US" altLang="zh-CN" sz="3000">
                  <a:ea typeface="楷体_GB2312" pitchFamily="49" charset="-122"/>
                </a:endParaRPr>
              </a:p>
            </p:txBody>
          </p:sp>
          <p:sp>
            <p:nvSpPr>
              <p:cNvPr id="478226" name="Rectangle 18"/>
              <p:cNvSpPr>
                <a:spLocks noChangeArrowheads="1"/>
              </p:cNvSpPr>
              <p:nvPr/>
            </p:nvSpPr>
            <p:spPr bwMode="auto">
              <a:xfrm>
                <a:off x="952" y="384"/>
                <a:ext cx="37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27" name="Group 19"/>
            <p:cNvGrpSpPr>
              <a:grpSpLocks/>
            </p:cNvGrpSpPr>
            <p:nvPr/>
          </p:nvGrpSpPr>
          <p:grpSpPr bwMode="auto">
            <a:xfrm>
              <a:off x="1785" y="1376"/>
              <a:ext cx="574" cy="603"/>
              <a:chOff x="1322" y="384"/>
              <a:chExt cx="426" cy="384"/>
            </a:xfrm>
          </p:grpSpPr>
          <p:sp>
            <p:nvSpPr>
              <p:cNvPr id="478228" name="Rectangle 20"/>
              <p:cNvSpPr>
                <a:spLocks noChangeArrowheads="1"/>
              </p:cNvSpPr>
              <p:nvPr/>
            </p:nvSpPr>
            <p:spPr bwMode="auto">
              <a:xfrm>
                <a:off x="1365" y="384"/>
                <a:ext cx="3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语文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29" name="Rectangle 21"/>
              <p:cNvSpPr>
                <a:spLocks noChangeArrowheads="1"/>
              </p:cNvSpPr>
              <p:nvPr/>
            </p:nvSpPr>
            <p:spPr bwMode="auto">
              <a:xfrm>
                <a:off x="1322" y="384"/>
                <a:ext cx="4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30" name="Group 22"/>
            <p:cNvGrpSpPr>
              <a:grpSpLocks/>
            </p:cNvGrpSpPr>
            <p:nvPr/>
          </p:nvGrpSpPr>
          <p:grpSpPr bwMode="auto">
            <a:xfrm>
              <a:off x="2359" y="1376"/>
              <a:ext cx="499" cy="603"/>
              <a:chOff x="1748" y="384"/>
              <a:chExt cx="370" cy="384"/>
            </a:xfrm>
          </p:grpSpPr>
          <p:sp>
            <p:nvSpPr>
              <p:cNvPr id="478231" name="Rectangle 23"/>
              <p:cNvSpPr>
                <a:spLocks noChangeArrowheads="1"/>
              </p:cNvSpPr>
              <p:nvPr/>
            </p:nvSpPr>
            <p:spPr bwMode="auto">
              <a:xfrm>
                <a:off x="1791" y="384"/>
                <a:ext cx="28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外语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32" name="Rectangle 24"/>
              <p:cNvSpPr>
                <a:spLocks noChangeArrowheads="1"/>
              </p:cNvSpPr>
              <p:nvPr/>
            </p:nvSpPr>
            <p:spPr bwMode="auto">
              <a:xfrm>
                <a:off x="1748" y="384"/>
                <a:ext cx="37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33" name="Group 25"/>
            <p:cNvGrpSpPr>
              <a:grpSpLocks/>
            </p:cNvGrpSpPr>
            <p:nvPr/>
          </p:nvGrpSpPr>
          <p:grpSpPr bwMode="auto">
            <a:xfrm>
              <a:off x="2858" y="1376"/>
              <a:ext cx="597" cy="603"/>
              <a:chOff x="2118" y="384"/>
              <a:chExt cx="443" cy="384"/>
            </a:xfrm>
          </p:grpSpPr>
          <p:sp>
            <p:nvSpPr>
              <p:cNvPr id="478234" name="Rectangle 26"/>
              <p:cNvSpPr>
                <a:spLocks noChangeArrowheads="1"/>
              </p:cNvSpPr>
              <p:nvPr/>
            </p:nvSpPr>
            <p:spPr bwMode="auto">
              <a:xfrm>
                <a:off x="2161" y="384"/>
                <a:ext cx="35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数学</a:t>
                </a:r>
              </a:p>
              <a:p>
                <a:pPr algn="ctr" eaLnBrk="0" hangingPunct="0"/>
                <a:endParaRPr lang="en-US" altLang="zh-CN" sz="3000">
                  <a:ea typeface="楷体_GB2312" pitchFamily="49" charset="-122"/>
                </a:endParaRPr>
              </a:p>
            </p:txBody>
          </p:sp>
          <p:sp>
            <p:nvSpPr>
              <p:cNvPr id="478235" name="Rectangle 27"/>
              <p:cNvSpPr>
                <a:spLocks noChangeArrowheads="1"/>
              </p:cNvSpPr>
              <p:nvPr/>
            </p:nvSpPr>
            <p:spPr bwMode="auto">
              <a:xfrm>
                <a:off x="2118" y="384"/>
                <a:ext cx="44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36" name="Group 28"/>
            <p:cNvGrpSpPr>
              <a:grpSpLocks/>
            </p:cNvGrpSpPr>
            <p:nvPr/>
          </p:nvGrpSpPr>
          <p:grpSpPr bwMode="auto">
            <a:xfrm>
              <a:off x="3455" y="1376"/>
              <a:ext cx="575" cy="603"/>
              <a:chOff x="2561" y="384"/>
              <a:chExt cx="427" cy="384"/>
            </a:xfrm>
          </p:grpSpPr>
          <p:sp>
            <p:nvSpPr>
              <p:cNvPr id="478237" name="Rectangle 29"/>
              <p:cNvSpPr>
                <a:spLocks noChangeArrowheads="1"/>
              </p:cNvSpPr>
              <p:nvPr/>
            </p:nvSpPr>
            <p:spPr bwMode="auto">
              <a:xfrm>
                <a:off x="2604" y="384"/>
                <a:ext cx="34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物理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38" name="Rectangle 30"/>
              <p:cNvSpPr>
                <a:spLocks noChangeArrowheads="1"/>
              </p:cNvSpPr>
              <p:nvPr/>
            </p:nvSpPr>
            <p:spPr bwMode="auto">
              <a:xfrm>
                <a:off x="2561" y="384"/>
                <a:ext cx="42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39" name="Group 31"/>
            <p:cNvGrpSpPr>
              <a:grpSpLocks/>
            </p:cNvGrpSpPr>
            <p:nvPr/>
          </p:nvGrpSpPr>
          <p:grpSpPr bwMode="auto">
            <a:xfrm>
              <a:off x="4030" y="1376"/>
              <a:ext cx="575" cy="603"/>
              <a:chOff x="2988" y="384"/>
              <a:chExt cx="427" cy="384"/>
            </a:xfrm>
          </p:grpSpPr>
          <p:sp>
            <p:nvSpPr>
              <p:cNvPr id="478240" name="Rectangle 32"/>
              <p:cNvSpPr>
                <a:spLocks noChangeArrowheads="1"/>
              </p:cNvSpPr>
              <p:nvPr/>
            </p:nvSpPr>
            <p:spPr bwMode="auto">
              <a:xfrm>
                <a:off x="3031" y="384"/>
                <a:ext cx="34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化学</a:t>
                </a:r>
              </a:p>
              <a:p>
                <a:pPr algn="ctr" eaLnBrk="0" hangingPunct="0"/>
                <a:endParaRPr lang="en-US" altLang="zh-CN" sz="3000">
                  <a:ea typeface="楷体_GB2312" pitchFamily="49" charset="-122"/>
                </a:endParaRPr>
              </a:p>
            </p:txBody>
          </p:sp>
          <p:sp>
            <p:nvSpPr>
              <p:cNvPr id="478241" name="Rectangle 33"/>
              <p:cNvSpPr>
                <a:spLocks noChangeArrowheads="1"/>
              </p:cNvSpPr>
              <p:nvPr/>
            </p:nvSpPr>
            <p:spPr bwMode="auto">
              <a:xfrm>
                <a:off x="2988" y="384"/>
                <a:ext cx="42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42" name="Group 34"/>
            <p:cNvGrpSpPr>
              <a:grpSpLocks/>
            </p:cNvGrpSpPr>
            <p:nvPr/>
          </p:nvGrpSpPr>
          <p:grpSpPr bwMode="auto">
            <a:xfrm>
              <a:off x="4605" y="1376"/>
              <a:ext cx="576" cy="603"/>
              <a:chOff x="3415" y="384"/>
              <a:chExt cx="427" cy="384"/>
            </a:xfrm>
          </p:grpSpPr>
          <p:sp>
            <p:nvSpPr>
              <p:cNvPr id="478243" name="Rectangle 35"/>
              <p:cNvSpPr>
                <a:spLocks noChangeArrowheads="1"/>
              </p:cNvSpPr>
              <p:nvPr/>
            </p:nvSpPr>
            <p:spPr bwMode="auto">
              <a:xfrm>
                <a:off x="3458" y="384"/>
                <a:ext cx="34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3000">
                    <a:ea typeface="楷体_GB2312" pitchFamily="49" charset="-122"/>
                  </a:rPr>
                  <a:t>生物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44" name="Rectangle 36"/>
              <p:cNvSpPr>
                <a:spLocks noChangeArrowheads="1"/>
              </p:cNvSpPr>
              <p:nvPr/>
            </p:nvSpPr>
            <p:spPr bwMode="auto">
              <a:xfrm>
                <a:off x="3415" y="384"/>
                <a:ext cx="42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45" name="Group 37"/>
            <p:cNvGrpSpPr>
              <a:grpSpLocks/>
            </p:cNvGrpSpPr>
            <p:nvPr/>
          </p:nvGrpSpPr>
          <p:grpSpPr bwMode="auto">
            <a:xfrm>
              <a:off x="4" y="1979"/>
              <a:ext cx="709" cy="1808"/>
              <a:chOff x="0" y="768"/>
              <a:chExt cx="526" cy="1152"/>
            </a:xfrm>
          </p:grpSpPr>
          <p:sp>
            <p:nvSpPr>
              <p:cNvPr id="478246" name="Rectangle 38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800"/>
                  <a:t>179321</a:t>
                </a:r>
              </a:p>
              <a:p>
                <a:pPr algn="ctr" eaLnBrk="0" hangingPunct="0"/>
                <a:r>
                  <a:rPr lang="en-US" altLang="zh-CN" sz="1800"/>
                  <a:t>179322</a:t>
                </a:r>
              </a:p>
              <a:p>
                <a:pPr algn="ctr" eaLnBrk="0" hangingPunct="0"/>
                <a:r>
                  <a:rPr lang="en-US" altLang="zh-CN" sz="1800"/>
                  <a:t>179333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/>
              </a:p>
              <a:p>
                <a:pPr algn="ctr" eaLnBrk="0" hangingPunct="0"/>
                <a:r>
                  <a:rPr lang="en-US" altLang="zh-CN" sz="1800"/>
                  <a:t>145321</a:t>
                </a:r>
              </a:p>
            </p:txBody>
          </p:sp>
          <p:sp>
            <p:nvSpPr>
              <p:cNvPr id="478247" name="Rectangle 39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26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48" name="Group 40"/>
            <p:cNvGrpSpPr>
              <a:grpSpLocks/>
            </p:cNvGrpSpPr>
            <p:nvPr/>
          </p:nvGrpSpPr>
          <p:grpSpPr bwMode="auto">
            <a:xfrm>
              <a:off x="713" y="1979"/>
              <a:ext cx="574" cy="1808"/>
              <a:chOff x="526" y="768"/>
              <a:chExt cx="426" cy="1152"/>
            </a:xfrm>
          </p:grpSpPr>
          <p:sp>
            <p:nvSpPr>
              <p:cNvPr id="478249" name="Rectangle 41"/>
              <p:cNvSpPr>
                <a:spLocks noChangeArrowheads="1"/>
              </p:cNvSpPr>
              <p:nvPr/>
            </p:nvSpPr>
            <p:spPr bwMode="auto">
              <a:xfrm>
                <a:off x="569" y="768"/>
                <a:ext cx="34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zh-CN" altLang="en-US" sz="2000"/>
                  <a:t>陈红</a:t>
                </a:r>
              </a:p>
              <a:p>
                <a:pPr algn="ctr" eaLnBrk="0" hangingPunct="0"/>
                <a:r>
                  <a:rPr lang="zh-CN" altLang="en-US" sz="2000"/>
                  <a:t>陆华</a:t>
                </a:r>
              </a:p>
              <a:p>
                <a:pPr algn="ctr" eaLnBrk="0" hangingPunct="0"/>
                <a:r>
                  <a:rPr lang="zh-CN" altLang="en-US" sz="2000"/>
                  <a:t>张平</a:t>
                </a:r>
                <a:r>
                  <a:rPr lang="en-US" altLang="zh-CN" sz="2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zh-CN" altLang="en-US" sz="2000"/>
                  <a:t>张平</a:t>
                </a:r>
              </a:p>
            </p:txBody>
          </p:sp>
          <p:sp>
            <p:nvSpPr>
              <p:cNvPr id="478250" name="Rectangle 42"/>
              <p:cNvSpPr>
                <a:spLocks noChangeArrowheads="1"/>
              </p:cNvSpPr>
              <p:nvPr/>
            </p:nvSpPr>
            <p:spPr bwMode="auto">
              <a:xfrm>
                <a:off x="526" y="768"/>
                <a:ext cx="426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51" name="Group 43"/>
            <p:cNvGrpSpPr>
              <a:grpSpLocks/>
            </p:cNvGrpSpPr>
            <p:nvPr/>
          </p:nvGrpSpPr>
          <p:grpSpPr bwMode="auto">
            <a:xfrm>
              <a:off x="1287" y="1979"/>
              <a:ext cx="498" cy="1808"/>
              <a:chOff x="952" y="768"/>
              <a:chExt cx="370" cy="1152"/>
            </a:xfrm>
          </p:grpSpPr>
          <p:sp>
            <p:nvSpPr>
              <p:cNvPr id="478252" name="Rectangle 44"/>
              <p:cNvSpPr>
                <a:spLocks noChangeArrowheads="1"/>
              </p:cNvSpPr>
              <p:nvPr/>
            </p:nvSpPr>
            <p:spPr bwMode="auto">
              <a:xfrm>
                <a:off x="995" y="768"/>
                <a:ext cx="284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84</a:t>
                </a:r>
              </a:p>
              <a:p>
                <a:pPr algn="ctr" eaLnBrk="0" hangingPunct="0"/>
                <a:r>
                  <a:rPr lang="en-US" altLang="zh-CN" sz="2000"/>
                  <a:t>76</a:t>
                </a:r>
              </a:p>
              <a:p>
                <a:pPr algn="ctr" eaLnBrk="0" hangingPunct="0"/>
                <a:r>
                  <a:rPr lang="en-US" altLang="zh-CN" sz="2000"/>
                  <a:t>85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2000"/>
                  <a:t>76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53" name="Rectangle 45"/>
              <p:cNvSpPr>
                <a:spLocks noChangeArrowheads="1"/>
              </p:cNvSpPr>
              <p:nvPr/>
            </p:nvSpPr>
            <p:spPr bwMode="auto">
              <a:xfrm>
                <a:off x="952" y="768"/>
                <a:ext cx="370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54" name="Group 46"/>
            <p:cNvGrpSpPr>
              <a:grpSpLocks/>
            </p:cNvGrpSpPr>
            <p:nvPr/>
          </p:nvGrpSpPr>
          <p:grpSpPr bwMode="auto">
            <a:xfrm>
              <a:off x="2359" y="1979"/>
              <a:ext cx="499" cy="1808"/>
              <a:chOff x="1748" y="768"/>
              <a:chExt cx="370" cy="1152"/>
            </a:xfrm>
          </p:grpSpPr>
          <p:sp>
            <p:nvSpPr>
              <p:cNvPr id="478255" name="Rectangle 47"/>
              <p:cNvSpPr>
                <a:spLocks noChangeArrowheads="1"/>
              </p:cNvSpPr>
              <p:nvPr/>
            </p:nvSpPr>
            <p:spPr bwMode="auto">
              <a:xfrm>
                <a:off x="1791" y="768"/>
                <a:ext cx="284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74</a:t>
                </a:r>
              </a:p>
              <a:p>
                <a:pPr algn="ctr" eaLnBrk="0" hangingPunct="0"/>
                <a:r>
                  <a:rPr lang="en-US" altLang="zh-CN" sz="2000"/>
                  <a:t>65</a:t>
                </a:r>
              </a:p>
              <a:p>
                <a:pPr algn="ctr" eaLnBrk="0" hangingPunct="0"/>
                <a:r>
                  <a:rPr lang="en-US" altLang="zh-CN" sz="2000"/>
                  <a:t>73.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2000"/>
                  <a:t>75</a:t>
                </a:r>
              </a:p>
            </p:txBody>
          </p:sp>
          <p:sp>
            <p:nvSpPr>
              <p:cNvPr id="478256" name="Rectangle 48"/>
              <p:cNvSpPr>
                <a:spLocks noChangeArrowheads="1"/>
              </p:cNvSpPr>
              <p:nvPr/>
            </p:nvSpPr>
            <p:spPr bwMode="auto">
              <a:xfrm>
                <a:off x="1748" y="768"/>
                <a:ext cx="370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57" name="Group 49"/>
            <p:cNvGrpSpPr>
              <a:grpSpLocks/>
            </p:cNvGrpSpPr>
            <p:nvPr/>
          </p:nvGrpSpPr>
          <p:grpSpPr bwMode="auto">
            <a:xfrm>
              <a:off x="2858" y="1979"/>
              <a:ext cx="597" cy="1808"/>
              <a:chOff x="2118" y="768"/>
              <a:chExt cx="443" cy="1152"/>
            </a:xfrm>
          </p:grpSpPr>
          <p:sp>
            <p:nvSpPr>
              <p:cNvPr id="478258" name="Rectangle 50"/>
              <p:cNvSpPr>
                <a:spLocks noChangeArrowheads="1"/>
              </p:cNvSpPr>
              <p:nvPr/>
            </p:nvSpPr>
            <p:spPr bwMode="auto">
              <a:xfrm>
                <a:off x="2161" y="768"/>
                <a:ext cx="357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93</a:t>
                </a:r>
              </a:p>
              <a:p>
                <a:pPr algn="ctr" eaLnBrk="0" hangingPunct="0"/>
                <a:r>
                  <a:rPr lang="en-US" altLang="zh-CN" sz="2000"/>
                  <a:t>87</a:t>
                </a:r>
              </a:p>
              <a:p>
                <a:pPr algn="ctr" eaLnBrk="0" hangingPunct="0"/>
                <a:r>
                  <a:rPr lang="en-US" altLang="zh-CN" sz="2000"/>
                  <a:t>79</a:t>
                </a:r>
              </a:p>
              <a:p>
                <a:pPr algn="ctr" eaLnBrk="0" hangingPunct="0"/>
                <a:r>
                  <a:rPr lang="en-US" altLang="zh-CN" sz="2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88</a:t>
                </a:r>
              </a:p>
            </p:txBody>
          </p:sp>
          <p:sp>
            <p:nvSpPr>
              <p:cNvPr id="478259" name="Rectangle 51"/>
              <p:cNvSpPr>
                <a:spLocks noChangeArrowheads="1"/>
              </p:cNvSpPr>
              <p:nvPr/>
            </p:nvSpPr>
            <p:spPr bwMode="auto">
              <a:xfrm>
                <a:off x="2118" y="768"/>
                <a:ext cx="443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60" name="Group 52"/>
            <p:cNvGrpSpPr>
              <a:grpSpLocks/>
            </p:cNvGrpSpPr>
            <p:nvPr/>
          </p:nvGrpSpPr>
          <p:grpSpPr bwMode="auto">
            <a:xfrm>
              <a:off x="3455" y="1979"/>
              <a:ext cx="575" cy="1808"/>
              <a:chOff x="2561" y="768"/>
              <a:chExt cx="427" cy="1152"/>
            </a:xfrm>
          </p:grpSpPr>
          <p:sp>
            <p:nvSpPr>
              <p:cNvPr id="478261" name="Rectangle 53"/>
              <p:cNvSpPr>
                <a:spLocks noChangeArrowheads="1"/>
              </p:cNvSpPr>
              <p:nvPr/>
            </p:nvSpPr>
            <p:spPr bwMode="auto">
              <a:xfrm>
                <a:off x="2604" y="768"/>
                <a:ext cx="341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87</a:t>
                </a:r>
              </a:p>
              <a:p>
                <a:pPr algn="ctr" eaLnBrk="0" hangingPunct="0"/>
                <a:r>
                  <a:rPr lang="en-US" altLang="zh-CN" sz="2000"/>
                  <a:t>69</a:t>
                </a:r>
              </a:p>
              <a:p>
                <a:pPr algn="ctr" eaLnBrk="0" hangingPunct="0"/>
                <a:r>
                  <a:rPr lang="en-US" altLang="zh-CN" sz="2000"/>
                  <a:t>62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2000"/>
                  <a:t>66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62" name="Rectangle 54"/>
              <p:cNvSpPr>
                <a:spLocks noChangeArrowheads="1"/>
              </p:cNvSpPr>
              <p:nvPr/>
            </p:nvSpPr>
            <p:spPr bwMode="auto">
              <a:xfrm>
                <a:off x="2561" y="768"/>
                <a:ext cx="427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63" name="Group 55"/>
            <p:cNvGrpSpPr>
              <a:grpSpLocks/>
            </p:cNvGrpSpPr>
            <p:nvPr/>
          </p:nvGrpSpPr>
          <p:grpSpPr bwMode="auto">
            <a:xfrm>
              <a:off x="4030" y="1979"/>
              <a:ext cx="575" cy="1808"/>
              <a:chOff x="2988" y="768"/>
              <a:chExt cx="427" cy="1152"/>
            </a:xfrm>
          </p:grpSpPr>
          <p:sp>
            <p:nvSpPr>
              <p:cNvPr id="478264" name="Rectangle 56"/>
              <p:cNvSpPr>
                <a:spLocks noChangeArrowheads="1"/>
              </p:cNvSpPr>
              <p:nvPr/>
            </p:nvSpPr>
            <p:spPr bwMode="auto">
              <a:xfrm>
                <a:off x="3031" y="768"/>
                <a:ext cx="341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76</a:t>
                </a:r>
              </a:p>
              <a:p>
                <a:pPr algn="ctr" eaLnBrk="0" hangingPunct="0"/>
                <a:r>
                  <a:rPr lang="en-US" altLang="zh-CN" sz="2000"/>
                  <a:t>57</a:t>
                </a:r>
              </a:p>
              <a:p>
                <a:pPr algn="ctr" eaLnBrk="0" hangingPunct="0"/>
                <a:r>
                  <a:rPr lang="en-US" altLang="zh-CN" sz="2000"/>
                  <a:t>63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2000"/>
                  <a:t>67</a:t>
                </a:r>
              </a:p>
              <a:p>
                <a:pPr algn="ctr" eaLnBrk="0" hangingPunct="0"/>
                <a:endParaRPr lang="en-US" altLang="zh-CN"/>
              </a:p>
            </p:txBody>
          </p:sp>
          <p:sp>
            <p:nvSpPr>
              <p:cNvPr id="478265" name="Rectangle 57"/>
              <p:cNvSpPr>
                <a:spLocks noChangeArrowheads="1"/>
              </p:cNvSpPr>
              <p:nvPr/>
            </p:nvSpPr>
            <p:spPr bwMode="auto">
              <a:xfrm>
                <a:off x="2988" y="768"/>
                <a:ext cx="427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8266" name="Group 58"/>
            <p:cNvGrpSpPr>
              <a:grpSpLocks/>
            </p:cNvGrpSpPr>
            <p:nvPr/>
          </p:nvGrpSpPr>
          <p:grpSpPr bwMode="auto">
            <a:xfrm>
              <a:off x="4605" y="1979"/>
              <a:ext cx="576" cy="1808"/>
              <a:chOff x="3415" y="768"/>
              <a:chExt cx="427" cy="1152"/>
            </a:xfrm>
          </p:grpSpPr>
          <p:sp>
            <p:nvSpPr>
              <p:cNvPr id="478267" name="Rectangle 59"/>
              <p:cNvSpPr>
                <a:spLocks noChangeArrowheads="1"/>
              </p:cNvSpPr>
              <p:nvPr/>
            </p:nvSpPr>
            <p:spPr bwMode="auto">
              <a:xfrm>
                <a:off x="3458" y="768"/>
                <a:ext cx="341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r>
                  <a:rPr lang="en-US" altLang="zh-CN" sz="2000"/>
                  <a:t>87</a:t>
                </a:r>
              </a:p>
              <a:p>
                <a:pPr algn="ctr" eaLnBrk="0" hangingPunct="0"/>
                <a:r>
                  <a:rPr lang="en-US" altLang="zh-CN" sz="2000"/>
                  <a:t>71</a:t>
                </a:r>
              </a:p>
              <a:p>
                <a:pPr algn="ctr" eaLnBrk="0" hangingPunct="0"/>
                <a:r>
                  <a:rPr lang="en-US" altLang="zh-CN" sz="2000"/>
                  <a:t>78</a:t>
                </a:r>
              </a:p>
              <a:p>
                <a:pPr algn="ctr" eaLnBrk="0" hangingPunct="0"/>
                <a:r>
                  <a:rPr lang="en-US" altLang="zh-CN" sz="1000"/>
                  <a:t>.</a:t>
                </a:r>
              </a:p>
              <a:p>
                <a:pPr algn="ctr" eaLnBrk="0" hangingPunct="0"/>
                <a:endParaRPr lang="en-US" altLang="zh-CN" sz="1000"/>
              </a:p>
              <a:p>
                <a:pPr algn="ctr" eaLnBrk="0" hangingPunct="0"/>
                <a:r>
                  <a:rPr lang="en-US" altLang="zh-CN" sz="1000"/>
                  <a:t>..</a:t>
                </a:r>
              </a:p>
              <a:p>
                <a:pPr algn="ctr" eaLnBrk="0" hangingPunct="0"/>
                <a:endParaRPr lang="en-US" altLang="zh-CN"/>
              </a:p>
              <a:p>
                <a:pPr algn="ctr" eaLnBrk="0" hangingPunct="0"/>
                <a:r>
                  <a:rPr lang="en-US" altLang="zh-CN" sz="2000"/>
                  <a:t>81</a:t>
                </a:r>
              </a:p>
            </p:txBody>
          </p:sp>
          <p:sp>
            <p:nvSpPr>
              <p:cNvPr id="478268" name="Rectangle 60"/>
              <p:cNvSpPr>
                <a:spLocks noChangeArrowheads="1"/>
              </p:cNvSpPr>
              <p:nvPr/>
            </p:nvSpPr>
            <p:spPr bwMode="auto">
              <a:xfrm>
                <a:off x="3415" y="768"/>
                <a:ext cx="427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8269" name="Rectangle 61"/>
            <p:cNvSpPr>
              <a:spLocks noChangeArrowheads="1"/>
            </p:cNvSpPr>
            <p:nvPr/>
          </p:nvSpPr>
          <p:spPr bwMode="auto">
            <a:xfrm>
              <a:off x="0" y="768"/>
              <a:ext cx="5193" cy="302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4951" y="2081047"/>
            <a:ext cx="1261242" cy="599091"/>
            <a:chOff x="315309" y="1749971"/>
            <a:chExt cx="1261242" cy="599091"/>
          </a:xfrm>
        </p:grpSpPr>
        <p:sp>
          <p:nvSpPr>
            <p:cNvPr id="62" name="矩形标注 61"/>
            <p:cNvSpPr/>
            <p:nvPr/>
          </p:nvSpPr>
          <p:spPr bwMode="auto">
            <a:xfrm>
              <a:off x="315309" y="1749971"/>
              <a:ext cx="1261241" cy="599091"/>
            </a:xfrm>
            <a:prstGeom prst="wedgeRectCallout">
              <a:avLst>
                <a:gd name="adj1" fmla="val -8333"/>
                <a:gd name="adj2" fmla="val 188426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6841" y="1891862"/>
              <a:ext cx="1229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/>
                <a:t>主关键字</a:t>
              </a:r>
              <a:endParaRPr lang="zh-CN" altLang="en-US" sz="18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34206" y="2191406"/>
            <a:ext cx="1261242" cy="599091"/>
            <a:chOff x="1734206" y="2191406"/>
            <a:chExt cx="1261242" cy="599091"/>
          </a:xfrm>
        </p:grpSpPr>
        <p:sp>
          <p:nvSpPr>
            <p:cNvPr id="66" name="矩形标注 65"/>
            <p:cNvSpPr/>
            <p:nvPr/>
          </p:nvSpPr>
          <p:spPr bwMode="auto">
            <a:xfrm>
              <a:off x="1734206" y="2191406"/>
              <a:ext cx="1261241" cy="599091"/>
            </a:xfrm>
            <a:prstGeom prst="wedgeRectCallout">
              <a:avLst>
                <a:gd name="adj1" fmla="val -38333"/>
                <a:gd name="adj2" fmla="val 191058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5738" y="2333297"/>
              <a:ext cx="1229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/>
                <a:t>次关键字</a:t>
              </a: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50492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914400"/>
            <a:ext cx="6324600" cy="4191000"/>
            <a:chOff x="432" y="576"/>
            <a:chExt cx="3984" cy="2640"/>
          </a:xfrm>
        </p:grpSpPr>
        <p:sp>
          <p:nvSpPr>
            <p:cNvPr id="7180" name="Oval 3"/>
            <p:cNvSpPr>
              <a:spLocks noChangeArrowheads="1"/>
            </p:cNvSpPr>
            <p:nvPr/>
          </p:nvSpPr>
          <p:spPr bwMode="auto">
            <a:xfrm>
              <a:off x="2064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50</a:t>
              </a:r>
              <a:endParaRPr lang="en-US" altLang="zh-CN" sz="2400"/>
            </a:p>
          </p:txBody>
        </p:sp>
        <p:sp>
          <p:nvSpPr>
            <p:cNvPr id="7181" name="Oval 4"/>
            <p:cNvSpPr>
              <a:spLocks noChangeArrowheads="1"/>
            </p:cNvSpPr>
            <p:nvPr/>
          </p:nvSpPr>
          <p:spPr bwMode="auto">
            <a:xfrm>
              <a:off x="1152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30</a:t>
              </a:r>
              <a:endParaRPr lang="en-US" altLang="zh-CN" sz="2400"/>
            </a:p>
          </p:txBody>
        </p:sp>
        <p:sp>
          <p:nvSpPr>
            <p:cNvPr id="7182" name="Oval 5"/>
            <p:cNvSpPr>
              <a:spLocks noChangeArrowheads="1"/>
            </p:cNvSpPr>
            <p:nvPr/>
          </p:nvSpPr>
          <p:spPr bwMode="auto">
            <a:xfrm>
              <a:off x="2976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80</a:t>
              </a:r>
              <a:endParaRPr lang="en-US" altLang="zh-CN" sz="2400"/>
            </a:p>
          </p:txBody>
        </p:sp>
        <p:sp>
          <p:nvSpPr>
            <p:cNvPr id="7183" name="Oval 6"/>
            <p:cNvSpPr>
              <a:spLocks noChangeArrowheads="1"/>
            </p:cNvSpPr>
            <p:nvPr/>
          </p:nvSpPr>
          <p:spPr bwMode="auto">
            <a:xfrm>
              <a:off x="43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20</a:t>
              </a:r>
              <a:endParaRPr lang="en-US" altLang="zh-CN" sz="2400"/>
            </a:p>
          </p:txBody>
        </p:sp>
        <p:sp>
          <p:nvSpPr>
            <p:cNvPr id="7184" name="Oval 7"/>
            <p:cNvSpPr>
              <a:spLocks noChangeArrowheads="1"/>
            </p:cNvSpPr>
            <p:nvPr/>
          </p:nvSpPr>
          <p:spPr bwMode="auto">
            <a:xfrm>
              <a:off x="3696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90</a:t>
              </a:r>
              <a:endParaRPr lang="en-US" altLang="zh-CN" sz="2400"/>
            </a:p>
          </p:txBody>
        </p:sp>
        <p:sp>
          <p:nvSpPr>
            <p:cNvPr id="7185" name="Oval 8"/>
            <p:cNvSpPr>
              <a:spLocks noChangeArrowheads="1"/>
            </p:cNvSpPr>
            <p:nvPr/>
          </p:nvSpPr>
          <p:spPr bwMode="auto">
            <a:xfrm>
              <a:off x="316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85</a:t>
              </a:r>
              <a:endParaRPr lang="en-US" altLang="zh-CN" sz="2400"/>
            </a:p>
          </p:txBody>
        </p:sp>
        <p:sp>
          <p:nvSpPr>
            <p:cNvPr id="7186" name="Oval 9"/>
            <p:cNvSpPr>
              <a:spLocks noChangeArrowheads="1"/>
            </p:cNvSpPr>
            <p:nvPr/>
          </p:nvSpPr>
          <p:spPr bwMode="auto">
            <a:xfrm>
              <a:off x="187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40</a:t>
              </a:r>
              <a:endParaRPr lang="en-US" altLang="zh-CN" sz="2400"/>
            </a:p>
          </p:txBody>
        </p:sp>
        <p:sp>
          <p:nvSpPr>
            <p:cNvPr id="7187" name="Oval 10"/>
            <p:cNvSpPr>
              <a:spLocks noChangeArrowheads="1"/>
            </p:cNvSpPr>
            <p:nvPr/>
          </p:nvSpPr>
          <p:spPr bwMode="auto">
            <a:xfrm>
              <a:off x="1296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35</a:t>
              </a:r>
              <a:endParaRPr lang="en-US" altLang="zh-CN" sz="2400"/>
            </a:p>
          </p:txBody>
        </p:sp>
        <p:sp>
          <p:nvSpPr>
            <p:cNvPr id="7188" name="Oval 11"/>
            <p:cNvSpPr>
              <a:spLocks noChangeArrowheads="1"/>
            </p:cNvSpPr>
            <p:nvPr/>
          </p:nvSpPr>
          <p:spPr bwMode="auto">
            <a:xfrm>
              <a:off x="398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88</a:t>
              </a:r>
              <a:endParaRPr lang="en-US" altLang="zh-CN" sz="2400"/>
            </a:p>
          </p:txBody>
        </p:sp>
        <p:sp>
          <p:nvSpPr>
            <p:cNvPr id="7189" name="Line 12"/>
            <p:cNvSpPr>
              <a:spLocks noChangeShapeType="1"/>
            </p:cNvSpPr>
            <p:nvPr/>
          </p:nvSpPr>
          <p:spPr bwMode="auto">
            <a:xfrm flipH="1">
              <a:off x="1536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13"/>
            <p:cNvSpPr>
              <a:spLocks noChangeShapeType="1"/>
            </p:cNvSpPr>
            <p:nvPr/>
          </p:nvSpPr>
          <p:spPr bwMode="auto">
            <a:xfrm flipH="1">
              <a:off x="816" y="1632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>
              <a:off x="2496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15"/>
            <p:cNvSpPr>
              <a:spLocks noChangeShapeType="1"/>
            </p:cNvSpPr>
            <p:nvPr/>
          </p:nvSpPr>
          <p:spPr bwMode="auto">
            <a:xfrm>
              <a:off x="1536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6"/>
            <p:cNvSpPr>
              <a:spLocks noChangeShapeType="1"/>
            </p:cNvSpPr>
            <p:nvPr/>
          </p:nvSpPr>
          <p:spPr bwMode="auto">
            <a:xfrm flipH="1">
              <a:off x="1584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7"/>
            <p:cNvSpPr>
              <a:spLocks noChangeShapeType="1"/>
            </p:cNvSpPr>
            <p:nvPr/>
          </p:nvSpPr>
          <p:spPr bwMode="auto">
            <a:xfrm>
              <a:off x="3360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8"/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52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Oval 20"/>
            <p:cNvSpPr>
              <a:spLocks noChangeArrowheads="1"/>
            </p:cNvSpPr>
            <p:nvPr/>
          </p:nvSpPr>
          <p:spPr bwMode="auto">
            <a:xfrm>
              <a:off x="672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32</a:t>
              </a:r>
              <a:endParaRPr lang="en-US" altLang="zh-CN" sz="2400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 flipH="1"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Freeform 22"/>
            <p:cNvSpPr>
              <a:spLocks/>
            </p:cNvSpPr>
            <p:nvPr/>
          </p:nvSpPr>
          <p:spPr bwMode="auto">
            <a:xfrm>
              <a:off x="2256" y="576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1" name="Rectangle 23"/>
          <p:cNvSpPr>
            <a:spLocks noChangeArrowheads="1"/>
          </p:cNvSpPr>
          <p:nvPr/>
        </p:nvSpPr>
        <p:spPr bwMode="auto">
          <a:xfrm>
            <a:off x="152400" y="114300"/>
            <a:ext cx="63722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）被删除的结点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只有左子树</a:t>
            </a:r>
            <a:endParaRPr lang="zh-CN" altLang="en-US" sz="3600">
              <a:solidFill>
                <a:schemeClr val="accent2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或者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只有右子树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7608" name="AutoShape 24"/>
          <p:cNvSpPr>
            <a:spLocks noChangeArrowheads="1"/>
          </p:cNvSpPr>
          <p:nvPr/>
        </p:nvSpPr>
        <p:spPr bwMode="auto">
          <a:xfrm>
            <a:off x="2438400" y="25908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67609" name="Rectangle 25"/>
          <p:cNvSpPr>
            <a:spLocks noChangeArrowheads="1"/>
          </p:cNvSpPr>
          <p:nvPr/>
        </p:nvSpPr>
        <p:spPr bwMode="auto">
          <a:xfrm>
            <a:off x="2590800" y="2590800"/>
            <a:ext cx="11430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611" name="Rectangle 27"/>
          <p:cNvSpPr>
            <a:spLocks noChangeArrowheads="1"/>
          </p:cNvSpPr>
          <p:nvPr/>
        </p:nvSpPr>
        <p:spPr bwMode="auto">
          <a:xfrm>
            <a:off x="4648200" y="2133600"/>
            <a:ext cx="8382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其双亲结点的相应指针域的值改为 “指向被删除结点的左子树或右子树”。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7178" name="Text Box 30"/>
          <p:cNvSpPr txBox="1">
            <a:spLocks noChangeArrowheads="1"/>
          </p:cNvSpPr>
          <p:nvPr/>
        </p:nvSpPr>
        <p:spPr bwMode="auto">
          <a:xfrm>
            <a:off x="5486400" y="958850"/>
            <a:ext cx="341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被删关键字 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= 40</a:t>
            </a:r>
            <a:endParaRPr lang="en-US" altLang="zh-CN" sz="3600">
              <a:ea typeface="楷体_GB2312" pitchFamily="49" charset="-122"/>
            </a:endParaRPr>
          </a:p>
        </p:txBody>
      </p:sp>
      <p:sp useBgFill="1">
        <p:nvSpPr>
          <p:cNvPr id="67615" name="Rectangle 31"/>
          <p:cNvSpPr>
            <a:spLocks noChangeArrowheads="1"/>
          </p:cNvSpPr>
          <p:nvPr/>
        </p:nvSpPr>
        <p:spPr bwMode="auto">
          <a:xfrm>
            <a:off x="8274050" y="958850"/>
            <a:ext cx="641350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80</a:t>
            </a:r>
            <a:endParaRPr lang="en-US" altLang="zh-CN" sz="3600" b="1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769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8" grpId="0" animBg="1"/>
      <p:bldP spid="67609" grpId="0" animBg="1"/>
      <p:bldP spid="67610" grpId="0" animBg="1"/>
      <p:bldP spid="67611" grpId="0" animBg="1"/>
      <p:bldP spid="67612" grpId="0" animBg="1"/>
      <p:bldP spid="67613" grpId="0" autoUpdateAnimBg="0"/>
      <p:bldP spid="6761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4075" y="701675"/>
            <a:ext cx="5562600" cy="4014788"/>
            <a:chOff x="538" y="442"/>
            <a:chExt cx="3504" cy="2529"/>
          </a:xfrm>
        </p:grpSpPr>
        <p:sp>
          <p:nvSpPr>
            <p:cNvPr id="8207" name="Oval 3"/>
            <p:cNvSpPr>
              <a:spLocks noChangeArrowheads="1"/>
            </p:cNvSpPr>
            <p:nvPr/>
          </p:nvSpPr>
          <p:spPr bwMode="auto">
            <a:xfrm>
              <a:off x="1973" y="1125"/>
              <a:ext cx="380" cy="287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rgbClr val="990033"/>
                  </a:solidFill>
                </a:rPr>
                <a:t>50</a:t>
              </a:r>
              <a:endParaRPr lang="en-US" altLang="zh-CN" sz="2400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38" y="442"/>
              <a:ext cx="3504" cy="2529"/>
              <a:chOff x="538" y="442"/>
              <a:chExt cx="3504" cy="2529"/>
            </a:xfrm>
          </p:grpSpPr>
          <p:sp>
            <p:nvSpPr>
              <p:cNvPr id="8209" name="Oval 5"/>
              <p:cNvSpPr>
                <a:spLocks noChangeArrowheads="1"/>
              </p:cNvSpPr>
              <p:nvPr/>
            </p:nvSpPr>
            <p:spPr bwMode="auto">
              <a:xfrm>
                <a:off x="1805" y="1781"/>
                <a:ext cx="379" cy="288"/>
              </a:xfrm>
              <a:prstGeom prst="ellipse">
                <a:avLst/>
              </a:prstGeom>
              <a:noFill/>
              <a:ln w="25400" cap="sq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>
                    <a:solidFill>
                      <a:srgbClr val="990033"/>
                    </a:solidFill>
                  </a:rPr>
                  <a:t>40</a:t>
                </a:r>
                <a:endParaRPr lang="en-US" altLang="zh-CN" sz="2400"/>
              </a:p>
            </p:txBody>
          </p:sp>
          <p:sp>
            <p:nvSpPr>
              <p:cNvPr id="8210" name="Line 6"/>
              <p:cNvSpPr>
                <a:spLocks noChangeShapeType="1"/>
              </p:cNvSpPr>
              <p:nvPr/>
            </p:nvSpPr>
            <p:spPr bwMode="auto">
              <a:xfrm>
                <a:off x="1509" y="1617"/>
                <a:ext cx="338" cy="205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1551" y="2028"/>
                <a:ext cx="296" cy="205"/>
              </a:xfrm>
              <a:prstGeom prst="line">
                <a:avLst/>
              </a:prstGeom>
              <a:noFill/>
              <a:ln w="38100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538" y="442"/>
                <a:ext cx="3504" cy="2529"/>
                <a:chOff x="538" y="442"/>
                <a:chExt cx="3504" cy="2529"/>
              </a:xfrm>
            </p:grpSpPr>
            <p:sp>
              <p:nvSpPr>
                <p:cNvPr id="8213" name="Oval 9"/>
                <p:cNvSpPr>
                  <a:spLocks noChangeArrowheads="1"/>
                </p:cNvSpPr>
                <p:nvPr/>
              </p:nvSpPr>
              <p:spPr bwMode="auto">
                <a:xfrm>
                  <a:off x="1171" y="1412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30</a:t>
                  </a:r>
                  <a:endParaRPr lang="en-US" altLang="zh-CN" sz="2400"/>
                </a:p>
              </p:txBody>
            </p:sp>
            <p:sp>
              <p:nvSpPr>
                <p:cNvPr id="8214" name="Oval 10"/>
                <p:cNvSpPr>
                  <a:spLocks noChangeArrowheads="1"/>
                </p:cNvSpPr>
                <p:nvPr/>
              </p:nvSpPr>
              <p:spPr bwMode="auto">
                <a:xfrm>
                  <a:off x="2775" y="1412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80</a:t>
                  </a:r>
                  <a:endParaRPr lang="en-US" altLang="zh-CN" sz="2400"/>
                </a:p>
              </p:txBody>
            </p:sp>
            <p:sp>
              <p:nvSpPr>
                <p:cNvPr id="8215" name="Oval 11"/>
                <p:cNvSpPr>
                  <a:spLocks noChangeArrowheads="1"/>
                </p:cNvSpPr>
                <p:nvPr/>
              </p:nvSpPr>
              <p:spPr bwMode="auto">
                <a:xfrm>
                  <a:off x="538" y="1781"/>
                  <a:ext cx="380" cy="288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20</a:t>
                  </a:r>
                  <a:endParaRPr lang="en-US" altLang="zh-CN" sz="2400"/>
                </a:p>
              </p:txBody>
            </p:sp>
            <p:sp>
              <p:nvSpPr>
                <p:cNvPr id="8216" name="Oval 12"/>
                <p:cNvSpPr>
                  <a:spLocks noChangeArrowheads="1"/>
                </p:cNvSpPr>
                <p:nvPr/>
              </p:nvSpPr>
              <p:spPr bwMode="auto">
                <a:xfrm>
                  <a:off x="3409" y="1781"/>
                  <a:ext cx="380" cy="288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90</a:t>
                  </a:r>
                  <a:endParaRPr lang="en-US" altLang="zh-CN" sz="2400"/>
                </a:p>
              </p:txBody>
            </p:sp>
            <p:sp>
              <p:nvSpPr>
                <p:cNvPr id="8217" name="Oval 13"/>
                <p:cNvSpPr>
                  <a:spLocks noChangeArrowheads="1"/>
                </p:cNvSpPr>
                <p:nvPr/>
              </p:nvSpPr>
              <p:spPr bwMode="auto">
                <a:xfrm>
                  <a:off x="2944" y="2233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85</a:t>
                  </a:r>
                  <a:endParaRPr lang="en-US" altLang="zh-CN" sz="2400"/>
                </a:p>
              </p:txBody>
            </p:sp>
            <p:sp>
              <p:nvSpPr>
                <p:cNvPr id="8218" name="Oval 14"/>
                <p:cNvSpPr>
                  <a:spLocks noChangeArrowheads="1"/>
                </p:cNvSpPr>
                <p:nvPr/>
              </p:nvSpPr>
              <p:spPr bwMode="auto">
                <a:xfrm>
                  <a:off x="1298" y="2233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35</a:t>
                  </a:r>
                  <a:endParaRPr lang="en-US" altLang="zh-CN" sz="2400"/>
                </a:p>
              </p:txBody>
            </p:sp>
            <p:sp>
              <p:nvSpPr>
                <p:cNvPr id="8219" name="Oval 15"/>
                <p:cNvSpPr>
                  <a:spLocks noChangeArrowheads="1"/>
                </p:cNvSpPr>
                <p:nvPr/>
              </p:nvSpPr>
              <p:spPr bwMode="auto">
                <a:xfrm>
                  <a:off x="3662" y="2684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88</a:t>
                  </a:r>
                  <a:endParaRPr lang="en-US" altLang="zh-CN" sz="2400"/>
                </a:p>
              </p:txBody>
            </p:sp>
            <p:sp>
              <p:nvSpPr>
                <p:cNvPr id="822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509" y="1289"/>
                  <a:ext cx="464" cy="205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76" y="1617"/>
                  <a:ext cx="337" cy="205"/>
                </a:xfrm>
                <a:prstGeom prst="line">
                  <a:avLst/>
                </a:prstGeom>
                <a:noFill/>
                <a:ln w="38100">
                  <a:solidFill>
                    <a:srgbClr val="66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2" name="Line 18"/>
                <p:cNvSpPr>
                  <a:spLocks noChangeShapeType="1"/>
                </p:cNvSpPr>
                <p:nvPr/>
              </p:nvSpPr>
              <p:spPr bwMode="auto">
                <a:xfrm>
                  <a:off x="2353" y="1289"/>
                  <a:ext cx="422" cy="205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3" name="Line 19"/>
                <p:cNvSpPr>
                  <a:spLocks noChangeShapeType="1"/>
                </p:cNvSpPr>
                <p:nvPr/>
              </p:nvSpPr>
              <p:spPr bwMode="auto">
                <a:xfrm>
                  <a:off x="3113" y="1658"/>
                  <a:ext cx="338" cy="164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198" y="2069"/>
                  <a:ext cx="295" cy="205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5" name="Line 21"/>
                <p:cNvSpPr>
                  <a:spLocks noChangeShapeType="1"/>
                </p:cNvSpPr>
                <p:nvPr/>
              </p:nvSpPr>
              <p:spPr bwMode="auto">
                <a:xfrm>
                  <a:off x="3282" y="2479"/>
                  <a:ext cx="422" cy="246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6" name="Oval 22"/>
                <p:cNvSpPr>
                  <a:spLocks noChangeArrowheads="1"/>
                </p:cNvSpPr>
                <p:nvPr/>
              </p:nvSpPr>
              <p:spPr bwMode="auto">
                <a:xfrm>
                  <a:off x="749" y="2684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32</a:t>
                  </a:r>
                  <a:endParaRPr lang="en-US" altLang="zh-CN" sz="2400"/>
                </a:p>
              </p:txBody>
            </p:sp>
            <p:sp>
              <p:nvSpPr>
                <p:cNvPr id="822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002" y="2438"/>
                  <a:ext cx="338" cy="246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8" name="Freeform 24"/>
                <p:cNvSpPr>
                  <a:spLocks/>
                </p:cNvSpPr>
                <p:nvPr/>
              </p:nvSpPr>
              <p:spPr bwMode="auto">
                <a:xfrm>
                  <a:off x="2955" y="442"/>
                  <a:ext cx="591" cy="410"/>
                </a:xfrm>
                <a:custGeom>
                  <a:avLst/>
                  <a:gdLst>
                    <a:gd name="T0" fmla="*/ 672 w 672"/>
                    <a:gd name="T1" fmla="*/ 0 h 480"/>
                    <a:gd name="T2" fmla="*/ 192 w 672"/>
                    <a:gd name="T3" fmla="*/ 240 h 480"/>
                    <a:gd name="T4" fmla="*/ 480 w 672"/>
                    <a:gd name="T5" fmla="*/ 240 h 480"/>
                    <a:gd name="T6" fmla="*/ 0 w 672"/>
                    <a:gd name="T7" fmla="*/ 480 h 4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2"/>
                    <a:gd name="T13" fmla="*/ 0 h 480"/>
                    <a:gd name="T14" fmla="*/ 672 w 672"/>
                    <a:gd name="T15" fmla="*/ 480 h 4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2" h="480">
                      <a:moveTo>
                        <a:pt x="672" y="0"/>
                      </a:moveTo>
                      <a:cubicBezTo>
                        <a:pt x="448" y="100"/>
                        <a:pt x="224" y="200"/>
                        <a:pt x="192" y="240"/>
                      </a:cubicBezTo>
                      <a:cubicBezTo>
                        <a:pt x="160" y="280"/>
                        <a:pt x="512" y="200"/>
                        <a:pt x="480" y="240"/>
                      </a:cubicBezTo>
                      <a:cubicBezTo>
                        <a:pt x="448" y="280"/>
                        <a:pt x="224" y="380"/>
                        <a:pt x="0" y="480"/>
                      </a:cubicBezTo>
                    </a:path>
                  </a:pathLst>
                </a:custGeom>
                <a:noFill/>
                <a:ln w="31750">
                  <a:solidFill>
                    <a:srgbClr val="A50021"/>
                  </a:solidFill>
                  <a:round/>
                  <a:headEnd/>
                  <a:tailEnd type="triangl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9" name="Oval 25"/>
                <p:cNvSpPr>
                  <a:spLocks noChangeArrowheads="1"/>
                </p:cNvSpPr>
                <p:nvPr/>
              </p:nvSpPr>
              <p:spPr bwMode="auto">
                <a:xfrm>
                  <a:off x="2657" y="806"/>
                  <a:ext cx="380" cy="287"/>
                </a:xfrm>
                <a:prstGeom prst="ellips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3600">
                      <a:solidFill>
                        <a:srgbClr val="990033"/>
                      </a:solidFill>
                    </a:rPr>
                    <a:t>91</a:t>
                  </a:r>
                  <a:endParaRPr lang="en-US" altLang="zh-CN" sz="2400"/>
                </a:p>
              </p:txBody>
            </p:sp>
            <p:sp>
              <p:nvSpPr>
                <p:cNvPr id="823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300" y="1006"/>
                  <a:ext cx="356" cy="186"/>
                </a:xfrm>
                <a:prstGeom prst="line">
                  <a:avLst/>
                </a:prstGeom>
                <a:noFill/>
                <a:ln w="38100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 useBgFill="1">
        <p:nvSpPr>
          <p:cNvPr id="68635" name="Oval 27"/>
          <p:cNvSpPr>
            <a:spLocks noChangeArrowheads="1"/>
          </p:cNvSpPr>
          <p:nvPr/>
        </p:nvSpPr>
        <p:spPr bwMode="auto">
          <a:xfrm>
            <a:off x="3092450" y="1712913"/>
            <a:ext cx="701675" cy="581025"/>
          </a:xfrm>
          <a:prstGeom prst="ellipse">
            <a:avLst/>
          </a:prstGeom>
          <a:ln w="34925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33"/>
                </a:solidFill>
              </a:rPr>
              <a:t> </a:t>
            </a:r>
            <a:endParaRPr lang="en-US" altLang="zh-CN" sz="2400"/>
          </a:p>
        </p:txBody>
      </p:sp>
      <p:sp>
        <p:nvSpPr>
          <p:cNvPr id="8196" name="Rectangle 28"/>
          <p:cNvSpPr>
            <a:spLocks noChangeArrowheads="1"/>
          </p:cNvSpPr>
          <p:nvPr/>
        </p:nvSpPr>
        <p:spPr bwMode="auto">
          <a:xfrm>
            <a:off x="-76200" y="196850"/>
            <a:ext cx="913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）被删除的结点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既有左子树，也有右子树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8637" name="Oval 29"/>
          <p:cNvSpPr>
            <a:spLocks noChangeArrowheads="1"/>
          </p:cNvSpPr>
          <p:nvPr/>
        </p:nvSpPr>
        <p:spPr bwMode="auto">
          <a:xfrm>
            <a:off x="3140075" y="1743075"/>
            <a:ext cx="609600" cy="457200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33"/>
                </a:solidFill>
              </a:rPr>
              <a:t>40</a:t>
            </a:r>
            <a:endParaRPr lang="en-US" altLang="zh-CN" sz="2400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38138" y="5905500"/>
            <a:ext cx="84963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以其前驱替代之，然后再删除该前驱结点</a:t>
            </a:r>
          </a:p>
        </p:txBody>
      </p:sp>
      <p:sp>
        <p:nvSpPr>
          <p:cNvPr id="68639" name="AutoShape 31"/>
          <p:cNvSpPr>
            <a:spLocks noChangeArrowheads="1"/>
          </p:cNvSpPr>
          <p:nvPr/>
        </p:nvSpPr>
        <p:spPr bwMode="auto">
          <a:xfrm>
            <a:off x="2360613" y="2625725"/>
            <a:ext cx="152400" cy="927100"/>
          </a:xfrm>
          <a:prstGeom prst="downArrow">
            <a:avLst>
              <a:gd name="adj1" fmla="val 50000"/>
              <a:gd name="adj2" fmla="val 15208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68640" name="Rectangle 32"/>
          <p:cNvSpPr>
            <a:spLocks noChangeArrowheads="1"/>
          </p:cNvSpPr>
          <p:nvPr/>
        </p:nvSpPr>
        <p:spPr bwMode="auto">
          <a:xfrm>
            <a:off x="2513013" y="2500313"/>
            <a:ext cx="1295400" cy="10334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1" name="AutoShape 33"/>
          <p:cNvSpPr>
            <a:spLocks noChangeArrowheads="1"/>
          </p:cNvSpPr>
          <p:nvPr/>
        </p:nvSpPr>
        <p:spPr bwMode="auto">
          <a:xfrm>
            <a:off x="3749675" y="4945063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743325" y="46402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ea typeface="楷体_GB2312" pitchFamily="49" charset="-122"/>
              </a:rPr>
              <a:t>被删结点</a:t>
            </a:r>
            <a:endParaRPr lang="zh-CN" altLang="en-US" sz="3200"/>
          </a:p>
        </p:txBody>
      </p:sp>
      <p:sp>
        <p:nvSpPr>
          <p:cNvPr id="68643" name="AutoShape 35"/>
          <p:cNvSpPr>
            <a:spLocks noChangeArrowheads="1"/>
          </p:cNvSpPr>
          <p:nvPr/>
        </p:nvSpPr>
        <p:spPr bwMode="auto">
          <a:xfrm>
            <a:off x="3298825" y="4945063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1762125" y="46402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a typeface="楷体_GB2312" pitchFamily="49" charset="-122"/>
              </a:rPr>
              <a:t>前驱结点</a:t>
            </a:r>
            <a:endParaRPr lang="zh-CN" altLang="en-US" sz="3200"/>
          </a:p>
        </p:txBody>
      </p:sp>
      <p:sp>
        <p:nvSpPr>
          <p:cNvPr id="8205" name="Text Box 37"/>
          <p:cNvSpPr txBox="1">
            <a:spLocks noChangeArrowheads="1"/>
          </p:cNvSpPr>
          <p:nvPr/>
        </p:nvSpPr>
        <p:spPr bwMode="auto">
          <a:xfrm>
            <a:off x="5486400" y="958850"/>
            <a:ext cx="341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被删关键字 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= 50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1006475" y="5424488"/>
            <a:ext cx="665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20,30,32,35,40,50,80,85,88,90,91</a:t>
            </a:r>
          </a:p>
        </p:txBody>
      </p:sp>
    </p:spTree>
    <p:extLst>
      <p:ext uri="{BB962C8B-B14F-4D97-AF65-F5344CB8AC3E}">
        <p14:creationId xmlns:p14="http://schemas.microsoft.com/office/powerpoint/2010/main" val="2328274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 animBg="1" autoUpdateAnimBg="0"/>
      <p:bldP spid="68637" grpId="0" animBg="1" autoUpdateAnimBg="0"/>
      <p:bldP spid="68638" grpId="0" autoUpdateAnimBg="0"/>
      <p:bldP spid="68639" grpId="0" animBg="1"/>
      <p:bldP spid="68640" grpId="0" animBg="1"/>
      <p:bldP spid="68641" grpId="0" animBg="1"/>
      <p:bldP spid="68642" grpId="0" autoUpdateAnimBg="0"/>
      <p:bldP spid="68643" grpId="0" animBg="1"/>
      <p:bldP spid="68644" grpId="0" autoUpdateAnimBg="0"/>
      <p:bldP spid="6864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89154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Status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DeleteBST (BiTree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&amp;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T,  KeyType key )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{</a:t>
            </a:r>
          </a:p>
          <a:p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ea typeface="楷体_GB2312" pitchFamily="49" charset="-122"/>
              </a:rPr>
              <a:t>if</a:t>
            </a:r>
            <a:r>
              <a:rPr lang="en-US" altLang="zh-CN" sz="3200">
                <a:ea typeface="楷体_GB2312" pitchFamily="49" charset="-122"/>
              </a:rPr>
              <a:t> (</a:t>
            </a:r>
            <a:r>
              <a:rPr lang="en-US" altLang="zh-CN" sz="3200" b="1">
                <a:ea typeface="楷体_GB2312" pitchFamily="49" charset="-122"/>
              </a:rPr>
              <a:t>!T</a:t>
            </a:r>
            <a:r>
              <a:rPr lang="en-US" altLang="zh-CN" sz="3200">
                <a:ea typeface="楷体_GB2312" pitchFamily="49" charset="-122"/>
              </a:rPr>
              <a:t>)  </a:t>
            </a:r>
            <a:r>
              <a:rPr lang="en-US" altLang="zh-CN" sz="3200" b="1">
                <a:ea typeface="楷体_GB2312" pitchFamily="49" charset="-122"/>
              </a:rPr>
              <a:t>return FALSE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  	//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不存在关键字等于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key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的数据元素</a:t>
            </a:r>
          </a:p>
          <a:p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ea typeface="楷体_GB2312" pitchFamily="49" charset="-122"/>
              </a:rPr>
              <a:t>else {    …  …     }</a:t>
            </a:r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                     </a:t>
            </a:r>
          </a:p>
          <a:p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  </a:t>
            </a:r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endParaRPr lang="en-US" altLang="zh-CN" sz="3200" b="1">
              <a:solidFill>
                <a:srgbClr val="A50021"/>
              </a:solidFill>
              <a:ea typeface="楷体_GB2312" pitchFamily="49" charset="-122"/>
            </a:endParaRPr>
          </a:p>
          <a:p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}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// DeleteBST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7738" y="1333500"/>
            <a:ext cx="8108950" cy="4959350"/>
            <a:chOff x="597" y="840"/>
            <a:chExt cx="5108" cy="3124"/>
          </a:xfrm>
        </p:grpSpPr>
        <p:sp useBgFill="1">
          <p:nvSpPr>
            <p:cNvPr id="9223" name="Rectangle 4"/>
            <p:cNvSpPr>
              <a:spLocks noChangeArrowheads="1"/>
            </p:cNvSpPr>
            <p:nvPr/>
          </p:nvSpPr>
          <p:spPr bwMode="auto">
            <a:xfrm>
              <a:off x="615" y="996"/>
              <a:ext cx="4520" cy="296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Rectangle 5"/>
            <p:cNvSpPr>
              <a:spLocks noChangeArrowheads="1"/>
            </p:cNvSpPr>
            <p:nvPr/>
          </p:nvSpPr>
          <p:spPr bwMode="auto">
            <a:xfrm>
              <a:off x="597" y="840"/>
              <a:ext cx="5108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>
                  <a:solidFill>
                    <a:srgbClr val="A50021"/>
                  </a:solidFill>
                  <a:ea typeface="楷体_GB2312" pitchFamily="49" charset="-122"/>
                </a:rPr>
                <a:t>if</a:t>
              </a:r>
              <a:r>
                <a:rPr lang="en-US" altLang="zh-CN" sz="3200">
                  <a:solidFill>
                    <a:srgbClr val="A50021"/>
                  </a:solidFill>
                  <a:ea typeface="楷体_GB2312" pitchFamily="49" charset="-122"/>
                </a:rPr>
                <a:t> ( EQ (key, T-&gt;data.key) ) </a:t>
              </a:r>
            </a:p>
            <a:p>
              <a:pPr>
                <a:lnSpc>
                  <a:spcPct val="140000"/>
                </a:lnSpc>
              </a:pPr>
              <a:endParaRPr lang="en-US" altLang="zh-CN" sz="3200">
                <a:solidFill>
                  <a:srgbClr val="A50021"/>
                </a:solidFill>
                <a:ea typeface="楷体_GB2312" pitchFamily="49" charset="-122"/>
              </a:endParaRPr>
            </a:p>
            <a:p>
              <a:r>
                <a:rPr lang="en-US" altLang="zh-CN" sz="3200">
                  <a:solidFill>
                    <a:srgbClr val="A50021"/>
                  </a:solidFill>
                  <a:ea typeface="楷体_GB2312" pitchFamily="49" charset="-122"/>
                </a:rPr>
                <a:t>	            // </a:t>
              </a:r>
              <a:r>
                <a:rPr lang="zh-CN" altLang="en-US" sz="3200">
                  <a:solidFill>
                    <a:srgbClr val="A50021"/>
                  </a:solidFill>
                  <a:ea typeface="楷体_GB2312" pitchFamily="49" charset="-122"/>
                </a:rPr>
                <a:t>找到关键字等于</a:t>
              </a:r>
              <a:r>
                <a:rPr lang="en-US" altLang="zh-CN" sz="3200">
                  <a:solidFill>
                    <a:srgbClr val="A50021"/>
                  </a:solidFill>
                  <a:ea typeface="楷体_GB2312" pitchFamily="49" charset="-122"/>
                </a:rPr>
                <a:t>key</a:t>
              </a:r>
              <a:r>
                <a:rPr lang="zh-CN" altLang="en-US" sz="3200">
                  <a:solidFill>
                    <a:srgbClr val="A50021"/>
                  </a:solidFill>
                  <a:ea typeface="楷体_GB2312" pitchFamily="49" charset="-122"/>
                </a:rPr>
                <a:t>的数据元素</a:t>
              </a:r>
            </a:p>
            <a:p>
              <a:r>
                <a:rPr lang="en-US" altLang="zh-CN" sz="3200" b="1">
                  <a:solidFill>
                    <a:srgbClr val="A50021"/>
                  </a:solidFill>
                  <a:ea typeface="楷体_GB2312" pitchFamily="49" charset="-122"/>
                </a:rPr>
                <a:t>else if</a:t>
              </a:r>
              <a:r>
                <a:rPr lang="en-US" altLang="zh-CN" sz="3200">
                  <a:solidFill>
                    <a:srgbClr val="A50021"/>
                  </a:solidFill>
                  <a:ea typeface="楷体_GB2312" pitchFamily="49" charset="-122"/>
                </a:rPr>
                <a:t> ( LT (key, T-&gt;data.key) )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3200">
                  <a:solidFill>
                    <a:srgbClr val="A50021"/>
                  </a:solidFill>
                  <a:ea typeface="楷体_GB2312" pitchFamily="49" charset="-122"/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3200" b="1">
                  <a:solidFill>
                    <a:srgbClr val="A50021"/>
                  </a:solidFill>
                  <a:ea typeface="楷体_GB2312" pitchFamily="49" charset="-122"/>
                </a:rPr>
                <a:t>else</a:t>
              </a:r>
              <a:endParaRPr lang="en-US" altLang="zh-CN" sz="32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670050" y="1982788"/>
            <a:ext cx="552926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{  Delete (T)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;   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return TRUE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;  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32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651000" y="3797300"/>
            <a:ext cx="721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66FF"/>
                </a:solidFill>
                <a:ea typeface="楷体_GB2312" pitchFamily="49" charset="-122"/>
              </a:rPr>
              <a:t>DeleteBST ( T-&gt;lchild, key );</a:t>
            </a:r>
          </a:p>
          <a:p>
            <a:r>
              <a:rPr lang="en-US" altLang="zh-CN" sz="3200">
                <a:solidFill>
                  <a:srgbClr val="0066FF"/>
                </a:solidFill>
                <a:ea typeface="楷体_GB2312" pitchFamily="49" charset="-122"/>
              </a:rPr>
              <a:t>                      // </a:t>
            </a:r>
            <a:r>
              <a:rPr lang="zh-CN" altLang="en-US" sz="3200">
                <a:solidFill>
                  <a:srgbClr val="0066FF"/>
                </a:solidFill>
                <a:ea typeface="楷体_GB2312" pitchFamily="49" charset="-122"/>
              </a:rPr>
              <a:t>继续在左子树中进行查找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24013" y="5008563"/>
            <a:ext cx="7115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66FF"/>
                </a:solidFill>
                <a:ea typeface="楷体_GB2312" pitchFamily="49" charset="-122"/>
              </a:rPr>
              <a:t>DeleteBST ( T-&gt;rchild, key );</a:t>
            </a:r>
          </a:p>
          <a:p>
            <a:r>
              <a:rPr lang="en-US" altLang="zh-CN" sz="3200">
                <a:solidFill>
                  <a:srgbClr val="0066FF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3200">
                <a:solidFill>
                  <a:srgbClr val="0066FF"/>
                </a:solidFill>
                <a:ea typeface="楷体_GB2312" pitchFamily="49" charset="-122"/>
              </a:rPr>
              <a:t>继续在右子树中进行查找</a:t>
            </a:r>
          </a:p>
        </p:txBody>
      </p:sp>
    </p:spTree>
    <p:extLst>
      <p:ext uri="{BB962C8B-B14F-4D97-AF65-F5344CB8AC3E}">
        <p14:creationId xmlns:p14="http://schemas.microsoft.com/office/powerpoint/2010/main" val="1332681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utoUpdateAnimBg="0"/>
      <p:bldP spid="69639" grpId="0" autoUpdateAnimBg="0"/>
      <p:bldP spid="6964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96863" y="1058863"/>
            <a:ext cx="884713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 Delete ( BiTree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p )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// </a:t>
            </a:r>
            <a:r>
              <a:rPr lang="zh-CN" altLang="zh-CN" sz="3200">
                <a:solidFill>
                  <a:srgbClr val="A50021"/>
                </a:solidFill>
                <a:ea typeface="楷体_GB2312" pitchFamily="49" charset="-122"/>
              </a:rPr>
              <a:t>从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二叉排序树中删除结点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p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，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并重接它的左子树或右子树</a:t>
            </a:r>
            <a:endParaRPr lang="zh-CN" altLang="en-US" sz="3200"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p-&gt;rchild) 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{               }           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 //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右子树空</a:t>
            </a:r>
            <a:endParaRPr lang="zh-CN" altLang="en-US" sz="36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else if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p-&gt;lchild)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{                }     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左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子树空</a:t>
            </a:r>
            <a:endParaRPr lang="zh-CN" altLang="en-US" sz="3600"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3600"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else {              }                   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左右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子树均不空</a:t>
            </a:r>
            <a:endParaRPr lang="zh-CN" altLang="en-US" sz="360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}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 // Delete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其中</a:t>
            </a: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删除操作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过程如下所描述：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7168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40175" y="3170238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FF"/>
                </a:solidFill>
              </a:rPr>
              <a:t>… …</a:t>
            </a:r>
            <a:endParaRPr lang="en-US" altLang="zh-CN" sz="360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640263" y="390207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FF"/>
                </a:solidFill>
              </a:rPr>
              <a:t>… …</a:t>
            </a:r>
            <a:endParaRPr lang="en-US" altLang="zh-CN" sz="3600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912938" y="4662488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FF"/>
                </a:solidFill>
              </a:rPr>
              <a:t>… …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71168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7763" y="314325"/>
            <a:ext cx="3124200" cy="2667000"/>
            <a:chOff x="3123" y="198"/>
            <a:chExt cx="1968" cy="1680"/>
          </a:xfrm>
        </p:grpSpPr>
        <p:sp>
          <p:nvSpPr>
            <p:cNvPr id="11290" name="Rectangle 3"/>
            <p:cNvSpPr>
              <a:spLocks noChangeArrowheads="1"/>
            </p:cNvSpPr>
            <p:nvPr/>
          </p:nvSpPr>
          <p:spPr bwMode="auto">
            <a:xfrm>
              <a:off x="4371" y="246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Rectangle 4"/>
            <p:cNvSpPr>
              <a:spLocks noChangeArrowheads="1"/>
            </p:cNvSpPr>
            <p:nvPr/>
          </p:nvSpPr>
          <p:spPr bwMode="auto">
            <a:xfrm>
              <a:off x="4611" y="246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5"/>
            <p:cNvSpPr>
              <a:spLocks noChangeShapeType="1"/>
            </p:cNvSpPr>
            <p:nvPr/>
          </p:nvSpPr>
          <p:spPr bwMode="auto">
            <a:xfrm>
              <a:off x="4851" y="246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Oval 6"/>
            <p:cNvSpPr>
              <a:spLocks noChangeArrowheads="1"/>
            </p:cNvSpPr>
            <p:nvPr/>
          </p:nvSpPr>
          <p:spPr bwMode="auto">
            <a:xfrm>
              <a:off x="3747" y="774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Oval 7"/>
            <p:cNvSpPr>
              <a:spLocks noChangeArrowheads="1"/>
            </p:cNvSpPr>
            <p:nvPr/>
          </p:nvSpPr>
          <p:spPr bwMode="auto">
            <a:xfrm>
              <a:off x="3315" y="1254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8"/>
            <p:cNvSpPr>
              <a:spLocks noChangeShapeType="1"/>
            </p:cNvSpPr>
            <p:nvPr/>
          </p:nvSpPr>
          <p:spPr bwMode="auto">
            <a:xfrm flipH="1">
              <a:off x="3123" y="1542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9"/>
            <p:cNvSpPr>
              <a:spLocks noChangeShapeType="1"/>
            </p:cNvSpPr>
            <p:nvPr/>
          </p:nvSpPr>
          <p:spPr bwMode="auto">
            <a:xfrm>
              <a:off x="3603" y="1542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10"/>
            <p:cNvSpPr>
              <a:spLocks noChangeShapeType="1"/>
            </p:cNvSpPr>
            <p:nvPr/>
          </p:nvSpPr>
          <p:spPr bwMode="auto">
            <a:xfrm flipH="1">
              <a:off x="3555" y="1062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11"/>
            <p:cNvSpPr>
              <a:spLocks noChangeShapeType="1"/>
            </p:cNvSpPr>
            <p:nvPr/>
          </p:nvSpPr>
          <p:spPr bwMode="auto">
            <a:xfrm flipH="1">
              <a:off x="4035" y="390"/>
              <a:ext cx="432" cy="43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Text Box 12"/>
            <p:cNvSpPr txBox="1">
              <a:spLocks noChangeArrowheads="1"/>
            </p:cNvSpPr>
            <p:nvPr/>
          </p:nvSpPr>
          <p:spPr bwMode="auto">
            <a:xfrm>
              <a:off x="4131" y="198"/>
              <a:ext cx="1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rgbClr val="008080"/>
                  </a:solidFill>
                </a:rPr>
                <a:t> </a:t>
              </a:r>
              <a:endParaRPr lang="en-US" altLang="zh-CN" sz="3600"/>
            </a:p>
          </p:txBody>
        </p:sp>
      </p:grpSp>
      <p:sp>
        <p:nvSpPr>
          <p:cNvPr id="11267" name="Rectangle 13"/>
          <p:cNvSpPr>
            <a:spLocks noChangeArrowheads="1"/>
          </p:cNvSpPr>
          <p:nvPr/>
        </p:nvSpPr>
        <p:spPr bwMode="auto">
          <a:xfrm>
            <a:off x="0" y="119063"/>
            <a:ext cx="547137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右子树为空</a:t>
            </a:r>
            <a:r>
              <a:rPr lang="zh-CN" altLang="en-US" sz="2800" dirty="0" smtClean="0">
                <a:solidFill>
                  <a:srgbClr val="3333CC"/>
                </a:solidFill>
                <a:ea typeface="楷体_GB2312" pitchFamily="49" charset="-122"/>
              </a:rPr>
              <a:t>树</a:t>
            </a:r>
            <a:r>
              <a:rPr lang="en-US" altLang="zh-CN" sz="2800" dirty="0" smtClean="0">
                <a:solidFill>
                  <a:srgbClr val="3333CC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左</a:t>
            </a:r>
            <a:r>
              <a:rPr lang="zh-CN" altLang="en-US" sz="2800" dirty="0" smtClean="0">
                <a:solidFill>
                  <a:srgbClr val="3333CC"/>
                </a:solidFill>
                <a:ea typeface="楷体_GB2312" pitchFamily="49" charset="-122"/>
              </a:rPr>
              <a:t>子树空或不空</a:t>
            </a:r>
            <a:r>
              <a:rPr lang="en-US" altLang="zh-CN" sz="2800" dirty="0" smtClean="0">
                <a:solidFill>
                  <a:srgbClr val="3333CC"/>
                </a:solidFill>
                <a:ea typeface="楷体_GB2312" pitchFamily="49" charset="-122"/>
              </a:rPr>
              <a:t>)</a:t>
            </a:r>
            <a:endParaRPr lang="zh-CN" altLang="en-US" sz="2800" dirty="0">
              <a:solidFill>
                <a:srgbClr val="3333CC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则只需重接它的左子树</a:t>
            </a:r>
          </a:p>
        </p:txBody>
      </p:sp>
      <p:sp>
        <p:nvSpPr>
          <p:cNvPr id="11268" name="Rectangle 14"/>
          <p:cNvSpPr>
            <a:spLocks noChangeArrowheads="1"/>
          </p:cNvSpPr>
          <p:nvPr/>
        </p:nvSpPr>
        <p:spPr bwMode="auto">
          <a:xfrm>
            <a:off x="804863" y="1409700"/>
            <a:ext cx="2933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q = p;  </a:t>
            </a:r>
          </a:p>
          <a:p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p = p-&gt;lchild;  </a:t>
            </a:r>
          </a:p>
          <a:p>
            <a:r>
              <a:rPr lang="en-US" altLang="zh-CN" sz="3600" b="1">
                <a:solidFill>
                  <a:srgbClr val="3333CC"/>
                </a:solidFill>
                <a:ea typeface="楷体_GB2312" pitchFamily="49" charset="-122"/>
              </a:rPr>
              <a:t>delete</a:t>
            </a:r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(q);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5575300" y="687388"/>
            <a:ext cx="14478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643563" y="542925"/>
            <a:ext cx="4572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652120" y="116632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800000"/>
                </a:solidFill>
              </a:rPr>
              <a:t>q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169863" y="3613150"/>
            <a:ext cx="4782078" cy="10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sz="2800" dirty="0" smtClean="0">
                <a:solidFill>
                  <a:srgbClr val="A50021"/>
                </a:solidFill>
                <a:ea typeface="楷体_GB2312" pitchFamily="49" charset="-122"/>
              </a:rPr>
              <a:t>右子树不空，左子树</a:t>
            </a:r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为空树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则只需重接它的右子树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1308100" y="4676775"/>
            <a:ext cx="32686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A50021"/>
                </a:solidFill>
                <a:ea typeface="楷体_GB2312" pitchFamily="49" charset="-122"/>
              </a:rPr>
              <a:t>q = p; </a:t>
            </a:r>
          </a:p>
          <a:p>
            <a:r>
              <a:rPr lang="en-US" altLang="zh-CN" sz="4000">
                <a:solidFill>
                  <a:srgbClr val="A50021"/>
                </a:solidFill>
                <a:ea typeface="楷体_GB2312" pitchFamily="49" charset="-122"/>
              </a:rPr>
              <a:t>p = p-&gt;rchild;  </a:t>
            </a:r>
          </a:p>
          <a:p>
            <a:r>
              <a:rPr lang="en-US" altLang="zh-CN" sz="4000">
                <a:solidFill>
                  <a:srgbClr val="A50021"/>
                </a:solidFill>
                <a:ea typeface="楷体_GB2312" pitchFamily="49" charset="-122"/>
              </a:rPr>
              <a:t>delete(q);</a:t>
            </a:r>
            <a:endParaRPr lang="en-US" altLang="zh-CN" sz="3600">
              <a:solidFill>
                <a:srgbClr val="A50021"/>
              </a:solidFill>
              <a:ea typeface="楷体_GB2312" pitchFamily="49" charset="-122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45188" y="3906838"/>
            <a:ext cx="2133600" cy="2590800"/>
            <a:chOff x="3745" y="2461"/>
            <a:chExt cx="1344" cy="1632"/>
          </a:xfrm>
        </p:grpSpPr>
        <p:sp>
          <p:nvSpPr>
            <p:cNvPr id="11281" name="Rectangle 22"/>
            <p:cNvSpPr>
              <a:spLocks noChangeArrowheads="1"/>
            </p:cNvSpPr>
            <p:nvPr/>
          </p:nvSpPr>
          <p:spPr bwMode="auto">
            <a:xfrm>
              <a:off x="4369" y="2461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23"/>
            <p:cNvSpPr>
              <a:spLocks noChangeArrowheads="1"/>
            </p:cNvSpPr>
            <p:nvPr/>
          </p:nvSpPr>
          <p:spPr bwMode="auto">
            <a:xfrm>
              <a:off x="4609" y="2461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>
              <a:off x="4849" y="2461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Oval 25"/>
            <p:cNvSpPr>
              <a:spLocks noChangeArrowheads="1"/>
            </p:cNvSpPr>
            <p:nvPr/>
          </p:nvSpPr>
          <p:spPr bwMode="auto">
            <a:xfrm>
              <a:off x="3745" y="2989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Oval 26"/>
            <p:cNvSpPr>
              <a:spLocks noChangeArrowheads="1"/>
            </p:cNvSpPr>
            <p:nvPr/>
          </p:nvSpPr>
          <p:spPr bwMode="auto">
            <a:xfrm>
              <a:off x="4225" y="3469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7"/>
            <p:cNvSpPr>
              <a:spLocks noChangeShapeType="1"/>
            </p:cNvSpPr>
            <p:nvPr/>
          </p:nvSpPr>
          <p:spPr bwMode="auto">
            <a:xfrm flipH="1">
              <a:off x="4033" y="3757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8"/>
            <p:cNvSpPr>
              <a:spLocks noChangeShapeType="1"/>
            </p:cNvSpPr>
            <p:nvPr/>
          </p:nvSpPr>
          <p:spPr bwMode="auto">
            <a:xfrm>
              <a:off x="4513" y="3757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9"/>
            <p:cNvSpPr>
              <a:spLocks noChangeShapeType="1"/>
            </p:cNvSpPr>
            <p:nvPr/>
          </p:nvSpPr>
          <p:spPr bwMode="auto">
            <a:xfrm>
              <a:off x="4033" y="3277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0"/>
            <p:cNvSpPr>
              <a:spLocks noChangeShapeType="1"/>
            </p:cNvSpPr>
            <p:nvPr/>
          </p:nvSpPr>
          <p:spPr bwMode="auto">
            <a:xfrm flipH="1">
              <a:off x="4033" y="2605"/>
              <a:ext cx="432" cy="43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6867525" y="4135438"/>
            <a:ext cx="220663" cy="141446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6156325" y="414972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526088" y="4135438"/>
            <a:ext cx="4572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221288" y="3678238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800000"/>
                </a:solidFill>
              </a:rPr>
              <a:t>q</a:t>
            </a:r>
          </a:p>
        </p:txBody>
      </p:sp>
      <p:sp>
        <p:nvSpPr>
          <p:cNvPr id="11279" name="Text Box 35"/>
          <p:cNvSpPr txBox="1">
            <a:spLocks noChangeArrowheads="1"/>
          </p:cNvSpPr>
          <p:nvPr/>
        </p:nvSpPr>
        <p:spPr bwMode="auto">
          <a:xfrm>
            <a:off x="6556375" y="8826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280" name="AutoShape 37"/>
          <p:cNvSpPr>
            <a:spLocks noChangeArrowheads="1"/>
          </p:cNvSpPr>
          <p:nvPr/>
        </p:nvSpPr>
        <p:spPr bwMode="auto">
          <a:xfrm>
            <a:off x="7164388" y="1700213"/>
            <a:ext cx="1511300" cy="865187"/>
          </a:xfrm>
          <a:prstGeom prst="wedgeRoundRectCallout">
            <a:avLst>
              <a:gd name="adj1" fmla="val -71532"/>
              <a:gd name="adj2" fmla="val -797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>
                <a:ea typeface="楷体_GB2312" pitchFamily="49" charset="-122"/>
              </a:rPr>
              <a:t>p</a:t>
            </a:r>
            <a:r>
              <a:rPr lang="zh-CN" altLang="en-US" sz="2400">
                <a:ea typeface="楷体_GB2312" pitchFamily="49" charset="-122"/>
              </a:rPr>
              <a:t>指向待删除结点</a:t>
            </a:r>
          </a:p>
        </p:txBody>
      </p:sp>
    </p:spTree>
    <p:extLst>
      <p:ext uri="{BB962C8B-B14F-4D97-AF65-F5344CB8AC3E}">
        <p14:creationId xmlns:p14="http://schemas.microsoft.com/office/powerpoint/2010/main" val="75192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8334 0.0789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2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nimBg="1"/>
      <p:bldP spid="72720" grpId="0" animBg="1"/>
      <p:bldP spid="72721" grpId="0" autoUpdateAnimBg="0"/>
      <p:bldP spid="72735" grpId="0" animBg="1"/>
      <p:bldP spid="72736" grpId="0"/>
      <p:bldP spid="72737" grpId="0" animBg="1"/>
      <p:bldP spid="7273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5425" y="1271588"/>
            <a:ext cx="8763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q = p;  s = p-&gt;</a:t>
            </a:r>
            <a:r>
              <a:rPr lang="en-US" altLang="zh-CN" sz="3600" dirty="0" err="1">
                <a:solidFill>
                  <a:srgbClr val="A50021"/>
                </a:solidFill>
                <a:ea typeface="楷体_GB2312" pitchFamily="49" charset="-122"/>
              </a:rPr>
              <a:t>lchild</a:t>
            </a:r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3600" b="1" dirty="0">
                <a:solidFill>
                  <a:srgbClr val="0066FF"/>
                </a:solidFill>
                <a:ea typeface="楷体_GB2312" pitchFamily="49" charset="-122"/>
              </a:rPr>
              <a:t>while 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(s-&gt;</a:t>
            </a:r>
            <a:r>
              <a:rPr lang="en-US" altLang="zh-CN" sz="3600" dirty="0" err="1">
                <a:solidFill>
                  <a:srgbClr val="0066FF"/>
                </a:solidFill>
                <a:ea typeface="楷体_GB2312" pitchFamily="49" charset="-122"/>
              </a:rPr>
              <a:t>rchild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) </a:t>
            </a:r>
            <a:r>
              <a:rPr lang="en-US" altLang="zh-CN" sz="3600" b="1" dirty="0">
                <a:solidFill>
                  <a:srgbClr val="0066FF"/>
                </a:solidFill>
                <a:ea typeface="楷体_GB2312" pitchFamily="49" charset="-122"/>
              </a:rPr>
              <a:t>{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 q = s;  s = s-&gt;</a:t>
            </a:r>
            <a:r>
              <a:rPr lang="en-US" altLang="zh-CN" sz="3600" dirty="0" err="1">
                <a:solidFill>
                  <a:srgbClr val="0066FF"/>
                </a:solidFill>
                <a:ea typeface="楷体_GB2312" pitchFamily="49" charset="-122"/>
              </a:rPr>
              <a:t>rchild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; </a:t>
            </a:r>
            <a:r>
              <a:rPr lang="en-US" altLang="zh-CN" sz="3600" b="1" dirty="0">
                <a:solidFill>
                  <a:srgbClr val="0066FF"/>
                </a:solidFill>
                <a:ea typeface="楷体_GB2312" pitchFamily="49" charset="-122"/>
              </a:rPr>
              <a:t>}</a:t>
            </a:r>
          </a:p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                   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// s 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指向被删结点的前驱，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q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的双亲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875" y="627063"/>
            <a:ext cx="375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左右子树均不空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25425" y="3040063"/>
            <a:ext cx="918527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p-&gt;data = s-&gt;data;               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用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替代被删除结点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p</a:t>
            </a:r>
          </a:p>
          <a:p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if </a:t>
            </a:r>
            <a:r>
              <a:rPr lang="en-US" altLang="zh-CN" sz="3600" dirty="0" smtClean="0">
                <a:solidFill>
                  <a:srgbClr val="0066FF"/>
                </a:solidFill>
                <a:ea typeface="楷体_GB2312" pitchFamily="49" charset="-122"/>
              </a:rPr>
              <a:t>(q!=p)  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q-&gt;</a:t>
            </a:r>
            <a:r>
              <a:rPr lang="en-US" altLang="zh-CN" sz="3600" b="1" dirty="0" err="1">
                <a:solidFill>
                  <a:srgbClr val="FF0000"/>
                </a:solidFill>
                <a:ea typeface="楷体_GB2312" pitchFamily="49" charset="-122"/>
              </a:rPr>
              <a:t>rchild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 = s-&gt;</a:t>
            </a:r>
            <a:r>
              <a:rPr lang="en-US" altLang="zh-CN" sz="3600" dirty="0" err="1">
                <a:solidFill>
                  <a:srgbClr val="0066FF"/>
                </a:solidFill>
                <a:ea typeface="楷体_GB2312" pitchFamily="49" charset="-122"/>
              </a:rPr>
              <a:t>lchild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;</a:t>
            </a:r>
            <a:r>
              <a:rPr lang="en-US" altLang="zh-CN" sz="3600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修改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s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双亲指针</a:t>
            </a:r>
          </a:p>
          <a:p>
            <a:r>
              <a:rPr lang="en-US" altLang="zh-CN" sz="3600" b="1" dirty="0">
                <a:solidFill>
                  <a:srgbClr val="FF3300"/>
                </a:solidFill>
                <a:ea typeface="楷体_GB2312" pitchFamily="49" charset="-122"/>
              </a:rPr>
              <a:t>else</a:t>
            </a:r>
            <a:r>
              <a:rPr lang="en-US" altLang="zh-CN" sz="3600" dirty="0">
                <a:solidFill>
                  <a:srgbClr val="FF3300"/>
                </a:solidFill>
                <a:ea typeface="楷体_GB2312" pitchFamily="49" charset="-122"/>
              </a:rPr>
              <a:t>  p-&gt;</a:t>
            </a:r>
            <a:r>
              <a:rPr lang="en-US" altLang="zh-CN" sz="36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3600" dirty="0">
                <a:solidFill>
                  <a:srgbClr val="FF3300"/>
                </a:solidFill>
                <a:ea typeface="楷体_GB2312" pitchFamily="49" charset="-122"/>
              </a:rPr>
              <a:t> = s-&gt;</a:t>
            </a:r>
            <a:r>
              <a:rPr lang="en-US" altLang="zh-CN" sz="36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3600" dirty="0">
                <a:solidFill>
                  <a:srgbClr val="FF3300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                 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// p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的前驱就是其左孩子，</a:t>
            </a:r>
          </a:p>
          <a:p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                     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重接*</a:t>
            </a:r>
            <a:r>
              <a:rPr lang="en-US" altLang="zh-CN" dirty="0">
                <a:solidFill>
                  <a:srgbClr val="A50021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的左子树</a:t>
            </a:r>
          </a:p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delete(s);</a:t>
            </a:r>
          </a:p>
        </p:txBody>
      </p:sp>
      <p:sp>
        <p:nvSpPr>
          <p:cNvPr id="12316" name="Text Box 6"/>
          <p:cNvSpPr txBox="1">
            <a:spLocks noChangeArrowheads="1"/>
          </p:cNvSpPr>
          <p:nvPr/>
        </p:nvSpPr>
        <p:spPr bwMode="auto">
          <a:xfrm>
            <a:off x="7137400" y="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/>
          </a:p>
        </p:txBody>
      </p:sp>
      <p:sp>
        <p:nvSpPr>
          <p:cNvPr id="12318" name="Text Box 8"/>
          <p:cNvSpPr txBox="1">
            <a:spLocks noChangeArrowheads="1"/>
          </p:cNvSpPr>
          <p:nvPr/>
        </p:nvSpPr>
        <p:spPr bwMode="auto">
          <a:xfrm>
            <a:off x="8221663" y="949325"/>
            <a:ext cx="663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FF"/>
                </a:solidFill>
              </a:rPr>
              <a:t>q</a:t>
            </a:r>
            <a:endParaRPr lang="en-US" altLang="zh-CN" sz="3200" dirty="0"/>
          </a:p>
        </p:txBody>
      </p:sp>
      <p:sp>
        <p:nvSpPr>
          <p:cNvPr id="12319" name="Oval 9"/>
          <p:cNvSpPr>
            <a:spLocks noChangeArrowheads="1"/>
          </p:cNvSpPr>
          <p:nvPr/>
        </p:nvSpPr>
        <p:spPr bwMode="auto">
          <a:xfrm>
            <a:off x="7508875" y="2476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0" name="Line 10"/>
          <p:cNvSpPr>
            <a:spLocks noChangeShapeType="1"/>
          </p:cNvSpPr>
          <p:nvPr/>
        </p:nvSpPr>
        <p:spPr bwMode="auto">
          <a:xfrm flipH="1">
            <a:off x="7280275" y="552450"/>
            <a:ext cx="304800" cy="304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Oval 11"/>
          <p:cNvSpPr>
            <a:spLocks noChangeArrowheads="1"/>
          </p:cNvSpPr>
          <p:nvPr/>
        </p:nvSpPr>
        <p:spPr bwMode="auto">
          <a:xfrm>
            <a:off x="6975475" y="78105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Line 12"/>
          <p:cNvSpPr>
            <a:spLocks noChangeShapeType="1"/>
          </p:cNvSpPr>
          <p:nvPr/>
        </p:nvSpPr>
        <p:spPr bwMode="auto">
          <a:xfrm flipH="1">
            <a:off x="6670675" y="10858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Oval 13"/>
          <p:cNvSpPr>
            <a:spLocks noChangeArrowheads="1"/>
          </p:cNvSpPr>
          <p:nvPr/>
        </p:nvSpPr>
        <p:spPr bwMode="auto">
          <a:xfrm>
            <a:off x="7521575" y="1098550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4" name="Oval 14"/>
          <p:cNvSpPr>
            <a:spLocks noChangeArrowheads="1"/>
          </p:cNvSpPr>
          <p:nvPr/>
        </p:nvSpPr>
        <p:spPr bwMode="auto">
          <a:xfrm>
            <a:off x="8088313" y="1446213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Oval 15"/>
          <p:cNvSpPr>
            <a:spLocks noChangeArrowheads="1"/>
          </p:cNvSpPr>
          <p:nvPr/>
        </p:nvSpPr>
        <p:spPr bwMode="auto">
          <a:xfrm>
            <a:off x="8628063" y="1781176"/>
            <a:ext cx="381000" cy="381000"/>
          </a:xfrm>
          <a:prstGeom prst="ellipse">
            <a:avLst/>
          </a:prstGeom>
          <a:solidFill>
            <a:srgbClr val="006600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Oval 16"/>
          <p:cNvSpPr>
            <a:spLocks noChangeArrowheads="1"/>
          </p:cNvSpPr>
          <p:nvPr/>
        </p:nvSpPr>
        <p:spPr bwMode="auto">
          <a:xfrm>
            <a:off x="7148513" y="1563688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Line 17"/>
          <p:cNvSpPr>
            <a:spLocks noChangeShapeType="1"/>
          </p:cNvSpPr>
          <p:nvPr/>
        </p:nvSpPr>
        <p:spPr bwMode="auto">
          <a:xfrm>
            <a:off x="7337425" y="1033463"/>
            <a:ext cx="219075" cy="15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18"/>
          <p:cNvSpPr>
            <a:spLocks noChangeShapeType="1"/>
          </p:cNvSpPr>
          <p:nvPr/>
        </p:nvSpPr>
        <p:spPr bwMode="auto">
          <a:xfrm>
            <a:off x="7891463" y="1381125"/>
            <a:ext cx="219075" cy="15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19"/>
          <p:cNvSpPr>
            <a:spLocks noChangeShapeType="1"/>
          </p:cNvSpPr>
          <p:nvPr/>
        </p:nvSpPr>
        <p:spPr bwMode="auto">
          <a:xfrm>
            <a:off x="8458200" y="1716088"/>
            <a:ext cx="219075" cy="15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20"/>
          <p:cNvSpPr>
            <a:spLocks noChangeShapeType="1"/>
          </p:cNvSpPr>
          <p:nvPr/>
        </p:nvSpPr>
        <p:spPr bwMode="auto">
          <a:xfrm flipH="1">
            <a:off x="7466013" y="1444625"/>
            <a:ext cx="128588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1" name="Text Box 21"/>
          <p:cNvSpPr txBox="1">
            <a:spLocks noChangeArrowheads="1"/>
          </p:cNvSpPr>
          <p:nvPr/>
        </p:nvSpPr>
        <p:spPr bwMode="auto">
          <a:xfrm>
            <a:off x="8782050" y="128587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3333FF"/>
                </a:solidFill>
              </a:rPr>
              <a:t>s</a:t>
            </a:r>
            <a:endParaRPr lang="en-US" altLang="zh-CN" sz="3200" dirty="0">
              <a:solidFill>
                <a:srgbClr val="3333FF"/>
              </a:solidFill>
            </a:endParaRPr>
          </a:p>
        </p:txBody>
      </p:sp>
      <p:sp>
        <p:nvSpPr>
          <p:cNvPr id="12332" name="Line 22"/>
          <p:cNvSpPr>
            <a:spLocks noChangeShapeType="1"/>
          </p:cNvSpPr>
          <p:nvPr/>
        </p:nvSpPr>
        <p:spPr bwMode="auto">
          <a:xfrm flipH="1">
            <a:off x="8470900" y="2116138"/>
            <a:ext cx="2317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3" name="Line 23"/>
          <p:cNvSpPr>
            <a:spLocks noChangeShapeType="1"/>
          </p:cNvSpPr>
          <p:nvPr/>
        </p:nvSpPr>
        <p:spPr bwMode="auto">
          <a:xfrm>
            <a:off x="7856538" y="534988"/>
            <a:ext cx="373063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8148638" y="2371726"/>
            <a:ext cx="381000" cy="3810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Text Box 25"/>
          <p:cNvSpPr txBox="1">
            <a:spLocks noChangeArrowheads="1"/>
          </p:cNvSpPr>
          <p:nvPr/>
        </p:nvSpPr>
        <p:spPr bwMode="auto">
          <a:xfrm>
            <a:off x="6904038" y="41957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/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6937375" y="4044950"/>
            <a:ext cx="663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q</a:t>
            </a:r>
            <a:endParaRPr lang="en-US" altLang="zh-CN" sz="3200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H="1">
            <a:off x="8314660" y="1793876"/>
            <a:ext cx="2253" cy="609082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46"/>
          <p:cNvSpPr>
            <a:spLocks noChangeShapeType="1"/>
          </p:cNvSpPr>
          <p:nvPr/>
        </p:nvSpPr>
        <p:spPr bwMode="auto">
          <a:xfrm flipH="1">
            <a:off x="7867650" y="0"/>
            <a:ext cx="409575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Text Box 48"/>
          <p:cNvSpPr txBox="1">
            <a:spLocks noChangeArrowheads="1"/>
          </p:cNvSpPr>
          <p:nvPr/>
        </p:nvSpPr>
        <p:spPr bwMode="auto">
          <a:xfrm>
            <a:off x="7993063" y="-47625"/>
            <a:ext cx="817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p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6437313" y="4090988"/>
            <a:ext cx="2181225" cy="1571625"/>
            <a:chOff x="4055" y="2577"/>
            <a:chExt cx="1374" cy="990"/>
          </a:xfrm>
        </p:grpSpPr>
        <p:sp>
          <p:nvSpPr>
            <p:cNvPr id="12308" name="Oval 28"/>
            <p:cNvSpPr>
              <a:spLocks noChangeArrowheads="1"/>
            </p:cNvSpPr>
            <p:nvPr/>
          </p:nvSpPr>
          <p:spPr bwMode="auto">
            <a:xfrm>
              <a:off x="4583" y="2799"/>
              <a:ext cx="240" cy="24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9"/>
            <p:cNvSpPr>
              <a:spLocks noChangeShapeType="1"/>
            </p:cNvSpPr>
            <p:nvPr/>
          </p:nvSpPr>
          <p:spPr bwMode="auto">
            <a:xfrm flipH="1">
              <a:off x="4439" y="2991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Oval 30"/>
            <p:cNvSpPr>
              <a:spLocks noChangeArrowheads="1"/>
            </p:cNvSpPr>
            <p:nvPr/>
          </p:nvSpPr>
          <p:spPr bwMode="auto">
            <a:xfrm>
              <a:off x="4247" y="3135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31"/>
            <p:cNvSpPr>
              <a:spLocks noChangeShapeType="1"/>
            </p:cNvSpPr>
            <p:nvPr/>
          </p:nvSpPr>
          <p:spPr bwMode="auto">
            <a:xfrm flipH="1">
              <a:off x="4055" y="3327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42"/>
            <p:cNvSpPr>
              <a:spLocks noChangeShapeType="1"/>
            </p:cNvSpPr>
            <p:nvPr/>
          </p:nvSpPr>
          <p:spPr bwMode="auto">
            <a:xfrm>
              <a:off x="4802" y="2980"/>
              <a:ext cx="23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4774" y="2577"/>
              <a:ext cx="655" cy="365"/>
              <a:chOff x="4774" y="2577"/>
              <a:chExt cx="655" cy="365"/>
            </a:xfrm>
          </p:grpSpPr>
          <p:sp>
            <p:nvSpPr>
              <p:cNvPr id="12314" name="Line 47"/>
              <p:cNvSpPr>
                <a:spLocks noChangeShapeType="1"/>
              </p:cNvSpPr>
              <p:nvPr/>
            </p:nvSpPr>
            <p:spPr bwMode="auto">
              <a:xfrm flipH="1">
                <a:off x="4774" y="2622"/>
                <a:ext cx="258" cy="22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 Box 49"/>
              <p:cNvSpPr txBox="1">
                <a:spLocks noChangeArrowheads="1"/>
              </p:cNvSpPr>
              <p:nvPr/>
            </p:nvSpPr>
            <p:spPr bwMode="auto">
              <a:xfrm>
                <a:off x="4914" y="2577"/>
                <a:ext cx="5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p</a:t>
                </a:r>
              </a:p>
            </p:txBody>
          </p:sp>
        </p:grpSp>
      </p:grpSp>
      <p:sp>
        <p:nvSpPr>
          <p:cNvPr id="73780" name="Rectangle 52"/>
          <p:cNvSpPr>
            <a:spLocks noChangeArrowheads="1"/>
          </p:cNvSpPr>
          <p:nvPr/>
        </p:nvSpPr>
        <p:spPr bwMode="auto">
          <a:xfrm>
            <a:off x="251520" y="2985244"/>
            <a:ext cx="6707188" cy="173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p-&gt;data = s-&gt;data;  </a:t>
            </a:r>
            <a:r>
              <a:rPr lang="en-US" altLang="zh-CN" sz="2400" dirty="0">
                <a:solidFill>
                  <a:srgbClr val="A50021"/>
                </a:solidFill>
              </a:rPr>
              <a:t>//</a:t>
            </a:r>
            <a:r>
              <a:rPr lang="zh-CN" altLang="en-US" sz="2400" dirty="0">
                <a:solidFill>
                  <a:srgbClr val="A50021"/>
                </a:solidFill>
              </a:rPr>
              <a:t>用</a:t>
            </a:r>
            <a:r>
              <a:rPr lang="en-US" altLang="zh-CN" sz="2400" dirty="0">
                <a:solidFill>
                  <a:srgbClr val="A50021"/>
                </a:solidFill>
              </a:rPr>
              <a:t>s </a:t>
            </a:r>
            <a:r>
              <a:rPr lang="zh-CN" altLang="en-US" sz="2400" dirty="0">
                <a:solidFill>
                  <a:srgbClr val="A50021"/>
                </a:solidFill>
              </a:rPr>
              <a:t>替代被删除结点</a:t>
            </a:r>
            <a:endParaRPr lang="zh-CN" altLang="en-US" sz="2400" dirty="0">
              <a:solidFill>
                <a:srgbClr val="A50021"/>
              </a:solidFill>
              <a:ea typeface="楷体_GB2312" pitchFamily="49" charset="-122"/>
            </a:endParaRPr>
          </a:p>
          <a:p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q-&gt;</a:t>
            </a:r>
            <a:r>
              <a:rPr lang="en-US" altLang="zh-CN" sz="3600" b="1" dirty="0" err="1">
                <a:solidFill>
                  <a:srgbClr val="FF0000"/>
                </a:solidFill>
                <a:ea typeface="楷体_GB2312" pitchFamily="49" charset="-122"/>
              </a:rPr>
              <a:t>rchild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= s-&gt;</a:t>
            </a:r>
            <a:r>
              <a:rPr lang="en-US" altLang="zh-CN" sz="3600" dirty="0" err="1">
                <a:solidFill>
                  <a:srgbClr val="0066FF"/>
                </a:solidFill>
                <a:ea typeface="楷体_GB2312" pitchFamily="49" charset="-122"/>
              </a:rPr>
              <a:t>lchild</a:t>
            </a:r>
            <a:r>
              <a:rPr lang="en-US" altLang="zh-CN" sz="3600" dirty="0">
                <a:solidFill>
                  <a:srgbClr val="0066FF"/>
                </a:solidFill>
                <a:ea typeface="楷体_GB2312" pitchFamily="49" charset="-122"/>
              </a:rPr>
              <a:t>;</a:t>
            </a:r>
            <a:r>
              <a:rPr lang="en-US" altLang="zh-CN" sz="36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A50021"/>
                </a:solidFill>
              </a:rPr>
              <a:t>//</a:t>
            </a:r>
            <a:r>
              <a:rPr lang="zh-CN" altLang="en-US" sz="2400" dirty="0">
                <a:solidFill>
                  <a:srgbClr val="A50021"/>
                </a:solidFill>
              </a:rPr>
              <a:t>修改</a:t>
            </a:r>
            <a:r>
              <a:rPr lang="en-US" altLang="zh-CN" sz="2400" dirty="0">
                <a:solidFill>
                  <a:srgbClr val="A50021"/>
                </a:solidFill>
              </a:rPr>
              <a:t>s</a:t>
            </a:r>
            <a:r>
              <a:rPr lang="zh-CN" altLang="en-US" sz="2400" dirty="0">
                <a:solidFill>
                  <a:srgbClr val="A50021"/>
                </a:solidFill>
              </a:rPr>
              <a:t>双亲指针</a:t>
            </a:r>
            <a:endParaRPr lang="zh-CN" altLang="en-US" sz="3600" b="1" dirty="0">
              <a:solidFill>
                <a:srgbClr val="FF3300"/>
              </a:solidFill>
              <a:ea typeface="楷体_GB2312" pitchFamily="49" charset="-122"/>
            </a:endParaRPr>
          </a:p>
          <a:p>
            <a:r>
              <a:rPr lang="en-US" altLang="zh-CN" sz="3600" dirty="0">
                <a:solidFill>
                  <a:srgbClr val="A50021"/>
                </a:solidFill>
                <a:ea typeface="楷体_GB2312" pitchFamily="49" charset="-122"/>
              </a:rPr>
              <a:t>delete(s</a:t>
            </a:r>
            <a:r>
              <a:rPr lang="en-US" altLang="zh-CN" sz="3600" dirty="0" smtClean="0">
                <a:solidFill>
                  <a:srgbClr val="A50021"/>
                </a:solidFill>
                <a:ea typeface="楷体_GB2312" pitchFamily="49" charset="-122"/>
              </a:rPr>
              <a:t>); </a:t>
            </a:r>
            <a:endParaRPr lang="en-US" altLang="zh-CN" sz="3600" dirty="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H="1">
            <a:off x="6670675" y="4524375"/>
            <a:ext cx="874713" cy="8969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7446724" y="233916"/>
            <a:ext cx="2033588" cy="2062163"/>
            <a:chOff x="4714" y="147"/>
            <a:chExt cx="1281" cy="1299"/>
          </a:xfrm>
        </p:grpSpPr>
        <p:sp>
          <p:nvSpPr>
            <p:cNvPr id="12306" name="Oval 56"/>
            <p:cNvSpPr>
              <a:spLocks noChangeArrowheads="1"/>
            </p:cNvSpPr>
            <p:nvPr/>
          </p:nvSpPr>
          <p:spPr bwMode="auto">
            <a:xfrm>
              <a:off x="4714" y="147"/>
              <a:ext cx="282" cy="2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58"/>
            <p:cNvSpPr>
              <a:spLocks noChangeArrowheads="1"/>
            </p:cNvSpPr>
            <p:nvPr/>
          </p:nvSpPr>
          <p:spPr bwMode="auto">
            <a:xfrm>
              <a:off x="5431" y="893"/>
              <a:ext cx="564" cy="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88" name="Text Box 60"/>
          <p:cNvSpPr txBox="1">
            <a:spLocks noChangeArrowheads="1"/>
          </p:cNvSpPr>
          <p:nvPr/>
        </p:nvSpPr>
        <p:spPr bwMode="auto">
          <a:xfrm>
            <a:off x="6435725" y="4618038"/>
            <a:ext cx="663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s</a:t>
            </a:r>
          </a:p>
        </p:txBody>
      </p:sp>
      <p:sp>
        <p:nvSpPr>
          <p:cNvPr id="73789" name="Text Box 61"/>
          <p:cNvSpPr txBox="1">
            <a:spLocks noChangeArrowheads="1"/>
          </p:cNvSpPr>
          <p:nvPr/>
        </p:nvSpPr>
        <p:spPr bwMode="auto">
          <a:xfrm>
            <a:off x="6681788" y="457200"/>
            <a:ext cx="663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s</a:t>
            </a:r>
          </a:p>
        </p:txBody>
      </p:sp>
      <p:sp>
        <p:nvSpPr>
          <p:cNvPr id="12305" name="Line 62"/>
          <p:cNvSpPr>
            <a:spLocks noChangeShapeType="1"/>
          </p:cNvSpPr>
          <p:nvPr/>
        </p:nvSpPr>
        <p:spPr bwMode="auto">
          <a:xfrm flipH="1">
            <a:off x="7907338" y="1744663"/>
            <a:ext cx="220662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7119108" y="-139146"/>
            <a:ext cx="663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FF"/>
                </a:solidFill>
              </a:rPr>
              <a:t>q</a:t>
            </a:r>
            <a:endParaRPr lang="en-US" altLang="zh-CN" sz="3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84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3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12318" grpId="0"/>
      <p:bldP spid="12331" grpId="0"/>
      <p:bldP spid="73755" grpId="0"/>
      <p:bldP spid="73771" grpId="0" animBg="1"/>
      <p:bldP spid="73780" grpId="0" animBg="1" autoUpdateAnimBg="0"/>
      <p:bldP spid="73780" grpId="1" animBg="1"/>
      <p:bldP spid="73772" grpId="0" animBg="1"/>
      <p:bldP spid="73788" grpId="0"/>
      <p:bldP spid="73789" grpId="0"/>
      <p:bldP spid="73789" grpId="1"/>
      <p:bldP spid="47" grpId="0"/>
      <p:bldP spid="47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38275" y="171450"/>
            <a:ext cx="5518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>
                <a:solidFill>
                  <a:srgbClr val="A50021"/>
                </a:solidFill>
                <a:ea typeface="隶书" pitchFamily="49" charset="-122"/>
              </a:rPr>
              <a:t>一、二叉排序树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>
                <a:solidFill>
                  <a:srgbClr val="A50021"/>
                </a:solidFill>
                <a:ea typeface="隶书" pitchFamily="49" charset="-122"/>
              </a:rPr>
              <a:t>（二叉查找树）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1331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7775" y="2463800"/>
            <a:ext cx="2327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1</a:t>
            </a:r>
            <a:r>
              <a:rPr lang="zh-CN" altLang="en-US" sz="4800" b="1">
                <a:ea typeface="楷体_GB2312" pitchFamily="49" charset="-122"/>
              </a:rPr>
              <a:t>．定义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489200" y="3225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2</a:t>
            </a:r>
            <a:r>
              <a:rPr lang="zh-CN" altLang="en-US" sz="4800" b="1">
                <a:ea typeface="楷体_GB2312" pitchFamily="49" charset="-122"/>
              </a:rPr>
              <a:t>．查找算法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466975" y="3987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3</a:t>
            </a:r>
            <a:r>
              <a:rPr lang="zh-CN" altLang="en-US" sz="4800" b="1">
                <a:ea typeface="楷体_GB2312" pitchFamily="49" charset="-122"/>
              </a:rPr>
              <a:t>．插入算法</a:t>
            </a:r>
            <a:endParaRPr lang="zh-CN" altLang="en-US" sz="48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436813" y="4749800"/>
            <a:ext cx="35528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4</a:t>
            </a:r>
            <a:r>
              <a:rPr lang="zh-CN" altLang="en-US" sz="4800" b="1">
                <a:ea typeface="楷体_GB2312" pitchFamily="49" charset="-122"/>
              </a:rPr>
              <a:t>．删除算法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73325" y="5621338"/>
            <a:ext cx="493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ea typeface="楷体_GB2312" pitchFamily="49" charset="-122"/>
              </a:rPr>
              <a:t>5</a:t>
            </a:r>
            <a:r>
              <a:rPr lang="zh-CN" altLang="en-US" sz="4400" b="1">
                <a:ea typeface="楷体_GB2312" pitchFamily="49" charset="-122"/>
              </a:rPr>
              <a:t>．查找性能的分析</a:t>
            </a:r>
            <a:endParaRPr lang="zh-CN" altLang="en-US" sz="2400"/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>
            <a:off x="2124075" y="5373688"/>
            <a:ext cx="439738" cy="633412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203200" y="4117975"/>
            <a:ext cx="62484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由关键字序列 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3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4</a:t>
            </a:r>
            <a:r>
              <a:rPr lang="zh-CN" altLang="en-US" sz="3600">
                <a:ea typeface="楷体_GB2312" pitchFamily="49" charset="-122"/>
              </a:rPr>
              <a:t>构造一颗二叉排序树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228600" y="1636713"/>
            <a:ext cx="6172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由关键字序列 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3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4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5</a:t>
            </a:r>
            <a:r>
              <a:rPr lang="zh-CN" altLang="en-US" sz="3600">
                <a:ea typeface="楷体_GB2312" pitchFamily="49" charset="-122"/>
              </a:rPr>
              <a:t>构造一颗二叉排序树，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07988" y="912813"/>
            <a:ext cx="1560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例如：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6831013" y="14033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2</a:t>
            </a:r>
            <a:endParaRPr lang="en-US" altLang="zh-CN" sz="2400"/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6297613" y="9461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1</a:t>
            </a:r>
            <a:endParaRPr lang="en-US" altLang="zh-CN" sz="2400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7288213" y="18605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3</a:t>
            </a:r>
            <a:endParaRPr lang="en-US" altLang="zh-CN" sz="2400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7821613" y="23177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4</a:t>
            </a:r>
            <a:endParaRPr lang="en-US" altLang="zh-CN" sz="2400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8355013" y="28511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5</a:t>
            </a:r>
            <a:endParaRPr lang="en-US" altLang="zh-CN" sz="2400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6602413" y="12509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7135813" y="17081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>
            <a:off x="7669213" y="21653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8126413" y="26225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7531100" y="400208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3</a:t>
            </a:r>
            <a:endParaRPr lang="en-US" altLang="zh-CN" sz="2400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8445500" y="468788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5</a:t>
            </a:r>
            <a:endParaRPr lang="en-US" altLang="zh-CN" sz="2400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7912100" y="552608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4</a:t>
            </a:r>
            <a:endParaRPr lang="en-US" altLang="zh-CN" sz="2400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6616700" y="468788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1</a:t>
            </a:r>
            <a:endParaRPr lang="en-US" altLang="zh-CN" sz="2400"/>
          </a:p>
        </p:txBody>
      </p:sp>
      <p:sp>
        <p:nvSpPr>
          <p:cNvPr id="276498" name="Oval 18"/>
          <p:cNvSpPr>
            <a:spLocks noChangeArrowheads="1"/>
          </p:cNvSpPr>
          <p:nvPr/>
        </p:nvSpPr>
        <p:spPr bwMode="auto">
          <a:xfrm>
            <a:off x="7150100" y="552608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2</a:t>
            </a:r>
            <a:endParaRPr lang="en-US" altLang="zh-CN" sz="2400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H="1">
            <a:off x="6845300" y="4230688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>
            <a:off x="7912100" y="4230688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Line 21"/>
          <p:cNvSpPr>
            <a:spLocks noChangeShapeType="1"/>
          </p:cNvSpPr>
          <p:nvPr/>
        </p:nvSpPr>
        <p:spPr bwMode="auto">
          <a:xfrm>
            <a:off x="6845300" y="5068888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 flipH="1">
            <a:off x="8216900" y="5068888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260350" y="3006725"/>
            <a:ext cx="65119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ASL =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1+2+3+4+5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）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/ 5= 3</a:t>
            </a: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263525" y="5700713"/>
            <a:ext cx="69992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ASL =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1+2+3+2+3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）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/ 5  = 2.2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57200" y="177800"/>
            <a:ext cx="4946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ea typeface="楷体_GB2312" pitchFamily="49" charset="-122"/>
              </a:rPr>
              <a:t>5</a:t>
            </a:r>
            <a:r>
              <a:rPr lang="zh-CN" altLang="en-US" sz="4400" b="1">
                <a:ea typeface="楷体_GB2312" pitchFamily="49" charset="-122"/>
              </a:rPr>
              <a:t>．查找性能的分析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5840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utoUpdateAnimBg="0"/>
      <p:bldP spid="276483" grpId="0" autoUpdateAnimBg="0"/>
      <p:bldP spid="276485" grpId="0" animBg="1" autoUpdateAnimBg="0"/>
      <p:bldP spid="276486" grpId="0" animBg="1" autoUpdateAnimBg="0"/>
      <p:bldP spid="276487" grpId="0" animBg="1" autoUpdateAnimBg="0"/>
      <p:bldP spid="276488" grpId="0" animBg="1" autoUpdateAnimBg="0"/>
      <p:bldP spid="276489" grpId="0" animBg="1" autoUpdateAnimBg="0"/>
      <p:bldP spid="276490" grpId="0" animBg="1"/>
      <p:bldP spid="276491" grpId="0" animBg="1"/>
      <p:bldP spid="276492" grpId="0" animBg="1"/>
      <p:bldP spid="276493" grpId="0" animBg="1"/>
      <p:bldP spid="276494" grpId="0" animBg="1" autoUpdateAnimBg="0"/>
      <p:bldP spid="276495" grpId="0" animBg="1" autoUpdateAnimBg="0"/>
      <p:bldP spid="276496" grpId="0" animBg="1" autoUpdateAnimBg="0"/>
      <p:bldP spid="276497" grpId="0" animBg="1" autoUpdateAnimBg="0"/>
      <p:bldP spid="276498" grpId="0" animBg="1" autoUpdateAnimBg="0"/>
      <p:bldP spid="276499" grpId="0" animBg="1"/>
      <p:bldP spid="276500" grpId="0" animBg="1"/>
      <p:bldP spid="276501" grpId="0" animBg="1"/>
      <p:bldP spid="276502" grpId="0" animBg="1"/>
      <p:bldP spid="276503" grpId="0" autoUpdateAnimBg="0"/>
      <p:bldP spid="27650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3200" y="3189288"/>
            <a:ext cx="62484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由关键字序列 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3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4</a:t>
            </a:r>
            <a:r>
              <a:rPr lang="zh-CN" altLang="en-US" sz="3600">
                <a:ea typeface="楷体_GB2312" pitchFamily="49" charset="-122"/>
              </a:rPr>
              <a:t>构造一颗二叉排序树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450975"/>
            <a:ext cx="6172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ea typeface="楷体_GB2312" pitchFamily="49" charset="-122"/>
              </a:rPr>
              <a:t>由关键字序列 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3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4</a:t>
            </a: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6600"/>
                </a:solidFill>
                <a:ea typeface="楷体_GB2312" pitchFamily="49" charset="-122"/>
              </a:rPr>
              <a:t>5</a:t>
            </a:r>
            <a:r>
              <a:rPr lang="zh-CN" altLang="en-US" sz="3600">
                <a:ea typeface="楷体_GB2312" pitchFamily="49" charset="-122"/>
              </a:rPr>
              <a:t>构造一颗二叉排序树，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07988" y="912813"/>
            <a:ext cx="1560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例如：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831013" y="14033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2</a:t>
            </a:r>
            <a:endParaRPr lang="en-US" altLang="zh-CN" sz="2400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297613" y="9461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288213" y="18605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3</a:t>
            </a:r>
            <a:endParaRPr lang="en-US" altLang="zh-CN" sz="2400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7821613" y="23177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4</a:t>
            </a:r>
            <a:endParaRPr lang="en-US" altLang="zh-CN" sz="2400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8355013" y="2851150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5</a:t>
            </a:r>
            <a:endParaRPr lang="en-US" altLang="zh-CN" sz="2400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6602413" y="12509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135813" y="17081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7669213" y="21653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126413" y="2622550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7531100" y="33004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3</a:t>
            </a:r>
            <a:endParaRPr lang="en-US" altLang="zh-CN" sz="2400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8445500" y="39862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5</a:t>
            </a:r>
            <a:endParaRPr lang="en-US" altLang="zh-CN" sz="2400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7912100" y="48244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4</a:t>
            </a:r>
            <a:endParaRPr lang="en-US" altLang="zh-CN" sz="2400"/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6616700" y="39862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7150100" y="48244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006600"/>
                </a:solidFill>
              </a:rPr>
              <a:t>2</a:t>
            </a:r>
            <a:endParaRPr lang="en-US" altLang="zh-CN" sz="2400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>
            <a:off x="6845300" y="3529013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7912100" y="3529013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845300" y="4367213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8216900" y="4367213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60350" y="2573338"/>
            <a:ext cx="65119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ASL =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1+2+3+4+5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）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/ 5= 3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63525" y="4545013"/>
            <a:ext cx="69992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ASL =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1+2+3+2+3</a:t>
            </a:r>
            <a:r>
              <a:rPr lang="zh-CN" altLang="en-US" sz="4000">
                <a:solidFill>
                  <a:srgbClr val="CC3300"/>
                </a:solidFill>
                <a:ea typeface="楷体_GB2312" pitchFamily="49" charset="-122"/>
              </a:rPr>
              <a:t>）</a:t>
            </a:r>
            <a:r>
              <a:rPr lang="en-US" altLang="zh-CN" sz="4000">
                <a:solidFill>
                  <a:srgbClr val="CC3300"/>
                </a:solidFill>
                <a:ea typeface="楷体_GB2312" pitchFamily="49" charset="-122"/>
              </a:rPr>
              <a:t>/ 5  = 2.2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7200" y="177800"/>
            <a:ext cx="4946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ea typeface="楷体_GB2312" pitchFamily="49" charset="-122"/>
              </a:rPr>
              <a:t>5</a:t>
            </a:r>
            <a:r>
              <a:rPr lang="zh-CN" altLang="en-US" sz="4400" b="1">
                <a:ea typeface="楷体_GB2312" pitchFamily="49" charset="-122"/>
              </a:rPr>
              <a:t>．查找性能的分析</a:t>
            </a:r>
            <a:endParaRPr lang="zh-CN" altLang="en-US" sz="2400"/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211138" y="5365750"/>
            <a:ext cx="8012112" cy="579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：怎样选择关键字的输入次序？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188913" y="6000750"/>
            <a:ext cx="9320212" cy="5651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31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100" b="1">
                <a:latin typeface="楷体_GB2312" pitchFamily="49" charset="-122"/>
                <a:ea typeface="楷体_GB2312" pitchFamily="49" charset="-122"/>
              </a:rPr>
              <a:t>：如果输入次序不变，如何构造二叉排序树？</a:t>
            </a:r>
          </a:p>
        </p:txBody>
      </p:sp>
    </p:spTree>
    <p:extLst>
      <p:ext uri="{BB962C8B-B14F-4D97-AF65-F5344CB8AC3E}">
        <p14:creationId xmlns:p14="http://schemas.microsoft.com/office/powerpoint/2010/main" val="36996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54" grpId="0" animBg="1"/>
      <p:bldP spid="27855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55713" y="2362200"/>
            <a:ext cx="729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一、二叉排序树（二叉查找树）</a:t>
            </a:r>
            <a:endParaRPr lang="zh-CN" altLang="en-US" sz="4400" b="1">
              <a:ea typeface="楷体_GB2312" pitchFamily="49" charset="-122"/>
            </a:endParaRPr>
          </a:p>
        </p:txBody>
      </p:sp>
      <p:sp>
        <p:nvSpPr>
          <p:cNvPr id="16387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81100" y="3060700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楷体_GB2312" pitchFamily="49" charset="-122"/>
              </a:rPr>
              <a:t>二、二叉平衡树</a:t>
            </a:r>
            <a:endParaRPr lang="zh-CN" altLang="en-US" sz="2400">
              <a:solidFill>
                <a:srgbClr val="FF3300"/>
              </a:solidFill>
            </a:endParaRPr>
          </a:p>
        </p:txBody>
      </p:sp>
      <p:sp>
        <p:nvSpPr>
          <p:cNvPr id="16388" name="Rectangl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03325" y="3868738"/>
            <a:ext cx="247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三、</a:t>
            </a:r>
            <a:r>
              <a:rPr lang="en-US" altLang="zh-CN" sz="4000" b="1">
                <a:ea typeface="楷体_GB2312" pitchFamily="49" charset="-122"/>
              </a:rPr>
              <a:t>B - </a:t>
            </a:r>
            <a:r>
              <a:rPr lang="zh-CN" altLang="en-US" sz="4000" b="1">
                <a:ea typeface="楷体_GB2312" pitchFamily="49" charset="-122"/>
              </a:rPr>
              <a:t>树</a:t>
            </a:r>
          </a:p>
        </p:txBody>
      </p:sp>
      <p:sp>
        <p:nvSpPr>
          <p:cNvPr id="16389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08088" y="4614863"/>
            <a:ext cx="2241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四、</a:t>
            </a:r>
            <a:r>
              <a:rPr lang="en-US" altLang="zh-CN" sz="4000" b="1">
                <a:ea typeface="楷体_GB2312" pitchFamily="49" charset="-122"/>
              </a:rPr>
              <a:t>B</a:t>
            </a:r>
            <a:r>
              <a:rPr lang="en-US" altLang="zh-CN" sz="4000" b="1" baseline="30000">
                <a:ea typeface="楷体_GB2312" pitchFamily="49" charset="-122"/>
              </a:rPr>
              <a:t>+</a:t>
            </a:r>
            <a:r>
              <a:rPr lang="zh-CN" altLang="en-US" sz="4000" b="1">
                <a:ea typeface="楷体_GB2312" pitchFamily="49" charset="-122"/>
              </a:rPr>
              <a:t>树</a:t>
            </a:r>
            <a:endParaRPr lang="zh-CN" altLang="en-US" sz="24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12800" y="223838"/>
            <a:ext cx="774700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>
                <a:solidFill>
                  <a:srgbClr val="A50021"/>
                </a:solidFill>
                <a:ea typeface="楷体_GB2312" pitchFamily="49" charset="-122"/>
              </a:rPr>
              <a:t>9.3  </a:t>
            </a:r>
            <a:r>
              <a:rPr lang="zh-CN" altLang="en-US" sz="6600" b="1">
                <a:solidFill>
                  <a:srgbClr val="A50021"/>
                </a:solidFill>
                <a:ea typeface="楷体_GB2312" pitchFamily="49" charset="-122"/>
              </a:rPr>
              <a:t>动 态 查 找 树 表</a:t>
            </a:r>
            <a:endParaRPr lang="zh-CN" altLang="en-US" sz="4400"/>
          </a:p>
        </p:txBody>
      </p:sp>
      <p:sp>
        <p:nvSpPr>
          <p:cNvPr id="671751" name="Freeform 7"/>
          <p:cNvSpPr>
            <a:spLocks/>
          </p:cNvSpPr>
          <p:nvPr/>
        </p:nvSpPr>
        <p:spPr bwMode="auto">
          <a:xfrm>
            <a:off x="771525" y="2914650"/>
            <a:ext cx="439738" cy="633413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06500" y="5329238"/>
            <a:ext cx="259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五、键   树</a:t>
            </a:r>
          </a:p>
        </p:txBody>
      </p:sp>
    </p:spTree>
    <p:extLst>
      <p:ext uri="{BB962C8B-B14F-4D97-AF65-F5344CB8AC3E}">
        <p14:creationId xmlns:p14="http://schemas.microsoft.com/office/powerpoint/2010/main" val="3374345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25600" y="2905125"/>
            <a:ext cx="4298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9.2  </a:t>
            </a:r>
            <a:r>
              <a:rPr lang="zh-CN" altLang="en-US" sz="4800" b="1">
                <a:ea typeface="楷体_GB2312" pitchFamily="49" charset="-122"/>
              </a:rPr>
              <a:t>静态查找表</a:t>
            </a:r>
            <a:endParaRPr lang="zh-CN" altLang="en-US"/>
          </a:p>
        </p:txBody>
      </p:sp>
      <p:sp>
        <p:nvSpPr>
          <p:cNvPr id="482307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4005263"/>
            <a:ext cx="4908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9.3  </a:t>
            </a:r>
            <a:r>
              <a:rPr lang="zh-CN" altLang="en-US" sz="4800" b="1">
                <a:ea typeface="楷体_GB2312" pitchFamily="49" charset="-122"/>
              </a:rPr>
              <a:t>动态查找树表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482308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47813" y="4953000"/>
            <a:ext cx="30892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9.4  </a:t>
            </a:r>
            <a:r>
              <a:rPr lang="zh-CN" altLang="en-US" sz="4800" b="1">
                <a:ea typeface="楷体_GB2312" pitchFamily="49" charset="-122"/>
              </a:rPr>
              <a:t>哈希表</a:t>
            </a:r>
          </a:p>
        </p:txBody>
      </p:sp>
      <p:sp>
        <p:nvSpPr>
          <p:cNvPr id="482309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619250" y="1801813"/>
            <a:ext cx="37020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ea typeface="楷体_GB2312" pitchFamily="49" charset="-122"/>
              </a:rPr>
              <a:t>9.1  </a:t>
            </a:r>
            <a:r>
              <a:rPr lang="zh-CN" altLang="en-US" sz="4800" b="1">
                <a:ea typeface="楷体_GB2312" pitchFamily="49" charset="-122"/>
              </a:rPr>
              <a:t>基本概念</a:t>
            </a:r>
            <a:endParaRPr lang="zh-CN" altLang="en-US"/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938213" y="207963"/>
            <a:ext cx="749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>
                <a:solidFill>
                  <a:srgbClr val="A50021"/>
                </a:solidFill>
                <a:latin typeface="隶书" pitchFamily="49" charset="-122"/>
                <a:ea typeface="隶书" pitchFamily="49" charset="-122"/>
              </a:rPr>
              <a:t>第九章 查找表</a:t>
            </a:r>
          </a:p>
        </p:txBody>
      </p:sp>
      <p:sp>
        <p:nvSpPr>
          <p:cNvPr id="482311" name="Freeform 7"/>
          <p:cNvSpPr>
            <a:spLocks/>
          </p:cNvSpPr>
          <p:nvPr/>
        </p:nvSpPr>
        <p:spPr bwMode="auto">
          <a:xfrm>
            <a:off x="1182688" y="2786063"/>
            <a:ext cx="439737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4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337262" y="536524"/>
            <a:ext cx="441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8000" b="1" dirty="0" smtClean="0">
                <a:solidFill>
                  <a:srgbClr val="333333"/>
                </a:solidFill>
                <a:ea typeface="隶书" pitchFamily="49" charset="-122"/>
              </a:rPr>
              <a:t>本讲</a:t>
            </a:r>
            <a:r>
              <a:rPr lang="zh-CN" altLang="en-US" sz="8000" b="1" dirty="0">
                <a:solidFill>
                  <a:srgbClr val="333333"/>
                </a:solidFill>
                <a:ea typeface="隶书" pitchFamily="49" charset="-122"/>
              </a:rPr>
              <a:t>作业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337262" y="2636912"/>
            <a:ext cx="52590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3200" b="1" dirty="0"/>
              <a:t>习题</a:t>
            </a:r>
            <a:r>
              <a:rPr lang="en-US" altLang="zh-CN" sz="3200" b="1" dirty="0" smtClean="0"/>
              <a:t>9.1 </a:t>
            </a:r>
            <a:r>
              <a:rPr lang="zh-CN" altLang="zh-CN" sz="3200" b="1" dirty="0" smtClean="0"/>
              <a:t>折半查找</a:t>
            </a:r>
            <a:endParaRPr lang="en-US" altLang="zh-CN" sz="32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zh-CN" sz="3200" b="1" dirty="0" smtClean="0"/>
              <a:t>习题</a:t>
            </a:r>
            <a:r>
              <a:rPr lang="en-US" altLang="zh-CN" sz="3200" b="1" dirty="0" smtClean="0"/>
              <a:t>9.2 </a:t>
            </a:r>
            <a:r>
              <a:rPr lang="zh-CN" altLang="zh-CN" sz="3200" b="1" dirty="0" smtClean="0"/>
              <a:t>单向</a:t>
            </a:r>
            <a:r>
              <a:rPr lang="zh-CN" altLang="zh-CN" sz="3200" b="1" dirty="0"/>
              <a:t>链表</a:t>
            </a:r>
            <a:r>
              <a:rPr lang="zh-CN" altLang="zh-CN" sz="3200" b="1" dirty="0" smtClean="0"/>
              <a:t>查找</a:t>
            </a:r>
            <a:endParaRPr lang="en-US" altLang="zh-CN" sz="32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zh-CN" sz="3200" b="1" dirty="0" smtClean="0"/>
              <a:t>习题</a:t>
            </a:r>
            <a:r>
              <a:rPr lang="en-US" altLang="zh-CN" sz="3200" b="1" dirty="0" smtClean="0"/>
              <a:t>9.3 </a:t>
            </a:r>
            <a:r>
              <a:rPr lang="zh-CN" altLang="zh-CN" sz="3200" b="1" dirty="0" smtClean="0"/>
              <a:t>双向</a:t>
            </a:r>
            <a:r>
              <a:rPr lang="zh-CN" altLang="zh-CN" sz="3200" b="1" dirty="0"/>
              <a:t>链表查找</a:t>
            </a:r>
            <a:endParaRPr lang="en-US" altLang="zh-CN" sz="3200" b="1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50" name="Object 4">
            <a:hlinkClick r:id="" action="ppaction://hlinkshowjump?jump=endshow" highlightClick="1"/>
          </p:cNvPr>
          <p:cNvGraphicFramePr>
            <a:graphicFrameLocks noChangeAspect="1"/>
          </p:cNvGraphicFramePr>
          <p:nvPr/>
        </p:nvGraphicFramePr>
        <p:xfrm>
          <a:off x="8248650" y="5695950"/>
          <a:ext cx="514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Clip" r:id="rId3" imgW="2033280" imgH="3390840" progId="">
                  <p:embed/>
                </p:oleObj>
              </mc:Choice>
              <mc:Fallback>
                <p:oleObj name="Clip" r:id="rId3" imgW="2033280" imgH="3390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5695950"/>
                        <a:ext cx="5143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95400" y="327818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三、有序查找表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84355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1809750"/>
            <a:ext cx="7469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一、静态查找表数据类型定义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84356" name="Text Box 4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二、顺序查找表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1219200" y="0"/>
            <a:ext cx="66960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>
                <a:solidFill>
                  <a:srgbClr val="800000"/>
                </a:solidFill>
                <a:ea typeface="楷体_GB2312" pitchFamily="49" charset="-122"/>
              </a:rPr>
              <a:t>9.2  </a:t>
            </a:r>
            <a:r>
              <a:rPr lang="zh-CN" altLang="en-US" sz="6600" b="1">
                <a:solidFill>
                  <a:srgbClr val="800000"/>
                </a:solidFill>
                <a:ea typeface="楷体_GB2312" pitchFamily="49" charset="-122"/>
              </a:rPr>
              <a:t>静 态 查 找 表</a:t>
            </a:r>
            <a:endParaRPr lang="zh-CN" altLang="en-US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484358" name="Freeform 6"/>
          <p:cNvSpPr>
            <a:spLocks/>
          </p:cNvSpPr>
          <p:nvPr/>
        </p:nvSpPr>
        <p:spPr bwMode="auto">
          <a:xfrm>
            <a:off x="1042988" y="1773238"/>
            <a:ext cx="439737" cy="633412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1349375" y="4027488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四、静态查找树表</a:t>
            </a:r>
          </a:p>
        </p:txBody>
      </p:sp>
      <p:sp>
        <p:nvSpPr>
          <p:cNvPr id="484360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68425" y="4899025"/>
            <a:ext cx="4095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66FF"/>
                </a:solidFill>
                <a:ea typeface="楷体_GB2312" pitchFamily="49" charset="-122"/>
              </a:rPr>
              <a:t>五、索引顺序表</a:t>
            </a:r>
            <a:endParaRPr lang="zh-CN" altLang="en-US">
              <a:solidFill>
                <a:srgbClr val="0066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419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5137</Words>
  <Application>Microsoft Office PowerPoint</Application>
  <PresentationFormat>全屏显示(4:3)</PresentationFormat>
  <Paragraphs>1266</Paragraphs>
  <Slides>80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Monotype Sorts</vt:lpstr>
      <vt:lpstr>黑体</vt:lpstr>
      <vt:lpstr>楷体_GB2312</vt:lpstr>
      <vt:lpstr>隶书</vt:lpstr>
      <vt:lpstr>宋体</vt:lpstr>
      <vt:lpstr>Arial Narrow</vt:lpstr>
      <vt:lpstr>Symbol</vt:lpstr>
      <vt:lpstr>Times New Roman</vt:lpstr>
      <vt:lpstr>Wingdings</vt:lpstr>
      <vt:lpstr>默认设计模板</vt:lpstr>
      <vt:lpstr>ljh6</vt:lpstr>
      <vt:lpstr>文档</vt:lpstr>
      <vt:lpstr>公式</vt:lpstr>
      <vt:lpstr>Microsoft 公式 3.0</vt:lpstr>
      <vt:lpstr>Clip</vt:lpstr>
      <vt:lpstr>PowerPoint 演示文稿</vt:lpstr>
      <vt:lpstr>PowerPoint 演示文稿</vt:lpstr>
      <vt:lpstr>PowerPoint 演示文稿</vt:lpstr>
      <vt:lpstr>2. 对查找表经常进行的操作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2．二叉排序树的查找算法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3．二叉排序树的插入算法</vt:lpstr>
      <vt:lpstr>PowerPoint 演示文稿</vt:lpstr>
      <vt:lpstr>3．二叉排序树的插入算法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rjxy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lizhang</dc:creator>
  <cp:lastModifiedBy>张 力</cp:lastModifiedBy>
  <cp:revision>83</cp:revision>
  <dcterms:created xsi:type="dcterms:W3CDTF">2004-04-01T07:56:32Z</dcterms:created>
  <dcterms:modified xsi:type="dcterms:W3CDTF">2019-11-12T09:56:52Z</dcterms:modified>
</cp:coreProperties>
</file>