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9" r:id="rId62"/>
    <p:sldId id="320" r:id="rId63"/>
    <p:sldId id="321" r:id="rId6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66724" autoAdjust="0"/>
  </p:normalViewPr>
  <p:slideViewPr>
    <p:cSldViewPr>
      <p:cViewPr varScale="1">
        <p:scale>
          <a:sx n="42" d="100"/>
          <a:sy n="42" d="100"/>
        </p:scale>
        <p:origin x="1452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92916F-85D7-4669-8D5B-DD5D017358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7250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E0430E-85A5-4FF2-B745-DAC97C7CCB1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7421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7CA72-62C2-4B92-8B81-6191B17FC7EA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9393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295FCF-DE6C-4A9C-9804-7DC703BCCB72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152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2916F-85D7-4669-8D5B-DD5D017358B5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068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6A792C-AF5C-426F-8838-A1EBE698517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179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31D5D-7F3F-4DFE-AE4F-6D24C4760BD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3200"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1824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DAEDCD-4F77-4B19-9954-E24D7B7D5995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3200">
                <a:ea typeface="楷体_GB2312" pitchFamily="49" charset="-122"/>
              </a:rPr>
              <a:t> </a:t>
            </a:r>
            <a:endParaRPr lang="en-US" altLang="zh-CN" sz="3200" b="1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528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D8A868-E835-49B1-8DFD-254DD110B28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2948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939B82-4920-4DE6-9C81-D7DD55BEE25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0103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D33DF-05D4-41FB-8F8D-FE8049C7B645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733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656C9-FCBB-40CD-8123-495651AB407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4662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F72DA3-2DCC-46B1-A764-DC0BE0664558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067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5ED86-749B-4742-A1F2-916D9BB1A4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F3A13-F7C4-4157-9F9A-F4D66E691FE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9F90F-71CB-488A-BDF7-401B260F8D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92F29-D94F-45BA-9AC0-2734EFF6425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CC3B9C-2339-45F9-8F00-C5163C5F46A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393A8-A9A0-43D1-9DF0-8CA9B83506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A4588-1134-482C-8EAB-EFDE64F824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A0B9E-95A8-4A97-99D9-1485473F88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DA680-00E4-4EFC-99C3-2C89B6DC9D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A0F131-3F07-4490-B2B5-5E8CEC19FAD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56B86F-8482-4974-997E-D949226F032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F9804EA-4B0D-4CA1-9975-21C862B193C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Microsoft_Word_97_-_2003___1.doc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zh-CN" altLang="en-US" sz="6600" b="1">
                <a:solidFill>
                  <a:srgbClr val="3333CC"/>
                </a:solidFill>
                <a:ea typeface="隶书" pitchFamily="49" charset="-122"/>
              </a:rPr>
              <a:t>课 程 总 结</a:t>
            </a:r>
            <a:endParaRPr lang="zh-CN" altLang="en-US">
              <a:solidFill>
                <a:srgbClr val="3333CC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162800" cy="5638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accent2"/>
                </a:solidFill>
                <a:ea typeface="楷体_GB2312" pitchFamily="49" charset="-122"/>
              </a:rPr>
              <a:t>一、绪论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accent2"/>
                </a:solidFill>
                <a:ea typeface="楷体_GB2312" pitchFamily="49" charset="-122"/>
              </a:rPr>
              <a:t>二、线性结构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accent2"/>
                </a:solidFill>
                <a:ea typeface="楷体_GB2312" pitchFamily="49" charset="-122"/>
              </a:rPr>
              <a:t>   </a:t>
            </a:r>
            <a:r>
              <a:rPr lang="zh-CN" altLang="en-US" sz="3600" b="1">
                <a:ea typeface="楷体_GB2312" pitchFamily="49" charset="-122"/>
              </a:rPr>
              <a:t>栈和队列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ea typeface="楷体_GB2312" pitchFamily="49" charset="-122"/>
              </a:rPr>
              <a:t>   串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ea typeface="楷体_GB2312" pitchFamily="49" charset="-122"/>
              </a:rPr>
              <a:t>    数组和广义表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accent2"/>
                </a:solidFill>
                <a:ea typeface="楷体_GB2312" pitchFamily="49" charset="-122"/>
              </a:rPr>
              <a:t>三、非线性结构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bg1"/>
                </a:solidFill>
                <a:ea typeface="楷体_GB2312" pitchFamily="49" charset="-122"/>
              </a:rPr>
              <a:t>    </a:t>
            </a:r>
            <a:r>
              <a:rPr lang="zh-CN" altLang="en-US" sz="3600" b="1">
                <a:ea typeface="楷体_GB2312" pitchFamily="49" charset="-122"/>
              </a:rPr>
              <a:t>树和二叉树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ea typeface="楷体_GB2312" pitchFamily="49" charset="-122"/>
              </a:rPr>
              <a:t>    图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accent2"/>
                </a:solidFill>
                <a:ea typeface="楷体_GB2312" pitchFamily="49" charset="-122"/>
              </a:rPr>
              <a:t>四、集合结构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bg1"/>
                </a:solidFill>
                <a:ea typeface="楷体_GB2312" pitchFamily="49" charset="-122"/>
              </a:rPr>
              <a:t>    </a:t>
            </a:r>
            <a:r>
              <a:rPr lang="zh-CN" altLang="en-US" sz="3600" b="1">
                <a:ea typeface="楷体_GB2312" pitchFamily="49" charset="-122"/>
              </a:rPr>
              <a:t>查找表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accent2"/>
                </a:solidFill>
                <a:ea typeface="楷体_GB2312" pitchFamily="49" charset="-122"/>
              </a:rPr>
              <a:t>五、内部排序，外部排序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61950" y="2057400"/>
            <a:ext cx="87820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2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32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了解线性表的逻辑结构特性，及其两类不同</a:t>
            </a:r>
          </a:p>
          <a:p>
            <a:pPr algn="just">
              <a:lnSpc>
                <a:spcPct val="125000"/>
              </a:lnSpc>
            </a:pPr>
            <a:r>
              <a:rPr lang="zh-CN" altLang="en-US" sz="32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 的存储结构：顺序存储结构和链式存储结构。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23850" y="3619500"/>
            <a:ext cx="8534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32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熟练掌握这两类存储结构的描述方法，</a:t>
            </a:r>
          </a:p>
          <a:p>
            <a:pPr>
              <a:lnSpc>
                <a:spcPct val="125000"/>
              </a:lnSpc>
            </a:pPr>
            <a:r>
              <a:rPr lang="zh-CN" altLang="en-US" sz="32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以及各种基本操作的实现。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61950" y="4975225"/>
            <a:ext cx="83629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学会分析两种不同存储结构的时间和空间</a:t>
            </a:r>
          </a:p>
          <a:p>
            <a:pPr>
              <a:lnSpc>
                <a:spcPct val="125000"/>
              </a:lnSpc>
            </a:pPr>
            <a:r>
              <a:rPr lang="zh-CN" altLang="en-US" sz="32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  复杂度特点。 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352550" y="0"/>
            <a:ext cx="58102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6000">
                <a:ea typeface="楷体_GB2312" pitchFamily="49" charset="-122"/>
              </a:rPr>
              <a:t>第二章线性表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705100" y="876300"/>
            <a:ext cx="32448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6000" b="1">
                <a:solidFill>
                  <a:schemeClr val="tx2"/>
                </a:solidFill>
                <a:ea typeface="隶书" pitchFamily="49" charset="-122"/>
              </a:rPr>
              <a:t>学习要点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85750" y="1123950"/>
            <a:ext cx="9182100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1.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线性结构的特点</a:t>
            </a:r>
          </a:p>
          <a:p>
            <a:r>
              <a:rPr lang="zh-CN" altLang="en-US" sz="3200">
                <a:ea typeface="楷体_GB2312" pitchFamily="49" charset="-122"/>
              </a:rPr>
              <a:t>      唯一的“第一个”，唯一的“最后一个”</a:t>
            </a:r>
          </a:p>
          <a:p>
            <a:r>
              <a:rPr lang="zh-CN" altLang="en-US" sz="3200">
                <a:ea typeface="楷体_GB2312" pitchFamily="49" charset="-122"/>
              </a:rPr>
              <a:t>      唯一的“前驱”，唯一的“后继”</a:t>
            </a:r>
          </a:p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2.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线性表定义</a:t>
            </a:r>
          </a:p>
          <a:p>
            <a:r>
              <a:rPr lang="zh-CN" altLang="en-US" sz="3200">
                <a:ea typeface="楷体_GB2312" pitchFamily="49" charset="-122"/>
              </a:rPr>
              <a:t>       一组具有</a:t>
            </a: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相同特性</a:t>
            </a:r>
            <a:r>
              <a:rPr lang="zh-CN" altLang="en-US" sz="3200">
                <a:ea typeface="楷体_GB2312" pitchFamily="49" charset="-122"/>
              </a:rPr>
              <a:t>数据元素组成的有限</a:t>
            </a: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序列</a:t>
            </a:r>
            <a:r>
              <a:rPr lang="zh-CN" altLang="en-US" sz="3200">
                <a:ea typeface="楷体_GB2312" pitchFamily="49" charset="-122"/>
              </a:rPr>
              <a:t>。</a:t>
            </a:r>
          </a:p>
          <a:p>
            <a:r>
              <a:rPr lang="zh-CN" altLang="en-US" sz="3200">
                <a:ea typeface="楷体_GB2312" pitchFamily="49" charset="-122"/>
              </a:rPr>
              <a:t>                       （</a:t>
            </a:r>
            <a:r>
              <a:rPr lang="en-US" altLang="zh-CN" sz="3200">
                <a:ea typeface="楷体_GB2312" pitchFamily="49" charset="-122"/>
              </a:rPr>
              <a:t>a</a:t>
            </a:r>
            <a:r>
              <a:rPr lang="en-US" altLang="zh-CN" sz="3200" baseline="-25000">
                <a:ea typeface="楷体_GB2312" pitchFamily="49" charset="-122"/>
              </a:rPr>
              <a:t>1</a:t>
            </a:r>
            <a:r>
              <a:rPr lang="en-US" altLang="zh-CN" sz="3200">
                <a:ea typeface="楷体_GB2312" pitchFamily="49" charset="-122"/>
              </a:rPr>
              <a:t>, a</a:t>
            </a:r>
            <a:r>
              <a:rPr lang="en-US" altLang="zh-CN" sz="3200" baseline="-25000">
                <a:ea typeface="楷体_GB2312" pitchFamily="49" charset="-122"/>
              </a:rPr>
              <a:t>2</a:t>
            </a:r>
            <a:r>
              <a:rPr lang="en-US" altLang="zh-CN" sz="3200">
                <a:ea typeface="楷体_GB2312" pitchFamily="49" charset="-122"/>
              </a:rPr>
              <a:t>, a</a:t>
            </a:r>
            <a:r>
              <a:rPr lang="en-US" altLang="zh-CN" sz="3200" baseline="-25000">
                <a:ea typeface="楷体_GB2312" pitchFamily="49" charset="-122"/>
              </a:rPr>
              <a:t>3</a:t>
            </a:r>
            <a:r>
              <a:rPr lang="en-US" altLang="zh-CN" sz="3200">
                <a:ea typeface="楷体_GB2312" pitchFamily="49" charset="-122"/>
              </a:rPr>
              <a:t>, … , a</a:t>
            </a:r>
            <a:r>
              <a:rPr lang="en-US" altLang="zh-CN" sz="3200" baseline="-25000">
                <a:ea typeface="楷体_GB2312" pitchFamily="49" charset="-122"/>
              </a:rPr>
              <a:t>n </a:t>
            </a:r>
            <a:r>
              <a:rPr lang="en-US" altLang="zh-CN" sz="3200">
                <a:ea typeface="楷体_GB2312" pitchFamily="49" charset="-122"/>
              </a:rPr>
              <a:t>)</a:t>
            </a:r>
            <a:endParaRPr lang="en-US" altLang="zh-CN" sz="2800">
              <a:solidFill>
                <a:srgbClr val="990000"/>
              </a:solidFill>
              <a:ea typeface="楷体_GB2312" pitchFamily="49" charset="-122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47650" y="323850"/>
            <a:ext cx="5810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chemeClr val="accent2"/>
                </a:solidFill>
                <a:ea typeface="楷体_GB2312" pitchFamily="49" charset="-122"/>
              </a:rPr>
              <a:t>一</a:t>
            </a:r>
            <a:r>
              <a:rPr lang="en-US" altLang="zh-CN" sz="4400">
                <a:solidFill>
                  <a:schemeClr val="accent2"/>
                </a:solidFill>
                <a:ea typeface="楷体_GB2312" pitchFamily="49" charset="-122"/>
              </a:rPr>
              <a:t>. </a:t>
            </a:r>
            <a:r>
              <a:rPr lang="zh-CN" altLang="en-US" sz="4400">
                <a:solidFill>
                  <a:schemeClr val="accent2"/>
                </a:solidFill>
                <a:ea typeface="楷体_GB2312" pitchFamily="49" charset="-122"/>
              </a:rPr>
              <a:t>基本概念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7150" y="4233863"/>
            <a:ext cx="8801100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>
                <a:ea typeface="楷体_GB2312" pitchFamily="49" charset="-122"/>
              </a:rPr>
              <a:t>  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3.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抽象数据类型定义</a:t>
            </a:r>
          </a:p>
          <a:p>
            <a:r>
              <a:rPr lang="zh-CN" altLang="en-US" sz="3200">
                <a:ea typeface="楷体_GB2312" pitchFamily="49" charset="-122"/>
              </a:rPr>
              <a:t>         数据对象：</a:t>
            </a:r>
          </a:p>
          <a:p>
            <a:r>
              <a:rPr lang="zh-CN" altLang="en-US" sz="3200">
                <a:ea typeface="楷体_GB2312" pitchFamily="49" charset="-122"/>
              </a:rPr>
              <a:t>         数据关系：</a:t>
            </a:r>
          </a:p>
          <a:p>
            <a:r>
              <a:rPr lang="zh-CN" altLang="en-US" sz="3200">
                <a:ea typeface="楷体_GB2312" pitchFamily="49" charset="-122"/>
              </a:rPr>
              <a:t>         基本操作：</a:t>
            </a:r>
          </a:p>
          <a:p>
            <a:r>
              <a:rPr lang="zh-CN" altLang="en-US" sz="3200">
                <a:ea typeface="楷体_GB2312" pitchFamily="49" charset="-122"/>
              </a:rPr>
              <a:t>            结构初始化，结构销毁，引用型，加工型</a:t>
            </a:r>
            <a:endParaRPr lang="zh-CN" altLang="en-US" sz="2800">
              <a:solidFill>
                <a:srgbClr val="99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00050" y="4965700"/>
            <a:ext cx="8305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</a:rPr>
              <a:t>4. 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典型算法</a:t>
            </a: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：</a:t>
            </a:r>
          </a:p>
          <a:p>
            <a:r>
              <a:rPr lang="zh-CN" altLang="en-US" sz="3200">
                <a:ea typeface="楷体_GB2312" pitchFamily="49" charset="-122"/>
              </a:rPr>
              <a:t>        元素插入</a:t>
            </a:r>
            <a:r>
              <a:rPr lang="en-US" altLang="zh-CN" sz="3200">
                <a:ea typeface="楷体_GB2312" pitchFamily="49" charset="-122"/>
              </a:rPr>
              <a:t>/</a:t>
            </a:r>
            <a:r>
              <a:rPr lang="zh-CN" altLang="en-US" sz="3200">
                <a:ea typeface="楷体_GB2312" pitchFamily="49" charset="-122"/>
              </a:rPr>
              <a:t>删除</a:t>
            </a:r>
            <a:r>
              <a:rPr lang="en-US" altLang="zh-CN" sz="3200">
                <a:ea typeface="楷体_GB2312" pitchFamily="49" charset="-122"/>
              </a:rPr>
              <a:t>, </a:t>
            </a:r>
            <a:r>
              <a:rPr lang="zh-CN" altLang="en-US" sz="3200">
                <a:ea typeface="楷体_GB2312" pitchFamily="49" charset="-122"/>
              </a:rPr>
              <a:t>集合运算（并，交，差）</a:t>
            </a:r>
            <a:endParaRPr lang="zh-CN" altLang="en-US" sz="2800">
              <a:solidFill>
                <a:srgbClr val="990000"/>
              </a:solidFill>
              <a:ea typeface="楷体_GB2312" pitchFamily="49" charset="-122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19100" y="2552700"/>
            <a:ext cx="653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2. C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语言描述形式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61950" y="3524250"/>
            <a:ext cx="8782050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3.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线性表数据元素与存储位置之间的映射关系：</a:t>
            </a:r>
          </a:p>
          <a:p>
            <a:r>
              <a:rPr lang="zh-CN" altLang="en-US" sz="3200">
                <a:ea typeface="楷体_GB2312" pitchFamily="49" charset="-122"/>
              </a:rPr>
              <a:t>                   </a:t>
            </a:r>
            <a:r>
              <a:rPr lang="en-US" altLang="zh-CN" sz="3600">
                <a:solidFill>
                  <a:srgbClr val="990000"/>
                </a:solidFill>
                <a:ea typeface="楷体_GB2312" pitchFamily="49" charset="-122"/>
              </a:rPr>
              <a:t>LOC(a</a:t>
            </a:r>
            <a:r>
              <a:rPr lang="en-US" altLang="zh-CN" sz="3600" baseline="-25000">
                <a:solidFill>
                  <a:srgbClr val="990000"/>
                </a:solidFill>
                <a:ea typeface="楷体_GB2312" pitchFamily="49" charset="-122"/>
              </a:rPr>
              <a:t>i</a:t>
            </a:r>
            <a:r>
              <a:rPr lang="en-US" altLang="zh-CN" sz="3600">
                <a:solidFill>
                  <a:srgbClr val="990000"/>
                </a:solidFill>
                <a:ea typeface="楷体_GB2312" pitchFamily="49" charset="-122"/>
              </a:rPr>
              <a:t>) = LOC(a</a:t>
            </a:r>
            <a:r>
              <a:rPr lang="en-US" altLang="zh-CN" sz="3600" baseline="-25000">
                <a:solidFill>
                  <a:srgbClr val="990000"/>
                </a:solidFill>
                <a:ea typeface="楷体_GB2312" pitchFamily="49" charset="-122"/>
              </a:rPr>
              <a:t>i-1</a:t>
            </a:r>
            <a:r>
              <a:rPr lang="en-US" altLang="zh-CN" sz="3600">
                <a:solidFill>
                  <a:srgbClr val="990000"/>
                </a:solidFill>
                <a:ea typeface="楷体_GB2312" pitchFamily="49" charset="-122"/>
              </a:rPr>
              <a:t>) + C</a:t>
            </a:r>
            <a:endParaRPr lang="en-US" altLang="zh-CN" sz="2800">
              <a:solidFill>
                <a:srgbClr val="990000"/>
              </a:solidFill>
              <a:ea typeface="楷体_GB2312" pitchFamily="49" charset="-122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28600" y="438150"/>
            <a:ext cx="5810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chemeClr val="accent2"/>
                </a:solidFill>
                <a:ea typeface="楷体_GB2312" pitchFamily="49" charset="-122"/>
              </a:rPr>
              <a:t>二</a:t>
            </a:r>
            <a:r>
              <a:rPr lang="en-US" altLang="zh-CN" sz="4400">
                <a:solidFill>
                  <a:schemeClr val="accent2"/>
                </a:solidFill>
                <a:ea typeface="楷体_GB2312" pitchFamily="49" charset="-122"/>
              </a:rPr>
              <a:t>. </a:t>
            </a:r>
            <a:r>
              <a:rPr lang="zh-CN" altLang="en-US" sz="4400">
                <a:solidFill>
                  <a:schemeClr val="accent2"/>
                </a:solidFill>
                <a:ea typeface="楷体_GB2312" pitchFamily="49" charset="-122"/>
              </a:rPr>
              <a:t>顺序存储结构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38150" y="1657350"/>
            <a:ext cx="7810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1.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特点</a:t>
            </a:r>
            <a:r>
              <a:rPr lang="zh-CN" altLang="en-US" sz="3200">
                <a:ea typeface="楷体_GB2312" pitchFamily="49" charset="-122"/>
              </a:rPr>
              <a:t>：随机存取，插入</a:t>
            </a:r>
            <a:r>
              <a:rPr lang="en-US" altLang="zh-CN" sz="3200">
                <a:ea typeface="楷体_GB2312" pitchFamily="49" charset="-122"/>
              </a:rPr>
              <a:t>/</a:t>
            </a:r>
            <a:r>
              <a:rPr lang="zh-CN" altLang="en-US" sz="3200">
                <a:ea typeface="楷体_GB2312" pitchFamily="49" charset="-122"/>
              </a:rPr>
              <a:t>删除需要移动。</a:t>
            </a:r>
            <a:endParaRPr lang="zh-CN" altLang="en-US" sz="2800">
              <a:solidFill>
                <a:srgbClr val="99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19100" y="3638550"/>
            <a:ext cx="87249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3.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术语：</a:t>
            </a:r>
          </a:p>
          <a:p>
            <a:pPr lvl="1"/>
            <a:r>
              <a:rPr lang="zh-CN" altLang="en-US" sz="3200">
                <a:ea typeface="楷体_GB2312" pitchFamily="49" charset="-122"/>
              </a:rPr>
              <a:t>      结点，头结点，指针，头指针，</a:t>
            </a:r>
          </a:p>
          <a:p>
            <a:pPr lvl="1"/>
            <a:r>
              <a:rPr lang="zh-CN" altLang="en-US" sz="3200">
                <a:ea typeface="楷体_GB2312" pitchFamily="49" charset="-122"/>
              </a:rPr>
              <a:t>      指针域，数据域，链表，</a:t>
            </a:r>
          </a:p>
          <a:p>
            <a:pPr lvl="1"/>
            <a:r>
              <a:rPr lang="zh-CN" altLang="en-US" sz="3200">
                <a:ea typeface="楷体_GB2312" pitchFamily="49" charset="-122"/>
              </a:rPr>
              <a:t>      单链表，双向链表，循环链表，静态链表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66700" y="266700"/>
            <a:ext cx="5810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chemeClr val="accent2"/>
                </a:solidFill>
                <a:ea typeface="楷体_GB2312" pitchFamily="49" charset="-122"/>
              </a:rPr>
              <a:t>三</a:t>
            </a:r>
            <a:r>
              <a:rPr lang="en-US" altLang="zh-CN" sz="4400">
                <a:solidFill>
                  <a:schemeClr val="accent2"/>
                </a:solidFill>
                <a:ea typeface="楷体_GB2312" pitchFamily="49" charset="-122"/>
              </a:rPr>
              <a:t>. </a:t>
            </a:r>
            <a:r>
              <a:rPr lang="zh-CN" altLang="en-US" sz="4400">
                <a:solidFill>
                  <a:schemeClr val="accent2"/>
                </a:solidFill>
                <a:ea typeface="楷体_GB2312" pitchFamily="49" charset="-122"/>
              </a:rPr>
              <a:t>链式存储结构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38150" y="1047750"/>
            <a:ext cx="775335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1. 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优点：</a:t>
            </a:r>
            <a:r>
              <a:rPr lang="zh-CN" altLang="en-US" sz="3200">
                <a:ea typeface="楷体_GB2312" pitchFamily="49" charset="-122"/>
              </a:rPr>
              <a:t> 动态分配，容量易于扩充；</a:t>
            </a:r>
          </a:p>
          <a:p>
            <a:r>
              <a:rPr lang="zh-CN" altLang="en-US" sz="3200">
                <a:ea typeface="楷体_GB2312" pitchFamily="49" charset="-122"/>
              </a:rPr>
              <a:t>                   插入</a:t>
            </a:r>
            <a:r>
              <a:rPr lang="en-US" altLang="zh-CN" sz="3200">
                <a:ea typeface="楷体_GB2312" pitchFamily="49" charset="-122"/>
              </a:rPr>
              <a:t>/</a:t>
            </a:r>
            <a:r>
              <a:rPr lang="zh-CN" altLang="en-US" sz="3200">
                <a:ea typeface="楷体_GB2312" pitchFamily="49" charset="-122"/>
              </a:rPr>
              <a:t>删除效率高；</a:t>
            </a:r>
          </a:p>
          <a:p>
            <a:r>
              <a:rPr lang="zh-CN" altLang="en-US" sz="3200">
                <a:ea typeface="楷体_GB2312" pitchFamily="49" charset="-122"/>
              </a:rPr>
              <a:t>     缺点：查询效率低，需要从头开始；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19100" y="2857500"/>
            <a:ext cx="653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2.  C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语言描述形式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19100" y="260350"/>
            <a:ext cx="8324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4.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链表的五种类型</a:t>
            </a:r>
            <a:r>
              <a:rPr lang="zh-CN" altLang="en-US" sz="2800">
                <a:solidFill>
                  <a:srgbClr val="990000"/>
                </a:solidFill>
                <a:ea typeface="楷体_GB2312" pitchFamily="49" charset="-122"/>
              </a:rPr>
              <a:t>（注意表空的情况）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2819400" y="1162050"/>
            <a:ext cx="5924550" cy="457200"/>
            <a:chOff x="1140" y="1128"/>
            <a:chExt cx="3732" cy="288"/>
          </a:xfrm>
        </p:grpSpPr>
        <p:grpSp>
          <p:nvGrpSpPr>
            <p:cNvPr id="23556" name="Group 4"/>
            <p:cNvGrpSpPr>
              <a:grpSpLocks/>
            </p:cNvGrpSpPr>
            <p:nvPr/>
          </p:nvGrpSpPr>
          <p:grpSpPr bwMode="auto">
            <a:xfrm>
              <a:off x="1716" y="1140"/>
              <a:ext cx="588" cy="276"/>
              <a:chOff x="1164" y="1164"/>
              <a:chExt cx="588" cy="276"/>
            </a:xfrm>
          </p:grpSpPr>
          <p:sp>
            <p:nvSpPr>
              <p:cNvPr id="23557" name="Rectangle 5"/>
              <p:cNvSpPr>
                <a:spLocks noChangeArrowheads="1"/>
              </p:cNvSpPr>
              <p:nvPr/>
            </p:nvSpPr>
            <p:spPr bwMode="auto">
              <a:xfrm>
                <a:off x="1164" y="1164"/>
                <a:ext cx="588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8" name="Line 6"/>
              <p:cNvSpPr>
                <a:spLocks noChangeShapeType="1"/>
              </p:cNvSpPr>
              <p:nvPr/>
            </p:nvSpPr>
            <p:spPr bwMode="auto">
              <a:xfrm>
                <a:off x="1536" y="116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59" name="Group 7"/>
            <p:cNvGrpSpPr>
              <a:grpSpLocks/>
            </p:cNvGrpSpPr>
            <p:nvPr/>
          </p:nvGrpSpPr>
          <p:grpSpPr bwMode="auto">
            <a:xfrm>
              <a:off x="2556" y="1128"/>
              <a:ext cx="588" cy="276"/>
              <a:chOff x="1164" y="1164"/>
              <a:chExt cx="588" cy="276"/>
            </a:xfrm>
          </p:grpSpPr>
          <p:sp>
            <p:nvSpPr>
              <p:cNvPr id="23560" name="Rectangle 8"/>
              <p:cNvSpPr>
                <a:spLocks noChangeArrowheads="1"/>
              </p:cNvSpPr>
              <p:nvPr/>
            </p:nvSpPr>
            <p:spPr bwMode="auto">
              <a:xfrm>
                <a:off x="1164" y="1164"/>
                <a:ext cx="588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1" name="Line 9"/>
              <p:cNvSpPr>
                <a:spLocks noChangeShapeType="1"/>
              </p:cNvSpPr>
              <p:nvPr/>
            </p:nvSpPr>
            <p:spPr bwMode="auto">
              <a:xfrm>
                <a:off x="1536" y="116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62" name="Group 10"/>
            <p:cNvGrpSpPr>
              <a:grpSpLocks/>
            </p:cNvGrpSpPr>
            <p:nvPr/>
          </p:nvGrpSpPr>
          <p:grpSpPr bwMode="auto">
            <a:xfrm>
              <a:off x="3408" y="1128"/>
              <a:ext cx="588" cy="276"/>
              <a:chOff x="1164" y="1164"/>
              <a:chExt cx="588" cy="276"/>
            </a:xfrm>
          </p:grpSpPr>
          <p:sp>
            <p:nvSpPr>
              <p:cNvPr id="23563" name="Rectangle 11"/>
              <p:cNvSpPr>
                <a:spLocks noChangeArrowheads="1"/>
              </p:cNvSpPr>
              <p:nvPr/>
            </p:nvSpPr>
            <p:spPr bwMode="auto">
              <a:xfrm>
                <a:off x="1164" y="1164"/>
                <a:ext cx="588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4" name="Line 12"/>
              <p:cNvSpPr>
                <a:spLocks noChangeShapeType="1"/>
              </p:cNvSpPr>
              <p:nvPr/>
            </p:nvSpPr>
            <p:spPr bwMode="auto">
              <a:xfrm>
                <a:off x="1536" y="116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65" name="Group 13"/>
            <p:cNvGrpSpPr>
              <a:grpSpLocks/>
            </p:cNvGrpSpPr>
            <p:nvPr/>
          </p:nvGrpSpPr>
          <p:grpSpPr bwMode="auto">
            <a:xfrm>
              <a:off x="4284" y="1140"/>
              <a:ext cx="588" cy="276"/>
              <a:chOff x="1164" y="1164"/>
              <a:chExt cx="588" cy="276"/>
            </a:xfrm>
          </p:grpSpPr>
          <p:sp>
            <p:nvSpPr>
              <p:cNvPr id="23566" name="Rectangle 14"/>
              <p:cNvSpPr>
                <a:spLocks noChangeArrowheads="1"/>
              </p:cNvSpPr>
              <p:nvPr/>
            </p:nvSpPr>
            <p:spPr bwMode="auto">
              <a:xfrm>
                <a:off x="1164" y="1164"/>
                <a:ext cx="588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7" name="Line 15"/>
              <p:cNvSpPr>
                <a:spLocks noChangeShapeType="1"/>
              </p:cNvSpPr>
              <p:nvPr/>
            </p:nvSpPr>
            <p:spPr bwMode="auto">
              <a:xfrm>
                <a:off x="1536" y="116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1140" y="127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2196" y="1272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>
              <a:off x="3072" y="1284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>
              <a:off x="3924" y="1284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72" name="Group 20"/>
          <p:cNvGrpSpPr>
            <a:grpSpLocks/>
          </p:cNvGrpSpPr>
          <p:nvPr/>
        </p:nvGrpSpPr>
        <p:grpSpPr bwMode="auto">
          <a:xfrm>
            <a:off x="2781300" y="2247900"/>
            <a:ext cx="5924550" cy="457200"/>
            <a:chOff x="1140" y="1128"/>
            <a:chExt cx="3732" cy="288"/>
          </a:xfrm>
        </p:grpSpPr>
        <p:grpSp>
          <p:nvGrpSpPr>
            <p:cNvPr id="23573" name="Group 21"/>
            <p:cNvGrpSpPr>
              <a:grpSpLocks/>
            </p:cNvGrpSpPr>
            <p:nvPr/>
          </p:nvGrpSpPr>
          <p:grpSpPr bwMode="auto">
            <a:xfrm>
              <a:off x="1716" y="1140"/>
              <a:ext cx="588" cy="276"/>
              <a:chOff x="1164" y="1164"/>
              <a:chExt cx="588" cy="276"/>
            </a:xfrm>
          </p:grpSpPr>
          <p:sp>
            <p:nvSpPr>
              <p:cNvPr id="23574" name="Rectangle 22"/>
              <p:cNvSpPr>
                <a:spLocks noChangeArrowheads="1"/>
              </p:cNvSpPr>
              <p:nvPr/>
            </p:nvSpPr>
            <p:spPr bwMode="auto">
              <a:xfrm>
                <a:off x="1164" y="1164"/>
                <a:ext cx="588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5" name="Line 23"/>
              <p:cNvSpPr>
                <a:spLocks noChangeShapeType="1"/>
              </p:cNvSpPr>
              <p:nvPr/>
            </p:nvSpPr>
            <p:spPr bwMode="auto">
              <a:xfrm>
                <a:off x="1536" y="116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76" name="Group 24"/>
            <p:cNvGrpSpPr>
              <a:grpSpLocks/>
            </p:cNvGrpSpPr>
            <p:nvPr/>
          </p:nvGrpSpPr>
          <p:grpSpPr bwMode="auto">
            <a:xfrm>
              <a:off x="2556" y="1128"/>
              <a:ext cx="588" cy="276"/>
              <a:chOff x="1164" y="1164"/>
              <a:chExt cx="588" cy="276"/>
            </a:xfrm>
          </p:grpSpPr>
          <p:sp>
            <p:nvSpPr>
              <p:cNvPr id="23577" name="Rectangle 25"/>
              <p:cNvSpPr>
                <a:spLocks noChangeArrowheads="1"/>
              </p:cNvSpPr>
              <p:nvPr/>
            </p:nvSpPr>
            <p:spPr bwMode="auto">
              <a:xfrm>
                <a:off x="1164" y="1164"/>
                <a:ext cx="588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8" name="Line 26"/>
              <p:cNvSpPr>
                <a:spLocks noChangeShapeType="1"/>
              </p:cNvSpPr>
              <p:nvPr/>
            </p:nvSpPr>
            <p:spPr bwMode="auto">
              <a:xfrm>
                <a:off x="1536" y="116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79" name="Group 27"/>
            <p:cNvGrpSpPr>
              <a:grpSpLocks/>
            </p:cNvGrpSpPr>
            <p:nvPr/>
          </p:nvGrpSpPr>
          <p:grpSpPr bwMode="auto">
            <a:xfrm>
              <a:off x="3408" y="1128"/>
              <a:ext cx="588" cy="276"/>
              <a:chOff x="1164" y="1164"/>
              <a:chExt cx="588" cy="276"/>
            </a:xfrm>
          </p:grpSpPr>
          <p:sp>
            <p:nvSpPr>
              <p:cNvPr id="23580" name="Rectangle 28"/>
              <p:cNvSpPr>
                <a:spLocks noChangeArrowheads="1"/>
              </p:cNvSpPr>
              <p:nvPr/>
            </p:nvSpPr>
            <p:spPr bwMode="auto">
              <a:xfrm>
                <a:off x="1164" y="1164"/>
                <a:ext cx="588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1" name="Line 29"/>
              <p:cNvSpPr>
                <a:spLocks noChangeShapeType="1"/>
              </p:cNvSpPr>
              <p:nvPr/>
            </p:nvSpPr>
            <p:spPr bwMode="auto">
              <a:xfrm>
                <a:off x="1536" y="116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82" name="Group 30"/>
            <p:cNvGrpSpPr>
              <a:grpSpLocks/>
            </p:cNvGrpSpPr>
            <p:nvPr/>
          </p:nvGrpSpPr>
          <p:grpSpPr bwMode="auto">
            <a:xfrm>
              <a:off x="4284" y="1140"/>
              <a:ext cx="588" cy="276"/>
              <a:chOff x="1164" y="1164"/>
              <a:chExt cx="588" cy="276"/>
            </a:xfrm>
          </p:grpSpPr>
          <p:sp>
            <p:nvSpPr>
              <p:cNvPr id="23583" name="Rectangle 31"/>
              <p:cNvSpPr>
                <a:spLocks noChangeArrowheads="1"/>
              </p:cNvSpPr>
              <p:nvPr/>
            </p:nvSpPr>
            <p:spPr bwMode="auto">
              <a:xfrm>
                <a:off x="1164" y="1164"/>
                <a:ext cx="588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4" name="Line 32"/>
              <p:cNvSpPr>
                <a:spLocks noChangeShapeType="1"/>
              </p:cNvSpPr>
              <p:nvPr/>
            </p:nvSpPr>
            <p:spPr bwMode="auto">
              <a:xfrm>
                <a:off x="1536" y="116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1140" y="127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2196" y="1272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3072" y="1284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3924" y="1284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89" name="Group 37"/>
          <p:cNvGrpSpPr>
            <a:grpSpLocks/>
          </p:cNvGrpSpPr>
          <p:nvPr/>
        </p:nvGrpSpPr>
        <p:grpSpPr bwMode="auto">
          <a:xfrm>
            <a:off x="2762250" y="3581400"/>
            <a:ext cx="5924550" cy="457200"/>
            <a:chOff x="1140" y="1128"/>
            <a:chExt cx="3732" cy="288"/>
          </a:xfrm>
        </p:grpSpPr>
        <p:grpSp>
          <p:nvGrpSpPr>
            <p:cNvPr id="23590" name="Group 38"/>
            <p:cNvGrpSpPr>
              <a:grpSpLocks/>
            </p:cNvGrpSpPr>
            <p:nvPr/>
          </p:nvGrpSpPr>
          <p:grpSpPr bwMode="auto">
            <a:xfrm>
              <a:off x="1716" y="1140"/>
              <a:ext cx="588" cy="276"/>
              <a:chOff x="1164" y="1164"/>
              <a:chExt cx="588" cy="276"/>
            </a:xfrm>
          </p:grpSpPr>
          <p:sp>
            <p:nvSpPr>
              <p:cNvPr id="23591" name="Rectangle 39"/>
              <p:cNvSpPr>
                <a:spLocks noChangeArrowheads="1"/>
              </p:cNvSpPr>
              <p:nvPr/>
            </p:nvSpPr>
            <p:spPr bwMode="auto">
              <a:xfrm>
                <a:off x="1164" y="1164"/>
                <a:ext cx="588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2" name="Line 40"/>
              <p:cNvSpPr>
                <a:spLocks noChangeShapeType="1"/>
              </p:cNvSpPr>
              <p:nvPr/>
            </p:nvSpPr>
            <p:spPr bwMode="auto">
              <a:xfrm>
                <a:off x="1536" y="116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93" name="Group 41"/>
            <p:cNvGrpSpPr>
              <a:grpSpLocks/>
            </p:cNvGrpSpPr>
            <p:nvPr/>
          </p:nvGrpSpPr>
          <p:grpSpPr bwMode="auto">
            <a:xfrm>
              <a:off x="2556" y="1128"/>
              <a:ext cx="588" cy="276"/>
              <a:chOff x="1164" y="1164"/>
              <a:chExt cx="588" cy="276"/>
            </a:xfrm>
          </p:grpSpPr>
          <p:sp>
            <p:nvSpPr>
              <p:cNvPr id="23594" name="Rectangle 42"/>
              <p:cNvSpPr>
                <a:spLocks noChangeArrowheads="1"/>
              </p:cNvSpPr>
              <p:nvPr/>
            </p:nvSpPr>
            <p:spPr bwMode="auto">
              <a:xfrm>
                <a:off x="1164" y="1164"/>
                <a:ext cx="588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5" name="Line 43"/>
              <p:cNvSpPr>
                <a:spLocks noChangeShapeType="1"/>
              </p:cNvSpPr>
              <p:nvPr/>
            </p:nvSpPr>
            <p:spPr bwMode="auto">
              <a:xfrm>
                <a:off x="1536" y="116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96" name="Group 44"/>
            <p:cNvGrpSpPr>
              <a:grpSpLocks/>
            </p:cNvGrpSpPr>
            <p:nvPr/>
          </p:nvGrpSpPr>
          <p:grpSpPr bwMode="auto">
            <a:xfrm>
              <a:off x="3408" y="1128"/>
              <a:ext cx="588" cy="276"/>
              <a:chOff x="1164" y="1164"/>
              <a:chExt cx="588" cy="276"/>
            </a:xfrm>
          </p:grpSpPr>
          <p:sp>
            <p:nvSpPr>
              <p:cNvPr id="23597" name="Rectangle 45"/>
              <p:cNvSpPr>
                <a:spLocks noChangeArrowheads="1"/>
              </p:cNvSpPr>
              <p:nvPr/>
            </p:nvSpPr>
            <p:spPr bwMode="auto">
              <a:xfrm>
                <a:off x="1164" y="1164"/>
                <a:ext cx="588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8" name="Line 46"/>
              <p:cNvSpPr>
                <a:spLocks noChangeShapeType="1"/>
              </p:cNvSpPr>
              <p:nvPr/>
            </p:nvSpPr>
            <p:spPr bwMode="auto">
              <a:xfrm>
                <a:off x="1536" y="116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99" name="Group 47"/>
            <p:cNvGrpSpPr>
              <a:grpSpLocks/>
            </p:cNvGrpSpPr>
            <p:nvPr/>
          </p:nvGrpSpPr>
          <p:grpSpPr bwMode="auto">
            <a:xfrm>
              <a:off x="4284" y="1140"/>
              <a:ext cx="588" cy="276"/>
              <a:chOff x="1164" y="1164"/>
              <a:chExt cx="588" cy="276"/>
            </a:xfrm>
          </p:grpSpPr>
          <p:sp>
            <p:nvSpPr>
              <p:cNvPr id="23600" name="Rectangle 48"/>
              <p:cNvSpPr>
                <a:spLocks noChangeArrowheads="1"/>
              </p:cNvSpPr>
              <p:nvPr/>
            </p:nvSpPr>
            <p:spPr bwMode="auto">
              <a:xfrm>
                <a:off x="1164" y="1164"/>
                <a:ext cx="588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1" name="Line 49"/>
              <p:cNvSpPr>
                <a:spLocks noChangeShapeType="1"/>
              </p:cNvSpPr>
              <p:nvPr/>
            </p:nvSpPr>
            <p:spPr bwMode="auto">
              <a:xfrm>
                <a:off x="1536" y="116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602" name="Line 50"/>
            <p:cNvSpPr>
              <a:spLocks noChangeShapeType="1"/>
            </p:cNvSpPr>
            <p:nvPr/>
          </p:nvSpPr>
          <p:spPr bwMode="auto">
            <a:xfrm>
              <a:off x="1140" y="127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3" name="Line 51"/>
            <p:cNvSpPr>
              <a:spLocks noChangeShapeType="1"/>
            </p:cNvSpPr>
            <p:nvPr/>
          </p:nvSpPr>
          <p:spPr bwMode="auto">
            <a:xfrm>
              <a:off x="2196" y="1272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4" name="Line 52"/>
            <p:cNvSpPr>
              <a:spLocks noChangeShapeType="1"/>
            </p:cNvSpPr>
            <p:nvPr/>
          </p:nvSpPr>
          <p:spPr bwMode="auto">
            <a:xfrm>
              <a:off x="3072" y="1284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5" name="Line 53"/>
            <p:cNvSpPr>
              <a:spLocks noChangeShapeType="1"/>
            </p:cNvSpPr>
            <p:nvPr/>
          </p:nvSpPr>
          <p:spPr bwMode="auto">
            <a:xfrm>
              <a:off x="3924" y="1284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606" name="Rectangle 54"/>
          <p:cNvSpPr>
            <a:spLocks noChangeArrowheads="1"/>
          </p:cNvSpPr>
          <p:nvPr/>
        </p:nvSpPr>
        <p:spPr bwMode="auto">
          <a:xfrm>
            <a:off x="3714750" y="2266950"/>
            <a:ext cx="571500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7" name="Rectangle 55"/>
          <p:cNvSpPr>
            <a:spLocks noChangeArrowheads="1"/>
          </p:cNvSpPr>
          <p:nvPr/>
        </p:nvSpPr>
        <p:spPr bwMode="auto">
          <a:xfrm>
            <a:off x="3695700" y="3600450"/>
            <a:ext cx="571500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8" name="Rectangle 56"/>
          <p:cNvSpPr>
            <a:spLocks noChangeArrowheads="1"/>
          </p:cNvSpPr>
          <p:nvPr/>
        </p:nvSpPr>
        <p:spPr bwMode="auto">
          <a:xfrm>
            <a:off x="3714750" y="4686300"/>
            <a:ext cx="9334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9" name="Line 57"/>
          <p:cNvSpPr>
            <a:spLocks noChangeShapeType="1"/>
          </p:cNvSpPr>
          <p:nvPr/>
        </p:nvSpPr>
        <p:spPr bwMode="auto">
          <a:xfrm>
            <a:off x="4362450" y="4686300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10" name="Rectangle 58"/>
          <p:cNvSpPr>
            <a:spLocks noChangeArrowheads="1"/>
          </p:cNvSpPr>
          <p:nvPr/>
        </p:nvSpPr>
        <p:spPr bwMode="auto">
          <a:xfrm>
            <a:off x="5048250" y="4667250"/>
            <a:ext cx="9334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11" name="Line 59"/>
          <p:cNvSpPr>
            <a:spLocks noChangeShapeType="1"/>
          </p:cNvSpPr>
          <p:nvPr/>
        </p:nvSpPr>
        <p:spPr bwMode="auto">
          <a:xfrm>
            <a:off x="5715000" y="4667250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12" name="Rectangle 60"/>
          <p:cNvSpPr>
            <a:spLocks noChangeArrowheads="1"/>
          </p:cNvSpPr>
          <p:nvPr/>
        </p:nvSpPr>
        <p:spPr bwMode="auto">
          <a:xfrm>
            <a:off x="6400800" y="4667250"/>
            <a:ext cx="9334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13" name="Line 61"/>
          <p:cNvSpPr>
            <a:spLocks noChangeShapeType="1"/>
          </p:cNvSpPr>
          <p:nvPr/>
        </p:nvSpPr>
        <p:spPr bwMode="auto">
          <a:xfrm>
            <a:off x="7067550" y="4667250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14" name="Rectangle 62"/>
          <p:cNvSpPr>
            <a:spLocks noChangeArrowheads="1"/>
          </p:cNvSpPr>
          <p:nvPr/>
        </p:nvSpPr>
        <p:spPr bwMode="auto">
          <a:xfrm>
            <a:off x="7791450" y="4686300"/>
            <a:ext cx="9334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15" name="Line 63"/>
          <p:cNvSpPr>
            <a:spLocks noChangeShapeType="1"/>
          </p:cNvSpPr>
          <p:nvPr/>
        </p:nvSpPr>
        <p:spPr bwMode="auto">
          <a:xfrm>
            <a:off x="8496300" y="4686300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16" name="Line 64"/>
          <p:cNvSpPr>
            <a:spLocks noChangeShapeType="1"/>
          </p:cNvSpPr>
          <p:nvPr/>
        </p:nvSpPr>
        <p:spPr bwMode="auto">
          <a:xfrm>
            <a:off x="2800350" y="48958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17" name="Line 65"/>
          <p:cNvSpPr>
            <a:spLocks noChangeShapeType="1"/>
          </p:cNvSpPr>
          <p:nvPr/>
        </p:nvSpPr>
        <p:spPr bwMode="auto">
          <a:xfrm>
            <a:off x="4419600" y="4972050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18" name="Line 66"/>
          <p:cNvSpPr>
            <a:spLocks noChangeShapeType="1"/>
          </p:cNvSpPr>
          <p:nvPr/>
        </p:nvSpPr>
        <p:spPr bwMode="auto">
          <a:xfrm>
            <a:off x="4000500" y="4705350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19" name="Line 67"/>
          <p:cNvSpPr>
            <a:spLocks noChangeShapeType="1"/>
          </p:cNvSpPr>
          <p:nvPr/>
        </p:nvSpPr>
        <p:spPr bwMode="auto">
          <a:xfrm>
            <a:off x="5353050" y="4686300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20" name="Line 68"/>
          <p:cNvSpPr>
            <a:spLocks noChangeShapeType="1"/>
          </p:cNvSpPr>
          <p:nvPr/>
        </p:nvSpPr>
        <p:spPr bwMode="auto">
          <a:xfrm>
            <a:off x="6705600" y="4667250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21" name="Line 69"/>
          <p:cNvSpPr>
            <a:spLocks noChangeShapeType="1"/>
          </p:cNvSpPr>
          <p:nvPr/>
        </p:nvSpPr>
        <p:spPr bwMode="auto">
          <a:xfrm>
            <a:off x="8134350" y="4686300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22" name="Line 70"/>
          <p:cNvSpPr>
            <a:spLocks noChangeShapeType="1"/>
          </p:cNvSpPr>
          <p:nvPr/>
        </p:nvSpPr>
        <p:spPr bwMode="auto">
          <a:xfrm flipH="1">
            <a:off x="7124700" y="48006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23" name="Line 71"/>
          <p:cNvSpPr>
            <a:spLocks noChangeShapeType="1"/>
          </p:cNvSpPr>
          <p:nvPr/>
        </p:nvSpPr>
        <p:spPr bwMode="auto">
          <a:xfrm flipH="1">
            <a:off x="5772150" y="481965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24" name="Line 72"/>
          <p:cNvSpPr>
            <a:spLocks noChangeShapeType="1"/>
          </p:cNvSpPr>
          <p:nvPr/>
        </p:nvSpPr>
        <p:spPr bwMode="auto">
          <a:xfrm flipH="1">
            <a:off x="4400550" y="48387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25" name="Line 73"/>
          <p:cNvSpPr>
            <a:spLocks noChangeShapeType="1"/>
          </p:cNvSpPr>
          <p:nvPr/>
        </p:nvSpPr>
        <p:spPr bwMode="auto">
          <a:xfrm>
            <a:off x="5791200" y="4953000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26" name="Line 74"/>
          <p:cNvSpPr>
            <a:spLocks noChangeShapeType="1"/>
          </p:cNvSpPr>
          <p:nvPr/>
        </p:nvSpPr>
        <p:spPr bwMode="auto">
          <a:xfrm>
            <a:off x="7181850" y="4972050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27" name="Freeform 75"/>
          <p:cNvSpPr>
            <a:spLocks/>
          </p:cNvSpPr>
          <p:nvPr/>
        </p:nvSpPr>
        <p:spPr bwMode="auto">
          <a:xfrm>
            <a:off x="8496300" y="4762500"/>
            <a:ext cx="190500" cy="266700"/>
          </a:xfrm>
          <a:custGeom>
            <a:avLst/>
            <a:gdLst/>
            <a:ahLst/>
            <a:cxnLst>
              <a:cxn ang="0">
                <a:pos x="0" y="156"/>
              </a:cxn>
              <a:cxn ang="0">
                <a:pos x="72" y="0"/>
              </a:cxn>
              <a:cxn ang="0">
                <a:pos x="120" y="168"/>
              </a:cxn>
            </a:cxnLst>
            <a:rect l="0" t="0" r="r" b="b"/>
            <a:pathLst>
              <a:path w="120" h="168">
                <a:moveTo>
                  <a:pt x="0" y="156"/>
                </a:moveTo>
                <a:lnTo>
                  <a:pt x="72" y="0"/>
                </a:lnTo>
                <a:lnTo>
                  <a:pt x="120" y="16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28" name="Freeform 76"/>
          <p:cNvSpPr>
            <a:spLocks/>
          </p:cNvSpPr>
          <p:nvPr/>
        </p:nvSpPr>
        <p:spPr bwMode="auto">
          <a:xfrm>
            <a:off x="8401050" y="2324100"/>
            <a:ext cx="190500" cy="266700"/>
          </a:xfrm>
          <a:custGeom>
            <a:avLst/>
            <a:gdLst/>
            <a:ahLst/>
            <a:cxnLst>
              <a:cxn ang="0">
                <a:pos x="0" y="156"/>
              </a:cxn>
              <a:cxn ang="0">
                <a:pos x="72" y="0"/>
              </a:cxn>
              <a:cxn ang="0">
                <a:pos x="120" y="168"/>
              </a:cxn>
            </a:cxnLst>
            <a:rect l="0" t="0" r="r" b="b"/>
            <a:pathLst>
              <a:path w="120" h="168">
                <a:moveTo>
                  <a:pt x="0" y="156"/>
                </a:moveTo>
                <a:lnTo>
                  <a:pt x="72" y="0"/>
                </a:lnTo>
                <a:lnTo>
                  <a:pt x="120" y="16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29" name="Freeform 77"/>
          <p:cNvSpPr>
            <a:spLocks/>
          </p:cNvSpPr>
          <p:nvPr/>
        </p:nvSpPr>
        <p:spPr bwMode="auto">
          <a:xfrm>
            <a:off x="8439150" y="1238250"/>
            <a:ext cx="190500" cy="266700"/>
          </a:xfrm>
          <a:custGeom>
            <a:avLst/>
            <a:gdLst/>
            <a:ahLst/>
            <a:cxnLst>
              <a:cxn ang="0">
                <a:pos x="0" y="156"/>
              </a:cxn>
              <a:cxn ang="0">
                <a:pos x="72" y="0"/>
              </a:cxn>
              <a:cxn ang="0">
                <a:pos x="120" y="168"/>
              </a:cxn>
            </a:cxnLst>
            <a:rect l="0" t="0" r="r" b="b"/>
            <a:pathLst>
              <a:path w="120" h="168">
                <a:moveTo>
                  <a:pt x="0" y="156"/>
                </a:moveTo>
                <a:lnTo>
                  <a:pt x="72" y="0"/>
                </a:lnTo>
                <a:lnTo>
                  <a:pt x="120" y="16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30" name="Freeform 78"/>
          <p:cNvSpPr>
            <a:spLocks/>
          </p:cNvSpPr>
          <p:nvPr/>
        </p:nvSpPr>
        <p:spPr bwMode="auto">
          <a:xfrm>
            <a:off x="3771900" y="4743450"/>
            <a:ext cx="190500" cy="266700"/>
          </a:xfrm>
          <a:custGeom>
            <a:avLst/>
            <a:gdLst/>
            <a:ahLst/>
            <a:cxnLst>
              <a:cxn ang="0">
                <a:pos x="0" y="156"/>
              </a:cxn>
              <a:cxn ang="0">
                <a:pos x="72" y="0"/>
              </a:cxn>
              <a:cxn ang="0">
                <a:pos x="120" y="168"/>
              </a:cxn>
            </a:cxnLst>
            <a:rect l="0" t="0" r="r" b="b"/>
            <a:pathLst>
              <a:path w="120" h="168">
                <a:moveTo>
                  <a:pt x="0" y="156"/>
                </a:moveTo>
                <a:lnTo>
                  <a:pt x="72" y="0"/>
                </a:lnTo>
                <a:lnTo>
                  <a:pt x="120" y="16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31" name="Text Box 79"/>
          <p:cNvSpPr txBox="1">
            <a:spLocks noChangeArrowheads="1"/>
          </p:cNvSpPr>
          <p:nvPr/>
        </p:nvSpPr>
        <p:spPr bwMode="auto">
          <a:xfrm>
            <a:off x="3810000" y="1143000"/>
            <a:ext cx="55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</a:p>
        </p:txBody>
      </p:sp>
      <p:sp>
        <p:nvSpPr>
          <p:cNvPr id="23632" name="Text Box 80"/>
          <p:cNvSpPr txBox="1">
            <a:spLocks noChangeArrowheads="1"/>
          </p:cNvSpPr>
          <p:nvPr/>
        </p:nvSpPr>
        <p:spPr bwMode="auto">
          <a:xfrm>
            <a:off x="5124450" y="1123950"/>
            <a:ext cx="55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a</a:t>
            </a:r>
            <a:r>
              <a:rPr lang="en-US" altLang="zh-CN" sz="2800" baseline="-25000"/>
              <a:t>2</a:t>
            </a:r>
          </a:p>
        </p:txBody>
      </p:sp>
      <p:sp>
        <p:nvSpPr>
          <p:cNvPr id="23633" name="Text Box 81"/>
          <p:cNvSpPr txBox="1">
            <a:spLocks noChangeArrowheads="1"/>
          </p:cNvSpPr>
          <p:nvPr/>
        </p:nvSpPr>
        <p:spPr bwMode="auto">
          <a:xfrm>
            <a:off x="6419850" y="1123950"/>
            <a:ext cx="55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a</a:t>
            </a:r>
            <a:r>
              <a:rPr lang="en-US" altLang="zh-CN" sz="2800" baseline="-25000"/>
              <a:t>2</a:t>
            </a:r>
          </a:p>
        </p:txBody>
      </p:sp>
      <p:sp>
        <p:nvSpPr>
          <p:cNvPr id="23634" name="Text Box 82"/>
          <p:cNvSpPr txBox="1">
            <a:spLocks noChangeArrowheads="1"/>
          </p:cNvSpPr>
          <p:nvPr/>
        </p:nvSpPr>
        <p:spPr bwMode="auto">
          <a:xfrm>
            <a:off x="5067300" y="2133600"/>
            <a:ext cx="55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</a:p>
        </p:txBody>
      </p:sp>
      <p:sp>
        <p:nvSpPr>
          <p:cNvPr id="23635" name="Text Box 83"/>
          <p:cNvSpPr txBox="1">
            <a:spLocks noChangeArrowheads="1"/>
          </p:cNvSpPr>
          <p:nvPr/>
        </p:nvSpPr>
        <p:spPr bwMode="auto">
          <a:xfrm>
            <a:off x="6438900" y="2152650"/>
            <a:ext cx="55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a</a:t>
            </a:r>
            <a:r>
              <a:rPr lang="en-US" altLang="zh-CN" sz="2800" baseline="-25000"/>
              <a:t>2</a:t>
            </a:r>
          </a:p>
        </p:txBody>
      </p:sp>
      <p:sp>
        <p:nvSpPr>
          <p:cNvPr id="23636" name="Text Box 84"/>
          <p:cNvSpPr txBox="1">
            <a:spLocks noChangeArrowheads="1"/>
          </p:cNvSpPr>
          <p:nvPr/>
        </p:nvSpPr>
        <p:spPr bwMode="auto">
          <a:xfrm>
            <a:off x="5048250" y="3467100"/>
            <a:ext cx="55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</a:p>
        </p:txBody>
      </p:sp>
      <p:sp>
        <p:nvSpPr>
          <p:cNvPr id="23637" name="Text Box 85"/>
          <p:cNvSpPr txBox="1">
            <a:spLocks noChangeArrowheads="1"/>
          </p:cNvSpPr>
          <p:nvPr/>
        </p:nvSpPr>
        <p:spPr bwMode="auto">
          <a:xfrm>
            <a:off x="6438900" y="3448050"/>
            <a:ext cx="55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a</a:t>
            </a:r>
            <a:r>
              <a:rPr lang="en-US" altLang="zh-CN" sz="2800" baseline="-25000"/>
              <a:t>2</a:t>
            </a:r>
          </a:p>
        </p:txBody>
      </p:sp>
      <p:sp>
        <p:nvSpPr>
          <p:cNvPr id="23638" name="Text Box 86"/>
          <p:cNvSpPr txBox="1">
            <a:spLocks noChangeArrowheads="1"/>
          </p:cNvSpPr>
          <p:nvPr/>
        </p:nvSpPr>
        <p:spPr bwMode="auto">
          <a:xfrm>
            <a:off x="3924300" y="4591050"/>
            <a:ext cx="55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</a:p>
        </p:txBody>
      </p:sp>
      <p:sp>
        <p:nvSpPr>
          <p:cNvPr id="23639" name="Text Box 87"/>
          <p:cNvSpPr txBox="1">
            <a:spLocks noChangeArrowheads="1"/>
          </p:cNvSpPr>
          <p:nvPr/>
        </p:nvSpPr>
        <p:spPr bwMode="auto">
          <a:xfrm>
            <a:off x="5257800" y="4572000"/>
            <a:ext cx="55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a</a:t>
            </a:r>
            <a:r>
              <a:rPr lang="en-US" altLang="zh-CN" sz="2800" baseline="-25000"/>
              <a:t>2</a:t>
            </a:r>
          </a:p>
        </p:txBody>
      </p:sp>
      <p:sp>
        <p:nvSpPr>
          <p:cNvPr id="23640" name="Text Box 88"/>
          <p:cNvSpPr txBox="1">
            <a:spLocks noChangeArrowheads="1"/>
          </p:cNvSpPr>
          <p:nvPr/>
        </p:nvSpPr>
        <p:spPr bwMode="auto">
          <a:xfrm>
            <a:off x="6610350" y="4572000"/>
            <a:ext cx="55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a</a:t>
            </a:r>
            <a:r>
              <a:rPr lang="en-US" altLang="zh-CN" sz="2800" baseline="-25000"/>
              <a:t>3</a:t>
            </a:r>
          </a:p>
        </p:txBody>
      </p:sp>
      <p:sp>
        <p:nvSpPr>
          <p:cNvPr id="23641" name="Text Box 89"/>
          <p:cNvSpPr txBox="1">
            <a:spLocks noChangeArrowheads="1"/>
          </p:cNvSpPr>
          <p:nvPr/>
        </p:nvSpPr>
        <p:spPr bwMode="auto">
          <a:xfrm>
            <a:off x="8058150" y="4610100"/>
            <a:ext cx="55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a</a:t>
            </a:r>
            <a:r>
              <a:rPr lang="en-US" altLang="zh-CN" sz="2800" baseline="-25000"/>
              <a:t>4</a:t>
            </a:r>
          </a:p>
        </p:txBody>
      </p:sp>
      <p:sp>
        <p:nvSpPr>
          <p:cNvPr id="23642" name="Text Box 90"/>
          <p:cNvSpPr txBox="1">
            <a:spLocks noChangeArrowheads="1"/>
          </p:cNvSpPr>
          <p:nvPr/>
        </p:nvSpPr>
        <p:spPr bwMode="auto">
          <a:xfrm>
            <a:off x="7829550" y="1104900"/>
            <a:ext cx="55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a</a:t>
            </a:r>
            <a:r>
              <a:rPr lang="en-US" altLang="zh-CN" sz="2800" baseline="-25000"/>
              <a:t>3</a:t>
            </a:r>
          </a:p>
        </p:txBody>
      </p:sp>
      <p:sp>
        <p:nvSpPr>
          <p:cNvPr id="23643" name="Text Box 91"/>
          <p:cNvSpPr txBox="1">
            <a:spLocks noChangeArrowheads="1"/>
          </p:cNvSpPr>
          <p:nvPr/>
        </p:nvSpPr>
        <p:spPr bwMode="auto">
          <a:xfrm>
            <a:off x="7810500" y="2133600"/>
            <a:ext cx="55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a</a:t>
            </a:r>
            <a:r>
              <a:rPr lang="en-US" altLang="zh-CN" sz="2800" baseline="-25000"/>
              <a:t>3</a:t>
            </a:r>
          </a:p>
        </p:txBody>
      </p:sp>
      <p:sp>
        <p:nvSpPr>
          <p:cNvPr id="23644" name="Text Box 92"/>
          <p:cNvSpPr txBox="1">
            <a:spLocks noChangeArrowheads="1"/>
          </p:cNvSpPr>
          <p:nvPr/>
        </p:nvSpPr>
        <p:spPr bwMode="auto">
          <a:xfrm>
            <a:off x="7791450" y="3467100"/>
            <a:ext cx="55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a</a:t>
            </a:r>
            <a:r>
              <a:rPr lang="en-US" altLang="zh-CN" sz="2800" baseline="-25000"/>
              <a:t>2</a:t>
            </a:r>
          </a:p>
        </p:txBody>
      </p:sp>
      <p:sp>
        <p:nvSpPr>
          <p:cNvPr id="23645" name="Text Box 93"/>
          <p:cNvSpPr txBox="1">
            <a:spLocks noChangeArrowheads="1"/>
          </p:cNvSpPr>
          <p:nvPr/>
        </p:nvSpPr>
        <p:spPr bwMode="auto">
          <a:xfrm>
            <a:off x="323850" y="10795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ea typeface="楷体_GB2312" pitchFamily="49" charset="-122"/>
              </a:rPr>
              <a:t>一般单链表</a:t>
            </a:r>
            <a:endParaRPr lang="zh-CN" altLang="en-US" sz="2800">
              <a:solidFill>
                <a:srgbClr val="990000"/>
              </a:solidFill>
              <a:ea typeface="楷体_GB2312" pitchFamily="49" charset="-122"/>
            </a:endParaRPr>
          </a:p>
        </p:txBody>
      </p:sp>
      <p:sp>
        <p:nvSpPr>
          <p:cNvPr id="23646" name="Text Box 94"/>
          <p:cNvSpPr txBox="1">
            <a:spLocks noChangeArrowheads="1"/>
          </p:cNvSpPr>
          <p:nvPr/>
        </p:nvSpPr>
        <p:spPr bwMode="auto">
          <a:xfrm>
            <a:off x="342900" y="1879600"/>
            <a:ext cx="2362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ea typeface="楷体_GB2312" pitchFamily="49" charset="-122"/>
              </a:rPr>
              <a:t>带头结点</a:t>
            </a:r>
          </a:p>
          <a:p>
            <a:r>
              <a:rPr lang="zh-CN" altLang="en-US" sz="3200">
                <a:ea typeface="楷体_GB2312" pitchFamily="49" charset="-122"/>
              </a:rPr>
              <a:t>的单链表</a:t>
            </a:r>
            <a:endParaRPr lang="zh-CN" altLang="en-US" sz="2800">
              <a:solidFill>
                <a:srgbClr val="990000"/>
              </a:solidFill>
              <a:ea typeface="楷体_GB2312" pitchFamily="49" charset="-122"/>
            </a:endParaRPr>
          </a:p>
        </p:txBody>
      </p:sp>
      <p:sp>
        <p:nvSpPr>
          <p:cNvPr id="23647" name="Text Box 95"/>
          <p:cNvSpPr txBox="1">
            <a:spLocks noChangeArrowheads="1"/>
          </p:cNvSpPr>
          <p:nvPr/>
        </p:nvSpPr>
        <p:spPr bwMode="auto">
          <a:xfrm>
            <a:off x="304800" y="338455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ea typeface="楷体_GB2312" pitchFamily="49" charset="-122"/>
              </a:rPr>
              <a:t>循环单链表</a:t>
            </a:r>
            <a:endParaRPr lang="zh-CN" altLang="en-US" sz="2800">
              <a:solidFill>
                <a:srgbClr val="990000"/>
              </a:solidFill>
              <a:ea typeface="楷体_GB2312" pitchFamily="49" charset="-122"/>
            </a:endParaRPr>
          </a:p>
        </p:txBody>
      </p:sp>
      <p:sp>
        <p:nvSpPr>
          <p:cNvPr id="23648" name="Text Box 96"/>
          <p:cNvSpPr txBox="1">
            <a:spLocks noChangeArrowheads="1"/>
          </p:cNvSpPr>
          <p:nvPr/>
        </p:nvSpPr>
        <p:spPr bwMode="auto">
          <a:xfrm>
            <a:off x="400050" y="45085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ea typeface="楷体_GB2312" pitchFamily="49" charset="-122"/>
              </a:rPr>
              <a:t>双向链表</a:t>
            </a:r>
            <a:endParaRPr lang="zh-CN" altLang="en-US" sz="2800">
              <a:solidFill>
                <a:srgbClr val="990000"/>
              </a:solidFill>
              <a:ea typeface="楷体_GB2312" pitchFamily="49" charset="-122"/>
            </a:endParaRPr>
          </a:p>
        </p:txBody>
      </p:sp>
      <p:sp>
        <p:nvSpPr>
          <p:cNvPr id="23649" name="Text Box 97"/>
          <p:cNvSpPr txBox="1">
            <a:spLocks noChangeArrowheads="1"/>
          </p:cNvSpPr>
          <p:nvPr/>
        </p:nvSpPr>
        <p:spPr bwMode="auto">
          <a:xfrm>
            <a:off x="2895600" y="876300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H</a:t>
            </a:r>
          </a:p>
        </p:txBody>
      </p:sp>
      <p:sp>
        <p:nvSpPr>
          <p:cNvPr id="23650" name="Text Box 98"/>
          <p:cNvSpPr txBox="1">
            <a:spLocks noChangeArrowheads="1"/>
          </p:cNvSpPr>
          <p:nvPr/>
        </p:nvSpPr>
        <p:spPr bwMode="auto">
          <a:xfrm>
            <a:off x="2876550" y="1943100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H</a:t>
            </a:r>
          </a:p>
        </p:txBody>
      </p:sp>
      <p:sp>
        <p:nvSpPr>
          <p:cNvPr id="23651" name="Text Box 99"/>
          <p:cNvSpPr txBox="1">
            <a:spLocks noChangeArrowheads="1"/>
          </p:cNvSpPr>
          <p:nvPr/>
        </p:nvSpPr>
        <p:spPr bwMode="auto">
          <a:xfrm>
            <a:off x="2857500" y="3295650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H</a:t>
            </a:r>
          </a:p>
        </p:txBody>
      </p:sp>
      <p:sp>
        <p:nvSpPr>
          <p:cNvPr id="23652" name="Text Box 100"/>
          <p:cNvSpPr txBox="1">
            <a:spLocks noChangeArrowheads="1"/>
          </p:cNvSpPr>
          <p:nvPr/>
        </p:nvSpPr>
        <p:spPr bwMode="auto">
          <a:xfrm>
            <a:off x="2876550" y="4400550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H</a:t>
            </a:r>
          </a:p>
        </p:txBody>
      </p:sp>
      <p:sp>
        <p:nvSpPr>
          <p:cNvPr id="23653" name="Freeform 101"/>
          <p:cNvSpPr>
            <a:spLocks/>
          </p:cNvSpPr>
          <p:nvPr/>
        </p:nvSpPr>
        <p:spPr bwMode="auto">
          <a:xfrm>
            <a:off x="4057650" y="3276600"/>
            <a:ext cx="4819650" cy="552450"/>
          </a:xfrm>
          <a:custGeom>
            <a:avLst/>
            <a:gdLst/>
            <a:ahLst/>
            <a:cxnLst>
              <a:cxn ang="0">
                <a:pos x="2916" y="348"/>
              </a:cxn>
              <a:cxn ang="0">
                <a:pos x="3036" y="348"/>
              </a:cxn>
              <a:cxn ang="0">
                <a:pos x="3036" y="0"/>
              </a:cxn>
              <a:cxn ang="0">
                <a:pos x="0" y="0"/>
              </a:cxn>
              <a:cxn ang="0">
                <a:pos x="0" y="216"/>
              </a:cxn>
            </a:cxnLst>
            <a:rect l="0" t="0" r="r" b="b"/>
            <a:pathLst>
              <a:path w="3036" h="348">
                <a:moveTo>
                  <a:pt x="2916" y="348"/>
                </a:moveTo>
                <a:lnTo>
                  <a:pt x="3036" y="348"/>
                </a:lnTo>
                <a:lnTo>
                  <a:pt x="3036" y="0"/>
                </a:lnTo>
                <a:lnTo>
                  <a:pt x="0" y="0"/>
                </a:lnTo>
                <a:lnTo>
                  <a:pt x="0" y="21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54" name="Rectangle 102"/>
          <p:cNvSpPr>
            <a:spLocks noChangeArrowheads="1"/>
          </p:cNvSpPr>
          <p:nvPr/>
        </p:nvSpPr>
        <p:spPr bwMode="auto">
          <a:xfrm>
            <a:off x="3752850" y="5848350"/>
            <a:ext cx="9334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5" name="Line 103"/>
          <p:cNvSpPr>
            <a:spLocks noChangeShapeType="1"/>
          </p:cNvSpPr>
          <p:nvPr/>
        </p:nvSpPr>
        <p:spPr bwMode="auto">
          <a:xfrm>
            <a:off x="4400550" y="5848350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56" name="Rectangle 104"/>
          <p:cNvSpPr>
            <a:spLocks noChangeArrowheads="1"/>
          </p:cNvSpPr>
          <p:nvPr/>
        </p:nvSpPr>
        <p:spPr bwMode="auto">
          <a:xfrm>
            <a:off x="5086350" y="5829300"/>
            <a:ext cx="9334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7" name="Line 105"/>
          <p:cNvSpPr>
            <a:spLocks noChangeShapeType="1"/>
          </p:cNvSpPr>
          <p:nvPr/>
        </p:nvSpPr>
        <p:spPr bwMode="auto">
          <a:xfrm>
            <a:off x="5753100" y="5829300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58" name="Rectangle 106"/>
          <p:cNvSpPr>
            <a:spLocks noChangeArrowheads="1"/>
          </p:cNvSpPr>
          <p:nvPr/>
        </p:nvSpPr>
        <p:spPr bwMode="auto">
          <a:xfrm>
            <a:off x="6438900" y="5829300"/>
            <a:ext cx="9334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9" name="Line 107"/>
          <p:cNvSpPr>
            <a:spLocks noChangeShapeType="1"/>
          </p:cNvSpPr>
          <p:nvPr/>
        </p:nvSpPr>
        <p:spPr bwMode="auto">
          <a:xfrm>
            <a:off x="7105650" y="5829300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60" name="Rectangle 108"/>
          <p:cNvSpPr>
            <a:spLocks noChangeArrowheads="1"/>
          </p:cNvSpPr>
          <p:nvPr/>
        </p:nvSpPr>
        <p:spPr bwMode="auto">
          <a:xfrm>
            <a:off x="7829550" y="5848350"/>
            <a:ext cx="9334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61" name="Line 109"/>
          <p:cNvSpPr>
            <a:spLocks noChangeShapeType="1"/>
          </p:cNvSpPr>
          <p:nvPr/>
        </p:nvSpPr>
        <p:spPr bwMode="auto">
          <a:xfrm>
            <a:off x="8534400" y="5848350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62" name="Line 110"/>
          <p:cNvSpPr>
            <a:spLocks noChangeShapeType="1"/>
          </p:cNvSpPr>
          <p:nvPr/>
        </p:nvSpPr>
        <p:spPr bwMode="auto">
          <a:xfrm>
            <a:off x="2838450" y="60579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63" name="Line 111"/>
          <p:cNvSpPr>
            <a:spLocks noChangeShapeType="1"/>
          </p:cNvSpPr>
          <p:nvPr/>
        </p:nvSpPr>
        <p:spPr bwMode="auto">
          <a:xfrm>
            <a:off x="4457700" y="6134100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64" name="Line 112"/>
          <p:cNvSpPr>
            <a:spLocks noChangeShapeType="1"/>
          </p:cNvSpPr>
          <p:nvPr/>
        </p:nvSpPr>
        <p:spPr bwMode="auto">
          <a:xfrm>
            <a:off x="4038600" y="5867400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65" name="Line 113"/>
          <p:cNvSpPr>
            <a:spLocks noChangeShapeType="1"/>
          </p:cNvSpPr>
          <p:nvPr/>
        </p:nvSpPr>
        <p:spPr bwMode="auto">
          <a:xfrm>
            <a:off x="5391150" y="5848350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66" name="Line 114"/>
          <p:cNvSpPr>
            <a:spLocks noChangeShapeType="1"/>
          </p:cNvSpPr>
          <p:nvPr/>
        </p:nvSpPr>
        <p:spPr bwMode="auto">
          <a:xfrm>
            <a:off x="6743700" y="5829300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67" name="Line 115"/>
          <p:cNvSpPr>
            <a:spLocks noChangeShapeType="1"/>
          </p:cNvSpPr>
          <p:nvPr/>
        </p:nvSpPr>
        <p:spPr bwMode="auto">
          <a:xfrm>
            <a:off x="8172450" y="5848350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68" name="Line 116"/>
          <p:cNvSpPr>
            <a:spLocks noChangeShapeType="1"/>
          </p:cNvSpPr>
          <p:nvPr/>
        </p:nvSpPr>
        <p:spPr bwMode="auto">
          <a:xfrm flipH="1">
            <a:off x="7162800" y="596265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69" name="Line 117"/>
          <p:cNvSpPr>
            <a:spLocks noChangeShapeType="1"/>
          </p:cNvSpPr>
          <p:nvPr/>
        </p:nvSpPr>
        <p:spPr bwMode="auto">
          <a:xfrm flipH="1">
            <a:off x="5810250" y="59817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70" name="Line 118"/>
          <p:cNvSpPr>
            <a:spLocks noChangeShapeType="1"/>
          </p:cNvSpPr>
          <p:nvPr/>
        </p:nvSpPr>
        <p:spPr bwMode="auto">
          <a:xfrm flipH="1">
            <a:off x="4438650" y="600075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71" name="Line 119"/>
          <p:cNvSpPr>
            <a:spLocks noChangeShapeType="1"/>
          </p:cNvSpPr>
          <p:nvPr/>
        </p:nvSpPr>
        <p:spPr bwMode="auto">
          <a:xfrm>
            <a:off x="5829300" y="6115050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72" name="Line 120"/>
          <p:cNvSpPr>
            <a:spLocks noChangeShapeType="1"/>
          </p:cNvSpPr>
          <p:nvPr/>
        </p:nvSpPr>
        <p:spPr bwMode="auto">
          <a:xfrm>
            <a:off x="7219950" y="6134100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73" name="Text Box 121"/>
          <p:cNvSpPr txBox="1">
            <a:spLocks noChangeArrowheads="1"/>
          </p:cNvSpPr>
          <p:nvPr/>
        </p:nvSpPr>
        <p:spPr bwMode="auto">
          <a:xfrm>
            <a:off x="3962400" y="5753100"/>
            <a:ext cx="55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</a:p>
        </p:txBody>
      </p:sp>
      <p:sp>
        <p:nvSpPr>
          <p:cNvPr id="23674" name="Text Box 122"/>
          <p:cNvSpPr txBox="1">
            <a:spLocks noChangeArrowheads="1"/>
          </p:cNvSpPr>
          <p:nvPr/>
        </p:nvSpPr>
        <p:spPr bwMode="auto">
          <a:xfrm>
            <a:off x="5295900" y="5734050"/>
            <a:ext cx="55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a</a:t>
            </a:r>
            <a:r>
              <a:rPr lang="en-US" altLang="zh-CN" sz="2800" baseline="-25000"/>
              <a:t>2</a:t>
            </a:r>
          </a:p>
        </p:txBody>
      </p:sp>
      <p:sp>
        <p:nvSpPr>
          <p:cNvPr id="23675" name="Text Box 123"/>
          <p:cNvSpPr txBox="1">
            <a:spLocks noChangeArrowheads="1"/>
          </p:cNvSpPr>
          <p:nvPr/>
        </p:nvSpPr>
        <p:spPr bwMode="auto">
          <a:xfrm>
            <a:off x="6648450" y="5734050"/>
            <a:ext cx="55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a</a:t>
            </a:r>
            <a:r>
              <a:rPr lang="en-US" altLang="zh-CN" sz="2800" baseline="-25000"/>
              <a:t>3</a:t>
            </a:r>
          </a:p>
        </p:txBody>
      </p:sp>
      <p:sp>
        <p:nvSpPr>
          <p:cNvPr id="23676" name="Text Box 124"/>
          <p:cNvSpPr txBox="1">
            <a:spLocks noChangeArrowheads="1"/>
          </p:cNvSpPr>
          <p:nvPr/>
        </p:nvSpPr>
        <p:spPr bwMode="auto">
          <a:xfrm>
            <a:off x="8096250" y="5772150"/>
            <a:ext cx="55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a</a:t>
            </a:r>
            <a:r>
              <a:rPr lang="en-US" altLang="zh-CN" sz="2800" baseline="-25000"/>
              <a:t>4</a:t>
            </a:r>
          </a:p>
        </p:txBody>
      </p:sp>
      <p:sp>
        <p:nvSpPr>
          <p:cNvPr id="23677" name="Text Box 125"/>
          <p:cNvSpPr txBox="1">
            <a:spLocks noChangeArrowheads="1"/>
          </p:cNvSpPr>
          <p:nvPr/>
        </p:nvSpPr>
        <p:spPr bwMode="auto">
          <a:xfrm>
            <a:off x="152400" y="5670550"/>
            <a:ext cx="2647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ea typeface="楷体_GB2312" pitchFamily="49" charset="-122"/>
              </a:rPr>
              <a:t>双向循环链表</a:t>
            </a:r>
            <a:endParaRPr lang="zh-CN" altLang="en-US" sz="2800">
              <a:solidFill>
                <a:srgbClr val="990000"/>
              </a:solidFill>
              <a:ea typeface="楷体_GB2312" pitchFamily="49" charset="-122"/>
            </a:endParaRPr>
          </a:p>
        </p:txBody>
      </p:sp>
      <p:sp>
        <p:nvSpPr>
          <p:cNvPr id="23678" name="Text Box 126"/>
          <p:cNvSpPr txBox="1">
            <a:spLocks noChangeArrowheads="1"/>
          </p:cNvSpPr>
          <p:nvPr/>
        </p:nvSpPr>
        <p:spPr bwMode="auto">
          <a:xfrm>
            <a:off x="2914650" y="5562600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H</a:t>
            </a:r>
          </a:p>
        </p:txBody>
      </p:sp>
      <p:sp>
        <p:nvSpPr>
          <p:cNvPr id="23679" name="Freeform 127"/>
          <p:cNvSpPr>
            <a:spLocks/>
          </p:cNvSpPr>
          <p:nvPr/>
        </p:nvSpPr>
        <p:spPr bwMode="auto">
          <a:xfrm>
            <a:off x="4114800" y="5486400"/>
            <a:ext cx="4819650" cy="552450"/>
          </a:xfrm>
          <a:custGeom>
            <a:avLst/>
            <a:gdLst/>
            <a:ahLst/>
            <a:cxnLst>
              <a:cxn ang="0">
                <a:pos x="2916" y="348"/>
              </a:cxn>
              <a:cxn ang="0">
                <a:pos x="3036" y="348"/>
              </a:cxn>
              <a:cxn ang="0">
                <a:pos x="3036" y="0"/>
              </a:cxn>
              <a:cxn ang="0">
                <a:pos x="0" y="0"/>
              </a:cxn>
              <a:cxn ang="0">
                <a:pos x="0" y="216"/>
              </a:cxn>
            </a:cxnLst>
            <a:rect l="0" t="0" r="r" b="b"/>
            <a:pathLst>
              <a:path w="3036" h="348">
                <a:moveTo>
                  <a:pt x="2916" y="348"/>
                </a:moveTo>
                <a:lnTo>
                  <a:pt x="3036" y="348"/>
                </a:lnTo>
                <a:lnTo>
                  <a:pt x="3036" y="0"/>
                </a:lnTo>
                <a:lnTo>
                  <a:pt x="0" y="0"/>
                </a:lnTo>
                <a:lnTo>
                  <a:pt x="0" y="21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80" name="Freeform 128"/>
          <p:cNvSpPr>
            <a:spLocks/>
          </p:cNvSpPr>
          <p:nvPr/>
        </p:nvSpPr>
        <p:spPr bwMode="auto">
          <a:xfrm>
            <a:off x="3905250" y="6210300"/>
            <a:ext cx="4495800" cy="438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6"/>
              </a:cxn>
              <a:cxn ang="0">
                <a:pos x="2844" y="276"/>
              </a:cxn>
              <a:cxn ang="0">
                <a:pos x="2844" y="48"/>
              </a:cxn>
            </a:cxnLst>
            <a:rect l="0" t="0" r="r" b="b"/>
            <a:pathLst>
              <a:path w="2844" h="276">
                <a:moveTo>
                  <a:pt x="0" y="0"/>
                </a:moveTo>
                <a:lnTo>
                  <a:pt x="0" y="276"/>
                </a:lnTo>
                <a:lnTo>
                  <a:pt x="2844" y="276"/>
                </a:lnTo>
                <a:lnTo>
                  <a:pt x="2844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81" name="Rectangle 129"/>
          <p:cNvSpPr>
            <a:spLocks noChangeArrowheads="1"/>
          </p:cNvSpPr>
          <p:nvPr/>
        </p:nvSpPr>
        <p:spPr bwMode="auto">
          <a:xfrm>
            <a:off x="4057650" y="5848350"/>
            <a:ext cx="323850" cy="419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82" name="Rectangle 130"/>
          <p:cNvSpPr>
            <a:spLocks noChangeArrowheads="1"/>
          </p:cNvSpPr>
          <p:nvPr/>
        </p:nvSpPr>
        <p:spPr bwMode="auto">
          <a:xfrm>
            <a:off x="4019550" y="4686300"/>
            <a:ext cx="323850" cy="419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860550"/>
            <a:ext cx="335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5.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静态链表</a:t>
            </a:r>
            <a:endParaRPr lang="zh-CN" altLang="en-US" sz="2800">
              <a:solidFill>
                <a:srgbClr val="990000"/>
              </a:solidFill>
              <a:ea typeface="楷体_GB2312" pitchFamily="49" charset="-122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971550" y="2393950"/>
            <a:ext cx="7181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ea typeface="楷体_GB2312" pitchFamily="49" charset="-122"/>
              </a:rPr>
              <a:t>用一个二维数组空间来模拟链表结构。</a:t>
            </a:r>
            <a:endParaRPr lang="zh-CN" altLang="en-US">
              <a:ea typeface="楷体_GB2312" pitchFamily="49" charset="-122"/>
            </a:endParaRP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2381250" y="2849563"/>
            <a:ext cx="5276850" cy="3722687"/>
            <a:chOff x="168" y="1236"/>
            <a:chExt cx="3324" cy="2742"/>
          </a:xfrm>
        </p:grpSpPr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1536" y="1308"/>
              <a:ext cx="1956" cy="1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b="1"/>
                <a:t>		2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/>
                <a:t>    a2		4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/>
                <a:t>    a1		1</a:t>
              </a:r>
            </a:p>
            <a:p>
              <a:pPr>
                <a:spcBef>
                  <a:spcPct val="20000"/>
                </a:spcBef>
              </a:pPr>
              <a:endParaRPr lang="en-US" altLang="zh-CN" b="1"/>
            </a:p>
            <a:p>
              <a:pPr>
                <a:spcBef>
                  <a:spcPct val="20000"/>
                </a:spcBef>
              </a:pPr>
              <a:r>
                <a:rPr lang="en-US" altLang="zh-CN" b="1"/>
                <a:t>    a3		i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/>
                <a:t>    … 		…</a:t>
              </a:r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1524" y="1620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1536" y="1968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>
              <a:off x="1524" y="2304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1524" y="2616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>
              <a:off x="1536" y="2964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>
              <a:off x="1512" y="3636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Text Box 12"/>
            <p:cNvSpPr txBox="1">
              <a:spLocks noChangeArrowheads="1"/>
            </p:cNvSpPr>
            <p:nvPr/>
          </p:nvSpPr>
          <p:spPr bwMode="auto">
            <a:xfrm>
              <a:off x="168" y="1284"/>
              <a:ext cx="1308" cy="2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25000"/>
                </a:spcBef>
              </a:pPr>
              <a:r>
                <a:rPr lang="en-US" altLang="zh-CN" b="1"/>
                <a:t>0</a:t>
              </a:r>
            </a:p>
            <a:p>
              <a:pPr algn="r">
                <a:spcBef>
                  <a:spcPct val="25000"/>
                </a:spcBef>
              </a:pPr>
              <a:r>
                <a:rPr lang="en-US" altLang="zh-CN" b="1"/>
                <a:t>1</a:t>
              </a:r>
            </a:p>
            <a:p>
              <a:pPr algn="r">
                <a:spcBef>
                  <a:spcPct val="25000"/>
                </a:spcBef>
              </a:pPr>
              <a:r>
                <a:rPr lang="en-US" altLang="zh-CN" b="1"/>
                <a:t>2</a:t>
              </a:r>
            </a:p>
            <a:p>
              <a:pPr algn="r">
                <a:spcBef>
                  <a:spcPct val="25000"/>
                </a:spcBef>
              </a:pPr>
              <a:r>
                <a:rPr lang="en-US" altLang="zh-CN" b="1"/>
                <a:t>3</a:t>
              </a:r>
            </a:p>
            <a:p>
              <a:pPr algn="r">
                <a:spcBef>
                  <a:spcPct val="25000"/>
                </a:spcBef>
              </a:pPr>
              <a:r>
                <a:rPr lang="en-US" altLang="zh-CN" b="1"/>
                <a:t>4</a:t>
              </a:r>
            </a:p>
            <a:p>
              <a:pPr algn="r">
                <a:spcBef>
                  <a:spcPct val="25000"/>
                </a:spcBef>
              </a:pPr>
              <a:endParaRPr lang="en-US" altLang="zh-CN" b="1"/>
            </a:p>
            <a:p>
              <a:pPr algn="r">
                <a:spcBef>
                  <a:spcPct val="25000"/>
                </a:spcBef>
              </a:pPr>
              <a:endParaRPr lang="en-US" altLang="zh-CN" b="1"/>
            </a:p>
            <a:p>
              <a:pPr algn="r">
                <a:spcBef>
                  <a:spcPct val="25000"/>
                </a:spcBef>
              </a:pPr>
              <a:r>
                <a:rPr lang="en-US" altLang="zh-CN" b="1"/>
                <a:t>maxsize-1</a:t>
              </a:r>
            </a:p>
          </p:txBody>
        </p:sp>
        <p:grpSp>
          <p:nvGrpSpPr>
            <p:cNvPr id="24589" name="Group 13"/>
            <p:cNvGrpSpPr>
              <a:grpSpLocks/>
            </p:cNvGrpSpPr>
            <p:nvPr/>
          </p:nvGrpSpPr>
          <p:grpSpPr bwMode="auto">
            <a:xfrm>
              <a:off x="1524" y="1236"/>
              <a:ext cx="1740" cy="2736"/>
              <a:chOff x="1524" y="1236"/>
              <a:chExt cx="1740" cy="2652"/>
            </a:xfrm>
          </p:grpSpPr>
          <p:sp>
            <p:nvSpPr>
              <p:cNvPr id="24590" name="Rectangle 14"/>
              <p:cNvSpPr>
                <a:spLocks noChangeArrowheads="1"/>
              </p:cNvSpPr>
              <p:nvPr/>
            </p:nvSpPr>
            <p:spPr bwMode="auto">
              <a:xfrm>
                <a:off x="1524" y="1248"/>
                <a:ext cx="1740" cy="26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1" name="Line 15"/>
              <p:cNvSpPr>
                <a:spLocks noChangeShapeType="1"/>
              </p:cNvSpPr>
              <p:nvPr/>
            </p:nvSpPr>
            <p:spPr bwMode="auto">
              <a:xfrm>
                <a:off x="2364" y="1236"/>
                <a:ext cx="0" cy="26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342900" y="304800"/>
            <a:ext cx="94107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1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头结点的优点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914400" lvl="1" indent="-457200">
              <a:spcBef>
                <a:spcPct val="10000"/>
              </a:spcBef>
              <a:buFontTx/>
              <a:buAutoNum type="circleNumDbPlain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在第一个结点上的操作和其他结点一样，无须特殊处理；</a:t>
            </a:r>
          </a:p>
          <a:p>
            <a:pPr marL="914400" lvl="1" indent="-457200">
              <a:spcBef>
                <a:spcPct val="10000"/>
              </a:spcBef>
              <a:buFontTx/>
              <a:buAutoNum type="circleNumDbPlain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链表空和非空的处理完全统一；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09600" y="3371850"/>
            <a:ext cx="3143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( a1, a2,  a3, ..,  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autoUpdateAnimBg="0"/>
      <p:bldP spid="2459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14350" y="2397125"/>
            <a:ext cx="8153400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7.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基本操作</a:t>
            </a:r>
            <a:r>
              <a:rPr lang="zh-CN" altLang="en-US" sz="3200">
                <a:ea typeface="楷体_GB2312" pitchFamily="49" charset="-122"/>
              </a:rPr>
              <a:t>（包括：单，双，循环）：</a:t>
            </a:r>
          </a:p>
          <a:p>
            <a:r>
              <a:rPr lang="zh-CN" altLang="en-US" sz="3200">
                <a:ea typeface="楷体_GB2312" pitchFamily="49" charset="-122"/>
              </a:rPr>
              <a:t>        结点动态分配，回收；</a:t>
            </a:r>
          </a:p>
          <a:p>
            <a:r>
              <a:rPr lang="zh-CN" altLang="en-US" sz="3200">
                <a:ea typeface="楷体_GB2312" pitchFamily="49" charset="-122"/>
              </a:rPr>
              <a:t>        结点插入</a:t>
            </a:r>
            <a:r>
              <a:rPr lang="en-US" altLang="zh-CN" sz="3200">
                <a:ea typeface="楷体_GB2312" pitchFamily="49" charset="-122"/>
              </a:rPr>
              <a:t>/</a:t>
            </a:r>
            <a:r>
              <a:rPr lang="zh-CN" altLang="en-US" sz="3200">
                <a:ea typeface="楷体_GB2312" pitchFamily="49" charset="-122"/>
              </a:rPr>
              <a:t>删除；</a:t>
            </a:r>
          </a:p>
          <a:p>
            <a:r>
              <a:rPr lang="zh-CN" altLang="en-US" sz="3200">
                <a:ea typeface="楷体_GB2312" pitchFamily="49" charset="-122"/>
              </a:rPr>
              <a:t>        边界条件判断；</a:t>
            </a:r>
          </a:p>
          <a:p>
            <a:r>
              <a:rPr lang="zh-CN" altLang="en-US" sz="3200">
                <a:ea typeface="楷体_GB2312" pitchFamily="49" charset="-122"/>
              </a:rPr>
              <a:t>        前驱结点，后继结点；</a:t>
            </a:r>
          </a:p>
          <a:p>
            <a:r>
              <a:rPr lang="zh-CN" altLang="en-US" sz="3200">
                <a:ea typeface="楷体_GB2312" pitchFamily="49" charset="-122"/>
              </a:rPr>
              <a:t>        遍历；</a:t>
            </a:r>
            <a:endParaRPr lang="zh-CN" altLang="en-US" sz="2800">
              <a:solidFill>
                <a:srgbClr val="990000"/>
              </a:solidFill>
              <a:ea typeface="楷体_GB2312" pitchFamily="49" charset="-122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33400" y="279400"/>
            <a:ext cx="737235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</a:rPr>
              <a:t>6. 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典型算法及其时间复杂度：</a:t>
            </a:r>
          </a:p>
          <a:p>
            <a:r>
              <a:rPr lang="zh-CN" altLang="en-US" sz="3200">
                <a:ea typeface="楷体_GB2312" pitchFamily="49" charset="-122"/>
              </a:rPr>
              <a:t>        表的创建、插入、删除、赋值</a:t>
            </a:r>
            <a:r>
              <a:rPr lang="en-US" altLang="zh-CN" sz="3200">
                <a:ea typeface="楷体_GB2312" pitchFamily="49" charset="-122"/>
              </a:rPr>
              <a:t>, </a:t>
            </a:r>
          </a:p>
          <a:p>
            <a:r>
              <a:rPr lang="en-US" altLang="zh-CN" sz="3200">
                <a:ea typeface="楷体_GB2312" pitchFamily="49" charset="-122"/>
              </a:rPr>
              <a:t>        </a:t>
            </a:r>
            <a:r>
              <a:rPr lang="zh-CN" altLang="en-US" sz="3200">
                <a:ea typeface="楷体_GB2312" pitchFamily="49" charset="-122"/>
              </a:rPr>
              <a:t>元素的查找，定位，赋值；</a:t>
            </a:r>
          </a:p>
          <a:p>
            <a:r>
              <a:rPr lang="zh-CN" altLang="en-US" sz="3200">
                <a:ea typeface="楷体_GB2312" pitchFamily="49" charset="-122"/>
              </a:rPr>
              <a:t>        各种集合运算（并，交，差，逆）</a:t>
            </a:r>
            <a:endParaRPr lang="zh-CN" altLang="en-US" sz="2800">
              <a:solidFill>
                <a:srgbClr val="990000"/>
              </a:solidFill>
              <a:ea typeface="楷体_GB2312" pitchFamily="49" charset="-122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00050" y="5422900"/>
            <a:ext cx="73723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8.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典型应用：</a:t>
            </a:r>
          </a:p>
          <a:p>
            <a:r>
              <a:rPr lang="zh-CN" altLang="en-US" sz="3200">
                <a:ea typeface="楷体_GB2312" pitchFamily="49" charset="-122"/>
              </a:rPr>
              <a:t>        一元多项式的表示及相加</a:t>
            </a:r>
            <a:endParaRPr lang="zh-CN" altLang="en-US" sz="2800">
              <a:solidFill>
                <a:srgbClr val="99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279400"/>
            <a:ext cx="7372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ea typeface="楷体_GB2312" pitchFamily="49" charset="-122"/>
              </a:rPr>
              <a:t>6.  </a:t>
            </a:r>
            <a:r>
              <a:rPr lang="zh-CN" altLang="en-US" sz="3200" b="1">
                <a:ea typeface="楷体_GB2312" pitchFamily="49" charset="-122"/>
              </a:rPr>
              <a:t>顺序特点和链式结构的特点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47700" y="1231900"/>
            <a:ext cx="815340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zh-CN" altLang="en-US" sz="3200" b="1">
                <a:ea typeface="楷体_GB2312" pitchFamily="49" charset="-122"/>
              </a:rPr>
              <a:t>顺序结构：</a:t>
            </a:r>
          </a:p>
          <a:p>
            <a:pPr marL="914400" lvl="1" indent="-457200">
              <a:buFontTx/>
              <a:buAutoNum type="arabicPeriod"/>
            </a:pPr>
            <a:r>
              <a:rPr lang="zh-CN" altLang="en-US" b="1">
                <a:ea typeface="楷体_GB2312" pitchFamily="49" charset="-122"/>
              </a:rPr>
              <a:t>结点中只有自身的信息域，没有关联信息域，因此，存储密度大，空间利用率高</a:t>
            </a:r>
          </a:p>
          <a:p>
            <a:pPr marL="914400" lvl="1" indent="-457200">
              <a:buFontTx/>
              <a:buAutoNum type="arabicPeriod"/>
            </a:pPr>
            <a:r>
              <a:rPr lang="zh-CN" altLang="en-US" b="1">
                <a:ea typeface="楷体_GB2312" pitchFamily="49" charset="-122"/>
              </a:rPr>
              <a:t>可以通过计算直接访问任何元素，随机存储；</a:t>
            </a:r>
          </a:p>
          <a:p>
            <a:pPr marL="914400" lvl="1" indent="-457200">
              <a:buFontTx/>
              <a:buAutoNum type="arabicPeriod"/>
            </a:pPr>
            <a:r>
              <a:rPr lang="zh-CN" altLang="en-US" b="1">
                <a:ea typeface="楷体_GB2312" pitchFamily="49" charset="-122"/>
              </a:rPr>
              <a:t>插入和删除会引起大量数据移动；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71500" y="3841750"/>
            <a:ext cx="815340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zh-CN" altLang="en-US" sz="3200" b="1">
                <a:ea typeface="楷体_GB2312" pitchFamily="49" charset="-122"/>
              </a:rPr>
              <a:t>链式结构：</a:t>
            </a:r>
          </a:p>
          <a:p>
            <a:pPr marL="914400" lvl="1" indent="-457200">
              <a:buFontTx/>
              <a:buAutoNum type="arabicPeriod"/>
            </a:pPr>
            <a:r>
              <a:rPr lang="zh-CN" altLang="en-US" b="1">
                <a:ea typeface="楷体_GB2312" pitchFamily="49" charset="-122"/>
              </a:rPr>
              <a:t>结点中除自身的信息域外，还有表示关联信息的指针域，因此，存储密度小，空间利用率低</a:t>
            </a:r>
          </a:p>
          <a:p>
            <a:pPr marL="914400" lvl="1" indent="-457200">
              <a:buFontTx/>
              <a:buAutoNum type="arabicPeriod"/>
            </a:pPr>
            <a:r>
              <a:rPr lang="zh-CN" altLang="en-US" b="1">
                <a:ea typeface="楷体_GB2312" pitchFamily="49" charset="-122"/>
              </a:rPr>
              <a:t>逻辑上相邻的结点在物理空间上不必相邻；</a:t>
            </a:r>
          </a:p>
          <a:p>
            <a:pPr marL="914400" lvl="1" indent="-457200">
              <a:buFontTx/>
              <a:buAutoNum type="arabicPeriod"/>
            </a:pPr>
            <a:r>
              <a:rPr lang="zh-CN" altLang="en-US" b="1">
                <a:ea typeface="楷体_GB2312" pitchFamily="49" charset="-122"/>
              </a:rPr>
              <a:t>插入和操作方便，不必移动结点；</a:t>
            </a:r>
            <a:endParaRPr lang="zh-CN" altLang="en-US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19100" y="2438400"/>
            <a:ext cx="9144000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15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掌握栈和队列类型的特点，并能在相应</a:t>
            </a:r>
          </a:p>
          <a:p>
            <a:pPr algn="just" eaLnBrk="0" hangingPunct="0">
              <a:lnSpc>
                <a:spcPct val="115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 的应用问题中正确选用它们。</a:t>
            </a:r>
          </a:p>
          <a:p>
            <a:pPr algn="just" eaLnBrk="0" hangingPunct="0">
              <a:lnSpc>
                <a:spcPct val="115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掌握栈类型的两种实现方法，特别应注意</a:t>
            </a:r>
          </a:p>
          <a:p>
            <a:pPr algn="just" eaLnBrk="0" hangingPunct="0">
              <a:lnSpc>
                <a:spcPct val="115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 栈满和栈空的条件以及它们的描述方法。</a:t>
            </a:r>
          </a:p>
          <a:p>
            <a:pPr algn="just" eaLnBrk="0" hangingPunct="0">
              <a:lnSpc>
                <a:spcPct val="115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掌握循环队列和链队列的基本操作实现算</a:t>
            </a:r>
          </a:p>
          <a:p>
            <a:pPr algn="just" eaLnBrk="0" hangingPunct="0">
              <a:lnSpc>
                <a:spcPct val="115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 法，特别注意队满和队空的描述方法。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686050" y="1276350"/>
            <a:ext cx="32448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6000" b="1">
                <a:solidFill>
                  <a:schemeClr val="tx2"/>
                </a:solidFill>
                <a:ea typeface="隶书" pitchFamily="49" charset="-122"/>
              </a:rPr>
              <a:t>学习要点</a:t>
            </a:r>
            <a:endParaRPr lang="zh-CN" altLang="en-U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581150" y="266700"/>
            <a:ext cx="57340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6000">
                <a:ea typeface="楷体_GB2312" pitchFamily="49" charset="-122"/>
              </a:rPr>
              <a:t>第三章 栈与队列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47650" y="781050"/>
            <a:ext cx="9239250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1.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栈的定义</a:t>
            </a:r>
            <a:r>
              <a:rPr lang="zh-CN" altLang="en-US" sz="3200">
                <a:ea typeface="楷体_GB2312" pitchFamily="49" charset="-122"/>
              </a:rPr>
              <a:t> </a:t>
            </a:r>
          </a:p>
          <a:p>
            <a:r>
              <a:rPr lang="zh-CN" altLang="en-US" sz="3200">
                <a:ea typeface="楷体_GB2312" pitchFamily="49" charset="-122"/>
              </a:rPr>
              <a:t>      限定在表一端进行插入和删除操作的线性表。</a:t>
            </a:r>
          </a:p>
          <a:p>
            <a:r>
              <a:rPr lang="zh-CN" altLang="en-US" sz="3200">
                <a:ea typeface="楷体_GB2312" pitchFamily="49" charset="-122"/>
              </a:rPr>
              <a:t>      栈顶，栈底，</a:t>
            </a:r>
          </a:p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2.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栈的基本操作 </a:t>
            </a:r>
            <a:r>
              <a:rPr lang="en-US" altLang="zh-CN" sz="2800">
                <a:solidFill>
                  <a:srgbClr val="990000"/>
                </a:solidFill>
                <a:ea typeface="楷体_GB2312" pitchFamily="49" charset="-122"/>
              </a:rPr>
              <a:t>(</a:t>
            </a:r>
            <a:r>
              <a:rPr lang="zh-CN" altLang="en-US" sz="2800">
                <a:solidFill>
                  <a:srgbClr val="990000"/>
                </a:solidFill>
                <a:ea typeface="楷体_GB2312" pitchFamily="49" charset="-122"/>
              </a:rPr>
              <a:t>注意在不同存储结构下的实现）</a:t>
            </a:r>
            <a:r>
              <a:rPr lang="zh-CN" altLang="en-US" sz="3200">
                <a:ea typeface="楷体_GB2312" pitchFamily="49" charset="-122"/>
              </a:rPr>
              <a:t> </a:t>
            </a:r>
          </a:p>
          <a:p>
            <a:r>
              <a:rPr lang="zh-CN" altLang="en-US" sz="3200">
                <a:ea typeface="楷体_GB2312" pitchFamily="49" charset="-122"/>
              </a:rPr>
              <a:t>      进栈，出栈，栈空，栈满，</a:t>
            </a:r>
          </a:p>
          <a:p>
            <a:r>
              <a:rPr lang="zh-CN" altLang="en-US" sz="3200">
                <a:ea typeface="楷体_GB2312" pitchFamily="49" charset="-122"/>
              </a:rPr>
              <a:t>      初始化栈，取栈顶元素，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66700" y="0"/>
            <a:ext cx="5810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chemeClr val="accent2"/>
                </a:solidFill>
                <a:ea typeface="楷体_GB2312" pitchFamily="49" charset="-122"/>
              </a:rPr>
              <a:t>一</a:t>
            </a:r>
            <a:r>
              <a:rPr lang="en-US" altLang="zh-CN" sz="4400">
                <a:solidFill>
                  <a:schemeClr val="accent2"/>
                </a:solidFill>
                <a:ea typeface="楷体_GB2312" pitchFamily="49" charset="-122"/>
              </a:rPr>
              <a:t>. </a:t>
            </a:r>
            <a:r>
              <a:rPr lang="zh-CN" altLang="en-US" sz="4400">
                <a:solidFill>
                  <a:schemeClr val="accent2"/>
                </a:solidFill>
                <a:ea typeface="楷体_GB2312" pitchFamily="49" charset="-122"/>
              </a:rPr>
              <a:t>栈结构的基本概念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3890963"/>
            <a:ext cx="73533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  3.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栈的顺序存储结构</a:t>
            </a:r>
            <a:r>
              <a:rPr lang="zh-CN" altLang="en-US" sz="3200">
                <a:ea typeface="楷体_GB2312" pitchFamily="49" charset="-122"/>
              </a:rPr>
              <a:t>（</a:t>
            </a:r>
            <a:r>
              <a:rPr lang="en-US" altLang="zh-CN" sz="3200">
                <a:ea typeface="楷体_GB2312" pitchFamily="49" charset="-122"/>
              </a:rPr>
              <a:t>C</a:t>
            </a:r>
            <a:r>
              <a:rPr lang="zh-CN" altLang="en-US" sz="3200">
                <a:ea typeface="楷体_GB2312" pitchFamily="49" charset="-122"/>
              </a:rPr>
              <a:t>语言描述）  </a:t>
            </a:r>
          </a:p>
          <a:p>
            <a:r>
              <a:rPr lang="zh-CN" altLang="en-US" sz="3200">
                <a:ea typeface="楷体_GB2312" pitchFamily="49" charset="-122"/>
              </a:rPr>
              <a:t>          基本操作的实现</a:t>
            </a:r>
            <a:r>
              <a:rPr lang="en-US" altLang="zh-CN" sz="3200">
                <a:ea typeface="楷体_GB2312" pitchFamily="49" charset="-122"/>
              </a:rPr>
              <a:t>;</a:t>
            </a:r>
          </a:p>
          <a:p>
            <a:r>
              <a:rPr lang="en-US" altLang="zh-CN" sz="3200">
                <a:ea typeface="楷体_GB2312" pitchFamily="49" charset="-122"/>
              </a:rPr>
              <a:t>          </a:t>
            </a:r>
            <a:r>
              <a:rPr lang="zh-CN" altLang="en-US" sz="3200">
                <a:ea typeface="楷体_GB2312" pitchFamily="49" charset="-122"/>
              </a:rPr>
              <a:t>栈操作的边界条件</a:t>
            </a:r>
            <a:r>
              <a:rPr lang="en-US" altLang="zh-CN" sz="3200">
                <a:ea typeface="楷体_GB2312" pitchFamily="49" charset="-122"/>
              </a:rPr>
              <a:t>;</a:t>
            </a:r>
            <a:endParaRPr lang="en-US" altLang="zh-CN" sz="2800">
              <a:solidFill>
                <a:srgbClr val="990000"/>
              </a:solidFill>
              <a:ea typeface="楷体_GB2312" pitchFamily="49" charset="-122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0" y="54483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  4.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栈的链式存储结构</a:t>
            </a:r>
            <a:r>
              <a:rPr lang="zh-CN" altLang="en-US" sz="3200">
                <a:ea typeface="楷体_GB2312" pitchFamily="49" charset="-122"/>
              </a:rPr>
              <a:t> </a:t>
            </a:r>
            <a:endParaRPr lang="zh-CN" altLang="en-US" sz="2800">
              <a:solidFill>
                <a:srgbClr val="990000"/>
              </a:solidFill>
              <a:ea typeface="楷体_GB2312" pitchFamily="49" charset="-122"/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0" y="6030913"/>
            <a:ext cx="7715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  5.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栈数学特性：</a:t>
            </a:r>
            <a:r>
              <a:rPr lang="zh-CN" altLang="en-US" sz="3200">
                <a:ea typeface="楷体_GB2312" pitchFamily="49" charset="-122"/>
              </a:rPr>
              <a:t> </a:t>
            </a:r>
            <a:r>
              <a:rPr lang="en-US" altLang="zh-CN" sz="3200">
                <a:ea typeface="楷体_GB2312" pitchFamily="49" charset="-122"/>
              </a:rPr>
              <a:t>LIFO</a:t>
            </a:r>
            <a:r>
              <a:rPr lang="zh-CN" altLang="en-US" sz="3200">
                <a:ea typeface="楷体_GB2312" pitchFamily="49" charset="-122"/>
              </a:rPr>
              <a:t>特性，输出序列</a:t>
            </a:r>
            <a:endParaRPr lang="zh-CN" altLang="en-US" sz="2800">
              <a:solidFill>
                <a:srgbClr val="99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6" grpId="0" autoUpdateAnimBg="0"/>
      <p:bldP spid="28677" grpId="0" autoUpdateAnimBg="0"/>
      <p:bldP spid="2867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800100" y="2171700"/>
            <a:ext cx="7848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>
                <a:solidFill>
                  <a:schemeClr val="tx2"/>
                </a:solidFill>
                <a:ea typeface="楷体_GB2312" pitchFamily="49" charset="-122"/>
              </a:rPr>
              <a:t>1.</a:t>
            </a:r>
            <a:r>
              <a:rPr lang="en-US" altLang="zh-CN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熟悉各名词、术语的含义，掌握基本概念。</a:t>
            </a:r>
            <a:endParaRPr lang="zh-CN" altLang="en-US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00100" y="3924300"/>
            <a:ext cx="7931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chemeClr val="tx2"/>
                </a:solidFill>
                <a:ea typeface="楷体_GB2312" pitchFamily="49" charset="-122"/>
              </a:rPr>
              <a:t>2.</a:t>
            </a:r>
            <a:r>
              <a:rPr lang="en-US" altLang="zh-CN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理解算法五个要素的确切含义。</a:t>
            </a:r>
            <a:endParaRPr lang="zh-CN" alt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686050" y="1181100"/>
            <a:ext cx="32448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6000" b="1">
                <a:solidFill>
                  <a:schemeClr val="tx2"/>
                </a:solidFill>
                <a:ea typeface="隶书" pitchFamily="49" charset="-122"/>
              </a:rPr>
              <a:t>学习要点</a:t>
            </a:r>
            <a:endParaRPr lang="zh-CN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62000" y="4914900"/>
            <a:ext cx="80010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>
                <a:solidFill>
                  <a:schemeClr val="tx2"/>
                </a:solidFill>
              </a:rPr>
              <a:t>3.</a:t>
            </a:r>
            <a:r>
              <a:rPr lang="en-US" altLang="zh-CN" sz="4000"/>
              <a:t> </a:t>
            </a:r>
            <a:r>
              <a:rPr lang="zh-CN" altLang="en-US" sz="4000">
                <a:solidFill>
                  <a:schemeClr val="tx2"/>
                </a:solidFill>
                <a:ea typeface="楷体_GB2312" pitchFamily="49" charset="-122"/>
              </a:rPr>
              <a:t>掌握计算语句频度和估算算法时间复杂度的方法。</a:t>
            </a:r>
            <a:endParaRPr lang="zh-CN" altLang="en-US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828800" y="285750"/>
            <a:ext cx="4629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6000">
                <a:ea typeface="楷体_GB2312" pitchFamily="49" charset="-122"/>
              </a:rPr>
              <a:t>第一章 绪  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61950" y="1085850"/>
            <a:ext cx="92583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1.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计算表达式</a:t>
            </a:r>
          </a:p>
          <a:p>
            <a:pPr marL="914400" lvl="1" indent="-457200"/>
            <a:r>
              <a:rPr lang="zh-CN" altLang="en-US" sz="3600">
                <a:ea typeface="楷体_GB2312" pitchFamily="49" charset="-122"/>
              </a:rPr>
              <a:t>     前、中和后缀表示法</a:t>
            </a:r>
          </a:p>
          <a:p>
            <a:pPr marL="914400" lvl="1" indent="-457200"/>
            <a:r>
              <a:rPr lang="zh-CN" altLang="en-US" sz="3600">
                <a:ea typeface="楷体_GB2312" pitchFamily="49" charset="-122"/>
              </a:rPr>
              <a:t>     如何从原表达式求得后缀式？</a:t>
            </a:r>
          </a:p>
          <a:p>
            <a:pPr marL="914400" lvl="1" indent="-457200"/>
            <a:r>
              <a:rPr lang="zh-CN" altLang="en-US" sz="3600">
                <a:ea typeface="楷体_GB2312" pitchFamily="49" charset="-122"/>
              </a:rPr>
              <a:t>     如何从后缀式求值？</a:t>
            </a:r>
          </a:p>
          <a:p>
            <a:pPr marL="914400" lvl="1" indent="-457200"/>
            <a:endParaRPr lang="zh-CN" altLang="en-US" sz="3600">
              <a:ea typeface="楷体_GB2312" pitchFamily="49" charset="-122"/>
            </a:endParaRPr>
          </a:p>
          <a:p>
            <a:pPr marL="457200" indent="-457200"/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2.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用栈实现递归过程</a:t>
            </a:r>
          </a:p>
          <a:p>
            <a:pPr marL="914400" lvl="1" indent="-457200">
              <a:buFontTx/>
              <a:buAutoNum type="circleNumDbPlain"/>
            </a:pPr>
            <a:r>
              <a:rPr lang="zh-CN" altLang="en-US" sz="2800">
                <a:ea typeface="楷体_GB2312" pitchFamily="49" charset="-122"/>
              </a:rPr>
              <a:t>保存调用结束时返回地址以及当前的参数等信息；</a:t>
            </a:r>
          </a:p>
          <a:p>
            <a:pPr marL="914400" lvl="1" indent="-457200">
              <a:buFontTx/>
              <a:buAutoNum type="circleNumDbPlain"/>
            </a:pPr>
            <a:r>
              <a:rPr lang="zh-CN" altLang="en-US" sz="2800">
                <a:ea typeface="楷体_GB2312" pitchFamily="49" charset="-122"/>
              </a:rPr>
              <a:t>无条件转移到本次调用入口并执行；</a:t>
            </a:r>
          </a:p>
          <a:p>
            <a:pPr marL="914400" lvl="1" indent="-457200">
              <a:buFontTx/>
              <a:buAutoNum type="circleNumDbPlain"/>
            </a:pPr>
            <a:r>
              <a:rPr lang="zh-CN" altLang="en-US" sz="2800">
                <a:ea typeface="楷体_GB2312" pitchFamily="49" charset="-122"/>
              </a:rPr>
              <a:t>传递返回的数据信息；</a:t>
            </a:r>
          </a:p>
          <a:p>
            <a:pPr marL="914400" lvl="1" indent="-457200">
              <a:buFontTx/>
              <a:buAutoNum type="circleNumDbPlain"/>
            </a:pPr>
            <a:r>
              <a:rPr lang="zh-CN" altLang="en-US" sz="2800">
                <a:ea typeface="楷体_GB2312" pitchFamily="49" charset="-122"/>
              </a:rPr>
              <a:t>本次调用结束，取出保存地址并无条件返回；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47650" y="323850"/>
            <a:ext cx="5810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chemeClr val="accent2"/>
                </a:solidFill>
                <a:ea typeface="楷体_GB2312" pitchFamily="49" charset="-122"/>
              </a:rPr>
              <a:t>二</a:t>
            </a:r>
            <a:r>
              <a:rPr lang="en-US" altLang="zh-CN" sz="4400">
                <a:solidFill>
                  <a:schemeClr val="accent2"/>
                </a:solidFill>
                <a:ea typeface="楷体_GB2312" pitchFamily="49" charset="-122"/>
              </a:rPr>
              <a:t>. </a:t>
            </a:r>
            <a:r>
              <a:rPr lang="zh-CN" altLang="en-US" sz="4400">
                <a:solidFill>
                  <a:schemeClr val="accent2"/>
                </a:solidFill>
                <a:ea typeface="楷体_GB2312" pitchFamily="49" charset="-122"/>
              </a:rPr>
              <a:t>栈的</a:t>
            </a:r>
            <a:r>
              <a:rPr lang="zh-CN" altLang="en-US" sz="4000">
                <a:solidFill>
                  <a:schemeClr val="accent2"/>
                </a:solidFill>
                <a:ea typeface="楷体_GB2312" pitchFamily="49" charset="-122"/>
              </a:rPr>
              <a:t>典型</a:t>
            </a:r>
            <a:r>
              <a:rPr lang="zh-CN" altLang="en-US" sz="4400">
                <a:solidFill>
                  <a:schemeClr val="accent2"/>
                </a:solidFill>
                <a:ea typeface="楷体_GB2312" pitchFamily="49" charset="-122"/>
              </a:rPr>
              <a:t>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19100" y="685800"/>
            <a:ext cx="455295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3.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递归设计方法：</a:t>
            </a:r>
          </a:p>
          <a:p>
            <a:pPr marL="457200" indent="-457200"/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		</a:t>
            </a:r>
            <a:r>
              <a:rPr lang="zh-CN" altLang="en-US" sz="3200" b="1">
                <a:ea typeface="楷体_GB2312" pitchFamily="49" charset="-122"/>
              </a:rPr>
              <a:t>分而治之法</a:t>
            </a:r>
          </a:p>
          <a:p>
            <a:pPr marL="457200" indent="-457200"/>
            <a:r>
              <a:rPr lang="zh-CN" altLang="en-US" sz="3200" b="1">
                <a:ea typeface="楷体_GB2312" pitchFamily="49" charset="-122"/>
              </a:rPr>
              <a:t>		回溯法；</a:t>
            </a:r>
          </a:p>
          <a:p>
            <a:pPr marL="457200" indent="-457200"/>
            <a:r>
              <a:rPr lang="zh-CN" altLang="en-US" sz="3200" b="1">
                <a:ea typeface="楷体_GB2312" pitchFamily="49" charset="-122"/>
              </a:rPr>
              <a:t>		后置递归法；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81000" y="3048000"/>
            <a:ext cx="85153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4.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采用递归算法的三个条件：</a:t>
            </a:r>
          </a:p>
          <a:p>
            <a:pPr marL="914400" lvl="1" indent="-457200">
              <a:buFontTx/>
              <a:buAutoNum type="circleNumDbPlain"/>
            </a:pPr>
            <a:r>
              <a:rPr lang="zh-CN" altLang="en-US" sz="2800">
                <a:ea typeface="楷体_GB2312" pitchFamily="49" charset="-122"/>
              </a:rPr>
              <a:t>能够将一个问题转变成一个与原问题同类的新问题，所不同是处理对象的变化，而这些变化是有规律的。</a:t>
            </a:r>
          </a:p>
          <a:p>
            <a:pPr marL="914400" lvl="1" indent="-457200">
              <a:buFontTx/>
              <a:buAutoNum type="circleNumDbPlain"/>
            </a:pPr>
            <a:r>
              <a:rPr lang="zh-CN" altLang="en-US" sz="2800">
                <a:ea typeface="楷体_GB2312" pitchFamily="49" charset="-122"/>
              </a:rPr>
              <a:t>可以通过上述转换使问题逐步简化；</a:t>
            </a:r>
          </a:p>
          <a:p>
            <a:pPr marL="914400" lvl="1" indent="-457200">
              <a:buFontTx/>
              <a:buAutoNum type="circleNumDbPlain"/>
            </a:pPr>
            <a:r>
              <a:rPr lang="zh-CN" altLang="en-US" sz="2800">
                <a:ea typeface="楷体_GB2312" pitchFamily="49" charset="-122"/>
              </a:rPr>
              <a:t>必须有一个明确的出口，即递归边界；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47650" y="708025"/>
            <a:ext cx="91821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1.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队的定义</a:t>
            </a:r>
            <a:r>
              <a:rPr lang="zh-CN" altLang="en-US" sz="3200"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ea typeface="楷体_GB2312" pitchFamily="49" charset="-122"/>
              </a:rPr>
              <a:t>      限定在表一端进行插入操作，而在另一端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ea typeface="楷体_GB2312" pitchFamily="49" charset="-122"/>
              </a:rPr>
              <a:t>      进行删除操作的线性表。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ea typeface="楷体_GB2312" pitchFamily="49" charset="-122"/>
              </a:rPr>
              <a:t>      队头，队尾，</a:t>
            </a:r>
          </a:p>
          <a:p>
            <a:pPr>
              <a:lnSpc>
                <a:spcPct val="90000"/>
              </a:lnSpc>
            </a:pP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2.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队的基本操作</a:t>
            </a:r>
            <a:r>
              <a:rPr lang="zh-CN" altLang="en-US" sz="3200"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ea typeface="楷体_GB2312" pitchFamily="49" charset="-122"/>
              </a:rPr>
              <a:t>      队空，进队，出队，队满，查看队头元素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36538" y="0"/>
            <a:ext cx="5810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chemeClr val="accent2"/>
                </a:solidFill>
                <a:ea typeface="楷体_GB2312" pitchFamily="49" charset="-122"/>
              </a:rPr>
              <a:t>三</a:t>
            </a:r>
            <a:r>
              <a:rPr lang="en-US" altLang="zh-CN" sz="4400">
                <a:solidFill>
                  <a:schemeClr val="accent2"/>
                </a:solidFill>
                <a:ea typeface="楷体_GB2312" pitchFamily="49" charset="-122"/>
              </a:rPr>
              <a:t>. </a:t>
            </a:r>
            <a:r>
              <a:rPr lang="zh-CN" altLang="en-US" sz="4400">
                <a:solidFill>
                  <a:schemeClr val="accent2"/>
                </a:solidFill>
                <a:ea typeface="楷体_GB2312" pitchFamily="49" charset="-122"/>
              </a:rPr>
              <a:t>队结构的基本概念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0" y="3367088"/>
            <a:ext cx="67818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  3.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队的链式存储结构</a:t>
            </a:r>
            <a:r>
              <a:rPr lang="zh-CN" altLang="en-US" sz="3200">
                <a:ea typeface="楷体_GB2312" pitchFamily="49" charset="-122"/>
              </a:rPr>
              <a:t> </a:t>
            </a:r>
          </a:p>
          <a:p>
            <a:r>
              <a:rPr lang="zh-CN" altLang="en-US" sz="3200">
                <a:ea typeface="楷体_GB2312" pitchFamily="49" charset="-122"/>
              </a:rPr>
              <a:t>         带头结点的单链表形式；</a:t>
            </a:r>
          </a:p>
          <a:p>
            <a:r>
              <a:rPr lang="zh-CN" altLang="en-US" sz="3200">
                <a:ea typeface="楷体_GB2312" pitchFamily="49" charset="-122"/>
              </a:rPr>
              <a:t>         只有尾指针的循环链表形式；</a:t>
            </a:r>
          </a:p>
          <a:p>
            <a:r>
              <a:rPr lang="zh-CN" altLang="en-US" sz="3200">
                <a:ea typeface="楷体_GB2312" pitchFamily="49" charset="-122"/>
              </a:rPr>
              <a:t>         单链队列的存储结构表示；</a:t>
            </a:r>
            <a:endParaRPr lang="zh-CN" altLang="en-US" sz="2800">
              <a:solidFill>
                <a:srgbClr val="990000"/>
              </a:solidFill>
              <a:ea typeface="楷体_GB2312" pitchFamily="49" charset="-122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0" y="5303838"/>
            <a:ext cx="802005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  4.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队的顺序存储结构</a:t>
            </a:r>
            <a:r>
              <a:rPr lang="zh-CN" altLang="en-US" sz="3200">
                <a:ea typeface="楷体_GB2312" pitchFamily="49" charset="-122"/>
              </a:rPr>
              <a:t>   </a:t>
            </a:r>
          </a:p>
          <a:p>
            <a:r>
              <a:rPr lang="zh-CN" altLang="en-US" sz="3200">
                <a:ea typeface="楷体_GB2312" pitchFamily="49" charset="-122"/>
              </a:rPr>
              <a:t>	循环队列：长度，</a:t>
            </a:r>
            <a:r>
              <a:rPr lang="zh-CN" altLang="en-US" sz="2800">
                <a:solidFill>
                  <a:srgbClr val="990000"/>
                </a:solidFill>
                <a:ea typeface="楷体_GB2312" pitchFamily="49" charset="-122"/>
              </a:rPr>
              <a:t>空和满，指针变化；</a:t>
            </a:r>
          </a:p>
          <a:p>
            <a:r>
              <a:rPr lang="zh-CN" altLang="en-US" sz="2800">
                <a:solidFill>
                  <a:srgbClr val="990000"/>
                </a:solidFill>
                <a:ea typeface="楷体_GB2312" pitchFamily="49" charset="-122"/>
              </a:rPr>
              <a:t>           </a:t>
            </a:r>
            <a:r>
              <a:rPr lang="zh-CN" altLang="en-US" sz="3200">
                <a:ea typeface="楷体_GB2312" pitchFamily="49" charset="-122"/>
              </a:rPr>
              <a:t>循环队列顺序存储结构表示；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1595438"/>
            <a:ext cx="923925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一、串的基本概念</a:t>
            </a:r>
          </a:p>
          <a:p>
            <a:pPr marL="914400" lvl="1" indent="-457200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由零个或多个字符组成的有限字符序列。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914400" lvl="1" indent="-457200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	</a:t>
            </a:r>
          </a:p>
          <a:p>
            <a:pPr marL="914400" lvl="1" indent="-457200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是每个元素仅由一个字符组成特殊的线性表；</a:t>
            </a:r>
          </a:p>
          <a:p>
            <a:pPr marL="914400" lvl="1" indent="-457200"/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 marL="914400" lvl="1" indent="-457200">
              <a:spcBef>
                <a:spcPct val="40000"/>
              </a:spcBef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	 子串，串的长度，空串，空格串；</a:t>
            </a:r>
          </a:p>
          <a:p>
            <a:pPr marL="914400" lvl="1" indent="-457200">
              <a:spcBef>
                <a:spcPct val="40000"/>
              </a:spcBef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串的基本操作定义；</a:t>
            </a:r>
          </a:p>
          <a:p>
            <a:pPr marL="914400" lvl="1" indent="-457200">
              <a:spcBef>
                <a:spcPct val="40000"/>
              </a:spcBef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串的最小操作子集；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581150" y="223838"/>
            <a:ext cx="57340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6000">
                <a:ea typeface="楷体_GB2312" pitchFamily="49" charset="-122"/>
              </a:rPr>
              <a:t>第四章 串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23850" y="261938"/>
            <a:ext cx="56578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二、串的模式匹配算法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61950" y="947738"/>
            <a:ext cx="56578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简单模式匹配算法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61950" y="3729038"/>
            <a:ext cx="56578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无回溯的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KMP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匹配算法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781050" y="1576388"/>
            <a:ext cx="8362950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ea typeface="楷体_GB2312" pitchFamily="49" charset="-122"/>
              </a:rPr>
              <a:t>    </a:t>
            </a:r>
            <a:r>
              <a:rPr lang="zh-CN" altLang="en-US" sz="2800" b="1">
                <a:ea typeface="楷体_GB2312" pitchFamily="49" charset="-122"/>
              </a:rPr>
              <a:t>从主串的第一个字符开始与模式串的第一个字符比较，相等则继续，不等则回溯到主串的第二个字符与模式串的第一个字符进行比较，</a:t>
            </a:r>
            <a:r>
              <a:rPr lang="en-US" altLang="zh-CN" sz="2800" b="1">
                <a:ea typeface="楷体_GB2312" pitchFamily="49" charset="-122"/>
              </a:rPr>
              <a:t>…</a:t>
            </a:r>
            <a:r>
              <a:rPr lang="zh-CN" altLang="en-US" sz="2800" b="1">
                <a:ea typeface="楷体_GB2312" pitchFamily="49" charset="-122"/>
              </a:rPr>
              <a:t>，</a:t>
            </a:r>
          </a:p>
          <a:p>
            <a:r>
              <a:rPr lang="zh-CN" altLang="en-US" sz="2800" b="1">
                <a:ea typeface="楷体_GB2312" pitchFamily="49" charset="-122"/>
              </a:rPr>
              <a:t>	最好情况下：</a:t>
            </a:r>
            <a:r>
              <a:rPr lang="en-US" altLang="zh-CN" sz="2800" b="1">
                <a:ea typeface="楷体_GB2312" pitchFamily="49" charset="-122"/>
              </a:rPr>
              <a:t>O</a:t>
            </a:r>
            <a:r>
              <a:rPr lang="zh-CN" altLang="en-US" sz="2800" b="1">
                <a:ea typeface="楷体_GB2312" pitchFamily="49" charset="-122"/>
              </a:rPr>
              <a:t>（</a:t>
            </a:r>
            <a:r>
              <a:rPr lang="en-US" altLang="zh-CN" sz="2800" b="1">
                <a:ea typeface="楷体_GB2312" pitchFamily="49" charset="-122"/>
              </a:rPr>
              <a:t>n</a:t>
            </a:r>
            <a:r>
              <a:rPr lang="zh-CN" altLang="en-US" sz="2800" b="1">
                <a:ea typeface="楷体_GB2312" pitchFamily="49" charset="-122"/>
              </a:rPr>
              <a:t>＋</a:t>
            </a:r>
            <a:r>
              <a:rPr lang="en-US" altLang="zh-CN" sz="2800" b="1">
                <a:ea typeface="楷体_GB2312" pitchFamily="49" charset="-122"/>
              </a:rPr>
              <a:t>m</a:t>
            </a:r>
            <a:r>
              <a:rPr lang="zh-CN" altLang="en-US" sz="2800" b="1">
                <a:ea typeface="楷体_GB2312" pitchFamily="49" charset="-122"/>
              </a:rPr>
              <a:t>）</a:t>
            </a:r>
          </a:p>
          <a:p>
            <a:r>
              <a:rPr lang="zh-CN" altLang="en-US" sz="2800" b="1">
                <a:ea typeface="楷体_GB2312" pitchFamily="49" charset="-122"/>
              </a:rPr>
              <a:t>	最坏情况下：</a:t>
            </a:r>
            <a:r>
              <a:rPr lang="en-US" altLang="zh-CN" sz="2800" b="1">
                <a:ea typeface="楷体_GB2312" pitchFamily="49" charset="-122"/>
              </a:rPr>
              <a:t>O</a:t>
            </a:r>
            <a:r>
              <a:rPr lang="zh-CN" altLang="en-US" sz="2800" b="1">
                <a:ea typeface="楷体_GB2312" pitchFamily="49" charset="-122"/>
              </a:rPr>
              <a:t>（</a:t>
            </a:r>
            <a:r>
              <a:rPr lang="en-US" altLang="zh-CN" sz="2800" b="1">
                <a:ea typeface="楷体_GB2312" pitchFamily="49" charset="-122"/>
              </a:rPr>
              <a:t>n×m</a:t>
            </a:r>
            <a:r>
              <a:rPr lang="zh-CN" altLang="en-US" sz="2800" b="1">
                <a:ea typeface="楷体_GB2312" pitchFamily="49" charset="-122"/>
              </a:rPr>
              <a:t>）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400050" y="4376738"/>
            <a:ext cx="8496300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ea typeface="楷体_GB2312" pitchFamily="49" charset="-122"/>
              </a:rPr>
              <a:t>      </a:t>
            </a:r>
            <a:r>
              <a:rPr lang="zh-CN" altLang="en-US" sz="2800" b="1">
                <a:ea typeface="楷体_GB2312" pitchFamily="49" charset="-122"/>
              </a:rPr>
              <a:t>每当一趟匹配失败时，不需要回退主串指针，只需要根据</a:t>
            </a:r>
            <a:r>
              <a:rPr lang="en-US" altLang="zh-CN" sz="2800" b="1">
                <a:ea typeface="楷体_GB2312" pitchFamily="49" charset="-122"/>
              </a:rPr>
              <a:t>next[]</a:t>
            </a:r>
            <a:r>
              <a:rPr lang="zh-CN" altLang="en-US" sz="2800" b="1">
                <a:ea typeface="楷体_GB2312" pitchFamily="49" charset="-122"/>
              </a:rPr>
              <a:t>数组值将模式串向右移动</a:t>
            </a:r>
            <a:r>
              <a:rPr lang="en-US" altLang="zh-CN" sz="2800" b="1">
                <a:ea typeface="楷体_GB2312" pitchFamily="49" charset="-122"/>
              </a:rPr>
              <a:t>next[j]</a:t>
            </a:r>
            <a:r>
              <a:rPr lang="zh-CN" altLang="en-US" sz="2800" b="1">
                <a:ea typeface="楷体_GB2312" pitchFamily="49" charset="-122"/>
              </a:rPr>
              <a:t>值。</a:t>
            </a:r>
          </a:p>
          <a:p>
            <a:r>
              <a:rPr lang="zh-CN" altLang="en-US" sz="2800" b="1">
                <a:ea typeface="楷体_GB2312" pitchFamily="49" charset="-122"/>
              </a:rPr>
              <a:t>    </a:t>
            </a:r>
            <a:r>
              <a:rPr lang="en-US" altLang="zh-CN" sz="2800" b="1">
                <a:ea typeface="楷体_GB2312" pitchFamily="49" charset="-122"/>
              </a:rPr>
              <a:t>next</a:t>
            </a:r>
            <a:r>
              <a:rPr lang="zh-CN" altLang="en-US" sz="2800" b="1">
                <a:ea typeface="楷体_GB2312" pitchFamily="49" charset="-122"/>
              </a:rPr>
              <a:t>数组值与主串无关，只与模式串有关。</a:t>
            </a:r>
          </a:p>
          <a:p>
            <a:r>
              <a:rPr lang="zh-CN" altLang="en-US" sz="2800" b="1">
                <a:ea typeface="楷体_GB2312" pitchFamily="49" charset="-122"/>
              </a:rPr>
              <a:t>    </a:t>
            </a:r>
            <a:r>
              <a:rPr lang="en-US" altLang="zh-CN" sz="2800" b="1">
                <a:ea typeface="楷体_GB2312" pitchFamily="49" charset="-122"/>
              </a:rPr>
              <a:t>next</a:t>
            </a:r>
            <a:r>
              <a:rPr lang="zh-CN" altLang="en-US" sz="2800" b="1">
                <a:ea typeface="楷体_GB2312" pitchFamily="49" charset="-122"/>
              </a:rPr>
              <a:t>函数的定义，</a:t>
            </a:r>
            <a:r>
              <a:rPr lang="en-US" altLang="zh-CN" sz="2800" b="1">
                <a:ea typeface="楷体_GB2312" pitchFamily="49" charset="-122"/>
              </a:rPr>
              <a:t>next</a:t>
            </a:r>
            <a:r>
              <a:rPr lang="zh-CN" altLang="en-US" sz="2800" b="1">
                <a:ea typeface="楷体_GB2312" pitchFamily="49" charset="-122"/>
              </a:rPr>
              <a:t>数组的计算。</a:t>
            </a:r>
          </a:p>
          <a:p>
            <a:r>
              <a:rPr lang="zh-CN" altLang="en-US" sz="2800" b="1">
                <a:ea typeface="楷体_GB2312" pitchFamily="49" charset="-122"/>
              </a:rPr>
              <a:t>    </a:t>
            </a:r>
            <a:r>
              <a:rPr lang="en-US" altLang="zh-CN" sz="2800" b="1">
                <a:ea typeface="楷体_GB2312" pitchFamily="49" charset="-122"/>
              </a:rPr>
              <a:t>KMP</a:t>
            </a:r>
            <a:r>
              <a:rPr lang="zh-CN" altLang="en-US" sz="2800" b="1">
                <a:ea typeface="楷体_GB2312" pitchFamily="49" charset="-122"/>
              </a:rPr>
              <a:t>算法的时间复杂度</a:t>
            </a:r>
            <a:r>
              <a:rPr lang="en-US" altLang="zh-CN" sz="2800" b="1">
                <a:ea typeface="楷体_GB2312" pitchFamily="49" charset="-122"/>
              </a:rPr>
              <a:t>O</a:t>
            </a:r>
            <a:r>
              <a:rPr lang="zh-CN" altLang="en-US" sz="2800" b="1">
                <a:ea typeface="楷体_GB2312" pitchFamily="49" charset="-122"/>
              </a:rPr>
              <a:t>（</a:t>
            </a:r>
            <a:r>
              <a:rPr lang="en-US" altLang="zh-CN" sz="2800" b="1">
                <a:ea typeface="楷体_GB2312" pitchFamily="49" charset="-122"/>
              </a:rPr>
              <a:t>n+m</a:t>
            </a:r>
            <a:r>
              <a:rPr lang="zh-CN" altLang="en-US" sz="2800" b="1">
                <a:ea typeface="楷体_GB2312" pitchFamily="49" charset="-122"/>
              </a:rPr>
              <a:t>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  <p:bldP spid="3584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957263" y="223838"/>
            <a:ext cx="7315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6000">
                <a:ea typeface="楷体_GB2312" pitchFamily="49" charset="-122"/>
              </a:rPr>
              <a:t>第五章 数组与广义表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0" y="1314450"/>
            <a:ext cx="92440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altLang="zh-CN" sz="3600" b="1">
                <a:solidFill>
                  <a:srgbClr val="0066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线性表的推广：表的元素本身也是一个数据结构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0" y="2033588"/>
            <a:ext cx="9620250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altLang="zh-CN" sz="36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en-US" altLang="zh-CN" sz="32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32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数组的基本概念：</a:t>
            </a:r>
          </a:p>
          <a:p>
            <a:pPr marL="457200" indent="-457200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定义：由下标和值组成的有序对的集合；</a:t>
            </a:r>
          </a:p>
          <a:p>
            <a:pPr marL="457200" indent="-457200"/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数组一旦被定义，其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维数和维界不再改变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57200" indent="-457200"/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元素具有相同的数据类型；</a:t>
            </a:r>
          </a:p>
          <a:p>
            <a:pPr marL="457200" indent="-457200"/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对数组的操作只有两种：</a:t>
            </a:r>
          </a:p>
          <a:p>
            <a:pPr marL="457200" indent="-457200"/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    给定一组下标，存取相应的数据元素；</a:t>
            </a:r>
          </a:p>
          <a:p>
            <a:pPr marL="457200" indent="-457200"/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    给定一组下标，修改相应元素中的数据值；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06400" y="898525"/>
            <a:ext cx="847566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zh-CN" altLang="en-US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en-US" altLang="zh-CN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数组的顺序存储结构</a:t>
            </a:r>
            <a:r>
              <a:rPr lang="en-US" altLang="zh-CN" sz="28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没有链式存储结构</a:t>
            </a:r>
            <a:r>
              <a:rPr lang="en-US" altLang="zh-CN" sz="28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/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以行为主序存储方式及其地址的映象；</a:t>
            </a:r>
          </a:p>
          <a:p>
            <a:pPr marL="457200" indent="-457200"/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		 以列为主序存储方式及其地址的映象；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49250" y="2822575"/>
            <a:ext cx="8475663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zh-CN" altLang="en-US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en-US" altLang="zh-CN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随机稀疏矩阵的压缩存储方法</a:t>
            </a:r>
          </a:p>
          <a:p>
            <a:pPr marL="1828800" lvl="3" indent="-457200"/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三元组顺序表</a:t>
            </a:r>
          </a:p>
          <a:p>
            <a:pPr marL="1828800" lvl="3" indent="-457200"/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十字链表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50850" y="0"/>
            <a:ext cx="721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zh-CN" altLang="en-US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en-US" altLang="zh-CN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广义表的基本概念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014413" y="608013"/>
            <a:ext cx="58832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ea typeface="楷体_GB2312" pitchFamily="49" charset="-122"/>
              </a:rPr>
              <a:t>广义表是</a:t>
            </a:r>
            <a:r>
              <a:rPr lang="zh-CN" altLang="en-US" sz="3200" b="1">
                <a:ea typeface="楷体_GB2312" pitchFamily="49" charset="-122"/>
              </a:rPr>
              <a:t>递归</a:t>
            </a:r>
            <a:r>
              <a:rPr lang="zh-CN" altLang="en-US" sz="3200">
                <a:ea typeface="楷体_GB2312" pitchFamily="49" charset="-122"/>
              </a:rPr>
              <a:t>定义的</a:t>
            </a:r>
            <a:r>
              <a:rPr lang="zh-CN" altLang="en-US" sz="3200" b="1">
                <a:ea typeface="楷体_GB2312" pitchFamily="49" charset="-122"/>
              </a:rPr>
              <a:t>线性结构</a:t>
            </a:r>
            <a:r>
              <a:rPr lang="zh-CN" altLang="en-US" sz="3200">
                <a:ea typeface="楷体_GB2312" pitchFamily="49" charset="-122"/>
              </a:rPr>
              <a:t>，</a:t>
            </a:r>
            <a:endParaRPr lang="zh-CN" altLang="en-US" sz="320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512888" y="1055688"/>
            <a:ext cx="5697537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>
                <a:ea typeface="楷体_GB2312" pitchFamily="49" charset="-122"/>
              </a:rPr>
              <a:t>       </a:t>
            </a:r>
            <a:r>
              <a:rPr lang="en-US" altLang="zh-CN" sz="3200">
                <a:ea typeface="楷体_GB2312" pitchFamily="49" charset="-122"/>
              </a:rPr>
              <a:t>LS = ( </a:t>
            </a:r>
            <a:r>
              <a:rPr lang="en-US" altLang="zh-CN" sz="3200"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3200" baseline="-25000">
                <a:ea typeface="楷体_GB2312" pitchFamily="49" charset="-122"/>
              </a:rPr>
              <a:t>1</a:t>
            </a:r>
            <a:r>
              <a:rPr lang="en-US" altLang="zh-CN" sz="3200">
                <a:ea typeface="楷体_GB2312" pitchFamily="49" charset="-122"/>
              </a:rPr>
              <a:t>, </a:t>
            </a:r>
            <a:r>
              <a:rPr lang="en-US" altLang="zh-CN" sz="3200"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3200" baseline="-25000">
                <a:ea typeface="楷体_GB2312" pitchFamily="49" charset="-122"/>
              </a:rPr>
              <a:t>2</a:t>
            </a:r>
            <a:r>
              <a:rPr lang="en-US" altLang="zh-CN" sz="3200">
                <a:ea typeface="楷体_GB2312" pitchFamily="49" charset="-122"/>
              </a:rPr>
              <a:t>, </a:t>
            </a:r>
            <a:r>
              <a:rPr lang="en-US" altLang="zh-CN" sz="3200">
                <a:ea typeface="楷体_GB2312" pitchFamily="49" charset="-122"/>
                <a:sym typeface="Symbol" pitchFamily="18" charset="2"/>
              </a:rPr>
              <a:t></a:t>
            </a:r>
            <a:r>
              <a:rPr lang="en-US" altLang="zh-CN" sz="3200">
                <a:ea typeface="楷体_GB2312" pitchFamily="49" charset="-122"/>
              </a:rPr>
              <a:t>, </a:t>
            </a:r>
            <a:r>
              <a:rPr lang="en-US" altLang="zh-CN" sz="3200"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3200" baseline="-25000">
                <a:ea typeface="楷体_GB2312" pitchFamily="49" charset="-122"/>
              </a:rPr>
              <a:t>n</a:t>
            </a:r>
            <a:r>
              <a:rPr lang="en-US" altLang="zh-CN" sz="3200">
                <a:ea typeface="楷体_GB2312" pitchFamily="49" charset="-122"/>
              </a:rPr>
              <a:t> )</a:t>
            </a:r>
          </a:p>
          <a:p>
            <a:r>
              <a:rPr lang="zh-CN" altLang="en-US" sz="3200">
                <a:ea typeface="楷体_GB2312" pitchFamily="49" charset="-122"/>
              </a:rPr>
              <a:t>其中：</a:t>
            </a:r>
            <a:r>
              <a:rPr lang="zh-CN" altLang="en-US" sz="3200"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3200" baseline="-25000">
                <a:ea typeface="楷体_GB2312" pitchFamily="49" charset="-122"/>
              </a:rPr>
              <a:t>i</a:t>
            </a:r>
            <a:r>
              <a:rPr lang="en-US" altLang="zh-CN" sz="3200">
                <a:ea typeface="楷体_GB2312" pitchFamily="49" charset="-122"/>
              </a:rPr>
              <a:t>  </a:t>
            </a:r>
            <a:r>
              <a:rPr lang="zh-CN" altLang="en-US" sz="3200">
                <a:ea typeface="楷体_GB2312" pitchFamily="49" charset="-122"/>
              </a:rPr>
              <a:t>或为原子 或为广义表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995363" y="2074863"/>
            <a:ext cx="58848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ea typeface="楷体_GB2312" pitchFamily="49" charset="-122"/>
              </a:rPr>
              <a:t>广义表是一个</a:t>
            </a:r>
            <a:r>
              <a:rPr lang="zh-CN" altLang="en-US" sz="3200" b="1">
                <a:ea typeface="楷体_GB2312" pitchFamily="49" charset="-122"/>
              </a:rPr>
              <a:t>多层次</a:t>
            </a:r>
            <a:r>
              <a:rPr lang="zh-CN" altLang="en-US" sz="3200">
                <a:ea typeface="楷体_GB2312" pitchFamily="49" charset="-122"/>
              </a:rPr>
              <a:t>的</a:t>
            </a:r>
            <a:r>
              <a:rPr lang="zh-CN" altLang="en-US" sz="3200" b="1">
                <a:ea typeface="楷体_GB2312" pitchFamily="49" charset="-122"/>
              </a:rPr>
              <a:t>线性结构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981075" y="2627313"/>
            <a:ext cx="630555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ea typeface="楷体_GB2312" pitchFamily="49" charset="-122"/>
              </a:rPr>
              <a:t>广义表的结构特点：</a:t>
            </a:r>
          </a:p>
          <a:p>
            <a:r>
              <a:rPr lang="zh-CN" altLang="en-US" sz="3200">
                <a:ea typeface="楷体_GB2312" pitchFamily="49" charset="-122"/>
              </a:rPr>
              <a:t>    长度，深度（原子，空表</a:t>
            </a:r>
            <a:r>
              <a:rPr lang="en-US" altLang="zh-CN" sz="3200">
                <a:ea typeface="楷体_GB2312" pitchFamily="49" charset="-122"/>
              </a:rPr>
              <a:t>=0</a:t>
            </a:r>
            <a:r>
              <a:rPr lang="zh-CN" altLang="en-US" sz="3200">
                <a:ea typeface="楷体_GB2312" pitchFamily="49" charset="-122"/>
              </a:rPr>
              <a:t>）；</a:t>
            </a:r>
          </a:p>
          <a:p>
            <a:r>
              <a:rPr lang="zh-CN" altLang="en-US" sz="3200">
                <a:ea typeface="楷体_GB2312" pitchFamily="49" charset="-122"/>
              </a:rPr>
              <a:t>    表头，表尾；</a:t>
            </a:r>
            <a:endParaRPr lang="zh-CN" altLang="en-US" sz="32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77825" y="4024313"/>
            <a:ext cx="8448675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zh-CN" altLang="en-US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四</a:t>
            </a:r>
            <a:r>
              <a:rPr lang="en-US" altLang="zh-CN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广义表的表示方法</a:t>
            </a:r>
            <a:r>
              <a:rPr lang="zh-CN" altLang="en-US" sz="28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（没有顺序存储结构）</a:t>
            </a:r>
          </a:p>
          <a:p>
            <a:pPr marL="457200" indent="-457200"/>
            <a:r>
              <a:rPr lang="zh-CN" altLang="en-US" sz="3200" b="1">
                <a:solidFill>
                  <a:srgbClr val="006666"/>
                </a:solidFill>
                <a:latin typeface="楷体_GB2312" pitchFamily="49" charset="-122"/>
                <a:ea typeface="楷体_GB2312" pitchFamily="49" charset="-122"/>
              </a:rPr>
              <a:t>     表结点和原子结点；</a:t>
            </a:r>
          </a:p>
          <a:p>
            <a:pPr marL="457200" indent="-457200"/>
            <a:r>
              <a:rPr lang="zh-CN" altLang="en-US" sz="3200" b="1">
                <a:solidFill>
                  <a:srgbClr val="006666"/>
                </a:solidFill>
                <a:latin typeface="楷体_GB2312" pitchFamily="49" charset="-122"/>
                <a:ea typeface="楷体_GB2312" pitchFamily="49" charset="-122"/>
              </a:rPr>
              <a:t>     表头表尾分析法；</a:t>
            </a:r>
          </a:p>
          <a:p>
            <a:pPr marL="457200" indent="-457200"/>
            <a:r>
              <a:rPr lang="zh-CN" altLang="en-US" sz="3200" b="1">
                <a:solidFill>
                  <a:srgbClr val="006666"/>
                </a:solidFill>
                <a:latin typeface="楷体_GB2312" pitchFamily="49" charset="-122"/>
                <a:ea typeface="楷体_GB2312" pitchFamily="49" charset="-122"/>
              </a:rPr>
              <a:t>     子表分析法；     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333375" y="6051550"/>
            <a:ext cx="8067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五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广义表的应用：深度，复制和创建算法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utoUpdateAnimBg="0"/>
      <p:bldP spid="39940" grpId="0" autoUpdateAnimBg="0"/>
      <p:bldP spid="39941" grpId="0" autoUpdateAnimBg="0"/>
      <p:bldP spid="39942" grpId="0" autoUpdateAnimBg="0"/>
      <p:bldP spid="39943" grpId="0" autoUpdateAnimBg="0"/>
      <p:bldP spid="3994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28600" y="1022350"/>
            <a:ext cx="8656638" cy="573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4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一、树的基本概念</a:t>
            </a:r>
          </a:p>
          <a:p>
            <a:pPr algn="just">
              <a:lnSpc>
                <a:spcPct val="125000"/>
              </a:lnSpc>
            </a:pP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  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1.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树的抽象数据类型定义</a:t>
            </a:r>
          </a:p>
          <a:p>
            <a:pPr algn="just">
              <a:lnSpc>
                <a:spcPct val="125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2.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树的特性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algn="just">
              <a:lnSpc>
                <a:spcPct val="125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    递归定义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algn="just">
              <a:lnSpc>
                <a:spcPct val="125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除根之外只有一个前驱，多个后继；</a:t>
            </a:r>
          </a:p>
          <a:p>
            <a:pPr algn="just">
              <a:lnSpc>
                <a:spcPct val="125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3.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基本术语：</a:t>
            </a:r>
          </a:p>
          <a:p>
            <a:pPr algn="just">
              <a:lnSpc>
                <a:spcPct val="125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    结点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结点的度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树的度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叶子结点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pPr algn="just">
              <a:lnSpc>
                <a:spcPct val="125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分支结点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结点的层次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b="1">
                <a:ea typeface="楷体_GB2312" pitchFamily="49" charset="-122"/>
              </a:rPr>
              <a:t>树的深度</a:t>
            </a:r>
            <a:r>
              <a:rPr lang="en-US" altLang="zh-CN" sz="3200" b="1">
                <a:ea typeface="楷体_GB2312" pitchFamily="49" charset="-122"/>
              </a:rPr>
              <a:t>,</a:t>
            </a:r>
          </a:p>
          <a:p>
            <a:pPr algn="just">
              <a:lnSpc>
                <a:spcPct val="125000"/>
              </a:lnSpc>
            </a:pPr>
            <a:r>
              <a:rPr lang="en-US" altLang="zh-CN" sz="3200" b="1">
                <a:ea typeface="楷体_GB2312" pitchFamily="49" charset="-122"/>
              </a:rPr>
              <a:t>             </a:t>
            </a:r>
            <a:r>
              <a:rPr lang="zh-CN" altLang="en-US" sz="3200" b="1">
                <a:ea typeface="楷体_GB2312" pitchFamily="49" charset="-122"/>
              </a:rPr>
              <a:t>有向树</a:t>
            </a:r>
            <a:r>
              <a:rPr lang="en-US" altLang="zh-CN" sz="3200" b="1">
                <a:ea typeface="楷体_GB2312" pitchFamily="49" charset="-122"/>
              </a:rPr>
              <a:t>,</a:t>
            </a:r>
            <a:r>
              <a:rPr lang="zh-CN" altLang="en-US" sz="3200" b="1">
                <a:ea typeface="楷体_GB2312" pitchFamily="49" charset="-122"/>
              </a:rPr>
              <a:t>有序树</a:t>
            </a:r>
            <a:r>
              <a:rPr lang="en-US" altLang="zh-CN" sz="3200" b="1">
                <a:ea typeface="楷体_GB2312" pitchFamily="49" charset="-122"/>
              </a:rPr>
              <a:t>,</a:t>
            </a:r>
            <a:r>
              <a:rPr lang="zh-CN" altLang="en-US" sz="3200" b="1">
                <a:ea typeface="楷体_GB2312" pitchFamily="49" charset="-122"/>
              </a:rPr>
              <a:t>无序树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892175" y="38100"/>
            <a:ext cx="73199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6000">
                <a:ea typeface="楷体_GB2312" pitchFamily="49" charset="-122"/>
              </a:rPr>
              <a:t>第六章 树和二叉树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98450" y="939800"/>
            <a:ext cx="8845550" cy="48180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45000"/>
              </a:spcBef>
            </a:pPr>
            <a:r>
              <a:rPr lang="en-US" altLang="zh-CN" sz="3200" b="1">
                <a:solidFill>
                  <a:srgbClr val="000099"/>
                </a:solidFill>
                <a:ea typeface="楷体_GB2312" pitchFamily="49" charset="-122"/>
              </a:rPr>
              <a:t>   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4. 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树的表示方法</a:t>
            </a:r>
          </a:p>
          <a:p>
            <a:pPr>
              <a:spcBef>
                <a:spcPct val="45000"/>
              </a:spcBef>
            </a:pPr>
            <a:r>
              <a:rPr lang="zh-CN" altLang="en-US" sz="3200" b="1">
                <a:solidFill>
                  <a:srgbClr val="0000FF"/>
                </a:solidFill>
                <a:ea typeface="隶书" pitchFamily="49" charset="-122"/>
              </a:rPr>
              <a:t>	  </a:t>
            </a:r>
            <a:r>
              <a:rPr lang="zh-CN" altLang="en-US" sz="3200" b="1">
                <a:solidFill>
                  <a:srgbClr val="000099"/>
                </a:solidFill>
                <a:ea typeface="楷体_GB2312" pitchFamily="49" charset="-122"/>
              </a:rPr>
              <a:t>广义表表示；</a:t>
            </a:r>
          </a:p>
          <a:p>
            <a:pPr>
              <a:spcBef>
                <a:spcPct val="45000"/>
              </a:spcBef>
            </a:pPr>
            <a:r>
              <a:rPr lang="zh-CN" altLang="en-US" sz="3200" b="1">
                <a:solidFill>
                  <a:srgbClr val="000099"/>
                </a:solidFill>
                <a:ea typeface="楷体_GB2312" pitchFamily="49" charset="-122"/>
              </a:rPr>
              <a:t>	  双亲表示法；</a:t>
            </a:r>
          </a:p>
          <a:p>
            <a:pPr>
              <a:spcBef>
                <a:spcPct val="45000"/>
              </a:spcBef>
            </a:pPr>
            <a:r>
              <a:rPr lang="zh-CN" altLang="en-US" sz="3200" b="1">
                <a:solidFill>
                  <a:srgbClr val="000099"/>
                </a:solidFill>
                <a:ea typeface="楷体_GB2312" pitchFamily="49" charset="-122"/>
              </a:rPr>
              <a:t>	  孩子链表表示法；</a:t>
            </a:r>
          </a:p>
          <a:p>
            <a:pPr>
              <a:spcBef>
                <a:spcPct val="45000"/>
              </a:spcBef>
            </a:pPr>
            <a:r>
              <a:rPr lang="zh-CN" altLang="en-US" sz="3200" b="1">
                <a:solidFill>
                  <a:srgbClr val="000099"/>
                </a:solidFill>
                <a:ea typeface="楷体_GB2312" pitchFamily="49" charset="-122"/>
              </a:rPr>
              <a:t>	  树的二叉链表</a:t>
            </a:r>
            <a:r>
              <a:rPr lang="en-US" altLang="zh-CN" sz="3200" b="1">
                <a:solidFill>
                  <a:srgbClr val="000099"/>
                </a:solidFill>
                <a:ea typeface="楷体_GB2312" pitchFamily="49" charset="-122"/>
              </a:rPr>
              <a:t>(</a:t>
            </a:r>
            <a:r>
              <a:rPr lang="zh-CN" altLang="en-US" sz="3200" b="1">
                <a:solidFill>
                  <a:srgbClr val="000099"/>
                </a:solidFill>
                <a:ea typeface="楷体_GB2312" pitchFamily="49" charset="-122"/>
              </a:rPr>
              <a:t>孩子</a:t>
            </a:r>
            <a:r>
              <a:rPr lang="en-US" altLang="zh-CN" sz="3200" b="1">
                <a:solidFill>
                  <a:srgbClr val="000099"/>
                </a:solidFill>
                <a:ea typeface="楷体_GB2312" pitchFamily="49" charset="-122"/>
              </a:rPr>
              <a:t>-</a:t>
            </a:r>
            <a:r>
              <a:rPr lang="zh-CN" altLang="en-US" sz="3200" b="1">
                <a:solidFill>
                  <a:srgbClr val="000099"/>
                </a:solidFill>
                <a:ea typeface="楷体_GB2312" pitchFamily="49" charset="-122"/>
              </a:rPr>
              <a:t>兄弟）存储表示法；</a:t>
            </a:r>
          </a:p>
          <a:p>
            <a:pPr>
              <a:spcBef>
                <a:spcPct val="45000"/>
              </a:spcBef>
            </a:pPr>
            <a:r>
              <a:rPr lang="zh-CN" altLang="en-US" sz="3200" b="1">
                <a:solidFill>
                  <a:srgbClr val="000099"/>
                </a:solidFill>
                <a:ea typeface="楷体_GB2312" pitchFamily="49" charset="-122"/>
              </a:rPr>
              <a:t>   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5. 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树的先根，后根，层次遍历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算法</a:t>
            </a:r>
          </a:p>
          <a:p>
            <a:pPr>
              <a:spcBef>
                <a:spcPct val="45000"/>
              </a:spcBef>
            </a:pPr>
            <a:r>
              <a:rPr lang="zh-CN" altLang="en-US" sz="3200" b="1">
                <a:solidFill>
                  <a:srgbClr val="000099"/>
                </a:solidFill>
                <a:ea typeface="楷体_GB2312" pitchFamily="49" charset="-122"/>
              </a:rPr>
              <a:t>   </a:t>
            </a:r>
            <a:r>
              <a:rPr lang="en-US" altLang="zh-CN" sz="3200" b="1">
                <a:solidFill>
                  <a:srgbClr val="000099"/>
                </a:solidFill>
                <a:ea typeface="楷体_GB2312" pitchFamily="49" charset="-122"/>
              </a:rPr>
              <a:t>6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. 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求树的深度算法，访问路径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算法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；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47650" y="571500"/>
            <a:ext cx="6343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chemeClr val="accent2"/>
                </a:solidFill>
                <a:ea typeface="楷体_GB2312" pitchFamily="49" charset="-122"/>
              </a:rPr>
              <a:t>一</a:t>
            </a:r>
            <a:r>
              <a:rPr lang="en-US" altLang="zh-CN" sz="4400">
                <a:solidFill>
                  <a:schemeClr val="accent2"/>
                </a:solidFill>
                <a:ea typeface="楷体_GB2312" pitchFamily="49" charset="-122"/>
              </a:rPr>
              <a:t>.  </a:t>
            </a:r>
            <a:r>
              <a:rPr lang="zh-CN" altLang="en-US" sz="4400">
                <a:solidFill>
                  <a:schemeClr val="accent2"/>
                </a:solidFill>
                <a:ea typeface="楷体_GB2312" pitchFamily="49" charset="-122"/>
              </a:rPr>
              <a:t>什么是数据结构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52475" y="1885950"/>
            <a:ext cx="6343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ea typeface="楷体_GB2312" pitchFamily="49" charset="-122"/>
              </a:rPr>
              <a:t>数据结构</a:t>
            </a:r>
            <a:r>
              <a:rPr lang="en-US" altLang="zh-CN" sz="3600">
                <a:ea typeface="楷体_GB2312" pitchFamily="49" charset="-122"/>
              </a:rPr>
              <a:t>+</a:t>
            </a:r>
            <a:r>
              <a:rPr lang="zh-CN" altLang="en-US" sz="3600">
                <a:ea typeface="楷体_GB2312" pitchFamily="49" charset="-122"/>
              </a:rPr>
              <a:t>算法＝程序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42950" y="3886200"/>
            <a:ext cx="756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ea typeface="楷体_GB2312" pitchFamily="49" charset="-122"/>
              </a:rPr>
              <a:t>数据结构的形式描述：</a:t>
            </a:r>
            <a:r>
              <a:rPr lang="en-US" altLang="zh-CN" sz="3600">
                <a:ea typeface="楷体_GB2312" pitchFamily="49" charset="-122"/>
              </a:rPr>
              <a:t>DS = ( D, R )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723900" y="4737100"/>
            <a:ext cx="8096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zh-CN" altLang="en-US" sz="3600">
                <a:ea typeface="楷体_GB2312" pitchFamily="49" charset="-122"/>
              </a:rPr>
              <a:t>数据结构中的术语：</a:t>
            </a:r>
          </a:p>
          <a:p>
            <a:pPr marL="457200" indent="-457200"/>
            <a:r>
              <a:rPr lang="zh-CN" altLang="en-US" sz="3600">
                <a:ea typeface="楷体_GB2312" pitchFamily="49" charset="-122"/>
              </a:rPr>
              <a:t>     数据，数据元素，数据项，数据对象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723900" y="2647950"/>
            <a:ext cx="8420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>
                <a:ea typeface="楷体_GB2312" pitchFamily="49" charset="-122"/>
              </a:rPr>
              <a:t>数据结构：是相互之间存在一种或多种</a:t>
            </a:r>
          </a:p>
          <a:p>
            <a:r>
              <a:rPr lang="zh-CN" altLang="en-US" sz="3600">
                <a:ea typeface="楷体_GB2312" pitchFamily="49" charset="-122"/>
              </a:rPr>
              <a:t>                    特定关系的数据元素的集合。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71450" y="1047750"/>
            <a:ext cx="7161213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5000"/>
              </a:lnSpc>
            </a:pPr>
            <a:r>
              <a:rPr lang="zh-CN" altLang="en-US" sz="4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二、二叉树的基本概念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22250" y="2039938"/>
            <a:ext cx="8851900" cy="2528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1.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定义：</a:t>
            </a:r>
          </a:p>
          <a:p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或为空树；</a:t>
            </a:r>
          </a:p>
          <a:p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或是由一个根结点构成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   .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或是由一个根结点加上两棵分别称为左子树</a:t>
            </a:r>
          </a:p>
          <a:p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 和右子树的、互不交的二叉树组成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31775" y="293688"/>
            <a:ext cx="8912225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5000"/>
              </a:lnSpc>
            </a:pP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2.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二叉树的特性</a:t>
            </a:r>
          </a:p>
          <a:p>
            <a:pPr marL="457200" indent="-457200"/>
            <a:r>
              <a:rPr lang="zh-CN" altLang="en-US" sz="360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  </a:t>
            </a:r>
            <a:r>
              <a:rPr lang="en-US" altLang="zh-CN" sz="3200">
                <a:ea typeface="楷体_GB2312" pitchFamily="49" charset="-122"/>
              </a:rPr>
              <a:t>1</a:t>
            </a:r>
            <a:r>
              <a:rPr lang="zh-CN" altLang="en-US" sz="3200">
                <a:ea typeface="楷体_GB2312" pitchFamily="49" charset="-122"/>
              </a:rPr>
              <a:t>）</a:t>
            </a:r>
            <a:r>
              <a:rPr lang="en-US" altLang="zh-CN" sz="3200">
                <a:ea typeface="楷体_GB2312" pitchFamily="49" charset="-122"/>
              </a:rPr>
              <a:t>.  </a:t>
            </a:r>
            <a:r>
              <a:rPr lang="zh-CN" altLang="en-US" sz="3200">
                <a:ea typeface="楷体_GB2312" pitchFamily="49" charset="-122"/>
              </a:rPr>
              <a:t>基本形态：</a:t>
            </a:r>
            <a:r>
              <a:rPr lang="en-US" altLang="zh-CN" sz="3200">
                <a:ea typeface="楷体_GB2312" pitchFamily="49" charset="-122"/>
              </a:rPr>
              <a:t>5</a:t>
            </a:r>
            <a:r>
              <a:rPr lang="zh-CN" altLang="en-US" sz="3200">
                <a:ea typeface="楷体_GB2312" pitchFamily="49" charset="-122"/>
              </a:rPr>
              <a:t>个</a:t>
            </a:r>
          </a:p>
          <a:p>
            <a:pPr marL="457200" indent="-457200"/>
            <a:r>
              <a:rPr lang="zh-CN" altLang="en-US" sz="3200">
                <a:ea typeface="楷体_GB2312" pitchFamily="49" charset="-122"/>
              </a:rPr>
              <a:t>   </a:t>
            </a:r>
            <a:r>
              <a:rPr lang="en-US" altLang="zh-CN" sz="3200">
                <a:ea typeface="楷体_GB2312" pitchFamily="49" charset="-122"/>
              </a:rPr>
              <a:t>2</a:t>
            </a:r>
            <a:r>
              <a:rPr lang="zh-CN" altLang="en-US" sz="3200">
                <a:ea typeface="楷体_GB2312" pitchFamily="49" charset="-122"/>
              </a:rPr>
              <a:t>）</a:t>
            </a:r>
            <a:r>
              <a:rPr lang="en-US" altLang="zh-CN" sz="3200">
                <a:ea typeface="楷体_GB2312" pitchFamily="49" charset="-122"/>
              </a:rPr>
              <a:t>.  </a:t>
            </a:r>
            <a:r>
              <a:rPr lang="zh-CN" altLang="en-US" sz="3200">
                <a:ea typeface="楷体_GB2312" pitchFamily="49" charset="-122"/>
              </a:rPr>
              <a:t>基本操作：查找，插入，删除</a:t>
            </a:r>
          </a:p>
          <a:p>
            <a:pPr marL="457200" indent="-457200"/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   </a:t>
            </a:r>
            <a:r>
              <a:rPr lang="en-US" altLang="zh-CN" sz="3200">
                <a:solidFill>
                  <a:srgbClr val="FF0000"/>
                </a:solidFill>
                <a:ea typeface="楷体_GB2312" pitchFamily="49" charset="-122"/>
              </a:rPr>
              <a:t>3</a:t>
            </a: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）</a:t>
            </a:r>
            <a:r>
              <a:rPr lang="en-US" altLang="zh-CN" sz="3200">
                <a:solidFill>
                  <a:srgbClr val="FF0000"/>
                </a:solidFill>
                <a:ea typeface="楷体_GB2312" pitchFamily="49" charset="-122"/>
              </a:rPr>
              <a:t>.  </a:t>
            </a: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特殊二叉树</a:t>
            </a:r>
            <a:r>
              <a:rPr lang="zh-CN" altLang="en-US" sz="3200">
                <a:ea typeface="楷体_GB2312" pitchFamily="49" charset="-122"/>
              </a:rPr>
              <a:t>：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27025" y="2828925"/>
            <a:ext cx="8447088" cy="106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zh-CN" altLang="en-US" sz="3200" b="1">
                <a:solidFill>
                  <a:srgbClr val="333399"/>
                </a:solidFill>
                <a:ea typeface="楷体_GB2312" pitchFamily="49" charset="-122"/>
              </a:rPr>
              <a:t>满二叉树</a:t>
            </a:r>
            <a:r>
              <a:rPr lang="zh-CN" altLang="en-US" sz="3200">
                <a:solidFill>
                  <a:srgbClr val="333399"/>
                </a:solidFill>
                <a:ea typeface="楷体_GB2312" pitchFamily="49" charset="-122"/>
              </a:rPr>
              <a:t>：</a:t>
            </a:r>
          </a:p>
          <a:p>
            <a:r>
              <a:rPr lang="zh-CN" altLang="en-US" sz="3200">
                <a:solidFill>
                  <a:srgbClr val="333399"/>
                </a:solidFill>
                <a:ea typeface="楷体_GB2312" pitchFamily="49" charset="-122"/>
              </a:rPr>
              <a:t>      </a:t>
            </a:r>
            <a:r>
              <a:rPr lang="zh-CN" altLang="en-US" sz="3200">
                <a:ea typeface="楷体_GB2312" pitchFamily="49" charset="-122"/>
              </a:rPr>
              <a:t>深度为</a:t>
            </a:r>
            <a:r>
              <a:rPr lang="en-US" altLang="zh-CN" sz="3200" b="1" i="1">
                <a:ea typeface="楷体_GB2312" pitchFamily="49" charset="-122"/>
              </a:rPr>
              <a:t>k</a:t>
            </a:r>
            <a:r>
              <a:rPr lang="zh-CN" altLang="en-US" sz="3200">
                <a:ea typeface="楷体_GB2312" pitchFamily="49" charset="-122"/>
              </a:rPr>
              <a:t>且含有</a:t>
            </a:r>
            <a:r>
              <a:rPr lang="en-US" altLang="zh-CN" sz="3200" b="1" i="1">
                <a:ea typeface="楷体_GB2312" pitchFamily="49" charset="-122"/>
              </a:rPr>
              <a:t>2</a:t>
            </a:r>
            <a:r>
              <a:rPr lang="en-US" altLang="zh-CN" sz="3200" b="1" i="1" baseline="30000">
                <a:ea typeface="楷体_GB2312" pitchFamily="49" charset="-122"/>
              </a:rPr>
              <a:t>k</a:t>
            </a:r>
            <a:r>
              <a:rPr lang="en-US" altLang="zh-CN" sz="3200" b="1" i="1">
                <a:ea typeface="楷体_GB2312" pitchFamily="49" charset="-122"/>
              </a:rPr>
              <a:t>-1</a:t>
            </a:r>
            <a:r>
              <a:rPr lang="zh-CN" altLang="en-US" sz="3200">
                <a:ea typeface="楷体_GB2312" pitchFamily="49" charset="-122"/>
              </a:rPr>
              <a:t>个结点的二叉树。</a:t>
            </a:r>
            <a:endParaRPr lang="zh-CN" altLang="en-US" sz="3200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52400" y="4121150"/>
            <a:ext cx="8991600" cy="1701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>
                <a:solidFill>
                  <a:srgbClr val="333399"/>
                </a:solidFill>
                <a:ea typeface="楷体_GB2312" pitchFamily="49" charset="-122"/>
              </a:rPr>
              <a:t>   </a:t>
            </a:r>
            <a:r>
              <a:rPr lang="zh-CN" altLang="en-US" sz="3200" b="1">
                <a:solidFill>
                  <a:srgbClr val="333399"/>
                </a:solidFill>
                <a:ea typeface="楷体_GB2312" pitchFamily="49" charset="-122"/>
              </a:rPr>
              <a:t>完全二叉树</a:t>
            </a:r>
            <a:r>
              <a:rPr lang="zh-CN" altLang="en-US" sz="3200">
                <a:ea typeface="楷体_GB2312" pitchFamily="49" charset="-122"/>
              </a:rPr>
              <a:t>：</a:t>
            </a:r>
          </a:p>
          <a:p>
            <a:pPr>
              <a:lnSpc>
                <a:spcPct val="110000"/>
              </a:lnSpc>
            </a:pPr>
            <a:r>
              <a:rPr lang="zh-CN" altLang="en-US" sz="3200">
                <a:ea typeface="楷体_GB2312" pitchFamily="49" charset="-122"/>
              </a:rPr>
              <a:t>         树中所含的 </a:t>
            </a:r>
            <a:r>
              <a:rPr lang="en-US" altLang="zh-CN" sz="3200" b="1" i="1">
                <a:ea typeface="楷体_GB2312" pitchFamily="49" charset="-122"/>
              </a:rPr>
              <a:t>n </a:t>
            </a:r>
            <a:r>
              <a:rPr lang="zh-CN" altLang="en-US" sz="3200">
                <a:ea typeface="楷体_GB2312" pitchFamily="49" charset="-122"/>
              </a:rPr>
              <a:t>个结点与满二叉树中</a:t>
            </a:r>
            <a:r>
              <a:rPr lang="zh-CN" altLang="en-US" sz="3200" b="1">
                <a:ea typeface="楷体_GB2312" pitchFamily="49" charset="-122"/>
              </a:rPr>
              <a:t>编号为 </a:t>
            </a:r>
            <a:r>
              <a:rPr lang="en-US" altLang="zh-CN" sz="3200" b="1" i="1">
                <a:ea typeface="楷体_GB2312" pitchFamily="49" charset="-122"/>
              </a:rPr>
              <a:t>1 </a:t>
            </a:r>
          </a:p>
          <a:p>
            <a:pPr>
              <a:lnSpc>
                <a:spcPct val="110000"/>
              </a:lnSpc>
            </a:pPr>
            <a:r>
              <a:rPr lang="en-US" altLang="zh-CN" sz="3200" b="1" i="1">
                <a:ea typeface="楷体_GB2312" pitchFamily="49" charset="-122"/>
              </a:rPr>
              <a:t>         </a:t>
            </a:r>
            <a:r>
              <a:rPr lang="zh-CN" altLang="en-US" sz="3200" b="1">
                <a:ea typeface="楷体_GB2312" pitchFamily="49" charset="-122"/>
              </a:rPr>
              <a:t>至 </a:t>
            </a:r>
            <a:r>
              <a:rPr lang="en-US" altLang="zh-CN" sz="3200" b="1" i="1">
                <a:ea typeface="楷体_GB2312" pitchFamily="49" charset="-122"/>
              </a:rPr>
              <a:t>n </a:t>
            </a:r>
            <a:r>
              <a:rPr lang="zh-CN" altLang="en-US" sz="3200" b="1">
                <a:ea typeface="楷体_GB2312" pitchFamily="49" charset="-122"/>
              </a:rPr>
              <a:t>的结点</a:t>
            </a:r>
            <a:r>
              <a:rPr lang="zh-CN" altLang="en-US" sz="3200">
                <a:ea typeface="楷体_GB2312" pitchFamily="49" charset="-122"/>
              </a:rPr>
              <a:t>一一对应。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utoUpdateAnimBg="0"/>
      <p:bldP spid="4403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241300" y="4630738"/>
            <a:ext cx="83851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altLang="zh-CN" sz="4800" b="1"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性质 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4 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：</a:t>
            </a:r>
            <a:r>
              <a:rPr lang="zh-CN" altLang="en-US" sz="3200" b="1">
                <a:ea typeface="楷体_GB2312" pitchFamily="49" charset="-122"/>
              </a:rPr>
              <a:t/>
            </a:r>
            <a:br>
              <a:rPr lang="zh-CN" altLang="en-US" sz="3200" b="1">
                <a:ea typeface="楷体_GB2312" pitchFamily="49" charset="-122"/>
              </a:rPr>
            </a:br>
            <a:r>
              <a:rPr lang="zh-CN" altLang="en-US" sz="3200">
                <a:ea typeface="楷体_GB2312" pitchFamily="49" charset="-122"/>
              </a:rPr>
              <a:t>     具有 </a:t>
            </a:r>
            <a:r>
              <a:rPr lang="en-US" altLang="zh-CN" sz="3200" b="1" i="1">
                <a:solidFill>
                  <a:srgbClr val="0000FF"/>
                </a:solidFill>
                <a:ea typeface="楷体_GB2312" pitchFamily="49" charset="-122"/>
              </a:rPr>
              <a:t>n </a:t>
            </a:r>
            <a:r>
              <a:rPr lang="zh-CN" altLang="en-US" sz="3200">
                <a:ea typeface="楷体_GB2312" pitchFamily="49" charset="-122"/>
              </a:rPr>
              <a:t>个结点的</a:t>
            </a: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完全二叉树</a:t>
            </a:r>
            <a:r>
              <a:rPr lang="zh-CN" altLang="en-US" sz="3200">
                <a:ea typeface="楷体_GB2312" pitchFamily="49" charset="-122"/>
              </a:rPr>
              <a:t>的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深度</a:t>
            </a:r>
            <a:r>
              <a:rPr lang="zh-CN" altLang="en-US" sz="3200">
                <a:ea typeface="楷体_GB2312" pitchFamily="49" charset="-122"/>
              </a:rPr>
              <a:t>为</a:t>
            </a:r>
            <a:r>
              <a:rPr lang="en-US" altLang="zh-CN" sz="3200">
                <a:ea typeface="楷体_GB2312" pitchFamily="49" charset="-122"/>
              </a:rPr>
              <a:t>: </a:t>
            </a:r>
          </a:p>
          <a:p>
            <a:pPr marL="342900" indent="-342900"/>
            <a:r>
              <a:rPr lang="en-US" altLang="zh-CN" sz="3200" b="1" i="1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                        </a:t>
            </a:r>
            <a:r>
              <a:rPr lang="en-US" altLang="zh-CN" sz="3200" b="1" i="1">
                <a:solidFill>
                  <a:srgbClr val="0000FF"/>
                </a:solidFill>
                <a:ea typeface="楷体_GB2312" pitchFamily="49" charset="-122"/>
              </a:rPr>
              <a:t>  log</a:t>
            </a:r>
            <a:r>
              <a:rPr lang="en-US" altLang="zh-CN" sz="3200" b="1" i="1" baseline="-2500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en-US" altLang="zh-CN" sz="3200" b="1" i="1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lang="en-US" altLang="zh-CN" sz="3200" b="1" i="1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 </a:t>
            </a:r>
            <a:r>
              <a:rPr lang="en-US" altLang="zh-CN" sz="3200" b="1" i="1">
                <a:solidFill>
                  <a:srgbClr val="0000FF"/>
                </a:solidFill>
                <a:ea typeface="楷体_GB2312" pitchFamily="49" charset="-122"/>
              </a:rPr>
              <a:t>+1</a:t>
            </a:r>
            <a:endParaRPr lang="en-US" altLang="zh-CN" sz="3200" b="1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276225" y="5956300"/>
            <a:ext cx="83851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altLang="zh-CN" sz="4800" b="1"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性质 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5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：</a:t>
            </a:r>
            <a:r>
              <a:rPr lang="zh-CN" altLang="en-US" sz="3200" b="1">
                <a:ea typeface="楷体_GB2312" pitchFamily="49" charset="-122"/>
              </a:rPr>
              <a:t/>
            </a:r>
            <a:br>
              <a:rPr lang="zh-CN" altLang="en-US" sz="3200" b="1">
                <a:ea typeface="楷体_GB2312" pitchFamily="49" charset="-122"/>
              </a:rPr>
            </a:br>
            <a:r>
              <a:rPr lang="zh-CN" altLang="en-US" sz="3200">
                <a:ea typeface="楷体_GB2312" pitchFamily="49" charset="-122"/>
              </a:rPr>
              <a:t>      </a:t>
            </a:r>
            <a:endParaRPr lang="zh-CN" altLang="en-US" sz="3200" b="1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298450" y="1770063"/>
            <a:ext cx="884555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zh-CN" altLang="en-US" sz="3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性质 </a:t>
            </a:r>
            <a:r>
              <a:rPr lang="en-US" altLang="zh-CN" sz="3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zh-CN" altLang="en-US" sz="3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  <a:p>
            <a:pPr marL="342900" indent="-342900"/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深度为</a:t>
            </a:r>
            <a:r>
              <a:rPr lang="en-US" altLang="zh-CN" sz="32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的二叉树上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至多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含</a:t>
            </a:r>
            <a:r>
              <a:rPr lang="en-US" altLang="zh-CN" sz="32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3200" b="1" i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32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 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个结点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.(k≥1)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23838" y="2825750"/>
            <a:ext cx="85312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altLang="zh-CN" sz="3200" b="1"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性质 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3 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：</a:t>
            </a:r>
            <a:r>
              <a:rPr lang="zh-CN" altLang="en-US" sz="3200" b="1">
                <a:ea typeface="楷体_GB2312" pitchFamily="49" charset="-122"/>
              </a:rPr>
              <a:t/>
            </a:r>
            <a:br>
              <a:rPr lang="zh-CN" altLang="en-US" sz="3200" b="1">
                <a:ea typeface="楷体_GB2312" pitchFamily="49" charset="-122"/>
              </a:rPr>
            </a:br>
            <a:r>
              <a:rPr lang="zh-CN" altLang="en-US" sz="3200">
                <a:ea typeface="楷体_GB2312" pitchFamily="49" charset="-122"/>
              </a:rPr>
              <a:t>    对任何一棵二叉树，若它含有</a:t>
            </a:r>
            <a:r>
              <a:rPr lang="en-US" altLang="zh-CN" sz="3200" b="1" i="1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lang="en-US" altLang="zh-CN" sz="3200" b="1" i="1" baseline="-25000">
                <a:solidFill>
                  <a:srgbClr val="0000FF"/>
                </a:solidFill>
                <a:ea typeface="楷体_GB2312" pitchFamily="49" charset="-122"/>
              </a:rPr>
              <a:t>0 </a:t>
            </a:r>
            <a:r>
              <a:rPr lang="zh-CN" altLang="en-US" sz="3200">
                <a:ea typeface="楷体_GB2312" pitchFamily="49" charset="-122"/>
              </a:rPr>
              <a:t>个叶子结</a:t>
            </a:r>
          </a:p>
          <a:p>
            <a:pPr marL="342900" indent="-342900"/>
            <a:r>
              <a:rPr lang="zh-CN" altLang="en-US" sz="3200">
                <a:ea typeface="楷体_GB2312" pitchFamily="49" charset="-122"/>
              </a:rPr>
              <a:t>      点、</a:t>
            </a:r>
            <a:r>
              <a:rPr lang="en-US" altLang="zh-CN" sz="3200" b="1" i="1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lang="en-US" altLang="zh-CN" sz="3200" b="1" i="1" baseline="-25000">
                <a:solidFill>
                  <a:srgbClr val="0000FF"/>
                </a:solidFill>
                <a:ea typeface="楷体_GB2312" pitchFamily="49" charset="-122"/>
              </a:rPr>
              <a:t>2 </a:t>
            </a:r>
            <a:r>
              <a:rPr lang="zh-CN" altLang="en-US" sz="3200">
                <a:ea typeface="楷体_GB2312" pitchFamily="49" charset="-122"/>
              </a:rPr>
              <a:t>个度为</a:t>
            </a:r>
            <a:r>
              <a:rPr lang="zh-CN" altLang="en-US" sz="3200" b="1" i="1">
                <a:ea typeface="楷体_GB2312" pitchFamily="49" charset="-122"/>
              </a:rPr>
              <a:t> </a:t>
            </a:r>
            <a:r>
              <a:rPr lang="en-US" altLang="zh-CN" sz="3200" b="1" i="1">
                <a:ea typeface="楷体_GB2312" pitchFamily="49" charset="-122"/>
              </a:rPr>
              <a:t>2</a:t>
            </a:r>
            <a:r>
              <a:rPr lang="en-US" altLang="zh-CN" sz="3200">
                <a:ea typeface="楷体_GB2312" pitchFamily="49" charset="-122"/>
              </a:rPr>
              <a:t> </a:t>
            </a:r>
            <a:r>
              <a:rPr lang="zh-CN" altLang="en-US" sz="3200">
                <a:ea typeface="楷体_GB2312" pitchFamily="49" charset="-122"/>
              </a:rPr>
              <a:t>的结点，则必存在关系式</a:t>
            </a:r>
          </a:p>
          <a:p>
            <a:pPr marL="342900" indent="-342900"/>
            <a:r>
              <a:rPr lang="zh-CN" altLang="en-US" sz="3200">
                <a:ea typeface="楷体_GB2312" pitchFamily="49" charset="-122"/>
              </a:rPr>
              <a:t>        </a:t>
            </a:r>
            <a:r>
              <a:rPr lang="en-US" altLang="zh-CN" sz="3200" b="1" i="1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lang="en-US" altLang="zh-CN" sz="3200" b="1" i="1" baseline="-25000">
                <a:solidFill>
                  <a:srgbClr val="0000FF"/>
                </a:solidFill>
                <a:ea typeface="楷体_GB2312" pitchFamily="49" charset="-122"/>
              </a:rPr>
              <a:t>0</a:t>
            </a:r>
            <a:r>
              <a:rPr lang="en-US" altLang="zh-CN" sz="3200" b="1" i="1">
                <a:solidFill>
                  <a:srgbClr val="0000FF"/>
                </a:solidFill>
                <a:ea typeface="楷体_GB2312" pitchFamily="49" charset="-122"/>
              </a:rPr>
              <a:t> = n</a:t>
            </a:r>
            <a:r>
              <a:rPr lang="en-US" altLang="zh-CN" sz="3200" b="1" i="1" baseline="-2500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en-US" altLang="zh-CN" sz="3200" b="1" i="1">
                <a:solidFill>
                  <a:srgbClr val="0000FF"/>
                </a:solidFill>
                <a:ea typeface="楷体_GB2312" pitchFamily="49" charset="-122"/>
              </a:rPr>
              <a:t>+1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225425" y="0"/>
            <a:ext cx="8918575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</a:pP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 3.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基本性质：</a:t>
            </a:r>
            <a:r>
              <a:rPr lang="zh-CN" altLang="en-US" sz="3200" b="1">
                <a:ea typeface="楷体_GB2312" pitchFamily="49" charset="-122"/>
              </a:rPr>
              <a:t> </a:t>
            </a:r>
            <a:endParaRPr lang="zh-CN" altLang="en-US" sz="2800" b="1">
              <a:ea typeface="楷体_GB2312" pitchFamily="49" charset="-122"/>
            </a:endParaRP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zh-CN" altLang="en-US" sz="2800" b="1"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性质 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1 </a:t>
            </a: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：</a:t>
            </a:r>
            <a:r>
              <a:rPr lang="zh-CN" altLang="en-US" sz="3200" b="1">
                <a:ea typeface="楷体_GB2312" pitchFamily="49" charset="-122"/>
              </a:rPr>
              <a:t/>
            </a:r>
            <a:br>
              <a:rPr lang="zh-CN" altLang="en-US" sz="3200" b="1">
                <a:ea typeface="楷体_GB2312" pitchFamily="49" charset="-122"/>
              </a:rPr>
            </a:br>
            <a:r>
              <a:rPr lang="zh-CN" altLang="en-US" sz="3200">
                <a:ea typeface="楷体_GB2312" pitchFamily="49" charset="-122"/>
              </a:rPr>
              <a:t>   在二叉树的第 </a:t>
            </a:r>
            <a:r>
              <a:rPr lang="en-US" altLang="zh-CN" sz="3200" b="1" i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sz="3200">
                <a:ea typeface="楷体_GB2312" pitchFamily="49" charset="-122"/>
              </a:rPr>
              <a:t> </a:t>
            </a:r>
            <a:r>
              <a:rPr lang="zh-CN" altLang="en-US" sz="3200">
                <a:ea typeface="楷体_GB2312" pitchFamily="49" charset="-122"/>
              </a:rPr>
              <a:t>层上</a:t>
            </a: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至多</a:t>
            </a:r>
            <a:r>
              <a:rPr lang="zh-CN" altLang="en-US" sz="3200">
                <a:ea typeface="楷体_GB2312" pitchFamily="49" charset="-122"/>
              </a:rPr>
              <a:t>有</a:t>
            </a:r>
            <a:r>
              <a:rPr lang="en-US" altLang="zh-CN" sz="3200" b="1" i="1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en-US" altLang="zh-CN" sz="3200" b="1" i="1" baseline="30000">
                <a:solidFill>
                  <a:srgbClr val="0000FF"/>
                </a:solidFill>
                <a:ea typeface="楷体_GB2312" pitchFamily="49" charset="-122"/>
              </a:rPr>
              <a:t>i-1 </a:t>
            </a:r>
            <a:r>
              <a:rPr lang="zh-CN" altLang="en-US" sz="3200">
                <a:ea typeface="楷体_GB2312" pitchFamily="49" charset="-122"/>
              </a:rPr>
              <a:t>个结点。</a:t>
            </a:r>
            <a:r>
              <a:rPr lang="en-US" altLang="zh-CN" sz="3200">
                <a:ea typeface="楷体_GB2312" pitchFamily="49" charset="-122"/>
              </a:rPr>
              <a:t>(i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≥</a:t>
            </a:r>
            <a:r>
              <a:rPr lang="en-US" altLang="zh-CN" sz="3200">
                <a:ea typeface="楷体_GB2312" pitchFamily="49" charset="-122"/>
              </a:rPr>
              <a:t>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31775" y="293688"/>
            <a:ext cx="8912225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5000"/>
              </a:lnSpc>
            </a:pP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4.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二叉树的顺序存储结构</a:t>
            </a:r>
          </a:p>
          <a:p>
            <a:pPr marL="457200" indent="-457200" algn="just">
              <a:lnSpc>
                <a:spcPct val="125000"/>
              </a:lnSpc>
            </a:pPr>
            <a:r>
              <a:rPr lang="zh-CN" altLang="en-US" sz="32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语言表示；</a:t>
            </a:r>
          </a:p>
          <a:p>
            <a:pPr marL="457200" indent="-457200" algn="just">
              <a:lnSpc>
                <a:spcPct val="125000"/>
              </a:lnSpc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逻辑关系到存储关系的映射</a:t>
            </a:r>
          </a:p>
          <a:p>
            <a:pPr marL="457200" indent="-457200" algn="just">
              <a:lnSpc>
                <a:spcPct val="125000"/>
              </a:lnSpc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pPr marL="457200" indent="-457200"/>
            <a:r>
              <a:rPr lang="zh-CN" altLang="en-US" sz="360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   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285750" y="2486025"/>
            <a:ext cx="8534400" cy="1295400"/>
            <a:chOff x="192" y="2832"/>
            <a:chExt cx="5376" cy="816"/>
          </a:xfrm>
        </p:grpSpPr>
        <p:sp>
          <p:nvSpPr>
            <p:cNvPr id="46084" name="Line 4"/>
            <p:cNvSpPr>
              <a:spLocks noChangeShapeType="1"/>
            </p:cNvSpPr>
            <p:nvPr/>
          </p:nvSpPr>
          <p:spPr bwMode="auto">
            <a:xfrm>
              <a:off x="240" y="3216"/>
              <a:ext cx="53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5" name="Line 5"/>
            <p:cNvSpPr>
              <a:spLocks noChangeShapeType="1"/>
            </p:cNvSpPr>
            <p:nvPr/>
          </p:nvSpPr>
          <p:spPr bwMode="auto">
            <a:xfrm>
              <a:off x="240" y="3648"/>
              <a:ext cx="53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192" y="3216"/>
              <a:ext cx="5332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 </a:t>
              </a:r>
              <a:r>
                <a:rPr lang="en-US" altLang="zh-CN" sz="3600">
                  <a:solidFill>
                    <a:srgbClr val="990033"/>
                  </a:solidFill>
                </a:rPr>
                <a:t>A  B   D        C         E                                  F</a:t>
              </a:r>
            </a:p>
          </p:txBody>
        </p:sp>
        <p:grpSp>
          <p:nvGrpSpPr>
            <p:cNvPr id="46087" name="Group 7"/>
            <p:cNvGrpSpPr>
              <a:grpSpLocks/>
            </p:cNvGrpSpPr>
            <p:nvPr/>
          </p:nvGrpSpPr>
          <p:grpSpPr bwMode="auto">
            <a:xfrm>
              <a:off x="192" y="2832"/>
              <a:ext cx="5376" cy="816"/>
              <a:chOff x="192" y="2832"/>
              <a:chExt cx="5376" cy="816"/>
            </a:xfrm>
          </p:grpSpPr>
          <p:sp>
            <p:nvSpPr>
              <p:cNvPr id="46088" name="Line 8"/>
              <p:cNvSpPr>
                <a:spLocks noChangeShapeType="1"/>
              </p:cNvSpPr>
              <p:nvPr/>
            </p:nvSpPr>
            <p:spPr bwMode="auto">
              <a:xfrm>
                <a:off x="576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89" name="Line 9"/>
              <p:cNvSpPr>
                <a:spLocks noChangeShapeType="1"/>
              </p:cNvSpPr>
              <p:nvPr/>
            </p:nvSpPr>
            <p:spPr bwMode="auto">
              <a:xfrm>
                <a:off x="960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0" name="Line 10"/>
              <p:cNvSpPr>
                <a:spLocks noChangeShapeType="1"/>
              </p:cNvSpPr>
              <p:nvPr/>
            </p:nvSpPr>
            <p:spPr bwMode="auto">
              <a:xfrm>
                <a:off x="1344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1" name="Line 11"/>
              <p:cNvSpPr>
                <a:spLocks noChangeShapeType="1"/>
              </p:cNvSpPr>
              <p:nvPr/>
            </p:nvSpPr>
            <p:spPr bwMode="auto">
              <a:xfrm>
                <a:off x="1728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2" name="Line 12"/>
              <p:cNvSpPr>
                <a:spLocks noChangeShapeType="1"/>
              </p:cNvSpPr>
              <p:nvPr/>
            </p:nvSpPr>
            <p:spPr bwMode="auto">
              <a:xfrm>
                <a:off x="2112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3" name="Line 13"/>
              <p:cNvSpPr>
                <a:spLocks noChangeShapeType="1"/>
              </p:cNvSpPr>
              <p:nvPr/>
            </p:nvSpPr>
            <p:spPr bwMode="auto">
              <a:xfrm>
                <a:off x="2544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4" name="Line 14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5" name="Line 15"/>
              <p:cNvSpPr>
                <a:spLocks noChangeShapeType="1"/>
              </p:cNvSpPr>
              <p:nvPr/>
            </p:nvSpPr>
            <p:spPr bwMode="auto">
              <a:xfrm>
                <a:off x="3360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6" name="Line 16"/>
              <p:cNvSpPr>
                <a:spLocks noChangeShapeType="1"/>
              </p:cNvSpPr>
              <p:nvPr/>
            </p:nvSpPr>
            <p:spPr bwMode="auto">
              <a:xfrm>
                <a:off x="3744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7" name="Line 17"/>
              <p:cNvSpPr>
                <a:spLocks noChangeShapeType="1"/>
              </p:cNvSpPr>
              <p:nvPr/>
            </p:nvSpPr>
            <p:spPr bwMode="auto">
              <a:xfrm>
                <a:off x="4080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8" name="Line 18"/>
              <p:cNvSpPr>
                <a:spLocks noChangeShapeType="1"/>
              </p:cNvSpPr>
              <p:nvPr/>
            </p:nvSpPr>
            <p:spPr bwMode="auto">
              <a:xfrm>
                <a:off x="4464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9" name="Line 19"/>
              <p:cNvSpPr>
                <a:spLocks noChangeShapeType="1"/>
              </p:cNvSpPr>
              <p:nvPr/>
            </p:nvSpPr>
            <p:spPr bwMode="auto">
              <a:xfrm>
                <a:off x="4848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0" name="Line 20"/>
              <p:cNvSpPr>
                <a:spLocks noChangeShapeType="1"/>
              </p:cNvSpPr>
              <p:nvPr/>
            </p:nvSpPr>
            <p:spPr bwMode="auto">
              <a:xfrm>
                <a:off x="5184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1" name="Line 21"/>
              <p:cNvSpPr>
                <a:spLocks noChangeShapeType="1"/>
              </p:cNvSpPr>
              <p:nvPr/>
            </p:nvSpPr>
            <p:spPr bwMode="auto">
              <a:xfrm>
                <a:off x="5568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2" name="Line 22"/>
              <p:cNvSpPr>
                <a:spLocks noChangeShapeType="1"/>
              </p:cNvSpPr>
              <p:nvPr/>
            </p:nvSpPr>
            <p:spPr bwMode="auto">
              <a:xfrm>
                <a:off x="240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3" name="Text Box 23"/>
              <p:cNvSpPr txBox="1">
                <a:spLocks noChangeArrowheads="1"/>
              </p:cNvSpPr>
              <p:nvPr/>
            </p:nvSpPr>
            <p:spPr bwMode="auto">
              <a:xfrm>
                <a:off x="192" y="2832"/>
                <a:ext cx="5348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 </a:t>
                </a:r>
                <a:r>
                  <a:rPr lang="en-US" altLang="zh-CN" sz="3600"/>
                  <a:t>0   1   2    3   4    5    6    7   8   9  10 11 12 13</a:t>
                </a:r>
              </a:p>
            </p:txBody>
          </p:sp>
        </p:grpSp>
      </p:grp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230188" y="4387850"/>
            <a:ext cx="467042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5.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二叉树的链式存储表示</a:t>
            </a:r>
          </a:p>
        </p:txBody>
      </p:sp>
      <p:sp>
        <p:nvSpPr>
          <p:cNvPr id="46105" name="Text Box 25">
            <a:hlinkClick r:id="rId2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765175" y="5108575"/>
            <a:ext cx="80645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二叉链表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三叉链表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双亲链表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线索链表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4" grpId="0" autoUpdateAnimBg="0"/>
      <p:bldP spid="4610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31775" y="293688"/>
            <a:ext cx="8912225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5000"/>
              </a:lnSpc>
            </a:pP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6.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二叉树的遍历</a:t>
            </a:r>
          </a:p>
          <a:p>
            <a:pPr marL="457200" indent="-457200" algn="just">
              <a:lnSpc>
                <a:spcPct val="125000"/>
              </a:lnSpc>
            </a:pPr>
            <a:r>
              <a:rPr lang="zh-CN" altLang="en-US" sz="32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</a:p>
          <a:p>
            <a:pPr marL="457200" indent="-457200" algn="just">
              <a:lnSpc>
                <a:spcPct val="125000"/>
              </a:lnSpc>
            </a:pPr>
            <a:r>
              <a:rPr lang="zh-CN" altLang="en-US" sz="32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pPr marL="457200" indent="-457200"/>
            <a:r>
              <a:rPr lang="zh-CN" altLang="en-US" sz="360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   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574675" y="1030288"/>
            <a:ext cx="78486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/>
            <a:r>
              <a:rPr lang="zh-CN" altLang="en-US" sz="3200" b="1">
                <a:solidFill>
                  <a:srgbClr val="003300"/>
                </a:solidFill>
                <a:ea typeface="楷体_GB2312" pitchFamily="49" charset="-122"/>
              </a:rPr>
              <a:t>对“二叉树”而言，可以有三条搜索路径；</a:t>
            </a:r>
            <a:endParaRPr lang="zh-CN" altLang="en-US" sz="3200" b="1">
              <a:solidFill>
                <a:srgbClr val="800000"/>
              </a:solidFill>
              <a:ea typeface="楷体_GB2312" pitchFamily="49" charset="-122"/>
            </a:endParaRPr>
          </a:p>
          <a:p>
            <a:pPr marL="742950" lvl="1" indent="-285750" algn="just">
              <a:buFontTx/>
              <a:buChar char="•"/>
            </a:pPr>
            <a:r>
              <a:rPr lang="zh-CN" altLang="en-US" sz="3200" b="1">
                <a:ea typeface="楷体_GB2312" pitchFamily="49" charset="-122"/>
              </a:rPr>
              <a:t>先上后下</a:t>
            </a:r>
            <a:r>
              <a:rPr lang="zh-CN" altLang="en-US" sz="3200">
                <a:ea typeface="楷体_GB2312" pitchFamily="49" charset="-122"/>
              </a:rPr>
              <a:t>的按层次遍历；</a:t>
            </a:r>
          </a:p>
          <a:p>
            <a:pPr marL="742950" lvl="1" indent="-285750" algn="just">
              <a:buFontTx/>
              <a:buChar char="•"/>
            </a:pPr>
            <a:r>
              <a:rPr lang="zh-CN" altLang="en-US" sz="3200" b="1">
                <a:ea typeface="楷体_GB2312" pitchFamily="49" charset="-122"/>
              </a:rPr>
              <a:t>先右</a:t>
            </a:r>
            <a:r>
              <a:rPr lang="zh-CN" altLang="en-US" sz="3200">
                <a:ea typeface="楷体_GB2312" pitchFamily="49" charset="-122"/>
              </a:rPr>
              <a:t>（子树）</a:t>
            </a:r>
            <a:r>
              <a:rPr lang="zh-CN" altLang="en-US" sz="3200" b="1">
                <a:ea typeface="楷体_GB2312" pitchFamily="49" charset="-122"/>
              </a:rPr>
              <a:t>后左</a:t>
            </a:r>
            <a:r>
              <a:rPr lang="zh-CN" altLang="en-US" sz="3200">
                <a:ea typeface="楷体_GB2312" pitchFamily="49" charset="-122"/>
              </a:rPr>
              <a:t>（子树）的遍历。</a:t>
            </a:r>
          </a:p>
          <a:p>
            <a:pPr marL="742950" lvl="1" indent="-285750" algn="just">
              <a:buFontTx/>
              <a:buChar char="•"/>
            </a:pPr>
            <a:r>
              <a:rPr lang="zh-CN" altLang="en-US" sz="3200" b="1">
                <a:ea typeface="楷体_GB2312" pitchFamily="49" charset="-122"/>
              </a:rPr>
              <a:t>先左</a:t>
            </a:r>
            <a:r>
              <a:rPr lang="zh-CN" altLang="en-US" sz="3200">
                <a:ea typeface="楷体_GB2312" pitchFamily="49" charset="-122"/>
              </a:rPr>
              <a:t>（子树）</a:t>
            </a:r>
            <a:r>
              <a:rPr lang="zh-CN" altLang="en-US" sz="3200" b="1">
                <a:ea typeface="楷体_GB2312" pitchFamily="49" charset="-122"/>
              </a:rPr>
              <a:t>后右</a:t>
            </a:r>
            <a:r>
              <a:rPr lang="zh-CN" altLang="en-US" sz="3200">
                <a:ea typeface="楷体_GB2312" pitchFamily="49" charset="-122"/>
              </a:rPr>
              <a:t>（子树）的遍历；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022475" y="3124200"/>
            <a:ext cx="4249738" cy="155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先</a:t>
            </a:r>
            <a:r>
              <a:rPr lang="zh-CN" altLang="en-US" sz="3200">
                <a:ea typeface="楷体_GB2312" pitchFamily="49" charset="-122"/>
              </a:rPr>
              <a:t>（根）序的遍历算法</a:t>
            </a:r>
          </a:p>
          <a:p>
            <a:r>
              <a:rPr lang="zh-CN" altLang="en-US" sz="3200" b="1">
                <a:ea typeface="楷体_GB2312" pitchFamily="49" charset="-122"/>
              </a:rPr>
              <a:t>中</a:t>
            </a:r>
            <a:r>
              <a:rPr lang="zh-CN" altLang="en-US" sz="3200">
                <a:ea typeface="楷体_GB2312" pitchFamily="49" charset="-122"/>
              </a:rPr>
              <a:t>（根）序的遍历算法</a:t>
            </a:r>
          </a:p>
          <a:p>
            <a:r>
              <a:rPr lang="zh-CN" altLang="en-US" sz="3200" b="1">
                <a:ea typeface="楷体_GB2312" pitchFamily="49" charset="-122"/>
              </a:rPr>
              <a:t>后</a:t>
            </a:r>
            <a:r>
              <a:rPr lang="zh-CN" altLang="en-US" sz="3200">
                <a:ea typeface="楷体_GB2312" pitchFamily="49" charset="-122"/>
              </a:rPr>
              <a:t>（根）序的遍历算法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538163" y="4830763"/>
            <a:ext cx="87185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有关二叉树遍历及其应用的递归和非递归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算法；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03225" y="285750"/>
            <a:ext cx="5083175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5000"/>
              </a:lnSpc>
            </a:pPr>
            <a:r>
              <a:rPr lang="zh-CN" altLang="en-US" sz="4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en-US" altLang="zh-CN" sz="4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4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线索二叉树 </a:t>
            </a:r>
            <a:endParaRPr lang="zh-CN" altLang="en-US" sz="440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66725" y="1346200"/>
            <a:ext cx="8361363" cy="3503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1.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术语</a:t>
            </a:r>
            <a:r>
              <a:rPr lang="zh-CN" altLang="en-US" sz="3200" b="1">
                <a:ea typeface="楷体_GB2312" pitchFamily="49" charset="-122"/>
              </a:rPr>
              <a:t>：</a:t>
            </a:r>
          </a:p>
          <a:p>
            <a:r>
              <a:rPr lang="zh-CN" altLang="en-US" sz="3200" b="1">
                <a:solidFill>
                  <a:srgbClr val="800000"/>
                </a:solidFill>
                <a:ea typeface="楷体_GB2312" pitchFamily="49" charset="-122"/>
              </a:rPr>
              <a:t>         </a:t>
            </a:r>
            <a:r>
              <a:rPr lang="zh-CN" altLang="en-US" sz="3200" b="1">
                <a:ea typeface="楷体_GB2312" pitchFamily="49" charset="-122"/>
              </a:rPr>
              <a:t>线索：</a:t>
            </a:r>
            <a:r>
              <a:rPr lang="zh-CN" altLang="en-US" sz="3200">
                <a:ea typeface="楷体_GB2312" pitchFamily="49" charset="-122"/>
              </a:rPr>
              <a:t>指向该线性序列中的“前驱”和</a:t>
            </a:r>
          </a:p>
          <a:p>
            <a:r>
              <a:rPr lang="zh-CN" altLang="en-US" sz="3200">
                <a:ea typeface="楷体_GB2312" pitchFamily="49" charset="-122"/>
              </a:rPr>
              <a:t>                “后继” 的</a:t>
            </a:r>
            <a:r>
              <a:rPr lang="zh-CN" altLang="en-US" sz="3200" b="1">
                <a:ea typeface="楷体_GB2312" pitchFamily="49" charset="-122"/>
              </a:rPr>
              <a:t>指针。</a:t>
            </a:r>
          </a:p>
          <a:p>
            <a:r>
              <a:rPr lang="zh-CN" altLang="en-US" sz="3200" b="1">
                <a:ea typeface="楷体_GB2312" pitchFamily="49" charset="-122"/>
              </a:rPr>
              <a:t>         线索链表：</a:t>
            </a:r>
            <a:r>
              <a:rPr lang="zh-CN" altLang="en-US" sz="3200">
                <a:ea typeface="楷体_GB2312" pitchFamily="49" charset="-122"/>
              </a:rPr>
              <a:t>包含 “线索” 的存储结构。</a:t>
            </a:r>
          </a:p>
          <a:p>
            <a:r>
              <a:rPr lang="zh-CN" altLang="en-US" sz="3200" b="1">
                <a:ea typeface="楷体_GB2312" pitchFamily="49" charset="-122"/>
              </a:rPr>
              <a:t>         线索二叉树：加上线索的</a:t>
            </a:r>
            <a:r>
              <a:rPr lang="zh-CN" altLang="en-US" sz="3200">
                <a:ea typeface="楷体_GB2312" pitchFamily="49" charset="-122"/>
              </a:rPr>
              <a:t>二叉树。</a:t>
            </a:r>
          </a:p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2.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在先序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中序，后序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)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线索二叉树上</a:t>
            </a:r>
          </a:p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     找前驱和后继的方法</a:t>
            </a:r>
            <a:endParaRPr lang="zh-CN" altLang="en-US" sz="3200">
              <a:ea typeface="楷体_GB2312" pitchFamily="49" charset="-122"/>
            </a:endParaRPr>
          </a:p>
        </p:txBody>
      </p:sp>
      <p:sp>
        <p:nvSpPr>
          <p:cNvPr id="48132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962400" y="4089400"/>
            <a:ext cx="2082800" cy="889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31775" y="0"/>
            <a:ext cx="8275638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5000"/>
              </a:lnSpc>
            </a:pPr>
            <a:r>
              <a:rPr lang="zh-CN" altLang="en-US" sz="4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四、 树、二叉树、森林的关系</a:t>
            </a:r>
            <a:endParaRPr lang="zh-CN" altLang="en-US" sz="440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98450" y="3841750"/>
            <a:ext cx="8845550" cy="301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  2. 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树与二叉树的对应关系</a:t>
            </a:r>
          </a:p>
          <a:p>
            <a:pPr lvl="2"/>
            <a:r>
              <a:rPr lang="zh-CN" altLang="en-US" sz="3200" b="1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zh-CN" altLang="en-US" sz="3200">
                <a:ea typeface="楷体_GB2312" pitchFamily="49" charset="-122"/>
              </a:rPr>
              <a:t>树转换为二叉树</a:t>
            </a:r>
          </a:p>
          <a:p>
            <a:pPr lvl="2"/>
            <a:r>
              <a:rPr lang="zh-CN" altLang="en-US" sz="3200">
                <a:ea typeface="楷体_GB2312" pitchFamily="49" charset="-122"/>
              </a:rPr>
              <a:t>  二叉树还原成树</a:t>
            </a:r>
          </a:p>
          <a:p>
            <a:r>
              <a:rPr lang="zh-CN" altLang="en-US" sz="3200" b="1">
                <a:solidFill>
                  <a:srgbClr val="000099"/>
                </a:solidFill>
                <a:ea typeface="楷体_GB2312" pitchFamily="49" charset="-122"/>
              </a:rPr>
              <a:t>   </a:t>
            </a:r>
            <a:r>
              <a:rPr lang="en-US" altLang="zh-CN" sz="3200" b="1">
                <a:solidFill>
                  <a:srgbClr val="000099"/>
                </a:solidFill>
                <a:ea typeface="楷体_GB2312" pitchFamily="49" charset="-122"/>
              </a:rPr>
              <a:t>3.  </a:t>
            </a:r>
            <a:r>
              <a:rPr lang="zh-CN" altLang="en-US" sz="3200" b="1">
                <a:solidFill>
                  <a:srgbClr val="000099"/>
                </a:solidFill>
                <a:ea typeface="楷体_GB2312" pitchFamily="49" charset="-122"/>
              </a:rPr>
              <a:t>森林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与二叉树的对应关系</a:t>
            </a:r>
          </a:p>
          <a:p>
            <a:r>
              <a:rPr lang="zh-CN" altLang="en-US" sz="3200" b="1">
                <a:solidFill>
                  <a:srgbClr val="000099"/>
                </a:solidFill>
                <a:ea typeface="楷体_GB2312" pitchFamily="49" charset="-122"/>
              </a:rPr>
              <a:t>          </a:t>
            </a:r>
            <a:r>
              <a:rPr lang="zh-CN" altLang="en-US" sz="3200">
                <a:ea typeface="楷体_GB2312" pitchFamily="49" charset="-122"/>
              </a:rPr>
              <a:t>森林转换成二叉树</a:t>
            </a:r>
          </a:p>
          <a:p>
            <a:r>
              <a:rPr lang="zh-CN" altLang="en-US" sz="3200">
                <a:ea typeface="楷体_GB2312" pitchFamily="49" charset="-122"/>
              </a:rPr>
              <a:t>          二叉树还原成树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231775" y="857250"/>
            <a:ext cx="8912225" cy="29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5000"/>
              </a:lnSpc>
            </a:pPr>
            <a:r>
              <a:rPr lang="en-US" altLang="zh-CN" sz="4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1.  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树与森林的关系</a:t>
            </a:r>
          </a:p>
          <a:p>
            <a:pPr marL="457200" indent="-457200">
              <a:lnSpc>
                <a:spcPct val="95000"/>
              </a:lnSpc>
            </a:pPr>
            <a:r>
              <a:rPr lang="zh-CN" altLang="en-US" sz="3200">
                <a:ea typeface="楷体_GB2312" pitchFamily="49" charset="-122"/>
              </a:rPr>
              <a:t>         森林是</a:t>
            </a:r>
            <a:r>
              <a:rPr lang="en-US" altLang="zh-CN" sz="3200">
                <a:ea typeface="楷体_GB2312" pitchFamily="49" charset="-122"/>
              </a:rPr>
              <a:t>m</a:t>
            </a:r>
            <a:r>
              <a:rPr lang="zh-CN" altLang="en-US" sz="3200">
                <a:ea typeface="楷体_GB2312" pitchFamily="49" charset="-122"/>
              </a:rPr>
              <a:t>（</a:t>
            </a:r>
            <a:r>
              <a:rPr lang="en-US" altLang="zh-CN" sz="3200">
                <a:ea typeface="楷体_GB2312" pitchFamily="49" charset="-122"/>
              </a:rPr>
              <a:t>m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≥</a:t>
            </a:r>
            <a:r>
              <a:rPr lang="en-US" altLang="zh-CN" sz="3200">
                <a:ea typeface="楷体_GB2312" pitchFamily="49" charset="-122"/>
              </a:rPr>
              <a:t>0</a:t>
            </a:r>
            <a:r>
              <a:rPr lang="zh-CN" altLang="en-US" sz="3200">
                <a:ea typeface="楷体_GB2312" pitchFamily="49" charset="-122"/>
              </a:rPr>
              <a:t>）棵互不相交的树的集合</a:t>
            </a:r>
          </a:p>
          <a:p>
            <a:pPr marL="457200" indent="-457200">
              <a:lnSpc>
                <a:spcPct val="95000"/>
              </a:lnSpc>
            </a:pPr>
            <a:r>
              <a:rPr lang="zh-CN" altLang="en-US" sz="3200">
                <a:ea typeface="楷体_GB2312" pitchFamily="49" charset="-122"/>
              </a:rPr>
              <a:t>         任何一棵非空树是一个二元组</a:t>
            </a:r>
          </a:p>
          <a:p>
            <a:pPr marL="457200" indent="-457200">
              <a:lnSpc>
                <a:spcPct val="95000"/>
              </a:lnSpc>
            </a:pPr>
            <a:r>
              <a:rPr lang="zh-CN" altLang="en-US" sz="3200" b="1">
                <a:ea typeface="楷体_GB2312" pitchFamily="49" charset="-122"/>
              </a:rPr>
              <a:t>                 </a:t>
            </a:r>
            <a:r>
              <a:rPr lang="en-US" altLang="zh-CN" sz="3200" b="1">
                <a:ea typeface="楷体_GB2312" pitchFamily="49" charset="-122"/>
              </a:rPr>
              <a:t>Tree = </a:t>
            </a:r>
            <a:r>
              <a:rPr lang="zh-CN" altLang="en-US" sz="3200" b="1">
                <a:ea typeface="楷体_GB2312" pitchFamily="49" charset="-122"/>
              </a:rPr>
              <a:t>（</a:t>
            </a:r>
            <a:r>
              <a:rPr lang="en-US" altLang="zh-CN" sz="3200" b="1">
                <a:ea typeface="楷体_GB2312" pitchFamily="49" charset="-122"/>
              </a:rPr>
              <a:t>root</a:t>
            </a:r>
            <a:r>
              <a:rPr lang="zh-CN" altLang="en-US" sz="3200" b="1">
                <a:ea typeface="楷体_GB2312" pitchFamily="49" charset="-122"/>
              </a:rPr>
              <a:t>，</a:t>
            </a:r>
            <a:r>
              <a:rPr lang="en-US" altLang="zh-CN" sz="3200" b="1">
                <a:ea typeface="楷体_GB2312" pitchFamily="49" charset="-122"/>
              </a:rPr>
              <a:t>F</a:t>
            </a:r>
            <a:r>
              <a:rPr lang="zh-CN" altLang="en-US" sz="3200" b="1">
                <a:ea typeface="楷体_GB2312" pitchFamily="49" charset="-122"/>
              </a:rPr>
              <a:t>）</a:t>
            </a:r>
            <a:endParaRPr lang="zh-CN" altLang="en-US" sz="3200">
              <a:ea typeface="楷体_GB2312" pitchFamily="49" charset="-122"/>
            </a:endParaRPr>
          </a:p>
          <a:p>
            <a:pPr marL="457200" indent="-457200">
              <a:lnSpc>
                <a:spcPct val="95000"/>
              </a:lnSpc>
            </a:pPr>
            <a:r>
              <a:rPr lang="zh-CN" altLang="en-US" sz="3200">
                <a:ea typeface="楷体_GB2312" pitchFamily="49" charset="-122"/>
              </a:rPr>
              <a:t>         其中：</a:t>
            </a:r>
            <a:r>
              <a:rPr lang="en-US" altLang="zh-CN" sz="3200">
                <a:ea typeface="楷体_GB2312" pitchFamily="49" charset="-122"/>
              </a:rPr>
              <a:t>root </a:t>
            </a:r>
            <a:r>
              <a:rPr lang="zh-CN" altLang="en-US" sz="3200">
                <a:ea typeface="楷体_GB2312" pitchFamily="49" charset="-122"/>
              </a:rPr>
              <a:t>被称为根结点，</a:t>
            </a:r>
          </a:p>
          <a:p>
            <a:pPr marL="457200" indent="-457200">
              <a:lnSpc>
                <a:spcPct val="95000"/>
              </a:lnSpc>
            </a:pPr>
            <a:r>
              <a:rPr lang="zh-CN" altLang="en-US" sz="3200">
                <a:ea typeface="楷体_GB2312" pitchFamily="49" charset="-122"/>
              </a:rPr>
              <a:t>                     </a:t>
            </a:r>
            <a:r>
              <a:rPr lang="en-US" altLang="zh-CN" sz="3200">
                <a:ea typeface="楷体_GB2312" pitchFamily="49" charset="-122"/>
              </a:rPr>
              <a:t>F </a:t>
            </a:r>
            <a:r>
              <a:rPr lang="zh-CN" altLang="en-US" sz="3200">
                <a:ea typeface="楷体_GB2312" pitchFamily="49" charset="-122"/>
              </a:rPr>
              <a:t>被称为子树森林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31775" y="0"/>
            <a:ext cx="8275638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5000"/>
              </a:lnSpc>
            </a:pPr>
            <a:r>
              <a:rPr lang="zh-CN" altLang="en-US" sz="4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五、 树和森林的遍历</a:t>
            </a:r>
            <a:endParaRPr lang="zh-CN" altLang="en-US" sz="440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765175" y="895350"/>
            <a:ext cx="7235825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5000"/>
              </a:lnSpc>
            </a:pPr>
            <a:r>
              <a:rPr lang="zh-CN" altLang="en-US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树的遍历</a:t>
            </a:r>
          </a:p>
          <a:p>
            <a:pPr marL="457200" indent="-457200" algn="just">
              <a:lnSpc>
                <a:spcPct val="95000"/>
              </a:lnSpc>
            </a:pPr>
            <a:r>
              <a:rPr lang="zh-CN" altLang="en-US" sz="3200">
                <a:ea typeface="楷体_GB2312" pitchFamily="49" charset="-122"/>
              </a:rPr>
              <a:t>     </a:t>
            </a:r>
            <a:r>
              <a:rPr lang="zh-CN" altLang="en-US" sz="2800" b="1">
                <a:ea typeface="楷体_GB2312" pitchFamily="49" charset="-122"/>
              </a:rPr>
              <a:t>先序遍历：先根，后依次子树</a:t>
            </a:r>
          </a:p>
          <a:p>
            <a:pPr marL="457200" indent="-457200" algn="just">
              <a:lnSpc>
                <a:spcPct val="95000"/>
              </a:lnSpc>
            </a:pPr>
            <a:r>
              <a:rPr lang="zh-CN" altLang="en-US" sz="2800" b="1">
                <a:ea typeface="楷体_GB2312" pitchFamily="49" charset="-122"/>
              </a:rPr>
              <a:t>      后序遍历： 先依次子树，后根。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31825" y="2362200"/>
            <a:ext cx="7750175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5000"/>
              </a:lnSpc>
            </a:pPr>
            <a:r>
              <a:rPr lang="zh-CN" altLang="en-US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森林的遍历</a:t>
            </a:r>
          </a:p>
          <a:p>
            <a:pPr marL="457200" indent="-457200" algn="just">
              <a:lnSpc>
                <a:spcPct val="95000"/>
              </a:lnSpc>
            </a:pPr>
            <a:r>
              <a:rPr lang="zh-CN" altLang="en-US" sz="3200">
                <a:ea typeface="楷体_GB2312" pitchFamily="49" charset="-122"/>
              </a:rPr>
              <a:t>     </a:t>
            </a:r>
            <a:r>
              <a:rPr lang="zh-CN" altLang="en-US" sz="2800" b="1">
                <a:ea typeface="楷体_GB2312" pitchFamily="49" charset="-122"/>
              </a:rPr>
              <a:t>先序遍历：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第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棵子树的根</a:t>
            </a:r>
            <a:r>
              <a:rPr lang="zh-CN" altLang="en-US" sz="2800" b="1">
                <a:ea typeface="楷体_GB2312" pitchFamily="49" charset="-122"/>
              </a:rPr>
              <a:t>；</a:t>
            </a:r>
          </a:p>
          <a:p>
            <a:pPr marL="457200" indent="-457200" algn="just">
              <a:lnSpc>
                <a:spcPct val="95000"/>
              </a:lnSpc>
            </a:pPr>
            <a:r>
              <a:rPr lang="zh-CN" altLang="en-US" sz="2800" b="1">
                <a:ea typeface="楷体_GB2312" pitchFamily="49" charset="-122"/>
              </a:rPr>
              <a:t>			     第</a:t>
            </a:r>
            <a:r>
              <a:rPr lang="en-US" altLang="zh-CN" sz="2800" b="1">
                <a:ea typeface="楷体_GB2312" pitchFamily="49" charset="-122"/>
              </a:rPr>
              <a:t>1</a:t>
            </a:r>
            <a:r>
              <a:rPr lang="zh-CN" altLang="en-US" sz="2800" b="1">
                <a:ea typeface="楷体_GB2312" pitchFamily="49" charset="-122"/>
              </a:rPr>
              <a:t>棵子树的子森林；</a:t>
            </a:r>
          </a:p>
          <a:p>
            <a:pPr marL="457200" indent="-457200" algn="just">
              <a:lnSpc>
                <a:spcPct val="95000"/>
              </a:lnSpc>
            </a:pPr>
            <a:r>
              <a:rPr lang="zh-CN" altLang="en-US" sz="2800" b="1">
                <a:ea typeface="楷体_GB2312" pitchFamily="49" charset="-122"/>
              </a:rPr>
              <a:t>                          其余子树所构成的森林；</a:t>
            </a:r>
          </a:p>
          <a:p>
            <a:pPr marL="457200" indent="-457200" algn="just">
              <a:lnSpc>
                <a:spcPct val="95000"/>
              </a:lnSpc>
            </a:pPr>
            <a:r>
              <a:rPr lang="zh-CN" altLang="en-US" sz="2800" b="1">
                <a:ea typeface="楷体_GB2312" pitchFamily="49" charset="-122"/>
              </a:rPr>
              <a:t>	中序遍历：第</a:t>
            </a:r>
            <a:r>
              <a:rPr lang="en-US" altLang="zh-CN" sz="2800" b="1">
                <a:ea typeface="楷体_GB2312" pitchFamily="49" charset="-122"/>
              </a:rPr>
              <a:t>1</a:t>
            </a:r>
            <a:r>
              <a:rPr lang="zh-CN" altLang="en-US" sz="2800" b="1">
                <a:ea typeface="楷体_GB2312" pitchFamily="49" charset="-122"/>
              </a:rPr>
              <a:t>棵子树的子森林；</a:t>
            </a:r>
          </a:p>
          <a:p>
            <a:pPr marL="457200" indent="-457200" algn="just">
              <a:lnSpc>
                <a:spcPct val="95000"/>
              </a:lnSpc>
            </a:pPr>
            <a:r>
              <a:rPr lang="zh-CN" altLang="en-US" sz="2800" b="1">
                <a:ea typeface="楷体_GB2312" pitchFamily="49" charset="-122"/>
              </a:rPr>
              <a:t>                          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第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棵子树的根；</a:t>
            </a:r>
          </a:p>
          <a:p>
            <a:pPr marL="457200" indent="-457200" algn="just">
              <a:lnSpc>
                <a:spcPct val="95000"/>
              </a:lnSpc>
            </a:pPr>
            <a:r>
              <a:rPr lang="zh-CN" altLang="en-US" sz="2800" b="1">
                <a:ea typeface="楷体_GB2312" pitchFamily="49" charset="-122"/>
              </a:rPr>
              <a:t>                          其余子树所构成的森林；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609600" y="5619750"/>
            <a:ext cx="7810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树和森林的遍历与转换后的二叉树的遍历的关系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14313" y="274638"/>
            <a:ext cx="70358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5000"/>
              </a:lnSpc>
            </a:pPr>
            <a:r>
              <a:rPr lang="zh-CN" altLang="en-US" sz="4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六、哈夫曼树与哈夫曼编码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866775" y="1406525"/>
            <a:ext cx="6291263" cy="47688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1.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定义</a:t>
            </a:r>
          </a:p>
          <a:p>
            <a:pPr lvl="1">
              <a:buClr>
                <a:schemeClr val="bg2"/>
              </a:buClr>
              <a:buFont typeface="Monotype Sorts" pitchFamily="2" charset="2"/>
              <a:buNone/>
            </a:pP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   </a:t>
            </a:r>
            <a:r>
              <a:rPr lang="zh-CN" altLang="en-US" sz="3200">
                <a:ea typeface="楷体_GB2312" pitchFamily="49" charset="-122"/>
              </a:rPr>
              <a:t>结点的路径长度</a:t>
            </a:r>
          </a:p>
          <a:p>
            <a:pPr lvl="1">
              <a:buClr>
                <a:schemeClr val="bg2"/>
              </a:buClr>
              <a:buFont typeface="Monotype Sorts" pitchFamily="2" charset="2"/>
              <a:buNone/>
            </a:pPr>
            <a:r>
              <a:rPr lang="zh-CN" altLang="en-US" sz="3200">
                <a:ea typeface="楷体_GB2312" pitchFamily="49" charset="-122"/>
              </a:rPr>
              <a:t>   树的路径长度</a:t>
            </a:r>
          </a:p>
          <a:p>
            <a:pPr lvl="1">
              <a:buClr>
                <a:schemeClr val="bg2"/>
              </a:buClr>
              <a:buFont typeface="Monotype Sorts" pitchFamily="2" charset="2"/>
              <a:buNone/>
            </a:pPr>
            <a:r>
              <a:rPr lang="zh-CN" altLang="en-US" sz="3200">
                <a:ea typeface="楷体_GB2312" pitchFamily="49" charset="-122"/>
              </a:rPr>
              <a:t>   树的带权路径长度</a:t>
            </a:r>
          </a:p>
          <a:p>
            <a:pPr lvl="1">
              <a:buClr>
                <a:schemeClr val="bg2"/>
              </a:buClr>
              <a:buFont typeface="Monotype Sorts" pitchFamily="2" charset="2"/>
              <a:buNone/>
            </a:pPr>
            <a:r>
              <a:rPr lang="zh-CN" altLang="en-US" sz="3200">
                <a:ea typeface="楷体_GB2312" pitchFamily="49" charset="-122"/>
              </a:rPr>
              <a:t>   最优树</a:t>
            </a:r>
          </a:p>
          <a:p>
            <a:pPr lvl="1">
              <a:buClr>
                <a:schemeClr val="bg2"/>
              </a:buClr>
              <a:buFont typeface="Monotype Sorts" pitchFamily="2" charset="2"/>
              <a:buNone/>
            </a:pPr>
            <a:r>
              <a:rPr lang="zh-CN" altLang="en-US" sz="3200">
                <a:ea typeface="楷体_GB2312" pitchFamily="49" charset="-122"/>
              </a:rPr>
              <a:t>   前缀编码（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哈夫曼编码）</a:t>
            </a:r>
            <a:endParaRPr lang="zh-CN" altLang="en-US" sz="3200"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2.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如何构造最优树</a:t>
            </a:r>
          </a:p>
          <a:p>
            <a: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3.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如何构造哈夫曼编码</a:t>
            </a:r>
          </a:p>
          <a:p>
            <a: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endParaRPr lang="en-US" altLang="zh-CN" sz="3200" b="1">
              <a:solidFill>
                <a:schemeClr val="tx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63525" y="1385888"/>
            <a:ext cx="8880475" cy="222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sz="4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一、图的基本概念</a:t>
            </a:r>
          </a:p>
          <a:p>
            <a:pPr lvl="1" algn="just"/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特点：每一个顶点都可以与其它顶点相关联，</a:t>
            </a:r>
          </a:p>
          <a:p>
            <a:pPr lvl="1" algn="just"/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   与树不同，图中各个顶点都是平等的，</a:t>
            </a:r>
          </a:p>
          <a:p>
            <a:pPr lvl="1" algn="just"/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   对每个顶点的编号都是人为的。</a:t>
            </a:r>
            <a:endParaRPr lang="zh-CN" altLang="en-US" sz="3200">
              <a:ea typeface="楷体_GB2312" pitchFamily="49" charset="-122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930275" y="231775"/>
            <a:ext cx="73199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6000">
                <a:ea typeface="楷体_GB2312" pitchFamily="49" charset="-122"/>
              </a:rPr>
              <a:t>第七章 图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46063" y="3749675"/>
            <a:ext cx="8656637" cy="224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buFontTx/>
              <a:buAutoNum type="arabicPeriod"/>
            </a:pP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定义</a:t>
            </a:r>
          </a:p>
          <a:p>
            <a:pPr marL="457200" indent="-457200">
              <a:lnSpc>
                <a:spcPct val="105000"/>
              </a:lnSpc>
            </a:pPr>
            <a:r>
              <a:rPr lang="zh-CN" altLang="en-US" sz="3600" b="1">
                <a:ea typeface="楷体_GB2312" pitchFamily="49" charset="-122"/>
              </a:rPr>
              <a:t>         </a:t>
            </a:r>
            <a:r>
              <a:rPr lang="zh-CN" altLang="zh-CN" sz="3200" b="1">
                <a:ea typeface="楷体_GB2312" pitchFamily="49" charset="-122"/>
              </a:rPr>
              <a:t>图是由一个</a:t>
            </a:r>
            <a:r>
              <a:rPr lang="zh-CN" altLang="en-US" sz="3200" b="1">
                <a:ea typeface="楷体_GB2312" pitchFamily="49" charset="-122"/>
              </a:rPr>
              <a:t>顶点集 </a:t>
            </a:r>
            <a:r>
              <a:rPr lang="en-US" altLang="zh-CN" sz="3200" b="1">
                <a:ea typeface="楷体_GB2312" pitchFamily="49" charset="-122"/>
              </a:rPr>
              <a:t>V </a:t>
            </a:r>
            <a:r>
              <a:rPr lang="zh-CN" altLang="zh-CN" sz="3200" b="1">
                <a:ea typeface="楷体_GB2312" pitchFamily="49" charset="-122"/>
              </a:rPr>
              <a:t>和一个</a:t>
            </a:r>
            <a:r>
              <a:rPr lang="zh-CN" altLang="en-US" sz="3200" b="1">
                <a:ea typeface="楷体_GB2312" pitchFamily="49" charset="-122"/>
              </a:rPr>
              <a:t>弧集 </a:t>
            </a:r>
            <a:r>
              <a:rPr lang="en-US" altLang="zh-CN" sz="3200" b="1">
                <a:ea typeface="楷体_GB2312" pitchFamily="49" charset="-122"/>
              </a:rPr>
              <a:t>VR</a:t>
            </a:r>
            <a:r>
              <a:rPr lang="zh-CN" altLang="zh-CN" sz="3200" b="1">
                <a:ea typeface="楷体_GB2312" pitchFamily="49" charset="-122"/>
              </a:rPr>
              <a:t>构成的数据结构。</a:t>
            </a:r>
            <a:endParaRPr lang="zh-CN" altLang="en-US" sz="3200" b="1">
              <a:ea typeface="楷体_GB2312" pitchFamily="49" charset="-122"/>
            </a:endParaRPr>
          </a:p>
          <a:p>
            <a:pPr marL="457200" indent="-457200">
              <a:lnSpc>
                <a:spcPct val="105000"/>
              </a:lnSpc>
            </a:pPr>
            <a:r>
              <a:rPr lang="zh-CN" altLang="en-US" sz="3200">
                <a:ea typeface="楷体_GB2312" pitchFamily="49" charset="-122"/>
              </a:rPr>
              <a:t>                        </a:t>
            </a:r>
            <a:r>
              <a:rPr lang="en-US" altLang="zh-CN" sz="3200">
                <a:ea typeface="楷体_GB2312" pitchFamily="49" charset="-122"/>
              </a:rPr>
              <a:t>Graph = (V, VR</a:t>
            </a:r>
            <a:r>
              <a:rPr lang="en-US" altLang="zh-CN" sz="3600">
                <a:ea typeface="楷体_GB2312" pitchFamily="49" charset="-122"/>
              </a:rPr>
              <a:t> 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/>
          </p:cNvSpPr>
          <p:nvPr/>
        </p:nvSpPr>
        <p:spPr bwMode="auto">
          <a:xfrm>
            <a:off x="1295400" y="3371850"/>
            <a:ext cx="381000" cy="1981200"/>
          </a:xfrm>
          <a:prstGeom prst="leftBrace">
            <a:avLst>
              <a:gd name="adj1" fmla="val 4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676400" y="3097213"/>
            <a:ext cx="1917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线性结构</a:t>
            </a:r>
            <a:r>
              <a:rPr lang="zh-CN" altLang="en-US" sz="3200">
                <a:ea typeface="楷体_GB2312" pitchFamily="49" charset="-122"/>
              </a:rPr>
              <a:t> 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676400" y="4316413"/>
            <a:ext cx="23256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非线性结构 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670050" y="5078413"/>
            <a:ext cx="1917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集合结构 </a:t>
            </a:r>
          </a:p>
        </p:txBody>
      </p:sp>
      <p:sp>
        <p:nvSpPr>
          <p:cNvPr id="8198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867150" y="3019425"/>
            <a:ext cx="489585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ea typeface="楷体_GB2312" pitchFamily="49" charset="-122"/>
              </a:rPr>
              <a:t>—— </a:t>
            </a:r>
            <a:r>
              <a:rPr lang="zh-CN" altLang="en-US" sz="2800">
                <a:ea typeface="楷体_GB2312" pitchFamily="49" charset="-122"/>
              </a:rPr>
              <a:t>线性表、栈、队列、串、</a:t>
            </a:r>
          </a:p>
          <a:p>
            <a:pPr>
              <a:lnSpc>
                <a:spcPct val="130000"/>
              </a:lnSpc>
            </a:pPr>
            <a:r>
              <a:rPr lang="zh-CN" altLang="en-US" sz="2800">
                <a:ea typeface="楷体_GB2312" pitchFamily="49" charset="-122"/>
              </a:rPr>
              <a:t>         数组和广义表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917950" y="4360863"/>
            <a:ext cx="3473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ea typeface="楷体_GB2312" pitchFamily="49" charset="-122"/>
              </a:rPr>
              <a:t>—— </a:t>
            </a:r>
            <a:r>
              <a:rPr lang="zh-CN" altLang="en-US" sz="2800">
                <a:ea typeface="楷体_GB2312" pitchFamily="49" charset="-122"/>
              </a:rPr>
              <a:t>二叉树、树、图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883025" y="5078413"/>
            <a:ext cx="3117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ea typeface="楷体_GB2312" pitchFamily="49" charset="-122"/>
              </a:rPr>
              <a:t>—— </a:t>
            </a:r>
            <a:r>
              <a:rPr lang="zh-CN" altLang="en-US" sz="2800">
                <a:ea typeface="楷体_GB2312" pitchFamily="49" charset="-122"/>
              </a:rPr>
              <a:t>查找表、文件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342900" y="381000"/>
            <a:ext cx="88011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chemeClr val="accent2"/>
                </a:solidFill>
                <a:ea typeface="楷体_GB2312" pitchFamily="49" charset="-122"/>
              </a:rPr>
              <a:t>二</a:t>
            </a:r>
            <a:r>
              <a:rPr lang="en-US" altLang="zh-CN" sz="4000">
                <a:solidFill>
                  <a:schemeClr val="accent2"/>
                </a:solidFill>
                <a:ea typeface="楷体_GB2312" pitchFamily="49" charset="-122"/>
              </a:rPr>
              <a:t>.  </a:t>
            </a:r>
            <a:r>
              <a:rPr lang="zh-CN" altLang="en-US" sz="4000">
                <a:solidFill>
                  <a:schemeClr val="accent2"/>
                </a:solidFill>
                <a:ea typeface="楷体_GB2312" pitchFamily="49" charset="-122"/>
              </a:rPr>
              <a:t>数据结构中数据元素的关系特征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2019300" y="1466850"/>
            <a:ext cx="525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逻辑结构和存储结构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647700" y="2400300"/>
            <a:ext cx="821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1. 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逻辑结构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描述数据元素之间的逻辑关系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)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28600" y="1436688"/>
            <a:ext cx="8915400" cy="350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2.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名称与术语</a:t>
            </a:r>
          </a:p>
          <a:p>
            <a:pPr lvl="2" algn="just"/>
            <a:r>
              <a:rPr lang="zh-CN" altLang="en-US" sz="32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有向图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无向图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;</a:t>
            </a:r>
          </a:p>
          <a:p>
            <a:pPr lvl="2" algn="just"/>
            <a:r>
              <a:rPr lang="zh-CN" altLang="en-US" sz="3200">
                <a:ea typeface="楷体_GB2312" pitchFamily="49" charset="-122"/>
              </a:rPr>
              <a:t>有向网，无向网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;</a:t>
            </a:r>
          </a:p>
          <a:p>
            <a:pPr lvl="2" algn="just"/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完全图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有向完全图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lvl="2" algn="just"/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邻接点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度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入度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出度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lvl="2" algn="just"/>
            <a:r>
              <a:rPr lang="zh-CN" altLang="en-US" sz="3200">
                <a:ea typeface="楷体_GB2312" pitchFamily="49" charset="-122"/>
              </a:rPr>
              <a:t>连通图、连通分量</a:t>
            </a:r>
            <a:r>
              <a:rPr lang="en-US" altLang="zh-CN" sz="3200">
                <a:ea typeface="楷体_GB2312" pitchFamily="49" charset="-122"/>
              </a:rPr>
              <a:t>,</a:t>
            </a:r>
          </a:p>
          <a:p>
            <a:pPr lvl="2" algn="just"/>
            <a:r>
              <a:rPr lang="zh-CN" altLang="en-US" sz="3200">
                <a:ea typeface="楷体_GB2312" pitchFamily="49" charset="-122"/>
              </a:rPr>
              <a:t>强连通图、强连通分量</a:t>
            </a:r>
            <a:r>
              <a:rPr lang="en-US" altLang="zh-CN" sz="3200">
                <a:ea typeface="楷体_GB2312" pitchFamily="49" charset="-122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0" y="401638"/>
            <a:ext cx="9144000" cy="60975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zh-CN" altLang="en-US" sz="4400" b="1">
                <a:solidFill>
                  <a:schemeClr val="accent2"/>
                </a:solidFill>
                <a:ea typeface="楷体_GB2312" pitchFamily="49" charset="-122"/>
              </a:rPr>
              <a:t>二、图的存储表示</a:t>
            </a:r>
          </a:p>
          <a:p>
            <a:pPr marL="457200" indent="-457200">
              <a:spcBef>
                <a:spcPct val="20000"/>
              </a:spcBef>
            </a:pPr>
            <a:r>
              <a:rPr lang="zh-CN" altLang="en-US" sz="3600" b="1">
                <a:ea typeface="楷体_GB2312" pitchFamily="49" charset="-122"/>
              </a:rPr>
              <a:t>   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1. 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三种存储表示</a:t>
            </a:r>
          </a:p>
          <a:p>
            <a:pPr marL="1371600" lvl="2" indent="-457200">
              <a:spcBef>
                <a:spcPct val="20000"/>
              </a:spcBef>
            </a:pP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  数组</a:t>
            </a:r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邻接矩阵</a:t>
            </a:r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存储表示</a:t>
            </a:r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: 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顺序存储</a:t>
            </a:r>
          </a:p>
          <a:p>
            <a:pPr marL="1371600" lvl="2" indent="-457200">
              <a:spcBef>
                <a:spcPct val="20000"/>
              </a:spcBef>
            </a:pP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  邻接表存储表示：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每个顶点建立一个单链表</a:t>
            </a:r>
          </a:p>
          <a:p>
            <a:pPr marL="1371600" lvl="2" indent="-457200">
              <a:spcBef>
                <a:spcPct val="20000"/>
              </a:spcBef>
            </a:pP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  十字链表存储表示：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正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/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逆向邻接表的合成</a:t>
            </a:r>
          </a:p>
          <a:p>
            <a:pPr marL="1371600" lvl="2" indent="-457200">
              <a:spcBef>
                <a:spcPct val="20000"/>
              </a:spcBef>
            </a:pPr>
            <a:r>
              <a:rPr lang="zh-CN" altLang="en-US" sz="2800" i="1">
                <a:ea typeface="楷体_GB2312" pitchFamily="49" charset="-122"/>
              </a:rPr>
              <a:t>        注意：有</a:t>
            </a:r>
            <a:r>
              <a:rPr lang="en-US" altLang="zh-CN" sz="2800" i="1">
                <a:ea typeface="楷体_GB2312" pitchFamily="49" charset="-122"/>
              </a:rPr>
              <a:t>/</a:t>
            </a:r>
            <a:r>
              <a:rPr lang="zh-CN" altLang="en-US" sz="2800" i="1">
                <a:ea typeface="楷体_GB2312" pitchFamily="49" charset="-122"/>
              </a:rPr>
              <a:t>无向图（网）在结构上的差别；</a:t>
            </a:r>
          </a:p>
          <a:p>
            <a:pPr marL="914400" lvl="1" indent="-457200">
              <a:spcBef>
                <a:spcPct val="20000"/>
              </a:spcBef>
            </a:pP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2. 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从图的逻辑结构到图的存储结构的转换 </a:t>
            </a:r>
          </a:p>
          <a:p>
            <a:pPr marL="914400" lvl="1" indent="-457200">
              <a:spcBef>
                <a:spcPct val="20000"/>
              </a:spcBef>
            </a:pP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3. 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图结构上的基本操作及时间复杂度</a:t>
            </a:r>
          </a:p>
          <a:p>
            <a:pPr marL="914400" lvl="1" indent="-457200">
              <a:spcBef>
                <a:spcPct val="20000"/>
              </a:spcBef>
            </a:pPr>
            <a:r>
              <a:rPr lang="zh-CN" altLang="en-US" sz="3600" b="1">
                <a:solidFill>
                  <a:srgbClr val="800000"/>
                </a:solidFill>
                <a:ea typeface="楷体_GB2312" pitchFamily="49" charset="-122"/>
              </a:rPr>
              <a:t>      </a:t>
            </a:r>
            <a:r>
              <a:rPr lang="zh-CN" altLang="en-US" sz="3200">
                <a:ea typeface="楷体_GB2312" pitchFamily="49" charset="-122"/>
              </a:rPr>
              <a:t>图的创建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算法</a:t>
            </a:r>
            <a:r>
              <a:rPr lang="zh-CN" altLang="en-US" sz="3200">
                <a:ea typeface="楷体_GB2312" pitchFamily="49" charset="-122"/>
              </a:rPr>
              <a:t>；</a:t>
            </a:r>
          </a:p>
          <a:p>
            <a:pPr marL="914400" lvl="1" indent="-457200">
              <a:spcBef>
                <a:spcPct val="20000"/>
              </a:spcBef>
            </a:pPr>
            <a:r>
              <a:rPr lang="zh-CN" altLang="en-US" sz="3200">
                <a:ea typeface="楷体_GB2312" pitchFamily="49" charset="-122"/>
              </a:rPr>
              <a:t>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47650" y="152400"/>
            <a:ext cx="8934450" cy="4295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zh-CN" altLang="en-US" sz="4400" b="1">
                <a:solidFill>
                  <a:schemeClr val="accent2"/>
                </a:solidFill>
                <a:ea typeface="楷体_GB2312" pitchFamily="49" charset="-122"/>
              </a:rPr>
              <a:t>三、图的遍历</a:t>
            </a:r>
          </a:p>
          <a:p>
            <a:pPr marL="457200" indent="-457200"/>
            <a:r>
              <a:rPr lang="zh-CN" altLang="en-US" sz="3200" b="1">
                <a:ea typeface="楷体_GB2312" pitchFamily="49" charset="-122"/>
              </a:rPr>
              <a:t>   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1. 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深度优先搜索</a:t>
            </a:r>
          </a:p>
          <a:p>
            <a:pPr marL="457200" indent="-457200"/>
            <a:r>
              <a:rPr lang="zh-CN" altLang="en-US" sz="4000" b="1">
                <a:solidFill>
                  <a:srgbClr val="800000"/>
                </a:solidFill>
                <a:ea typeface="楷体_GB2312" pitchFamily="49" charset="-122"/>
              </a:rPr>
              <a:t>          </a:t>
            </a:r>
            <a:r>
              <a:rPr lang="zh-CN" altLang="en-US" sz="3200">
                <a:ea typeface="楷体_GB2312" pitchFamily="49" charset="-122"/>
              </a:rPr>
              <a:t>从某一点开始，类似于树的前序遍历；</a:t>
            </a:r>
          </a:p>
          <a:p>
            <a:pPr marL="457200" indent="-457200"/>
            <a:r>
              <a:rPr lang="zh-CN" altLang="en-US" sz="3200">
                <a:ea typeface="楷体_GB2312" pitchFamily="49" charset="-122"/>
              </a:rPr>
              <a:t>             递归</a:t>
            </a: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算法</a:t>
            </a:r>
            <a:r>
              <a:rPr lang="zh-CN" altLang="en-US" sz="3200">
                <a:ea typeface="楷体_GB2312" pitchFamily="49" charset="-122"/>
              </a:rPr>
              <a:t>；</a:t>
            </a:r>
          </a:p>
          <a:p>
            <a:pPr marL="457200" indent="-457200"/>
            <a:r>
              <a:rPr lang="zh-CN" altLang="en-US" sz="3200">
                <a:ea typeface="楷体_GB2312" pitchFamily="49" charset="-122"/>
              </a:rPr>
              <a:t>             不同存储结构时间复杂度不同：</a:t>
            </a:r>
          </a:p>
          <a:p>
            <a:pPr marL="457200" indent="-457200"/>
            <a:r>
              <a:rPr lang="zh-CN" altLang="en-US" sz="3200">
                <a:ea typeface="楷体_GB2312" pitchFamily="49" charset="-122"/>
              </a:rPr>
              <a:t>                        邻接矩阵： </a:t>
            </a:r>
            <a:r>
              <a:rPr lang="en-US" altLang="zh-CN" sz="3200">
                <a:ea typeface="楷体_GB2312" pitchFamily="49" charset="-122"/>
              </a:rPr>
              <a:t>O( n</a:t>
            </a:r>
            <a:r>
              <a:rPr lang="en-US" altLang="zh-CN" sz="3200" baseline="30000">
                <a:ea typeface="楷体_GB2312" pitchFamily="49" charset="-122"/>
              </a:rPr>
              <a:t>2</a:t>
            </a:r>
            <a:r>
              <a:rPr lang="en-US" altLang="zh-CN" sz="3200">
                <a:ea typeface="楷体_GB2312" pitchFamily="49" charset="-122"/>
              </a:rPr>
              <a:t>) </a:t>
            </a:r>
          </a:p>
          <a:p>
            <a:pPr marL="457200" indent="-457200"/>
            <a:r>
              <a:rPr lang="en-US" altLang="zh-CN" sz="3200">
                <a:ea typeface="楷体_GB2312" pitchFamily="49" charset="-122"/>
              </a:rPr>
              <a:t>                        </a:t>
            </a:r>
            <a:r>
              <a:rPr lang="zh-CN" altLang="en-US" sz="3200">
                <a:ea typeface="楷体_GB2312" pitchFamily="49" charset="-122"/>
              </a:rPr>
              <a:t>邻接表： </a:t>
            </a:r>
            <a:r>
              <a:rPr lang="en-US" altLang="zh-CN" sz="3200">
                <a:ea typeface="楷体_GB2312" pitchFamily="49" charset="-122"/>
              </a:rPr>
              <a:t>O( e+n) </a:t>
            </a:r>
          </a:p>
          <a:p>
            <a:pPr marL="457200" indent="-457200"/>
            <a:r>
              <a:rPr lang="en-US" altLang="zh-CN" sz="3200">
                <a:ea typeface="楷体_GB2312" pitchFamily="49" charset="-122"/>
              </a:rPr>
              <a:t>            </a:t>
            </a:r>
            <a:r>
              <a:rPr lang="zh-CN" altLang="en-US" sz="3200">
                <a:ea typeface="楷体_GB2312" pitchFamily="49" charset="-122"/>
              </a:rPr>
              <a:t>连通图与非连通图；</a:t>
            </a:r>
            <a:r>
              <a:rPr lang="zh-CN" altLang="en-US" sz="3200" b="1">
                <a:solidFill>
                  <a:srgbClr val="800000"/>
                </a:solidFill>
                <a:ea typeface="楷体_GB2312" pitchFamily="49" charset="-122"/>
              </a:rPr>
              <a:t>               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57200" y="4368800"/>
            <a:ext cx="8675688" cy="21637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altLang="zh-CN" sz="3200" b="1">
                <a:ea typeface="楷体_GB2312" pitchFamily="49" charset="-122"/>
              </a:rPr>
              <a:t>  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2. 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广度优先搜索</a:t>
            </a:r>
          </a:p>
          <a:p>
            <a:pPr marL="457200" indent="-457200"/>
            <a:r>
              <a:rPr lang="zh-CN" altLang="en-US" sz="4000" b="1">
                <a:solidFill>
                  <a:srgbClr val="800000"/>
                </a:solidFill>
                <a:ea typeface="楷体_GB2312" pitchFamily="49" charset="-122"/>
              </a:rPr>
              <a:t>           </a:t>
            </a:r>
            <a:r>
              <a:rPr lang="zh-CN" altLang="en-US" sz="3200">
                <a:ea typeface="楷体_GB2312" pitchFamily="49" charset="-122"/>
              </a:rPr>
              <a:t>从某一点开始，类似与树的层次遍历；</a:t>
            </a:r>
          </a:p>
          <a:p>
            <a:pPr marL="457200" indent="-457200"/>
            <a:r>
              <a:rPr lang="zh-CN" altLang="en-US" sz="3200">
                <a:ea typeface="楷体_GB2312" pitchFamily="49" charset="-122"/>
              </a:rPr>
              <a:t>             采用队列实现</a:t>
            </a: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算法</a:t>
            </a:r>
            <a:r>
              <a:rPr lang="zh-CN" altLang="en-US" sz="3200">
                <a:ea typeface="楷体_GB2312" pitchFamily="49" charset="-122"/>
              </a:rPr>
              <a:t>；</a:t>
            </a:r>
          </a:p>
          <a:p>
            <a:pPr marL="457200" indent="-457200"/>
            <a:r>
              <a:rPr lang="zh-CN" altLang="en-US" sz="3200">
                <a:ea typeface="楷体_GB2312" pitchFamily="49" charset="-122"/>
              </a:rPr>
              <a:t>             不同存储结构时间复杂度不同：       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19100" y="342900"/>
            <a:ext cx="8934450" cy="2711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zh-CN" altLang="en-US" sz="4400" b="1">
                <a:solidFill>
                  <a:schemeClr val="accent2"/>
                </a:solidFill>
                <a:ea typeface="楷体_GB2312" pitchFamily="49" charset="-122"/>
              </a:rPr>
              <a:t>四、生成树</a:t>
            </a:r>
          </a:p>
          <a:p>
            <a:pPr marL="457200" indent="-457200"/>
            <a:r>
              <a:rPr lang="zh-CN" altLang="en-US" sz="3200" b="1"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1.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连通图的生成树</a:t>
            </a:r>
          </a:p>
          <a:p>
            <a:pPr marL="457200" indent="-457200"/>
            <a:r>
              <a:rPr lang="zh-CN" altLang="en-US" sz="3200" b="1">
                <a:solidFill>
                  <a:srgbClr val="800000"/>
                </a:solidFill>
                <a:ea typeface="楷体_GB2312" pitchFamily="49" charset="-122"/>
              </a:rPr>
              <a:t>	    </a:t>
            </a:r>
            <a:r>
              <a:rPr lang="en-US" altLang="zh-CN" sz="3200">
                <a:ea typeface="楷体_GB2312" pitchFamily="49" charset="-122"/>
              </a:rPr>
              <a:t>n</a:t>
            </a:r>
            <a:r>
              <a:rPr lang="zh-CN" altLang="en-US" sz="3200">
                <a:ea typeface="楷体_GB2312" pitchFamily="49" charset="-122"/>
              </a:rPr>
              <a:t>个顶点，</a:t>
            </a:r>
            <a:r>
              <a:rPr lang="en-US" altLang="zh-CN" sz="3200">
                <a:ea typeface="楷体_GB2312" pitchFamily="49" charset="-122"/>
              </a:rPr>
              <a:t>n-1</a:t>
            </a:r>
            <a:r>
              <a:rPr lang="zh-CN" altLang="en-US" sz="3200">
                <a:ea typeface="楷体_GB2312" pitchFamily="49" charset="-122"/>
              </a:rPr>
              <a:t>条边； </a:t>
            </a:r>
          </a:p>
          <a:p>
            <a:pPr marL="457200" indent="-457200"/>
            <a:r>
              <a:rPr lang="zh-CN" altLang="en-US" sz="3200">
                <a:ea typeface="楷体_GB2312" pitchFamily="49" charset="-122"/>
              </a:rPr>
              <a:t>	    生成树不唯一；</a:t>
            </a:r>
          </a:p>
          <a:p>
            <a:pPr marL="457200" indent="-457200"/>
            <a:r>
              <a:rPr lang="zh-CN" altLang="en-US" sz="3200">
                <a:ea typeface="楷体_GB2312" pitchFamily="49" charset="-122"/>
              </a:rPr>
              <a:t>        深度优先生成树</a:t>
            </a: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算法</a:t>
            </a:r>
            <a:r>
              <a:rPr lang="zh-CN" altLang="en-US" sz="3200">
                <a:ea typeface="楷体_GB2312" pitchFamily="49" charset="-122"/>
              </a:rPr>
              <a:t>；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38150" y="3217863"/>
            <a:ext cx="8248650" cy="301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altLang="zh-CN" sz="3200" b="1"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2.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连通网的最小生成树</a:t>
            </a:r>
          </a:p>
          <a:p>
            <a:pPr marL="457200" indent="-457200"/>
            <a:r>
              <a:rPr lang="zh-CN" altLang="en-US" sz="3200" b="1">
                <a:solidFill>
                  <a:srgbClr val="800000"/>
                </a:solidFill>
                <a:ea typeface="楷体_GB2312" pitchFamily="49" charset="-122"/>
              </a:rPr>
              <a:t>	   </a:t>
            </a:r>
            <a:r>
              <a:rPr lang="zh-CN" altLang="en-US" sz="3200">
                <a:ea typeface="楷体_GB2312" pitchFamily="49" charset="-122"/>
              </a:rPr>
              <a:t>生成树分支上的权值之和最小；</a:t>
            </a:r>
          </a:p>
          <a:p>
            <a:pPr marL="457200" indent="-457200"/>
            <a:r>
              <a:rPr lang="zh-CN" altLang="en-US" sz="3200">
                <a:ea typeface="楷体_GB2312" pitchFamily="49" charset="-122"/>
              </a:rPr>
              <a:t>       普里姆构造方法：</a:t>
            </a:r>
          </a:p>
          <a:p>
            <a:pPr marL="457200" indent="-457200"/>
            <a:r>
              <a:rPr lang="zh-CN" altLang="en-US" sz="3200">
                <a:ea typeface="楷体_GB2312" pitchFamily="49" charset="-122"/>
              </a:rPr>
              <a:t>               增加顶点集合，保证权值最小；</a:t>
            </a:r>
          </a:p>
          <a:p>
            <a:pPr marL="457200" indent="-457200"/>
            <a:r>
              <a:rPr lang="zh-CN" altLang="en-US" sz="3200">
                <a:ea typeface="楷体_GB2312" pitchFamily="49" charset="-122"/>
              </a:rPr>
              <a:t>       克鲁斯卡尔构造方法：</a:t>
            </a:r>
          </a:p>
          <a:p>
            <a:pPr marL="457200" indent="-457200"/>
            <a:r>
              <a:rPr lang="zh-CN" altLang="en-US" sz="3200">
                <a:ea typeface="楷体_GB2312" pitchFamily="49" charset="-122"/>
              </a:rPr>
              <a:t>               选择最小权值边，保证不产生回路；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0" y="228600"/>
            <a:ext cx="8934450" cy="3260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zh-CN" altLang="en-US" sz="4400" b="1">
                <a:solidFill>
                  <a:schemeClr val="accent2"/>
                </a:solidFill>
                <a:ea typeface="楷体_GB2312" pitchFamily="49" charset="-122"/>
              </a:rPr>
              <a:t>五、最短路径</a:t>
            </a:r>
          </a:p>
          <a:p>
            <a:pPr marL="457200" indent="-457200"/>
            <a:r>
              <a:rPr lang="zh-CN" altLang="en-US" sz="3200" b="1">
                <a:ea typeface="楷体_GB2312" pitchFamily="49" charset="-122"/>
              </a:rPr>
              <a:t>    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1.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从某个源点到其余各点的最短路径</a:t>
            </a:r>
          </a:p>
          <a:p>
            <a:pPr marL="457200" indent="-457200" eaLnBrk="0" hangingPunct="0"/>
            <a:r>
              <a:rPr lang="zh-CN" altLang="en-US" sz="3600">
                <a:solidFill>
                  <a:srgbClr val="800000"/>
                </a:solidFill>
                <a:ea typeface="楷体_GB2312" pitchFamily="49" charset="-122"/>
              </a:rPr>
              <a:t>          </a:t>
            </a:r>
            <a:r>
              <a:rPr lang="zh-CN" altLang="en-US" sz="3200">
                <a:ea typeface="楷体_GB2312" pitchFamily="49" charset="-122"/>
              </a:rPr>
              <a:t>迪杰斯特拉</a:t>
            </a: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算法</a:t>
            </a:r>
          </a:p>
          <a:p>
            <a:pPr marL="914400" lvl="1" indent="-457200" eaLnBrk="0" hangingPunct="0"/>
            <a:r>
              <a:rPr lang="zh-CN" altLang="en-US" sz="3200">
                <a:ea typeface="楷体_GB2312" pitchFamily="49" charset="-122"/>
              </a:rPr>
              <a:t>             依长度递增的次序求得各条路径</a:t>
            </a:r>
            <a:r>
              <a:rPr lang="en-US" altLang="zh-CN" sz="3200">
                <a:ea typeface="楷体_GB2312" pitchFamily="49" charset="-122"/>
              </a:rPr>
              <a:t>,</a:t>
            </a:r>
          </a:p>
          <a:p>
            <a:pPr marL="914400" lvl="1" indent="-457200" eaLnBrk="0" hangingPunct="0"/>
            <a:r>
              <a:rPr lang="en-US" altLang="zh-CN" sz="3200">
                <a:ea typeface="楷体_GB2312" pitchFamily="49" charset="-122"/>
              </a:rPr>
              <a:t>             </a:t>
            </a:r>
            <a:r>
              <a:rPr lang="zh-CN" altLang="en-US" sz="3200">
                <a:ea typeface="楷体_GB2312" pitchFamily="49" charset="-122"/>
              </a:rPr>
              <a:t>最短距离值不断修改；</a:t>
            </a:r>
          </a:p>
          <a:p>
            <a:pPr marL="914400" lvl="1" indent="-457200" eaLnBrk="0" hangingPunct="0"/>
            <a:r>
              <a:rPr lang="zh-CN" altLang="en-US" sz="3200">
                <a:ea typeface="楷体_GB2312" pitchFamily="49" charset="-122"/>
              </a:rPr>
              <a:t>              </a:t>
            </a:r>
            <a:r>
              <a:rPr lang="en-US" altLang="zh-CN" sz="3200">
                <a:ea typeface="楷体_GB2312" pitchFamily="49" charset="-122"/>
              </a:rPr>
              <a:t>n-1</a:t>
            </a:r>
            <a:r>
              <a:rPr lang="zh-CN" altLang="en-US" sz="3200">
                <a:ea typeface="楷体_GB2312" pitchFamily="49" charset="-122"/>
              </a:rPr>
              <a:t>次计算；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0" y="3659188"/>
            <a:ext cx="8934450" cy="21637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lang="en-US" altLang="zh-CN" sz="3200" b="1">
                <a:ea typeface="楷体_GB2312" pitchFamily="49" charset="-122"/>
              </a:rPr>
              <a:t>     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2.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每一对顶点之间的最短路径	</a:t>
            </a:r>
            <a:r>
              <a:rPr lang="zh-CN" altLang="en-US" sz="3200" b="1">
                <a:ea typeface="楷体_GB2312" pitchFamily="49" charset="-122"/>
              </a:rPr>
              <a:t>  </a:t>
            </a:r>
          </a:p>
          <a:p>
            <a:pPr marL="457200" indent="-457200" eaLnBrk="0" hangingPunct="0"/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          </a:t>
            </a:r>
            <a:r>
              <a:rPr lang="zh-CN" altLang="en-US" sz="3200">
                <a:ea typeface="楷体_GB2312" pitchFamily="49" charset="-122"/>
              </a:rPr>
              <a:t>弗洛伊德算法 </a:t>
            </a:r>
          </a:p>
          <a:p>
            <a:pPr marL="457200" indent="-457200" eaLnBrk="0" hangingPunct="0"/>
            <a:r>
              <a:rPr lang="zh-CN" altLang="en-US" sz="3200">
                <a:ea typeface="楷体_GB2312" pitchFamily="49" charset="-122"/>
              </a:rPr>
              <a:t>                从邻接矩阵出发，采用递推的方法产生</a:t>
            </a:r>
          </a:p>
          <a:p>
            <a:pPr marL="457200" indent="-457200" eaLnBrk="0" hangingPunct="0"/>
            <a:r>
              <a:rPr lang="zh-CN" altLang="en-US" sz="3200">
                <a:ea typeface="楷体_GB2312" pitchFamily="49" charset="-122"/>
              </a:rPr>
              <a:t>                </a:t>
            </a:r>
            <a:r>
              <a:rPr lang="en-US" altLang="zh-CN" sz="3200">
                <a:ea typeface="楷体_GB2312" pitchFamily="49" charset="-122"/>
              </a:rPr>
              <a:t>n </a:t>
            </a:r>
            <a:r>
              <a:rPr lang="zh-CN" altLang="en-US" sz="3200">
                <a:ea typeface="楷体_GB2312" pitchFamily="49" charset="-122"/>
              </a:rPr>
              <a:t>阶的表示路径长度的矩阵序列。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0" y="500063"/>
            <a:ext cx="9144000" cy="5405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40000"/>
              </a:spcBef>
            </a:pPr>
            <a:r>
              <a:rPr lang="en-US" altLang="zh-CN" sz="4400" b="1">
                <a:solidFill>
                  <a:schemeClr val="accent2"/>
                </a:solidFill>
                <a:ea typeface="楷体_GB2312" pitchFamily="49" charset="-122"/>
              </a:rPr>
              <a:t>  </a:t>
            </a:r>
            <a:r>
              <a:rPr lang="zh-CN" altLang="en-US" sz="4400" b="1">
                <a:solidFill>
                  <a:schemeClr val="accent2"/>
                </a:solidFill>
                <a:ea typeface="楷体_GB2312" pitchFamily="49" charset="-122"/>
              </a:rPr>
              <a:t>五、拓扑排序</a:t>
            </a:r>
          </a:p>
          <a:p>
            <a:pPr marL="457200" indent="-457200">
              <a:spcBef>
                <a:spcPct val="40000"/>
              </a:spcBef>
            </a:pPr>
            <a:r>
              <a:rPr lang="zh-CN" altLang="en-US" sz="3200" b="1">
                <a:ea typeface="楷体_GB2312" pitchFamily="49" charset="-122"/>
              </a:rPr>
              <a:t>    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1.  AOV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网</a:t>
            </a:r>
          </a:p>
          <a:p>
            <a:pPr marL="457200" indent="-457200" eaLnBrk="0" hangingPunct="0"/>
            <a:r>
              <a:rPr lang="zh-CN" altLang="en-US" sz="3600">
                <a:solidFill>
                  <a:srgbClr val="800000"/>
                </a:solidFill>
                <a:ea typeface="楷体_GB2312" pitchFamily="49" charset="-122"/>
              </a:rPr>
              <a:t>          </a:t>
            </a:r>
            <a:r>
              <a:rPr lang="zh-CN" altLang="en-US" sz="3200">
                <a:ea typeface="楷体_GB2312" pitchFamily="49" charset="-122"/>
              </a:rPr>
              <a:t>有向图。</a:t>
            </a:r>
          </a:p>
          <a:p>
            <a:pPr marL="457200" indent="-457200" eaLnBrk="0" hangingPunct="0"/>
            <a:r>
              <a:rPr lang="zh-CN" altLang="en-US" sz="3200">
                <a:ea typeface="楷体_GB2312" pitchFamily="49" charset="-122"/>
              </a:rPr>
              <a:t>           以顶点表示活动的网。弧表示优先关系</a:t>
            </a:r>
          </a:p>
          <a:p>
            <a:pPr marL="457200" indent="-457200" eaLnBrk="0" hangingPunct="0"/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     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2. 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拓扑排序</a:t>
            </a:r>
          </a:p>
          <a:p>
            <a:pPr marL="457200" indent="-457200" eaLnBrk="0" hangingPunct="0"/>
            <a:r>
              <a:rPr lang="zh-CN" altLang="en-US" sz="3200">
                <a:solidFill>
                  <a:srgbClr val="3333FF"/>
                </a:solidFill>
                <a:ea typeface="楷体_GB2312" pitchFamily="49" charset="-122"/>
              </a:rPr>
              <a:t>           </a:t>
            </a:r>
            <a:r>
              <a:rPr lang="zh-CN" altLang="en-US" sz="3200"/>
              <a:t> 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保持有向图上的先后关系；</a:t>
            </a:r>
          </a:p>
          <a:p>
            <a:pPr marL="457200" indent="-457200" eaLnBrk="0" hangingPunct="0"/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   在没有先后关系的顶点之间建立人为关系；</a:t>
            </a:r>
          </a:p>
          <a:p>
            <a:pPr marL="457200" indent="-457200" eaLnBrk="0" hangingPunct="0"/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   有环图不能够拓扑排序；</a:t>
            </a:r>
          </a:p>
          <a:p>
            <a:pPr marL="457200" indent="-457200" eaLnBrk="0" hangingPunct="0"/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   拓扑序列不唯一；</a:t>
            </a:r>
          </a:p>
          <a:p>
            <a:pPr marL="457200" indent="-457200" eaLnBrk="0" hangingPunct="0"/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   拓扑排序算法；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0" y="0"/>
            <a:ext cx="9915525" cy="681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95000"/>
              </a:lnSpc>
            </a:pPr>
            <a:r>
              <a:rPr lang="en-US" altLang="zh-CN" sz="4400" b="1">
                <a:solidFill>
                  <a:schemeClr val="accent2"/>
                </a:solidFill>
                <a:ea typeface="楷体_GB2312" pitchFamily="49" charset="-122"/>
              </a:rPr>
              <a:t>  </a:t>
            </a:r>
            <a:r>
              <a:rPr lang="zh-CN" altLang="en-US" sz="4400" b="1">
                <a:solidFill>
                  <a:schemeClr val="accent2"/>
                </a:solidFill>
                <a:ea typeface="楷体_GB2312" pitchFamily="49" charset="-122"/>
              </a:rPr>
              <a:t>六、关键路径</a:t>
            </a:r>
          </a:p>
          <a:p>
            <a:pPr marL="457200" indent="-457200">
              <a:lnSpc>
                <a:spcPct val="95000"/>
              </a:lnSpc>
            </a:pPr>
            <a:r>
              <a:rPr lang="zh-CN" altLang="en-US" sz="3200" b="1">
                <a:ea typeface="楷体_GB2312" pitchFamily="49" charset="-122"/>
              </a:rPr>
              <a:t>   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1.  AOE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网</a:t>
            </a:r>
          </a:p>
          <a:p>
            <a:pPr marL="457200" indent="-457200" eaLnBrk="0" hangingPunct="0">
              <a:lnSpc>
                <a:spcPct val="95000"/>
              </a:lnSpc>
            </a:pPr>
            <a:r>
              <a:rPr lang="zh-CN" altLang="en-US" sz="3600">
                <a:solidFill>
                  <a:srgbClr val="800000"/>
                </a:solidFill>
                <a:ea typeface="楷体_GB2312" pitchFamily="49" charset="-122"/>
              </a:rPr>
              <a:t>          </a:t>
            </a:r>
            <a:r>
              <a:rPr lang="zh-CN" altLang="en-US" sz="3200">
                <a:ea typeface="楷体_GB2312" pitchFamily="49" charset="-122"/>
              </a:rPr>
              <a:t>以顶点表示事件；</a:t>
            </a:r>
          </a:p>
          <a:p>
            <a:pPr marL="457200" indent="-457200" eaLnBrk="0" hangingPunct="0">
              <a:lnSpc>
                <a:spcPct val="95000"/>
              </a:lnSpc>
            </a:pPr>
            <a:r>
              <a:rPr lang="zh-CN" altLang="en-US" sz="3200">
                <a:ea typeface="楷体_GB2312" pitchFamily="49" charset="-122"/>
              </a:rPr>
              <a:t>           以有向边表示活动；</a:t>
            </a:r>
          </a:p>
          <a:p>
            <a:pPr marL="457200" indent="-457200" eaLnBrk="0" hangingPunct="0">
              <a:lnSpc>
                <a:spcPct val="95000"/>
              </a:lnSpc>
            </a:pPr>
            <a:r>
              <a:rPr lang="zh-CN" altLang="en-US" sz="3200">
                <a:ea typeface="楷体_GB2312" pitchFamily="49" charset="-122"/>
              </a:rPr>
              <a:t>           权值表示持续活动时间；</a:t>
            </a:r>
          </a:p>
          <a:p>
            <a:pPr marL="457200" indent="-457200" eaLnBrk="0" hangingPunct="0">
              <a:lnSpc>
                <a:spcPct val="95000"/>
              </a:lnSpc>
            </a:pPr>
            <a:r>
              <a:rPr lang="zh-CN" altLang="en-US" sz="3200" b="1">
                <a:ea typeface="楷体_GB2312" pitchFamily="49" charset="-122"/>
              </a:rPr>
              <a:t>   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2.  AOV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网与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AOE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网的区别；</a:t>
            </a:r>
          </a:p>
          <a:p>
            <a:pPr marL="457200" indent="-457200" eaLnBrk="0" hangingPunct="0">
              <a:lnSpc>
                <a:spcPct val="95000"/>
              </a:lnSpc>
            </a:pP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           </a:t>
            </a:r>
            <a:r>
              <a:rPr lang="en-US" altLang="zh-CN" sz="3200">
                <a:ea typeface="楷体_GB2312" pitchFamily="49" charset="-122"/>
              </a:rPr>
              <a:t>AOV</a:t>
            </a:r>
            <a:r>
              <a:rPr lang="zh-CN" altLang="en-US" sz="3200">
                <a:ea typeface="楷体_GB2312" pitchFamily="49" charset="-122"/>
              </a:rPr>
              <a:t>网：关心活动的逻辑关系；</a:t>
            </a:r>
          </a:p>
          <a:p>
            <a:pPr marL="457200" indent="-457200" eaLnBrk="0" hangingPunct="0">
              <a:lnSpc>
                <a:spcPct val="95000"/>
              </a:lnSpc>
            </a:pPr>
            <a:r>
              <a:rPr lang="zh-CN" altLang="en-US" sz="3200">
                <a:ea typeface="楷体_GB2312" pitchFamily="49" charset="-122"/>
              </a:rPr>
              <a:t>           </a:t>
            </a:r>
            <a:r>
              <a:rPr lang="en-US" altLang="zh-CN" sz="3200">
                <a:ea typeface="楷体_GB2312" pitchFamily="49" charset="-122"/>
              </a:rPr>
              <a:t>AOE</a:t>
            </a:r>
            <a:r>
              <a:rPr lang="zh-CN" altLang="en-US" sz="3200">
                <a:ea typeface="楷体_GB2312" pitchFamily="49" charset="-122"/>
              </a:rPr>
              <a:t>网：关心活动的物理关系（如时间长短）</a:t>
            </a:r>
            <a:r>
              <a:rPr lang="zh-CN" altLang="en-US" sz="3200">
                <a:solidFill>
                  <a:srgbClr val="3333FF"/>
                </a:solidFill>
                <a:ea typeface="楷体_GB2312" pitchFamily="49" charset="-122"/>
              </a:rPr>
              <a:t> </a:t>
            </a:r>
          </a:p>
          <a:p>
            <a:pPr marL="457200" indent="-457200" eaLnBrk="0" hangingPunct="0">
              <a:lnSpc>
                <a:spcPct val="95000"/>
              </a:lnSpc>
            </a:pPr>
            <a:r>
              <a:rPr lang="zh-CN" altLang="en-US" sz="3200" b="1">
                <a:ea typeface="楷体_GB2312" pitchFamily="49" charset="-122"/>
              </a:rPr>
              <a:t>  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3.  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关键路径和关键活动</a:t>
            </a:r>
          </a:p>
          <a:p>
            <a:pPr marL="1828800" lvl="3" indent="-457200" eaLnBrk="0" hangingPunct="0">
              <a:lnSpc>
                <a:spcPct val="95000"/>
              </a:lnSpc>
            </a:pPr>
            <a:r>
              <a:rPr lang="zh-CN" altLang="en-US" sz="3200">
                <a:ea typeface="楷体_GB2312" pitchFamily="49" charset="-122"/>
              </a:rPr>
              <a:t>“事件</a:t>
            </a:r>
            <a:r>
              <a:rPr lang="en-US" altLang="zh-CN" sz="3200">
                <a:ea typeface="楷体_GB2312" pitchFamily="49" charset="-122"/>
              </a:rPr>
              <a:t>(</a:t>
            </a:r>
            <a:r>
              <a:rPr lang="zh-CN" altLang="en-US" sz="3200">
                <a:ea typeface="楷体_GB2312" pitchFamily="49" charset="-122"/>
              </a:rPr>
              <a:t>顶点</a:t>
            </a:r>
            <a:r>
              <a:rPr lang="en-US" altLang="zh-CN" sz="3200">
                <a:ea typeface="楷体_GB2312" pitchFamily="49" charset="-122"/>
              </a:rPr>
              <a:t>)” </a:t>
            </a:r>
            <a:r>
              <a:rPr lang="zh-CN" altLang="en-US" sz="3200">
                <a:ea typeface="楷体_GB2312" pitchFamily="49" charset="-122"/>
              </a:rPr>
              <a:t>的 最早发生时间 </a:t>
            </a:r>
            <a:r>
              <a:rPr lang="en-US" altLang="zh-CN" sz="3200">
                <a:ea typeface="楷体_GB2312" pitchFamily="49" charset="-122"/>
              </a:rPr>
              <a:t>ve(j);</a:t>
            </a:r>
          </a:p>
          <a:p>
            <a:pPr marL="1828800" lvl="3" indent="-457200">
              <a:lnSpc>
                <a:spcPct val="95000"/>
              </a:lnSpc>
            </a:pPr>
            <a:r>
              <a:rPr lang="en-US" altLang="zh-CN" sz="3200">
                <a:ea typeface="楷体_GB2312" pitchFamily="49" charset="-122"/>
              </a:rPr>
              <a:t>“</a:t>
            </a:r>
            <a:r>
              <a:rPr lang="zh-CN" altLang="en-US" sz="3200">
                <a:ea typeface="楷体_GB2312" pitchFamily="49" charset="-122"/>
              </a:rPr>
              <a:t>事件</a:t>
            </a:r>
            <a:r>
              <a:rPr lang="en-US" altLang="zh-CN" sz="3200">
                <a:ea typeface="楷体_GB2312" pitchFamily="49" charset="-122"/>
              </a:rPr>
              <a:t>(</a:t>
            </a:r>
            <a:r>
              <a:rPr lang="zh-CN" altLang="en-US" sz="3200">
                <a:ea typeface="楷体_GB2312" pitchFamily="49" charset="-122"/>
              </a:rPr>
              <a:t>顶点</a:t>
            </a:r>
            <a:r>
              <a:rPr lang="en-US" altLang="zh-CN" sz="3200">
                <a:ea typeface="楷体_GB2312" pitchFamily="49" charset="-122"/>
              </a:rPr>
              <a:t>)” </a:t>
            </a:r>
            <a:r>
              <a:rPr lang="zh-CN" altLang="en-US" sz="3200">
                <a:ea typeface="楷体_GB2312" pitchFamily="49" charset="-122"/>
              </a:rPr>
              <a:t>的 最迟发生时间 </a:t>
            </a:r>
            <a:r>
              <a:rPr lang="en-US" altLang="zh-CN" sz="3200">
                <a:ea typeface="楷体_GB2312" pitchFamily="49" charset="-122"/>
              </a:rPr>
              <a:t>vl(k);</a:t>
            </a:r>
          </a:p>
          <a:p>
            <a:pPr marL="1828800" lvl="3" indent="-457200">
              <a:lnSpc>
                <a:spcPct val="95000"/>
              </a:lnSpc>
            </a:pPr>
            <a:r>
              <a:rPr lang="en-US" altLang="zh-CN" sz="3200">
                <a:ea typeface="楷体_GB2312" pitchFamily="49" charset="-122"/>
              </a:rPr>
              <a:t>“</a:t>
            </a:r>
            <a:r>
              <a:rPr lang="zh-CN" altLang="en-US" sz="3200">
                <a:ea typeface="楷体_GB2312" pitchFamily="49" charset="-122"/>
              </a:rPr>
              <a:t>活动</a:t>
            </a:r>
            <a:r>
              <a:rPr lang="en-US" altLang="zh-CN" sz="3200">
                <a:ea typeface="楷体_GB2312" pitchFamily="49" charset="-122"/>
              </a:rPr>
              <a:t>(</a:t>
            </a:r>
            <a:r>
              <a:rPr lang="zh-CN" altLang="en-US" sz="3200">
                <a:ea typeface="楷体_GB2312" pitchFamily="49" charset="-122"/>
              </a:rPr>
              <a:t>弧</a:t>
            </a:r>
            <a:r>
              <a:rPr lang="en-US" altLang="zh-CN" sz="3200">
                <a:ea typeface="楷体_GB2312" pitchFamily="49" charset="-122"/>
              </a:rPr>
              <a:t>)” </a:t>
            </a:r>
            <a:r>
              <a:rPr lang="zh-CN" altLang="en-US" sz="3200">
                <a:ea typeface="楷体_GB2312" pitchFamily="49" charset="-122"/>
              </a:rPr>
              <a:t>的 最早开始时间 </a:t>
            </a:r>
            <a:r>
              <a:rPr lang="en-US" altLang="zh-CN" sz="3200">
                <a:ea typeface="楷体_GB2312" pitchFamily="49" charset="-122"/>
              </a:rPr>
              <a:t>e(j);</a:t>
            </a:r>
          </a:p>
          <a:p>
            <a:pPr marL="1828800" lvl="3" indent="-457200">
              <a:lnSpc>
                <a:spcPct val="95000"/>
              </a:lnSpc>
            </a:pPr>
            <a:r>
              <a:rPr lang="en-US" altLang="zh-CN" sz="3200">
                <a:ea typeface="楷体_GB2312" pitchFamily="49" charset="-122"/>
              </a:rPr>
              <a:t>“</a:t>
            </a:r>
            <a:r>
              <a:rPr lang="zh-CN" altLang="en-US" sz="3200">
                <a:ea typeface="楷体_GB2312" pitchFamily="49" charset="-122"/>
              </a:rPr>
              <a:t>活动</a:t>
            </a:r>
            <a:r>
              <a:rPr lang="en-US" altLang="zh-CN" sz="3200">
                <a:ea typeface="楷体_GB2312" pitchFamily="49" charset="-122"/>
              </a:rPr>
              <a:t>(</a:t>
            </a:r>
            <a:r>
              <a:rPr lang="zh-CN" altLang="en-US" sz="3200">
                <a:ea typeface="楷体_GB2312" pitchFamily="49" charset="-122"/>
              </a:rPr>
              <a:t>弧</a:t>
            </a:r>
            <a:r>
              <a:rPr lang="en-US" altLang="zh-CN" sz="3200">
                <a:ea typeface="楷体_GB2312" pitchFamily="49" charset="-122"/>
              </a:rPr>
              <a:t>)” </a:t>
            </a:r>
            <a:r>
              <a:rPr lang="zh-CN" altLang="en-US" sz="3200">
                <a:ea typeface="楷体_GB2312" pitchFamily="49" charset="-122"/>
              </a:rPr>
              <a:t>的 最迟开始时间 </a:t>
            </a:r>
            <a:r>
              <a:rPr lang="en-US" altLang="zh-CN" sz="3200">
                <a:ea typeface="楷体_GB2312" pitchFamily="49" charset="-122"/>
              </a:rPr>
              <a:t>l(k) ; </a:t>
            </a:r>
          </a:p>
          <a:p>
            <a:pPr marL="1828800" lvl="3" indent="-457200">
              <a:lnSpc>
                <a:spcPct val="95000"/>
              </a:lnSpc>
            </a:pPr>
            <a:r>
              <a:rPr lang="en-US" altLang="zh-CN" sz="3200">
                <a:ea typeface="楷体_GB2312" pitchFamily="49" charset="-122"/>
              </a:rPr>
              <a:t> </a:t>
            </a:r>
            <a:r>
              <a:rPr lang="zh-CN" altLang="en-US" sz="3200">
                <a:ea typeface="楷体_GB2312" pitchFamily="49" charset="-122"/>
              </a:rPr>
              <a:t>求关键路径算法</a:t>
            </a:r>
            <a:r>
              <a:rPr lang="en-US" altLang="zh-CN" sz="3200">
                <a:ea typeface="楷体_GB2312" pitchFamily="49" charset="-122"/>
              </a:rPr>
              <a:t>;</a:t>
            </a:r>
            <a:r>
              <a:rPr lang="en-US" altLang="zh-CN" sz="3200" b="1">
                <a:ea typeface="楷体_GB2312" pitchFamily="49" charset="-122"/>
              </a:rPr>
              <a:t>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263525" y="1385888"/>
            <a:ext cx="8251825" cy="222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sz="4400" b="1">
                <a:solidFill>
                  <a:schemeClr val="accent2"/>
                </a:solidFill>
                <a:ea typeface="楷体_GB2312" pitchFamily="49" charset="-122"/>
              </a:rPr>
              <a:t>一、查找表的基本概念</a:t>
            </a:r>
          </a:p>
          <a:p>
            <a:pPr algn="just"/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  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1.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定义：</a:t>
            </a:r>
            <a:r>
              <a:rPr lang="zh-CN" altLang="en-US" sz="3200">
                <a:ea typeface="楷体_GB2312" pitchFamily="49" charset="-122"/>
              </a:rPr>
              <a:t>具有相同特性的数据元素的集合。</a:t>
            </a:r>
          </a:p>
          <a:p>
            <a:pPr lvl="1" algn="just"/>
            <a:r>
              <a:rPr lang="zh-CN" altLang="en-US" sz="3200">
                <a:ea typeface="楷体_GB2312" pitchFamily="49" charset="-122"/>
              </a:rPr>
              <a:t>             每个数据元素含有类型相同的、</a:t>
            </a:r>
          </a:p>
          <a:p>
            <a:pPr lvl="1" algn="just"/>
            <a:r>
              <a:rPr lang="zh-CN" altLang="en-US" sz="3200">
                <a:ea typeface="楷体_GB2312" pitchFamily="49" charset="-122"/>
              </a:rPr>
              <a:t>             可唯一标识该数据元素的关键字。</a:t>
            </a:r>
            <a:r>
              <a:rPr lang="zh-CN" altLang="en-US" sz="32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930275" y="231775"/>
            <a:ext cx="73199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6000">
                <a:ea typeface="楷体_GB2312" pitchFamily="49" charset="-122"/>
              </a:rPr>
              <a:t>第九章 查找表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71500" y="3848100"/>
            <a:ext cx="7810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2.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关键字</a:t>
            </a:r>
            <a:r>
              <a:rPr lang="en-US" altLang="zh-CN" sz="3200" b="1">
                <a:ea typeface="楷体_GB2312" pitchFamily="49" charset="-122"/>
              </a:rPr>
              <a:t>:</a:t>
            </a:r>
            <a:r>
              <a:rPr lang="en-US" altLang="zh-CN" sz="3200" b="1">
                <a:solidFill>
                  <a:srgbClr val="6600CC"/>
                </a:solidFill>
                <a:ea typeface="楷体_GB2312" pitchFamily="49" charset="-122"/>
              </a:rPr>
              <a:t> </a:t>
            </a:r>
            <a:r>
              <a:rPr lang="zh-CN" altLang="en-US" sz="3200">
                <a:ea typeface="楷体_GB2312" pitchFamily="49" charset="-122"/>
              </a:rPr>
              <a:t>是数据元素（或记录）中某个</a:t>
            </a:r>
          </a:p>
          <a:p>
            <a:r>
              <a:rPr lang="zh-CN" altLang="en-US" sz="3200">
                <a:ea typeface="楷体_GB2312" pitchFamily="49" charset="-122"/>
              </a:rPr>
              <a:t>                   数据项的值。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522288" y="4937125"/>
            <a:ext cx="675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3.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主关键字</a:t>
            </a:r>
            <a:r>
              <a:rPr lang="zh-CN" altLang="en-US" sz="3200" b="1">
                <a:solidFill>
                  <a:srgbClr val="6600CC"/>
                </a:solidFill>
                <a:ea typeface="楷体_GB2312" pitchFamily="49" charset="-122"/>
              </a:rPr>
              <a:t>，</a:t>
            </a:r>
            <a:r>
              <a:rPr lang="zh-CN" altLang="en-US" sz="3200">
                <a:ea typeface="楷体_GB2312" pitchFamily="49" charset="-122"/>
              </a:rPr>
              <a:t>次关键字，给定值；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496888" y="5829300"/>
            <a:ext cx="49069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4.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查找成功和查找不成功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45000"/>
              </a:spcBef>
            </a:pPr>
            <a:r>
              <a:rPr lang="en-US" altLang="zh-CN" sz="4400" b="1">
                <a:solidFill>
                  <a:schemeClr val="accent2"/>
                </a:solidFill>
                <a:ea typeface="楷体_GB2312" pitchFamily="49" charset="-122"/>
              </a:rPr>
              <a:t>  </a:t>
            </a:r>
            <a:r>
              <a:rPr lang="zh-CN" altLang="en-US" sz="4400" b="1">
                <a:solidFill>
                  <a:schemeClr val="accent2"/>
                </a:solidFill>
                <a:ea typeface="楷体_GB2312" pitchFamily="49" charset="-122"/>
              </a:rPr>
              <a:t>二、平均查找长度</a:t>
            </a:r>
          </a:p>
          <a:p>
            <a:pPr algn="just">
              <a:spcBef>
                <a:spcPct val="45000"/>
              </a:spcBef>
            </a:pP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1.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定义：</a:t>
            </a:r>
            <a:r>
              <a:rPr lang="zh-CN" altLang="en-US" sz="3200">
                <a:ea typeface="楷体_GB2312" pitchFamily="49" charset="-122"/>
              </a:rPr>
              <a:t>为确定记录在查找表中的位置，需要与</a:t>
            </a:r>
          </a:p>
          <a:p>
            <a:pPr algn="just"/>
            <a:r>
              <a:rPr lang="zh-CN" altLang="en-US" sz="3200">
                <a:ea typeface="楷体_GB2312" pitchFamily="49" charset="-122"/>
              </a:rPr>
              <a:t>               给定值进行比较的关键字个数的期望值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793750" y="2719388"/>
            <a:ext cx="7648575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6600CC"/>
                </a:solidFill>
                <a:ea typeface="楷体_GB2312" pitchFamily="49" charset="-122"/>
              </a:rPr>
              <a:t>其中： </a:t>
            </a:r>
          </a:p>
          <a:p>
            <a:pPr lvl="1"/>
            <a:r>
              <a:rPr lang="zh-CN" altLang="en-US" sz="3200" b="1" i="1">
                <a:ea typeface="楷体_GB2312" pitchFamily="49" charset="-122"/>
              </a:rPr>
              <a:t> </a:t>
            </a:r>
            <a:r>
              <a:rPr lang="en-US" altLang="zh-CN" sz="3200" b="1" i="1">
                <a:ea typeface="楷体_GB2312" pitchFamily="49" charset="-122"/>
              </a:rPr>
              <a:t>n</a:t>
            </a:r>
            <a:r>
              <a:rPr lang="en-US" altLang="zh-CN" sz="3200" i="1">
                <a:ea typeface="楷体_GB2312" pitchFamily="49" charset="-122"/>
              </a:rPr>
              <a:t> </a:t>
            </a:r>
            <a:r>
              <a:rPr lang="zh-CN" altLang="en-US" sz="3200">
                <a:ea typeface="楷体_GB2312" pitchFamily="49" charset="-122"/>
              </a:rPr>
              <a:t>为表长；</a:t>
            </a:r>
          </a:p>
          <a:p>
            <a:pPr lvl="1"/>
            <a:r>
              <a:rPr lang="en-US" altLang="zh-CN" sz="3200" b="1" i="1">
                <a:ea typeface="楷体_GB2312" pitchFamily="49" charset="-122"/>
              </a:rPr>
              <a:t>P</a:t>
            </a:r>
            <a:r>
              <a:rPr lang="en-US" altLang="zh-CN" sz="3200" b="1" i="1" baseline="-25000">
                <a:ea typeface="楷体_GB2312" pitchFamily="49" charset="-122"/>
              </a:rPr>
              <a:t>i</a:t>
            </a:r>
            <a:r>
              <a:rPr lang="en-US" altLang="zh-CN" sz="3200" b="1">
                <a:ea typeface="楷体_GB2312" pitchFamily="49" charset="-122"/>
              </a:rPr>
              <a:t> </a:t>
            </a:r>
            <a:r>
              <a:rPr lang="zh-CN" altLang="en-US" sz="3200">
                <a:ea typeface="楷体_GB2312" pitchFamily="49" charset="-122"/>
              </a:rPr>
              <a:t>为查找表中第</a:t>
            </a:r>
            <a:r>
              <a:rPr lang="en-US" altLang="zh-CN" sz="3200">
                <a:ea typeface="楷体_GB2312" pitchFamily="49" charset="-122"/>
              </a:rPr>
              <a:t>i</a:t>
            </a:r>
            <a:r>
              <a:rPr lang="zh-CN" altLang="en-US" sz="3200">
                <a:ea typeface="楷体_GB2312" pitchFamily="49" charset="-122"/>
              </a:rPr>
              <a:t>个记录的查找概率；</a:t>
            </a:r>
          </a:p>
          <a:p>
            <a:pPr lvl="1"/>
            <a:r>
              <a:rPr lang="en-US" altLang="zh-CN" sz="3200" b="1" i="1">
                <a:ea typeface="楷体_GB2312" pitchFamily="49" charset="-122"/>
              </a:rPr>
              <a:t>C</a:t>
            </a:r>
            <a:r>
              <a:rPr lang="en-US" altLang="zh-CN" sz="3200" i="1" baseline="-25000">
                <a:ea typeface="楷体_GB2312" pitchFamily="49" charset="-122"/>
              </a:rPr>
              <a:t>i</a:t>
            </a:r>
            <a:r>
              <a:rPr lang="zh-CN" altLang="en-US" sz="3200">
                <a:ea typeface="楷体_GB2312" pitchFamily="49" charset="-122"/>
              </a:rPr>
              <a:t>为找到该记录时的比较次数；</a:t>
            </a:r>
            <a:endParaRPr lang="zh-CN" altLang="en-US" sz="3200" b="1">
              <a:solidFill>
                <a:srgbClr val="6600CC"/>
              </a:solidFill>
              <a:ea typeface="楷体_GB2312" pitchFamily="49" charset="-122"/>
            </a:endParaRP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3113088" y="1836738"/>
          <a:ext cx="2609850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" name="公式" r:id="rId3" imgW="888840" imgH="431640" progId="Equation.3">
                  <p:embed/>
                </p:oleObj>
              </mc:Choice>
              <mc:Fallback>
                <p:oleObj name="公式" r:id="rId3" imgW="8888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1836738"/>
                        <a:ext cx="2609850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87325" y="4884738"/>
            <a:ext cx="9604375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 2.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对顺序查找：</a:t>
            </a:r>
          </a:p>
          <a:p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       </a:t>
            </a:r>
            <a:r>
              <a:rPr lang="en-US" altLang="zh-CN" sz="3200">
                <a:ea typeface="楷体_GB2312" pitchFamily="49" charset="-122"/>
              </a:rPr>
              <a:t>ASL</a:t>
            </a:r>
            <a:r>
              <a:rPr lang="zh-CN" altLang="en-US" sz="3200" baseline="-25000">
                <a:ea typeface="楷体_GB2312" pitchFamily="49" charset="-122"/>
              </a:rPr>
              <a:t>成功</a:t>
            </a:r>
            <a:r>
              <a:rPr lang="zh-CN" altLang="en-US" sz="3200">
                <a:ea typeface="楷体_GB2312" pitchFamily="49" charset="-122"/>
              </a:rPr>
              <a:t>＝ </a:t>
            </a:r>
            <a:r>
              <a:rPr lang="en-US" altLang="zh-CN" sz="3200">
                <a:ea typeface="楷体_GB2312" pitchFamily="49" charset="-122"/>
              </a:rPr>
              <a:t>(n</a:t>
            </a:r>
            <a:r>
              <a:rPr lang="zh-CN" altLang="en-US" sz="3200">
                <a:ea typeface="楷体_GB2312" pitchFamily="49" charset="-122"/>
              </a:rPr>
              <a:t>＋</a:t>
            </a:r>
            <a:r>
              <a:rPr lang="en-US" altLang="zh-CN" sz="3200">
                <a:ea typeface="楷体_GB2312" pitchFamily="49" charset="-122"/>
              </a:rPr>
              <a:t>1</a:t>
            </a:r>
            <a:r>
              <a:rPr lang="zh-CN" altLang="en-US" sz="3200">
                <a:ea typeface="楷体_GB2312" pitchFamily="49" charset="-122"/>
              </a:rPr>
              <a:t>）</a:t>
            </a:r>
            <a:r>
              <a:rPr lang="en-US" altLang="zh-CN" sz="3200">
                <a:ea typeface="楷体_GB2312" pitchFamily="49" charset="-122"/>
              </a:rPr>
              <a:t>/ 2</a:t>
            </a:r>
          </a:p>
          <a:p>
            <a:r>
              <a:rPr lang="en-US" altLang="zh-CN" sz="3200">
                <a:ea typeface="楷体_GB2312" pitchFamily="49" charset="-122"/>
              </a:rPr>
              <a:t>       </a:t>
            </a:r>
            <a:r>
              <a:rPr lang="zh-CN" altLang="en-US" sz="3200">
                <a:ea typeface="楷体_GB2312" pitchFamily="49" charset="-122"/>
              </a:rPr>
              <a:t>对任何给定值</a:t>
            </a:r>
            <a:r>
              <a:rPr lang="en-US" altLang="zh-CN" sz="3200">
                <a:ea typeface="楷体_GB2312" pitchFamily="49" charset="-122"/>
              </a:rPr>
              <a:t>,</a:t>
            </a:r>
            <a:r>
              <a:rPr lang="zh-CN" altLang="en-US" sz="3200" b="1">
                <a:ea typeface="楷体_GB2312" pitchFamily="49" charset="-122"/>
              </a:rPr>
              <a:t>不成功时</a:t>
            </a:r>
            <a:r>
              <a:rPr lang="zh-CN" altLang="en-US" sz="3200">
                <a:ea typeface="楷体_GB2312" pitchFamily="49" charset="-122"/>
              </a:rPr>
              <a:t>的比较次数均为 </a:t>
            </a:r>
            <a:r>
              <a:rPr lang="en-US" altLang="zh-CN" sz="3200">
                <a:ea typeface="楷体_GB2312" pitchFamily="49" charset="-122"/>
              </a:rPr>
              <a:t>n+1</a:t>
            </a:r>
            <a:r>
              <a:rPr lang="zh-CN" altLang="en-US" sz="320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304800" y="334963"/>
            <a:ext cx="41227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 3.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折半查找查找：</a:t>
            </a:r>
          </a:p>
        </p:txBody>
      </p:sp>
      <p:grpSp>
        <p:nvGrpSpPr>
          <p:cNvPr id="63491" name="Group 3"/>
          <p:cNvGrpSpPr>
            <a:grpSpLocks/>
          </p:cNvGrpSpPr>
          <p:nvPr/>
        </p:nvGrpSpPr>
        <p:grpSpPr bwMode="auto">
          <a:xfrm>
            <a:off x="0" y="1776413"/>
            <a:ext cx="9144000" cy="2674937"/>
            <a:chOff x="0" y="2112"/>
            <a:chExt cx="5760" cy="1974"/>
          </a:xfrm>
        </p:grpSpPr>
        <p:grpSp>
          <p:nvGrpSpPr>
            <p:cNvPr id="63492" name="Group 4"/>
            <p:cNvGrpSpPr>
              <a:grpSpLocks/>
            </p:cNvGrpSpPr>
            <p:nvPr/>
          </p:nvGrpSpPr>
          <p:grpSpPr bwMode="auto">
            <a:xfrm>
              <a:off x="240" y="2112"/>
              <a:ext cx="5184" cy="1440"/>
              <a:chOff x="240" y="2112"/>
              <a:chExt cx="5184" cy="1440"/>
            </a:xfrm>
          </p:grpSpPr>
          <p:sp>
            <p:nvSpPr>
              <p:cNvPr id="63493" name="Oval 5"/>
              <p:cNvSpPr>
                <a:spLocks noChangeArrowheads="1"/>
              </p:cNvSpPr>
              <p:nvPr/>
            </p:nvSpPr>
            <p:spPr bwMode="auto">
              <a:xfrm>
                <a:off x="2688" y="2112"/>
                <a:ext cx="384" cy="336"/>
              </a:xfrm>
              <a:prstGeom prst="ellipse">
                <a:avLst/>
              </a:prstGeom>
              <a:solidFill>
                <a:srgbClr val="CCFFCC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4000" b="1">
                    <a:solidFill>
                      <a:srgbClr val="006600"/>
                    </a:solidFill>
                  </a:rPr>
                  <a:t>6</a:t>
                </a:r>
                <a:endParaRPr lang="en-US" altLang="zh-CN"/>
              </a:p>
            </p:txBody>
          </p:sp>
          <p:sp>
            <p:nvSpPr>
              <p:cNvPr id="63494" name="Oval 6"/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384" cy="336"/>
              </a:xfrm>
              <a:prstGeom prst="ellipse">
                <a:avLst/>
              </a:prstGeom>
              <a:solidFill>
                <a:srgbClr val="99CCFF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4000" b="1">
                    <a:solidFill>
                      <a:schemeClr val="accent2"/>
                    </a:solidFill>
                  </a:rPr>
                  <a:t>3</a:t>
                </a:r>
                <a:endParaRPr lang="en-US" altLang="zh-CN"/>
              </a:p>
            </p:txBody>
          </p:sp>
          <p:sp>
            <p:nvSpPr>
              <p:cNvPr id="63495" name="Oval 7"/>
              <p:cNvSpPr>
                <a:spLocks noChangeArrowheads="1"/>
              </p:cNvSpPr>
              <p:nvPr/>
            </p:nvSpPr>
            <p:spPr bwMode="auto">
              <a:xfrm>
                <a:off x="4032" y="2400"/>
                <a:ext cx="384" cy="336"/>
              </a:xfrm>
              <a:prstGeom prst="ellipse">
                <a:avLst/>
              </a:prstGeom>
              <a:solidFill>
                <a:srgbClr val="99CCFF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4000" b="1">
                    <a:solidFill>
                      <a:schemeClr val="accent2"/>
                    </a:solidFill>
                  </a:rPr>
                  <a:t>9</a:t>
                </a:r>
                <a:endParaRPr lang="en-US" altLang="zh-CN" b="1"/>
              </a:p>
            </p:txBody>
          </p:sp>
          <p:sp>
            <p:nvSpPr>
              <p:cNvPr id="63496" name="Oval 8"/>
              <p:cNvSpPr>
                <a:spLocks noChangeArrowheads="1"/>
              </p:cNvSpPr>
              <p:nvPr/>
            </p:nvSpPr>
            <p:spPr bwMode="auto">
              <a:xfrm>
                <a:off x="240" y="2784"/>
                <a:ext cx="384" cy="336"/>
              </a:xfrm>
              <a:prstGeom prst="ellipse">
                <a:avLst/>
              </a:prstGeom>
              <a:solidFill>
                <a:srgbClr val="FF99FF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4000" b="1">
                    <a:solidFill>
                      <a:srgbClr val="800080"/>
                    </a:solidFill>
                  </a:rPr>
                  <a:t>1</a:t>
                </a:r>
                <a:endParaRPr lang="en-US" altLang="zh-CN">
                  <a:solidFill>
                    <a:srgbClr val="800080"/>
                  </a:solidFill>
                </a:endParaRPr>
              </a:p>
            </p:txBody>
          </p:sp>
          <p:sp>
            <p:nvSpPr>
              <p:cNvPr id="63497" name="Oval 9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384" cy="336"/>
              </a:xfrm>
              <a:prstGeom prst="ellipse">
                <a:avLst/>
              </a:prstGeom>
              <a:solidFill>
                <a:srgbClr val="FF99FF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4000" b="1">
                    <a:solidFill>
                      <a:srgbClr val="800080"/>
                    </a:solidFill>
                  </a:rPr>
                  <a:t>4</a:t>
                </a:r>
                <a:endParaRPr lang="en-US" altLang="zh-CN">
                  <a:solidFill>
                    <a:srgbClr val="800080"/>
                  </a:solidFill>
                </a:endParaRPr>
              </a:p>
            </p:txBody>
          </p:sp>
          <p:sp>
            <p:nvSpPr>
              <p:cNvPr id="63498" name="Oval 10"/>
              <p:cNvSpPr>
                <a:spLocks noChangeArrowheads="1"/>
              </p:cNvSpPr>
              <p:nvPr/>
            </p:nvSpPr>
            <p:spPr bwMode="auto">
              <a:xfrm>
                <a:off x="816" y="3216"/>
                <a:ext cx="384" cy="336"/>
              </a:xfrm>
              <a:prstGeom prst="ellipse">
                <a:avLst/>
              </a:prstGeom>
              <a:solidFill>
                <a:srgbClr val="9D9DFF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4000" b="1">
                    <a:solidFill>
                      <a:srgbClr val="6600CC"/>
                    </a:solidFill>
                  </a:rPr>
                  <a:t>2</a:t>
                </a:r>
                <a:endParaRPr lang="en-US" altLang="zh-CN"/>
              </a:p>
            </p:txBody>
          </p:sp>
          <p:sp>
            <p:nvSpPr>
              <p:cNvPr id="63499" name="Oval 11"/>
              <p:cNvSpPr>
                <a:spLocks noChangeArrowheads="1"/>
              </p:cNvSpPr>
              <p:nvPr/>
            </p:nvSpPr>
            <p:spPr bwMode="auto">
              <a:xfrm>
                <a:off x="2112" y="3168"/>
                <a:ext cx="384" cy="336"/>
              </a:xfrm>
              <a:prstGeom prst="ellipse">
                <a:avLst/>
              </a:prstGeom>
              <a:solidFill>
                <a:srgbClr val="9D9DFF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4000" b="1">
                    <a:solidFill>
                      <a:srgbClr val="6600CC"/>
                    </a:solidFill>
                  </a:rPr>
                  <a:t>5</a:t>
                </a:r>
                <a:endParaRPr lang="en-US" altLang="zh-CN"/>
              </a:p>
            </p:txBody>
          </p:sp>
          <p:sp>
            <p:nvSpPr>
              <p:cNvPr id="63500" name="Oval 12"/>
              <p:cNvSpPr>
                <a:spLocks noChangeArrowheads="1"/>
              </p:cNvSpPr>
              <p:nvPr/>
            </p:nvSpPr>
            <p:spPr bwMode="auto">
              <a:xfrm>
                <a:off x="3120" y="2736"/>
                <a:ext cx="384" cy="336"/>
              </a:xfrm>
              <a:prstGeom prst="ellipse">
                <a:avLst/>
              </a:prstGeom>
              <a:solidFill>
                <a:srgbClr val="FF99FF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4000" b="1">
                    <a:solidFill>
                      <a:srgbClr val="800080"/>
                    </a:solidFill>
                  </a:rPr>
                  <a:t>7</a:t>
                </a:r>
                <a:endParaRPr lang="en-US" altLang="zh-CN">
                  <a:solidFill>
                    <a:srgbClr val="800080"/>
                  </a:solidFill>
                </a:endParaRPr>
              </a:p>
            </p:txBody>
          </p:sp>
          <p:sp>
            <p:nvSpPr>
              <p:cNvPr id="63501" name="Oval 13"/>
              <p:cNvSpPr>
                <a:spLocks noChangeArrowheads="1"/>
              </p:cNvSpPr>
              <p:nvPr/>
            </p:nvSpPr>
            <p:spPr bwMode="auto">
              <a:xfrm>
                <a:off x="3552" y="3168"/>
                <a:ext cx="384" cy="336"/>
              </a:xfrm>
              <a:prstGeom prst="ellipse">
                <a:avLst/>
              </a:prstGeom>
              <a:solidFill>
                <a:srgbClr val="9D9DFF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4000" b="1">
                    <a:solidFill>
                      <a:srgbClr val="6600CC"/>
                    </a:solidFill>
                  </a:rPr>
                  <a:t>8</a:t>
                </a:r>
                <a:endParaRPr lang="en-US" altLang="zh-CN"/>
              </a:p>
            </p:txBody>
          </p:sp>
          <p:sp>
            <p:nvSpPr>
              <p:cNvPr id="63502" name="Oval 14"/>
              <p:cNvSpPr>
                <a:spLocks noChangeArrowheads="1"/>
              </p:cNvSpPr>
              <p:nvPr/>
            </p:nvSpPr>
            <p:spPr bwMode="auto">
              <a:xfrm>
                <a:off x="4608" y="2784"/>
                <a:ext cx="384" cy="336"/>
              </a:xfrm>
              <a:prstGeom prst="ellipse">
                <a:avLst/>
              </a:prstGeom>
              <a:solidFill>
                <a:srgbClr val="FF99FF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4000" b="1">
                    <a:solidFill>
                      <a:srgbClr val="800080"/>
                    </a:solidFill>
                  </a:rPr>
                  <a:t>10</a:t>
                </a:r>
                <a:endParaRPr lang="en-US" altLang="zh-CN">
                  <a:solidFill>
                    <a:srgbClr val="800080"/>
                  </a:solidFill>
                </a:endParaRPr>
              </a:p>
            </p:txBody>
          </p:sp>
          <p:sp>
            <p:nvSpPr>
              <p:cNvPr id="63503" name="Oval 15"/>
              <p:cNvSpPr>
                <a:spLocks noChangeArrowheads="1"/>
              </p:cNvSpPr>
              <p:nvPr/>
            </p:nvSpPr>
            <p:spPr bwMode="auto">
              <a:xfrm>
                <a:off x="5040" y="3216"/>
                <a:ext cx="384" cy="336"/>
              </a:xfrm>
              <a:prstGeom prst="ellipse">
                <a:avLst/>
              </a:prstGeom>
              <a:solidFill>
                <a:srgbClr val="9D9DFF"/>
              </a:solidFill>
              <a:ln w="38100" cap="sq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4000" b="1">
                    <a:solidFill>
                      <a:srgbClr val="6600CC"/>
                    </a:solidFill>
                  </a:rPr>
                  <a:t>11</a:t>
                </a:r>
                <a:endParaRPr lang="en-US" altLang="zh-CN"/>
              </a:p>
            </p:txBody>
          </p:sp>
          <p:sp>
            <p:nvSpPr>
              <p:cNvPr id="63504" name="Line 16"/>
              <p:cNvSpPr>
                <a:spLocks noChangeShapeType="1"/>
              </p:cNvSpPr>
              <p:nvPr/>
            </p:nvSpPr>
            <p:spPr bwMode="auto">
              <a:xfrm flipH="1">
                <a:off x="1200" y="2304"/>
                <a:ext cx="1440" cy="24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5" name="Line 17"/>
              <p:cNvSpPr>
                <a:spLocks noChangeShapeType="1"/>
              </p:cNvSpPr>
              <p:nvPr/>
            </p:nvSpPr>
            <p:spPr bwMode="auto">
              <a:xfrm>
                <a:off x="3120" y="2304"/>
                <a:ext cx="96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6" name="Line 18"/>
              <p:cNvSpPr>
                <a:spLocks noChangeShapeType="1"/>
              </p:cNvSpPr>
              <p:nvPr/>
            </p:nvSpPr>
            <p:spPr bwMode="auto">
              <a:xfrm flipH="1">
                <a:off x="576" y="2688"/>
                <a:ext cx="240" cy="14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7" name="Line 19"/>
              <p:cNvSpPr>
                <a:spLocks noChangeShapeType="1"/>
              </p:cNvSpPr>
              <p:nvPr/>
            </p:nvSpPr>
            <p:spPr bwMode="auto">
              <a:xfrm>
                <a:off x="624" y="3024"/>
                <a:ext cx="240" cy="24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8" name="Line 20"/>
              <p:cNvSpPr>
                <a:spLocks noChangeShapeType="1"/>
              </p:cNvSpPr>
              <p:nvPr/>
            </p:nvSpPr>
            <p:spPr bwMode="auto">
              <a:xfrm>
                <a:off x="1152" y="2688"/>
                <a:ext cx="288" cy="9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9" name="Line 21"/>
              <p:cNvSpPr>
                <a:spLocks noChangeShapeType="1"/>
              </p:cNvSpPr>
              <p:nvPr/>
            </p:nvSpPr>
            <p:spPr bwMode="auto">
              <a:xfrm>
                <a:off x="1824" y="2976"/>
                <a:ext cx="336" cy="24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10" name="Line 22"/>
              <p:cNvSpPr>
                <a:spLocks noChangeShapeType="1"/>
              </p:cNvSpPr>
              <p:nvPr/>
            </p:nvSpPr>
            <p:spPr bwMode="auto">
              <a:xfrm flipH="1">
                <a:off x="3456" y="2544"/>
                <a:ext cx="576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11" name="Line 23"/>
              <p:cNvSpPr>
                <a:spLocks noChangeShapeType="1"/>
              </p:cNvSpPr>
              <p:nvPr/>
            </p:nvSpPr>
            <p:spPr bwMode="auto">
              <a:xfrm>
                <a:off x="3456" y="3024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12" name="Line 24"/>
              <p:cNvSpPr>
                <a:spLocks noChangeShapeType="1"/>
              </p:cNvSpPr>
              <p:nvPr/>
            </p:nvSpPr>
            <p:spPr bwMode="auto">
              <a:xfrm>
                <a:off x="4416" y="2592"/>
                <a:ext cx="336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13" name="Line 25"/>
              <p:cNvSpPr>
                <a:spLocks noChangeShapeType="1"/>
              </p:cNvSpPr>
              <p:nvPr/>
            </p:nvSpPr>
            <p:spPr bwMode="auto">
              <a:xfrm>
                <a:off x="4992" y="3024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3514" name="Group 26"/>
            <p:cNvGrpSpPr>
              <a:grpSpLocks/>
            </p:cNvGrpSpPr>
            <p:nvPr/>
          </p:nvGrpSpPr>
          <p:grpSpPr bwMode="auto">
            <a:xfrm>
              <a:off x="576" y="3504"/>
              <a:ext cx="336" cy="581"/>
              <a:chOff x="576" y="3504"/>
              <a:chExt cx="336" cy="581"/>
            </a:xfrm>
          </p:grpSpPr>
          <p:sp>
            <p:nvSpPr>
              <p:cNvPr id="63515" name="Line 27"/>
              <p:cNvSpPr>
                <a:spLocks noChangeShapeType="1"/>
              </p:cNvSpPr>
              <p:nvPr/>
            </p:nvSpPr>
            <p:spPr bwMode="auto">
              <a:xfrm flipH="1">
                <a:off x="768" y="3504"/>
                <a:ext cx="96" cy="24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3516" name="Group 28"/>
              <p:cNvGrpSpPr>
                <a:grpSpLocks/>
              </p:cNvGrpSpPr>
              <p:nvPr/>
            </p:nvGrpSpPr>
            <p:grpSpPr bwMode="auto">
              <a:xfrm>
                <a:off x="576" y="3744"/>
                <a:ext cx="336" cy="341"/>
                <a:chOff x="144" y="3840"/>
                <a:chExt cx="336" cy="341"/>
              </a:xfrm>
            </p:grpSpPr>
            <p:sp>
              <p:nvSpPr>
                <p:cNvPr id="63517" name="Rectangle 29"/>
                <p:cNvSpPr>
                  <a:spLocks noChangeArrowheads="1"/>
                </p:cNvSpPr>
                <p:nvPr/>
              </p:nvSpPr>
              <p:spPr bwMode="auto">
                <a:xfrm>
                  <a:off x="144" y="3840"/>
                  <a:ext cx="288" cy="28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1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44" y="3888"/>
                  <a:ext cx="336" cy="2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/>
                    <a:t>1-2</a:t>
                  </a:r>
                </a:p>
              </p:txBody>
            </p:sp>
          </p:grpSp>
        </p:grpSp>
        <p:grpSp>
          <p:nvGrpSpPr>
            <p:cNvPr id="63519" name="Group 31"/>
            <p:cNvGrpSpPr>
              <a:grpSpLocks/>
            </p:cNvGrpSpPr>
            <p:nvPr/>
          </p:nvGrpSpPr>
          <p:grpSpPr bwMode="auto">
            <a:xfrm>
              <a:off x="1104" y="3504"/>
              <a:ext cx="336" cy="582"/>
              <a:chOff x="1104" y="3504"/>
              <a:chExt cx="336" cy="582"/>
            </a:xfrm>
          </p:grpSpPr>
          <p:sp>
            <p:nvSpPr>
              <p:cNvPr id="63520" name="Line 32"/>
              <p:cNvSpPr>
                <a:spLocks noChangeShapeType="1"/>
              </p:cNvSpPr>
              <p:nvPr/>
            </p:nvSpPr>
            <p:spPr bwMode="auto">
              <a:xfrm>
                <a:off x="1152" y="3504"/>
                <a:ext cx="96" cy="24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3521" name="Group 33"/>
              <p:cNvGrpSpPr>
                <a:grpSpLocks/>
              </p:cNvGrpSpPr>
              <p:nvPr/>
            </p:nvGrpSpPr>
            <p:grpSpPr bwMode="auto">
              <a:xfrm>
                <a:off x="1104" y="3744"/>
                <a:ext cx="336" cy="342"/>
                <a:chOff x="144" y="3840"/>
                <a:chExt cx="336" cy="342"/>
              </a:xfrm>
            </p:grpSpPr>
            <p:sp>
              <p:nvSpPr>
                <p:cNvPr id="63522" name="Rectangle 34"/>
                <p:cNvSpPr>
                  <a:spLocks noChangeArrowheads="1"/>
                </p:cNvSpPr>
                <p:nvPr/>
              </p:nvSpPr>
              <p:spPr bwMode="auto">
                <a:xfrm>
                  <a:off x="144" y="3840"/>
                  <a:ext cx="288" cy="28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2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44" y="3889"/>
                  <a:ext cx="336" cy="2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/>
                    <a:t>2-3</a:t>
                  </a:r>
                </a:p>
              </p:txBody>
            </p:sp>
          </p:grpSp>
        </p:grpSp>
        <p:grpSp>
          <p:nvGrpSpPr>
            <p:cNvPr id="63524" name="Group 36"/>
            <p:cNvGrpSpPr>
              <a:grpSpLocks/>
            </p:cNvGrpSpPr>
            <p:nvPr/>
          </p:nvGrpSpPr>
          <p:grpSpPr bwMode="auto">
            <a:xfrm>
              <a:off x="0" y="3024"/>
              <a:ext cx="5760" cy="1014"/>
              <a:chOff x="0" y="3024"/>
              <a:chExt cx="5760" cy="1014"/>
            </a:xfrm>
          </p:grpSpPr>
          <p:grpSp>
            <p:nvGrpSpPr>
              <p:cNvPr id="63525" name="Group 37"/>
              <p:cNvGrpSpPr>
                <a:grpSpLocks/>
              </p:cNvGrpSpPr>
              <p:nvPr/>
            </p:nvGrpSpPr>
            <p:grpSpPr bwMode="auto">
              <a:xfrm>
                <a:off x="0" y="3120"/>
                <a:ext cx="336" cy="679"/>
                <a:chOff x="0" y="3120"/>
                <a:chExt cx="336" cy="679"/>
              </a:xfrm>
            </p:grpSpPr>
            <p:sp>
              <p:nvSpPr>
                <p:cNvPr id="63526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240" y="3120"/>
                  <a:ext cx="96" cy="33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3527" name="Group 39"/>
                <p:cNvGrpSpPr>
                  <a:grpSpLocks/>
                </p:cNvGrpSpPr>
                <p:nvPr/>
              </p:nvGrpSpPr>
              <p:grpSpPr bwMode="auto">
                <a:xfrm>
                  <a:off x="0" y="3456"/>
                  <a:ext cx="336" cy="343"/>
                  <a:chOff x="144" y="3840"/>
                  <a:chExt cx="336" cy="343"/>
                </a:xfrm>
              </p:grpSpPr>
              <p:sp>
                <p:nvSpPr>
                  <p:cNvPr id="63528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3840"/>
                    <a:ext cx="288" cy="288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29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" y="3890"/>
                    <a:ext cx="336" cy="29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000"/>
                      <a:t>--1</a:t>
                    </a:r>
                  </a:p>
                </p:txBody>
              </p:sp>
            </p:grpSp>
          </p:grpSp>
          <p:grpSp>
            <p:nvGrpSpPr>
              <p:cNvPr id="63530" name="Group 42"/>
              <p:cNvGrpSpPr>
                <a:grpSpLocks/>
              </p:cNvGrpSpPr>
              <p:nvPr/>
            </p:nvGrpSpPr>
            <p:grpSpPr bwMode="auto">
              <a:xfrm>
                <a:off x="1440" y="3072"/>
                <a:ext cx="336" cy="535"/>
                <a:chOff x="1440" y="3072"/>
                <a:chExt cx="336" cy="535"/>
              </a:xfrm>
            </p:grpSpPr>
            <p:sp>
              <p:nvSpPr>
                <p:cNvPr id="63531" name="Line 43"/>
                <p:cNvSpPr>
                  <a:spLocks noChangeShapeType="1"/>
                </p:cNvSpPr>
                <p:nvPr/>
              </p:nvSpPr>
              <p:spPr bwMode="auto">
                <a:xfrm>
                  <a:off x="1584" y="307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3532" name="Group 44"/>
                <p:cNvGrpSpPr>
                  <a:grpSpLocks/>
                </p:cNvGrpSpPr>
                <p:nvPr/>
              </p:nvGrpSpPr>
              <p:grpSpPr bwMode="auto">
                <a:xfrm>
                  <a:off x="1440" y="3264"/>
                  <a:ext cx="336" cy="343"/>
                  <a:chOff x="144" y="3840"/>
                  <a:chExt cx="336" cy="343"/>
                </a:xfrm>
              </p:grpSpPr>
              <p:sp>
                <p:nvSpPr>
                  <p:cNvPr id="6353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3840"/>
                    <a:ext cx="288" cy="288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34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" y="3890"/>
                    <a:ext cx="336" cy="29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000"/>
                      <a:t>3-4</a:t>
                    </a:r>
                  </a:p>
                </p:txBody>
              </p:sp>
            </p:grpSp>
          </p:grpSp>
          <p:grpSp>
            <p:nvGrpSpPr>
              <p:cNvPr id="63535" name="Group 47"/>
              <p:cNvGrpSpPr>
                <a:grpSpLocks/>
              </p:cNvGrpSpPr>
              <p:nvPr/>
            </p:nvGrpSpPr>
            <p:grpSpPr bwMode="auto">
              <a:xfrm>
                <a:off x="1872" y="3456"/>
                <a:ext cx="336" cy="582"/>
                <a:chOff x="1872" y="3456"/>
                <a:chExt cx="336" cy="582"/>
              </a:xfrm>
            </p:grpSpPr>
            <p:sp>
              <p:nvSpPr>
                <p:cNvPr id="6353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2064" y="3456"/>
                  <a:ext cx="96" cy="28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3537" name="Group 49"/>
                <p:cNvGrpSpPr>
                  <a:grpSpLocks/>
                </p:cNvGrpSpPr>
                <p:nvPr/>
              </p:nvGrpSpPr>
              <p:grpSpPr bwMode="auto">
                <a:xfrm>
                  <a:off x="1872" y="3696"/>
                  <a:ext cx="336" cy="342"/>
                  <a:chOff x="144" y="3840"/>
                  <a:chExt cx="336" cy="342"/>
                </a:xfrm>
              </p:grpSpPr>
              <p:sp>
                <p:nvSpPr>
                  <p:cNvPr id="63538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3840"/>
                    <a:ext cx="288" cy="288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39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" y="3889"/>
                    <a:ext cx="336" cy="29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000"/>
                      <a:t>4-5</a:t>
                    </a:r>
                  </a:p>
                </p:txBody>
              </p:sp>
            </p:grpSp>
          </p:grpSp>
          <p:grpSp>
            <p:nvGrpSpPr>
              <p:cNvPr id="63540" name="Group 52"/>
              <p:cNvGrpSpPr>
                <a:grpSpLocks/>
              </p:cNvGrpSpPr>
              <p:nvPr/>
            </p:nvGrpSpPr>
            <p:grpSpPr bwMode="auto">
              <a:xfrm>
                <a:off x="2400" y="3456"/>
                <a:ext cx="336" cy="582"/>
                <a:chOff x="2400" y="3456"/>
                <a:chExt cx="336" cy="582"/>
              </a:xfrm>
            </p:grpSpPr>
            <p:sp>
              <p:nvSpPr>
                <p:cNvPr id="63541" name="Line 53"/>
                <p:cNvSpPr>
                  <a:spLocks noChangeShapeType="1"/>
                </p:cNvSpPr>
                <p:nvPr/>
              </p:nvSpPr>
              <p:spPr bwMode="auto">
                <a:xfrm>
                  <a:off x="2400" y="3456"/>
                  <a:ext cx="144" cy="28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3542" name="Group 54"/>
                <p:cNvGrpSpPr>
                  <a:grpSpLocks/>
                </p:cNvGrpSpPr>
                <p:nvPr/>
              </p:nvGrpSpPr>
              <p:grpSpPr bwMode="auto">
                <a:xfrm>
                  <a:off x="2400" y="3696"/>
                  <a:ext cx="336" cy="342"/>
                  <a:chOff x="144" y="3840"/>
                  <a:chExt cx="336" cy="342"/>
                </a:xfrm>
              </p:grpSpPr>
              <p:sp>
                <p:nvSpPr>
                  <p:cNvPr id="63543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3840"/>
                    <a:ext cx="288" cy="288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44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" y="3889"/>
                    <a:ext cx="336" cy="29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000"/>
                      <a:t>6-6</a:t>
                    </a:r>
                  </a:p>
                </p:txBody>
              </p:sp>
            </p:grpSp>
          </p:grpSp>
          <p:grpSp>
            <p:nvGrpSpPr>
              <p:cNvPr id="63545" name="Group 57"/>
              <p:cNvGrpSpPr>
                <a:grpSpLocks/>
              </p:cNvGrpSpPr>
              <p:nvPr/>
            </p:nvGrpSpPr>
            <p:grpSpPr bwMode="auto">
              <a:xfrm>
                <a:off x="2784" y="3024"/>
                <a:ext cx="384" cy="631"/>
                <a:chOff x="2784" y="3024"/>
                <a:chExt cx="384" cy="631"/>
              </a:xfrm>
            </p:grpSpPr>
            <p:sp>
              <p:nvSpPr>
                <p:cNvPr id="63546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2976" y="3024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3547" name="Group 59"/>
                <p:cNvGrpSpPr>
                  <a:grpSpLocks/>
                </p:cNvGrpSpPr>
                <p:nvPr/>
              </p:nvGrpSpPr>
              <p:grpSpPr bwMode="auto">
                <a:xfrm>
                  <a:off x="2784" y="3312"/>
                  <a:ext cx="336" cy="343"/>
                  <a:chOff x="144" y="3840"/>
                  <a:chExt cx="336" cy="343"/>
                </a:xfrm>
              </p:grpSpPr>
              <p:sp>
                <p:nvSpPr>
                  <p:cNvPr id="63548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3840"/>
                    <a:ext cx="288" cy="288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49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" y="3890"/>
                    <a:ext cx="336" cy="29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000"/>
                      <a:t>6-7</a:t>
                    </a:r>
                  </a:p>
                </p:txBody>
              </p:sp>
            </p:grpSp>
          </p:grpSp>
          <p:grpSp>
            <p:nvGrpSpPr>
              <p:cNvPr id="63550" name="Group 62"/>
              <p:cNvGrpSpPr>
                <a:grpSpLocks/>
              </p:cNvGrpSpPr>
              <p:nvPr/>
            </p:nvGrpSpPr>
            <p:grpSpPr bwMode="auto">
              <a:xfrm>
                <a:off x="3408" y="3504"/>
                <a:ext cx="336" cy="534"/>
                <a:chOff x="3408" y="3504"/>
                <a:chExt cx="336" cy="534"/>
              </a:xfrm>
            </p:grpSpPr>
            <p:sp>
              <p:nvSpPr>
                <p:cNvPr id="63551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3571" y="3504"/>
                  <a:ext cx="77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3552" name="Group 64"/>
                <p:cNvGrpSpPr>
                  <a:grpSpLocks/>
                </p:cNvGrpSpPr>
                <p:nvPr/>
              </p:nvGrpSpPr>
              <p:grpSpPr bwMode="auto">
                <a:xfrm>
                  <a:off x="3408" y="3696"/>
                  <a:ext cx="336" cy="342"/>
                  <a:chOff x="144" y="3840"/>
                  <a:chExt cx="336" cy="342"/>
                </a:xfrm>
              </p:grpSpPr>
              <p:sp>
                <p:nvSpPr>
                  <p:cNvPr id="63553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3840"/>
                    <a:ext cx="288" cy="288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54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" y="3889"/>
                    <a:ext cx="336" cy="29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000"/>
                      <a:t>7-8</a:t>
                    </a:r>
                  </a:p>
                </p:txBody>
              </p:sp>
            </p:grpSp>
          </p:grpSp>
          <p:grpSp>
            <p:nvGrpSpPr>
              <p:cNvPr id="63555" name="Group 67"/>
              <p:cNvGrpSpPr>
                <a:grpSpLocks/>
              </p:cNvGrpSpPr>
              <p:nvPr/>
            </p:nvGrpSpPr>
            <p:grpSpPr bwMode="auto">
              <a:xfrm>
                <a:off x="3840" y="3504"/>
                <a:ext cx="384" cy="534"/>
                <a:chOff x="3840" y="3504"/>
                <a:chExt cx="384" cy="534"/>
              </a:xfrm>
            </p:grpSpPr>
            <p:sp>
              <p:nvSpPr>
                <p:cNvPr id="63556" name="Line 68"/>
                <p:cNvSpPr>
                  <a:spLocks noChangeShapeType="1"/>
                </p:cNvSpPr>
                <p:nvPr/>
              </p:nvSpPr>
              <p:spPr bwMode="auto">
                <a:xfrm>
                  <a:off x="3840" y="3504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3557" name="Group 69"/>
                <p:cNvGrpSpPr>
                  <a:grpSpLocks/>
                </p:cNvGrpSpPr>
                <p:nvPr/>
              </p:nvGrpSpPr>
              <p:grpSpPr bwMode="auto">
                <a:xfrm>
                  <a:off x="3888" y="3696"/>
                  <a:ext cx="336" cy="342"/>
                  <a:chOff x="144" y="3840"/>
                  <a:chExt cx="336" cy="342"/>
                </a:xfrm>
              </p:grpSpPr>
              <p:sp>
                <p:nvSpPr>
                  <p:cNvPr id="63558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3840"/>
                    <a:ext cx="288" cy="288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59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" y="3889"/>
                    <a:ext cx="336" cy="29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000"/>
                      <a:t>8-9</a:t>
                    </a:r>
                  </a:p>
                </p:txBody>
              </p:sp>
            </p:grpSp>
          </p:grpSp>
          <p:grpSp>
            <p:nvGrpSpPr>
              <p:cNvPr id="63560" name="Group 72"/>
              <p:cNvGrpSpPr>
                <a:grpSpLocks/>
              </p:cNvGrpSpPr>
              <p:nvPr/>
            </p:nvGrpSpPr>
            <p:grpSpPr bwMode="auto">
              <a:xfrm>
                <a:off x="4272" y="3072"/>
                <a:ext cx="432" cy="535"/>
                <a:chOff x="4272" y="3072"/>
                <a:chExt cx="432" cy="535"/>
              </a:xfrm>
            </p:grpSpPr>
            <p:sp>
              <p:nvSpPr>
                <p:cNvPr id="63561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4464" y="3072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3562" name="Group 74"/>
                <p:cNvGrpSpPr>
                  <a:grpSpLocks/>
                </p:cNvGrpSpPr>
                <p:nvPr/>
              </p:nvGrpSpPr>
              <p:grpSpPr bwMode="auto">
                <a:xfrm>
                  <a:off x="4272" y="3264"/>
                  <a:ext cx="432" cy="343"/>
                  <a:chOff x="144" y="3840"/>
                  <a:chExt cx="336" cy="343"/>
                </a:xfrm>
              </p:grpSpPr>
              <p:sp>
                <p:nvSpPr>
                  <p:cNvPr id="63563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3840"/>
                    <a:ext cx="288" cy="288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64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" y="3890"/>
                    <a:ext cx="336" cy="29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000"/>
                      <a:t>9-10</a:t>
                    </a:r>
                  </a:p>
                </p:txBody>
              </p:sp>
            </p:grpSp>
          </p:grpSp>
          <p:grpSp>
            <p:nvGrpSpPr>
              <p:cNvPr id="63565" name="Group 77"/>
              <p:cNvGrpSpPr>
                <a:grpSpLocks/>
              </p:cNvGrpSpPr>
              <p:nvPr/>
            </p:nvGrpSpPr>
            <p:grpSpPr bwMode="auto">
              <a:xfrm>
                <a:off x="4656" y="3552"/>
                <a:ext cx="528" cy="484"/>
                <a:chOff x="4656" y="3552"/>
                <a:chExt cx="528" cy="484"/>
              </a:xfrm>
            </p:grpSpPr>
            <p:sp>
              <p:nvSpPr>
                <p:cNvPr id="63566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040" y="3552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3567" name="Group 79"/>
                <p:cNvGrpSpPr>
                  <a:grpSpLocks/>
                </p:cNvGrpSpPr>
                <p:nvPr/>
              </p:nvGrpSpPr>
              <p:grpSpPr bwMode="auto">
                <a:xfrm>
                  <a:off x="4656" y="3696"/>
                  <a:ext cx="528" cy="340"/>
                  <a:chOff x="144" y="3840"/>
                  <a:chExt cx="336" cy="340"/>
                </a:xfrm>
              </p:grpSpPr>
              <p:sp>
                <p:nvSpPr>
                  <p:cNvPr id="63568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3840"/>
                    <a:ext cx="288" cy="288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69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" y="3888"/>
                    <a:ext cx="336" cy="2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000"/>
                      <a:t>10-11</a:t>
                    </a:r>
                  </a:p>
                </p:txBody>
              </p:sp>
            </p:grpSp>
          </p:grpSp>
          <p:grpSp>
            <p:nvGrpSpPr>
              <p:cNvPr id="63570" name="Group 82"/>
              <p:cNvGrpSpPr>
                <a:grpSpLocks/>
              </p:cNvGrpSpPr>
              <p:nvPr/>
            </p:nvGrpSpPr>
            <p:grpSpPr bwMode="auto">
              <a:xfrm>
                <a:off x="5232" y="3552"/>
                <a:ext cx="528" cy="486"/>
                <a:chOff x="5232" y="3552"/>
                <a:chExt cx="528" cy="486"/>
              </a:xfrm>
            </p:grpSpPr>
            <p:sp>
              <p:nvSpPr>
                <p:cNvPr id="63571" name="Line 83"/>
                <p:cNvSpPr>
                  <a:spLocks noChangeShapeType="1"/>
                </p:cNvSpPr>
                <p:nvPr/>
              </p:nvSpPr>
              <p:spPr bwMode="auto">
                <a:xfrm>
                  <a:off x="5328" y="3552"/>
                  <a:ext cx="96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3572" name="Group 84"/>
                <p:cNvGrpSpPr>
                  <a:grpSpLocks/>
                </p:cNvGrpSpPr>
                <p:nvPr/>
              </p:nvGrpSpPr>
              <p:grpSpPr bwMode="auto">
                <a:xfrm>
                  <a:off x="5232" y="3696"/>
                  <a:ext cx="528" cy="342"/>
                  <a:chOff x="144" y="3840"/>
                  <a:chExt cx="336" cy="342"/>
                </a:xfrm>
              </p:grpSpPr>
              <p:sp>
                <p:nvSpPr>
                  <p:cNvPr id="6357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3840"/>
                    <a:ext cx="288" cy="288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74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" y="3889"/>
                    <a:ext cx="336" cy="29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000"/>
                      <a:t>11--</a:t>
                    </a:r>
                  </a:p>
                </p:txBody>
              </p:sp>
            </p:grpSp>
          </p:grpSp>
        </p:grpSp>
      </p:grpSp>
      <p:sp>
        <p:nvSpPr>
          <p:cNvPr id="63575" name="Text Box 87"/>
          <p:cNvSpPr txBox="1">
            <a:spLocks noChangeArrowheads="1"/>
          </p:cNvSpPr>
          <p:nvPr/>
        </p:nvSpPr>
        <p:spPr bwMode="auto">
          <a:xfrm>
            <a:off x="174625" y="4725988"/>
            <a:ext cx="89693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6600CC"/>
                </a:solidFill>
                <a:ea typeface="楷体_GB2312" pitchFamily="49" charset="-122"/>
              </a:rPr>
              <a:t> </a:t>
            </a:r>
            <a:r>
              <a:rPr lang="en-US" altLang="zh-CN" sz="3200" b="1">
                <a:ea typeface="楷体_GB2312" pitchFamily="49" charset="-122"/>
              </a:rPr>
              <a:t>ASL</a:t>
            </a:r>
            <a:r>
              <a:rPr lang="zh-CN" altLang="en-US" sz="3200" b="1" baseline="-25000">
                <a:ea typeface="楷体_GB2312" pitchFamily="49" charset="-122"/>
              </a:rPr>
              <a:t>成功</a:t>
            </a:r>
            <a:r>
              <a:rPr lang="zh-CN" altLang="en-US" sz="3200" b="1">
                <a:ea typeface="楷体_GB2312" pitchFamily="49" charset="-122"/>
              </a:rPr>
              <a:t>＝</a:t>
            </a:r>
            <a:r>
              <a:rPr lang="zh-CN" altLang="en-US" sz="2800" b="1">
                <a:ea typeface="楷体_GB2312" pitchFamily="49" charset="-122"/>
              </a:rPr>
              <a:t>（</a:t>
            </a:r>
            <a:r>
              <a:rPr lang="en-US" altLang="zh-CN" sz="2800" b="1">
                <a:ea typeface="楷体_GB2312" pitchFamily="49" charset="-122"/>
              </a:rPr>
              <a:t>1 </a:t>
            </a:r>
            <a:r>
              <a:rPr lang="en-US" altLang="zh-CN" sz="2800"/>
              <a:t>×1</a:t>
            </a:r>
            <a:r>
              <a:rPr lang="zh-CN" altLang="en-US" sz="2800"/>
              <a:t>＋</a:t>
            </a:r>
            <a:r>
              <a:rPr lang="en-US" altLang="zh-CN" sz="2800"/>
              <a:t>2 ×2</a:t>
            </a:r>
            <a:r>
              <a:rPr lang="zh-CN" altLang="en-US" sz="2800"/>
              <a:t>＋</a:t>
            </a:r>
            <a:r>
              <a:rPr lang="en-US" altLang="zh-CN" sz="2800"/>
              <a:t>3 ×4+ 4 ×3</a:t>
            </a:r>
            <a:r>
              <a:rPr lang="zh-CN" altLang="en-US" sz="2800"/>
              <a:t>）</a:t>
            </a:r>
            <a:r>
              <a:rPr lang="en-US" altLang="zh-CN" sz="2800"/>
              <a:t>/ 11</a:t>
            </a:r>
            <a:r>
              <a:rPr lang="zh-CN" altLang="en-US" sz="2800"/>
              <a:t>＝</a:t>
            </a:r>
            <a:r>
              <a:rPr lang="en-US" altLang="zh-CN" sz="2800"/>
              <a:t>29/11</a:t>
            </a:r>
          </a:p>
        </p:txBody>
      </p:sp>
      <p:sp>
        <p:nvSpPr>
          <p:cNvPr id="63576" name="Text Box 88"/>
          <p:cNvSpPr txBox="1">
            <a:spLocks noChangeArrowheads="1"/>
          </p:cNvSpPr>
          <p:nvPr/>
        </p:nvSpPr>
        <p:spPr bwMode="auto">
          <a:xfrm>
            <a:off x="174625" y="5372100"/>
            <a:ext cx="89693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ea typeface="楷体_GB2312" pitchFamily="49" charset="-122"/>
              </a:rPr>
              <a:t> </a:t>
            </a:r>
            <a:r>
              <a:rPr lang="zh-CN" altLang="en-US" sz="3200" b="1">
                <a:ea typeface="楷体_GB2312" pitchFamily="49" charset="-122"/>
              </a:rPr>
              <a:t>查找不成功的比较次数为：</a:t>
            </a:r>
          </a:p>
          <a:p>
            <a:r>
              <a:rPr lang="zh-CN" altLang="en-US" sz="3200" b="1">
                <a:ea typeface="楷体_GB2312" pitchFamily="49" charset="-122"/>
              </a:rPr>
              <a:t>      判断树上从根结点到外部结点的路径长度；</a:t>
            </a:r>
          </a:p>
        </p:txBody>
      </p:sp>
      <p:graphicFrame>
        <p:nvGraphicFramePr>
          <p:cNvPr id="63577" name="Object 89"/>
          <p:cNvGraphicFramePr>
            <a:graphicFrameLocks noChangeAspect="1"/>
          </p:cNvGraphicFramePr>
          <p:nvPr/>
        </p:nvGraphicFramePr>
        <p:xfrm>
          <a:off x="1508125" y="1020763"/>
          <a:ext cx="4151313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8" name="Microsoft 公式 3.0" r:id="rId3" imgW="1384200" imgH="228600" progId="Equation.3">
                  <p:embed/>
                </p:oleObj>
              </mc:Choice>
              <mc:Fallback>
                <p:oleObj name="Microsoft 公式 3.0" r:id="rId3" imgW="1384200" imgH="22860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1020763"/>
                        <a:ext cx="4151313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71500" y="1590675"/>
            <a:ext cx="1695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顺序结构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28650" y="2649538"/>
            <a:ext cx="1695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链式结构 </a:t>
            </a:r>
          </a:p>
        </p:txBody>
      </p:sp>
      <p:sp>
        <p:nvSpPr>
          <p:cNvPr id="10244" name="AutoShape 4"/>
          <p:cNvSpPr>
            <a:spLocks/>
          </p:cNvSpPr>
          <p:nvPr/>
        </p:nvSpPr>
        <p:spPr bwMode="auto">
          <a:xfrm>
            <a:off x="304800" y="1866900"/>
            <a:ext cx="247650" cy="3333750"/>
          </a:xfrm>
          <a:prstGeom prst="leftBrace">
            <a:avLst>
              <a:gd name="adj1" fmla="val 11217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089150" y="1447800"/>
            <a:ext cx="67310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28650" indent="-628650">
              <a:lnSpc>
                <a:spcPct val="130000"/>
              </a:lnSpc>
            </a:pPr>
            <a:r>
              <a:rPr lang="en-US" altLang="zh-CN" sz="2800" b="1">
                <a:ea typeface="楷体_GB2312" pitchFamily="49" charset="-122"/>
              </a:rPr>
              <a:t>——</a:t>
            </a:r>
            <a:r>
              <a:rPr lang="zh-CN" altLang="en-US" sz="2800" b="1">
                <a:ea typeface="楷体_GB2312" pitchFamily="49" charset="-122"/>
              </a:rPr>
              <a:t>以数据元素在存储器中的</a:t>
            </a:r>
            <a:r>
              <a:rPr lang="zh-CN" altLang="en-US" sz="2800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一个固定的相对位置来表示元素之间的逻辑关系</a:t>
            </a:r>
            <a:r>
              <a:rPr lang="en-US" altLang="zh-CN" sz="2800" b="1">
                <a:ea typeface="楷体_GB2312" pitchFamily="49" charset="-122"/>
              </a:rPr>
              <a:t>. 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095500" y="2514600"/>
            <a:ext cx="672465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23900" indent="-723900">
              <a:lnSpc>
                <a:spcPct val="130000"/>
              </a:lnSpc>
            </a:pPr>
            <a:r>
              <a:rPr lang="en-US" altLang="zh-CN" sz="2800" b="1">
                <a:ea typeface="楷体_GB2312" pitchFamily="49" charset="-122"/>
              </a:rPr>
              <a:t>——</a:t>
            </a:r>
            <a:r>
              <a:rPr lang="zh-CN" altLang="en-US" sz="2800" b="1">
                <a:ea typeface="楷体_GB2312" pitchFamily="49" charset="-122"/>
              </a:rPr>
              <a:t>以附加信息“指针” 来表示元素之间的逻辑关系</a:t>
            </a:r>
            <a:r>
              <a:rPr lang="en-US" altLang="zh-CN" sz="2800" b="1">
                <a:ea typeface="楷体_GB2312" pitchFamily="49" charset="-122"/>
              </a:rPr>
              <a:t>.</a:t>
            </a:r>
          </a:p>
        </p:txBody>
      </p:sp>
      <p:sp>
        <p:nvSpPr>
          <p:cNvPr id="10247" name="Text Box 7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50875" y="266700"/>
            <a:ext cx="7489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2. 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存储结构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逻辑结构在存储器中的映象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)</a:t>
            </a:r>
            <a:endParaRPr lang="en-US" altLang="zh-CN" sz="320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66750" y="3716338"/>
            <a:ext cx="1695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索引结构 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04850" y="4916488"/>
            <a:ext cx="1695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散列结构 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152650" y="3600450"/>
            <a:ext cx="672465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23900" indent="-723900">
              <a:lnSpc>
                <a:spcPct val="130000"/>
              </a:lnSpc>
            </a:pPr>
            <a:r>
              <a:rPr lang="en-US" altLang="zh-CN" sz="2800" b="1">
                <a:ea typeface="楷体_GB2312" pitchFamily="49" charset="-122"/>
              </a:rPr>
              <a:t>——</a:t>
            </a:r>
            <a:r>
              <a:rPr lang="zh-CN" altLang="en-US" sz="2800" b="1">
                <a:ea typeface="楷体_GB2312" pitchFamily="49" charset="-122"/>
              </a:rPr>
              <a:t>在存储数据元素的同时建立附加索引表。索引表项包括关键字和地址。 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2190750" y="4800600"/>
            <a:ext cx="672465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23900" indent="-723900">
              <a:lnSpc>
                <a:spcPct val="130000"/>
              </a:lnSpc>
            </a:pPr>
            <a:r>
              <a:rPr lang="en-US" altLang="zh-CN" sz="2800" b="1">
                <a:ea typeface="楷体_GB2312" pitchFamily="49" charset="-122"/>
              </a:rPr>
              <a:t>——</a:t>
            </a:r>
            <a:r>
              <a:rPr lang="zh-CN" altLang="en-US" sz="2800" b="1">
                <a:ea typeface="楷体_GB2312" pitchFamily="49" charset="-122"/>
              </a:rPr>
              <a:t>根据数据元素的关键字直接计算相应的存储地址。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utoUpdateAnimBg="0"/>
      <p:bldP spid="10249" grpId="0" autoUpdateAnimBg="0"/>
      <p:bldP spid="10250" grpId="0" autoUpdateAnimBg="0"/>
      <p:bldP spid="10251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60363" y="1592263"/>
            <a:ext cx="31369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4. 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二叉排序树</a:t>
            </a: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6327775" y="2043113"/>
            <a:ext cx="2209800" cy="1905000"/>
            <a:chOff x="4168" y="2521"/>
            <a:chExt cx="1392" cy="1200"/>
          </a:xfrm>
        </p:grpSpPr>
        <p:sp>
          <p:nvSpPr>
            <p:cNvPr id="64516" name="Oval 4"/>
            <p:cNvSpPr>
              <a:spLocks noChangeArrowheads="1"/>
            </p:cNvSpPr>
            <p:nvPr/>
          </p:nvSpPr>
          <p:spPr bwMode="auto">
            <a:xfrm>
              <a:off x="4744" y="2521"/>
              <a:ext cx="240" cy="240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rgbClr val="00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6600"/>
                  </a:solidFill>
                </a:rPr>
                <a:t>3</a:t>
              </a:r>
              <a:endParaRPr lang="en-US" altLang="zh-CN"/>
            </a:p>
          </p:txBody>
        </p:sp>
        <p:sp>
          <p:nvSpPr>
            <p:cNvPr id="64517" name="Oval 5"/>
            <p:cNvSpPr>
              <a:spLocks noChangeArrowheads="1"/>
            </p:cNvSpPr>
            <p:nvPr/>
          </p:nvSpPr>
          <p:spPr bwMode="auto">
            <a:xfrm>
              <a:off x="5320" y="2953"/>
              <a:ext cx="240" cy="240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rgbClr val="00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6600"/>
                  </a:solidFill>
                </a:rPr>
                <a:t>5</a:t>
              </a:r>
              <a:endParaRPr lang="en-US" altLang="zh-CN"/>
            </a:p>
          </p:txBody>
        </p:sp>
        <p:sp>
          <p:nvSpPr>
            <p:cNvPr id="64518" name="Oval 6"/>
            <p:cNvSpPr>
              <a:spLocks noChangeArrowheads="1"/>
            </p:cNvSpPr>
            <p:nvPr/>
          </p:nvSpPr>
          <p:spPr bwMode="auto">
            <a:xfrm>
              <a:off x="4984" y="3481"/>
              <a:ext cx="240" cy="240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rgbClr val="00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6600"/>
                  </a:solidFill>
                </a:rPr>
                <a:t>4</a:t>
              </a:r>
              <a:endParaRPr lang="en-US" altLang="zh-CN"/>
            </a:p>
          </p:txBody>
        </p:sp>
        <p:sp>
          <p:nvSpPr>
            <p:cNvPr id="64519" name="Oval 7"/>
            <p:cNvSpPr>
              <a:spLocks noChangeArrowheads="1"/>
            </p:cNvSpPr>
            <p:nvPr/>
          </p:nvSpPr>
          <p:spPr bwMode="auto">
            <a:xfrm>
              <a:off x="4168" y="2953"/>
              <a:ext cx="240" cy="240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rgbClr val="00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66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64520" name="Oval 8"/>
            <p:cNvSpPr>
              <a:spLocks noChangeArrowheads="1"/>
            </p:cNvSpPr>
            <p:nvPr/>
          </p:nvSpPr>
          <p:spPr bwMode="auto">
            <a:xfrm>
              <a:off x="4504" y="3481"/>
              <a:ext cx="240" cy="240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rgbClr val="00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66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64521" name="Line 9"/>
            <p:cNvSpPr>
              <a:spLocks noChangeShapeType="1"/>
            </p:cNvSpPr>
            <p:nvPr/>
          </p:nvSpPr>
          <p:spPr bwMode="auto">
            <a:xfrm flipH="1">
              <a:off x="4312" y="2665"/>
              <a:ext cx="432" cy="288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2" name="Line 10"/>
            <p:cNvSpPr>
              <a:spLocks noChangeShapeType="1"/>
            </p:cNvSpPr>
            <p:nvPr/>
          </p:nvSpPr>
          <p:spPr bwMode="auto">
            <a:xfrm>
              <a:off x="4984" y="2665"/>
              <a:ext cx="384" cy="288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3" name="Line 11"/>
            <p:cNvSpPr>
              <a:spLocks noChangeShapeType="1"/>
            </p:cNvSpPr>
            <p:nvPr/>
          </p:nvSpPr>
          <p:spPr bwMode="auto">
            <a:xfrm>
              <a:off x="4312" y="3193"/>
              <a:ext cx="240" cy="288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4" name="Line 12"/>
            <p:cNvSpPr>
              <a:spLocks noChangeShapeType="1"/>
            </p:cNvSpPr>
            <p:nvPr/>
          </p:nvSpPr>
          <p:spPr bwMode="auto">
            <a:xfrm flipH="1">
              <a:off x="5176" y="3193"/>
              <a:ext cx="192" cy="288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506413" y="2247900"/>
            <a:ext cx="58229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3200">
                <a:ea typeface="楷体_GB2312" pitchFamily="49" charset="-122"/>
              </a:rPr>
              <a:t>ASL</a:t>
            </a:r>
            <a:r>
              <a:rPr lang="zh-CN" altLang="en-US" sz="3200" baseline="-25000">
                <a:ea typeface="楷体_GB2312" pitchFamily="49" charset="-122"/>
              </a:rPr>
              <a:t>成功</a:t>
            </a:r>
            <a:r>
              <a:rPr lang="zh-CN" altLang="en-US" sz="3200">
                <a:ea typeface="楷体_GB2312" pitchFamily="49" charset="-122"/>
              </a:rPr>
              <a:t> </a:t>
            </a:r>
            <a:r>
              <a:rPr lang="en-US" altLang="zh-CN" sz="3200">
                <a:ea typeface="楷体_GB2312" pitchFamily="49" charset="-122"/>
              </a:rPr>
              <a:t>=(1</a:t>
            </a:r>
            <a:r>
              <a:rPr lang="en-US" altLang="zh-CN" sz="2800"/>
              <a:t>×1</a:t>
            </a:r>
            <a:r>
              <a:rPr lang="zh-CN" altLang="en-US" sz="2800"/>
              <a:t>＋</a:t>
            </a:r>
            <a:r>
              <a:rPr lang="en-US" altLang="zh-CN" sz="3200">
                <a:ea typeface="楷体_GB2312" pitchFamily="49" charset="-122"/>
              </a:rPr>
              <a:t>2</a:t>
            </a:r>
            <a:r>
              <a:rPr lang="en-US" altLang="zh-CN" sz="2800"/>
              <a:t>×</a:t>
            </a:r>
            <a:r>
              <a:rPr lang="en-US" altLang="zh-CN" sz="3200">
                <a:ea typeface="楷体_GB2312" pitchFamily="49" charset="-122"/>
              </a:rPr>
              <a:t>2+3</a:t>
            </a:r>
            <a:r>
              <a:rPr lang="en-US" altLang="zh-CN" sz="2800"/>
              <a:t>×</a:t>
            </a:r>
            <a:r>
              <a:rPr lang="en-US" altLang="zh-CN" sz="3200">
                <a:ea typeface="楷体_GB2312" pitchFamily="49" charset="-122"/>
              </a:rPr>
              <a:t>2)/ 5</a:t>
            </a:r>
          </a:p>
          <a:p>
            <a:pPr>
              <a:lnSpc>
                <a:spcPct val="115000"/>
              </a:lnSpc>
            </a:pPr>
            <a:r>
              <a:rPr lang="en-US" altLang="zh-CN" sz="3200">
                <a:ea typeface="楷体_GB2312" pitchFamily="49" charset="-122"/>
              </a:rPr>
              <a:t>             = 11/ 5</a:t>
            </a:r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466725" y="3308350"/>
            <a:ext cx="6999288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3200">
                <a:ea typeface="楷体_GB2312" pitchFamily="49" charset="-122"/>
              </a:rPr>
              <a:t>ASL</a:t>
            </a:r>
            <a:r>
              <a:rPr lang="zh-CN" altLang="en-US" sz="3200" baseline="-25000">
                <a:ea typeface="楷体_GB2312" pitchFamily="49" charset="-122"/>
              </a:rPr>
              <a:t>失败</a:t>
            </a:r>
            <a:r>
              <a:rPr lang="zh-CN" altLang="en-US" sz="3200">
                <a:ea typeface="楷体_GB2312" pitchFamily="49" charset="-122"/>
              </a:rPr>
              <a:t> </a:t>
            </a:r>
            <a:r>
              <a:rPr lang="en-US" altLang="zh-CN" sz="3200">
                <a:ea typeface="楷体_GB2312" pitchFamily="49" charset="-122"/>
              </a:rPr>
              <a:t>=</a:t>
            </a:r>
            <a:r>
              <a:rPr lang="zh-CN" altLang="en-US" sz="3200">
                <a:ea typeface="楷体_GB2312" pitchFamily="49" charset="-122"/>
              </a:rPr>
              <a:t>（</a:t>
            </a:r>
            <a:r>
              <a:rPr lang="en-US" altLang="zh-CN" sz="3200">
                <a:ea typeface="楷体_GB2312" pitchFamily="49" charset="-122"/>
              </a:rPr>
              <a:t>2 </a:t>
            </a:r>
            <a:r>
              <a:rPr lang="en-US" altLang="zh-CN" sz="2800"/>
              <a:t>×</a:t>
            </a:r>
            <a:r>
              <a:rPr lang="en-US" altLang="zh-CN" sz="3200">
                <a:ea typeface="楷体_GB2312" pitchFamily="49" charset="-122"/>
              </a:rPr>
              <a:t> 2+3 </a:t>
            </a:r>
            <a:r>
              <a:rPr lang="en-US" altLang="zh-CN" sz="2800"/>
              <a:t>×</a:t>
            </a:r>
            <a:r>
              <a:rPr lang="en-US" altLang="zh-CN" sz="3200">
                <a:ea typeface="楷体_GB2312" pitchFamily="49" charset="-122"/>
              </a:rPr>
              <a:t> 4 </a:t>
            </a:r>
            <a:r>
              <a:rPr lang="zh-CN" altLang="en-US" sz="3200">
                <a:ea typeface="楷体_GB2312" pitchFamily="49" charset="-122"/>
              </a:rPr>
              <a:t>）</a:t>
            </a:r>
            <a:r>
              <a:rPr lang="en-US" altLang="zh-CN" sz="3200">
                <a:ea typeface="楷体_GB2312" pitchFamily="49" charset="-122"/>
              </a:rPr>
              <a:t>/ 5 </a:t>
            </a:r>
          </a:p>
          <a:p>
            <a:pPr>
              <a:lnSpc>
                <a:spcPct val="115000"/>
              </a:lnSpc>
            </a:pPr>
            <a:r>
              <a:rPr lang="en-US" altLang="zh-CN" sz="3200">
                <a:ea typeface="楷体_GB2312" pitchFamily="49" charset="-122"/>
              </a:rPr>
              <a:t>              = 16 / 6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447675" y="4641850"/>
            <a:ext cx="3136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5. 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二叉平衡树</a:t>
            </a: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622300" y="5370513"/>
            <a:ext cx="8521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  <a:ea typeface="楷体_GB2312" pitchFamily="49" charset="-122"/>
              </a:rPr>
              <a:t>   </a:t>
            </a:r>
            <a:r>
              <a:rPr lang="zh-CN" altLang="en-US" sz="3200">
                <a:ea typeface="楷体_GB2312" pitchFamily="49" charset="-122"/>
              </a:rPr>
              <a:t>给定值进行比较的关键字的个数近似</a:t>
            </a:r>
            <a:r>
              <a:rPr lang="en-US" altLang="zh-CN" sz="3200" i="1">
                <a:ea typeface="楷体_GB2312" pitchFamily="49" charset="-122"/>
              </a:rPr>
              <a:t>log(n)</a:t>
            </a:r>
            <a:r>
              <a:rPr lang="en-US" altLang="zh-CN" sz="3200">
                <a:ea typeface="楷体_GB2312" pitchFamily="49" charset="-122"/>
              </a:rPr>
              <a:t> </a:t>
            </a:r>
            <a:r>
              <a:rPr lang="zh-CN" altLang="en-US" sz="320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5" grpId="0" autoUpdateAnimBg="0"/>
      <p:bldP spid="64526" grpId="0" autoUpdateAnimBg="0"/>
      <p:bldP spid="64527" grpId="0" autoUpdateAnimBg="0"/>
      <p:bldP spid="6452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0" y="0"/>
            <a:ext cx="3136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 6.  B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－树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692150" y="654050"/>
            <a:ext cx="845185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在含 </a:t>
            </a:r>
            <a:r>
              <a:rPr lang="en-US" altLang="zh-CN" sz="3200">
                <a:ea typeface="楷体_GB2312" pitchFamily="49" charset="-122"/>
              </a:rPr>
              <a:t>N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个关键字的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阶</a:t>
            </a:r>
            <a:r>
              <a:rPr lang="en-US" altLang="zh-CN" sz="3200">
                <a:ea typeface="楷体_GB2312" pitchFamily="49" charset="-122"/>
              </a:rPr>
              <a:t>B-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树上进行一次查找，需访问的结点个数不超过：</a:t>
            </a:r>
          </a:p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lang="en-US" altLang="zh-CN" sz="3200" b="1">
                <a:ea typeface="楷体_GB2312" pitchFamily="49" charset="-122"/>
              </a:rPr>
              <a:t>log </a:t>
            </a:r>
            <a:r>
              <a:rPr lang="en-US" altLang="zh-CN" sz="3200" b="1" baseline="-25000"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sz="3200" b="1" baseline="-25000">
                <a:ea typeface="楷体_GB2312" pitchFamily="49" charset="-122"/>
              </a:rPr>
              <a:t>m/2</a:t>
            </a:r>
            <a:r>
              <a:rPr lang="en-US" altLang="zh-CN" sz="3200" b="1" baseline="-25000">
                <a:ea typeface="楷体_GB2312" pitchFamily="49" charset="-122"/>
                <a:sym typeface="Symbol" pitchFamily="18" charset="2"/>
              </a:rPr>
              <a:t>  </a:t>
            </a:r>
            <a:r>
              <a:rPr lang="en-US" altLang="zh-CN" sz="3200" b="1">
                <a:ea typeface="楷体_GB2312" pitchFamily="49" charset="-122"/>
              </a:rPr>
              <a:t>((N+1)/2)+1</a:t>
            </a:r>
            <a:endParaRPr lang="en-US" altLang="zh-CN" sz="3200">
              <a:ea typeface="楷体_GB2312" pitchFamily="49" charset="-122"/>
            </a:endParaRP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0" y="2112963"/>
            <a:ext cx="9217025" cy="447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 7. 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哈希表</a:t>
            </a:r>
          </a:p>
          <a:p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       </a:t>
            </a:r>
            <a:r>
              <a:rPr lang="zh-CN" altLang="en-US" sz="3200">
                <a:ea typeface="楷体_GB2312" pitchFamily="49" charset="-122"/>
              </a:rPr>
              <a:t>决定哈希表查找</a:t>
            </a:r>
            <a:r>
              <a:rPr lang="en-US" altLang="zh-CN" sz="3200">
                <a:ea typeface="楷体_GB2312" pitchFamily="49" charset="-122"/>
              </a:rPr>
              <a:t>ASL</a:t>
            </a:r>
            <a:r>
              <a:rPr lang="zh-CN" altLang="en-US" sz="3200">
                <a:ea typeface="楷体_GB2312" pitchFamily="49" charset="-122"/>
              </a:rPr>
              <a:t>的因素：</a:t>
            </a:r>
          </a:p>
          <a:p>
            <a:pPr lvl="1"/>
            <a:r>
              <a:rPr lang="zh-CN" altLang="en-US" sz="3200">
                <a:ea typeface="楷体_GB2312" pitchFamily="49" charset="-122"/>
              </a:rPr>
              <a:t>       </a:t>
            </a:r>
            <a:r>
              <a:rPr lang="en-US" altLang="zh-CN" sz="3200">
                <a:ea typeface="楷体_GB2312" pitchFamily="49" charset="-122"/>
              </a:rPr>
              <a:t>1</a:t>
            </a:r>
            <a:r>
              <a:rPr lang="en-US" altLang="zh-CN" sz="3200"/>
              <a:t>)  </a:t>
            </a:r>
            <a:r>
              <a:rPr lang="zh-CN" altLang="en-US" sz="3200">
                <a:ea typeface="楷体_GB2312" pitchFamily="49" charset="-122"/>
              </a:rPr>
              <a:t>选用的哈希函数</a:t>
            </a:r>
            <a:r>
              <a:rPr lang="en-US" altLang="zh-CN" sz="3200">
                <a:ea typeface="楷体_GB2312" pitchFamily="49" charset="-122"/>
              </a:rPr>
              <a:t>;</a:t>
            </a:r>
          </a:p>
          <a:p>
            <a:pPr lvl="1"/>
            <a:r>
              <a:rPr lang="en-US" altLang="zh-CN" sz="3200">
                <a:ea typeface="楷体_GB2312" pitchFamily="49" charset="-122"/>
              </a:rPr>
              <a:t>       2</a:t>
            </a:r>
            <a:r>
              <a:rPr lang="en-US" altLang="zh-CN" sz="3200"/>
              <a:t>)  </a:t>
            </a:r>
            <a:r>
              <a:rPr lang="zh-CN" altLang="en-US" sz="3200">
                <a:ea typeface="楷体_GB2312" pitchFamily="49" charset="-122"/>
              </a:rPr>
              <a:t>选用的处理冲突的方法</a:t>
            </a:r>
            <a:r>
              <a:rPr lang="en-US" altLang="zh-CN" sz="3200">
                <a:ea typeface="楷体_GB2312" pitchFamily="49" charset="-122"/>
              </a:rPr>
              <a:t>;</a:t>
            </a:r>
          </a:p>
          <a:p>
            <a:pPr lvl="1"/>
            <a:r>
              <a:rPr lang="en-US" altLang="zh-CN" sz="3200">
                <a:ea typeface="楷体_GB2312" pitchFamily="49" charset="-122"/>
              </a:rPr>
              <a:t>       3</a:t>
            </a:r>
            <a:r>
              <a:rPr lang="en-US" altLang="zh-CN" sz="3200"/>
              <a:t>)  </a:t>
            </a:r>
            <a:r>
              <a:rPr lang="zh-CN" altLang="en-US" sz="3200">
                <a:ea typeface="楷体_GB2312" pitchFamily="49" charset="-122"/>
              </a:rPr>
              <a:t>哈希表装载因子  </a:t>
            </a:r>
            <a:r>
              <a:rPr lang="en-US" altLang="zh-CN" sz="3200">
                <a:ea typeface="楷体_GB2312" pitchFamily="49" charset="-122"/>
              </a:rPr>
              <a:t>α=</a:t>
            </a:r>
            <a:r>
              <a:rPr lang="zh-CN" altLang="en-US" sz="3200">
                <a:ea typeface="楷体_GB2312" pitchFamily="49" charset="-122"/>
              </a:rPr>
              <a:t>记录数 </a:t>
            </a:r>
            <a:r>
              <a:rPr lang="en-US" altLang="zh-CN" sz="3200">
                <a:ea typeface="楷体_GB2312" pitchFamily="49" charset="-122"/>
              </a:rPr>
              <a:t>/</a:t>
            </a:r>
            <a:r>
              <a:rPr lang="zh-CN" altLang="en-US" sz="3200">
                <a:ea typeface="楷体_GB2312" pitchFamily="49" charset="-122"/>
              </a:rPr>
              <a:t>表的长度</a:t>
            </a:r>
            <a:r>
              <a:rPr lang="en-US" altLang="zh-CN" sz="3200">
                <a:ea typeface="楷体_GB2312" pitchFamily="49" charset="-122"/>
              </a:rPr>
              <a:t>;</a:t>
            </a:r>
          </a:p>
          <a:p>
            <a:pPr lvl="1"/>
            <a:r>
              <a:rPr lang="zh-CN" altLang="en-US" sz="3200">
                <a:ea typeface="楷体_GB2312" pitchFamily="49" charset="-122"/>
              </a:rPr>
              <a:t>注意：</a:t>
            </a:r>
          </a:p>
          <a:p>
            <a:r>
              <a:rPr lang="zh-CN" altLang="en-US" sz="3200">
                <a:ea typeface="楷体_GB2312" pitchFamily="49" charset="-122"/>
              </a:rPr>
              <a:t>         </a:t>
            </a:r>
            <a:r>
              <a:rPr lang="en-US" altLang="zh-CN" sz="3200">
                <a:ea typeface="楷体_GB2312" pitchFamily="49" charset="-122"/>
              </a:rPr>
              <a:t>.  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在特殊的情况下，可以实现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ASL=0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对同样一组关键字，设定相同的哈希函数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不同的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冲突处理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方法得到不同的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ASL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288925" y="768350"/>
            <a:ext cx="8855075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60000"/>
              </a:spcBef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哈希表查找成功时的平均查找长度：</a:t>
            </a:r>
          </a:p>
          <a:p>
            <a:pPr>
              <a:spcBef>
                <a:spcPct val="60000"/>
              </a:spcBef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线性探测再散列</a:t>
            </a:r>
          </a:p>
          <a:p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随机探测再散列</a:t>
            </a:r>
          </a:p>
          <a:p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      链地址法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        </a:t>
            </a: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4187825" y="1347788"/>
          <a:ext cx="320357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Microsoft 公式 3.0" r:id="rId3" imgW="1155600" imgH="393480" progId="Equation.3">
                  <p:embed/>
                </p:oleObj>
              </mc:Choice>
              <mc:Fallback>
                <p:oleObj name="Microsoft 公式 3.0" r:id="rId3" imgW="115560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1347788"/>
                        <a:ext cx="3203575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4203700" y="2665413"/>
          <a:ext cx="377031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7" name="Microsoft 公式 3.0" r:id="rId5" imgW="1206360" imgH="393480" progId="Equation.3">
                  <p:embed/>
                </p:oleObj>
              </mc:Choice>
              <mc:Fallback>
                <p:oleObj name="Microsoft 公式 3.0" r:id="rId5" imgW="120636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2665413"/>
                        <a:ext cx="3770313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4159250" y="4194175"/>
          <a:ext cx="2500313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8" name="Microsoft 公式 3.0" r:id="rId7" imgW="761760" imgH="393480" progId="Equation.3">
                  <p:embed/>
                </p:oleObj>
              </mc:Choice>
              <mc:Fallback>
                <p:oleObj name="Microsoft 公式 3.0" r:id="rId7" imgW="76176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4194175"/>
                        <a:ext cx="2500313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254000" y="247650"/>
            <a:ext cx="4851400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5000"/>
              </a:lnSpc>
            </a:pPr>
            <a:r>
              <a:rPr lang="zh-CN" altLang="en-US" sz="4400" b="1">
                <a:solidFill>
                  <a:schemeClr val="accent2"/>
                </a:solidFill>
                <a:ea typeface="楷体_GB2312" pitchFamily="49" charset="-122"/>
              </a:rPr>
              <a:t>三、静态查找表</a:t>
            </a:r>
            <a:endParaRPr lang="zh-CN" altLang="en-US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825500" y="1143000"/>
            <a:ext cx="7899400" cy="325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200">
                <a:ea typeface="楷体_GB2312" pitchFamily="49" charset="-122"/>
              </a:rPr>
              <a:t> 1. </a:t>
            </a:r>
            <a:r>
              <a:rPr lang="zh-CN" altLang="en-US" sz="3200">
                <a:ea typeface="楷体_GB2312" pitchFamily="49" charset="-122"/>
              </a:rPr>
              <a:t>抽象数据类型定义</a:t>
            </a:r>
          </a:p>
          <a:p>
            <a:pPr algn="just">
              <a:lnSpc>
                <a:spcPct val="130000"/>
              </a:lnSpc>
            </a:pPr>
            <a:r>
              <a:rPr lang="zh-CN" altLang="en-US" sz="3200">
                <a:ea typeface="楷体_GB2312" pitchFamily="49" charset="-122"/>
              </a:rPr>
              <a:t> </a:t>
            </a:r>
            <a:r>
              <a:rPr lang="en-US" altLang="zh-CN" sz="3200">
                <a:ea typeface="楷体_GB2312" pitchFamily="49" charset="-122"/>
              </a:rPr>
              <a:t>2. </a:t>
            </a:r>
            <a:r>
              <a:rPr lang="zh-CN" altLang="en-US" sz="3200">
                <a:ea typeface="楷体_GB2312" pitchFamily="49" charset="-122"/>
              </a:rPr>
              <a:t>顺序查找：</a:t>
            </a: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算法</a:t>
            </a:r>
            <a:r>
              <a:rPr lang="zh-CN" altLang="en-US" sz="3200">
                <a:ea typeface="楷体_GB2312" pitchFamily="49" charset="-122"/>
              </a:rPr>
              <a:t>，哨兵；</a:t>
            </a:r>
          </a:p>
          <a:p>
            <a:pPr algn="just">
              <a:lnSpc>
                <a:spcPct val="130000"/>
              </a:lnSpc>
            </a:pPr>
            <a:r>
              <a:rPr lang="zh-CN" altLang="en-US" sz="3200">
                <a:ea typeface="楷体_GB2312" pitchFamily="49" charset="-122"/>
              </a:rPr>
              <a:t> </a:t>
            </a:r>
            <a:r>
              <a:rPr lang="en-US" altLang="zh-CN" sz="3200">
                <a:ea typeface="楷体_GB2312" pitchFamily="49" charset="-122"/>
              </a:rPr>
              <a:t>3. </a:t>
            </a:r>
            <a:r>
              <a:rPr lang="zh-CN" altLang="en-US" sz="3200">
                <a:ea typeface="楷体_GB2312" pitchFamily="49" charset="-122"/>
              </a:rPr>
              <a:t>折半查找：</a:t>
            </a: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算法</a:t>
            </a:r>
            <a:r>
              <a:rPr lang="zh-CN" altLang="en-US" sz="3200">
                <a:ea typeface="楷体_GB2312" pitchFamily="49" charset="-122"/>
              </a:rPr>
              <a:t>，判定树；</a:t>
            </a:r>
          </a:p>
          <a:p>
            <a:pPr algn="just">
              <a:lnSpc>
                <a:spcPct val="130000"/>
              </a:lnSpc>
            </a:pPr>
            <a:r>
              <a:rPr lang="zh-CN" altLang="en-US" sz="3200">
                <a:ea typeface="楷体_GB2312" pitchFamily="49" charset="-122"/>
              </a:rPr>
              <a:t> </a:t>
            </a:r>
            <a:r>
              <a:rPr lang="en-US" altLang="zh-CN" sz="3200">
                <a:ea typeface="楷体_GB2312" pitchFamily="49" charset="-122"/>
              </a:rPr>
              <a:t>4. </a:t>
            </a: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斐波那契查找：</a:t>
            </a: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最坏情况比折半差</a:t>
            </a:r>
          </a:p>
          <a:p>
            <a:pPr algn="just">
              <a:lnSpc>
                <a:spcPct val="130000"/>
              </a:lnSpc>
            </a:pP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5. </a:t>
            </a:r>
            <a:r>
              <a:rPr lang="zh-CN" altLang="en-US" sz="3200" b="1">
                <a:solidFill>
                  <a:srgbClr val="0066FF"/>
                </a:solidFill>
                <a:ea typeface="楷体_GB2312" pitchFamily="49" charset="-122"/>
              </a:rPr>
              <a:t>静态查找树表</a:t>
            </a:r>
            <a:endParaRPr lang="zh-CN" altLang="en-US" sz="3200">
              <a:ea typeface="楷体_GB2312" pitchFamily="49" charset="-122"/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397000" y="4362450"/>
            <a:ext cx="58039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5000"/>
              </a:lnSpc>
            </a:pPr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    </a:t>
            </a: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最优二叉树定义</a:t>
            </a:r>
          </a:p>
          <a:p>
            <a:pPr algn="just">
              <a:lnSpc>
                <a:spcPct val="95000"/>
              </a:lnSpc>
            </a:pP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    次优二叉树的构造算法</a:t>
            </a:r>
            <a:r>
              <a:rPr lang="zh-CN" altLang="en-US" sz="3200">
                <a:ea typeface="楷体_GB2312" pitchFamily="49" charset="-122"/>
              </a:rPr>
              <a:t>。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787400" y="5410200"/>
            <a:ext cx="50609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5000"/>
              </a:lnSpc>
            </a:pPr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 6.  </a:t>
            </a: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索引顺序表</a:t>
            </a:r>
          </a:p>
          <a:p>
            <a:pPr algn="just">
              <a:lnSpc>
                <a:spcPct val="95000"/>
              </a:lnSpc>
            </a:pP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          平均查找长度</a:t>
            </a:r>
            <a:endParaRPr lang="zh-CN" altLang="en-US" sz="3200"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utoUpdateAnimBg="0"/>
      <p:bldP spid="6758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25450" y="979488"/>
            <a:ext cx="8718550" cy="443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5000"/>
              </a:lnSpc>
            </a:pPr>
            <a:r>
              <a:rPr lang="zh-CN" altLang="en-US" sz="4400" b="1">
                <a:solidFill>
                  <a:schemeClr val="accent2"/>
                </a:solidFill>
                <a:ea typeface="楷体_GB2312" pitchFamily="49" charset="-122"/>
              </a:rPr>
              <a:t>四、动态查找表</a:t>
            </a:r>
          </a:p>
          <a:p>
            <a:pPr algn="just">
              <a:lnSpc>
                <a:spcPct val="95000"/>
              </a:lnSpc>
            </a:pP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1.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二叉排序树</a:t>
            </a:r>
          </a:p>
          <a:p>
            <a:pPr algn="just">
              <a:lnSpc>
                <a:spcPct val="95000"/>
              </a:lnSpc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）递归定义；</a:t>
            </a:r>
          </a:p>
          <a:p>
            <a:pPr algn="just">
              <a:lnSpc>
                <a:spcPct val="95000"/>
              </a:lnSpc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）两种查找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：不成功返回空指针或</a:t>
            </a:r>
          </a:p>
          <a:p>
            <a:pPr algn="just">
              <a:lnSpc>
                <a:spcPct val="95000"/>
              </a:lnSpc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                 最后一个访问结点位置。</a:t>
            </a:r>
          </a:p>
          <a:p>
            <a:pPr algn="just">
              <a:lnSpc>
                <a:spcPct val="95000"/>
              </a:lnSpc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）中序遍历二叉排序树得到一个有序序列， </a:t>
            </a:r>
          </a:p>
          <a:p>
            <a:pPr algn="just">
              <a:lnSpc>
                <a:spcPct val="95000"/>
              </a:lnSpc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   有折半查找特性，插入时不必移动结点；</a:t>
            </a:r>
          </a:p>
          <a:p>
            <a:pPr algn="just">
              <a:lnSpc>
                <a:spcPct val="95000"/>
              </a:lnSpc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4) 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插入和删除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删除的三种情况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pPr algn="just">
              <a:lnSpc>
                <a:spcPct val="95000"/>
              </a:lnSpc>
            </a:pP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   5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）查找时的最坏情况和最好情况。平衡！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0" y="725488"/>
            <a:ext cx="914400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5000"/>
              </a:lnSpc>
            </a:pP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   2.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平衡二叉树</a:t>
            </a:r>
          </a:p>
          <a:p>
            <a:pPr algn="just">
              <a:lnSpc>
                <a:spcPct val="95000"/>
              </a:lnSpc>
            </a:pPr>
            <a:r>
              <a:rPr lang="zh-CN" altLang="en-US" sz="3200">
                <a:ea typeface="楷体_GB2312" pitchFamily="49" charset="-122"/>
              </a:rPr>
              <a:t>      问题提出：对同样一个关键字集合，可以构</a:t>
            </a:r>
          </a:p>
          <a:p>
            <a:pPr algn="just">
              <a:lnSpc>
                <a:spcPct val="95000"/>
              </a:lnSpc>
            </a:pPr>
            <a:r>
              <a:rPr lang="zh-CN" altLang="en-US" sz="3200">
                <a:ea typeface="楷体_GB2312" pitchFamily="49" charset="-122"/>
              </a:rPr>
              <a:t>                           造多种不同的二叉排序树</a:t>
            </a:r>
            <a:r>
              <a:rPr lang="en-US" altLang="zh-CN" sz="3200">
                <a:ea typeface="楷体_GB2312" pitchFamily="49" charset="-122"/>
              </a:rPr>
              <a:t>,</a:t>
            </a:r>
          </a:p>
          <a:p>
            <a:pPr algn="just">
              <a:lnSpc>
                <a:spcPct val="95000"/>
              </a:lnSpc>
            </a:pPr>
            <a:r>
              <a:rPr lang="en-US" altLang="zh-CN" sz="3200">
                <a:ea typeface="楷体_GB2312" pitchFamily="49" charset="-122"/>
              </a:rPr>
              <a:t>                           </a:t>
            </a:r>
            <a:r>
              <a:rPr lang="zh-CN" altLang="en-US" sz="3200">
                <a:ea typeface="楷体_GB2312" pitchFamily="49" charset="-122"/>
              </a:rPr>
              <a:t>如何使其保持平衡。</a:t>
            </a: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95000"/>
              </a:lnSpc>
            </a:pPr>
            <a:r>
              <a:rPr lang="zh-CN" altLang="en-US" sz="32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1).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lang="zh-CN" altLang="en-US" sz="3200">
                <a:ea typeface="楷体_GB2312" pitchFamily="49" charset="-122"/>
              </a:rPr>
              <a:t>二叉树中每个结点的左、右子树深度</a:t>
            </a:r>
          </a:p>
          <a:p>
            <a:pPr algn="just">
              <a:lnSpc>
                <a:spcPct val="95000"/>
              </a:lnSpc>
            </a:pPr>
            <a:r>
              <a:rPr lang="zh-CN" altLang="en-US" sz="3200">
                <a:ea typeface="楷体_GB2312" pitchFamily="49" charset="-122"/>
              </a:rPr>
              <a:t>                    之差的绝对值不大于</a:t>
            </a:r>
            <a:r>
              <a:rPr lang="en-US" altLang="zh-CN" sz="3200">
                <a:ea typeface="楷体_GB2312" pitchFamily="49" charset="-122"/>
              </a:rPr>
              <a:t>1</a:t>
            </a:r>
            <a:r>
              <a:rPr lang="zh-CN" altLang="en-US" sz="3200">
                <a:ea typeface="楷体_GB2312" pitchFamily="49" charset="-122"/>
              </a:rPr>
              <a:t>。</a:t>
            </a:r>
          </a:p>
          <a:p>
            <a:pPr algn="just">
              <a:lnSpc>
                <a:spcPct val="95000"/>
              </a:lnSpc>
            </a:pPr>
            <a:r>
              <a:rPr lang="zh-CN" altLang="en-US" sz="3200">
                <a:ea typeface="楷体_GB2312" pitchFamily="49" charset="-122"/>
              </a:rPr>
              <a:t>  </a:t>
            </a:r>
            <a:r>
              <a:rPr lang="en-US" altLang="zh-CN" sz="3200">
                <a:ea typeface="楷体_GB2312" pitchFamily="49" charset="-122"/>
              </a:rPr>
              <a:t>2). </a:t>
            </a:r>
            <a:r>
              <a:rPr lang="zh-CN" altLang="en-US" sz="3200">
                <a:ea typeface="楷体_GB2312" pitchFamily="49" charset="-122"/>
              </a:rPr>
              <a:t>结点平衡因子</a:t>
            </a:r>
            <a:r>
              <a:rPr lang="en-US" altLang="zh-CN" sz="3200">
                <a:ea typeface="楷体_GB2312" pitchFamily="49" charset="-122"/>
              </a:rPr>
              <a:t>;</a:t>
            </a:r>
          </a:p>
          <a:p>
            <a:pPr algn="just">
              <a:lnSpc>
                <a:spcPct val="95000"/>
              </a:lnSpc>
            </a:pPr>
            <a:r>
              <a:rPr lang="en-US" altLang="zh-CN" sz="3200">
                <a:ea typeface="楷体_GB2312" pitchFamily="49" charset="-122"/>
              </a:rPr>
              <a:t>  3). </a:t>
            </a:r>
            <a:r>
              <a:rPr lang="zh-CN" altLang="en-US" sz="3200">
                <a:ea typeface="楷体_GB2312" pitchFamily="49" charset="-122"/>
              </a:rPr>
              <a:t>最小不平衡子树</a:t>
            </a:r>
            <a:r>
              <a:rPr lang="en-US" altLang="zh-CN" sz="3200">
                <a:ea typeface="楷体_GB2312" pitchFamily="49" charset="-122"/>
              </a:rPr>
              <a:t>;</a:t>
            </a:r>
          </a:p>
          <a:p>
            <a:pPr algn="just">
              <a:lnSpc>
                <a:spcPct val="95000"/>
              </a:lnSpc>
            </a:pPr>
            <a:r>
              <a:rPr lang="en-US" altLang="zh-CN" sz="3200">
                <a:ea typeface="楷体_GB2312" pitchFamily="49" charset="-122"/>
              </a:rPr>
              <a:t>  4). </a:t>
            </a:r>
            <a:r>
              <a:rPr lang="zh-CN" altLang="en-US" sz="3200">
                <a:ea typeface="楷体_GB2312" pitchFamily="49" charset="-122"/>
              </a:rPr>
              <a:t>调整不平衡子树的四种情况</a:t>
            </a:r>
            <a:r>
              <a:rPr lang="en-US" altLang="zh-CN" sz="3200">
                <a:ea typeface="楷体_GB2312" pitchFamily="49" charset="-122"/>
              </a:rPr>
              <a:t>:</a:t>
            </a:r>
          </a:p>
          <a:p>
            <a:pPr algn="just">
              <a:lnSpc>
                <a:spcPct val="95000"/>
              </a:lnSpc>
            </a:pPr>
            <a:r>
              <a:rPr lang="en-US" altLang="zh-CN" sz="3200">
                <a:ea typeface="楷体_GB2312" pitchFamily="49" charset="-122"/>
              </a:rPr>
              <a:t>             LL</a:t>
            </a:r>
            <a:r>
              <a:rPr lang="zh-CN" altLang="en-US" sz="3200">
                <a:ea typeface="楷体_GB2312" pitchFamily="49" charset="-122"/>
              </a:rPr>
              <a:t>型</a:t>
            </a:r>
            <a:r>
              <a:rPr lang="en-US" altLang="zh-CN" sz="3200">
                <a:ea typeface="楷体_GB2312" pitchFamily="49" charset="-122"/>
              </a:rPr>
              <a:t>,LR</a:t>
            </a:r>
            <a:r>
              <a:rPr lang="zh-CN" altLang="en-US" sz="3200">
                <a:ea typeface="楷体_GB2312" pitchFamily="49" charset="-122"/>
              </a:rPr>
              <a:t>型</a:t>
            </a:r>
            <a:r>
              <a:rPr lang="en-US" altLang="zh-CN" sz="3200">
                <a:ea typeface="楷体_GB2312" pitchFamily="49" charset="-122"/>
              </a:rPr>
              <a:t>, RR</a:t>
            </a:r>
            <a:r>
              <a:rPr lang="zh-CN" altLang="en-US" sz="3200">
                <a:ea typeface="楷体_GB2312" pitchFamily="49" charset="-122"/>
              </a:rPr>
              <a:t>型</a:t>
            </a:r>
            <a:r>
              <a:rPr lang="en-US" altLang="zh-CN" sz="3200">
                <a:ea typeface="楷体_GB2312" pitchFamily="49" charset="-122"/>
              </a:rPr>
              <a:t>, RL</a:t>
            </a:r>
            <a:r>
              <a:rPr lang="zh-CN" altLang="en-US" sz="3200">
                <a:ea typeface="楷体_GB2312" pitchFamily="49" charset="-122"/>
              </a:rPr>
              <a:t>型</a:t>
            </a:r>
            <a:r>
              <a:rPr lang="en-US" altLang="zh-CN" sz="3200">
                <a:ea typeface="楷体_GB2312" pitchFamily="49" charset="-122"/>
              </a:rPr>
              <a:t>,</a:t>
            </a:r>
          </a:p>
          <a:p>
            <a:pPr algn="just">
              <a:lnSpc>
                <a:spcPct val="95000"/>
              </a:lnSpc>
            </a:pPr>
            <a:r>
              <a:rPr lang="en-US" altLang="zh-CN" sz="3200">
                <a:ea typeface="楷体_GB2312" pitchFamily="49" charset="-122"/>
              </a:rPr>
              <a:t>          </a:t>
            </a:r>
            <a:r>
              <a:rPr lang="zh-CN" altLang="en-US" sz="3200">
                <a:ea typeface="楷体_GB2312" pitchFamily="49" charset="-122"/>
              </a:rPr>
              <a:t>调整原则：保持二叉排序特性。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8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5000"/>
              </a:lnSpc>
            </a:pP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 3.B-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树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just">
              <a:lnSpc>
                <a:spcPct val="95000"/>
              </a:lnSpc>
            </a:pPr>
            <a:r>
              <a:rPr lang="zh-CN" altLang="en-US" sz="32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1)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定义：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B-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树是一种平衡的多路查找树：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just">
              <a:lnSpc>
                <a:spcPct val="95000"/>
              </a:lnSpc>
            </a:pPr>
            <a:r>
              <a:rPr lang="zh-CN" altLang="en-US" sz="3200" b="1">
                <a:ea typeface="楷体_GB2312" pitchFamily="49" charset="-122"/>
              </a:rPr>
              <a:t>  </a:t>
            </a:r>
            <a:r>
              <a:rPr lang="en-US" altLang="zh-CN" sz="3200" b="1">
                <a:ea typeface="楷体_GB2312" pitchFamily="49" charset="-122"/>
              </a:rPr>
              <a:t>2)  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阶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B-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树满足以下条件</a:t>
            </a:r>
            <a:r>
              <a:rPr lang="zh-CN" altLang="en-US" sz="3200" b="1">
                <a:ea typeface="楷体_GB2312" pitchFamily="49" charset="-122"/>
              </a:rPr>
              <a:t>：</a:t>
            </a:r>
          </a:p>
          <a:p>
            <a:pPr algn="just">
              <a:lnSpc>
                <a:spcPct val="95000"/>
              </a:lnSpc>
            </a:pPr>
            <a:r>
              <a:rPr lang="zh-CN" altLang="en-US" sz="3200">
                <a:ea typeface="楷体_GB2312" pitchFamily="49" charset="-122"/>
              </a:rPr>
              <a:t>           </a:t>
            </a:r>
            <a:r>
              <a:rPr lang="en-US" altLang="zh-CN" sz="3200">
                <a:ea typeface="楷体_GB2312" pitchFamily="49" charset="-122"/>
              </a:rPr>
              <a:t>. </a:t>
            </a:r>
            <a:r>
              <a:rPr lang="zh-CN" altLang="en-US" sz="3200">
                <a:ea typeface="楷体_GB2312" pitchFamily="49" charset="-122"/>
              </a:rPr>
              <a:t>每个结点至多有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个孩子；</a:t>
            </a:r>
          </a:p>
          <a:p>
            <a:pPr algn="just">
              <a:lnSpc>
                <a:spcPct val="95000"/>
              </a:lnSpc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除根和终端结点（叶子）之外，每个结点</a:t>
            </a:r>
          </a:p>
          <a:p>
            <a:pPr algn="just">
              <a:lnSpc>
                <a:spcPct val="95000"/>
              </a:lnSpc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      至少有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sz="3200" i="1">
                <a:ea typeface="楷体_GB2312" pitchFamily="49" charset="-122"/>
                <a:sym typeface="Symbol" pitchFamily="18" charset="2"/>
              </a:rPr>
              <a:t>m/2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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个孩子；</a:t>
            </a:r>
          </a:p>
          <a:p>
            <a:pPr algn="just">
              <a:lnSpc>
                <a:spcPct val="95000"/>
              </a:lnSpc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.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根结点至少有两个孩子；</a:t>
            </a:r>
          </a:p>
          <a:p>
            <a:pPr algn="just">
              <a:lnSpc>
                <a:spcPct val="95000"/>
              </a:lnSpc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.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具有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（</a:t>
            </a:r>
            <a:r>
              <a:rPr lang="en-US" altLang="zh-CN" sz="3200" i="1">
                <a:ea typeface="楷体_GB2312" pitchFamily="49" charset="-122"/>
                <a:sym typeface="Symbol" pitchFamily="18" charset="2"/>
              </a:rPr>
              <a:t>m/2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 </a:t>
            </a:r>
            <a:r>
              <a:rPr lang="en-US" altLang="zh-CN" sz="3200">
                <a:ea typeface="楷体_GB2312" pitchFamily="49" charset="-122"/>
              </a:rPr>
              <a:t>≤ 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 </a:t>
            </a:r>
            <a:r>
              <a:rPr lang="en-US" altLang="zh-CN" sz="3200">
                <a:ea typeface="楷体_GB2312" pitchFamily="49" charset="-122"/>
              </a:rPr>
              <a:t>≤ 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）个孩子的非终端</a:t>
            </a:r>
          </a:p>
          <a:p>
            <a:pPr algn="just">
              <a:lnSpc>
                <a:spcPct val="95000"/>
              </a:lnSpc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       结点，有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个关键字域和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个指针项；</a:t>
            </a:r>
          </a:p>
          <a:p>
            <a:pPr algn="just">
              <a:lnSpc>
                <a:spcPct val="95000"/>
              </a:lnSpc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全面终端结点均在同一层上，且不带信息，</a:t>
            </a:r>
          </a:p>
          <a:p>
            <a:pPr algn="just">
              <a:lnSpc>
                <a:spcPct val="95000"/>
              </a:lnSpc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       仅表示查找失败；</a:t>
            </a:r>
          </a:p>
          <a:p>
            <a:pPr algn="just">
              <a:lnSpc>
                <a:spcPct val="95000"/>
              </a:lnSpc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）特性：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多叉特性、查找特性、平衡特性</a:t>
            </a:r>
          </a:p>
          <a:p>
            <a:pPr algn="just">
              <a:lnSpc>
                <a:spcPct val="95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B-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树结构的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语言描述</a:t>
            </a:r>
          </a:p>
          <a:p>
            <a:pPr algn="just">
              <a:lnSpc>
                <a:spcPct val="95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）查找、插入和删除操作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    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76200" y="228600"/>
            <a:ext cx="381000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5000"/>
              </a:lnSpc>
            </a:pPr>
            <a:r>
              <a:rPr lang="en-US" altLang="zh-CN" sz="3600" b="1">
                <a:solidFill>
                  <a:schemeClr val="accent2"/>
                </a:solidFill>
                <a:ea typeface="楷体_GB2312" pitchFamily="49" charset="-122"/>
              </a:rPr>
              <a:t>  4.  B</a:t>
            </a:r>
            <a:r>
              <a:rPr lang="zh-CN" altLang="en-US" sz="3600" b="1">
                <a:solidFill>
                  <a:schemeClr val="accent2"/>
                </a:solidFill>
                <a:ea typeface="楷体_GB2312" pitchFamily="49" charset="-122"/>
              </a:rPr>
              <a:t>＋树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36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781050" y="781050"/>
            <a:ext cx="615315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200" b="1">
                <a:ea typeface="楷体_GB2312" pitchFamily="49" charset="-122"/>
              </a:rPr>
              <a:t>  B</a:t>
            </a:r>
            <a:r>
              <a:rPr lang="zh-CN" altLang="en-US" sz="3200" b="1">
                <a:ea typeface="楷体_GB2312" pitchFamily="49" charset="-122"/>
              </a:rPr>
              <a:t>＋树与</a:t>
            </a:r>
            <a:r>
              <a:rPr lang="en-US" altLang="zh-CN" sz="3200" b="1">
                <a:ea typeface="楷体_GB2312" pitchFamily="49" charset="-122"/>
              </a:rPr>
              <a:t>B</a:t>
            </a:r>
            <a:r>
              <a:rPr lang="zh-CN" altLang="en-US" sz="3200" b="1">
                <a:ea typeface="楷体_GB2312" pitchFamily="49" charset="-122"/>
              </a:rPr>
              <a:t>－树的区别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algn="just">
              <a:lnSpc>
                <a:spcPct val="13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b="1">
                <a:ea typeface="楷体_GB2312" pitchFamily="49" charset="-122"/>
              </a:rPr>
              <a:t>B</a:t>
            </a:r>
            <a:r>
              <a:rPr lang="zh-CN" altLang="en-US" sz="3200" b="1">
                <a:ea typeface="楷体_GB2312" pitchFamily="49" charset="-122"/>
              </a:rPr>
              <a:t>＋查找、插入和删除操作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42900" y="2027238"/>
            <a:ext cx="21320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333300"/>
                </a:solidFill>
                <a:ea typeface="楷体_GB2312" pitchFamily="49" charset="-122"/>
              </a:rPr>
              <a:t>5</a:t>
            </a:r>
            <a:r>
              <a:rPr lang="zh-CN" altLang="en-US" sz="3600" b="1">
                <a:solidFill>
                  <a:srgbClr val="333300"/>
                </a:solidFill>
                <a:ea typeface="楷体_GB2312" pitchFamily="49" charset="-122"/>
              </a:rPr>
              <a:t>、键   树</a:t>
            </a:r>
            <a:endParaRPr lang="zh-CN" altLang="en-US" sz="3600"/>
          </a:p>
        </p:txBody>
      </p:sp>
      <p:sp>
        <p:nvSpPr>
          <p:cNvPr id="72709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-533400" y="2693988"/>
            <a:ext cx="449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/>
            <a:r>
              <a:rPr lang="en-US" altLang="zh-CN" sz="3200" b="1">
                <a:solidFill>
                  <a:srgbClr val="6600CC"/>
                </a:solidFill>
              </a:rPr>
              <a:t>1).</a:t>
            </a:r>
            <a:r>
              <a:rPr lang="en-US" altLang="zh-CN" sz="3200">
                <a:solidFill>
                  <a:srgbClr val="6600CC"/>
                </a:solidFill>
              </a:rPr>
              <a:t> </a:t>
            </a:r>
            <a:r>
              <a:rPr lang="zh-CN" altLang="en-US" sz="3200" b="1">
                <a:solidFill>
                  <a:srgbClr val="6600CC"/>
                </a:solidFill>
                <a:ea typeface="楷体_GB2312" pitchFamily="49" charset="-122"/>
              </a:rPr>
              <a:t>键树的结构特点</a:t>
            </a:r>
            <a:endParaRPr lang="zh-CN" altLang="en-US" sz="3200"/>
          </a:p>
        </p:txBody>
      </p:sp>
      <p:sp>
        <p:nvSpPr>
          <p:cNvPr id="72710" name="Text Box 6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-476250" y="3816350"/>
            <a:ext cx="2863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/>
            <a:r>
              <a:rPr lang="en-US" altLang="zh-CN" sz="3200" b="1">
                <a:solidFill>
                  <a:srgbClr val="6600CC"/>
                </a:solidFill>
              </a:rPr>
              <a:t>2).</a:t>
            </a:r>
            <a:r>
              <a:rPr lang="en-US" altLang="zh-CN" sz="3200">
                <a:solidFill>
                  <a:srgbClr val="6600CC"/>
                </a:solidFill>
              </a:rPr>
              <a:t> </a:t>
            </a:r>
            <a:r>
              <a:rPr lang="zh-CN" altLang="en-US" sz="3200" b="1">
                <a:solidFill>
                  <a:srgbClr val="6600CC"/>
                </a:solidFill>
                <a:ea typeface="楷体_GB2312" pitchFamily="49" charset="-122"/>
              </a:rPr>
              <a:t>双链树</a:t>
            </a:r>
            <a:endParaRPr lang="zh-CN" altLang="en-US" sz="3200"/>
          </a:p>
        </p:txBody>
      </p:sp>
      <p:sp>
        <p:nvSpPr>
          <p:cNvPr id="72711" name="Text Box 7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447675" y="4895850"/>
            <a:ext cx="187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6600CC"/>
                </a:solidFill>
                <a:ea typeface="楷体_GB2312" pitchFamily="49" charset="-122"/>
              </a:rPr>
              <a:t>3). Trie</a:t>
            </a:r>
            <a:r>
              <a:rPr lang="zh-CN" altLang="en-US" sz="3200" b="1">
                <a:solidFill>
                  <a:srgbClr val="6600CC"/>
                </a:solidFill>
                <a:ea typeface="楷体_GB2312" pitchFamily="49" charset="-122"/>
              </a:rPr>
              <a:t>树</a:t>
            </a:r>
            <a:endParaRPr lang="zh-CN" altLang="en-US" sz="3200" b="1">
              <a:solidFill>
                <a:srgbClr val="800080"/>
              </a:solidFill>
              <a:ea typeface="楷体_GB2312" pitchFamily="49" charset="-122"/>
            </a:endParaRP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906463" y="3241675"/>
            <a:ext cx="8399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关键字中的各个符号分布在从根结点到叶的路径上；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1085850" y="4362450"/>
            <a:ext cx="6256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以孩子兄弟链表作存储结构实现的键树</a:t>
            </a: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971550" y="5473700"/>
            <a:ext cx="5721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以多重链表作存储结构实现的键树</a:t>
            </a: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228600" y="5938838"/>
            <a:ext cx="37576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）查找，插入和删除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utoUpdateAnimBg="0"/>
      <p:bldP spid="72709" grpId="0" autoUpdateAnimBg="0"/>
      <p:bldP spid="72710" grpId="0" autoUpdateAnimBg="0"/>
      <p:bldP spid="72711" grpId="0" autoUpdateAnimBg="0"/>
      <p:bldP spid="72712" grpId="0" autoUpdateAnimBg="0"/>
      <p:bldP spid="72713" grpId="0" autoUpdateAnimBg="0"/>
      <p:bldP spid="72714" grpId="0" autoUpdateAnimBg="0"/>
      <p:bldP spid="72715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34950" y="0"/>
            <a:ext cx="8909050" cy="65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4400" b="1">
                <a:solidFill>
                  <a:schemeClr val="accent2"/>
                </a:solidFill>
                <a:ea typeface="楷体_GB2312" pitchFamily="49" charset="-122"/>
              </a:rPr>
              <a:t>五、哈希表</a:t>
            </a:r>
          </a:p>
          <a:p>
            <a:pPr algn="just">
              <a:lnSpc>
                <a:spcPct val="90000"/>
              </a:lnSpc>
            </a:pP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1.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基本概念</a:t>
            </a:r>
          </a:p>
          <a:p>
            <a:pPr algn="just">
              <a:lnSpc>
                <a:spcPct val="90000"/>
              </a:lnSpc>
            </a:pPr>
            <a:r>
              <a:rPr lang="zh-CN" altLang="en-US" sz="3600">
                <a:ea typeface="楷体_GB2312" pitchFamily="49" charset="-122"/>
              </a:rPr>
              <a:t>         </a:t>
            </a:r>
            <a:r>
              <a:rPr lang="zh-CN" altLang="en-US" sz="3200">
                <a:ea typeface="楷体_GB2312" pitchFamily="49" charset="-122"/>
              </a:rPr>
              <a:t>哈希函数 ，哈希地址，</a:t>
            </a:r>
          </a:p>
          <a:p>
            <a:pPr algn="just">
              <a:lnSpc>
                <a:spcPct val="90000"/>
              </a:lnSpc>
            </a:pPr>
            <a:r>
              <a:rPr lang="zh-CN" altLang="en-US" sz="3200">
                <a:ea typeface="楷体_GB2312" pitchFamily="49" charset="-122"/>
              </a:rPr>
              <a:t>          压缩映象，冲突和冲突处理，</a:t>
            </a:r>
          </a:p>
          <a:p>
            <a:pPr algn="just">
              <a:lnSpc>
                <a:spcPct val="90000"/>
              </a:lnSpc>
            </a:pPr>
            <a:r>
              <a:rPr lang="zh-CN" altLang="en-US" sz="3600">
                <a:ea typeface="楷体_GB2312" pitchFamily="49" charset="-122"/>
              </a:rPr>
              <a:t>         </a:t>
            </a:r>
            <a:r>
              <a:rPr lang="zh-CN" altLang="en-US" sz="3200">
                <a:ea typeface="楷体_GB2312" pitchFamily="49" charset="-122"/>
              </a:rPr>
              <a:t>装载因子</a:t>
            </a: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2.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构造哈希函数的五种方法：</a:t>
            </a:r>
          </a:p>
          <a:p>
            <a:pPr lvl="3" algn="just">
              <a:lnSpc>
                <a:spcPct val="90000"/>
              </a:lnSpc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直接定址法，       折叠法，</a:t>
            </a:r>
          </a:p>
          <a:p>
            <a:pPr lvl="3" algn="just">
              <a:lnSpc>
                <a:spcPct val="90000"/>
              </a:lnSpc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数字分析法，       除留余数法，</a:t>
            </a:r>
          </a:p>
          <a:p>
            <a:pPr lvl="3" algn="just">
              <a:lnSpc>
                <a:spcPct val="90000"/>
              </a:lnSpc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平方取中法，</a:t>
            </a:r>
          </a:p>
          <a:p>
            <a:pPr algn="just">
              <a:lnSpc>
                <a:spcPct val="90000"/>
              </a:lnSpc>
            </a:pP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3.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处理冲突的方法 </a:t>
            </a:r>
          </a:p>
          <a:p>
            <a:pPr lvl="3" algn="just">
              <a:lnSpc>
                <a:spcPct val="90000"/>
              </a:lnSpc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开放定址法：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 sz="3200">
                <a:ea typeface="楷体_GB2312" pitchFamily="49" charset="-122"/>
              </a:rPr>
              <a:t>                    线性探测 ，平方探测 ，随机探测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    链地址法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4.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哈希表的构造和成功时的平均查找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长度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0" y="1277938"/>
            <a:ext cx="9375775" cy="447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  1.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了解排序的定义和各种排序算法的特点。</a:t>
            </a:r>
          </a:p>
          <a:p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  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2.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掌握基于“关键字间的比较”的排序方法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插入排序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选择排序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、</a:t>
            </a:r>
          </a:p>
          <a:p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交换排序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归并排序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  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3.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掌握基于分配和收集的基数排序方法；</a:t>
            </a:r>
          </a:p>
          <a:p>
            <a:r>
              <a:rPr lang="zh-CN" altLang="en-US" sz="3200" b="1">
                <a:ea typeface="楷体_GB2312" pitchFamily="49" charset="-122"/>
              </a:rPr>
              <a:t>  </a:t>
            </a:r>
            <a:r>
              <a:rPr lang="en-US" altLang="zh-CN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4. </a:t>
            </a:r>
            <a:r>
              <a:rPr lang="zh-CN" altLang="en-US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掌握对各种排序方法的时间复杂度分析方法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。</a:t>
            </a:r>
          </a:p>
          <a:p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平均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情况，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最坏和最好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情况的时间性能。</a:t>
            </a:r>
          </a:p>
          <a:p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5. </a:t>
            </a:r>
            <a:r>
              <a:rPr lang="zh-CN" altLang="en-US" sz="32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理解排序方法</a:t>
            </a:r>
            <a:r>
              <a:rPr lang="zh-CN" altLang="en-US" sz="3200" b="1">
                <a:solidFill>
                  <a:schemeClr val="accent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稳定</a:t>
            </a:r>
            <a:r>
              <a:rPr lang="zh-CN" altLang="en-US" sz="3200" b="1">
                <a:solidFill>
                  <a:schemeClr val="accent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32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z="3200" b="1">
                <a:solidFill>
                  <a:schemeClr val="accent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不稳定</a:t>
            </a:r>
            <a:r>
              <a:rPr lang="zh-CN" altLang="en-US" sz="3200" b="1">
                <a:solidFill>
                  <a:schemeClr val="accent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32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的含义，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什么情况下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要求排序方法必须是稳定的。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915988" y="174625"/>
            <a:ext cx="73199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6000">
                <a:ea typeface="楷体_GB2312" pitchFamily="49" charset="-122"/>
              </a:rPr>
              <a:t>第十章 内部排序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543050" y="1143000"/>
            <a:ext cx="76009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ea typeface="楷体_GB2312" pitchFamily="49" charset="-122"/>
              </a:rPr>
              <a:t>—— </a:t>
            </a:r>
            <a:r>
              <a:rPr lang="zh-CN" altLang="en-US" sz="3200" b="1">
                <a:ea typeface="楷体_GB2312" pitchFamily="49" charset="-122"/>
              </a:rPr>
              <a:t>引用型操作</a:t>
            </a:r>
          </a:p>
          <a:p>
            <a:pPr>
              <a:lnSpc>
                <a:spcPct val="120000"/>
              </a:lnSpc>
            </a:pPr>
            <a:r>
              <a:rPr lang="zh-CN" altLang="en-US" sz="3200" b="1">
                <a:ea typeface="楷体_GB2312" pitchFamily="49" charset="-122"/>
              </a:rPr>
              <a:t>     </a:t>
            </a:r>
            <a:r>
              <a:rPr lang="zh-CN" altLang="en-US" sz="3200">
                <a:ea typeface="楷体_GB2312" pitchFamily="49" charset="-122"/>
              </a:rPr>
              <a:t>（操作过程中不改变元素之间的关系）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571750" y="2506663"/>
            <a:ext cx="46609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ea typeface="楷体_GB2312" pitchFamily="49" charset="-122"/>
              </a:rPr>
              <a:t>按某种</a:t>
            </a:r>
            <a:r>
              <a:rPr lang="zh-CN" altLang="en-US" sz="3200" b="1">
                <a:ea typeface="楷体_GB2312" pitchFamily="49" charset="-122"/>
              </a:rPr>
              <a:t>“关系”</a:t>
            </a:r>
            <a:r>
              <a:rPr lang="zh-CN" altLang="en-US" sz="3200">
                <a:ea typeface="楷体_GB2312" pitchFamily="49" charset="-122"/>
              </a:rPr>
              <a:t>进行检索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552700" y="3268663"/>
            <a:ext cx="50688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ea typeface="楷体_GB2312" pitchFamily="49" charset="-122"/>
              </a:rPr>
              <a:t>按某个</a:t>
            </a:r>
            <a:r>
              <a:rPr lang="zh-CN" altLang="en-US" sz="3200" b="1">
                <a:ea typeface="楷体_GB2312" pitchFamily="49" charset="-122"/>
              </a:rPr>
              <a:t>“给定值”</a:t>
            </a:r>
            <a:r>
              <a:rPr lang="zh-CN" altLang="en-US" sz="3200">
                <a:ea typeface="楷体_GB2312" pitchFamily="49" charset="-122"/>
              </a:rPr>
              <a:t>进行检索</a:t>
            </a:r>
          </a:p>
        </p:txBody>
      </p:sp>
      <p:sp>
        <p:nvSpPr>
          <p:cNvPr id="12293" name="AutoShape 5"/>
          <p:cNvSpPr>
            <a:spLocks/>
          </p:cNvSpPr>
          <p:nvPr/>
        </p:nvSpPr>
        <p:spPr bwMode="auto">
          <a:xfrm>
            <a:off x="2324100" y="27813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581150" y="3781425"/>
            <a:ext cx="7205663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ea typeface="楷体_GB2312" pitchFamily="49" charset="-122"/>
              </a:rPr>
              <a:t>—— </a:t>
            </a:r>
            <a:r>
              <a:rPr lang="zh-CN" altLang="en-US" sz="3200" b="1">
                <a:ea typeface="楷体_GB2312" pitchFamily="49" charset="-122"/>
              </a:rPr>
              <a:t>加工型操作</a:t>
            </a:r>
            <a:r>
              <a:rPr lang="zh-CN" altLang="en-US" sz="3200">
                <a:ea typeface="楷体_GB2312" pitchFamily="49" charset="-122"/>
              </a:rPr>
              <a:t>（操作结果</a:t>
            </a:r>
            <a:r>
              <a:rPr lang="zh-CN" altLang="en-US" sz="3200" b="1">
                <a:ea typeface="楷体_GB2312" pitchFamily="49" charset="-122"/>
              </a:rPr>
              <a:t>改变</a:t>
            </a:r>
            <a:r>
              <a:rPr lang="zh-CN" altLang="en-US" sz="3200">
                <a:ea typeface="楷体_GB2312" pitchFamily="49" charset="-122"/>
              </a:rPr>
              <a:t>了元素</a:t>
            </a:r>
          </a:p>
          <a:p>
            <a:pPr>
              <a:lnSpc>
                <a:spcPct val="120000"/>
              </a:lnSpc>
            </a:pPr>
            <a:r>
              <a:rPr lang="zh-CN" altLang="en-US" sz="3200">
                <a:ea typeface="楷体_GB2312" pitchFamily="49" charset="-122"/>
              </a:rPr>
              <a:t>之间的</a:t>
            </a:r>
            <a:r>
              <a:rPr lang="zh-CN" altLang="en-US" sz="3200" b="1">
                <a:ea typeface="楷体_GB2312" pitchFamily="49" charset="-122"/>
              </a:rPr>
              <a:t>关系</a:t>
            </a:r>
            <a:r>
              <a:rPr lang="zh-CN" altLang="en-US" sz="3200">
                <a:ea typeface="楷体_GB2312" pitchFamily="49" charset="-122"/>
              </a:rPr>
              <a:t>）包括：</a:t>
            </a:r>
            <a:r>
              <a:rPr lang="zh-CN" altLang="en-US" sz="3200" b="1">
                <a:ea typeface="楷体_GB2312" pitchFamily="49" charset="-122"/>
              </a:rPr>
              <a:t>插入、删除和更新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1581150" y="5216525"/>
            <a:ext cx="73152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ea typeface="楷体_GB2312" pitchFamily="49" charset="-122"/>
              </a:rPr>
              <a:t>—— </a:t>
            </a:r>
            <a:r>
              <a:rPr lang="zh-CN" altLang="en-US" sz="3200" b="1">
                <a:ea typeface="楷体_GB2312" pitchFamily="49" charset="-122"/>
              </a:rPr>
              <a:t>依某种“次序”访问结构中的每个</a:t>
            </a:r>
          </a:p>
          <a:p>
            <a:pPr>
              <a:lnSpc>
                <a:spcPct val="120000"/>
              </a:lnSpc>
            </a:pPr>
            <a:r>
              <a:rPr lang="zh-CN" altLang="en-US" sz="3200" b="1">
                <a:ea typeface="楷体_GB2312" pitchFamily="49" charset="-122"/>
              </a:rPr>
              <a:t>    数据元素，且对每个元素只访问一次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438150" y="285750"/>
            <a:ext cx="7239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chemeClr val="accent2"/>
                </a:solidFill>
                <a:ea typeface="楷体_GB2312" pitchFamily="49" charset="-122"/>
              </a:rPr>
              <a:t>三</a:t>
            </a:r>
            <a:r>
              <a:rPr lang="en-US" altLang="zh-CN" sz="4400">
                <a:solidFill>
                  <a:schemeClr val="accent2"/>
                </a:solidFill>
                <a:ea typeface="楷体_GB2312" pitchFamily="49" charset="-122"/>
              </a:rPr>
              <a:t>.  </a:t>
            </a:r>
            <a:r>
              <a:rPr lang="zh-CN" altLang="en-US" sz="4400">
                <a:solidFill>
                  <a:schemeClr val="accent2"/>
                </a:solidFill>
                <a:ea typeface="楷体_GB2312" pitchFamily="49" charset="-122"/>
              </a:rPr>
              <a:t>数据结构中的基本操作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42900" y="125730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1.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查找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04800" y="386715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2.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修改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04800" y="529590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3.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遍历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76200" y="381000"/>
          <a:ext cx="9067800" cy="647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9" name="文档" r:id="rId4" imgW="4156200" imgH="2737440" progId="Word.Document.8">
                  <p:embed/>
                </p:oleObj>
              </mc:Choice>
              <mc:Fallback>
                <p:oleObj name="文档" r:id="rId4" imgW="4156200" imgH="273744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81000"/>
                        <a:ext cx="9067800" cy="647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1276350" y="74613"/>
            <a:ext cx="6096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各种排序方法的比较</a:t>
            </a:r>
            <a:endParaRPr lang="zh-CN" altLang="en-US" sz="4000">
              <a:solidFill>
                <a:schemeClr val="tx2"/>
              </a:solidFill>
              <a:ea typeface="楷体_GB2312" pitchFamily="49" charset="-122"/>
            </a:endParaRPr>
          </a:p>
        </p:txBody>
      </p:sp>
      <p:grpSp>
        <p:nvGrpSpPr>
          <p:cNvPr id="75780" name="Group 4"/>
          <p:cNvGrpSpPr>
            <a:grpSpLocks/>
          </p:cNvGrpSpPr>
          <p:nvPr/>
        </p:nvGrpSpPr>
        <p:grpSpPr bwMode="auto">
          <a:xfrm>
            <a:off x="0" y="6057900"/>
            <a:ext cx="9144000" cy="552450"/>
            <a:chOff x="0" y="3816"/>
            <a:chExt cx="5760" cy="348"/>
          </a:xfrm>
        </p:grpSpPr>
        <p:sp>
          <p:nvSpPr>
            <p:cNvPr id="75781" name="Text Box 5"/>
            <p:cNvSpPr txBox="1">
              <a:spLocks noChangeArrowheads="1"/>
            </p:cNvSpPr>
            <p:nvPr/>
          </p:nvSpPr>
          <p:spPr bwMode="auto">
            <a:xfrm>
              <a:off x="0" y="3828"/>
              <a:ext cx="5760" cy="312"/>
            </a:xfrm>
            <a:prstGeom prst="rect">
              <a:avLst/>
            </a:prstGeom>
            <a:solidFill>
              <a:srgbClr val="66FF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</a:t>
              </a:r>
              <a:r>
                <a:rPr lang="zh-CN" altLang="en-US" b="1"/>
                <a:t>基数排序             </a:t>
              </a:r>
              <a:r>
                <a:rPr lang="en-US" altLang="zh-CN" b="1"/>
                <a:t>d(n + rd)                d(n + rd)                          rd</a:t>
              </a:r>
            </a:p>
          </p:txBody>
        </p:sp>
        <p:sp>
          <p:nvSpPr>
            <p:cNvPr id="75782" name="Line 6"/>
            <p:cNvSpPr>
              <a:spLocks noChangeShapeType="1"/>
            </p:cNvSpPr>
            <p:nvPr/>
          </p:nvSpPr>
          <p:spPr bwMode="auto">
            <a:xfrm>
              <a:off x="1452" y="3816"/>
              <a:ext cx="0" cy="3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3" name="Line 7"/>
            <p:cNvSpPr>
              <a:spLocks noChangeShapeType="1"/>
            </p:cNvSpPr>
            <p:nvPr/>
          </p:nvSpPr>
          <p:spPr bwMode="auto">
            <a:xfrm>
              <a:off x="2736" y="3840"/>
              <a:ext cx="0" cy="3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4" name="Line 8"/>
            <p:cNvSpPr>
              <a:spLocks noChangeShapeType="1"/>
            </p:cNvSpPr>
            <p:nvPr/>
          </p:nvSpPr>
          <p:spPr bwMode="auto">
            <a:xfrm>
              <a:off x="4020" y="3816"/>
              <a:ext cx="0" cy="3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5" name="Line 9"/>
            <p:cNvSpPr>
              <a:spLocks noChangeShapeType="1"/>
            </p:cNvSpPr>
            <p:nvPr/>
          </p:nvSpPr>
          <p:spPr bwMode="auto">
            <a:xfrm>
              <a:off x="4704" y="3840"/>
              <a:ext cx="0" cy="3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786" name="Freeform 10"/>
          <p:cNvSpPr>
            <a:spLocks/>
          </p:cNvSpPr>
          <p:nvPr/>
        </p:nvSpPr>
        <p:spPr bwMode="auto">
          <a:xfrm>
            <a:off x="6705600" y="6134100"/>
            <a:ext cx="190500" cy="247650"/>
          </a:xfrm>
          <a:custGeom>
            <a:avLst/>
            <a:gdLst/>
            <a:ahLst/>
            <a:cxnLst>
              <a:cxn ang="0">
                <a:pos x="0" y="84"/>
              </a:cxn>
              <a:cxn ang="0">
                <a:pos x="48" y="156"/>
              </a:cxn>
              <a:cxn ang="0">
                <a:pos x="120" y="0"/>
              </a:cxn>
            </a:cxnLst>
            <a:rect l="0" t="0" r="r" b="b"/>
            <a:pathLst>
              <a:path w="120" h="156">
                <a:moveTo>
                  <a:pt x="0" y="84"/>
                </a:moveTo>
                <a:lnTo>
                  <a:pt x="48" y="156"/>
                </a:lnTo>
                <a:lnTo>
                  <a:pt x="120" y="0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468313" y="2997200"/>
            <a:ext cx="867568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外部排序主要由那几个组成阶段？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内部初始排序</a:t>
            </a:r>
            <a:r>
              <a:rPr lang="en-US" altLang="zh-CN" b="1">
                <a:latin typeface="Times New Roman"/>
                <a:ea typeface="楷体_GB2312" pitchFamily="49" charset="-122"/>
              </a:rPr>
              <a:t>——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产生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个初始归并段；</a:t>
            </a:r>
          </a:p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内部归并排序</a:t>
            </a:r>
            <a:r>
              <a:rPr lang="en-US" altLang="zh-CN" b="1">
                <a:latin typeface="Times New Roman"/>
                <a:ea typeface="楷体_GB2312" pitchFamily="49" charset="-122"/>
              </a:rPr>
              <a:t>——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需要进行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趟内部归并排序；</a:t>
            </a:r>
          </a:p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内外存的信息交换</a:t>
            </a:r>
            <a:r>
              <a:rPr lang="en-US" altLang="zh-CN" b="1">
                <a:latin typeface="Times New Roman"/>
                <a:ea typeface="楷体_GB2312" pitchFamily="49" charset="-122"/>
              </a:rPr>
              <a:t>——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在内部归并排序过程中交替进行；</a:t>
            </a:r>
            <a:endParaRPr lang="zh-CN" altLang="en-US" sz="28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503238" y="1069975"/>
            <a:ext cx="7597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外部排序为什么只能采用归并排序方法？</a:t>
            </a:r>
            <a:endParaRPr lang="zh-CN" altLang="en-US" sz="2800">
              <a:solidFill>
                <a:srgbClr val="3366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1260475" y="1628775"/>
            <a:ext cx="76327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为了减少访问外存的次数。</a:t>
            </a:r>
          </a:p>
          <a:p>
            <a:pPr algn="just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其他内部排序方法每选择一个最小（或最大）记录需要在整个关键字集合空间进行比较或移动。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468313" y="4652963"/>
            <a:ext cx="86756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如何减少内部归并趟数 </a:t>
            </a:r>
            <a:r>
              <a:rPr lang="en-US" altLang="zh-CN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S </a:t>
            </a:r>
            <a:r>
              <a:rPr lang="zh-CN" altLang="en-US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增加内部归并的路数 </a:t>
            </a:r>
            <a:r>
              <a:rPr lang="en-US" altLang="zh-CN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，或减少初始归并段个数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5580063" y="4581525"/>
            <a:ext cx="316706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S </a:t>
            </a:r>
            <a:r>
              <a:rPr lang="zh-CN" altLang="en-US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＝ </a:t>
            </a:r>
            <a:r>
              <a:rPr lang="zh-CN" altLang="en-US" b="1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b="1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  <a:sym typeface="Symbol" pitchFamily="18" charset="2"/>
              </a:rPr>
              <a:t></a:t>
            </a:r>
            <a:r>
              <a:rPr lang="en-US" altLang="zh-CN" b="1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log</a:t>
            </a:r>
            <a:r>
              <a:rPr lang="en-US" altLang="zh-CN" b="1" baseline="-2500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k</a:t>
            </a:r>
            <a:r>
              <a:rPr lang="en-US" altLang="zh-CN" b="1" i="1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m</a:t>
            </a:r>
            <a:r>
              <a:rPr lang="en-US" altLang="zh-CN" b="1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  <a:sym typeface="Symbol" pitchFamily="18" charset="2"/>
              </a:rPr>
              <a:t></a:t>
            </a:r>
            <a:endParaRPr lang="en-US" altLang="zh-CN">
              <a:solidFill>
                <a:srgbClr val="FF3300"/>
              </a:solidFill>
              <a:latin typeface="Arial" charset="0"/>
              <a:ea typeface="华文中宋" pitchFamily="2" charset="-122"/>
            </a:endParaRP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468313" y="5661025"/>
            <a:ext cx="77041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4. </a:t>
            </a:r>
            <a:r>
              <a:rPr lang="zh-CN" altLang="en-US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内部归并排序时间与归并路数</a:t>
            </a:r>
            <a:r>
              <a:rPr lang="en-US" altLang="zh-CN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的关系？ </a:t>
            </a:r>
          </a:p>
          <a:p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随 </a:t>
            </a:r>
            <a:r>
              <a:rPr lang="en-US" altLang="zh-CN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的增加而增加。   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k</a:t>
            </a:r>
            <a:r>
              <a:rPr lang="en-US" altLang="zh-CN" b="1">
                <a:solidFill>
                  <a:srgbClr val="FF0000"/>
                </a:solidFill>
              </a:rPr>
              <a:t>-1) / 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</a:t>
            </a:r>
            <a:r>
              <a:rPr lang="en-US" altLang="zh-CN" b="1">
                <a:solidFill>
                  <a:srgbClr val="FF0000"/>
                </a:solidFill>
              </a:rPr>
              <a:t>log2</a:t>
            </a:r>
            <a:r>
              <a:rPr lang="en-US" altLang="zh-CN" b="1" i="1">
                <a:solidFill>
                  <a:srgbClr val="FF0000"/>
                </a:solidFill>
              </a:rPr>
              <a:t>k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</a:t>
            </a:r>
            <a:r>
              <a:rPr lang="en-US" altLang="zh-CN">
                <a:sym typeface="Symbol" pitchFamily="18" charset="2"/>
              </a:rPr>
              <a:t> </a:t>
            </a: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915988" y="174625"/>
            <a:ext cx="73199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6000">
                <a:ea typeface="楷体_GB2312" pitchFamily="49" charset="-122"/>
              </a:rPr>
              <a:t>第十章 外部排序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0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0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09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/>
      <p:bldP spid="80903" grpId="0" build="allAtOnce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468313" y="188913"/>
            <a:ext cx="8135937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5. </a:t>
            </a:r>
            <a:r>
              <a:rPr lang="zh-CN" altLang="en-US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胜者树与败者树的特点？</a:t>
            </a:r>
          </a:p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）树型选择排序，平衡二叉树； 深度：</a:t>
            </a:r>
            <a:r>
              <a:rPr lang="zh-CN" altLang="en-US" b="1">
                <a:solidFill>
                  <a:srgbClr val="FF0000"/>
                </a:solidFill>
                <a:sym typeface="Symbol" pitchFamily="18" charset="2"/>
              </a:rPr>
              <a:t></a:t>
            </a:r>
            <a:r>
              <a:rPr lang="en-US" altLang="zh-CN" b="1">
                <a:solidFill>
                  <a:srgbClr val="FF0000"/>
                </a:solidFill>
              </a:rPr>
              <a:t>log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en-US" altLang="zh-CN" b="1" i="1">
                <a:solidFill>
                  <a:srgbClr val="FF0000"/>
                </a:solidFill>
              </a:rPr>
              <a:t>k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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 </a:t>
            </a:r>
            <a:endParaRPr lang="en-US" altLang="zh-CN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    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）可以在叶子结点不断加入新的待排序关键字；</a:t>
            </a:r>
          </a:p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）调整时：胜者树水平比较，败者树垂直比较；</a:t>
            </a:r>
          </a:p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）败者树的外部（叶子）结点个数等于内部</a:t>
            </a:r>
          </a:p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   （非叶子）结点个数；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5288" y="2636838"/>
            <a:ext cx="81375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6. </a:t>
            </a:r>
            <a:r>
              <a:rPr lang="zh-CN" altLang="en-US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内部归并排序为什么采用败者树？</a:t>
            </a:r>
          </a:p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	为了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使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S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趟内部排序的时间与归并路数 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无关。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2627313" y="3644900"/>
            <a:ext cx="220503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</a:t>
            </a:r>
            <a:r>
              <a:rPr lang="en-US" altLang="zh-CN" b="1">
                <a:solidFill>
                  <a:srgbClr val="FF0000"/>
                </a:solidFill>
              </a:rPr>
              <a:t>log </a:t>
            </a:r>
            <a:r>
              <a:rPr lang="en-US" altLang="zh-CN" b="1" baseline="-25000">
                <a:solidFill>
                  <a:srgbClr val="FF0000"/>
                </a:solidFill>
              </a:rPr>
              <a:t>2 </a:t>
            </a:r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</a:t>
            </a:r>
            <a:r>
              <a:rPr lang="en-US" altLang="zh-CN" b="1">
                <a:solidFill>
                  <a:srgbClr val="FF0000"/>
                </a:solidFill>
              </a:rPr>
              <a:t> * (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rgbClr val="FF0000"/>
                </a:solidFill>
              </a:rPr>
              <a:t>-1)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95288" y="4149725"/>
            <a:ext cx="9001125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7. </a:t>
            </a:r>
            <a:r>
              <a:rPr lang="zh-CN" altLang="en-US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多路平衡排序算法的特点？</a:t>
            </a:r>
          </a:p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 已知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m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个初始归并段；</a:t>
            </a:r>
          </a:p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 创建初始败者树。</a:t>
            </a:r>
            <a:r>
              <a:rPr lang="zh-CN" altLang="en-US" sz="20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初始败者树的所有结点取最小值；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） 取败者树的根结点为当前最小关键字；</a:t>
            </a:r>
          </a:p>
          <a:p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） 从相应初始归并段输入新关键字到叶子结点；</a:t>
            </a:r>
          </a:p>
          <a:p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） 调整败者树；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1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1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1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1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1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23850" y="517525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8. </a:t>
            </a:r>
            <a:r>
              <a:rPr lang="zh-CN" altLang="en-US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如何使初始归并段个数 </a:t>
            </a:r>
            <a:r>
              <a:rPr lang="en-US" altLang="zh-CN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m </a:t>
            </a:r>
            <a:r>
              <a:rPr lang="zh-CN" altLang="en-US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更小？</a:t>
            </a:r>
          </a:p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置换－选择排序；</a:t>
            </a:r>
          </a:p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	输入，排序，和输出同时（交替）进行；</a:t>
            </a:r>
          </a:p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 所得的初始归并段的平均长度为内存工作区容量的两倍。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23850" y="2409825"/>
            <a:ext cx="8748713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9. </a:t>
            </a:r>
            <a:r>
              <a:rPr lang="zh-CN" altLang="en-US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通过置换－选择排序，得到 </a:t>
            </a:r>
            <a:r>
              <a:rPr lang="en-US" altLang="zh-CN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m </a:t>
            </a:r>
            <a:r>
              <a:rPr lang="zh-CN" altLang="en-US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个关键字个数不同</a:t>
            </a:r>
          </a:p>
          <a:p>
            <a:r>
              <a:rPr lang="zh-CN" altLang="en-US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   的初始归并段，应该怎样组织内部归并排序过程？</a:t>
            </a:r>
          </a:p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最优归并树</a:t>
            </a:r>
            <a:r>
              <a:rPr lang="en-US" altLang="zh-CN" b="1">
                <a:latin typeface="Times New Roman"/>
                <a:ea typeface="楷体_GB2312" pitchFamily="49" charset="-122"/>
              </a:rPr>
              <a:t>——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带权路径长度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WPL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最小。</a:t>
            </a:r>
          </a:p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k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路正则树。树的度或者为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，或者为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50825" y="4498975"/>
            <a:ext cx="90011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10. </a:t>
            </a:r>
            <a:r>
              <a:rPr lang="zh-CN" altLang="en-US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初始归并段个数</a:t>
            </a:r>
            <a:r>
              <a:rPr lang="en-US" altLang="zh-CN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不满足</a:t>
            </a:r>
            <a:r>
              <a:rPr lang="en-US" altLang="zh-CN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路正则树的条件怎么办？</a:t>
            </a:r>
          </a:p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补充虚段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38150" y="285750"/>
            <a:ext cx="7239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chemeClr val="accent2"/>
                </a:solidFill>
                <a:ea typeface="楷体_GB2312" pitchFamily="49" charset="-122"/>
              </a:rPr>
              <a:t>四</a:t>
            </a:r>
            <a:r>
              <a:rPr lang="en-US" altLang="zh-CN" sz="4400">
                <a:solidFill>
                  <a:schemeClr val="accent2"/>
                </a:solidFill>
                <a:ea typeface="楷体_GB2312" pitchFamily="49" charset="-122"/>
              </a:rPr>
              <a:t>.  </a:t>
            </a:r>
            <a:r>
              <a:rPr lang="zh-CN" altLang="en-US" sz="4400">
                <a:solidFill>
                  <a:schemeClr val="accent2"/>
                </a:solidFill>
                <a:ea typeface="楷体_GB2312" pitchFamily="49" charset="-122"/>
              </a:rPr>
              <a:t>抽象数据类型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95300" y="1143000"/>
            <a:ext cx="8305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1. 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数据类型</a:t>
            </a:r>
            <a:r>
              <a:rPr lang="zh-CN" altLang="en-US" sz="3600">
                <a:ea typeface="楷体_GB2312" pitchFamily="49" charset="-122"/>
              </a:rPr>
              <a:t>：</a:t>
            </a:r>
          </a:p>
          <a:p>
            <a:r>
              <a:rPr lang="zh-CN" altLang="en-US" sz="3600">
                <a:ea typeface="楷体_GB2312" pitchFamily="49" charset="-122"/>
              </a:rPr>
              <a:t>          一个</a:t>
            </a:r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值的集合</a:t>
            </a:r>
            <a:r>
              <a:rPr lang="zh-CN" altLang="en-US" sz="3600">
                <a:ea typeface="楷体_GB2312" pitchFamily="49" charset="-122"/>
              </a:rPr>
              <a:t>和定义在这个集合上</a:t>
            </a:r>
          </a:p>
          <a:p>
            <a:r>
              <a:rPr lang="zh-CN" altLang="en-US" sz="3600">
                <a:ea typeface="楷体_GB2312" pitchFamily="49" charset="-122"/>
              </a:rPr>
              <a:t>         的一组操作的总称。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14350" y="3009900"/>
            <a:ext cx="8305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2. 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抽象数据类型</a:t>
            </a: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ADT</a:t>
            </a:r>
            <a:r>
              <a:rPr lang="zh-CN" altLang="en-US" sz="3600">
                <a:ea typeface="楷体_GB2312" pitchFamily="49" charset="-122"/>
              </a:rPr>
              <a:t>：</a:t>
            </a:r>
          </a:p>
          <a:p>
            <a:r>
              <a:rPr lang="zh-CN" altLang="en-US" sz="3600">
                <a:ea typeface="楷体_GB2312" pitchFamily="49" charset="-122"/>
              </a:rPr>
              <a:t>          一个</a:t>
            </a:r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数学模型</a:t>
            </a:r>
            <a:r>
              <a:rPr lang="zh-CN" altLang="en-US" sz="3600">
                <a:ea typeface="楷体_GB2312" pitchFamily="49" charset="-122"/>
              </a:rPr>
              <a:t>以及定义在该模型上</a:t>
            </a:r>
          </a:p>
          <a:p>
            <a:r>
              <a:rPr lang="zh-CN" altLang="en-US" sz="3600">
                <a:ea typeface="楷体_GB2312" pitchFamily="49" charset="-122"/>
              </a:rPr>
              <a:t>         的一组操作。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33400" y="4854575"/>
            <a:ext cx="8305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3. 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抽象数据类型的三元组表示</a:t>
            </a:r>
            <a:r>
              <a:rPr lang="zh-CN" altLang="en-US" sz="3600">
                <a:ea typeface="楷体_GB2312" pitchFamily="49" charset="-122"/>
              </a:rPr>
              <a:t>：</a:t>
            </a:r>
          </a:p>
          <a:p>
            <a:r>
              <a:rPr lang="zh-CN" altLang="en-US" sz="3600">
                <a:ea typeface="楷体_GB2312" pitchFamily="49" charset="-122"/>
              </a:rPr>
              <a:t>                          （</a:t>
            </a:r>
            <a:r>
              <a:rPr lang="en-US" altLang="zh-CN" sz="3600">
                <a:ea typeface="楷体_GB2312" pitchFamily="49" charset="-122"/>
              </a:rPr>
              <a:t>D ,S, P 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38150" y="285750"/>
            <a:ext cx="7239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chemeClr val="accent2"/>
                </a:solidFill>
                <a:ea typeface="楷体_GB2312" pitchFamily="49" charset="-122"/>
              </a:rPr>
              <a:t>五</a:t>
            </a:r>
            <a:r>
              <a:rPr lang="en-US" altLang="zh-CN" sz="4400">
                <a:solidFill>
                  <a:schemeClr val="accent2"/>
                </a:solidFill>
                <a:ea typeface="楷体_GB2312" pitchFamily="49" charset="-122"/>
              </a:rPr>
              <a:t>.  </a:t>
            </a:r>
            <a:r>
              <a:rPr lang="zh-CN" altLang="en-US" sz="4400">
                <a:solidFill>
                  <a:schemeClr val="accent2"/>
                </a:solidFill>
                <a:ea typeface="楷体_GB2312" pitchFamily="49" charset="-122"/>
              </a:rPr>
              <a:t>算法和算法分析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47650" y="1181100"/>
            <a:ext cx="88963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1.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算法的五个基本特性</a:t>
            </a:r>
            <a:r>
              <a:rPr lang="zh-CN" altLang="en-US" sz="3600">
                <a:ea typeface="楷体_GB2312" pitchFamily="49" charset="-122"/>
              </a:rPr>
              <a:t>：</a:t>
            </a:r>
          </a:p>
          <a:p>
            <a:r>
              <a:rPr lang="zh-CN" altLang="en-US" sz="3600">
                <a:ea typeface="楷体_GB2312" pitchFamily="49" charset="-122"/>
              </a:rPr>
              <a:t>      有穷性，确定性，可行性，输入，输出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28600" y="2438400"/>
            <a:ext cx="8305800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2.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算法的设计要求：</a:t>
            </a:r>
          </a:p>
          <a:p>
            <a:r>
              <a:rPr lang="zh-CN" altLang="en-US" sz="3600">
                <a:ea typeface="楷体_GB2312" pitchFamily="49" charset="-122"/>
              </a:rPr>
              <a:t>       正确性，可读性，健壮性，</a:t>
            </a:r>
          </a:p>
          <a:p>
            <a:r>
              <a:rPr lang="zh-CN" altLang="en-US" sz="3600">
                <a:ea typeface="楷体_GB2312" pitchFamily="49" charset="-122"/>
              </a:rPr>
              <a:t>       效率与低存储需求。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85750" y="4302125"/>
            <a:ext cx="885825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3.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算法效率的度量：</a:t>
            </a:r>
          </a:p>
          <a:p>
            <a:r>
              <a:rPr lang="zh-CN" altLang="en-US" sz="3600">
                <a:ea typeface="楷体_GB2312" pitchFamily="49" charset="-122"/>
              </a:rPr>
              <a:t>       事后统计分析；</a:t>
            </a:r>
          </a:p>
          <a:p>
            <a:r>
              <a:rPr lang="zh-CN" altLang="en-US" sz="3600">
                <a:ea typeface="楷体_GB2312" pitchFamily="49" charset="-122"/>
              </a:rPr>
              <a:t>       事前分析估计：</a:t>
            </a:r>
          </a:p>
          <a:p>
            <a:r>
              <a:rPr lang="zh-CN" altLang="en-US" sz="3600">
                <a:ea typeface="楷体_GB2312" pitchFamily="49" charset="-122"/>
              </a:rPr>
              <a:t>           </a:t>
            </a:r>
            <a:r>
              <a:rPr lang="zh-CN" altLang="en-US" sz="3200">
                <a:ea typeface="楷体_GB2312" pitchFamily="49" charset="-122"/>
              </a:rPr>
              <a:t>原操作，语句的频度，时间</a:t>
            </a:r>
            <a:r>
              <a:rPr lang="en-US" altLang="zh-CN" sz="3200">
                <a:ea typeface="楷体_GB2312" pitchFamily="49" charset="-122"/>
              </a:rPr>
              <a:t>/</a:t>
            </a:r>
            <a:r>
              <a:rPr lang="zh-CN" altLang="en-US" sz="3200">
                <a:ea typeface="楷体_GB2312" pitchFamily="49" charset="-122"/>
              </a:rPr>
              <a:t>空间度量</a:t>
            </a:r>
            <a:r>
              <a:rPr lang="zh-CN" altLang="en-US" sz="3600">
                <a:ea typeface="楷体_GB2312" pitchFamily="49" charset="-122"/>
              </a:rPr>
              <a:t>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00050" y="0"/>
            <a:ext cx="7239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chemeClr val="accent2"/>
                </a:solidFill>
                <a:ea typeface="楷体_GB2312" pitchFamily="49" charset="-122"/>
              </a:rPr>
              <a:t>六</a:t>
            </a:r>
            <a:r>
              <a:rPr lang="en-US" altLang="zh-CN" sz="4400">
                <a:solidFill>
                  <a:schemeClr val="accent2"/>
                </a:solidFill>
                <a:ea typeface="楷体_GB2312" pitchFamily="49" charset="-122"/>
              </a:rPr>
              <a:t>.  </a:t>
            </a:r>
            <a:r>
              <a:rPr lang="zh-CN" altLang="en-US" sz="4400">
                <a:solidFill>
                  <a:schemeClr val="accent2"/>
                </a:solidFill>
                <a:ea typeface="楷体_GB2312" pitchFamily="49" charset="-122"/>
              </a:rPr>
              <a:t>算法的时间度量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47650" y="914400"/>
            <a:ext cx="889635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1.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时间复杂度</a:t>
            </a:r>
            <a:r>
              <a:rPr lang="zh-CN" altLang="en-US" sz="3200">
                <a:ea typeface="楷体_GB2312" pitchFamily="49" charset="-122"/>
              </a:rPr>
              <a:t>：</a:t>
            </a:r>
          </a:p>
          <a:p>
            <a:r>
              <a:rPr lang="zh-CN" altLang="en-US" sz="3200">
                <a:ea typeface="楷体_GB2312" pitchFamily="49" charset="-122"/>
              </a:rPr>
              <a:t>      算法中的基本操作重复执行次数随问题的规</a:t>
            </a:r>
          </a:p>
          <a:p>
            <a:r>
              <a:rPr lang="zh-CN" altLang="en-US" sz="3200">
                <a:ea typeface="楷体_GB2312" pitchFamily="49" charset="-122"/>
              </a:rPr>
              <a:t>      模</a:t>
            </a:r>
            <a:r>
              <a:rPr lang="en-US" altLang="zh-CN" sz="3200">
                <a:ea typeface="楷体_GB2312" pitchFamily="49" charset="-122"/>
              </a:rPr>
              <a:t>n</a:t>
            </a:r>
            <a:r>
              <a:rPr lang="zh-CN" altLang="en-US" sz="3200">
                <a:ea typeface="楷体_GB2312" pitchFamily="49" charset="-122"/>
              </a:rPr>
              <a:t>的某个函数</a:t>
            </a:r>
            <a:r>
              <a:rPr lang="en-US" altLang="zh-CN" sz="3200">
                <a:ea typeface="楷体_GB2312" pitchFamily="49" charset="-122"/>
              </a:rPr>
              <a:t>f(n)</a:t>
            </a:r>
            <a:r>
              <a:rPr lang="zh-CN" altLang="en-US" sz="3200">
                <a:ea typeface="楷体_GB2312" pitchFamily="49" charset="-122"/>
              </a:rPr>
              <a:t>增加的渐进时间度量。</a:t>
            </a:r>
          </a:p>
          <a:p>
            <a:r>
              <a:rPr lang="zh-CN" altLang="en-US" sz="3200">
                <a:ea typeface="楷体_GB2312" pitchFamily="49" charset="-122"/>
              </a:rPr>
              <a:t>        记作：    </a:t>
            </a:r>
            <a:r>
              <a:rPr lang="en-US" altLang="zh-CN" sz="3200">
                <a:ea typeface="楷体_GB2312" pitchFamily="49" charset="-122"/>
              </a:rPr>
              <a:t>T ( n ) = O ( f (n) )   </a:t>
            </a:r>
            <a:r>
              <a:rPr lang="zh-CN" altLang="en-US" sz="2800">
                <a:solidFill>
                  <a:srgbClr val="990000"/>
                </a:solidFill>
                <a:ea typeface="楷体_GB2312" pitchFamily="49" charset="-122"/>
              </a:rPr>
              <a:t>不考虑初始条件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47650" y="2876550"/>
            <a:ext cx="889635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2.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平均查找长度</a:t>
            </a:r>
            <a:r>
              <a:rPr lang="zh-CN" altLang="en-US" sz="3200">
                <a:ea typeface="楷体_GB2312" pitchFamily="49" charset="-122"/>
              </a:rPr>
              <a:t>：</a:t>
            </a:r>
          </a:p>
          <a:p>
            <a:r>
              <a:rPr lang="zh-CN" altLang="en-US" sz="3200">
                <a:ea typeface="楷体_GB2312" pitchFamily="49" charset="-122"/>
              </a:rPr>
              <a:t>     为确定记录在查找表中的位置，需和定值进</a:t>
            </a:r>
          </a:p>
          <a:p>
            <a:r>
              <a:rPr lang="zh-CN" altLang="en-US" sz="3200">
                <a:ea typeface="楷体_GB2312" pitchFamily="49" charset="-122"/>
              </a:rPr>
              <a:t>      行比较的关键字个数的期望值：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114550" y="4335463"/>
          <a:ext cx="27241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Microsoft 公式 3.0" r:id="rId3" imgW="888840" imgH="431640" progId="Equation.3">
                  <p:embed/>
                </p:oleObj>
              </mc:Choice>
              <mc:Fallback>
                <p:oleObj name="Microsoft 公式 3.0" r:id="rId3" imgW="88884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4335463"/>
                        <a:ext cx="272415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228600" y="5429250"/>
            <a:ext cx="548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3.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最好情况下的时间复杂度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124450" y="4610100"/>
            <a:ext cx="422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990000"/>
                </a:solidFill>
                <a:ea typeface="楷体_GB2312" pitchFamily="49" charset="-122"/>
              </a:rPr>
              <a:t>初始条件发生概率确定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753100" y="5657850"/>
            <a:ext cx="3105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990000"/>
                </a:solidFill>
                <a:ea typeface="楷体_GB2312" pitchFamily="49" charset="-122"/>
              </a:rPr>
              <a:t>初始条件不可预测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228600" y="6030913"/>
            <a:ext cx="55816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   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最坏情况下的时间复杂度</a:t>
            </a:r>
          </a:p>
        </p:txBody>
      </p:sp>
      <p:sp>
        <p:nvSpPr>
          <p:cNvPr id="18442" name="AutoShape 10"/>
          <p:cNvSpPr>
            <a:spLocks/>
          </p:cNvSpPr>
          <p:nvPr/>
        </p:nvSpPr>
        <p:spPr bwMode="auto">
          <a:xfrm>
            <a:off x="5505450" y="5657850"/>
            <a:ext cx="209550" cy="666750"/>
          </a:xfrm>
          <a:prstGeom prst="rightBrace">
            <a:avLst>
              <a:gd name="adj1" fmla="val 26515"/>
              <a:gd name="adj2" fmla="val 50000"/>
            </a:avLst>
          </a:prstGeom>
          <a:noFill/>
          <a:ln w="254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  <p:bldP spid="18436" grpId="0" autoUpdateAnimBg="0"/>
      <p:bldP spid="18438" grpId="0" autoUpdateAnimBg="0"/>
      <p:bldP spid="18439" grpId="0" autoUpdateAnimBg="0"/>
      <p:bldP spid="18440" grpId="0" autoUpdateAnimBg="0"/>
      <p:bldP spid="18441" grpId="0" autoUpdateAnimBg="0"/>
      <p:bldP spid="18442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4852</Words>
  <Application>Microsoft Office PowerPoint</Application>
  <PresentationFormat>全屏显示(4:3)</PresentationFormat>
  <Paragraphs>701</Paragraphs>
  <Slides>63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63</vt:i4>
      </vt:variant>
    </vt:vector>
  </HeadingPairs>
  <TitlesOfParts>
    <vt:vector size="76" baseType="lpstr">
      <vt:lpstr>Monotype Sorts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Microsoft 公式 3.0</vt:lpstr>
      <vt:lpstr>公式</vt:lpstr>
      <vt:lpstr>文档</vt:lpstr>
      <vt:lpstr>课 程 总 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 程 总 结</dc:title>
  <dc:creator>lizhang</dc:creator>
  <cp:lastModifiedBy>张 力</cp:lastModifiedBy>
  <cp:revision>10</cp:revision>
  <dcterms:created xsi:type="dcterms:W3CDTF">2004-06-11T01:31:51Z</dcterms:created>
  <dcterms:modified xsi:type="dcterms:W3CDTF">2019-12-24T08:21:26Z</dcterms:modified>
</cp:coreProperties>
</file>