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4" r:id="rId2"/>
  </p:sldMasterIdLst>
  <p:notesMasterIdLst>
    <p:notesMasterId r:id="rId82"/>
  </p:notesMasterIdLst>
  <p:handoutMasterIdLst>
    <p:handoutMasterId r:id="rId83"/>
  </p:handoutMasterIdLst>
  <p:sldIdLst>
    <p:sldId id="479" r:id="rId3"/>
    <p:sldId id="476" r:id="rId4"/>
    <p:sldId id="331" r:id="rId5"/>
    <p:sldId id="382" r:id="rId6"/>
    <p:sldId id="475" r:id="rId7"/>
    <p:sldId id="487" r:id="rId8"/>
    <p:sldId id="485" r:id="rId9"/>
    <p:sldId id="486" r:id="rId10"/>
    <p:sldId id="308" r:id="rId11"/>
    <p:sldId id="379" r:id="rId12"/>
    <p:sldId id="480" r:id="rId13"/>
    <p:sldId id="481" r:id="rId14"/>
    <p:sldId id="482" r:id="rId15"/>
    <p:sldId id="483" r:id="rId16"/>
    <p:sldId id="474" r:id="rId17"/>
    <p:sldId id="397" r:id="rId18"/>
    <p:sldId id="371" r:id="rId19"/>
    <p:sldId id="333" r:id="rId20"/>
    <p:sldId id="337" r:id="rId21"/>
    <p:sldId id="339" r:id="rId22"/>
    <p:sldId id="359" r:id="rId23"/>
    <p:sldId id="360" r:id="rId24"/>
    <p:sldId id="350" r:id="rId25"/>
    <p:sldId id="361" r:id="rId26"/>
    <p:sldId id="384" r:id="rId27"/>
    <p:sldId id="261" r:id="rId28"/>
    <p:sldId id="312" r:id="rId29"/>
    <p:sldId id="462" r:id="rId30"/>
    <p:sldId id="454" r:id="rId31"/>
    <p:sldId id="343" r:id="rId32"/>
    <p:sldId id="263" r:id="rId33"/>
    <p:sldId id="452" r:id="rId34"/>
    <p:sldId id="267" r:id="rId35"/>
    <p:sldId id="449" r:id="rId36"/>
    <p:sldId id="265" r:id="rId37"/>
    <p:sldId id="268" r:id="rId38"/>
    <p:sldId id="327" r:id="rId39"/>
    <p:sldId id="326" r:id="rId40"/>
    <p:sldId id="269" r:id="rId41"/>
    <p:sldId id="271" r:id="rId42"/>
    <p:sldId id="390" r:id="rId43"/>
    <p:sldId id="388" r:id="rId44"/>
    <p:sldId id="392" r:id="rId45"/>
    <p:sldId id="393" r:id="rId46"/>
    <p:sldId id="394" r:id="rId47"/>
    <p:sldId id="395" r:id="rId48"/>
    <p:sldId id="400" r:id="rId49"/>
    <p:sldId id="402" r:id="rId50"/>
    <p:sldId id="403" r:id="rId51"/>
    <p:sldId id="404" r:id="rId52"/>
    <p:sldId id="405" r:id="rId53"/>
    <p:sldId id="408" r:id="rId54"/>
    <p:sldId id="409" r:id="rId55"/>
    <p:sldId id="407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  <p:sldId id="427" r:id="rId74"/>
    <p:sldId id="428" r:id="rId75"/>
    <p:sldId id="429" r:id="rId76"/>
    <p:sldId id="431" r:id="rId77"/>
    <p:sldId id="432" r:id="rId78"/>
    <p:sldId id="433" r:id="rId79"/>
    <p:sldId id="434" r:id="rId80"/>
    <p:sldId id="435" r:id="rId81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FFFF"/>
    <a:srgbClr val="FF00FF"/>
    <a:srgbClr val="C2F2DB"/>
    <a:srgbClr val="6600CC"/>
    <a:srgbClr val="99E9C3"/>
    <a:srgbClr val="A6ECCB"/>
    <a:srgbClr val="D8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78744" autoAdjust="0"/>
  </p:normalViewPr>
  <p:slideViewPr>
    <p:cSldViewPr>
      <p:cViewPr varScale="1">
        <p:scale>
          <a:sx n="60" d="100"/>
          <a:sy n="60" d="100"/>
        </p:scale>
        <p:origin x="1075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1013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93E07B-B061-4B53-9C17-2C546995A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240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519216-196F-4101-AEE8-63FC7C81F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278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5424B-2BE5-43C5-A6A7-7C5229F455C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706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D0051-B71C-4A01-B5C9-90BA1297FC2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89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695A0-D763-46AD-82DF-345C3EC5F003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sz="1800" dirty="0" smtClean="0"/>
          </a:p>
          <a:p>
            <a:pPr>
              <a:buSzPct val="70000"/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6437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695A0-D763-46AD-82DF-345C3EC5F003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sz="1800" dirty="0" smtClean="0"/>
          </a:p>
          <a:p>
            <a:pPr>
              <a:buSzPct val="70000"/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7221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695A0-D763-46AD-82DF-345C3EC5F003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sz="1800" dirty="0" smtClean="0"/>
          </a:p>
          <a:p>
            <a:pPr>
              <a:buSzPct val="70000"/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671617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695A0-D763-46AD-82DF-345C3EC5F003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sz="1800" dirty="0" smtClean="0"/>
          </a:p>
          <a:p>
            <a:pPr>
              <a:buSzPct val="70000"/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6798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6ADF9-3976-4DAC-912A-304A05032EE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7888"/>
            <a:ext cx="5405438" cy="443865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web</a:t>
            </a:r>
            <a:r>
              <a:rPr lang="zh-CN" altLang="en-US" dirty="0" smtClean="0"/>
              <a:t>搜索系统</a:t>
            </a:r>
          </a:p>
          <a:p>
            <a:pPr eaLnBrk="1" hangingPunct="1"/>
            <a:r>
              <a:rPr lang="zh-CN" altLang="en-US" dirty="0" smtClean="0"/>
              <a:t>对应作业 </a:t>
            </a:r>
            <a:r>
              <a:rPr lang="en-US" altLang="zh-CN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766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276EF-F068-4846-ADA1-01C6E9DB3583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>
              <a:buSzPct val="70000"/>
              <a:buFont typeface="Wingdings" pitchFamily="2" charset="2"/>
              <a:buNone/>
            </a:pPr>
            <a:r>
              <a:rPr lang="en-US" altLang="zh-CN" sz="1800" smtClean="0"/>
              <a:t> </a:t>
            </a:r>
          </a:p>
          <a:p>
            <a:pPr>
              <a:buSzPct val="70000"/>
              <a:buFont typeface="Wingdings" pitchFamily="2" charset="2"/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57074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EB73C-722E-42D5-A71F-EC03BB313CF9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800" dirty="0" smtClean="0"/>
              <a:t> 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453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F2CF-57E5-4295-B70C-5B12FF9AD98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206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9BCAE-FE9A-400C-A381-08FACF445CA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54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8C0F-3A21-46C9-BB3D-6DAFE0E36D63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介绍教材</a:t>
            </a:r>
          </a:p>
          <a:p>
            <a:pPr eaLnBrk="1" hangingPunct="1"/>
            <a:r>
              <a:rPr lang="zh-CN" altLang="en-US" smtClean="0"/>
              <a:t>讲义，习题集，教学平台</a:t>
            </a:r>
          </a:p>
        </p:txBody>
      </p:sp>
    </p:spTree>
    <p:extLst>
      <p:ext uri="{BB962C8B-B14F-4D97-AF65-F5344CB8AC3E}">
        <p14:creationId xmlns:p14="http://schemas.microsoft.com/office/powerpoint/2010/main" val="275422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4024B-C3C9-4717-B42B-359A10A14F50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478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0C060-2299-4CAF-AF8E-7313649926E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78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8C26E-2E27-4841-B925-9F717CA2F46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407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85B45-74A5-487B-AC8D-BB2D0852A559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5232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B407D-4440-471F-B43A-27DCC72E6E2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697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36B19-46F6-42A6-9A91-E8B2E287DA01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850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49032-8A89-40D9-B7D2-571C41FD9CF3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965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49032-8A89-40D9-B7D2-571C41FD9CF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968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C61B7-EC81-4258-9532-7AB23CB4BEE2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7888"/>
            <a:ext cx="5405438" cy="443865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51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50D09-9347-4B83-A0C8-7EAC6F218635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69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F1B6F-DFE8-4D4F-9860-B47A5E6198D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31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87227-FEB7-4E5E-B353-612B86B7E349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739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23F68-7360-42FC-8F57-2B3F646D2B31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0754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37ECA-D736-4E90-910F-19CB6EAAF475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830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C61B7-EC81-4258-9532-7AB23CB4BEE2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7888"/>
            <a:ext cx="5405438" cy="443865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698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AD64B-0BC1-4ABD-91E0-E5578F2F47E2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585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4B995-1A98-4544-A68E-08DFDB22388B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747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6E285-AFF7-460F-80E5-0FB776C4B593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609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51E05-3E7B-4A67-8415-DF0CE7E9B4F1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223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1C986-ABA2-46B7-8F22-7AC88FD3BDF1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454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98992-5C71-4C5A-9C79-F8FC481DF77C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11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AC39D-C681-495C-9FDA-74C87BD2208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2743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7BF5E-DD40-4C28-9007-21EA35EE15B4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320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6C3F2-8E7E-4F0D-B018-6BBE36CE3B0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913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D84EA-24F4-4589-8649-3CE99E17BF3C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582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30A6B-8F31-4A42-8383-74FB3B24C3E3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95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CB166-52A5-4AC8-AEAC-BEEC6C8B5CB7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369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D4FA0-001D-4ABE-952F-ABB453E890C9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3960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8B051-313A-4FC2-A038-86C3FEB68911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4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87924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6D484-D57F-4E72-B25B-3C4120B9877D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136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443A-3C8E-486A-995D-F1C078B0D88A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 smtClean="0"/>
              <a:t>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31610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E94AD-A974-491D-BB86-3F683C278852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04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24CB0-DDF8-426E-8528-2D1AF5FD9C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734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6C3B8-73D7-4CF5-A9FE-821092041EB9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053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751B1-E2C2-454B-B8B9-4B5C6A564FA0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09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60C7C-C864-4C3B-A93A-6CCBC8D27E17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88370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91BDB-A280-43FD-863B-742B9098E5E1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0449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499DD-1CBA-4077-871A-C38F2F4FFE43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3813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06B95-9313-44BE-AC69-2A2F50E5DA25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061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62193-3471-456B-A2DA-BF795A5EFF1F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4296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4D6D8-AB8A-4D6B-926F-471AE5A07BBB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773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2F8A0-72E8-490A-BBD2-3BDF0FCF710B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9083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C09B2-8534-470F-9533-0D206BA2B237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2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F8ECB-0A11-4379-8D01-C7743DF66AFC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3149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AAF01-41F9-40EE-9CCC-EDC8198D770B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332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69B28-939B-4922-8257-6993A4DA399E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80"/>
                </a:solidFill>
              </a:rPr>
              <a:t> </a:t>
            </a:r>
            <a:endParaRPr lang="zh-CN" altLang="zh-CN" dirty="0" smtClean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26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8109F-BA60-48AE-8AB0-814F7651B42C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3600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30CBD-3F07-4E3C-B46A-18A1FEAA74E0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786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11CF-1B6C-4DDA-A73F-89556BFFFF80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99351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C9285-BB5F-4A65-B6B5-8C8B360C02F7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7979852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59B25-ACAE-46C2-92E1-2CB5994AE203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08777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14E3C-CD91-4154-BF2A-1096817BCBFF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4713"/>
            <a:ext cx="4954588" cy="4441825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6545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6E65F-0ECB-47BD-91DA-5FCB2124E0D8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44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24CB0-DDF8-426E-8528-2D1AF5FD9C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36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24CB0-DDF8-426E-8528-2D1AF5FD9C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30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BD508-EE11-4872-AAA6-3515990528B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1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2C42167-52DC-4F97-A148-2CFB509F6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BE17B-8588-451E-8C95-CF90240A7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DB8FA-5FEC-4FE3-903B-DD5DA86B9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C6549-1E98-4D87-B87F-74693A3A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9FD0-A972-4087-B4B0-C5CAF69BF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35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6300-9492-462E-9DA2-5BFAF69A0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74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42AD0-EEC6-42A0-AA50-81A589264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47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E46AE-466E-4AD0-A142-C300FFF70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96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F7397-4809-4A3A-8F88-A658EFCDE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36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35D0F-8CB7-4E2D-A38B-080F0DBC8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62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7790-B7E9-4B3D-83CB-ABCD97C8B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66867-8341-478D-A6DE-925750118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B00AB-97BA-456E-8712-2B3C833BB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63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9763-4298-4295-B458-0EE29CF16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0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809DE-80AB-4967-92D0-81FC8EFB5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891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1066800"/>
            <a:ext cx="200025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84835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BA862-2CC0-489A-8116-2CA87B4D2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B2AFE-CB0B-4C58-B94F-3F5D2ADE1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18E3B-D6AF-43CC-9CF8-44334D339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480E-FAF0-4835-A2EA-474BF5AE4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28B02-DC4A-4BBB-BF03-623A3F69A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ACD2-8A1C-4416-B89D-63BBDC122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EA563-E9EB-42A7-8D13-C866C1342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9726-F5A0-43F4-90E5-07558C825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756593-C1BC-4D86-A791-37F7B8603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ransition>
    <p:cover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001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0200" y="6096000"/>
            <a:ext cx="2743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1400" b="1" i="1">
                <a:solidFill>
                  <a:srgbClr val="86658B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935C9F1-1974-440D-A56F-0030FEDEE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0"/>
          <a:ext cx="3752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位图图像" r:id="rId14" imgW="3753374" imgH="942857" progId="PBrush">
                  <p:embed/>
                </p:oleObj>
              </mc:Choice>
              <mc:Fallback>
                <p:oleObj name="位图图像" r:id="rId14" imgW="3753374" imgH="9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52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3744913" y="781050"/>
          <a:ext cx="29051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位图图像" r:id="rId16" imgW="2905531" imgH="152260" progId="PBrush">
                  <p:embed/>
                </p:oleObj>
              </mc:Choice>
              <mc:Fallback>
                <p:oleObj name="位图图像" r:id="rId16" imgW="2905531" imgH="15226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781050"/>
                        <a:ext cx="29051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6332538" y="5991225"/>
          <a:ext cx="24971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位图图像" r:id="rId18" imgW="2657846" imgH="790476" progId="PBrush">
                  <p:embed/>
                </p:oleObj>
              </mc:Choice>
              <mc:Fallback>
                <p:oleObj name="位图图像" r:id="rId18" imgW="2657846" imgH="7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5991225"/>
                        <a:ext cx="24971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57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55650" y="836712"/>
            <a:ext cx="77041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6600" dirty="0" smtClean="0">
                <a:ea typeface="隶书" pitchFamily="49" charset="-122"/>
              </a:rPr>
              <a:t>《</a:t>
            </a:r>
            <a:r>
              <a:rPr lang="zh-CN" altLang="en-US" sz="6600" dirty="0" smtClean="0">
                <a:ea typeface="隶书" pitchFamily="49" charset="-122"/>
              </a:rPr>
              <a:t>数据结构</a:t>
            </a:r>
            <a:r>
              <a:rPr lang="en-US" altLang="zh-CN" sz="6600" dirty="0" smtClean="0">
                <a:ea typeface="隶书" pitchFamily="49" charset="-122"/>
              </a:rPr>
              <a:t>》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87450" y="2776860"/>
            <a:ext cx="68405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软件学院   </a:t>
            </a:r>
          </a:p>
          <a:p>
            <a:pPr algn="ctr"/>
            <a:r>
              <a:rPr lang="zh-CN" altLang="en-US" sz="32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信息系统与</a:t>
            </a:r>
            <a:r>
              <a:rPr lang="zh-CN" altLang="en-US" sz="3200" b="1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工程</a:t>
            </a:r>
            <a:r>
              <a:rPr lang="zh-CN" altLang="en-US" sz="3200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研究所 </a:t>
            </a:r>
            <a:endParaRPr lang="zh-CN" altLang="en-US" sz="3200" b="1" dirty="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张  力</a:t>
            </a:r>
          </a:p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lizhang@tsinghua.edu.cn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35696" y="5373216"/>
            <a:ext cx="56880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主楼东配楼</a:t>
            </a: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11-410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房间</a:t>
            </a:r>
            <a:endParaRPr lang="zh-CN" altLang="en-US" sz="2800" b="1" dirty="0"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电话：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62795438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13910696507</a:t>
            </a:r>
          </a:p>
        </p:txBody>
      </p:sp>
    </p:spTree>
    <p:extLst>
      <p:ext uri="{BB962C8B-B14F-4D97-AF65-F5344CB8AC3E}">
        <p14:creationId xmlns:p14="http://schemas.microsoft.com/office/powerpoint/2010/main" val="2893343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273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1.1</a:t>
            </a:r>
            <a:r>
              <a:rPr lang="en-US" altLang="zh-CN" sz="5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数据结构的定位</a:t>
            </a:r>
            <a:endParaRPr lang="zh-CN" altLang="en-US" sz="2400" dirty="0">
              <a:solidFill>
                <a:srgbClr val="990000"/>
              </a:solidFill>
            </a:endParaRP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900113" y="1844675"/>
            <a:ext cx="77755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数据结构是程序设计的基础，也是编译原理，操作系统，数据库系统，人工智能，信息检索以及大型应用程序的基础。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Web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搜索引擎</a:t>
            </a:r>
            <a:endParaRPr kumimoji="0" lang="zh-CN" altLang="en-US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258888" y="1150938"/>
            <a:ext cx="669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0" hangingPunct="0">
              <a:spcBef>
                <a:spcPct val="30000"/>
              </a:spcBef>
              <a:buSzPct val="70000"/>
              <a:buFont typeface="Wingdings" pitchFamily="2" charset="2"/>
              <a:buNone/>
            </a:pPr>
            <a:endParaRPr kumimoji="0" lang="zh-CN" altLang="zh-CN" sz="2000" i="1">
              <a:solidFill>
                <a:srgbClr val="990000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9" y="908720"/>
            <a:ext cx="8354731" cy="5832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429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Web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搜索引擎</a:t>
            </a:r>
            <a:endParaRPr kumimoji="0" lang="zh-CN" altLang="en-US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7920880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23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Web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搜索引擎</a:t>
            </a:r>
            <a:endParaRPr kumimoji="0" lang="zh-CN" altLang="en-US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402904" y="948403"/>
            <a:ext cx="669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0" hangingPunct="0">
              <a:spcBef>
                <a:spcPct val="30000"/>
              </a:spcBef>
              <a:buSzPct val="70000"/>
              <a:buFont typeface="Wingdings" pitchFamily="2" charset="2"/>
              <a:buNone/>
            </a:pPr>
            <a:endParaRPr kumimoji="0" lang="zh-CN" altLang="zh-CN" sz="2000" i="1">
              <a:solidFill>
                <a:srgbClr val="990000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8" y="1013900"/>
            <a:ext cx="8200565" cy="55446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连接符 6"/>
          <p:cNvCxnSpPr/>
          <p:nvPr/>
        </p:nvCxnSpPr>
        <p:spPr bwMode="auto">
          <a:xfrm>
            <a:off x="6588224" y="2420888"/>
            <a:ext cx="19807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843568" y="2564904"/>
            <a:ext cx="19807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253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Web </a:t>
            </a:r>
            <a:r>
              <a:rPr kumimoji="0"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搜索引擎</a:t>
            </a:r>
            <a:endParaRPr kumimoji="0" lang="zh-CN" altLang="en-US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402904" y="948403"/>
            <a:ext cx="669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0" hangingPunct="0">
              <a:spcBef>
                <a:spcPct val="30000"/>
              </a:spcBef>
              <a:buSzPct val="70000"/>
              <a:buFont typeface="Wingdings" pitchFamily="2" charset="2"/>
              <a:buNone/>
            </a:pPr>
            <a:endParaRPr kumimoji="0" lang="zh-CN" altLang="zh-CN" sz="2000" i="1">
              <a:solidFill>
                <a:srgbClr val="990000"/>
              </a:solidFill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2736"/>
            <a:ext cx="7988619" cy="54971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接连接符 5"/>
          <p:cNvCxnSpPr/>
          <p:nvPr/>
        </p:nvCxnSpPr>
        <p:spPr bwMode="auto">
          <a:xfrm>
            <a:off x="827584" y="2636912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7131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/>
          </p:cNvGrpSpPr>
          <p:nvPr/>
        </p:nvGrpSpPr>
        <p:grpSpPr bwMode="auto">
          <a:xfrm>
            <a:off x="2865438" y="3376613"/>
            <a:ext cx="2971800" cy="3148012"/>
            <a:chOff x="2304" y="2064"/>
            <a:chExt cx="1872" cy="1983"/>
          </a:xfrm>
        </p:grpSpPr>
        <p:grpSp>
          <p:nvGrpSpPr>
            <p:cNvPr id="20590" name="Group 4"/>
            <p:cNvGrpSpPr>
              <a:grpSpLocks/>
            </p:cNvGrpSpPr>
            <p:nvPr/>
          </p:nvGrpSpPr>
          <p:grpSpPr bwMode="auto">
            <a:xfrm>
              <a:off x="2304" y="2064"/>
              <a:ext cx="1872" cy="1983"/>
              <a:chOff x="2304" y="2064"/>
              <a:chExt cx="1872" cy="1983"/>
            </a:xfrm>
          </p:grpSpPr>
          <p:pic>
            <p:nvPicPr>
              <p:cNvPr id="20592" name="Picture 5" descr="amconfu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93" name="AutoShape 6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0" lang="zh-CN" altLang="zh-CN" sz="2400"/>
              </a:p>
            </p:txBody>
          </p:sp>
          <p:sp>
            <p:nvSpPr>
              <p:cNvPr id="20594" name="Line 7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91" name="Rectangle 8"/>
            <p:cNvSpPr>
              <a:spLocks noChangeArrowheads="1"/>
            </p:cNvSpPr>
            <p:nvPr/>
          </p:nvSpPr>
          <p:spPr bwMode="auto">
            <a:xfrm>
              <a:off x="2928" y="2112"/>
              <a:ext cx="596" cy="518"/>
            </a:xfrm>
            <a:prstGeom prst="rect">
              <a:avLst/>
            </a:prstGeom>
            <a:solidFill>
              <a:srgbClr val="11DBD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/>
                <a:t>Query String</a:t>
              </a:r>
            </a:p>
          </p:txBody>
        </p:sp>
      </p:grp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5837238" y="3300413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US" altLang="zh-CN" sz="2400"/>
              <a:t>IR</a:t>
            </a:r>
          </a:p>
          <a:p>
            <a:pPr algn="ctr"/>
            <a:r>
              <a:rPr kumimoji="0" lang="en-US" altLang="zh-CN" sz="2400"/>
              <a:t>System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4694238" y="4367213"/>
            <a:ext cx="3048000" cy="2046287"/>
            <a:chOff x="3456" y="2688"/>
            <a:chExt cx="1920" cy="1289"/>
          </a:xfrm>
        </p:grpSpPr>
        <p:sp>
          <p:nvSpPr>
            <p:cNvPr id="20586" name="Oval 11"/>
            <p:cNvSpPr>
              <a:spLocks noChangeArrowheads="1"/>
            </p:cNvSpPr>
            <p:nvPr/>
          </p:nvSpPr>
          <p:spPr bwMode="auto">
            <a:xfrm>
              <a:off x="4272" y="3120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2400"/>
                <a:t>Ranked</a:t>
              </a:r>
            </a:p>
            <a:p>
              <a:pPr algn="ctr"/>
              <a:r>
                <a:rPr kumimoji="0" lang="en-US" altLang="zh-CN" sz="2400"/>
                <a:t>Documents</a:t>
              </a:r>
            </a:p>
          </p:txBody>
        </p:sp>
        <p:sp>
          <p:nvSpPr>
            <p:cNvPr id="20587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8" name="Rectangle 13"/>
            <p:cNvSpPr>
              <a:spLocks noChangeArrowheads="1"/>
            </p:cNvSpPr>
            <p:nvPr/>
          </p:nvSpPr>
          <p:spPr bwMode="auto">
            <a:xfrm>
              <a:off x="3456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2400"/>
            </a:p>
          </p:txBody>
        </p:sp>
        <p:sp>
          <p:nvSpPr>
            <p:cNvPr id="20589" name="Text Box 14"/>
            <p:cNvSpPr txBox="1">
              <a:spLocks noChangeArrowheads="1"/>
            </p:cNvSpPr>
            <p:nvPr/>
          </p:nvSpPr>
          <p:spPr bwMode="auto">
            <a:xfrm>
              <a:off x="3552" y="2976"/>
              <a:ext cx="557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kumimoji="0" lang="en-US" altLang="zh-CN" sz="1600"/>
                <a:t>1. Page1</a:t>
              </a:r>
            </a:p>
            <a:p>
              <a:pPr marL="457200" indent="-457200"/>
              <a:r>
                <a:rPr kumimoji="0" lang="en-US" altLang="zh-CN" sz="1600"/>
                <a:t>2. Page2</a:t>
              </a:r>
            </a:p>
            <a:p>
              <a:pPr marL="457200" indent="-457200"/>
              <a:r>
                <a:rPr kumimoji="0" lang="en-US" altLang="zh-CN" sz="1600"/>
                <a:t>3. Page3</a:t>
              </a:r>
            </a:p>
            <a:p>
              <a:pPr marL="457200" indent="-457200"/>
              <a:r>
                <a:rPr kumimoji="0" lang="en-US" altLang="zh-CN" sz="1600"/>
                <a:t>    .</a:t>
              </a:r>
            </a:p>
            <a:p>
              <a:pPr marL="457200" indent="-457200"/>
              <a:r>
                <a:rPr kumimoji="0" lang="en-US" altLang="zh-CN" sz="1600"/>
                <a:t>    .</a:t>
              </a:r>
            </a:p>
            <a:p>
              <a:pPr marL="457200" indent="-457200"/>
              <a:endParaRPr kumimoji="0" lang="en-US" altLang="zh-CN" sz="1800"/>
            </a:p>
          </p:txBody>
        </p:sp>
      </p:grpSp>
      <p:sp>
        <p:nvSpPr>
          <p:cNvPr id="20485" name="Line 15"/>
          <p:cNvSpPr>
            <a:spLocks noChangeShapeType="1"/>
          </p:cNvSpPr>
          <p:nvPr/>
        </p:nvSpPr>
        <p:spPr bwMode="auto">
          <a:xfrm>
            <a:off x="6827838" y="28432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5456238" y="1928813"/>
            <a:ext cx="2209800" cy="914400"/>
            <a:chOff x="3936" y="1152"/>
            <a:chExt cx="1392" cy="576"/>
          </a:xfrm>
        </p:grpSpPr>
        <p:sp>
          <p:nvSpPr>
            <p:cNvPr id="20584" name="Oval 17"/>
            <p:cNvSpPr>
              <a:spLocks noChangeArrowheads="1"/>
            </p:cNvSpPr>
            <p:nvPr/>
          </p:nvSpPr>
          <p:spPr bwMode="auto">
            <a:xfrm>
              <a:off x="4272" y="1152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2400"/>
                <a:t>Document</a:t>
              </a:r>
            </a:p>
            <a:p>
              <a:pPr algn="ctr"/>
              <a:r>
                <a:rPr kumimoji="0" lang="en-US" altLang="zh-CN" sz="2400"/>
                <a:t>corpus</a:t>
              </a:r>
            </a:p>
          </p:txBody>
        </p:sp>
        <p:sp>
          <p:nvSpPr>
            <p:cNvPr id="20585" name="Line 18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46038" y="1624013"/>
            <a:ext cx="2743200" cy="2209800"/>
            <a:chOff x="528" y="960"/>
            <a:chExt cx="1728" cy="1392"/>
          </a:xfrm>
        </p:grpSpPr>
        <p:sp>
          <p:nvSpPr>
            <p:cNvPr id="231444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kumimoji="0" lang="zh-CN" altLang="zh-CN" sz="2400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1152" y="1104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2400"/>
                <a:t>Web</a:t>
              </a:r>
            </a:p>
          </p:txBody>
        </p:sp>
        <p:grpSp>
          <p:nvGrpSpPr>
            <p:cNvPr id="20505" name="Group 22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20506" name="Group 23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2057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75" name="Line 25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6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7" name="Line 27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8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9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80" name="Line 30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81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82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83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7" name="Group 34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20564" name="Rectangle 35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65" name="Line 36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6" name="Line 37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7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8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9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0" name="Line 41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1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2" name="Line 43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3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8" name="Group 45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205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5" name="Line 4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6" name="Line 4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7" name="Line 4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8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9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0" name="Line 5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1" name="Line 5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2" name="Line 5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3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9" name="Group 56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205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5" name="Line 5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6" name="Line 5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7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8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9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0" name="Line 6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1" name="Line 6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2" name="Line 6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53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0" name="Group 67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20534" name="Rectangle 6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35" name="Line 6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6" name="Line 7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7" name="Line 7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8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9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0" name="Line 7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1" name="Line 7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2" name="Line 7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43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11" name="Group 78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20524" name="Rectangle 79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25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6" name="Line 81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7" name="Line 82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8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9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0" name="Line 85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1" name="Line 86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2" name="Line 87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33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12" name="Rectangle 8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3" name="Rectangle 90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Rectangle 91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Line 92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6" name="Line 93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7" name="Line 94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8" name="Line 95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9" name="Line 96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0" name="Line 97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1" name="Line 98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Line 99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3" name="Line 100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488" name="Group 101"/>
          <p:cNvGrpSpPr>
            <a:grpSpLocks/>
          </p:cNvGrpSpPr>
          <p:nvPr/>
        </p:nvGrpSpPr>
        <p:grpSpPr bwMode="auto">
          <a:xfrm>
            <a:off x="2408238" y="1928813"/>
            <a:ext cx="2971800" cy="1066800"/>
            <a:chOff x="2016" y="1152"/>
            <a:chExt cx="1872" cy="672"/>
          </a:xfrm>
        </p:grpSpPr>
        <p:sp>
          <p:nvSpPr>
            <p:cNvPr id="20498" name="Line 102"/>
            <p:cNvSpPr>
              <a:spLocks noChangeShapeType="1"/>
            </p:cNvSpPr>
            <p:nvPr/>
          </p:nvSpPr>
          <p:spPr bwMode="auto">
            <a:xfrm>
              <a:off x="2016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2592" y="1152"/>
              <a:ext cx="1296" cy="672"/>
              <a:chOff x="2592" y="1152"/>
              <a:chExt cx="1296" cy="672"/>
            </a:xfrm>
          </p:grpSpPr>
          <p:sp>
            <p:nvSpPr>
              <p:cNvPr id="20500" name="Rectangle 104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kumimoji="0" lang="zh-CN" altLang="zh-CN" sz="2400"/>
              </a:p>
            </p:txBody>
          </p:sp>
          <p:pic>
            <p:nvPicPr>
              <p:cNvPr id="20501" name="Picture 105" descr="AN00080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02" name="Rectangle 106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zh-CN" sz="2400"/>
                  <a:t>Spider</a:t>
                </a:r>
              </a:p>
            </p:txBody>
          </p:sp>
        </p:grpSp>
      </p:grpSp>
      <p:sp>
        <p:nvSpPr>
          <p:cNvPr id="20489" name="Text Box 107"/>
          <p:cNvSpPr txBox="1">
            <a:spLocks noChangeArrowheads="1"/>
          </p:cNvSpPr>
          <p:nvPr/>
        </p:nvSpPr>
        <p:spPr bwMode="auto">
          <a:xfrm>
            <a:off x="395288" y="620713"/>
            <a:ext cx="5472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dirty="0" smtClean="0">
                <a:solidFill>
                  <a:srgbClr val="990000"/>
                </a:solidFill>
                <a:latin typeface="Arial" charset="0"/>
              </a:rPr>
              <a:t>Web </a:t>
            </a:r>
            <a:r>
              <a:rPr kumimoji="0" lang="zh-CN" altLang="en-US" sz="2800" b="1" dirty="0" smtClean="0">
                <a:solidFill>
                  <a:srgbClr val="990000"/>
                </a:solidFill>
                <a:latin typeface="Arial" charset="0"/>
              </a:rPr>
              <a:t>搜索系统</a:t>
            </a:r>
            <a:endParaRPr kumimoji="0" lang="en-US" altLang="zh-CN" sz="2800" b="1" dirty="0">
              <a:solidFill>
                <a:srgbClr val="990000"/>
              </a:solidFill>
              <a:latin typeface="Arial" charset="0"/>
            </a:endParaRPr>
          </a:p>
        </p:txBody>
      </p:sp>
      <p:sp>
        <p:nvSpPr>
          <p:cNvPr id="20490" name="Text Box 111"/>
          <p:cNvSpPr txBox="1">
            <a:spLocks noChangeArrowheads="1"/>
          </p:cNvSpPr>
          <p:nvPr/>
        </p:nvSpPr>
        <p:spPr bwMode="auto">
          <a:xfrm>
            <a:off x="7164388" y="1628775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黑体" pitchFamily="49" charset="-122"/>
              </a:rPr>
              <a:t>文献库</a:t>
            </a:r>
          </a:p>
        </p:txBody>
      </p: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5075238" y="1268413"/>
            <a:ext cx="2087562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2. </a:t>
            </a:r>
            <a:r>
              <a:rPr lang="zh-CN" altLang="en-US" sz="2000" b="1"/>
              <a:t>网页信息提取</a:t>
            </a:r>
          </a:p>
        </p:txBody>
      </p:sp>
      <p:sp>
        <p:nvSpPr>
          <p:cNvPr id="231540" name="Text Box 116"/>
          <p:cNvSpPr txBox="1">
            <a:spLocks noChangeArrowheads="1"/>
          </p:cNvSpPr>
          <p:nvPr/>
        </p:nvSpPr>
        <p:spPr bwMode="auto">
          <a:xfrm>
            <a:off x="2051050" y="1628775"/>
            <a:ext cx="162083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1. </a:t>
            </a:r>
            <a:r>
              <a:rPr lang="zh-CN" altLang="en-US" sz="2000" b="1"/>
              <a:t>网页抓取</a:t>
            </a:r>
          </a:p>
        </p:txBody>
      </p:sp>
      <p:sp>
        <p:nvSpPr>
          <p:cNvPr id="231541" name="Text Box 117"/>
          <p:cNvSpPr txBox="1">
            <a:spLocks noChangeArrowheads="1"/>
          </p:cNvSpPr>
          <p:nvPr/>
        </p:nvSpPr>
        <p:spPr bwMode="auto">
          <a:xfrm>
            <a:off x="7054850" y="2708275"/>
            <a:ext cx="2089150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3. </a:t>
            </a:r>
            <a:r>
              <a:rPr lang="zh-CN" altLang="en-US" sz="2000" b="1"/>
              <a:t>建立倒排文档</a:t>
            </a:r>
          </a:p>
        </p:txBody>
      </p:sp>
      <p:sp>
        <p:nvSpPr>
          <p:cNvPr id="231542" name="Text Box 118"/>
          <p:cNvSpPr txBox="1">
            <a:spLocks noChangeArrowheads="1"/>
          </p:cNvSpPr>
          <p:nvPr/>
        </p:nvSpPr>
        <p:spPr bwMode="auto">
          <a:xfrm>
            <a:off x="7341007" y="4161502"/>
            <a:ext cx="1547813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5. </a:t>
            </a:r>
            <a:r>
              <a:rPr lang="zh-CN" altLang="en-US" sz="2000" b="1"/>
              <a:t>网页查找</a:t>
            </a:r>
          </a:p>
        </p:txBody>
      </p:sp>
      <p:sp>
        <p:nvSpPr>
          <p:cNvPr id="231543" name="Text Box 119"/>
          <p:cNvSpPr txBox="1">
            <a:spLocks noChangeArrowheads="1"/>
          </p:cNvSpPr>
          <p:nvPr/>
        </p:nvSpPr>
        <p:spPr bwMode="auto">
          <a:xfrm>
            <a:off x="4162856" y="4240214"/>
            <a:ext cx="15843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4. </a:t>
            </a:r>
            <a:r>
              <a:rPr lang="zh-CN" altLang="en-US" sz="2000" b="1"/>
              <a:t>查询输入</a:t>
            </a:r>
          </a:p>
        </p:txBody>
      </p:sp>
      <p:sp>
        <p:nvSpPr>
          <p:cNvPr id="231544" name="Text Box 120"/>
          <p:cNvSpPr txBox="1">
            <a:spLocks noChangeArrowheads="1"/>
          </p:cNvSpPr>
          <p:nvPr/>
        </p:nvSpPr>
        <p:spPr bwMode="auto">
          <a:xfrm>
            <a:off x="5456238" y="6043612"/>
            <a:ext cx="1547813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/>
              <a:t>6. </a:t>
            </a:r>
            <a:r>
              <a:rPr lang="zh-CN" altLang="en-US" sz="2000" b="1"/>
              <a:t>网页输出</a:t>
            </a:r>
          </a:p>
        </p:txBody>
      </p:sp>
      <p:sp>
        <p:nvSpPr>
          <p:cNvPr id="231545" name="Text Box 121"/>
          <p:cNvSpPr txBox="1">
            <a:spLocks noChangeArrowheads="1"/>
          </p:cNvSpPr>
          <p:nvPr/>
        </p:nvSpPr>
        <p:spPr bwMode="auto">
          <a:xfrm>
            <a:off x="395288" y="3933825"/>
            <a:ext cx="2447925" cy="5889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第七章 图</a:t>
            </a:r>
          </a:p>
        </p:txBody>
      </p:sp>
    </p:spTree>
    <p:extLst>
      <p:ext uri="{BB962C8B-B14F-4D97-AF65-F5344CB8AC3E}">
        <p14:creationId xmlns:p14="http://schemas.microsoft.com/office/powerpoint/2010/main" val="4199728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36" grpId="0" animBg="1"/>
      <p:bldP spid="231540" grpId="0" animBg="1"/>
      <p:bldP spid="231541" grpId="0" animBg="1"/>
      <p:bldP spid="231542" grpId="0" animBg="1"/>
      <p:bldP spid="231543" grpId="0" animBg="1"/>
      <p:bldP spid="231544" grpId="0" animBg="1"/>
      <p:bldP spid="231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1763" y="1463675"/>
            <a:ext cx="4800600" cy="5294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&lt;html&gt;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&lt;head&gt; &lt;title&gt; </a:t>
            </a:r>
            <a:r>
              <a:rPr kumimoji="0" lang="zh-CN" altLang="en-US" sz="2000" b="1" dirty="0">
                <a:solidFill>
                  <a:srgbClr val="990000"/>
                </a:solidFill>
                <a:ea typeface="黑体" pitchFamily="49" charset="-122"/>
              </a:rPr>
              <a:t>现代信息检索</a:t>
            </a:r>
            <a:r>
              <a:rPr kumimoji="0" lang="zh-CN" altLang="en-US" sz="2000" b="1" dirty="0">
                <a:ea typeface="黑体" pitchFamily="49" charset="-122"/>
              </a:rPr>
              <a:t> </a:t>
            </a:r>
            <a:r>
              <a:rPr kumimoji="0" lang="en-US" altLang="zh-CN" sz="2000" b="1" dirty="0">
                <a:ea typeface="黑体" pitchFamily="49" charset="-122"/>
              </a:rPr>
              <a:t>&lt;\title&gt; 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&lt;/head&gt;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&lt;body&gt;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    &lt;table&gt;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solidFill>
                  <a:srgbClr val="0066FF"/>
                </a:solidFill>
                <a:ea typeface="黑体" pitchFamily="49" charset="-122"/>
              </a:rPr>
              <a:t>       &lt;</a:t>
            </a:r>
            <a:r>
              <a:rPr kumimoji="0" lang="en-US" altLang="zh-CN" sz="2000" b="1" dirty="0" err="1">
                <a:solidFill>
                  <a:srgbClr val="0066FF"/>
                </a:solidFill>
                <a:ea typeface="黑体" pitchFamily="49" charset="-122"/>
              </a:rPr>
              <a:t>tr</a:t>
            </a:r>
            <a:r>
              <a:rPr kumimoji="0" lang="en-US" altLang="zh-CN" sz="2000" b="1" dirty="0">
                <a:solidFill>
                  <a:srgbClr val="0066FF"/>
                </a:solidFill>
                <a:ea typeface="黑体" pitchFamily="49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         &lt;</a:t>
            </a:r>
            <a:r>
              <a:rPr kumimoji="0" lang="en-US" altLang="zh-CN" sz="2000" b="1" dirty="0" err="1"/>
              <a:t>img</a:t>
            </a:r>
            <a:r>
              <a:rPr kumimoji="0" lang="en-US" altLang="zh-CN" sz="2000" b="1" dirty="0"/>
              <a:t> </a:t>
            </a:r>
            <a:r>
              <a:rPr kumimoji="0" lang="en-US" altLang="zh-CN" sz="2000" b="1" dirty="0" err="1"/>
              <a:t>src</a:t>
            </a:r>
            <a:r>
              <a:rPr kumimoji="0" lang="en-US" altLang="zh-CN" sz="2000" b="1" dirty="0"/>
              <a:t>=1.gif</a:t>
            </a:r>
            <a:r>
              <a:rPr kumimoji="0" lang="en-US" altLang="zh-CN" sz="2000" b="1" dirty="0">
                <a:ea typeface="黑体" pitchFamily="49" charset="-122"/>
              </a:rPr>
              <a:t>&gt;</a:t>
            </a:r>
            <a:r>
              <a:rPr kumimoji="0" lang="zh-CN" altLang="en-US" sz="2000" b="1" dirty="0">
                <a:ea typeface="黑体" pitchFamily="49" charset="-122"/>
              </a:rPr>
              <a:t>封面图</a:t>
            </a:r>
            <a:r>
              <a:rPr kumimoji="0" lang="en-US" altLang="zh-CN" sz="2000" b="1" dirty="0">
                <a:ea typeface="黑体" pitchFamily="49" charset="-122"/>
              </a:rPr>
              <a:t>&lt;/</a:t>
            </a:r>
            <a:r>
              <a:rPr kumimoji="0" lang="en-US" altLang="zh-CN" sz="2000" b="1" dirty="0" err="1">
                <a:ea typeface="黑体" pitchFamily="49" charset="-122"/>
              </a:rPr>
              <a:t>img</a:t>
            </a:r>
            <a:r>
              <a:rPr kumimoji="0" lang="en-US" altLang="zh-CN" sz="2000" b="1" dirty="0">
                <a:ea typeface="黑体" pitchFamily="49" charset="-122"/>
              </a:rPr>
              <a:t>&gt;&lt;</a:t>
            </a:r>
            <a:r>
              <a:rPr kumimoji="0" lang="en-US" altLang="zh-CN" sz="2000" b="1" dirty="0" err="1">
                <a:ea typeface="黑体" pitchFamily="49" charset="-122"/>
              </a:rPr>
              <a:t>br</a:t>
            </a:r>
            <a:r>
              <a:rPr kumimoji="0" lang="en-US" altLang="zh-CN" sz="2000" b="1" dirty="0">
                <a:ea typeface="黑体" pitchFamily="49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/>
              <a:t> </a:t>
            </a:r>
            <a:r>
              <a:rPr kumimoji="0" lang="en-US" altLang="zh-CN" sz="2000" b="1" dirty="0">
                <a:ea typeface="黑体" pitchFamily="49" charset="-122"/>
              </a:rPr>
              <a:t>      &lt;/</a:t>
            </a:r>
            <a:r>
              <a:rPr kumimoji="0" lang="en-US" altLang="zh-CN" sz="2000" b="1" dirty="0" err="1">
                <a:ea typeface="黑体" pitchFamily="49" charset="-122"/>
              </a:rPr>
              <a:t>tr</a:t>
            </a:r>
            <a:r>
              <a:rPr kumimoji="0" lang="en-US" altLang="zh-CN" sz="2000" b="1" dirty="0">
                <a:ea typeface="黑体" pitchFamily="49" charset="-122"/>
              </a:rPr>
              <a:t>&gt;&lt;/table&gt;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   &lt;table&gt;</a:t>
            </a:r>
          </a:p>
          <a:p>
            <a:r>
              <a:rPr kumimoji="0" lang="en-US" altLang="zh-CN" sz="2000" b="1" dirty="0">
                <a:solidFill>
                  <a:srgbClr val="0066FF"/>
                </a:solidFill>
                <a:ea typeface="黑体" pitchFamily="49" charset="-122"/>
              </a:rPr>
              <a:t>     </a:t>
            </a:r>
            <a:r>
              <a:rPr kumimoji="0" lang="en-US" altLang="zh-CN" sz="2000" b="1" dirty="0">
                <a:solidFill>
                  <a:srgbClr val="0066FF"/>
                </a:solidFill>
              </a:rPr>
              <a:t>&lt;</a:t>
            </a:r>
            <a:r>
              <a:rPr kumimoji="0" lang="en-US" altLang="zh-CN" sz="2000" b="1" dirty="0" err="1">
                <a:solidFill>
                  <a:srgbClr val="0066FF"/>
                </a:solidFill>
              </a:rPr>
              <a:t>tr</a:t>
            </a:r>
            <a:r>
              <a:rPr kumimoji="0" lang="en-US" altLang="zh-CN" sz="2000" b="1" dirty="0">
                <a:solidFill>
                  <a:srgbClr val="0066FF"/>
                </a:solidFill>
              </a:rPr>
              <a:t>&gt;&lt;td&gt;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第一章：绪论</a:t>
            </a:r>
            <a:r>
              <a:rPr kumimoji="0" lang="zh-CN" altLang="en-US" sz="2000" b="1" dirty="0">
                <a:solidFill>
                  <a:srgbClr val="FF3300"/>
                </a:solidFill>
              </a:rPr>
              <a:t> </a:t>
            </a:r>
            <a:r>
              <a:rPr kumimoji="0" lang="en-US" altLang="zh-CN" sz="2000" b="1" dirty="0"/>
              <a:t>&lt;/td&gt;&lt;/</a:t>
            </a:r>
            <a:r>
              <a:rPr kumimoji="0" lang="en-US" altLang="zh-CN" sz="2000" b="1" dirty="0" err="1"/>
              <a:t>tr</a:t>
            </a:r>
            <a:r>
              <a:rPr kumimoji="0" lang="en-US" altLang="zh-CN" sz="2000" b="1" dirty="0"/>
              <a:t>&gt;</a:t>
            </a:r>
          </a:p>
          <a:p>
            <a:r>
              <a:rPr kumimoji="0" lang="en-US" altLang="zh-CN" sz="2000" b="1" dirty="0">
                <a:solidFill>
                  <a:srgbClr val="0066FF"/>
                </a:solidFill>
              </a:rPr>
              <a:t>     &lt;</a:t>
            </a:r>
            <a:r>
              <a:rPr kumimoji="0" lang="en-US" altLang="zh-CN" sz="2000" b="1" dirty="0" err="1">
                <a:solidFill>
                  <a:srgbClr val="0066FF"/>
                </a:solidFill>
              </a:rPr>
              <a:t>tr</a:t>
            </a:r>
            <a:r>
              <a:rPr kumimoji="0" lang="en-US" altLang="zh-CN" sz="2000" b="1" dirty="0">
                <a:solidFill>
                  <a:srgbClr val="0066FF"/>
                </a:solidFill>
              </a:rPr>
              <a:t>&gt;&lt;td&gt;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第二章：检索模型</a:t>
            </a:r>
            <a:r>
              <a:rPr kumimoji="0" lang="zh-CN" altLang="en-US" sz="2000" b="1" dirty="0">
                <a:solidFill>
                  <a:srgbClr val="FF3300"/>
                </a:solidFill>
              </a:rPr>
              <a:t> </a:t>
            </a:r>
            <a:r>
              <a:rPr kumimoji="0" lang="en-US" altLang="zh-CN" sz="2000" b="1" dirty="0"/>
              <a:t>&lt;/td&gt;&lt;/</a:t>
            </a:r>
            <a:r>
              <a:rPr kumimoji="0" lang="en-US" altLang="zh-CN" sz="2000" b="1" dirty="0" err="1"/>
              <a:t>tr</a:t>
            </a:r>
            <a:r>
              <a:rPr kumimoji="0" lang="en-US" altLang="zh-CN" sz="2000" b="1" dirty="0"/>
              <a:t>&gt;</a:t>
            </a:r>
          </a:p>
          <a:p>
            <a:r>
              <a:rPr kumimoji="0" lang="en-US" altLang="zh-CN" sz="2000" b="1" dirty="0">
                <a:solidFill>
                  <a:srgbClr val="0066FF"/>
                </a:solidFill>
              </a:rPr>
              <a:t>     &lt;</a:t>
            </a:r>
            <a:r>
              <a:rPr kumimoji="0" lang="en-US" altLang="zh-CN" sz="2000" b="1" dirty="0" err="1">
                <a:solidFill>
                  <a:srgbClr val="0066FF"/>
                </a:solidFill>
              </a:rPr>
              <a:t>tr</a:t>
            </a:r>
            <a:r>
              <a:rPr kumimoji="0" lang="en-US" altLang="zh-CN" sz="2000" b="1" dirty="0">
                <a:solidFill>
                  <a:srgbClr val="0066FF"/>
                </a:solidFill>
              </a:rPr>
              <a:t>&gt;&lt;td&gt;</a:t>
            </a:r>
            <a:r>
              <a:rPr kumimoji="0" lang="zh-CN" altLang="en-US" sz="2000" b="1" dirty="0">
                <a:solidFill>
                  <a:srgbClr val="990000"/>
                </a:solidFill>
              </a:rPr>
              <a:t>第三章：查询语言</a:t>
            </a:r>
            <a:r>
              <a:rPr kumimoji="0" lang="zh-CN" altLang="en-US" sz="2000" b="1" dirty="0">
                <a:solidFill>
                  <a:srgbClr val="FF3300"/>
                </a:solidFill>
              </a:rPr>
              <a:t> </a:t>
            </a:r>
            <a:r>
              <a:rPr kumimoji="0" lang="en-US" altLang="zh-CN" sz="2000" b="1" dirty="0"/>
              <a:t>&lt;/td&gt;&lt;/</a:t>
            </a:r>
            <a:r>
              <a:rPr kumimoji="0" lang="en-US" altLang="zh-CN" sz="2000" b="1" dirty="0" err="1"/>
              <a:t>tr</a:t>
            </a:r>
            <a:r>
              <a:rPr kumimoji="0" lang="en-US" altLang="zh-CN" sz="2000" b="1" dirty="0"/>
              <a:t>&gt;</a:t>
            </a:r>
            <a:r>
              <a:rPr kumimoji="0" lang="en-US" altLang="zh-CN" sz="2000" b="1" dirty="0">
                <a:ea typeface="黑体" pitchFamily="49" charset="-122"/>
              </a:rPr>
              <a:t> </a:t>
            </a:r>
          </a:p>
          <a:p>
            <a:r>
              <a:rPr kumimoji="0" lang="en-US" altLang="zh-CN" sz="2000" b="1" dirty="0">
                <a:ea typeface="黑体" pitchFamily="49" charset="-122"/>
              </a:rPr>
              <a:t>     </a:t>
            </a:r>
            <a:r>
              <a:rPr kumimoji="0" lang="en-US" altLang="zh-CN" sz="2000" b="1" dirty="0">
                <a:solidFill>
                  <a:srgbClr val="0066FF"/>
                </a:solidFill>
                <a:ea typeface="黑体" pitchFamily="49" charset="-122"/>
              </a:rPr>
              <a:t>&lt;</a:t>
            </a:r>
            <a:r>
              <a:rPr kumimoji="0" lang="en-US" altLang="zh-CN" sz="2000" b="1" dirty="0" err="1">
                <a:solidFill>
                  <a:srgbClr val="0066FF"/>
                </a:solidFill>
                <a:ea typeface="黑体" pitchFamily="49" charset="-122"/>
              </a:rPr>
              <a:t>tr</a:t>
            </a:r>
            <a:r>
              <a:rPr kumimoji="0" lang="en-US" altLang="zh-CN" sz="2000" b="1" dirty="0">
                <a:solidFill>
                  <a:srgbClr val="0066FF"/>
                </a:solidFill>
                <a:ea typeface="黑体" pitchFamily="49" charset="-122"/>
              </a:rPr>
              <a:t>&gt;</a:t>
            </a:r>
          </a:p>
          <a:p>
            <a:r>
              <a:rPr kumimoji="0" lang="en-US" altLang="zh-CN" sz="2000" b="1" dirty="0">
                <a:ea typeface="黑体" pitchFamily="49" charset="-122"/>
              </a:rPr>
              <a:t>        </a:t>
            </a:r>
            <a:r>
              <a:rPr kumimoji="0" lang="en-US" altLang="zh-CN" sz="1800" b="1" dirty="0"/>
              <a:t>&lt;a </a:t>
            </a:r>
            <a:r>
              <a:rPr kumimoji="0" lang="en-US" altLang="zh-CN" sz="1800" b="1" dirty="0" err="1"/>
              <a:t>href</a:t>
            </a:r>
            <a:r>
              <a:rPr kumimoji="0" lang="en-US" altLang="zh-CN" sz="1800" b="1" dirty="0"/>
              <a:t>= http://www.aa.com/bb.html&gt; </a:t>
            </a:r>
          </a:p>
          <a:p>
            <a:r>
              <a:rPr kumimoji="0" lang="en-US" altLang="zh-CN" sz="1800" b="1" dirty="0"/>
              <a:t>             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参考文献 </a:t>
            </a:r>
            <a:r>
              <a:rPr kumimoji="0" lang="en-US" altLang="zh-CN" sz="1800" b="1" dirty="0"/>
              <a:t>&lt;/a&gt;</a:t>
            </a:r>
            <a:r>
              <a:rPr kumimoji="0" lang="en-US" altLang="zh-CN" sz="2000" b="1" dirty="0">
                <a:ea typeface="黑体" pitchFamily="49" charset="-122"/>
              </a:rPr>
              <a:t> </a:t>
            </a:r>
          </a:p>
          <a:p>
            <a:r>
              <a:rPr kumimoji="0" lang="en-US" altLang="zh-CN" sz="2000" b="1" dirty="0">
                <a:ea typeface="黑体" pitchFamily="49" charset="-122"/>
              </a:rPr>
              <a:t>     &lt;/</a:t>
            </a:r>
            <a:r>
              <a:rPr kumimoji="0" lang="en-US" altLang="zh-CN" sz="2000" b="1" dirty="0" err="1">
                <a:ea typeface="黑体" pitchFamily="49" charset="-122"/>
              </a:rPr>
              <a:t>tr</a:t>
            </a:r>
            <a:r>
              <a:rPr kumimoji="0" lang="en-US" altLang="zh-CN" sz="2000" b="1" dirty="0">
                <a:ea typeface="黑体" pitchFamily="49" charset="-122"/>
              </a:rPr>
              <a:t>&gt;&lt;/table&gt;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 &lt;/body&gt; </a:t>
            </a:r>
          </a:p>
          <a:p>
            <a:pPr>
              <a:lnSpc>
                <a:spcPct val="90000"/>
              </a:lnSpc>
            </a:pPr>
            <a:r>
              <a:rPr kumimoji="0" lang="en-US" altLang="zh-CN" sz="2000" b="1" dirty="0">
                <a:ea typeface="黑体" pitchFamily="49" charset="-122"/>
              </a:rPr>
              <a:t> &lt;/html&gt;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468313" y="692150"/>
            <a:ext cx="3897312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网页信息提取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146675" y="692150"/>
            <a:ext cx="3997325" cy="4248150"/>
            <a:chOff x="3012" y="768"/>
            <a:chExt cx="2676" cy="3240"/>
          </a:xfrm>
        </p:grpSpPr>
        <p:grpSp>
          <p:nvGrpSpPr>
            <p:cNvPr id="21513" name="Group 68"/>
            <p:cNvGrpSpPr>
              <a:grpSpLocks/>
            </p:cNvGrpSpPr>
            <p:nvPr/>
          </p:nvGrpSpPr>
          <p:grpSpPr bwMode="auto">
            <a:xfrm>
              <a:off x="3012" y="768"/>
              <a:ext cx="2508" cy="1696"/>
              <a:chOff x="240" y="1584"/>
              <a:chExt cx="2508" cy="1696"/>
            </a:xfrm>
          </p:grpSpPr>
          <p:sp>
            <p:nvSpPr>
              <p:cNvPr id="21526" name="Text Box 69"/>
              <p:cNvSpPr txBox="1">
                <a:spLocks noChangeArrowheads="1"/>
              </p:cNvSpPr>
              <p:nvPr/>
            </p:nvSpPr>
            <p:spPr bwMode="auto">
              <a:xfrm>
                <a:off x="948" y="1584"/>
                <a:ext cx="92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/>
                  <a:t>html</a:t>
                </a:r>
              </a:p>
            </p:txBody>
          </p:sp>
          <p:sp>
            <p:nvSpPr>
              <p:cNvPr id="21527" name="Text Box 70"/>
              <p:cNvSpPr txBox="1">
                <a:spLocks noChangeArrowheads="1"/>
              </p:cNvSpPr>
              <p:nvPr/>
            </p:nvSpPr>
            <p:spPr bwMode="auto">
              <a:xfrm>
                <a:off x="528" y="1860"/>
                <a:ext cx="923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/>
                  <a:t>head</a:t>
                </a:r>
              </a:p>
            </p:txBody>
          </p:sp>
          <p:sp>
            <p:nvSpPr>
              <p:cNvPr id="21528" name="Text Box 71"/>
              <p:cNvSpPr txBox="1">
                <a:spLocks noChangeArrowheads="1"/>
              </p:cNvSpPr>
              <p:nvPr/>
            </p:nvSpPr>
            <p:spPr bwMode="auto">
              <a:xfrm>
                <a:off x="1380" y="1848"/>
                <a:ext cx="924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/>
                  <a:t>body</a:t>
                </a:r>
              </a:p>
            </p:txBody>
          </p:sp>
          <p:sp>
            <p:nvSpPr>
              <p:cNvPr id="21529" name="Text Box 72"/>
              <p:cNvSpPr txBox="1">
                <a:spLocks noChangeArrowheads="1"/>
              </p:cNvSpPr>
              <p:nvPr/>
            </p:nvSpPr>
            <p:spPr bwMode="auto">
              <a:xfrm>
                <a:off x="240" y="2160"/>
                <a:ext cx="923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/>
                  <a:t>title</a:t>
                </a:r>
              </a:p>
            </p:txBody>
          </p:sp>
          <p:grpSp>
            <p:nvGrpSpPr>
              <p:cNvPr id="21530" name="Group 73"/>
              <p:cNvGrpSpPr>
                <a:grpSpLocks/>
              </p:cNvGrpSpPr>
              <p:nvPr/>
            </p:nvGrpSpPr>
            <p:grpSpPr bwMode="auto">
              <a:xfrm>
                <a:off x="1032" y="2208"/>
                <a:ext cx="648" cy="302"/>
                <a:chOff x="1032" y="2436"/>
                <a:chExt cx="648" cy="302"/>
              </a:xfrm>
            </p:grpSpPr>
            <p:sp>
              <p:nvSpPr>
                <p:cNvPr id="2156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000"/>
                    <a:t>table</a:t>
                  </a:r>
                </a:p>
              </p:txBody>
            </p:sp>
            <p:sp>
              <p:nvSpPr>
                <p:cNvPr id="21564" name="Rectangle 75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1" name="Group 76"/>
              <p:cNvGrpSpPr>
                <a:grpSpLocks/>
              </p:cNvGrpSpPr>
              <p:nvPr/>
            </p:nvGrpSpPr>
            <p:grpSpPr bwMode="auto">
              <a:xfrm>
                <a:off x="1416" y="3000"/>
                <a:ext cx="360" cy="280"/>
                <a:chOff x="1200" y="3348"/>
                <a:chExt cx="360" cy="280"/>
              </a:xfrm>
            </p:grpSpPr>
            <p:sp>
              <p:nvSpPr>
                <p:cNvPr id="2156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1800"/>
                    <a:t>td</a:t>
                  </a:r>
                </a:p>
              </p:txBody>
            </p:sp>
            <p:sp>
              <p:nvSpPr>
                <p:cNvPr id="21562" name="Rectangle 78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2" name="Group 79"/>
              <p:cNvGrpSpPr>
                <a:grpSpLocks/>
              </p:cNvGrpSpPr>
              <p:nvPr/>
            </p:nvGrpSpPr>
            <p:grpSpPr bwMode="auto">
              <a:xfrm>
                <a:off x="804" y="2580"/>
                <a:ext cx="360" cy="302"/>
                <a:chOff x="600" y="2880"/>
                <a:chExt cx="360" cy="302"/>
              </a:xfrm>
            </p:grpSpPr>
            <p:sp>
              <p:nvSpPr>
                <p:cNvPr id="2155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000"/>
                    <a:t>tr</a:t>
                  </a:r>
                </a:p>
              </p:txBody>
            </p:sp>
            <p:sp>
              <p:nvSpPr>
                <p:cNvPr id="21560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3" name="Group 82"/>
              <p:cNvGrpSpPr>
                <a:grpSpLocks/>
              </p:cNvGrpSpPr>
              <p:nvPr/>
            </p:nvGrpSpPr>
            <p:grpSpPr bwMode="auto">
              <a:xfrm>
                <a:off x="1752" y="2580"/>
                <a:ext cx="360" cy="280"/>
                <a:chOff x="600" y="2880"/>
                <a:chExt cx="360" cy="280"/>
              </a:xfrm>
            </p:grpSpPr>
            <p:sp>
              <p:nvSpPr>
                <p:cNvPr id="2155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1800"/>
                    <a:t>tr</a:t>
                  </a:r>
                </a:p>
              </p:txBody>
            </p:sp>
            <p:sp>
              <p:nvSpPr>
                <p:cNvPr id="21558" name="Rectangle 84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4" name="Group 85"/>
              <p:cNvGrpSpPr>
                <a:grpSpLocks/>
              </p:cNvGrpSpPr>
              <p:nvPr/>
            </p:nvGrpSpPr>
            <p:grpSpPr bwMode="auto">
              <a:xfrm>
                <a:off x="2388" y="2580"/>
                <a:ext cx="360" cy="302"/>
                <a:chOff x="600" y="2880"/>
                <a:chExt cx="360" cy="302"/>
              </a:xfrm>
            </p:grpSpPr>
            <p:sp>
              <p:nvSpPr>
                <p:cNvPr id="2155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00" y="2880"/>
                  <a:ext cx="360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000"/>
                    <a:t>tr</a:t>
                  </a:r>
                </a:p>
              </p:txBody>
            </p:sp>
            <p:sp>
              <p:nvSpPr>
                <p:cNvPr id="21556" name="Rectangle 87"/>
                <p:cNvSpPr>
                  <a:spLocks noChangeArrowheads="1"/>
                </p:cNvSpPr>
                <p:nvPr/>
              </p:nvSpPr>
              <p:spPr bwMode="auto">
                <a:xfrm>
                  <a:off x="648" y="2916"/>
                  <a:ext cx="300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5" name="Group 88"/>
              <p:cNvGrpSpPr>
                <a:grpSpLocks/>
              </p:cNvGrpSpPr>
              <p:nvPr/>
            </p:nvGrpSpPr>
            <p:grpSpPr bwMode="auto">
              <a:xfrm>
                <a:off x="1788" y="3000"/>
                <a:ext cx="360" cy="280"/>
                <a:chOff x="1200" y="3348"/>
                <a:chExt cx="360" cy="280"/>
              </a:xfrm>
            </p:grpSpPr>
            <p:sp>
              <p:nvSpPr>
                <p:cNvPr id="2155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200" y="3348"/>
                  <a:ext cx="360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1800"/>
                    <a:t>td</a:t>
                  </a:r>
                </a:p>
              </p:txBody>
            </p:sp>
            <p:sp>
              <p:nvSpPr>
                <p:cNvPr id="21554" name="Rectangle 90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6" name="Group 91"/>
              <p:cNvGrpSpPr>
                <a:grpSpLocks/>
              </p:cNvGrpSpPr>
              <p:nvPr/>
            </p:nvGrpSpPr>
            <p:grpSpPr bwMode="auto">
              <a:xfrm>
                <a:off x="2184" y="2999"/>
                <a:ext cx="360" cy="280"/>
                <a:chOff x="1200" y="3347"/>
                <a:chExt cx="360" cy="280"/>
              </a:xfrm>
            </p:grpSpPr>
            <p:sp>
              <p:nvSpPr>
                <p:cNvPr id="21551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200" y="3347"/>
                  <a:ext cx="360" cy="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1800"/>
                    <a:t>td</a:t>
                  </a:r>
                </a:p>
              </p:txBody>
            </p:sp>
            <p:sp>
              <p:nvSpPr>
                <p:cNvPr id="21552" name="Rectangle 93"/>
                <p:cNvSpPr>
                  <a:spLocks noChangeArrowheads="1"/>
                </p:cNvSpPr>
                <p:nvPr/>
              </p:nvSpPr>
              <p:spPr bwMode="auto">
                <a:xfrm>
                  <a:off x="1248" y="3384"/>
                  <a:ext cx="2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7" name="Group 94"/>
              <p:cNvGrpSpPr>
                <a:grpSpLocks/>
              </p:cNvGrpSpPr>
              <p:nvPr/>
            </p:nvGrpSpPr>
            <p:grpSpPr bwMode="auto">
              <a:xfrm>
                <a:off x="1956" y="2208"/>
                <a:ext cx="648" cy="279"/>
                <a:chOff x="1032" y="2436"/>
                <a:chExt cx="648" cy="279"/>
              </a:xfrm>
            </p:grpSpPr>
            <p:sp>
              <p:nvSpPr>
                <p:cNvPr id="21549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032" y="2436"/>
                  <a:ext cx="648" cy="2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1800"/>
                    <a:t>table</a:t>
                  </a:r>
                </a:p>
              </p:txBody>
            </p:sp>
            <p:sp>
              <p:nvSpPr>
                <p:cNvPr id="21550" name="Rectangle 96"/>
                <p:cNvSpPr>
                  <a:spLocks noChangeArrowheads="1"/>
                </p:cNvSpPr>
                <p:nvPr/>
              </p:nvSpPr>
              <p:spPr bwMode="auto">
                <a:xfrm>
                  <a:off x="1152" y="2472"/>
                  <a:ext cx="41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38" name="Line 97"/>
              <p:cNvSpPr>
                <a:spLocks noChangeShapeType="1"/>
              </p:cNvSpPr>
              <p:nvPr/>
            </p:nvSpPr>
            <p:spPr bwMode="auto">
              <a:xfrm flipH="1">
                <a:off x="1092" y="17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Line 98"/>
              <p:cNvSpPr>
                <a:spLocks noChangeShapeType="1"/>
              </p:cNvSpPr>
              <p:nvPr/>
            </p:nvSpPr>
            <p:spPr bwMode="auto">
              <a:xfrm flipH="1">
                <a:off x="696" y="2088"/>
                <a:ext cx="2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0" name="Line 99"/>
              <p:cNvSpPr>
                <a:spLocks noChangeShapeType="1"/>
              </p:cNvSpPr>
              <p:nvPr/>
            </p:nvSpPr>
            <p:spPr bwMode="auto">
              <a:xfrm>
                <a:off x="1548" y="175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Line 100"/>
              <p:cNvSpPr>
                <a:spLocks noChangeShapeType="1"/>
              </p:cNvSpPr>
              <p:nvPr/>
            </p:nvSpPr>
            <p:spPr bwMode="auto">
              <a:xfrm>
                <a:off x="1920" y="210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Line 101"/>
              <p:cNvSpPr>
                <a:spLocks noChangeShapeType="1"/>
              </p:cNvSpPr>
              <p:nvPr/>
            </p:nvSpPr>
            <p:spPr bwMode="auto">
              <a:xfrm>
                <a:off x="2340" y="24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Line 102"/>
              <p:cNvSpPr>
                <a:spLocks noChangeShapeType="1"/>
              </p:cNvSpPr>
              <p:nvPr/>
            </p:nvSpPr>
            <p:spPr bwMode="auto">
              <a:xfrm flipH="1">
                <a:off x="1992" y="2472"/>
                <a:ext cx="204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103"/>
              <p:cNvSpPr>
                <a:spLocks noChangeShapeType="1"/>
              </p:cNvSpPr>
              <p:nvPr/>
            </p:nvSpPr>
            <p:spPr bwMode="auto">
              <a:xfrm flipH="1">
                <a:off x="1452" y="207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Line 104"/>
              <p:cNvSpPr>
                <a:spLocks noChangeShapeType="1"/>
              </p:cNvSpPr>
              <p:nvPr/>
            </p:nvSpPr>
            <p:spPr bwMode="auto">
              <a:xfrm flipH="1">
                <a:off x="1032" y="2436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Line 105"/>
              <p:cNvSpPr>
                <a:spLocks noChangeShapeType="1"/>
              </p:cNvSpPr>
              <p:nvPr/>
            </p:nvSpPr>
            <p:spPr bwMode="auto">
              <a:xfrm flipH="1">
                <a:off x="1632" y="2844"/>
                <a:ext cx="228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Line 106"/>
              <p:cNvSpPr>
                <a:spLocks noChangeShapeType="1"/>
              </p:cNvSpPr>
              <p:nvPr/>
            </p:nvSpPr>
            <p:spPr bwMode="auto">
              <a:xfrm>
                <a:off x="2052" y="28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8" name="Line 107"/>
              <p:cNvSpPr>
                <a:spLocks noChangeShapeType="1"/>
              </p:cNvSpPr>
              <p:nvPr/>
            </p:nvSpPr>
            <p:spPr bwMode="auto">
              <a:xfrm>
                <a:off x="1932" y="2856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4" name="Text Box 108"/>
            <p:cNvSpPr txBox="1">
              <a:spLocks noChangeArrowheads="1"/>
            </p:cNvSpPr>
            <p:nvPr/>
          </p:nvSpPr>
          <p:spPr bwMode="auto">
            <a:xfrm>
              <a:off x="3136" y="1800"/>
              <a:ext cx="272" cy="9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现代信息检索</a:t>
              </a:r>
            </a:p>
          </p:txBody>
        </p:sp>
        <p:sp>
          <p:nvSpPr>
            <p:cNvPr id="21515" name="Text Box 109"/>
            <p:cNvSpPr txBox="1">
              <a:spLocks noChangeArrowheads="1"/>
            </p:cNvSpPr>
            <p:nvPr/>
          </p:nvSpPr>
          <p:spPr bwMode="auto">
            <a:xfrm>
              <a:off x="3628" y="2208"/>
              <a:ext cx="272" cy="5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封面图</a:t>
              </a:r>
            </a:p>
          </p:txBody>
        </p:sp>
        <p:sp>
          <p:nvSpPr>
            <p:cNvPr id="21516" name="Text Box 110"/>
            <p:cNvSpPr txBox="1">
              <a:spLocks noChangeArrowheads="1"/>
            </p:cNvSpPr>
            <p:nvPr/>
          </p:nvSpPr>
          <p:spPr bwMode="auto">
            <a:xfrm>
              <a:off x="4216" y="2675"/>
              <a:ext cx="272" cy="93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第一章：绪论</a:t>
              </a:r>
            </a:p>
          </p:txBody>
        </p:sp>
        <p:sp>
          <p:nvSpPr>
            <p:cNvPr id="21517" name="Text Box 111"/>
            <p:cNvSpPr txBox="1">
              <a:spLocks noChangeArrowheads="1"/>
            </p:cNvSpPr>
            <p:nvPr/>
          </p:nvSpPr>
          <p:spPr bwMode="auto">
            <a:xfrm>
              <a:off x="4600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第二章：检索模型</a:t>
              </a:r>
            </a:p>
          </p:txBody>
        </p:sp>
        <p:sp>
          <p:nvSpPr>
            <p:cNvPr id="21518" name="Text Box 112"/>
            <p:cNvSpPr txBox="1">
              <a:spLocks noChangeArrowheads="1"/>
            </p:cNvSpPr>
            <p:nvPr/>
          </p:nvSpPr>
          <p:spPr bwMode="auto">
            <a:xfrm>
              <a:off x="5008" y="2675"/>
              <a:ext cx="272" cy="133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第三章：查询语言</a:t>
              </a:r>
            </a:p>
          </p:txBody>
        </p:sp>
        <p:sp>
          <p:nvSpPr>
            <p:cNvPr id="21519" name="Text Box 113"/>
            <p:cNvSpPr txBox="1">
              <a:spLocks noChangeArrowheads="1"/>
            </p:cNvSpPr>
            <p:nvPr/>
          </p:nvSpPr>
          <p:spPr bwMode="auto">
            <a:xfrm>
              <a:off x="5416" y="2256"/>
              <a:ext cx="272" cy="116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1400">
                  <a:ea typeface="黑体" pitchFamily="49" charset="-122"/>
                </a:rPr>
                <a:t>参考文献</a:t>
              </a:r>
            </a:p>
          </p:txBody>
        </p:sp>
        <p:sp>
          <p:nvSpPr>
            <p:cNvPr id="21520" name="Line 114"/>
            <p:cNvSpPr>
              <a:spLocks noChangeShapeType="1"/>
            </p:cNvSpPr>
            <p:nvPr/>
          </p:nvSpPr>
          <p:spPr bwMode="auto">
            <a:xfrm flipH="1">
              <a:off x="3276" y="1572"/>
              <a:ext cx="13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15"/>
            <p:cNvSpPr>
              <a:spLocks noChangeShapeType="1"/>
            </p:cNvSpPr>
            <p:nvPr/>
          </p:nvSpPr>
          <p:spPr bwMode="auto">
            <a:xfrm>
              <a:off x="5412" y="2016"/>
              <a:ext cx="13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16"/>
            <p:cNvSpPr>
              <a:spLocks noChangeShapeType="1"/>
            </p:cNvSpPr>
            <p:nvPr/>
          </p:nvSpPr>
          <p:spPr bwMode="auto">
            <a:xfrm>
              <a:off x="3756" y="2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17"/>
            <p:cNvSpPr>
              <a:spLocks noChangeShapeType="1"/>
            </p:cNvSpPr>
            <p:nvPr/>
          </p:nvSpPr>
          <p:spPr bwMode="auto">
            <a:xfrm>
              <a:off x="4344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18"/>
            <p:cNvSpPr>
              <a:spLocks noChangeShapeType="1"/>
            </p:cNvSpPr>
            <p:nvPr/>
          </p:nvSpPr>
          <p:spPr bwMode="auto">
            <a:xfrm>
              <a:off x="4728" y="24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19"/>
            <p:cNvSpPr>
              <a:spLocks noChangeShapeType="1"/>
            </p:cNvSpPr>
            <p:nvPr/>
          </p:nvSpPr>
          <p:spPr bwMode="auto">
            <a:xfrm>
              <a:off x="5124" y="2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624" name="AutoShape 120"/>
          <p:cNvSpPr>
            <a:spLocks noChangeArrowheads="1"/>
          </p:cNvSpPr>
          <p:nvPr/>
        </p:nvSpPr>
        <p:spPr bwMode="auto">
          <a:xfrm>
            <a:off x="4859338" y="3500438"/>
            <a:ext cx="649287" cy="6492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27" name="Text Box 123"/>
          <p:cNvSpPr txBox="1">
            <a:spLocks noChangeArrowheads="1"/>
          </p:cNvSpPr>
          <p:nvPr/>
        </p:nvSpPr>
        <p:spPr bwMode="auto">
          <a:xfrm>
            <a:off x="1835150" y="2205038"/>
            <a:ext cx="2232025" cy="588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第四章 串</a:t>
            </a:r>
          </a:p>
        </p:txBody>
      </p:sp>
      <p:sp>
        <p:nvSpPr>
          <p:cNvPr id="277628" name="Text Box 124"/>
          <p:cNvSpPr txBox="1">
            <a:spLocks noChangeArrowheads="1"/>
          </p:cNvSpPr>
          <p:nvPr/>
        </p:nvSpPr>
        <p:spPr bwMode="auto">
          <a:xfrm>
            <a:off x="5462020" y="3077313"/>
            <a:ext cx="3563813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第六章 树与二叉树</a:t>
            </a:r>
          </a:p>
        </p:txBody>
      </p:sp>
      <p:sp>
        <p:nvSpPr>
          <p:cNvPr id="277570" name="Text Box 66"/>
          <p:cNvSpPr txBox="1">
            <a:spLocks noChangeArrowheads="1"/>
          </p:cNvSpPr>
          <p:nvPr/>
        </p:nvSpPr>
        <p:spPr bwMode="auto">
          <a:xfrm>
            <a:off x="5400675" y="5008265"/>
            <a:ext cx="3419475" cy="1589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 smtClean="0">
                <a:solidFill>
                  <a:srgbClr val="990000"/>
                </a:solidFill>
              </a:rPr>
              <a:t> 现代</a:t>
            </a:r>
            <a:r>
              <a:rPr kumimoji="0" lang="zh-CN" altLang="en-US" sz="1800" b="1" dirty="0">
                <a:solidFill>
                  <a:srgbClr val="990000"/>
                </a:solidFill>
              </a:rPr>
              <a:t>信息检索 </a:t>
            </a:r>
          </a:p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 smtClean="0">
                <a:solidFill>
                  <a:srgbClr val="990000"/>
                </a:solidFill>
              </a:rPr>
              <a:t> 封面</a:t>
            </a:r>
            <a:r>
              <a:rPr kumimoji="0" lang="zh-CN" altLang="en-US" sz="1800" b="1" dirty="0">
                <a:solidFill>
                  <a:srgbClr val="990000"/>
                </a:solidFill>
              </a:rPr>
              <a:t>图</a:t>
            </a:r>
          </a:p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>
                <a:solidFill>
                  <a:srgbClr val="990000"/>
                </a:solidFill>
              </a:rPr>
              <a:t> 第一章：引论  </a:t>
            </a:r>
          </a:p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>
                <a:solidFill>
                  <a:srgbClr val="990000"/>
                </a:solidFill>
              </a:rPr>
              <a:t> 第二章</a:t>
            </a:r>
            <a:r>
              <a:rPr kumimoji="0" lang="zh-CN" altLang="en-US" sz="1800" b="1" dirty="0" smtClean="0">
                <a:solidFill>
                  <a:srgbClr val="990000"/>
                </a:solidFill>
              </a:rPr>
              <a:t>：检索</a:t>
            </a:r>
            <a:r>
              <a:rPr kumimoji="0" lang="zh-CN" altLang="en-US" sz="1800" b="1" dirty="0">
                <a:solidFill>
                  <a:srgbClr val="990000"/>
                </a:solidFill>
              </a:rPr>
              <a:t>模型  </a:t>
            </a:r>
          </a:p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>
                <a:solidFill>
                  <a:srgbClr val="990000"/>
                </a:solidFill>
              </a:rPr>
              <a:t> 第三章：查询语言</a:t>
            </a:r>
          </a:p>
          <a:p>
            <a:pPr marL="530225" lvl="1" indent="-255588">
              <a:lnSpc>
                <a:spcPct val="90000"/>
              </a:lnSpc>
              <a:buFont typeface="Times New Roman" pitchFamily="18" charset="0"/>
              <a:buAutoNum type="arabicPeriod"/>
            </a:pPr>
            <a:r>
              <a:rPr kumimoji="0" lang="zh-CN" altLang="en-US" sz="1800" b="1" dirty="0">
                <a:solidFill>
                  <a:srgbClr val="990000"/>
                </a:solidFill>
              </a:rPr>
              <a:t> 参考文献</a:t>
            </a:r>
          </a:p>
        </p:txBody>
      </p:sp>
      <p:sp>
        <p:nvSpPr>
          <p:cNvPr id="61" name="Text Box 124"/>
          <p:cNvSpPr txBox="1">
            <a:spLocks noChangeArrowheads="1"/>
          </p:cNvSpPr>
          <p:nvPr/>
        </p:nvSpPr>
        <p:spPr bwMode="auto">
          <a:xfrm>
            <a:off x="2106891" y="5960360"/>
            <a:ext cx="3563813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隶书" pitchFamily="49" charset="-122"/>
              </a:rPr>
              <a:t>第三章 栈和队列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24" grpId="0" animBg="1"/>
      <p:bldP spid="277627" grpId="0" animBg="1"/>
      <p:bldP spid="277628" grpId="0" animBg="1"/>
      <p:bldP spid="27757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69"/>
          <p:cNvGrpSpPr>
            <a:grpSpLocks/>
          </p:cNvGrpSpPr>
          <p:nvPr/>
        </p:nvGrpSpPr>
        <p:grpSpPr bwMode="auto">
          <a:xfrm>
            <a:off x="3492500" y="404813"/>
            <a:ext cx="3600450" cy="2557462"/>
            <a:chOff x="657" y="1480"/>
            <a:chExt cx="2268" cy="1611"/>
          </a:xfrm>
        </p:grpSpPr>
        <p:grpSp>
          <p:nvGrpSpPr>
            <p:cNvPr id="22594" name="Group 170"/>
            <p:cNvGrpSpPr>
              <a:grpSpLocks/>
            </p:cNvGrpSpPr>
            <p:nvPr/>
          </p:nvGrpSpPr>
          <p:grpSpPr bwMode="auto">
            <a:xfrm>
              <a:off x="657" y="1480"/>
              <a:ext cx="2268" cy="1611"/>
              <a:chOff x="657" y="1661"/>
              <a:chExt cx="2268" cy="1611"/>
            </a:xfrm>
          </p:grpSpPr>
          <p:grpSp>
            <p:nvGrpSpPr>
              <p:cNvPr id="22597" name="Group 171"/>
              <p:cNvGrpSpPr>
                <a:grpSpLocks/>
              </p:cNvGrpSpPr>
              <p:nvPr/>
            </p:nvGrpSpPr>
            <p:grpSpPr bwMode="auto">
              <a:xfrm>
                <a:off x="657" y="1661"/>
                <a:ext cx="2268" cy="1611"/>
                <a:chOff x="1519" y="1864"/>
                <a:chExt cx="2268" cy="1611"/>
              </a:xfrm>
            </p:grpSpPr>
            <p:sp>
              <p:nvSpPr>
                <p:cNvPr id="22602" name="AutoShape 172"/>
                <p:cNvSpPr>
                  <a:spLocks noChangeArrowheads="1"/>
                </p:cNvSpPr>
                <p:nvPr/>
              </p:nvSpPr>
              <p:spPr bwMode="auto">
                <a:xfrm>
                  <a:off x="1837" y="2160"/>
                  <a:ext cx="1859" cy="1315"/>
                </a:xfrm>
                <a:prstGeom prst="bracketPair">
                  <a:avLst>
                    <a:gd name="adj" fmla="val 5931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882" y="1864"/>
                  <a:ext cx="19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 b="1">
                      <a:latin typeface="Arial" charset="0"/>
                    </a:rPr>
                    <a:t> k</a:t>
                  </a:r>
                  <a:r>
                    <a:rPr kumimoji="0" lang="en-US" altLang="zh-CN" sz="2800" i="1" baseline="-25000">
                      <a:latin typeface="Arial" charset="0"/>
                    </a:rPr>
                    <a:t>1</a:t>
                  </a:r>
                  <a:r>
                    <a:rPr kumimoji="0" lang="en-US" altLang="zh-CN" sz="2000" b="1">
                      <a:latin typeface="Arial" charset="0"/>
                    </a:rPr>
                    <a:t>   …   k</a:t>
                  </a:r>
                  <a:r>
                    <a:rPr kumimoji="0" lang="en-US" altLang="zh-CN" sz="2800" i="1" baseline="-25000">
                      <a:latin typeface="Arial" charset="0"/>
                    </a:rPr>
                    <a:t>j</a:t>
                  </a:r>
                  <a:r>
                    <a:rPr kumimoji="0" lang="en-US" altLang="zh-CN" sz="2000" b="1">
                      <a:latin typeface="Arial" charset="0"/>
                    </a:rPr>
                    <a:t>    …     k</a:t>
                  </a:r>
                  <a:r>
                    <a:rPr kumimoji="0" lang="en-US" altLang="zh-CN" sz="2800" i="1" baseline="-25000">
                      <a:latin typeface="Arial" charset="0"/>
                    </a:rPr>
                    <a:t>t</a:t>
                  </a:r>
                </a:p>
              </p:txBody>
            </p:sp>
            <p:sp>
              <p:nvSpPr>
                <p:cNvPr id="2260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519" y="2205"/>
                  <a:ext cx="317" cy="1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40000"/>
                    </a:spcBef>
                  </a:pPr>
                  <a:r>
                    <a:rPr kumimoji="0" lang="en-US" altLang="zh-CN" sz="1800" b="1">
                      <a:latin typeface="Arial" charset="0"/>
                    </a:rPr>
                    <a:t>d</a:t>
                  </a:r>
                  <a:r>
                    <a:rPr kumimoji="0" lang="en-US" altLang="zh-CN" sz="2800" i="1" baseline="-25000">
                      <a:latin typeface="Arial" charset="0"/>
                    </a:rPr>
                    <a:t>1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kumimoji="0" lang="en-US" altLang="zh-CN" sz="1800" b="1">
                      <a:latin typeface="Arial" charset="0"/>
                    </a:rPr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kumimoji="0" lang="en-US" altLang="zh-CN" sz="1800" b="1">
                      <a:latin typeface="Arial" charset="0"/>
                    </a:rPr>
                    <a:t>d</a:t>
                  </a:r>
                  <a:r>
                    <a:rPr kumimoji="0" lang="en-US" altLang="zh-CN" sz="2800" i="1" baseline="-25000">
                      <a:latin typeface="Arial" charset="0"/>
                    </a:rPr>
                    <a:t>i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kumimoji="0" lang="en-US" altLang="zh-CN" sz="1800" b="1">
                      <a:latin typeface="Arial" charset="0"/>
                    </a:rPr>
                    <a:t>…</a:t>
                  </a:r>
                </a:p>
                <a:p>
                  <a:pPr>
                    <a:spcBef>
                      <a:spcPct val="40000"/>
                    </a:spcBef>
                  </a:pPr>
                  <a:r>
                    <a:rPr kumimoji="0" lang="en-US" altLang="zh-CN" sz="1800" b="1">
                      <a:latin typeface="Arial" charset="0"/>
                    </a:rPr>
                    <a:t>d</a:t>
                  </a:r>
                  <a:r>
                    <a:rPr kumimoji="0" lang="en-US" altLang="zh-CN" sz="2800" i="1" baseline="-25000">
                      <a:latin typeface="Arial" charset="0"/>
                    </a:rPr>
                    <a:t>n</a:t>
                  </a:r>
                </a:p>
              </p:txBody>
            </p:sp>
            <p:sp>
              <p:nvSpPr>
                <p:cNvPr id="2260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517" y="2635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260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882" y="2160"/>
                  <a:ext cx="7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>
                      <a:latin typeface="Arial" charset="0"/>
                    </a:rPr>
                    <a:t> 0</a:t>
                  </a:r>
                </a:p>
              </p:txBody>
            </p:sp>
            <p:sp>
              <p:nvSpPr>
                <p:cNvPr id="22607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3243" y="216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2608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22609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3243" y="3203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 sz="2000">
                      <a:latin typeface="Arial" charset="0"/>
                    </a:rPr>
                    <a:t>1</a:t>
                  </a:r>
                </a:p>
              </p:txBody>
            </p:sp>
          </p:grpSp>
          <p:sp>
            <p:nvSpPr>
              <p:cNvPr id="22598" name="Text Box 180"/>
              <p:cNvSpPr txBox="1">
                <a:spLocks noChangeArrowheads="1"/>
              </p:cNvSpPr>
              <p:nvPr/>
            </p:nvSpPr>
            <p:spPr bwMode="auto">
              <a:xfrm>
                <a:off x="1655" y="2001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000">
                    <a:latin typeface="Arial" charset="0"/>
                  </a:rPr>
                  <a:t>0</a:t>
                </a:r>
              </a:p>
            </p:txBody>
          </p:sp>
          <p:sp>
            <p:nvSpPr>
              <p:cNvPr id="22599" name="Text Box 181"/>
              <p:cNvSpPr txBox="1">
                <a:spLocks noChangeArrowheads="1"/>
              </p:cNvSpPr>
              <p:nvPr/>
            </p:nvSpPr>
            <p:spPr bwMode="auto">
              <a:xfrm>
                <a:off x="1065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000">
                    <a:latin typeface="Arial" charset="0"/>
                  </a:rPr>
                  <a:t>1</a:t>
                </a:r>
              </a:p>
            </p:txBody>
          </p:sp>
          <p:sp>
            <p:nvSpPr>
              <p:cNvPr id="22600" name="Text Box 182"/>
              <p:cNvSpPr txBox="1">
                <a:spLocks noChangeArrowheads="1"/>
              </p:cNvSpPr>
              <p:nvPr/>
            </p:nvSpPr>
            <p:spPr bwMode="auto">
              <a:xfrm>
                <a:off x="2380" y="2432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000">
                    <a:latin typeface="Arial" charset="0"/>
                  </a:rPr>
                  <a:t>0</a:t>
                </a:r>
              </a:p>
            </p:txBody>
          </p:sp>
          <p:sp>
            <p:nvSpPr>
              <p:cNvPr id="22601" name="Text Box 183"/>
              <p:cNvSpPr txBox="1">
                <a:spLocks noChangeArrowheads="1"/>
              </p:cNvSpPr>
              <p:nvPr/>
            </p:nvSpPr>
            <p:spPr bwMode="auto">
              <a:xfrm>
                <a:off x="1655" y="2976"/>
                <a:ext cx="5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2000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22595" name="Text Box 184"/>
            <p:cNvSpPr txBox="1">
              <a:spLocks noChangeArrowheads="1"/>
            </p:cNvSpPr>
            <p:nvPr/>
          </p:nvSpPr>
          <p:spPr bwMode="auto">
            <a:xfrm>
              <a:off x="1020" y="197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latin typeface="Arial" charset="0"/>
                </a:rPr>
                <a:t> …       …          …</a:t>
              </a:r>
            </a:p>
          </p:txBody>
        </p:sp>
        <p:sp>
          <p:nvSpPr>
            <p:cNvPr id="22596" name="Text Box 185"/>
            <p:cNvSpPr txBox="1">
              <a:spLocks noChangeArrowheads="1"/>
            </p:cNvSpPr>
            <p:nvPr/>
          </p:nvSpPr>
          <p:spPr bwMode="auto">
            <a:xfrm>
              <a:off x="1020" y="2462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latin typeface="Arial" charset="0"/>
                </a:rPr>
                <a:t> …       …          …</a:t>
              </a:r>
            </a:p>
          </p:txBody>
        </p:sp>
      </p:grpSp>
      <p:sp>
        <p:nvSpPr>
          <p:cNvPr id="22531" name="Text Box 186"/>
          <p:cNvSpPr txBox="1">
            <a:spLocks noChangeArrowheads="1"/>
          </p:cNvSpPr>
          <p:nvPr/>
        </p:nvSpPr>
        <p:spPr bwMode="auto">
          <a:xfrm>
            <a:off x="395288" y="549275"/>
            <a:ext cx="30956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特征词</a:t>
            </a:r>
            <a:r>
              <a:rPr kumimoji="0"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－文档矩阵</a:t>
            </a:r>
          </a:p>
        </p:txBody>
      </p:sp>
      <p:sp>
        <p:nvSpPr>
          <p:cNvPr id="221371" name="Text Box 187"/>
          <p:cNvSpPr txBox="1">
            <a:spLocks noChangeArrowheads="1"/>
          </p:cNvSpPr>
          <p:nvPr/>
        </p:nvSpPr>
        <p:spPr bwMode="auto">
          <a:xfrm>
            <a:off x="395288" y="3068638"/>
            <a:ext cx="2808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zh-CN" altLang="en-US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倒排文档</a:t>
            </a:r>
          </a:p>
        </p:txBody>
      </p:sp>
      <p:grpSp>
        <p:nvGrpSpPr>
          <p:cNvPr id="5" name="Group 192"/>
          <p:cNvGrpSpPr>
            <a:grpSpLocks/>
          </p:cNvGrpSpPr>
          <p:nvPr/>
        </p:nvGrpSpPr>
        <p:grpSpPr bwMode="auto">
          <a:xfrm>
            <a:off x="1562100" y="3625850"/>
            <a:ext cx="5524500" cy="2152650"/>
            <a:chOff x="984" y="2556"/>
            <a:chExt cx="3480" cy="1356"/>
          </a:xfrm>
        </p:grpSpPr>
        <p:grpSp>
          <p:nvGrpSpPr>
            <p:cNvPr id="22543" name="Group 189"/>
            <p:cNvGrpSpPr>
              <a:grpSpLocks/>
            </p:cNvGrpSpPr>
            <p:nvPr/>
          </p:nvGrpSpPr>
          <p:grpSpPr bwMode="auto">
            <a:xfrm>
              <a:off x="984" y="2556"/>
              <a:ext cx="3480" cy="1356"/>
              <a:chOff x="984" y="2556"/>
              <a:chExt cx="3480" cy="1356"/>
            </a:xfrm>
          </p:grpSpPr>
          <p:grpSp>
            <p:nvGrpSpPr>
              <p:cNvPr id="22546" name="Group 58"/>
              <p:cNvGrpSpPr>
                <a:grpSpLocks/>
              </p:cNvGrpSpPr>
              <p:nvPr/>
            </p:nvGrpSpPr>
            <p:grpSpPr bwMode="auto">
              <a:xfrm>
                <a:off x="1560" y="2580"/>
                <a:ext cx="2220" cy="294"/>
                <a:chOff x="1044" y="612"/>
                <a:chExt cx="2220" cy="294"/>
              </a:xfrm>
            </p:grpSpPr>
            <p:grpSp>
              <p:nvGrpSpPr>
                <p:cNvPr id="22582" name="Group 59"/>
                <p:cNvGrpSpPr>
                  <a:grpSpLocks/>
                </p:cNvGrpSpPr>
                <p:nvPr/>
              </p:nvGrpSpPr>
              <p:grpSpPr bwMode="auto">
                <a:xfrm>
                  <a:off x="2736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2259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 sz="1800">
                        <a:latin typeface="Arial" charset="0"/>
                      </a:rPr>
                      <a:t> </a:t>
                    </a:r>
                    <a:r>
                      <a:rPr kumimoji="0" lang="en-US" altLang="zh-CN" sz="2400">
                        <a:latin typeface="Arial" charset="0"/>
                      </a:rPr>
                      <a:t>d</a:t>
                    </a:r>
                    <a:r>
                      <a:rPr kumimoji="0" lang="en-US" altLang="zh-CN" sz="2400" baseline="-25000">
                        <a:latin typeface="Arial" charset="0"/>
                      </a:rPr>
                      <a:t>3</a:t>
                    </a:r>
                    <a:endParaRPr kumimoji="0" lang="en-US" altLang="zh-CN" sz="2400">
                      <a:latin typeface="Arial" charset="0"/>
                    </a:endParaRPr>
                  </a:p>
                </p:txBody>
              </p:sp>
              <p:sp>
                <p:nvSpPr>
                  <p:cNvPr id="2259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83" name="Group 62"/>
                <p:cNvGrpSpPr>
                  <a:grpSpLocks/>
                </p:cNvGrpSpPr>
                <p:nvPr/>
              </p:nvGrpSpPr>
              <p:grpSpPr bwMode="auto">
                <a:xfrm>
                  <a:off x="1272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2259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 sz="2400">
                        <a:latin typeface="Arial" charset="0"/>
                      </a:rPr>
                      <a:t> d</a:t>
                    </a:r>
                    <a:r>
                      <a:rPr kumimoji="0" lang="en-US" altLang="zh-CN" sz="2400" baseline="-25000">
                        <a:latin typeface="Arial" charset="0"/>
                      </a:rPr>
                      <a:t>1</a:t>
                    </a:r>
                    <a:endParaRPr kumimoji="0" lang="en-US" altLang="zh-CN" sz="2400" baseline="30000">
                      <a:latin typeface="Arial" charset="0"/>
                    </a:endParaRPr>
                  </a:p>
                </p:txBody>
              </p:sp>
              <p:sp>
                <p:nvSpPr>
                  <p:cNvPr id="2259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84" name="Group 65"/>
                <p:cNvGrpSpPr>
                  <a:grpSpLocks/>
                </p:cNvGrpSpPr>
                <p:nvPr/>
              </p:nvGrpSpPr>
              <p:grpSpPr bwMode="auto">
                <a:xfrm>
                  <a:off x="1980" y="612"/>
                  <a:ext cx="528" cy="294"/>
                  <a:chOff x="1272" y="744"/>
                  <a:chExt cx="528" cy="294"/>
                </a:xfrm>
              </p:grpSpPr>
              <p:sp>
                <p:nvSpPr>
                  <p:cNvPr id="2258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744"/>
                    <a:ext cx="528" cy="29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 sz="2400">
                        <a:latin typeface="Arial" charset="0"/>
                      </a:rPr>
                      <a:t> d</a:t>
                    </a:r>
                    <a:r>
                      <a:rPr kumimoji="0" lang="en-US" altLang="zh-CN" sz="2400" baseline="-25000">
                        <a:latin typeface="Arial" charset="0"/>
                      </a:rPr>
                      <a:t>2</a:t>
                    </a:r>
                    <a:endParaRPr kumimoji="0" lang="en-US" altLang="zh-CN" sz="2400">
                      <a:latin typeface="Arial" charset="0"/>
                    </a:endParaRPr>
                  </a:p>
                </p:txBody>
              </p:sp>
              <p:sp>
                <p:nvSpPr>
                  <p:cNvPr id="2258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608" y="744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85" name="Line 68"/>
                <p:cNvSpPr>
                  <a:spLocks noChangeShapeType="1"/>
                </p:cNvSpPr>
                <p:nvPr/>
              </p:nvSpPr>
              <p:spPr bwMode="auto">
                <a:xfrm>
                  <a:off x="1740" y="75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6" name="Line 69"/>
                <p:cNvSpPr>
                  <a:spLocks noChangeShapeType="1"/>
                </p:cNvSpPr>
                <p:nvPr/>
              </p:nvSpPr>
              <p:spPr bwMode="auto">
                <a:xfrm>
                  <a:off x="2496" y="75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7" name="Line 70"/>
                <p:cNvSpPr>
                  <a:spLocks noChangeShapeType="1"/>
                </p:cNvSpPr>
                <p:nvPr/>
              </p:nvSpPr>
              <p:spPr bwMode="auto">
                <a:xfrm>
                  <a:off x="1044" y="7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7" name="Group 71"/>
              <p:cNvGrpSpPr>
                <a:grpSpLocks/>
              </p:cNvGrpSpPr>
              <p:nvPr/>
            </p:nvGrpSpPr>
            <p:grpSpPr bwMode="auto">
              <a:xfrm>
                <a:off x="984" y="2556"/>
                <a:ext cx="576" cy="1329"/>
                <a:chOff x="516" y="600"/>
                <a:chExt cx="576" cy="1329"/>
              </a:xfrm>
            </p:grpSpPr>
            <p:sp>
              <p:nvSpPr>
                <p:cNvPr id="225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28" y="600"/>
                  <a:ext cx="564" cy="1329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400">
                      <a:latin typeface="Arial" charset="0"/>
                    </a:rPr>
                    <a:t>k</a:t>
                  </a:r>
                  <a:r>
                    <a:rPr kumimoji="0" lang="en-US" altLang="zh-CN" sz="2400" baseline="-25000">
                      <a:latin typeface="Arial" charset="0"/>
                    </a:rPr>
                    <a:t>1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400">
                      <a:latin typeface="Arial" charset="0"/>
                    </a:rPr>
                    <a:t>k</a:t>
                  </a:r>
                  <a:r>
                    <a:rPr kumimoji="0" lang="en-US" altLang="zh-CN" sz="2400" baseline="-25000">
                      <a:latin typeface="Arial" charset="0"/>
                    </a:rPr>
                    <a:t>2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400">
                      <a:latin typeface="Arial" charset="0"/>
                    </a:rPr>
                    <a:t>…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0" lang="en-US" altLang="zh-CN" sz="2400">
                      <a:latin typeface="Arial" charset="0"/>
                    </a:rPr>
                    <a:t>k</a:t>
                  </a:r>
                  <a:r>
                    <a:rPr kumimoji="0" lang="en-US" altLang="zh-CN" sz="2400" baseline="-25000">
                      <a:latin typeface="Arial" charset="0"/>
                    </a:rPr>
                    <a:t>t</a:t>
                  </a:r>
                </a:p>
              </p:txBody>
            </p:sp>
            <p:sp>
              <p:nvSpPr>
                <p:cNvPr id="22579" name="Line 73"/>
                <p:cNvSpPr>
                  <a:spLocks noChangeShapeType="1"/>
                </p:cNvSpPr>
                <p:nvPr/>
              </p:nvSpPr>
              <p:spPr bwMode="auto">
                <a:xfrm>
                  <a:off x="516" y="900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0" name="Line 74"/>
                <p:cNvSpPr>
                  <a:spLocks noChangeShapeType="1"/>
                </p:cNvSpPr>
                <p:nvPr/>
              </p:nvSpPr>
              <p:spPr bwMode="auto">
                <a:xfrm>
                  <a:off x="516" y="1212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1" name="Line 75"/>
                <p:cNvSpPr>
                  <a:spLocks noChangeShapeType="1"/>
                </p:cNvSpPr>
                <p:nvPr/>
              </p:nvSpPr>
              <p:spPr bwMode="auto">
                <a:xfrm>
                  <a:off x="528" y="1644"/>
                  <a:ext cx="5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8" name="Group 76"/>
              <p:cNvGrpSpPr>
                <a:grpSpLocks/>
              </p:cNvGrpSpPr>
              <p:nvPr/>
            </p:nvGrpSpPr>
            <p:grpSpPr bwMode="auto">
              <a:xfrm>
                <a:off x="1524" y="2940"/>
                <a:ext cx="2208" cy="276"/>
                <a:chOff x="1080" y="1668"/>
                <a:chExt cx="2208" cy="276"/>
              </a:xfrm>
            </p:grpSpPr>
            <p:sp>
              <p:nvSpPr>
                <p:cNvPr id="22566" name="Line 77"/>
                <p:cNvSpPr>
                  <a:spLocks noChangeShapeType="1"/>
                </p:cNvSpPr>
                <p:nvPr/>
              </p:nvSpPr>
              <p:spPr bwMode="auto">
                <a:xfrm>
                  <a:off x="1776" y="18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7" name="Line 78"/>
                <p:cNvSpPr>
                  <a:spLocks noChangeShapeType="1"/>
                </p:cNvSpPr>
                <p:nvPr/>
              </p:nvSpPr>
              <p:spPr bwMode="auto">
                <a:xfrm>
                  <a:off x="2532" y="18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Line 79"/>
                <p:cNvSpPr>
                  <a:spLocks noChangeShapeType="1"/>
                </p:cNvSpPr>
                <p:nvPr/>
              </p:nvSpPr>
              <p:spPr bwMode="auto">
                <a:xfrm>
                  <a:off x="1080" y="17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69" name="Group 80"/>
                <p:cNvGrpSpPr>
                  <a:grpSpLocks/>
                </p:cNvGrpSpPr>
                <p:nvPr/>
              </p:nvGrpSpPr>
              <p:grpSpPr bwMode="auto">
                <a:xfrm>
                  <a:off x="1320" y="1668"/>
                  <a:ext cx="504" cy="264"/>
                  <a:chOff x="1284" y="1056"/>
                  <a:chExt cx="504" cy="264"/>
                </a:xfrm>
              </p:grpSpPr>
              <p:sp>
                <p:nvSpPr>
                  <p:cNvPr id="2257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70" name="Group 83"/>
                <p:cNvGrpSpPr>
                  <a:grpSpLocks/>
                </p:cNvGrpSpPr>
                <p:nvPr/>
              </p:nvGrpSpPr>
              <p:grpSpPr bwMode="auto">
                <a:xfrm>
                  <a:off x="2028" y="1668"/>
                  <a:ext cx="504" cy="264"/>
                  <a:chOff x="1284" y="1056"/>
                  <a:chExt cx="504" cy="264"/>
                </a:xfrm>
              </p:grpSpPr>
              <p:sp>
                <p:nvSpPr>
                  <p:cNvPr id="225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71" name="Group 86"/>
                <p:cNvGrpSpPr>
                  <a:grpSpLocks/>
                </p:cNvGrpSpPr>
                <p:nvPr/>
              </p:nvGrpSpPr>
              <p:grpSpPr bwMode="auto">
                <a:xfrm>
                  <a:off x="2784" y="1680"/>
                  <a:ext cx="504" cy="264"/>
                  <a:chOff x="1284" y="1056"/>
                  <a:chExt cx="504" cy="264"/>
                </a:xfrm>
              </p:grpSpPr>
              <p:sp>
                <p:nvSpPr>
                  <p:cNvPr id="2257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3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9" name="Group 89"/>
              <p:cNvGrpSpPr>
                <a:grpSpLocks/>
              </p:cNvGrpSpPr>
              <p:nvPr/>
            </p:nvGrpSpPr>
            <p:grpSpPr bwMode="auto">
              <a:xfrm>
                <a:off x="1524" y="3624"/>
                <a:ext cx="2940" cy="288"/>
                <a:chOff x="1044" y="948"/>
                <a:chExt cx="2940" cy="288"/>
              </a:xfrm>
            </p:grpSpPr>
            <p:sp>
              <p:nvSpPr>
                <p:cNvPr id="22550" name="Line 90"/>
                <p:cNvSpPr>
                  <a:spLocks noChangeShapeType="1"/>
                </p:cNvSpPr>
                <p:nvPr/>
              </p:nvSpPr>
              <p:spPr bwMode="auto">
                <a:xfrm>
                  <a:off x="1740" y="10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1" name="Line 91"/>
                <p:cNvSpPr>
                  <a:spLocks noChangeShapeType="1"/>
                </p:cNvSpPr>
                <p:nvPr/>
              </p:nvSpPr>
              <p:spPr bwMode="auto">
                <a:xfrm>
                  <a:off x="2496" y="10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2" name="Line 92"/>
                <p:cNvSpPr>
                  <a:spLocks noChangeShapeType="1"/>
                </p:cNvSpPr>
                <p:nvPr/>
              </p:nvSpPr>
              <p:spPr bwMode="auto">
                <a:xfrm>
                  <a:off x="1044" y="106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53" name="Group 93"/>
                <p:cNvGrpSpPr>
                  <a:grpSpLocks/>
                </p:cNvGrpSpPr>
                <p:nvPr/>
              </p:nvGrpSpPr>
              <p:grpSpPr bwMode="auto">
                <a:xfrm>
                  <a:off x="1284" y="948"/>
                  <a:ext cx="504" cy="264"/>
                  <a:chOff x="1284" y="1056"/>
                  <a:chExt cx="504" cy="264"/>
                </a:xfrm>
              </p:grpSpPr>
              <p:sp>
                <p:nvSpPr>
                  <p:cNvPr id="2256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4" name="Group 96"/>
                <p:cNvGrpSpPr>
                  <a:grpSpLocks/>
                </p:cNvGrpSpPr>
                <p:nvPr/>
              </p:nvGrpSpPr>
              <p:grpSpPr bwMode="auto">
                <a:xfrm>
                  <a:off x="1992" y="948"/>
                  <a:ext cx="504" cy="264"/>
                  <a:chOff x="1284" y="1056"/>
                  <a:chExt cx="504" cy="264"/>
                </a:xfrm>
              </p:grpSpPr>
              <p:sp>
                <p:nvSpPr>
                  <p:cNvPr id="22562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5" name="Group 99"/>
                <p:cNvGrpSpPr>
                  <a:grpSpLocks/>
                </p:cNvGrpSpPr>
                <p:nvPr/>
              </p:nvGrpSpPr>
              <p:grpSpPr bwMode="auto">
                <a:xfrm>
                  <a:off x="2748" y="972"/>
                  <a:ext cx="504" cy="264"/>
                  <a:chOff x="1284" y="1056"/>
                  <a:chExt cx="504" cy="264"/>
                </a:xfrm>
              </p:grpSpPr>
              <p:sp>
                <p:nvSpPr>
                  <p:cNvPr id="2256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6" name="Group 102"/>
                <p:cNvGrpSpPr>
                  <a:grpSpLocks/>
                </p:cNvGrpSpPr>
                <p:nvPr/>
              </p:nvGrpSpPr>
              <p:grpSpPr bwMode="auto">
                <a:xfrm>
                  <a:off x="3480" y="972"/>
                  <a:ext cx="504" cy="264"/>
                  <a:chOff x="1284" y="1056"/>
                  <a:chExt cx="504" cy="264"/>
                </a:xfrm>
              </p:grpSpPr>
              <p:sp>
                <p:nvSpPr>
                  <p:cNvPr id="2255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284" y="1056"/>
                    <a:ext cx="504" cy="26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9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596" y="1068"/>
                    <a:ext cx="0" cy="2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57" name="Line 105"/>
                <p:cNvSpPr>
                  <a:spLocks noChangeShapeType="1"/>
                </p:cNvSpPr>
                <p:nvPr/>
              </p:nvSpPr>
              <p:spPr bwMode="auto">
                <a:xfrm>
                  <a:off x="3240" y="11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44" name="Text Box 190"/>
            <p:cNvSpPr txBox="1">
              <a:spLocks noChangeArrowheads="1"/>
            </p:cNvSpPr>
            <p:nvPr/>
          </p:nvSpPr>
          <p:spPr bwMode="auto">
            <a:xfrm>
              <a:off x="2472" y="288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d</a:t>
              </a:r>
              <a:r>
                <a:rPr lang="en-US" altLang="zh-CN" sz="2400" baseline="-25000">
                  <a:latin typeface="Arial" charset="0"/>
                </a:rPr>
                <a:t>1</a:t>
              </a:r>
            </a:p>
          </p:txBody>
        </p:sp>
        <p:sp>
          <p:nvSpPr>
            <p:cNvPr id="22545" name="Text Box 191"/>
            <p:cNvSpPr txBox="1">
              <a:spLocks noChangeArrowheads="1"/>
            </p:cNvSpPr>
            <p:nvPr/>
          </p:nvSpPr>
          <p:spPr bwMode="auto">
            <a:xfrm>
              <a:off x="1746" y="356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d</a:t>
              </a:r>
              <a:r>
                <a:rPr lang="en-US" altLang="zh-CN" sz="2400" baseline="-25000">
                  <a:latin typeface="Arial" charset="0"/>
                </a:rPr>
                <a:t>2</a:t>
              </a:r>
            </a:p>
          </p:txBody>
        </p:sp>
      </p:grpSp>
      <p:sp>
        <p:nvSpPr>
          <p:cNvPr id="221377" name="Text Box 193"/>
          <p:cNvSpPr txBox="1">
            <a:spLocks noChangeArrowheads="1"/>
          </p:cNvSpPr>
          <p:nvPr/>
        </p:nvSpPr>
        <p:spPr bwMode="auto">
          <a:xfrm>
            <a:off x="6588125" y="1628775"/>
            <a:ext cx="2447925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第五章 数组</a:t>
            </a:r>
          </a:p>
        </p:txBody>
      </p:sp>
      <p:sp>
        <p:nvSpPr>
          <p:cNvPr id="221378" name="Text Box 194"/>
          <p:cNvSpPr txBox="1">
            <a:spLocks noChangeArrowheads="1"/>
          </p:cNvSpPr>
          <p:nvPr/>
        </p:nvSpPr>
        <p:spPr bwMode="auto">
          <a:xfrm>
            <a:off x="5940425" y="3429000"/>
            <a:ext cx="3203575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第二章 </a:t>
            </a:r>
            <a:r>
              <a:rPr lang="zh-CN" altLang="en-US" sz="3200" dirty="0" smtClean="0">
                <a:solidFill>
                  <a:srgbClr val="FF0000"/>
                </a:solidFill>
                <a:ea typeface="隶书" pitchFamily="49" charset="-122"/>
              </a:rPr>
              <a:t>线性表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21379" name="Text Box 195"/>
          <p:cNvSpPr txBox="1">
            <a:spLocks noChangeArrowheads="1"/>
          </p:cNvSpPr>
          <p:nvPr/>
        </p:nvSpPr>
        <p:spPr bwMode="auto">
          <a:xfrm>
            <a:off x="250825" y="6152405"/>
            <a:ext cx="2843213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第九章 查找表</a:t>
            </a:r>
          </a:p>
        </p:txBody>
      </p:sp>
      <p:sp>
        <p:nvSpPr>
          <p:cNvPr id="22537" name="AutoShape 201"/>
          <p:cNvSpPr>
            <a:spLocks noChangeArrowheads="1"/>
          </p:cNvSpPr>
          <p:nvPr/>
        </p:nvSpPr>
        <p:spPr bwMode="auto">
          <a:xfrm>
            <a:off x="2916238" y="1773238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8" name="Group 206"/>
          <p:cNvGrpSpPr>
            <a:grpSpLocks/>
          </p:cNvGrpSpPr>
          <p:nvPr/>
        </p:nvGrpSpPr>
        <p:grpSpPr bwMode="auto">
          <a:xfrm>
            <a:off x="323850" y="1268413"/>
            <a:ext cx="2519363" cy="1446212"/>
            <a:chOff x="204" y="1090"/>
            <a:chExt cx="1406" cy="848"/>
          </a:xfrm>
        </p:grpSpPr>
        <p:sp>
          <p:nvSpPr>
            <p:cNvPr id="22540" name="Text Box 205"/>
            <p:cNvSpPr txBox="1">
              <a:spLocks noChangeArrowheads="1"/>
            </p:cNvSpPr>
            <p:nvPr/>
          </p:nvSpPr>
          <p:spPr bwMode="auto">
            <a:xfrm>
              <a:off x="295" y="1090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22541" name="Text Box 204"/>
            <p:cNvSpPr txBox="1">
              <a:spLocks noChangeArrowheads="1"/>
            </p:cNvSpPr>
            <p:nvPr/>
          </p:nvSpPr>
          <p:spPr bwMode="auto">
            <a:xfrm>
              <a:off x="249" y="1162"/>
              <a:ext cx="1315" cy="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0" lang="en-US" altLang="zh-CN" sz="1000" b="1">
                  <a:ea typeface="黑体" pitchFamily="49" charset="-122"/>
                </a:rPr>
                <a:t>Title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  <a:ea typeface="黑体" pitchFamily="49" charset="-122"/>
                </a:rPr>
                <a:t>现代信息检索</a:t>
              </a:r>
              <a:r>
                <a:rPr kumimoji="0" lang="zh-CN" altLang="en-US" sz="1000" b="1">
                  <a:ea typeface="黑体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ea typeface="黑体" pitchFamily="49" charset="-122"/>
                </a:rPr>
                <a:t>  </a:t>
              </a:r>
              <a:r>
                <a:rPr kumimoji="0" lang="en-US" altLang="zh-CN" sz="1000" b="1">
                  <a:ea typeface="黑体" pitchFamily="49" charset="-122"/>
                </a:rPr>
                <a:t>Content</a:t>
              </a:r>
              <a:r>
                <a:rPr kumimoji="0" lang="zh-CN" altLang="en-US" sz="1000" b="1">
                  <a:ea typeface="黑体" pitchFamily="49" charset="-122"/>
                </a:rPr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FF3300"/>
                  </a:solidFill>
                </a:rPr>
                <a:t>      </a:t>
              </a:r>
              <a:r>
                <a:rPr kumimoji="0" lang="zh-CN" altLang="en-US" sz="1000" b="1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第二章：信息检索模型  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第三章：查询语言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/>
                <a:t>Anchor</a:t>
              </a:r>
              <a:r>
                <a:rPr kumimoji="0" lang="zh-CN" altLang="en-US" sz="1000" b="1"/>
                <a:t>：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1000" b="1">
                  <a:solidFill>
                    <a:srgbClr val="990000"/>
                  </a:solidFill>
                </a:rPr>
                <a:t>      参考文献</a:t>
              </a:r>
              <a:endParaRPr kumimoji="0" lang="zh-CN" altLang="en-US" sz="1000" b="1">
                <a:ea typeface="黑体" pitchFamily="49" charset="-122"/>
              </a:endParaRPr>
            </a:p>
          </p:txBody>
        </p:sp>
        <p:sp>
          <p:nvSpPr>
            <p:cNvPr id="22542" name="Text Box 203"/>
            <p:cNvSpPr txBox="1">
              <a:spLocks noChangeArrowheads="1"/>
            </p:cNvSpPr>
            <p:nvPr/>
          </p:nvSpPr>
          <p:spPr bwMode="auto">
            <a:xfrm>
              <a:off x="204" y="1207"/>
              <a:ext cx="1315" cy="7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1.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现代信息检索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    2.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封面图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3.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第一章：引论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4.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第二章</a:t>
              </a:r>
              <a:r>
                <a:rPr kumimoji="0" lang="zh-CN" altLang="en-US" sz="1000" b="1" dirty="0" smtClean="0">
                  <a:solidFill>
                    <a:srgbClr val="990000"/>
                  </a:solidFill>
                </a:rPr>
                <a:t>：检索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模型  </a:t>
              </a:r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5.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第三章：查询语言</a:t>
              </a:r>
              <a:endParaRPr kumimoji="0" lang="zh-CN" altLang="en-US" sz="1000" b="1" dirty="0"/>
            </a:p>
            <a:p>
              <a:pPr>
                <a:lnSpc>
                  <a:spcPts val="1500"/>
                </a:lnSpc>
              </a:pPr>
              <a:r>
                <a:rPr kumimoji="0" lang="zh-CN" altLang="en-US" sz="1000" b="1" dirty="0">
                  <a:solidFill>
                    <a:srgbClr val="990000"/>
                  </a:solidFill>
                </a:rPr>
                <a:t>      </a:t>
              </a:r>
              <a:r>
                <a:rPr kumimoji="0" lang="en-US" altLang="zh-CN" sz="1000" b="1" dirty="0">
                  <a:solidFill>
                    <a:srgbClr val="990000"/>
                  </a:solidFill>
                </a:rPr>
                <a:t>6.  </a:t>
              </a:r>
              <a:r>
                <a:rPr kumimoji="0" lang="zh-CN" altLang="en-US" sz="1000" b="1" dirty="0">
                  <a:solidFill>
                    <a:srgbClr val="990000"/>
                  </a:solidFill>
                </a:rPr>
                <a:t>参考文献</a:t>
              </a:r>
              <a:endParaRPr kumimoji="0" lang="zh-CN" altLang="en-US" sz="1000" b="1" dirty="0">
                <a:ea typeface="黑体" pitchFamily="49" charset="-122"/>
              </a:endParaRPr>
            </a:p>
          </p:txBody>
        </p:sp>
      </p:grpSp>
      <p:sp>
        <p:nvSpPr>
          <p:cNvPr id="221391" name="Text Box 207"/>
          <p:cNvSpPr txBox="1">
            <a:spLocks noChangeArrowheads="1"/>
          </p:cNvSpPr>
          <p:nvPr/>
        </p:nvSpPr>
        <p:spPr bwMode="auto">
          <a:xfrm>
            <a:off x="3348038" y="6152405"/>
            <a:ext cx="2843212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第十章 排序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02405" y="5703639"/>
            <a:ext cx="131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字典</a:t>
            </a:r>
            <a:endParaRPr lang="zh-CN" altLang="en-US" sz="2800" b="1" dirty="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84168" y="4293096"/>
            <a:ext cx="131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文档链表</a:t>
            </a:r>
            <a:endParaRPr lang="zh-CN" altLang="en-US" sz="2000" b="1" dirty="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371" grpId="0"/>
      <p:bldP spid="221377" grpId="0" animBg="1"/>
      <p:bldP spid="221378" grpId="0" animBg="1"/>
      <p:bldP spid="221379" grpId="0" animBg="1"/>
      <p:bldP spid="221391" grpId="0" animBg="1"/>
      <p:bldP spid="82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7273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1.1</a:t>
            </a:r>
            <a:r>
              <a:rPr lang="en-US" altLang="zh-CN" sz="54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数据结构的定位</a:t>
            </a:r>
            <a:endParaRPr lang="zh-CN" altLang="en-US" sz="2400">
              <a:solidFill>
                <a:srgbClr val="990000"/>
              </a:solidFill>
            </a:endParaRPr>
          </a:p>
        </p:txBody>
      </p:sp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1403350" y="2349500"/>
            <a:ext cx="7489825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数值计算</a:t>
            </a:r>
          </a:p>
          <a:p>
            <a:pPr marL="457200" indent="-4572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非数值计算</a:t>
            </a:r>
          </a:p>
          <a:p>
            <a:pPr marL="457200" indent="-4572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数据结构的发展</a:t>
            </a:r>
          </a:p>
          <a:p>
            <a:pPr marL="457200" indent="-45720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4. 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数据结构在软件开发中的位置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331913" y="404813"/>
            <a:ext cx="6696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计算机程序所解决的两类问题：</a:t>
            </a:r>
            <a:endParaRPr lang="zh-CN" alt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4824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数值计算问题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908175" y="1916113"/>
            <a:ext cx="460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求解线性方程组；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908175" y="2708275"/>
            <a:ext cx="460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求解高次方程组；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468313" y="3573463"/>
            <a:ext cx="46085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模型（问题描述）：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算 法：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4787900" y="35734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数学方程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迭代公式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/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近似计算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39750" y="5157788"/>
            <a:ext cx="90725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特点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b="1" dirty="0" smtClean="0">
                <a:ea typeface="楷体_GB2312" pitchFamily="49" charset="-122"/>
              </a:rPr>
              <a:t>侧重于建立算法，以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算法为中心。</a:t>
            </a:r>
            <a:endParaRPr lang="en-US" altLang="zh-CN" b="1" dirty="0" smtClean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楷体_GB2312" pitchFamily="49" charset="-122"/>
              </a:rPr>
              <a:t>             数据</a:t>
            </a:r>
            <a:r>
              <a:rPr lang="zh-CN" altLang="en-US" b="1" dirty="0">
                <a:ea typeface="楷体_GB2312" pitchFamily="49" charset="-122"/>
              </a:rPr>
              <a:t>简单</a:t>
            </a:r>
            <a:r>
              <a:rPr lang="zh-CN" altLang="en-US" b="1" dirty="0" smtClean="0">
                <a:ea typeface="楷体_GB2312" pitchFamily="49" charset="-122"/>
              </a:rPr>
              <a:t>。           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9" grpId="0"/>
      <p:bldP spid="115720" grpId="0"/>
      <p:bldP spid="115721" grpId="0"/>
      <p:bldP spid="115722" grpId="0"/>
      <p:bldP spid="1157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rrowheads="1"/>
          </p:cNvSpPr>
          <p:nvPr/>
        </p:nvSpPr>
        <p:spPr bwMode="auto">
          <a:xfrm>
            <a:off x="539552" y="404664"/>
            <a:ext cx="849719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4000" b="1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助教：</a:t>
            </a:r>
            <a:endParaRPr lang="en-US" altLang="zh-CN" sz="4000" b="1" dirty="0" smtClean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    </a:t>
            </a:r>
            <a:endParaRPr lang="en-US" altLang="zh-CN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李   璇： 负责大作业。</a:t>
            </a:r>
            <a:endParaRPr lang="en-US" altLang="zh-CN" sz="32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	   550124697@qq.com</a:t>
            </a:r>
          </a:p>
          <a:p>
            <a:pPr lvl="1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	   18811328556</a:t>
            </a:r>
          </a:p>
          <a:p>
            <a:pPr lvl="1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罗剑桥：负责算法作业</a:t>
            </a:r>
            <a:endParaRPr lang="en-US" altLang="zh-CN" sz="32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	   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luojq17@mails.tsinghua.edu.cn</a:t>
            </a:r>
            <a:endParaRPr lang="en-US" altLang="zh-CN" sz="32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		   13121315650</a:t>
            </a:r>
          </a:p>
          <a:p>
            <a:pPr lvl="1"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FF0000"/>
                </a:solidFill>
                <a:ea typeface="楷体_GB2312" pitchFamily="49" charset="-122"/>
              </a:rPr>
              <a:t>		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677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423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非数值计算问题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00088" y="2060575"/>
            <a:ext cx="704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将一组数据按大小进行排序。</a:t>
            </a:r>
            <a:endParaRPr lang="zh-CN" altLang="en-US" b="1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81038" y="2971800"/>
            <a:ext cx="24717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b="1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268538" y="4076700"/>
            <a:ext cx="6605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基本操作是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比较两个数的大小</a:t>
            </a:r>
            <a:r>
              <a:rPr lang="zh-CN" altLang="en-US" b="1">
                <a:ea typeface="楷体_GB2312" pitchFamily="49" charset="-122"/>
              </a:rPr>
              <a:t>”</a:t>
            </a:r>
            <a:endParaRPr lang="zh-CN" altLang="en-US" b="1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68538" y="2924175"/>
            <a:ext cx="6480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663300"/>
                </a:solidFill>
                <a:ea typeface="楷体_GB2312" pitchFamily="49" charset="-122"/>
              </a:rPr>
              <a:t>一组数据的列表（线性表）</a:t>
            </a:r>
            <a:endParaRPr lang="zh-CN" altLang="en-US" b="1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700088" y="5176838"/>
            <a:ext cx="81724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特点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b="1" dirty="0" smtClean="0">
                <a:ea typeface="楷体_GB2312" pitchFamily="49" charset="-122"/>
              </a:rPr>
              <a:t>算法简单</a:t>
            </a:r>
            <a:r>
              <a:rPr lang="zh-CN" altLang="en-US" b="1" dirty="0">
                <a:ea typeface="楷体_GB2312" pitchFamily="49" charset="-122"/>
              </a:rPr>
              <a:t>，数据规模可能很大，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ea typeface="楷体_GB2312" pitchFamily="49" charset="-122"/>
              </a:rPr>
              <a:t>            程序设计以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数据为中心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11188" y="1125538"/>
            <a:ext cx="8569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楷体_GB2312" pitchFamily="49" charset="-122"/>
              </a:rPr>
              <a:t>主要解决数据处理、过程控制和决策等问题。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2" grpId="0" autoUpdateAnimBg="0"/>
      <p:bldP spid="119813" grpId="0" autoUpdateAnimBg="0"/>
      <p:bldP spid="119814" grpId="0" autoUpdateAnimBg="0"/>
      <p:bldP spid="1198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86756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3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对于非数值计算，</a:t>
            </a:r>
            <a:r>
              <a:rPr lang="zh-CN" altLang="en-US" b="1">
                <a:ea typeface="楷体_GB2312" pitchFamily="49" charset="-122"/>
              </a:rPr>
              <a:t>程序设计的本质是：</a:t>
            </a:r>
          </a:p>
          <a:p>
            <a:pPr>
              <a:lnSpc>
                <a:spcPct val="160000"/>
              </a:lnSpc>
              <a:spcBef>
                <a:spcPct val="30000"/>
              </a:spcBef>
            </a:pPr>
            <a:r>
              <a:rPr lang="zh-CN" altLang="en-US" b="1"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选择一种好的数学模型（数据结构），</a:t>
            </a:r>
          </a:p>
          <a:p>
            <a:pPr>
              <a:lnSpc>
                <a:spcPct val="16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    并加上一种好的算法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476375" y="4221163"/>
            <a:ext cx="66960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rgbClr val="3333FF"/>
                </a:solidFill>
                <a:ea typeface="楷体_GB2312" pitchFamily="49" charset="-122"/>
              </a:rPr>
              <a:t>   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程序＝数据结构＋算法</a:t>
            </a:r>
            <a:endParaRPr lang="zh-CN" altLang="en-US" sz="4000">
              <a:solidFill>
                <a:srgbClr val="3333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6042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数据结构是一门“描述现实世界实体的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数学模型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及其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操作，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以及它们在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计算机中如何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”的学科。</a:t>
            </a:r>
          </a:p>
        </p:txBody>
      </p:sp>
      <p:graphicFrame>
        <p:nvGraphicFramePr>
          <p:cNvPr id="3074" name="Object 4">
            <a:hlinkClick r:id="rId4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7696200" y="5105400"/>
          <a:ext cx="11493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剪辑" r:id="rId5" imgW="3531960" imgH="4445640" progId="">
                  <p:embed/>
                </p:oleObj>
              </mc:Choice>
              <mc:Fallback>
                <p:oleObj name="剪辑" r:id="rId5" imgW="3531960" imgH="444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114935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04250" cy="66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75" indent="-1793875">
              <a:lnSpc>
                <a:spcPct val="95000"/>
              </a:lnSpc>
            </a:pPr>
            <a:r>
              <a:rPr lang="en-US" altLang="zh-CN" sz="4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3.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数据结构的发展</a:t>
            </a:r>
          </a:p>
          <a:p>
            <a:pPr marL="1793875" indent="-1793875">
              <a:lnSpc>
                <a:spcPct val="95000"/>
              </a:lnSpc>
            </a:pPr>
            <a:endParaRPr lang="zh-CN" altLang="en-US" sz="9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年代前：程序设计主要解决数值计算问题，侧重于建立算法。以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算法为中心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年代初：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在编译和操作系统中出现数据结构的内容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年代中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出现处理非数值计算问题的程序设计语言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数据为中心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的程序设计观点形成。</a:t>
            </a: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年代末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开始出现数据结构课，但最初是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图论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的同义语。称为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离散数学结构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年代初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出现大型程序，软件相对独立，结构化程序设计方法学得到重视，</a:t>
            </a:r>
          </a:p>
          <a:p>
            <a:pPr marL="1793875" indent="-1793875">
              <a:spcBef>
                <a:spcPct val="3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课的地位确立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1793875" indent="-1793875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1978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年：  国内首次开设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42988" y="476250"/>
            <a:ext cx="7058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4. 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数据结构在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软件开发中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的地位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57213" y="1489075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隶书" pitchFamily="49" charset="-122"/>
              </a:rPr>
              <a:t>系统分析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614613" y="2479675"/>
            <a:ext cx="253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a typeface="隶书" pitchFamily="49" charset="-122"/>
              </a:rPr>
              <a:t>系统设计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672013" y="3317875"/>
            <a:ext cx="2563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a typeface="隶书" pitchFamily="49" charset="-122"/>
              </a:rPr>
              <a:t>系统实现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729413" y="4276725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a typeface="隶书" pitchFamily="49" charset="-122"/>
              </a:rPr>
              <a:t>系统维护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rot="5445121">
            <a:off x="2925763" y="1477962"/>
            <a:ext cx="763588" cy="138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E9C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rot="5445121">
            <a:off x="4984750" y="2395538"/>
            <a:ext cx="763588" cy="13890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E9C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rot="5445121">
            <a:off x="7042150" y="3233738"/>
            <a:ext cx="763588" cy="13890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E9C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124075" y="2996952"/>
            <a:ext cx="28079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93300"/>
                </a:solidFill>
                <a:ea typeface="隶书" pitchFamily="49" charset="-122"/>
              </a:rPr>
              <a:t>数据结构</a:t>
            </a:r>
            <a:r>
              <a:rPr lang="zh-CN" altLang="en-US" sz="2800" b="1" dirty="0" smtClean="0">
                <a:solidFill>
                  <a:srgbClr val="993300"/>
                </a:solidFill>
                <a:ea typeface="隶书" pitchFamily="49" charset="-122"/>
              </a:rPr>
              <a:t>设计</a:t>
            </a:r>
            <a:r>
              <a:rPr lang="en-US" altLang="zh-CN" sz="2800" b="1" dirty="0" smtClean="0">
                <a:solidFill>
                  <a:srgbClr val="993300"/>
                </a:solidFill>
                <a:ea typeface="隶书" pitchFamily="49" charset="-122"/>
              </a:rPr>
              <a:t/>
            </a:r>
            <a:br>
              <a:rPr lang="en-US" altLang="zh-CN" sz="2800" b="1" dirty="0" smtClean="0">
                <a:solidFill>
                  <a:srgbClr val="993300"/>
                </a:solidFill>
                <a:ea typeface="隶书" pitchFamily="49" charset="-122"/>
              </a:rPr>
            </a:br>
            <a:r>
              <a:rPr lang="zh-CN" altLang="en-US" sz="2800" b="1" dirty="0" smtClean="0">
                <a:solidFill>
                  <a:srgbClr val="993300"/>
                </a:solidFill>
                <a:ea typeface="隶书" pitchFamily="49" charset="-122"/>
              </a:rPr>
              <a:t>（数据建模）</a:t>
            </a:r>
            <a:endParaRPr lang="zh-CN" altLang="en-US" sz="2800" b="1" dirty="0">
              <a:solidFill>
                <a:srgbClr val="993300"/>
              </a:solidFill>
              <a:ea typeface="隶书" pitchFamily="49" charset="-122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22163" y="4365104"/>
            <a:ext cx="6842125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软件开发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人员必须具备的素质：</a:t>
            </a:r>
          </a:p>
          <a:p>
            <a:pPr lvl="1">
              <a:spcBef>
                <a:spcPct val="3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熟练掌握程序设计语言</a:t>
            </a:r>
            <a:r>
              <a:rPr lang="en-US" altLang="zh-CN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程序员</a:t>
            </a:r>
            <a:r>
              <a:rPr lang="en-US" altLang="zh-CN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</a:p>
          <a:p>
            <a:pPr lvl="1">
              <a:spcBef>
                <a:spcPct val="3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深厚的数据结构功底</a:t>
            </a:r>
            <a:r>
              <a:rPr lang="en-US" altLang="zh-CN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架构师</a:t>
            </a:r>
            <a:r>
              <a:rPr lang="en-US" altLang="zh-CN" sz="24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</a:p>
          <a:p>
            <a:pPr lvl="1">
              <a:spcBef>
                <a:spcPct val="3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准确</a:t>
            </a:r>
            <a:r>
              <a:rPr lang="zh-CN" altLang="en-US" sz="28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了解应用</a:t>
            </a:r>
            <a:r>
              <a:rPr lang="zh-CN" altLang="en-US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领域</a:t>
            </a:r>
            <a:r>
              <a:rPr lang="en-US" altLang="zh-CN" sz="24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总工程师</a:t>
            </a:r>
            <a:r>
              <a:rPr lang="en-US" altLang="zh-CN" sz="24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b="1" dirty="0" smtClean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； </a:t>
            </a:r>
            <a:endParaRPr lang="zh-CN" altLang="en-US" sz="2800" b="1" dirty="0">
              <a:solidFill>
                <a:srgbClr val="3333FF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>
              <a:spcBef>
                <a:spcPct val="30000"/>
              </a:spcBef>
            </a:pPr>
            <a:endParaRPr lang="en-US" altLang="zh-CN" sz="2800" b="1" dirty="0">
              <a:solidFill>
                <a:srgbClr val="3333FF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9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9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9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87450" y="2265363"/>
            <a:ext cx="7148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1.1   </a:t>
            </a:r>
            <a:r>
              <a:rPr lang="zh-CN" altLang="en-US" sz="5400" b="1">
                <a:ea typeface="楷体_GB2312" pitchFamily="49" charset="-122"/>
              </a:rPr>
              <a:t>数据结构的定位</a:t>
            </a:r>
            <a:endParaRPr lang="zh-CN" altLang="en-US" sz="2400"/>
          </a:p>
        </p:txBody>
      </p:sp>
      <p:sp>
        <p:nvSpPr>
          <p:cNvPr id="317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344863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ea typeface="楷体_GB2312" pitchFamily="49" charset="-122"/>
              </a:rPr>
              <a:t>1.2   </a:t>
            </a:r>
            <a:r>
              <a:rPr lang="zh-CN" altLang="en-US" sz="5400" b="1">
                <a:solidFill>
                  <a:srgbClr val="FF0000"/>
                </a:solidFill>
                <a:ea typeface="楷体_GB2312" pitchFamily="49" charset="-122"/>
              </a:rPr>
              <a:t>基本概念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174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01738" y="4530725"/>
            <a:ext cx="747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1.3   </a:t>
            </a:r>
            <a:r>
              <a:rPr lang="zh-CN" altLang="en-US" sz="5400" b="1">
                <a:ea typeface="楷体_GB2312" pitchFamily="49" charset="-122"/>
              </a:rPr>
              <a:t>算法和算法的分析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第一章 绪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92275" y="549275"/>
            <a:ext cx="54721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>
                <a:solidFill>
                  <a:srgbClr val="990000"/>
                </a:solidFill>
                <a:ea typeface="楷体_GB2312" pitchFamily="49" charset="-122"/>
              </a:rPr>
              <a:t>1.2</a:t>
            </a:r>
            <a:r>
              <a:rPr lang="en-US" altLang="zh-CN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基本概念</a:t>
            </a:r>
            <a:endParaRPr lang="zh-CN" altLang="en-US" sz="2400">
              <a:solidFill>
                <a:srgbClr val="990000"/>
              </a:solidFill>
            </a:endParaRP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763588" y="2057400"/>
            <a:ext cx="726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一、数据与数据结构</a:t>
            </a:r>
            <a:endParaRPr lang="zh-CN" altLang="en-US" sz="2400"/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54657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二、数据类型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762000" y="4483100"/>
            <a:ext cx="64738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三、抽象数据类型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69770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一、数据与数据结构</a:t>
            </a:r>
            <a:endParaRPr lang="zh-CN" altLang="en-US" sz="2400"/>
          </a:p>
        </p:txBody>
      </p:sp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539750" y="1268413"/>
            <a:ext cx="352901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数据项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</a:p>
          <a:p>
            <a:endParaRPr lang="en-US" altLang="zh-CN" sz="40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3563938" y="3429000"/>
            <a:ext cx="57896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二元组</a:t>
            </a:r>
          </a:p>
          <a:p>
            <a:r>
              <a:rPr lang="en-US" altLang="zh-CN" b="1">
                <a:solidFill>
                  <a:srgbClr val="3333FF"/>
                </a:solidFill>
              </a:rPr>
              <a:t>7.  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逻辑结构和物理结构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8.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存储结构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顺序映象</a:t>
            </a:r>
          </a:p>
          <a:p>
            <a:r>
              <a:rPr lang="en-US" altLang="zh-CN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10.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链式映象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348526"/>
            <a:ext cx="8352928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 b="1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数据：</a:t>
            </a:r>
            <a:endParaRPr lang="en-US" altLang="zh-CN" sz="4000" b="1" dirty="0" smtClean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  <a:p>
            <a:pPr lvl="1" algn="just">
              <a:lnSpc>
                <a:spcPct val="125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是事实或观察的结果</a:t>
            </a:r>
            <a:r>
              <a:rPr lang="zh-CN" altLang="en-US" sz="2800" dirty="0" smtClean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，是</a:t>
            </a: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用于表示客观事物的未经加工</a:t>
            </a:r>
            <a:r>
              <a:rPr lang="zh-CN" altLang="en-US" sz="2800" dirty="0" smtClean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原始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素材</a:t>
            </a:r>
            <a:r>
              <a:rPr lang="zh-CN" altLang="en-US" sz="2800" dirty="0" smtClean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。数据</a:t>
            </a: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可以是连续的值，比如声音、图像，称为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模拟数据</a:t>
            </a: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。也可以是离散的，如符号、文字，称为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数字数据</a:t>
            </a: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。在计算机系统中，数据以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二进制信息单元</a:t>
            </a:r>
            <a:r>
              <a:rPr lang="en-US" altLang="zh-CN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0,1</a:t>
            </a: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的形式表示</a:t>
            </a:r>
            <a:r>
              <a:rPr lang="zh-CN" altLang="en-US" sz="2800" b="1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4000" b="1" dirty="0" smtClean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信息：</a:t>
            </a:r>
            <a:endParaRPr lang="en-US" altLang="zh-CN" sz="4000" b="1" dirty="0" smtClean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  <a:p>
            <a:pPr lvl="1" algn="just">
              <a:lnSpc>
                <a:spcPct val="125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仿宋" pitchFamily="49" charset="-122"/>
                <a:ea typeface="仿宋" pitchFamily="49" charset="-122"/>
              </a:rPr>
              <a:t>信息是数据的内涵，信息是加载于数据之上，对数据作具有含义的解释。</a:t>
            </a:r>
            <a:endParaRPr lang="en-US" altLang="zh-CN" sz="2800" dirty="0">
              <a:solidFill>
                <a:srgbClr val="333333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88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116632"/>
            <a:ext cx="8892480" cy="6741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>
          <a:xfrm>
            <a:off x="2411760" y="2276872"/>
            <a:ext cx="4680520" cy="3600400"/>
            <a:chOff x="1835696" y="2708920"/>
            <a:chExt cx="4680520" cy="3600400"/>
          </a:xfrm>
        </p:grpSpPr>
        <p:sp>
          <p:nvSpPr>
            <p:cNvPr id="3" name="爆炸形 1 2"/>
            <p:cNvSpPr/>
            <p:nvPr/>
          </p:nvSpPr>
          <p:spPr bwMode="auto">
            <a:xfrm>
              <a:off x="1835696" y="2708920"/>
              <a:ext cx="4680520" cy="3600400"/>
            </a:xfrm>
            <a:prstGeom prst="irregularSeal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9832" y="3789040"/>
              <a:ext cx="22322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zh-CN" altLang="en-US" sz="6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8"/>
          <p:cNvGrpSpPr/>
          <p:nvPr/>
        </p:nvGrpSpPr>
        <p:grpSpPr>
          <a:xfrm>
            <a:off x="251520" y="1268760"/>
            <a:ext cx="8928992" cy="461665"/>
            <a:chOff x="251520" y="1268760"/>
            <a:chExt cx="8928992" cy="461665"/>
          </a:xfrm>
        </p:grpSpPr>
        <p:sp>
          <p:nvSpPr>
            <p:cNvPr id="7" name="矩形 6"/>
            <p:cNvSpPr/>
            <p:nvPr/>
          </p:nvSpPr>
          <p:spPr bwMode="auto">
            <a:xfrm>
              <a:off x="251520" y="1340768"/>
              <a:ext cx="8712968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1268760"/>
              <a:ext cx="1872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数据元素</a:t>
              </a:r>
              <a:endPara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-468560" y="0"/>
            <a:ext cx="9937104" cy="126876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组合 11"/>
          <p:cNvGrpSpPr/>
          <p:nvPr/>
        </p:nvGrpSpPr>
        <p:grpSpPr>
          <a:xfrm>
            <a:off x="375897" y="1021750"/>
            <a:ext cx="523695" cy="5863634"/>
            <a:chOff x="4788023" y="613340"/>
            <a:chExt cx="720081" cy="7274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4788024" y="613340"/>
              <a:ext cx="720080" cy="727428"/>
            </a:xfrm>
            <a:prstGeom prst="roundRect">
              <a:avLst/>
            </a:prstGeom>
            <a:solidFill>
              <a:srgbClr val="FFFF00">
                <a:alpha val="42000"/>
              </a:srgbClr>
            </a:solidFill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8023" y="1158261"/>
              <a:ext cx="720081" cy="14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3333FF"/>
                  </a:solidFill>
                </a:rPr>
                <a:t>数据项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91680" y="994366"/>
            <a:ext cx="1296144" cy="5863634"/>
            <a:chOff x="4788023" y="613340"/>
            <a:chExt cx="720081" cy="7274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4788024" y="613340"/>
              <a:ext cx="720080" cy="727428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8023" y="1185061"/>
              <a:ext cx="720081" cy="5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3333FF"/>
                  </a:solidFill>
                </a:rPr>
                <a:t>数据项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03848" y="994366"/>
            <a:ext cx="1296144" cy="5863634"/>
            <a:chOff x="4788023" y="613340"/>
            <a:chExt cx="720081" cy="7274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4788024" y="613340"/>
              <a:ext cx="720080" cy="727428"/>
            </a:xfrm>
            <a:prstGeom prst="roundRect">
              <a:avLst/>
            </a:prstGeom>
            <a:solidFill>
              <a:srgbClr val="FFFF00">
                <a:alpha val="46000"/>
              </a:srgbClr>
            </a:solidFill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3" y="1185061"/>
              <a:ext cx="720081" cy="5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3333FF"/>
                  </a:solidFill>
                </a:rPr>
                <a:t>数据项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0018 0.7224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23528" y="476672"/>
            <a:ext cx="72720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4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数据结构</a:t>
            </a:r>
            <a:r>
              <a:rPr lang="en-US" altLang="zh-CN" sz="44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44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教学</a:t>
            </a:r>
            <a:r>
              <a:rPr lang="zh-CN" altLang="en-US" sz="44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目标</a:t>
            </a:r>
            <a:r>
              <a:rPr lang="en-US" altLang="zh-CN" sz="44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84213" y="1700213"/>
            <a:ext cx="78486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熟悉掌握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各类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数据结构的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逻辑特性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存储表示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方法，以及基本操作的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；并初步掌握对算法的时间和空间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技术。 </a:t>
            </a:r>
          </a:p>
          <a:p>
            <a:pPr marL="457200" indent="-457200">
              <a:lnSpc>
                <a:spcPct val="12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提高复杂程序设计的能力，学会按软件工程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的要求编写程序。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81000" y="1195388"/>
            <a:ext cx="8763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所有能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被输入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到计算机中，且能被计算机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处理的符号</a:t>
            </a:r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数值、字符等</a:t>
            </a:r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11188" y="358775"/>
            <a:ext cx="2012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39750" y="2851150"/>
            <a:ext cx="3232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lang="zh-CN" altLang="en-US" sz="5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50825" y="3716338"/>
            <a:ext cx="889317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如果把数据作为一个集合，则集合中的每一个独立</a:t>
            </a:r>
            <a:r>
              <a:rPr lang="zh-CN" altLang="en-US" sz="4000">
                <a:ea typeface="楷体_GB2312" pitchFamily="49" charset="-122"/>
              </a:rPr>
              <a:t>“</a:t>
            </a:r>
            <a:r>
              <a:rPr lang="zh-CN" altLang="en-US" sz="40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个体</a:t>
            </a:r>
            <a:r>
              <a:rPr lang="zh-CN" altLang="en-US" sz="4000">
                <a:ea typeface="楷体_GB2312" pitchFamily="49" charset="-122"/>
              </a:rPr>
              <a:t>”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称为数据元素。数据元素是数据结构中讨论的</a:t>
            </a:r>
            <a:r>
              <a:rPr lang="zh-CN" altLang="en-US" sz="40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基本单位。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60375" y="2397125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08175" y="2420938"/>
            <a:ext cx="612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描述一个学生信息的数据元素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475163" y="5073650"/>
            <a:ext cx="3241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称之为组合项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-5400000">
            <a:off x="5783263" y="4000500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059363" y="4038600"/>
            <a:ext cx="1828800" cy="685800"/>
            <a:chOff x="3126" y="2736"/>
            <a:chExt cx="1152" cy="432"/>
          </a:xfrm>
        </p:grpSpPr>
        <p:sp>
          <p:nvSpPr>
            <p:cNvPr id="35857" name="Text Box 21"/>
            <p:cNvSpPr txBox="1">
              <a:spLocks noChangeArrowheads="1"/>
            </p:cNvSpPr>
            <p:nvPr/>
          </p:nvSpPr>
          <p:spPr bwMode="auto">
            <a:xfrm>
              <a:off x="3126" y="2758"/>
              <a:ext cx="1152" cy="4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年 月 日</a:t>
              </a:r>
            </a:p>
          </p:txBody>
        </p:sp>
        <p:sp>
          <p:nvSpPr>
            <p:cNvPr id="35858" name="Line 22"/>
            <p:cNvSpPr>
              <a:spLocks noChangeShapeType="1"/>
            </p:cNvSpPr>
            <p:nvPr/>
          </p:nvSpPr>
          <p:spPr bwMode="auto">
            <a:xfrm>
              <a:off x="3510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3"/>
            <p:cNvSpPr>
              <a:spLocks noChangeShapeType="1"/>
            </p:cNvSpPr>
            <p:nvPr/>
          </p:nvSpPr>
          <p:spPr bwMode="auto">
            <a:xfrm>
              <a:off x="3894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11188" y="3429000"/>
            <a:ext cx="8248650" cy="685800"/>
            <a:chOff x="324" y="2352"/>
            <a:chExt cx="5196" cy="432"/>
          </a:xfrm>
        </p:grpSpPr>
        <p:sp>
          <p:nvSpPr>
            <p:cNvPr id="35851" name="Text Box 16"/>
            <p:cNvSpPr txBox="1">
              <a:spLocks noChangeArrowheads="1"/>
            </p:cNvSpPr>
            <p:nvPr/>
          </p:nvSpPr>
          <p:spPr bwMode="auto">
            <a:xfrm>
              <a:off x="324" y="2352"/>
              <a:ext cx="5196" cy="41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姓 名学 号班 号性别出生日期入学成绩</a:t>
              </a:r>
              <a:endParaRPr lang="zh-CN" altLang="en-US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35852" name="Line 17"/>
            <p:cNvSpPr>
              <a:spLocks noChangeShapeType="1"/>
            </p:cNvSpPr>
            <p:nvPr/>
          </p:nvSpPr>
          <p:spPr bwMode="auto">
            <a:xfrm>
              <a:off x="110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8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9"/>
            <p:cNvSpPr>
              <a:spLocks noChangeShapeType="1"/>
            </p:cNvSpPr>
            <p:nvPr/>
          </p:nvSpPr>
          <p:spPr bwMode="auto">
            <a:xfrm>
              <a:off x="3120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20"/>
            <p:cNvSpPr>
              <a:spLocks noChangeShapeType="1"/>
            </p:cNvSpPr>
            <p:nvPr/>
          </p:nvSpPr>
          <p:spPr bwMode="auto">
            <a:xfrm>
              <a:off x="4272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25"/>
            <p:cNvSpPr>
              <a:spLocks noChangeShapeType="1"/>
            </p:cNvSpPr>
            <p:nvPr/>
          </p:nvSpPr>
          <p:spPr bwMode="auto">
            <a:xfrm>
              <a:off x="182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1544638" y="5105400"/>
            <a:ext cx="2133600" cy="609600"/>
          </a:xfrm>
          <a:prstGeom prst="wedgeRoundRectCallout">
            <a:avLst>
              <a:gd name="adj1" fmla="val -13690"/>
              <a:gd name="adj2" fmla="val -228907"/>
              <a:gd name="adj3" fmla="val 16667"/>
            </a:avLst>
          </a:prstGeom>
          <a:solidFill>
            <a:srgbClr val="C2F2D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原子项</a:t>
            </a:r>
          </a:p>
        </p:txBody>
      </p:sp>
      <p:sp>
        <p:nvSpPr>
          <p:cNvPr id="35849" name="Text Box 31"/>
          <p:cNvSpPr txBox="1">
            <a:spLocks noChangeArrowheads="1"/>
          </p:cNvSpPr>
          <p:nvPr/>
        </p:nvSpPr>
        <p:spPr bwMode="auto">
          <a:xfrm>
            <a:off x="539750" y="476250"/>
            <a:ext cx="3384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数据项</a:t>
            </a: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39750" y="1628775"/>
            <a:ext cx="8135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数据元素也可以由若干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数据项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构成。</a:t>
            </a: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25" grpId="0" autoUpdateAnimBg="0"/>
      <p:bldP spid="13327" grpId="0" animBg="1"/>
      <p:bldP spid="133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49688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4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84213" y="3357563"/>
            <a:ext cx="6540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latin typeface="隶书" pitchFamily="49" charset="-122"/>
                <a:ea typeface="隶书" pitchFamily="49" charset="-122"/>
              </a:rPr>
              <a:t>带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结构</a:t>
            </a:r>
            <a:r>
              <a:rPr lang="zh-CN" altLang="en-US" sz="4000">
                <a:latin typeface="隶书" pitchFamily="49" charset="-122"/>
                <a:ea typeface="隶书" pitchFamily="49" charset="-122"/>
              </a:rPr>
              <a:t>的数据元素的集合</a:t>
            </a:r>
            <a:endParaRPr lang="zh-CN" altLang="en-US" sz="44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84213" y="908050"/>
            <a:ext cx="8459787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对于一个有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相同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特性的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数据元素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的集合，如果在数据元素之间存在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一种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或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多种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特定的</a:t>
            </a:r>
            <a:r>
              <a:rPr lang="zh-CN" altLang="en-US">
                <a:solidFill>
                  <a:srgbClr val="3333FF"/>
                </a:solidFill>
                <a:ea typeface="楷体_GB2312" pitchFamily="49" charset="-122"/>
              </a:rPr>
              <a:t>关系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，则称为一个数据结构。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1741488" y="3967163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C2F2DB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344613" y="4668838"/>
            <a:ext cx="7104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指的是数据元素之间存在的关系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84213" y="5589588"/>
            <a:ext cx="7775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不同的“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关系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”构成不同的“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结构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”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7" grpId="0" animBg="1"/>
      <p:bldP spid="79878" grpId="0" autoUpdateAnimBg="0"/>
      <p:bldP spid="798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832008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，数据结构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可归结为以下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四类</a:t>
            </a:r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92275" y="2565400"/>
            <a:ext cx="2527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线性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5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36725" y="3556000"/>
            <a:ext cx="2527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树形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68475" y="4546600"/>
            <a:ext cx="2527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图状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4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768475" y="5613400"/>
            <a:ext cx="2527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集合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21275" y="2898775"/>
            <a:ext cx="1600200" cy="198438"/>
            <a:chOff x="3216" y="1411"/>
            <a:chExt cx="1008" cy="125"/>
          </a:xfrm>
        </p:grpSpPr>
        <p:sp>
          <p:nvSpPr>
            <p:cNvPr id="39977" name="Oval 7"/>
            <p:cNvSpPr>
              <a:spLocks noChangeArrowheads="1"/>
            </p:cNvSpPr>
            <p:nvPr/>
          </p:nvSpPr>
          <p:spPr bwMode="auto">
            <a:xfrm>
              <a:off x="3216" y="141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Oval 8"/>
            <p:cNvSpPr>
              <a:spLocks noChangeArrowheads="1"/>
            </p:cNvSpPr>
            <p:nvPr/>
          </p:nvSpPr>
          <p:spPr bwMode="auto">
            <a:xfrm>
              <a:off x="3504" y="141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Oval 9"/>
            <p:cNvSpPr>
              <a:spLocks noChangeArrowheads="1"/>
            </p:cNvSpPr>
            <p:nvPr/>
          </p:nvSpPr>
          <p:spPr bwMode="auto">
            <a:xfrm>
              <a:off x="3792" y="141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Oval 10"/>
            <p:cNvSpPr>
              <a:spLocks noChangeArrowheads="1"/>
            </p:cNvSpPr>
            <p:nvPr/>
          </p:nvSpPr>
          <p:spPr bwMode="auto">
            <a:xfrm>
              <a:off x="4080" y="141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Line 11"/>
            <p:cNvSpPr>
              <a:spLocks noChangeShapeType="1"/>
            </p:cNvSpPr>
            <p:nvPr/>
          </p:nvSpPr>
          <p:spPr bwMode="auto">
            <a:xfrm>
              <a:off x="3360" y="1474"/>
              <a:ext cx="1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Line 12"/>
            <p:cNvSpPr>
              <a:spLocks noChangeShapeType="1"/>
            </p:cNvSpPr>
            <p:nvPr/>
          </p:nvSpPr>
          <p:spPr bwMode="auto">
            <a:xfrm>
              <a:off x="3648" y="147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13"/>
            <p:cNvSpPr>
              <a:spLocks noChangeShapeType="1"/>
            </p:cNvSpPr>
            <p:nvPr/>
          </p:nvSpPr>
          <p:spPr bwMode="auto">
            <a:xfrm>
              <a:off x="3936" y="147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902200" y="3468688"/>
            <a:ext cx="1819275" cy="990600"/>
            <a:chOff x="3078" y="1770"/>
            <a:chExt cx="1146" cy="624"/>
          </a:xfrm>
        </p:grpSpPr>
        <p:sp>
          <p:nvSpPr>
            <p:cNvPr id="39964" name="Oval 18"/>
            <p:cNvSpPr>
              <a:spLocks noChangeArrowheads="1"/>
            </p:cNvSpPr>
            <p:nvPr/>
          </p:nvSpPr>
          <p:spPr bwMode="auto">
            <a:xfrm>
              <a:off x="3078" y="2020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Oval 19"/>
            <p:cNvSpPr>
              <a:spLocks noChangeArrowheads="1"/>
            </p:cNvSpPr>
            <p:nvPr/>
          </p:nvSpPr>
          <p:spPr bwMode="auto">
            <a:xfrm>
              <a:off x="3372" y="1770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Oval 20"/>
            <p:cNvSpPr>
              <a:spLocks noChangeArrowheads="1"/>
            </p:cNvSpPr>
            <p:nvPr/>
          </p:nvSpPr>
          <p:spPr bwMode="auto">
            <a:xfrm>
              <a:off x="3456" y="2020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Oval 21"/>
            <p:cNvSpPr>
              <a:spLocks noChangeArrowheads="1"/>
            </p:cNvSpPr>
            <p:nvPr/>
          </p:nvSpPr>
          <p:spPr bwMode="auto">
            <a:xfrm>
              <a:off x="3414" y="2269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Oval 22"/>
            <p:cNvSpPr>
              <a:spLocks noChangeArrowheads="1"/>
            </p:cNvSpPr>
            <p:nvPr/>
          </p:nvSpPr>
          <p:spPr bwMode="auto">
            <a:xfrm>
              <a:off x="3792" y="1895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Oval 23"/>
            <p:cNvSpPr>
              <a:spLocks noChangeArrowheads="1"/>
            </p:cNvSpPr>
            <p:nvPr/>
          </p:nvSpPr>
          <p:spPr bwMode="auto">
            <a:xfrm>
              <a:off x="3732" y="218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Oval 24"/>
            <p:cNvSpPr>
              <a:spLocks noChangeArrowheads="1"/>
            </p:cNvSpPr>
            <p:nvPr/>
          </p:nvSpPr>
          <p:spPr bwMode="auto">
            <a:xfrm>
              <a:off x="4080" y="189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25"/>
            <p:cNvSpPr>
              <a:spLocks noChangeShapeType="1"/>
            </p:cNvSpPr>
            <p:nvPr/>
          </p:nvSpPr>
          <p:spPr bwMode="auto">
            <a:xfrm>
              <a:off x="3246" y="2082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26"/>
            <p:cNvSpPr>
              <a:spLocks noChangeShapeType="1"/>
            </p:cNvSpPr>
            <p:nvPr/>
          </p:nvSpPr>
          <p:spPr bwMode="auto">
            <a:xfrm flipV="1">
              <a:off x="3162" y="1833"/>
              <a:ext cx="216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27"/>
            <p:cNvSpPr>
              <a:spLocks noChangeShapeType="1"/>
            </p:cNvSpPr>
            <p:nvPr/>
          </p:nvSpPr>
          <p:spPr bwMode="auto">
            <a:xfrm>
              <a:off x="3216" y="2132"/>
              <a:ext cx="204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28"/>
            <p:cNvSpPr>
              <a:spLocks noChangeShapeType="1"/>
            </p:cNvSpPr>
            <p:nvPr/>
          </p:nvSpPr>
          <p:spPr bwMode="auto">
            <a:xfrm flipV="1">
              <a:off x="3582" y="1957"/>
              <a:ext cx="210" cy="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29"/>
            <p:cNvSpPr>
              <a:spLocks noChangeShapeType="1"/>
            </p:cNvSpPr>
            <p:nvPr/>
          </p:nvSpPr>
          <p:spPr bwMode="auto">
            <a:xfrm>
              <a:off x="3564" y="2145"/>
              <a:ext cx="186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30"/>
            <p:cNvSpPr>
              <a:spLocks noChangeShapeType="1"/>
            </p:cNvSpPr>
            <p:nvPr/>
          </p:nvSpPr>
          <p:spPr bwMode="auto">
            <a:xfrm>
              <a:off x="3936" y="195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045075" y="4689475"/>
            <a:ext cx="1295400" cy="693738"/>
            <a:chOff x="3168" y="2539"/>
            <a:chExt cx="816" cy="437"/>
          </a:xfrm>
        </p:grpSpPr>
        <p:sp>
          <p:nvSpPr>
            <p:cNvPr id="39954" name="Oval 34"/>
            <p:cNvSpPr>
              <a:spLocks noChangeArrowheads="1"/>
            </p:cNvSpPr>
            <p:nvPr/>
          </p:nvSpPr>
          <p:spPr bwMode="auto">
            <a:xfrm>
              <a:off x="3168" y="285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Oval 35"/>
            <p:cNvSpPr>
              <a:spLocks noChangeArrowheads="1"/>
            </p:cNvSpPr>
            <p:nvPr/>
          </p:nvSpPr>
          <p:spPr bwMode="auto">
            <a:xfrm>
              <a:off x="3180" y="2539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Oval 36"/>
            <p:cNvSpPr>
              <a:spLocks noChangeArrowheads="1"/>
            </p:cNvSpPr>
            <p:nvPr/>
          </p:nvSpPr>
          <p:spPr bwMode="auto">
            <a:xfrm>
              <a:off x="3546" y="285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Oval 37"/>
            <p:cNvSpPr>
              <a:spLocks noChangeArrowheads="1"/>
            </p:cNvSpPr>
            <p:nvPr/>
          </p:nvSpPr>
          <p:spPr bwMode="auto">
            <a:xfrm>
              <a:off x="3540" y="2539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Oval 38"/>
            <p:cNvSpPr>
              <a:spLocks noChangeArrowheads="1"/>
            </p:cNvSpPr>
            <p:nvPr/>
          </p:nvSpPr>
          <p:spPr bwMode="auto">
            <a:xfrm>
              <a:off x="3840" y="2726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39"/>
            <p:cNvSpPr>
              <a:spLocks noChangeShapeType="1"/>
            </p:cNvSpPr>
            <p:nvPr/>
          </p:nvSpPr>
          <p:spPr bwMode="auto">
            <a:xfrm>
              <a:off x="3336" y="2913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40"/>
            <p:cNvSpPr>
              <a:spLocks noChangeShapeType="1"/>
            </p:cNvSpPr>
            <p:nvPr/>
          </p:nvSpPr>
          <p:spPr bwMode="auto">
            <a:xfrm>
              <a:off x="3324" y="2601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41"/>
            <p:cNvSpPr>
              <a:spLocks noChangeShapeType="1"/>
            </p:cNvSpPr>
            <p:nvPr/>
          </p:nvSpPr>
          <p:spPr bwMode="auto">
            <a:xfrm>
              <a:off x="3252" y="2664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42"/>
            <p:cNvSpPr>
              <a:spLocks noChangeShapeType="1"/>
            </p:cNvSpPr>
            <p:nvPr/>
          </p:nvSpPr>
          <p:spPr bwMode="auto">
            <a:xfrm>
              <a:off x="3630" y="2664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43"/>
            <p:cNvSpPr>
              <a:spLocks noChangeShapeType="1"/>
            </p:cNvSpPr>
            <p:nvPr/>
          </p:nvSpPr>
          <p:spPr bwMode="auto">
            <a:xfrm flipH="1" flipV="1">
              <a:off x="3684" y="2601"/>
              <a:ext cx="21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130800" y="5756275"/>
            <a:ext cx="981075" cy="693738"/>
            <a:chOff x="3222" y="3115"/>
            <a:chExt cx="618" cy="437"/>
          </a:xfrm>
        </p:grpSpPr>
        <p:sp>
          <p:nvSpPr>
            <p:cNvPr id="39948" name="Oval 44"/>
            <p:cNvSpPr>
              <a:spLocks noChangeArrowheads="1"/>
            </p:cNvSpPr>
            <p:nvPr/>
          </p:nvSpPr>
          <p:spPr bwMode="auto">
            <a:xfrm>
              <a:off x="3504" y="3302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Oval 45"/>
            <p:cNvSpPr>
              <a:spLocks noChangeArrowheads="1"/>
            </p:cNvSpPr>
            <p:nvPr/>
          </p:nvSpPr>
          <p:spPr bwMode="auto">
            <a:xfrm>
              <a:off x="3378" y="3427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Oval 46"/>
            <p:cNvSpPr>
              <a:spLocks noChangeArrowheads="1"/>
            </p:cNvSpPr>
            <p:nvPr/>
          </p:nvSpPr>
          <p:spPr bwMode="auto">
            <a:xfrm>
              <a:off x="3222" y="3311"/>
              <a:ext cx="144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Oval 47"/>
            <p:cNvSpPr>
              <a:spLocks noChangeArrowheads="1"/>
            </p:cNvSpPr>
            <p:nvPr/>
          </p:nvSpPr>
          <p:spPr bwMode="auto">
            <a:xfrm>
              <a:off x="3714" y="3427"/>
              <a:ext cx="126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Oval 48"/>
            <p:cNvSpPr>
              <a:spLocks noChangeArrowheads="1"/>
            </p:cNvSpPr>
            <p:nvPr/>
          </p:nvSpPr>
          <p:spPr bwMode="auto">
            <a:xfrm>
              <a:off x="3714" y="3240"/>
              <a:ext cx="126" cy="1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Oval 49"/>
            <p:cNvSpPr>
              <a:spLocks noChangeArrowheads="1"/>
            </p:cNvSpPr>
            <p:nvPr/>
          </p:nvSpPr>
          <p:spPr bwMode="auto">
            <a:xfrm>
              <a:off x="3462" y="3115"/>
              <a:ext cx="126" cy="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7" name="Text Box 54"/>
          <p:cNvSpPr txBox="1">
            <a:spLocks noChangeArrowheads="1"/>
          </p:cNvSpPr>
          <p:nvPr/>
        </p:nvSpPr>
        <p:spPr bwMode="auto">
          <a:xfrm>
            <a:off x="395288" y="260350"/>
            <a:ext cx="3384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116632"/>
            <a:ext cx="8892480" cy="6741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组合 8"/>
          <p:cNvGrpSpPr/>
          <p:nvPr/>
        </p:nvGrpSpPr>
        <p:grpSpPr>
          <a:xfrm>
            <a:off x="251520" y="1268760"/>
            <a:ext cx="8928992" cy="400110"/>
            <a:chOff x="251520" y="1268760"/>
            <a:chExt cx="8928992" cy="400110"/>
          </a:xfrm>
        </p:grpSpPr>
        <p:sp>
          <p:nvSpPr>
            <p:cNvPr id="7" name="矩形 6"/>
            <p:cNvSpPr/>
            <p:nvPr/>
          </p:nvSpPr>
          <p:spPr bwMode="auto">
            <a:xfrm>
              <a:off x="251520" y="1340768"/>
              <a:ext cx="8712968" cy="28803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1268760"/>
              <a:ext cx="18722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数据元素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251520" y="1588730"/>
            <a:ext cx="8928992" cy="400110"/>
            <a:chOff x="251520" y="1268760"/>
            <a:chExt cx="8928992" cy="400110"/>
          </a:xfrm>
        </p:grpSpPr>
        <p:sp>
          <p:nvSpPr>
            <p:cNvPr id="20" name="矩形 19"/>
            <p:cNvSpPr/>
            <p:nvPr/>
          </p:nvSpPr>
          <p:spPr bwMode="auto">
            <a:xfrm>
              <a:off x="251520" y="1370385"/>
              <a:ext cx="8712968" cy="24564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08304" y="1268760"/>
              <a:ext cx="18722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数据元素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2" name="组合 8"/>
          <p:cNvGrpSpPr/>
          <p:nvPr/>
        </p:nvGrpSpPr>
        <p:grpSpPr>
          <a:xfrm>
            <a:off x="251520" y="1916832"/>
            <a:ext cx="8928992" cy="400110"/>
            <a:chOff x="251520" y="1268760"/>
            <a:chExt cx="8928992" cy="400110"/>
          </a:xfrm>
        </p:grpSpPr>
        <p:sp>
          <p:nvSpPr>
            <p:cNvPr id="23" name="矩形 22"/>
            <p:cNvSpPr/>
            <p:nvPr/>
          </p:nvSpPr>
          <p:spPr bwMode="auto">
            <a:xfrm>
              <a:off x="251520" y="1340768"/>
              <a:ext cx="8712968" cy="317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8304" y="1268760"/>
              <a:ext cx="18722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数据元素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19075" y="304800"/>
            <a:ext cx="5792788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列的二维数组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{a1, a2, a3, a4, a5, a6}</a:t>
            </a:r>
            <a:r>
              <a:rPr lang="zh-CN" altLang="en-US">
                <a:ea typeface="楷体_GB2312" pitchFamily="49" charset="-122"/>
              </a:rPr>
              <a:t>中的六个元素之间存在什么关系？</a:t>
            </a:r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1000" y="2286000"/>
            <a:ext cx="3624263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按行的次序关系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按列的次序关系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676400" y="30480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row = {&lt;a1,a2&gt;,&lt;a2,a3&gt;,&lt;a4,a5&gt;,&lt;a5,a6&gt;}</a:t>
            </a:r>
            <a:endParaRPr lang="en-US" altLang="zh-CN" sz="24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779588" y="4343400"/>
            <a:ext cx="5688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col = {&lt;a1,a4&gt;,&lt;a2,a5&gt;,&lt;a3,a6&gt;}</a:t>
            </a:r>
            <a:endParaRPr lang="en-US" altLang="zh-CN" sz="2400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644650" y="5181600"/>
            <a:ext cx="2279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a1  a3  a5</a:t>
            </a:r>
          </a:p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a2  a4  a6 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226050" y="5181600"/>
            <a:ext cx="201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a1  a2  a3</a:t>
            </a:r>
          </a:p>
          <a:p>
            <a:r>
              <a:rPr lang="en-US" altLang="zh-CN">
                <a:ea typeface="楷体_GB2312" pitchFamily="49" charset="-122"/>
              </a:rPr>
              <a:t>a4  a5  a6</a:t>
            </a:r>
            <a:r>
              <a:rPr lang="en-US" altLang="zh-CN"/>
              <a:t>	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244975" y="5813425"/>
            <a:ext cx="33337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244975" y="5911850"/>
            <a:ext cx="33337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4311650" y="5715000"/>
            <a:ext cx="200025" cy="29686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23" name="Group 21"/>
          <p:cNvGrpSpPr>
            <a:grpSpLocks/>
          </p:cNvGrpSpPr>
          <p:nvPr/>
        </p:nvGrpSpPr>
        <p:grpSpPr bwMode="auto">
          <a:xfrm>
            <a:off x="6019800" y="838200"/>
            <a:ext cx="2895600" cy="1524000"/>
            <a:chOff x="3264" y="1008"/>
            <a:chExt cx="1824" cy="960"/>
          </a:xfrm>
        </p:grpSpPr>
        <p:sp>
          <p:nvSpPr>
            <p:cNvPr id="38924" name="Text Box 17"/>
            <p:cNvSpPr txBox="1">
              <a:spLocks noChangeArrowheads="1"/>
            </p:cNvSpPr>
            <p:nvPr/>
          </p:nvSpPr>
          <p:spPr bwMode="auto">
            <a:xfrm>
              <a:off x="3264" y="1008"/>
              <a:ext cx="1824" cy="92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</a:t>
              </a:r>
              <a:r>
                <a:rPr lang="en-US" altLang="zh-CN">
                  <a:solidFill>
                    <a:schemeClr val="tx2"/>
                  </a:solidFill>
                </a:rPr>
                <a:t>a1    a2    a3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</a:rPr>
                <a:t>  a4    a5    a6</a:t>
              </a:r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3264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19"/>
            <p:cNvSpPr>
              <a:spLocks noChangeShapeType="1"/>
            </p:cNvSpPr>
            <p:nvPr/>
          </p:nvSpPr>
          <p:spPr bwMode="auto">
            <a:xfrm>
              <a:off x="3840" y="10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20"/>
            <p:cNvSpPr>
              <a:spLocks noChangeShapeType="1"/>
            </p:cNvSpPr>
            <p:nvPr/>
          </p:nvSpPr>
          <p:spPr bwMode="auto">
            <a:xfrm>
              <a:off x="4464" y="10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1" grpId="0" autoUpdateAnimBg="0"/>
      <p:bldP spid="16392" grpId="0" autoUpdateAnimBg="0"/>
      <p:bldP spid="16393" grpId="0"/>
      <p:bldP spid="16394" grpId="0"/>
      <p:bldP spid="16395" grpId="0" animBg="1"/>
      <p:bldP spid="16396" grpId="0" animBg="1"/>
      <p:bldP spid="163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4988" y="533400"/>
            <a:ext cx="6051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数据结构的形式定义</a:t>
            </a:r>
            <a:r>
              <a:rPr lang="en-US" altLang="zh-CN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903413"/>
            <a:ext cx="690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latin typeface="隶书" pitchFamily="49" charset="-122"/>
                <a:ea typeface="隶书" pitchFamily="49" charset="-122"/>
              </a:rPr>
              <a:t>数据结构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是一个二元组 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>
                <a:ea typeface="楷体_GB2312" pitchFamily="49" charset="-122"/>
              </a:rPr>
              <a:t>Data_Structures = (D, S)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" y="4343400"/>
            <a:ext cx="9663113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4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4000" dirty="0">
                <a:ea typeface="楷体_GB2312" pitchFamily="49" charset="-122"/>
              </a:rPr>
              <a:t>D 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40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数据元素的有限集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40000"/>
              </a:lnSpc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4000" dirty="0">
                <a:ea typeface="楷体_GB2312" pitchFamily="49" charset="-122"/>
              </a:rPr>
              <a:t>S </a:t>
            </a:r>
            <a:r>
              <a:rPr lang="zh-CN" altLang="en-US" sz="4000" dirty="0">
                <a:ea typeface="楷体_GB2312" pitchFamily="49" charset="-122"/>
              </a:rPr>
              <a:t>是 </a:t>
            </a:r>
            <a:r>
              <a:rPr lang="en-US" altLang="zh-CN" sz="4000" dirty="0">
                <a:ea typeface="楷体_GB2312" pitchFamily="49" charset="-122"/>
              </a:rPr>
              <a:t>D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40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关系的有限集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75985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 </a:t>
            </a:r>
            <a:r>
              <a:rPr lang="zh-CN" altLang="en-US" b="1" dirty="0" smtClean="0"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班级</a:t>
            </a:r>
            <a:r>
              <a:rPr lang="zh-CN" altLang="en-US" b="1" dirty="0" smtClean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为一个数据结构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206625" y="1219200"/>
            <a:ext cx="335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/>
              <a:t>Class = (D, S)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22325" y="2254250"/>
            <a:ext cx="6581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D = {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, </a:t>
            </a:r>
            <a:r>
              <a:rPr lang="en-US" altLang="zh-CN">
                <a:solidFill>
                  <a:srgbClr val="3333FF"/>
                </a:solidFill>
              </a:rPr>
              <a:t>b</a:t>
            </a:r>
            <a:r>
              <a:rPr lang="en-US" altLang="zh-CN" baseline="-25000">
                <a:solidFill>
                  <a:srgbClr val="3333FF"/>
                </a:solidFill>
              </a:rPr>
              <a:t>1</a:t>
            </a:r>
            <a:r>
              <a:rPr lang="en-US" altLang="zh-CN">
                <a:solidFill>
                  <a:srgbClr val="3333FF"/>
                </a:solidFill>
              </a:rPr>
              <a:t>,…,b</a:t>
            </a:r>
            <a:r>
              <a:rPr lang="en-US" altLang="zh-CN" baseline="-25000">
                <a:solidFill>
                  <a:srgbClr val="3333FF"/>
                </a:solidFill>
              </a:rPr>
              <a:t>n</a:t>
            </a:r>
            <a:r>
              <a:rPr lang="en-US" altLang="zh-CN"/>
              <a:t>, </a:t>
            </a:r>
            <a:r>
              <a:rPr lang="en-US" altLang="zh-CN">
                <a:solidFill>
                  <a:srgbClr val="CC3300"/>
                </a:solidFill>
              </a:rPr>
              <a:t>c</a:t>
            </a:r>
            <a:r>
              <a:rPr lang="en-US" altLang="zh-CN" baseline="-25000">
                <a:solidFill>
                  <a:srgbClr val="CC3300"/>
                </a:solidFill>
              </a:rPr>
              <a:t>1</a:t>
            </a:r>
            <a:r>
              <a:rPr lang="en-US" altLang="zh-CN">
                <a:solidFill>
                  <a:srgbClr val="CC3300"/>
                </a:solidFill>
              </a:rPr>
              <a:t>,…c</a:t>
            </a:r>
            <a:r>
              <a:rPr lang="en-US" altLang="zh-CN" baseline="-25000">
                <a:solidFill>
                  <a:srgbClr val="CC3300"/>
                </a:solidFill>
              </a:rPr>
              <a:t>n</a:t>
            </a:r>
            <a:r>
              <a:rPr lang="en-US" altLang="zh-CN">
                <a:solidFill>
                  <a:srgbClr val="CC3300"/>
                </a:solidFill>
              </a:rPr>
              <a:t>,</a:t>
            </a:r>
            <a:r>
              <a:rPr lang="en-US" altLang="zh-CN"/>
              <a:t> </a:t>
            </a:r>
            <a:r>
              <a:rPr lang="en-US" altLang="zh-CN">
                <a:solidFill>
                  <a:srgbClr val="3333FF"/>
                </a:solidFill>
              </a:rPr>
              <a:t>d</a:t>
            </a:r>
            <a:r>
              <a:rPr lang="en-US" altLang="zh-CN" baseline="-25000">
                <a:solidFill>
                  <a:srgbClr val="3333FF"/>
                </a:solidFill>
              </a:rPr>
              <a:t>1</a:t>
            </a:r>
            <a:r>
              <a:rPr lang="en-US" altLang="zh-CN">
                <a:solidFill>
                  <a:srgbClr val="3333FF"/>
                </a:solidFill>
              </a:rPr>
              <a:t>,…d</a:t>
            </a:r>
            <a:r>
              <a:rPr lang="en-US" altLang="zh-CN" baseline="-25000">
                <a:solidFill>
                  <a:srgbClr val="3333FF"/>
                </a:solidFill>
              </a:rPr>
              <a:t>n</a:t>
            </a:r>
            <a:r>
              <a:rPr lang="en-US" altLang="zh-CN" baseline="-25000"/>
              <a:t> </a:t>
            </a:r>
            <a:r>
              <a:rPr lang="en-US" altLang="zh-CN"/>
              <a:t>}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873125" y="2990850"/>
            <a:ext cx="7280275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S = { R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 }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R1 = { &lt;a, b</a:t>
            </a:r>
            <a:r>
              <a:rPr lang="en-US" altLang="zh-CN" baseline="-25000"/>
              <a:t>1</a:t>
            </a:r>
            <a:r>
              <a:rPr lang="en-US" altLang="zh-CN"/>
              <a:t>&gt;,&lt;a, c</a:t>
            </a:r>
            <a:r>
              <a:rPr lang="en-US" altLang="zh-CN" baseline="-25000"/>
              <a:t>1</a:t>
            </a:r>
            <a:r>
              <a:rPr lang="en-US" altLang="zh-CN"/>
              <a:t>&gt;,&lt;a, d</a:t>
            </a:r>
            <a:r>
              <a:rPr lang="en-US" altLang="zh-CN" baseline="-25000"/>
              <a:t>1</a:t>
            </a:r>
            <a:r>
              <a:rPr lang="en-US" altLang="zh-CN"/>
              <a:t>&gt;}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R2 = { &lt;b</a:t>
            </a:r>
            <a:r>
              <a:rPr lang="en-US" altLang="zh-CN" baseline="-25000"/>
              <a:t>1</a:t>
            </a:r>
            <a:r>
              <a:rPr lang="en-US" altLang="zh-CN"/>
              <a:t>, b</a:t>
            </a:r>
            <a:r>
              <a:rPr lang="en-US" altLang="zh-CN" baseline="-25000"/>
              <a:t>j</a:t>
            </a:r>
            <a:r>
              <a:rPr lang="en-US" altLang="zh-CN"/>
              <a:t>&gt;, &lt;c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j</a:t>
            </a:r>
            <a:r>
              <a:rPr lang="en-US" altLang="zh-CN"/>
              <a:t>&gt;, &lt;d</a:t>
            </a:r>
            <a:r>
              <a:rPr lang="en-US" altLang="zh-CN" baseline="-25000"/>
              <a:t>1</a:t>
            </a:r>
            <a:r>
              <a:rPr lang="en-US" altLang="zh-CN"/>
              <a:t>, d</a:t>
            </a:r>
            <a:r>
              <a:rPr lang="en-US" altLang="zh-CN" baseline="-25000"/>
              <a:t>j</a:t>
            </a:r>
            <a:r>
              <a:rPr lang="en-US" altLang="zh-CN"/>
              <a:t>&gt;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          | j = 2, 3, …, n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1387659"/>
            <a:ext cx="8763000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数据结构包括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逻辑结构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物理结构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两个方面</a:t>
            </a:r>
            <a:r>
              <a:rPr lang="en-US" altLang="zh-CN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层次</a:t>
            </a:r>
            <a:r>
              <a:rPr lang="en-US" altLang="zh-CN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1000" y="2781300"/>
            <a:ext cx="8763000" cy="171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逻辑结构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是对数据元素之间的逻辑关系的描述。它对应一个数据元素的集合和定义在此集合上的若干关系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32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1000" y="4797152"/>
            <a:ext cx="8763000" cy="123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物理结构 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是逻辑结构在</a:t>
            </a:r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计算机中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的表示和实现，故又称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存储结构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”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6192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 </a:t>
            </a:r>
            <a:r>
              <a:rPr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逻辑结构和物理结构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6351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8. 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数据结构的</a:t>
            </a:r>
            <a:r>
              <a:rPr lang="zh-CN" altLang="en-US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存储结构</a:t>
            </a:r>
            <a:r>
              <a:rPr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687513" y="981075"/>
            <a:ext cx="74564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ea typeface="楷体_GB2312" pitchFamily="49" charset="-122"/>
              </a:rPr>
              <a:t>—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逻辑结构在存储器中的映象</a:t>
            </a:r>
            <a:endParaRPr lang="zh-CN" altLang="en-US" sz="4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1844675"/>
            <a:ext cx="5024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“</a:t>
            </a:r>
            <a:r>
              <a:rPr lang="zh-CN" altLang="en-US" sz="4000" b="1">
                <a:ea typeface="楷体_GB2312" pitchFamily="49" charset="-122"/>
              </a:rPr>
              <a:t>数据元素”的映象 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0" y="5013325"/>
            <a:ext cx="4005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“</a:t>
            </a:r>
            <a:r>
              <a:rPr lang="zh-CN" altLang="en-US" sz="4000" b="1">
                <a:ea typeface="楷体_GB2312" pitchFamily="49" charset="-122"/>
              </a:rPr>
              <a:t>关系”的映象 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71550" y="2708275"/>
            <a:ext cx="856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数据元素可以被映象为二进制位串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03350" y="3429000"/>
            <a:ext cx="657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(321)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10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=  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(501)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8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 = 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101000001)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en-US" altLang="zh-CN" b="1" dirty="0">
              <a:solidFill>
                <a:srgbClr val="3333FF"/>
              </a:solidFill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79613" y="4149725"/>
            <a:ext cx="594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A    =  (101)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8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  = 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001000001)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476375" y="5734050"/>
            <a:ext cx="577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顺序、链式、散列、索引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20488" grpId="0"/>
      <p:bldP spid="204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3455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6013" y="1125538"/>
            <a:ext cx="7056437" cy="3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语言版）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严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慰敏，清华大学出版社</a:t>
            </a:r>
          </a:p>
          <a:p>
            <a:pPr marL="457200" indent="-457200">
              <a:lnSpc>
                <a:spcPct val="75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数据结构题集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语言版）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严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慰敏，清华大学出版社</a:t>
            </a:r>
            <a:endParaRPr lang="zh-CN" altLang="en-US" sz="3200" dirty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4437063"/>
            <a:ext cx="3455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参考书</a:t>
            </a:r>
            <a:r>
              <a:rPr lang="en-US" altLang="zh-CN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187450" y="5229225"/>
            <a:ext cx="7056438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ea typeface="楷体_GB2312" pitchFamily="49" charset="-122"/>
              </a:rPr>
              <a:t>《</a:t>
            </a:r>
            <a:r>
              <a:rPr lang="zh-CN" altLang="en-US" b="1" dirty="0">
                <a:ea typeface="楷体_GB2312" pitchFamily="49" charset="-122"/>
              </a:rPr>
              <a:t>数据结构基础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en-US" altLang="zh-CN" sz="2800" b="1" dirty="0">
                <a:ea typeface="楷体_GB2312" pitchFamily="49" charset="-122"/>
              </a:rPr>
              <a:t>C++</a:t>
            </a:r>
            <a:r>
              <a:rPr lang="zh-CN" altLang="en-US" sz="2800" b="1" dirty="0">
                <a:ea typeface="楷体_GB2312" pitchFamily="49" charset="-122"/>
              </a:rPr>
              <a:t>语言版）</a:t>
            </a:r>
            <a:r>
              <a:rPr lang="en-US" altLang="zh-CN" b="1" dirty="0">
                <a:ea typeface="楷体_GB2312" pitchFamily="49" charset="-122"/>
              </a:rPr>
              <a:t>》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ea typeface="楷体_GB2312" pitchFamily="49" charset="-122"/>
              </a:rPr>
              <a:t>张力  </a:t>
            </a:r>
            <a:r>
              <a:rPr lang="zh-CN" altLang="en-US" sz="3200" b="1" dirty="0">
                <a:ea typeface="楷体_GB2312" pitchFamily="49" charset="-122"/>
              </a:rPr>
              <a:t>等译，清华大学出版社</a:t>
            </a:r>
            <a:r>
              <a:rPr lang="zh-CN" altLang="en-US" b="1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468313" y="425450"/>
            <a:ext cx="326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顺序映象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795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以相对的存储位置表示前驱和后继关系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75612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令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的存储位置和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的存储位置之间差一个常量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71550" y="3860800"/>
            <a:ext cx="77041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是一个隐含值，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整个存储结构中只含数据元素本身的信息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33688" y="5499100"/>
            <a:ext cx="2971800" cy="823913"/>
            <a:chOff x="1776" y="3561"/>
            <a:chExt cx="1872" cy="519"/>
          </a:xfrm>
        </p:grpSpPr>
        <p:sp>
          <p:nvSpPr>
            <p:cNvPr id="45065" name="Text Box 8"/>
            <p:cNvSpPr txBox="1">
              <a:spLocks noChangeArrowheads="1"/>
            </p:cNvSpPr>
            <p:nvPr/>
          </p:nvSpPr>
          <p:spPr bwMode="auto">
            <a:xfrm>
              <a:off x="1852" y="3561"/>
              <a:ext cx="1460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800">
                  <a:latin typeface="楷体_GB2312" pitchFamily="49" charset="-122"/>
                  <a:ea typeface="楷体_GB2312" pitchFamily="49" charset="-122"/>
                </a:rPr>
                <a:t> x    y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 flipV="1">
              <a:off x="1776" y="3648"/>
              <a:ext cx="1872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1824" y="4080"/>
              <a:ext cx="1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968" y="3653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2928" y="3653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3360" y="3653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2400" y="3648"/>
              <a:ext cx="0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3" name="Text Box 16"/>
          <p:cNvSpPr txBox="1">
            <a:spLocks noChangeArrowheads="1"/>
          </p:cNvSpPr>
          <p:nvPr/>
        </p:nvSpPr>
        <p:spPr bwMode="auto">
          <a:xfrm>
            <a:off x="4500563" y="692150"/>
            <a:ext cx="3527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/>
              <a:t>&lt; x</a:t>
            </a:r>
            <a:r>
              <a:rPr lang="zh-CN" altLang="en-US" sz="4400" b="1"/>
              <a:t>，</a:t>
            </a:r>
            <a:r>
              <a:rPr lang="en-US" altLang="zh-CN" sz="4400" b="1"/>
              <a:t>y 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6"/>
          <p:cNvSpPr txBox="1">
            <a:spLocks noChangeArrowheads="1"/>
          </p:cNvSpPr>
          <p:nvPr/>
        </p:nvSpPr>
        <p:spPr bwMode="auto">
          <a:xfrm>
            <a:off x="381000" y="304800"/>
            <a:ext cx="3549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10. </a:t>
            </a:r>
            <a:r>
              <a:rPr lang="zh-CN" altLang="en-US" sz="4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链式映象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Text Box 17"/>
          <p:cNvSpPr txBox="1">
            <a:spLocks noChangeArrowheads="1"/>
          </p:cNvSpPr>
          <p:nvPr/>
        </p:nvSpPr>
        <p:spPr bwMode="auto">
          <a:xfrm>
            <a:off x="4500563" y="476250"/>
            <a:ext cx="3527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/>
              <a:t>&lt; x</a:t>
            </a:r>
            <a:r>
              <a:rPr lang="zh-CN" altLang="en-US" sz="4400" b="1"/>
              <a:t>，</a:t>
            </a:r>
            <a:r>
              <a:rPr lang="en-US" altLang="zh-CN" sz="4400" b="1"/>
              <a:t>y &gt;</a:t>
            </a:r>
          </a:p>
        </p:txBody>
      </p:sp>
      <p:sp>
        <p:nvSpPr>
          <p:cNvPr id="46084" name="Text Box 18"/>
          <p:cNvSpPr txBox="1">
            <a:spLocks noChangeArrowheads="1"/>
          </p:cNvSpPr>
          <p:nvPr/>
        </p:nvSpPr>
        <p:spPr bwMode="auto">
          <a:xfrm>
            <a:off x="1600200" y="1263650"/>
            <a:ext cx="6632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以附加信息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表示后继关系</a:t>
            </a:r>
            <a:endParaRPr lang="zh-CN" altLang="en-US" sz="2400" dirty="0"/>
          </a:p>
        </p:txBody>
      </p:sp>
      <p:grpSp>
        <p:nvGrpSpPr>
          <p:cNvPr id="46085" name="Group 19"/>
          <p:cNvGrpSpPr>
            <a:grpSpLocks/>
          </p:cNvGrpSpPr>
          <p:nvPr/>
        </p:nvGrpSpPr>
        <p:grpSpPr bwMode="auto">
          <a:xfrm>
            <a:off x="457200" y="2133600"/>
            <a:ext cx="8305800" cy="2817813"/>
            <a:chOff x="288" y="1344"/>
            <a:chExt cx="5232" cy="1775"/>
          </a:xfrm>
        </p:grpSpPr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288" y="1344"/>
              <a:ext cx="5232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>
                  <a:latin typeface="楷体_GB2312" pitchFamily="49" charset="-122"/>
                  <a:ea typeface="楷体_GB2312" pitchFamily="49" charset="-122"/>
                </a:rPr>
                <a:t>需要用一个和 </a:t>
              </a:r>
              <a:r>
                <a:rPr lang="en-US" altLang="zh-CN" sz="40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zh-CN" altLang="en-US" sz="4000">
                  <a:latin typeface="楷体_GB2312" pitchFamily="49" charset="-122"/>
                  <a:ea typeface="楷体_GB2312" pitchFamily="49" charset="-122"/>
                </a:rPr>
                <a:t>在一起的</a:t>
              </a:r>
              <a:r>
                <a:rPr lang="zh-CN" altLang="en-US" sz="4000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附加信息</a:t>
              </a:r>
              <a:r>
                <a:rPr lang="zh-CN" altLang="en-US" sz="4000">
                  <a:latin typeface="楷体_GB2312" pitchFamily="49" charset="-122"/>
                  <a:ea typeface="楷体_GB2312" pitchFamily="49" charset="-122"/>
                </a:rPr>
                <a:t>指示 </a:t>
              </a:r>
              <a:r>
                <a:rPr lang="en-US" altLang="zh-CN" sz="4000">
                  <a:latin typeface="楷体_GB2312" pitchFamily="49" charset="-122"/>
                  <a:ea typeface="楷体_GB2312" pitchFamily="49" charset="-122"/>
                </a:rPr>
                <a:t>y </a:t>
              </a:r>
              <a:r>
                <a:rPr lang="zh-CN" altLang="en-US" sz="4000">
                  <a:latin typeface="楷体_GB2312" pitchFamily="49" charset="-122"/>
                  <a:ea typeface="楷体_GB2312" pitchFamily="49" charset="-122"/>
                </a:rPr>
                <a:t>的存储位置</a:t>
              </a:r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092" name="Text Box 21"/>
            <p:cNvSpPr txBox="1">
              <a:spLocks noChangeArrowheads="1"/>
            </p:cNvSpPr>
            <p:nvPr/>
          </p:nvSpPr>
          <p:spPr bwMode="auto">
            <a:xfrm>
              <a:off x="1927" y="2478"/>
              <a:ext cx="229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5400" dirty="0">
                  <a:latin typeface="楷体_GB2312" pitchFamily="49" charset="-122"/>
                  <a:ea typeface="楷体_GB2312" pitchFamily="49" charset="-122"/>
                </a:rPr>
                <a:t>y     </a:t>
              </a:r>
              <a:r>
                <a:rPr lang="en-US" altLang="zh-CN" sz="5400" dirty="0" smtClean="0">
                  <a:latin typeface="楷体_GB2312" pitchFamily="49" charset="-122"/>
                  <a:ea typeface="楷体_GB2312" pitchFamily="49" charset="-122"/>
                </a:rPr>
                <a:t>   x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093" name="Line 22"/>
            <p:cNvSpPr>
              <a:spLocks noChangeShapeType="1"/>
            </p:cNvSpPr>
            <p:nvPr/>
          </p:nvSpPr>
          <p:spPr bwMode="auto">
            <a:xfrm flipV="1">
              <a:off x="1674" y="2568"/>
              <a:ext cx="293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24"/>
            <p:cNvSpPr>
              <a:spLocks noChangeShapeType="1"/>
            </p:cNvSpPr>
            <p:nvPr/>
          </p:nvSpPr>
          <p:spPr bwMode="auto">
            <a:xfrm>
              <a:off x="1837" y="2574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25"/>
            <p:cNvSpPr>
              <a:spLocks noChangeShapeType="1"/>
            </p:cNvSpPr>
            <p:nvPr/>
          </p:nvSpPr>
          <p:spPr bwMode="auto">
            <a:xfrm>
              <a:off x="2426" y="25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26"/>
            <p:cNvSpPr>
              <a:spLocks noChangeShapeType="1"/>
            </p:cNvSpPr>
            <p:nvPr/>
          </p:nvSpPr>
          <p:spPr bwMode="auto">
            <a:xfrm>
              <a:off x="3742" y="2574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6098" name="Line 27"/>
            <p:cNvSpPr>
              <a:spLocks noChangeShapeType="1"/>
            </p:cNvSpPr>
            <p:nvPr/>
          </p:nvSpPr>
          <p:spPr bwMode="auto">
            <a:xfrm>
              <a:off x="4331" y="25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1701" y="3113"/>
              <a:ext cx="293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86" name="Group 28"/>
          <p:cNvGrpSpPr>
            <a:grpSpLocks/>
          </p:cNvGrpSpPr>
          <p:nvPr/>
        </p:nvGrpSpPr>
        <p:grpSpPr bwMode="auto">
          <a:xfrm>
            <a:off x="3286124" y="4653135"/>
            <a:ext cx="3086076" cy="576089"/>
            <a:chOff x="2070" y="2862"/>
            <a:chExt cx="1572" cy="432"/>
          </a:xfrm>
        </p:grpSpPr>
        <p:sp>
          <p:nvSpPr>
            <p:cNvPr id="46088" name="Line 29"/>
            <p:cNvSpPr>
              <a:spLocks noChangeShapeType="1"/>
            </p:cNvSpPr>
            <p:nvPr/>
          </p:nvSpPr>
          <p:spPr bwMode="auto">
            <a:xfrm>
              <a:off x="3642" y="2862"/>
              <a:ext cx="0" cy="43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30"/>
            <p:cNvSpPr>
              <a:spLocks noChangeShapeType="1"/>
            </p:cNvSpPr>
            <p:nvPr/>
          </p:nvSpPr>
          <p:spPr bwMode="auto">
            <a:xfrm>
              <a:off x="2070" y="3294"/>
              <a:ext cx="157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31"/>
            <p:cNvSpPr>
              <a:spLocks noChangeShapeType="1"/>
            </p:cNvSpPr>
            <p:nvPr/>
          </p:nvSpPr>
          <p:spPr bwMode="auto">
            <a:xfrm>
              <a:off x="2070" y="3107"/>
              <a:ext cx="0" cy="18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200" name="Text Box 32"/>
          <p:cNvSpPr txBox="1">
            <a:spLocks noChangeArrowheads="1"/>
          </p:cNvSpPr>
          <p:nvPr/>
        </p:nvSpPr>
        <p:spPr bwMode="auto">
          <a:xfrm>
            <a:off x="1403350" y="5445125"/>
            <a:ext cx="4537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散列   索引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87450" y="2265363"/>
            <a:ext cx="7148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1.1   </a:t>
            </a:r>
            <a:r>
              <a:rPr lang="zh-CN" altLang="en-US" sz="5400" b="1">
                <a:ea typeface="楷体_GB2312" pitchFamily="49" charset="-122"/>
              </a:rPr>
              <a:t>数据结构的定位</a:t>
            </a:r>
            <a:endParaRPr lang="zh-CN" altLang="en-US" sz="2400"/>
          </a:p>
        </p:txBody>
      </p:sp>
      <p:sp>
        <p:nvSpPr>
          <p:cNvPr id="4710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344863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ea typeface="楷体_GB2312" pitchFamily="49" charset="-122"/>
              </a:rPr>
              <a:t>1.2   </a:t>
            </a:r>
            <a:r>
              <a:rPr lang="zh-CN" altLang="en-US" sz="5400" b="1">
                <a:solidFill>
                  <a:srgbClr val="FF0000"/>
                </a:solidFill>
                <a:ea typeface="楷体_GB2312" pitchFamily="49" charset="-122"/>
              </a:rPr>
              <a:t>基本概念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710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01738" y="4530725"/>
            <a:ext cx="747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1.3   </a:t>
            </a:r>
            <a:r>
              <a:rPr lang="zh-CN" altLang="en-US" sz="5400" b="1">
                <a:ea typeface="楷体_GB2312" pitchFamily="49" charset="-122"/>
              </a:rPr>
              <a:t>算法和算法的分析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第一章 绪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692275" y="549275"/>
            <a:ext cx="4946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990000"/>
                </a:solidFill>
                <a:ea typeface="楷体_GB2312" pitchFamily="49" charset="-122"/>
              </a:rPr>
              <a:t>1.2</a:t>
            </a:r>
            <a:r>
              <a:rPr lang="en-US" altLang="zh-CN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基本概念</a:t>
            </a:r>
            <a:endParaRPr lang="zh-CN" altLang="en-US" sz="2400">
              <a:solidFill>
                <a:srgbClr val="990000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3588" y="2057400"/>
            <a:ext cx="6356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一、数据与数据结构</a:t>
            </a:r>
            <a:endParaRPr lang="zh-CN" altLang="en-US" sz="24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429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二、数据类型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62000" y="4483100"/>
            <a:ext cx="56705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三、抽象数据类型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498475"/>
            <a:ext cx="5111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二、数据类型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0645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>
              <a:lnSpc>
                <a:spcPct val="12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在用高级程序语言编写的程序中</a:t>
            </a:r>
            <a:r>
              <a:rPr lang="en-US" altLang="zh-CN" sz="4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4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通常需要</a:t>
            </a:r>
            <a:r>
              <a:rPr lang="zh-CN" altLang="en-US" sz="4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对程序中出现的每个变量、常量或表达式，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明确说明</a:t>
            </a:r>
            <a:r>
              <a:rPr lang="zh-CN" altLang="en-US" sz="4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它们所</a:t>
            </a:r>
            <a:r>
              <a:rPr lang="zh-CN" altLang="en-US" sz="4000" dirty="0">
                <a:solidFill>
                  <a:schemeClr val="tx2"/>
                </a:solidFill>
                <a:ea typeface="楷体_GB2312" pitchFamily="49" charset="-122"/>
              </a:rPr>
              <a:t>属的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数据类型</a:t>
            </a:r>
            <a:r>
              <a:rPr lang="zh-CN" altLang="en-US" sz="4000" dirty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288" y="687388"/>
            <a:ext cx="828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例如，</a:t>
            </a:r>
            <a:r>
              <a:rPr lang="en-US" altLang="zh-CN" b="1">
                <a:ea typeface="楷体_GB2312" pitchFamily="49" charset="-122"/>
              </a:rPr>
              <a:t>C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语言中提供的基本数据类型有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b="1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68313" y="1500188"/>
            <a:ext cx="82438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整型：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short 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long 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endParaRPr lang="en-US" altLang="zh-CN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实型：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long double</a:t>
            </a:r>
          </a:p>
          <a:p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字符型：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endParaRPr lang="en-US" altLang="zh-CN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539750" y="4071938"/>
            <a:ext cx="8280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数据类型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具有相同结构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数据集合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和定义在此集合上的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一组操作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的总称。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107504" y="908050"/>
            <a:ext cx="9036496" cy="551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66825" indent="-12668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1: </a:t>
            </a: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为什么要定义数据类型？</a:t>
            </a:r>
          </a:p>
          <a:p>
            <a:pPr marL="1903413" lvl="1" indent="-457200">
              <a:spcBef>
                <a:spcPct val="20000"/>
              </a:spcBef>
              <a:buAutoNum type="arabicParenR"/>
            </a:pPr>
            <a:r>
              <a:rPr lang="zh-CN" altLang="en-US" sz="2400" b="1" i="1" dirty="0" smtClean="0">
                <a:latin typeface="黑体" pitchFamily="49" charset="-122"/>
                <a:ea typeface="黑体" pitchFamily="49" charset="-122"/>
              </a:rPr>
              <a:t>给数据分配存储空间，实现对数据的操作，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规范化；</a:t>
            </a:r>
            <a:endParaRPr lang="en-US" altLang="zh-CN" sz="2400" b="1" i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903413" lvl="1" indent="-457200">
              <a:spcBef>
                <a:spcPct val="20000"/>
              </a:spcBef>
              <a:buAutoNum type="arabicParenR"/>
            </a:pPr>
            <a:r>
              <a:rPr lang="zh-CN" altLang="en-US" sz="2400" b="1" i="1" dirty="0" smtClean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算法的顶层设计与底层实现隔开，</a:t>
            </a:r>
            <a:r>
              <a:rPr lang="zh-CN" altLang="en-US" sz="24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模块化；</a:t>
            </a:r>
          </a:p>
          <a:p>
            <a:pPr marL="1446213" lvl="1">
              <a:spcBef>
                <a:spcPct val="20000"/>
              </a:spcBef>
            </a:pPr>
            <a:r>
              <a:rPr lang="en-US" altLang="zh-CN" sz="2400" b="1" i="1" dirty="0">
                <a:latin typeface="黑体" pitchFamily="49" charset="-122"/>
                <a:ea typeface="黑体" pitchFamily="49" charset="-122"/>
              </a:rPr>
              <a:t>2) </a:t>
            </a: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将可能出现的错误局部化，</a:t>
            </a:r>
            <a:r>
              <a:rPr lang="zh-CN" altLang="en-US" sz="24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可维护；</a:t>
            </a:r>
          </a:p>
          <a:p>
            <a:pPr marL="1266825" indent="-1266825">
              <a:lnSpc>
                <a:spcPct val="2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：是否所有的计算机语言都需要声明数据类型？</a:t>
            </a:r>
          </a:p>
          <a:p>
            <a:pPr marL="1266825" indent="-1266825">
              <a:spcBef>
                <a:spcPct val="20000"/>
              </a:spcBef>
            </a:pP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	不是，汇编语言不需要声明数据类型。</a:t>
            </a:r>
          </a:p>
          <a:p>
            <a:pPr marL="1266825" indent="-1266825">
              <a:spcBef>
                <a:spcPct val="20000"/>
              </a:spcBef>
            </a:pP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  <a:p>
            <a:pPr marL="1266825" indent="-1266825">
              <a:lnSpc>
                <a:spcPct val="2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3: </a:t>
            </a:r>
            <a:r>
              <a:rPr lang="zh-CN" altLang="en-US" sz="28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不同高级语言的数据类型定义是否相同？</a:t>
            </a:r>
          </a:p>
          <a:p>
            <a:pPr marL="1266825" indent="-1266825">
              <a:spcBef>
                <a:spcPct val="20000"/>
              </a:spcBef>
            </a:pP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	不同。</a:t>
            </a:r>
          </a:p>
          <a:p>
            <a:pPr marL="1266825" indent="-1266825">
              <a:spcBef>
                <a:spcPct val="20000"/>
              </a:spcBef>
            </a:pP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        这</a:t>
            </a:r>
            <a:r>
              <a:rPr lang="zh-CN" altLang="en-US" sz="2400" b="1" i="1" dirty="0" smtClean="0">
                <a:latin typeface="黑体" pitchFamily="49" charset="-122"/>
                <a:ea typeface="黑体" pitchFamily="49" charset="-122"/>
              </a:rPr>
              <a:t>就导致不同</a:t>
            </a:r>
            <a:r>
              <a:rPr lang="zh-CN" altLang="en-US" sz="2400" b="1" i="1" dirty="0">
                <a:latin typeface="黑体" pitchFamily="49" charset="-122"/>
                <a:ea typeface="黑体" pitchFamily="49" charset="-122"/>
              </a:rPr>
              <a:t>语言编写的程序不能互</a:t>
            </a:r>
            <a:r>
              <a:rPr lang="zh-CN" altLang="en-US" sz="2400" b="1" i="1" dirty="0" smtClean="0">
                <a:latin typeface="黑体" pitchFamily="49" charset="-122"/>
                <a:ea typeface="黑体" pitchFamily="49" charset="-122"/>
              </a:rPr>
              <a:t>操作。</a:t>
            </a:r>
            <a:endParaRPr lang="zh-CN" altLang="en-US" sz="2400" b="1" i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2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2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692275" y="549275"/>
            <a:ext cx="4946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990000"/>
                </a:solidFill>
                <a:ea typeface="楷体_GB2312" pitchFamily="49" charset="-122"/>
              </a:rPr>
              <a:t>1.2</a:t>
            </a:r>
            <a:r>
              <a:rPr lang="en-US" altLang="zh-CN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基本概念</a:t>
            </a:r>
            <a:endParaRPr lang="zh-CN" altLang="en-US" sz="2400">
              <a:solidFill>
                <a:srgbClr val="990000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63588" y="2057400"/>
            <a:ext cx="6356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一、数据与数据结构</a:t>
            </a:r>
            <a:endParaRPr lang="zh-CN" altLang="en-US" sz="240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429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二、数据类型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2000" y="4483100"/>
            <a:ext cx="56705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三、抽象数据类型</a:t>
            </a:r>
            <a:endParaRPr lang="zh-CN" altLang="en-US" sz="24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68313" y="447675"/>
            <a:ext cx="6859587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8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三、抽象数据类型</a:t>
            </a:r>
            <a:endParaRPr lang="zh-CN" altLang="en-US" sz="4000" b="1">
              <a:solidFill>
                <a:srgbClr val="395B3B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000" b="1">
                <a:solidFill>
                  <a:srgbClr val="395B3B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395B3B"/>
                </a:solidFill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395B3B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395B3B"/>
                </a:solidFill>
                <a:ea typeface="楷体_GB2312" pitchFamily="49" charset="-122"/>
              </a:rPr>
              <a:t>bstract</a:t>
            </a:r>
            <a:r>
              <a:rPr lang="en-US" altLang="zh-CN" b="1">
                <a:solidFill>
                  <a:srgbClr val="395B3B"/>
                </a:solidFill>
                <a:ea typeface="楷体_GB2312" pitchFamily="49" charset="-122"/>
              </a:rPr>
              <a:t> D</a:t>
            </a:r>
            <a:r>
              <a:rPr lang="en-US" altLang="zh-CN">
                <a:solidFill>
                  <a:srgbClr val="395B3B"/>
                </a:solidFill>
                <a:ea typeface="楷体_GB2312" pitchFamily="49" charset="-122"/>
              </a:rPr>
              <a:t>ata</a:t>
            </a:r>
            <a:r>
              <a:rPr lang="en-US" altLang="zh-CN" b="1">
                <a:solidFill>
                  <a:srgbClr val="395B3B"/>
                </a:solidFill>
                <a:ea typeface="楷体_GB2312" pitchFamily="49" charset="-122"/>
              </a:rPr>
              <a:t> T</a:t>
            </a:r>
            <a:r>
              <a:rPr lang="en-US" altLang="zh-CN">
                <a:solidFill>
                  <a:srgbClr val="395B3B"/>
                </a:solidFill>
                <a:ea typeface="楷体_GB2312" pitchFamily="49" charset="-122"/>
              </a:rPr>
              <a:t>ype</a:t>
            </a:r>
            <a:r>
              <a:rPr lang="en-US" altLang="zh-CN" b="1">
                <a:solidFill>
                  <a:srgbClr val="395B3B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95B3B"/>
                </a:solidFill>
                <a:ea typeface="楷体_GB2312" pitchFamily="49" charset="-122"/>
              </a:rPr>
              <a:t>简称</a:t>
            </a:r>
            <a:r>
              <a:rPr lang="en-US" altLang="zh-CN" b="1">
                <a:solidFill>
                  <a:srgbClr val="395B3B"/>
                </a:solidFill>
                <a:ea typeface="楷体_GB2312" pitchFamily="49" charset="-122"/>
              </a:rPr>
              <a:t>ADT</a:t>
            </a:r>
            <a:r>
              <a:rPr lang="en-US" altLang="zh-CN">
                <a:solidFill>
                  <a:srgbClr val="395B3B"/>
                </a:solidFill>
                <a:ea typeface="楷体_GB2312" pitchFamily="49" charset="-122"/>
              </a:rPr>
              <a:t>)</a:t>
            </a:r>
            <a:endParaRPr lang="en-US" altLang="zh-CN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68313" y="1989138"/>
            <a:ext cx="820737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>
                <a:solidFill>
                  <a:srgbClr val="30552B"/>
                </a:solidFill>
                <a:latin typeface="楷体_GB2312" pitchFamily="49" charset="-122"/>
                <a:ea typeface="楷体_GB2312" pitchFamily="49" charset="-122"/>
              </a:rPr>
              <a:t>是指一个</a:t>
            </a:r>
            <a:r>
              <a:rPr lang="zh-CN" altLang="en-US" sz="4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数学模型</a:t>
            </a:r>
            <a:r>
              <a:rPr lang="zh-CN" altLang="en-US" sz="4400" b="1">
                <a:solidFill>
                  <a:srgbClr val="30552B"/>
                </a:solidFill>
                <a:latin typeface="楷体_GB2312" pitchFamily="49" charset="-122"/>
                <a:ea typeface="楷体_GB2312" pitchFamily="49" charset="-122"/>
              </a:rPr>
              <a:t>以及定义在此数学模型上的</a:t>
            </a:r>
            <a:r>
              <a:rPr lang="zh-CN" altLang="en-US" sz="4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一组操作</a:t>
            </a:r>
            <a:r>
              <a:rPr lang="zh-CN" altLang="en-US" sz="4400" b="1">
                <a:solidFill>
                  <a:srgbClr val="30552B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40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11188" y="4508500"/>
            <a:ext cx="85328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抽象数据类型与具体实现的语言无关</a:t>
            </a:r>
            <a:endParaRPr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98525" y="598488"/>
            <a:ext cx="74183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抽象数据类型的描述方法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152400" y="2209800"/>
            <a:ext cx="9601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抽象数据类型可用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三元组表示</a:t>
            </a:r>
          </a:p>
          <a:p>
            <a:endParaRPr lang="zh-CN" altLang="en-US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D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是数据对象，</a:t>
            </a:r>
          </a:p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S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D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上的关系集，</a:t>
            </a:r>
          </a:p>
          <a:p>
            <a:pPr>
              <a:lnSpc>
                <a:spcPct val="140000"/>
              </a:lnSpc>
            </a:pP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           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P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是对 </a:t>
            </a: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D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的基本操作集。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11188" y="765175"/>
            <a:ext cx="34559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4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课程作业</a:t>
            </a:r>
            <a:r>
              <a:rPr lang="zh-CN" altLang="en-US" b="1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39750" y="1988840"/>
            <a:ext cx="4680322" cy="413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算法作业：</a:t>
            </a:r>
          </a:p>
          <a:p>
            <a:pPr>
              <a:spcBef>
                <a:spcPct val="100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道数据结构算法；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6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道算法难题；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endParaRPr lang="en-US" altLang="zh-CN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课程实验</a:t>
            </a:r>
            <a:r>
              <a:rPr lang="en-US" altLang="zh-CN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信息检索系统；   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2656"/>
            <a:ext cx="4523804" cy="2913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474742"/>
            <a:ext cx="4523804" cy="3056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77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300038" y="112713"/>
            <a:ext cx="729615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ADT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抽象数据类型名 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数据对象：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数据对象的定义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数据关系：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数据关系的定义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基本操作的定义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} ADT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抽象数据类型名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25450" y="3778250"/>
            <a:ext cx="589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其中基本操作的定义格式为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7308850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基本操作名</a:t>
            </a:r>
            <a:r>
              <a:rPr lang="zh-CN" altLang="en-US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（参数表）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初始条件：</a:t>
            </a:r>
            <a:r>
              <a:rPr lang="en-US" altLang="zh-CN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zh-CN" altLang="en-US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初始条件描述</a:t>
            </a:r>
            <a:r>
              <a:rPr lang="en-US" altLang="zh-CN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操作结果</a:t>
            </a:r>
            <a:r>
              <a:rPr lang="zh-CN" altLang="en-US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〈</a:t>
            </a:r>
            <a:r>
              <a:rPr lang="zh-CN" altLang="en-US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操作结果描述</a:t>
            </a:r>
            <a:r>
              <a:rPr lang="en-US" altLang="zh-CN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〉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899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例如，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定义抽象数据类型“</a:t>
            </a: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复数</a:t>
            </a:r>
            <a:r>
              <a:rPr lang="zh-CN" altLang="en-US" sz="4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-641350" y="2209800"/>
            <a:ext cx="9966325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数据对象：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4000">
                <a:ea typeface="楷体_GB2312" pitchFamily="49" charset="-122"/>
              </a:rPr>
              <a:t>D</a:t>
            </a:r>
            <a:r>
              <a:rPr lang="zh-CN" altLang="en-US" sz="4000">
                <a:ea typeface="楷体_GB2312" pitchFamily="49" charset="-122"/>
              </a:rPr>
              <a:t>＝</a:t>
            </a:r>
            <a:r>
              <a:rPr lang="en-US" altLang="zh-CN" sz="4000">
                <a:ea typeface="楷体_GB2312" pitchFamily="49" charset="-122"/>
              </a:rPr>
              <a:t>{r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en-US" altLang="zh-CN" sz="4000">
                <a:ea typeface="楷体_GB2312" pitchFamily="49" charset="-122"/>
              </a:rPr>
              <a:t>,v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zh-CN" altLang="en-US" sz="4000" b="1">
                <a:solidFill>
                  <a:srgbClr val="3333FF"/>
                </a:solidFill>
                <a:ea typeface="楷体_GB2312" pitchFamily="49" charset="-122"/>
              </a:rPr>
              <a:t>｜</a:t>
            </a:r>
            <a:r>
              <a:rPr lang="en-US" altLang="zh-CN" sz="4000">
                <a:ea typeface="楷体_GB2312" pitchFamily="49" charset="-122"/>
              </a:rPr>
              <a:t>r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en-US" altLang="zh-CN" sz="4000">
                <a:ea typeface="楷体_GB2312" pitchFamily="49" charset="-122"/>
              </a:rPr>
              <a:t>,v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en-US" altLang="zh-CN" sz="4000">
                <a:ea typeface="楷体_GB2312" pitchFamily="49" charset="-122"/>
              </a:rPr>
              <a:t>∈RealSet, i=1,2,…,  }</a:t>
            </a:r>
            <a:endParaRPr lang="en-US" altLang="zh-CN" sz="40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数据关系：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4000">
                <a:ea typeface="楷体_GB2312" pitchFamily="49" charset="-122"/>
              </a:rPr>
              <a:t>R1</a:t>
            </a:r>
            <a:r>
              <a:rPr lang="zh-CN" altLang="en-US" sz="4000">
                <a:ea typeface="楷体_GB2312" pitchFamily="49" charset="-122"/>
              </a:rPr>
              <a:t>＝</a:t>
            </a:r>
            <a:r>
              <a:rPr lang="en-US" altLang="zh-CN" sz="4000">
                <a:ea typeface="楷体_GB2312" pitchFamily="49" charset="-122"/>
              </a:rPr>
              <a:t>{&lt;r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en-US" altLang="zh-CN" sz="4000">
                <a:ea typeface="楷体_GB2312" pitchFamily="49" charset="-122"/>
              </a:rPr>
              <a:t>,v</a:t>
            </a:r>
            <a:r>
              <a:rPr lang="en-US" altLang="zh-CN" sz="4000" baseline="-25000">
                <a:ea typeface="楷体_GB2312" pitchFamily="49" charset="-122"/>
              </a:rPr>
              <a:t>i</a:t>
            </a:r>
            <a:r>
              <a:rPr lang="en-US" altLang="zh-CN" sz="4000">
                <a:ea typeface="楷体_GB2312" pitchFamily="49" charset="-122"/>
              </a:rPr>
              <a:t>&gt; </a:t>
            </a: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| </a:t>
            </a:r>
            <a:r>
              <a:rPr lang="en-US" altLang="zh-CN" sz="4000">
                <a:ea typeface="楷体_GB2312" pitchFamily="49" charset="-122"/>
              </a:rPr>
              <a:t>r</a:t>
            </a:r>
            <a:r>
              <a:rPr lang="en-US" altLang="zh-CN" sz="4000" baseline="-25000">
                <a:ea typeface="楷体_GB2312" pitchFamily="49" charset="-122"/>
              </a:rPr>
              <a:t>1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是复数的实数部分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 sz="4000">
                <a:ea typeface="楷体_GB2312" pitchFamily="49" charset="-122"/>
              </a:rPr>
              <a:t>     </a:t>
            </a:r>
            <a:r>
              <a:rPr lang="en-US" altLang="zh-CN" sz="4000" b="1">
                <a:solidFill>
                  <a:srgbClr val="3333FF"/>
                </a:solidFill>
                <a:ea typeface="楷体_GB2312" pitchFamily="49" charset="-122"/>
              </a:rPr>
              <a:t>| </a:t>
            </a:r>
            <a:r>
              <a:rPr lang="en-US" altLang="zh-CN" sz="4000">
                <a:ea typeface="楷体_GB2312" pitchFamily="49" charset="-122"/>
              </a:rPr>
              <a:t>v</a:t>
            </a:r>
            <a:r>
              <a:rPr lang="en-US" altLang="zh-CN" sz="4000" baseline="-25000">
                <a:ea typeface="楷体_GB2312" pitchFamily="49" charset="-122"/>
              </a:rPr>
              <a:t>2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是复数的虚数部分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4000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558800" y="1355725"/>
            <a:ext cx="378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FF33CC"/>
                </a:solidFill>
                <a:ea typeface="楷体_GB2312" pitchFamily="49" charset="-122"/>
              </a:rPr>
              <a:t>ADT Complex {</a:t>
            </a:r>
            <a:endParaRPr lang="en-US" altLang="zh-CN" b="1">
              <a:solidFill>
                <a:srgbClr val="FF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9388"/>
            <a:ext cx="247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基本操作：</a:t>
            </a:r>
            <a:endParaRPr lang="zh-CN" altLang="en-US" sz="240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73050" y="765175"/>
            <a:ext cx="849463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</a:t>
            </a:r>
            <a:r>
              <a:rPr lang="en-US" altLang="zh-CN" b="1" dirty="0" err="1">
                <a:ea typeface="楷体_GB2312" pitchFamily="49" charset="-122"/>
              </a:rPr>
              <a:t>AssignComplex</a:t>
            </a:r>
            <a:r>
              <a:rPr lang="en-US" altLang="zh-CN" b="1" dirty="0">
                <a:ea typeface="楷体_GB2312" pitchFamily="49" charset="-122"/>
              </a:rPr>
              <a:t>( &amp;Z, v1, v2 )</a:t>
            </a:r>
          </a:p>
          <a:p>
            <a:r>
              <a:rPr lang="en-US" altLang="zh-CN" b="1" dirty="0">
                <a:ea typeface="楷体_GB2312" pitchFamily="49" charset="-122"/>
              </a:rPr>
              <a:t>   </a:t>
            </a:r>
            <a:r>
              <a:rPr lang="zh-CN" altLang="en-US" b="1" dirty="0">
                <a:ea typeface="楷体_GB2312" pitchFamily="49" charset="-122"/>
              </a:rPr>
              <a:t>初始条件：</a:t>
            </a:r>
            <a:r>
              <a:rPr lang="en-US" altLang="zh-CN" b="1" dirty="0">
                <a:ea typeface="楷体_GB2312" pitchFamily="49" charset="-122"/>
              </a:rPr>
              <a:t>&amp;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为非空。</a:t>
            </a:r>
            <a:endParaRPr lang="zh-CN" altLang="en-US" b="1" dirty="0"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操作结果：构造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复数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其实部和虚部</a:t>
            </a: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 分别被赋以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v1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v2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的值。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0" y="3141663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DestroyComplex( &amp;Z)</a:t>
            </a:r>
          </a:p>
          <a:p>
            <a:r>
              <a:rPr lang="en-US" altLang="zh-CN" b="1">
                <a:ea typeface="楷体_GB2312" pitchFamily="49" charset="-122"/>
              </a:rPr>
              <a:t>          </a:t>
            </a:r>
            <a:r>
              <a:rPr lang="zh-CN" altLang="en-US" b="1">
                <a:ea typeface="楷体_GB2312" pitchFamily="49" charset="-122"/>
              </a:rPr>
              <a:t>初始条件：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复数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存在。</a:t>
            </a:r>
            <a:endParaRPr lang="zh-CN" altLang="en-US" b="1">
              <a:ea typeface="楷体_GB2312" pitchFamily="49" charset="-122"/>
            </a:endParaRP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操作结果：复数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被销毁。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50825" y="4868863"/>
            <a:ext cx="9150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GetReal( Z, &amp;realPart )</a:t>
            </a:r>
            <a:endParaRPr lang="en-US" altLang="zh-CN">
              <a:ea typeface="楷体_GB2312" pitchFamily="49" charset="-122"/>
            </a:endParaRPr>
          </a:p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初始条件：复数已存在。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操作结果：用</a:t>
            </a:r>
            <a:r>
              <a:rPr lang="en-US" altLang="zh-CN">
                <a:ea typeface="楷体_GB2312" pitchFamily="49" charset="-122"/>
              </a:rPr>
              <a:t>realPart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返回复数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的实部值。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autoUpdateAnimBg="0"/>
      <p:bldP spid="29696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25450" y="296863"/>
            <a:ext cx="8947150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GetImag( Z, &amp;ImagPart )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初始条件：复数已存在。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操作结果：用</a:t>
            </a:r>
            <a:r>
              <a:rPr lang="en-US" altLang="zh-CN">
                <a:ea typeface="楷体_GB2312" pitchFamily="49" charset="-122"/>
              </a:rPr>
              <a:t>ImagPart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返回复数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的虚部值。</a:t>
            </a:r>
            <a:endParaRPr lang="zh-CN" altLang="en-US"/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81000" y="2655888"/>
            <a:ext cx="85344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Add( z1, z2, &amp;sum 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初始条件：</a:t>
            </a:r>
            <a:r>
              <a:rPr lang="en-US" altLang="zh-CN" dirty="0">
                <a:ea typeface="楷体_GB2312" pitchFamily="49" charset="-122"/>
              </a:rPr>
              <a:t>z1, z2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是复数。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操作结果：用</a:t>
            </a:r>
            <a:r>
              <a:rPr lang="en-US" altLang="zh-CN" dirty="0">
                <a:ea typeface="楷体_GB2312" pitchFamily="49" charset="-122"/>
              </a:rPr>
              <a:t>sum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返回两个复数</a:t>
            </a:r>
            <a:r>
              <a:rPr lang="en-US" altLang="zh-CN" dirty="0">
                <a:ea typeface="楷体_GB2312" pitchFamily="49" charset="-122"/>
              </a:rPr>
              <a:t>z1, z2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   和值。         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28600" y="56229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CC"/>
                </a:solidFill>
                <a:ea typeface="楷体_GB2312" pitchFamily="49" charset="-122"/>
              </a:rPr>
              <a:t>} ADT Complex</a:t>
            </a:r>
            <a:endParaRPr lang="en-US" altLang="zh-CN" sz="2400" b="1">
              <a:solidFill>
                <a:srgbClr val="FF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/>
      <p:bldP spid="29901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288" y="2667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函数调用时的参数传递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827088" y="976313"/>
            <a:ext cx="78486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按值传递：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把实参的值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传到被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调用函数的副本中。被调用函数修改的是副本的值，实参不变。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755650" y="2420938"/>
            <a:ext cx="78486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按引用</a:t>
            </a:r>
            <a:r>
              <a:rPr lang="zh-CN" altLang="en-US" sz="32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传递</a:t>
            </a:r>
            <a:r>
              <a:rPr lang="en-US" altLang="zh-CN" sz="3200" b="1" i="1" dirty="0" smtClean="0">
                <a:solidFill>
                  <a:srgbClr val="3333FF"/>
                </a:solidFill>
                <a:ea typeface="楷体_GB2312" pitchFamily="49" charset="-122"/>
              </a:rPr>
              <a:t>&amp;</a:t>
            </a:r>
            <a:r>
              <a:rPr lang="en-US" altLang="zh-CN" sz="32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被传递的不是实参的值，而是实参的地址。被调用函数通过地址存取被引用的实参，函数执行后实参的值将发生改变。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5724525" y="4365625"/>
            <a:ext cx="3097213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 int a=1;b=2;</a:t>
            </a:r>
          </a:p>
          <a:p>
            <a:r>
              <a:rPr lang="en-US" altLang="zh-CN" sz="2800" b="1">
                <a:ea typeface="楷体_GB2312" pitchFamily="49" charset="-122"/>
              </a:rPr>
              <a:t> swap(a,b);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539750" y="4292600"/>
            <a:ext cx="4967288" cy="23971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void swap(</a:t>
            </a:r>
            <a:r>
              <a:rPr lang="en-US" altLang="zh-CN" sz="2800" b="1" dirty="0" err="1">
                <a:ea typeface="楷体_GB2312" pitchFamily="49" charset="-122"/>
              </a:rPr>
              <a:t>int</a:t>
            </a:r>
            <a:r>
              <a:rPr lang="en-US" altLang="zh-CN" sz="2800" b="1" dirty="0">
                <a:ea typeface="楷体_GB2312" pitchFamily="49" charset="-122"/>
              </a:rPr>
              <a:t> &amp;</a:t>
            </a:r>
            <a:r>
              <a:rPr lang="en-US" altLang="zh-CN" sz="2800" b="1" dirty="0" err="1">
                <a:ea typeface="楷体_GB2312" pitchFamily="49" charset="-122"/>
              </a:rPr>
              <a:t>i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dirty="0" err="1">
                <a:ea typeface="楷体_GB2312" pitchFamily="49" charset="-122"/>
              </a:rPr>
              <a:t>int</a:t>
            </a:r>
            <a:r>
              <a:rPr lang="en-US" altLang="zh-CN" sz="2800" b="1" dirty="0">
                <a:ea typeface="楷体_GB2312" pitchFamily="49" charset="-122"/>
              </a:rPr>
              <a:t> &amp;j)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{  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   </a:t>
            </a:r>
            <a:r>
              <a:rPr lang="en-US" altLang="zh-CN" sz="2800" b="1" dirty="0" err="1">
                <a:ea typeface="楷体_GB2312" pitchFamily="49" charset="-122"/>
              </a:rPr>
              <a:t>int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ea typeface="楷体_GB2312" pitchFamily="49" charset="-122"/>
              </a:rPr>
              <a:t>=j;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   j=</a:t>
            </a:r>
            <a:r>
              <a:rPr lang="en-US" altLang="zh-CN" sz="2800" b="1" dirty="0" err="1">
                <a:ea typeface="楷体_GB2312" pitchFamily="49" charset="-122"/>
              </a:rPr>
              <a:t>i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   </a:t>
            </a:r>
            <a:r>
              <a:rPr lang="en-US" altLang="zh-CN" sz="2800" b="1" dirty="0" err="1">
                <a:ea typeface="楷体_GB2312" pitchFamily="49" charset="-122"/>
              </a:rPr>
              <a:t>i</a:t>
            </a:r>
            <a:r>
              <a:rPr lang="en-US" altLang="zh-CN" sz="2800" b="1" dirty="0">
                <a:ea typeface="楷体_GB2312" pitchFamily="49" charset="-12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楷体_GB2312" pitchFamily="49" charset="-122"/>
              </a:rPr>
              <a:t>  }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292725" y="692150"/>
            <a:ext cx="3671198" cy="584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ea typeface="楷体_GB2312" pitchFamily="49" charset="-122"/>
              </a:rPr>
              <a:t>Add( z1, z2, &amp;sum )</a:t>
            </a:r>
            <a:endParaRPr lang="en-US" altLang="zh-CN" sz="3200" b="1" dirty="0"/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539750" y="4292600"/>
            <a:ext cx="4967288" cy="4762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>
                <a:ea typeface="楷体_GB2312" pitchFamily="49" charset="-122"/>
              </a:rPr>
              <a:t> void swap(int i, int j)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795963" y="5589588"/>
            <a:ext cx="1008285" cy="94615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楷体_GB2312" pitchFamily="49" charset="-122"/>
              </a:rPr>
              <a:t> a=</a:t>
            </a:r>
            <a:r>
              <a:rPr lang="zh-CN" altLang="en-US" sz="2800" b="1" dirty="0">
                <a:ea typeface="楷体_GB2312" pitchFamily="49" charset="-122"/>
              </a:rPr>
              <a:t>？</a:t>
            </a:r>
          </a:p>
          <a:p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b=</a:t>
            </a:r>
            <a:r>
              <a:rPr lang="zh-CN" altLang="en-US" sz="2800" b="1" dirty="0">
                <a:ea typeface="楷体_GB2312" pitchFamily="49" charset="-122"/>
              </a:rPr>
              <a:t>？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76256" y="5589240"/>
            <a:ext cx="1008112" cy="946150"/>
          </a:xfrm>
          <a:prstGeom prst="rect">
            <a:avLst/>
          </a:prstGeom>
          <a:solidFill>
            <a:srgbClr val="C2F2DB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a=2</a:t>
            </a:r>
            <a:endParaRPr lang="zh-CN" altLang="en-US" sz="2800" b="1" dirty="0">
              <a:ea typeface="楷体_GB2312" pitchFamily="49" charset="-122"/>
            </a:endParaRPr>
          </a:p>
          <a:p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b=1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028384" y="5589240"/>
            <a:ext cx="1008112" cy="9461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a=1</a:t>
            </a:r>
            <a:endParaRPr lang="zh-CN" altLang="en-US" sz="2800" b="1" dirty="0">
              <a:ea typeface="楷体_GB2312" pitchFamily="49" charset="-122"/>
            </a:endParaRPr>
          </a:p>
          <a:p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b=2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41" grpId="0" animBg="1" autoUpdateAnimBg="0"/>
      <p:bldP spid="295942" grpId="0" animBg="1" autoUpdateAnimBg="0"/>
      <p:bldP spid="295945" grpId="0" animBg="1" autoUpdateAnimBg="0"/>
      <p:bldP spid="295946" grpId="0" animBg="1" autoUpdateAnimBg="0"/>
      <p:bldP spid="10" grpId="0" animBg="1" autoUpdateAnimBg="0"/>
      <p:bldP spid="11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11188" y="446088"/>
            <a:ext cx="17081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54150"/>
            <a:ext cx="2927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r>
              <a:rPr lang="en-US" altLang="zh-CN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5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9750" y="2533650"/>
            <a:ext cx="2927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en-US" altLang="zh-CN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5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9750" y="3686175"/>
            <a:ext cx="2927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en-US" altLang="zh-CN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5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11188" y="4910138"/>
            <a:ext cx="414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抽象数据类型</a:t>
            </a:r>
            <a:r>
              <a:rPr lang="en-US" altLang="zh-CN" sz="4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5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203575" y="673100"/>
            <a:ext cx="594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计算机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处理的符号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数值、字符等</a:t>
            </a:r>
            <a:r>
              <a:rPr lang="en-US" altLang="zh-CN" sz="24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3467100" y="1628775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  <a:ea typeface="楷体_GB2312" pitchFamily="49" charset="-122"/>
              </a:rPr>
              <a:t>数据集合的个体，数据结构中的</a:t>
            </a:r>
            <a:r>
              <a:rPr lang="zh-CN" altLang="en-US" sz="2400" b="1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基本单位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3635375" y="2708275"/>
            <a:ext cx="550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楷体_GB2312" pitchFamily="49" charset="-122"/>
              </a:rPr>
              <a:t>带</a:t>
            </a:r>
            <a:r>
              <a:rPr lang="zh-CN" altLang="en-US" sz="2400" b="1" dirty="0">
                <a:solidFill>
                  <a:srgbClr val="FF33CC"/>
                </a:solidFill>
                <a:latin typeface="隶书" pitchFamily="49" charset="-122"/>
                <a:ea typeface="楷体_GB2312" pitchFamily="49" charset="-122"/>
              </a:rPr>
              <a:t>结构</a:t>
            </a:r>
            <a:r>
              <a:rPr lang="zh-CN" altLang="en-US" sz="2400" dirty="0">
                <a:latin typeface="隶书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CC"/>
                </a:solidFill>
                <a:latin typeface="隶书" pitchFamily="49" charset="-122"/>
                <a:ea typeface="楷体_GB2312" pitchFamily="49" charset="-122"/>
              </a:rPr>
              <a:t>数据元素</a:t>
            </a:r>
            <a:r>
              <a:rPr lang="zh-CN" altLang="en-US" sz="2400" dirty="0">
                <a:latin typeface="隶书" pitchFamily="49" charset="-122"/>
                <a:ea typeface="楷体_GB2312" pitchFamily="49" charset="-122"/>
              </a:rPr>
              <a:t>的集合（</a:t>
            </a:r>
            <a:r>
              <a:rPr lang="en-US" altLang="zh-CN" sz="2400" dirty="0" smtClean="0">
                <a:latin typeface="隶书" pitchFamily="49" charset="-122"/>
                <a:ea typeface="楷体_GB2312" pitchFamily="49" charset="-122"/>
              </a:rPr>
              <a:t>D</a:t>
            </a:r>
            <a:r>
              <a:rPr lang="en-US" altLang="zh-CN" sz="2400" dirty="0">
                <a:latin typeface="隶书" pitchFamily="49" charset="-122"/>
                <a:ea typeface="楷体_GB2312" pitchFamily="49" charset="-122"/>
              </a:rPr>
              <a:t>,</a:t>
            </a:r>
            <a:r>
              <a:rPr lang="en-US" altLang="zh-CN" sz="2400" dirty="0" smtClean="0">
                <a:latin typeface="隶书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隶书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3635375" y="3860800"/>
            <a:ext cx="550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33CC"/>
                </a:solidFill>
                <a:latin typeface="Arial" charset="0"/>
                <a:ea typeface="楷体_GB2312" pitchFamily="49" charset="-122"/>
              </a:rPr>
              <a:t>（相同结构的）数据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的集合</a:t>
            </a:r>
            <a:r>
              <a:rPr lang="zh-CN" altLang="en-US" sz="2400">
                <a:latin typeface="Arial" charset="0"/>
                <a:ea typeface="楷体_GB2312" pitchFamily="49" charset="-122"/>
              </a:rPr>
              <a:t>和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一组操作</a:t>
            </a: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4859338" y="5084763"/>
            <a:ext cx="4284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charset="0"/>
                <a:ea typeface="楷体_GB2312" pitchFamily="49" charset="-122"/>
              </a:rPr>
              <a:t>数学模型和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一组</a:t>
            </a:r>
            <a:r>
              <a:rPr lang="zh-CN" altLang="en-US" sz="2400" b="1" dirty="0" smtClean="0">
                <a:latin typeface="Arial" charset="0"/>
                <a:ea typeface="楷体_GB2312" pitchFamily="49" charset="-122"/>
              </a:rPr>
              <a:t>操作</a:t>
            </a:r>
            <a:r>
              <a:rPr lang="zh-CN" altLang="en-US" sz="2400" dirty="0" smtClean="0"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2400" dirty="0" smtClean="0">
                <a:latin typeface="Arial" charset="0"/>
                <a:ea typeface="楷体_GB2312" pitchFamily="49" charset="-122"/>
              </a:rPr>
              <a:t>D,S,P</a:t>
            </a:r>
            <a:r>
              <a:rPr lang="zh-CN" altLang="en-US" sz="2400" dirty="0" smtClean="0">
                <a:latin typeface="Arial" charset="0"/>
                <a:ea typeface="楷体_GB2312" pitchFamily="49" charset="-122"/>
              </a:rPr>
              <a:t>）</a:t>
            </a:r>
            <a:endParaRPr lang="zh-CN" altLang="en-US" sz="2400" dirty="0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/>
      <p:bldP spid="300040" grpId="0"/>
      <p:bldP spid="300041" grpId="0"/>
      <p:bldP spid="300042" grpId="0"/>
      <p:bldP spid="3000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87450" y="2265363"/>
            <a:ext cx="7148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1.1   </a:t>
            </a:r>
            <a:r>
              <a:rPr lang="zh-CN" altLang="en-US" sz="5400" b="1">
                <a:ea typeface="楷体_GB2312" pitchFamily="49" charset="-122"/>
              </a:rPr>
              <a:t>数据结构的定位</a:t>
            </a:r>
            <a:endParaRPr lang="zh-CN" altLang="en-US" sz="2400"/>
          </a:p>
        </p:txBody>
      </p:sp>
      <p:sp>
        <p:nvSpPr>
          <p:cNvPr id="62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344863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1.2   </a:t>
            </a:r>
            <a:r>
              <a:rPr lang="zh-CN" altLang="en-US" sz="5400" b="1">
                <a:ea typeface="楷体_GB2312" pitchFamily="49" charset="-122"/>
              </a:rPr>
              <a:t>基本概念</a:t>
            </a:r>
            <a:endParaRPr lang="zh-CN" altLang="en-US" sz="2400"/>
          </a:p>
        </p:txBody>
      </p:sp>
      <p:sp>
        <p:nvSpPr>
          <p:cNvPr id="624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01738" y="4530725"/>
            <a:ext cx="747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  <a:ea typeface="楷体_GB2312" pitchFamily="49" charset="-122"/>
              </a:rPr>
              <a:t>1.3   </a:t>
            </a:r>
            <a:r>
              <a:rPr lang="zh-CN" altLang="en-US" sz="5400" b="1">
                <a:solidFill>
                  <a:srgbClr val="FF0000"/>
                </a:solidFill>
                <a:ea typeface="楷体_GB2312" pitchFamily="49" charset="-122"/>
              </a:rPr>
              <a:t>算法和算法的分析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第一章 绪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7350" y="396875"/>
            <a:ext cx="7080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算法和算法的分析</a:t>
            </a:r>
            <a:endParaRPr lang="zh-CN" altLang="en-US" sz="5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8888" y="1781175"/>
            <a:ext cx="331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一、算法</a:t>
            </a:r>
            <a:endParaRPr lang="zh-CN" altLang="en-US" sz="2400"/>
          </a:p>
        </p:txBody>
      </p:sp>
      <p:sp>
        <p:nvSpPr>
          <p:cNvPr id="6349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二、算法设计的原则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4067175"/>
            <a:ext cx="7885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三、算法效率的度量方法和准则</a:t>
            </a:r>
            <a:endParaRPr lang="zh-CN" altLang="en-US" sz="5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971550" y="1773238"/>
            <a:ext cx="431800" cy="431800"/>
          </a:xfrm>
          <a:custGeom>
            <a:avLst/>
            <a:gdLst>
              <a:gd name="T0" fmla="*/ 0 w 272"/>
              <a:gd name="T1" fmla="*/ 2147483647 h 272"/>
              <a:gd name="T2" fmla="*/ 2147483647 w 272"/>
              <a:gd name="T3" fmla="*/ 2147483647 h 272"/>
              <a:gd name="T4" fmla="*/ 2147483647 w 272"/>
              <a:gd name="T5" fmla="*/ 0 h 272"/>
              <a:gd name="T6" fmla="*/ 0 60000 65536"/>
              <a:gd name="T7" fmla="*/ 0 60000 65536"/>
              <a:gd name="T8" fmla="*/ 0 60000 65536"/>
              <a:gd name="T9" fmla="*/ 0 w 272"/>
              <a:gd name="T10" fmla="*/ 0 h 272"/>
              <a:gd name="T11" fmla="*/ 272 w 27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272">
                <a:moveTo>
                  <a:pt x="0" y="136"/>
                </a:moveTo>
                <a:lnTo>
                  <a:pt x="136" y="272"/>
                </a:lnTo>
                <a:lnTo>
                  <a:pt x="272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098550"/>
            <a:ext cx="82042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是为了解决某类问题而规定的一个有限长的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操作序列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。一个算法必须满足以下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五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个重要特性</a:t>
            </a:r>
            <a:r>
              <a:rPr lang="zh-CN" altLang="en-US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457200" y="4067175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有穷性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确定性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可行性</a:t>
            </a:r>
          </a:p>
          <a:p>
            <a:pPr>
              <a:lnSpc>
                <a:spcPct val="140000"/>
              </a:lnSpc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有输入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有输出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0" y="228600"/>
            <a:ext cx="366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一、算法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369888"/>
            <a:ext cx="8839200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有穷性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对于任意一组合法输入值，在执行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有穷步骤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之后一定能结束，即：算法中的每个步骤都能在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有限时间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内完成；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228600" y="2667000"/>
            <a:ext cx="8591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确定性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对于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每种情况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下所应执行的操作，在算法中都有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确切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的规定。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并在任何条件下，算法都只有一条执行路径；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即对于相同的输入只能够得出相同的输出。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1043608" y="1844824"/>
            <a:ext cx="792003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38150" indent="-43815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算法作业：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20%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；</a:t>
            </a:r>
            <a:endParaRPr kumimoji="0" lang="en-US" altLang="zh-CN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438150" indent="-43815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课堂测验：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6%</a:t>
            </a:r>
            <a:endParaRPr kumimoji="0" lang="en-US" altLang="zh-CN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438150" indent="-438150" eaLnBrk="0" hangingPunct="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课程</a:t>
            </a: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实验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个实验</a:t>
            </a: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34%</a:t>
            </a: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；</a:t>
            </a:r>
            <a:endParaRPr kumimoji="0"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438150" indent="-438150" eaLnBrk="0" hangingPunct="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kumimoji="0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期末考试（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闭卷）：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0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%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；</a:t>
            </a:r>
          </a:p>
          <a:p>
            <a:pPr marL="438150" indent="-438150" eaLnBrk="0" hangingPunct="0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算法附加分：</a:t>
            </a:r>
            <a:r>
              <a:rPr kumimoji="0"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5%</a:t>
            </a:r>
            <a:r>
              <a:rPr kumimoji="0"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；</a:t>
            </a:r>
            <a:endParaRPr kumimoji="0"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12291" name="标题 1"/>
          <p:cNvSpPr txBox="1">
            <a:spLocks/>
          </p:cNvSpPr>
          <p:nvPr/>
        </p:nvSpPr>
        <p:spPr bwMode="auto">
          <a:xfrm>
            <a:off x="467544" y="692696"/>
            <a:ext cx="56610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44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考核方式： </a:t>
            </a:r>
          </a:p>
        </p:txBody>
      </p:sp>
    </p:spTree>
    <p:extLst>
      <p:ext uri="{BB962C8B-B14F-4D97-AF65-F5344CB8AC3E}">
        <p14:creationId xmlns:p14="http://schemas.microsoft.com/office/powerpoint/2010/main" val="6498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3850" y="381000"/>
            <a:ext cx="851535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可行性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算法中的所有操作都必须</a:t>
            </a:r>
            <a:r>
              <a:rPr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足够基本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，都可以通过已经实现的基本操作运算有限次实现之；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409575" y="2914650"/>
            <a:ext cx="858202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有输入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作为算法加工对象的量值，通常体现为算法中的一组变量。有些输入量需要在算法执行过程中输入，而有的算法表面上可以没有输入，实际上已被嵌入算法之中；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1203325"/>
            <a:ext cx="8610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有输出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 它是一组与</a:t>
            </a:r>
            <a:r>
              <a:rPr lang="zh-CN" altLang="en-US" sz="4000" dirty="0">
                <a:ea typeface="楷体_GB2312" pitchFamily="49" charset="-122"/>
              </a:rPr>
              <a:t>“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4000" dirty="0">
                <a:ea typeface="楷体_GB2312" pitchFamily="49" charset="-122"/>
              </a:rPr>
              <a:t>”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有确</a:t>
            </a:r>
          </a:p>
          <a:p>
            <a:pPr>
              <a:lnSpc>
                <a:spcPct val="125000"/>
              </a:lnSpc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定关系的量值，是算法进行信息加工后得到的结果，这种确定关系即为算法的功能。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87350" y="396875"/>
            <a:ext cx="7080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算法和算法的分析</a:t>
            </a:r>
            <a:endParaRPr lang="zh-CN" altLang="en-US" sz="5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8888" y="1781175"/>
            <a:ext cx="331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一、算法</a:t>
            </a:r>
            <a:endParaRPr lang="zh-CN" altLang="en-US" sz="2400"/>
          </a:p>
        </p:txBody>
      </p:sp>
      <p:sp>
        <p:nvSpPr>
          <p:cNvPr id="6861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二、算法设计的原则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4067175"/>
            <a:ext cx="7885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三、算法效率的度量方法和准则</a:t>
            </a:r>
            <a:endParaRPr lang="zh-CN" altLang="en-US" sz="5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2326" name="Freeform 6"/>
          <p:cNvSpPr>
            <a:spLocks/>
          </p:cNvSpPr>
          <p:nvPr/>
        </p:nvSpPr>
        <p:spPr bwMode="auto">
          <a:xfrm>
            <a:off x="971550" y="2852738"/>
            <a:ext cx="431800" cy="431800"/>
          </a:xfrm>
          <a:custGeom>
            <a:avLst/>
            <a:gdLst>
              <a:gd name="T0" fmla="*/ 0 w 272"/>
              <a:gd name="T1" fmla="*/ 2147483647 h 272"/>
              <a:gd name="T2" fmla="*/ 2147483647 w 272"/>
              <a:gd name="T3" fmla="*/ 2147483647 h 272"/>
              <a:gd name="T4" fmla="*/ 2147483647 w 272"/>
              <a:gd name="T5" fmla="*/ 0 h 272"/>
              <a:gd name="T6" fmla="*/ 0 60000 65536"/>
              <a:gd name="T7" fmla="*/ 0 60000 65536"/>
              <a:gd name="T8" fmla="*/ 0 60000 65536"/>
              <a:gd name="T9" fmla="*/ 0 w 272"/>
              <a:gd name="T10" fmla="*/ 0 h 272"/>
              <a:gd name="T11" fmla="*/ 272 w 27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272">
                <a:moveTo>
                  <a:pt x="0" y="136"/>
                </a:moveTo>
                <a:lnTo>
                  <a:pt x="136" y="272"/>
                </a:lnTo>
                <a:lnTo>
                  <a:pt x="272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306388"/>
            <a:ext cx="60896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二、算法设计的原则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932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设计算法时，通常应考虑达到以下目标：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33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600200" y="2227263"/>
            <a:ext cx="3338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1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正确性</a:t>
            </a:r>
          </a:p>
        </p:txBody>
      </p:sp>
      <p:sp>
        <p:nvSpPr>
          <p:cNvPr id="31334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00200" y="3217863"/>
            <a:ext cx="3332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2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可读性</a:t>
            </a:r>
          </a:p>
        </p:txBody>
      </p:sp>
      <p:sp>
        <p:nvSpPr>
          <p:cNvPr id="31335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20838" y="4208463"/>
            <a:ext cx="3338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3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健壮性</a:t>
            </a:r>
          </a:p>
        </p:txBody>
      </p:sp>
      <p:sp>
        <p:nvSpPr>
          <p:cNvPr id="313351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00200" y="5199063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4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高效率与低存储量需求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  <p:bldP spid="313349" grpId="0"/>
      <p:bldP spid="313350" grpId="0"/>
      <p:bldP spid="3133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69925" y="293688"/>
            <a:ext cx="43338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正确性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34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算法应当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 dirty="0" smtClean="0"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规格说明</a:t>
            </a:r>
            <a:r>
              <a:rPr lang="zh-CN" altLang="en-US" b="1" dirty="0" smtClean="0"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方式给出的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12725" y="2362200"/>
            <a:ext cx="85502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其次，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对算法是否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正确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理解可以有以下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四个层次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990600" y="3854450"/>
            <a:ext cx="6981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程序中不含语法错误；</a:t>
            </a:r>
            <a:endParaRPr lang="zh-CN" altLang="en-US" sz="2400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974725" y="4752975"/>
            <a:ext cx="76358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09613" indent="-709613">
              <a:lnSpc>
                <a:spcPct val="120000"/>
              </a:lnSpc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程序对于</a:t>
            </a:r>
            <a:r>
              <a:rPr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几组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输入数据能够得出满足要求的结果；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39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868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．程序对于精心选择的、典型、苛刻且带有刁难性的几组输入数据能够得出满足要求的结果；</a:t>
            </a:r>
            <a:endParaRPr lang="zh-CN" altLang="en-US" sz="2400">
              <a:solidFill>
                <a:srgbClr val="3333FF"/>
              </a:solidFill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568325" y="4403725"/>
            <a:ext cx="82708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通常以</a:t>
            </a:r>
            <a:r>
              <a:rPr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sz="4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层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意义的正确性作为衡量一个算法是否合格的标准。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365125" y="2711450"/>
            <a:ext cx="87788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程序对于一切合法的输入数据都能得出满足要求的结果；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utoUpdateAnimBg="0"/>
      <p:bldP spid="317443" grpId="0" autoUpdateAnimBg="0"/>
      <p:bldP spid="31744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47800" y="654050"/>
            <a:ext cx="41322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5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可读性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539750" y="1905000"/>
            <a:ext cx="82994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算法主要是为了人的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阅读与交流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，其次才是为计算机执行。因此算法应该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易于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人的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；另一方面，晦涩难读的程序易于隐藏较多错误而难以调试；</a:t>
            </a:r>
          </a:p>
          <a:p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736725" y="228600"/>
            <a:ext cx="3155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5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健壮性</a:t>
            </a:r>
            <a:endParaRPr lang="zh-CN" altLang="en-US" sz="24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05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输入的数据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非法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时，算法应当恰当地作出反映或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进行相应处理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，而不是产生莫名奇妙的输出结果。并且，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处理出错的方法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不应是中断程序的执行，而应是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表示错误或错误性质的值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，以便在更高的抽象层次上进行处理。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3400" y="763588"/>
            <a:ext cx="7194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48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．高效率与低存储量需求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7848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ea typeface="楷体_GB2312" pitchFamily="49" charset="-122"/>
              </a:rPr>
              <a:t>通常，效率指的是</a:t>
            </a:r>
            <a:r>
              <a:rPr lang="zh-CN" altLang="en-US" sz="4000" b="1">
                <a:solidFill>
                  <a:srgbClr val="FF33CC"/>
                </a:solidFill>
                <a:ea typeface="楷体_GB2312" pitchFamily="49" charset="-122"/>
              </a:rPr>
              <a:t>算法执行时间</a:t>
            </a:r>
            <a:r>
              <a:rPr lang="en-US" altLang="zh-CN" sz="4000" b="1">
                <a:ea typeface="楷体_GB2312" pitchFamily="49" charset="-122"/>
              </a:rPr>
              <a:t>;</a:t>
            </a:r>
            <a:r>
              <a:rPr lang="zh-CN" altLang="en-US" sz="4000" b="1">
                <a:ea typeface="楷体_GB2312" pitchFamily="49" charset="-122"/>
              </a:rPr>
              <a:t>存储量指的是算法执行过程中</a:t>
            </a:r>
            <a:r>
              <a:rPr lang="zh-CN" altLang="en-US" sz="4000" b="1">
                <a:solidFill>
                  <a:srgbClr val="FF33CC"/>
                </a:solidFill>
                <a:ea typeface="楷体_GB2312" pitchFamily="49" charset="-122"/>
              </a:rPr>
              <a:t>所需的最大存储空间</a:t>
            </a:r>
            <a:r>
              <a:rPr lang="zh-CN" altLang="en-US" sz="4000" b="1">
                <a:ea typeface="楷体_GB2312" pitchFamily="49" charset="-122"/>
              </a:rPr>
              <a:t>。两者都与问题的规模有关。在有些情况下，两者相互矛盾。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87350" y="396875"/>
            <a:ext cx="7080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5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算法和算法的分析</a:t>
            </a:r>
            <a:endParaRPr lang="zh-CN" altLang="en-US" sz="5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7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8888" y="1781175"/>
            <a:ext cx="331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一、算法</a:t>
            </a:r>
            <a:endParaRPr lang="zh-CN" altLang="en-US" sz="2400"/>
          </a:p>
        </p:txBody>
      </p:sp>
      <p:sp>
        <p:nvSpPr>
          <p:cNvPr id="7578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二、算法设计的原则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4067175"/>
            <a:ext cx="7885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三、算法效率的度量方法和准则</a:t>
            </a:r>
            <a:endParaRPr lang="zh-CN" altLang="en-US" sz="5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4614" name="Freeform 6"/>
          <p:cNvSpPr>
            <a:spLocks/>
          </p:cNvSpPr>
          <p:nvPr/>
        </p:nvSpPr>
        <p:spPr bwMode="auto">
          <a:xfrm>
            <a:off x="1042988" y="4076700"/>
            <a:ext cx="431800" cy="431800"/>
          </a:xfrm>
          <a:custGeom>
            <a:avLst/>
            <a:gdLst>
              <a:gd name="T0" fmla="*/ 0 w 272"/>
              <a:gd name="T1" fmla="*/ 2147483647 h 272"/>
              <a:gd name="T2" fmla="*/ 2147483647 w 272"/>
              <a:gd name="T3" fmla="*/ 2147483647 h 272"/>
              <a:gd name="T4" fmla="*/ 2147483647 w 272"/>
              <a:gd name="T5" fmla="*/ 0 h 272"/>
              <a:gd name="T6" fmla="*/ 0 60000 65536"/>
              <a:gd name="T7" fmla="*/ 0 60000 65536"/>
              <a:gd name="T8" fmla="*/ 0 60000 65536"/>
              <a:gd name="T9" fmla="*/ 0 w 272"/>
              <a:gd name="T10" fmla="*/ 0 h 272"/>
              <a:gd name="T11" fmla="*/ 272 w 27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272">
                <a:moveTo>
                  <a:pt x="0" y="136"/>
                </a:moveTo>
                <a:lnTo>
                  <a:pt x="136" y="272"/>
                </a:lnTo>
                <a:lnTo>
                  <a:pt x="272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539552" y="116632"/>
            <a:ext cx="3455987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教学进度</a:t>
            </a:r>
            <a:r>
              <a:rPr lang="en-US" altLang="zh-CN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4000" b="1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08720"/>
            <a:ext cx="79928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531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三、算法效率的度量方法和准则</a:t>
            </a:r>
            <a:endParaRPr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441325" y="2270125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通常有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两种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衡量算法效率的方法</a:t>
            </a:r>
            <a:r>
              <a:rPr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426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4800" b="1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事后统计法</a:t>
            </a:r>
            <a:endParaRPr lang="zh-CN" altLang="en-US" sz="5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1524000" y="5424488"/>
            <a:ext cx="4451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事前分析估算法</a:t>
            </a:r>
            <a:endParaRPr lang="zh-CN" altLang="en-US" sz="2400">
              <a:solidFill>
                <a:srgbClr val="3333FF"/>
              </a:solidFill>
            </a:endParaRP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457200" y="3778250"/>
            <a:ext cx="75501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。必须执行程序</a:t>
            </a:r>
          </a:p>
          <a:p>
            <a:pPr>
              <a:lnSpc>
                <a:spcPct val="120000"/>
              </a:lnSpc>
            </a:pP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。其它因素掩盖算法本质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39800" y="762000"/>
            <a:ext cx="7499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算法执行</a:t>
            </a:r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相关的</a:t>
            </a:r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因素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539552" y="5229200"/>
            <a:ext cx="50738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算法选用的</a:t>
            </a:r>
            <a:r>
              <a:rPr lang="zh-CN" altLang="en-US" sz="4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策略；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539552" y="4365104"/>
            <a:ext cx="40446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问题的</a:t>
            </a:r>
            <a:r>
              <a:rPr lang="zh-CN" altLang="en-US" sz="40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规模；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533400" y="3581400"/>
            <a:ext cx="5065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编写程序的</a:t>
            </a:r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519112" y="2780928"/>
            <a:ext cx="866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编译程序产生的</a:t>
            </a:r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机器代码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的质量；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539552" y="1916832"/>
            <a:ext cx="6611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计算机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执行指令的速度；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/>
      <p:bldP spid="327684" grpId="0" autoUpdateAnimBg="0"/>
      <p:bldP spid="327685" grpId="0" autoUpdateAnimBg="0"/>
      <p:bldP spid="327686" grpId="0" autoUpdateAnimBg="0"/>
      <p:bldP spid="32768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889000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两种评估算法执行时间的方法：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84213" y="1819275"/>
            <a:ext cx="79200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0" indent="-635000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</a:rPr>
              <a:t>1</a:t>
            </a:r>
            <a:r>
              <a:rPr lang="zh-CN" altLang="en-US" sz="3200" b="1" dirty="0" smtClean="0">
                <a:ea typeface="楷体_GB2312" pitchFamily="49" charset="-122"/>
              </a:rPr>
              <a:t>。</a:t>
            </a:r>
            <a:r>
              <a:rPr lang="zh-CN" altLang="en-US" sz="3200" b="1" dirty="0" smtClean="0">
                <a:solidFill>
                  <a:srgbClr val="6600FF"/>
                </a:solidFill>
                <a:ea typeface="楷体_GB2312" pitchFamily="49" charset="-122"/>
              </a:rPr>
              <a:t>关键操作</a:t>
            </a:r>
            <a:r>
              <a:rPr lang="zh-CN" altLang="en-US" sz="3200" b="1" dirty="0">
                <a:solidFill>
                  <a:srgbClr val="6600FF"/>
                </a:solidFill>
                <a:ea typeface="楷体_GB2312" pitchFamily="49" charset="-122"/>
              </a:rPr>
              <a:t>计数</a:t>
            </a:r>
            <a:r>
              <a:rPr lang="en-US" altLang="zh-CN" sz="3200" b="1" dirty="0">
                <a:solidFill>
                  <a:srgbClr val="6600FF"/>
                </a:solidFill>
                <a:ea typeface="楷体_GB2312" pitchFamily="49" charset="-122"/>
              </a:rPr>
              <a:t>:</a:t>
            </a:r>
            <a:r>
              <a:rPr lang="en-US" altLang="zh-CN" sz="3200" b="1" dirty="0">
                <a:ea typeface="楷体_GB2312" pitchFamily="49" charset="-122"/>
              </a:rPr>
              <a:t>  </a:t>
            </a:r>
            <a:r>
              <a:rPr lang="zh-CN" altLang="en-US" sz="3200" b="1" dirty="0">
                <a:ea typeface="楷体_GB2312" pitchFamily="49" charset="-122"/>
              </a:rPr>
              <a:t>找出一个或多个</a:t>
            </a:r>
            <a:r>
              <a:rPr lang="zh-CN" altLang="en-US" sz="3200" b="1" dirty="0">
                <a:solidFill>
                  <a:srgbClr val="FF33CC"/>
                </a:solidFill>
                <a:ea typeface="楷体_GB2312" pitchFamily="49" charset="-122"/>
              </a:rPr>
              <a:t>关键操作</a:t>
            </a:r>
            <a:r>
              <a:rPr lang="zh-CN" altLang="en-US" sz="3200" b="1" dirty="0">
                <a:ea typeface="楷体_GB2312" pitchFamily="49" charset="-122"/>
              </a:rPr>
              <a:t>，确定这些关键操作的执行次数。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4213" y="3186113"/>
            <a:ext cx="7559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。</a:t>
            </a:r>
            <a:r>
              <a:rPr lang="zh-CN" altLang="en-US" sz="3200" b="1">
                <a:solidFill>
                  <a:srgbClr val="6600FF"/>
                </a:solidFill>
                <a:ea typeface="楷体_GB2312" pitchFamily="49" charset="-122"/>
              </a:rPr>
              <a:t>总执行步数：</a:t>
            </a:r>
            <a:r>
              <a:rPr lang="zh-CN" altLang="en-US" sz="3200" b="1">
                <a:ea typeface="楷体_GB2312" pitchFamily="49" charset="-122"/>
              </a:rPr>
              <a:t>程序中所有</a:t>
            </a:r>
            <a:r>
              <a:rPr lang="zh-CN" altLang="en-US" sz="3200" b="1">
                <a:solidFill>
                  <a:srgbClr val="FF33CC"/>
                </a:solidFill>
                <a:ea typeface="楷体_GB2312" pitchFamily="49" charset="-122"/>
              </a:rPr>
              <a:t>语句的执行次数</a:t>
            </a:r>
            <a:r>
              <a:rPr lang="zh-CN" altLang="en-US" sz="3200" b="1">
                <a:ea typeface="楷体_GB2312" pitchFamily="49" charset="-122"/>
              </a:rPr>
              <a:t>（语句频度）之和。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0" y="620713"/>
            <a:ext cx="6445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例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一</a:t>
            </a:r>
          </a:p>
          <a:p>
            <a:endParaRPr lang="zh-CN" altLang="en-US" b="1">
              <a:solidFill>
                <a:srgbClr val="FF33CC"/>
              </a:solidFill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两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个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矩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阵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相</a:t>
            </a:r>
          </a:p>
          <a:p>
            <a:r>
              <a:rPr lang="zh-CN" altLang="en-US" b="1">
                <a:solidFill>
                  <a:srgbClr val="FF33CC"/>
                </a:solidFill>
                <a:ea typeface="楷体_GB2312" pitchFamily="49" charset="-122"/>
              </a:rPr>
              <a:t>乘</a:t>
            </a:r>
            <a:endParaRPr lang="zh-CN" altLang="en-US" sz="2400" b="1">
              <a:solidFill>
                <a:srgbClr val="FF33CC"/>
              </a:solidFill>
              <a:ea typeface="楷体_GB2312" pitchFamily="49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7807325" cy="587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void </a:t>
            </a:r>
            <a:r>
              <a:rPr lang="en-US" altLang="zh-CN"/>
              <a:t>mult(</a:t>
            </a:r>
            <a:r>
              <a:rPr lang="en-US" altLang="zh-CN" b="1"/>
              <a:t>int</a:t>
            </a:r>
            <a:r>
              <a:rPr lang="en-US" altLang="zh-CN"/>
              <a:t> a[], </a:t>
            </a:r>
            <a:r>
              <a:rPr lang="en-US" altLang="zh-CN" b="1"/>
              <a:t>int</a:t>
            </a:r>
            <a:r>
              <a:rPr lang="en-US" altLang="zh-CN"/>
              <a:t> b[], </a:t>
            </a:r>
            <a:r>
              <a:rPr lang="en-US" altLang="zh-CN" b="1"/>
              <a:t>int&amp;</a:t>
            </a:r>
            <a:r>
              <a:rPr lang="en-US" altLang="zh-CN"/>
              <a:t> c[] ) </a:t>
            </a:r>
            <a:r>
              <a:rPr lang="en-US" altLang="zh-CN" b="1"/>
              <a:t>{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333399"/>
                </a:solidFill>
              </a:rPr>
              <a:t>//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以二维数组存储矩阵元素，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c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为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a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b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的乘积</a:t>
            </a:r>
            <a:endParaRPr lang="zh-CN" altLang="en-US" b="1">
              <a:solidFill>
                <a:srgbClr val="6600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6600CC"/>
                </a:solidFill>
              </a:rPr>
              <a:t>   </a:t>
            </a:r>
            <a:r>
              <a:rPr lang="en-US" altLang="zh-CN" b="1">
                <a:solidFill>
                  <a:srgbClr val="6600CC"/>
                </a:solidFill>
              </a:rPr>
              <a:t>for</a:t>
            </a:r>
            <a:r>
              <a:rPr lang="en-US" altLang="zh-CN"/>
              <a:t> (i=1; i&lt;=n; ++i)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en-US" altLang="zh-CN" b="1">
                <a:solidFill>
                  <a:srgbClr val="6600CC"/>
                </a:solidFill>
              </a:rPr>
              <a:t>for</a:t>
            </a:r>
            <a:r>
              <a:rPr lang="en-US" altLang="zh-CN"/>
              <a:t> (j=1; j&lt;=n; ++j) </a:t>
            </a:r>
            <a:r>
              <a:rPr lang="en-US" altLang="zh-CN" b="1"/>
              <a:t>{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c[i,j] = 0;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</a:t>
            </a:r>
            <a:r>
              <a:rPr lang="en-US" altLang="zh-CN" b="1">
                <a:solidFill>
                  <a:srgbClr val="6600CC"/>
                </a:solidFill>
              </a:rPr>
              <a:t>for</a:t>
            </a:r>
            <a:r>
              <a:rPr lang="en-US" altLang="zh-CN"/>
              <a:t> (k=1; k&lt;=n; </a:t>
            </a:r>
            <a:r>
              <a:rPr lang="en-US" altLang="zh-CN" b="1"/>
              <a:t>++</a:t>
            </a:r>
            <a:r>
              <a:rPr lang="en-US" altLang="zh-CN"/>
              <a:t>k)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CC3300"/>
                </a:solidFill>
              </a:rPr>
              <a:t>c[i,j] += a[i,k]</a:t>
            </a:r>
            <a:r>
              <a:rPr lang="en-US" altLang="zh-CN" b="1">
                <a:solidFill>
                  <a:srgbClr val="CC3300"/>
                </a:solidFill>
              </a:rPr>
              <a:t>*</a:t>
            </a:r>
            <a:r>
              <a:rPr lang="en-US" altLang="zh-CN">
                <a:solidFill>
                  <a:srgbClr val="CC3300"/>
                </a:solidFill>
              </a:rPr>
              <a:t>b[k,j];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en-US" altLang="zh-CN" b="1"/>
              <a:t>} </a:t>
            </a:r>
            <a:r>
              <a:rPr lang="en-US" altLang="zh-CN"/>
              <a:t>//for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en-US" altLang="zh-CN" b="1"/>
              <a:t>} </a:t>
            </a:r>
            <a:r>
              <a:rPr lang="en-US" altLang="zh-CN"/>
              <a:t>//mult</a:t>
            </a:r>
            <a:endParaRPr lang="en-US" altLang="zh-CN" b="1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731000" y="1484313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 n+1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6804025" y="213360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n(n+1)</a:t>
            </a:r>
            <a:endParaRPr lang="en-US" altLang="zh-CN" b="1" baseline="30000">
              <a:solidFill>
                <a:srgbClr val="FF33CC"/>
              </a:solidFill>
            </a:endParaRP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6804025" y="278765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n</a:t>
            </a:r>
            <a:r>
              <a:rPr lang="en-US" altLang="zh-CN" b="1" baseline="30000">
                <a:solidFill>
                  <a:srgbClr val="FF33CC"/>
                </a:solidFill>
              </a:rPr>
              <a:t>2</a:t>
            </a:r>
            <a:r>
              <a:rPr lang="en-US" altLang="zh-CN">
                <a:solidFill>
                  <a:srgbClr val="FF33CC"/>
                </a:solidFill>
              </a:rPr>
              <a:t> 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6784975" y="3500438"/>
            <a:ext cx="210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n</a:t>
            </a:r>
            <a:r>
              <a:rPr lang="en-US" altLang="zh-CN" b="1" baseline="30000">
                <a:solidFill>
                  <a:srgbClr val="FF33CC"/>
                </a:solidFill>
              </a:rPr>
              <a:t>2</a:t>
            </a:r>
            <a:r>
              <a:rPr lang="en-US" altLang="zh-CN" b="1">
                <a:solidFill>
                  <a:srgbClr val="FF33CC"/>
                </a:solidFill>
              </a:rPr>
              <a:t> (n+1)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6780213" y="4149725"/>
            <a:ext cx="218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</a:rPr>
              <a:t>n</a:t>
            </a:r>
            <a:r>
              <a:rPr lang="en-US" altLang="zh-CN" b="1" baseline="30000">
                <a:solidFill>
                  <a:srgbClr val="FF33CC"/>
                </a:solidFill>
              </a:rPr>
              <a:t>3</a:t>
            </a:r>
            <a:r>
              <a:rPr lang="en-US" altLang="zh-CN" b="1">
                <a:solidFill>
                  <a:srgbClr val="FF33CC"/>
                </a:solidFill>
              </a:rPr>
              <a:t> 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221288" y="5084763"/>
            <a:ext cx="431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33CC"/>
                </a:solidFill>
              </a:rPr>
              <a:t>n</a:t>
            </a:r>
            <a:r>
              <a:rPr lang="en-US" altLang="zh-CN" b="1" baseline="30000">
                <a:solidFill>
                  <a:srgbClr val="FF33CC"/>
                </a:solidFill>
              </a:rPr>
              <a:t>3</a:t>
            </a:r>
            <a:r>
              <a:rPr lang="en-US" altLang="zh-CN" b="1">
                <a:solidFill>
                  <a:srgbClr val="FF33CC"/>
                </a:solidFill>
              </a:rPr>
              <a:t> </a:t>
            </a:r>
            <a:r>
              <a:rPr lang="zh-CN" altLang="en-US" b="1">
                <a:solidFill>
                  <a:srgbClr val="FF33CC"/>
                </a:solidFill>
              </a:rPr>
              <a:t>＋ </a:t>
            </a:r>
            <a:r>
              <a:rPr lang="en-US" altLang="zh-CN" b="1">
                <a:solidFill>
                  <a:srgbClr val="FF33CC"/>
                </a:solidFill>
              </a:rPr>
              <a:t>3n</a:t>
            </a:r>
            <a:r>
              <a:rPr lang="en-US" altLang="zh-CN" b="1" baseline="30000">
                <a:solidFill>
                  <a:srgbClr val="FF33CC"/>
                </a:solidFill>
              </a:rPr>
              <a:t>2 </a:t>
            </a:r>
            <a:r>
              <a:rPr lang="zh-CN" altLang="en-US" b="1">
                <a:solidFill>
                  <a:srgbClr val="FF33CC"/>
                </a:solidFill>
              </a:rPr>
              <a:t>＋</a:t>
            </a:r>
            <a:r>
              <a:rPr lang="en-US" altLang="zh-CN" b="1">
                <a:solidFill>
                  <a:srgbClr val="FF33CC"/>
                </a:solidFill>
              </a:rPr>
              <a:t>2n</a:t>
            </a:r>
            <a:r>
              <a:rPr lang="zh-CN" altLang="en-US" b="1">
                <a:solidFill>
                  <a:srgbClr val="FF33CC"/>
                </a:solidFill>
              </a:rPr>
              <a:t>＋</a:t>
            </a:r>
            <a:r>
              <a:rPr lang="en-US" altLang="zh-CN" b="1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5437188" y="5876925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n</a:t>
            </a:r>
            <a:r>
              <a:rPr lang="en-US" altLang="zh-CN" b="1" baseline="30000">
                <a:solidFill>
                  <a:srgbClr val="FF33CC"/>
                </a:solidFill>
              </a:rPr>
              <a:t>3</a:t>
            </a:r>
            <a:endParaRPr lang="en-US" altLang="zh-CN" b="1">
              <a:solidFill>
                <a:srgbClr val="FF33CC"/>
              </a:solidFill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843213" y="5084763"/>
            <a:ext cx="2952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总执行步数：</a:t>
            </a:r>
            <a:endParaRPr lang="zh-CN" altLang="en-US" sz="3200" b="1">
              <a:solidFill>
                <a:srgbClr val="FF33CC"/>
              </a:solidFill>
            </a:endParaRP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484438" y="5883275"/>
            <a:ext cx="3095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关键操作计数：</a:t>
            </a:r>
            <a:endParaRPr lang="zh-CN" altLang="en-US" sz="3200" b="1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/>
      <p:bldP spid="331782" grpId="0"/>
      <p:bldP spid="331783" grpId="0"/>
      <p:bldP spid="331784" grpId="0"/>
      <p:bldP spid="331785" grpId="0"/>
      <p:bldP spid="33178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97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3200" b="1">
                <a:solidFill>
                  <a:srgbClr val="6600FF"/>
                </a:solidFill>
                <a:ea typeface="楷体_GB2312" pitchFamily="49" charset="-122"/>
              </a:rPr>
              <a:t>两种方法都不能够精确地描述时间复杂度：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4978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关键操作计数：忽略了其他操作；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总执行步数：</a:t>
            </a:r>
            <a:r>
              <a:rPr lang="zh-CN" altLang="en-US" sz="3200" b="1" dirty="0">
                <a:ea typeface="楷体_GB2312" pitchFamily="49" charset="-122"/>
              </a:rPr>
              <a:t>“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执行步</a:t>
            </a:r>
            <a:r>
              <a:rPr lang="zh-CN" altLang="en-US" sz="3200" b="1" dirty="0">
                <a:ea typeface="楷体_GB2312" pitchFamily="49" charset="-122"/>
              </a:rPr>
              <a:t>”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的概念不精确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396875" y="2584450"/>
            <a:ext cx="8135938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但是，如果两个程序之间的总执行步数（或操作计数）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相差非常大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可以非常肯定的预测时间复杂度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2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3200" b="1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    如</a:t>
            </a:r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3n</a:t>
            </a:r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与  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100n</a:t>
            </a:r>
            <a:r>
              <a:rPr lang="en-US" altLang="zh-CN" sz="3200" b="1" baseline="30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endParaRPr lang="en-US" altLang="zh-CN" sz="3200" b="1" dirty="0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395288" y="5084763"/>
            <a:ext cx="82089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如果两个算法的总执行步数在规模上有至少</a:t>
            </a:r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一个数量级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的差距，则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可以比较这两个算法的时间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复杂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度。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/>
      <p:bldP spid="33382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468313" y="993775"/>
            <a:ext cx="777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前面矩阵相乘算法的总执行步数：</a:t>
            </a: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200" b="1">
                <a:latin typeface="仿宋_GB2312" pitchFamily="49" charset="-122"/>
                <a:ea typeface="仿宋_GB2312" pitchFamily="49" charset="-122"/>
              </a:rPr>
              <a:t>         </a:t>
            </a:r>
            <a:r>
              <a:rPr lang="en-US" altLang="zh-CN" sz="3200" b="1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f(n) =</a:t>
            </a:r>
            <a:r>
              <a:rPr lang="en-US" altLang="zh-CN" sz="32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200" b="1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2n</a:t>
            </a:r>
            <a:r>
              <a:rPr lang="en-US" altLang="zh-CN" sz="3200" b="1" baseline="30000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sz="3200" b="1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 + 3n</a:t>
            </a:r>
            <a:r>
              <a:rPr lang="en-US" altLang="zh-CN" sz="3200" b="1" baseline="30000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3200" b="1">
                <a:solidFill>
                  <a:srgbClr val="990099"/>
                </a:solidFill>
                <a:latin typeface="仿宋_GB2312" pitchFamily="49" charset="-122"/>
                <a:ea typeface="仿宋_GB2312" pitchFamily="49" charset="-122"/>
              </a:rPr>
              <a:t> + 2n +1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315913"/>
            <a:ext cx="8229600" cy="1143001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FF33CC"/>
                </a:solidFill>
                <a:ea typeface="楷体_GB2312" pitchFamily="49" charset="-122"/>
              </a:rPr>
              <a:t>时间复杂度的渐进表示法：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395288" y="2133600"/>
            <a:ext cx="87487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趋于无穷大时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把总执行步数函数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f(n)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的数量级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称为算法的</a:t>
            </a:r>
            <a:r>
              <a:rPr lang="zh-CN" altLang="en-US" sz="32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渐近时间复杂度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T(n)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187624" y="3284984"/>
            <a:ext cx="7058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T(n) = </a:t>
            </a:r>
            <a:r>
              <a:rPr lang="en-US" altLang="zh-CN" sz="3200" b="1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32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611188" y="5480893"/>
            <a:ext cx="82454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即：随着问题规模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的增长，算法执行时间的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增长率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T(n)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增长率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相同。</a:t>
            </a:r>
          </a:p>
        </p:txBody>
      </p:sp>
      <p:graphicFrame>
        <p:nvGraphicFramePr>
          <p:cNvPr id="33792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843808" y="4581128"/>
          <a:ext cx="2719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4" imgW="838080" imgH="419040" progId="Equation.3">
                  <p:embed/>
                </p:oleObj>
              </mc:Choice>
              <mc:Fallback>
                <p:oleObj name="公式" r:id="rId4" imgW="838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81128"/>
                        <a:ext cx="2719387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539552" y="3933056"/>
            <a:ext cx="828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称：算法的时间复杂度 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T(n) </a:t>
            </a:r>
            <a:r>
              <a:rPr lang="zh-CN" altLang="en-US" sz="3200" b="1" u="sng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渐近于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87624" y="3284984"/>
            <a:ext cx="7058025" cy="579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T(n) = </a:t>
            </a:r>
            <a:r>
              <a:rPr lang="en-US" altLang="zh-CN" sz="3200" b="1" dirty="0">
                <a:ea typeface="楷体_GB2312" pitchFamily="49" charset="-122"/>
              </a:rPr>
              <a:t>O</a:t>
            </a:r>
            <a:r>
              <a:rPr lang="en-US" altLang="zh-CN" sz="32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sz="3200" b="1" baseline="30000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)  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en-US" altLang="zh-CN" sz="3200" b="1" dirty="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渐近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endParaRPr lang="zh-CN" altLang="en-US" sz="32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24" grpId="0"/>
      <p:bldP spid="337925" grpId="0"/>
      <p:bldP spid="337926" grpId="0" autoUpdateAnimBg="0"/>
      <p:bldP spid="337928" grpId="0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07950" y="260350"/>
            <a:ext cx="885666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indent="-800100">
              <a:spcBef>
                <a:spcPct val="20000"/>
              </a:spcBef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ea typeface="仿宋_GB2312" pitchFamily="49" charset="-122"/>
              </a:rPr>
              <a:t>例：设有两个算法在同一机器上运行，其操作计数分别为</a:t>
            </a:r>
            <a:r>
              <a:rPr lang="zh-CN" altLang="en-US" sz="2800" b="1" dirty="0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ea typeface="仿宋_GB2312" pitchFamily="49" charset="-122"/>
              </a:rPr>
              <a:t>100n</a:t>
            </a:r>
            <a:r>
              <a:rPr lang="en-US" altLang="zh-CN" sz="2800" b="1" baseline="30000" dirty="0">
                <a:solidFill>
                  <a:srgbClr val="3333FF"/>
                </a:solidFill>
                <a:ea typeface="仿宋_GB2312" pitchFamily="49" charset="-122"/>
              </a:rPr>
              <a:t>2 </a:t>
            </a:r>
            <a:r>
              <a:rPr lang="zh-CN" altLang="en-US" sz="2800" b="1" dirty="0">
                <a:ea typeface="仿宋_GB2312" pitchFamily="49" charset="-122"/>
              </a:rPr>
              <a:t>和</a:t>
            </a:r>
            <a:r>
              <a:rPr lang="zh-CN" altLang="en-US" sz="2800" b="1" dirty="0">
                <a:solidFill>
                  <a:srgbClr val="3333FF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ea typeface="仿宋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3333FF"/>
                </a:solidFill>
                <a:ea typeface="仿宋_GB2312" pitchFamily="49" charset="-122"/>
              </a:rPr>
              <a:t>n</a:t>
            </a:r>
            <a:r>
              <a:rPr lang="en-US" altLang="zh-CN" sz="2800" b="1" dirty="0">
                <a:ea typeface="仿宋_GB2312" pitchFamily="49" charset="-122"/>
              </a:rPr>
              <a:t>.</a:t>
            </a:r>
          </a:p>
          <a:p>
            <a:pPr marL="800100" indent="-800100">
              <a:spcBef>
                <a:spcPct val="20000"/>
              </a:spcBef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en-US" altLang="zh-CN" sz="2800" b="1" dirty="0">
                <a:ea typeface="仿宋_GB2312" pitchFamily="49" charset="-122"/>
              </a:rPr>
              <a:t>       </a:t>
            </a:r>
            <a:r>
              <a:rPr lang="zh-CN" altLang="en-US" sz="2800" b="1" dirty="0">
                <a:ea typeface="仿宋_GB2312" pitchFamily="49" charset="-122"/>
              </a:rPr>
              <a:t>问</a:t>
            </a:r>
            <a:r>
              <a:rPr lang="zh-CN" altLang="en-US" sz="2800" b="1" dirty="0" smtClean="0">
                <a:ea typeface="仿宋_GB2312" pitchFamily="49" charset="-122"/>
              </a:rPr>
              <a:t>：</a:t>
            </a:r>
            <a:r>
              <a:rPr lang="en-US" altLang="zh-CN" sz="2800" b="1" dirty="0" smtClean="0">
                <a:ea typeface="仿宋_GB2312" pitchFamily="49" charset="-122"/>
              </a:rPr>
              <a:t> </a:t>
            </a:r>
            <a:r>
              <a:rPr lang="zh-CN" altLang="en-US" sz="2800" b="1" dirty="0">
                <a:ea typeface="仿宋_GB2312" pitchFamily="49" charset="-122"/>
              </a:rPr>
              <a:t>那一个算法的更快</a:t>
            </a:r>
            <a:r>
              <a:rPr lang="zh-CN" altLang="en-US" sz="2800" b="1" dirty="0" smtClean="0">
                <a:ea typeface="仿宋_GB2312" pitchFamily="49" charset="-122"/>
              </a:rPr>
              <a:t>？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683568" y="1988840"/>
            <a:ext cx="705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前一个算法 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T(n) = O(n</a:t>
            </a:r>
            <a:r>
              <a:rPr lang="en-US" altLang="zh-CN" sz="3200" b="1" baseline="30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zh-CN" altLang="en-US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后一个算法 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T(n) = O(2</a:t>
            </a:r>
            <a:r>
              <a:rPr lang="en-US" altLang="zh-CN" sz="3200" b="1" baseline="30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51520" y="3933056"/>
            <a:ext cx="6048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f(n) = 100n</a:t>
            </a:r>
            <a:r>
              <a:rPr lang="en-US" altLang="zh-CN" sz="3200" b="1" baseline="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5*2</a:t>
            </a:r>
            <a:r>
              <a:rPr lang="en-US" altLang="zh-CN" sz="3200" b="1" baseline="50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那么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T(n) = </a:t>
            </a:r>
            <a:r>
              <a:rPr lang="zh-CN" altLang="en-US" sz="3200" b="1" dirty="0">
                <a:ea typeface="楷体_GB2312" pitchFamily="49" charset="-122"/>
              </a:rPr>
              <a:t>？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2770882" y="4436293"/>
            <a:ext cx="237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O</a:t>
            </a:r>
            <a:r>
              <a:rPr lang="en-US" altLang="zh-CN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( 2</a:t>
            </a:r>
            <a:r>
              <a:rPr lang="en-US" altLang="zh-CN" sz="3200" b="1" baseline="5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434707" y="3929881"/>
            <a:ext cx="43195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f(n)= nlogn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T(n) = </a:t>
            </a:r>
            <a:r>
              <a:rPr lang="zh-CN" altLang="en-US" sz="3200" b="1">
                <a:ea typeface="楷体_GB2312" pitchFamily="49" charset="-122"/>
              </a:rPr>
              <a:t>？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6946007" y="4433118"/>
            <a:ext cx="19812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FF"/>
                </a:solidFill>
                <a:ea typeface="楷体_GB2312" pitchFamily="49" charset="-122"/>
              </a:rPr>
              <a:t>O</a:t>
            </a:r>
            <a:r>
              <a:rPr lang="en-US" altLang="zh-CN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 n</a:t>
            </a:r>
            <a:r>
              <a:rPr lang="en-US" altLang="zh-CN" sz="3200" b="1" baseline="5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baseline="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/>
      <p:bldP spid="339973" grpId="0" animBg="1"/>
      <p:bldP spid="339974" grpId="0"/>
      <p:bldP spid="33997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36550" y="0"/>
            <a:ext cx="82677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000" b="1"/>
              <a:t> void</a:t>
            </a:r>
            <a:r>
              <a:rPr lang="en-US" altLang="zh-CN" sz="4000"/>
              <a:t> select_sort(</a:t>
            </a:r>
            <a:r>
              <a:rPr lang="en-US" altLang="zh-CN" sz="4000" b="1"/>
              <a:t>int&amp;</a:t>
            </a:r>
            <a:r>
              <a:rPr lang="en-US" altLang="zh-CN" sz="4000"/>
              <a:t> a[ ], </a:t>
            </a:r>
            <a:r>
              <a:rPr lang="en-US" altLang="zh-CN" sz="4000" b="1"/>
              <a:t>int</a:t>
            </a:r>
            <a:r>
              <a:rPr lang="en-US" altLang="zh-CN" sz="4000"/>
              <a:t> n) </a:t>
            </a:r>
            <a:r>
              <a:rPr lang="en-US" altLang="zh-CN" sz="4000" b="1"/>
              <a:t>{</a:t>
            </a:r>
            <a:endParaRPr lang="en-US" altLang="zh-CN" sz="4000"/>
          </a:p>
          <a:p>
            <a:pPr>
              <a:spcBef>
                <a:spcPct val="20000"/>
              </a:spcBef>
            </a:pPr>
            <a:r>
              <a:rPr lang="en-US" altLang="zh-CN" sz="4000"/>
              <a:t>   </a:t>
            </a:r>
            <a:r>
              <a:rPr lang="en-US" altLang="zh-CN" sz="3200"/>
              <a:t>// </a:t>
            </a:r>
            <a:r>
              <a:rPr lang="zh-CN" altLang="en-US" sz="2400" b="1">
                <a:solidFill>
                  <a:srgbClr val="333399"/>
                </a:solidFill>
                <a:ea typeface="楷体_GB2312" pitchFamily="49" charset="-122"/>
              </a:rPr>
              <a:t>将 </a:t>
            </a:r>
            <a:r>
              <a:rPr lang="en-US" altLang="zh-CN" sz="2400" b="1">
                <a:solidFill>
                  <a:srgbClr val="333399"/>
                </a:solidFill>
              </a:rPr>
              <a:t>a </a:t>
            </a:r>
            <a:r>
              <a:rPr lang="zh-CN" altLang="en-US" sz="2400" b="1">
                <a:solidFill>
                  <a:srgbClr val="333399"/>
                </a:solidFill>
                <a:ea typeface="楷体_GB2312" pitchFamily="49" charset="-122"/>
              </a:rPr>
              <a:t>中整数序列重新排列成自小至大有序的整数序列</a:t>
            </a:r>
            <a:r>
              <a:rPr lang="zh-CN" altLang="en-US" sz="2400">
                <a:solidFill>
                  <a:srgbClr val="333399"/>
                </a:solidFill>
              </a:rPr>
              <a:t>。</a:t>
            </a:r>
            <a:endParaRPr lang="zh-CN" altLang="en-US" sz="4000"/>
          </a:p>
          <a:p>
            <a:pPr>
              <a:spcBef>
                <a:spcPct val="20000"/>
              </a:spcBef>
            </a:pPr>
            <a:r>
              <a:rPr lang="zh-CN" altLang="en-US" sz="4000"/>
              <a:t>  </a:t>
            </a:r>
            <a:r>
              <a:rPr lang="zh-CN" altLang="en-US" sz="4000">
                <a:solidFill>
                  <a:srgbClr val="006699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endParaRPr lang="zh-CN" altLang="en-US" sz="4000">
              <a:solidFill>
                <a:srgbClr val="006699"/>
              </a:solidFill>
            </a:endParaRPr>
          </a:p>
          <a:p>
            <a:pPr>
              <a:spcBef>
                <a:spcPct val="20000"/>
              </a:spcBef>
            </a:pPr>
            <a:endParaRPr lang="zh-CN" altLang="en-US" sz="4000">
              <a:solidFill>
                <a:srgbClr val="006699"/>
              </a:solidFill>
            </a:endParaRPr>
          </a:p>
          <a:p>
            <a:pPr>
              <a:spcBef>
                <a:spcPct val="20000"/>
              </a:spcBef>
            </a:pPr>
            <a:endParaRPr lang="zh-CN" altLang="en-US" sz="4000">
              <a:solidFill>
                <a:srgbClr val="006699"/>
              </a:solidFill>
            </a:endParaRPr>
          </a:p>
          <a:p>
            <a:pPr>
              <a:spcBef>
                <a:spcPct val="20000"/>
              </a:spcBef>
            </a:pPr>
            <a:endParaRPr lang="zh-CN" altLang="en-US" sz="4000">
              <a:solidFill>
                <a:srgbClr val="006699"/>
              </a:solidFill>
            </a:endParaRPr>
          </a:p>
          <a:p>
            <a:pPr>
              <a:spcBef>
                <a:spcPct val="20000"/>
              </a:spcBef>
            </a:pPr>
            <a:endParaRPr lang="zh-CN" altLang="en-US" sz="4000"/>
          </a:p>
          <a:p>
            <a:pPr>
              <a:spcBef>
                <a:spcPct val="20000"/>
              </a:spcBef>
            </a:pPr>
            <a:r>
              <a:rPr lang="en-US" altLang="zh-CN" sz="4000" b="1"/>
              <a:t>} </a:t>
            </a:r>
            <a:r>
              <a:rPr lang="en-US" altLang="zh-CN" sz="4000"/>
              <a:t>// select_sort</a:t>
            </a:r>
            <a:endParaRPr lang="en-US" altLang="zh-CN" sz="240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93750" y="1231900"/>
            <a:ext cx="5783263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000" b="1">
                <a:solidFill>
                  <a:srgbClr val="6600CC"/>
                </a:solidFill>
              </a:rPr>
              <a:t>for </a:t>
            </a:r>
            <a:r>
              <a:rPr lang="en-US" altLang="zh-CN" sz="4000">
                <a:solidFill>
                  <a:srgbClr val="6600CC"/>
                </a:solidFill>
              </a:rPr>
              <a:t>( i = 0;  i&lt; n;  </a:t>
            </a:r>
            <a:r>
              <a:rPr lang="en-US" altLang="zh-CN" sz="4000" b="1">
                <a:solidFill>
                  <a:srgbClr val="6600CC"/>
                </a:solidFill>
              </a:rPr>
              <a:t>++</a:t>
            </a:r>
            <a:r>
              <a:rPr lang="en-US" altLang="zh-CN" sz="4000">
                <a:solidFill>
                  <a:srgbClr val="6600CC"/>
                </a:solidFill>
              </a:rPr>
              <a:t>i ) </a:t>
            </a:r>
            <a:r>
              <a:rPr lang="en-US" altLang="zh-CN" sz="4000" b="1">
                <a:solidFill>
                  <a:srgbClr val="6600CC"/>
                </a:solidFill>
              </a:rPr>
              <a:t>{</a:t>
            </a:r>
            <a:endParaRPr lang="en-US" altLang="zh-CN" sz="4000" b="1"/>
          </a:p>
          <a:p>
            <a:pPr>
              <a:spcBef>
                <a:spcPct val="20000"/>
              </a:spcBef>
            </a:pPr>
            <a:endParaRPr lang="en-US" altLang="zh-CN" sz="4000" b="1"/>
          </a:p>
          <a:p>
            <a:pPr>
              <a:spcBef>
                <a:spcPct val="20000"/>
              </a:spcBef>
            </a:pPr>
            <a:endParaRPr lang="en-US" altLang="zh-CN" sz="4000" b="1"/>
          </a:p>
          <a:p>
            <a:pPr>
              <a:spcBef>
                <a:spcPct val="20000"/>
              </a:spcBef>
            </a:pPr>
            <a:endParaRPr lang="en-US" altLang="zh-CN" sz="4000" b="1"/>
          </a:p>
          <a:p>
            <a:pPr>
              <a:spcBef>
                <a:spcPct val="20000"/>
              </a:spcBef>
            </a:pPr>
            <a:r>
              <a:rPr lang="en-US" altLang="zh-CN" sz="4000" b="1"/>
              <a:t>     if</a:t>
            </a:r>
            <a:r>
              <a:rPr lang="en-US" altLang="zh-CN" sz="4000"/>
              <a:t> ( j </a:t>
            </a:r>
            <a:r>
              <a:rPr lang="en-US" altLang="zh-CN" sz="4000" b="1"/>
              <a:t>!=</a:t>
            </a:r>
            <a:r>
              <a:rPr lang="en-US" altLang="zh-CN" sz="4000"/>
              <a:t> i )  a[j] </a:t>
            </a:r>
            <a:r>
              <a:rPr lang="en-US" altLang="zh-CN" sz="4000" b="1"/>
              <a:t>←→</a:t>
            </a:r>
            <a:r>
              <a:rPr lang="en-US" altLang="zh-CN" sz="4000"/>
              <a:t> a[i]</a:t>
            </a:r>
          </a:p>
          <a:p>
            <a:pPr>
              <a:spcBef>
                <a:spcPct val="20000"/>
              </a:spcBef>
            </a:pPr>
            <a:r>
              <a:rPr lang="en-US" altLang="zh-CN" sz="4000" b="1">
                <a:solidFill>
                  <a:srgbClr val="6600CC"/>
                </a:solidFill>
              </a:rPr>
              <a:t>}</a:t>
            </a:r>
            <a:endParaRPr lang="en-US" altLang="zh-CN" sz="400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0" y="836613"/>
            <a:ext cx="642938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例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二</a:t>
            </a:r>
          </a:p>
          <a:p>
            <a:pPr>
              <a:spcBef>
                <a:spcPct val="20000"/>
              </a:spcBef>
            </a:pP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选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择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排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序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4140200" y="5661025"/>
            <a:ext cx="4002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O(n</a:t>
            </a:r>
            <a:r>
              <a:rPr lang="en-US" altLang="zh-CN" b="1" baseline="3000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403350" y="1900238"/>
            <a:ext cx="62642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000"/>
              <a:t>j = i;   </a:t>
            </a:r>
            <a:r>
              <a:rPr lang="en-US" altLang="zh-CN" sz="3200">
                <a:solidFill>
                  <a:srgbClr val="333399"/>
                </a:solidFill>
                <a:ea typeface="楷体_GB2312" pitchFamily="49" charset="-122"/>
              </a:rPr>
              <a:t>//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选择第 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个最小元素</a:t>
            </a:r>
            <a:endParaRPr lang="zh-CN" altLang="en-US" sz="4000"/>
          </a:p>
          <a:p>
            <a:pPr>
              <a:spcBef>
                <a:spcPct val="20000"/>
              </a:spcBef>
            </a:pPr>
            <a:r>
              <a:rPr lang="en-US" altLang="zh-CN" sz="4000" b="1">
                <a:solidFill>
                  <a:srgbClr val="6600CC"/>
                </a:solidFill>
              </a:rPr>
              <a:t>for</a:t>
            </a:r>
            <a:r>
              <a:rPr lang="en-US" altLang="zh-CN" sz="4000"/>
              <a:t> ( k = i+1;  k </a:t>
            </a:r>
            <a:r>
              <a:rPr lang="en-US" altLang="zh-CN"/>
              <a:t>≤</a:t>
            </a:r>
            <a:r>
              <a:rPr lang="en-US" altLang="zh-CN" sz="4000"/>
              <a:t> n;  </a:t>
            </a:r>
            <a:r>
              <a:rPr lang="en-US" altLang="zh-CN" sz="4000" b="1"/>
              <a:t>++</a:t>
            </a:r>
            <a:r>
              <a:rPr lang="en-US" altLang="zh-CN" sz="4000"/>
              <a:t>k )</a:t>
            </a:r>
          </a:p>
          <a:p>
            <a:pPr>
              <a:spcBef>
                <a:spcPct val="20000"/>
              </a:spcBef>
            </a:pPr>
            <a:r>
              <a:rPr lang="en-US" altLang="zh-CN" sz="4000"/>
              <a:t>     </a:t>
            </a:r>
            <a:r>
              <a:rPr lang="en-US" altLang="zh-CN" sz="4000" b="1"/>
              <a:t>if </a:t>
            </a:r>
            <a:r>
              <a:rPr lang="en-US" altLang="zh-CN" sz="4000">
                <a:solidFill>
                  <a:srgbClr val="CC0000"/>
                </a:solidFill>
              </a:rPr>
              <a:t>( a[j] &gt; a[k] )</a:t>
            </a:r>
            <a:r>
              <a:rPr lang="en-US" altLang="zh-CN" sz="4000"/>
              <a:t>  j = k;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7308850" y="1339850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 n+1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7308850" y="1989138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 n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7237413" y="3357563"/>
            <a:ext cx="1906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n(n-1)/2</a:t>
            </a:r>
            <a:endParaRPr lang="en-US" altLang="zh-CN" b="1" baseline="30000">
              <a:solidFill>
                <a:srgbClr val="FF0000"/>
              </a:solidFill>
            </a:endParaRP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7308850" y="4149725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 n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7237413" y="2667000"/>
            <a:ext cx="1906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n(n+1)/2</a:t>
            </a:r>
            <a:endParaRPr lang="en-US" altLang="zh-CN" b="1" baseline="30000">
              <a:solidFill>
                <a:srgbClr val="FF0000"/>
              </a:solidFill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1835150" y="5084763"/>
            <a:ext cx="4752975" cy="5794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3333FF"/>
                </a:solidFill>
                <a:latin typeface="Arial" charset="0"/>
              </a:rPr>
              <a:t>5,  8, 10,  3,  21,  4,  20</a:t>
            </a: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1835150" y="5084763"/>
            <a:ext cx="4752975" cy="5794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</a:rPr>
              <a:t>3</a:t>
            </a:r>
            <a:r>
              <a:rPr kumimoji="0" lang="en-US" altLang="zh-CN" sz="3200">
                <a:solidFill>
                  <a:srgbClr val="3333FF"/>
                </a:solidFill>
                <a:latin typeface="Arial" charset="0"/>
              </a:rPr>
              <a:t>,  8, 10 ,</a:t>
            </a:r>
            <a:r>
              <a:rPr kumimoji="0" lang="en-US" altLang="zh-CN" sz="3200">
                <a:solidFill>
                  <a:srgbClr val="FF0000"/>
                </a:solidFill>
                <a:latin typeface="Arial" charset="0"/>
              </a:rPr>
              <a:t>5</a:t>
            </a:r>
            <a:r>
              <a:rPr kumimoji="0" lang="en-US" altLang="zh-CN" sz="3200">
                <a:solidFill>
                  <a:srgbClr val="3333FF"/>
                </a:solidFill>
                <a:latin typeface="Arial" charset="0"/>
              </a:rPr>
              <a:t>,  21,  4,  20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1908175" y="5516563"/>
            <a:ext cx="122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</a:rPr>
              <a:t>j    k   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3563938" y="5516563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</a:rPr>
              <a:t>j=k                     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2411413" y="5589588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Arial" charset="0"/>
              </a:rPr>
              <a:t>j    k                     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1908175" y="45815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CC3300"/>
                </a:solidFill>
                <a:latin typeface="Arial" charset="0"/>
              </a:rPr>
              <a:t>i  </a:t>
            </a: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2411413" y="45815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CC3300"/>
                </a:solidFill>
                <a:latin typeface="Arial" charset="0"/>
              </a:rPr>
              <a:t>i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4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42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autoUpdateAnimBg="0"/>
      <p:bldP spid="342023" grpId="0" autoUpdateAnimBg="0"/>
      <p:bldP spid="342024" grpId="0" autoUpdateAnimBg="0"/>
      <p:bldP spid="342025" grpId="0" autoUpdateAnimBg="0"/>
      <p:bldP spid="342026" grpId="0" autoUpdateAnimBg="0"/>
      <p:bldP spid="342027" grpId="0" autoUpdateAnimBg="0"/>
      <p:bldP spid="342029" grpId="0" animBg="1"/>
      <p:bldP spid="342030" grpId="0"/>
      <p:bldP spid="342031" grpId="0"/>
      <p:bldP spid="342031" grpId="1"/>
      <p:bldP spid="342032" grpId="0"/>
      <p:bldP spid="342033" grpId="0"/>
      <p:bldP spid="34203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395288" y="188913"/>
            <a:ext cx="87487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有时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算法的时间复杂度不仅依赖于问题规模</a:t>
            </a:r>
            <a:r>
              <a:rPr lang="en-US" altLang="zh-CN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，还与输入实例的初始状态有关。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  例：在数组 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A[n] </a:t>
            </a:r>
            <a:r>
              <a:rPr lang="zh-CN" altLang="zh-CN" sz="3200" b="1" dirty="0">
                <a:latin typeface="仿宋_GB2312" pitchFamily="49" charset="-122"/>
                <a:ea typeface="仿宋_GB2312" pitchFamily="49" charset="-122"/>
              </a:rPr>
              <a:t>中查找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一个</a:t>
            </a:r>
            <a:r>
              <a:rPr lang="zh-CN" altLang="zh-CN" sz="3200" b="1" dirty="0">
                <a:latin typeface="仿宋_GB2312" pitchFamily="49" charset="-122"/>
                <a:ea typeface="仿宋_GB2312" pitchFamily="49" charset="-122"/>
              </a:rPr>
              <a:t>给定值 </a:t>
            </a: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k </a:t>
            </a:r>
            <a:r>
              <a:rPr lang="zh-CN" altLang="zh-CN" sz="3200" b="1" dirty="0">
                <a:latin typeface="仿宋_GB2312" pitchFamily="49" charset="-122"/>
                <a:ea typeface="仿宋_GB2312" pitchFamily="49" charset="-122"/>
              </a:rPr>
              <a:t>：</a:t>
            </a: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en-US" sz="3200" b="1" dirty="0"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 sz="3200" b="1" dirty="0" err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200" dirty="0" err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= n</a:t>
            </a:r>
            <a:r>
              <a:rPr lang="en-US" altLang="zh-CN" sz="32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       while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( </a:t>
            </a:r>
            <a:r>
              <a:rPr lang="en-US" altLang="zh-CN" sz="3200" dirty="0" err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&gt;= 1 </a:t>
            </a:r>
            <a:r>
              <a:rPr lang="en-US" altLang="zh-CN" sz="32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&amp;&amp;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A[</a:t>
            </a:r>
            <a:r>
              <a:rPr lang="en-US" altLang="zh-CN" sz="3200" dirty="0" err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] !</a:t>
            </a:r>
            <a:r>
              <a:rPr lang="en-US" altLang="zh-CN" sz="3200" i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k ) </a:t>
            </a: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          </a:t>
            </a:r>
            <a:r>
              <a:rPr lang="en-US" altLang="zh-CN" sz="3200" dirty="0" err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32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en-US" altLang="zh-CN" sz="32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;</a:t>
            </a:r>
            <a:endParaRPr lang="en-US" altLang="zh-CN" sz="3200" dirty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        return </a:t>
            </a:r>
            <a:r>
              <a:rPr lang="en-US" altLang="zh-CN" sz="3200" dirty="0" err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3200" dirty="0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;</a:t>
            </a:r>
          </a:p>
          <a:p>
            <a:pPr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32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468313" y="4721225"/>
            <a:ext cx="6840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最坏的执行次数： </a:t>
            </a:r>
            <a:r>
              <a:rPr lang="en-US" altLang="zh-CN" sz="32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f(n) = n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31800" y="6100763"/>
            <a:ext cx="882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平均时间复杂度</a:t>
            </a:r>
            <a:r>
              <a:rPr lang="en-US" altLang="zh-CN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等概率</a:t>
            </a:r>
            <a:r>
              <a:rPr lang="en-US" altLang="zh-CN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： </a:t>
            </a:r>
            <a:r>
              <a:rPr lang="en-US" altLang="zh-CN">
                <a:solidFill>
                  <a:srgbClr val="FF0000"/>
                </a:solidFill>
              </a:rPr>
              <a:t>T(n) = O(n)</a:t>
            </a:r>
            <a:endParaRPr lang="en-US" altLang="zh-CN" sz="3200" b="1">
              <a:solidFill>
                <a:srgbClr val="3333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431800" y="5380038"/>
            <a:ext cx="860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平均执行次数</a:t>
            </a:r>
            <a:r>
              <a:rPr lang="en-US" altLang="zh-CN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等概率</a:t>
            </a:r>
            <a:r>
              <a:rPr lang="en-US" altLang="zh-CN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): </a:t>
            </a:r>
            <a:r>
              <a:rPr lang="en-US" altLang="zh-CN" sz="32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f(n)= </a:t>
            </a:r>
            <a:r>
              <a:rPr lang="en-US" altLang="zh-CN">
                <a:solidFill>
                  <a:srgbClr val="FF0000"/>
                </a:solidFill>
              </a:rPr>
              <a:t>(n+1)/2 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468313" y="4073525"/>
            <a:ext cx="6840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FF"/>
                </a:solidFill>
                <a:latin typeface="仿宋_GB2312" pitchFamily="49" charset="-122"/>
                <a:ea typeface="仿宋_GB2312" pitchFamily="49" charset="-122"/>
              </a:rPr>
              <a:t>最好的执行次数： </a:t>
            </a:r>
            <a:r>
              <a:rPr lang="en-US" altLang="zh-CN" sz="32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f(n)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4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4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4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344068" grpId="0"/>
      <p:bldP spid="344069" grpId="0"/>
      <p:bldP spid="34407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87450" y="2265363"/>
            <a:ext cx="7148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1.1   </a:t>
            </a:r>
            <a:r>
              <a:rPr lang="zh-CN" altLang="en-US" sz="5400" b="1">
                <a:ea typeface="楷体_GB2312" pitchFamily="49" charset="-122"/>
              </a:rPr>
              <a:t>数据结构的定位</a:t>
            </a:r>
            <a:endParaRPr lang="zh-CN" altLang="en-US" sz="2400"/>
          </a:p>
        </p:txBody>
      </p:sp>
      <p:sp>
        <p:nvSpPr>
          <p:cNvPr id="8601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344863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1.2   </a:t>
            </a:r>
            <a:r>
              <a:rPr lang="zh-CN" altLang="en-US" sz="5400" b="1">
                <a:ea typeface="楷体_GB2312" pitchFamily="49" charset="-122"/>
              </a:rPr>
              <a:t>基本概念</a:t>
            </a:r>
            <a:endParaRPr lang="zh-CN" altLang="en-US" sz="2400"/>
          </a:p>
        </p:txBody>
      </p:sp>
      <p:sp>
        <p:nvSpPr>
          <p:cNvPr id="8602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01738" y="4530725"/>
            <a:ext cx="747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1.3   </a:t>
            </a:r>
            <a:r>
              <a:rPr lang="zh-CN" altLang="en-US" sz="5400" b="1">
                <a:ea typeface="楷体_GB2312" pitchFamily="49" charset="-122"/>
              </a:rPr>
              <a:t>算法和算法的分析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第一章 绪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16632"/>
            <a:ext cx="3455987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教学进度</a:t>
            </a:r>
            <a:r>
              <a:rPr lang="en-US" altLang="zh-CN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4000" b="1" dirty="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4000" b="1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908720"/>
            <a:ext cx="7776865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5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87624" y="2265363"/>
            <a:ext cx="7148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 dirty="0">
                <a:ea typeface="楷体_GB2312" pitchFamily="49" charset="-122"/>
              </a:rPr>
              <a:t>1.1   </a:t>
            </a:r>
            <a:r>
              <a:rPr lang="zh-CN" altLang="en-US" sz="5400" b="1" dirty="0">
                <a:ea typeface="楷体_GB2312" pitchFamily="49" charset="-122"/>
              </a:rPr>
              <a:t>数据结构的定位</a:t>
            </a:r>
            <a:endParaRPr lang="zh-CN" altLang="en-US" sz="2400" dirty="0"/>
          </a:p>
        </p:txBody>
      </p:sp>
      <p:sp>
        <p:nvSpPr>
          <p:cNvPr id="17411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344863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1.2   </a:t>
            </a:r>
            <a:r>
              <a:rPr lang="zh-CN" altLang="en-US" sz="5400" b="1">
                <a:ea typeface="楷体_GB2312" pitchFamily="49" charset="-122"/>
              </a:rPr>
              <a:t>基本概念</a:t>
            </a:r>
            <a:endParaRPr lang="zh-CN" altLang="en-US" sz="2400"/>
          </a:p>
        </p:txBody>
      </p:sp>
      <p:sp>
        <p:nvSpPr>
          <p:cNvPr id="17412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01738" y="4530725"/>
            <a:ext cx="747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>
                <a:ea typeface="楷体_GB2312" pitchFamily="49" charset="-122"/>
              </a:rPr>
              <a:t>1.3   </a:t>
            </a:r>
            <a:r>
              <a:rPr lang="zh-CN" altLang="en-US" sz="5400" b="1">
                <a:ea typeface="楷体_GB2312" pitchFamily="49" charset="-122"/>
              </a:rPr>
              <a:t>算法和算法的分析</a:t>
            </a:r>
          </a:p>
        </p:txBody>
      </p:sp>
      <p:sp>
        <p:nvSpPr>
          <p:cNvPr id="17413" name="Text Box 0"/>
          <p:cNvSpPr txBox="1">
            <a:spLocks noChangeArrowheads="1"/>
          </p:cNvSpPr>
          <p:nvPr/>
        </p:nvSpPr>
        <p:spPr bwMode="auto">
          <a:xfrm>
            <a:off x="539750" y="333375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60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第一章 绪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D9F7E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E9FAF2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华大礼堂">
  <a:themeElements>
    <a:clrScheme name="清华大礼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礼堂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清华大礼堂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大礼堂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礼堂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礼堂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礼堂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礼堂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礼堂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8529</TotalTime>
  <Words>4187</Words>
  <Application>Microsoft Office PowerPoint</Application>
  <PresentationFormat>全屏显示(4:3)</PresentationFormat>
  <Paragraphs>739</Paragraphs>
  <Slides>79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Monotype Sorts</vt:lpstr>
      <vt:lpstr>仿宋</vt:lpstr>
      <vt:lpstr>仿宋_GB2312</vt:lpstr>
      <vt:lpstr>黑体</vt:lpstr>
      <vt:lpstr>华文行楷</vt:lpstr>
      <vt:lpstr>楷体_GB2312</vt:lpstr>
      <vt:lpstr>隶书</vt:lpstr>
      <vt:lpstr>宋体</vt:lpstr>
      <vt:lpstr>Arial</vt:lpstr>
      <vt:lpstr>Times New Roman</vt:lpstr>
      <vt:lpstr>Wingdings</vt:lpstr>
      <vt:lpstr>场景型模板</vt:lpstr>
      <vt:lpstr>清华大礼堂</vt:lpstr>
      <vt:lpstr>位图图像</vt:lpstr>
      <vt:lpstr>剪辑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时间复杂度的渐进表示法：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张 力</cp:lastModifiedBy>
  <cp:revision>213</cp:revision>
  <dcterms:created xsi:type="dcterms:W3CDTF">1998-08-12T01:22:55Z</dcterms:created>
  <dcterms:modified xsi:type="dcterms:W3CDTF">2019-09-10T05:13:48Z</dcterms:modified>
</cp:coreProperties>
</file>