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3"/>
  </p:notesMasterIdLst>
  <p:handoutMasterIdLst>
    <p:handoutMasterId r:id="rId124"/>
  </p:handoutMasterIdLst>
  <p:sldIdLst>
    <p:sldId id="353" r:id="rId3"/>
    <p:sldId id="354" r:id="rId4"/>
    <p:sldId id="393" r:id="rId5"/>
    <p:sldId id="394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434" r:id="rId29"/>
    <p:sldId id="474" r:id="rId30"/>
    <p:sldId id="279" r:id="rId31"/>
    <p:sldId id="280" r:id="rId32"/>
    <p:sldId id="281" r:id="rId33"/>
    <p:sldId id="282" r:id="rId34"/>
    <p:sldId id="437" r:id="rId35"/>
    <p:sldId id="285" r:id="rId36"/>
    <p:sldId id="427" r:id="rId37"/>
    <p:sldId id="428" r:id="rId38"/>
    <p:sldId id="429" r:id="rId39"/>
    <p:sldId id="455" r:id="rId40"/>
    <p:sldId id="456" r:id="rId41"/>
    <p:sldId id="432" r:id="rId42"/>
    <p:sldId id="433" r:id="rId43"/>
    <p:sldId id="288" r:id="rId44"/>
    <p:sldId id="289" r:id="rId45"/>
    <p:sldId id="290" r:id="rId46"/>
    <p:sldId id="291" r:id="rId47"/>
    <p:sldId id="292" r:id="rId48"/>
    <p:sldId id="318" r:id="rId49"/>
    <p:sldId id="294" r:id="rId50"/>
    <p:sldId id="314" r:id="rId51"/>
    <p:sldId id="295" r:id="rId52"/>
    <p:sldId id="296" r:id="rId53"/>
    <p:sldId id="319" r:id="rId54"/>
    <p:sldId id="331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20" r:id="rId63"/>
    <p:sldId id="304" r:id="rId64"/>
    <p:sldId id="305" r:id="rId65"/>
    <p:sldId id="306" r:id="rId66"/>
    <p:sldId id="307" r:id="rId67"/>
    <p:sldId id="308" r:id="rId68"/>
    <p:sldId id="378" r:id="rId69"/>
    <p:sldId id="399" r:id="rId70"/>
    <p:sldId id="400" r:id="rId71"/>
    <p:sldId id="401" r:id="rId72"/>
    <p:sldId id="402" r:id="rId73"/>
    <p:sldId id="403" r:id="rId74"/>
    <p:sldId id="404" r:id="rId75"/>
    <p:sldId id="405" r:id="rId76"/>
    <p:sldId id="406" r:id="rId77"/>
    <p:sldId id="407" r:id="rId78"/>
    <p:sldId id="408" r:id="rId79"/>
    <p:sldId id="409" r:id="rId80"/>
    <p:sldId id="410" r:id="rId81"/>
    <p:sldId id="439" r:id="rId82"/>
    <p:sldId id="411" r:id="rId83"/>
    <p:sldId id="412" r:id="rId84"/>
    <p:sldId id="414" r:id="rId85"/>
    <p:sldId id="415" r:id="rId86"/>
    <p:sldId id="416" r:id="rId87"/>
    <p:sldId id="440" r:id="rId88"/>
    <p:sldId id="417" r:id="rId89"/>
    <p:sldId id="441" r:id="rId90"/>
    <p:sldId id="418" r:id="rId91"/>
    <p:sldId id="419" r:id="rId92"/>
    <p:sldId id="420" r:id="rId93"/>
    <p:sldId id="421" r:id="rId94"/>
    <p:sldId id="422" r:id="rId95"/>
    <p:sldId id="423" r:id="rId96"/>
    <p:sldId id="442" r:id="rId97"/>
    <p:sldId id="444" r:id="rId98"/>
    <p:sldId id="445" r:id="rId99"/>
    <p:sldId id="446" r:id="rId100"/>
    <p:sldId id="447" r:id="rId101"/>
    <p:sldId id="448" r:id="rId102"/>
    <p:sldId id="449" r:id="rId103"/>
    <p:sldId id="450" r:id="rId104"/>
    <p:sldId id="451" r:id="rId105"/>
    <p:sldId id="452" r:id="rId106"/>
    <p:sldId id="453" r:id="rId107"/>
    <p:sldId id="454" r:id="rId108"/>
    <p:sldId id="457" r:id="rId109"/>
    <p:sldId id="461" r:id="rId110"/>
    <p:sldId id="462" r:id="rId111"/>
    <p:sldId id="463" r:id="rId112"/>
    <p:sldId id="464" r:id="rId113"/>
    <p:sldId id="465" r:id="rId114"/>
    <p:sldId id="466" r:id="rId115"/>
    <p:sldId id="467" r:id="rId116"/>
    <p:sldId id="468" r:id="rId117"/>
    <p:sldId id="469" r:id="rId118"/>
    <p:sldId id="470" r:id="rId119"/>
    <p:sldId id="471" r:id="rId120"/>
    <p:sldId id="472" r:id="rId121"/>
    <p:sldId id="475" r:id="rId122"/>
  </p:sldIdLst>
  <p:sldSz cx="9144000" cy="6858000" type="screen4x3"/>
  <p:notesSz cx="6757988" cy="98663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3333FF"/>
    <a:srgbClr val="FF0066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54817" autoAdjust="0"/>
  </p:normalViewPr>
  <p:slideViewPr>
    <p:cSldViewPr snapToGrid="0">
      <p:cViewPr varScale="1">
        <p:scale>
          <a:sx n="41" d="100"/>
          <a:sy n="41" d="100"/>
        </p:scale>
        <p:origin x="1543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3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1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handoutMaster" Target="handoutMasters/handout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5" Type="http://schemas.openxmlformats.org/officeDocument/2006/relationships/image" Target="../media/image11.wmf"/><Relationship Id="rId4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7463" y="0"/>
            <a:ext cx="29289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289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7463" y="9371013"/>
            <a:ext cx="29289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6414D8B-F69C-4E83-8B21-695A13EB97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136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7463" y="0"/>
            <a:ext cx="29289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686300"/>
            <a:ext cx="5405438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289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7463" y="9371013"/>
            <a:ext cx="29289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60BFE98-514D-421C-A35D-ED670ACF1F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296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27E1B3-D1E5-4569-8E5F-D6B7576C3883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 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595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A7FDF-14ED-4997-A12B-7C2AFF88EDD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3597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3B1270-952E-47B5-AED1-8DE2CE8EA81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7247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A2F57-DCFB-4A3A-BDC8-78ACE46551B7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09750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078EC4-8667-43E8-B0A1-6836D9B542D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99016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5D98A2-73E3-4158-AECA-5324BB8836D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2089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9B4869-098A-448C-8A8B-C9F3B2BABB9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9478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00B34D-EB5C-45C0-B7FB-03C10484CB8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578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E2CEE6-E518-4EF3-BA95-DF52D02F46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1200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57E4F4-289B-4A1C-A53D-BEFC15BCBE47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9658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64F30-AFEF-451F-8EC6-1E02D2668BB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766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1AEE92-EEE0-4DAF-9766-7D9B02C2701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8800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8F106-74F1-46A2-A06F-9349E223BBD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4956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9C3BEE-F8E4-47BA-9103-25533C07767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5109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8162A-BDFD-4B63-8A02-289E3ACCAED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769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CA78A1-BADA-44EC-AC40-79DEA2C607D5}" type="slidenum">
              <a:rPr lang="en-US" altLang="zh-CN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06642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55232-B4FC-43B6-B5E4-950A5815D453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130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76DFC-EE8F-460F-813D-DC13C5495B35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7009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8162A-BDFD-4B63-8A02-289E3ACCAED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8397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A4C471-3999-4B47-B8E0-85A4CB63E90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069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08CB6-C177-40EA-9EE3-A4C83AE83C22}" type="slidenum">
              <a:rPr lang="en-US" altLang="zh-CN">
                <a:solidFill>
                  <a:prstClr val="black"/>
                </a:solidFill>
              </a:rPr>
              <a:pPr/>
              <a:t>35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4476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100CA-9E5C-4006-BBB1-603ABE3A8D9C}" type="slidenum">
              <a:rPr lang="en-US" altLang="zh-CN">
                <a:solidFill>
                  <a:prstClr val="black"/>
                </a:solidFill>
              </a:rPr>
              <a:pPr/>
              <a:t>37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335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8E8AC1-35CD-4E9E-94B3-A39737A65E2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z="1800" dirty="0" smtClean="0"/>
              <a:t> </a:t>
            </a: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842330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73B38-ABEB-487E-BF2D-651256DC25BC}" type="slidenum">
              <a:rPr lang="en-US" altLang="zh-CN">
                <a:solidFill>
                  <a:prstClr val="black"/>
                </a:solidFill>
              </a:rPr>
              <a:pPr/>
              <a:t>39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0353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7CDF36-FFD6-4798-9340-D9394E9A18C5}" type="slidenum">
              <a:rPr lang="en-US" altLang="zh-CN">
                <a:solidFill>
                  <a:prstClr val="black"/>
                </a:solidFill>
              </a:rPr>
              <a:pPr/>
              <a:t>41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66277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C28FA-FDC5-4CF8-8332-BDA755F2A69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02202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75259-F562-48CB-8198-8DD699CB682B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0184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9FE1A-9837-49A8-8898-B7CA88E0E8C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rgbClr val="660033"/>
                </a:solidFill>
                <a:ea typeface="楷体_GB2312" pitchFamily="49" charset="-122"/>
              </a:rPr>
              <a:t> </a:t>
            </a:r>
            <a:endParaRPr lang="zh-CN" altLang="en-US" sz="3600" dirty="0" smtClean="0">
              <a:solidFill>
                <a:srgbClr val="660033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6067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410E7-574B-4D48-8A8F-4CFB65C8DB95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57434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3C1C1F-277A-4A5C-A633-08E822A2BD8D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6173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945BE-0D0A-465F-AA34-920C573E001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01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A321D-4ACF-4DC2-A352-2E1238835DDA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60792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381B42-7CDC-4EE2-BFAB-F253ECB721D6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7951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8162A-BDFD-4B63-8A02-289E3ACCAED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z="1800" dirty="0" smtClean="0"/>
              <a:t> 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6482427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06740E-51CD-4E52-894D-F01D24AC8D4B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660033"/>
                </a:solidFill>
              </a:rPr>
              <a:t> </a:t>
            </a:r>
            <a:endParaRPr lang="zh-CN" altLang="en-US" dirty="0" smtClean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5100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4581B7-CA6B-47EF-AA28-72138630DA10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42893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7472F0-4874-48E5-8DF5-08D9B6A63982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27319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6CED73-313A-49EE-9A99-08636BC9998C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30136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E832C3-1E3B-4669-B834-481C29B74412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95138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4C6ED9-0F64-4337-8612-0E590C7C0DFD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kumimoji="1" lang="en-US" altLang="zh-CN" b="1" dirty="0" smtClean="0">
                <a:solidFill>
                  <a:srgbClr val="660033"/>
                </a:solidFill>
              </a:rPr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37778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B80779-D124-418C-92AB-512C47A80617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25318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C2AF5-863F-4209-905B-3A68DD505660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kumimoji="1" lang="zh-CN" altLang="en-US" sz="1400" dirty="0" smtClean="0">
              <a:solidFill>
                <a:srgbClr val="FF33C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1698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6B0F3-E2BA-417E-976F-95A20FA96ECB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50762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4C19E1-9AE5-4E87-BE38-D34CF9C15DB5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962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97D2EF-1034-4C7E-AC61-7FFB8A50581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0274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3EF43-94F1-4615-8F72-A6FD297A25C0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2360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A31402-BB76-4115-A841-858E25B01963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kumimoji="1" lang="zh-CN" altLang="en-US" sz="3200" dirty="0" smtClean="0">
              <a:solidFill>
                <a:srgbClr val="993366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805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CFB97-F6CC-47E9-BC56-E1089EF81225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7025" cy="4440238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103719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6C47BA-4A14-4387-94EB-38B02FAAA4D5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896" y="739974"/>
            <a:ext cx="4505325" cy="3699867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799" y="4686499"/>
            <a:ext cx="5407955" cy="4439841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130609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2B5406-B1AA-4E0F-9D6D-8925D85247AF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39775"/>
            <a:ext cx="4933950" cy="3700463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799" y="4686499"/>
            <a:ext cx="5407955" cy="4439841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27049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5482E-CB41-46D2-8E89-E49C54E9CA19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39775"/>
            <a:ext cx="4933950" cy="3700463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799" y="4686499"/>
            <a:ext cx="5407955" cy="4439841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1000" smtClean="0"/>
              <a:t> </a:t>
            </a:r>
          </a:p>
          <a:p>
            <a:pPr eaLnBrk="1" hangingPunct="1"/>
            <a:endParaRPr lang="en-US" altLang="zh-CN" sz="1000" smtClean="0"/>
          </a:p>
        </p:txBody>
      </p:sp>
    </p:spTree>
    <p:extLst>
      <p:ext uri="{BB962C8B-B14F-4D97-AF65-F5344CB8AC3E}">
        <p14:creationId xmlns:p14="http://schemas.microsoft.com/office/powerpoint/2010/main" val="14880832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C896F-94FB-4826-9B64-33192CED1280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896" y="739974"/>
            <a:ext cx="4505325" cy="3699867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799" y="4686499"/>
            <a:ext cx="5407955" cy="4439841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8719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C07FC-586F-499C-AF34-B25FBBB626A6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896" y="739974"/>
            <a:ext cx="4505325" cy="3699867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799" y="4686499"/>
            <a:ext cx="5407955" cy="4439841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649030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C8662-1763-42D9-95F7-A60209729F45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39775"/>
            <a:ext cx="4933950" cy="3700463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799" y="4686499"/>
            <a:ext cx="5407955" cy="4439841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2800" dirty="0" smtClean="0">
              <a:solidFill>
                <a:srgbClr val="CC0000"/>
              </a:solidFill>
            </a:endParaRPr>
          </a:p>
          <a:p>
            <a:pPr marL="514350" indent="-514350" eaLnBrk="1" hangingPunct="1">
              <a:buAutoNum type="arabicPeriod"/>
            </a:pPr>
            <a:endParaRPr lang="en-US" altLang="zh-CN" sz="2800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6709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56FAC-FA7C-4812-B24A-B9395E1A0C5F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39775"/>
            <a:ext cx="4933950" cy="370046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799" y="4686499"/>
            <a:ext cx="5407955" cy="4439841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83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573F09-0770-42FB-A140-16E3FE5A297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45462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9173B-2A44-4A24-9181-53F5A4BFAFF9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896" y="739974"/>
            <a:ext cx="4505325" cy="3699867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799" y="4686499"/>
            <a:ext cx="5407955" cy="4439841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26018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B20DB9-8EB5-4E51-ABF2-965983A2A3D6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896" y="739974"/>
            <a:ext cx="4505325" cy="3699867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799" y="4686499"/>
            <a:ext cx="5407955" cy="4439841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75105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C8662-1763-42D9-95F7-A60209729F45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39775"/>
            <a:ext cx="4933950" cy="3700463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799" y="4686499"/>
            <a:ext cx="5407955" cy="4439841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280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8643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4CBC8-41FF-4528-900A-51AFA1C13DFB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39775"/>
            <a:ext cx="4933950" cy="370046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799" y="4686499"/>
            <a:ext cx="5407955" cy="4439841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52546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E3BB27-6C72-4383-BA07-BF7455313929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896" y="739974"/>
            <a:ext cx="4505325" cy="369986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799" y="4686499"/>
            <a:ext cx="5407955" cy="4439841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59076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4CBC8-41FF-4528-900A-51AFA1C13DFB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39775"/>
            <a:ext cx="4933950" cy="370046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799" y="4686499"/>
            <a:ext cx="5407955" cy="4439841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37355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10843-3714-4592-B9E0-852B680AF662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39775"/>
            <a:ext cx="4933950" cy="370046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799" y="4686499"/>
            <a:ext cx="5407955" cy="4439841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6509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10843-3714-4592-B9E0-852B680AF662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39775"/>
            <a:ext cx="4933950" cy="370046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799" y="4686499"/>
            <a:ext cx="5407955" cy="4439841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49469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B2E80-38A6-4C4B-89AD-3B81CBBD875C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896" y="739974"/>
            <a:ext cx="4505325" cy="3699867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799" y="4686499"/>
            <a:ext cx="5407955" cy="4439841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56219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BEE58F-63B0-4143-89D2-6F35B49C498E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39775"/>
            <a:ext cx="4933950" cy="3700463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799" y="4686499"/>
            <a:ext cx="5407955" cy="4439841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321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6AB398-BE5B-40BD-B42F-9CECB13CA3A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1319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537333-8CB9-43EF-B696-72C2D797F47D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896" y="739974"/>
            <a:ext cx="4505325" cy="369986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799" y="4686499"/>
            <a:ext cx="5407955" cy="4439841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62652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EBC6C3-0384-43B4-B9B9-208A13D5FC8D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39775"/>
            <a:ext cx="4933950" cy="3700463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799" y="4686499"/>
            <a:ext cx="5407955" cy="4439841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CC0000"/>
                </a:solidFill>
              </a:rPr>
              <a:t> 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248807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6EB6F3-A159-4394-9506-6866AE2B9F2F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7988" cy="411480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926575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3E022-39AF-4020-88AF-5D71AF650A06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7988" cy="411480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98627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731B-D481-4DDE-87C0-80336FBEB6EE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7988" cy="411480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123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E6BB0A-667F-4964-A407-A692A9F30DF1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</a:t>
            </a:r>
            <a:endParaRPr lang="zh-CN" altLang="en-US" sz="8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800" dirty="0" smtClean="0"/>
          </a:p>
        </p:txBody>
      </p:sp>
    </p:spTree>
    <p:extLst>
      <p:ext uri="{BB962C8B-B14F-4D97-AF65-F5344CB8AC3E}">
        <p14:creationId xmlns:p14="http://schemas.microsoft.com/office/powerpoint/2010/main" val="85710473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FC9129-2F35-4111-AA62-655F89D2AB5F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653297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B5EBE9-D7B2-485A-BE3D-C56144974768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</a:t>
            </a:r>
            <a:endParaRPr kumimoji="1" lang="zh-CN" altLang="en-US" sz="1400" dirty="0" smtClean="0">
              <a:solidFill>
                <a:srgbClr val="333399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75488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18345B-5D00-4F8B-B2DA-154FDEF3D76F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45783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7C518-8628-4BB9-BFC2-9ADC58C67214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7988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2200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22B59B-2A33-4190-89E3-F0FF1CA94D8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13728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B5953-594F-4D9B-B5CF-44820ECC134A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13383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41627D-BCC9-402F-82F3-3DB97D2C5173}" type="slidenum">
              <a:rPr lang="en-US" altLang="zh-CN">
                <a:solidFill>
                  <a:srgbClr val="000000"/>
                </a:solidFill>
              </a:rPr>
              <a:pPr/>
              <a:t>108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7988" cy="411480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149645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6CE58C-6753-4D15-B7B3-D7F69E2897A5}" type="slidenum">
              <a:rPr lang="en-US" altLang="zh-CN">
                <a:solidFill>
                  <a:srgbClr val="000000"/>
                </a:solidFill>
              </a:rPr>
              <a:pPr/>
              <a:t>110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7988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643055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0B9DDE-227A-42C2-A4A4-D8955CBE84C3}" type="slidenum">
              <a:rPr lang="en-US" altLang="zh-CN">
                <a:solidFill>
                  <a:srgbClr val="000000"/>
                </a:solidFill>
              </a:rPr>
              <a:pPr/>
              <a:t>111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7988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820548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85083C-E2C9-4111-B237-9A167F7FFA1C}" type="slidenum">
              <a:rPr lang="en-US" altLang="zh-CN">
                <a:solidFill>
                  <a:srgbClr val="000000"/>
                </a:solidFill>
              </a:rPr>
              <a:pPr/>
              <a:t>112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7988" cy="411480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5555"/>
                </a:solidFill>
              </a:rPr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705954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70FF00-A716-44F6-A032-CF81AB11764D}" type="slidenum">
              <a:rPr lang="en-US" altLang="zh-CN">
                <a:solidFill>
                  <a:srgbClr val="000000"/>
                </a:solidFill>
              </a:rPr>
              <a:pPr/>
              <a:t>113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7988" cy="411480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1870518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936CC-6E6F-4612-A44B-2B5C207AF242}" type="slidenum">
              <a:rPr lang="en-US" altLang="zh-CN">
                <a:solidFill>
                  <a:srgbClr val="000000"/>
                </a:solidFill>
              </a:rPr>
              <a:pPr/>
              <a:t>114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7988" cy="411480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6755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497887-578A-45ED-B175-0C53953C0824}" type="slidenum">
              <a:rPr lang="en-US" altLang="zh-CN">
                <a:solidFill>
                  <a:srgbClr val="000000"/>
                </a:solidFill>
              </a:rPr>
              <a:pPr/>
              <a:t>115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7988" cy="411480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6600CC"/>
                </a:solidFill>
              </a:rPr>
              <a:t> </a:t>
            </a:r>
            <a:endParaRPr lang="zh-CN" altLang="en-US" dirty="0" smtClean="0">
              <a:solidFill>
                <a:srgbClr val="6600CC"/>
              </a:solidFill>
            </a:endParaRPr>
          </a:p>
          <a:p>
            <a:pPr eaLnBrk="1" hangingPunct="1"/>
            <a:endParaRPr lang="zh-CN" altLang="en-US" dirty="0" smtClean="0">
              <a:solidFill>
                <a:srgbClr val="6600CC"/>
              </a:solidFill>
            </a:endParaRP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95583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BA738-CDF9-4E5B-977B-E7FECB2C62F2}" type="slidenum">
              <a:rPr lang="en-US" altLang="zh-CN">
                <a:solidFill>
                  <a:srgbClr val="000000"/>
                </a:solidFill>
              </a:rPr>
              <a:pPr/>
              <a:t>117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7988" cy="411480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8330827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21150-83FD-4631-9167-B4BD9819CFF7}" type="slidenum">
              <a:rPr lang="en-US" altLang="zh-CN">
                <a:solidFill>
                  <a:srgbClr val="000000"/>
                </a:solidFill>
              </a:rPr>
              <a:pPr/>
              <a:t>118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7988" cy="4114800"/>
          </a:xfrm>
          <a:noFill/>
          <a:ln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990000"/>
                </a:solidFill>
              </a:rPr>
              <a:t> 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72269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2987CA-E29D-4E72-AD50-E1F4EF7DB1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6300"/>
            <a:ext cx="5405437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136305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7C8BF-94A9-4C08-8D33-2874FFFC4074}" type="slidenum">
              <a:rPr lang="en-US" altLang="zh-CN">
                <a:solidFill>
                  <a:srgbClr val="000000"/>
                </a:solidFill>
              </a:rPr>
              <a:pPr/>
              <a:t>120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39775"/>
            <a:ext cx="4933950" cy="3700463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415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3870A-F023-4A46-8B91-37CECA9775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3BAAC-5EF4-4FE9-AAF9-525D800424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F5EB8-052A-4D72-89D8-FCFA64085F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C27F8-C5CD-409B-9B01-4E56C79AAD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1" lang="zh-CN" altLang="en-US" sz="3600" smtClean="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A7518FA2-4D65-4C21-95E0-F3424F7622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5AD24-25B7-460B-AFC8-9992868FBBB5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CAD54-7250-4168-97EA-29E098A68176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79406-03B9-426B-B854-6A4BCF76D7F9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BB845-C6F2-47CE-A00C-3C61C39BC657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2C5D9-9FF8-48AE-BC8F-DB4694320BDF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11350-62DF-46BE-9797-C97B04C68C6C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21973-A385-4706-8369-F2D9E45D3B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99E5C-96B9-4C89-B2FA-EB5284EDA9E5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7A1BD-3238-4682-B550-6F430461183E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0EE92-B636-4550-B0BF-07D1563DA7AB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547A8-D023-4B0A-9F34-5FAF12191205}" type="slidenum">
              <a:rPr lang="en-US" altLang="zh-CN">
                <a:solidFill>
                  <a:srgbClr val="578963"/>
                </a:solidFill>
              </a:rPr>
              <a:pPr/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ABEC7-E66A-410E-B8BC-664CF24DCB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335DF-49C5-436D-A1B0-18C272AC68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1E1B7-F730-4346-9660-D658FE3A6D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A12D6-F6FE-46C9-AEFB-4C72C00727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FC20E-B11E-4899-B0C7-2143B6F75A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E1570-5DAD-4D75-A7EC-7A431AAB7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9CD7F-ADB3-423F-AE5B-26F3BA1FE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E2D0518-F770-43AE-B998-9CB28F441E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kumimoji="1" lang="en-US" altLang="zh-CN" smtClean="0">
              <a:solidFill>
                <a:srgbClr val="57896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kumimoji="1" lang="en-US" altLang="zh-CN" smtClean="0">
              <a:solidFill>
                <a:srgbClr val="57896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068D9D4A-0C69-4D4C-BF3B-E296F06F5BE9}" type="slidenum">
              <a:rPr kumimoji="1" lang="en-US" altLang="zh-CN" smtClean="0">
                <a:solidFill>
                  <a:srgbClr val="578963"/>
                </a:solidFill>
                <a:latin typeface="Times New Roman" pitchFamily="18" charset="0"/>
                <a:ea typeface="宋体" charset="-122"/>
              </a:rPr>
              <a:pPr/>
              <a:t>‹#›</a:t>
            </a:fld>
            <a:endParaRPr kumimoji="1" lang="en-US" altLang="zh-CN" smtClean="0">
              <a:solidFill>
                <a:srgbClr val="578963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>
    <p:zoom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98.xml"/><Relationship Id="rId4" Type="http://schemas.openxmlformats.org/officeDocument/2006/relationships/slide" Target="slide60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slide" Target="slide60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slide" Target="slide2.xml"/><Relationship Id="rId5" Type="http://schemas.openxmlformats.org/officeDocument/2006/relationships/slide" Target="slide82.xml"/><Relationship Id="rId4" Type="http://schemas.openxmlformats.org/officeDocument/2006/relationships/slide" Target="slide6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slide" Target="slide60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slide" Target="slide34.xml"/><Relationship Id="rId5" Type="http://schemas.openxmlformats.org/officeDocument/2006/relationships/slide" Target="slide6.xml"/><Relationship Id="rId4" Type="http://schemas.openxmlformats.org/officeDocument/2006/relationships/slide" Target="slide6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4.xml"/><Relationship Id="rId4" Type="http://schemas.openxmlformats.org/officeDocument/2006/relationships/slide" Target="slide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slide" Target="slide37.xml"/><Relationship Id="rId5" Type="http://schemas.openxmlformats.org/officeDocument/2006/relationships/slide" Target="slide58.xml"/><Relationship Id="rId4" Type="http://schemas.openxmlformats.org/officeDocument/2006/relationships/slide" Target="slid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slide" Target="slide37.xml"/><Relationship Id="rId5" Type="http://schemas.openxmlformats.org/officeDocument/2006/relationships/slide" Target="slide58.xml"/><Relationship Id="rId4" Type="http://schemas.openxmlformats.org/officeDocument/2006/relationships/slide" Target="slide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1.xml"/><Relationship Id="rId4" Type="http://schemas.openxmlformats.org/officeDocument/2006/relationships/slide" Target="slide4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1.xml"/><Relationship Id="rId4" Type="http://schemas.openxmlformats.org/officeDocument/2006/relationships/slide" Target="slide4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slide" Target="slide37.xml"/><Relationship Id="rId5" Type="http://schemas.openxmlformats.org/officeDocument/2006/relationships/slide" Target="slide58.xml"/><Relationship Id="rId4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1.xml"/><Relationship Id="rId4" Type="http://schemas.openxmlformats.org/officeDocument/2006/relationships/slide" Target="slide4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5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1.xml"/><Relationship Id="rId4" Type="http://schemas.openxmlformats.org/officeDocument/2006/relationships/slide" Target="slide4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11" Type="http://schemas.openxmlformats.org/officeDocument/2006/relationships/slide" Target="slide14.xml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2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notesSlide" Target="../notesSlides/notesSlide52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slide" Target="slide37.xml"/><Relationship Id="rId5" Type="http://schemas.openxmlformats.org/officeDocument/2006/relationships/slide" Target="slide58.xml"/><Relationship Id="rId4" Type="http://schemas.openxmlformats.org/officeDocument/2006/relationships/slide" Target="slide4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slide" Target="slide60.xml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slide" Target="slide69.xml"/><Relationship Id="rId5" Type="http://schemas.openxmlformats.org/officeDocument/2006/relationships/slide" Target="slide82.xml"/><Relationship Id="rId4" Type="http://schemas.openxmlformats.org/officeDocument/2006/relationships/slide" Target="slide63.xml"/><Relationship Id="rId9" Type="http://schemas.openxmlformats.org/officeDocument/2006/relationships/image" Target="../media/image12.e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6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slide" Target="slide60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slide" Target="slide2.xml"/><Relationship Id="rId5" Type="http://schemas.openxmlformats.org/officeDocument/2006/relationships/slide" Target="slide82.xml"/><Relationship Id="rId4" Type="http://schemas.openxmlformats.org/officeDocument/2006/relationships/slide" Target="slide6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7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slide" Target="slide60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slide" Target="slide2.xml"/><Relationship Id="rId5" Type="http://schemas.openxmlformats.org/officeDocument/2006/relationships/slide" Target="slide82.xml"/><Relationship Id="rId4" Type="http://schemas.openxmlformats.org/officeDocument/2006/relationships/slide" Target="slide6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9.bin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09600" y="5029200"/>
            <a:ext cx="8283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4400" b="1" dirty="0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线性表</a:t>
            </a:r>
            <a:r>
              <a:rPr kumimoji="1" lang="zh-CN" altLang="en-US" sz="4400" dirty="0">
                <a:latin typeface="Times New Roman" pitchFamily="18" charset="0"/>
                <a:ea typeface="楷体_GB2312" pitchFamily="49" charset="-122"/>
              </a:rPr>
              <a:t>是一种最简单的</a:t>
            </a:r>
            <a:r>
              <a:rPr kumimoji="1" lang="zh-CN" altLang="en-US" sz="4400" b="1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线性</a:t>
            </a:r>
            <a:r>
              <a:rPr kumimoji="1" lang="zh-CN" altLang="en-US" sz="4400" b="1" dirty="0" smtClean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结构 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8195" name="WordArt 3"/>
          <p:cNvSpPr>
            <a:spLocks noChangeArrowheads="1" noChangeShapeType="1" noTextEdit="1"/>
          </p:cNvSpPr>
          <p:nvPr/>
        </p:nvSpPr>
        <p:spPr bwMode="auto">
          <a:xfrm>
            <a:off x="762000" y="1066800"/>
            <a:ext cx="77724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6000" kern="10"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99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隶书"/>
                <a:ea typeface="隶书"/>
              </a:rPr>
              <a:t>第二章 线性表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665163"/>
            <a:ext cx="3684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4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基本操作：</a:t>
            </a:r>
            <a:endParaRPr kumimoji="1" lang="zh-CN" altLang="en-US" sz="24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1741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77913" y="1524000"/>
            <a:ext cx="6086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5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初始化操作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741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219200" y="2530475"/>
            <a:ext cx="50942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5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销毁操作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7413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35038" y="3505200"/>
            <a:ext cx="4610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4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5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引用型操作</a:t>
            </a:r>
            <a:endParaRPr kumimoji="1" lang="zh-CN" altLang="en-US" sz="4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4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4495800"/>
            <a:ext cx="4864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5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5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加工型操作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4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04800" y="5638800"/>
            <a:ext cx="2943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  <a:ea typeface="楷体_GB2312" pitchFamily="49" charset="-122"/>
              </a:rPr>
              <a:t>} ADT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List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3573463"/>
            <a:ext cx="9144000" cy="25193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133350"/>
            <a:ext cx="8534400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void</a:t>
            </a: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MergeList(List La, List Lb, List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Lc)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本算法将非递减的有序表 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La </a:t>
            </a: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归并为 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Lc</a:t>
            </a:r>
            <a:endParaRPr kumimoji="1" lang="en-US" altLang="zh-CN" sz="3200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40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6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// merge_list</a:t>
            </a:r>
          </a:p>
        </p:txBody>
      </p:sp>
      <p:sp>
        <p:nvSpPr>
          <p:cNvPr id="50180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2000" y="3565525"/>
            <a:ext cx="68278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while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((i &lt;= La_len) </a:t>
            </a: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&amp;&amp;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(j &lt;= Lb_len)) 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{  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// La </a:t>
            </a:r>
            <a:r>
              <a:rPr kumimoji="1" lang="zh-CN" altLang="en-US" sz="32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r>
              <a:rPr kumimoji="1" lang="zh-CN" altLang="en-US" sz="32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均不空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while 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(i&lt;=La_len){</a:t>
            </a: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若 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La </a:t>
            </a:r>
            <a:r>
              <a:rPr kumimoji="1" lang="zh-CN" altLang="en-US" sz="32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不空 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while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(j&lt;=Lb_len) { // </a:t>
            </a:r>
            <a:r>
              <a:rPr kumimoji="1" lang="zh-CN" altLang="en-US" sz="32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若 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r>
              <a:rPr kumimoji="1" lang="zh-CN" altLang="en-US" sz="32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不空 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762000" y="1247775"/>
            <a:ext cx="60960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InitList(Lc);  // </a:t>
            </a:r>
            <a:r>
              <a:rPr kumimoji="1" lang="zh-CN" altLang="en-US" sz="32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构造空的线性表 </a:t>
            </a: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Lc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i = j = 1;    k = 0;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La_len = ListLength(La);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Lb_len = ListLength(Lb);</a:t>
            </a:r>
          </a:p>
        </p:txBody>
      </p:sp>
    </p:spTree>
    <p:extLst>
      <p:ext uri="{BB962C8B-B14F-4D97-AF65-F5344CB8AC3E}">
        <p14:creationId xmlns:p14="http://schemas.microsoft.com/office/powerpoint/2010/main" val="2962160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974725" y="581025"/>
            <a:ext cx="7026275" cy="412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// La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Lb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均不空，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i = j = 1, k = 0</a:t>
            </a:r>
          </a:p>
          <a:p>
            <a:pPr>
              <a:lnSpc>
                <a:spcPct val="105000"/>
              </a:lnSpc>
            </a:pPr>
            <a:r>
              <a:rPr kumimoji="1" lang="en-US" altLang="zh-CN" sz="3600">
                <a:solidFill>
                  <a:srgbClr val="9A009A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GetElem(La, i, a</a:t>
            </a:r>
            <a:r>
              <a:rPr kumimoji="1" lang="en-US" altLang="zh-CN" sz="3600" baseline="-250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);    </a:t>
            </a:r>
          </a:p>
          <a:p>
            <a:pPr>
              <a:lnSpc>
                <a:spcPct val="105000"/>
              </a:lnSpc>
            </a:pPr>
            <a:r>
              <a:rPr kumimoji="1" lang="en-US" altLang="zh-CN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 GetElem(Lb, j, b</a:t>
            </a:r>
            <a:r>
              <a:rPr kumimoji="1" lang="en-US" altLang="zh-CN" sz="3600" baseline="-250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>
              <a:lnSpc>
                <a:spcPct val="105000"/>
              </a:lnSpc>
            </a:pPr>
            <a:r>
              <a:rPr kumimoji="1" lang="en-US" altLang="zh-CN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 (a</a:t>
            </a:r>
            <a:r>
              <a:rPr kumimoji="1" lang="en-US" altLang="zh-CN" sz="3600" baseline="-250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 &lt;= b</a:t>
            </a:r>
            <a:r>
              <a:rPr kumimoji="1" lang="en-US" altLang="zh-CN" sz="3600" baseline="-250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en-US" altLang="zh-CN" sz="36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{  </a:t>
            </a:r>
            <a:r>
              <a:rPr kumimoji="1" lang="en-US" altLang="zh-CN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将 </a:t>
            </a:r>
            <a:r>
              <a:rPr kumimoji="1" lang="en-US" altLang="zh-CN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ai </a:t>
            </a:r>
            <a:r>
              <a:rPr kumimoji="1" lang="zh-CN" altLang="en-US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插入到 </a:t>
            </a:r>
            <a:r>
              <a:rPr kumimoji="1" lang="en-US" altLang="zh-CN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Lc </a:t>
            </a:r>
            <a:r>
              <a:rPr kumimoji="1" lang="zh-CN" altLang="en-US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中</a:t>
            </a:r>
            <a:endParaRPr kumimoji="1" lang="zh-CN" altLang="en-US" sz="3600" b="1">
              <a:solidFill>
                <a:srgbClr val="0066FF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05000"/>
              </a:lnSpc>
            </a:pPr>
            <a:r>
              <a:rPr kumimoji="1" lang="zh-CN" altLang="en-US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ListInsert(Lc, ++k, a</a:t>
            </a:r>
            <a:r>
              <a:rPr kumimoji="1" lang="en-US" altLang="zh-CN" sz="3600" baseline="-250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);  ++i; </a:t>
            </a:r>
            <a:r>
              <a:rPr kumimoji="1" lang="en-US" altLang="zh-CN" sz="36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endParaRPr kumimoji="1" lang="en-US" altLang="zh-CN" sz="3600">
              <a:solidFill>
                <a:srgbClr val="0066FF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05000"/>
              </a:lnSpc>
            </a:pPr>
            <a:r>
              <a:rPr kumimoji="1" lang="en-US" altLang="zh-CN" sz="36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else {</a:t>
            </a:r>
            <a:r>
              <a:rPr kumimoji="1" lang="en-US" altLang="zh-CN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   // </a:t>
            </a:r>
            <a:r>
              <a:rPr kumimoji="1" lang="zh-CN" altLang="en-US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将 </a:t>
            </a:r>
            <a:r>
              <a:rPr kumimoji="1" lang="en-US" altLang="zh-CN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3600" baseline="-250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j </a:t>
            </a:r>
            <a:r>
              <a:rPr kumimoji="1" lang="zh-CN" altLang="en-US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插入到 </a:t>
            </a:r>
            <a:r>
              <a:rPr kumimoji="1" lang="en-US" altLang="zh-CN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Lc </a:t>
            </a:r>
            <a:r>
              <a:rPr kumimoji="1" lang="zh-CN" altLang="en-US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中</a:t>
            </a:r>
          </a:p>
          <a:p>
            <a:pPr>
              <a:lnSpc>
                <a:spcPct val="105000"/>
              </a:lnSpc>
            </a:pPr>
            <a:r>
              <a:rPr kumimoji="1" lang="zh-CN" altLang="en-US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ListInsert(Lc, ++k, bj);  ++j; </a:t>
            </a:r>
            <a:r>
              <a:rPr kumimoji="1" lang="en-US" altLang="zh-CN" sz="36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682625" y="5445125"/>
            <a:ext cx="7038975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  <a:ea typeface="隶书" pitchFamily="49" charset="-122"/>
              </a:rPr>
              <a:t>当以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顺序存储</a:t>
            </a:r>
            <a:r>
              <a:rPr kumimoji="1" lang="zh-CN" altLang="en-US" sz="2800">
                <a:latin typeface="Times New Roman" pitchFamily="18" charset="0"/>
                <a:ea typeface="隶书" pitchFamily="49" charset="-122"/>
              </a:rPr>
              <a:t>实现抽象数据类型线性表时为</a:t>
            </a:r>
            <a:r>
              <a:rPr kumimoji="1" lang="en-US" altLang="zh-CN" sz="2800">
                <a:latin typeface="Times New Roman" pitchFamily="18" charset="0"/>
                <a:ea typeface="隶书" pitchFamily="49" charset="-122"/>
              </a:rPr>
              <a:t>:</a:t>
            </a:r>
          </a:p>
          <a:p>
            <a:r>
              <a:rPr kumimoji="1" lang="en-US" altLang="zh-CN" sz="3600">
                <a:latin typeface="Times New Roman" pitchFamily="18" charset="0"/>
              </a:rPr>
              <a:t>                        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O(  n</a:t>
            </a:r>
            <a:r>
              <a:rPr kumimoji="1" lang="en-US" altLang="zh-CN" sz="3600" baseline="-25000">
                <a:solidFill>
                  <a:srgbClr val="660033"/>
                </a:solidFill>
                <a:latin typeface="Times New Roman" pitchFamily="18" charset="0"/>
              </a:rPr>
              <a:t>a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+n</a:t>
            </a:r>
            <a:r>
              <a:rPr kumimoji="1" lang="en-US" altLang="zh-CN" sz="3600" baseline="-25000">
                <a:solidFill>
                  <a:srgbClr val="660033"/>
                </a:solidFill>
                <a:latin typeface="Times New Roman" pitchFamily="18" charset="0"/>
              </a:rPr>
              <a:t>b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)</a:t>
            </a:r>
          </a:p>
        </p:txBody>
      </p:sp>
      <p:sp useBgFill="1"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323850" y="5364163"/>
            <a:ext cx="8534400" cy="1493837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>
                <a:latin typeface="Times New Roman" pitchFamily="18" charset="0"/>
                <a:ea typeface="隶书" pitchFamily="49" charset="-122"/>
              </a:rPr>
              <a:t>当以</a:t>
            </a:r>
            <a:r>
              <a:rPr kumimoji="1" lang="zh-CN" altLang="en-US" sz="3200">
                <a:solidFill>
                  <a:srgbClr val="FF00FF"/>
                </a:solidFill>
                <a:latin typeface="Times New Roman" pitchFamily="18" charset="0"/>
                <a:ea typeface="隶书" pitchFamily="49" charset="-122"/>
              </a:rPr>
              <a:t>链式存储</a:t>
            </a:r>
            <a:r>
              <a:rPr kumimoji="1" lang="zh-CN" altLang="en-US" sz="3200">
                <a:latin typeface="Times New Roman" pitchFamily="18" charset="0"/>
                <a:ea typeface="隶书" pitchFamily="49" charset="-122"/>
              </a:rPr>
              <a:t>实现抽象数据类型线性表时为</a:t>
            </a:r>
            <a:r>
              <a:rPr kumimoji="1" lang="en-US" altLang="zh-CN" sz="3200">
                <a:latin typeface="Times New Roman" pitchFamily="18" charset="0"/>
                <a:ea typeface="隶书" pitchFamily="49" charset="-122"/>
              </a:rPr>
              <a:t>:</a:t>
            </a:r>
          </a:p>
          <a:p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                    O( ( n</a:t>
            </a:r>
            <a:r>
              <a:rPr kumimoji="1" lang="en-US" altLang="zh-CN" sz="3600" baseline="-25000">
                <a:solidFill>
                  <a:srgbClr val="660033"/>
                </a:solidFill>
                <a:latin typeface="Times New Roman" pitchFamily="18" charset="0"/>
              </a:rPr>
              <a:t>a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+n</a:t>
            </a:r>
            <a:r>
              <a:rPr kumimoji="1" lang="en-US" altLang="zh-CN" sz="3600" baseline="-25000">
                <a:solidFill>
                  <a:srgbClr val="660033"/>
                </a:solidFill>
                <a:latin typeface="Times New Roman" pitchFamily="18" charset="0"/>
              </a:rPr>
              <a:t>b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) </a:t>
            </a:r>
            <a:r>
              <a:rPr kumimoji="1" lang="en-US" altLang="zh-CN" sz="3600" baseline="30000">
                <a:solidFill>
                  <a:srgbClr val="660033"/>
                </a:solidFill>
                <a:latin typeface="Times New Roman" pitchFamily="18" charset="0"/>
              </a:rPr>
              <a:t>2 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)</a:t>
            </a:r>
          </a:p>
          <a:p>
            <a:endParaRPr kumimoji="1" lang="en-US" altLang="zh-CN" sz="2400" b="1">
              <a:solidFill>
                <a:srgbClr val="99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8005" name="Comment 5"/>
          <p:cNvSpPr>
            <a:spLocks noChangeArrowheads="1"/>
          </p:cNvSpPr>
          <p:nvPr/>
        </p:nvSpPr>
        <p:spPr bwMode="auto">
          <a:xfrm>
            <a:off x="2555875" y="4724400"/>
            <a:ext cx="3200400" cy="588963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>
                <a:solidFill>
                  <a:srgbClr val="990000"/>
                </a:solidFill>
                <a:ea typeface="隶书" pitchFamily="49" charset="-122"/>
              </a:rPr>
              <a:t>算法时间复杂度</a:t>
            </a:r>
            <a:endParaRPr kumimoji="1" lang="zh-CN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399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128004" grpId="0" animBg="1" autoUpdateAnimBg="0"/>
      <p:bldP spid="128005" grpId="0" animBg="1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900113" y="1773238"/>
            <a:ext cx="3627437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44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InitList( &amp;L )</a:t>
            </a:r>
            <a:endParaRPr kumimoji="1" lang="en-US" altLang="zh-CN" sz="4400">
              <a:latin typeface="Times New Roman" pitchFamily="18" charset="0"/>
              <a:ea typeface="楷体_GB2312" pitchFamily="49" charset="-122"/>
            </a:endParaRPr>
          </a:p>
          <a:p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643438" y="333375"/>
            <a:ext cx="45005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84213" y="4292600"/>
            <a:ext cx="44656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DestroyList( &amp;L 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11188" y="3429000"/>
            <a:ext cx="338455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4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销毁操作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11188" y="908050"/>
            <a:ext cx="45370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初始化操作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5543550" y="404813"/>
            <a:ext cx="360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顺序    </a:t>
            </a:r>
            <a:r>
              <a:rPr kumimoji="1" lang="zh-CN" altLang="en-US" sz="36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链表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5543550" y="1773238"/>
            <a:ext cx="360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O(1)    </a:t>
            </a:r>
            <a:r>
              <a:rPr kumimoji="1" lang="en-US" altLang="zh-CN" sz="36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O(1)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5543550" y="4292600"/>
            <a:ext cx="360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O(1)    </a:t>
            </a:r>
            <a:r>
              <a:rPr kumimoji="1" lang="en-US" altLang="zh-CN" sz="36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016268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00038" y="884238"/>
            <a:ext cx="310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ListEmpty( L )</a:t>
            </a:r>
            <a:endParaRPr kumimoji="1" lang="en-US" altLang="zh-CN" sz="360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41300" y="1763713"/>
            <a:ext cx="318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ListLength( L )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23838" y="2636838"/>
            <a:ext cx="610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PriorElem( L, cur_e, &amp;pre_e )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54000" y="3563938"/>
            <a:ext cx="6153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NextElem( L, cur_e, &amp;next_e )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1438" y="4389438"/>
            <a:ext cx="414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6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GetElem( L, i, &amp;e )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01625" y="5172075"/>
            <a:ext cx="693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LocateElem( L, e, compare( ) )</a:t>
            </a:r>
            <a:endParaRPr kumimoji="1" lang="en-US" altLang="zh-CN" sz="3600" b="1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23838" y="6065838"/>
            <a:ext cx="4768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ListTraverse(L, visit( ))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  <a:p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755650" y="0"/>
            <a:ext cx="32670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引用型操作</a:t>
            </a:r>
            <a:r>
              <a:rPr kumimoji="1" lang="en-US" altLang="zh-CN" sz="4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6335713" y="115888"/>
            <a:ext cx="2808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顺序  </a:t>
            </a:r>
            <a:r>
              <a:rPr kumimoji="1" lang="zh-CN" altLang="en-US" sz="36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链表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6372225" y="915988"/>
            <a:ext cx="3240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O(1)  </a:t>
            </a:r>
            <a:r>
              <a:rPr kumimoji="1" lang="en-US" altLang="zh-CN" sz="36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O(1)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372225" y="1779588"/>
            <a:ext cx="3240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O(1)  </a:t>
            </a:r>
            <a:r>
              <a:rPr kumimoji="1" lang="en-US" altLang="zh-CN" sz="36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O(n)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6372225" y="2636838"/>
            <a:ext cx="3240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O(1)  </a:t>
            </a:r>
            <a:r>
              <a:rPr kumimoji="1" lang="en-US" altLang="zh-CN" sz="36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O(n)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445250" y="3573463"/>
            <a:ext cx="3240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O(1)  </a:t>
            </a:r>
            <a:r>
              <a:rPr kumimoji="1" lang="en-US" altLang="zh-CN" sz="36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O(1)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6445250" y="4365625"/>
            <a:ext cx="3240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O(1)  </a:t>
            </a:r>
            <a:r>
              <a:rPr kumimoji="1" lang="en-US" altLang="zh-CN" sz="36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O(n)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6445250" y="5229225"/>
            <a:ext cx="3240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O(n)  </a:t>
            </a:r>
            <a:r>
              <a:rPr kumimoji="1" lang="en-US" altLang="zh-CN" sz="36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O(n)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6445250" y="5949950"/>
            <a:ext cx="3240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O(n)  </a:t>
            </a:r>
            <a:r>
              <a:rPr kumimoji="1" lang="en-US" altLang="zh-CN" sz="36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O(n)</a:t>
            </a: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395536" y="2492896"/>
            <a:ext cx="8351837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95536" y="5157192"/>
            <a:ext cx="8351837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7739336" y="1772816"/>
            <a:ext cx="1404664" cy="64633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 smtClean="0">
                <a:latin typeface="楷体_GB2312" pitchFamily="49" charset="-122"/>
                <a:ea typeface="楷体_GB2312" pitchFamily="49" charset="-122"/>
              </a:rPr>
              <a:t>O(1</a:t>
            </a:r>
            <a:r>
              <a:rPr kumimoji="1" lang="en-US" altLang="zh-CN" sz="36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7739856" y="4365104"/>
            <a:ext cx="1404664" cy="64633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 smtClean="0">
                <a:latin typeface="楷体_GB2312" pitchFamily="49" charset="-122"/>
                <a:ea typeface="楷体_GB2312" pitchFamily="49" charset="-122"/>
              </a:rPr>
              <a:t>O(1</a:t>
            </a:r>
            <a:r>
              <a:rPr kumimoji="1" lang="en-US" altLang="zh-CN" sz="36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7474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" grpId="0"/>
      <p:bldP spid="48140" grpId="0"/>
      <p:bldP spid="48141" grpId="0"/>
      <p:bldP spid="48142" grpId="0"/>
      <p:bldP spid="48143" grpId="0"/>
      <p:bldP spid="48144" grpId="0"/>
      <p:bldP spid="48145" grpId="0"/>
      <p:bldP spid="48147" grpId="0" animBg="1"/>
      <p:bldP spid="19" grpId="0" animBg="1"/>
      <p:bldP spid="21" grpId="0" animBg="1"/>
      <p:bldP spid="22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755650" y="620713"/>
            <a:ext cx="4314825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8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加工型操作  </a:t>
            </a:r>
          </a:p>
        </p:txBody>
      </p:sp>
      <p:sp>
        <p:nvSpPr>
          <p:cNvPr id="37891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95288" y="1700213"/>
            <a:ext cx="42799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8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ClearList( &amp;L 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7892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95288" y="2690813"/>
            <a:ext cx="512921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8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PutElem( &amp;L, i, e 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7893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95288" y="3681413"/>
            <a:ext cx="5430837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8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ListInsert( &amp;L, i, e )</a:t>
            </a:r>
            <a:endParaRPr kumimoji="1" lang="en-US" altLang="zh-CN" sz="4800">
              <a:latin typeface="Times New Roman" pitchFamily="18" charset="0"/>
              <a:ea typeface="楷体_GB2312" pitchFamily="49" charset="-122"/>
            </a:endParaRPr>
          </a:p>
          <a:p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7894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95288" y="4732338"/>
            <a:ext cx="600551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8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ListDelete(&amp;L, i, &amp;e)</a:t>
            </a:r>
            <a:r>
              <a:rPr kumimoji="1" lang="en-US" altLang="zh-CN" sz="4800">
                <a:latin typeface="Times New Roman" pitchFamily="18" charset="0"/>
              </a:rPr>
              <a:t>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156325" y="908050"/>
            <a:ext cx="28082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顺序  </a:t>
            </a:r>
            <a:r>
              <a:rPr kumimoji="1" lang="zh-CN" altLang="en-US" sz="36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链表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6227763" y="1851025"/>
            <a:ext cx="3240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O(1)  </a:t>
            </a:r>
            <a:r>
              <a:rPr kumimoji="1" lang="en-US" altLang="zh-CN" sz="36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O(n)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227763" y="2859088"/>
            <a:ext cx="3240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O(1)  </a:t>
            </a:r>
            <a:r>
              <a:rPr kumimoji="1" lang="en-US" altLang="zh-CN" sz="36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O(n)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6227763" y="3860800"/>
            <a:ext cx="3240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O(n)  </a:t>
            </a:r>
            <a:r>
              <a:rPr kumimoji="1" lang="en-US" altLang="zh-CN" sz="36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O(n)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6265863" y="4875213"/>
            <a:ext cx="3240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O(n)  </a:t>
            </a:r>
            <a:r>
              <a:rPr kumimoji="1" lang="en-US" altLang="zh-CN" sz="36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O(n)</a:t>
            </a: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468313" y="3573463"/>
            <a:ext cx="8351837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539750" y="4724400"/>
            <a:ext cx="835183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395288" y="5734050"/>
            <a:ext cx="8351837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7668344" y="2859088"/>
            <a:ext cx="1404664" cy="64633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 smtClean="0">
                <a:latin typeface="楷体_GB2312" pitchFamily="49" charset="-122"/>
                <a:ea typeface="楷体_GB2312" pitchFamily="49" charset="-122"/>
              </a:rPr>
              <a:t>O(1</a:t>
            </a:r>
            <a:r>
              <a:rPr kumimoji="1" lang="en-US" altLang="zh-CN" sz="36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668344" y="3882184"/>
            <a:ext cx="1404664" cy="64633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 smtClean="0">
                <a:latin typeface="楷体_GB2312" pitchFamily="49" charset="-122"/>
                <a:ea typeface="楷体_GB2312" pitchFamily="49" charset="-122"/>
              </a:rPr>
              <a:t>O(1</a:t>
            </a:r>
            <a:r>
              <a:rPr kumimoji="1" lang="en-US" altLang="zh-CN" sz="36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7638038" y="4909919"/>
            <a:ext cx="1404664" cy="64633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 smtClean="0">
                <a:latin typeface="楷体_GB2312" pitchFamily="49" charset="-122"/>
                <a:ea typeface="楷体_GB2312" pitchFamily="49" charset="-122"/>
              </a:rPr>
              <a:t>O(1</a:t>
            </a:r>
            <a:r>
              <a:rPr kumimoji="1" lang="en-US" altLang="zh-CN" sz="36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13563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4" grpId="0"/>
      <p:bldP spid="50185" grpId="0"/>
      <p:bldP spid="50186" grpId="0"/>
      <p:bldP spid="50187" grpId="0"/>
      <p:bldP spid="50188" grpId="0" animBg="1"/>
      <p:bldP spid="50189" grpId="0" animBg="1"/>
      <p:bldP spid="50190" grpId="0" animBg="1"/>
      <p:bldP spid="15" grpId="0" animBg="1"/>
      <p:bldP spid="16" grpId="0" animBg="1"/>
      <p:bldP spid="1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73050" y="1052513"/>
            <a:ext cx="8870950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zh-CN" altLang="en-US" sz="3600" b="1">
                <a:latin typeface="Times New Roman" pitchFamily="18" charset="0"/>
                <a:ea typeface="隶书" pitchFamily="49" charset="-122"/>
              </a:rPr>
              <a:t>单链表实现线性表的操作时，存在的</a:t>
            </a:r>
            <a:r>
              <a:rPr kumimoji="1" lang="zh-CN" altLang="en-US" sz="3600" b="1">
                <a:solidFill>
                  <a:srgbClr val="993366"/>
                </a:solidFill>
                <a:latin typeface="Times New Roman" pitchFamily="18" charset="0"/>
                <a:ea typeface="隶书" pitchFamily="49" charset="-122"/>
              </a:rPr>
              <a:t>问题</a:t>
            </a:r>
            <a:r>
              <a:rPr kumimoji="1" lang="zh-CN" altLang="en-US" sz="3600" b="1">
                <a:latin typeface="Times New Roman" pitchFamily="18" charset="0"/>
                <a:ea typeface="隶书" pitchFamily="49" charset="-122"/>
              </a:rPr>
              <a:t>：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582613" y="4373563"/>
            <a:ext cx="6569427" cy="60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2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32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．单链表的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表长</a:t>
            </a:r>
            <a:r>
              <a:rPr kumimoji="1" lang="zh-CN" altLang="en-US" sz="32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是一个隐含的值；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96900" y="2263775"/>
            <a:ext cx="85471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2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32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．在单链表的最后一个元素之后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插入</a:t>
            </a:r>
            <a:r>
              <a:rPr kumimoji="1" lang="zh-CN" altLang="en-US" sz="32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元素时，</a:t>
            </a:r>
          </a:p>
          <a:p>
            <a:pPr>
              <a:lnSpc>
                <a:spcPct val="115000"/>
              </a:lnSpc>
            </a:pPr>
            <a:r>
              <a:rPr kumimoji="1" lang="zh-CN" altLang="en-US" sz="32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    需遍历整个链表；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527050" y="3497263"/>
            <a:ext cx="8331127" cy="60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2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32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．在单链表中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查找</a:t>
            </a:r>
            <a:r>
              <a:rPr kumimoji="1" lang="zh-CN" altLang="en-US" sz="32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3200" b="1" dirty="0" err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32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个元素需要顺序查找；</a:t>
            </a:r>
          </a:p>
        </p:txBody>
      </p:sp>
    </p:spTree>
    <p:extLst>
      <p:ext uri="{BB962C8B-B14F-4D97-AF65-F5344CB8AC3E}">
        <p14:creationId xmlns:p14="http://schemas.microsoft.com/office/powerpoint/2010/main" val="11355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564" grpId="0" autoUpdateAnimBg="0"/>
      <p:bldP spid="66566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84213" y="3284538"/>
            <a:ext cx="526415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200" b="1">
                <a:solidFill>
                  <a:srgbClr val="993366"/>
                </a:solidFill>
                <a:latin typeface="Times New Roman" pitchFamily="18" charset="0"/>
                <a:ea typeface="隶书" pitchFamily="49" charset="-122"/>
              </a:rPr>
              <a:t>重新定义线性链表的类型：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88925" y="4075113"/>
            <a:ext cx="8474075" cy="108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增加“表长”、“表尾指针” 和 “当前位置的</a:t>
            </a:r>
          </a:p>
          <a:p>
            <a:pPr>
              <a:lnSpc>
                <a:spcPct val="115000"/>
              </a:lnSpc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      指针” 三个数据域；</a:t>
            </a:r>
            <a:endParaRPr kumimoji="1" lang="zh-CN" altLang="en-US" sz="2000" b="1" dirty="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493713" y="2276475"/>
            <a:ext cx="80522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将基本操作中的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位序 “ </a:t>
            </a:r>
            <a:r>
              <a:rPr kumimoji="1" lang="en-US" altLang="zh-CN" sz="2800" b="1" dirty="0" err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”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改变为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指针 “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p ”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711200" y="1341438"/>
            <a:ext cx="648335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200" b="1">
                <a:solidFill>
                  <a:srgbClr val="993366"/>
                </a:solidFill>
                <a:latin typeface="Times New Roman" pitchFamily="18" charset="0"/>
                <a:ea typeface="隶书" pitchFamily="49" charset="-122"/>
              </a:rPr>
              <a:t>重新定义对线性链表的基本操作：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08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  <p:bldP spid="68612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000125" y="609600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一、单链表</a:t>
            </a:r>
          </a:p>
        </p:txBody>
      </p:sp>
      <p:sp>
        <p:nvSpPr>
          <p:cNvPr id="5124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524000"/>
            <a:ext cx="681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二、结点和单链表的 </a:t>
            </a:r>
            <a:r>
              <a:rPr kumimoji="1" lang="en-US" altLang="zh-CN" sz="36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C </a:t>
            </a:r>
            <a:r>
              <a:rPr kumimoji="1" lang="zh-CN" altLang="en-US" sz="36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语言描述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5125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2438400"/>
            <a:ext cx="7499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三、线性表的操作在单链表中的实现</a:t>
            </a:r>
          </a:p>
        </p:txBody>
      </p:sp>
      <p:sp>
        <p:nvSpPr>
          <p:cNvPr id="5126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4114800"/>
            <a:ext cx="7499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五、带头尾指针结点的线性链表类型</a:t>
            </a:r>
          </a:p>
        </p:txBody>
      </p:sp>
      <p:sp>
        <p:nvSpPr>
          <p:cNvPr id="5127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71550" y="5029200"/>
            <a:ext cx="429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六、其它形式的链表</a:t>
            </a:r>
          </a:p>
        </p:txBody>
      </p:sp>
      <p:graphicFrame>
        <p:nvGraphicFramePr>
          <p:cNvPr id="5122" name="Object 7">
            <a:hlinkClick r:id="rId6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7667625" y="5589588"/>
          <a:ext cx="11445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79" name="剪辑" r:id="rId7" imgW="916200" imgH="654120" progId="">
                  <p:embed/>
                </p:oleObj>
              </mc:Choice>
              <mc:Fallback>
                <p:oleObj name="剪辑" r:id="rId7" imgW="916200" imgH="654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5589588"/>
                        <a:ext cx="114458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3305175"/>
            <a:ext cx="762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四、顺序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链表存储的时间复杂度比较</a:t>
            </a:r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755650" y="4037844"/>
            <a:ext cx="387350" cy="573088"/>
          </a:xfrm>
          <a:custGeom>
            <a:avLst/>
            <a:gdLst>
              <a:gd name="T0" fmla="*/ 0 w 224"/>
              <a:gd name="T1" fmla="*/ 106 h 192"/>
              <a:gd name="T2" fmla="*/ 107 w 224"/>
              <a:gd name="T3" fmla="*/ 192 h 192"/>
              <a:gd name="T4" fmla="*/ 171 w 224"/>
              <a:gd name="T5" fmla="*/ 64 h 192"/>
              <a:gd name="T6" fmla="*/ 224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568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28600" y="279400"/>
            <a:ext cx="8337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五、带头尾指针结点的线性链表类型</a:t>
            </a:r>
            <a:endParaRPr kumimoji="1" lang="zh-CN" altLang="en-US" sz="4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524000" y="4419600"/>
            <a:ext cx="62357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typedef struct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LNode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结点类型</a:t>
            </a:r>
            <a:endParaRPr kumimoji="1" lang="zh-CN" altLang="en-US" sz="320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ElemType       data;</a:t>
            </a:r>
          </a:p>
          <a:p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struct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LNode  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next;</a:t>
            </a:r>
          </a:p>
          <a:p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} *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Link;</a:t>
            </a:r>
          </a:p>
        </p:txBody>
      </p:sp>
      <p:grpSp>
        <p:nvGrpSpPr>
          <p:cNvPr id="40964" name="Group 42"/>
          <p:cNvGrpSpPr>
            <a:grpSpLocks/>
          </p:cNvGrpSpPr>
          <p:nvPr/>
        </p:nvGrpSpPr>
        <p:grpSpPr bwMode="auto">
          <a:xfrm>
            <a:off x="971550" y="1557338"/>
            <a:ext cx="7272338" cy="2286000"/>
            <a:chOff x="249" y="981"/>
            <a:chExt cx="4581" cy="1440"/>
          </a:xfrm>
        </p:grpSpPr>
        <p:grpSp>
          <p:nvGrpSpPr>
            <p:cNvPr id="40965" name="Group 4"/>
            <p:cNvGrpSpPr>
              <a:grpSpLocks/>
            </p:cNvGrpSpPr>
            <p:nvPr/>
          </p:nvGrpSpPr>
          <p:grpSpPr bwMode="auto">
            <a:xfrm>
              <a:off x="4357" y="1359"/>
              <a:ext cx="473" cy="384"/>
              <a:chOff x="4210" y="1440"/>
              <a:chExt cx="473" cy="384"/>
            </a:xfrm>
          </p:grpSpPr>
          <p:sp>
            <p:nvSpPr>
              <p:cNvPr id="40992" name="Rectangle 5"/>
              <p:cNvSpPr>
                <a:spLocks noChangeArrowheads="1"/>
              </p:cNvSpPr>
              <p:nvPr/>
            </p:nvSpPr>
            <p:spPr bwMode="auto">
              <a:xfrm>
                <a:off x="4210" y="1440"/>
                <a:ext cx="473" cy="384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3600" b="1">
                    <a:solidFill>
                      <a:srgbClr val="000099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3600" b="1" baseline="-25000">
                    <a:solidFill>
                      <a:srgbClr val="000099"/>
                    </a:solidFill>
                    <a:latin typeface="Times New Roman" pitchFamily="18" charset="0"/>
                  </a:rPr>
                  <a:t>n</a:t>
                </a:r>
                <a:endParaRPr kumimoji="1" lang="en-US" altLang="zh-CN" sz="36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93" name="Line 6"/>
              <p:cNvSpPr>
                <a:spLocks noChangeShapeType="1"/>
              </p:cNvSpPr>
              <p:nvPr/>
            </p:nvSpPr>
            <p:spPr bwMode="auto">
              <a:xfrm>
                <a:off x="4548" y="1440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966" name="Group 7"/>
            <p:cNvGrpSpPr>
              <a:grpSpLocks/>
            </p:cNvGrpSpPr>
            <p:nvPr/>
          </p:nvGrpSpPr>
          <p:grpSpPr bwMode="auto">
            <a:xfrm>
              <a:off x="3315" y="1359"/>
              <a:ext cx="473" cy="384"/>
              <a:chOff x="4210" y="1440"/>
              <a:chExt cx="473" cy="384"/>
            </a:xfrm>
          </p:grpSpPr>
          <p:sp>
            <p:nvSpPr>
              <p:cNvPr id="40990" name="Rectangle 8"/>
              <p:cNvSpPr>
                <a:spLocks noChangeArrowheads="1"/>
              </p:cNvSpPr>
              <p:nvPr/>
            </p:nvSpPr>
            <p:spPr bwMode="auto">
              <a:xfrm>
                <a:off x="4210" y="1440"/>
                <a:ext cx="473" cy="384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3600" b="1">
                    <a:solidFill>
                      <a:srgbClr val="000099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3600" b="1" baseline="-25000">
                    <a:solidFill>
                      <a:srgbClr val="000099"/>
                    </a:solidFill>
                    <a:latin typeface="Times New Roman" pitchFamily="18" charset="0"/>
                  </a:rPr>
                  <a:t>i</a:t>
                </a:r>
                <a:endParaRPr kumimoji="1" lang="en-US" altLang="zh-CN" sz="36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91" name="Line 9"/>
              <p:cNvSpPr>
                <a:spLocks noChangeShapeType="1"/>
              </p:cNvSpPr>
              <p:nvPr/>
            </p:nvSpPr>
            <p:spPr bwMode="auto">
              <a:xfrm>
                <a:off x="4548" y="1440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967" name="Group 10"/>
            <p:cNvGrpSpPr>
              <a:grpSpLocks/>
            </p:cNvGrpSpPr>
            <p:nvPr/>
          </p:nvGrpSpPr>
          <p:grpSpPr bwMode="auto">
            <a:xfrm>
              <a:off x="2211" y="1359"/>
              <a:ext cx="473" cy="384"/>
              <a:chOff x="4210" y="1440"/>
              <a:chExt cx="473" cy="384"/>
            </a:xfrm>
          </p:grpSpPr>
          <p:sp>
            <p:nvSpPr>
              <p:cNvPr id="40988" name="Rectangle 11"/>
              <p:cNvSpPr>
                <a:spLocks noChangeArrowheads="1"/>
              </p:cNvSpPr>
              <p:nvPr/>
            </p:nvSpPr>
            <p:spPr bwMode="auto">
              <a:xfrm>
                <a:off x="4210" y="1440"/>
                <a:ext cx="473" cy="384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3600" b="1">
                    <a:solidFill>
                      <a:srgbClr val="000099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3600" b="1" baseline="-25000">
                    <a:solidFill>
                      <a:srgbClr val="000099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36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89" name="Line 12"/>
              <p:cNvSpPr>
                <a:spLocks noChangeShapeType="1"/>
              </p:cNvSpPr>
              <p:nvPr/>
            </p:nvSpPr>
            <p:spPr bwMode="auto">
              <a:xfrm>
                <a:off x="4548" y="1440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0968" name="Line 13"/>
            <p:cNvSpPr>
              <a:spLocks noChangeShapeType="1"/>
            </p:cNvSpPr>
            <p:nvPr/>
          </p:nvSpPr>
          <p:spPr bwMode="auto">
            <a:xfrm>
              <a:off x="2595" y="1551"/>
              <a:ext cx="33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969" name="Line 14"/>
            <p:cNvSpPr>
              <a:spLocks noChangeShapeType="1"/>
            </p:cNvSpPr>
            <p:nvPr/>
          </p:nvSpPr>
          <p:spPr bwMode="auto">
            <a:xfrm>
              <a:off x="3699" y="1551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40970" name="Group 15"/>
            <p:cNvGrpSpPr>
              <a:grpSpLocks/>
            </p:cNvGrpSpPr>
            <p:nvPr/>
          </p:nvGrpSpPr>
          <p:grpSpPr bwMode="auto">
            <a:xfrm>
              <a:off x="4707" y="1455"/>
              <a:ext cx="96" cy="144"/>
              <a:chOff x="4224" y="2112"/>
              <a:chExt cx="96" cy="144"/>
            </a:xfrm>
          </p:grpSpPr>
          <p:sp>
            <p:nvSpPr>
              <p:cNvPr id="40986" name="Freeform 16"/>
              <p:cNvSpPr>
                <a:spLocks/>
              </p:cNvSpPr>
              <p:nvPr/>
            </p:nvSpPr>
            <p:spPr bwMode="auto">
              <a:xfrm>
                <a:off x="4224" y="2112"/>
                <a:ext cx="48" cy="144"/>
              </a:xfrm>
              <a:custGeom>
                <a:avLst/>
                <a:gdLst>
                  <a:gd name="T0" fmla="*/ 0 w 48"/>
                  <a:gd name="T1" fmla="*/ 144 h 144"/>
                  <a:gd name="T2" fmla="*/ 48 w 48"/>
                  <a:gd name="T3" fmla="*/ 0 h 144"/>
                  <a:gd name="T4" fmla="*/ 0 w 48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144"/>
                  <a:gd name="T11" fmla="*/ 48 w 48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144">
                    <a:moveTo>
                      <a:pt x="0" y="144"/>
                    </a:move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7" name="Line 17"/>
              <p:cNvSpPr>
                <a:spLocks noChangeShapeType="1"/>
              </p:cNvSpPr>
              <p:nvPr/>
            </p:nvSpPr>
            <p:spPr bwMode="auto">
              <a:xfrm>
                <a:off x="427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971" name="Group 37"/>
            <p:cNvGrpSpPr>
              <a:grpSpLocks/>
            </p:cNvGrpSpPr>
            <p:nvPr/>
          </p:nvGrpSpPr>
          <p:grpSpPr bwMode="auto">
            <a:xfrm>
              <a:off x="249" y="981"/>
              <a:ext cx="768" cy="1440"/>
              <a:chOff x="1107" y="1023"/>
              <a:chExt cx="768" cy="1440"/>
            </a:xfrm>
          </p:grpSpPr>
          <p:sp>
            <p:nvSpPr>
              <p:cNvPr id="40981" name="Rectangle 18"/>
              <p:cNvSpPr>
                <a:spLocks noChangeArrowheads="1"/>
              </p:cNvSpPr>
              <p:nvPr/>
            </p:nvSpPr>
            <p:spPr bwMode="auto">
              <a:xfrm>
                <a:off x="1107" y="1023"/>
                <a:ext cx="720" cy="144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2" name="Text Box 19"/>
              <p:cNvSpPr txBox="1">
                <a:spLocks noChangeArrowheads="1"/>
              </p:cNvSpPr>
              <p:nvPr/>
            </p:nvSpPr>
            <p:spPr bwMode="auto">
              <a:xfrm>
                <a:off x="1107" y="1071"/>
                <a:ext cx="768" cy="1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dirty="0" err="1">
                    <a:solidFill>
                      <a:srgbClr val="FF00FF"/>
                    </a:solidFill>
                    <a:latin typeface="Times New Roman" pitchFamily="18" charset="0"/>
                  </a:rPr>
                  <a:t>len</a:t>
                </a:r>
                <a:endParaRPr kumimoji="1" lang="en-US" altLang="zh-CN" sz="2400" dirty="0">
                  <a:solidFill>
                    <a:srgbClr val="FF00FF"/>
                  </a:solidFill>
                  <a:latin typeface="Times New Roman" pitchFamily="18" charset="0"/>
                </a:endParaRPr>
              </a:p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Times New Roman" pitchFamily="18" charset="0"/>
                  </a:rPr>
                  <a:t>head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rgbClr val="FF00FF"/>
                    </a:solidFill>
                    <a:latin typeface="Times New Roman" pitchFamily="18" charset="0"/>
                  </a:rPr>
                  <a:t>current</a:t>
                </a:r>
                <a:r>
                  <a:rPr kumimoji="1" lang="en-US" altLang="zh-CN" sz="240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rgbClr val="FF00FF"/>
                    </a:solidFill>
                    <a:latin typeface="Times New Roman" pitchFamily="18" charset="0"/>
                  </a:rPr>
                  <a:t>tail</a:t>
                </a:r>
              </a:p>
            </p:txBody>
          </p:sp>
          <p:sp>
            <p:nvSpPr>
              <p:cNvPr id="40983" name="Line 20"/>
              <p:cNvSpPr>
                <a:spLocks noChangeShapeType="1"/>
              </p:cNvSpPr>
              <p:nvPr/>
            </p:nvSpPr>
            <p:spPr bwMode="auto">
              <a:xfrm>
                <a:off x="1107" y="1407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4" name="Line 21"/>
              <p:cNvSpPr>
                <a:spLocks noChangeShapeType="1"/>
              </p:cNvSpPr>
              <p:nvPr/>
            </p:nvSpPr>
            <p:spPr bwMode="auto">
              <a:xfrm>
                <a:off x="1107" y="174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5" name="Line 22"/>
              <p:cNvSpPr>
                <a:spLocks noChangeShapeType="1"/>
              </p:cNvSpPr>
              <p:nvPr/>
            </p:nvSpPr>
            <p:spPr bwMode="auto">
              <a:xfrm>
                <a:off x="1107" y="2127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0972" name="Line 23"/>
            <p:cNvSpPr>
              <a:spLocks noChangeShapeType="1"/>
            </p:cNvSpPr>
            <p:nvPr/>
          </p:nvSpPr>
          <p:spPr bwMode="auto">
            <a:xfrm>
              <a:off x="1827" y="1551"/>
              <a:ext cx="38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973" name="Freeform 24"/>
            <p:cNvSpPr>
              <a:spLocks/>
            </p:cNvSpPr>
            <p:nvPr/>
          </p:nvSpPr>
          <p:spPr bwMode="auto">
            <a:xfrm>
              <a:off x="975" y="1743"/>
              <a:ext cx="2484" cy="240"/>
            </a:xfrm>
            <a:custGeom>
              <a:avLst/>
              <a:gdLst>
                <a:gd name="T0" fmla="*/ 0 w 1872"/>
                <a:gd name="T1" fmla="*/ 240 h 240"/>
                <a:gd name="T2" fmla="*/ 1872 w 1872"/>
                <a:gd name="T3" fmla="*/ 240 h 240"/>
                <a:gd name="T4" fmla="*/ 1872 w 1872"/>
                <a:gd name="T5" fmla="*/ 0 h 240"/>
                <a:gd name="T6" fmla="*/ 0 60000 65536"/>
                <a:gd name="T7" fmla="*/ 0 60000 65536"/>
                <a:gd name="T8" fmla="*/ 0 60000 65536"/>
                <a:gd name="T9" fmla="*/ 0 w 1872"/>
                <a:gd name="T10" fmla="*/ 0 h 240"/>
                <a:gd name="T11" fmla="*/ 1872 w 187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2" h="240">
                  <a:moveTo>
                    <a:pt x="0" y="240"/>
                  </a:moveTo>
                  <a:lnTo>
                    <a:pt x="1872" y="240"/>
                  </a:lnTo>
                  <a:lnTo>
                    <a:pt x="1872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974" name="Freeform 25"/>
            <p:cNvSpPr>
              <a:spLocks/>
            </p:cNvSpPr>
            <p:nvPr/>
          </p:nvSpPr>
          <p:spPr bwMode="auto">
            <a:xfrm>
              <a:off x="975" y="1743"/>
              <a:ext cx="3540" cy="576"/>
            </a:xfrm>
            <a:custGeom>
              <a:avLst/>
              <a:gdLst>
                <a:gd name="T0" fmla="*/ 0 w 1872"/>
                <a:gd name="T1" fmla="*/ 240 h 240"/>
                <a:gd name="T2" fmla="*/ 1872 w 1872"/>
                <a:gd name="T3" fmla="*/ 240 h 240"/>
                <a:gd name="T4" fmla="*/ 1872 w 1872"/>
                <a:gd name="T5" fmla="*/ 0 h 240"/>
                <a:gd name="T6" fmla="*/ 0 60000 65536"/>
                <a:gd name="T7" fmla="*/ 0 60000 65536"/>
                <a:gd name="T8" fmla="*/ 0 60000 65536"/>
                <a:gd name="T9" fmla="*/ 0 w 1872"/>
                <a:gd name="T10" fmla="*/ 0 h 240"/>
                <a:gd name="T11" fmla="*/ 1872 w 187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2" h="240">
                  <a:moveTo>
                    <a:pt x="0" y="240"/>
                  </a:moveTo>
                  <a:lnTo>
                    <a:pt x="1872" y="240"/>
                  </a:lnTo>
                  <a:lnTo>
                    <a:pt x="1872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975" name="Text Box 26"/>
            <p:cNvSpPr txBox="1">
              <a:spLocks noChangeArrowheads="1"/>
            </p:cNvSpPr>
            <p:nvPr/>
          </p:nvSpPr>
          <p:spPr bwMode="auto">
            <a:xfrm>
              <a:off x="2931" y="1263"/>
              <a:ext cx="4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60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0976" name="Text Box 27"/>
            <p:cNvSpPr txBox="1">
              <a:spLocks noChangeArrowheads="1"/>
            </p:cNvSpPr>
            <p:nvPr/>
          </p:nvSpPr>
          <p:spPr bwMode="auto">
            <a:xfrm>
              <a:off x="3987" y="1263"/>
              <a:ext cx="4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60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40977" name="Group 38"/>
            <p:cNvGrpSpPr>
              <a:grpSpLocks/>
            </p:cNvGrpSpPr>
            <p:nvPr/>
          </p:nvGrpSpPr>
          <p:grpSpPr bwMode="auto">
            <a:xfrm>
              <a:off x="1338" y="1344"/>
              <a:ext cx="473" cy="384"/>
              <a:chOff x="4210" y="1440"/>
              <a:chExt cx="473" cy="384"/>
            </a:xfrm>
          </p:grpSpPr>
          <p:sp>
            <p:nvSpPr>
              <p:cNvPr id="40979" name="Rectangle 39"/>
              <p:cNvSpPr>
                <a:spLocks noChangeArrowheads="1"/>
              </p:cNvSpPr>
              <p:nvPr/>
            </p:nvSpPr>
            <p:spPr bwMode="auto">
              <a:xfrm>
                <a:off x="4210" y="1440"/>
                <a:ext cx="473" cy="384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kumimoji="1" lang="zh-CN" altLang="zh-CN" sz="36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80" name="Line 40"/>
              <p:cNvSpPr>
                <a:spLocks noChangeShapeType="1"/>
              </p:cNvSpPr>
              <p:nvPr/>
            </p:nvSpPr>
            <p:spPr bwMode="auto">
              <a:xfrm>
                <a:off x="4548" y="1440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0978" name="Line 41"/>
            <p:cNvSpPr>
              <a:spLocks noChangeShapeType="1"/>
            </p:cNvSpPr>
            <p:nvPr/>
          </p:nvSpPr>
          <p:spPr bwMode="auto">
            <a:xfrm>
              <a:off x="954" y="1536"/>
              <a:ext cx="38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776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28600" y="838200"/>
            <a:ext cx="8740775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</a:rPr>
              <a:t>typedef struct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头结点类型</a:t>
            </a:r>
            <a:endParaRPr kumimoji="1" lang="zh-CN" altLang="en-US" sz="3200" b="1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4000">
                <a:solidFill>
                  <a:srgbClr val="3333CC"/>
                </a:solidFill>
                <a:latin typeface="Times New Roman" pitchFamily="18" charset="0"/>
              </a:rPr>
              <a:t>Link  head, tail;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320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分别指向头结点和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                                        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en-US" altLang="zh-CN" sz="320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最后一个结点的指针</a:t>
            </a:r>
            <a:endParaRPr kumimoji="1" lang="zh-CN" altLang="en-US" sz="40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4000" b="1">
                <a:solidFill>
                  <a:srgbClr val="3333CC"/>
                </a:solidFill>
                <a:latin typeface="Times New Roman" pitchFamily="18" charset="0"/>
              </a:rPr>
              <a:t>int   </a:t>
            </a:r>
            <a:r>
              <a:rPr kumimoji="1" lang="en-US" altLang="zh-CN" sz="4000">
                <a:solidFill>
                  <a:srgbClr val="3333CC"/>
                </a:solidFill>
                <a:latin typeface="Times New Roman" pitchFamily="18" charset="0"/>
              </a:rPr>
              <a:t>len;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320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指示链表长度</a:t>
            </a:r>
            <a:endParaRPr kumimoji="1" lang="zh-CN" altLang="en-US" sz="40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4000">
                <a:solidFill>
                  <a:srgbClr val="3333CC"/>
                </a:solidFill>
                <a:latin typeface="Times New Roman" pitchFamily="18" charset="0"/>
              </a:rPr>
              <a:t>Link  current;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320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指向当前被访问的结点</a:t>
            </a:r>
            <a:endParaRPr kumimoji="1" lang="zh-CN" altLang="en-US" sz="32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</a:rPr>
              <a:t>                             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320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的指针，初始位置指向头结点</a:t>
            </a:r>
            <a:endParaRPr kumimoji="1" lang="zh-CN" altLang="en-US" sz="32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</a:rPr>
              <a:t>} 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</a:rPr>
              <a:t>LinkList;</a:t>
            </a:r>
          </a:p>
          <a:p>
            <a:endParaRPr kumimoji="1" lang="en-US" altLang="zh-CN" sz="4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566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34321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ListEmpty( L )</a:t>
            </a:r>
            <a:endParaRPr kumimoji="1" lang="en-US" altLang="zh-CN" sz="240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133600" y="1447800"/>
            <a:ext cx="35163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ListLength( L )</a:t>
            </a:r>
            <a:endParaRPr kumimoji="1" lang="en-US" altLang="zh-CN" sz="40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3400" y="2286000"/>
            <a:ext cx="6757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PriorElem( L, cur_e, &amp;pre_e 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057400" y="3200400"/>
            <a:ext cx="6816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NextElem( L, cur_e, &amp;next_e 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4038600"/>
            <a:ext cx="4486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40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GetElem( L, i, &amp;e 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057400" y="4876800"/>
            <a:ext cx="6934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40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LocateElem( L, e, compare( ) )</a:t>
            </a:r>
            <a:endParaRPr kumimoji="1" lang="en-US" altLang="zh-CN" sz="4000" b="1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33400" y="5715000"/>
            <a:ext cx="52816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ListTraverse(L, visit( ))</a:t>
            </a:r>
            <a:endParaRPr kumimoji="1" lang="en-US" altLang="zh-CN" sz="2400">
              <a:latin typeface="Times New Roman" pitchFamily="18" charset="0"/>
              <a:ea typeface="楷体_GB2312" pitchFamily="49" charset="-122"/>
            </a:endParaRPr>
          </a:p>
          <a:p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699125" y="152400"/>
            <a:ext cx="3286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引用型操作</a:t>
            </a:r>
            <a:r>
              <a:rPr kumimoji="1" lang="en-US" altLang="zh-CN" sz="4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449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4400" b="1" u="sng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基本操作</a:t>
            </a:r>
            <a:r>
              <a:rPr kumimoji="1" lang="en-US" altLang="zh-CN" sz="4400" b="1" u="sng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4000" b="1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723900" y="1111250"/>
            <a:ext cx="57721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4000" b="1">
                <a:solidFill>
                  <a:srgbClr val="FF00FF"/>
                </a:solidFill>
                <a:latin typeface="隶书" pitchFamily="49" charset="-122"/>
                <a:ea typeface="隶书" pitchFamily="49" charset="-122"/>
              </a:rPr>
              <a:t>{</a:t>
            </a:r>
            <a:r>
              <a:rPr kumimoji="1" lang="zh-CN" altLang="en-US" sz="4000" b="1">
                <a:solidFill>
                  <a:srgbClr val="FF00FF"/>
                </a:solidFill>
                <a:latin typeface="隶书" pitchFamily="49" charset="-122"/>
                <a:ea typeface="隶书" pitchFamily="49" charset="-122"/>
              </a:rPr>
              <a:t>结构初始化和销毁结构</a:t>
            </a:r>
            <a:r>
              <a:rPr kumimoji="1" lang="en-US" altLang="zh-CN" sz="4000" b="1">
                <a:solidFill>
                  <a:srgbClr val="FF00FF"/>
                </a:solidFill>
                <a:latin typeface="隶书" pitchFamily="49" charset="-122"/>
                <a:ea typeface="隶书" pitchFamily="49" charset="-122"/>
              </a:rPr>
              <a:t>}</a:t>
            </a:r>
            <a:endParaRPr kumimoji="1" lang="en-US" altLang="zh-CN" sz="4000" b="1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65125" y="1955800"/>
            <a:ext cx="7845425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</a:rPr>
              <a:t>Status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</a:rPr>
              <a:t> InitList( LinkList</a:t>
            </a: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</a:rPr>
              <a:t> &amp;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</a:rPr>
              <a:t>L );   </a:t>
            </a:r>
          </a:p>
          <a:p>
            <a:pPr>
              <a:lnSpc>
                <a:spcPct val="115000"/>
              </a:lnSpc>
            </a:pP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32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构造一个空的线性链表 </a:t>
            </a: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2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，其头指针、</a:t>
            </a:r>
            <a:endParaRPr kumimoji="1"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kumimoji="1"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en-US" altLang="zh-CN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2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尾指针和当前指针</a:t>
            </a:r>
            <a:r>
              <a:rPr kumimoji="1" lang="zh-CN" altLang="en-US" sz="32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均指向头结点</a:t>
            </a:r>
            <a:r>
              <a:rPr kumimoji="1" lang="zh-CN" altLang="en-US" sz="32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kumimoji="1"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kumimoji="1"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en-US" altLang="zh-CN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2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表长为零。</a:t>
            </a:r>
            <a:endParaRPr kumimoji="1"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58775" y="4722813"/>
            <a:ext cx="74136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</a:rPr>
              <a:t>Status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</a:rPr>
              <a:t> DestroyList( LinkList</a:t>
            </a: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</a:rPr>
              <a:t> &amp;</a:t>
            </a: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</a:rPr>
              <a:t>L );</a:t>
            </a:r>
          </a:p>
          <a:p>
            <a:pPr>
              <a:lnSpc>
                <a:spcPct val="115000"/>
              </a:lnSpc>
            </a:pP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32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销毁线性链表 </a:t>
            </a: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20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2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不再存在。</a:t>
            </a:r>
            <a:endParaRPr kumimoji="1" lang="zh-CN" altLang="en-US" sz="36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11" name="Comment 7"/>
          <p:cNvSpPr>
            <a:spLocks noChangeArrowheads="1"/>
          </p:cNvSpPr>
          <p:nvPr/>
        </p:nvSpPr>
        <p:spPr bwMode="auto">
          <a:xfrm>
            <a:off x="7391400" y="2057400"/>
            <a:ext cx="1143000" cy="614363"/>
          </a:xfrm>
          <a:prstGeom prst="rect">
            <a:avLst/>
          </a:prstGeom>
          <a:solidFill>
            <a:srgbClr val="FCFDC6"/>
          </a:solidFill>
          <a:ln w="19050">
            <a:solidFill>
              <a:srgbClr val="99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54000" bIns="54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>
                <a:solidFill>
                  <a:srgbClr val="663300"/>
                </a:solidFill>
              </a:rPr>
              <a:t> O(1)</a:t>
            </a:r>
            <a:endParaRPr kumimoji="1" lang="en-US" altLang="zh-CN" sz="1600">
              <a:solidFill>
                <a:srgbClr val="663300"/>
              </a:solidFill>
            </a:endParaRPr>
          </a:p>
        </p:txBody>
      </p:sp>
      <p:sp>
        <p:nvSpPr>
          <p:cNvPr id="72712" name="Comment 8"/>
          <p:cNvSpPr>
            <a:spLocks noChangeArrowheads="1"/>
          </p:cNvSpPr>
          <p:nvPr/>
        </p:nvSpPr>
        <p:spPr bwMode="auto">
          <a:xfrm>
            <a:off x="7772400" y="4876800"/>
            <a:ext cx="1143000" cy="614363"/>
          </a:xfrm>
          <a:prstGeom prst="rect">
            <a:avLst/>
          </a:prstGeom>
          <a:solidFill>
            <a:srgbClr val="FCFDC6"/>
          </a:solidFill>
          <a:ln w="19050">
            <a:solidFill>
              <a:srgbClr val="99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54000" bIns="54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>
                <a:solidFill>
                  <a:srgbClr val="663300"/>
                </a:solidFill>
              </a:rPr>
              <a:t> O(n)</a:t>
            </a:r>
            <a:endParaRPr kumimoji="1" lang="en-US" altLang="zh-CN" sz="160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45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08" grpId="0" autoUpdateAnimBg="0"/>
      <p:bldP spid="72709" grpId="0" autoUpdateAnimBg="0"/>
      <p:bldP spid="72711" grpId="0" animBg="1" autoUpdateAnimBg="0"/>
      <p:bldP spid="72712" grpId="0" animBg="1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696913" y="152400"/>
            <a:ext cx="3536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FF00FF"/>
                </a:solidFill>
                <a:latin typeface="隶书" pitchFamily="49" charset="-122"/>
                <a:ea typeface="隶书" pitchFamily="49" charset="-122"/>
              </a:rPr>
              <a:t>{</a:t>
            </a:r>
            <a:r>
              <a:rPr kumimoji="1" lang="zh-CN" altLang="en-US" sz="4400" b="1">
                <a:solidFill>
                  <a:srgbClr val="FF00FF"/>
                </a:solidFill>
                <a:latin typeface="隶书" pitchFamily="49" charset="-122"/>
                <a:ea typeface="隶书" pitchFamily="49" charset="-122"/>
              </a:rPr>
              <a:t>引用型操作</a:t>
            </a:r>
            <a:r>
              <a:rPr kumimoji="1" lang="en-US" altLang="zh-CN" sz="4400" b="1">
                <a:solidFill>
                  <a:srgbClr val="FF00FF"/>
                </a:solidFill>
                <a:latin typeface="隶书" pitchFamily="49" charset="-122"/>
                <a:ea typeface="隶书" pitchFamily="49" charset="-122"/>
              </a:rPr>
              <a:t>}</a:t>
            </a:r>
            <a:endParaRPr kumimoji="1" lang="en-US" altLang="zh-CN" sz="3600">
              <a:solidFill>
                <a:srgbClr val="FF00FF"/>
              </a:solidFill>
              <a:latin typeface="Times New Roman" pitchFamily="18" charset="0"/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2400" y="990600"/>
            <a:ext cx="77501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Status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ListEmpty ( LinkList L );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320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判表空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52400" y="1752600"/>
            <a:ext cx="75977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ListLength( LinkList L );   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320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求表长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71450" y="2590800"/>
            <a:ext cx="559435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Status </a:t>
            </a:r>
            <a:r>
              <a:rPr kumimoji="1"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Next( </a:t>
            </a:r>
            <a:r>
              <a:rPr kumimoji="1" lang="en-US" altLang="zh-CN" sz="3600" b="1" dirty="0" err="1">
                <a:solidFill>
                  <a:srgbClr val="000000"/>
                </a:solidFill>
                <a:latin typeface="Times New Roman" pitchFamily="18" charset="0"/>
              </a:rPr>
              <a:t>LinkList</a:t>
            </a:r>
            <a:r>
              <a:rPr kumimoji="1"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 L );  </a:t>
            </a:r>
          </a:p>
          <a:p>
            <a:pPr>
              <a:lnSpc>
                <a:spcPct val="115000"/>
              </a:lnSpc>
            </a:pPr>
            <a:r>
              <a:rPr kumimoji="1"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</a:rPr>
              <a:t> // </a:t>
            </a:r>
            <a:r>
              <a:rPr kumimoji="1" lang="zh-CN" altLang="en-US" sz="3200" b="1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改变</a:t>
            </a:r>
            <a:r>
              <a:rPr kumimoji="1" lang="zh-CN" altLang="en-US" sz="32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当前指针</a:t>
            </a:r>
            <a:r>
              <a:rPr kumimoji="1" lang="zh-CN" altLang="en-US" sz="3200" b="1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指向</a:t>
            </a:r>
            <a:r>
              <a:rPr kumimoji="1" lang="zh-CN" altLang="en-US" sz="3200" b="1" dirty="0" smtClean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其后继</a:t>
            </a:r>
            <a:endParaRPr kumimoji="1" lang="zh-CN" altLang="en-US" sz="3600" b="1" dirty="0">
              <a:solidFill>
                <a:srgbClr val="33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52400" y="3886200"/>
            <a:ext cx="5623655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Status </a:t>
            </a:r>
            <a:r>
              <a:rPr kumimoji="1"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Prior </a:t>
            </a:r>
            <a:r>
              <a:rPr kumimoji="1"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( </a:t>
            </a:r>
            <a:r>
              <a:rPr kumimoji="1" lang="en-US" altLang="zh-CN" sz="3600" b="1" dirty="0" err="1">
                <a:solidFill>
                  <a:srgbClr val="000000"/>
                </a:solidFill>
                <a:latin typeface="Times New Roman" pitchFamily="18" charset="0"/>
              </a:rPr>
              <a:t>LinkList</a:t>
            </a:r>
            <a:r>
              <a:rPr kumimoji="1"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 L ); </a:t>
            </a:r>
          </a:p>
          <a:p>
            <a:pPr>
              <a:lnSpc>
                <a:spcPct val="115000"/>
              </a:lnSpc>
            </a:pPr>
            <a:r>
              <a:rPr kumimoji="1"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3200" b="1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改变</a:t>
            </a:r>
            <a:r>
              <a:rPr kumimoji="1" lang="zh-CN" altLang="en-US" sz="32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当前指针</a:t>
            </a:r>
            <a:r>
              <a:rPr kumimoji="1" lang="zh-CN" altLang="en-US" sz="3200" b="1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指向</a:t>
            </a:r>
            <a:r>
              <a:rPr kumimoji="1" lang="zh-CN" altLang="en-US" sz="3200" b="1" dirty="0" smtClean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其前驱</a:t>
            </a:r>
            <a:endParaRPr kumimoji="1" lang="zh-CN" altLang="en-US" sz="36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152400" y="5181600"/>
            <a:ext cx="785495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ElemType GetCurElem ( LinkList L );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115000"/>
              </a:lnSpc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3200" b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返回</a:t>
            </a:r>
            <a:r>
              <a:rPr kumimoji="1" lang="zh-CN" altLang="en-US" sz="32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当前指针</a:t>
            </a:r>
            <a:r>
              <a:rPr kumimoji="1" lang="zh-CN" altLang="en-US" sz="3200" b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所指数据元素</a:t>
            </a:r>
            <a:endParaRPr kumimoji="1" lang="zh-CN" altLang="en-US" sz="36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4761" name="Comment 9"/>
          <p:cNvSpPr>
            <a:spLocks noChangeArrowheads="1"/>
          </p:cNvSpPr>
          <p:nvPr/>
        </p:nvSpPr>
        <p:spPr bwMode="auto">
          <a:xfrm>
            <a:off x="7940675" y="990600"/>
            <a:ext cx="1050925" cy="614363"/>
          </a:xfrm>
          <a:prstGeom prst="rect">
            <a:avLst/>
          </a:prstGeom>
          <a:solidFill>
            <a:srgbClr val="FCFDC6"/>
          </a:solidFill>
          <a:ln w="19050">
            <a:solidFill>
              <a:srgbClr val="99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54000" bIns="54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 dirty="0">
                <a:solidFill>
                  <a:srgbClr val="663300"/>
                </a:solidFill>
              </a:rPr>
              <a:t>O(1)</a:t>
            </a:r>
            <a:endParaRPr kumimoji="1"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74762" name="Comment 10"/>
          <p:cNvSpPr>
            <a:spLocks noChangeArrowheads="1"/>
          </p:cNvSpPr>
          <p:nvPr/>
        </p:nvSpPr>
        <p:spPr bwMode="auto">
          <a:xfrm>
            <a:off x="7940675" y="1976438"/>
            <a:ext cx="1050925" cy="614362"/>
          </a:xfrm>
          <a:prstGeom prst="rect">
            <a:avLst/>
          </a:prstGeom>
          <a:solidFill>
            <a:srgbClr val="FCFDC6"/>
          </a:solidFill>
          <a:ln w="19050">
            <a:solidFill>
              <a:srgbClr val="99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54000" bIns="54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>
                <a:solidFill>
                  <a:srgbClr val="0066FF"/>
                </a:solidFill>
              </a:rPr>
              <a:t>O(1)</a:t>
            </a:r>
            <a:endParaRPr kumimoji="1" lang="en-US" altLang="zh-CN" sz="1600">
              <a:solidFill>
                <a:srgbClr val="0066FF"/>
              </a:solidFill>
            </a:endParaRPr>
          </a:p>
        </p:txBody>
      </p:sp>
      <p:sp>
        <p:nvSpPr>
          <p:cNvPr id="74763" name="Comment 11"/>
          <p:cNvSpPr>
            <a:spLocks noChangeArrowheads="1"/>
          </p:cNvSpPr>
          <p:nvPr/>
        </p:nvSpPr>
        <p:spPr bwMode="auto">
          <a:xfrm>
            <a:off x="5791200" y="2611438"/>
            <a:ext cx="1050925" cy="614362"/>
          </a:xfrm>
          <a:prstGeom prst="rect">
            <a:avLst/>
          </a:prstGeom>
          <a:solidFill>
            <a:srgbClr val="FCFDC6"/>
          </a:solidFill>
          <a:ln w="19050">
            <a:solidFill>
              <a:srgbClr val="99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54000" bIns="54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 dirty="0" smtClean="0">
                <a:solidFill>
                  <a:srgbClr val="0066FF"/>
                </a:solidFill>
              </a:rPr>
              <a:t>O(1)</a:t>
            </a:r>
            <a:endParaRPr kumimoji="1" lang="en-US" altLang="zh-CN" sz="1600" b="1" dirty="0">
              <a:solidFill>
                <a:srgbClr val="0066FF"/>
              </a:solidFill>
            </a:endParaRPr>
          </a:p>
        </p:txBody>
      </p:sp>
      <p:sp>
        <p:nvSpPr>
          <p:cNvPr id="74764" name="Comment 12"/>
          <p:cNvSpPr>
            <a:spLocks noChangeArrowheads="1"/>
          </p:cNvSpPr>
          <p:nvPr/>
        </p:nvSpPr>
        <p:spPr bwMode="auto">
          <a:xfrm>
            <a:off x="5791200" y="3906838"/>
            <a:ext cx="1050925" cy="614362"/>
          </a:xfrm>
          <a:prstGeom prst="rect">
            <a:avLst/>
          </a:prstGeom>
          <a:solidFill>
            <a:srgbClr val="FCFDC6"/>
          </a:solidFill>
          <a:ln w="19050">
            <a:solidFill>
              <a:srgbClr val="99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54000" bIns="54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 dirty="0" smtClean="0">
                <a:solidFill>
                  <a:srgbClr val="663300"/>
                </a:solidFill>
              </a:rPr>
              <a:t>O(n)</a:t>
            </a:r>
            <a:endParaRPr kumimoji="1" lang="en-US" altLang="zh-CN" sz="3200" b="1" dirty="0">
              <a:solidFill>
                <a:srgbClr val="663300"/>
              </a:solidFill>
            </a:endParaRPr>
          </a:p>
        </p:txBody>
      </p:sp>
      <p:sp>
        <p:nvSpPr>
          <p:cNvPr id="74765" name="Comment 13"/>
          <p:cNvSpPr>
            <a:spLocks noChangeArrowheads="1"/>
          </p:cNvSpPr>
          <p:nvPr/>
        </p:nvSpPr>
        <p:spPr bwMode="auto">
          <a:xfrm>
            <a:off x="7772400" y="5257800"/>
            <a:ext cx="1050925" cy="614363"/>
          </a:xfrm>
          <a:prstGeom prst="rect">
            <a:avLst/>
          </a:prstGeom>
          <a:solidFill>
            <a:srgbClr val="FCFDC6"/>
          </a:solidFill>
          <a:ln w="19050">
            <a:solidFill>
              <a:srgbClr val="99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54000" bIns="54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>
                <a:solidFill>
                  <a:srgbClr val="663300"/>
                </a:solidFill>
              </a:rPr>
              <a:t>O(1)</a:t>
            </a:r>
            <a:endParaRPr kumimoji="1" lang="en-US" altLang="zh-CN" sz="16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83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  <p:bldP spid="74756" grpId="0" autoUpdateAnimBg="0"/>
      <p:bldP spid="74757" grpId="0" autoUpdateAnimBg="0"/>
      <p:bldP spid="74758" grpId="0" autoUpdateAnimBg="0"/>
      <p:bldP spid="74759" grpId="0" autoUpdateAnimBg="0"/>
      <p:bldP spid="74761" grpId="0" animBg="1" autoUpdateAnimBg="0"/>
      <p:bldP spid="74762" grpId="0" animBg="1" autoUpdateAnimBg="0"/>
      <p:bldP spid="74763" grpId="0" animBg="1" autoUpdateAnimBg="0"/>
      <p:bldP spid="74764" grpId="0" animBg="1" autoUpdateAnimBg="0"/>
      <p:bldP spid="74765" grpId="0" animBg="1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58750" y="179388"/>
            <a:ext cx="7588250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Status LocatePos( LinkList L, int i );</a:t>
            </a:r>
          </a:p>
          <a:p>
            <a:pPr>
              <a:lnSpc>
                <a:spcPct val="90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320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改变当前指针指向第</a:t>
            </a:r>
            <a:r>
              <a:rPr kumimoji="1" lang="en-US" altLang="zh-CN" sz="320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i</a:t>
            </a:r>
            <a:r>
              <a:rPr kumimoji="1" lang="zh-CN" altLang="en-US" sz="320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个结点，</a:t>
            </a:r>
          </a:p>
          <a:p>
            <a:pPr>
              <a:lnSpc>
                <a:spcPct val="90000"/>
              </a:lnSpc>
            </a:pPr>
            <a:r>
              <a:rPr kumimoji="1" lang="zh-CN" altLang="en-US" sz="320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   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en-US" altLang="zh-CN" sz="320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i=0</a:t>
            </a:r>
            <a:r>
              <a:rPr kumimoji="1" lang="zh-CN" altLang="en-US" sz="320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时当前指针指向头结点。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76200" y="1744663"/>
            <a:ext cx="9048750" cy="297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Status</a:t>
            </a: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dirty="0" err="1">
                <a:solidFill>
                  <a:srgbClr val="000000"/>
                </a:solidFill>
                <a:latin typeface="Times New Roman" pitchFamily="18" charset="0"/>
              </a:rPr>
              <a:t>LocateElem</a:t>
            </a: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1" lang="en-US" altLang="zh-CN" sz="3600" dirty="0" err="1">
                <a:solidFill>
                  <a:srgbClr val="000000"/>
                </a:solidFill>
                <a:latin typeface="Times New Roman" pitchFamily="18" charset="0"/>
              </a:rPr>
              <a:t>LinkList</a:t>
            </a: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</a:rPr>
              <a:t> L, </a:t>
            </a:r>
            <a:r>
              <a:rPr kumimoji="1" lang="en-US" altLang="zh-CN" sz="3600" dirty="0" err="1">
                <a:solidFill>
                  <a:srgbClr val="000000"/>
                </a:solidFill>
                <a:latin typeface="Times New Roman" pitchFamily="18" charset="0"/>
              </a:rPr>
              <a:t>ElemType</a:t>
            </a: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</a:rPr>
              <a:t> e,</a:t>
            </a:r>
            <a:r>
              <a:rPr kumimoji="1"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       Status</a:t>
            </a: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1"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</a:rPr>
              <a:t>compare)(</a:t>
            </a:r>
            <a:r>
              <a:rPr kumimoji="1" lang="en-US" altLang="zh-CN" sz="3600" dirty="0" err="1">
                <a:solidFill>
                  <a:srgbClr val="000000"/>
                </a:solidFill>
                <a:latin typeface="Times New Roman" pitchFamily="18" charset="0"/>
              </a:rPr>
              <a:t>ElemType</a:t>
            </a: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3600" dirty="0" err="1">
                <a:solidFill>
                  <a:srgbClr val="000000"/>
                </a:solidFill>
                <a:latin typeface="Times New Roman" pitchFamily="18" charset="0"/>
              </a:rPr>
              <a:t>ElemType</a:t>
            </a: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</a:rPr>
              <a:t>));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3200" dirty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若存在与</a:t>
            </a:r>
            <a:r>
              <a:rPr kumimoji="1" lang="en-US" altLang="zh-CN" sz="3200" dirty="0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e </a:t>
            </a:r>
            <a:r>
              <a:rPr kumimoji="1" lang="zh-CN" altLang="en-US" sz="3200" dirty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满足函数</a:t>
            </a:r>
            <a:r>
              <a:rPr kumimoji="1" lang="en-US" altLang="zh-CN" sz="3200" dirty="0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compare( )</a:t>
            </a:r>
            <a:r>
              <a:rPr kumimoji="1" lang="zh-CN" altLang="en-US" sz="3200" dirty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判定关系的元</a:t>
            </a:r>
            <a:endParaRPr kumimoji="1" lang="zh-CN" altLang="en-US" sz="3200" dirty="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32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 dirty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素，则移动当前指针指向第</a:t>
            </a:r>
            <a:r>
              <a:rPr kumimoji="1" lang="en-US" altLang="zh-CN" sz="3200" dirty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3200" dirty="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个满足条件的</a:t>
            </a:r>
            <a:endParaRPr kumimoji="1" lang="zh-CN" altLang="en-US" sz="3200" dirty="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 dirty="0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元素的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前驱</a:t>
            </a:r>
            <a:r>
              <a:rPr kumimoji="1" lang="zh-CN" altLang="en-US" sz="3200" dirty="0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，并返回</a:t>
            </a:r>
            <a:r>
              <a:rPr kumimoji="1" lang="en-US" altLang="zh-CN" sz="3200" dirty="0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OK; </a:t>
            </a:r>
            <a:r>
              <a:rPr kumimoji="1" lang="zh-CN" altLang="en-US" sz="3200" dirty="0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否则返回</a:t>
            </a:r>
            <a:r>
              <a:rPr kumimoji="1" lang="en-US" altLang="zh-CN" sz="3200" dirty="0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ERROR</a:t>
            </a:r>
            <a:endParaRPr kumimoji="1" lang="en-US" altLang="zh-CN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76200" y="4724400"/>
            <a:ext cx="8969375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Status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ListTraverse(LinkList L,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Status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visit)() );</a:t>
            </a:r>
            <a:endParaRPr kumimoji="1" lang="en-US" altLang="zh-CN" sz="36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320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依次对</a:t>
            </a:r>
            <a:r>
              <a:rPr kumimoji="1" lang="en-US" altLang="zh-CN" sz="320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L</a:t>
            </a:r>
            <a:r>
              <a:rPr kumimoji="1" lang="zh-CN" altLang="en-US" sz="320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的每个元素调用函数</a:t>
            </a: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visit()</a:t>
            </a:r>
            <a:endParaRPr kumimoji="1" lang="en-US" altLang="zh-CN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6" name="Comment 6"/>
          <p:cNvSpPr>
            <a:spLocks noChangeArrowheads="1"/>
          </p:cNvSpPr>
          <p:nvPr/>
        </p:nvSpPr>
        <p:spPr bwMode="auto">
          <a:xfrm>
            <a:off x="7841555" y="304800"/>
            <a:ext cx="1050925" cy="598488"/>
          </a:xfrm>
          <a:prstGeom prst="rect">
            <a:avLst/>
          </a:prstGeom>
          <a:solidFill>
            <a:srgbClr val="FCFDC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>
                <a:solidFill>
                  <a:srgbClr val="663300"/>
                </a:solidFill>
              </a:rPr>
              <a:t>O(n)</a:t>
            </a:r>
            <a:endParaRPr kumimoji="1" lang="en-US" altLang="zh-CN" sz="1600">
              <a:solidFill>
                <a:srgbClr val="000000"/>
              </a:solidFill>
            </a:endParaRPr>
          </a:p>
        </p:txBody>
      </p:sp>
      <p:sp>
        <p:nvSpPr>
          <p:cNvPr id="76807" name="Comment 7"/>
          <p:cNvSpPr>
            <a:spLocks noChangeArrowheads="1"/>
          </p:cNvSpPr>
          <p:nvPr/>
        </p:nvSpPr>
        <p:spPr bwMode="auto">
          <a:xfrm>
            <a:off x="92075" y="2514600"/>
            <a:ext cx="1050925" cy="598488"/>
          </a:xfrm>
          <a:prstGeom prst="rect">
            <a:avLst/>
          </a:prstGeom>
          <a:solidFill>
            <a:srgbClr val="FCFDC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>
                <a:solidFill>
                  <a:srgbClr val="663300"/>
                </a:solidFill>
              </a:rPr>
              <a:t>O(n)</a:t>
            </a:r>
            <a:endParaRPr kumimoji="1" lang="en-US" altLang="zh-CN" sz="1600">
              <a:solidFill>
                <a:srgbClr val="000000"/>
              </a:solidFill>
            </a:endParaRPr>
          </a:p>
        </p:txBody>
      </p:sp>
      <p:sp>
        <p:nvSpPr>
          <p:cNvPr id="76808" name="Comment 8"/>
          <p:cNvSpPr>
            <a:spLocks noChangeArrowheads="1"/>
          </p:cNvSpPr>
          <p:nvPr/>
        </p:nvSpPr>
        <p:spPr bwMode="auto">
          <a:xfrm>
            <a:off x="3124200" y="6019800"/>
            <a:ext cx="1050925" cy="598488"/>
          </a:xfrm>
          <a:prstGeom prst="rect">
            <a:avLst/>
          </a:prstGeom>
          <a:solidFill>
            <a:srgbClr val="FCFDC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>
                <a:solidFill>
                  <a:srgbClr val="663300"/>
                </a:solidFill>
              </a:rPr>
              <a:t>O(n)</a:t>
            </a:r>
            <a:endParaRPr kumimoji="1" lang="en-US" altLang="zh-CN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71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utoUpdateAnimBg="0"/>
      <p:bldP spid="76803" grpId="0" autoUpdateAnimBg="0"/>
      <p:bldP spid="76804" grpId="0" autoUpdateAnimBg="0"/>
      <p:bldP spid="76806" grpId="0" animBg="1" autoUpdateAnimBg="0"/>
      <p:bldP spid="76807" grpId="0" animBg="1" autoUpdateAnimBg="0"/>
      <p:bldP spid="76808" grpId="0" animBg="1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0"/>
            <a:ext cx="95250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r>
              <a:rPr kumimoji="1" lang="zh-CN" altLang="en-US" sz="36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加工型操作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endParaRPr kumimoji="1" lang="en-US" altLang="zh-CN" sz="2400" b="1">
              <a:solidFill>
                <a:srgbClr val="FF00FF"/>
              </a:solidFill>
              <a:latin typeface="Times New Roman" pitchFamily="18" charset="0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76200" y="533400"/>
            <a:ext cx="8397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Status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ClearList ( LinkList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&amp;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L );  </a:t>
            </a:r>
          </a:p>
          <a:p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zh-CN" sz="3200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重置 </a:t>
            </a: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L </a:t>
            </a:r>
            <a:r>
              <a:rPr kumimoji="1" lang="zh-CN" altLang="zh-CN" sz="3200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为空表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76200" y="1752600"/>
            <a:ext cx="9067800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Status SetCurElem(LinkList &amp;L, ElemType e );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zh-CN" sz="3200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更新当前指针所指数据元素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76200" y="2971800"/>
            <a:ext cx="8397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Status Append ( LinkList &amp;L, Link s );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zh-CN" sz="3200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在表尾结点之后链接一串结点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4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6200" y="4191000"/>
            <a:ext cx="8839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Status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InsAfter ( LinkList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&amp;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L, Elemtype e );  </a:t>
            </a:r>
          </a:p>
          <a:p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zh-CN" sz="3200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将元素 </a:t>
            </a:r>
            <a:r>
              <a:rPr kumimoji="1" lang="en-US" altLang="zh-CN" sz="3200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e </a:t>
            </a:r>
            <a:r>
              <a:rPr kumimoji="1" lang="zh-CN" altLang="zh-CN" sz="3200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插入在当前指针</a:t>
            </a:r>
            <a:r>
              <a:rPr kumimoji="1" lang="zh-CN" altLang="zh-CN" sz="3200">
                <a:solidFill>
                  <a:srgbClr val="FF00FF"/>
                </a:solidFill>
                <a:latin typeface="Times New Roman" pitchFamily="18" charset="0"/>
                <a:ea typeface="隶书" pitchFamily="49" charset="-122"/>
              </a:rPr>
              <a:t>之后</a:t>
            </a:r>
            <a:endParaRPr kumimoji="1" lang="zh-CN" altLang="en-US" sz="2400">
              <a:solidFill>
                <a:srgbClr val="FF00FF"/>
              </a:solidFill>
              <a:latin typeface="Times New Roman" pitchFamily="18" charset="0"/>
            </a:endParaRPr>
          </a:p>
        </p:txBody>
      </p:sp>
      <p:sp>
        <p:nvSpPr>
          <p:cNvPr id="78855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" y="5486400"/>
            <a:ext cx="9067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Status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DelAfter ( LinkList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&amp;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L, ElemType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&amp;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e );  </a:t>
            </a:r>
          </a:p>
          <a:p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zh-CN" sz="3200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删除当前指针</a:t>
            </a:r>
            <a:r>
              <a:rPr kumimoji="1" lang="zh-CN" altLang="zh-CN" sz="3200">
                <a:solidFill>
                  <a:srgbClr val="FF00FF"/>
                </a:solidFill>
                <a:latin typeface="Times New Roman" pitchFamily="18" charset="0"/>
                <a:ea typeface="隶书" pitchFamily="49" charset="-122"/>
              </a:rPr>
              <a:t>之后</a:t>
            </a:r>
            <a:r>
              <a:rPr kumimoji="1" lang="zh-CN" altLang="zh-CN" sz="3200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的结点</a:t>
            </a:r>
            <a:endParaRPr kumimoji="1" lang="zh-CN" altLang="en-US" sz="360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78856" name="Comment 8"/>
          <p:cNvSpPr>
            <a:spLocks noChangeArrowheads="1"/>
          </p:cNvSpPr>
          <p:nvPr/>
        </p:nvSpPr>
        <p:spPr bwMode="auto">
          <a:xfrm>
            <a:off x="6858000" y="2433638"/>
            <a:ext cx="1143000" cy="614362"/>
          </a:xfrm>
          <a:prstGeom prst="rect">
            <a:avLst/>
          </a:prstGeom>
          <a:solidFill>
            <a:srgbClr val="FCFDC6"/>
          </a:solidFill>
          <a:ln w="19050">
            <a:solidFill>
              <a:srgbClr val="99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54000" bIns="54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>
                <a:solidFill>
                  <a:srgbClr val="663300"/>
                </a:solidFill>
              </a:rPr>
              <a:t> </a:t>
            </a:r>
            <a:r>
              <a:rPr kumimoji="1" lang="en-US" altLang="zh-CN" sz="3200" b="1">
                <a:solidFill>
                  <a:srgbClr val="663300"/>
                </a:solidFill>
              </a:rPr>
              <a:t>O(1)</a:t>
            </a:r>
            <a:endParaRPr kumimoji="1" lang="en-US" altLang="zh-CN" sz="1600">
              <a:solidFill>
                <a:srgbClr val="663300"/>
              </a:solidFill>
            </a:endParaRPr>
          </a:p>
        </p:txBody>
      </p:sp>
      <p:sp>
        <p:nvSpPr>
          <p:cNvPr id="78857" name="Comment 9"/>
          <p:cNvSpPr>
            <a:spLocks noChangeArrowheads="1"/>
          </p:cNvSpPr>
          <p:nvPr/>
        </p:nvSpPr>
        <p:spPr bwMode="auto">
          <a:xfrm>
            <a:off x="6858000" y="1066800"/>
            <a:ext cx="1143000" cy="614363"/>
          </a:xfrm>
          <a:prstGeom prst="rect">
            <a:avLst/>
          </a:prstGeom>
          <a:solidFill>
            <a:srgbClr val="FCFDC6"/>
          </a:solidFill>
          <a:ln w="19050">
            <a:solidFill>
              <a:srgbClr val="99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54000" bIns="54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>
                <a:solidFill>
                  <a:srgbClr val="663300"/>
                </a:solidFill>
              </a:rPr>
              <a:t>O(n)</a:t>
            </a:r>
            <a:endParaRPr kumimoji="1" lang="en-US" altLang="zh-CN" sz="1600">
              <a:solidFill>
                <a:srgbClr val="663300"/>
              </a:solidFill>
            </a:endParaRPr>
          </a:p>
        </p:txBody>
      </p:sp>
      <p:sp>
        <p:nvSpPr>
          <p:cNvPr id="78858" name="Comment 10"/>
          <p:cNvSpPr>
            <a:spLocks noChangeArrowheads="1"/>
          </p:cNvSpPr>
          <p:nvPr/>
        </p:nvSpPr>
        <p:spPr bwMode="auto">
          <a:xfrm>
            <a:off x="6858000" y="3652838"/>
            <a:ext cx="1143000" cy="614362"/>
          </a:xfrm>
          <a:prstGeom prst="rect">
            <a:avLst/>
          </a:prstGeom>
          <a:solidFill>
            <a:srgbClr val="FCFDC6"/>
          </a:solidFill>
          <a:ln w="19050">
            <a:solidFill>
              <a:srgbClr val="99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54000" bIns="54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>
                <a:solidFill>
                  <a:srgbClr val="663300"/>
                </a:solidFill>
              </a:rPr>
              <a:t> </a:t>
            </a:r>
            <a:r>
              <a:rPr kumimoji="1" lang="en-US" altLang="zh-CN" sz="3200" b="1">
                <a:solidFill>
                  <a:srgbClr val="663300"/>
                </a:solidFill>
              </a:rPr>
              <a:t>O(s)</a:t>
            </a:r>
            <a:endParaRPr kumimoji="1" lang="en-US" altLang="zh-CN" sz="1600">
              <a:solidFill>
                <a:srgbClr val="663300"/>
              </a:solidFill>
            </a:endParaRPr>
          </a:p>
        </p:txBody>
      </p:sp>
      <p:sp>
        <p:nvSpPr>
          <p:cNvPr id="78859" name="Comment 11"/>
          <p:cNvSpPr>
            <a:spLocks noChangeArrowheads="1"/>
          </p:cNvSpPr>
          <p:nvPr/>
        </p:nvSpPr>
        <p:spPr bwMode="auto">
          <a:xfrm>
            <a:off x="6858000" y="4872038"/>
            <a:ext cx="1143000" cy="614362"/>
          </a:xfrm>
          <a:prstGeom prst="rect">
            <a:avLst/>
          </a:prstGeom>
          <a:solidFill>
            <a:srgbClr val="FCFDC6"/>
          </a:solidFill>
          <a:ln w="19050">
            <a:solidFill>
              <a:srgbClr val="99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54000" bIns="54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>
                <a:solidFill>
                  <a:srgbClr val="0066FF"/>
                </a:solidFill>
              </a:rPr>
              <a:t> </a:t>
            </a:r>
            <a:r>
              <a:rPr kumimoji="1" lang="en-US" altLang="zh-CN" sz="3200" b="1">
                <a:solidFill>
                  <a:srgbClr val="0066FF"/>
                </a:solidFill>
              </a:rPr>
              <a:t>O(1)</a:t>
            </a:r>
            <a:endParaRPr kumimoji="1" lang="en-US" altLang="zh-CN" sz="1600">
              <a:solidFill>
                <a:srgbClr val="0066FF"/>
              </a:solidFill>
            </a:endParaRPr>
          </a:p>
        </p:txBody>
      </p:sp>
      <p:sp>
        <p:nvSpPr>
          <p:cNvPr id="78860" name="Comment 12"/>
          <p:cNvSpPr>
            <a:spLocks noChangeArrowheads="1"/>
          </p:cNvSpPr>
          <p:nvPr/>
        </p:nvSpPr>
        <p:spPr bwMode="auto">
          <a:xfrm>
            <a:off x="6858000" y="6167438"/>
            <a:ext cx="1143000" cy="614362"/>
          </a:xfrm>
          <a:prstGeom prst="rect">
            <a:avLst/>
          </a:prstGeom>
          <a:solidFill>
            <a:srgbClr val="FCFDC6"/>
          </a:solidFill>
          <a:ln w="19050">
            <a:solidFill>
              <a:srgbClr val="99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54000" bIns="54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>
                <a:solidFill>
                  <a:srgbClr val="663300"/>
                </a:solidFill>
              </a:rPr>
              <a:t> </a:t>
            </a:r>
            <a:r>
              <a:rPr kumimoji="1" lang="en-US" altLang="zh-CN" sz="3200" b="1">
                <a:solidFill>
                  <a:srgbClr val="0066FF"/>
                </a:solidFill>
              </a:rPr>
              <a:t>O(1)</a:t>
            </a:r>
            <a:endParaRPr kumimoji="1" lang="en-US" altLang="zh-CN" sz="160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48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utoUpdateAnimBg="0"/>
      <p:bldP spid="78852" grpId="0" autoUpdateAnimBg="0"/>
      <p:bldP spid="78853" grpId="0" autoUpdateAnimBg="0"/>
      <p:bldP spid="78854" grpId="0" autoUpdateAnimBg="0"/>
      <p:bldP spid="78855" grpId="0" autoUpdateAnimBg="0"/>
      <p:bldP spid="78856" grpId="0" animBg="1" autoUpdateAnimBg="0"/>
      <p:bldP spid="78857" grpId="0" animBg="1" autoUpdateAnimBg="0"/>
      <p:bldP spid="78858" grpId="0" animBg="1" autoUpdateAnimBg="0"/>
      <p:bldP spid="78859" grpId="0" animBg="1" autoUpdateAnimBg="0"/>
      <p:bldP spid="78860" grpId="0" animBg="1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3"/>
          <p:cNvSpPr txBox="1">
            <a:spLocks noChangeArrowheads="1"/>
          </p:cNvSpPr>
          <p:nvPr/>
        </p:nvSpPr>
        <p:spPr bwMode="auto">
          <a:xfrm>
            <a:off x="136525" y="76200"/>
            <a:ext cx="9007475" cy="674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Status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InsAfter( LinkList&amp; L, ElemType e ) {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若当前指针在链表中，</a:t>
            </a:r>
            <a:r>
              <a:rPr kumimoji="1" lang="zh-CN" altLang="en-US" sz="280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则将数据元素</a:t>
            </a:r>
            <a:r>
              <a:rPr kumimoji="1" lang="en-US" altLang="zh-CN" sz="280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e</a:t>
            </a:r>
            <a:r>
              <a:rPr kumimoji="1" lang="zh-CN" altLang="en-US" sz="280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插入到  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en-US" altLang="zh-CN" sz="2800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kumimoji="1" lang="zh-CN" altLang="en-US" sz="280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当前指针所指结点之后</a:t>
            </a:r>
            <a:r>
              <a:rPr kumimoji="1" lang="en-US" altLang="zh-CN" sz="280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,</a:t>
            </a:r>
            <a:r>
              <a:rPr kumimoji="1" lang="zh-CN" altLang="en-US" sz="2800">
                <a:solidFill>
                  <a:srgbClr val="3333CC"/>
                </a:solidFill>
                <a:latin typeface="隶书" pitchFamily="49" charset="-122"/>
                <a:ea typeface="隶书" pitchFamily="49" charset="-122"/>
              </a:rPr>
              <a:t>并返回</a:t>
            </a:r>
            <a:r>
              <a:rPr kumimoji="1" lang="en-US" altLang="zh-CN" sz="280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OK;</a:t>
            </a:r>
            <a:endParaRPr kumimoji="1" lang="en-US" altLang="zh-CN" sz="2400">
              <a:solidFill>
                <a:srgbClr val="3333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   // </a:t>
            </a:r>
            <a:r>
              <a:rPr kumimoji="1" lang="zh-CN" altLang="en-US" sz="2800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否则返</a:t>
            </a:r>
            <a:r>
              <a:rPr kumimoji="1" lang="zh-CN" altLang="en-US" sz="2400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回</a:t>
            </a:r>
            <a:r>
              <a:rPr kumimoji="1" lang="en-US" altLang="zh-CN" sz="280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ERROR</a:t>
            </a:r>
            <a:r>
              <a:rPr kumimoji="1" lang="zh-CN" altLang="en-US" sz="280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endParaRPr kumimoji="1" lang="zh-CN" altLang="en-US" sz="36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endParaRPr kumimoji="1" lang="zh-CN" altLang="en-US" sz="36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endParaRPr kumimoji="1" lang="zh-CN" altLang="en-US" sz="36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endParaRPr kumimoji="1" lang="zh-CN" altLang="en-US" sz="36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endParaRPr kumimoji="1" lang="zh-CN" altLang="en-US" sz="36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endParaRPr kumimoji="1" lang="zh-CN" altLang="en-US" sz="36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zh-CN" altLang="en-US" sz="36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 // InsAfter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517525" y="2330450"/>
            <a:ext cx="781685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FF5555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6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( ! L.current ) 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return</a:t>
            </a:r>
            <a:r>
              <a:rPr kumimoji="1" lang="en-US" altLang="zh-CN" sz="36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ERROR;</a:t>
            </a:r>
          </a:p>
          <a:p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(! MakeNode( s, e) )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return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ERROR;</a:t>
            </a:r>
          </a:p>
          <a:p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s-&gt;next = L.current-&gt;next;</a:t>
            </a:r>
          </a:p>
          <a:p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L.current-&gt;next = s;</a:t>
            </a:r>
          </a:p>
          <a:p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6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600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(L.tail = L.current)  L.tail = s;</a:t>
            </a:r>
          </a:p>
          <a:p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L.current = s;   ++ L.len;</a:t>
            </a:r>
          </a:p>
          <a:p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return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OK;</a:t>
            </a:r>
            <a:endParaRPr kumimoji="1"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8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flipV="1">
            <a:off x="0" y="6477000"/>
            <a:ext cx="381000" cy="381000"/>
          </a:xfrm>
          <a:prstGeom prst="actionButtonReturn">
            <a:avLst/>
          </a:prstGeom>
          <a:solidFill>
            <a:srgbClr val="FF66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8172450" y="609441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172450" y="5157788"/>
            <a:ext cx="463550" cy="322262"/>
            <a:chOff x="4210" y="1440"/>
            <a:chExt cx="473" cy="384"/>
          </a:xfrm>
        </p:grpSpPr>
        <p:sp>
          <p:nvSpPr>
            <p:cNvPr id="47132" name="Rectangle 8"/>
            <p:cNvSpPr>
              <a:spLocks noChangeArrowheads="1"/>
            </p:cNvSpPr>
            <p:nvPr/>
          </p:nvSpPr>
          <p:spPr bwMode="auto">
            <a:xfrm>
              <a:off x="4210" y="1440"/>
              <a:ext cx="473" cy="384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zh-CN" altLang="zh-CN" sz="3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133" name="Line 9"/>
            <p:cNvSpPr>
              <a:spLocks noChangeShapeType="1"/>
            </p:cNvSpPr>
            <p:nvPr/>
          </p:nvSpPr>
          <p:spPr bwMode="auto">
            <a:xfrm>
              <a:off x="4548" y="1440"/>
              <a:ext cx="0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0906" name="Freeform 10"/>
          <p:cNvSpPr>
            <a:spLocks/>
          </p:cNvSpPr>
          <p:nvPr/>
        </p:nvSpPr>
        <p:spPr bwMode="auto">
          <a:xfrm>
            <a:off x="8604250" y="5300663"/>
            <a:ext cx="144463" cy="649287"/>
          </a:xfrm>
          <a:custGeom>
            <a:avLst/>
            <a:gdLst>
              <a:gd name="T0" fmla="*/ 0 w 91"/>
              <a:gd name="T1" fmla="*/ 0 h 409"/>
              <a:gd name="T2" fmla="*/ 91 w 91"/>
              <a:gd name="T3" fmla="*/ 0 h 409"/>
              <a:gd name="T4" fmla="*/ 91 w 91"/>
              <a:gd name="T5" fmla="*/ 409 h 409"/>
              <a:gd name="T6" fmla="*/ 0 60000 65536"/>
              <a:gd name="T7" fmla="*/ 0 60000 65536"/>
              <a:gd name="T8" fmla="*/ 0 60000 65536"/>
              <a:gd name="T9" fmla="*/ 0 w 91"/>
              <a:gd name="T10" fmla="*/ 0 h 409"/>
              <a:gd name="T11" fmla="*/ 91 w 91"/>
              <a:gd name="T12" fmla="*/ 409 h 4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409">
                <a:moveTo>
                  <a:pt x="0" y="0"/>
                </a:moveTo>
                <a:lnTo>
                  <a:pt x="91" y="0"/>
                </a:lnTo>
                <a:lnTo>
                  <a:pt x="91" y="409"/>
                </a:ln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0907" name="Freeform 11"/>
          <p:cNvSpPr>
            <a:spLocks/>
          </p:cNvSpPr>
          <p:nvPr/>
        </p:nvSpPr>
        <p:spPr bwMode="auto">
          <a:xfrm>
            <a:off x="8101013" y="5445125"/>
            <a:ext cx="215900" cy="647700"/>
          </a:xfrm>
          <a:custGeom>
            <a:avLst/>
            <a:gdLst>
              <a:gd name="T0" fmla="*/ 0 w 136"/>
              <a:gd name="T1" fmla="*/ 408 h 408"/>
              <a:gd name="T2" fmla="*/ 136 w 136"/>
              <a:gd name="T3" fmla="*/ 408 h 408"/>
              <a:gd name="T4" fmla="*/ 136 w 136"/>
              <a:gd name="T5" fmla="*/ 0 h 408"/>
              <a:gd name="T6" fmla="*/ 0 60000 65536"/>
              <a:gd name="T7" fmla="*/ 0 60000 65536"/>
              <a:gd name="T8" fmla="*/ 0 60000 65536"/>
              <a:gd name="T9" fmla="*/ 0 w 136"/>
              <a:gd name="T10" fmla="*/ 0 h 408"/>
              <a:gd name="T11" fmla="*/ 136 w 136"/>
              <a:gd name="T12" fmla="*/ 408 h 4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408">
                <a:moveTo>
                  <a:pt x="0" y="408"/>
                </a:moveTo>
                <a:lnTo>
                  <a:pt x="136" y="408"/>
                </a:lnTo>
                <a:lnTo>
                  <a:pt x="13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56325" y="5445125"/>
            <a:ext cx="2840038" cy="1225550"/>
            <a:chOff x="3878" y="3430"/>
            <a:chExt cx="1789" cy="772"/>
          </a:xfrm>
        </p:grpSpPr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>
              <a:off x="4105" y="383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47118" name="Group 14"/>
            <p:cNvGrpSpPr>
              <a:grpSpLocks/>
            </p:cNvGrpSpPr>
            <p:nvPr/>
          </p:nvGrpSpPr>
          <p:grpSpPr bwMode="auto">
            <a:xfrm>
              <a:off x="3878" y="3430"/>
              <a:ext cx="1789" cy="772"/>
              <a:chOff x="3878" y="3430"/>
              <a:chExt cx="1789" cy="772"/>
            </a:xfrm>
          </p:grpSpPr>
          <p:grpSp>
            <p:nvGrpSpPr>
              <p:cNvPr id="47119" name="Group 15"/>
              <p:cNvGrpSpPr>
                <a:grpSpLocks/>
              </p:cNvGrpSpPr>
              <p:nvPr/>
            </p:nvGrpSpPr>
            <p:grpSpPr bwMode="auto">
              <a:xfrm>
                <a:off x="4377" y="3748"/>
                <a:ext cx="292" cy="203"/>
                <a:chOff x="4210" y="1440"/>
                <a:chExt cx="473" cy="384"/>
              </a:xfrm>
            </p:grpSpPr>
            <p:sp>
              <p:nvSpPr>
                <p:cNvPr id="47130" name="Rectangle 16"/>
                <p:cNvSpPr>
                  <a:spLocks noChangeArrowheads="1"/>
                </p:cNvSpPr>
                <p:nvPr/>
              </p:nvSpPr>
              <p:spPr bwMode="auto">
                <a:xfrm>
                  <a:off x="4210" y="1440"/>
                  <a:ext cx="473" cy="384"/>
                </a:xfrm>
                <a:prstGeom prst="rect">
                  <a:avLst/>
                </a:prstGeom>
                <a:solidFill>
                  <a:srgbClr val="FFFF00">
                    <a:alpha val="50195"/>
                  </a:srgbClr>
                </a:solidFill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kumimoji="1" lang="zh-CN" altLang="zh-CN" sz="36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7131" name="Line 17"/>
                <p:cNvSpPr>
                  <a:spLocks noChangeShapeType="1"/>
                </p:cNvSpPr>
                <p:nvPr/>
              </p:nvSpPr>
              <p:spPr bwMode="auto">
                <a:xfrm>
                  <a:off x="4548" y="1440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7120" name="Group 18"/>
              <p:cNvGrpSpPr>
                <a:grpSpLocks/>
              </p:cNvGrpSpPr>
              <p:nvPr/>
            </p:nvGrpSpPr>
            <p:grpSpPr bwMode="auto">
              <a:xfrm>
                <a:off x="4876" y="3748"/>
                <a:ext cx="292" cy="203"/>
                <a:chOff x="4210" y="1440"/>
                <a:chExt cx="473" cy="384"/>
              </a:xfrm>
            </p:grpSpPr>
            <p:sp>
              <p:nvSpPr>
                <p:cNvPr id="47128" name="Rectangle 19"/>
                <p:cNvSpPr>
                  <a:spLocks noChangeArrowheads="1"/>
                </p:cNvSpPr>
                <p:nvPr/>
              </p:nvSpPr>
              <p:spPr bwMode="auto">
                <a:xfrm>
                  <a:off x="4210" y="1440"/>
                  <a:ext cx="473" cy="384"/>
                </a:xfrm>
                <a:prstGeom prst="rect">
                  <a:avLst/>
                </a:prstGeom>
                <a:solidFill>
                  <a:srgbClr val="99CCFF">
                    <a:alpha val="50195"/>
                  </a:srgbClr>
                </a:solidFill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kumimoji="1" lang="zh-CN" altLang="zh-CN" sz="36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7129" name="Line 20"/>
                <p:cNvSpPr>
                  <a:spLocks noChangeShapeType="1"/>
                </p:cNvSpPr>
                <p:nvPr/>
              </p:nvSpPr>
              <p:spPr bwMode="auto">
                <a:xfrm>
                  <a:off x="4548" y="1440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7121" name="Group 21"/>
              <p:cNvGrpSpPr>
                <a:grpSpLocks/>
              </p:cNvGrpSpPr>
              <p:nvPr/>
            </p:nvGrpSpPr>
            <p:grpSpPr bwMode="auto">
              <a:xfrm>
                <a:off x="5375" y="3748"/>
                <a:ext cx="292" cy="203"/>
                <a:chOff x="4210" y="1440"/>
                <a:chExt cx="473" cy="384"/>
              </a:xfrm>
            </p:grpSpPr>
            <p:sp>
              <p:nvSpPr>
                <p:cNvPr id="47126" name="Rectangle 22"/>
                <p:cNvSpPr>
                  <a:spLocks noChangeArrowheads="1"/>
                </p:cNvSpPr>
                <p:nvPr/>
              </p:nvSpPr>
              <p:spPr bwMode="auto">
                <a:xfrm>
                  <a:off x="4210" y="1440"/>
                  <a:ext cx="473" cy="384"/>
                </a:xfrm>
                <a:prstGeom prst="rect">
                  <a:avLst/>
                </a:prstGeom>
                <a:solidFill>
                  <a:srgbClr val="99CCFF">
                    <a:alpha val="50195"/>
                  </a:srgbClr>
                </a:solidFill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kumimoji="1" lang="zh-CN" altLang="zh-CN" sz="36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7127" name="Line 23"/>
                <p:cNvSpPr>
                  <a:spLocks noChangeShapeType="1"/>
                </p:cNvSpPr>
                <p:nvPr/>
              </p:nvSpPr>
              <p:spPr bwMode="auto">
                <a:xfrm>
                  <a:off x="4548" y="1440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7122" name="Rectangle 24"/>
              <p:cNvSpPr>
                <a:spLocks noChangeArrowheads="1"/>
              </p:cNvSpPr>
              <p:nvPr/>
            </p:nvSpPr>
            <p:spPr bwMode="auto">
              <a:xfrm>
                <a:off x="3878" y="3430"/>
                <a:ext cx="227" cy="77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123" name="Line 25"/>
              <p:cNvSpPr>
                <a:spLocks noChangeShapeType="1"/>
              </p:cNvSpPr>
              <p:nvPr/>
            </p:nvSpPr>
            <p:spPr bwMode="auto">
              <a:xfrm>
                <a:off x="4604" y="3839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124" name="Freeform 26"/>
              <p:cNvSpPr>
                <a:spLocks/>
              </p:cNvSpPr>
              <p:nvPr/>
            </p:nvSpPr>
            <p:spPr bwMode="auto">
              <a:xfrm>
                <a:off x="4014" y="3929"/>
                <a:ext cx="1497" cy="227"/>
              </a:xfrm>
              <a:custGeom>
                <a:avLst/>
                <a:gdLst>
                  <a:gd name="T0" fmla="*/ 0 w 1497"/>
                  <a:gd name="T1" fmla="*/ 227 h 227"/>
                  <a:gd name="T2" fmla="*/ 1497 w 1497"/>
                  <a:gd name="T3" fmla="*/ 227 h 227"/>
                  <a:gd name="T4" fmla="*/ 1497 w 1497"/>
                  <a:gd name="T5" fmla="*/ 0 h 227"/>
                  <a:gd name="T6" fmla="*/ 0 60000 65536"/>
                  <a:gd name="T7" fmla="*/ 0 60000 65536"/>
                  <a:gd name="T8" fmla="*/ 0 60000 65536"/>
                  <a:gd name="T9" fmla="*/ 0 w 1497"/>
                  <a:gd name="T10" fmla="*/ 0 h 227"/>
                  <a:gd name="T11" fmla="*/ 1497 w 1497"/>
                  <a:gd name="T12" fmla="*/ 227 h 2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97" h="227">
                    <a:moveTo>
                      <a:pt x="0" y="227"/>
                    </a:moveTo>
                    <a:lnTo>
                      <a:pt x="1497" y="227"/>
                    </a:lnTo>
                    <a:lnTo>
                      <a:pt x="1497" y="0"/>
                    </a:lnTo>
                  </a:path>
                </a:pathLst>
              </a:custGeom>
              <a:noFill/>
              <a:ln w="28575">
                <a:solidFill>
                  <a:srgbClr val="0033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125" name="Line 27"/>
              <p:cNvSpPr>
                <a:spLocks noChangeShapeType="1"/>
              </p:cNvSpPr>
              <p:nvPr/>
            </p:nvSpPr>
            <p:spPr bwMode="auto">
              <a:xfrm>
                <a:off x="4105" y="3566"/>
                <a:ext cx="86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0924" name="Line 28"/>
          <p:cNvSpPr>
            <a:spLocks noChangeShapeType="1"/>
          </p:cNvSpPr>
          <p:nvPr/>
        </p:nvSpPr>
        <p:spPr bwMode="auto">
          <a:xfrm>
            <a:off x="7885113" y="5661025"/>
            <a:ext cx="0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0925" name="Freeform 29"/>
          <p:cNvSpPr>
            <a:spLocks/>
          </p:cNvSpPr>
          <p:nvPr/>
        </p:nvSpPr>
        <p:spPr bwMode="auto">
          <a:xfrm>
            <a:off x="7885113" y="5300663"/>
            <a:ext cx="287337" cy="360362"/>
          </a:xfrm>
          <a:custGeom>
            <a:avLst/>
            <a:gdLst>
              <a:gd name="T0" fmla="*/ 0 w 181"/>
              <a:gd name="T1" fmla="*/ 227 h 227"/>
              <a:gd name="T2" fmla="*/ 0 w 181"/>
              <a:gd name="T3" fmla="*/ 0 h 227"/>
              <a:gd name="T4" fmla="*/ 181 w 181"/>
              <a:gd name="T5" fmla="*/ 0 h 227"/>
              <a:gd name="T6" fmla="*/ 0 60000 65536"/>
              <a:gd name="T7" fmla="*/ 0 60000 65536"/>
              <a:gd name="T8" fmla="*/ 0 60000 65536"/>
              <a:gd name="T9" fmla="*/ 0 w 181"/>
              <a:gd name="T10" fmla="*/ 0 h 227"/>
              <a:gd name="T11" fmla="*/ 181 w 181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27">
                <a:moveTo>
                  <a:pt x="0" y="227"/>
                </a:moveTo>
                <a:lnTo>
                  <a:pt x="0" y="0"/>
                </a:lnTo>
                <a:lnTo>
                  <a:pt x="181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44463" y="4581525"/>
            <a:ext cx="6948487" cy="590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510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40" dur="5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 animBg="1"/>
      <p:bldP spid="80902" grpId="1" animBg="1"/>
      <p:bldP spid="80906" grpId="0" animBg="1"/>
      <p:bldP spid="80907" grpId="0" animBg="1"/>
      <p:bldP spid="80924" grpId="0" animBg="1"/>
      <p:bldP spid="80924" grpId="1" animBg="1"/>
      <p:bldP spid="80925" grpId="0" animBg="1"/>
      <p:bldP spid="80898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404370" y="5517232"/>
            <a:ext cx="2840038" cy="1225550"/>
            <a:chOff x="3742" y="1616"/>
            <a:chExt cx="1789" cy="772"/>
          </a:xfrm>
        </p:grpSpPr>
        <p:sp>
          <p:nvSpPr>
            <p:cNvPr id="48136" name="Line 25"/>
            <p:cNvSpPr>
              <a:spLocks noChangeShapeType="1"/>
            </p:cNvSpPr>
            <p:nvPr/>
          </p:nvSpPr>
          <p:spPr bwMode="auto">
            <a:xfrm>
              <a:off x="3969" y="202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48137" name="Group 27"/>
            <p:cNvGrpSpPr>
              <a:grpSpLocks/>
            </p:cNvGrpSpPr>
            <p:nvPr/>
          </p:nvGrpSpPr>
          <p:grpSpPr bwMode="auto">
            <a:xfrm>
              <a:off x="4241" y="1934"/>
              <a:ext cx="292" cy="203"/>
              <a:chOff x="4210" y="1440"/>
              <a:chExt cx="473" cy="384"/>
            </a:xfrm>
          </p:grpSpPr>
          <p:sp>
            <p:nvSpPr>
              <p:cNvPr id="48145" name="Rectangle 28"/>
              <p:cNvSpPr>
                <a:spLocks noChangeArrowheads="1"/>
              </p:cNvSpPr>
              <p:nvPr/>
            </p:nvSpPr>
            <p:spPr bwMode="auto">
              <a:xfrm>
                <a:off x="4210" y="1440"/>
                <a:ext cx="473" cy="384"/>
              </a:xfrm>
              <a:prstGeom prst="rect">
                <a:avLst/>
              </a:prstGeom>
              <a:solidFill>
                <a:srgbClr val="FFFF00">
                  <a:alpha val="50195"/>
                </a:srgbClr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kumimoji="1" lang="zh-CN" altLang="zh-CN" sz="36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46" name="Line 29"/>
              <p:cNvSpPr>
                <a:spLocks noChangeShapeType="1"/>
              </p:cNvSpPr>
              <p:nvPr/>
            </p:nvSpPr>
            <p:spPr bwMode="auto">
              <a:xfrm>
                <a:off x="4548" y="1440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138" name="Group 33"/>
            <p:cNvGrpSpPr>
              <a:grpSpLocks/>
            </p:cNvGrpSpPr>
            <p:nvPr/>
          </p:nvGrpSpPr>
          <p:grpSpPr bwMode="auto">
            <a:xfrm>
              <a:off x="5239" y="1934"/>
              <a:ext cx="292" cy="203"/>
              <a:chOff x="4210" y="1440"/>
              <a:chExt cx="473" cy="384"/>
            </a:xfrm>
          </p:grpSpPr>
          <p:sp>
            <p:nvSpPr>
              <p:cNvPr id="48143" name="Rectangle 34"/>
              <p:cNvSpPr>
                <a:spLocks noChangeArrowheads="1"/>
              </p:cNvSpPr>
              <p:nvPr/>
            </p:nvSpPr>
            <p:spPr bwMode="auto">
              <a:xfrm>
                <a:off x="4210" y="1440"/>
                <a:ext cx="473" cy="384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kumimoji="1" lang="zh-CN" altLang="zh-CN" sz="36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44" name="Line 35"/>
              <p:cNvSpPr>
                <a:spLocks noChangeShapeType="1"/>
              </p:cNvSpPr>
              <p:nvPr/>
            </p:nvSpPr>
            <p:spPr bwMode="auto">
              <a:xfrm>
                <a:off x="4548" y="1440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139" name="Rectangle 36"/>
            <p:cNvSpPr>
              <a:spLocks noChangeArrowheads="1"/>
            </p:cNvSpPr>
            <p:nvPr/>
          </p:nvSpPr>
          <p:spPr bwMode="auto">
            <a:xfrm>
              <a:off x="3742" y="1616"/>
              <a:ext cx="227" cy="77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8140" name="Freeform 38"/>
            <p:cNvSpPr>
              <a:spLocks/>
            </p:cNvSpPr>
            <p:nvPr/>
          </p:nvSpPr>
          <p:spPr bwMode="auto">
            <a:xfrm>
              <a:off x="3878" y="2115"/>
              <a:ext cx="1497" cy="227"/>
            </a:xfrm>
            <a:custGeom>
              <a:avLst/>
              <a:gdLst>
                <a:gd name="T0" fmla="*/ 0 w 1497"/>
                <a:gd name="T1" fmla="*/ 227 h 227"/>
                <a:gd name="T2" fmla="*/ 1497 w 1497"/>
                <a:gd name="T3" fmla="*/ 227 h 227"/>
                <a:gd name="T4" fmla="*/ 1497 w 1497"/>
                <a:gd name="T5" fmla="*/ 0 h 227"/>
                <a:gd name="T6" fmla="*/ 0 60000 65536"/>
                <a:gd name="T7" fmla="*/ 0 60000 65536"/>
                <a:gd name="T8" fmla="*/ 0 60000 65536"/>
                <a:gd name="T9" fmla="*/ 0 w 1497"/>
                <a:gd name="T10" fmla="*/ 0 h 227"/>
                <a:gd name="T11" fmla="*/ 1497 w 1497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7" h="227">
                  <a:moveTo>
                    <a:pt x="0" y="227"/>
                  </a:moveTo>
                  <a:lnTo>
                    <a:pt x="1497" y="227"/>
                  </a:lnTo>
                  <a:lnTo>
                    <a:pt x="1497" y="0"/>
                  </a:lnTo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8141" name="Line 40"/>
            <p:cNvSpPr>
              <a:spLocks noChangeShapeType="1"/>
            </p:cNvSpPr>
            <p:nvPr/>
          </p:nvSpPr>
          <p:spPr bwMode="auto">
            <a:xfrm>
              <a:off x="4468" y="2024"/>
              <a:ext cx="77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8142" name="Freeform 42"/>
            <p:cNvSpPr>
              <a:spLocks/>
            </p:cNvSpPr>
            <p:nvPr/>
          </p:nvSpPr>
          <p:spPr bwMode="auto">
            <a:xfrm>
              <a:off x="3969" y="1706"/>
              <a:ext cx="408" cy="227"/>
            </a:xfrm>
            <a:custGeom>
              <a:avLst/>
              <a:gdLst>
                <a:gd name="T0" fmla="*/ 0 w 408"/>
                <a:gd name="T1" fmla="*/ 0 h 227"/>
                <a:gd name="T2" fmla="*/ 408 w 408"/>
                <a:gd name="T3" fmla="*/ 0 h 227"/>
                <a:gd name="T4" fmla="*/ 408 w 408"/>
                <a:gd name="T5" fmla="*/ 227 h 227"/>
                <a:gd name="T6" fmla="*/ 0 60000 65536"/>
                <a:gd name="T7" fmla="*/ 0 60000 65536"/>
                <a:gd name="T8" fmla="*/ 0 60000 65536"/>
                <a:gd name="T9" fmla="*/ 0 w 408"/>
                <a:gd name="T10" fmla="*/ 0 h 227"/>
                <a:gd name="T11" fmla="*/ 408 w 408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227">
                  <a:moveTo>
                    <a:pt x="0" y="0"/>
                  </a:moveTo>
                  <a:lnTo>
                    <a:pt x="408" y="0"/>
                  </a:lnTo>
                  <a:lnTo>
                    <a:pt x="408" y="22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03850" y="5516563"/>
            <a:ext cx="2840038" cy="1225550"/>
            <a:chOff x="3878" y="3430"/>
            <a:chExt cx="1789" cy="772"/>
          </a:xfrm>
        </p:grpSpPr>
        <p:sp>
          <p:nvSpPr>
            <p:cNvPr id="48147" name="Line 7"/>
            <p:cNvSpPr>
              <a:spLocks noChangeShapeType="1"/>
            </p:cNvSpPr>
            <p:nvPr/>
          </p:nvSpPr>
          <p:spPr bwMode="auto">
            <a:xfrm>
              <a:off x="4105" y="383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48148" name="Group 8"/>
            <p:cNvGrpSpPr>
              <a:grpSpLocks/>
            </p:cNvGrpSpPr>
            <p:nvPr/>
          </p:nvGrpSpPr>
          <p:grpSpPr bwMode="auto">
            <a:xfrm>
              <a:off x="4377" y="3748"/>
              <a:ext cx="292" cy="203"/>
              <a:chOff x="4210" y="1440"/>
              <a:chExt cx="473" cy="384"/>
            </a:xfrm>
          </p:grpSpPr>
          <p:sp>
            <p:nvSpPr>
              <p:cNvPr id="48161" name="Rectangle 9"/>
              <p:cNvSpPr>
                <a:spLocks noChangeArrowheads="1"/>
              </p:cNvSpPr>
              <p:nvPr/>
            </p:nvSpPr>
            <p:spPr bwMode="auto">
              <a:xfrm>
                <a:off x="4210" y="1440"/>
                <a:ext cx="473" cy="384"/>
              </a:xfrm>
              <a:prstGeom prst="rect">
                <a:avLst/>
              </a:prstGeom>
              <a:solidFill>
                <a:srgbClr val="FFFF00">
                  <a:alpha val="50195"/>
                </a:srgbClr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kumimoji="1" lang="zh-CN" altLang="zh-CN" sz="36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62" name="Line 10"/>
              <p:cNvSpPr>
                <a:spLocks noChangeShapeType="1"/>
              </p:cNvSpPr>
              <p:nvPr/>
            </p:nvSpPr>
            <p:spPr bwMode="auto">
              <a:xfrm>
                <a:off x="4548" y="1440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149" name="Group 11"/>
            <p:cNvGrpSpPr>
              <a:grpSpLocks/>
            </p:cNvGrpSpPr>
            <p:nvPr/>
          </p:nvGrpSpPr>
          <p:grpSpPr bwMode="auto">
            <a:xfrm>
              <a:off x="4876" y="3748"/>
              <a:ext cx="292" cy="203"/>
              <a:chOff x="4210" y="1440"/>
              <a:chExt cx="473" cy="384"/>
            </a:xfrm>
          </p:grpSpPr>
          <p:sp>
            <p:nvSpPr>
              <p:cNvPr id="48159" name="Rectangle 12"/>
              <p:cNvSpPr>
                <a:spLocks noChangeArrowheads="1"/>
              </p:cNvSpPr>
              <p:nvPr/>
            </p:nvSpPr>
            <p:spPr bwMode="auto">
              <a:xfrm>
                <a:off x="4210" y="1440"/>
                <a:ext cx="473" cy="384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kumimoji="1" lang="zh-CN" altLang="zh-CN" sz="36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60" name="Line 13"/>
              <p:cNvSpPr>
                <a:spLocks noChangeShapeType="1"/>
              </p:cNvSpPr>
              <p:nvPr/>
            </p:nvSpPr>
            <p:spPr bwMode="auto">
              <a:xfrm>
                <a:off x="4548" y="1440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150" name="Group 14"/>
            <p:cNvGrpSpPr>
              <a:grpSpLocks/>
            </p:cNvGrpSpPr>
            <p:nvPr/>
          </p:nvGrpSpPr>
          <p:grpSpPr bwMode="auto">
            <a:xfrm>
              <a:off x="5375" y="3748"/>
              <a:ext cx="292" cy="203"/>
              <a:chOff x="4210" y="1440"/>
              <a:chExt cx="473" cy="384"/>
            </a:xfrm>
          </p:grpSpPr>
          <p:sp>
            <p:nvSpPr>
              <p:cNvPr id="48157" name="Rectangle 15"/>
              <p:cNvSpPr>
                <a:spLocks noChangeArrowheads="1"/>
              </p:cNvSpPr>
              <p:nvPr/>
            </p:nvSpPr>
            <p:spPr bwMode="auto">
              <a:xfrm>
                <a:off x="4210" y="1440"/>
                <a:ext cx="473" cy="384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kumimoji="1" lang="zh-CN" altLang="zh-CN" sz="36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58" name="Line 16"/>
              <p:cNvSpPr>
                <a:spLocks noChangeShapeType="1"/>
              </p:cNvSpPr>
              <p:nvPr/>
            </p:nvSpPr>
            <p:spPr bwMode="auto">
              <a:xfrm>
                <a:off x="4548" y="1440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151" name="Rectangle 17"/>
            <p:cNvSpPr>
              <a:spLocks noChangeArrowheads="1"/>
            </p:cNvSpPr>
            <p:nvPr/>
          </p:nvSpPr>
          <p:spPr bwMode="auto">
            <a:xfrm>
              <a:off x="3878" y="3430"/>
              <a:ext cx="227" cy="77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8152" name="Line 18"/>
            <p:cNvSpPr>
              <a:spLocks noChangeShapeType="1"/>
            </p:cNvSpPr>
            <p:nvPr/>
          </p:nvSpPr>
          <p:spPr bwMode="auto">
            <a:xfrm>
              <a:off x="4604" y="383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8153" name="Freeform 19"/>
            <p:cNvSpPr>
              <a:spLocks/>
            </p:cNvSpPr>
            <p:nvPr/>
          </p:nvSpPr>
          <p:spPr bwMode="auto">
            <a:xfrm>
              <a:off x="4014" y="3929"/>
              <a:ext cx="1497" cy="227"/>
            </a:xfrm>
            <a:custGeom>
              <a:avLst/>
              <a:gdLst>
                <a:gd name="T0" fmla="*/ 0 w 1497"/>
                <a:gd name="T1" fmla="*/ 227 h 227"/>
                <a:gd name="T2" fmla="*/ 1497 w 1497"/>
                <a:gd name="T3" fmla="*/ 227 h 227"/>
                <a:gd name="T4" fmla="*/ 1497 w 1497"/>
                <a:gd name="T5" fmla="*/ 0 h 227"/>
                <a:gd name="T6" fmla="*/ 0 60000 65536"/>
                <a:gd name="T7" fmla="*/ 0 60000 65536"/>
                <a:gd name="T8" fmla="*/ 0 60000 65536"/>
                <a:gd name="T9" fmla="*/ 0 w 1497"/>
                <a:gd name="T10" fmla="*/ 0 h 227"/>
                <a:gd name="T11" fmla="*/ 1497 w 1497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7" h="227">
                  <a:moveTo>
                    <a:pt x="0" y="227"/>
                  </a:moveTo>
                  <a:lnTo>
                    <a:pt x="1497" y="227"/>
                  </a:lnTo>
                  <a:lnTo>
                    <a:pt x="1497" y="0"/>
                  </a:lnTo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8154" name="Line 20"/>
            <p:cNvSpPr>
              <a:spLocks noChangeShapeType="1"/>
            </p:cNvSpPr>
            <p:nvPr/>
          </p:nvSpPr>
          <p:spPr bwMode="auto">
            <a:xfrm>
              <a:off x="4105" y="3566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8155" name="Line 21"/>
            <p:cNvSpPr>
              <a:spLocks noChangeShapeType="1"/>
            </p:cNvSpPr>
            <p:nvPr/>
          </p:nvSpPr>
          <p:spPr bwMode="auto">
            <a:xfrm>
              <a:off x="5148" y="383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8156" name="Line 22"/>
            <p:cNvSpPr>
              <a:spLocks noChangeShapeType="1"/>
            </p:cNvSpPr>
            <p:nvPr/>
          </p:nvSpPr>
          <p:spPr bwMode="auto">
            <a:xfrm>
              <a:off x="4558" y="3566"/>
              <a:ext cx="0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39713" y="207963"/>
            <a:ext cx="8150225" cy="640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Status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DelAfter( LinkList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L, ElemType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e )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endParaRPr kumimoji="1" lang="en-US" altLang="zh-CN" sz="32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若当前指针及其后继在链表中，则删除当前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指针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所指结点之后的结点，并返回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OK;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否则返回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ERROR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>
              <a:lnSpc>
                <a:spcPct val="110000"/>
              </a:lnSpc>
            </a:pPr>
            <a:endParaRPr kumimoji="1" lang="zh-CN" altLang="en-US" sz="36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zh-CN" altLang="en-US" sz="36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zh-CN" altLang="en-US" sz="36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zh-CN" altLang="en-US" sz="36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zh-CN" altLang="en-US" sz="36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zh-CN" altLang="en-US" sz="36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zh-CN" altLang="en-US" sz="36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//DelAfter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828675" y="1752600"/>
            <a:ext cx="7248525" cy="432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1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60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 ( </a:t>
            </a:r>
            <a:r>
              <a:rPr kumimoji="1" lang="en-US" altLang="zh-CN" sz="3600" b="1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!</a:t>
            </a:r>
            <a:r>
              <a:rPr kumimoji="1" lang="en-US" altLang="zh-CN" sz="360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(L.current </a:t>
            </a:r>
            <a:r>
              <a:rPr kumimoji="1" lang="en-US" altLang="zh-CN" sz="3600" b="1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&amp;&amp;</a:t>
            </a:r>
            <a:r>
              <a:rPr kumimoji="1" lang="en-US" altLang="zh-CN" sz="360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 L.current-&gt;next ) )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3600" b="1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return</a:t>
            </a:r>
            <a:r>
              <a:rPr kumimoji="1" lang="en-US" altLang="zh-CN" sz="3600">
                <a:solidFill>
                  <a:srgbClr val="CC0066"/>
                </a:solidFill>
                <a:latin typeface="Times New Roman" pitchFamily="18" charset="0"/>
                <a:ea typeface="楷体_GB2312" pitchFamily="49" charset="-122"/>
              </a:rPr>
              <a:t> ERROR;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q = L.current-&gt;next;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L.current-&gt;next = q-&gt;next;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en-US" altLang="zh-CN" sz="36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e=q-&gt;data;  FreeNode(q);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-- L.len;</a:t>
            </a:r>
            <a:r>
              <a:rPr kumimoji="1" lang="en-US" altLang="zh-CN">
                <a:solidFill>
                  <a:srgbClr val="000000"/>
                </a:solidFill>
              </a:rPr>
              <a:t>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return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OK;</a:t>
            </a:r>
          </a:p>
        </p:txBody>
      </p:sp>
      <p:sp>
        <p:nvSpPr>
          <p:cNvPr id="48132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flipV="1">
            <a:off x="0" y="6477000"/>
            <a:ext cx="381000" cy="381000"/>
          </a:xfrm>
          <a:prstGeom prst="actionButtonReturn">
            <a:avLst/>
          </a:prstGeom>
          <a:solidFill>
            <a:srgbClr val="FF66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827088" y="4221163"/>
            <a:ext cx="608330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600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(L.tail = q)  L.tail = L.current;</a:t>
            </a:r>
            <a:endParaRPr kumimoji="1" lang="en-US" altLang="zh-CN" sz="36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446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12725" y="744538"/>
            <a:ext cx="8486775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Status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 MergeList_L(LinkList </a:t>
            </a: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&amp;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Lc, LinkList </a:t>
            </a: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&amp;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La,</a:t>
            </a:r>
          </a:p>
          <a:p>
            <a:pPr>
              <a:lnSpc>
                <a:spcPct val="110000"/>
              </a:lnSpc>
            </a:pP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                       LinkList </a:t>
            </a: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&amp;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Lb ) </a:t>
            </a: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{</a:t>
            </a:r>
            <a:endParaRPr kumimoji="1" lang="en-US" altLang="zh-CN" sz="3200">
              <a:solidFill>
                <a:srgbClr val="660033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>
                <a:solidFill>
                  <a:srgbClr val="660033"/>
                </a:solidFill>
                <a:latin typeface="Times New Roman" pitchFamily="18" charset="0"/>
              </a:rPr>
              <a:t>    </a:t>
            </a:r>
            <a:r>
              <a:rPr kumimoji="1" lang="en-US" altLang="zh-CN" sz="2800">
                <a:solidFill>
                  <a:srgbClr val="660033"/>
                </a:solidFill>
                <a:latin typeface="Times New Roman" pitchFamily="18" charset="0"/>
              </a:rPr>
              <a:t>// </a:t>
            </a:r>
            <a:r>
              <a:rPr kumimoji="1" lang="zh-CN" altLang="en-US" sz="28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归并有序表</a:t>
            </a:r>
            <a:r>
              <a:rPr kumimoji="1" lang="zh-CN" altLang="en-US" sz="2800">
                <a:solidFill>
                  <a:srgbClr val="660033"/>
                </a:solidFill>
                <a:latin typeface="Times New Roman" pitchFamily="18" charset="0"/>
              </a:rPr>
              <a:t> </a:t>
            </a:r>
            <a:r>
              <a:rPr kumimoji="1" lang="en-US" altLang="zh-CN" sz="2800">
                <a:solidFill>
                  <a:srgbClr val="660033"/>
                </a:solidFill>
                <a:latin typeface="Times New Roman" pitchFamily="18" charset="0"/>
              </a:rPr>
              <a:t>La </a:t>
            </a:r>
            <a:r>
              <a:rPr kumimoji="1" lang="zh-CN" altLang="en-US" sz="28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zh-CN" altLang="en-US" sz="2800">
                <a:solidFill>
                  <a:srgbClr val="660033"/>
                </a:solidFill>
                <a:latin typeface="Times New Roman" pitchFamily="18" charset="0"/>
              </a:rPr>
              <a:t> </a:t>
            </a:r>
            <a:r>
              <a:rPr kumimoji="1" lang="en-US" altLang="zh-CN" sz="2800">
                <a:solidFill>
                  <a:srgbClr val="660033"/>
                </a:solidFill>
                <a:latin typeface="Times New Roman" pitchFamily="18" charset="0"/>
              </a:rPr>
              <a:t>Lb </a:t>
            </a:r>
            <a:r>
              <a:rPr kumimoji="1" lang="en-US" altLang="zh-CN" sz="280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生成新的有序表 </a:t>
            </a:r>
            <a:r>
              <a:rPr kumimoji="1" lang="en-US" altLang="zh-CN" sz="28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Lc</a:t>
            </a:r>
            <a:r>
              <a:rPr kumimoji="1" lang="en-US" altLang="zh-CN" sz="280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>
              <a:lnSpc>
                <a:spcPct val="110000"/>
              </a:lnSpc>
            </a:pPr>
            <a:r>
              <a:rPr kumimoji="1" lang="en-US" altLang="zh-CN" sz="280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8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en-US" altLang="zh-CN" sz="280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并在归并之后销毁</a:t>
            </a:r>
            <a:r>
              <a:rPr kumimoji="1" lang="en-US" altLang="zh-CN" sz="28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La</a:t>
            </a:r>
            <a:r>
              <a:rPr kumimoji="1" lang="en-US" altLang="zh-CN" sz="280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和 </a:t>
            </a:r>
            <a:r>
              <a:rPr kumimoji="1" lang="en-US" altLang="zh-CN" sz="28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Lb</a:t>
            </a:r>
            <a:r>
              <a:rPr kumimoji="1" lang="en-US" altLang="zh-CN" sz="280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kumimoji="1" lang="en-US" altLang="zh-CN" sz="2800" b="1">
              <a:solidFill>
                <a:srgbClr val="660033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en-US" altLang="zh-CN" sz="2800" b="1">
              <a:solidFill>
                <a:srgbClr val="660033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en-US" altLang="zh-CN" sz="2800" b="1">
              <a:solidFill>
                <a:srgbClr val="660033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>
                <a:solidFill>
                  <a:srgbClr val="660033"/>
                </a:solidFill>
                <a:latin typeface="Times New Roman" pitchFamily="18" charset="0"/>
              </a:rPr>
              <a:t>              ……</a:t>
            </a:r>
          </a:p>
          <a:p>
            <a:pPr>
              <a:lnSpc>
                <a:spcPct val="110000"/>
              </a:lnSpc>
            </a:pPr>
            <a:endParaRPr kumimoji="1" lang="en-US" altLang="zh-CN" sz="2800" b="1">
              <a:solidFill>
                <a:srgbClr val="660033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}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 // MergeList_L</a:t>
            </a:r>
            <a:endParaRPr kumimoji="1" lang="en-US" altLang="zh-CN" sz="2800">
              <a:solidFill>
                <a:srgbClr val="660033"/>
              </a:solidFill>
              <a:latin typeface="Times New Roman" pitchFamily="18" charset="0"/>
            </a:endParaRP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468313" y="260350"/>
            <a:ext cx="25923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>
                <a:solidFill>
                  <a:srgbClr val="008080"/>
                </a:solidFill>
                <a:latin typeface="Times New Roman" pitchFamily="18" charset="0"/>
                <a:ea typeface="隶书" pitchFamily="49" charset="-122"/>
              </a:rPr>
              <a:t>例</a:t>
            </a:r>
            <a:r>
              <a:rPr kumimoji="1" lang="zh-CN" altLang="en-US" sz="44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4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2-3</a:t>
            </a:r>
          </a:p>
        </p:txBody>
      </p:sp>
    </p:spTree>
    <p:extLst>
      <p:ext uri="{BB962C8B-B14F-4D97-AF65-F5344CB8AC3E}">
        <p14:creationId xmlns:p14="http://schemas.microsoft.com/office/powerpoint/2010/main" val="1159804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971550" y="4437063"/>
            <a:ext cx="2087563" cy="5048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3600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81000" y="228600"/>
            <a:ext cx="87630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(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!</a:t>
            </a:r>
            <a:r>
              <a:rPr kumimoji="1" lang="en-US" altLang="zh-CN" sz="2800">
                <a:solidFill>
                  <a:srgbClr val="CC0066"/>
                </a:solidFill>
                <a:latin typeface="Times New Roman" pitchFamily="18" charset="0"/>
              </a:rPr>
              <a:t>InitList(Lc)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) 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 ERROR; 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 //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存储空间分配失败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81000" y="3732213"/>
            <a:ext cx="8763000" cy="182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!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( a=MAXC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&amp;&amp;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b=MAXC))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en-US" altLang="zh-CN" sz="2400" b="1">
                <a:solidFill>
                  <a:srgbClr val="9966FF"/>
                </a:solidFill>
                <a:latin typeface="Times New Roman" pitchFamily="18" charset="0"/>
              </a:rPr>
              <a:t>La </a:t>
            </a:r>
            <a:r>
              <a:rPr kumimoji="1" lang="zh-CN" altLang="en-US" sz="2400" b="1">
                <a:solidFill>
                  <a:srgbClr val="9966FF"/>
                </a:solidFill>
                <a:latin typeface="Times New Roman" pitchFamily="18" charset="0"/>
                <a:ea typeface="楷体_GB2312" pitchFamily="49" charset="-122"/>
              </a:rPr>
              <a:t>或 </a:t>
            </a:r>
            <a:r>
              <a:rPr kumimoji="1" lang="en-US" altLang="zh-CN" sz="2400" b="1">
                <a:solidFill>
                  <a:srgbClr val="9966FF"/>
                </a:solidFill>
                <a:latin typeface="Times New Roman" pitchFamily="18" charset="0"/>
              </a:rPr>
              <a:t>Lb </a:t>
            </a:r>
            <a:r>
              <a:rPr kumimoji="1" lang="zh-CN" altLang="en-US" sz="2400" b="1">
                <a:solidFill>
                  <a:srgbClr val="9966FF"/>
                </a:solidFill>
                <a:latin typeface="Times New Roman" pitchFamily="18" charset="0"/>
                <a:ea typeface="楷体_GB2312" pitchFamily="49" charset="-122"/>
              </a:rPr>
              <a:t>非空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5000"/>
              </a:lnSpc>
            </a:pP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5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447800" y="4314825"/>
            <a:ext cx="1073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…  …</a:t>
            </a:r>
            <a:endParaRPr kumimoji="1"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81000" y="838200"/>
            <a:ext cx="87630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en-US" altLang="zh-CN" sz="2800">
                <a:solidFill>
                  <a:srgbClr val="CC0066"/>
                </a:solidFill>
                <a:latin typeface="Times New Roman" pitchFamily="18" charset="0"/>
              </a:rPr>
              <a:t>LocatePos (La, 0);  LocatePos (Lb, 0</a:t>
            </a:r>
            <a:r>
              <a:rPr kumimoji="1" lang="en-US" altLang="zh-CN" sz="2000">
                <a:solidFill>
                  <a:srgbClr val="CC0066"/>
                </a:solidFill>
                <a:latin typeface="Times New Roman" pitchFamily="18" charset="0"/>
              </a:rPr>
              <a:t>);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9966FF"/>
                </a:solidFill>
                <a:latin typeface="Times New Roman" pitchFamily="18" charset="0"/>
                <a:ea typeface="楷体_GB2312" pitchFamily="49" charset="-122"/>
              </a:rPr>
              <a:t>当前指针指向头结点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381000" y="1427163"/>
            <a:ext cx="876300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1" lang="en-US" altLang="zh-CN" sz="2800">
                <a:solidFill>
                  <a:srgbClr val="CC0066"/>
                </a:solidFill>
                <a:latin typeface="Times New Roman" pitchFamily="18" charset="0"/>
              </a:rPr>
              <a:t> DelAfter( La, e)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)  a = e;        // </a:t>
            </a:r>
            <a:r>
              <a:rPr kumimoji="1" lang="zh-CN" altLang="en-US" sz="2400" b="1">
                <a:solidFill>
                  <a:srgbClr val="9966FF"/>
                </a:solidFill>
                <a:latin typeface="Times New Roman" pitchFamily="18" charset="0"/>
                <a:ea typeface="楷体_GB2312" pitchFamily="49" charset="-122"/>
              </a:rPr>
              <a:t>取得 </a:t>
            </a:r>
            <a:r>
              <a:rPr kumimoji="1" lang="en-US" altLang="zh-CN" sz="2400" b="1">
                <a:solidFill>
                  <a:srgbClr val="9966FF"/>
                </a:solidFill>
                <a:latin typeface="Times New Roman" pitchFamily="18" charset="0"/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9966FF"/>
                </a:solidFill>
                <a:latin typeface="Times New Roman" pitchFamily="18" charset="0"/>
                <a:ea typeface="楷体_GB2312" pitchFamily="49" charset="-122"/>
              </a:rPr>
              <a:t>表中第一个元素 </a:t>
            </a:r>
            <a:r>
              <a:rPr kumimoji="1" lang="en-US" altLang="zh-CN" sz="2400" b="1">
                <a:solidFill>
                  <a:srgbClr val="9966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5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else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 a = MAXC;      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MAXC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为常量最大值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5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kumimoji="1" lang="en-US" altLang="zh-CN" sz="2800">
                <a:solidFill>
                  <a:srgbClr val="CC0066"/>
                </a:solidFill>
                <a:latin typeface="Times New Roman" pitchFamily="18" charset="0"/>
              </a:rPr>
              <a:t>DelAfter( Lb, e)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)  b = e;  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 // </a:t>
            </a:r>
            <a:r>
              <a:rPr kumimoji="1" lang="zh-CN" altLang="en-US" sz="2400" b="1">
                <a:solidFill>
                  <a:srgbClr val="9966FF"/>
                </a:solidFill>
                <a:latin typeface="Times New Roman" pitchFamily="18" charset="0"/>
                <a:ea typeface="楷体_GB2312" pitchFamily="49" charset="-122"/>
              </a:rPr>
              <a:t>取得 </a:t>
            </a:r>
            <a:r>
              <a:rPr kumimoji="1" lang="en-US" altLang="zh-CN" sz="2400" b="1">
                <a:solidFill>
                  <a:srgbClr val="9966FF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9966FF"/>
                </a:solidFill>
                <a:latin typeface="Times New Roman" pitchFamily="18" charset="0"/>
                <a:ea typeface="楷体_GB2312" pitchFamily="49" charset="-122"/>
              </a:rPr>
              <a:t>表中第一个元素 </a:t>
            </a:r>
            <a:r>
              <a:rPr kumimoji="1" lang="en-US" altLang="zh-CN" sz="2400" b="1">
                <a:solidFill>
                  <a:srgbClr val="9966FF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5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else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 b = MAXC;  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en-US" altLang="zh-CN" sz="2400" b="1">
                <a:solidFill>
                  <a:srgbClr val="9966FF"/>
                </a:solidFill>
                <a:latin typeface="Times New Roman" pitchFamily="18" charset="0"/>
              </a:rPr>
              <a:t>a </a:t>
            </a:r>
            <a:r>
              <a:rPr kumimoji="1" lang="zh-CN" altLang="en-US" sz="2400" b="1">
                <a:solidFill>
                  <a:srgbClr val="9966FF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9966FF"/>
                </a:solidFill>
                <a:latin typeface="Times New Roman" pitchFamily="18" charset="0"/>
              </a:rPr>
              <a:t>b </a:t>
            </a:r>
            <a:r>
              <a:rPr kumimoji="1" lang="zh-CN" altLang="en-US" sz="2400" b="1">
                <a:solidFill>
                  <a:srgbClr val="9966FF"/>
                </a:solidFill>
                <a:latin typeface="Times New Roman" pitchFamily="18" charset="0"/>
                <a:ea typeface="楷体_GB2312" pitchFamily="49" charset="-122"/>
              </a:rPr>
              <a:t>为两表中当前比较元素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381000" y="5461000"/>
            <a:ext cx="87630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en-US" altLang="zh-CN" sz="2800">
                <a:solidFill>
                  <a:srgbClr val="CC0066"/>
                </a:solidFill>
                <a:latin typeface="Times New Roman" pitchFamily="18" charset="0"/>
              </a:rPr>
              <a:t>DestroyList(La);  DestroyList(Lb);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 sz="2400" b="1">
                <a:solidFill>
                  <a:srgbClr val="9966FF"/>
                </a:solidFill>
                <a:latin typeface="Times New Roman" pitchFamily="18" charset="0"/>
                <a:ea typeface="楷体_GB2312" pitchFamily="49" charset="-122"/>
              </a:rPr>
              <a:t>销毁链表 </a:t>
            </a:r>
            <a:r>
              <a:rPr kumimoji="1" lang="en-US" altLang="zh-CN" sz="2400" b="1">
                <a:solidFill>
                  <a:srgbClr val="9966FF"/>
                </a:solidFill>
                <a:latin typeface="Times New Roman" pitchFamily="18" charset="0"/>
              </a:rPr>
              <a:t>La </a:t>
            </a:r>
            <a:r>
              <a:rPr kumimoji="1" lang="zh-CN" altLang="en-US" sz="2400" b="1">
                <a:solidFill>
                  <a:srgbClr val="9966FF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9966FF"/>
                </a:solidFill>
                <a:latin typeface="Times New Roman" pitchFamily="18" charset="0"/>
              </a:rPr>
              <a:t>Lb</a:t>
            </a:r>
            <a:endParaRPr kumimoji="1" lang="en-US" altLang="zh-CN" sz="20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5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 OK;</a:t>
            </a:r>
          </a:p>
        </p:txBody>
      </p:sp>
    </p:spTree>
    <p:extLst>
      <p:ext uri="{BB962C8B-B14F-4D97-AF65-F5344CB8AC3E}">
        <p14:creationId xmlns:p14="http://schemas.microsoft.com/office/powerpoint/2010/main" val="1514355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73113" y="179388"/>
            <a:ext cx="5964237" cy="31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if</a:t>
            </a: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</a:rPr>
              <a:t> ( a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&lt;=</a:t>
            </a: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</a:rPr>
              <a:t> b ) 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{</a:t>
            </a: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</a:rPr>
              <a:t>  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//  a≤b</a:t>
            </a:r>
            <a:endParaRPr kumimoji="1" lang="en-US" altLang="zh-CN" sz="3200">
              <a:solidFill>
                <a:srgbClr val="99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</a:rPr>
              <a:t>      InsAfter(Lc, a);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</a:rPr>
              <a:t>      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if</a:t>
            </a: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</a:rPr>
              <a:t> ( DelAfter( La, e1) )    a = e1;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</a:rPr>
              <a:t>      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else</a:t>
            </a: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</a:rPr>
              <a:t> a = MAXC;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 }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762000" y="3311525"/>
            <a:ext cx="6008688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else {</a:t>
            </a: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</a:rPr>
              <a:t>   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//  a</a:t>
            </a:r>
            <a:r>
              <a:rPr kumimoji="1" lang="zh-CN" altLang="en-US" sz="3200" b="1">
                <a:solidFill>
                  <a:srgbClr val="990000"/>
                </a:solidFill>
                <a:latin typeface="Times New Roman" pitchFamily="18" charset="0"/>
              </a:rPr>
              <a:t>＞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b</a:t>
            </a:r>
            <a:endParaRPr kumimoji="1" lang="en-US" altLang="zh-CN" sz="3200">
              <a:solidFill>
                <a:srgbClr val="99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</a:rPr>
              <a:t>      InsAfter(Lc, b);</a:t>
            </a:r>
            <a:endParaRPr kumimoji="1" lang="en-US" altLang="zh-CN" sz="3200">
              <a:solidFill>
                <a:srgbClr val="990000"/>
              </a:solidFill>
              <a:latin typeface="Times New Roman" pitchFamily="18" charset="0"/>
              <a:hlinkClick r:id="" action="ppaction://hlinkshowjump?jump=previousslide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</a:rPr>
              <a:t>      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if</a:t>
            </a: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</a:rPr>
              <a:t> ( DelAfter( Lb, e1) )    b = e1;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</a:rPr>
              <a:t>      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else</a:t>
            </a: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</a:rPr>
              <a:t>  b = MAXC;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90116" name="Comment 4"/>
          <p:cNvSpPr>
            <a:spLocks noChangeArrowheads="1"/>
          </p:cNvSpPr>
          <p:nvPr/>
        </p:nvSpPr>
        <p:spPr bwMode="auto">
          <a:xfrm>
            <a:off x="5580063" y="5229225"/>
            <a:ext cx="3200400" cy="588963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>
                <a:solidFill>
                  <a:srgbClr val="990000"/>
                </a:solidFill>
                <a:ea typeface="隶书" pitchFamily="49" charset="-122"/>
              </a:rPr>
              <a:t>算法时间复杂度</a:t>
            </a:r>
            <a:endParaRPr kumimoji="1" lang="zh-CN" altLang="en-US" sz="3200">
              <a:solidFill>
                <a:srgbClr val="000000"/>
              </a:solidFill>
            </a:endParaRPr>
          </a:p>
        </p:txBody>
      </p:sp>
      <p:sp useBgFill="1"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5580063" y="5949950"/>
            <a:ext cx="3024187" cy="6413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FF5555"/>
                </a:solidFill>
                <a:latin typeface="Times New Roman" pitchFamily="18" charset="0"/>
                <a:ea typeface="隶书" pitchFamily="49" charset="-122"/>
              </a:rPr>
              <a:t>  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  <a:ea typeface="隶书" pitchFamily="49" charset="-122"/>
              </a:rPr>
              <a:t>O</a:t>
            </a:r>
            <a:r>
              <a:rPr kumimoji="1" lang="zh-CN" altLang="en-US" sz="3600" b="1">
                <a:solidFill>
                  <a:srgbClr val="FF00FF"/>
                </a:solidFill>
                <a:latin typeface="Times New Roman" pitchFamily="18" charset="0"/>
                <a:ea typeface="隶书" pitchFamily="49" charset="-122"/>
              </a:rPr>
              <a:t>（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  <a:ea typeface="隶书" pitchFamily="49" charset="-122"/>
              </a:rPr>
              <a:t>n</a:t>
            </a:r>
            <a:r>
              <a:rPr kumimoji="1" lang="en-US" altLang="zh-CN" sz="3600" b="1" baseline="-25000">
                <a:solidFill>
                  <a:srgbClr val="FF00FF"/>
                </a:solidFill>
                <a:latin typeface="Times New Roman" pitchFamily="18" charset="0"/>
                <a:ea typeface="隶书" pitchFamily="49" charset="-122"/>
              </a:rPr>
              <a:t>a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  <a:ea typeface="隶书" pitchFamily="49" charset="-122"/>
              </a:rPr>
              <a:t>+n</a:t>
            </a:r>
            <a:r>
              <a:rPr kumimoji="1" lang="en-US" altLang="zh-CN" sz="3600" b="1" baseline="-25000">
                <a:solidFill>
                  <a:srgbClr val="FF00FF"/>
                </a:solidFill>
                <a:latin typeface="Times New Roman" pitchFamily="18" charset="0"/>
                <a:ea typeface="隶书" pitchFamily="49" charset="-122"/>
              </a:rPr>
              <a:t>b</a:t>
            </a:r>
            <a:r>
              <a:rPr kumimoji="1" lang="zh-CN" altLang="en-US" sz="3600" b="1">
                <a:solidFill>
                  <a:srgbClr val="FF00FF"/>
                </a:solidFill>
                <a:latin typeface="Times New Roman" pitchFamily="18" charset="0"/>
                <a:ea typeface="隶书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888941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nimBg="1" autoUpdateAnimBg="0"/>
      <p:bldP spid="90117" grpId="0" animBg="1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000125" y="609600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一、单链表</a:t>
            </a:r>
          </a:p>
        </p:txBody>
      </p:sp>
      <p:sp>
        <p:nvSpPr>
          <p:cNvPr id="8196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524000"/>
            <a:ext cx="681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二、结点和单链表的 </a:t>
            </a:r>
            <a:r>
              <a:rPr kumimoji="1" lang="en-US" altLang="zh-CN" sz="36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C </a:t>
            </a:r>
            <a:r>
              <a:rPr kumimoji="1" lang="zh-CN" altLang="en-US" sz="36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语言描述</a:t>
            </a:r>
            <a:endParaRPr kumimoji="1" lang="zh-CN" altLang="en-US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7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2438400"/>
            <a:ext cx="7499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三、线性表的操作在单链表中的实现</a:t>
            </a:r>
          </a:p>
        </p:txBody>
      </p:sp>
      <p:sp>
        <p:nvSpPr>
          <p:cNvPr id="8198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71550" y="4114800"/>
            <a:ext cx="7499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五、带头尾指针结点的线性链表类型</a:t>
            </a:r>
          </a:p>
        </p:txBody>
      </p:sp>
      <p:sp>
        <p:nvSpPr>
          <p:cNvPr id="8199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5029200"/>
            <a:ext cx="429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六、其它形式的链表</a:t>
            </a:r>
          </a:p>
        </p:txBody>
      </p:sp>
      <p:graphicFrame>
        <p:nvGraphicFramePr>
          <p:cNvPr id="8194" name="Object 7">
            <a:hlinkClick r:id="rId6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7667625" y="5589588"/>
          <a:ext cx="11445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299" name="剪辑" r:id="rId7" imgW="916200" imgH="654120" progId="">
                  <p:embed/>
                </p:oleObj>
              </mc:Choice>
              <mc:Fallback>
                <p:oleObj name="剪辑" r:id="rId7" imgW="916200" imgH="654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5589588"/>
                        <a:ext cx="114458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71550" y="3305175"/>
            <a:ext cx="762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四、顺序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链表存储的时间复杂度比较</a:t>
            </a:r>
          </a:p>
        </p:txBody>
      </p:sp>
      <p:sp>
        <p:nvSpPr>
          <p:cNvPr id="8201" name="Freeform 9"/>
          <p:cNvSpPr>
            <a:spLocks/>
          </p:cNvSpPr>
          <p:nvPr/>
        </p:nvSpPr>
        <p:spPr bwMode="auto">
          <a:xfrm>
            <a:off x="774700" y="4870450"/>
            <a:ext cx="387350" cy="573088"/>
          </a:xfrm>
          <a:custGeom>
            <a:avLst/>
            <a:gdLst>
              <a:gd name="T0" fmla="*/ 0 w 224"/>
              <a:gd name="T1" fmla="*/ 106 h 192"/>
              <a:gd name="T2" fmla="*/ 107 w 224"/>
              <a:gd name="T3" fmla="*/ 192 h 192"/>
              <a:gd name="T4" fmla="*/ 171 w 224"/>
              <a:gd name="T5" fmla="*/ 64 h 192"/>
              <a:gd name="T6" fmla="*/ 224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99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189163" y="990600"/>
            <a:ext cx="3830637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4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ListEmpty( L )</a:t>
            </a:r>
            <a:endParaRPr kumimoji="1" lang="en-US" altLang="zh-CN" sz="2400">
              <a:latin typeface="Times New Roman" pitchFamily="18" charset="0"/>
              <a:ea typeface="楷体_GB2312" pitchFamily="49" charset="-122"/>
            </a:endParaRPr>
          </a:p>
          <a:p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381000" y="2590800"/>
            <a:ext cx="32004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4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</a:p>
          <a:p>
            <a:endParaRPr kumimoji="1" lang="zh-CN" altLang="en-US" sz="4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4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  <a:endParaRPr kumimoji="1" lang="zh-CN" altLang="en-US" sz="2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3124200" y="2743200"/>
            <a:ext cx="4078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kumimoji="1" lang="en-US" altLang="zh-CN" sz="4000" b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已存在。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3048000" y="3940175"/>
            <a:ext cx="5091113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en-US" altLang="zh-CN" sz="4000" b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为空表，则返回</a:t>
            </a:r>
          </a:p>
          <a:p>
            <a:pPr>
              <a:lnSpc>
                <a:spcPct val="120000"/>
              </a:lnSpc>
            </a:pPr>
            <a:r>
              <a:rPr kumimoji="1" lang="en-US" altLang="zh-CN" sz="400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TRUE</a:t>
            </a: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，否则</a:t>
            </a:r>
            <a:r>
              <a:rPr kumimoji="1" lang="en-US" altLang="zh-CN" sz="400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FALSE</a:t>
            </a: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286000" y="1600200"/>
            <a:ext cx="374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solidFill>
                  <a:srgbClr val="660066"/>
                </a:solidFill>
                <a:latin typeface="Times New Roman" pitchFamily="18" charset="0"/>
                <a:ea typeface="隶书" pitchFamily="49" charset="-122"/>
              </a:rPr>
              <a:t>（线性表判空）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autoUpdateAnimBg="0"/>
      <p:bldP spid="211972" grpId="0" autoUpdateAnimBg="0"/>
      <p:bldP spid="211973" grpId="0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547664" y="3212976"/>
            <a:ext cx="651429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72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2.12,  </a:t>
            </a:r>
            <a:r>
              <a:rPr kumimoji="1" lang="en-US" altLang="zh-CN" sz="72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2.22,  </a:t>
            </a:r>
            <a:r>
              <a:rPr kumimoji="1" lang="en-US" altLang="zh-CN" sz="72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2.29</a:t>
            </a:r>
            <a:endParaRPr kumimoji="1" lang="en-US" altLang="zh-CN" sz="72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267744" y="1268760"/>
            <a:ext cx="471795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8800" b="1" dirty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本讲作业</a:t>
            </a:r>
            <a:endParaRPr kumimoji="1" lang="zh-CN" altLang="en-US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1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438400" y="76200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ListLength( L )</a:t>
            </a:r>
            <a:endParaRPr kumimoji="1"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1295400" y="2895600"/>
            <a:ext cx="29781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</a:p>
          <a:p>
            <a:endParaRPr kumimoji="1" lang="zh-CN" altLang="en-US" sz="440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4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  <a:endParaRPr kumimoji="1" lang="zh-CN" altLang="en-US" sz="2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3962400" y="2895600"/>
            <a:ext cx="446881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40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kumimoji="1" lang="en-US" altLang="zh-CN" sz="4400" b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4400">
                <a:latin typeface="楷体_GB2312" pitchFamily="49" charset="-122"/>
                <a:ea typeface="楷体_GB2312" pitchFamily="49" charset="-122"/>
              </a:rPr>
              <a:t>已存在。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  <a:p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3962400" y="4267200"/>
            <a:ext cx="50276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400">
                <a:latin typeface="楷体_GB2312" pitchFamily="49" charset="-122"/>
                <a:ea typeface="楷体_GB2312" pitchFamily="49" charset="-122"/>
              </a:rPr>
              <a:t>返回</a:t>
            </a:r>
            <a:r>
              <a:rPr kumimoji="1" lang="en-US" altLang="zh-CN" sz="4400" b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4400">
                <a:latin typeface="楷体_GB2312" pitchFamily="49" charset="-122"/>
                <a:ea typeface="楷体_GB2312" pitchFamily="49" charset="-122"/>
              </a:rPr>
              <a:t>中元素个数。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057400" y="1524000"/>
            <a:ext cx="4756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solidFill>
                  <a:srgbClr val="660066"/>
                </a:solidFill>
                <a:latin typeface="Times New Roman" pitchFamily="18" charset="0"/>
                <a:ea typeface="隶书" pitchFamily="49" charset="-122"/>
              </a:rPr>
              <a:t>（求线性表的长度）</a:t>
            </a:r>
            <a:endParaRPr kumimoji="1" lang="zh-CN" altLang="en-US" sz="2400">
              <a:solidFill>
                <a:srgbClr val="66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autoUpdateAnimBg="0"/>
      <p:bldP spid="214020" grpId="0" autoUpdateAnimBg="0"/>
      <p:bldP spid="21402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88963" y="609600"/>
            <a:ext cx="7564437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44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PriorElem( L, cur_e, &amp;pre_e )</a:t>
            </a:r>
            <a:endParaRPr kumimoji="1" lang="en-US" altLang="zh-CN" sz="2400">
              <a:latin typeface="Times New Roman" pitchFamily="18" charset="0"/>
              <a:ea typeface="楷体_GB2312" pitchFamily="49" charset="-122"/>
            </a:endParaRPr>
          </a:p>
          <a:p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152400" y="2393950"/>
            <a:ext cx="2978150" cy="210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</a:p>
          <a:p>
            <a:endParaRPr kumimoji="1" lang="zh-CN" altLang="en-US" sz="4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4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2895600" y="2482850"/>
            <a:ext cx="366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已存在。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2819400" y="3749675"/>
            <a:ext cx="6019800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cur_e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的元素，但不是第一个，则用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pre_e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返回它的前驱，否则操作失败，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pre_e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无定义。</a:t>
            </a:r>
            <a:endParaRPr kumimoji="1" lang="zh-CN" altLang="en-US" sz="4000">
              <a:latin typeface="Times New Roman" pitchFamily="18" charset="0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517650" y="1431925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solidFill>
                  <a:srgbClr val="660066"/>
                </a:solidFill>
                <a:latin typeface="Times New Roman" pitchFamily="18" charset="0"/>
                <a:ea typeface="隶书" pitchFamily="49" charset="-122"/>
              </a:rPr>
              <a:t>（求数据元素的前驱）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autoUpdateAnimBg="0"/>
      <p:bldP spid="216068" grpId="0" autoUpdateAnimBg="0"/>
      <p:bldP spid="21606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08050" y="533400"/>
            <a:ext cx="7473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NextElem( L, cur_e, &amp;next_e )</a:t>
            </a:r>
            <a:endParaRPr kumimoji="1" lang="en-US" altLang="zh-CN" sz="4400">
              <a:latin typeface="Times New Roman" pitchFamily="18" charset="0"/>
            </a:endParaRPr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0" y="2362200"/>
            <a:ext cx="2978150" cy="210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</a:p>
          <a:p>
            <a:endParaRPr kumimoji="1" lang="zh-CN" altLang="en-US" sz="4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4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2584450" y="2514600"/>
            <a:ext cx="3663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已存在。</a:t>
            </a:r>
          </a:p>
          <a:p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18117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90800" y="3749675"/>
            <a:ext cx="6019800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cur_e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是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的元素，但不是最后一个，则用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next_e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返回它的后继，否则操作失败，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next_e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无定义。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670050" y="1219200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solidFill>
                  <a:srgbClr val="660066"/>
                </a:solidFill>
                <a:latin typeface="Times New Roman" pitchFamily="18" charset="0"/>
                <a:ea typeface="隶书" pitchFamily="49" charset="-122"/>
              </a:rPr>
              <a:t>（求数据元素的后继）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autoUpdateAnimBg="0"/>
      <p:bldP spid="218116" grpId="0" autoUpdateAnimBg="0"/>
      <p:bldP spid="21811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1200" y="701675"/>
            <a:ext cx="4745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GetElem( L, i, &amp;e 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0" y="2667000"/>
            <a:ext cx="3257550" cy="2771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4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</a:p>
          <a:p>
            <a:endParaRPr kumimoji="1" lang="zh-CN" altLang="en-US" sz="4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kumimoji="1" lang="zh-CN" altLang="en-US" sz="4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4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操作结果：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2667000" y="2667000"/>
            <a:ext cx="49149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kumimoji="1" lang="en-US" altLang="zh-CN" sz="3600" b="1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已存在，</a:t>
            </a:r>
          </a:p>
          <a:p>
            <a:pPr>
              <a:lnSpc>
                <a:spcPct val="125000"/>
              </a:lnSpc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且 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1≤i≤LengthList(L)</a:t>
            </a:r>
          </a:p>
        </p:txBody>
      </p:sp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2819400" y="4800600"/>
            <a:ext cx="653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用</a:t>
            </a:r>
            <a:r>
              <a:rPr kumimoji="1" lang="zh-CN" altLang="en-US" sz="360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e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返回</a:t>
            </a:r>
            <a:r>
              <a:rPr kumimoji="1" lang="en-US" altLang="zh-CN" sz="3600" b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中第 </a:t>
            </a:r>
            <a:r>
              <a:rPr kumimoji="1" lang="en-US" altLang="zh-CN" sz="360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个元素的值。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914400" y="1371600"/>
            <a:ext cx="678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solidFill>
                  <a:srgbClr val="660066"/>
                </a:solidFill>
                <a:latin typeface="Times New Roman" pitchFamily="18" charset="0"/>
                <a:ea typeface="隶书" pitchFamily="49" charset="-122"/>
              </a:rPr>
              <a:t>（求线性表中某个数据元素）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autoUpdateAnimBg="0"/>
      <p:bldP spid="219140" grpId="0" autoUpdateAnimBg="0"/>
      <p:bldP spid="21914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47725" y="457200"/>
            <a:ext cx="74580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LocateElem( L, e, compare( ) )</a:t>
            </a:r>
            <a:endParaRPr kumimoji="1" lang="en-US" altLang="zh-CN" sz="4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76200" y="2012950"/>
            <a:ext cx="2978150" cy="210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</a:p>
          <a:p>
            <a:endParaRPr kumimoji="1" lang="zh-CN" altLang="en-US" sz="4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4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2774950" y="2019300"/>
            <a:ext cx="62928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kumimoji="1" lang="en-US" altLang="zh-CN" sz="3600" b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已存在，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为给定值，</a:t>
            </a:r>
          </a:p>
          <a:p>
            <a:pPr>
              <a:lnSpc>
                <a:spcPct val="120000"/>
              </a:lnSpc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compare( )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是元素判定函数。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2749550" y="3444875"/>
            <a:ext cx="5508625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返回</a:t>
            </a:r>
            <a:r>
              <a:rPr kumimoji="1" lang="en-US" altLang="zh-CN" sz="3600" b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6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中第</a:t>
            </a:r>
            <a:r>
              <a:rPr kumimoji="1" lang="en-US" altLang="zh-CN" sz="3600" b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36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en-US" altLang="zh-CN" sz="360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36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满足</a:t>
            </a:r>
            <a:r>
              <a:rPr kumimoji="1" lang="zh-CN" altLang="en-US" sz="360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endParaRPr kumimoji="1" lang="zh-CN" altLang="en-US" sz="360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compare( )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的元素的位序。</a:t>
            </a:r>
          </a:p>
          <a:p>
            <a:pPr>
              <a:lnSpc>
                <a:spcPct val="120000"/>
              </a:lnSpc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若这样的元素不存在，</a:t>
            </a:r>
          </a:p>
          <a:p>
            <a:pPr>
              <a:lnSpc>
                <a:spcPct val="120000"/>
              </a:lnSpc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则返回值为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339850" y="1050925"/>
            <a:ext cx="323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solidFill>
                  <a:srgbClr val="660066"/>
                </a:solidFill>
                <a:latin typeface="Times New Roman" pitchFamily="18" charset="0"/>
                <a:ea typeface="隶书" pitchFamily="49" charset="-122"/>
              </a:rPr>
              <a:t>（定位函数）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autoUpdateAnimBg="0"/>
      <p:bldP spid="221188" grpId="0" autoUpdateAnimBg="0"/>
      <p:bldP spid="22118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530350" y="533400"/>
            <a:ext cx="5937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44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ListTraverse(L, visit( ))</a:t>
            </a:r>
            <a:endParaRPr kumimoji="1" lang="en-US" altLang="zh-CN" sz="4400">
              <a:latin typeface="Times New Roman" pitchFamily="18" charset="0"/>
            </a:endParaRPr>
          </a:p>
        </p:txBody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228600" y="2209800"/>
            <a:ext cx="2978150" cy="210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</a:p>
          <a:p>
            <a:endParaRPr kumimoji="1" lang="zh-CN" altLang="en-US" sz="4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4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895600" y="2362200"/>
            <a:ext cx="5149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kumimoji="1" lang="en-US" altLang="zh-CN" sz="3600" b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已存在。</a:t>
            </a:r>
          </a:p>
          <a:p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Visit()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为某个访问函数。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819400" y="3657600"/>
            <a:ext cx="5943600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6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依次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对</a:t>
            </a:r>
            <a:r>
              <a:rPr kumimoji="1" lang="en-US" altLang="zh-CN" sz="3600" b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的每个元素调用</a:t>
            </a:r>
          </a:p>
          <a:p>
            <a:pPr>
              <a:lnSpc>
                <a:spcPct val="120000"/>
              </a:lnSpc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visit( )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。一旦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visit( )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失败，则操作失败。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051050" y="1219200"/>
            <a:ext cx="374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solidFill>
                  <a:srgbClr val="660066"/>
                </a:solidFill>
                <a:latin typeface="Times New Roman" pitchFamily="18" charset="0"/>
                <a:ea typeface="隶书" pitchFamily="49" charset="-122"/>
              </a:rPr>
              <a:t>（遍历线性表）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autoUpdateAnimBg="0"/>
      <p:bldP spid="222212" grpId="0" autoUpdateAnimBg="0"/>
      <p:bldP spid="22221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665163"/>
            <a:ext cx="3684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4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基本操作：</a:t>
            </a:r>
            <a:endParaRPr kumimoji="1" lang="zh-CN" altLang="en-US" sz="24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662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77913" y="1524000"/>
            <a:ext cx="6086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5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初始化操作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662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219200" y="2530475"/>
            <a:ext cx="50942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5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销毁操作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6629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35038" y="3505200"/>
            <a:ext cx="4610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4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5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引用型操作</a:t>
            </a:r>
            <a:endParaRPr kumimoji="1" lang="zh-CN" altLang="en-US" sz="4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30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4495800"/>
            <a:ext cx="4864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5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5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加工型操作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4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04800" y="5638800"/>
            <a:ext cx="2943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  <a:ea typeface="楷体_GB2312" pitchFamily="49" charset="-122"/>
              </a:rPr>
              <a:t>} ADT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List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 sz="4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4400" b="1">
                <a:latin typeface="楷体_GB2312" pitchFamily="49" charset="-122"/>
                <a:ea typeface="楷体_GB2312" pitchFamily="49" charset="-122"/>
              </a:rPr>
              <a:t>线性结构的</a:t>
            </a:r>
            <a:r>
              <a:rPr kumimoji="1" lang="zh-CN" altLang="en-US" sz="44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基本特征</a:t>
            </a:r>
            <a:r>
              <a:rPr kumimoji="1" lang="en-US" altLang="zh-CN" sz="44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4400">
              <a:solidFill>
                <a:srgbClr val="FF00FF"/>
              </a:solidFill>
              <a:latin typeface="Times New Roman" pitchFamily="18" charset="0"/>
            </a:endParaRP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228600" y="2711450"/>
            <a:ext cx="922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．集合中必存在唯一的一个</a:t>
            </a:r>
            <a:r>
              <a:rPr kumimoji="1" lang="zh-CN" altLang="en-US" sz="36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“第一元素”；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228600" y="370205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．集合中必存在唯一的一个 </a:t>
            </a:r>
            <a:r>
              <a:rPr kumimoji="1" lang="zh-CN" altLang="en-US" sz="36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“最后元素”</a:t>
            </a:r>
            <a:endParaRPr kumimoji="1" lang="zh-CN" altLang="en-US" sz="3600">
              <a:solidFill>
                <a:srgbClr val="FF00FF"/>
              </a:solidFill>
              <a:latin typeface="Times New Roman" pitchFamily="18" charset="0"/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228600" y="4616450"/>
            <a:ext cx="853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．除最后元素在外，均有 </a:t>
            </a:r>
            <a:r>
              <a:rPr kumimoji="1" lang="zh-CN" altLang="en-US" sz="36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唯一的后继；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228600" y="5514975"/>
            <a:ext cx="8534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．除第一元素之外，均有 </a:t>
            </a:r>
            <a:r>
              <a:rPr kumimoji="1" lang="zh-CN" altLang="en-US" sz="36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唯一的前驱。  </a:t>
            </a:r>
          </a:p>
          <a:p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457200" y="1095375"/>
            <a:ext cx="89392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4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线性结构</a:t>
            </a:r>
            <a:r>
              <a:rPr kumimoji="1" lang="zh-CN" altLang="en-US" sz="40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4000" b="1">
                <a:latin typeface="楷体_GB2312" pitchFamily="49" charset="-122"/>
                <a:ea typeface="楷体_GB2312" pitchFamily="49" charset="-122"/>
              </a:rPr>
              <a:t>是</a:t>
            </a:r>
          </a:p>
          <a:p>
            <a:r>
              <a:rPr kumimoji="1" lang="zh-CN" altLang="en-US" sz="4000" b="1">
                <a:latin typeface="楷体_GB2312" pitchFamily="49" charset="-122"/>
                <a:ea typeface="楷体_GB2312" pitchFamily="49" charset="-122"/>
              </a:rPr>
              <a:t>   一个数据元素的</a:t>
            </a:r>
            <a:r>
              <a:rPr kumimoji="1" lang="zh-CN" altLang="en-US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有序（次序）集</a:t>
            </a:r>
            <a:endParaRPr kumimoji="1" lang="zh-CN" altLang="en-US" sz="2400" b="1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autoUpdateAnimBg="0"/>
      <p:bldP spid="193540" grpId="0" autoUpdateAnimBg="0"/>
      <p:bldP spid="193541" grpId="0" autoUpdateAnimBg="0"/>
      <p:bldP spid="193542" grpId="0" autoUpdateAnimBg="0"/>
      <p:bldP spid="19354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990600" y="609600"/>
            <a:ext cx="43307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60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加工型操作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  </a:t>
            </a:r>
            <a:endParaRPr kumimoji="1" lang="zh-CN" altLang="en-US" sz="4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651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752600" y="1905000"/>
            <a:ext cx="42799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8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ClearList( &amp;L 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7652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52600" y="2895600"/>
            <a:ext cx="563721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8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PutElem( &amp;L, i, &amp;e 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7653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752600" y="3886200"/>
            <a:ext cx="5430838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8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ListInsert( &amp;L, i, e )</a:t>
            </a:r>
            <a:endParaRPr kumimoji="1" lang="en-US" altLang="zh-CN" sz="4800">
              <a:latin typeface="Times New Roman" pitchFamily="18" charset="0"/>
              <a:ea typeface="楷体_GB2312" pitchFamily="49" charset="-122"/>
            </a:endParaRPr>
          </a:p>
          <a:p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7654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752600" y="4937125"/>
            <a:ext cx="600551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8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ListDelete(&amp;L, i, &amp;e)</a:t>
            </a:r>
            <a:r>
              <a:rPr kumimoji="1" lang="en-US" altLang="zh-CN" sz="4800">
                <a:latin typeface="Times New Roman" pitchFamily="18" charset="0"/>
              </a:rPr>
              <a:t>  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386013" y="1371600"/>
            <a:ext cx="3938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ClearList( &amp;L 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371600" y="3505200"/>
            <a:ext cx="2978150" cy="210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</a:p>
          <a:p>
            <a:endParaRPr kumimoji="1" lang="zh-CN" altLang="en-US" sz="4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4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343400" y="3581400"/>
            <a:ext cx="4078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kumimoji="1" lang="en-US" altLang="zh-CN" sz="4000" b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已存在。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419600" y="4876800"/>
            <a:ext cx="40782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1" lang="en-US" altLang="zh-CN" sz="4000" b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重置为空表。</a:t>
            </a:r>
          </a:p>
          <a:p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432050" y="2041525"/>
            <a:ext cx="374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solidFill>
                  <a:srgbClr val="660066"/>
                </a:solidFill>
                <a:latin typeface="Times New Roman" pitchFamily="18" charset="0"/>
                <a:ea typeface="隶书" pitchFamily="49" charset="-122"/>
              </a:rPr>
              <a:t>（线性表置空）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752600" y="914400"/>
            <a:ext cx="47148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PutElem( &amp;L, i, e 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85800" y="3048000"/>
            <a:ext cx="2978150" cy="2771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</a:p>
          <a:p>
            <a:endParaRPr kumimoji="1" lang="zh-CN" altLang="en-US" sz="4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kumimoji="1" lang="zh-CN" altLang="en-US" sz="4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4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276600" y="3127375"/>
            <a:ext cx="49149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kumimoji="1" lang="en-US" altLang="zh-CN" sz="3600" b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已存在，</a:t>
            </a:r>
          </a:p>
          <a:p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且 </a:t>
            </a:r>
            <a:r>
              <a:rPr kumimoji="1" lang="en-US" altLang="zh-CN" sz="3600" b="1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1≤i≤LengthList(L)</a:t>
            </a:r>
            <a:endParaRPr kumimoji="1" lang="en-US" altLang="zh-CN" sz="3600">
              <a:latin typeface="楷体_GB2312" pitchFamily="49" charset="-122"/>
              <a:ea typeface="楷体_GB2312" pitchFamily="49" charset="-122"/>
            </a:endParaRPr>
          </a:p>
          <a:p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295650" y="5105400"/>
            <a:ext cx="5848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中第</a:t>
            </a:r>
            <a:r>
              <a:rPr kumimoji="1" lang="en-US" altLang="zh-CN" sz="360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个元素赋值同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的值。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752600" y="1584325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solidFill>
                  <a:srgbClr val="660066"/>
                </a:solidFill>
                <a:latin typeface="Times New Roman" pitchFamily="18" charset="0"/>
                <a:ea typeface="隶书" pitchFamily="49" charset="-122"/>
              </a:rPr>
              <a:t>（改变数据元素的值）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863725" y="609600"/>
            <a:ext cx="51466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44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ListInsert( &amp;L, i, e )</a:t>
            </a:r>
            <a:endParaRPr kumimoji="1" lang="en-US" altLang="zh-CN" sz="2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477838" y="2197100"/>
            <a:ext cx="29781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</a:p>
          <a:p>
            <a:endParaRPr kumimoji="1" lang="zh-CN" altLang="en-US" sz="40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kumimoji="1" lang="zh-CN" altLang="en-US" sz="4000" b="1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4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2916238" y="2349500"/>
            <a:ext cx="62277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kumimoji="1" lang="en-US" altLang="zh-CN" sz="3600" b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已存在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且   </a:t>
            </a:r>
            <a:r>
              <a:rPr kumimoji="1" lang="en-US" altLang="zh-CN" sz="3600" b="1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1≤i≤LengthList(L)+1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2992438" y="4178300"/>
            <a:ext cx="5467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3600" b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的第</a:t>
            </a:r>
            <a:r>
              <a:rPr kumimoji="1" lang="en-US" altLang="zh-CN" sz="3600" b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个元素之前</a:t>
            </a:r>
            <a:r>
              <a:rPr kumimoji="1" lang="zh-CN" altLang="en-US" sz="36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插入</a:t>
            </a:r>
            <a:endParaRPr kumimoji="1" lang="zh-CN" altLang="en-US" sz="360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360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新的元素</a:t>
            </a:r>
            <a:r>
              <a:rPr kumimoji="1" lang="en-US" altLang="zh-CN" sz="360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60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60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的长度增</a:t>
            </a:r>
            <a:r>
              <a:rPr kumimoji="1" lang="en-US" altLang="zh-CN" sz="360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362200" y="1295400"/>
            <a:ext cx="424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solidFill>
                  <a:srgbClr val="660066"/>
                </a:solidFill>
                <a:latin typeface="Times New Roman" pitchFamily="18" charset="0"/>
                <a:ea typeface="隶书" pitchFamily="49" charset="-122"/>
              </a:rPr>
              <a:t>（插入数据元素）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2987675" y="5373688"/>
            <a:ext cx="57610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将元素</a:t>
            </a:r>
            <a:r>
              <a:rPr kumimoji="1" lang="en-US" altLang="zh-CN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zh-CN" altLang="en-US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插入表</a:t>
            </a:r>
            <a:r>
              <a:rPr kumimoji="1" lang="en-US" altLang="zh-CN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zh-CN" altLang="en-US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，使它成为</a:t>
            </a:r>
            <a:r>
              <a:rPr kumimoji="1" lang="en-US" altLang="zh-CN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zh-CN" altLang="en-US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的第</a:t>
            </a:r>
            <a:r>
              <a:rPr kumimoji="1" lang="en-US" altLang="zh-CN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个元素。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autoUpdateAnimBg="0"/>
      <p:bldP spid="230404" grpId="0" autoUpdateAnimBg="0"/>
      <p:bldP spid="230405" grpId="0" autoUpdateAnimBg="0"/>
      <p:bldP spid="23040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930400" y="838200"/>
            <a:ext cx="56149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ListDelete(&amp;L, i, &amp;e</a:t>
            </a:r>
            <a:r>
              <a:rPr kumimoji="1" lang="zh-CN" altLang="en-US" sz="44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endParaRPr kumimoji="1" lang="zh-CN" altLang="en-US" sz="4400">
              <a:latin typeface="Times New Roman" pitchFamily="18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2895600"/>
            <a:ext cx="29781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</a:p>
          <a:p>
            <a:endParaRPr kumimoji="1" lang="zh-CN" altLang="en-US" sz="4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4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  <a:endParaRPr kumimoji="1" lang="zh-CN" altLang="en-US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352800" y="3048000"/>
            <a:ext cx="5372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已存在且非空，</a:t>
            </a:r>
          </a:p>
          <a:p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1≤i≤LengthList(L)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505200" y="4419600"/>
            <a:ext cx="53879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删除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的第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个元素，并用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返回其值，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的长度减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381250" y="1508125"/>
            <a:ext cx="424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solidFill>
                  <a:srgbClr val="660066"/>
                </a:solidFill>
                <a:latin typeface="Times New Roman" pitchFamily="18" charset="0"/>
                <a:ea typeface="隶书" pitchFamily="49" charset="-122"/>
              </a:rPr>
              <a:t>（删除数据元素）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7200" y="665163"/>
            <a:ext cx="3684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4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基本操作：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277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77913" y="1524000"/>
            <a:ext cx="6086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5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初始化操作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277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219200" y="2530475"/>
            <a:ext cx="50942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5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销毁操作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2773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35038" y="3505200"/>
            <a:ext cx="4610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4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5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引用型操作</a:t>
            </a:r>
            <a:endParaRPr kumimoji="1" lang="zh-CN" altLang="en-US" sz="4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4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4495800"/>
            <a:ext cx="4864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5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5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加工型操作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4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04800" y="5638800"/>
            <a:ext cx="2943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  <a:ea typeface="楷体_GB2312" pitchFamily="49" charset="-122"/>
              </a:rPr>
              <a:t>} ADT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List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533400"/>
            <a:ext cx="5670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2.1 </a:t>
            </a:r>
            <a:r>
              <a:rPr kumimoji="1" lang="en-US" altLang="zh-CN" sz="4400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线性表的类型定义</a:t>
            </a:r>
            <a:endParaRPr kumimoji="1" lang="zh-CN" altLang="en-US" sz="4400">
              <a:latin typeface="Times New Roman" pitchFamily="18" charset="0"/>
            </a:endParaRPr>
          </a:p>
        </p:txBody>
      </p:sp>
      <p:sp>
        <p:nvSpPr>
          <p:cNvPr id="2052" name="Text 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3733800"/>
            <a:ext cx="73279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2.3 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线性表类型的实现</a:t>
            </a:r>
          </a:p>
          <a:p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                            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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链式映象</a:t>
            </a:r>
            <a:endParaRPr kumimoji="1" lang="zh-CN" altLang="en-US" sz="5400">
              <a:latin typeface="Times New Roman" pitchFamily="18" charset="0"/>
            </a:endParaRPr>
          </a:p>
        </p:txBody>
      </p:sp>
      <p:sp>
        <p:nvSpPr>
          <p:cNvPr id="2053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14400" y="5486400"/>
            <a:ext cx="5670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2.4  </a:t>
            </a:r>
            <a:r>
              <a:rPr kumimoji="1" lang="zh-CN" altLang="en-US" sz="4400" b="1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一元多项式的表示</a:t>
            </a:r>
            <a:endParaRPr kumimoji="1" lang="zh-CN" altLang="en-US" sz="24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4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1981200"/>
            <a:ext cx="7467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2.2 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线性表类型的实现</a:t>
            </a:r>
          </a:p>
          <a:p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                             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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顺序映象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2050" name="Object 6">
            <a:hlinkClick r:id="" action="ppaction://hlinkshowjump?jump=lastslide"/>
          </p:cNvPr>
          <p:cNvGraphicFramePr>
            <a:graphicFrameLocks noChangeAspect="1"/>
          </p:cNvGraphicFramePr>
          <p:nvPr/>
        </p:nvGraphicFramePr>
        <p:xfrm>
          <a:off x="7772400" y="5181600"/>
          <a:ext cx="107632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剪辑" r:id="rId7" imgW="1077120" imgH="1472040" progId="">
                  <p:embed/>
                </p:oleObj>
              </mc:Choice>
              <mc:Fallback>
                <p:oleObj name="剪辑" r:id="rId7" imgW="1077120" imgH="14720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181600"/>
                        <a:ext cx="1076325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5" name="Freeform 7"/>
          <p:cNvSpPr>
            <a:spLocks/>
          </p:cNvSpPr>
          <p:nvPr/>
        </p:nvSpPr>
        <p:spPr bwMode="auto">
          <a:xfrm>
            <a:off x="611188" y="549275"/>
            <a:ext cx="355600" cy="463550"/>
          </a:xfrm>
          <a:custGeom>
            <a:avLst/>
            <a:gdLst>
              <a:gd name="T0" fmla="*/ 0 w 224"/>
              <a:gd name="T1" fmla="*/ 106 h 192"/>
              <a:gd name="T2" fmla="*/ 107 w 224"/>
              <a:gd name="T3" fmla="*/ 192 h 192"/>
              <a:gd name="T4" fmla="*/ 171 w 224"/>
              <a:gd name="T5" fmla="*/ 64 h 192"/>
              <a:gd name="T6" fmla="*/ 224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492500" y="404813"/>
            <a:ext cx="3600450" cy="2557462"/>
            <a:chOff x="657" y="1480"/>
            <a:chExt cx="2268" cy="161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657" y="1480"/>
              <a:ext cx="2268" cy="1611"/>
              <a:chOff x="657" y="1661"/>
              <a:chExt cx="2268" cy="1611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657" y="1661"/>
                <a:ext cx="2268" cy="1611"/>
                <a:chOff x="1519" y="1864"/>
                <a:chExt cx="2268" cy="1611"/>
              </a:xfrm>
            </p:grpSpPr>
            <p:sp>
              <p:nvSpPr>
                <p:cNvPr id="11355" name="AutoShape 5"/>
                <p:cNvSpPr>
                  <a:spLocks noChangeArrowheads="1"/>
                </p:cNvSpPr>
                <p:nvPr/>
              </p:nvSpPr>
              <p:spPr bwMode="auto">
                <a:xfrm>
                  <a:off x="1837" y="2160"/>
                  <a:ext cx="1859" cy="1315"/>
                </a:xfrm>
                <a:prstGeom prst="bracketPair">
                  <a:avLst>
                    <a:gd name="adj" fmla="val 5931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5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82" y="1864"/>
                  <a:ext cx="19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/>
                    <a:t> k</a:t>
                  </a:r>
                  <a:r>
                    <a:rPr lang="en-US" altLang="zh-CN" sz="2800" i="1" baseline="-25000"/>
                    <a:t>1</a:t>
                  </a:r>
                  <a:r>
                    <a:rPr lang="en-US" altLang="zh-CN" sz="2000" b="1"/>
                    <a:t>   …   k</a:t>
                  </a:r>
                  <a:r>
                    <a:rPr lang="en-US" altLang="zh-CN" sz="2800" i="1" baseline="-25000"/>
                    <a:t>j</a:t>
                  </a:r>
                  <a:r>
                    <a:rPr lang="en-US" altLang="zh-CN" sz="2000" b="1"/>
                    <a:t>    …     k</a:t>
                  </a:r>
                  <a:r>
                    <a:rPr lang="en-US" altLang="zh-CN" sz="2800" i="1" baseline="-25000"/>
                    <a:t>t</a:t>
                  </a:r>
                </a:p>
              </p:txBody>
            </p:sp>
            <p:sp>
              <p:nvSpPr>
                <p:cNvPr id="1135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519" y="2205"/>
                  <a:ext cx="317" cy="1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40000"/>
                    </a:spcBef>
                  </a:pPr>
                  <a:r>
                    <a:rPr lang="en-US" altLang="zh-CN" b="1"/>
                    <a:t>d</a:t>
                  </a:r>
                  <a:r>
                    <a:rPr lang="en-US" altLang="zh-CN" sz="2800" i="1" baseline="-25000"/>
                    <a:t>1</a:t>
                  </a:r>
                </a:p>
                <a:p>
                  <a:pPr>
                    <a:spcBef>
                      <a:spcPct val="40000"/>
                    </a:spcBef>
                  </a:pPr>
                  <a:r>
                    <a:rPr lang="en-US" altLang="zh-CN" b="1"/>
                    <a:t>…</a:t>
                  </a:r>
                </a:p>
                <a:p>
                  <a:pPr>
                    <a:spcBef>
                      <a:spcPct val="40000"/>
                    </a:spcBef>
                  </a:pPr>
                  <a:r>
                    <a:rPr lang="en-US" altLang="zh-CN" b="1"/>
                    <a:t>d</a:t>
                  </a:r>
                  <a:r>
                    <a:rPr lang="en-US" altLang="zh-CN" sz="2800" i="1" baseline="-25000"/>
                    <a:t>i</a:t>
                  </a:r>
                </a:p>
                <a:p>
                  <a:pPr>
                    <a:spcBef>
                      <a:spcPct val="40000"/>
                    </a:spcBef>
                  </a:pPr>
                  <a:r>
                    <a:rPr lang="en-US" altLang="zh-CN" b="1"/>
                    <a:t>…</a:t>
                  </a:r>
                </a:p>
                <a:p>
                  <a:pPr>
                    <a:spcBef>
                      <a:spcPct val="40000"/>
                    </a:spcBef>
                  </a:pPr>
                  <a:r>
                    <a:rPr lang="en-US" altLang="zh-CN" b="1"/>
                    <a:t>d</a:t>
                  </a:r>
                  <a:r>
                    <a:rPr lang="en-US" altLang="zh-CN" sz="2800" i="1" baseline="-25000"/>
                    <a:t>n</a:t>
                  </a:r>
                </a:p>
              </p:txBody>
            </p:sp>
            <p:sp>
              <p:nvSpPr>
                <p:cNvPr id="1135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517" y="2635"/>
                  <a:ext cx="77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135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2" y="2160"/>
                  <a:ext cx="77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 0</a:t>
                  </a:r>
                </a:p>
              </p:txBody>
            </p:sp>
            <p:sp>
              <p:nvSpPr>
                <p:cNvPr id="1136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243" y="2160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136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27" y="3158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136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43" y="3203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1</a:t>
                  </a:r>
                </a:p>
              </p:txBody>
            </p:sp>
          </p:grpSp>
          <p:sp>
            <p:nvSpPr>
              <p:cNvPr id="11351" name="Text Box 13"/>
              <p:cNvSpPr txBox="1">
                <a:spLocks noChangeArrowheads="1"/>
              </p:cNvSpPr>
              <p:nvPr/>
            </p:nvSpPr>
            <p:spPr bwMode="auto">
              <a:xfrm>
                <a:off x="1655" y="2001"/>
                <a:ext cx="5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1352" name="Text Box 14"/>
              <p:cNvSpPr txBox="1">
                <a:spLocks noChangeArrowheads="1"/>
              </p:cNvSpPr>
              <p:nvPr/>
            </p:nvSpPr>
            <p:spPr bwMode="auto">
              <a:xfrm>
                <a:off x="1065" y="2432"/>
                <a:ext cx="5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1353" name="Text Box 15"/>
              <p:cNvSpPr txBox="1">
                <a:spLocks noChangeArrowheads="1"/>
              </p:cNvSpPr>
              <p:nvPr/>
            </p:nvSpPr>
            <p:spPr bwMode="auto">
              <a:xfrm>
                <a:off x="2380" y="2432"/>
                <a:ext cx="5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1354" name="Text Box 16"/>
              <p:cNvSpPr txBox="1">
                <a:spLocks noChangeArrowheads="1"/>
              </p:cNvSpPr>
              <p:nvPr/>
            </p:nvSpPr>
            <p:spPr bwMode="auto">
              <a:xfrm>
                <a:off x="1655" y="2976"/>
                <a:ext cx="5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</p:grpSp>
        <p:sp>
          <p:nvSpPr>
            <p:cNvPr id="11348" name="Text Box 17"/>
            <p:cNvSpPr txBox="1">
              <a:spLocks noChangeArrowheads="1"/>
            </p:cNvSpPr>
            <p:nvPr/>
          </p:nvSpPr>
          <p:spPr bwMode="auto">
            <a:xfrm>
              <a:off x="1020" y="1979"/>
              <a:ext cx="1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 …       …          …</a:t>
              </a:r>
            </a:p>
          </p:txBody>
        </p:sp>
        <p:sp>
          <p:nvSpPr>
            <p:cNvPr id="11349" name="Text Box 18"/>
            <p:cNvSpPr txBox="1">
              <a:spLocks noChangeArrowheads="1"/>
            </p:cNvSpPr>
            <p:nvPr/>
          </p:nvSpPr>
          <p:spPr bwMode="auto">
            <a:xfrm>
              <a:off x="1020" y="2462"/>
              <a:ext cx="1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 …       …          …</a:t>
              </a:r>
            </a:p>
          </p:txBody>
        </p:sp>
      </p:grpSp>
      <p:sp>
        <p:nvSpPr>
          <p:cNvPr id="11267" name="Text Box 19"/>
          <p:cNvSpPr txBox="1">
            <a:spLocks noChangeArrowheads="1"/>
          </p:cNvSpPr>
          <p:nvPr/>
        </p:nvSpPr>
        <p:spPr bwMode="auto">
          <a:xfrm>
            <a:off x="395288" y="549275"/>
            <a:ext cx="30956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特征词－文档矩阵</a:t>
            </a:r>
          </a:p>
        </p:txBody>
      </p:sp>
      <p:sp>
        <p:nvSpPr>
          <p:cNvPr id="11268" name="Text Box 20"/>
          <p:cNvSpPr txBox="1">
            <a:spLocks noChangeArrowheads="1"/>
          </p:cNvSpPr>
          <p:nvPr/>
        </p:nvSpPr>
        <p:spPr bwMode="auto">
          <a:xfrm>
            <a:off x="395288" y="2897188"/>
            <a:ext cx="2808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倒排文档</a:t>
            </a:r>
          </a:p>
        </p:txBody>
      </p:sp>
      <p:sp>
        <p:nvSpPr>
          <p:cNvPr id="11269" name="AutoShape 21"/>
          <p:cNvSpPr>
            <a:spLocks noChangeArrowheads="1"/>
          </p:cNvSpPr>
          <p:nvPr/>
        </p:nvSpPr>
        <p:spPr bwMode="auto">
          <a:xfrm>
            <a:off x="2916238" y="1773238"/>
            <a:ext cx="360362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Text Box 26"/>
          <p:cNvSpPr txBox="1">
            <a:spLocks noChangeArrowheads="1"/>
          </p:cNvSpPr>
          <p:nvPr/>
        </p:nvSpPr>
        <p:spPr bwMode="auto">
          <a:xfrm>
            <a:off x="5395913" y="3571875"/>
            <a:ext cx="2355850" cy="3762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d1: </a:t>
            </a:r>
            <a:r>
              <a:rPr lang="zh-CN" altLang="en-US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现代</a:t>
            </a:r>
            <a:r>
              <a:rPr lang="zh-CN" altLang="en-US" sz="2000" b="1" dirty="0">
                <a:latin typeface="Times New Roman" pitchFamily="18" charset="0"/>
                <a:ea typeface="黑体" pitchFamily="49" charset="-122"/>
              </a:rPr>
              <a:t>信息检索 </a:t>
            </a:r>
          </a:p>
        </p:txBody>
      </p:sp>
      <p:sp>
        <p:nvSpPr>
          <p:cNvPr id="11272" name="Text Box 27"/>
          <p:cNvSpPr txBox="1">
            <a:spLocks noChangeArrowheads="1"/>
          </p:cNvSpPr>
          <p:nvPr/>
        </p:nvSpPr>
        <p:spPr bwMode="auto">
          <a:xfrm>
            <a:off x="5395913" y="4076700"/>
            <a:ext cx="235585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d2: </a:t>
            </a:r>
            <a:r>
              <a:rPr lang="zh-CN" altLang="en-US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企业</a:t>
            </a:r>
            <a:r>
              <a:rPr lang="zh-CN" altLang="en-US" sz="2000" b="1" dirty="0">
                <a:latin typeface="Times New Roman" pitchFamily="18" charset="0"/>
                <a:ea typeface="黑体" pitchFamily="49" charset="-122"/>
              </a:rPr>
              <a:t>信息</a:t>
            </a:r>
            <a:r>
              <a:rPr lang="zh-CN" altLang="en-US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系统</a:t>
            </a:r>
            <a:endParaRPr lang="zh-CN" altLang="en-US" sz="20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273" name="Text Box 28"/>
          <p:cNvSpPr txBox="1">
            <a:spLocks noChangeArrowheads="1"/>
          </p:cNvSpPr>
          <p:nvPr/>
        </p:nvSpPr>
        <p:spPr bwMode="auto">
          <a:xfrm>
            <a:off x="5395913" y="4652963"/>
            <a:ext cx="2355850" cy="376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d3: </a:t>
            </a:r>
            <a:r>
              <a:rPr lang="zh-CN" altLang="en-US" sz="20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现代操作系统</a:t>
            </a:r>
            <a:r>
              <a:rPr lang="zh-CN" altLang="en-US" sz="2000" b="1"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sp>
        <p:nvSpPr>
          <p:cNvPr id="11274" name="Text Box 29"/>
          <p:cNvSpPr txBox="1">
            <a:spLocks noChangeArrowheads="1"/>
          </p:cNvSpPr>
          <p:nvPr/>
        </p:nvSpPr>
        <p:spPr bwMode="auto">
          <a:xfrm>
            <a:off x="5383213" y="5180013"/>
            <a:ext cx="3560762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d4: </a:t>
            </a:r>
            <a:r>
              <a:rPr lang="zh-CN" altLang="en-US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现代企业</a:t>
            </a:r>
            <a:r>
              <a:rPr lang="zh-CN" altLang="en-US" sz="2000" b="1" dirty="0">
                <a:latin typeface="Times New Roman" pitchFamily="18" charset="0"/>
                <a:ea typeface="黑体" pitchFamily="49" charset="-122"/>
              </a:rPr>
              <a:t>信息检索</a:t>
            </a:r>
            <a:r>
              <a:rPr lang="zh-CN" altLang="en-US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系统</a:t>
            </a:r>
            <a:r>
              <a:rPr lang="zh-CN" altLang="en-US" sz="2000" b="1" dirty="0"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sp>
        <p:nvSpPr>
          <p:cNvPr id="11275" name="Text Box 30"/>
          <p:cNvSpPr txBox="1">
            <a:spLocks noChangeArrowheads="1"/>
          </p:cNvSpPr>
          <p:nvPr/>
        </p:nvSpPr>
        <p:spPr bwMode="auto">
          <a:xfrm>
            <a:off x="768350" y="3517900"/>
            <a:ext cx="950913" cy="314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现代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  <a:ea typeface="黑体" pitchFamily="49" charset="-122"/>
              </a:rPr>
              <a:t>信息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  <a:ea typeface="黑体" pitchFamily="49" charset="-122"/>
              </a:rPr>
              <a:t>检索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企业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系统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操作</a:t>
            </a:r>
          </a:p>
          <a:p>
            <a:pPr algn="ctr">
              <a:spcBef>
                <a:spcPct val="50000"/>
              </a:spcBef>
            </a:pPr>
            <a:endParaRPr lang="en-US" altLang="zh-CN" sz="2000" b="1" dirty="0">
              <a:solidFill>
                <a:srgbClr val="99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276" name="Line 31"/>
          <p:cNvSpPr>
            <a:spLocks noChangeShapeType="1"/>
          </p:cNvSpPr>
          <p:nvPr/>
        </p:nvSpPr>
        <p:spPr bwMode="auto">
          <a:xfrm>
            <a:off x="804863" y="3949700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7" name="Line 32"/>
          <p:cNvSpPr>
            <a:spLocks noChangeShapeType="1"/>
          </p:cNvSpPr>
          <p:nvPr/>
        </p:nvSpPr>
        <p:spPr bwMode="auto">
          <a:xfrm>
            <a:off x="804863" y="4381500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33"/>
          <p:cNvSpPr>
            <a:spLocks noChangeShapeType="1"/>
          </p:cNvSpPr>
          <p:nvPr/>
        </p:nvSpPr>
        <p:spPr bwMode="auto">
          <a:xfrm>
            <a:off x="804863" y="5318125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34"/>
          <p:cNvSpPr>
            <a:spLocks noChangeShapeType="1"/>
          </p:cNvSpPr>
          <p:nvPr/>
        </p:nvSpPr>
        <p:spPr bwMode="auto">
          <a:xfrm>
            <a:off x="804863" y="4814888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689100" y="3589338"/>
            <a:ext cx="1093788" cy="376237"/>
            <a:chOff x="921" y="2523"/>
            <a:chExt cx="689" cy="237"/>
          </a:xfrm>
        </p:grpSpPr>
        <p:sp>
          <p:nvSpPr>
            <p:cNvPr id="11341" name="Text Box 36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1</a:t>
              </a:r>
              <a:endParaRPr lang="en-US" altLang="zh-CN" sz="2000" baseline="30000"/>
            </a:p>
          </p:txBody>
        </p:sp>
        <p:sp>
          <p:nvSpPr>
            <p:cNvPr id="11342" name="Line 37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3" name="Line 38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2714625" y="3589338"/>
            <a:ext cx="1093788" cy="376237"/>
            <a:chOff x="921" y="2523"/>
            <a:chExt cx="689" cy="237"/>
          </a:xfrm>
        </p:grpSpPr>
        <p:sp>
          <p:nvSpPr>
            <p:cNvPr id="11338" name="Text Box 40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3</a:t>
              </a:r>
              <a:endParaRPr lang="en-US" altLang="zh-CN" sz="2000" baseline="30000"/>
            </a:p>
          </p:txBody>
        </p:sp>
        <p:sp>
          <p:nvSpPr>
            <p:cNvPr id="11339" name="Line 41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0" name="Line 42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1698625" y="4445000"/>
            <a:ext cx="1093788" cy="376238"/>
            <a:chOff x="921" y="2523"/>
            <a:chExt cx="689" cy="237"/>
          </a:xfrm>
        </p:grpSpPr>
        <p:sp>
          <p:nvSpPr>
            <p:cNvPr id="11335" name="Text Box 44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1</a:t>
              </a:r>
              <a:endParaRPr lang="en-US" altLang="zh-CN" sz="2000" baseline="30000"/>
            </a:p>
          </p:txBody>
        </p:sp>
        <p:sp>
          <p:nvSpPr>
            <p:cNvPr id="11336" name="Line 45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7" name="Line 46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1693863" y="4024313"/>
            <a:ext cx="1093787" cy="376237"/>
            <a:chOff x="921" y="2523"/>
            <a:chExt cx="689" cy="237"/>
          </a:xfrm>
        </p:grpSpPr>
        <p:sp>
          <p:nvSpPr>
            <p:cNvPr id="11332" name="Text Box 48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1</a:t>
              </a:r>
              <a:endParaRPr lang="en-US" altLang="zh-CN" sz="2000" baseline="30000"/>
            </a:p>
          </p:txBody>
        </p:sp>
        <p:sp>
          <p:nvSpPr>
            <p:cNvPr id="11333" name="Line 49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4" name="Line 50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2714625" y="4010025"/>
            <a:ext cx="1093788" cy="376238"/>
            <a:chOff x="921" y="2523"/>
            <a:chExt cx="689" cy="237"/>
          </a:xfrm>
        </p:grpSpPr>
        <p:sp>
          <p:nvSpPr>
            <p:cNvPr id="11329" name="Text Box 52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2</a:t>
              </a:r>
              <a:endParaRPr lang="en-US" altLang="zh-CN" sz="2000" baseline="30000"/>
            </a:p>
          </p:txBody>
        </p:sp>
        <p:sp>
          <p:nvSpPr>
            <p:cNvPr id="11330" name="Line 53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1" name="Line 54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1717675" y="5394325"/>
            <a:ext cx="1093788" cy="376238"/>
            <a:chOff x="921" y="2523"/>
            <a:chExt cx="689" cy="237"/>
          </a:xfrm>
        </p:grpSpPr>
        <p:sp>
          <p:nvSpPr>
            <p:cNvPr id="11326" name="Text Box 56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2</a:t>
              </a:r>
              <a:endParaRPr lang="en-US" altLang="zh-CN" sz="2000" baseline="30000"/>
            </a:p>
          </p:txBody>
        </p:sp>
        <p:sp>
          <p:nvSpPr>
            <p:cNvPr id="11327" name="Line 57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8" name="Line 58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2700338" y="5380038"/>
            <a:ext cx="1093787" cy="376237"/>
            <a:chOff x="921" y="2523"/>
            <a:chExt cx="689" cy="237"/>
          </a:xfrm>
        </p:grpSpPr>
        <p:sp>
          <p:nvSpPr>
            <p:cNvPr id="11323" name="Text Box 60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3</a:t>
              </a:r>
              <a:endParaRPr lang="en-US" altLang="zh-CN" sz="2000" baseline="30000"/>
            </a:p>
          </p:txBody>
        </p:sp>
        <p:sp>
          <p:nvSpPr>
            <p:cNvPr id="11324" name="Line 61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Line 62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63"/>
          <p:cNvGrpSpPr>
            <a:grpSpLocks/>
          </p:cNvGrpSpPr>
          <p:nvPr/>
        </p:nvGrpSpPr>
        <p:grpSpPr bwMode="auto">
          <a:xfrm>
            <a:off x="1717675" y="5859463"/>
            <a:ext cx="1093788" cy="376237"/>
            <a:chOff x="921" y="2523"/>
            <a:chExt cx="689" cy="237"/>
          </a:xfrm>
        </p:grpSpPr>
        <p:sp>
          <p:nvSpPr>
            <p:cNvPr id="11320" name="Text Box 64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3</a:t>
              </a:r>
              <a:endParaRPr lang="en-US" altLang="zh-CN" sz="2000" baseline="30000"/>
            </a:p>
          </p:txBody>
        </p:sp>
        <p:sp>
          <p:nvSpPr>
            <p:cNvPr id="11321" name="Line 65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Line 66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8" name="Line 67"/>
          <p:cNvSpPr>
            <a:spLocks noChangeShapeType="1"/>
          </p:cNvSpPr>
          <p:nvPr/>
        </p:nvSpPr>
        <p:spPr bwMode="auto">
          <a:xfrm>
            <a:off x="819150" y="5767388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9" name="Line 68"/>
          <p:cNvSpPr>
            <a:spLocks noChangeShapeType="1"/>
          </p:cNvSpPr>
          <p:nvPr/>
        </p:nvSpPr>
        <p:spPr bwMode="auto">
          <a:xfrm>
            <a:off x="819150" y="6216650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Group 69"/>
          <p:cNvGrpSpPr>
            <a:grpSpLocks/>
          </p:cNvGrpSpPr>
          <p:nvPr/>
        </p:nvGrpSpPr>
        <p:grpSpPr bwMode="auto">
          <a:xfrm>
            <a:off x="1698625" y="4895850"/>
            <a:ext cx="1093788" cy="376238"/>
            <a:chOff x="921" y="2523"/>
            <a:chExt cx="689" cy="237"/>
          </a:xfrm>
        </p:grpSpPr>
        <p:sp>
          <p:nvSpPr>
            <p:cNvPr id="11317" name="Text Box 70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2</a:t>
              </a:r>
              <a:endParaRPr lang="en-US" altLang="zh-CN" sz="2000" baseline="30000"/>
            </a:p>
          </p:txBody>
        </p:sp>
        <p:sp>
          <p:nvSpPr>
            <p:cNvPr id="11318" name="Line 71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Line 72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79"/>
          <p:cNvGrpSpPr>
            <a:grpSpLocks/>
          </p:cNvGrpSpPr>
          <p:nvPr/>
        </p:nvGrpSpPr>
        <p:grpSpPr bwMode="auto">
          <a:xfrm>
            <a:off x="3808413" y="3589338"/>
            <a:ext cx="1093787" cy="376237"/>
            <a:chOff x="921" y="2523"/>
            <a:chExt cx="689" cy="237"/>
          </a:xfrm>
        </p:grpSpPr>
        <p:sp>
          <p:nvSpPr>
            <p:cNvPr id="11314" name="Text Box 80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4</a:t>
              </a:r>
              <a:endParaRPr lang="en-US" altLang="zh-CN" sz="2000" baseline="30000"/>
            </a:p>
          </p:txBody>
        </p:sp>
        <p:sp>
          <p:nvSpPr>
            <p:cNvPr id="11315" name="Line 81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Line 82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2706688" y="4905375"/>
            <a:ext cx="1093787" cy="376238"/>
            <a:chOff x="921" y="2523"/>
            <a:chExt cx="689" cy="237"/>
          </a:xfrm>
        </p:grpSpPr>
        <p:sp>
          <p:nvSpPr>
            <p:cNvPr id="11311" name="Text Box 84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4</a:t>
              </a:r>
              <a:endParaRPr lang="en-US" altLang="zh-CN" sz="2000" baseline="30000"/>
            </a:p>
          </p:txBody>
        </p:sp>
        <p:sp>
          <p:nvSpPr>
            <p:cNvPr id="11312" name="Line 85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Line 86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87"/>
          <p:cNvGrpSpPr>
            <a:grpSpLocks/>
          </p:cNvGrpSpPr>
          <p:nvPr/>
        </p:nvGrpSpPr>
        <p:grpSpPr bwMode="auto">
          <a:xfrm>
            <a:off x="3779838" y="4032250"/>
            <a:ext cx="1093787" cy="376238"/>
            <a:chOff x="921" y="2523"/>
            <a:chExt cx="689" cy="237"/>
          </a:xfrm>
        </p:grpSpPr>
        <p:sp>
          <p:nvSpPr>
            <p:cNvPr id="11308" name="Text Box 88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4</a:t>
              </a:r>
              <a:endParaRPr lang="en-US" altLang="zh-CN" sz="2000" baseline="30000"/>
            </a:p>
          </p:txBody>
        </p:sp>
        <p:sp>
          <p:nvSpPr>
            <p:cNvPr id="11309" name="Line 89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Line 90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91"/>
          <p:cNvGrpSpPr>
            <a:grpSpLocks/>
          </p:cNvGrpSpPr>
          <p:nvPr/>
        </p:nvGrpSpPr>
        <p:grpSpPr bwMode="auto">
          <a:xfrm>
            <a:off x="2711450" y="4462463"/>
            <a:ext cx="1093788" cy="376237"/>
            <a:chOff x="921" y="2523"/>
            <a:chExt cx="689" cy="237"/>
          </a:xfrm>
        </p:grpSpPr>
        <p:sp>
          <p:nvSpPr>
            <p:cNvPr id="11305" name="Text Box 92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4</a:t>
              </a:r>
              <a:endParaRPr lang="en-US" altLang="zh-CN" sz="2000" baseline="30000"/>
            </a:p>
          </p:txBody>
        </p:sp>
        <p:sp>
          <p:nvSpPr>
            <p:cNvPr id="11306" name="Line 93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Line 94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95"/>
          <p:cNvGrpSpPr>
            <a:grpSpLocks/>
          </p:cNvGrpSpPr>
          <p:nvPr/>
        </p:nvGrpSpPr>
        <p:grpSpPr bwMode="auto">
          <a:xfrm>
            <a:off x="3765550" y="5389563"/>
            <a:ext cx="1093788" cy="376237"/>
            <a:chOff x="921" y="2523"/>
            <a:chExt cx="689" cy="237"/>
          </a:xfrm>
        </p:grpSpPr>
        <p:sp>
          <p:nvSpPr>
            <p:cNvPr id="11302" name="Text Box 96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4</a:t>
              </a:r>
              <a:endParaRPr lang="en-US" altLang="zh-CN" sz="2000" baseline="30000"/>
            </a:p>
          </p:txBody>
        </p:sp>
        <p:sp>
          <p:nvSpPr>
            <p:cNvPr id="11303" name="Line 97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Line 98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9" name="Group 206"/>
          <p:cNvGrpSpPr>
            <a:grpSpLocks/>
          </p:cNvGrpSpPr>
          <p:nvPr/>
        </p:nvGrpSpPr>
        <p:grpSpPr bwMode="auto">
          <a:xfrm>
            <a:off x="323850" y="1268413"/>
            <a:ext cx="2519363" cy="1446212"/>
            <a:chOff x="204" y="1090"/>
            <a:chExt cx="1406" cy="848"/>
          </a:xfrm>
        </p:grpSpPr>
        <p:sp>
          <p:nvSpPr>
            <p:cNvPr id="100" name="Text Box 205"/>
            <p:cNvSpPr txBox="1">
              <a:spLocks noChangeArrowheads="1"/>
            </p:cNvSpPr>
            <p:nvPr/>
          </p:nvSpPr>
          <p:spPr bwMode="auto">
            <a:xfrm>
              <a:off x="295" y="1090"/>
              <a:ext cx="1315" cy="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0" lang="en-US" altLang="zh-CN" sz="1000" b="1">
                  <a:ea typeface="黑体" pitchFamily="49" charset="-122"/>
                </a:rPr>
                <a:t>Title</a:t>
              </a:r>
              <a:r>
                <a:rPr kumimoji="0" lang="zh-CN" altLang="en-US" sz="1000" b="1">
                  <a:ea typeface="黑体" pitchFamily="49" charset="-122"/>
                </a:rPr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ea typeface="黑体" pitchFamily="49" charset="-122"/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  <a:ea typeface="黑体" pitchFamily="49" charset="-122"/>
                </a:rPr>
                <a:t>现代信息检索</a:t>
              </a:r>
              <a:r>
                <a:rPr kumimoji="0" lang="zh-CN" altLang="en-US" sz="1000" b="1">
                  <a:ea typeface="黑体" pitchFamily="49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ea typeface="黑体" pitchFamily="49" charset="-122"/>
                </a:rPr>
                <a:t>  </a:t>
              </a:r>
              <a:r>
                <a:rPr kumimoji="0" lang="en-US" altLang="zh-CN" sz="1000" b="1">
                  <a:ea typeface="黑体" pitchFamily="49" charset="-122"/>
                </a:rPr>
                <a:t>Content</a:t>
              </a:r>
              <a:r>
                <a:rPr kumimoji="0" lang="zh-CN" altLang="en-US" sz="1000" b="1">
                  <a:ea typeface="黑体" pitchFamily="49" charset="-122"/>
                </a:rPr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FF3300"/>
                  </a:solidFill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</a:rPr>
                <a:t>第一章：引论 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第二章：信息检索模型 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第三章：查询语言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</a:t>
              </a:r>
              <a:r>
                <a:rPr kumimoji="0" lang="en-US" altLang="zh-CN" sz="1000" b="1"/>
                <a:t>Anchor</a:t>
              </a:r>
              <a:r>
                <a:rPr kumimoji="0" lang="zh-CN" altLang="en-US" sz="1000" b="1"/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参考文献</a:t>
              </a:r>
              <a:endParaRPr kumimoji="0" lang="zh-CN" altLang="en-US" sz="1000" b="1">
                <a:ea typeface="黑体" pitchFamily="49" charset="-122"/>
              </a:endParaRPr>
            </a:p>
          </p:txBody>
        </p:sp>
        <p:sp>
          <p:nvSpPr>
            <p:cNvPr id="101" name="Text Box 204"/>
            <p:cNvSpPr txBox="1">
              <a:spLocks noChangeArrowheads="1"/>
            </p:cNvSpPr>
            <p:nvPr/>
          </p:nvSpPr>
          <p:spPr bwMode="auto">
            <a:xfrm>
              <a:off x="249" y="1162"/>
              <a:ext cx="1315" cy="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0" lang="en-US" altLang="zh-CN" sz="1000" b="1">
                  <a:ea typeface="黑体" pitchFamily="49" charset="-122"/>
                </a:rPr>
                <a:t>Title</a:t>
              </a:r>
              <a:r>
                <a:rPr kumimoji="0" lang="zh-CN" altLang="en-US" sz="1000" b="1">
                  <a:ea typeface="黑体" pitchFamily="49" charset="-122"/>
                </a:rPr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ea typeface="黑体" pitchFamily="49" charset="-122"/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  <a:ea typeface="黑体" pitchFamily="49" charset="-122"/>
                </a:rPr>
                <a:t>现代信息检索</a:t>
              </a:r>
              <a:r>
                <a:rPr kumimoji="0" lang="zh-CN" altLang="en-US" sz="1000" b="1">
                  <a:ea typeface="黑体" pitchFamily="49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ea typeface="黑体" pitchFamily="49" charset="-122"/>
                </a:rPr>
                <a:t>  </a:t>
              </a:r>
              <a:r>
                <a:rPr kumimoji="0" lang="en-US" altLang="zh-CN" sz="1000" b="1">
                  <a:ea typeface="黑体" pitchFamily="49" charset="-122"/>
                </a:rPr>
                <a:t>Content</a:t>
              </a:r>
              <a:r>
                <a:rPr kumimoji="0" lang="zh-CN" altLang="en-US" sz="1000" b="1">
                  <a:ea typeface="黑体" pitchFamily="49" charset="-122"/>
                </a:rPr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FF3300"/>
                  </a:solidFill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</a:rPr>
                <a:t>第一章：引论 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第二章：信息检索模型 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第三章：查询语言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</a:t>
              </a:r>
              <a:r>
                <a:rPr kumimoji="0" lang="en-US" altLang="zh-CN" sz="1000" b="1"/>
                <a:t>Anchor</a:t>
              </a:r>
              <a:r>
                <a:rPr kumimoji="0" lang="zh-CN" altLang="en-US" sz="1000" b="1"/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参考文献</a:t>
              </a:r>
              <a:endParaRPr kumimoji="0" lang="zh-CN" altLang="en-US" sz="1000" b="1">
                <a:ea typeface="黑体" pitchFamily="49" charset="-122"/>
              </a:endParaRPr>
            </a:p>
          </p:txBody>
        </p:sp>
        <p:sp>
          <p:nvSpPr>
            <p:cNvPr id="102" name="Text Box 203"/>
            <p:cNvSpPr txBox="1">
              <a:spLocks noChangeArrowheads="1"/>
            </p:cNvSpPr>
            <p:nvPr/>
          </p:nvSpPr>
          <p:spPr bwMode="auto">
            <a:xfrm>
              <a:off x="204" y="1207"/>
              <a:ext cx="1315" cy="7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1.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现代信息检索 </a:t>
              </a:r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    2.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封面图</a:t>
              </a:r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3. 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第一章：引论  </a:t>
              </a:r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4. 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第二章</a:t>
              </a:r>
              <a:r>
                <a:rPr kumimoji="0" lang="zh-CN" altLang="en-US" sz="1000" b="1" dirty="0" smtClean="0">
                  <a:solidFill>
                    <a:srgbClr val="990000"/>
                  </a:solidFill>
                </a:rPr>
                <a:t>：检索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模型  </a:t>
              </a:r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5. 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第三章：查询语言</a:t>
              </a:r>
              <a:endParaRPr kumimoji="0" lang="zh-CN" altLang="en-US" sz="1000" b="1" dirty="0"/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6. 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参考文献</a:t>
              </a:r>
              <a:endParaRPr kumimoji="0" lang="zh-CN" altLang="en-US" sz="1000" b="1" dirty="0"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41375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480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利用上述定义的</a:t>
            </a:r>
            <a:r>
              <a:rPr kumimoji="1" lang="zh-CN" altLang="en-US" sz="48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线性表</a:t>
            </a:r>
            <a:endParaRPr kumimoji="1" lang="zh-CN" altLang="en-US" sz="4800">
              <a:solidFill>
                <a:srgbClr val="FF33C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0000"/>
              </a:lnSpc>
            </a:pPr>
            <a:r>
              <a:rPr kumimoji="1" lang="zh-CN" altLang="en-US" sz="480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   可以实现其它更复杂的操作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843213" y="2852738"/>
            <a:ext cx="3455987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6600" b="1" dirty="0">
                <a:solidFill>
                  <a:srgbClr val="008080"/>
                </a:solidFill>
                <a:latin typeface="Times New Roman" pitchFamily="18" charset="0"/>
                <a:ea typeface="隶书" pitchFamily="49" charset="-122"/>
              </a:rPr>
              <a:t>例 </a:t>
            </a:r>
            <a:r>
              <a:rPr kumimoji="1" lang="en-US" altLang="zh-CN" sz="6600" b="1" dirty="0">
                <a:solidFill>
                  <a:srgbClr val="008080"/>
                </a:solidFill>
                <a:latin typeface="Times New Roman" pitchFamily="18" charset="0"/>
                <a:ea typeface="隶书" pitchFamily="49" charset="-122"/>
              </a:rPr>
              <a:t>2-1</a:t>
            </a:r>
          </a:p>
          <a:p>
            <a:r>
              <a:rPr kumimoji="1" lang="zh-CN" altLang="en-US" sz="6600" b="1" dirty="0">
                <a:solidFill>
                  <a:srgbClr val="008080"/>
                </a:solidFill>
                <a:latin typeface="Times New Roman" pitchFamily="18" charset="0"/>
                <a:ea typeface="隶书" pitchFamily="49" charset="-122"/>
              </a:rPr>
              <a:t>例 </a:t>
            </a:r>
            <a:r>
              <a:rPr kumimoji="1" lang="en-US" altLang="zh-CN" sz="6600" b="1" dirty="0" smtClean="0">
                <a:solidFill>
                  <a:srgbClr val="008080"/>
                </a:solidFill>
                <a:latin typeface="Times New Roman" pitchFamily="18" charset="0"/>
                <a:ea typeface="隶书" pitchFamily="49" charset="-122"/>
              </a:rPr>
              <a:t>2-2</a:t>
            </a:r>
          </a:p>
          <a:p>
            <a:endParaRPr kumimoji="1" lang="en-US" altLang="zh-CN" sz="6600" b="1" dirty="0">
              <a:solidFill>
                <a:srgbClr val="008080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87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684213" y="1196975"/>
            <a:ext cx="8134350" cy="484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400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假设</a:t>
            </a:r>
            <a:r>
              <a:rPr kumimoji="1" lang="en-US" altLang="zh-CN" sz="400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400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有两个</a:t>
            </a:r>
            <a:r>
              <a:rPr kumimoji="1" lang="zh-CN" altLang="en-US" sz="4000" b="1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集合 </a:t>
            </a:r>
            <a:r>
              <a:rPr kumimoji="1" lang="en-US" altLang="zh-CN" sz="40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40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40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zh-CN" altLang="en-US" sz="40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4000" b="1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求一个新的集合</a:t>
            </a:r>
            <a:r>
              <a:rPr kumimoji="1" lang="en-US" altLang="zh-CN" sz="40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40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40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A∪B</a:t>
            </a:r>
            <a:r>
              <a:rPr kumimoji="1" lang="zh-CN" altLang="en-US" sz="400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40000"/>
              </a:lnSpc>
            </a:pPr>
            <a:endParaRPr kumimoji="1" lang="zh-CN" altLang="en-US" sz="4000">
              <a:solidFill>
                <a:srgbClr val="00808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400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集合表示：</a:t>
            </a:r>
            <a:r>
              <a:rPr kumimoji="1" lang="zh-CN" altLang="en-US" sz="400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分别用两个</a:t>
            </a:r>
            <a:r>
              <a:rPr kumimoji="1" lang="zh-CN" altLang="en-US" sz="40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线性表 </a:t>
            </a:r>
            <a:r>
              <a:rPr kumimoji="1" lang="en-US" altLang="zh-CN" sz="40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LA </a:t>
            </a:r>
            <a:r>
              <a:rPr kumimoji="1" lang="zh-CN" altLang="en-US" sz="40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40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r>
              <a:rPr kumimoji="1" lang="zh-CN" altLang="en-US" sz="400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表示集合</a:t>
            </a:r>
            <a:r>
              <a:rPr kumimoji="1" lang="en-US" altLang="zh-CN" sz="400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400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400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400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，即：线性表中的数据元素即为集合中的成员。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85800" y="241300"/>
            <a:ext cx="2051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400" b="1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例 </a:t>
            </a:r>
            <a:r>
              <a:rPr kumimoji="1" lang="en-US" altLang="zh-CN" sz="4400" b="1">
                <a:solidFill>
                  <a:srgbClr val="008080"/>
                </a:solidFill>
                <a:latin typeface="Times New Roman" pitchFamily="18" charset="0"/>
                <a:ea typeface="隶书" pitchFamily="49" charset="-122"/>
              </a:rPr>
              <a:t>2-1</a:t>
            </a:r>
            <a:r>
              <a:rPr kumimoji="1" lang="en-US" altLang="zh-CN" sz="440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916238" y="333375"/>
            <a:ext cx="43211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Times New Roman" pitchFamily="18" charset="0"/>
                <a:ea typeface="楷体_GB2312" pitchFamily="49" charset="-122"/>
              </a:rPr>
              <a:t>集合的并运算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3492500" y="404813"/>
            <a:ext cx="3600450" cy="2557462"/>
            <a:chOff x="657" y="1480"/>
            <a:chExt cx="2268" cy="1611"/>
          </a:xfrm>
        </p:grpSpPr>
        <p:grpSp>
          <p:nvGrpSpPr>
            <p:cNvPr id="10302" name="Group 3"/>
            <p:cNvGrpSpPr>
              <a:grpSpLocks/>
            </p:cNvGrpSpPr>
            <p:nvPr/>
          </p:nvGrpSpPr>
          <p:grpSpPr bwMode="auto">
            <a:xfrm>
              <a:off x="657" y="1480"/>
              <a:ext cx="2268" cy="1611"/>
              <a:chOff x="657" y="1661"/>
              <a:chExt cx="2268" cy="1611"/>
            </a:xfrm>
          </p:grpSpPr>
          <p:grpSp>
            <p:nvGrpSpPr>
              <p:cNvPr id="10305" name="Group 4"/>
              <p:cNvGrpSpPr>
                <a:grpSpLocks/>
              </p:cNvGrpSpPr>
              <p:nvPr/>
            </p:nvGrpSpPr>
            <p:grpSpPr bwMode="auto">
              <a:xfrm>
                <a:off x="657" y="1661"/>
                <a:ext cx="2268" cy="1611"/>
                <a:chOff x="1519" y="1864"/>
                <a:chExt cx="2268" cy="1611"/>
              </a:xfrm>
            </p:grpSpPr>
            <p:sp>
              <p:nvSpPr>
                <p:cNvPr id="10310" name="AutoShape 5"/>
                <p:cNvSpPr>
                  <a:spLocks noChangeArrowheads="1"/>
                </p:cNvSpPr>
                <p:nvPr/>
              </p:nvSpPr>
              <p:spPr bwMode="auto">
                <a:xfrm>
                  <a:off x="1837" y="2160"/>
                  <a:ext cx="1859" cy="1315"/>
                </a:xfrm>
                <a:prstGeom prst="bracketPair">
                  <a:avLst>
                    <a:gd name="adj" fmla="val 5931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82" y="1864"/>
                  <a:ext cx="19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/>
                    <a:t> k</a:t>
                  </a:r>
                  <a:r>
                    <a:rPr lang="en-US" altLang="zh-CN" sz="2800" i="1" baseline="-25000"/>
                    <a:t>1</a:t>
                  </a:r>
                  <a:r>
                    <a:rPr lang="en-US" altLang="zh-CN" sz="2000" b="1"/>
                    <a:t>   …   k</a:t>
                  </a:r>
                  <a:r>
                    <a:rPr lang="en-US" altLang="zh-CN" sz="2800" i="1" baseline="-25000"/>
                    <a:t>j</a:t>
                  </a:r>
                  <a:r>
                    <a:rPr lang="en-US" altLang="zh-CN" sz="2000" b="1"/>
                    <a:t>    …     k</a:t>
                  </a:r>
                  <a:r>
                    <a:rPr lang="en-US" altLang="zh-CN" sz="2800" i="1" baseline="-25000"/>
                    <a:t>t</a:t>
                  </a:r>
                </a:p>
              </p:txBody>
            </p:sp>
            <p:sp>
              <p:nvSpPr>
                <p:cNvPr id="1031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519" y="2205"/>
                  <a:ext cx="317" cy="1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40000"/>
                    </a:spcBef>
                  </a:pPr>
                  <a:r>
                    <a:rPr lang="en-US" altLang="zh-CN" b="1"/>
                    <a:t>d</a:t>
                  </a:r>
                  <a:r>
                    <a:rPr lang="en-US" altLang="zh-CN" sz="2800" i="1" baseline="-25000"/>
                    <a:t>1</a:t>
                  </a:r>
                </a:p>
                <a:p>
                  <a:pPr>
                    <a:spcBef>
                      <a:spcPct val="40000"/>
                    </a:spcBef>
                  </a:pPr>
                  <a:r>
                    <a:rPr lang="en-US" altLang="zh-CN" b="1"/>
                    <a:t>…</a:t>
                  </a:r>
                </a:p>
                <a:p>
                  <a:pPr>
                    <a:spcBef>
                      <a:spcPct val="40000"/>
                    </a:spcBef>
                  </a:pPr>
                  <a:r>
                    <a:rPr lang="en-US" altLang="zh-CN" b="1"/>
                    <a:t>d</a:t>
                  </a:r>
                  <a:r>
                    <a:rPr lang="en-US" altLang="zh-CN" sz="2800" i="1" baseline="-25000"/>
                    <a:t>i</a:t>
                  </a:r>
                </a:p>
                <a:p>
                  <a:pPr>
                    <a:spcBef>
                      <a:spcPct val="40000"/>
                    </a:spcBef>
                  </a:pPr>
                  <a:r>
                    <a:rPr lang="en-US" altLang="zh-CN" b="1"/>
                    <a:t>…</a:t>
                  </a:r>
                </a:p>
                <a:p>
                  <a:pPr>
                    <a:spcBef>
                      <a:spcPct val="40000"/>
                    </a:spcBef>
                  </a:pPr>
                  <a:r>
                    <a:rPr lang="en-US" altLang="zh-CN" b="1"/>
                    <a:t>d</a:t>
                  </a:r>
                  <a:r>
                    <a:rPr lang="en-US" altLang="zh-CN" sz="2800" i="1" baseline="-25000"/>
                    <a:t>n</a:t>
                  </a:r>
                </a:p>
              </p:txBody>
            </p:sp>
            <p:sp>
              <p:nvSpPr>
                <p:cNvPr id="1031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517" y="2635"/>
                  <a:ext cx="77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031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2" y="2160"/>
                  <a:ext cx="77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 0</a:t>
                  </a:r>
                </a:p>
              </p:txBody>
            </p:sp>
            <p:sp>
              <p:nvSpPr>
                <p:cNvPr id="1031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243" y="2160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03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27" y="3158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031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43" y="3203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1</a:t>
                  </a:r>
                </a:p>
              </p:txBody>
            </p:sp>
          </p:grpSp>
          <p:sp>
            <p:nvSpPr>
              <p:cNvPr id="10306" name="Text Box 13"/>
              <p:cNvSpPr txBox="1">
                <a:spLocks noChangeArrowheads="1"/>
              </p:cNvSpPr>
              <p:nvPr/>
            </p:nvSpPr>
            <p:spPr bwMode="auto">
              <a:xfrm>
                <a:off x="1655" y="2001"/>
                <a:ext cx="5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0307" name="Text Box 14"/>
              <p:cNvSpPr txBox="1">
                <a:spLocks noChangeArrowheads="1"/>
              </p:cNvSpPr>
              <p:nvPr/>
            </p:nvSpPr>
            <p:spPr bwMode="auto">
              <a:xfrm>
                <a:off x="1065" y="2432"/>
                <a:ext cx="5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0308" name="Text Box 15"/>
              <p:cNvSpPr txBox="1">
                <a:spLocks noChangeArrowheads="1"/>
              </p:cNvSpPr>
              <p:nvPr/>
            </p:nvSpPr>
            <p:spPr bwMode="auto">
              <a:xfrm>
                <a:off x="2380" y="2432"/>
                <a:ext cx="5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0309" name="Text Box 16"/>
              <p:cNvSpPr txBox="1">
                <a:spLocks noChangeArrowheads="1"/>
              </p:cNvSpPr>
              <p:nvPr/>
            </p:nvSpPr>
            <p:spPr bwMode="auto">
              <a:xfrm>
                <a:off x="1655" y="2976"/>
                <a:ext cx="5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</p:grpSp>
        <p:sp>
          <p:nvSpPr>
            <p:cNvPr id="10303" name="Text Box 17"/>
            <p:cNvSpPr txBox="1">
              <a:spLocks noChangeArrowheads="1"/>
            </p:cNvSpPr>
            <p:nvPr/>
          </p:nvSpPr>
          <p:spPr bwMode="auto">
            <a:xfrm>
              <a:off x="1020" y="1979"/>
              <a:ext cx="1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 …       …          …</a:t>
              </a:r>
            </a:p>
          </p:txBody>
        </p:sp>
        <p:sp>
          <p:nvSpPr>
            <p:cNvPr id="10304" name="Text Box 18"/>
            <p:cNvSpPr txBox="1">
              <a:spLocks noChangeArrowheads="1"/>
            </p:cNvSpPr>
            <p:nvPr/>
          </p:nvSpPr>
          <p:spPr bwMode="auto">
            <a:xfrm>
              <a:off x="1020" y="2462"/>
              <a:ext cx="1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 …       …          …</a:t>
              </a:r>
            </a:p>
          </p:txBody>
        </p:sp>
      </p:grpSp>
      <p:sp>
        <p:nvSpPr>
          <p:cNvPr id="10243" name="Text Box 19"/>
          <p:cNvSpPr txBox="1">
            <a:spLocks noChangeArrowheads="1"/>
          </p:cNvSpPr>
          <p:nvPr/>
        </p:nvSpPr>
        <p:spPr bwMode="auto">
          <a:xfrm>
            <a:off x="395288" y="549275"/>
            <a:ext cx="30956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特征词－文档矩阵</a:t>
            </a:r>
          </a:p>
        </p:txBody>
      </p:sp>
      <p:grpSp>
        <p:nvGrpSpPr>
          <p:cNvPr id="10244" name="Group 20"/>
          <p:cNvGrpSpPr>
            <a:grpSpLocks/>
          </p:cNvGrpSpPr>
          <p:nvPr/>
        </p:nvGrpSpPr>
        <p:grpSpPr bwMode="auto">
          <a:xfrm>
            <a:off x="1562100" y="3625850"/>
            <a:ext cx="5524500" cy="2152650"/>
            <a:chOff x="984" y="2556"/>
            <a:chExt cx="3480" cy="1356"/>
          </a:xfrm>
        </p:grpSpPr>
        <p:grpSp>
          <p:nvGrpSpPr>
            <p:cNvPr id="10251" name="Group 21"/>
            <p:cNvGrpSpPr>
              <a:grpSpLocks/>
            </p:cNvGrpSpPr>
            <p:nvPr/>
          </p:nvGrpSpPr>
          <p:grpSpPr bwMode="auto">
            <a:xfrm>
              <a:off x="984" y="2556"/>
              <a:ext cx="3480" cy="1356"/>
              <a:chOff x="984" y="2556"/>
              <a:chExt cx="3480" cy="1356"/>
            </a:xfrm>
          </p:grpSpPr>
          <p:grpSp>
            <p:nvGrpSpPr>
              <p:cNvPr id="10254" name="Group 22"/>
              <p:cNvGrpSpPr>
                <a:grpSpLocks/>
              </p:cNvGrpSpPr>
              <p:nvPr/>
            </p:nvGrpSpPr>
            <p:grpSpPr bwMode="auto">
              <a:xfrm>
                <a:off x="1560" y="2580"/>
                <a:ext cx="2220" cy="294"/>
                <a:chOff x="1044" y="612"/>
                <a:chExt cx="2220" cy="294"/>
              </a:xfrm>
            </p:grpSpPr>
            <p:grpSp>
              <p:nvGrpSpPr>
                <p:cNvPr id="10290" name="Group 23"/>
                <p:cNvGrpSpPr>
                  <a:grpSpLocks/>
                </p:cNvGrpSpPr>
                <p:nvPr/>
              </p:nvGrpSpPr>
              <p:grpSpPr bwMode="auto">
                <a:xfrm>
                  <a:off x="2736" y="612"/>
                  <a:ext cx="528" cy="294"/>
                  <a:chOff x="1272" y="744"/>
                  <a:chExt cx="528" cy="294"/>
                </a:xfrm>
              </p:grpSpPr>
              <p:sp>
                <p:nvSpPr>
                  <p:cNvPr id="10300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2" y="744"/>
                    <a:ext cx="528" cy="29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/>
                      <a:t> </a:t>
                    </a:r>
                    <a:r>
                      <a:rPr lang="en-US" altLang="zh-CN" sz="2400"/>
                      <a:t>d</a:t>
                    </a:r>
                    <a:r>
                      <a:rPr lang="en-US" altLang="zh-CN" sz="2400" baseline="-25000"/>
                      <a:t>3</a:t>
                    </a:r>
                    <a:endParaRPr lang="en-US" altLang="zh-CN" sz="2400"/>
                  </a:p>
                </p:txBody>
              </p:sp>
              <p:sp>
                <p:nvSpPr>
                  <p:cNvPr id="1030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608" y="744"/>
                    <a:ext cx="0" cy="2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91" name="Group 26"/>
                <p:cNvGrpSpPr>
                  <a:grpSpLocks/>
                </p:cNvGrpSpPr>
                <p:nvPr/>
              </p:nvGrpSpPr>
              <p:grpSpPr bwMode="auto">
                <a:xfrm>
                  <a:off x="1272" y="612"/>
                  <a:ext cx="528" cy="294"/>
                  <a:chOff x="1272" y="744"/>
                  <a:chExt cx="528" cy="294"/>
                </a:xfrm>
              </p:grpSpPr>
              <p:sp>
                <p:nvSpPr>
                  <p:cNvPr id="10298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2" y="744"/>
                    <a:ext cx="528" cy="29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/>
                      <a:t> d</a:t>
                    </a:r>
                    <a:r>
                      <a:rPr lang="en-US" altLang="zh-CN" sz="2400" baseline="-25000"/>
                      <a:t>1</a:t>
                    </a:r>
                    <a:endParaRPr lang="en-US" altLang="zh-CN" sz="2400" baseline="30000"/>
                  </a:p>
                </p:txBody>
              </p:sp>
              <p:sp>
                <p:nvSpPr>
                  <p:cNvPr id="10299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608" y="744"/>
                    <a:ext cx="0" cy="2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92" name="Group 29"/>
                <p:cNvGrpSpPr>
                  <a:grpSpLocks/>
                </p:cNvGrpSpPr>
                <p:nvPr/>
              </p:nvGrpSpPr>
              <p:grpSpPr bwMode="auto">
                <a:xfrm>
                  <a:off x="1980" y="612"/>
                  <a:ext cx="528" cy="294"/>
                  <a:chOff x="1272" y="744"/>
                  <a:chExt cx="528" cy="294"/>
                </a:xfrm>
              </p:grpSpPr>
              <p:sp>
                <p:nvSpPr>
                  <p:cNvPr id="1029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2" y="744"/>
                    <a:ext cx="528" cy="29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/>
                      <a:t> d</a:t>
                    </a:r>
                    <a:r>
                      <a:rPr lang="en-US" altLang="zh-CN" sz="2400" baseline="-25000"/>
                      <a:t>2</a:t>
                    </a:r>
                    <a:endParaRPr lang="en-US" altLang="zh-CN" sz="2400"/>
                  </a:p>
                </p:txBody>
              </p:sp>
              <p:sp>
                <p:nvSpPr>
                  <p:cNvPr id="1029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608" y="744"/>
                    <a:ext cx="0" cy="2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293" name="Line 32"/>
                <p:cNvSpPr>
                  <a:spLocks noChangeShapeType="1"/>
                </p:cNvSpPr>
                <p:nvPr/>
              </p:nvSpPr>
              <p:spPr bwMode="auto">
                <a:xfrm>
                  <a:off x="1740" y="75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94" name="Line 33"/>
                <p:cNvSpPr>
                  <a:spLocks noChangeShapeType="1"/>
                </p:cNvSpPr>
                <p:nvPr/>
              </p:nvSpPr>
              <p:spPr bwMode="auto">
                <a:xfrm>
                  <a:off x="2496" y="75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95" name="Line 34"/>
                <p:cNvSpPr>
                  <a:spLocks noChangeShapeType="1"/>
                </p:cNvSpPr>
                <p:nvPr/>
              </p:nvSpPr>
              <p:spPr bwMode="auto">
                <a:xfrm>
                  <a:off x="1044" y="74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55" name="Group 35"/>
              <p:cNvGrpSpPr>
                <a:grpSpLocks/>
              </p:cNvGrpSpPr>
              <p:nvPr/>
            </p:nvGrpSpPr>
            <p:grpSpPr bwMode="auto">
              <a:xfrm>
                <a:off x="984" y="2556"/>
                <a:ext cx="576" cy="1329"/>
                <a:chOff x="516" y="600"/>
                <a:chExt cx="576" cy="1329"/>
              </a:xfrm>
            </p:grpSpPr>
            <p:sp>
              <p:nvSpPr>
                <p:cNvPr id="1028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528" y="600"/>
                  <a:ext cx="564" cy="1329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/>
                    <a:t>k</a:t>
                  </a:r>
                  <a:r>
                    <a:rPr lang="en-US" altLang="zh-CN" sz="2400" baseline="-25000"/>
                    <a:t>1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/>
                    <a:t>k</a:t>
                  </a:r>
                  <a:r>
                    <a:rPr lang="en-US" altLang="zh-CN" sz="2400" baseline="-25000"/>
                    <a:t>2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/>
                    <a:t>…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/>
                    <a:t>k</a:t>
                  </a:r>
                  <a:r>
                    <a:rPr lang="en-US" altLang="zh-CN" sz="2400" baseline="-25000"/>
                    <a:t>t</a:t>
                  </a:r>
                </a:p>
              </p:txBody>
            </p:sp>
            <p:sp>
              <p:nvSpPr>
                <p:cNvPr id="10287" name="Line 37"/>
                <p:cNvSpPr>
                  <a:spLocks noChangeShapeType="1"/>
                </p:cNvSpPr>
                <p:nvPr/>
              </p:nvSpPr>
              <p:spPr bwMode="auto">
                <a:xfrm>
                  <a:off x="516" y="900"/>
                  <a:ext cx="5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8" name="Line 38"/>
                <p:cNvSpPr>
                  <a:spLocks noChangeShapeType="1"/>
                </p:cNvSpPr>
                <p:nvPr/>
              </p:nvSpPr>
              <p:spPr bwMode="auto">
                <a:xfrm>
                  <a:off x="516" y="1212"/>
                  <a:ext cx="5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9" name="Line 39"/>
                <p:cNvSpPr>
                  <a:spLocks noChangeShapeType="1"/>
                </p:cNvSpPr>
                <p:nvPr/>
              </p:nvSpPr>
              <p:spPr bwMode="auto">
                <a:xfrm>
                  <a:off x="528" y="1644"/>
                  <a:ext cx="5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56" name="Group 40"/>
              <p:cNvGrpSpPr>
                <a:grpSpLocks/>
              </p:cNvGrpSpPr>
              <p:nvPr/>
            </p:nvGrpSpPr>
            <p:grpSpPr bwMode="auto">
              <a:xfrm>
                <a:off x="1524" y="2940"/>
                <a:ext cx="2208" cy="276"/>
                <a:chOff x="1080" y="1668"/>
                <a:chExt cx="2208" cy="276"/>
              </a:xfrm>
            </p:grpSpPr>
            <p:sp>
              <p:nvSpPr>
                <p:cNvPr id="10274" name="Line 41"/>
                <p:cNvSpPr>
                  <a:spLocks noChangeShapeType="1"/>
                </p:cNvSpPr>
                <p:nvPr/>
              </p:nvSpPr>
              <p:spPr bwMode="auto">
                <a:xfrm>
                  <a:off x="1776" y="18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5" name="Line 42"/>
                <p:cNvSpPr>
                  <a:spLocks noChangeShapeType="1"/>
                </p:cNvSpPr>
                <p:nvPr/>
              </p:nvSpPr>
              <p:spPr bwMode="auto">
                <a:xfrm>
                  <a:off x="2532" y="18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6" name="Line 43"/>
                <p:cNvSpPr>
                  <a:spLocks noChangeShapeType="1"/>
                </p:cNvSpPr>
                <p:nvPr/>
              </p:nvSpPr>
              <p:spPr bwMode="auto">
                <a:xfrm>
                  <a:off x="1080" y="178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277" name="Group 44"/>
                <p:cNvGrpSpPr>
                  <a:grpSpLocks/>
                </p:cNvGrpSpPr>
                <p:nvPr/>
              </p:nvGrpSpPr>
              <p:grpSpPr bwMode="auto">
                <a:xfrm>
                  <a:off x="1320" y="1668"/>
                  <a:ext cx="504" cy="264"/>
                  <a:chOff x="1284" y="1056"/>
                  <a:chExt cx="504" cy="264"/>
                </a:xfrm>
              </p:grpSpPr>
              <p:sp>
                <p:nvSpPr>
                  <p:cNvPr id="10284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284" y="1056"/>
                    <a:ext cx="504" cy="26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85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596" y="1068"/>
                    <a:ext cx="0" cy="2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78" name="Group 47"/>
                <p:cNvGrpSpPr>
                  <a:grpSpLocks/>
                </p:cNvGrpSpPr>
                <p:nvPr/>
              </p:nvGrpSpPr>
              <p:grpSpPr bwMode="auto">
                <a:xfrm>
                  <a:off x="2028" y="1668"/>
                  <a:ext cx="504" cy="264"/>
                  <a:chOff x="1284" y="1056"/>
                  <a:chExt cx="504" cy="264"/>
                </a:xfrm>
              </p:grpSpPr>
              <p:sp>
                <p:nvSpPr>
                  <p:cNvPr id="1028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284" y="1056"/>
                    <a:ext cx="504" cy="26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83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596" y="1068"/>
                    <a:ext cx="0" cy="2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79" name="Group 50"/>
                <p:cNvGrpSpPr>
                  <a:grpSpLocks/>
                </p:cNvGrpSpPr>
                <p:nvPr/>
              </p:nvGrpSpPr>
              <p:grpSpPr bwMode="auto">
                <a:xfrm>
                  <a:off x="2784" y="1680"/>
                  <a:ext cx="504" cy="264"/>
                  <a:chOff x="1284" y="1056"/>
                  <a:chExt cx="504" cy="264"/>
                </a:xfrm>
              </p:grpSpPr>
              <p:sp>
                <p:nvSpPr>
                  <p:cNvPr id="1028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284" y="1056"/>
                    <a:ext cx="504" cy="26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8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596" y="1068"/>
                    <a:ext cx="0" cy="2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257" name="Group 53"/>
              <p:cNvGrpSpPr>
                <a:grpSpLocks/>
              </p:cNvGrpSpPr>
              <p:nvPr/>
            </p:nvGrpSpPr>
            <p:grpSpPr bwMode="auto">
              <a:xfrm>
                <a:off x="1524" y="3624"/>
                <a:ext cx="2940" cy="288"/>
                <a:chOff x="1044" y="948"/>
                <a:chExt cx="2940" cy="288"/>
              </a:xfrm>
            </p:grpSpPr>
            <p:sp>
              <p:nvSpPr>
                <p:cNvPr id="10258" name="Line 54"/>
                <p:cNvSpPr>
                  <a:spLocks noChangeShapeType="1"/>
                </p:cNvSpPr>
                <p:nvPr/>
              </p:nvSpPr>
              <p:spPr bwMode="auto">
                <a:xfrm>
                  <a:off x="1740" y="108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59" name="Line 55"/>
                <p:cNvSpPr>
                  <a:spLocks noChangeShapeType="1"/>
                </p:cNvSpPr>
                <p:nvPr/>
              </p:nvSpPr>
              <p:spPr bwMode="auto">
                <a:xfrm>
                  <a:off x="2496" y="108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60" name="Line 56"/>
                <p:cNvSpPr>
                  <a:spLocks noChangeShapeType="1"/>
                </p:cNvSpPr>
                <p:nvPr/>
              </p:nvSpPr>
              <p:spPr bwMode="auto">
                <a:xfrm>
                  <a:off x="1044" y="106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261" name="Group 57"/>
                <p:cNvGrpSpPr>
                  <a:grpSpLocks/>
                </p:cNvGrpSpPr>
                <p:nvPr/>
              </p:nvGrpSpPr>
              <p:grpSpPr bwMode="auto">
                <a:xfrm>
                  <a:off x="1284" y="948"/>
                  <a:ext cx="504" cy="264"/>
                  <a:chOff x="1284" y="1056"/>
                  <a:chExt cx="504" cy="264"/>
                </a:xfrm>
              </p:grpSpPr>
              <p:sp>
                <p:nvSpPr>
                  <p:cNvPr id="10272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284" y="1056"/>
                    <a:ext cx="504" cy="26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73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596" y="1068"/>
                    <a:ext cx="0" cy="2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62" name="Group 60"/>
                <p:cNvGrpSpPr>
                  <a:grpSpLocks/>
                </p:cNvGrpSpPr>
                <p:nvPr/>
              </p:nvGrpSpPr>
              <p:grpSpPr bwMode="auto">
                <a:xfrm>
                  <a:off x="1992" y="948"/>
                  <a:ext cx="504" cy="264"/>
                  <a:chOff x="1284" y="1056"/>
                  <a:chExt cx="504" cy="264"/>
                </a:xfrm>
              </p:grpSpPr>
              <p:sp>
                <p:nvSpPr>
                  <p:cNvPr id="10270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1284" y="1056"/>
                    <a:ext cx="504" cy="26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71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596" y="1068"/>
                    <a:ext cx="0" cy="2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63" name="Group 63"/>
                <p:cNvGrpSpPr>
                  <a:grpSpLocks/>
                </p:cNvGrpSpPr>
                <p:nvPr/>
              </p:nvGrpSpPr>
              <p:grpSpPr bwMode="auto">
                <a:xfrm>
                  <a:off x="2748" y="972"/>
                  <a:ext cx="504" cy="264"/>
                  <a:chOff x="1284" y="1056"/>
                  <a:chExt cx="504" cy="264"/>
                </a:xfrm>
              </p:grpSpPr>
              <p:sp>
                <p:nvSpPr>
                  <p:cNvPr id="10268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284" y="1056"/>
                    <a:ext cx="504" cy="26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69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596" y="1068"/>
                    <a:ext cx="0" cy="2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64" name="Group 66"/>
                <p:cNvGrpSpPr>
                  <a:grpSpLocks/>
                </p:cNvGrpSpPr>
                <p:nvPr/>
              </p:nvGrpSpPr>
              <p:grpSpPr bwMode="auto">
                <a:xfrm>
                  <a:off x="3480" y="972"/>
                  <a:ext cx="504" cy="264"/>
                  <a:chOff x="1284" y="1056"/>
                  <a:chExt cx="504" cy="264"/>
                </a:xfrm>
              </p:grpSpPr>
              <p:sp>
                <p:nvSpPr>
                  <p:cNvPr id="10266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1284" y="1056"/>
                    <a:ext cx="504" cy="26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67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596" y="1068"/>
                    <a:ext cx="0" cy="2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265" name="Line 69"/>
                <p:cNvSpPr>
                  <a:spLocks noChangeShapeType="1"/>
                </p:cNvSpPr>
                <p:nvPr/>
              </p:nvSpPr>
              <p:spPr bwMode="auto">
                <a:xfrm>
                  <a:off x="3240" y="110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252" name="Text Box 70"/>
            <p:cNvSpPr txBox="1">
              <a:spLocks noChangeArrowheads="1"/>
            </p:cNvSpPr>
            <p:nvPr/>
          </p:nvSpPr>
          <p:spPr bwMode="auto">
            <a:xfrm>
              <a:off x="2472" y="2886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/>
                <a:t>d</a:t>
              </a:r>
              <a:r>
                <a:rPr kumimoji="1" lang="en-US" altLang="zh-CN" sz="2400" baseline="-25000"/>
                <a:t>1</a:t>
              </a:r>
            </a:p>
          </p:txBody>
        </p:sp>
        <p:sp>
          <p:nvSpPr>
            <p:cNvPr id="10253" name="Text Box 71"/>
            <p:cNvSpPr txBox="1">
              <a:spLocks noChangeArrowheads="1"/>
            </p:cNvSpPr>
            <p:nvPr/>
          </p:nvSpPr>
          <p:spPr bwMode="auto">
            <a:xfrm>
              <a:off x="1746" y="3566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/>
                <a:t>d</a:t>
              </a:r>
              <a:r>
                <a:rPr kumimoji="1" lang="en-US" altLang="zh-CN" sz="2400" baseline="-25000"/>
                <a:t>2</a:t>
              </a:r>
            </a:p>
          </p:txBody>
        </p:sp>
      </p:grpSp>
      <p:sp>
        <p:nvSpPr>
          <p:cNvPr id="10245" name="AutoShape 72"/>
          <p:cNvSpPr>
            <a:spLocks noChangeArrowheads="1"/>
          </p:cNvSpPr>
          <p:nvPr/>
        </p:nvSpPr>
        <p:spPr bwMode="auto">
          <a:xfrm>
            <a:off x="2916238" y="1773238"/>
            <a:ext cx="360362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Text Box 77"/>
          <p:cNvSpPr txBox="1">
            <a:spLocks noChangeArrowheads="1"/>
          </p:cNvSpPr>
          <p:nvPr/>
        </p:nvSpPr>
        <p:spPr bwMode="auto">
          <a:xfrm>
            <a:off x="395288" y="2897188"/>
            <a:ext cx="2808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倒排文档</a:t>
            </a:r>
          </a:p>
        </p:txBody>
      </p:sp>
      <p:grpSp>
        <p:nvGrpSpPr>
          <p:cNvPr id="82" name="Group 206"/>
          <p:cNvGrpSpPr>
            <a:grpSpLocks/>
          </p:cNvGrpSpPr>
          <p:nvPr/>
        </p:nvGrpSpPr>
        <p:grpSpPr bwMode="auto">
          <a:xfrm>
            <a:off x="323850" y="1268413"/>
            <a:ext cx="2519363" cy="1446212"/>
            <a:chOff x="204" y="1090"/>
            <a:chExt cx="1406" cy="848"/>
          </a:xfrm>
        </p:grpSpPr>
        <p:sp>
          <p:nvSpPr>
            <p:cNvPr id="83" name="Text Box 205"/>
            <p:cNvSpPr txBox="1">
              <a:spLocks noChangeArrowheads="1"/>
            </p:cNvSpPr>
            <p:nvPr/>
          </p:nvSpPr>
          <p:spPr bwMode="auto">
            <a:xfrm>
              <a:off x="295" y="1090"/>
              <a:ext cx="1315" cy="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0" lang="en-US" altLang="zh-CN" sz="1000" b="1">
                  <a:ea typeface="黑体" pitchFamily="49" charset="-122"/>
                </a:rPr>
                <a:t>Title</a:t>
              </a:r>
              <a:r>
                <a:rPr kumimoji="0" lang="zh-CN" altLang="en-US" sz="1000" b="1">
                  <a:ea typeface="黑体" pitchFamily="49" charset="-122"/>
                </a:rPr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ea typeface="黑体" pitchFamily="49" charset="-122"/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  <a:ea typeface="黑体" pitchFamily="49" charset="-122"/>
                </a:rPr>
                <a:t>现代信息检索</a:t>
              </a:r>
              <a:r>
                <a:rPr kumimoji="0" lang="zh-CN" altLang="en-US" sz="1000" b="1">
                  <a:ea typeface="黑体" pitchFamily="49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ea typeface="黑体" pitchFamily="49" charset="-122"/>
                </a:rPr>
                <a:t>  </a:t>
              </a:r>
              <a:r>
                <a:rPr kumimoji="0" lang="en-US" altLang="zh-CN" sz="1000" b="1">
                  <a:ea typeface="黑体" pitchFamily="49" charset="-122"/>
                </a:rPr>
                <a:t>Content</a:t>
              </a:r>
              <a:r>
                <a:rPr kumimoji="0" lang="zh-CN" altLang="en-US" sz="1000" b="1">
                  <a:ea typeface="黑体" pitchFamily="49" charset="-122"/>
                </a:rPr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FF3300"/>
                  </a:solidFill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</a:rPr>
                <a:t>第一章：引论 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第二章：信息检索模型 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第三章：查询语言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</a:t>
              </a:r>
              <a:r>
                <a:rPr kumimoji="0" lang="en-US" altLang="zh-CN" sz="1000" b="1"/>
                <a:t>Anchor</a:t>
              </a:r>
              <a:r>
                <a:rPr kumimoji="0" lang="zh-CN" altLang="en-US" sz="1000" b="1"/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参考文献</a:t>
              </a:r>
              <a:endParaRPr kumimoji="0" lang="zh-CN" altLang="en-US" sz="1000" b="1">
                <a:ea typeface="黑体" pitchFamily="49" charset="-122"/>
              </a:endParaRPr>
            </a:p>
          </p:txBody>
        </p:sp>
        <p:sp>
          <p:nvSpPr>
            <p:cNvPr id="84" name="Text Box 204"/>
            <p:cNvSpPr txBox="1">
              <a:spLocks noChangeArrowheads="1"/>
            </p:cNvSpPr>
            <p:nvPr/>
          </p:nvSpPr>
          <p:spPr bwMode="auto">
            <a:xfrm>
              <a:off x="249" y="1162"/>
              <a:ext cx="1315" cy="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0" lang="en-US" altLang="zh-CN" sz="1000" b="1">
                  <a:ea typeface="黑体" pitchFamily="49" charset="-122"/>
                </a:rPr>
                <a:t>Title</a:t>
              </a:r>
              <a:r>
                <a:rPr kumimoji="0" lang="zh-CN" altLang="en-US" sz="1000" b="1">
                  <a:ea typeface="黑体" pitchFamily="49" charset="-122"/>
                </a:rPr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ea typeface="黑体" pitchFamily="49" charset="-122"/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  <a:ea typeface="黑体" pitchFamily="49" charset="-122"/>
                </a:rPr>
                <a:t>现代信息检索</a:t>
              </a:r>
              <a:r>
                <a:rPr kumimoji="0" lang="zh-CN" altLang="en-US" sz="1000" b="1">
                  <a:ea typeface="黑体" pitchFamily="49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ea typeface="黑体" pitchFamily="49" charset="-122"/>
                </a:rPr>
                <a:t>  </a:t>
              </a:r>
              <a:r>
                <a:rPr kumimoji="0" lang="en-US" altLang="zh-CN" sz="1000" b="1">
                  <a:ea typeface="黑体" pitchFamily="49" charset="-122"/>
                </a:rPr>
                <a:t>Content</a:t>
              </a:r>
              <a:r>
                <a:rPr kumimoji="0" lang="zh-CN" altLang="en-US" sz="1000" b="1">
                  <a:ea typeface="黑体" pitchFamily="49" charset="-122"/>
                </a:rPr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FF3300"/>
                  </a:solidFill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</a:rPr>
                <a:t>第一章：引论 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第二章：信息检索模型 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第三章：查询语言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</a:t>
              </a:r>
              <a:r>
                <a:rPr kumimoji="0" lang="en-US" altLang="zh-CN" sz="1000" b="1"/>
                <a:t>Anchor</a:t>
              </a:r>
              <a:r>
                <a:rPr kumimoji="0" lang="zh-CN" altLang="en-US" sz="1000" b="1"/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参考文献</a:t>
              </a:r>
              <a:endParaRPr kumimoji="0" lang="zh-CN" altLang="en-US" sz="1000" b="1">
                <a:ea typeface="黑体" pitchFamily="49" charset="-122"/>
              </a:endParaRPr>
            </a:p>
          </p:txBody>
        </p:sp>
        <p:sp>
          <p:nvSpPr>
            <p:cNvPr id="85" name="Text Box 203"/>
            <p:cNvSpPr txBox="1">
              <a:spLocks noChangeArrowheads="1"/>
            </p:cNvSpPr>
            <p:nvPr/>
          </p:nvSpPr>
          <p:spPr bwMode="auto">
            <a:xfrm>
              <a:off x="204" y="1207"/>
              <a:ext cx="1315" cy="7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1.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现代信息检索 </a:t>
              </a:r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    2.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封面图</a:t>
              </a:r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3. 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第一章：引论  </a:t>
              </a:r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4. 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第二章</a:t>
              </a:r>
              <a:r>
                <a:rPr kumimoji="0" lang="zh-CN" altLang="en-US" sz="1000" b="1" dirty="0" smtClean="0">
                  <a:solidFill>
                    <a:srgbClr val="990000"/>
                  </a:solidFill>
                </a:rPr>
                <a:t>：检索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模型  </a:t>
              </a:r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5. 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第三章：查询语言</a:t>
              </a:r>
              <a:endParaRPr kumimoji="0" lang="zh-CN" altLang="en-US" sz="1000" b="1" dirty="0"/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6. 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参考文献</a:t>
              </a:r>
              <a:endParaRPr kumimoji="0" lang="zh-CN" altLang="en-US" sz="1000" b="1" dirty="0"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39750" y="1700213"/>
            <a:ext cx="84582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0225" indent="-530225">
              <a:lnSpc>
                <a:spcPct val="150000"/>
              </a:lnSpc>
            </a:pP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要求对线性表作如下操作：</a:t>
            </a:r>
          </a:p>
          <a:p>
            <a:pPr marL="530225" indent="-530225">
              <a:lnSpc>
                <a:spcPct val="150000"/>
              </a:lnSpc>
            </a:pP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  扩大线性表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LA</a:t>
            </a: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，将</a:t>
            </a:r>
            <a:r>
              <a:rPr kumimoji="1"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存在于线性表 </a:t>
            </a:r>
            <a:r>
              <a:rPr kumimoji="1" lang="en-US" altLang="zh-CN" sz="40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r>
              <a:rPr kumimoji="1"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而</a:t>
            </a:r>
            <a:r>
              <a:rPr kumimoji="1"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不存在于线性表 </a:t>
            </a:r>
            <a:r>
              <a:rPr kumimoji="1" lang="en-US" altLang="zh-CN" sz="40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LA </a:t>
            </a:r>
            <a:r>
              <a:rPr kumimoji="1" lang="zh-CN" altLang="en-US" sz="40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中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的数据元素</a:t>
            </a:r>
            <a:r>
              <a:rPr kumimoji="1" lang="zh-CN" altLang="en-US" sz="40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插入到线性表 </a:t>
            </a:r>
            <a:r>
              <a:rPr kumimoji="1" lang="en-US" altLang="zh-CN" sz="40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LA </a:t>
            </a:r>
            <a:r>
              <a:rPr kumimoji="1"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去。</a:t>
            </a:r>
            <a:endParaRPr kumimoji="1" lang="zh-CN" altLang="en-US" sz="4000">
              <a:latin typeface="Times New Roman" pitchFamily="18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25450" y="730250"/>
            <a:ext cx="4700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400" b="1">
                <a:solidFill>
                  <a:srgbClr val="008080"/>
                </a:solidFill>
                <a:latin typeface="Times New Roman" pitchFamily="18" charset="0"/>
                <a:ea typeface="隶书" pitchFamily="49" charset="-122"/>
              </a:rPr>
              <a:t>例 </a:t>
            </a:r>
            <a:r>
              <a:rPr kumimoji="1" lang="en-US" altLang="zh-CN" sz="4400" b="1">
                <a:solidFill>
                  <a:srgbClr val="008080"/>
                </a:solidFill>
                <a:latin typeface="Times New Roman" pitchFamily="18" charset="0"/>
                <a:ea typeface="隶书" pitchFamily="49" charset="-122"/>
              </a:rPr>
              <a:t>2-1</a:t>
            </a:r>
            <a:r>
              <a:rPr kumimoji="1" lang="en-US" altLang="zh-CN" sz="44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44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可演绎为：</a:t>
            </a:r>
            <a:endParaRPr kumimoji="1" lang="zh-CN" altLang="en-US" sz="40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28600" y="1187450"/>
            <a:ext cx="798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．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从线性表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LB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中</a:t>
            </a:r>
            <a:r>
              <a:rPr kumimoji="1" lang="zh-CN" altLang="en-US" sz="36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依次取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每个数据元素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04800" y="2863850"/>
            <a:ext cx="8123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．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依次在线性表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LA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中进行</a:t>
            </a:r>
            <a:r>
              <a:rPr kumimoji="1" lang="zh-CN" altLang="en-US" sz="36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查找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该元素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;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04800" y="4572000"/>
            <a:ext cx="7424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．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LA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不存在该元素，则</a:t>
            </a:r>
            <a:r>
              <a:rPr kumimoji="1" lang="zh-CN" altLang="en-US" sz="36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插入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之。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447800" y="3489325"/>
            <a:ext cx="56832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dirty="0" err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LocateElem</a:t>
            </a:r>
            <a:r>
              <a:rPr kumimoji="1" lang="en-US" altLang="zh-CN" sz="3600" b="1" dirty="0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(LA, e, </a:t>
            </a:r>
            <a:r>
              <a:rPr kumimoji="1" lang="en-US" altLang="zh-CN" sz="3600" b="1" dirty="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equal</a:t>
            </a:r>
            <a:r>
              <a:rPr kumimoji="1" lang="en-US" altLang="zh-CN" sz="3600" b="1" dirty="0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( ))</a:t>
            </a:r>
            <a:endParaRPr kumimoji="1"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978025" y="5257800"/>
            <a:ext cx="4610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600" b="1" dirty="0" err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ListInsert</a:t>
            </a:r>
            <a:r>
              <a:rPr kumimoji="1" lang="en-US" altLang="zh-CN" sz="3600" b="1" dirty="0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(LA, </a:t>
            </a:r>
            <a:r>
              <a:rPr kumimoji="1" lang="en-US" altLang="zh-CN" sz="3600" b="1" dirty="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n+1</a:t>
            </a:r>
            <a:r>
              <a:rPr kumimoji="1" lang="en-US" altLang="zh-CN" sz="3600" b="1" dirty="0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, e)</a:t>
            </a:r>
            <a:endParaRPr kumimoji="1"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39750" y="333375"/>
            <a:ext cx="403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操作步骤：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835150" y="2012950"/>
            <a:ext cx="422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 dirty="0" err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GetElem</a:t>
            </a:r>
            <a:r>
              <a:rPr kumimoji="1" lang="en-US" altLang="zh-CN" sz="3600" b="1" dirty="0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( LB, </a:t>
            </a:r>
            <a:r>
              <a:rPr kumimoji="1" lang="en-US" altLang="zh-CN" sz="3600" b="1" dirty="0" err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 b="1" dirty="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600" b="1" dirty="0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 &amp;e )</a:t>
            </a:r>
            <a:endParaRPr kumimoji="1" lang="en-US" altLang="zh-CN" sz="36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3" grpId="0" autoUpdateAnimBg="0"/>
      <p:bldP spid="46084" grpId="0" autoUpdateAnimBg="0"/>
      <p:bldP spid="46085" grpId="0" autoUpdateAnimBg="0"/>
      <p:bldP spid="46086" grpId="0" autoUpdateAnimBg="0"/>
      <p:bldP spid="4608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-36513" y="2781300"/>
            <a:ext cx="9144001" cy="194468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90563" y="2628900"/>
            <a:ext cx="7993062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GetElem</a:t>
            </a:r>
            <a:r>
              <a:rPr kumimoji="1" lang="en-US" altLang="zh-CN" sz="3600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(Lb, i, e)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; 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取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Lb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中第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个数据元素赋给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e</a:t>
            </a:r>
            <a:endParaRPr kumimoji="1" lang="en-US" altLang="zh-CN" sz="240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if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!</a:t>
            </a:r>
            <a:r>
              <a:rPr kumimoji="1" lang="en-US" altLang="zh-CN" sz="360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LocateElem</a:t>
            </a:r>
            <a:r>
              <a:rPr kumimoji="1" lang="en-US" altLang="zh-CN" sz="3600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(La, e, equal( ))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3600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360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ListInsert</a:t>
            </a:r>
            <a:r>
              <a:rPr kumimoji="1" lang="en-US" altLang="zh-CN" sz="3600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(La, ++La_len, e)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La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中不存在与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e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相同的数据元素，则插入之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90500" y="0"/>
            <a:ext cx="8153400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void</a:t>
            </a:r>
            <a:r>
              <a:rPr kumimoji="1" lang="en-US" altLang="zh-CN" sz="36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union(List 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6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La, List Lb) 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La_len = </a:t>
            </a:r>
            <a:r>
              <a:rPr kumimoji="1" lang="en-US" altLang="zh-CN" sz="360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kumimoji="1" lang="en-US" altLang="zh-CN" sz="3600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(La)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;    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求线性表的长度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Lb_len = </a:t>
            </a:r>
            <a:r>
              <a:rPr kumimoji="1" lang="en-US" altLang="zh-CN" sz="360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kumimoji="1" lang="en-US" altLang="zh-CN" sz="3600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(Lb)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;   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50888" y="2025650"/>
            <a:ext cx="5840412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for</a:t>
            </a:r>
            <a:r>
              <a:rPr kumimoji="1" lang="en-US" altLang="zh-CN" sz="360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 (i = 1;  i &lt;= Lb_len;  i++)</a:t>
            </a:r>
            <a:r>
              <a:rPr kumimoji="1" lang="en-US" altLang="zh-CN" sz="3600" b="1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 {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741363" y="5040313"/>
            <a:ext cx="363537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90500" y="5802313"/>
            <a:ext cx="1887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6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// union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240088" y="5229225"/>
            <a:ext cx="295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时间复杂度：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167063" y="5876925"/>
            <a:ext cx="5473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kumimoji="1" lang="zh-CN" altLang="en-US" sz="3600" b="1" dirty="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（ </a:t>
            </a:r>
            <a:r>
              <a:rPr kumimoji="1" lang="zh-CN" altLang="en-US" sz="3600" b="1" dirty="0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3600" b="1" dirty="0" err="1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 b="1" baseline="-25000" dirty="0" err="1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3600" b="1" dirty="0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kumimoji="1" lang="en-US" altLang="zh-CN" sz="3600" b="1" dirty="0" err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 b="1" baseline="-25000" dirty="0" err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36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36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3600" b="1" baseline="-25000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dirty="0" err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 b="1" baseline="-25000" dirty="0" err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3600" b="1" baseline="-25000" dirty="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b="1" dirty="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2" grpId="0"/>
      <p:bldP spid="471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492500" y="404813"/>
            <a:ext cx="3600450" cy="2557462"/>
            <a:chOff x="657" y="1480"/>
            <a:chExt cx="2268" cy="161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657" y="1480"/>
              <a:ext cx="2268" cy="1611"/>
              <a:chOff x="657" y="1661"/>
              <a:chExt cx="2268" cy="1611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657" y="1661"/>
                <a:ext cx="2268" cy="1611"/>
                <a:chOff x="1519" y="1864"/>
                <a:chExt cx="2268" cy="1611"/>
              </a:xfrm>
            </p:grpSpPr>
            <p:sp>
              <p:nvSpPr>
                <p:cNvPr id="11355" name="AutoShape 5"/>
                <p:cNvSpPr>
                  <a:spLocks noChangeArrowheads="1"/>
                </p:cNvSpPr>
                <p:nvPr/>
              </p:nvSpPr>
              <p:spPr bwMode="auto">
                <a:xfrm>
                  <a:off x="1837" y="2160"/>
                  <a:ext cx="1859" cy="1315"/>
                </a:xfrm>
                <a:prstGeom prst="bracketPair">
                  <a:avLst>
                    <a:gd name="adj" fmla="val 5931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5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82" y="1864"/>
                  <a:ext cx="19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/>
                    <a:t> k</a:t>
                  </a:r>
                  <a:r>
                    <a:rPr lang="en-US" altLang="zh-CN" sz="2800" i="1" baseline="-25000"/>
                    <a:t>1</a:t>
                  </a:r>
                  <a:r>
                    <a:rPr lang="en-US" altLang="zh-CN" sz="2000" b="1"/>
                    <a:t>   …   k</a:t>
                  </a:r>
                  <a:r>
                    <a:rPr lang="en-US" altLang="zh-CN" sz="2800" i="1" baseline="-25000"/>
                    <a:t>j</a:t>
                  </a:r>
                  <a:r>
                    <a:rPr lang="en-US" altLang="zh-CN" sz="2000" b="1"/>
                    <a:t>    …     k</a:t>
                  </a:r>
                  <a:r>
                    <a:rPr lang="en-US" altLang="zh-CN" sz="2800" i="1" baseline="-25000"/>
                    <a:t>t</a:t>
                  </a:r>
                </a:p>
              </p:txBody>
            </p:sp>
            <p:sp>
              <p:nvSpPr>
                <p:cNvPr id="1135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519" y="2205"/>
                  <a:ext cx="317" cy="1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40000"/>
                    </a:spcBef>
                  </a:pPr>
                  <a:r>
                    <a:rPr lang="en-US" altLang="zh-CN" b="1"/>
                    <a:t>d</a:t>
                  </a:r>
                  <a:r>
                    <a:rPr lang="en-US" altLang="zh-CN" sz="2800" i="1" baseline="-25000"/>
                    <a:t>1</a:t>
                  </a:r>
                </a:p>
                <a:p>
                  <a:pPr>
                    <a:spcBef>
                      <a:spcPct val="40000"/>
                    </a:spcBef>
                  </a:pPr>
                  <a:r>
                    <a:rPr lang="en-US" altLang="zh-CN" b="1"/>
                    <a:t>…</a:t>
                  </a:r>
                </a:p>
                <a:p>
                  <a:pPr>
                    <a:spcBef>
                      <a:spcPct val="40000"/>
                    </a:spcBef>
                  </a:pPr>
                  <a:r>
                    <a:rPr lang="en-US" altLang="zh-CN" b="1"/>
                    <a:t>d</a:t>
                  </a:r>
                  <a:r>
                    <a:rPr lang="en-US" altLang="zh-CN" sz="2800" i="1" baseline="-25000"/>
                    <a:t>i</a:t>
                  </a:r>
                </a:p>
                <a:p>
                  <a:pPr>
                    <a:spcBef>
                      <a:spcPct val="40000"/>
                    </a:spcBef>
                  </a:pPr>
                  <a:r>
                    <a:rPr lang="en-US" altLang="zh-CN" b="1"/>
                    <a:t>…</a:t>
                  </a:r>
                </a:p>
                <a:p>
                  <a:pPr>
                    <a:spcBef>
                      <a:spcPct val="40000"/>
                    </a:spcBef>
                  </a:pPr>
                  <a:r>
                    <a:rPr lang="en-US" altLang="zh-CN" b="1"/>
                    <a:t>d</a:t>
                  </a:r>
                  <a:r>
                    <a:rPr lang="en-US" altLang="zh-CN" sz="2800" i="1" baseline="-25000"/>
                    <a:t>n</a:t>
                  </a:r>
                </a:p>
              </p:txBody>
            </p:sp>
            <p:sp>
              <p:nvSpPr>
                <p:cNvPr id="1135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517" y="2635"/>
                  <a:ext cx="77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135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2" y="2160"/>
                  <a:ext cx="77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 0</a:t>
                  </a:r>
                </a:p>
              </p:txBody>
            </p:sp>
            <p:sp>
              <p:nvSpPr>
                <p:cNvPr id="1136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243" y="2160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136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27" y="3158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136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43" y="3203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1</a:t>
                  </a:r>
                </a:p>
              </p:txBody>
            </p:sp>
          </p:grpSp>
          <p:sp>
            <p:nvSpPr>
              <p:cNvPr id="11351" name="Text Box 13"/>
              <p:cNvSpPr txBox="1">
                <a:spLocks noChangeArrowheads="1"/>
              </p:cNvSpPr>
              <p:nvPr/>
            </p:nvSpPr>
            <p:spPr bwMode="auto">
              <a:xfrm>
                <a:off x="1655" y="2001"/>
                <a:ext cx="5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1352" name="Text Box 14"/>
              <p:cNvSpPr txBox="1">
                <a:spLocks noChangeArrowheads="1"/>
              </p:cNvSpPr>
              <p:nvPr/>
            </p:nvSpPr>
            <p:spPr bwMode="auto">
              <a:xfrm>
                <a:off x="1065" y="2432"/>
                <a:ext cx="5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1353" name="Text Box 15"/>
              <p:cNvSpPr txBox="1">
                <a:spLocks noChangeArrowheads="1"/>
              </p:cNvSpPr>
              <p:nvPr/>
            </p:nvSpPr>
            <p:spPr bwMode="auto">
              <a:xfrm>
                <a:off x="2380" y="2432"/>
                <a:ext cx="5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1354" name="Text Box 16"/>
              <p:cNvSpPr txBox="1">
                <a:spLocks noChangeArrowheads="1"/>
              </p:cNvSpPr>
              <p:nvPr/>
            </p:nvSpPr>
            <p:spPr bwMode="auto">
              <a:xfrm>
                <a:off x="1655" y="2976"/>
                <a:ext cx="5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</p:grpSp>
        <p:sp>
          <p:nvSpPr>
            <p:cNvPr id="11348" name="Text Box 17"/>
            <p:cNvSpPr txBox="1">
              <a:spLocks noChangeArrowheads="1"/>
            </p:cNvSpPr>
            <p:nvPr/>
          </p:nvSpPr>
          <p:spPr bwMode="auto">
            <a:xfrm>
              <a:off x="1020" y="1979"/>
              <a:ext cx="1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 …       …          …</a:t>
              </a:r>
            </a:p>
          </p:txBody>
        </p:sp>
        <p:sp>
          <p:nvSpPr>
            <p:cNvPr id="11349" name="Text Box 18"/>
            <p:cNvSpPr txBox="1">
              <a:spLocks noChangeArrowheads="1"/>
            </p:cNvSpPr>
            <p:nvPr/>
          </p:nvSpPr>
          <p:spPr bwMode="auto">
            <a:xfrm>
              <a:off x="1020" y="2462"/>
              <a:ext cx="1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 …       …          …</a:t>
              </a:r>
            </a:p>
          </p:txBody>
        </p:sp>
      </p:grpSp>
      <p:sp>
        <p:nvSpPr>
          <p:cNvPr id="11267" name="Text Box 19"/>
          <p:cNvSpPr txBox="1">
            <a:spLocks noChangeArrowheads="1"/>
          </p:cNvSpPr>
          <p:nvPr/>
        </p:nvSpPr>
        <p:spPr bwMode="auto">
          <a:xfrm>
            <a:off x="395288" y="549275"/>
            <a:ext cx="30956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特征词－文档矩阵</a:t>
            </a:r>
          </a:p>
        </p:txBody>
      </p:sp>
      <p:sp>
        <p:nvSpPr>
          <p:cNvPr id="11268" name="Text Box 20"/>
          <p:cNvSpPr txBox="1">
            <a:spLocks noChangeArrowheads="1"/>
          </p:cNvSpPr>
          <p:nvPr/>
        </p:nvSpPr>
        <p:spPr bwMode="auto">
          <a:xfrm>
            <a:off x="395288" y="2897188"/>
            <a:ext cx="2808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倒排文档</a:t>
            </a:r>
          </a:p>
        </p:txBody>
      </p:sp>
      <p:sp>
        <p:nvSpPr>
          <p:cNvPr id="11269" name="AutoShape 21"/>
          <p:cNvSpPr>
            <a:spLocks noChangeArrowheads="1"/>
          </p:cNvSpPr>
          <p:nvPr/>
        </p:nvSpPr>
        <p:spPr bwMode="auto">
          <a:xfrm>
            <a:off x="2916238" y="1773238"/>
            <a:ext cx="360362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Text Box 26"/>
          <p:cNvSpPr txBox="1">
            <a:spLocks noChangeArrowheads="1"/>
          </p:cNvSpPr>
          <p:nvPr/>
        </p:nvSpPr>
        <p:spPr bwMode="auto">
          <a:xfrm>
            <a:off x="5395913" y="3571875"/>
            <a:ext cx="2355850" cy="3762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d1: </a:t>
            </a:r>
            <a:r>
              <a:rPr lang="zh-CN" altLang="en-US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现代</a:t>
            </a:r>
            <a:r>
              <a:rPr lang="zh-CN" altLang="en-US" sz="2000" b="1" dirty="0">
                <a:latin typeface="Times New Roman" pitchFamily="18" charset="0"/>
                <a:ea typeface="黑体" pitchFamily="49" charset="-122"/>
              </a:rPr>
              <a:t>信息检索 </a:t>
            </a:r>
          </a:p>
        </p:txBody>
      </p:sp>
      <p:sp>
        <p:nvSpPr>
          <p:cNvPr id="11272" name="Text Box 27"/>
          <p:cNvSpPr txBox="1">
            <a:spLocks noChangeArrowheads="1"/>
          </p:cNvSpPr>
          <p:nvPr/>
        </p:nvSpPr>
        <p:spPr bwMode="auto">
          <a:xfrm>
            <a:off x="5395913" y="4076700"/>
            <a:ext cx="235585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d2: </a:t>
            </a:r>
            <a:r>
              <a:rPr lang="zh-CN" altLang="en-US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企业</a:t>
            </a:r>
            <a:r>
              <a:rPr lang="zh-CN" altLang="en-US" sz="2000" b="1" dirty="0">
                <a:latin typeface="Times New Roman" pitchFamily="18" charset="0"/>
                <a:ea typeface="黑体" pitchFamily="49" charset="-122"/>
              </a:rPr>
              <a:t>信息</a:t>
            </a:r>
            <a:r>
              <a:rPr lang="zh-CN" altLang="en-US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系统</a:t>
            </a:r>
            <a:endParaRPr lang="zh-CN" altLang="en-US" sz="20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273" name="Text Box 28"/>
          <p:cNvSpPr txBox="1">
            <a:spLocks noChangeArrowheads="1"/>
          </p:cNvSpPr>
          <p:nvPr/>
        </p:nvSpPr>
        <p:spPr bwMode="auto">
          <a:xfrm>
            <a:off x="5395913" y="4652963"/>
            <a:ext cx="2355850" cy="376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d3: </a:t>
            </a:r>
            <a:r>
              <a:rPr lang="zh-CN" altLang="en-US" sz="20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现代操作系统</a:t>
            </a:r>
            <a:r>
              <a:rPr lang="zh-CN" altLang="en-US" sz="2000" b="1"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sp>
        <p:nvSpPr>
          <p:cNvPr id="11274" name="Text Box 29"/>
          <p:cNvSpPr txBox="1">
            <a:spLocks noChangeArrowheads="1"/>
          </p:cNvSpPr>
          <p:nvPr/>
        </p:nvSpPr>
        <p:spPr bwMode="auto">
          <a:xfrm>
            <a:off x="5383213" y="5180013"/>
            <a:ext cx="3560762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d4: </a:t>
            </a:r>
            <a:r>
              <a:rPr lang="zh-CN" altLang="en-US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现代企业</a:t>
            </a:r>
            <a:r>
              <a:rPr lang="zh-CN" altLang="en-US" sz="2000" b="1" dirty="0">
                <a:latin typeface="Times New Roman" pitchFamily="18" charset="0"/>
                <a:ea typeface="黑体" pitchFamily="49" charset="-122"/>
              </a:rPr>
              <a:t>信息检索</a:t>
            </a:r>
            <a:r>
              <a:rPr lang="zh-CN" altLang="en-US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系统</a:t>
            </a:r>
            <a:r>
              <a:rPr lang="zh-CN" altLang="en-US" sz="2000" b="1" dirty="0"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sp>
        <p:nvSpPr>
          <p:cNvPr id="11275" name="Text Box 30"/>
          <p:cNvSpPr txBox="1">
            <a:spLocks noChangeArrowheads="1"/>
          </p:cNvSpPr>
          <p:nvPr/>
        </p:nvSpPr>
        <p:spPr bwMode="auto">
          <a:xfrm>
            <a:off x="768350" y="3517900"/>
            <a:ext cx="950913" cy="314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现代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  <a:ea typeface="黑体" pitchFamily="49" charset="-122"/>
              </a:rPr>
              <a:t>信息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  <a:ea typeface="黑体" pitchFamily="49" charset="-122"/>
              </a:rPr>
              <a:t>检索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企业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系统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操作</a:t>
            </a:r>
          </a:p>
          <a:p>
            <a:pPr algn="ctr">
              <a:spcBef>
                <a:spcPct val="50000"/>
              </a:spcBef>
            </a:pPr>
            <a:endParaRPr lang="en-US" altLang="zh-CN" sz="2000" b="1" dirty="0">
              <a:solidFill>
                <a:srgbClr val="99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276" name="Line 31"/>
          <p:cNvSpPr>
            <a:spLocks noChangeShapeType="1"/>
          </p:cNvSpPr>
          <p:nvPr/>
        </p:nvSpPr>
        <p:spPr bwMode="auto">
          <a:xfrm>
            <a:off x="804863" y="3949700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7" name="Line 32"/>
          <p:cNvSpPr>
            <a:spLocks noChangeShapeType="1"/>
          </p:cNvSpPr>
          <p:nvPr/>
        </p:nvSpPr>
        <p:spPr bwMode="auto">
          <a:xfrm>
            <a:off x="804863" y="4381500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33"/>
          <p:cNvSpPr>
            <a:spLocks noChangeShapeType="1"/>
          </p:cNvSpPr>
          <p:nvPr/>
        </p:nvSpPr>
        <p:spPr bwMode="auto">
          <a:xfrm>
            <a:off x="804863" y="5318125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34"/>
          <p:cNvSpPr>
            <a:spLocks noChangeShapeType="1"/>
          </p:cNvSpPr>
          <p:nvPr/>
        </p:nvSpPr>
        <p:spPr bwMode="auto">
          <a:xfrm>
            <a:off x="804863" y="4814888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689100" y="3589338"/>
            <a:ext cx="1093788" cy="376237"/>
            <a:chOff x="921" y="2523"/>
            <a:chExt cx="689" cy="237"/>
          </a:xfrm>
        </p:grpSpPr>
        <p:sp>
          <p:nvSpPr>
            <p:cNvPr id="11341" name="Text Box 36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1</a:t>
              </a:r>
              <a:endParaRPr lang="en-US" altLang="zh-CN" sz="2000" baseline="30000"/>
            </a:p>
          </p:txBody>
        </p:sp>
        <p:sp>
          <p:nvSpPr>
            <p:cNvPr id="11342" name="Line 37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3" name="Line 38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2714625" y="3589338"/>
            <a:ext cx="1093788" cy="376237"/>
            <a:chOff x="921" y="2523"/>
            <a:chExt cx="689" cy="237"/>
          </a:xfrm>
        </p:grpSpPr>
        <p:sp>
          <p:nvSpPr>
            <p:cNvPr id="11338" name="Text Box 40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3</a:t>
              </a:r>
              <a:endParaRPr lang="en-US" altLang="zh-CN" sz="2000" baseline="30000"/>
            </a:p>
          </p:txBody>
        </p:sp>
        <p:sp>
          <p:nvSpPr>
            <p:cNvPr id="11339" name="Line 41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0" name="Line 42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698625" y="4445000"/>
            <a:ext cx="1093788" cy="376238"/>
            <a:chOff x="921" y="2523"/>
            <a:chExt cx="689" cy="237"/>
          </a:xfrm>
        </p:grpSpPr>
        <p:sp>
          <p:nvSpPr>
            <p:cNvPr id="11335" name="Text Box 44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1</a:t>
              </a:r>
              <a:endParaRPr lang="en-US" altLang="zh-CN" sz="2000" baseline="30000"/>
            </a:p>
          </p:txBody>
        </p:sp>
        <p:sp>
          <p:nvSpPr>
            <p:cNvPr id="11336" name="Line 45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7" name="Line 46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1693863" y="4024313"/>
            <a:ext cx="1093787" cy="376237"/>
            <a:chOff x="921" y="2523"/>
            <a:chExt cx="689" cy="237"/>
          </a:xfrm>
        </p:grpSpPr>
        <p:sp>
          <p:nvSpPr>
            <p:cNvPr id="11332" name="Text Box 48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1</a:t>
              </a:r>
              <a:endParaRPr lang="en-US" altLang="zh-CN" sz="2000" baseline="30000"/>
            </a:p>
          </p:txBody>
        </p:sp>
        <p:sp>
          <p:nvSpPr>
            <p:cNvPr id="11333" name="Line 49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4" name="Line 50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2714625" y="4010025"/>
            <a:ext cx="1093788" cy="376238"/>
            <a:chOff x="921" y="2523"/>
            <a:chExt cx="689" cy="237"/>
          </a:xfrm>
        </p:grpSpPr>
        <p:sp>
          <p:nvSpPr>
            <p:cNvPr id="11329" name="Text Box 52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2</a:t>
              </a:r>
              <a:endParaRPr lang="en-US" altLang="zh-CN" sz="2000" baseline="30000"/>
            </a:p>
          </p:txBody>
        </p:sp>
        <p:sp>
          <p:nvSpPr>
            <p:cNvPr id="11330" name="Line 53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1" name="Line 54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1717675" y="5394325"/>
            <a:ext cx="1093788" cy="376238"/>
            <a:chOff x="921" y="2523"/>
            <a:chExt cx="689" cy="237"/>
          </a:xfrm>
        </p:grpSpPr>
        <p:sp>
          <p:nvSpPr>
            <p:cNvPr id="11326" name="Text Box 56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2</a:t>
              </a:r>
              <a:endParaRPr lang="en-US" altLang="zh-CN" sz="2000" baseline="30000"/>
            </a:p>
          </p:txBody>
        </p:sp>
        <p:sp>
          <p:nvSpPr>
            <p:cNvPr id="11327" name="Line 57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8" name="Line 58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2700338" y="5380038"/>
            <a:ext cx="1093787" cy="376237"/>
            <a:chOff x="921" y="2523"/>
            <a:chExt cx="689" cy="237"/>
          </a:xfrm>
        </p:grpSpPr>
        <p:sp>
          <p:nvSpPr>
            <p:cNvPr id="11323" name="Text Box 60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3</a:t>
              </a:r>
              <a:endParaRPr lang="en-US" altLang="zh-CN" sz="2000" baseline="30000"/>
            </a:p>
          </p:txBody>
        </p:sp>
        <p:sp>
          <p:nvSpPr>
            <p:cNvPr id="11324" name="Line 61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Line 62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1717675" y="5859463"/>
            <a:ext cx="1093788" cy="376237"/>
            <a:chOff x="921" y="2523"/>
            <a:chExt cx="689" cy="237"/>
          </a:xfrm>
        </p:grpSpPr>
        <p:sp>
          <p:nvSpPr>
            <p:cNvPr id="11320" name="Text Box 64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3</a:t>
              </a:r>
              <a:endParaRPr lang="en-US" altLang="zh-CN" sz="2000" baseline="30000"/>
            </a:p>
          </p:txBody>
        </p:sp>
        <p:sp>
          <p:nvSpPr>
            <p:cNvPr id="11321" name="Line 65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Line 66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8" name="Line 67"/>
          <p:cNvSpPr>
            <a:spLocks noChangeShapeType="1"/>
          </p:cNvSpPr>
          <p:nvPr/>
        </p:nvSpPr>
        <p:spPr bwMode="auto">
          <a:xfrm>
            <a:off x="819150" y="5767388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9" name="Line 68"/>
          <p:cNvSpPr>
            <a:spLocks noChangeShapeType="1"/>
          </p:cNvSpPr>
          <p:nvPr/>
        </p:nvSpPr>
        <p:spPr bwMode="auto">
          <a:xfrm>
            <a:off x="819150" y="6216650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69"/>
          <p:cNvGrpSpPr>
            <a:grpSpLocks/>
          </p:cNvGrpSpPr>
          <p:nvPr/>
        </p:nvGrpSpPr>
        <p:grpSpPr bwMode="auto">
          <a:xfrm>
            <a:off x="1698625" y="4895850"/>
            <a:ext cx="1093788" cy="376238"/>
            <a:chOff x="921" y="2523"/>
            <a:chExt cx="689" cy="237"/>
          </a:xfrm>
        </p:grpSpPr>
        <p:sp>
          <p:nvSpPr>
            <p:cNvPr id="11317" name="Text Box 70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2</a:t>
              </a:r>
              <a:endParaRPr lang="en-US" altLang="zh-CN" sz="2000" baseline="30000"/>
            </a:p>
          </p:txBody>
        </p:sp>
        <p:sp>
          <p:nvSpPr>
            <p:cNvPr id="11318" name="Line 71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Line 72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79"/>
          <p:cNvGrpSpPr>
            <a:grpSpLocks/>
          </p:cNvGrpSpPr>
          <p:nvPr/>
        </p:nvGrpSpPr>
        <p:grpSpPr bwMode="auto">
          <a:xfrm>
            <a:off x="3808413" y="3589338"/>
            <a:ext cx="1093787" cy="376237"/>
            <a:chOff x="921" y="2523"/>
            <a:chExt cx="689" cy="237"/>
          </a:xfrm>
        </p:grpSpPr>
        <p:sp>
          <p:nvSpPr>
            <p:cNvPr id="11314" name="Text Box 80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4</a:t>
              </a:r>
              <a:endParaRPr lang="en-US" altLang="zh-CN" sz="2000" baseline="30000"/>
            </a:p>
          </p:txBody>
        </p:sp>
        <p:sp>
          <p:nvSpPr>
            <p:cNvPr id="11315" name="Line 81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Line 82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83"/>
          <p:cNvGrpSpPr>
            <a:grpSpLocks/>
          </p:cNvGrpSpPr>
          <p:nvPr/>
        </p:nvGrpSpPr>
        <p:grpSpPr bwMode="auto">
          <a:xfrm>
            <a:off x="2706688" y="4905375"/>
            <a:ext cx="1093787" cy="376238"/>
            <a:chOff x="921" y="2523"/>
            <a:chExt cx="689" cy="237"/>
          </a:xfrm>
        </p:grpSpPr>
        <p:sp>
          <p:nvSpPr>
            <p:cNvPr id="11311" name="Text Box 84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4</a:t>
              </a:r>
              <a:endParaRPr lang="en-US" altLang="zh-CN" sz="2000" baseline="30000"/>
            </a:p>
          </p:txBody>
        </p:sp>
        <p:sp>
          <p:nvSpPr>
            <p:cNvPr id="11312" name="Line 85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Line 86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87"/>
          <p:cNvGrpSpPr>
            <a:grpSpLocks/>
          </p:cNvGrpSpPr>
          <p:nvPr/>
        </p:nvGrpSpPr>
        <p:grpSpPr bwMode="auto">
          <a:xfrm>
            <a:off x="3779838" y="4032250"/>
            <a:ext cx="1093787" cy="376238"/>
            <a:chOff x="921" y="2523"/>
            <a:chExt cx="689" cy="237"/>
          </a:xfrm>
        </p:grpSpPr>
        <p:sp>
          <p:nvSpPr>
            <p:cNvPr id="11308" name="Text Box 88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4</a:t>
              </a:r>
              <a:endParaRPr lang="en-US" altLang="zh-CN" sz="2000" baseline="30000"/>
            </a:p>
          </p:txBody>
        </p:sp>
        <p:sp>
          <p:nvSpPr>
            <p:cNvPr id="11309" name="Line 89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Line 90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91"/>
          <p:cNvGrpSpPr>
            <a:grpSpLocks/>
          </p:cNvGrpSpPr>
          <p:nvPr/>
        </p:nvGrpSpPr>
        <p:grpSpPr bwMode="auto">
          <a:xfrm>
            <a:off x="2711450" y="4462463"/>
            <a:ext cx="1093788" cy="376237"/>
            <a:chOff x="921" y="2523"/>
            <a:chExt cx="689" cy="237"/>
          </a:xfrm>
        </p:grpSpPr>
        <p:sp>
          <p:nvSpPr>
            <p:cNvPr id="11305" name="Text Box 92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4</a:t>
              </a:r>
              <a:endParaRPr lang="en-US" altLang="zh-CN" sz="2000" baseline="30000"/>
            </a:p>
          </p:txBody>
        </p:sp>
        <p:sp>
          <p:nvSpPr>
            <p:cNvPr id="11306" name="Line 93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Line 94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95"/>
          <p:cNvGrpSpPr>
            <a:grpSpLocks/>
          </p:cNvGrpSpPr>
          <p:nvPr/>
        </p:nvGrpSpPr>
        <p:grpSpPr bwMode="auto">
          <a:xfrm>
            <a:off x="3765550" y="5389563"/>
            <a:ext cx="1093788" cy="376237"/>
            <a:chOff x="921" y="2523"/>
            <a:chExt cx="689" cy="237"/>
          </a:xfrm>
        </p:grpSpPr>
        <p:sp>
          <p:nvSpPr>
            <p:cNvPr id="11302" name="Text Box 96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4</a:t>
              </a:r>
              <a:endParaRPr lang="en-US" altLang="zh-CN" sz="2000" baseline="30000"/>
            </a:p>
          </p:txBody>
        </p:sp>
        <p:sp>
          <p:nvSpPr>
            <p:cNvPr id="11303" name="Line 97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Line 98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206"/>
          <p:cNvGrpSpPr>
            <a:grpSpLocks/>
          </p:cNvGrpSpPr>
          <p:nvPr/>
        </p:nvGrpSpPr>
        <p:grpSpPr bwMode="auto">
          <a:xfrm>
            <a:off x="323850" y="1268413"/>
            <a:ext cx="2519363" cy="1446212"/>
            <a:chOff x="204" y="1090"/>
            <a:chExt cx="1406" cy="848"/>
          </a:xfrm>
        </p:grpSpPr>
        <p:sp>
          <p:nvSpPr>
            <p:cNvPr id="100" name="Text Box 205"/>
            <p:cNvSpPr txBox="1">
              <a:spLocks noChangeArrowheads="1"/>
            </p:cNvSpPr>
            <p:nvPr/>
          </p:nvSpPr>
          <p:spPr bwMode="auto">
            <a:xfrm>
              <a:off x="295" y="1090"/>
              <a:ext cx="1315" cy="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0" lang="en-US" altLang="zh-CN" sz="1000" b="1">
                  <a:ea typeface="黑体" pitchFamily="49" charset="-122"/>
                </a:rPr>
                <a:t>Title</a:t>
              </a:r>
              <a:r>
                <a:rPr kumimoji="0" lang="zh-CN" altLang="en-US" sz="1000" b="1">
                  <a:ea typeface="黑体" pitchFamily="49" charset="-122"/>
                </a:rPr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ea typeface="黑体" pitchFamily="49" charset="-122"/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  <a:ea typeface="黑体" pitchFamily="49" charset="-122"/>
                </a:rPr>
                <a:t>现代信息检索</a:t>
              </a:r>
              <a:r>
                <a:rPr kumimoji="0" lang="zh-CN" altLang="en-US" sz="1000" b="1">
                  <a:ea typeface="黑体" pitchFamily="49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ea typeface="黑体" pitchFamily="49" charset="-122"/>
                </a:rPr>
                <a:t>  </a:t>
              </a:r>
              <a:r>
                <a:rPr kumimoji="0" lang="en-US" altLang="zh-CN" sz="1000" b="1">
                  <a:ea typeface="黑体" pitchFamily="49" charset="-122"/>
                </a:rPr>
                <a:t>Content</a:t>
              </a:r>
              <a:r>
                <a:rPr kumimoji="0" lang="zh-CN" altLang="en-US" sz="1000" b="1">
                  <a:ea typeface="黑体" pitchFamily="49" charset="-122"/>
                </a:rPr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FF3300"/>
                  </a:solidFill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</a:rPr>
                <a:t>第一章：引论 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第二章：信息检索模型 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第三章：查询语言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</a:t>
              </a:r>
              <a:r>
                <a:rPr kumimoji="0" lang="en-US" altLang="zh-CN" sz="1000" b="1"/>
                <a:t>Anchor</a:t>
              </a:r>
              <a:r>
                <a:rPr kumimoji="0" lang="zh-CN" altLang="en-US" sz="1000" b="1"/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参考文献</a:t>
              </a:r>
              <a:endParaRPr kumimoji="0" lang="zh-CN" altLang="en-US" sz="1000" b="1">
                <a:ea typeface="黑体" pitchFamily="49" charset="-122"/>
              </a:endParaRPr>
            </a:p>
          </p:txBody>
        </p:sp>
        <p:sp>
          <p:nvSpPr>
            <p:cNvPr id="101" name="Text Box 204"/>
            <p:cNvSpPr txBox="1">
              <a:spLocks noChangeArrowheads="1"/>
            </p:cNvSpPr>
            <p:nvPr/>
          </p:nvSpPr>
          <p:spPr bwMode="auto">
            <a:xfrm>
              <a:off x="249" y="1162"/>
              <a:ext cx="1315" cy="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0" lang="en-US" altLang="zh-CN" sz="1000" b="1">
                  <a:ea typeface="黑体" pitchFamily="49" charset="-122"/>
                </a:rPr>
                <a:t>Title</a:t>
              </a:r>
              <a:r>
                <a:rPr kumimoji="0" lang="zh-CN" altLang="en-US" sz="1000" b="1">
                  <a:ea typeface="黑体" pitchFamily="49" charset="-122"/>
                </a:rPr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ea typeface="黑体" pitchFamily="49" charset="-122"/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  <a:ea typeface="黑体" pitchFamily="49" charset="-122"/>
                </a:rPr>
                <a:t>现代信息检索</a:t>
              </a:r>
              <a:r>
                <a:rPr kumimoji="0" lang="zh-CN" altLang="en-US" sz="1000" b="1">
                  <a:ea typeface="黑体" pitchFamily="49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ea typeface="黑体" pitchFamily="49" charset="-122"/>
                </a:rPr>
                <a:t>  </a:t>
              </a:r>
              <a:r>
                <a:rPr kumimoji="0" lang="en-US" altLang="zh-CN" sz="1000" b="1">
                  <a:ea typeface="黑体" pitchFamily="49" charset="-122"/>
                </a:rPr>
                <a:t>Content</a:t>
              </a:r>
              <a:r>
                <a:rPr kumimoji="0" lang="zh-CN" altLang="en-US" sz="1000" b="1">
                  <a:ea typeface="黑体" pitchFamily="49" charset="-122"/>
                </a:rPr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FF3300"/>
                  </a:solidFill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</a:rPr>
                <a:t>第一章：引论 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第二章：信息检索模型 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第三章：查询语言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</a:t>
              </a:r>
              <a:r>
                <a:rPr kumimoji="0" lang="en-US" altLang="zh-CN" sz="1000" b="1"/>
                <a:t>Anchor</a:t>
              </a:r>
              <a:r>
                <a:rPr kumimoji="0" lang="zh-CN" altLang="en-US" sz="1000" b="1"/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参考文献</a:t>
              </a:r>
              <a:endParaRPr kumimoji="0" lang="zh-CN" altLang="en-US" sz="1000" b="1">
                <a:ea typeface="黑体" pitchFamily="49" charset="-122"/>
              </a:endParaRPr>
            </a:p>
          </p:txBody>
        </p:sp>
        <p:sp>
          <p:nvSpPr>
            <p:cNvPr id="102" name="Text Box 203"/>
            <p:cNvSpPr txBox="1">
              <a:spLocks noChangeArrowheads="1"/>
            </p:cNvSpPr>
            <p:nvPr/>
          </p:nvSpPr>
          <p:spPr bwMode="auto">
            <a:xfrm>
              <a:off x="204" y="1207"/>
              <a:ext cx="1315" cy="7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1.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现代信息检索 </a:t>
              </a:r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    2.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封面图</a:t>
              </a:r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3. 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第一章：引论  </a:t>
              </a:r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4. 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第二章</a:t>
              </a:r>
              <a:r>
                <a:rPr kumimoji="0" lang="zh-CN" altLang="en-US" sz="1000" b="1" dirty="0" smtClean="0">
                  <a:solidFill>
                    <a:srgbClr val="990000"/>
                  </a:solidFill>
                </a:rPr>
                <a:t>：检索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模型  </a:t>
              </a:r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5. 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第三章：查询语言</a:t>
              </a:r>
              <a:endParaRPr kumimoji="0" lang="zh-CN" altLang="en-US" sz="1000" b="1" dirty="0"/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6. 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参考文献</a:t>
              </a:r>
              <a:endParaRPr kumimoji="0" lang="zh-CN" altLang="en-US" sz="1000" b="1" dirty="0"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23850" y="1771650"/>
            <a:ext cx="8569325" cy="39433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3600">
                <a:solidFill>
                  <a:srgbClr val="660033"/>
                </a:solidFill>
                <a:latin typeface="宋体" pitchFamily="2" charset="-122"/>
              </a:rPr>
              <a:t>若线性表中的数据元素相互之间可以</a:t>
            </a:r>
            <a:r>
              <a:rPr kumimoji="1" lang="zh-CN" altLang="en-US" sz="3600" b="1">
                <a:solidFill>
                  <a:srgbClr val="660033"/>
                </a:solidFill>
                <a:latin typeface="宋体" pitchFamily="2" charset="-122"/>
              </a:rPr>
              <a:t>比较</a:t>
            </a:r>
            <a:r>
              <a:rPr kumimoji="1" lang="zh-CN" altLang="en-US" sz="3600">
                <a:solidFill>
                  <a:srgbClr val="660033"/>
                </a:solidFill>
                <a:latin typeface="宋体" pitchFamily="2" charset="-122"/>
              </a:rPr>
              <a:t>，并且数据元素在线性表中</a:t>
            </a:r>
            <a:r>
              <a:rPr kumimoji="1" lang="zh-CN" altLang="en-US" sz="3600" b="1">
                <a:solidFill>
                  <a:srgbClr val="660033"/>
                </a:solidFill>
                <a:latin typeface="宋体" pitchFamily="2" charset="-122"/>
              </a:rPr>
              <a:t>依值非递减或非递增有序</a:t>
            </a:r>
            <a:r>
              <a:rPr kumimoji="1" lang="zh-CN" altLang="en-US" sz="3600">
                <a:solidFill>
                  <a:srgbClr val="660033"/>
                </a:solidFill>
                <a:latin typeface="宋体" pitchFamily="2" charset="-122"/>
              </a:rPr>
              <a:t>排列，即 </a:t>
            </a:r>
          </a:p>
          <a:p>
            <a:pPr>
              <a:lnSpc>
                <a:spcPct val="140000"/>
              </a:lnSpc>
            </a:pPr>
            <a:r>
              <a:rPr kumimoji="1" lang="en-US" altLang="zh-CN" sz="3600">
                <a:solidFill>
                  <a:srgbClr val="660033"/>
                </a:solidFill>
                <a:latin typeface="宋体" pitchFamily="2" charset="-122"/>
              </a:rPr>
              <a:t>a</a:t>
            </a:r>
            <a:r>
              <a:rPr kumimoji="1" lang="en-US" altLang="zh-CN" sz="3600" baseline="-25000">
                <a:solidFill>
                  <a:srgbClr val="660033"/>
                </a:solidFill>
                <a:latin typeface="宋体" pitchFamily="2" charset="-122"/>
              </a:rPr>
              <a:t>i</a:t>
            </a:r>
            <a:r>
              <a:rPr kumimoji="1" lang="en-US" altLang="zh-CN" sz="3600">
                <a:solidFill>
                  <a:srgbClr val="660033"/>
                </a:solidFill>
                <a:latin typeface="宋体" pitchFamily="2" charset="-122"/>
              </a:rPr>
              <a:t>≥a</a:t>
            </a:r>
            <a:r>
              <a:rPr kumimoji="1" lang="en-US" altLang="zh-CN" sz="3600" baseline="-25000">
                <a:solidFill>
                  <a:srgbClr val="660033"/>
                </a:solidFill>
                <a:latin typeface="宋体" pitchFamily="2" charset="-122"/>
              </a:rPr>
              <a:t>i-1</a:t>
            </a:r>
            <a:r>
              <a:rPr kumimoji="1" lang="en-US" altLang="zh-CN" sz="3600">
                <a:solidFill>
                  <a:srgbClr val="660033"/>
                </a:solidFill>
                <a:latin typeface="宋体" pitchFamily="2" charset="-122"/>
              </a:rPr>
              <a:t> </a:t>
            </a:r>
            <a:r>
              <a:rPr kumimoji="1" lang="zh-CN" altLang="en-US" sz="3600">
                <a:solidFill>
                  <a:srgbClr val="660033"/>
                </a:solidFill>
                <a:latin typeface="宋体" pitchFamily="2" charset="-122"/>
              </a:rPr>
              <a:t>或 </a:t>
            </a:r>
            <a:r>
              <a:rPr kumimoji="1" lang="en-US" altLang="zh-CN" sz="3600">
                <a:solidFill>
                  <a:srgbClr val="660033"/>
                </a:solidFill>
                <a:latin typeface="宋体" pitchFamily="2" charset="-122"/>
              </a:rPr>
              <a:t>a</a:t>
            </a:r>
            <a:r>
              <a:rPr kumimoji="1" lang="en-US" altLang="zh-CN" sz="3600" baseline="-25000">
                <a:solidFill>
                  <a:srgbClr val="660033"/>
                </a:solidFill>
                <a:latin typeface="宋体" pitchFamily="2" charset="-122"/>
              </a:rPr>
              <a:t>i</a:t>
            </a:r>
            <a:r>
              <a:rPr kumimoji="1" lang="en-US" altLang="zh-CN" sz="3600">
                <a:solidFill>
                  <a:srgbClr val="660033"/>
                </a:solidFill>
                <a:latin typeface="宋体" pitchFamily="2" charset="-122"/>
              </a:rPr>
              <a:t>≤a</a:t>
            </a:r>
            <a:r>
              <a:rPr kumimoji="1" lang="en-US" altLang="zh-CN" sz="3600" baseline="-25000">
                <a:solidFill>
                  <a:srgbClr val="660033"/>
                </a:solidFill>
                <a:latin typeface="宋体" pitchFamily="2" charset="-122"/>
              </a:rPr>
              <a:t>i-1</a:t>
            </a:r>
            <a:r>
              <a:rPr kumimoji="1" lang="en-US" altLang="zh-CN" sz="3600">
                <a:solidFill>
                  <a:srgbClr val="660033"/>
                </a:solidFill>
                <a:latin typeface="宋体" pitchFamily="2" charset="-122"/>
              </a:rPr>
              <a:t>(i = 2,3,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…</a:t>
            </a:r>
            <a:r>
              <a:rPr kumimoji="1" lang="en-US" altLang="zh-CN" sz="3600">
                <a:solidFill>
                  <a:srgbClr val="660033"/>
                </a:solidFill>
                <a:latin typeface="宋体" pitchFamily="2" charset="-122"/>
              </a:rPr>
              <a:t>, n)</a:t>
            </a:r>
            <a:r>
              <a:rPr kumimoji="1" lang="zh-CN" altLang="en-US" sz="3600">
                <a:solidFill>
                  <a:srgbClr val="660033"/>
                </a:solidFill>
                <a:latin typeface="宋体" pitchFamily="2" charset="-122"/>
              </a:rPr>
              <a:t>，则称该线性表为</a:t>
            </a:r>
            <a:r>
              <a:rPr kumimoji="1" lang="zh-CN" altLang="en-US" sz="3600" b="1">
                <a:solidFill>
                  <a:srgbClr val="FF33CC"/>
                </a:solidFill>
                <a:latin typeface="宋体" pitchFamily="2" charset="-122"/>
              </a:rPr>
              <a:t>有序表</a:t>
            </a:r>
            <a:r>
              <a:rPr kumimoji="1" lang="en-US" altLang="zh-CN" sz="3600" b="1">
                <a:solidFill>
                  <a:srgbClr val="660033"/>
                </a:solidFill>
                <a:latin typeface="宋体" pitchFamily="2" charset="-122"/>
              </a:rPr>
              <a:t>(Ordered List)</a:t>
            </a:r>
            <a:r>
              <a:rPr kumimoji="1" lang="zh-CN" altLang="en-US" sz="36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38138" y="577850"/>
            <a:ext cx="7042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试改变结构，以</a:t>
            </a:r>
            <a:r>
              <a:rPr kumimoji="1" lang="zh-CN" altLang="en-US" sz="36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有序表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表示集合。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2707" y="5850689"/>
            <a:ext cx="8510663" cy="69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例如</a:t>
            </a:r>
            <a:r>
              <a:rPr kumimoji="1" lang="zh-CN" altLang="en-US" sz="3600" dirty="0" smtClean="0">
                <a:latin typeface="Times New Roman" pitchFamily="18" charset="0"/>
              </a:rPr>
              <a:t>：（</a:t>
            </a:r>
            <a:r>
              <a:rPr kumimoji="1" lang="en-US" altLang="zh-CN" sz="3600" b="1" dirty="0">
                <a:latin typeface="Times New Roman" pitchFamily="18" charset="0"/>
              </a:rPr>
              <a:t>2</a:t>
            </a:r>
            <a:r>
              <a:rPr kumimoji="1" lang="zh-CN" altLang="en-US" sz="3600" b="1" dirty="0">
                <a:latin typeface="Times New Roman" pitchFamily="18" charset="0"/>
              </a:rPr>
              <a:t>，</a:t>
            </a:r>
            <a:r>
              <a:rPr kumimoji="1" lang="en-US" altLang="zh-CN" sz="3600" b="1" dirty="0">
                <a:latin typeface="Times New Roman" pitchFamily="18" charset="0"/>
              </a:rPr>
              <a:t>3</a:t>
            </a:r>
            <a:r>
              <a:rPr kumimoji="1" lang="zh-CN" altLang="en-US" sz="3600" b="1" dirty="0">
                <a:latin typeface="Times New Roman" pitchFamily="18" charset="0"/>
              </a:rPr>
              <a:t>，</a:t>
            </a:r>
            <a:r>
              <a:rPr kumimoji="1" lang="en-US" altLang="zh-CN" sz="3600" b="1" dirty="0">
                <a:latin typeface="Times New Roman" pitchFamily="18" charset="0"/>
              </a:rPr>
              <a:t>3</a:t>
            </a:r>
            <a:r>
              <a:rPr kumimoji="1" lang="zh-CN" altLang="en-US" sz="3600" b="1" dirty="0">
                <a:latin typeface="Times New Roman" pitchFamily="18" charset="0"/>
              </a:rPr>
              <a:t>，</a:t>
            </a:r>
            <a:r>
              <a:rPr kumimoji="1" lang="en-US" altLang="zh-CN" sz="3600" b="1" dirty="0">
                <a:latin typeface="Times New Roman" pitchFamily="18" charset="0"/>
              </a:rPr>
              <a:t>5</a:t>
            </a:r>
            <a:r>
              <a:rPr kumimoji="1" lang="zh-CN" altLang="en-US" sz="3600" b="1" dirty="0">
                <a:latin typeface="Times New Roman" pitchFamily="18" charset="0"/>
              </a:rPr>
              <a:t>，</a:t>
            </a:r>
            <a:r>
              <a:rPr kumimoji="1" lang="en-US" altLang="zh-CN" sz="3600" b="1" dirty="0">
                <a:latin typeface="Times New Roman" pitchFamily="18" charset="0"/>
              </a:rPr>
              <a:t>6</a:t>
            </a:r>
            <a:r>
              <a:rPr kumimoji="1" lang="zh-CN" altLang="en-US" sz="3600" b="1" dirty="0">
                <a:latin typeface="Times New Roman" pitchFamily="18" charset="0"/>
              </a:rPr>
              <a:t>，</a:t>
            </a:r>
            <a:r>
              <a:rPr kumimoji="1" lang="en-US" altLang="zh-CN" sz="3600" b="1" dirty="0">
                <a:latin typeface="Times New Roman" pitchFamily="18" charset="0"/>
              </a:rPr>
              <a:t>6</a:t>
            </a:r>
            <a:r>
              <a:rPr kumimoji="1" lang="zh-CN" altLang="en-US" sz="3600" b="1" dirty="0">
                <a:latin typeface="Times New Roman" pitchFamily="18" charset="0"/>
              </a:rPr>
              <a:t>，</a:t>
            </a:r>
            <a:r>
              <a:rPr kumimoji="1" lang="en-US" altLang="zh-CN" sz="3600" b="1" dirty="0">
                <a:latin typeface="Times New Roman" pitchFamily="18" charset="0"/>
              </a:rPr>
              <a:t>6</a:t>
            </a:r>
            <a:r>
              <a:rPr kumimoji="1" lang="zh-CN" altLang="en-US" sz="3600" b="1" dirty="0">
                <a:latin typeface="Times New Roman" pitchFamily="18" charset="0"/>
              </a:rPr>
              <a:t>，</a:t>
            </a:r>
            <a:r>
              <a:rPr kumimoji="1" lang="en-US" altLang="zh-CN" sz="3600" b="1" dirty="0">
                <a:latin typeface="Times New Roman" pitchFamily="18" charset="0"/>
              </a:rPr>
              <a:t>8</a:t>
            </a:r>
            <a:r>
              <a:rPr kumimoji="1" lang="zh-CN" altLang="en-US" sz="3600" b="1" dirty="0">
                <a:latin typeface="Times New Roman" pitchFamily="18" charset="0"/>
              </a:rPr>
              <a:t>，</a:t>
            </a:r>
            <a:r>
              <a:rPr kumimoji="1" lang="en-US" altLang="zh-CN" sz="3600" b="1" dirty="0">
                <a:latin typeface="Times New Roman" pitchFamily="18" charset="0"/>
              </a:rPr>
              <a:t>12</a:t>
            </a:r>
            <a:r>
              <a:rPr kumimoji="1" lang="zh-CN" altLang="en-US" sz="3600" dirty="0">
                <a:latin typeface="Times New Roman" pitchFamily="18" charset="0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04800" y="5156200"/>
            <a:ext cx="7969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  <a:r>
              <a:rPr kumimoji="1" lang="zh-CN" altLang="en-US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endParaRPr kumimoji="1" lang="zh-CN" altLang="en-US" sz="2400" smtClean="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81000" y="990600"/>
            <a:ext cx="8458200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600" dirty="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3600" dirty="0" smtClean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归并两个“其数据元素按值非递减有序排列”的</a:t>
            </a:r>
            <a:r>
              <a:rPr kumimoji="1" lang="zh-CN" altLang="en-US" sz="3600" dirty="0" smtClean="0">
                <a:solidFill>
                  <a:srgbClr val="FF5555"/>
                </a:solidFill>
                <a:latin typeface="Times New Roman" pitchFamily="18" charset="0"/>
                <a:ea typeface="楷体_GB2312" pitchFamily="49" charset="-122"/>
              </a:rPr>
              <a:t>有序表</a:t>
            </a:r>
            <a:r>
              <a:rPr kumimoji="1" lang="zh-CN" altLang="en-US" sz="3600" dirty="0" smtClean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dirty="0" smtClean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LA </a:t>
            </a:r>
            <a:r>
              <a:rPr kumimoji="1" lang="zh-CN" altLang="en-US" sz="3600" dirty="0" smtClean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3600" b="1" dirty="0" smtClean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LB</a:t>
            </a:r>
            <a:r>
              <a:rPr kumimoji="1" lang="zh-CN" altLang="en-US" sz="3600" dirty="0" smtClean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，求得有序表 </a:t>
            </a:r>
            <a:r>
              <a:rPr kumimoji="1" lang="en-US" altLang="zh-CN" sz="3600" b="1" dirty="0" smtClean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LC </a:t>
            </a:r>
            <a:r>
              <a:rPr kumimoji="1" lang="zh-CN" altLang="en-US" sz="3600" dirty="0" smtClean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也具有同样特性。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04800" y="3124200"/>
            <a:ext cx="8839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设  </a:t>
            </a:r>
            <a:r>
              <a:rPr kumimoji="1" lang="zh-CN" altLang="en-US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La</a:t>
            </a:r>
            <a:r>
              <a:rPr kumimoji="1" lang="en-US" altLang="zh-CN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= (a</a:t>
            </a:r>
            <a:r>
              <a:rPr kumimoji="1" lang="en-US" altLang="zh-CN" sz="3200" baseline="-250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200" b="1" baseline="-250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, …, a</a:t>
            </a:r>
            <a:r>
              <a:rPr kumimoji="1" lang="en-US" altLang="zh-CN" sz="3200" baseline="-250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),  </a:t>
            </a:r>
            <a:r>
              <a:rPr kumimoji="1" lang="en-US" altLang="zh-CN" sz="32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Lb</a:t>
            </a:r>
            <a:r>
              <a:rPr kumimoji="1" lang="en-US" altLang="zh-CN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= (b</a:t>
            </a:r>
            <a:r>
              <a:rPr kumimoji="1" lang="en-US" altLang="zh-CN" sz="3200" baseline="-250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3200" b="1" baseline="-250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, …, b</a:t>
            </a:r>
            <a:r>
              <a:rPr kumimoji="1" lang="en-US" altLang="zh-CN" sz="3200" baseline="-250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32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Lc</a:t>
            </a:r>
            <a:r>
              <a:rPr kumimoji="1" lang="en-US" altLang="zh-CN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= (c</a:t>
            </a:r>
            <a:r>
              <a:rPr kumimoji="1" lang="en-US" altLang="zh-CN" sz="3200" baseline="-250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3200" b="1" baseline="-250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, …, c</a:t>
            </a:r>
            <a:r>
              <a:rPr kumimoji="1" lang="en-US" altLang="zh-CN" sz="3200" baseline="-250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m+n</a:t>
            </a:r>
            <a:r>
              <a:rPr kumimoji="1" lang="en-US" altLang="zh-CN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且</a:t>
            </a:r>
            <a:r>
              <a:rPr kumimoji="1" lang="zh-CN" altLang="en-US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已由</a:t>
            </a:r>
            <a:r>
              <a:rPr kumimoji="1" lang="en-US" altLang="zh-CN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(a</a:t>
            </a:r>
            <a:r>
              <a:rPr kumimoji="1" lang="en-US" altLang="zh-CN" sz="3200" baseline="-250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, …, a</a:t>
            </a:r>
            <a:r>
              <a:rPr kumimoji="1" lang="en-US" altLang="zh-CN" sz="3200" baseline="-250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(b</a:t>
            </a:r>
            <a:r>
              <a:rPr kumimoji="1" lang="en-US" altLang="zh-CN" sz="3200" baseline="-250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, …,b</a:t>
            </a:r>
            <a:r>
              <a:rPr kumimoji="1" lang="en-US" altLang="zh-CN" sz="3200" baseline="-250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j-1</a:t>
            </a:r>
            <a:r>
              <a:rPr kumimoji="1" lang="en-US" altLang="zh-CN" sz="32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2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归并得</a:t>
            </a:r>
            <a:r>
              <a:rPr kumimoji="1" lang="zh-CN" altLang="en-US" sz="3200" b="1" baseline="-250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(c</a:t>
            </a:r>
            <a:r>
              <a:rPr kumimoji="1" lang="en-US" altLang="zh-CN" sz="3200" baseline="-250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, …, c</a:t>
            </a:r>
            <a:r>
              <a:rPr kumimoji="1" lang="en-US" altLang="zh-CN" sz="3200" baseline="-250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k-1</a:t>
            </a:r>
            <a:r>
              <a:rPr kumimoji="1" lang="en-US" altLang="zh-CN" sz="32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3200" b="1" baseline="-25000" smtClean="0">
              <a:solidFill>
                <a:srgbClr val="660033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05824" name="Object 1024"/>
          <p:cNvGraphicFramePr>
            <a:graphicFrameLocks noChangeAspect="1"/>
          </p:cNvGraphicFramePr>
          <p:nvPr/>
        </p:nvGraphicFramePr>
        <p:xfrm>
          <a:off x="1587500" y="5334000"/>
          <a:ext cx="2679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4" name="公式" r:id="rId4" imgW="2679480" imgH="1143000" progId="Equation.3">
                  <p:embed/>
                </p:oleObj>
              </mc:Choice>
              <mc:Fallback>
                <p:oleObj name="公式" r:id="rId4" imgW="2679480" imgH="1143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5334000"/>
                        <a:ext cx="2679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4783138" y="5486400"/>
            <a:ext cx="298926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k = 1, 2, …, m+n</a:t>
            </a:r>
            <a:endParaRPr kumimoji="1" lang="en-US" altLang="zh-CN" sz="3200" smtClean="0">
              <a:solidFill>
                <a:srgbClr val="333333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68313" y="260350"/>
            <a:ext cx="25923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 dirty="0" smtClean="0">
                <a:solidFill>
                  <a:srgbClr val="008080"/>
                </a:solidFill>
                <a:latin typeface="Times New Roman" pitchFamily="18" charset="0"/>
                <a:ea typeface="隶书" pitchFamily="49" charset="-122"/>
              </a:rPr>
              <a:t>例</a:t>
            </a:r>
            <a:r>
              <a:rPr kumimoji="1" lang="zh-CN" altLang="en-US" sz="4400" b="1" dirty="0" smtClean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400" b="1" dirty="0" smtClean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2-2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30723" grpId="0" autoUpdateAnimBg="0"/>
      <p:bldP spid="307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3058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．初始化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LC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为空表；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212725" y="76200"/>
            <a:ext cx="36131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5400" smtClean="0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基本操作：</a:t>
            </a:r>
            <a:endParaRPr kumimoji="1" lang="zh-CN" altLang="en-US" sz="2400" smtClean="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457200" y="1676400"/>
            <a:ext cx="80772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．分别从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LA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LB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中取得当前元素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200" baseline="-250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3200" baseline="-250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457200" y="2362200"/>
            <a:ext cx="78930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．若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200" baseline="-250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20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3200" baseline="-250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，则将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200" baseline="-250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插入到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LC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中，否则将</a:t>
            </a:r>
          </a:p>
          <a:p>
            <a:pPr>
              <a:lnSpc>
                <a:spcPct val="140000"/>
              </a:lnSpc>
            </a:pP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3200" baseline="-250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插入到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LC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中；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457200" y="3730625"/>
            <a:ext cx="7950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．重复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两步，直至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LA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或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中元素</a:t>
            </a:r>
          </a:p>
          <a:p>
            <a:pPr>
              <a:lnSpc>
                <a:spcPct val="140000"/>
              </a:lnSpc>
            </a:pP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    被取完为止；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457200" y="5095875"/>
            <a:ext cx="7950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．将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LA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表或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表中剩余元素复制插入到</a:t>
            </a:r>
          </a:p>
          <a:p>
            <a:pPr>
              <a:lnSpc>
                <a:spcPct val="140000"/>
              </a:lnSpc>
            </a:pP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LC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表中。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3573463"/>
            <a:ext cx="9144000" cy="25193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 smtClean="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133350"/>
            <a:ext cx="8534400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200" b="1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void</a:t>
            </a:r>
            <a:r>
              <a:rPr kumimoji="1" lang="en-US" altLang="zh-CN" sz="32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 MergeList(List La, List Lb, List </a:t>
            </a:r>
            <a:r>
              <a:rPr kumimoji="1" lang="en-US" altLang="zh-CN" sz="3200" b="1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2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Lc) </a:t>
            </a:r>
            <a:r>
              <a:rPr kumimoji="1" lang="en-US" altLang="zh-CN" sz="3200" b="1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 b="1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本算法将非递减的有序表 </a:t>
            </a:r>
            <a:r>
              <a:rPr kumimoji="1" lang="en-US" altLang="zh-CN" sz="28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La </a:t>
            </a:r>
            <a:r>
              <a:rPr kumimoji="1" lang="zh-CN" altLang="en-US" sz="28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28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r>
              <a:rPr kumimoji="1" lang="zh-CN" altLang="en-US" sz="28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归并为 </a:t>
            </a:r>
            <a:r>
              <a:rPr kumimoji="1" lang="en-US" altLang="zh-CN" sz="28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Lc</a:t>
            </a:r>
            <a:endParaRPr kumimoji="1" lang="en-US" altLang="zh-CN" sz="3200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4000" b="1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6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 // merge_list</a:t>
            </a:r>
          </a:p>
        </p:txBody>
      </p:sp>
      <p:sp>
        <p:nvSpPr>
          <p:cNvPr id="31748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2000" y="3565525"/>
            <a:ext cx="68278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while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((i &lt;= La_len) </a:t>
            </a: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&amp;&amp;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(j &lt;= Lb_len)) 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{  </a:t>
            </a:r>
            <a:r>
              <a:rPr kumimoji="1" lang="en-US" altLang="zh-CN" sz="3200" b="1" smtClean="0">
                <a:solidFill>
                  <a:srgbClr val="FF5555"/>
                </a:solidFill>
                <a:latin typeface="Times New Roman" pitchFamily="18" charset="0"/>
                <a:ea typeface="楷体_GB2312" pitchFamily="49" charset="-122"/>
              </a:rPr>
              <a:t>// La </a:t>
            </a:r>
            <a:r>
              <a:rPr kumimoji="1" lang="zh-CN" altLang="en-US" sz="3200" b="1" smtClean="0">
                <a:solidFill>
                  <a:srgbClr val="FF5555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3200" b="1" smtClean="0">
                <a:solidFill>
                  <a:srgbClr val="FF5555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r>
              <a:rPr kumimoji="1" lang="zh-CN" altLang="en-US" sz="3200" b="1" smtClean="0">
                <a:solidFill>
                  <a:srgbClr val="FF5555"/>
                </a:solidFill>
                <a:latin typeface="Times New Roman" pitchFamily="18" charset="0"/>
                <a:ea typeface="楷体_GB2312" pitchFamily="49" charset="-122"/>
              </a:rPr>
              <a:t>均不空</a:t>
            </a:r>
            <a:r>
              <a:rPr kumimoji="1" lang="zh-CN" altLang="en-US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while 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(i&lt;=La_len){</a:t>
            </a: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若 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La </a:t>
            </a:r>
            <a:r>
              <a:rPr kumimoji="1" lang="zh-CN" altLang="en-US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不空 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while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(j&lt;=Lb_len) { // </a:t>
            </a:r>
            <a:r>
              <a:rPr kumimoji="1" lang="zh-CN" altLang="en-US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若 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r>
              <a:rPr kumimoji="1" lang="zh-CN" altLang="en-US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不空 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762000" y="1247775"/>
            <a:ext cx="60960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20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InitList(Lc);  // </a:t>
            </a:r>
            <a:r>
              <a:rPr kumimoji="1" lang="zh-CN" altLang="en-US" sz="320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构造空的线性表 </a:t>
            </a:r>
            <a:r>
              <a:rPr kumimoji="1" lang="en-US" altLang="zh-CN" sz="320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Lc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i = j = 1;    k = 0;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La_len = ListLength(La);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Lb_len = ListLength(Lb);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26"/>
          <p:cNvSpPr>
            <a:spLocks noChangeArrowheads="1"/>
          </p:cNvSpPr>
          <p:nvPr/>
        </p:nvSpPr>
        <p:spPr bwMode="auto">
          <a:xfrm>
            <a:off x="974725" y="381000"/>
            <a:ext cx="7026275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 // La </a:t>
            </a:r>
            <a:r>
              <a:rPr kumimoji="1" lang="zh-CN" altLang="en-US" sz="36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36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r>
              <a:rPr kumimoji="1" lang="zh-CN" altLang="en-US" sz="36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均不空，</a:t>
            </a:r>
            <a:r>
              <a:rPr kumimoji="1" lang="en-US" altLang="zh-CN" sz="36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i = j = 1, k = 0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smtClean="0">
                <a:solidFill>
                  <a:srgbClr val="9A009A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GetElem(La, i, ai);    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 GetElem(Lb, j, bj);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60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 (ai &lt;= bj) </a:t>
            </a:r>
            <a:r>
              <a:rPr kumimoji="1" lang="en-US" altLang="zh-CN" sz="3600" b="1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{  </a:t>
            </a:r>
            <a:r>
              <a:rPr kumimoji="1" lang="en-US" altLang="zh-CN" sz="360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60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将 </a:t>
            </a:r>
            <a:r>
              <a:rPr kumimoji="1" lang="en-US" altLang="zh-CN" sz="360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ai </a:t>
            </a:r>
            <a:r>
              <a:rPr kumimoji="1" lang="zh-CN" altLang="en-US" sz="360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插入到 </a:t>
            </a:r>
            <a:r>
              <a:rPr kumimoji="1" lang="en-US" altLang="zh-CN" sz="360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Lc </a:t>
            </a:r>
            <a:r>
              <a:rPr kumimoji="1" lang="zh-CN" altLang="en-US" sz="360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中</a:t>
            </a:r>
            <a:endParaRPr kumimoji="1" lang="zh-CN" altLang="en-US" sz="3600" b="1" smtClean="0">
              <a:solidFill>
                <a:srgbClr val="0066FF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60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ListInsert(Lc, ++k, ai);  ++i; </a:t>
            </a:r>
            <a:r>
              <a:rPr kumimoji="1" lang="en-US" altLang="zh-CN" sz="3600" b="1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endParaRPr kumimoji="1" lang="en-US" altLang="zh-CN" sz="3600" smtClean="0">
              <a:solidFill>
                <a:srgbClr val="0066FF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600" b="1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else {</a:t>
            </a:r>
            <a:r>
              <a:rPr kumimoji="1" lang="en-US" altLang="zh-CN" sz="360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   // </a:t>
            </a:r>
            <a:r>
              <a:rPr kumimoji="1" lang="zh-CN" altLang="en-US" sz="360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将 </a:t>
            </a:r>
            <a:r>
              <a:rPr kumimoji="1" lang="en-US" altLang="zh-CN" sz="360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bj </a:t>
            </a:r>
            <a:r>
              <a:rPr kumimoji="1" lang="zh-CN" altLang="en-US" sz="360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插入到 </a:t>
            </a:r>
            <a:r>
              <a:rPr kumimoji="1" lang="en-US" altLang="zh-CN" sz="360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Lc </a:t>
            </a:r>
            <a:r>
              <a:rPr kumimoji="1" lang="zh-CN" altLang="en-US" sz="360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中</a:t>
            </a:r>
          </a:p>
          <a:p>
            <a:pPr>
              <a:lnSpc>
                <a:spcPct val="150000"/>
              </a:lnSpc>
            </a:pPr>
            <a:r>
              <a:rPr kumimoji="1" lang="zh-CN" altLang="en-US" sz="360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ListInsert(Lc, ++k, bj);  ++j; </a:t>
            </a:r>
            <a:r>
              <a:rPr kumimoji="1" lang="en-US" altLang="zh-CN" sz="3600" b="1" smtClean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820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0" y="3573463"/>
            <a:ext cx="9144000" cy="25193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 smtClean="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304800" y="133350"/>
            <a:ext cx="8534400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200" b="1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void</a:t>
            </a:r>
            <a:r>
              <a:rPr kumimoji="1" lang="en-US" altLang="zh-CN" sz="32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 MergeList(List La, List Lb, List </a:t>
            </a:r>
            <a:r>
              <a:rPr kumimoji="1" lang="en-US" altLang="zh-CN" sz="3200" b="1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2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Lc) </a:t>
            </a:r>
            <a:r>
              <a:rPr kumimoji="1" lang="en-US" altLang="zh-CN" sz="3200" b="1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 b="1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本算法将非递减的有序表 </a:t>
            </a:r>
            <a:r>
              <a:rPr kumimoji="1" lang="en-US" altLang="zh-CN" sz="28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La </a:t>
            </a:r>
            <a:r>
              <a:rPr kumimoji="1" lang="zh-CN" altLang="en-US" sz="28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28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r>
              <a:rPr kumimoji="1" lang="zh-CN" altLang="en-US" sz="28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归并为 </a:t>
            </a:r>
            <a:r>
              <a:rPr kumimoji="1" lang="en-US" altLang="zh-CN" sz="28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Lc</a:t>
            </a:r>
            <a:endParaRPr kumimoji="1" lang="en-US" altLang="zh-CN" sz="3200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4000" b="1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6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 // merge_list</a:t>
            </a:r>
          </a:p>
        </p:txBody>
      </p:sp>
      <p:sp>
        <p:nvSpPr>
          <p:cNvPr id="199684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2000" y="3565525"/>
            <a:ext cx="68278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while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((i &lt;= La_len) </a:t>
            </a: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&amp;&amp;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(j &lt;= Lb_len)) 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{  </a:t>
            </a:r>
            <a:r>
              <a:rPr kumimoji="1" lang="en-US" altLang="zh-CN" sz="32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// La </a:t>
            </a:r>
            <a:r>
              <a:rPr kumimoji="1" lang="zh-CN" altLang="en-US" sz="32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32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r>
              <a:rPr kumimoji="1" lang="zh-CN" altLang="en-US" sz="32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均不空</a:t>
            </a:r>
            <a:r>
              <a:rPr kumimoji="1" lang="zh-CN" altLang="en-US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while 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(i&lt;=La_len){</a:t>
            </a: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200" smtClean="0">
                <a:solidFill>
                  <a:srgbClr val="FF5555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 smtClean="0">
                <a:solidFill>
                  <a:srgbClr val="FF5555"/>
                </a:solidFill>
                <a:latin typeface="Times New Roman" pitchFamily="18" charset="0"/>
                <a:ea typeface="楷体_GB2312" pitchFamily="49" charset="-122"/>
              </a:rPr>
              <a:t>若 </a:t>
            </a:r>
            <a:r>
              <a:rPr kumimoji="1" lang="en-US" altLang="zh-CN" sz="3200" smtClean="0">
                <a:solidFill>
                  <a:srgbClr val="FF5555"/>
                </a:solidFill>
                <a:latin typeface="Times New Roman" pitchFamily="18" charset="0"/>
                <a:ea typeface="楷体_GB2312" pitchFamily="49" charset="-122"/>
              </a:rPr>
              <a:t>La </a:t>
            </a:r>
            <a:r>
              <a:rPr kumimoji="1" lang="zh-CN" altLang="en-US" sz="3200" smtClean="0">
                <a:solidFill>
                  <a:srgbClr val="FF5555"/>
                </a:solidFill>
                <a:latin typeface="Times New Roman" pitchFamily="18" charset="0"/>
                <a:ea typeface="楷体_GB2312" pitchFamily="49" charset="-122"/>
              </a:rPr>
              <a:t>不空</a:t>
            </a:r>
            <a:r>
              <a:rPr kumimoji="1" lang="zh-CN" altLang="en-US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while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(j&lt;=Lb_len) { </a:t>
            </a:r>
            <a:r>
              <a:rPr kumimoji="1" lang="en-US" altLang="zh-CN" sz="3200" smtClean="0">
                <a:solidFill>
                  <a:srgbClr val="FF5555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 smtClean="0">
                <a:solidFill>
                  <a:srgbClr val="FF5555"/>
                </a:solidFill>
                <a:latin typeface="Times New Roman" pitchFamily="18" charset="0"/>
                <a:ea typeface="楷体_GB2312" pitchFamily="49" charset="-122"/>
              </a:rPr>
              <a:t>若 </a:t>
            </a:r>
            <a:r>
              <a:rPr kumimoji="1" lang="en-US" altLang="zh-CN" sz="3200" smtClean="0">
                <a:solidFill>
                  <a:srgbClr val="FF5555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r>
              <a:rPr kumimoji="1" lang="zh-CN" altLang="en-US" sz="3200" smtClean="0">
                <a:solidFill>
                  <a:srgbClr val="FF5555"/>
                </a:solidFill>
                <a:latin typeface="Times New Roman" pitchFamily="18" charset="0"/>
                <a:ea typeface="楷体_GB2312" pitchFamily="49" charset="-122"/>
              </a:rPr>
              <a:t>不空</a:t>
            </a:r>
            <a:r>
              <a:rPr kumimoji="1" lang="zh-CN" altLang="en-US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762000" y="1247775"/>
            <a:ext cx="60960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20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InitList(Lc);  // </a:t>
            </a:r>
            <a:r>
              <a:rPr kumimoji="1" lang="zh-CN" altLang="en-US" sz="320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构造空的线性表 </a:t>
            </a:r>
            <a:r>
              <a:rPr kumimoji="1" lang="en-US" altLang="zh-CN" sz="320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Lc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i = j = 1;    k = 0;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La_len = ListLength(La);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Lb_len = ListLength(Lb);</a:t>
            </a:r>
          </a:p>
        </p:txBody>
      </p:sp>
    </p:spTree>
    <p:extLst>
      <p:ext uri="{BB962C8B-B14F-4D97-AF65-F5344CB8AC3E}">
        <p14:creationId xmlns:p14="http://schemas.microsoft.com/office/powerpoint/2010/main" val="2772193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3492500" y="404813"/>
            <a:ext cx="3600450" cy="2557462"/>
            <a:chOff x="657" y="1480"/>
            <a:chExt cx="2268" cy="1611"/>
          </a:xfrm>
        </p:grpSpPr>
        <p:grpSp>
          <p:nvGrpSpPr>
            <p:cNvPr id="11347" name="Group 3"/>
            <p:cNvGrpSpPr>
              <a:grpSpLocks/>
            </p:cNvGrpSpPr>
            <p:nvPr/>
          </p:nvGrpSpPr>
          <p:grpSpPr bwMode="auto">
            <a:xfrm>
              <a:off x="657" y="1480"/>
              <a:ext cx="2268" cy="1611"/>
              <a:chOff x="657" y="1661"/>
              <a:chExt cx="2268" cy="1611"/>
            </a:xfrm>
          </p:grpSpPr>
          <p:grpSp>
            <p:nvGrpSpPr>
              <p:cNvPr id="11350" name="Group 4"/>
              <p:cNvGrpSpPr>
                <a:grpSpLocks/>
              </p:cNvGrpSpPr>
              <p:nvPr/>
            </p:nvGrpSpPr>
            <p:grpSpPr bwMode="auto">
              <a:xfrm>
                <a:off x="657" y="1661"/>
                <a:ext cx="2268" cy="1611"/>
                <a:chOff x="1519" y="1864"/>
                <a:chExt cx="2268" cy="1611"/>
              </a:xfrm>
            </p:grpSpPr>
            <p:sp>
              <p:nvSpPr>
                <p:cNvPr id="11355" name="AutoShape 5"/>
                <p:cNvSpPr>
                  <a:spLocks noChangeArrowheads="1"/>
                </p:cNvSpPr>
                <p:nvPr/>
              </p:nvSpPr>
              <p:spPr bwMode="auto">
                <a:xfrm>
                  <a:off x="1837" y="2160"/>
                  <a:ext cx="1859" cy="1315"/>
                </a:xfrm>
                <a:prstGeom prst="bracketPair">
                  <a:avLst>
                    <a:gd name="adj" fmla="val 5931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5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82" y="1864"/>
                  <a:ext cx="19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/>
                    <a:t> k</a:t>
                  </a:r>
                  <a:r>
                    <a:rPr lang="en-US" altLang="zh-CN" sz="2800" i="1" baseline="-25000"/>
                    <a:t>1</a:t>
                  </a:r>
                  <a:r>
                    <a:rPr lang="en-US" altLang="zh-CN" sz="2000" b="1"/>
                    <a:t>   …   k</a:t>
                  </a:r>
                  <a:r>
                    <a:rPr lang="en-US" altLang="zh-CN" sz="2800" i="1" baseline="-25000"/>
                    <a:t>j</a:t>
                  </a:r>
                  <a:r>
                    <a:rPr lang="en-US" altLang="zh-CN" sz="2000" b="1"/>
                    <a:t>    …     k</a:t>
                  </a:r>
                  <a:r>
                    <a:rPr lang="en-US" altLang="zh-CN" sz="2800" i="1" baseline="-25000"/>
                    <a:t>t</a:t>
                  </a:r>
                </a:p>
              </p:txBody>
            </p:sp>
            <p:sp>
              <p:nvSpPr>
                <p:cNvPr id="1135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519" y="2205"/>
                  <a:ext cx="317" cy="1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40000"/>
                    </a:spcBef>
                  </a:pPr>
                  <a:r>
                    <a:rPr lang="en-US" altLang="zh-CN" b="1"/>
                    <a:t>d</a:t>
                  </a:r>
                  <a:r>
                    <a:rPr lang="en-US" altLang="zh-CN" sz="2800" i="1" baseline="-25000"/>
                    <a:t>1</a:t>
                  </a:r>
                </a:p>
                <a:p>
                  <a:pPr>
                    <a:spcBef>
                      <a:spcPct val="40000"/>
                    </a:spcBef>
                  </a:pPr>
                  <a:r>
                    <a:rPr lang="en-US" altLang="zh-CN" b="1"/>
                    <a:t>…</a:t>
                  </a:r>
                </a:p>
                <a:p>
                  <a:pPr>
                    <a:spcBef>
                      <a:spcPct val="40000"/>
                    </a:spcBef>
                  </a:pPr>
                  <a:r>
                    <a:rPr lang="en-US" altLang="zh-CN" b="1"/>
                    <a:t>d</a:t>
                  </a:r>
                  <a:r>
                    <a:rPr lang="en-US" altLang="zh-CN" sz="2800" i="1" baseline="-25000"/>
                    <a:t>i</a:t>
                  </a:r>
                </a:p>
                <a:p>
                  <a:pPr>
                    <a:spcBef>
                      <a:spcPct val="40000"/>
                    </a:spcBef>
                  </a:pPr>
                  <a:r>
                    <a:rPr lang="en-US" altLang="zh-CN" b="1"/>
                    <a:t>…</a:t>
                  </a:r>
                </a:p>
                <a:p>
                  <a:pPr>
                    <a:spcBef>
                      <a:spcPct val="40000"/>
                    </a:spcBef>
                  </a:pPr>
                  <a:r>
                    <a:rPr lang="en-US" altLang="zh-CN" b="1"/>
                    <a:t>d</a:t>
                  </a:r>
                  <a:r>
                    <a:rPr lang="en-US" altLang="zh-CN" sz="2800" i="1" baseline="-25000"/>
                    <a:t>n</a:t>
                  </a:r>
                </a:p>
              </p:txBody>
            </p:sp>
            <p:sp>
              <p:nvSpPr>
                <p:cNvPr id="1135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517" y="2635"/>
                  <a:ext cx="77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135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2" y="2160"/>
                  <a:ext cx="77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 0</a:t>
                  </a:r>
                </a:p>
              </p:txBody>
            </p:sp>
            <p:sp>
              <p:nvSpPr>
                <p:cNvPr id="1136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243" y="2160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136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27" y="3158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136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43" y="3203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1</a:t>
                  </a:r>
                </a:p>
              </p:txBody>
            </p:sp>
          </p:grpSp>
          <p:sp>
            <p:nvSpPr>
              <p:cNvPr id="11351" name="Text Box 13"/>
              <p:cNvSpPr txBox="1">
                <a:spLocks noChangeArrowheads="1"/>
              </p:cNvSpPr>
              <p:nvPr/>
            </p:nvSpPr>
            <p:spPr bwMode="auto">
              <a:xfrm>
                <a:off x="1655" y="2001"/>
                <a:ext cx="5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1352" name="Text Box 14"/>
              <p:cNvSpPr txBox="1">
                <a:spLocks noChangeArrowheads="1"/>
              </p:cNvSpPr>
              <p:nvPr/>
            </p:nvSpPr>
            <p:spPr bwMode="auto">
              <a:xfrm>
                <a:off x="1065" y="2432"/>
                <a:ext cx="5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1353" name="Text Box 15"/>
              <p:cNvSpPr txBox="1">
                <a:spLocks noChangeArrowheads="1"/>
              </p:cNvSpPr>
              <p:nvPr/>
            </p:nvSpPr>
            <p:spPr bwMode="auto">
              <a:xfrm>
                <a:off x="2380" y="2432"/>
                <a:ext cx="5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1354" name="Text Box 16"/>
              <p:cNvSpPr txBox="1">
                <a:spLocks noChangeArrowheads="1"/>
              </p:cNvSpPr>
              <p:nvPr/>
            </p:nvSpPr>
            <p:spPr bwMode="auto">
              <a:xfrm>
                <a:off x="1655" y="2976"/>
                <a:ext cx="5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</p:grpSp>
        <p:sp>
          <p:nvSpPr>
            <p:cNvPr id="11348" name="Text Box 17"/>
            <p:cNvSpPr txBox="1">
              <a:spLocks noChangeArrowheads="1"/>
            </p:cNvSpPr>
            <p:nvPr/>
          </p:nvSpPr>
          <p:spPr bwMode="auto">
            <a:xfrm>
              <a:off x="1020" y="1979"/>
              <a:ext cx="1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 …       …          …</a:t>
              </a:r>
            </a:p>
          </p:txBody>
        </p:sp>
        <p:sp>
          <p:nvSpPr>
            <p:cNvPr id="11349" name="Text Box 18"/>
            <p:cNvSpPr txBox="1">
              <a:spLocks noChangeArrowheads="1"/>
            </p:cNvSpPr>
            <p:nvPr/>
          </p:nvSpPr>
          <p:spPr bwMode="auto">
            <a:xfrm>
              <a:off x="1020" y="2462"/>
              <a:ext cx="1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 …       …          …</a:t>
              </a:r>
            </a:p>
          </p:txBody>
        </p:sp>
      </p:grpSp>
      <p:sp>
        <p:nvSpPr>
          <p:cNvPr id="11267" name="Text Box 19"/>
          <p:cNvSpPr txBox="1">
            <a:spLocks noChangeArrowheads="1"/>
          </p:cNvSpPr>
          <p:nvPr/>
        </p:nvSpPr>
        <p:spPr bwMode="auto">
          <a:xfrm>
            <a:off x="395288" y="549275"/>
            <a:ext cx="30956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特征词－文档矩阵</a:t>
            </a:r>
          </a:p>
        </p:txBody>
      </p:sp>
      <p:sp>
        <p:nvSpPr>
          <p:cNvPr id="11268" name="Text Box 20"/>
          <p:cNvSpPr txBox="1">
            <a:spLocks noChangeArrowheads="1"/>
          </p:cNvSpPr>
          <p:nvPr/>
        </p:nvSpPr>
        <p:spPr bwMode="auto">
          <a:xfrm>
            <a:off x="395288" y="2897188"/>
            <a:ext cx="2808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倒排文档</a:t>
            </a:r>
          </a:p>
        </p:txBody>
      </p:sp>
      <p:sp>
        <p:nvSpPr>
          <p:cNvPr id="11269" name="AutoShape 21"/>
          <p:cNvSpPr>
            <a:spLocks noChangeArrowheads="1"/>
          </p:cNvSpPr>
          <p:nvPr/>
        </p:nvSpPr>
        <p:spPr bwMode="auto">
          <a:xfrm>
            <a:off x="2916238" y="1773238"/>
            <a:ext cx="360362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Text Box 26"/>
          <p:cNvSpPr txBox="1">
            <a:spLocks noChangeArrowheads="1"/>
          </p:cNvSpPr>
          <p:nvPr/>
        </p:nvSpPr>
        <p:spPr bwMode="auto">
          <a:xfrm>
            <a:off x="5395913" y="3571875"/>
            <a:ext cx="2355850" cy="3762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d1: </a:t>
            </a:r>
            <a:r>
              <a:rPr lang="zh-CN" altLang="en-US" sz="20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现代信息检索</a:t>
            </a:r>
            <a:r>
              <a:rPr lang="zh-CN" altLang="en-US" sz="2000" b="1"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sp>
        <p:nvSpPr>
          <p:cNvPr id="11272" name="Text Box 27"/>
          <p:cNvSpPr txBox="1">
            <a:spLocks noChangeArrowheads="1"/>
          </p:cNvSpPr>
          <p:nvPr/>
        </p:nvSpPr>
        <p:spPr bwMode="auto">
          <a:xfrm>
            <a:off x="5395913" y="4076700"/>
            <a:ext cx="235585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d2: </a:t>
            </a:r>
            <a:r>
              <a:rPr lang="zh-CN" altLang="en-US" sz="20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企业信息系统</a:t>
            </a:r>
            <a:endParaRPr lang="zh-CN" altLang="en-US" sz="2000" b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273" name="Text Box 28"/>
          <p:cNvSpPr txBox="1">
            <a:spLocks noChangeArrowheads="1"/>
          </p:cNvSpPr>
          <p:nvPr/>
        </p:nvSpPr>
        <p:spPr bwMode="auto">
          <a:xfrm>
            <a:off x="5395913" y="4652963"/>
            <a:ext cx="2355850" cy="376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d3: </a:t>
            </a:r>
            <a:r>
              <a:rPr lang="zh-CN" altLang="en-US" sz="20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现代操作系统</a:t>
            </a:r>
            <a:r>
              <a:rPr lang="zh-CN" altLang="en-US" sz="2000" b="1"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sp>
        <p:nvSpPr>
          <p:cNvPr id="11274" name="Text Box 29"/>
          <p:cNvSpPr txBox="1">
            <a:spLocks noChangeArrowheads="1"/>
          </p:cNvSpPr>
          <p:nvPr/>
        </p:nvSpPr>
        <p:spPr bwMode="auto">
          <a:xfrm>
            <a:off x="5383213" y="5180013"/>
            <a:ext cx="3560762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d4: </a:t>
            </a:r>
            <a:r>
              <a:rPr lang="zh-CN" altLang="en-US" sz="20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现代企业信息检索系统</a:t>
            </a:r>
            <a:r>
              <a:rPr lang="zh-CN" altLang="en-US" sz="2000" b="1"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sp>
        <p:nvSpPr>
          <p:cNvPr id="11275" name="Text Box 30"/>
          <p:cNvSpPr txBox="1">
            <a:spLocks noChangeArrowheads="1"/>
          </p:cNvSpPr>
          <p:nvPr/>
        </p:nvSpPr>
        <p:spPr bwMode="auto">
          <a:xfrm>
            <a:off x="768350" y="3517900"/>
            <a:ext cx="950913" cy="314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现代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信息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检索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企业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系统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操作</a:t>
            </a:r>
          </a:p>
          <a:p>
            <a:pPr algn="ctr">
              <a:spcBef>
                <a:spcPct val="50000"/>
              </a:spcBef>
            </a:pPr>
            <a:endParaRPr lang="en-US" altLang="zh-CN" sz="2000" b="1">
              <a:solidFill>
                <a:srgbClr val="99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276" name="Line 31"/>
          <p:cNvSpPr>
            <a:spLocks noChangeShapeType="1"/>
          </p:cNvSpPr>
          <p:nvPr/>
        </p:nvSpPr>
        <p:spPr bwMode="auto">
          <a:xfrm>
            <a:off x="804863" y="3949700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7" name="Line 32"/>
          <p:cNvSpPr>
            <a:spLocks noChangeShapeType="1"/>
          </p:cNvSpPr>
          <p:nvPr/>
        </p:nvSpPr>
        <p:spPr bwMode="auto">
          <a:xfrm>
            <a:off x="804863" y="4381500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33"/>
          <p:cNvSpPr>
            <a:spLocks noChangeShapeType="1"/>
          </p:cNvSpPr>
          <p:nvPr/>
        </p:nvSpPr>
        <p:spPr bwMode="auto">
          <a:xfrm>
            <a:off x="804863" y="5318125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34"/>
          <p:cNvSpPr>
            <a:spLocks noChangeShapeType="1"/>
          </p:cNvSpPr>
          <p:nvPr/>
        </p:nvSpPr>
        <p:spPr bwMode="auto">
          <a:xfrm>
            <a:off x="804863" y="4814888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689100" y="3589338"/>
            <a:ext cx="1093788" cy="376237"/>
            <a:chOff x="921" y="2523"/>
            <a:chExt cx="689" cy="237"/>
          </a:xfrm>
        </p:grpSpPr>
        <p:sp>
          <p:nvSpPr>
            <p:cNvPr id="11341" name="Text Box 36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1</a:t>
              </a:r>
              <a:endParaRPr lang="en-US" altLang="zh-CN" sz="2000" baseline="30000"/>
            </a:p>
          </p:txBody>
        </p:sp>
        <p:sp>
          <p:nvSpPr>
            <p:cNvPr id="11342" name="Line 37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3" name="Line 38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2714625" y="3589338"/>
            <a:ext cx="1093788" cy="376237"/>
            <a:chOff x="921" y="2523"/>
            <a:chExt cx="689" cy="237"/>
          </a:xfrm>
        </p:grpSpPr>
        <p:sp>
          <p:nvSpPr>
            <p:cNvPr id="11338" name="Text Box 40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3</a:t>
              </a:r>
              <a:endParaRPr lang="en-US" altLang="zh-CN" sz="2000" baseline="30000"/>
            </a:p>
          </p:txBody>
        </p:sp>
        <p:sp>
          <p:nvSpPr>
            <p:cNvPr id="11339" name="Line 41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0" name="Line 42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1698625" y="4445000"/>
            <a:ext cx="1093788" cy="376238"/>
            <a:chOff x="921" y="2523"/>
            <a:chExt cx="689" cy="237"/>
          </a:xfrm>
        </p:grpSpPr>
        <p:sp>
          <p:nvSpPr>
            <p:cNvPr id="11335" name="Text Box 44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1</a:t>
              </a:r>
              <a:endParaRPr lang="en-US" altLang="zh-CN" sz="2000" baseline="30000"/>
            </a:p>
          </p:txBody>
        </p:sp>
        <p:sp>
          <p:nvSpPr>
            <p:cNvPr id="11336" name="Line 45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7" name="Line 46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1693863" y="4024313"/>
            <a:ext cx="1093787" cy="376237"/>
            <a:chOff x="921" y="2523"/>
            <a:chExt cx="689" cy="237"/>
          </a:xfrm>
        </p:grpSpPr>
        <p:sp>
          <p:nvSpPr>
            <p:cNvPr id="11332" name="Text Box 48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1</a:t>
              </a:r>
              <a:endParaRPr lang="en-US" altLang="zh-CN" sz="2000" baseline="30000"/>
            </a:p>
          </p:txBody>
        </p:sp>
        <p:sp>
          <p:nvSpPr>
            <p:cNvPr id="11333" name="Line 49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4" name="Line 50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2714625" y="4010025"/>
            <a:ext cx="1093788" cy="376238"/>
            <a:chOff x="921" y="2523"/>
            <a:chExt cx="689" cy="237"/>
          </a:xfrm>
        </p:grpSpPr>
        <p:sp>
          <p:nvSpPr>
            <p:cNvPr id="11329" name="Text Box 52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2</a:t>
              </a:r>
              <a:endParaRPr lang="en-US" altLang="zh-CN" sz="2000" baseline="30000"/>
            </a:p>
          </p:txBody>
        </p:sp>
        <p:sp>
          <p:nvSpPr>
            <p:cNvPr id="11330" name="Line 53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1" name="Line 54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1717675" y="5394325"/>
            <a:ext cx="1093788" cy="376238"/>
            <a:chOff x="921" y="2523"/>
            <a:chExt cx="689" cy="237"/>
          </a:xfrm>
        </p:grpSpPr>
        <p:sp>
          <p:nvSpPr>
            <p:cNvPr id="11326" name="Text Box 56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2</a:t>
              </a:r>
              <a:endParaRPr lang="en-US" altLang="zh-CN" sz="2000" baseline="30000"/>
            </a:p>
          </p:txBody>
        </p:sp>
        <p:sp>
          <p:nvSpPr>
            <p:cNvPr id="11327" name="Line 57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8" name="Line 58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2700338" y="5380038"/>
            <a:ext cx="1093787" cy="376237"/>
            <a:chOff x="921" y="2523"/>
            <a:chExt cx="689" cy="237"/>
          </a:xfrm>
        </p:grpSpPr>
        <p:sp>
          <p:nvSpPr>
            <p:cNvPr id="11323" name="Text Box 60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3</a:t>
              </a:r>
              <a:endParaRPr lang="en-US" altLang="zh-CN" sz="2000" baseline="30000"/>
            </a:p>
          </p:txBody>
        </p:sp>
        <p:sp>
          <p:nvSpPr>
            <p:cNvPr id="11324" name="Line 61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Line 62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63"/>
          <p:cNvGrpSpPr>
            <a:grpSpLocks/>
          </p:cNvGrpSpPr>
          <p:nvPr/>
        </p:nvGrpSpPr>
        <p:grpSpPr bwMode="auto">
          <a:xfrm>
            <a:off x="1717675" y="5859463"/>
            <a:ext cx="1093788" cy="376237"/>
            <a:chOff x="921" y="2523"/>
            <a:chExt cx="689" cy="237"/>
          </a:xfrm>
        </p:grpSpPr>
        <p:sp>
          <p:nvSpPr>
            <p:cNvPr id="11320" name="Text Box 64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3</a:t>
              </a:r>
              <a:endParaRPr lang="en-US" altLang="zh-CN" sz="2000" baseline="30000"/>
            </a:p>
          </p:txBody>
        </p:sp>
        <p:sp>
          <p:nvSpPr>
            <p:cNvPr id="11321" name="Line 65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Line 66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8" name="Line 67"/>
          <p:cNvSpPr>
            <a:spLocks noChangeShapeType="1"/>
          </p:cNvSpPr>
          <p:nvPr/>
        </p:nvSpPr>
        <p:spPr bwMode="auto">
          <a:xfrm>
            <a:off x="819150" y="5767388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9" name="Line 68"/>
          <p:cNvSpPr>
            <a:spLocks noChangeShapeType="1"/>
          </p:cNvSpPr>
          <p:nvPr/>
        </p:nvSpPr>
        <p:spPr bwMode="auto">
          <a:xfrm>
            <a:off x="819150" y="6216650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Group 69"/>
          <p:cNvGrpSpPr>
            <a:grpSpLocks/>
          </p:cNvGrpSpPr>
          <p:nvPr/>
        </p:nvGrpSpPr>
        <p:grpSpPr bwMode="auto">
          <a:xfrm>
            <a:off x="1698625" y="4895850"/>
            <a:ext cx="1093788" cy="376238"/>
            <a:chOff x="921" y="2523"/>
            <a:chExt cx="689" cy="237"/>
          </a:xfrm>
        </p:grpSpPr>
        <p:sp>
          <p:nvSpPr>
            <p:cNvPr id="11317" name="Text Box 70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2</a:t>
              </a:r>
              <a:endParaRPr lang="en-US" altLang="zh-CN" sz="2000" baseline="30000"/>
            </a:p>
          </p:txBody>
        </p:sp>
        <p:sp>
          <p:nvSpPr>
            <p:cNvPr id="11318" name="Line 71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Line 72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7337" name="Rectangle 73"/>
          <p:cNvSpPr>
            <a:spLocks noChangeArrowheads="1"/>
          </p:cNvSpPr>
          <p:nvPr/>
        </p:nvSpPr>
        <p:spPr bwMode="auto">
          <a:xfrm>
            <a:off x="962025" y="3557588"/>
            <a:ext cx="623888" cy="37623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38" name="Rectangle 74"/>
          <p:cNvSpPr>
            <a:spLocks noChangeArrowheads="1"/>
          </p:cNvSpPr>
          <p:nvPr/>
        </p:nvSpPr>
        <p:spPr bwMode="auto">
          <a:xfrm>
            <a:off x="990600" y="3992563"/>
            <a:ext cx="623888" cy="3476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39" name="Rectangle 75"/>
          <p:cNvSpPr>
            <a:spLocks noChangeArrowheads="1"/>
          </p:cNvSpPr>
          <p:nvPr/>
        </p:nvSpPr>
        <p:spPr bwMode="auto">
          <a:xfrm>
            <a:off x="903288" y="4443413"/>
            <a:ext cx="741362" cy="3476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40" name="Rectangle 76"/>
          <p:cNvSpPr>
            <a:spLocks noChangeArrowheads="1"/>
          </p:cNvSpPr>
          <p:nvPr/>
        </p:nvSpPr>
        <p:spPr bwMode="auto">
          <a:xfrm>
            <a:off x="903288" y="4892675"/>
            <a:ext cx="741362" cy="3476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41" name="Rectangle 77"/>
          <p:cNvSpPr>
            <a:spLocks noChangeArrowheads="1"/>
          </p:cNvSpPr>
          <p:nvPr/>
        </p:nvSpPr>
        <p:spPr bwMode="auto">
          <a:xfrm>
            <a:off x="903288" y="5400675"/>
            <a:ext cx="741362" cy="3476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42" name="Rectangle 78"/>
          <p:cNvSpPr>
            <a:spLocks noChangeArrowheads="1"/>
          </p:cNvSpPr>
          <p:nvPr/>
        </p:nvSpPr>
        <p:spPr bwMode="auto">
          <a:xfrm>
            <a:off x="917575" y="5835650"/>
            <a:ext cx="741363" cy="3476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Group 79"/>
          <p:cNvGrpSpPr>
            <a:grpSpLocks/>
          </p:cNvGrpSpPr>
          <p:nvPr/>
        </p:nvGrpSpPr>
        <p:grpSpPr bwMode="auto">
          <a:xfrm>
            <a:off x="3808413" y="3589338"/>
            <a:ext cx="1093787" cy="376237"/>
            <a:chOff x="921" y="2523"/>
            <a:chExt cx="689" cy="237"/>
          </a:xfrm>
        </p:grpSpPr>
        <p:sp>
          <p:nvSpPr>
            <p:cNvPr id="11314" name="Text Box 80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4</a:t>
              </a:r>
              <a:endParaRPr lang="en-US" altLang="zh-CN" sz="2000" baseline="30000"/>
            </a:p>
          </p:txBody>
        </p:sp>
        <p:sp>
          <p:nvSpPr>
            <p:cNvPr id="11315" name="Line 81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Line 82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2706688" y="4905375"/>
            <a:ext cx="1093787" cy="376238"/>
            <a:chOff x="921" y="2523"/>
            <a:chExt cx="689" cy="237"/>
          </a:xfrm>
        </p:grpSpPr>
        <p:sp>
          <p:nvSpPr>
            <p:cNvPr id="11311" name="Text Box 84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4</a:t>
              </a:r>
              <a:endParaRPr lang="en-US" altLang="zh-CN" sz="2000" baseline="30000"/>
            </a:p>
          </p:txBody>
        </p:sp>
        <p:sp>
          <p:nvSpPr>
            <p:cNvPr id="11312" name="Line 85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Line 86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87"/>
          <p:cNvGrpSpPr>
            <a:grpSpLocks/>
          </p:cNvGrpSpPr>
          <p:nvPr/>
        </p:nvGrpSpPr>
        <p:grpSpPr bwMode="auto">
          <a:xfrm>
            <a:off x="3779838" y="4032250"/>
            <a:ext cx="1093787" cy="376238"/>
            <a:chOff x="921" y="2523"/>
            <a:chExt cx="689" cy="237"/>
          </a:xfrm>
        </p:grpSpPr>
        <p:sp>
          <p:nvSpPr>
            <p:cNvPr id="11308" name="Text Box 88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4</a:t>
              </a:r>
              <a:endParaRPr lang="en-US" altLang="zh-CN" sz="2000" baseline="30000"/>
            </a:p>
          </p:txBody>
        </p:sp>
        <p:sp>
          <p:nvSpPr>
            <p:cNvPr id="11309" name="Line 89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Line 90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91"/>
          <p:cNvGrpSpPr>
            <a:grpSpLocks/>
          </p:cNvGrpSpPr>
          <p:nvPr/>
        </p:nvGrpSpPr>
        <p:grpSpPr bwMode="auto">
          <a:xfrm>
            <a:off x="2711450" y="4462463"/>
            <a:ext cx="1093788" cy="376237"/>
            <a:chOff x="921" y="2523"/>
            <a:chExt cx="689" cy="237"/>
          </a:xfrm>
        </p:grpSpPr>
        <p:sp>
          <p:nvSpPr>
            <p:cNvPr id="11305" name="Text Box 92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4</a:t>
              </a:r>
              <a:endParaRPr lang="en-US" altLang="zh-CN" sz="2000" baseline="30000"/>
            </a:p>
          </p:txBody>
        </p:sp>
        <p:sp>
          <p:nvSpPr>
            <p:cNvPr id="11306" name="Line 93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Line 94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95"/>
          <p:cNvGrpSpPr>
            <a:grpSpLocks/>
          </p:cNvGrpSpPr>
          <p:nvPr/>
        </p:nvGrpSpPr>
        <p:grpSpPr bwMode="auto">
          <a:xfrm>
            <a:off x="3765550" y="5389563"/>
            <a:ext cx="1093788" cy="376237"/>
            <a:chOff x="921" y="2523"/>
            <a:chExt cx="689" cy="237"/>
          </a:xfrm>
        </p:grpSpPr>
        <p:sp>
          <p:nvSpPr>
            <p:cNvPr id="11302" name="Text Box 96"/>
            <p:cNvSpPr txBox="1">
              <a:spLocks noChangeArrowheads="1"/>
            </p:cNvSpPr>
            <p:nvPr/>
          </p:nvSpPr>
          <p:spPr bwMode="auto">
            <a:xfrm>
              <a:off x="1156" y="2523"/>
              <a:ext cx="4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400"/>
                <a:t> </a:t>
              </a:r>
              <a:r>
                <a:rPr lang="en-US" altLang="zh-CN" sz="2000"/>
                <a:t>d</a:t>
              </a:r>
              <a:r>
                <a:rPr lang="en-US" altLang="zh-CN" sz="2000" baseline="-25000"/>
                <a:t>4</a:t>
              </a:r>
              <a:endParaRPr lang="en-US" altLang="zh-CN" sz="2000" baseline="30000"/>
            </a:p>
          </p:txBody>
        </p:sp>
        <p:sp>
          <p:nvSpPr>
            <p:cNvPr id="11303" name="Line 97"/>
            <p:cNvSpPr>
              <a:spLocks noChangeShapeType="1"/>
            </p:cNvSpPr>
            <p:nvPr/>
          </p:nvSpPr>
          <p:spPr bwMode="auto">
            <a:xfrm>
              <a:off x="921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Line 98"/>
            <p:cNvSpPr>
              <a:spLocks noChangeShapeType="1"/>
            </p:cNvSpPr>
            <p:nvPr/>
          </p:nvSpPr>
          <p:spPr bwMode="auto">
            <a:xfrm>
              <a:off x="1474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9" name="Group 206"/>
          <p:cNvGrpSpPr>
            <a:grpSpLocks/>
          </p:cNvGrpSpPr>
          <p:nvPr/>
        </p:nvGrpSpPr>
        <p:grpSpPr bwMode="auto">
          <a:xfrm>
            <a:off x="323850" y="1268413"/>
            <a:ext cx="2519363" cy="1446212"/>
            <a:chOff x="204" y="1090"/>
            <a:chExt cx="1406" cy="848"/>
          </a:xfrm>
        </p:grpSpPr>
        <p:sp>
          <p:nvSpPr>
            <p:cNvPr id="100" name="Text Box 205"/>
            <p:cNvSpPr txBox="1">
              <a:spLocks noChangeArrowheads="1"/>
            </p:cNvSpPr>
            <p:nvPr/>
          </p:nvSpPr>
          <p:spPr bwMode="auto">
            <a:xfrm>
              <a:off x="295" y="1090"/>
              <a:ext cx="1315" cy="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0" lang="en-US" altLang="zh-CN" sz="1000" b="1">
                  <a:ea typeface="黑体" pitchFamily="49" charset="-122"/>
                </a:rPr>
                <a:t>Title</a:t>
              </a:r>
              <a:r>
                <a:rPr kumimoji="0" lang="zh-CN" altLang="en-US" sz="1000" b="1">
                  <a:ea typeface="黑体" pitchFamily="49" charset="-122"/>
                </a:rPr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ea typeface="黑体" pitchFamily="49" charset="-122"/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  <a:ea typeface="黑体" pitchFamily="49" charset="-122"/>
                </a:rPr>
                <a:t>现代信息检索</a:t>
              </a:r>
              <a:r>
                <a:rPr kumimoji="0" lang="zh-CN" altLang="en-US" sz="1000" b="1">
                  <a:ea typeface="黑体" pitchFamily="49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ea typeface="黑体" pitchFamily="49" charset="-122"/>
                </a:rPr>
                <a:t>  </a:t>
              </a:r>
              <a:r>
                <a:rPr kumimoji="0" lang="en-US" altLang="zh-CN" sz="1000" b="1">
                  <a:ea typeface="黑体" pitchFamily="49" charset="-122"/>
                </a:rPr>
                <a:t>Content</a:t>
              </a:r>
              <a:r>
                <a:rPr kumimoji="0" lang="zh-CN" altLang="en-US" sz="1000" b="1">
                  <a:ea typeface="黑体" pitchFamily="49" charset="-122"/>
                </a:rPr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FF3300"/>
                  </a:solidFill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</a:rPr>
                <a:t>第一章：引论 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第二章：信息检索模型 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第三章：查询语言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</a:t>
              </a:r>
              <a:r>
                <a:rPr kumimoji="0" lang="en-US" altLang="zh-CN" sz="1000" b="1"/>
                <a:t>Anchor</a:t>
              </a:r>
              <a:r>
                <a:rPr kumimoji="0" lang="zh-CN" altLang="en-US" sz="1000" b="1"/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参考文献</a:t>
              </a:r>
              <a:endParaRPr kumimoji="0" lang="zh-CN" altLang="en-US" sz="1000" b="1">
                <a:ea typeface="黑体" pitchFamily="49" charset="-122"/>
              </a:endParaRPr>
            </a:p>
          </p:txBody>
        </p:sp>
        <p:sp>
          <p:nvSpPr>
            <p:cNvPr id="101" name="Text Box 204"/>
            <p:cNvSpPr txBox="1">
              <a:spLocks noChangeArrowheads="1"/>
            </p:cNvSpPr>
            <p:nvPr/>
          </p:nvSpPr>
          <p:spPr bwMode="auto">
            <a:xfrm>
              <a:off x="249" y="1162"/>
              <a:ext cx="1315" cy="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0" lang="en-US" altLang="zh-CN" sz="1000" b="1">
                  <a:ea typeface="黑体" pitchFamily="49" charset="-122"/>
                </a:rPr>
                <a:t>Title</a:t>
              </a:r>
              <a:r>
                <a:rPr kumimoji="0" lang="zh-CN" altLang="en-US" sz="1000" b="1">
                  <a:ea typeface="黑体" pitchFamily="49" charset="-122"/>
                </a:rPr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ea typeface="黑体" pitchFamily="49" charset="-122"/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  <a:ea typeface="黑体" pitchFamily="49" charset="-122"/>
                </a:rPr>
                <a:t>现代信息检索</a:t>
              </a:r>
              <a:r>
                <a:rPr kumimoji="0" lang="zh-CN" altLang="en-US" sz="1000" b="1">
                  <a:ea typeface="黑体" pitchFamily="49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ea typeface="黑体" pitchFamily="49" charset="-122"/>
                </a:rPr>
                <a:t>  </a:t>
              </a:r>
              <a:r>
                <a:rPr kumimoji="0" lang="en-US" altLang="zh-CN" sz="1000" b="1">
                  <a:ea typeface="黑体" pitchFamily="49" charset="-122"/>
                </a:rPr>
                <a:t>Content</a:t>
              </a:r>
              <a:r>
                <a:rPr kumimoji="0" lang="zh-CN" altLang="en-US" sz="1000" b="1">
                  <a:ea typeface="黑体" pitchFamily="49" charset="-122"/>
                </a:rPr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FF3300"/>
                  </a:solidFill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</a:rPr>
                <a:t>第一章：引论 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第二章：信息检索模型 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第三章：查询语言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</a:t>
              </a:r>
              <a:r>
                <a:rPr kumimoji="0" lang="en-US" altLang="zh-CN" sz="1000" b="1"/>
                <a:t>Anchor</a:t>
              </a:r>
              <a:r>
                <a:rPr kumimoji="0" lang="zh-CN" altLang="en-US" sz="1000" b="1"/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参考文献</a:t>
              </a:r>
              <a:endParaRPr kumimoji="0" lang="zh-CN" altLang="en-US" sz="1000" b="1">
                <a:ea typeface="黑体" pitchFamily="49" charset="-122"/>
              </a:endParaRPr>
            </a:p>
          </p:txBody>
        </p:sp>
        <p:sp>
          <p:nvSpPr>
            <p:cNvPr id="102" name="Text Box 203"/>
            <p:cNvSpPr txBox="1">
              <a:spLocks noChangeArrowheads="1"/>
            </p:cNvSpPr>
            <p:nvPr/>
          </p:nvSpPr>
          <p:spPr bwMode="auto">
            <a:xfrm>
              <a:off x="204" y="1207"/>
              <a:ext cx="1315" cy="7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1.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现代信息检索 </a:t>
              </a:r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    2.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封面图</a:t>
              </a:r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3. 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第一章：引论  </a:t>
              </a:r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4. 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第二章</a:t>
              </a:r>
              <a:r>
                <a:rPr kumimoji="0" lang="zh-CN" altLang="en-US" sz="1000" b="1" dirty="0" smtClean="0">
                  <a:solidFill>
                    <a:srgbClr val="990000"/>
                  </a:solidFill>
                </a:rPr>
                <a:t>：检索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模型  </a:t>
              </a:r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5. 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第三章：查询语言</a:t>
              </a:r>
              <a:endParaRPr kumimoji="0" lang="zh-CN" altLang="en-US" sz="1000" b="1" dirty="0"/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6. 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参考文献</a:t>
              </a:r>
              <a:endParaRPr kumimoji="0" lang="zh-CN" altLang="en-US" sz="1000" b="1" dirty="0"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67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67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67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67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267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67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37" grpId="0" animBg="1"/>
      <p:bldP spid="267338" grpId="0" animBg="1"/>
      <p:bldP spid="267339" grpId="0" animBg="1"/>
      <p:bldP spid="267340" grpId="0" animBg="1"/>
      <p:bldP spid="267341" grpId="0" animBg="1"/>
      <p:bldP spid="26734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543800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600" b="1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while</a:t>
            </a:r>
            <a:r>
              <a:rPr kumimoji="1" lang="en-US" altLang="zh-CN" sz="36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(i &lt;= La_len) </a:t>
            </a:r>
            <a:r>
              <a:rPr kumimoji="1" lang="en-US" altLang="zh-CN" sz="3600" b="1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{ </a:t>
            </a:r>
            <a:r>
              <a:rPr kumimoji="1" lang="en-US" altLang="zh-CN" sz="36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6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36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La</a:t>
            </a:r>
            <a:r>
              <a:rPr kumimoji="1" lang="zh-CN" altLang="en-US" sz="36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不空时</a:t>
            </a:r>
          </a:p>
          <a:p>
            <a:pPr>
              <a:lnSpc>
                <a:spcPct val="120000"/>
              </a:lnSpc>
            </a:pPr>
            <a:r>
              <a:rPr kumimoji="1" lang="zh-CN" altLang="en-US" sz="36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sz="36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GetElem(La, i++, ai);   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        ListInsert(Lc, ++k, ai);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600" b="1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600" b="1" smtClean="0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2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插入 </a:t>
            </a:r>
            <a:r>
              <a:rPr kumimoji="1" lang="en-US" altLang="zh-CN" sz="32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La </a:t>
            </a:r>
            <a:r>
              <a:rPr kumimoji="1" lang="zh-CN" altLang="en-US" sz="32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表中剩余元素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143000" y="3368675"/>
            <a:ext cx="7037388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while</a:t>
            </a:r>
            <a:r>
              <a:rPr kumimoji="1" lang="en-US" altLang="zh-CN" sz="36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(j &lt;= Lb_len) </a:t>
            </a:r>
            <a:r>
              <a:rPr kumimoji="1" lang="en-US" altLang="zh-CN" sz="3600" b="1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r>
              <a:rPr kumimoji="1" lang="en-US" altLang="zh-CN" sz="36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// </a:t>
            </a:r>
            <a:r>
              <a:rPr kumimoji="1" lang="zh-CN" altLang="en-US" sz="36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36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Lb</a:t>
            </a:r>
            <a:r>
              <a:rPr kumimoji="1" lang="zh-CN" altLang="en-US" sz="36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不空时</a:t>
            </a:r>
            <a:endParaRPr kumimoji="1" lang="zh-CN" altLang="en-US" sz="3600" smtClean="0">
              <a:solidFill>
                <a:srgbClr val="333333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6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sz="36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GetElem(Lb, j++, bj);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        ListInsert(Lc, ++k, bj);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6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2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插入 </a:t>
            </a:r>
            <a:r>
              <a:rPr kumimoji="1" lang="en-US" altLang="zh-CN" sz="32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r>
              <a:rPr kumimoji="1" lang="zh-CN" altLang="en-US" sz="3200" b="1" smtClean="0">
                <a:solidFill>
                  <a:srgbClr val="333333"/>
                </a:solidFill>
                <a:latin typeface="Times New Roman" pitchFamily="18" charset="0"/>
                <a:ea typeface="楷体_GB2312" pitchFamily="49" charset="-122"/>
              </a:rPr>
              <a:t>表中剩余元素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0" y="3573463"/>
            <a:ext cx="9144000" cy="25193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3600" smtClean="0">
              <a:solidFill>
                <a:srgbClr val="333333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304800" y="133350"/>
            <a:ext cx="8534400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200" b="1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void</a:t>
            </a:r>
            <a:r>
              <a:rPr kumimoji="1" lang="en-US" altLang="zh-CN" sz="32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 MergeList(List La, List Lb, List </a:t>
            </a:r>
            <a:r>
              <a:rPr kumimoji="1" lang="en-US" altLang="zh-CN" sz="3200" b="1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2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Lc) </a:t>
            </a:r>
            <a:r>
              <a:rPr kumimoji="1" lang="en-US" altLang="zh-CN" sz="3200" b="1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 b="1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本算法将非递减的有序表 </a:t>
            </a:r>
            <a:r>
              <a:rPr kumimoji="1" lang="en-US" altLang="zh-CN" sz="28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La </a:t>
            </a:r>
            <a:r>
              <a:rPr kumimoji="1" lang="zh-CN" altLang="en-US" sz="28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28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r>
              <a:rPr kumimoji="1" lang="zh-CN" altLang="en-US" sz="28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归并为 </a:t>
            </a:r>
            <a:r>
              <a:rPr kumimoji="1" lang="en-US" altLang="zh-CN" sz="28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Lc</a:t>
            </a:r>
            <a:endParaRPr kumimoji="1" lang="en-US" altLang="zh-CN" sz="3200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kumimoji="1" lang="en-US" altLang="zh-CN" sz="4000" b="1" smtClean="0">
              <a:solidFill>
                <a:srgbClr val="004C2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4000" b="1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600" smtClean="0">
                <a:solidFill>
                  <a:srgbClr val="004C2B"/>
                </a:solidFill>
                <a:latin typeface="Times New Roman" pitchFamily="18" charset="0"/>
                <a:ea typeface="楷体_GB2312" pitchFamily="49" charset="-122"/>
              </a:rPr>
              <a:t> // merge_list</a:t>
            </a:r>
          </a:p>
        </p:txBody>
      </p:sp>
      <p:sp>
        <p:nvSpPr>
          <p:cNvPr id="197636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2000" y="3565525"/>
            <a:ext cx="68278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while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((i &lt;= La_len) </a:t>
            </a: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&amp;&amp;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(j &lt;= Lb_len)) 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{  // La </a:t>
            </a:r>
            <a:r>
              <a:rPr kumimoji="1" lang="zh-CN" altLang="en-US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r>
              <a:rPr kumimoji="1" lang="zh-CN" altLang="en-US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均不空 </a:t>
            </a: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while 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(i&lt;=La_len){</a:t>
            </a: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若 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La </a:t>
            </a:r>
            <a:r>
              <a:rPr kumimoji="1" lang="zh-CN" altLang="en-US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不空 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 b="1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while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(j&lt;=Lb_len) { // </a:t>
            </a:r>
            <a:r>
              <a:rPr kumimoji="1" lang="zh-CN" altLang="en-US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若 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r>
              <a:rPr kumimoji="1" lang="zh-CN" altLang="en-US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不空 </a:t>
            </a:r>
            <a:r>
              <a:rPr kumimoji="1" lang="en-US" altLang="zh-CN" sz="3200" smtClean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762000" y="1247775"/>
            <a:ext cx="60960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20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InitList(Lc);  // </a:t>
            </a:r>
            <a:r>
              <a:rPr kumimoji="1" lang="zh-CN" altLang="en-US" sz="320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构造空的线性表 </a:t>
            </a:r>
            <a:r>
              <a:rPr kumimoji="1" lang="en-US" altLang="zh-CN" sz="320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Lc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i = j = 1;    k = 0;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La_len = ListLength(La);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Lb_len = ListLength(Lb);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3779838" y="6216650"/>
            <a:ext cx="295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smtClean="0">
                <a:solidFill>
                  <a:srgbClr val="FF5555"/>
                </a:solidFill>
                <a:latin typeface="Times New Roman" pitchFamily="18" charset="0"/>
                <a:ea typeface="楷体_GB2312" pitchFamily="49" charset="-122"/>
              </a:rPr>
              <a:t>时间复杂度：</a:t>
            </a:r>
          </a:p>
        </p:txBody>
      </p:sp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6450965" y="6140450"/>
            <a:ext cx="25558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 smtClean="0">
                <a:solidFill>
                  <a:srgbClr val="FF5555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kumimoji="1" lang="zh-CN" altLang="en-US" sz="3600" b="1" dirty="0" smtClean="0">
                <a:solidFill>
                  <a:srgbClr val="FF5555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3600" b="1" dirty="0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dirty="0" err="1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 b="1" baseline="-25000" dirty="0" err="1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 b="1" baseline="-25000" dirty="0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dirty="0" smtClean="0">
                <a:solidFill>
                  <a:srgbClr val="FF5555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3600" b="1" dirty="0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dirty="0" err="1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 b="1" baseline="-25000" dirty="0" err="1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3600" b="1" baseline="-25000" dirty="0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b="1" dirty="0" smtClean="0">
                <a:solidFill>
                  <a:srgbClr val="FF5555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533400"/>
            <a:ext cx="5670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2.1 </a:t>
            </a:r>
            <a:r>
              <a:rPr kumimoji="1" lang="en-US" altLang="zh-CN" sz="4400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线性表的类型定义</a:t>
            </a:r>
            <a:endParaRPr kumimoji="1" lang="zh-CN" altLang="en-US" sz="4400">
              <a:latin typeface="Times New Roman" pitchFamily="18" charset="0"/>
            </a:endParaRPr>
          </a:p>
        </p:txBody>
      </p:sp>
      <p:sp>
        <p:nvSpPr>
          <p:cNvPr id="3076" name="Text 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3733800"/>
            <a:ext cx="73279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2.3 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线性表类型的实现</a:t>
            </a:r>
          </a:p>
          <a:p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                            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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链式映象</a:t>
            </a:r>
            <a:endParaRPr kumimoji="1" lang="zh-CN" altLang="en-US" sz="5400">
              <a:latin typeface="Times New Roman" pitchFamily="18" charset="0"/>
            </a:endParaRPr>
          </a:p>
        </p:txBody>
      </p:sp>
      <p:sp>
        <p:nvSpPr>
          <p:cNvPr id="3077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14400" y="5486400"/>
            <a:ext cx="5670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2.4  </a:t>
            </a:r>
            <a:r>
              <a:rPr kumimoji="1" lang="zh-CN" altLang="en-US" sz="4400" b="1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一元多项式的表示</a:t>
            </a:r>
            <a:endParaRPr kumimoji="1" lang="zh-CN" altLang="en-US" sz="24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1981200"/>
            <a:ext cx="7467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2.2 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线性表类型的实现</a:t>
            </a:r>
          </a:p>
          <a:p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                             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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顺序映象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3074" name="Object 6">
            <a:hlinkClick r:id="" action="ppaction://hlinkshowjump?jump=lastslide"/>
          </p:cNvPr>
          <p:cNvGraphicFramePr>
            <a:graphicFrameLocks noChangeAspect="1"/>
          </p:cNvGraphicFramePr>
          <p:nvPr/>
        </p:nvGraphicFramePr>
        <p:xfrm>
          <a:off x="7772400" y="5181600"/>
          <a:ext cx="107632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剪辑" r:id="rId7" imgW="1077120" imgH="1472040" progId="">
                  <p:embed/>
                </p:oleObj>
              </mc:Choice>
              <mc:Fallback>
                <p:oleObj name="剪辑" r:id="rId7" imgW="1077120" imgH="14720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181600"/>
                        <a:ext cx="1076325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/>
        </p:nvSpPr>
        <p:spPr bwMode="auto">
          <a:xfrm>
            <a:off x="611188" y="549275"/>
            <a:ext cx="355600" cy="463550"/>
          </a:xfrm>
          <a:custGeom>
            <a:avLst/>
            <a:gdLst>
              <a:gd name="T0" fmla="*/ 0 w 224"/>
              <a:gd name="T1" fmla="*/ 106 h 192"/>
              <a:gd name="T2" fmla="*/ 107 w 224"/>
              <a:gd name="T3" fmla="*/ 192 h 192"/>
              <a:gd name="T4" fmla="*/ 171 w 224"/>
              <a:gd name="T5" fmla="*/ 64 h 192"/>
              <a:gd name="T6" fmla="*/ 224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9750" y="549275"/>
            <a:ext cx="488950" cy="1838325"/>
            <a:chOff x="340" y="346"/>
            <a:chExt cx="308" cy="1158"/>
          </a:xfrm>
        </p:grpSpPr>
        <p:sp>
          <p:nvSpPr>
            <p:cNvPr id="3081" name="Freeform 9"/>
            <p:cNvSpPr>
              <a:spLocks/>
            </p:cNvSpPr>
            <p:nvPr/>
          </p:nvSpPr>
          <p:spPr bwMode="auto">
            <a:xfrm>
              <a:off x="368" y="1212"/>
              <a:ext cx="244" cy="292"/>
            </a:xfrm>
            <a:custGeom>
              <a:avLst/>
              <a:gdLst>
                <a:gd name="T0" fmla="*/ 0 w 224"/>
                <a:gd name="T1" fmla="*/ 106 h 192"/>
                <a:gd name="T2" fmla="*/ 107 w 224"/>
                <a:gd name="T3" fmla="*/ 192 h 192"/>
                <a:gd name="T4" fmla="*/ 171 w 224"/>
                <a:gd name="T5" fmla="*/ 64 h 192"/>
                <a:gd name="T6" fmla="*/ 224 w 224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92"/>
                <a:gd name="T14" fmla="*/ 224 w 22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92">
                  <a:moveTo>
                    <a:pt x="0" y="106"/>
                  </a:moveTo>
                  <a:lnTo>
                    <a:pt x="107" y="192"/>
                  </a:lnTo>
                  <a:lnTo>
                    <a:pt x="171" y="64"/>
                  </a:lnTo>
                  <a:lnTo>
                    <a:pt x="224" y="0"/>
                  </a:lnTo>
                </a:path>
              </a:pathLst>
            </a:custGeom>
            <a:noFill/>
            <a:ln w="44450" cap="sq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340" y="346"/>
              <a:ext cx="308" cy="37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69925" y="3276600"/>
            <a:ext cx="8474075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36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最简单的一种顺序映象方法是：</a:t>
            </a:r>
            <a:endParaRPr kumimoji="1" lang="zh-CN" altLang="en-US" sz="360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0000"/>
              </a:lnSpc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令 </a:t>
            </a:r>
            <a:r>
              <a:rPr kumimoji="1" lang="en-US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y </a:t>
            </a:r>
            <a:r>
              <a:rPr kumimoji="1" lang="zh-CN" altLang="en-US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的存储位置和 </a:t>
            </a:r>
            <a:r>
              <a:rPr kumimoji="1" lang="en-US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kumimoji="1" lang="zh-CN" altLang="en-US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的存储位置相邻</a:t>
            </a:r>
            <a:r>
              <a:rPr kumimoji="1" lang="zh-CN" altLang="en-US" sz="360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3600">
              <a:solidFill>
                <a:srgbClr val="660033"/>
              </a:solidFill>
              <a:latin typeface="Times New Roman" pitchFamily="18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69925" y="530225"/>
            <a:ext cx="3109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1. 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</a:rPr>
              <a:t>顺序映象</a:t>
            </a:r>
            <a:endParaRPr kumimoji="1" lang="zh-CN" altLang="en-US" sz="36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127125" y="1187450"/>
            <a:ext cx="80168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600" b="1">
                <a:latin typeface="Times New Roman" pitchFamily="18" charset="0"/>
              </a:rPr>
              <a:t>——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以 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的存储位置和 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的存储位置之间某种关系表示逻辑关系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&lt;x,y&gt;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77800" y="962025"/>
            <a:ext cx="8839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0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用一组</a:t>
            </a:r>
            <a:r>
              <a:rPr kumimoji="1" lang="zh-CN" altLang="en-US" sz="40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地址连续</a:t>
            </a:r>
            <a:r>
              <a:rPr kumimoji="1" lang="zh-CN" altLang="en-US" sz="40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的存储单元</a:t>
            </a:r>
          </a:p>
          <a:p>
            <a:pPr>
              <a:lnSpc>
                <a:spcPct val="120000"/>
              </a:lnSpc>
            </a:pPr>
            <a:r>
              <a:rPr kumimoji="1" lang="zh-CN" altLang="en-US" sz="40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             </a:t>
            </a:r>
            <a:r>
              <a:rPr kumimoji="1" lang="zh-CN" altLang="en-US" sz="40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依次存放</a:t>
            </a:r>
            <a:r>
              <a:rPr kumimoji="1" lang="zh-CN" altLang="en-US" sz="40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线性表中的数据元素</a:t>
            </a:r>
            <a:endParaRPr kumimoji="1" lang="zh-CN" altLang="en-US" sz="4000">
              <a:latin typeface="Times New Roman" pitchFamily="18" charset="0"/>
              <a:ea typeface="楷体_GB2312" pitchFamily="49" charset="-122"/>
            </a:endParaRPr>
          </a:p>
          <a:p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219200" y="3048000"/>
            <a:ext cx="61880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4000" baseline="-250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0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a</a:t>
            </a:r>
            <a:r>
              <a:rPr kumimoji="1" lang="en-US" altLang="zh-CN" sz="4000" baseline="-250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40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40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…</a:t>
            </a:r>
            <a:r>
              <a:rPr kumimoji="1" lang="en-US" altLang="zh-CN" sz="40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 a</a:t>
            </a:r>
            <a:r>
              <a:rPr kumimoji="1" lang="en-US" altLang="zh-CN" sz="4000" baseline="-250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40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a</a:t>
            </a:r>
            <a:r>
              <a:rPr kumimoji="1" lang="en-US" altLang="zh-CN" sz="4000" baseline="-250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40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40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…</a:t>
            </a:r>
            <a:r>
              <a:rPr kumimoji="1" lang="en-US" altLang="zh-CN" sz="40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  a</a:t>
            </a:r>
            <a:r>
              <a:rPr kumimoji="1" lang="en-US" altLang="zh-CN" sz="4000" baseline="-250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</a:p>
          <a:p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600200" y="4378325"/>
            <a:ext cx="432435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6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线性表的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起始地址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>
              <a:lnSpc>
                <a:spcPct val="120000"/>
              </a:lnSpc>
            </a:pPr>
            <a:r>
              <a:rPr kumimoji="1" lang="zh-CN" altLang="en-US" sz="360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称作线性表的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基地址</a:t>
            </a: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838200" y="3200400"/>
            <a:ext cx="74676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762000" y="3733800"/>
            <a:ext cx="74676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1219200" y="3200400"/>
            <a:ext cx="0" cy="53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1828800" y="3200400"/>
            <a:ext cx="0" cy="53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2514600" y="3200400"/>
            <a:ext cx="0" cy="53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3962400" y="3200400"/>
            <a:ext cx="0" cy="53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4724400" y="3200400"/>
            <a:ext cx="0" cy="53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5410200" y="3200400"/>
            <a:ext cx="0" cy="53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6781800" y="3200400"/>
            <a:ext cx="0" cy="53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7467600" y="3200400"/>
            <a:ext cx="0" cy="53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 flipH="1">
            <a:off x="1143000" y="3733800"/>
            <a:ext cx="1524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flipV="1">
            <a:off x="1600200" y="3733800"/>
            <a:ext cx="0" cy="1828800"/>
          </a:xfrm>
          <a:prstGeom prst="line">
            <a:avLst/>
          </a:prstGeom>
          <a:noFill/>
          <a:ln w="31750">
            <a:solidFill>
              <a:srgbClr val="66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12763" y="260350"/>
            <a:ext cx="8451850" cy="316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36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根据“</a:t>
            </a:r>
            <a:r>
              <a:rPr kumimoji="1" lang="zh-CN" altLang="en-US" sz="3600" b="1" dirty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存储位置相邻</a:t>
            </a:r>
            <a:r>
              <a:rPr kumimoji="1" lang="zh-CN" altLang="en-US" sz="36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”的规则，可以得到线性表中相邻数据元素之间的位置关系：</a:t>
            </a:r>
          </a:p>
          <a:p>
            <a:pPr>
              <a:lnSpc>
                <a:spcPct val="140000"/>
              </a:lnSpc>
            </a:pPr>
            <a:r>
              <a:rPr kumimoji="1" lang="zh-CN" altLang="en-US" sz="36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   即：       </a:t>
            </a:r>
            <a:r>
              <a:rPr kumimoji="1" lang="en-US" altLang="zh-CN" sz="36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LOC(</a:t>
            </a:r>
            <a:r>
              <a:rPr kumimoji="1" lang="en-US" altLang="zh-CN" sz="3600" dirty="0" err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 baseline="-25000" dirty="0" err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) = LOC(a</a:t>
            </a:r>
            <a:r>
              <a:rPr kumimoji="1" lang="en-US" altLang="zh-CN" sz="3600" baseline="-250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36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) + C</a:t>
            </a:r>
          </a:p>
          <a:p>
            <a:pPr>
              <a:lnSpc>
                <a:spcPct val="140000"/>
              </a:lnSpc>
            </a:pPr>
            <a:r>
              <a:rPr kumimoji="1" lang="en-US" altLang="zh-CN" sz="36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                    </a:t>
            </a:r>
            <a:r>
              <a:rPr kumimoji="1" lang="en-US" altLang="zh-CN" sz="3600" dirty="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800" b="1" dirty="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一</a:t>
            </a:r>
            <a:r>
              <a:rPr kumimoji="1" lang="zh-CN" altLang="en-US" sz="28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个数据元素所占存储量</a:t>
            </a:r>
            <a:endParaRPr kumimoji="1" lang="zh-CN" altLang="en-US" sz="3600" dirty="0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468313" y="3500438"/>
            <a:ext cx="8207375" cy="305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36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所有数据元素的存储位置均取决于第一个数据元素的存储位置</a:t>
            </a:r>
          </a:p>
          <a:p>
            <a:pPr>
              <a:lnSpc>
                <a:spcPct val="140000"/>
              </a:lnSpc>
            </a:pPr>
            <a:r>
              <a:rPr kumimoji="1" lang="zh-CN" altLang="en-US" sz="36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36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LOC(</a:t>
            </a:r>
            <a:r>
              <a:rPr kumimoji="1" lang="en-US" altLang="zh-CN" sz="3600" dirty="0" err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 baseline="-25000" dirty="0" err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) =</a:t>
            </a:r>
            <a:r>
              <a:rPr kumimoji="1" lang="en-US" altLang="zh-CN" sz="36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dirty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LOC(a</a:t>
            </a:r>
            <a:r>
              <a:rPr kumimoji="1" lang="en-US" altLang="zh-CN" sz="3600" b="1" baseline="-25000" dirty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600" b="1" dirty="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36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+ (i-1)</a:t>
            </a:r>
            <a:r>
              <a:rPr kumimoji="1" lang="en-US" altLang="zh-CN" sz="36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kumimoji="1" lang="en-US" altLang="zh-CN" sz="36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                          </a:t>
            </a:r>
            <a:r>
              <a:rPr kumimoji="1" lang="zh-CN" altLang="en-US" sz="36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基地址</a:t>
            </a:r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 flipV="1">
            <a:off x="7377343" y="2446043"/>
            <a:ext cx="2943" cy="377056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 flipV="1">
            <a:off x="3779838" y="5734050"/>
            <a:ext cx="0" cy="57626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762000" y="273050"/>
            <a:ext cx="6473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顺序映像的 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C 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语言描述</a:t>
            </a:r>
            <a:endParaRPr kumimoji="1" lang="zh-CN" altLang="en-US" sz="36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81000" y="2789238"/>
            <a:ext cx="5343525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typedef  struct {</a:t>
            </a:r>
            <a:endParaRPr kumimoji="1" lang="en-US" altLang="zh-CN" sz="3600">
              <a:solidFill>
                <a:srgbClr val="660033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 </a:t>
            </a:r>
          </a:p>
          <a:p>
            <a:pPr>
              <a:lnSpc>
                <a:spcPct val="120000"/>
              </a:lnSpc>
            </a:pPr>
            <a:endParaRPr kumimoji="1" lang="en-US" altLang="zh-CN" sz="3600">
              <a:solidFill>
                <a:srgbClr val="660033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endParaRPr kumimoji="1" lang="en-US" altLang="zh-CN" sz="3600">
              <a:solidFill>
                <a:srgbClr val="660033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endParaRPr kumimoji="1" lang="en-US" altLang="zh-CN" sz="3600">
              <a:solidFill>
                <a:srgbClr val="660033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} 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SqList;  // </a:t>
            </a:r>
            <a:r>
              <a:rPr kumimoji="1" lang="zh-CN" altLang="en-US" sz="3600">
                <a:solidFill>
                  <a:srgbClr val="660033"/>
                </a:solidFill>
                <a:latin typeface="Times New Roman" pitchFamily="18" charset="0"/>
              </a:rPr>
              <a:t>俗称 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</a:rPr>
              <a:t>顺序表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81000" y="965200"/>
            <a:ext cx="752157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#define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  LIST_INIT_SIZE     80  </a:t>
            </a:r>
          </a:p>
          <a:p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                 // </a:t>
            </a:r>
            <a:r>
              <a:rPr kumimoji="1" lang="zh-CN" altLang="en-US" sz="3200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线性表存储空间的初始分配量</a:t>
            </a:r>
            <a:endParaRPr kumimoji="1" lang="zh-CN" altLang="en-US" sz="3200">
              <a:solidFill>
                <a:srgbClr val="660033"/>
              </a:solidFill>
              <a:latin typeface="Times New Roman" pitchFamily="18" charset="0"/>
            </a:endParaRPr>
          </a:p>
          <a:p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#define 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 LISTINCREMENT    10 </a:t>
            </a:r>
          </a:p>
          <a:p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                // </a:t>
            </a:r>
            <a:r>
              <a:rPr kumimoji="1" lang="zh-CN" altLang="en-US" sz="3200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线性表存储空间的分配增量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762000" y="3549650"/>
            <a:ext cx="673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ElemType </a:t>
            </a:r>
            <a:r>
              <a:rPr kumimoji="1" lang="en-US" altLang="zh-CN" sz="3600" b="1">
                <a:solidFill>
                  <a:srgbClr val="990000"/>
                </a:solidFill>
                <a:latin typeface="Times New Roman" pitchFamily="18" charset="0"/>
              </a:rPr>
              <a:t>*elem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;    // </a:t>
            </a:r>
            <a:r>
              <a:rPr kumimoji="1" lang="zh-CN" altLang="en-US" sz="32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存储空间基址</a:t>
            </a:r>
            <a:endParaRPr kumimoji="1" lang="zh-CN" altLang="en-US" sz="3200">
              <a:solidFill>
                <a:srgbClr val="660033"/>
              </a:solidFill>
              <a:latin typeface="Times New Roman" pitchFamily="18" charset="0"/>
            </a:endParaRP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838200" y="4311650"/>
            <a:ext cx="508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int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 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990000"/>
                </a:solidFill>
                <a:latin typeface="Times New Roman" pitchFamily="18" charset="0"/>
              </a:rPr>
              <a:t>length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;   // </a:t>
            </a:r>
            <a:r>
              <a:rPr kumimoji="1" lang="zh-CN" altLang="en-US" sz="32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当前长度</a:t>
            </a:r>
            <a:endParaRPr kumimoji="1" lang="zh-CN" altLang="en-US" sz="3200">
              <a:solidFill>
                <a:srgbClr val="660033"/>
              </a:solidFill>
              <a:latin typeface="Times New Roman" pitchFamily="18" charset="0"/>
            </a:endParaRP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838200" y="4981575"/>
            <a:ext cx="8197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int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 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990000"/>
                </a:solidFill>
                <a:latin typeface="Times New Roman" pitchFamily="18" charset="0"/>
              </a:rPr>
              <a:t>listsize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;  // </a:t>
            </a:r>
            <a:r>
              <a:rPr kumimoji="1" lang="zh-CN" altLang="en-US" sz="32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当前分配的存储容量</a:t>
            </a:r>
            <a:r>
              <a:rPr kumimoji="1" lang="zh-CN" altLang="en-US" sz="3600">
                <a:solidFill>
                  <a:srgbClr val="660033"/>
                </a:solidFill>
                <a:latin typeface="Times New Roman" pitchFamily="18" charset="0"/>
              </a:rPr>
              <a:t>  </a:t>
            </a:r>
          </a:p>
          <a:p>
            <a:r>
              <a:rPr kumimoji="1" lang="zh-CN" altLang="en-US" sz="3600">
                <a:solidFill>
                  <a:srgbClr val="660033"/>
                </a:solidFill>
                <a:latin typeface="Times New Roman" pitchFamily="18" charset="0"/>
              </a:rPr>
              <a:t>                         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// (</a:t>
            </a:r>
            <a:r>
              <a:rPr kumimoji="1" lang="zh-CN" altLang="en-US" sz="32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以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sizeof(ElemType)</a:t>
            </a:r>
            <a:r>
              <a:rPr kumimoji="1" lang="zh-CN" altLang="en-US" sz="32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为单位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827088" y="3500438"/>
            <a:ext cx="1965325" cy="6413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</a:rPr>
              <a:t>        int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827088" y="3500438"/>
            <a:ext cx="1965325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</a:rPr>
              <a:t>  double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827088" y="3500438"/>
            <a:ext cx="1965325" cy="6413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</a:rPr>
              <a:t>     char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564" grpId="0" autoUpdateAnimBg="0"/>
      <p:bldP spid="66565" grpId="0" autoUpdateAnimBg="0"/>
      <p:bldP spid="66566" grpId="0" autoUpdateAnimBg="0"/>
      <p:bldP spid="66567" grpId="0" autoUpdateAnimBg="0"/>
      <p:bldP spid="66568" grpId="0" animBg="1"/>
      <p:bldP spid="66569" grpId="0" animBg="1"/>
      <p:bldP spid="6657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762000" y="501650"/>
            <a:ext cx="805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3. 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线性表的基本操作在顺序表中的实现</a:t>
            </a:r>
            <a:endParaRPr kumimoji="1" lang="zh-CN" altLang="en-US" sz="36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48131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616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</a:rPr>
              <a:t>InitList(&amp;L)   //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初始化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48132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43000" y="278130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</a:rPr>
              <a:t>LocateElem(L, e, compare())   //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查找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48133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43000" y="3930650"/>
            <a:ext cx="6742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</a:rPr>
              <a:t>ListInsert(&amp;L, i, e)   //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插入元素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48134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143000" y="5073650"/>
            <a:ext cx="6669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</a:rPr>
              <a:t>ListDelete(&amp;L, i)   //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删除元素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113671" name="Freeform 7"/>
          <p:cNvSpPr>
            <a:spLocks/>
          </p:cNvSpPr>
          <p:nvPr/>
        </p:nvSpPr>
        <p:spPr bwMode="auto">
          <a:xfrm>
            <a:off x="971550" y="1557338"/>
            <a:ext cx="355600" cy="463550"/>
          </a:xfrm>
          <a:custGeom>
            <a:avLst/>
            <a:gdLst>
              <a:gd name="T0" fmla="*/ 0 w 224"/>
              <a:gd name="T1" fmla="*/ 106 h 192"/>
              <a:gd name="T2" fmla="*/ 107 w 224"/>
              <a:gd name="T3" fmla="*/ 192 h 192"/>
              <a:gd name="T4" fmla="*/ 171 w 224"/>
              <a:gd name="T5" fmla="*/ 64 h 192"/>
              <a:gd name="T6" fmla="*/ 224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745538" cy="602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Status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</a:t>
            </a:r>
            <a:r>
              <a:rPr kumimoji="1" lang="en-US" altLang="zh-CN" sz="3600">
                <a:solidFill>
                  <a:srgbClr val="990000"/>
                </a:solidFill>
                <a:latin typeface="Times New Roman" pitchFamily="18" charset="0"/>
              </a:rPr>
              <a:t>InitList_Sq( SqList</a:t>
            </a:r>
            <a:r>
              <a:rPr kumimoji="1" lang="en-US" altLang="zh-CN" sz="3600" b="1">
                <a:solidFill>
                  <a:srgbClr val="990000"/>
                </a:solidFill>
                <a:latin typeface="Times New Roman" pitchFamily="18" charset="0"/>
              </a:rPr>
              <a:t>&amp;</a:t>
            </a:r>
            <a:r>
              <a:rPr kumimoji="1" lang="en-US" altLang="zh-CN" sz="3600">
                <a:solidFill>
                  <a:srgbClr val="990000"/>
                </a:solidFill>
                <a:latin typeface="Times New Roman" pitchFamily="18" charset="0"/>
              </a:rPr>
              <a:t> L, </a:t>
            </a:r>
            <a:r>
              <a:rPr kumimoji="1" lang="en-US" altLang="zh-CN" sz="3600" b="1">
                <a:solidFill>
                  <a:srgbClr val="990000"/>
                </a:solidFill>
                <a:latin typeface="Times New Roman" pitchFamily="18" charset="0"/>
              </a:rPr>
              <a:t>int</a:t>
            </a:r>
            <a:r>
              <a:rPr kumimoji="1" lang="en-US" altLang="zh-CN" sz="3600">
                <a:solidFill>
                  <a:srgbClr val="990000"/>
                </a:solidFill>
                <a:latin typeface="Times New Roman" pitchFamily="18" charset="0"/>
              </a:rPr>
              <a:t> maxsize )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{</a:t>
            </a:r>
            <a:endParaRPr kumimoji="1" lang="en-US" altLang="zh-CN" sz="3600">
              <a:solidFill>
                <a:srgbClr val="660033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// </a:t>
            </a:r>
            <a:r>
              <a:rPr kumimoji="1" lang="zh-CN" altLang="en-US" sz="36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构造一个最大容量为 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maxsize </a:t>
            </a:r>
            <a:r>
              <a:rPr kumimoji="1" lang="zh-CN" altLang="en-US" sz="36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的顺序表</a:t>
            </a:r>
            <a:r>
              <a:rPr kumimoji="1" lang="zh-CN" altLang="en-US" sz="3600">
                <a:solidFill>
                  <a:srgbClr val="660033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endParaRPr kumimoji="1" lang="zh-CN" altLang="en-US" sz="3600" b="1">
              <a:solidFill>
                <a:srgbClr val="660033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endParaRPr kumimoji="1" lang="zh-CN" altLang="en-US" sz="3600" b="1">
              <a:solidFill>
                <a:srgbClr val="660033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endParaRPr kumimoji="1" lang="zh-CN" altLang="en-US" sz="3600" b="1">
              <a:solidFill>
                <a:srgbClr val="660033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endParaRPr kumimoji="1" lang="zh-CN" altLang="en-US" sz="3600" b="1">
              <a:solidFill>
                <a:srgbClr val="660033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endParaRPr kumimoji="1" lang="zh-CN" altLang="en-US" sz="3600" b="1">
              <a:solidFill>
                <a:srgbClr val="660033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endParaRPr kumimoji="1" lang="zh-CN" altLang="en-US" sz="3600" b="1">
              <a:solidFill>
                <a:srgbClr val="660033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}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// InitList_Sq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3990975" y="5530850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>
                <a:solidFill>
                  <a:srgbClr val="FF33CC"/>
                </a:solidFill>
                <a:latin typeface="Times New Roman" pitchFamily="18" charset="0"/>
                <a:ea typeface="隶书" pitchFamily="49" charset="-122"/>
              </a:rPr>
              <a:t>算法</a:t>
            </a:r>
            <a:r>
              <a:rPr kumimoji="1" lang="zh-CN" altLang="en-US" sz="3600" b="1">
                <a:solidFill>
                  <a:srgbClr val="FF33CC"/>
                </a:solidFill>
                <a:latin typeface="Times New Roman" pitchFamily="18" charset="0"/>
                <a:ea typeface="隶书" pitchFamily="49" charset="-122"/>
              </a:rPr>
              <a:t>时间复杂度</a:t>
            </a:r>
            <a:r>
              <a:rPr kumimoji="1" lang="zh-CN" altLang="en-US" sz="3600">
                <a:solidFill>
                  <a:srgbClr val="FF33CC"/>
                </a:solidFill>
                <a:latin typeface="Times New Roman" pitchFamily="18" charset="0"/>
                <a:ea typeface="隶书" pitchFamily="49" charset="-122"/>
              </a:rPr>
              <a:t>：</a:t>
            </a:r>
            <a:endParaRPr kumimoji="1" lang="zh-CN" altLang="en-US" sz="2400">
              <a:solidFill>
                <a:srgbClr val="FF33CC"/>
              </a:solidFill>
              <a:latin typeface="Times New Roman" pitchFamily="18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7467600" y="5486400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FF33CC"/>
                </a:solidFill>
                <a:latin typeface="Times New Roman" pitchFamily="18" charset="0"/>
              </a:rPr>
              <a:t>O(1)</a:t>
            </a:r>
            <a:endParaRPr kumimoji="1" lang="en-US" altLang="zh-CN" sz="2400">
              <a:solidFill>
                <a:srgbClr val="FF33CC"/>
              </a:solidFill>
              <a:latin typeface="Times New Roman" pitchFamily="18" charset="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717550" y="1600200"/>
            <a:ext cx="8337550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dirty="0" err="1">
                <a:solidFill>
                  <a:srgbClr val="990000"/>
                </a:solidFill>
                <a:latin typeface="Times New Roman" pitchFamily="18" charset="0"/>
              </a:rPr>
              <a:t>L.elem</a:t>
            </a:r>
            <a:r>
              <a:rPr kumimoji="1" lang="en-US" altLang="zh-CN" sz="3600" dirty="0">
                <a:solidFill>
                  <a:srgbClr val="990000"/>
                </a:solidFill>
                <a:latin typeface="Times New Roman" pitchFamily="18" charset="0"/>
              </a:rPr>
              <a:t> = new </a:t>
            </a:r>
            <a:r>
              <a:rPr kumimoji="1" lang="en-US" altLang="zh-CN" sz="3600" dirty="0" err="1">
                <a:solidFill>
                  <a:srgbClr val="990000"/>
                </a:solidFill>
                <a:latin typeface="Times New Roman" pitchFamily="18" charset="0"/>
              </a:rPr>
              <a:t>ElemType</a:t>
            </a:r>
            <a:r>
              <a:rPr kumimoji="1" lang="en-US" altLang="zh-CN" sz="3600" dirty="0">
                <a:solidFill>
                  <a:srgbClr val="990000"/>
                </a:solidFill>
                <a:latin typeface="Times New Roman" pitchFamily="18" charset="0"/>
              </a:rPr>
              <a:t>[</a:t>
            </a:r>
            <a:r>
              <a:rPr kumimoji="1" lang="en-US" altLang="zh-CN" sz="3600" dirty="0" err="1">
                <a:solidFill>
                  <a:srgbClr val="990000"/>
                </a:solidFill>
                <a:latin typeface="Times New Roman" pitchFamily="18" charset="0"/>
              </a:rPr>
              <a:t>maxsize</a:t>
            </a:r>
            <a:r>
              <a:rPr kumimoji="1" lang="en-US" altLang="zh-CN" sz="3600" dirty="0">
                <a:solidFill>
                  <a:srgbClr val="990000"/>
                </a:solidFill>
                <a:latin typeface="Times New Roman" pitchFamily="18" charset="0"/>
              </a:rPr>
              <a:t>];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dirty="0">
                <a:solidFill>
                  <a:srgbClr val="990000"/>
                </a:solidFill>
                <a:latin typeface="Times New Roman" pitchFamily="18" charset="0"/>
              </a:rPr>
              <a:t>            </a:t>
            </a:r>
            <a:r>
              <a:rPr kumimoji="1" lang="en-US" altLang="zh-CN" sz="28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en-US" altLang="zh-CN" sz="28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为顺序表分配大小为 </a:t>
            </a:r>
            <a:r>
              <a:rPr kumimoji="1" lang="en-US" altLang="zh-CN" sz="2800" dirty="0" err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maxsize</a:t>
            </a:r>
            <a:r>
              <a:rPr kumimoji="1" lang="en-US" altLang="zh-CN" sz="28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的数组空间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660033"/>
                </a:solidFill>
                <a:latin typeface="Times New Roman" pitchFamily="18" charset="0"/>
              </a:rPr>
              <a:t>if</a:t>
            </a:r>
            <a:r>
              <a:rPr kumimoji="1" lang="en-US" altLang="zh-CN" sz="3600" dirty="0">
                <a:solidFill>
                  <a:srgbClr val="660033"/>
                </a:solidFill>
                <a:latin typeface="Times New Roman" pitchFamily="18" charset="0"/>
              </a:rPr>
              <a:t> (</a:t>
            </a:r>
            <a:r>
              <a:rPr kumimoji="1" lang="en-US" altLang="zh-CN" sz="3600" b="1" dirty="0">
                <a:solidFill>
                  <a:srgbClr val="660033"/>
                </a:solidFill>
                <a:latin typeface="Times New Roman" pitchFamily="18" charset="0"/>
              </a:rPr>
              <a:t>!</a:t>
            </a:r>
            <a:r>
              <a:rPr kumimoji="1" lang="en-US" altLang="zh-CN" sz="3600" dirty="0" err="1">
                <a:solidFill>
                  <a:srgbClr val="660033"/>
                </a:solidFill>
                <a:latin typeface="Times New Roman" pitchFamily="18" charset="0"/>
              </a:rPr>
              <a:t>L.elem</a:t>
            </a:r>
            <a:r>
              <a:rPr kumimoji="1" lang="en-US" altLang="zh-CN" sz="3600" dirty="0">
                <a:solidFill>
                  <a:srgbClr val="660033"/>
                </a:solidFill>
                <a:latin typeface="Times New Roman" pitchFamily="18" charset="0"/>
              </a:rPr>
              <a:t>) </a:t>
            </a:r>
            <a:r>
              <a:rPr kumimoji="1" lang="en-US" altLang="zh-CN" sz="3600" b="1" dirty="0">
                <a:solidFill>
                  <a:srgbClr val="660033"/>
                </a:solidFill>
                <a:latin typeface="Times New Roman" pitchFamily="18" charset="0"/>
              </a:rPr>
              <a:t>exit</a:t>
            </a:r>
            <a:r>
              <a:rPr kumimoji="1" lang="en-US" altLang="zh-CN" sz="3600" dirty="0">
                <a:solidFill>
                  <a:srgbClr val="660033"/>
                </a:solidFill>
                <a:latin typeface="Times New Roman" pitchFamily="18" charset="0"/>
              </a:rPr>
              <a:t>(OVERFLOW);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685800" y="3570288"/>
            <a:ext cx="3959225" cy="206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>
                <a:solidFill>
                  <a:srgbClr val="990000"/>
                </a:solidFill>
                <a:latin typeface="Times New Roman" pitchFamily="18" charset="0"/>
              </a:rPr>
              <a:t>L.length = 0;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>
                <a:solidFill>
                  <a:srgbClr val="990000"/>
                </a:solidFill>
                <a:latin typeface="Times New Roman" pitchFamily="18" charset="0"/>
              </a:rPr>
              <a:t>L.listsize = maxsize;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return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OK;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3438815" y="1700213"/>
            <a:ext cx="1889243" cy="6413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</a:rPr>
              <a:t>        int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3438815" y="1700213"/>
            <a:ext cx="1889243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</a:rPr>
              <a:t>  double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438815" y="1700213"/>
            <a:ext cx="1889243" cy="6413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</a:rPr>
              <a:t>     char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  <p:bldP spid="70660" grpId="0" autoUpdateAnimBg="0"/>
      <p:bldP spid="70661" grpId="0" autoUpdateAnimBg="0"/>
      <p:bldP spid="70662" grpId="0" autoUpdateAnimBg="0"/>
      <p:bldP spid="70663" grpId="0" animBg="1"/>
      <p:bldP spid="70664" grpId="0" animBg="1"/>
      <p:bldP spid="7066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762000" y="501650"/>
            <a:ext cx="805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3. 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线性表的基本操作在顺序表中的实现</a:t>
            </a:r>
            <a:endParaRPr kumimoji="1" lang="zh-CN" altLang="en-US" sz="36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50179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616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</a:rPr>
              <a:t>InitList(&amp;L)   //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结构初始化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50180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43000" y="278765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</a:rPr>
              <a:t>LocateElem(L, e, compare())   //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查找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50181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43000" y="3930650"/>
            <a:ext cx="6742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</a:rPr>
              <a:t>ListInsert(&amp;L, i, e)   //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插入元素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50182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143000" y="5073650"/>
            <a:ext cx="6669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</a:rPr>
              <a:t>ListDelete(&amp;L, i)   //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删除元素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105479" name="Freeform 7"/>
          <p:cNvSpPr>
            <a:spLocks/>
          </p:cNvSpPr>
          <p:nvPr/>
        </p:nvSpPr>
        <p:spPr bwMode="auto">
          <a:xfrm>
            <a:off x="900113" y="2708275"/>
            <a:ext cx="355600" cy="463550"/>
          </a:xfrm>
          <a:custGeom>
            <a:avLst/>
            <a:gdLst>
              <a:gd name="T0" fmla="*/ 0 w 224"/>
              <a:gd name="T1" fmla="*/ 106 h 192"/>
              <a:gd name="T2" fmla="*/ 107 w 224"/>
              <a:gd name="T3" fmla="*/ 192 h 192"/>
              <a:gd name="T4" fmla="*/ 171 w 224"/>
              <a:gd name="T5" fmla="*/ 64 h 192"/>
              <a:gd name="T6" fmla="*/ 224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533400"/>
            <a:ext cx="5670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2.1 </a:t>
            </a:r>
            <a:r>
              <a:rPr kumimoji="1" lang="en-US" altLang="zh-CN" sz="4400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线性表的类型定义</a:t>
            </a:r>
            <a:endParaRPr kumimoji="1" lang="zh-CN" altLang="en-US" sz="4400">
              <a:latin typeface="Times New Roman" pitchFamily="18" charset="0"/>
            </a:endParaRPr>
          </a:p>
        </p:txBody>
      </p:sp>
      <p:sp>
        <p:nvSpPr>
          <p:cNvPr id="1028" name="Text 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3733800"/>
            <a:ext cx="73279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2.3 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线性表类型的实现</a:t>
            </a:r>
          </a:p>
          <a:p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                            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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链式映象</a:t>
            </a:r>
            <a:endParaRPr kumimoji="1" lang="zh-CN" altLang="en-US" sz="5400">
              <a:latin typeface="Times New Roman" pitchFamily="18" charset="0"/>
            </a:endParaRPr>
          </a:p>
        </p:txBody>
      </p:sp>
      <p:sp>
        <p:nvSpPr>
          <p:cNvPr id="1029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14400" y="5486400"/>
            <a:ext cx="5670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2.4  </a:t>
            </a:r>
            <a:r>
              <a:rPr kumimoji="1" lang="zh-CN" altLang="en-US" sz="4400" b="1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一元多项式的表示</a:t>
            </a:r>
            <a:endParaRPr kumimoji="1" lang="zh-CN" altLang="en-US" sz="24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30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1981200"/>
            <a:ext cx="7467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2.2 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线性表类型的实现</a:t>
            </a:r>
          </a:p>
          <a:p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                             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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顺序映象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1026" name="Object 6">
            <a:hlinkClick r:id="" action="ppaction://hlinkshowjump?jump=lastslide"/>
          </p:cNvPr>
          <p:cNvGraphicFramePr>
            <a:graphicFrameLocks noChangeAspect="1"/>
          </p:cNvGraphicFramePr>
          <p:nvPr/>
        </p:nvGraphicFramePr>
        <p:xfrm>
          <a:off x="7772400" y="5181600"/>
          <a:ext cx="107632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剪辑" r:id="rId7" imgW="1077120" imgH="1472040" progId="">
                  <p:embed/>
                </p:oleObj>
              </mc:Choice>
              <mc:Fallback>
                <p:oleObj name="剪辑" r:id="rId7" imgW="1077120" imgH="14720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181600"/>
                        <a:ext cx="1076325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9" name="Freeform 7"/>
          <p:cNvSpPr>
            <a:spLocks/>
          </p:cNvSpPr>
          <p:nvPr/>
        </p:nvSpPr>
        <p:spPr bwMode="auto">
          <a:xfrm>
            <a:off x="611188" y="549275"/>
            <a:ext cx="355600" cy="463550"/>
          </a:xfrm>
          <a:custGeom>
            <a:avLst/>
            <a:gdLst>
              <a:gd name="T0" fmla="*/ 0 w 224"/>
              <a:gd name="T1" fmla="*/ 106 h 192"/>
              <a:gd name="T2" fmla="*/ 107 w 224"/>
              <a:gd name="T3" fmla="*/ 192 h 192"/>
              <a:gd name="T4" fmla="*/ 171 w 224"/>
              <a:gd name="T5" fmla="*/ 64 h 192"/>
              <a:gd name="T6" fmla="*/ 224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8313" y="1885950"/>
            <a:ext cx="7850187" cy="2755900"/>
            <a:chOff x="295" y="1188"/>
            <a:chExt cx="4945" cy="1736"/>
          </a:xfrm>
        </p:grpSpPr>
        <p:sp>
          <p:nvSpPr>
            <p:cNvPr id="51237" name="Text Box 3"/>
            <p:cNvSpPr txBox="1">
              <a:spLocks noChangeArrowheads="1"/>
            </p:cNvSpPr>
            <p:nvPr/>
          </p:nvSpPr>
          <p:spPr bwMode="auto">
            <a:xfrm>
              <a:off x="295" y="1188"/>
              <a:ext cx="16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solidFill>
                    <a:srgbClr val="000099"/>
                  </a:solidFill>
                  <a:latin typeface="Times New Roman" pitchFamily="18" charset="0"/>
                </a:rPr>
                <a:t>例如：顺序表</a:t>
              </a:r>
              <a:endParaRPr kumimoji="1" lang="zh-CN" altLang="en-US" sz="3200">
                <a:latin typeface="Times New Roman" pitchFamily="18" charset="0"/>
              </a:endParaRPr>
            </a:p>
          </p:txBody>
        </p:sp>
        <p:grpSp>
          <p:nvGrpSpPr>
            <p:cNvPr id="51238" name="Group 4"/>
            <p:cNvGrpSpPr>
              <a:grpSpLocks/>
            </p:cNvGrpSpPr>
            <p:nvPr/>
          </p:nvGrpSpPr>
          <p:grpSpPr bwMode="auto">
            <a:xfrm>
              <a:off x="340" y="1363"/>
              <a:ext cx="4900" cy="1561"/>
              <a:chOff x="340" y="1363"/>
              <a:chExt cx="4900" cy="1561"/>
            </a:xfrm>
          </p:grpSpPr>
          <p:grpSp>
            <p:nvGrpSpPr>
              <p:cNvPr id="51239" name="Group 5"/>
              <p:cNvGrpSpPr>
                <a:grpSpLocks/>
              </p:cNvGrpSpPr>
              <p:nvPr/>
            </p:nvGrpSpPr>
            <p:grpSpPr bwMode="auto">
              <a:xfrm>
                <a:off x="340" y="1608"/>
                <a:ext cx="4900" cy="605"/>
                <a:chOff x="374" y="906"/>
                <a:chExt cx="4858" cy="681"/>
              </a:xfrm>
            </p:grpSpPr>
            <p:sp>
              <p:nvSpPr>
                <p:cNvPr id="5124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60" y="1132"/>
                  <a:ext cx="3256" cy="4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3600" b="1">
                      <a:solidFill>
                        <a:srgbClr val="000099"/>
                      </a:solidFill>
                      <a:latin typeface="Times New Roman" pitchFamily="18" charset="0"/>
                    </a:rPr>
                    <a:t>23   75   41  38   54   62  17</a:t>
                  </a:r>
                  <a:endParaRPr kumimoji="1" lang="en-US" altLang="zh-CN" sz="3600">
                    <a:latin typeface="Times New Roman" pitchFamily="18" charset="0"/>
                  </a:endParaRPr>
                </a:p>
              </p:txBody>
            </p:sp>
            <p:grpSp>
              <p:nvGrpSpPr>
                <p:cNvPr id="51247" name="Group 7"/>
                <p:cNvGrpSpPr>
                  <a:grpSpLocks/>
                </p:cNvGrpSpPr>
                <p:nvPr/>
              </p:nvGrpSpPr>
              <p:grpSpPr bwMode="auto">
                <a:xfrm>
                  <a:off x="374" y="906"/>
                  <a:ext cx="4858" cy="582"/>
                  <a:chOff x="374" y="906"/>
                  <a:chExt cx="4858" cy="582"/>
                </a:xfrm>
              </p:grpSpPr>
              <p:grpSp>
                <p:nvGrpSpPr>
                  <p:cNvPr id="51248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432" y="1200"/>
                    <a:ext cx="4800" cy="288"/>
                    <a:chOff x="432" y="1200"/>
                    <a:chExt cx="4800" cy="288"/>
                  </a:xfrm>
                </p:grpSpPr>
                <p:sp>
                  <p:nvSpPr>
                    <p:cNvPr id="51250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1200"/>
                      <a:ext cx="4800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99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251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1200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252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1200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253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1200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254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2" y="1200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255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1200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256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1200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257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92" y="1200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258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52" y="1200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124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" y="906"/>
                    <a:ext cx="761" cy="3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b="1">
                        <a:solidFill>
                          <a:srgbClr val="000099"/>
                        </a:solidFill>
                        <a:latin typeface="Times New Roman" pitchFamily="18" charset="0"/>
                      </a:rPr>
                      <a:t>L.elem</a:t>
                    </a:r>
                    <a:endParaRPr kumimoji="1" lang="en-US" altLang="zh-CN" sz="3600"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51240" name="Group 19"/>
              <p:cNvGrpSpPr>
                <a:grpSpLocks/>
              </p:cNvGrpSpPr>
              <p:nvPr/>
            </p:nvGrpSpPr>
            <p:grpSpPr bwMode="auto">
              <a:xfrm>
                <a:off x="3558" y="2248"/>
                <a:ext cx="1256" cy="676"/>
                <a:chOff x="3592" y="1536"/>
                <a:chExt cx="1245" cy="761"/>
              </a:xfrm>
            </p:grpSpPr>
            <p:sp>
              <p:nvSpPr>
                <p:cNvPr id="51244" name="Line 20"/>
                <p:cNvSpPr>
                  <a:spLocks noChangeShapeType="1"/>
                </p:cNvSpPr>
                <p:nvPr/>
              </p:nvSpPr>
              <p:spPr bwMode="auto">
                <a:xfrm>
                  <a:off x="3592" y="1536"/>
                  <a:ext cx="0" cy="528"/>
                </a:xfrm>
                <a:prstGeom prst="line">
                  <a:avLst/>
                </a:prstGeom>
                <a:noFill/>
                <a:ln w="31750">
                  <a:solidFill>
                    <a:srgbClr val="000099"/>
                  </a:solidFill>
                  <a:round/>
                  <a:headEnd type="triangle" w="med" len="lg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4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630" y="1929"/>
                  <a:ext cx="1207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>
                      <a:solidFill>
                        <a:srgbClr val="000099"/>
                      </a:solidFill>
                      <a:latin typeface="Times New Roman" pitchFamily="18" charset="0"/>
                    </a:rPr>
                    <a:t>L.length = 7</a:t>
                  </a:r>
                  <a:endParaRPr kumimoji="1" lang="en-US" altLang="zh-CN" sz="36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51241" name="Group 22"/>
              <p:cNvGrpSpPr>
                <a:grpSpLocks/>
              </p:cNvGrpSpPr>
              <p:nvPr/>
            </p:nvGrpSpPr>
            <p:grpSpPr bwMode="auto">
              <a:xfrm>
                <a:off x="4046" y="1363"/>
                <a:ext cx="968" cy="469"/>
                <a:chOff x="4080" y="672"/>
                <a:chExt cx="960" cy="528"/>
              </a:xfrm>
            </p:grpSpPr>
            <p:sp>
              <p:nvSpPr>
                <p:cNvPr id="5124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080" y="816"/>
                  <a:ext cx="921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>
                      <a:solidFill>
                        <a:srgbClr val="000099"/>
                      </a:solidFill>
                      <a:latin typeface="Times New Roman" pitchFamily="18" charset="0"/>
                    </a:rPr>
                    <a:t>L.listsize</a:t>
                  </a:r>
                  <a:endParaRPr kumimoji="1" lang="en-US" altLang="zh-CN" sz="3600">
                    <a:latin typeface="Times New Roman" pitchFamily="18" charset="0"/>
                  </a:endParaRPr>
                </a:p>
              </p:txBody>
            </p:sp>
            <p:sp>
              <p:nvSpPr>
                <p:cNvPr id="51243" name="Line 24"/>
                <p:cNvSpPr>
                  <a:spLocks noChangeShapeType="1"/>
                </p:cNvSpPr>
                <p:nvPr/>
              </p:nvSpPr>
              <p:spPr bwMode="auto">
                <a:xfrm>
                  <a:off x="5040" y="672"/>
                  <a:ext cx="0" cy="528"/>
                </a:xfrm>
                <a:prstGeom prst="line">
                  <a:avLst/>
                </a:prstGeom>
                <a:noFill/>
                <a:ln w="31750">
                  <a:solidFill>
                    <a:srgbClr val="000099"/>
                  </a:solidFill>
                  <a:round/>
                  <a:headEnd/>
                  <a:tailEnd type="triangl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715963" y="5597525"/>
            <a:ext cx="890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660033"/>
                </a:solidFill>
                <a:latin typeface="Times New Roman" pitchFamily="18" charset="0"/>
              </a:rPr>
              <a:t>e =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1690688" y="5694363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FF33CC"/>
                </a:solidFill>
                <a:latin typeface="Times New Roman" pitchFamily="18" charset="0"/>
              </a:rPr>
              <a:t>38</a:t>
            </a:r>
            <a:endParaRPr kumimoji="1" lang="en-US" altLang="zh-CN" sz="3600">
              <a:solidFill>
                <a:srgbClr val="FF33CC"/>
              </a:solidFill>
              <a:latin typeface="Times New Roman" pitchFamily="18" charset="0"/>
            </a:endParaRPr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1012825" y="3535363"/>
            <a:ext cx="457200" cy="815975"/>
            <a:chOff x="672" y="1488"/>
            <a:chExt cx="286" cy="579"/>
          </a:xfrm>
        </p:grpSpPr>
        <p:sp>
          <p:nvSpPr>
            <p:cNvPr id="51235" name="Line 28"/>
            <p:cNvSpPr>
              <a:spLocks noChangeShapeType="1"/>
            </p:cNvSpPr>
            <p:nvPr/>
          </p:nvSpPr>
          <p:spPr bwMode="auto">
            <a:xfrm>
              <a:off x="672" y="1488"/>
              <a:ext cx="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6" name="Text Box 29"/>
            <p:cNvSpPr txBox="1">
              <a:spLocks noChangeArrowheads="1"/>
            </p:cNvSpPr>
            <p:nvPr/>
          </p:nvSpPr>
          <p:spPr bwMode="auto">
            <a:xfrm>
              <a:off x="684" y="1612"/>
              <a:ext cx="274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CC0000"/>
                  </a:solidFill>
                  <a:latin typeface="Times New Roman" pitchFamily="18" charset="0"/>
                </a:rPr>
                <a:t>p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1774825" y="3535363"/>
            <a:ext cx="457200" cy="815975"/>
            <a:chOff x="672" y="1488"/>
            <a:chExt cx="286" cy="579"/>
          </a:xfrm>
        </p:grpSpPr>
        <p:sp>
          <p:nvSpPr>
            <p:cNvPr id="51233" name="Line 31"/>
            <p:cNvSpPr>
              <a:spLocks noChangeShapeType="1"/>
            </p:cNvSpPr>
            <p:nvPr/>
          </p:nvSpPr>
          <p:spPr bwMode="auto">
            <a:xfrm>
              <a:off x="672" y="1488"/>
              <a:ext cx="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4" name="Text Box 32"/>
            <p:cNvSpPr txBox="1">
              <a:spLocks noChangeArrowheads="1"/>
            </p:cNvSpPr>
            <p:nvPr/>
          </p:nvSpPr>
          <p:spPr bwMode="auto">
            <a:xfrm>
              <a:off x="684" y="1612"/>
              <a:ext cx="274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CC0000"/>
                  </a:solidFill>
                  <a:latin typeface="Times New Roman" pitchFamily="18" charset="0"/>
                </a:rPr>
                <a:t>p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</p:grp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2536825" y="3535363"/>
            <a:ext cx="457200" cy="815975"/>
            <a:chOff x="672" y="1488"/>
            <a:chExt cx="286" cy="579"/>
          </a:xfrm>
        </p:grpSpPr>
        <p:sp>
          <p:nvSpPr>
            <p:cNvPr id="51231" name="Line 34"/>
            <p:cNvSpPr>
              <a:spLocks noChangeShapeType="1"/>
            </p:cNvSpPr>
            <p:nvPr/>
          </p:nvSpPr>
          <p:spPr bwMode="auto">
            <a:xfrm>
              <a:off x="672" y="1488"/>
              <a:ext cx="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2" name="Text Box 35"/>
            <p:cNvSpPr txBox="1">
              <a:spLocks noChangeArrowheads="1"/>
            </p:cNvSpPr>
            <p:nvPr/>
          </p:nvSpPr>
          <p:spPr bwMode="auto">
            <a:xfrm>
              <a:off x="684" y="1612"/>
              <a:ext cx="274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CC0000"/>
                  </a:solidFill>
                  <a:latin typeface="Times New Roman" pitchFamily="18" charset="0"/>
                </a:rPr>
                <a:t>p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3298825" y="3535363"/>
            <a:ext cx="457200" cy="815975"/>
            <a:chOff x="672" y="1488"/>
            <a:chExt cx="286" cy="579"/>
          </a:xfrm>
        </p:grpSpPr>
        <p:sp>
          <p:nvSpPr>
            <p:cNvPr id="51229" name="Line 37"/>
            <p:cNvSpPr>
              <a:spLocks noChangeShapeType="1"/>
            </p:cNvSpPr>
            <p:nvPr/>
          </p:nvSpPr>
          <p:spPr bwMode="auto">
            <a:xfrm>
              <a:off x="672" y="1488"/>
              <a:ext cx="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0" name="Text Box 38"/>
            <p:cNvSpPr txBox="1">
              <a:spLocks noChangeArrowheads="1"/>
            </p:cNvSpPr>
            <p:nvPr/>
          </p:nvSpPr>
          <p:spPr bwMode="auto">
            <a:xfrm>
              <a:off x="684" y="1612"/>
              <a:ext cx="274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CC0000"/>
                  </a:solidFill>
                  <a:latin typeface="Times New Roman" pitchFamily="18" charset="0"/>
                </a:rPr>
                <a:t>p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</p:grp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6270625" y="3535363"/>
            <a:ext cx="457200" cy="815975"/>
            <a:chOff x="672" y="1488"/>
            <a:chExt cx="286" cy="579"/>
          </a:xfrm>
        </p:grpSpPr>
        <p:sp>
          <p:nvSpPr>
            <p:cNvPr id="51227" name="Line 40"/>
            <p:cNvSpPr>
              <a:spLocks noChangeShapeType="1"/>
            </p:cNvSpPr>
            <p:nvPr/>
          </p:nvSpPr>
          <p:spPr bwMode="auto">
            <a:xfrm>
              <a:off x="672" y="1488"/>
              <a:ext cx="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8" name="Text Box 41"/>
            <p:cNvSpPr txBox="1">
              <a:spLocks noChangeArrowheads="1"/>
            </p:cNvSpPr>
            <p:nvPr/>
          </p:nvSpPr>
          <p:spPr bwMode="auto">
            <a:xfrm>
              <a:off x="684" y="1612"/>
              <a:ext cx="274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FF33CC"/>
                  </a:solidFill>
                  <a:latin typeface="Times New Roman" pitchFamily="18" charset="0"/>
                </a:rPr>
                <a:t>p</a:t>
              </a:r>
              <a:endParaRPr kumimoji="1" lang="en-US" altLang="zh-CN" sz="3600">
                <a:solidFill>
                  <a:srgbClr val="FF33CC"/>
                </a:solidFill>
                <a:latin typeface="Times New Roman" pitchFamily="18" charset="0"/>
              </a:endParaRPr>
            </a:p>
          </p:txBody>
        </p:sp>
      </p:grpSp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1874838" y="4641850"/>
            <a:ext cx="31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9999"/>
                </a:solidFill>
                <a:latin typeface="Times New Roman" pitchFamily="18" charset="0"/>
              </a:rPr>
              <a:t>i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72747" name="Text Box 43"/>
          <p:cNvSpPr txBox="1">
            <a:spLocks noChangeArrowheads="1"/>
          </p:cNvSpPr>
          <p:nvPr/>
        </p:nvSpPr>
        <p:spPr bwMode="auto">
          <a:xfrm>
            <a:off x="2195513" y="4641850"/>
            <a:ext cx="685800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009999"/>
                </a:solidFill>
                <a:latin typeface="Times New Roman" pitchFamily="18" charset="0"/>
              </a:rPr>
              <a:t>1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72748" name="Text Box 44"/>
          <p:cNvSpPr txBox="1">
            <a:spLocks noChangeArrowheads="1"/>
          </p:cNvSpPr>
          <p:nvPr/>
        </p:nvSpPr>
        <p:spPr bwMode="auto">
          <a:xfrm>
            <a:off x="2195513" y="4641850"/>
            <a:ext cx="685800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009999"/>
                </a:solidFill>
                <a:latin typeface="Times New Roman" pitchFamily="18" charset="0"/>
              </a:rPr>
              <a:t>2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72749" name="Text Box 45"/>
          <p:cNvSpPr txBox="1">
            <a:spLocks noChangeArrowheads="1"/>
          </p:cNvSpPr>
          <p:nvPr/>
        </p:nvSpPr>
        <p:spPr bwMode="auto">
          <a:xfrm>
            <a:off x="2195513" y="4641850"/>
            <a:ext cx="685800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009999"/>
                </a:solidFill>
                <a:latin typeface="Times New Roman" pitchFamily="18" charset="0"/>
              </a:rPr>
              <a:t>3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72750" name="Text Box 46"/>
          <p:cNvSpPr txBox="1">
            <a:spLocks noChangeArrowheads="1"/>
          </p:cNvSpPr>
          <p:nvPr/>
        </p:nvSpPr>
        <p:spPr bwMode="auto">
          <a:xfrm>
            <a:off x="2195513" y="4641850"/>
            <a:ext cx="685800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009999"/>
                </a:solidFill>
                <a:latin typeface="Times New Roman" pitchFamily="18" charset="0"/>
              </a:rPr>
              <a:t>4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72751" name="Text Box 47"/>
          <p:cNvSpPr txBox="1">
            <a:spLocks noChangeArrowheads="1"/>
          </p:cNvSpPr>
          <p:nvPr/>
        </p:nvSpPr>
        <p:spPr bwMode="auto">
          <a:xfrm>
            <a:off x="2195513" y="4641850"/>
            <a:ext cx="685800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009999"/>
                </a:solidFill>
                <a:latin typeface="Times New Roman" pitchFamily="18" charset="0"/>
              </a:rPr>
              <a:t>1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72752" name="Text Box 48"/>
          <p:cNvSpPr txBox="1">
            <a:spLocks noChangeArrowheads="1"/>
          </p:cNvSpPr>
          <p:nvPr/>
        </p:nvSpPr>
        <p:spPr bwMode="auto">
          <a:xfrm>
            <a:off x="2195513" y="4641850"/>
            <a:ext cx="685800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009999"/>
                </a:solidFill>
                <a:latin typeface="Times New Roman" pitchFamily="18" charset="0"/>
              </a:rPr>
              <a:t>8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72753" name="Text Box 49"/>
          <p:cNvSpPr txBox="1">
            <a:spLocks noChangeArrowheads="1"/>
          </p:cNvSpPr>
          <p:nvPr/>
        </p:nvSpPr>
        <p:spPr bwMode="auto">
          <a:xfrm>
            <a:off x="2452688" y="5718175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50</a:t>
            </a:r>
            <a:endParaRPr kumimoji="1" lang="en-US" altLang="zh-CN" sz="3600">
              <a:latin typeface="Times New Roman" pitchFamily="18" charset="0"/>
            </a:endParaRPr>
          </a:p>
        </p:txBody>
      </p:sp>
      <p:sp useBgFill="1">
        <p:nvSpPr>
          <p:cNvPr id="72754" name="Rectangle 50"/>
          <p:cNvSpPr>
            <a:spLocks noChangeArrowheads="1"/>
          </p:cNvSpPr>
          <p:nvPr/>
        </p:nvSpPr>
        <p:spPr bwMode="auto">
          <a:xfrm>
            <a:off x="784225" y="3535363"/>
            <a:ext cx="614363" cy="744537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2755" name="Rectangle 51"/>
          <p:cNvSpPr>
            <a:spLocks noChangeArrowheads="1"/>
          </p:cNvSpPr>
          <p:nvPr/>
        </p:nvSpPr>
        <p:spPr bwMode="auto">
          <a:xfrm>
            <a:off x="1546225" y="3535363"/>
            <a:ext cx="614363" cy="81756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2756" name="Rectangle 52"/>
          <p:cNvSpPr>
            <a:spLocks noChangeArrowheads="1"/>
          </p:cNvSpPr>
          <p:nvPr/>
        </p:nvSpPr>
        <p:spPr bwMode="auto">
          <a:xfrm>
            <a:off x="2308225" y="3535363"/>
            <a:ext cx="614363" cy="81756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2757" name="Rectangle 53"/>
          <p:cNvSpPr>
            <a:spLocks noChangeArrowheads="1"/>
          </p:cNvSpPr>
          <p:nvPr/>
        </p:nvSpPr>
        <p:spPr bwMode="auto">
          <a:xfrm>
            <a:off x="3070225" y="3535363"/>
            <a:ext cx="614363" cy="81756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936625" y="3535363"/>
            <a:ext cx="457200" cy="815975"/>
            <a:chOff x="672" y="1488"/>
            <a:chExt cx="286" cy="579"/>
          </a:xfrm>
        </p:grpSpPr>
        <p:sp>
          <p:nvSpPr>
            <p:cNvPr id="51225" name="Line 55"/>
            <p:cNvSpPr>
              <a:spLocks noChangeShapeType="1"/>
            </p:cNvSpPr>
            <p:nvPr/>
          </p:nvSpPr>
          <p:spPr bwMode="auto">
            <a:xfrm>
              <a:off x="672" y="1488"/>
              <a:ext cx="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6" name="Text Box 56"/>
            <p:cNvSpPr txBox="1">
              <a:spLocks noChangeArrowheads="1"/>
            </p:cNvSpPr>
            <p:nvPr/>
          </p:nvSpPr>
          <p:spPr bwMode="auto">
            <a:xfrm>
              <a:off x="684" y="1612"/>
              <a:ext cx="274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CC0000"/>
                  </a:solidFill>
                  <a:latin typeface="Times New Roman" pitchFamily="18" charset="0"/>
                </a:rPr>
                <a:t>p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</p:grpSp>
      <p:sp useBgFill="1">
        <p:nvSpPr>
          <p:cNvPr id="72761" name="Rectangle 57"/>
          <p:cNvSpPr>
            <a:spLocks noChangeArrowheads="1"/>
          </p:cNvSpPr>
          <p:nvPr/>
        </p:nvSpPr>
        <p:spPr bwMode="auto">
          <a:xfrm>
            <a:off x="784225" y="3535363"/>
            <a:ext cx="614363" cy="81756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4" name="Text Box 58"/>
          <p:cNvSpPr txBox="1">
            <a:spLocks noChangeArrowheads="1"/>
          </p:cNvSpPr>
          <p:nvPr/>
        </p:nvSpPr>
        <p:spPr bwMode="auto">
          <a:xfrm>
            <a:off x="323850" y="260350"/>
            <a:ext cx="81724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400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线性表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操作</a:t>
            </a:r>
          </a:p>
          <a:p>
            <a:pPr>
              <a:lnSpc>
                <a:spcPct val="125000"/>
              </a:lnSpc>
            </a:pP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 b="1">
                <a:solidFill>
                  <a:srgbClr val="FF33CC"/>
                </a:solidFill>
                <a:latin typeface="Times New Roman" pitchFamily="18" charset="0"/>
              </a:rPr>
              <a:t>LocateElem(L, e, compare())</a:t>
            </a:r>
            <a:r>
              <a:rPr kumimoji="1" lang="en-US" altLang="zh-CN" sz="3600">
                <a:latin typeface="Times New Roman" pitchFamily="18" charset="0"/>
              </a:rPr>
              <a:t>   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的实现</a:t>
            </a:r>
            <a:endParaRPr kumimoji="1" lang="zh-CN" altLang="en-US" sz="40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9" grpId="0" autoUpdateAnimBg="0"/>
      <p:bldP spid="72730" grpId="0" autoUpdateAnimBg="0"/>
      <p:bldP spid="72746" grpId="0" autoUpdateAnimBg="0"/>
      <p:bldP spid="72747" grpId="0" animBg="1" autoUpdateAnimBg="0"/>
      <p:bldP spid="72748" grpId="0" animBg="1" autoUpdateAnimBg="0"/>
      <p:bldP spid="72749" grpId="0" animBg="1" autoUpdateAnimBg="0"/>
      <p:bldP spid="72750" grpId="0" animBg="1" autoUpdateAnimBg="0"/>
      <p:bldP spid="72751" grpId="0" animBg="1" autoUpdateAnimBg="0"/>
      <p:bldP spid="72752" grpId="0" animBg="1" autoUpdateAnimBg="0"/>
      <p:bldP spid="72753" grpId="0" autoUpdateAnimBg="0"/>
      <p:bldP spid="72754" grpId="0" animBg="1"/>
      <p:bldP spid="72755" grpId="0" animBg="1"/>
      <p:bldP spid="72756" grpId="0" animBg="1"/>
      <p:bldP spid="72757" grpId="0" animBg="1"/>
      <p:bldP spid="7276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533400" y="3686175"/>
            <a:ext cx="8329613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200" b="1">
                <a:latin typeface="Times New Roman" pitchFamily="18" charset="0"/>
              </a:rPr>
              <a:t>while</a:t>
            </a:r>
            <a:r>
              <a:rPr kumimoji="1" lang="en-US" altLang="zh-CN" sz="3200">
                <a:latin typeface="Times New Roman" pitchFamily="18" charset="0"/>
              </a:rPr>
              <a:t> </a:t>
            </a:r>
            <a:r>
              <a:rPr kumimoji="1" lang="en-US" altLang="zh-CN" sz="3200">
                <a:solidFill>
                  <a:srgbClr val="6600CC"/>
                </a:solidFill>
                <a:latin typeface="Times New Roman" pitchFamily="18" charset="0"/>
              </a:rPr>
              <a:t>(i &lt;= L.length </a:t>
            </a:r>
            <a:r>
              <a:rPr kumimoji="1" lang="en-US" altLang="zh-CN" sz="3200" b="1">
                <a:solidFill>
                  <a:srgbClr val="6600CC"/>
                </a:solidFill>
                <a:latin typeface="Times New Roman" pitchFamily="18" charset="0"/>
              </a:rPr>
              <a:t>&amp;&amp;  !</a:t>
            </a:r>
            <a:r>
              <a:rPr kumimoji="1" lang="en-US" altLang="zh-CN" sz="3200">
                <a:solidFill>
                  <a:srgbClr val="6600CC"/>
                </a:solidFill>
                <a:latin typeface="Times New Roman" pitchFamily="18" charset="0"/>
              </a:rPr>
              <a:t>(*compare)(*p++, e))</a:t>
            </a:r>
            <a:r>
              <a:rPr kumimoji="1" lang="en-US" altLang="zh-CN" sz="3200">
                <a:latin typeface="Times New Roman" pitchFamily="18" charset="0"/>
              </a:rPr>
              <a:t>  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>
                <a:latin typeface="Times New Roman" pitchFamily="18" charset="0"/>
              </a:rPr>
              <a:t>        ++i;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38113" y="209550"/>
            <a:ext cx="9005887" cy="644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en-US" altLang="zh-CN" sz="3200" b="1" dirty="0" err="1">
                <a:latin typeface="Times New Roman" pitchFamily="18" charset="0"/>
              </a:rPr>
              <a:t>int</a:t>
            </a:r>
            <a:r>
              <a:rPr kumimoji="1" lang="en-US" altLang="zh-CN" sz="3200" dirty="0">
                <a:latin typeface="Times New Roman" pitchFamily="18" charset="0"/>
              </a:rPr>
              <a:t> </a:t>
            </a:r>
            <a:r>
              <a:rPr kumimoji="1" lang="en-US" altLang="zh-CN" sz="3200" dirty="0" err="1">
                <a:latin typeface="Times New Roman" pitchFamily="18" charset="0"/>
              </a:rPr>
              <a:t>LocateElem_Sq</a:t>
            </a:r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en-US" altLang="zh-CN" sz="3200" dirty="0" err="1">
                <a:solidFill>
                  <a:srgbClr val="3333FF"/>
                </a:solidFill>
                <a:latin typeface="Times New Roman" pitchFamily="18" charset="0"/>
              </a:rPr>
              <a:t>SqList</a:t>
            </a:r>
            <a:r>
              <a:rPr kumimoji="1" lang="en-US" altLang="zh-CN" sz="3200" dirty="0">
                <a:solidFill>
                  <a:srgbClr val="3333FF"/>
                </a:solidFill>
                <a:latin typeface="Times New Roman" pitchFamily="18" charset="0"/>
              </a:rPr>
              <a:t> L, </a:t>
            </a:r>
            <a:r>
              <a:rPr kumimoji="1" lang="en-US" altLang="zh-CN" sz="3200" dirty="0" err="1">
                <a:solidFill>
                  <a:srgbClr val="3333FF"/>
                </a:solidFill>
                <a:latin typeface="Times New Roman" pitchFamily="18" charset="0"/>
              </a:rPr>
              <a:t>ElemType</a:t>
            </a:r>
            <a:r>
              <a:rPr kumimoji="1" lang="en-US" altLang="zh-CN" sz="3200" dirty="0">
                <a:solidFill>
                  <a:srgbClr val="3333FF"/>
                </a:solidFill>
                <a:latin typeface="Times New Roman" pitchFamily="18" charset="0"/>
              </a:rPr>
              <a:t> e,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 dirty="0">
                <a:solidFill>
                  <a:srgbClr val="3333FF"/>
                </a:solidFill>
                <a:latin typeface="Times New Roman" pitchFamily="18" charset="0"/>
              </a:rPr>
              <a:t>   </a:t>
            </a:r>
            <a:r>
              <a:rPr kumimoji="1" lang="en-US" altLang="zh-CN" sz="3200" b="1" dirty="0">
                <a:solidFill>
                  <a:srgbClr val="3333FF"/>
                </a:solidFill>
                <a:latin typeface="Times New Roman" pitchFamily="18" charset="0"/>
              </a:rPr>
              <a:t>Status</a:t>
            </a:r>
            <a:r>
              <a:rPr kumimoji="1" lang="en-US" altLang="zh-CN" sz="3200" dirty="0">
                <a:solidFill>
                  <a:srgbClr val="3333FF"/>
                </a:solidFill>
                <a:latin typeface="Times New Roman" pitchFamily="18" charset="0"/>
              </a:rPr>
              <a:t> (*compare)(</a:t>
            </a:r>
            <a:r>
              <a:rPr kumimoji="1" lang="en-US" altLang="zh-CN" sz="3200" dirty="0" err="1">
                <a:solidFill>
                  <a:srgbClr val="3333FF"/>
                </a:solidFill>
                <a:latin typeface="Times New Roman" pitchFamily="18" charset="0"/>
              </a:rPr>
              <a:t>ElemType</a:t>
            </a:r>
            <a:r>
              <a:rPr kumimoji="1" lang="en-US" altLang="zh-CN" sz="3200" dirty="0">
                <a:solidFill>
                  <a:srgbClr val="3333FF"/>
                </a:solidFill>
                <a:latin typeface="Times New Roman" pitchFamily="18" charset="0"/>
              </a:rPr>
              <a:t>, </a:t>
            </a:r>
            <a:r>
              <a:rPr kumimoji="1" lang="en-US" altLang="zh-CN" sz="3200" dirty="0" err="1">
                <a:solidFill>
                  <a:srgbClr val="3333FF"/>
                </a:solidFill>
                <a:latin typeface="Times New Roman" pitchFamily="18" charset="0"/>
              </a:rPr>
              <a:t>ElemType</a:t>
            </a:r>
            <a:r>
              <a:rPr kumimoji="1" lang="en-US" altLang="zh-CN" sz="3200" dirty="0">
                <a:solidFill>
                  <a:srgbClr val="3333FF"/>
                </a:solidFill>
                <a:latin typeface="Times New Roman" pitchFamily="18" charset="0"/>
              </a:rPr>
              <a:t>)</a:t>
            </a:r>
            <a:r>
              <a:rPr kumimoji="1" lang="en-US" altLang="zh-CN" sz="3200" dirty="0">
                <a:latin typeface="Times New Roman" pitchFamily="18" charset="0"/>
              </a:rPr>
              <a:t> ) </a:t>
            </a:r>
            <a:r>
              <a:rPr kumimoji="1" lang="en-US" altLang="zh-CN" sz="3200" b="1" dirty="0">
                <a:latin typeface="Times New Roman" pitchFamily="18" charset="0"/>
              </a:rPr>
              <a:t>{</a:t>
            </a:r>
            <a:endParaRPr kumimoji="1" lang="en-US" altLang="zh-CN" sz="3600" b="1" dirty="0">
              <a:latin typeface="Times New Roman" pitchFamily="18" charset="0"/>
            </a:endParaRPr>
          </a:p>
          <a:p>
            <a:pPr>
              <a:lnSpc>
                <a:spcPct val="115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zh-CN" sz="2800" b="1" dirty="0">
                <a:latin typeface="楷体_GB2312" pitchFamily="49" charset="-122"/>
                <a:ea typeface="楷体_GB2312" pitchFamily="49" charset="-122"/>
              </a:rPr>
              <a:t>在顺序表中查询第一个满足判定条件的数据元素，</a:t>
            </a:r>
          </a:p>
          <a:p>
            <a:pPr>
              <a:lnSpc>
                <a:spcPct val="120000"/>
              </a:lnSpc>
            </a:pPr>
            <a:r>
              <a:rPr kumimoji="1" lang="zh-CN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zh-CN" sz="2800" b="1" dirty="0"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zh-CN" sz="2800" b="1" dirty="0">
                <a:latin typeface="楷体_GB2312" pitchFamily="49" charset="-122"/>
                <a:ea typeface="楷体_GB2312" pitchFamily="49" charset="-122"/>
              </a:rPr>
              <a:t> 若存在，则返回它的位序，否则返回 0</a:t>
            </a:r>
            <a:endParaRPr kumimoji="1" lang="en-US" altLang="zh-CN" sz="3600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endParaRPr kumimoji="1" lang="en-US" altLang="zh-CN" sz="3200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endParaRPr kumimoji="1" lang="en-US" altLang="zh-CN" sz="3200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endParaRPr kumimoji="1" lang="en-US" altLang="zh-CN" sz="3200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endParaRPr kumimoji="1" lang="en-US" altLang="zh-CN" sz="3200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endParaRPr kumimoji="1" lang="en-US" altLang="zh-CN" sz="3200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endParaRPr kumimoji="1" lang="en-US" altLang="zh-CN" sz="3200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}</a:t>
            </a:r>
            <a:r>
              <a:rPr kumimoji="1" lang="en-US" altLang="zh-CN" sz="3200" dirty="0">
                <a:latin typeface="Times New Roman" pitchFamily="18" charset="0"/>
              </a:rPr>
              <a:t> // </a:t>
            </a:r>
            <a:r>
              <a:rPr kumimoji="1" lang="en-US" altLang="zh-CN" sz="3200" dirty="0" err="1">
                <a:latin typeface="Times New Roman" pitchFamily="18" charset="0"/>
              </a:rPr>
              <a:t>LocateElem_Sq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563563" y="2500313"/>
            <a:ext cx="8326437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>
                <a:solidFill>
                  <a:srgbClr val="009999"/>
                </a:solidFill>
                <a:latin typeface="Times New Roman" pitchFamily="18" charset="0"/>
              </a:rPr>
              <a:t>i = 1;           </a:t>
            </a:r>
            <a:r>
              <a:rPr kumimoji="1" lang="en-US" altLang="zh-CN" sz="28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en-US" altLang="zh-CN" sz="2800" b="1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 i </a:t>
            </a:r>
            <a:r>
              <a:rPr kumimoji="1" lang="zh-CN" altLang="en-US" sz="2800" b="1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的初值为第 </a:t>
            </a:r>
            <a:r>
              <a:rPr kumimoji="1" lang="en-US" altLang="zh-CN" sz="2800" b="1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kumimoji="1" lang="zh-CN" altLang="en-US" sz="2800" b="1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元素的位序</a:t>
            </a:r>
            <a:endParaRPr kumimoji="1" lang="zh-CN" altLang="en-US" sz="3200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</a:rPr>
              <a:t>p = L.elem;</a:t>
            </a:r>
            <a:r>
              <a:rPr kumimoji="1" lang="en-US" altLang="zh-CN" sz="3600">
                <a:solidFill>
                  <a:srgbClr val="990000"/>
                </a:solidFill>
                <a:latin typeface="Times New Roman" pitchFamily="18" charset="0"/>
              </a:rPr>
              <a:t>      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en-US" altLang="zh-CN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p </a:t>
            </a:r>
            <a:r>
              <a:rPr kumimoji="1" lang="zh-CN" altLang="en-US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的初值为第 </a:t>
            </a:r>
            <a:r>
              <a:rPr kumimoji="1" lang="en-US" altLang="zh-CN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kumimoji="1" lang="zh-CN" altLang="en-US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元素的存储位置</a:t>
            </a:r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609600" y="4800600"/>
            <a:ext cx="4600575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if</a:t>
            </a: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</a:rPr>
              <a:t> (i &lt;= L.length)  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return</a:t>
            </a: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</a:rPr>
              <a:t> i;</a:t>
            </a:r>
            <a:endParaRPr kumimoji="1" lang="en-US" altLang="zh-CN" sz="3200">
              <a:latin typeface="Times New Roman" pitchFamily="18" charset="0"/>
            </a:endParaRPr>
          </a:p>
          <a:p>
            <a:pPr>
              <a:lnSpc>
                <a:spcPct val="115000"/>
              </a:lnSpc>
            </a:pPr>
            <a:r>
              <a:rPr kumimoji="1" lang="en-US" altLang="zh-CN" sz="3200" b="1">
                <a:solidFill>
                  <a:srgbClr val="009999"/>
                </a:solidFill>
                <a:latin typeface="Times New Roman" pitchFamily="18" charset="0"/>
              </a:rPr>
              <a:t>else  return</a:t>
            </a:r>
            <a:r>
              <a:rPr kumimoji="1" lang="en-US" altLang="zh-CN" sz="3200">
                <a:solidFill>
                  <a:srgbClr val="009999"/>
                </a:solidFill>
                <a:latin typeface="Times New Roman" pitchFamily="18" charset="0"/>
              </a:rPr>
              <a:t> 0;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  <p:bldP spid="74759" grpId="0" autoUpdateAnimBg="0"/>
      <p:bldP spid="7476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762000" y="501650"/>
            <a:ext cx="805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3. 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线性表的基本操作在顺序表中的实现</a:t>
            </a:r>
            <a:endParaRPr kumimoji="1" lang="zh-CN" altLang="en-US" sz="36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53251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616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</a:rPr>
              <a:t>InitList(&amp;L)   //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结构初始化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53252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43000" y="278765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</a:rPr>
              <a:t>LocateElem(L, e, compare())   //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查找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53253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43000" y="3930650"/>
            <a:ext cx="6742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</a:rPr>
              <a:t>ListInsert(&amp;L, i, e)   //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插入元素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53254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143000" y="5073650"/>
            <a:ext cx="6669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</a:rPr>
              <a:t>ListDelete(&amp;L, i)   //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删除元素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115719" name="Freeform 7"/>
          <p:cNvSpPr>
            <a:spLocks/>
          </p:cNvSpPr>
          <p:nvPr/>
        </p:nvSpPr>
        <p:spPr bwMode="auto">
          <a:xfrm>
            <a:off x="971550" y="3789363"/>
            <a:ext cx="355600" cy="463550"/>
          </a:xfrm>
          <a:custGeom>
            <a:avLst/>
            <a:gdLst>
              <a:gd name="T0" fmla="*/ 0 w 224"/>
              <a:gd name="T1" fmla="*/ 106 h 192"/>
              <a:gd name="T2" fmla="*/ 107 w 224"/>
              <a:gd name="T3" fmla="*/ 192 h 192"/>
              <a:gd name="T4" fmla="*/ 171 w 224"/>
              <a:gd name="T5" fmla="*/ 64 h 192"/>
              <a:gd name="T6" fmla="*/ 224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863725" y="609600"/>
            <a:ext cx="51466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44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ListInsert( &amp;L, i, e )</a:t>
            </a:r>
            <a:endParaRPr kumimoji="1" lang="en-US" altLang="zh-CN" sz="2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477838" y="2197100"/>
            <a:ext cx="29781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</a:p>
          <a:p>
            <a:endParaRPr kumimoji="1" lang="zh-CN" altLang="en-US" sz="40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kumimoji="1" lang="zh-CN" altLang="en-US" sz="4000" b="1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4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2916238" y="2349500"/>
            <a:ext cx="62277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kumimoji="1" lang="en-US" altLang="zh-CN" sz="3600" b="1" dirty="0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已存在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 且   </a:t>
            </a:r>
            <a:r>
              <a:rPr kumimoji="1" lang="en-US" altLang="zh-CN" sz="3600" b="1" dirty="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1≤i≤LengthList(L)+1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2992438" y="4178300"/>
            <a:ext cx="5467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3600" b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的第</a:t>
            </a:r>
            <a:r>
              <a:rPr kumimoji="1" lang="en-US" altLang="zh-CN" sz="3600" b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个元素之前</a:t>
            </a:r>
            <a:r>
              <a:rPr kumimoji="1" lang="zh-CN" altLang="en-US" sz="36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插入</a:t>
            </a:r>
            <a:endParaRPr kumimoji="1" lang="zh-CN" altLang="en-US" sz="360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360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新的元素</a:t>
            </a:r>
            <a:r>
              <a:rPr kumimoji="1" lang="en-US" altLang="zh-CN" sz="360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60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360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的长度增</a:t>
            </a:r>
            <a:r>
              <a:rPr kumimoji="1" lang="en-US" altLang="zh-CN" sz="360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362200" y="1295400"/>
            <a:ext cx="424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solidFill>
                  <a:srgbClr val="660066"/>
                </a:solidFill>
                <a:latin typeface="Times New Roman" pitchFamily="18" charset="0"/>
                <a:ea typeface="隶书" pitchFamily="49" charset="-122"/>
              </a:rPr>
              <a:t>（插入数据元素）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2987675" y="5373688"/>
            <a:ext cx="57610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将元素</a:t>
            </a:r>
            <a:r>
              <a:rPr kumimoji="1" lang="en-US" altLang="zh-CN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zh-CN" altLang="en-US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插入表</a:t>
            </a:r>
            <a:r>
              <a:rPr kumimoji="1" lang="en-US" altLang="zh-CN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zh-CN" altLang="en-US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，使它成为</a:t>
            </a:r>
            <a:r>
              <a:rPr kumimoji="1" lang="en-US" altLang="zh-CN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zh-CN" altLang="en-US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的第</a:t>
            </a:r>
            <a:r>
              <a:rPr kumimoji="1" lang="en-US" altLang="zh-CN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个元素。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03225" y="998538"/>
            <a:ext cx="8486775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440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线性表</a:t>
            </a:r>
            <a:r>
              <a:rPr kumimoji="1" lang="zh-CN" altLang="en-US" sz="4400">
                <a:latin typeface="Times New Roman" pitchFamily="18" charset="0"/>
                <a:ea typeface="楷体_GB2312" pitchFamily="49" charset="-122"/>
              </a:rPr>
              <a:t>操作</a:t>
            </a:r>
          </a:p>
          <a:p>
            <a:pPr>
              <a:lnSpc>
                <a:spcPct val="125000"/>
              </a:lnSpc>
            </a:pPr>
            <a:r>
              <a:rPr kumimoji="1" lang="zh-CN" altLang="en-US" sz="4400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kumimoji="1" lang="en-US" altLang="zh-CN" sz="4400" b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ListInsert</a:t>
            </a:r>
            <a:r>
              <a:rPr kumimoji="1" lang="en-US" altLang="zh-CN" sz="4400" b="1">
                <a:solidFill>
                  <a:srgbClr val="003399"/>
                </a:solidFill>
                <a:latin typeface="Times New Roman" pitchFamily="18" charset="0"/>
              </a:rPr>
              <a:t>(&amp;L, i, e)</a:t>
            </a:r>
            <a:r>
              <a:rPr kumimoji="1" lang="zh-CN" altLang="en-US" sz="4400">
                <a:latin typeface="Times New Roman" pitchFamily="18" charset="0"/>
                <a:ea typeface="楷体_GB2312" pitchFamily="49" charset="-122"/>
              </a:rPr>
              <a:t>的实现</a:t>
            </a:r>
            <a:r>
              <a:rPr kumimoji="1" lang="zh-CN" altLang="en-US" sz="4400">
                <a:latin typeface="Times New Roman" pitchFamily="18" charset="0"/>
              </a:rPr>
              <a:t>：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476250" y="3357563"/>
            <a:ext cx="2165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首先分析</a:t>
            </a:r>
            <a:r>
              <a:rPr kumimoji="1" lang="en-US" altLang="zh-CN" sz="36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3600">
              <a:solidFill>
                <a:srgbClr val="FF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066800" y="4021138"/>
            <a:ext cx="78517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插入元素时，</a:t>
            </a:r>
          </a:p>
          <a:p>
            <a:pPr>
              <a:lnSpc>
                <a:spcPct val="140000"/>
              </a:lnSpc>
            </a:pP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线性表的</a:t>
            </a:r>
            <a:r>
              <a:rPr kumimoji="1" lang="zh-CN" altLang="en-US" sz="4000" b="1">
                <a:latin typeface="Times New Roman" pitchFamily="18" charset="0"/>
                <a:ea typeface="楷体_GB2312" pitchFamily="49" charset="-122"/>
              </a:rPr>
              <a:t>逻辑结构</a:t>
            </a:r>
            <a:r>
              <a:rPr kumimoji="1" lang="zh-CN" altLang="en-US" sz="4000" b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发生什么变化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？</a:t>
            </a:r>
          </a:p>
          <a:p>
            <a:endParaRPr kumimoji="1" lang="en-US" altLang="zh-CN" sz="40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utoUpdateAnimBg="0"/>
      <p:bldP spid="76804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36538" y="609600"/>
            <a:ext cx="68945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400">
                <a:latin typeface="Times New Roman" pitchFamily="18" charset="0"/>
                <a:ea typeface="楷体_GB2312" pitchFamily="49" charset="-122"/>
              </a:rPr>
              <a:t>(a</a:t>
            </a:r>
            <a:r>
              <a:rPr kumimoji="1" lang="en-US" altLang="zh-CN" sz="44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400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44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4400" b="1" baseline="-25000"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4400" b="1">
                <a:latin typeface="Times New Roman" pitchFamily="18" charset="0"/>
                <a:ea typeface="楷体_GB2312" pitchFamily="49" charset="-122"/>
              </a:rPr>
              <a:t>, a</a:t>
            </a:r>
            <a:r>
              <a:rPr kumimoji="1" lang="en-US" altLang="zh-CN" sz="4400" b="1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4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4400">
                <a:latin typeface="Times New Roman" pitchFamily="18" charset="0"/>
                <a:ea typeface="楷体_GB2312" pitchFamily="49" charset="-122"/>
              </a:rPr>
              <a:t>…, a</a:t>
            </a:r>
            <a:r>
              <a:rPr kumimoji="1" lang="en-US" altLang="zh-CN" sz="4400" baseline="-250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440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4400">
                <a:latin typeface="Times New Roman" pitchFamily="18" charset="0"/>
                <a:ea typeface="楷体_GB2312" pitchFamily="49" charset="-122"/>
              </a:rPr>
              <a:t>改变为</a:t>
            </a:r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3505200"/>
            <a:ext cx="9472613" cy="990600"/>
            <a:chOff x="0" y="2208"/>
            <a:chExt cx="5967" cy="624"/>
          </a:xfrm>
        </p:grpSpPr>
        <p:sp>
          <p:nvSpPr>
            <p:cNvPr id="56363" name="Text Box 4"/>
            <p:cNvSpPr txBox="1">
              <a:spLocks noChangeArrowheads="1"/>
            </p:cNvSpPr>
            <p:nvPr/>
          </p:nvSpPr>
          <p:spPr bwMode="auto">
            <a:xfrm>
              <a:off x="159" y="2208"/>
              <a:ext cx="5808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480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4800" baseline="-25000"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4800">
                  <a:latin typeface="Times New Roman" pitchFamily="18" charset="0"/>
                  <a:ea typeface="楷体_GB2312" pitchFamily="49" charset="-122"/>
                </a:rPr>
                <a:t>  a</a:t>
              </a:r>
              <a:r>
                <a:rPr kumimoji="1" lang="en-US" altLang="zh-CN" sz="4800" baseline="-25000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4800"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kumimoji="1" lang="en-US" altLang="zh-CN" sz="4800" b="1">
                  <a:latin typeface="Times New Roman" pitchFamily="18" charset="0"/>
                  <a:ea typeface="楷体_GB2312" pitchFamily="49" charset="-122"/>
                </a:rPr>
                <a:t>…</a:t>
              </a:r>
              <a:r>
                <a:rPr kumimoji="1" lang="en-US" altLang="zh-CN" sz="4800">
                  <a:latin typeface="Times New Roman" pitchFamily="18" charset="0"/>
                  <a:ea typeface="楷体_GB2312" pitchFamily="49" charset="-122"/>
                </a:rPr>
                <a:t>    a</a:t>
              </a:r>
              <a:r>
                <a:rPr kumimoji="1" lang="en-US" altLang="zh-CN" sz="4800" baseline="-25000">
                  <a:latin typeface="Times New Roman" pitchFamily="18" charset="0"/>
                  <a:ea typeface="楷体_GB2312" pitchFamily="49" charset="-122"/>
                </a:rPr>
                <a:t>i-1</a:t>
              </a:r>
              <a:r>
                <a:rPr kumimoji="1" lang="en-US" altLang="zh-CN" sz="4800">
                  <a:latin typeface="Times New Roman" pitchFamily="18" charset="0"/>
                  <a:ea typeface="楷体_GB2312" pitchFamily="49" charset="-122"/>
                </a:rPr>
                <a:t>   a</a:t>
              </a:r>
              <a:r>
                <a:rPr kumimoji="1" lang="en-US" altLang="zh-CN" sz="4800" baseline="-25000">
                  <a:latin typeface="Times New Roman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4800"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en-US" altLang="zh-CN" sz="4800" b="1" baseline="-2500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4800"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en-US" altLang="zh-CN" sz="4800" b="1">
                  <a:latin typeface="Times New Roman" pitchFamily="18" charset="0"/>
                  <a:ea typeface="楷体_GB2312" pitchFamily="49" charset="-122"/>
                </a:rPr>
                <a:t>…</a:t>
              </a:r>
              <a:r>
                <a:rPr kumimoji="1" lang="en-US" altLang="zh-CN" sz="4800">
                  <a:latin typeface="Times New Roman" pitchFamily="18" charset="0"/>
                  <a:ea typeface="楷体_GB2312" pitchFamily="49" charset="-122"/>
                </a:rPr>
                <a:t>    a</a:t>
              </a:r>
              <a:r>
                <a:rPr kumimoji="1" lang="en-US" altLang="zh-CN" sz="4800" baseline="-25000">
                  <a:latin typeface="Times New Roman" pitchFamily="18" charset="0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56364" name="Line 5"/>
            <p:cNvSpPr>
              <a:spLocks noChangeShapeType="1"/>
            </p:cNvSpPr>
            <p:nvPr/>
          </p:nvSpPr>
          <p:spPr bwMode="auto">
            <a:xfrm>
              <a:off x="0" y="2304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5" name="Line 6"/>
            <p:cNvSpPr>
              <a:spLocks noChangeShapeType="1"/>
            </p:cNvSpPr>
            <p:nvPr/>
          </p:nvSpPr>
          <p:spPr bwMode="auto">
            <a:xfrm>
              <a:off x="0" y="2784"/>
              <a:ext cx="5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6" name="Line 7"/>
            <p:cNvSpPr>
              <a:spLocks noChangeShapeType="1"/>
            </p:cNvSpPr>
            <p:nvPr/>
          </p:nvSpPr>
          <p:spPr bwMode="auto">
            <a:xfrm>
              <a:off x="1968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7" name="Line 8"/>
            <p:cNvSpPr>
              <a:spLocks noChangeShapeType="1"/>
            </p:cNvSpPr>
            <p:nvPr/>
          </p:nvSpPr>
          <p:spPr bwMode="auto">
            <a:xfrm>
              <a:off x="2736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8" name="Line 9"/>
            <p:cNvSpPr>
              <a:spLocks noChangeShapeType="1"/>
            </p:cNvSpPr>
            <p:nvPr/>
          </p:nvSpPr>
          <p:spPr bwMode="auto">
            <a:xfrm>
              <a:off x="3312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9" name="Line 10"/>
            <p:cNvSpPr>
              <a:spLocks noChangeShapeType="1"/>
            </p:cNvSpPr>
            <p:nvPr/>
          </p:nvSpPr>
          <p:spPr bwMode="auto">
            <a:xfrm>
              <a:off x="4896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0" name="Line 11"/>
            <p:cNvSpPr>
              <a:spLocks noChangeShapeType="1"/>
            </p:cNvSpPr>
            <p:nvPr/>
          </p:nvSpPr>
          <p:spPr bwMode="auto">
            <a:xfrm>
              <a:off x="59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1" name="Line 12"/>
            <p:cNvSpPr>
              <a:spLocks noChangeShapeType="1"/>
            </p:cNvSpPr>
            <p:nvPr/>
          </p:nvSpPr>
          <p:spPr bwMode="auto">
            <a:xfrm>
              <a:off x="1152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2" name="Line 13"/>
            <p:cNvSpPr>
              <a:spLocks noChangeShapeType="1"/>
            </p:cNvSpPr>
            <p:nvPr/>
          </p:nvSpPr>
          <p:spPr bwMode="auto">
            <a:xfrm>
              <a:off x="4128" y="230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0" y="4953000"/>
            <a:ext cx="4384675" cy="914400"/>
            <a:chOff x="0" y="3120"/>
            <a:chExt cx="2762" cy="576"/>
          </a:xfrm>
        </p:grpSpPr>
        <p:sp>
          <p:nvSpPr>
            <p:cNvPr id="56356" name="Text Box 15"/>
            <p:cNvSpPr txBox="1">
              <a:spLocks noChangeArrowheads="1"/>
            </p:cNvSpPr>
            <p:nvPr/>
          </p:nvSpPr>
          <p:spPr bwMode="auto">
            <a:xfrm>
              <a:off x="144" y="3120"/>
              <a:ext cx="261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480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4800" baseline="-25000"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4800">
                  <a:latin typeface="Times New Roman" pitchFamily="18" charset="0"/>
                  <a:ea typeface="楷体_GB2312" pitchFamily="49" charset="-122"/>
                </a:rPr>
                <a:t>  a</a:t>
              </a:r>
              <a:r>
                <a:rPr kumimoji="1" lang="en-US" altLang="zh-CN" sz="4800" baseline="-25000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4800"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kumimoji="1" lang="en-US" altLang="zh-CN" sz="4800" b="1">
                  <a:latin typeface="Times New Roman" pitchFamily="18" charset="0"/>
                  <a:ea typeface="楷体_GB2312" pitchFamily="49" charset="-122"/>
                </a:rPr>
                <a:t>…</a:t>
              </a:r>
              <a:r>
                <a:rPr kumimoji="1" lang="en-US" altLang="zh-CN" sz="4800">
                  <a:latin typeface="Times New Roman" pitchFamily="18" charset="0"/>
                  <a:ea typeface="楷体_GB2312" pitchFamily="49" charset="-122"/>
                </a:rPr>
                <a:t>    a</a:t>
              </a:r>
              <a:r>
                <a:rPr kumimoji="1" lang="en-US" altLang="zh-CN" sz="4800" baseline="-25000">
                  <a:latin typeface="Times New Roman" pitchFamily="18" charset="0"/>
                  <a:ea typeface="楷体_GB2312" pitchFamily="49" charset="-122"/>
                </a:rPr>
                <a:t>i-1</a:t>
              </a:r>
              <a:r>
                <a:rPr kumimoji="1" lang="en-US" altLang="zh-CN" sz="5400"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en-US" altLang="zh-CN" sz="5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6357" name="Line 16"/>
            <p:cNvSpPr>
              <a:spLocks noChangeShapeType="1"/>
            </p:cNvSpPr>
            <p:nvPr/>
          </p:nvSpPr>
          <p:spPr bwMode="auto">
            <a:xfrm>
              <a:off x="1152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8" name="Line 17"/>
            <p:cNvSpPr>
              <a:spLocks noChangeShapeType="1"/>
            </p:cNvSpPr>
            <p:nvPr/>
          </p:nvSpPr>
          <p:spPr bwMode="auto">
            <a:xfrm>
              <a:off x="1968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9" name="Line 18"/>
            <p:cNvSpPr>
              <a:spLocks noChangeShapeType="1"/>
            </p:cNvSpPr>
            <p:nvPr/>
          </p:nvSpPr>
          <p:spPr bwMode="auto">
            <a:xfrm>
              <a:off x="0" y="321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0" name="Line 19"/>
            <p:cNvSpPr>
              <a:spLocks noChangeShapeType="1"/>
            </p:cNvSpPr>
            <p:nvPr/>
          </p:nvSpPr>
          <p:spPr bwMode="auto">
            <a:xfrm>
              <a:off x="0" y="369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1" name="Line 20"/>
            <p:cNvSpPr>
              <a:spLocks noChangeShapeType="1"/>
            </p:cNvSpPr>
            <p:nvPr/>
          </p:nvSpPr>
          <p:spPr bwMode="auto">
            <a:xfrm>
              <a:off x="591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2" name="Line 21"/>
            <p:cNvSpPr>
              <a:spLocks noChangeShapeType="1"/>
            </p:cNvSpPr>
            <p:nvPr/>
          </p:nvSpPr>
          <p:spPr bwMode="auto">
            <a:xfrm>
              <a:off x="2736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553200" y="4953000"/>
            <a:ext cx="1143000" cy="914400"/>
            <a:chOff x="4128" y="3120"/>
            <a:chExt cx="720" cy="576"/>
          </a:xfrm>
        </p:grpSpPr>
        <p:sp>
          <p:nvSpPr>
            <p:cNvPr id="56352" name="Text Box 23"/>
            <p:cNvSpPr txBox="1">
              <a:spLocks noChangeArrowheads="1"/>
            </p:cNvSpPr>
            <p:nvPr/>
          </p:nvSpPr>
          <p:spPr bwMode="auto">
            <a:xfrm>
              <a:off x="4224" y="3120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5400" b="1">
                  <a:latin typeface="Times New Roman" pitchFamily="18" charset="0"/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56353" name="Line 24"/>
            <p:cNvSpPr>
              <a:spLocks noChangeShapeType="1"/>
            </p:cNvSpPr>
            <p:nvPr/>
          </p:nvSpPr>
          <p:spPr bwMode="auto">
            <a:xfrm>
              <a:off x="4128" y="321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4" name="Line 25"/>
            <p:cNvSpPr>
              <a:spLocks noChangeShapeType="1"/>
            </p:cNvSpPr>
            <p:nvPr/>
          </p:nvSpPr>
          <p:spPr bwMode="auto">
            <a:xfrm>
              <a:off x="4128" y="36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5" name="Line 26"/>
            <p:cNvSpPr>
              <a:spLocks noChangeShapeType="1"/>
            </p:cNvSpPr>
            <p:nvPr/>
          </p:nvSpPr>
          <p:spPr bwMode="auto">
            <a:xfrm>
              <a:off x="4128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334000" y="4953000"/>
            <a:ext cx="1295400" cy="914400"/>
            <a:chOff x="3360" y="3120"/>
            <a:chExt cx="816" cy="576"/>
          </a:xfrm>
        </p:grpSpPr>
        <p:sp>
          <p:nvSpPr>
            <p:cNvPr id="56346" name="Line 28"/>
            <p:cNvSpPr>
              <a:spLocks noChangeShapeType="1"/>
            </p:cNvSpPr>
            <p:nvPr/>
          </p:nvSpPr>
          <p:spPr bwMode="auto">
            <a:xfrm>
              <a:off x="3360" y="321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347" name="Group 29"/>
            <p:cNvGrpSpPr>
              <a:grpSpLocks/>
            </p:cNvGrpSpPr>
            <p:nvPr/>
          </p:nvGrpSpPr>
          <p:grpSpPr bwMode="auto">
            <a:xfrm>
              <a:off x="3360" y="3120"/>
              <a:ext cx="768" cy="576"/>
              <a:chOff x="3360" y="3120"/>
              <a:chExt cx="768" cy="576"/>
            </a:xfrm>
          </p:grpSpPr>
          <p:sp>
            <p:nvSpPr>
              <p:cNvPr id="56348" name="Text Box 30"/>
              <p:cNvSpPr txBox="1">
                <a:spLocks noChangeArrowheads="1"/>
              </p:cNvSpPr>
              <p:nvPr/>
            </p:nvSpPr>
            <p:spPr bwMode="auto">
              <a:xfrm>
                <a:off x="3504" y="3120"/>
                <a:ext cx="357" cy="5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4800"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kumimoji="1" lang="en-US" altLang="zh-CN" sz="4800" baseline="-25000">
                    <a:latin typeface="Times New Roman" pitchFamily="18" charset="0"/>
                    <a:ea typeface="楷体_GB2312" pitchFamily="49" charset="-122"/>
                  </a:rPr>
                  <a:t>i</a:t>
                </a:r>
                <a:endParaRPr kumimoji="1" lang="en-US" altLang="zh-CN" sz="5400" b="1" baseline="-250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56349" name="Line 31"/>
              <p:cNvSpPr>
                <a:spLocks noChangeShapeType="1"/>
              </p:cNvSpPr>
              <p:nvPr/>
            </p:nvSpPr>
            <p:spPr bwMode="auto">
              <a:xfrm>
                <a:off x="3615" y="3696"/>
                <a:ext cx="1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0" name="Line 32"/>
              <p:cNvSpPr>
                <a:spLocks noChangeShapeType="1"/>
              </p:cNvSpPr>
              <p:nvPr/>
            </p:nvSpPr>
            <p:spPr bwMode="auto">
              <a:xfrm>
                <a:off x="3360" y="369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1" name="Line 33"/>
              <p:cNvSpPr>
                <a:spLocks noChangeShapeType="1"/>
              </p:cNvSpPr>
              <p:nvPr/>
            </p:nvSpPr>
            <p:spPr bwMode="auto">
              <a:xfrm>
                <a:off x="3360" y="32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4343400" y="5029200"/>
            <a:ext cx="990600" cy="838200"/>
            <a:chOff x="2736" y="3168"/>
            <a:chExt cx="624" cy="528"/>
          </a:xfrm>
        </p:grpSpPr>
        <p:sp>
          <p:nvSpPr>
            <p:cNvPr id="56343" name="Line 35"/>
            <p:cNvSpPr>
              <a:spLocks noChangeShapeType="1"/>
            </p:cNvSpPr>
            <p:nvPr/>
          </p:nvSpPr>
          <p:spPr bwMode="auto">
            <a:xfrm>
              <a:off x="2736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4" name="Line 36"/>
            <p:cNvSpPr>
              <a:spLocks noChangeShapeType="1"/>
            </p:cNvSpPr>
            <p:nvPr/>
          </p:nvSpPr>
          <p:spPr bwMode="auto">
            <a:xfrm>
              <a:off x="2736" y="369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5" name="Text Box 37"/>
            <p:cNvSpPr txBox="1">
              <a:spLocks noChangeArrowheads="1"/>
            </p:cNvSpPr>
            <p:nvPr/>
          </p:nvSpPr>
          <p:spPr bwMode="auto">
            <a:xfrm>
              <a:off x="2784" y="3168"/>
              <a:ext cx="382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4800" b="1">
                  <a:solidFill>
                    <a:srgbClr val="FF00FF"/>
                  </a:solidFill>
                  <a:latin typeface="Times New Roman" pitchFamily="18" charset="0"/>
                  <a:ea typeface="楷体_GB2312" pitchFamily="49" charset="-122"/>
                </a:rPr>
                <a:t> e</a:t>
              </a:r>
              <a:endParaRPr kumimoji="1" lang="en-US" altLang="zh-CN" sz="44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7696200" y="4953000"/>
            <a:ext cx="1219200" cy="914400"/>
            <a:chOff x="4848" y="3120"/>
            <a:chExt cx="768" cy="576"/>
          </a:xfrm>
        </p:grpSpPr>
        <p:sp>
          <p:nvSpPr>
            <p:cNvPr id="56338" name="Text Box 39"/>
            <p:cNvSpPr txBox="1">
              <a:spLocks noChangeArrowheads="1"/>
            </p:cNvSpPr>
            <p:nvPr/>
          </p:nvSpPr>
          <p:spPr bwMode="auto">
            <a:xfrm>
              <a:off x="4992" y="3120"/>
              <a:ext cx="465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540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5400" baseline="-25000">
                  <a:latin typeface="Times New Roman" pitchFamily="18" charset="0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56339" name="Line 40"/>
            <p:cNvSpPr>
              <a:spLocks noChangeShapeType="1"/>
            </p:cNvSpPr>
            <p:nvPr/>
          </p:nvSpPr>
          <p:spPr bwMode="auto">
            <a:xfrm>
              <a:off x="4848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0" name="Line 41"/>
            <p:cNvSpPr>
              <a:spLocks noChangeShapeType="1"/>
            </p:cNvSpPr>
            <p:nvPr/>
          </p:nvSpPr>
          <p:spPr bwMode="auto">
            <a:xfrm>
              <a:off x="4848" y="321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1" name="Line 42"/>
            <p:cNvSpPr>
              <a:spLocks noChangeShapeType="1"/>
            </p:cNvSpPr>
            <p:nvPr/>
          </p:nvSpPr>
          <p:spPr bwMode="auto">
            <a:xfrm>
              <a:off x="4848" y="369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2" name="Line 43"/>
            <p:cNvSpPr>
              <a:spLocks noChangeShapeType="1"/>
            </p:cNvSpPr>
            <p:nvPr/>
          </p:nvSpPr>
          <p:spPr bwMode="auto">
            <a:xfrm>
              <a:off x="5616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68" name="Text Box 44"/>
          <p:cNvSpPr txBox="1">
            <a:spLocks noChangeArrowheads="1"/>
          </p:cNvSpPr>
          <p:nvPr/>
        </p:nvSpPr>
        <p:spPr bwMode="auto">
          <a:xfrm>
            <a:off x="577850" y="2422525"/>
            <a:ext cx="2000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</a:rPr>
              <a:t>&lt;a</a:t>
            </a:r>
            <a:r>
              <a:rPr kumimoji="1" lang="en-US" altLang="zh-CN" sz="4000" b="1" baseline="-25000">
                <a:latin typeface="Times New Roman" pitchFamily="18" charset="0"/>
              </a:rPr>
              <a:t>i-1</a:t>
            </a:r>
            <a:r>
              <a:rPr kumimoji="1" lang="en-US" altLang="zh-CN" sz="4000" b="1">
                <a:latin typeface="Times New Roman" pitchFamily="18" charset="0"/>
              </a:rPr>
              <a:t>, a</a:t>
            </a:r>
            <a:r>
              <a:rPr kumimoji="1" lang="en-US" altLang="zh-CN" sz="4000" b="1" baseline="-25000">
                <a:latin typeface="Times New Roman" pitchFamily="18" charset="0"/>
              </a:rPr>
              <a:t>i</a:t>
            </a:r>
            <a:r>
              <a:rPr kumimoji="1" lang="en-US" altLang="zh-CN" sz="4000" b="1">
                <a:latin typeface="Times New Roman" pitchFamily="18" charset="0"/>
              </a:rPr>
              <a:t>&gt;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7869" name="AutoShape 45"/>
          <p:cNvSpPr>
            <a:spLocks noChangeArrowheads="1"/>
          </p:cNvSpPr>
          <p:nvPr/>
        </p:nvSpPr>
        <p:spPr bwMode="auto">
          <a:xfrm>
            <a:off x="2971800" y="2667000"/>
            <a:ext cx="1219200" cy="228600"/>
          </a:xfrm>
          <a:prstGeom prst="notchedRightArrow">
            <a:avLst>
              <a:gd name="adj1" fmla="val 50000"/>
              <a:gd name="adj2" fmla="val 133333"/>
            </a:avLst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70" name="Text Box 46"/>
          <p:cNvSpPr txBox="1">
            <a:spLocks noChangeArrowheads="1"/>
          </p:cNvSpPr>
          <p:nvPr/>
        </p:nvSpPr>
        <p:spPr bwMode="auto">
          <a:xfrm>
            <a:off x="4648200" y="2422525"/>
            <a:ext cx="36639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</a:rPr>
              <a:t>&lt;a</a:t>
            </a:r>
            <a:r>
              <a:rPr kumimoji="1" lang="en-US" altLang="zh-CN" sz="4000" b="1" baseline="-25000">
                <a:latin typeface="Times New Roman" pitchFamily="18" charset="0"/>
              </a:rPr>
              <a:t>i-1</a:t>
            </a:r>
            <a:r>
              <a:rPr kumimoji="1" lang="en-US" altLang="zh-CN" sz="4000" b="1">
                <a:latin typeface="Times New Roman" pitchFamily="18" charset="0"/>
              </a:rPr>
              <a:t>, e&gt;,  &lt;e, a</a:t>
            </a:r>
            <a:r>
              <a:rPr kumimoji="1" lang="en-US" altLang="zh-CN" sz="4000" b="1" baseline="-25000">
                <a:latin typeface="Times New Roman" pitchFamily="18" charset="0"/>
              </a:rPr>
              <a:t>i</a:t>
            </a:r>
            <a:r>
              <a:rPr kumimoji="1" lang="en-US" altLang="zh-CN" sz="4000" b="1">
                <a:latin typeface="Times New Roman" pitchFamily="18" charset="0"/>
              </a:rPr>
              <a:t>&gt;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7871" name="Line 47"/>
          <p:cNvSpPr>
            <a:spLocks noChangeShapeType="1"/>
          </p:cNvSpPr>
          <p:nvPr/>
        </p:nvSpPr>
        <p:spPr bwMode="auto">
          <a:xfrm>
            <a:off x="4343400" y="4419600"/>
            <a:ext cx="990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72" name="Line 48"/>
          <p:cNvSpPr>
            <a:spLocks noChangeShapeType="1"/>
          </p:cNvSpPr>
          <p:nvPr/>
        </p:nvSpPr>
        <p:spPr bwMode="auto">
          <a:xfrm>
            <a:off x="7772400" y="4419600"/>
            <a:ext cx="1143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4724400" y="5867400"/>
            <a:ext cx="3657600" cy="701675"/>
            <a:chOff x="2976" y="3696"/>
            <a:chExt cx="2304" cy="442"/>
          </a:xfrm>
        </p:grpSpPr>
        <p:sp>
          <p:nvSpPr>
            <p:cNvPr id="56336" name="Text Box 50"/>
            <p:cNvSpPr txBox="1">
              <a:spLocks noChangeArrowheads="1"/>
            </p:cNvSpPr>
            <p:nvPr/>
          </p:nvSpPr>
          <p:spPr bwMode="auto">
            <a:xfrm>
              <a:off x="2976" y="3696"/>
              <a:ext cx="20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4000">
                  <a:solidFill>
                    <a:srgbClr val="9900FF"/>
                  </a:solidFill>
                  <a:latin typeface="Times New Roman" pitchFamily="18" charset="0"/>
                  <a:ea typeface="隶书" pitchFamily="49" charset="-122"/>
                </a:rPr>
                <a:t>表的长度增加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6337" name="AutoShape 51"/>
            <p:cNvSpPr>
              <a:spLocks noChangeArrowheads="1"/>
            </p:cNvSpPr>
            <p:nvPr/>
          </p:nvSpPr>
          <p:spPr bwMode="auto">
            <a:xfrm>
              <a:off x="5184" y="3696"/>
              <a:ext cx="96" cy="432"/>
            </a:xfrm>
            <a:prstGeom prst="upArrow">
              <a:avLst>
                <a:gd name="adj1" fmla="val 50000"/>
                <a:gd name="adj2" fmla="val 112500"/>
              </a:avLst>
            </a:prstGeom>
            <a:solidFill>
              <a:srgbClr val="99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56335" name="Rectangle 52"/>
          <p:cNvSpPr>
            <a:spLocks noChangeArrowheads="1"/>
          </p:cNvSpPr>
          <p:nvPr/>
        </p:nvSpPr>
        <p:spPr bwMode="auto">
          <a:xfrm>
            <a:off x="304800" y="1447800"/>
            <a:ext cx="55292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>
                <a:latin typeface="Times New Roman" pitchFamily="18" charset="0"/>
                <a:ea typeface="楷体_GB2312" pitchFamily="49" charset="-122"/>
              </a:rPr>
              <a:t>(a</a:t>
            </a:r>
            <a:r>
              <a:rPr kumimoji="1" lang="en-US" altLang="zh-CN" sz="44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400">
                <a:latin typeface="Times New Roman" pitchFamily="18" charset="0"/>
                <a:ea typeface="楷体_GB2312" pitchFamily="49" charset="-122"/>
              </a:rPr>
              <a:t>, …,</a:t>
            </a:r>
            <a:r>
              <a:rPr kumimoji="1" lang="en-US" altLang="zh-CN" sz="44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kumimoji="1" lang="en-US" altLang="zh-CN" sz="4400" b="1" baseline="-250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44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, e, a</a:t>
            </a:r>
            <a:r>
              <a:rPr kumimoji="1" lang="en-US" altLang="zh-CN" sz="4400" b="1" baseline="-250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4400">
                <a:latin typeface="Times New Roman" pitchFamily="18" charset="0"/>
                <a:ea typeface="楷体_GB2312" pitchFamily="49" charset="-122"/>
              </a:rPr>
              <a:t>, …, a</a:t>
            </a:r>
            <a:r>
              <a:rPr kumimoji="1" lang="en-US" altLang="zh-CN" sz="4400" baseline="-250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440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68" grpId="0" autoUpdateAnimBg="0"/>
      <p:bldP spid="77869" grpId="0" animBg="1"/>
      <p:bldP spid="77870" grpId="0" autoUpdateAnimBg="0"/>
      <p:bldP spid="77871" grpId="0" animBg="1"/>
      <p:bldP spid="7787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27088" y="4365625"/>
            <a:ext cx="7543800" cy="641350"/>
            <a:chOff x="576" y="2160"/>
            <a:chExt cx="4752" cy="404"/>
          </a:xfrm>
        </p:grpSpPr>
        <p:sp>
          <p:nvSpPr>
            <p:cNvPr id="57386" name="Text Box 3"/>
            <p:cNvSpPr txBox="1">
              <a:spLocks noChangeArrowheads="1"/>
            </p:cNvSpPr>
            <p:nvPr/>
          </p:nvSpPr>
          <p:spPr bwMode="auto">
            <a:xfrm>
              <a:off x="614" y="2160"/>
              <a:ext cx="299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660033"/>
                  </a:solidFill>
                  <a:latin typeface="Times New Roman" pitchFamily="18" charset="0"/>
                </a:rPr>
                <a:t>21  18  30  75  42  56  87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grpSp>
          <p:nvGrpSpPr>
            <p:cNvPr id="57387" name="Group 4"/>
            <p:cNvGrpSpPr>
              <a:grpSpLocks/>
            </p:cNvGrpSpPr>
            <p:nvPr/>
          </p:nvGrpSpPr>
          <p:grpSpPr bwMode="auto">
            <a:xfrm>
              <a:off x="576" y="2180"/>
              <a:ext cx="4752" cy="384"/>
              <a:chOff x="576" y="2448"/>
              <a:chExt cx="4752" cy="384"/>
            </a:xfrm>
          </p:grpSpPr>
          <p:sp>
            <p:nvSpPr>
              <p:cNvPr id="57388" name="Rectangle 5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9" name="Line 6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90" name="Line 7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91" name="Line 8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92" name="Line 9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93" name="Line 10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94" name="Line 11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95" name="Line 12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96" name="Line 13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97" name="Line 14"/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827088" y="5781675"/>
            <a:ext cx="7543800" cy="641350"/>
            <a:chOff x="576" y="3052"/>
            <a:chExt cx="4752" cy="404"/>
          </a:xfrm>
        </p:grpSpPr>
        <p:grpSp>
          <p:nvGrpSpPr>
            <p:cNvPr id="57374" name="Group 16"/>
            <p:cNvGrpSpPr>
              <a:grpSpLocks/>
            </p:cNvGrpSpPr>
            <p:nvPr/>
          </p:nvGrpSpPr>
          <p:grpSpPr bwMode="auto">
            <a:xfrm>
              <a:off x="576" y="3072"/>
              <a:ext cx="4752" cy="384"/>
              <a:chOff x="576" y="2448"/>
              <a:chExt cx="4752" cy="384"/>
            </a:xfrm>
          </p:grpSpPr>
          <p:sp>
            <p:nvSpPr>
              <p:cNvPr id="57376" name="Rectangle 17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7" name="Line 18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8" name="Line 19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9" name="Line 20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0" name="Line 21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1" name="Line 22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2" name="Line 23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3" name="Line 24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4" name="Line 25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5" name="Line 26"/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7375" name="Text Box 27"/>
            <p:cNvSpPr txBox="1">
              <a:spLocks noChangeArrowheads="1"/>
            </p:cNvSpPr>
            <p:nvPr/>
          </p:nvSpPr>
          <p:spPr bwMode="auto">
            <a:xfrm>
              <a:off x="604" y="3052"/>
              <a:ext cx="17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660033"/>
                  </a:solidFill>
                  <a:latin typeface="Times New Roman" pitchFamily="18" charset="0"/>
                </a:rPr>
                <a:t>21  18  30  75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</p:grpSp>
      <p:sp>
        <p:nvSpPr>
          <p:cNvPr id="57348" name="Text Box 28"/>
          <p:cNvSpPr txBox="1">
            <a:spLocks noChangeArrowheads="1"/>
          </p:cNvSpPr>
          <p:nvPr/>
        </p:nvSpPr>
        <p:spPr bwMode="auto">
          <a:xfrm>
            <a:off x="684213" y="260350"/>
            <a:ext cx="5861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>
                <a:solidFill>
                  <a:srgbClr val="660033"/>
                </a:solidFill>
                <a:latin typeface="Times New Roman" pitchFamily="18" charset="0"/>
              </a:rPr>
              <a:t>例如：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ListInsert_Sq(L, 5, 66)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78877" name="Text Box 29"/>
          <p:cNvSpPr txBox="1">
            <a:spLocks noChangeArrowheads="1"/>
          </p:cNvSpPr>
          <p:nvPr/>
        </p:nvSpPr>
        <p:spPr bwMode="auto">
          <a:xfrm>
            <a:off x="4637088" y="4975225"/>
            <a:ext cx="1304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FF33CC"/>
                </a:solidFill>
                <a:latin typeface="Times New Roman" pitchFamily="18" charset="0"/>
              </a:rPr>
              <a:t>L.length-1</a:t>
            </a:r>
            <a:endParaRPr kumimoji="1" lang="en-US" altLang="zh-CN" sz="3600">
              <a:solidFill>
                <a:srgbClr val="FF33CC"/>
              </a:solidFill>
              <a:latin typeface="Times New Roman" pitchFamily="18" charset="0"/>
            </a:endParaRPr>
          </a:p>
        </p:txBody>
      </p:sp>
      <p:sp>
        <p:nvSpPr>
          <p:cNvPr id="78878" name="Text Box 30"/>
          <p:cNvSpPr txBox="1">
            <a:spLocks noChangeArrowheads="1"/>
          </p:cNvSpPr>
          <p:nvPr/>
        </p:nvSpPr>
        <p:spPr bwMode="auto">
          <a:xfrm>
            <a:off x="1023938" y="49752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FF33CC"/>
                </a:solidFill>
                <a:latin typeface="Times New Roman" pitchFamily="18" charset="0"/>
              </a:rPr>
              <a:t>0</a:t>
            </a:r>
            <a:endParaRPr kumimoji="1" lang="en-US" altLang="zh-CN" sz="3600">
              <a:solidFill>
                <a:srgbClr val="FF33CC"/>
              </a:solidFill>
              <a:latin typeface="Times New Roman" pitchFamily="18" charset="0"/>
            </a:endParaRP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370513" y="3546475"/>
            <a:ext cx="409575" cy="819150"/>
            <a:chOff x="3302" y="1644"/>
            <a:chExt cx="258" cy="516"/>
          </a:xfrm>
        </p:grpSpPr>
        <p:sp>
          <p:nvSpPr>
            <p:cNvPr id="57372" name="Line 32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3" name="Text Box 33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solidFill>
                    <a:srgbClr val="000099"/>
                  </a:solidFill>
                  <a:latin typeface="Times New Roman" pitchFamily="18" charset="0"/>
                </a:rPr>
                <a:t>p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4713288" y="3546475"/>
            <a:ext cx="409575" cy="819150"/>
            <a:chOff x="3302" y="1644"/>
            <a:chExt cx="258" cy="516"/>
          </a:xfrm>
        </p:grpSpPr>
        <p:sp>
          <p:nvSpPr>
            <p:cNvPr id="57370" name="Line 35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1" name="Text Box 36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solidFill>
                    <a:srgbClr val="000099"/>
                  </a:solidFill>
                  <a:latin typeface="Times New Roman" pitchFamily="18" charset="0"/>
                </a:rPr>
                <a:t>p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4075113" y="3527425"/>
            <a:ext cx="409575" cy="819150"/>
            <a:chOff x="3302" y="1644"/>
            <a:chExt cx="258" cy="516"/>
          </a:xfrm>
        </p:grpSpPr>
        <p:sp>
          <p:nvSpPr>
            <p:cNvPr id="57368" name="Line 38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9" name="Text Box 39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solidFill>
                    <a:srgbClr val="000099"/>
                  </a:solidFill>
                  <a:latin typeface="Times New Roman" pitchFamily="18" charset="0"/>
                </a:rPr>
                <a:t>p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3389313" y="3470275"/>
            <a:ext cx="409575" cy="895350"/>
            <a:chOff x="2102" y="1596"/>
            <a:chExt cx="258" cy="564"/>
          </a:xfrm>
        </p:grpSpPr>
        <p:sp>
          <p:nvSpPr>
            <p:cNvPr id="57366" name="Line 41"/>
            <p:cNvSpPr>
              <a:spLocks noChangeShapeType="1"/>
            </p:cNvSpPr>
            <p:nvPr/>
          </p:nvSpPr>
          <p:spPr bwMode="auto">
            <a:xfrm>
              <a:off x="2352" y="1680"/>
              <a:ext cx="0" cy="4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7" name="Text Box 42"/>
            <p:cNvSpPr txBox="1">
              <a:spLocks noChangeArrowheads="1"/>
            </p:cNvSpPr>
            <p:nvPr/>
          </p:nvSpPr>
          <p:spPr bwMode="auto">
            <a:xfrm>
              <a:off x="2102" y="1596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solidFill>
                    <a:schemeClr val="tx2"/>
                  </a:solidFill>
                  <a:latin typeface="Times New Roman" pitchFamily="18" charset="0"/>
                </a:rPr>
                <a:t>q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</p:grpSp>
      <p:sp useBgFill="1">
        <p:nvSpPr>
          <p:cNvPr id="78891" name="Rectangle 43"/>
          <p:cNvSpPr>
            <a:spLocks noChangeArrowheads="1"/>
          </p:cNvSpPr>
          <p:nvPr/>
        </p:nvSpPr>
        <p:spPr bwMode="auto">
          <a:xfrm>
            <a:off x="5246688" y="3603625"/>
            <a:ext cx="457200" cy="762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8892" name="Rectangle 44"/>
          <p:cNvSpPr>
            <a:spLocks noChangeArrowheads="1"/>
          </p:cNvSpPr>
          <p:nvPr/>
        </p:nvSpPr>
        <p:spPr bwMode="auto">
          <a:xfrm>
            <a:off x="4637088" y="3603625"/>
            <a:ext cx="457200" cy="762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5672138" y="5781675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990000"/>
                </a:solidFill>
                <a:latin typeface="Times New Roman" pitchFamily="18" charset="0"/>
              </a:rPr>
              <a:t>87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78894" name="Text Box 46"/>
          <p:cNvSpPr txBox="1">
            <a:spLocks noChangeArrowheads="1"/>
          </p:cNvSpPr>
          <p:nvPr/>
        </p:nvSpPr>
        <p:spPr bwMode="auto">
          <a:xfrm>
            <a:off x="4986338" y="5781675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990000"/>
                </a:solidFill>
                <a:latin typeface="Times New Roman" pitchFamily="18" charset="0"/>
              </a:rPr>
              <a:t>56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78895" name="Text Box 47"/>
          <p:cNvSpPr txBox="1">
            <a:spLocks noChangeArrowheads="1"/>
          </p:cNvSpPr>
          <p:nvPr/>
        </p:nvSpPr>
        <p:spPr bwMode="auto">
          <a:xfrm>
            <a:off x="4300538" y="5781675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990000"/>
                </a:solidFill>
                <a:latin typeface="Times New Roman" pitchFamily="18" charset="0"/>
              </a:rPr>
              <a:t>42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78896" name="Text Box 48"/>
          <p:cNvSpPr txBox="1">
            <a:spLocks noChangeArrowheads="1"/>
          </p:cNvSpPr>
          <p:nvPr/>
        </p:nvSpPr>
        <p:spPr bwMode="auto">
          <a:xfrm>
            <a:off x="3614738" y="5781675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FF33CC"/>
                </a:solidFill>
                <a:latin typeface="Times New Roman" pitchFamily="18" charset="0"/>
              </a:rPr>
              <a:t>66</a:t>
            </a:r>
            <a:endParaRPr kumimoji="1" lang="en-US" altLang="zh-CN" sz="3600">
              <a:solidFill>
                <a:srgbClr val="FF33CC"/>
              </a:solidFill>
              <a:latin typeface="Times New Roman" pitchFamily="18" charset="0"/>
            </a:endParaRPr>
          </a:p>
        </p:txBody>
      </p:sp>
      <p:sp>
        <p:nvSpPr>
          <p:cNvPr id="57361" name="Rectangle 49"/>
          <p:cNvSpPr>
            <a:spLocks noChangeArrowheads="1"/>
          </p:cNvSpPr>
          <p:nvPr/>
        </p:nvSpPr>
        <p:spPr bwMode="auto">
          <a:xfrm>
            <a:off x="900113" y="1079500"/>
            <a:ext cx="7704137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q =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&amp;</a:t>
            </a: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(L.elem[i-1]);      // q </a:t>
            </a:r>
            <a:r>
              <a:rPr kumimoji="1" lang="zh-CN" altLang="en-US" sz="3200">
                <a:solidFill>
                  <a:schemeClr val="tx2"/>
                </a:solidFill>
                <a:latin typeface="Times New Roman" pitchFamily="18" charset="0"/>
              </a:rPr>
              <a:t>指示插入位置</a:t>
            </a:r>
            <a:endParaRPr kumimoji="1" lang="zh-CN" altLang="en-US" sz="3200">
              <a:solidFill>
                <a:srgbClr val="990000"/>
              </a:solidFill>
              <a:latin typeface="Times New Roman" pitchFamily="18" charset="0"/>
            </a:endParaRPr>
          </a:p>
          <a:p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for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 (p = </a:t>
            </a: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&amp;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(L.elem[L.length-1]); p &gt;= q;  --p)  </a:t>
            </a:r>
          </a:p>
          <a:p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     *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(p+1) = </a:t>
            </a: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*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p;</a:t>
            </a:r>
          </a:p>
          <a:p>
            <a:r>
              <a:rPr kumimoji="1" lang="en-US" altLang="zh-CN" sz="3600">
                <a:solidFill>
                  <a:srgbClr val="FF33CC"/>
                </a:solidFill>
                <a:latin typeface="Times New Roman" pitchFamily="18" charset="0"/>
              </a:rPr>
              <a:t>*q = e;       // </a:t>
            </a:r>
            <a:r>
              <a:rPr kumimoji="1" lang="zh-CN" altLang="en-US" sz="3600">
                <a:solidFill>
                  <a:srgbClr val="FF33CC"/>
                </a:solidFill>
                <a:latin typeface="Times New Roman" pitchFamily="18" charset="0"/>
              </a:rPr>
              <a:t>插入</a:t>
            </a:r>
            <a:r>
              <a:rPr kumimoji="1" lang="en-US" altLang="zh-CN" sz="3600">
                <a:solidFill>
                  <a:srgbClr val="FF33CC"/>
                </a:solidFill>
                <a:latin typeface="Times New Roman" pitchFamily="18" charset="0"/>
              </a:rPr>
              <a:t>e</a:t>
            </a:r>
            <a:endParaRPr kumimoji="1" lang="en-US" altLang="zh-CN" sz="3200">
              <a:solidFill>
                <a:srgbClr val="FF33CC"/>
              </a:solidFill>
              <a:latin typeface="Times New Roman" pitchFamily="18" charset="0"/>
            </a:endParaRPr>
          </a:p>
        </p:txBody>
      </p: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3036888" y="3527425"/>
            <a:ext cx="409575" cy="819150"/>
            <a:chOff x="3302" y="1644"/>
            <a:chExt cx="258" cy="516"/>
          </a:xfrm>
        </p:grpSpPr>
        <p:sp>
          <p:nvSpPr>
            <p:cNvPr id="57364" name="Line 51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5" name="Text Box 52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solidFill>
                    <a:srgbClr val="000099"/>
                  </a:solidFill>
                  <a:latin typeface="Times New Roman" pitchFamily="18" charset="0"/>
                </a:rPr>
                <a:t>p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</p:grpSp>
      <p:sp useBgFill="1">
        <p:nvSpPr>
          <p:cNvPr id="78901" name="Rectangle 53"/>
          <p:cNvSpPr>
            <a:spLocks noChangeArrowheads="1"/>
          </p:cNvSpPr>
          <p:nvPr/>
        </p:nvSpPr>
        <p:spPr bwMode="auto">
          <a:xfrm>
            <a:off x="3951288" y="3603625"/>
            <a:ext cx="457200" cy="762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7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7" grpId="0" autoUpdateAnimBg="0"/>
      <p:bldP spid="78878" grpId="0" autoUpdateAnimBg="0"/>
      <p:bldP spid="78891" grpId="0" animBg="1"/>
      <p:bldP spid="78892" grpId="0" animBg="1"/>
      <p:bldP spid="78893" grpId="0" autoUpdateAnimBg="0"/>
      <p:bldP spid="78894" grpId="0" autoUpdateAnimBg="0"/>
      <p:bldP spid="78895" grpId="0" autoUpdateAnimBg="0"/>
      <p:bldP spid="78896" grpId="0" autoUpdateAnimBg="0"/>
      <p:bldP spid="7890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76200" y="155575"/>
            <a:ext cx="8991600" cy="643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Status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 ListInsert_Sq(SqList 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&amp;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L, int i, ElemType e) 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{</a:t>
            </a:r>
            <a:endParaRPr kumimoji="1" lang="en-US" altLang="zh-CN" sz="3200">
              <a:solidFill>
                <a:srgbClr val="000099"/>
              </a:solidFill>
              <a:latin typeface="Times New Roman" pitchFamily="18" charset="0"/>
            </a:endParaRPr>
          </a:p>
          <a:p>
            <a:r>
              <a:rPr kumimoji="1" lang="en-US" altLang="zh-CN" sz="3200">
                <a:solidFill>
                  <a:srgbClr val="993366"/>
                </a:solidFill>
                <a:latin typeface="Times New Roman" pitchFamily="18" charset="0"/>
              </a:rPr>
              <a:t> 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//</a:t>
            </a:r>
            <a:r>
              <a:rPr kumimoji="1" lang="en-US" altLang="zh-CN" sz="320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320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在顺序表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L</a:t>
            </a:r>
            <a:r>
              <a:rPr kumimoji="1" lang="zh-CN" altLang="en-US" sz="320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的第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i </a:t>
            </a:r>
            <a:r>
              <a:rPr kumimoji="1" lang="zh-CN" altLang="en-US" sz="320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个元素之前插入新的元素</a:t>
            </a:r>
            <a:r>
              <a:rPr kumimoji="1" lang="en-US" altLang="zh-CN" sz="320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e,</a:t>
            </a:r>
          </a:p>
          <a:p>
            <a:r>
              <a:rPr kumimoji="1" lang="en-US" altLang="zh-CN" sz="320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// i 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的合法范围为 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1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≤i≤L.length+1</a:t>
            </a:r>
          </a:p>
          <a:p>
            <a:pPr>
              <a:lnSpc>
                <a:spcPct val="125000"/>
              </a:lnSpc>
            </a:pPr>
            <a:endParaRPr kumimoji="1" lang="en-US" altLang="zh-CN" sz="3200">
              <a:solidFill>
                <a:srgbClr val="993366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}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 // ListInsert_Sq</a:t>
            </a:r>
            <a:r>
              <a:rPr kumimoji="1" lang="en-US" altLang="zh-CN" sz="3200">
                <a:latin typeface="Times New Roman" pitchFamily="18" charset="0"/>
              </a:rPr>
              <a:t>  </a:t>
            </a:r>
            <a:r>
              <a:rPr kumimoji="1" lang="en-US" altLang="zh-CN" sz="2400">
                <a:latin typeface="Times New Roman" pitchFamily="18" charset="0"/>
              </a:rPr>
              <a:t>                       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04800" y="2209800"/>
            <a:ext cx="8666163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q =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&amp;</a:t>
            </a: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(L.elem[i-1]);                 // q </a:t>
            </a:r>
            <a:r>
              <a:rPr kumimoji="1" lang="zh-CN" altLang="en-US" sz="3200">
                <a:solidFill>
                  <a:schemeClr val="tx2"/>
                </a:solidFill>
                <a:latin typeface="Times New Roman" pitchFamily="18" charset="0"/>
              </a:rPr>
              <a:t>指示插入位置</a:t>
            </a:r>
            <a:endParaRPr kumimoji="1" lang="zh-CN" altLang="en-US" sz="3200">
              <a:solidFill>
                <a:srgbClr val="99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for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 (p = </a:t>
            </a: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&amp;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(L.elem[L.length-1]); p &gt;= q;  --p)  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     *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(p+1) = </a:t>
            </a: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*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p;       // </a:t>
            </a:r>
            <a:r>
              <a:rPr kumimoji="1" lang="zh-CN" altLang="en-US" sz="3200">
                <a:solidFill>
                  <a:srgbClr val="660033"/>
                </a:solidFill>
                <a:latin typeface="Times New Roman" pitchFamily="18" charset="0"/>
              </a:rPr>
              <a:t>插入位置及之后的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</a:rPr>
              <a:t>元素右移</a:t>
            </a:r>
            <a:endParaRPr kumimoji="1" lang="zh-CN" altLang="en-US" sz="3200">
              <a:solidFill>
                <a:srgbClr val="99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3200">
                <a:solidFill>
                  <a:srgbClr val="FF33CC"/>
                </a:solidFill>
                <a:latin typeface="Times New Roman" pitchFamily="18" charset="0"/>
              </a:rPr>
              <a:t>*</a:t>
            </a:r>
            <a:r>
              <a:rPr kumimoji="1" lang="en-US" altLang="zh-CN" sz="3200">
                <a:solidFill>
                  <a:srgbClr val="FF33CC"/>
                </a:solidFill>
                <a:latin typeface="Times New Roman" pitchFamily="18" charset="0"/>
              </a:rPr>
              <a:t>q = e;       // </a:t>
            </a:r>
            <a:r>
              <a:rPr kumimoji="1" lang="zh-CN" altLang="en-US" sz="3200">
                <a:solidFill>
                  <a:srgbClr val="FF33CC"/>
                </a:solidFill>
                <a:latin typeface="Times New Roman" pitchFamily="18" charset="0"/>
              </a:rPr>
              <a:t>插入</a:t>
            </a:r>
            <a:r>
              <a:rPr kumimoji="1" lang="en-US" altLang="zh-CN" sz="3200">
                <a:solidFill>
                  <a:srgbClr val="FF33CC"/>
                </a:solidFill>
                <a:latin typeface="Times New Roman" pitchFamily="18" charset="0"/>
              </a:rPr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>
                <a:solidFill>
                  <a:srgbClr val="FF33CC"/>
                </a:solidFill>
                <a:latin typeface="Times New Roman" pitchFamily="18" charset="0"/>
              </a:rPr>
              <a:t>++L.length;   // </a:t>
            </a:r>
            <a:r>
              <a:rPr kumimoji="1" lang="zh-CN" altLang="en-US" sz="3200">
                <a:solidFill>
                  <a:srgbClr val="FF33CC"/>
                </a:solidFill>
                <a:latin typeface="Times New Roman" pitchFamily="18" charset="0"/>
              </a:rPr>
              <a:t>表长增</a:t>
            </a:r>
            <a:r>
              <a:rPr kumimoji="1" lang="en-US" altLang="zh-CN" sz="3200">
                <a:solidFill>
                  <a:srgbClr val="FF33CC"/>
                </a:solidFill>
                <a:latin typeface="Times New Roman" pitchFamily="18" charset="0"/>
              </a:rPr>
              <a:t>1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 b="1">
                <a:solidFill>
                  <a:srgbClr val="FF33CC"/>
                </a:solidFill>
                <a:latin typeface="Times New Roman" pitchFamily="18" charset="0"/>
              </a:rPr>
              <a:t>return </a:t>
            </a:r>
            <a:r>
              <a:rPr kumimoji="1" lang="en-US" altLang="zh-CN" sz="3200">
                <a:solidFill>
                  <a:srgbClr val="FF33CC"/>
                </a:solidFill>
                <a:latin typeface="Times New Roman" pitchFamily="18" charset="0"/>
              </a:rPr>
              <a:t>OK;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371600" y="1524000"/>
            <a:ext cx="109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……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715435"/>
            <a:ext cx="5127812" cy="1244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utoUpdateAnimBg="0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52400" y="1350963"/>
            <a:ext cx="9067800" cy="527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>
                <a:latin typeface="Times New Roman" pitchFamily="18" charset="0"/>
              </a:rPr>
              <a:t>if</a:t>
            </a:r>
            <a:r>
              <a:rPr kumimoji="1" lang="en-US" altLang="zh-CN" sz="3200">
                <a:latin typeface="Times New Roman" pitchFamily="18" charset="0"/>
              </a:rPr>
              <a:t> (L.length &gt;= L.listsize) </a:t>
            </a:r>
            <a:r>
              <a:rPr kumimoji="1" lang="en-US" altLang="zh-CN" sz="3200" b="1">
                <a:latin typeface="Times New Roman" pitchFamily="18" charset="0"/>
              </a:rPr>
              <a:t>{</a:t>
            </a:r>
            <a:r>
              <a:rPr kumimoji="1" lang="en-US" altLang="zh-CN" sz="3200"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>
                <a:latin typeface="Times New Roman" pitchFamily="18" charset="0"/>
              </a:rPr>
              <a:t>                          // </a:t>
            </a:r>
            <a:r>
              <a:rPr kumimoji="1" lang="zh-CN" altLang="en-US" sz="3200">
                <a:latin typeface="Times New Roman" pitchFamily="18" charset="0"/>
                <a:ea typeface="隶书" pitchFamily="49" charset="-122"/>
              </a:rPr>
              <a:t>当前存储空间已满，增加分配</a:t>
            </a:r>
            <a:endParaRPr kumimoji="1" lang="zh-CN" altLang="en-US" sz="320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200">
                <a:latin typeface="Times New Roman" pitchFamily="18" charset="0"/>
              </a:rPr>
              <a:t>    </a:t>
            </a:r>
            <a:r>
              <a:rPr kumimoji="1" lang="en-US" altLang="zh-CN" sz="2800" b="1">
                <a:solidFill>
                  <a:srgbClr val="FF33CC"/>
                </a:solidFill>
                <a:latin typeface="Times New Roman" pitchFamily="18" charset="0"/>
              </a:rPr>
              <a:t>newbase = (ElemType *)</a:t>
            </a:r>
            <a:r>
              <a:rPr kumimoji="1" lang="en-US" altLang="zh-CN" sz="2800" b="1">
                <a:latin typeface="Times New Roman" pitchFamily="18" charset="0"/>
              </a:rPr>
              <a:t>realloc</a:t>
            </a:r>
            <a:r>
              <a:rPr kumimoji="1" lang="en-US" altLang="zh-CN" sz="2800" b="1">
                <a:solidFill>
                  <a:srgbClr val="FF33CC"/>
                </a:solidFill>
                <a:latin typeface="Times New Roman" pitchFamily="18" charset="0"/>
              </a:rPr>
              <a:t>(L.elem,                                                                 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b="1">
                <a:solidFill>
                  <a:srgbClr val="FF33CC"/>
                </a:solidFill>
                <a:latin typeface="Times New Roman" pitchFamily="18" charset="0"/>
              </a:rPr>
              <a:t>         (L.listsize+LISTINCREMENT)*</a:t>
            </a:r>
            <a:r>
              <a:rPr kumimoji="1" lang="en-US" altLang="zh-CN" sz="2800" b="1">
                <a:latin typeface="Times New Roman" pitchFamily="18" charset="0"/>
              </a:rPr>
              <a:t>sizeof</a:t>
            </a:r>
            <a:r>
              <a:rPr kumimoji="1" lang="en-US" altLang="zh-CN" sz="2800" b="1">
                <a:solidFill>
                  <a:srgbClr val="FF33CC"/>
                </a:solidFill>
                <a:latin typeface="Times New Roman" pitchFamily="18" charset="0"/>
              </a:rPr>
              <a:t> (ElemType));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latin typeface="Times New Roman" pitchFamily="18" charset="0"/>
              </a:rPr>
              <a:t>    if</a:t>
            </a:r>
            <a:r>
              <a:rPr kumimoji="1" lang="en-US" altLang="zh-CN" sz="3200">
                <a:latin typeface="Times New Roman" pitchFamily="18" charset="0"/>
              </a:rPr>
              <a:t> (!newbase) </a:t>
            </a:r>
            <a:r>
              <a:rPr kumimoji="1" lang="en-US" altLang="zh-CN" sz="3200" b="1">
                <a:latin typeface="Times New Roman" pitchFamily="18" charset="0"/>
              </a:rPr>
              <a:t>exit</a:t>
            </a:r>
            <a:r>
              <a:rPr kumimoji="1" lang="en-US" altLang="zh-CN" sz="3200">
                <a:latin typeface="Times New Roman" pitchFamily="18" charset="0"/>
              </a:rPr>
              <a:t>(OVERFLOW);  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>
                <a:latin typeface="Times New Roman" pitchFamily="18" charset="0"/>
              </a:rPr>
              <a:t>                           // </a:t>
            </a:r>
            <a:r>
              <a:rPr kumimoji="1" lang="zh-CN" altLang="en-US" sz="3200">
                <a:latin typeface="Times New Roman" pitchFamily="18" charset="0"/>
                <a:ea typeface="隶书" pitchFamily="49" charset="-122"/>
              </a:rPr>
              <a:t>存储分配失败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>
                <a:latin typeface="Times New Roman" pitchFamily="18" charset="0"/>
              </a:rPr>
              <a:t>    </a:t>
            </a:r>
            <a:r>
              <a:rPr kumimoji="1" lang="en-US" altLang="zh-CN" sz="3200">
                <a:solidFill>
                  <a:srgbClr val="FF33CC"/>
                </a:solidFill>
                <a:latin typeface="Times New Roman" pitchFamily="18" charset="0"/>
              </a:rPr>
              <a:t>L.elem = newbase;                // </a:t>
            </a:r>
            <a:r>
              <a:rPr kumimoji="1" lang="zh-CN" altLang="en-US" sz="3200">
                <a:solidFill>
                  <a:srgbClr val="FF33CC"/>
                </a:solidFill>
                <a:latin typeface="Times New Roman" pitchFamily="18" charset="0"/>
                <a:ea typeface="隶书" pitchFamily="49" charset="-122"/>
              </a:rPr>
              <a:t>新基址</a:t>
            </a:r>
            <a:endParaRPr kumimoji="1" lang="zh-CN" altLang="en-US" sz="3200">
              <a:solidFill>
                <a:srgbClr val="FF33CC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200">
                <a:solidFill>
                  <a:srgbClr val="FF33CC"/>
                </a:solidFill>
                <a:latin typeface="Times New Roman" pitchFamily="18" charset="0"/>
              </a:rPr>
              <a:t>    </a:t>
            </a:r>
            <a:r>
              <a:rPr kumimoji="1" lang="en-US" altLang="zh-CN" sz="3200">
                <a:solidFill>
                  <a:srgbClr val="FF33CC"/>
                </a:solidFill>
                <a:latin typeface="Times New Roman" pitchFamily="18" charset="0"/>
              </a:rPr>
              <a:t>L.listsize += LISTINCREMENT; // </a:t>
            </a:r>
            <a:r>
              <a:rPr kumimoji="1" lang="zh-CN" altLang="en-US" sz="3200">
                <a:solidFill>
                  <a:srgbClr val="FF33CC"/>
                </a:solidFill>
                <a:latin typeface="Times New Roman" pitchFamily="18" charset="0"/>
                <a:ea typeface="隶书" pitchFamily="49" charset="-122"/>
              </a:rPr>
              <a:t>增加存储容量</a:t>
            </a:r>
            <a:endParaRPr kumimoji="1" lang="zh-CN" altLang="en-US" sz="3200">
              <a:solidFill>
                <a:srgbClr val="FF33CC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latin typeface="Times New Roman" pitchFamily="18" charset="0"/>
              </a:rPr>
              <a:t>}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65100" y="187325"/>
            <a:ext cx="75215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if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 (1&gt;i || i &gt; L.length+1) 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return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 ERROR; 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                                      </a:t>
            </a:r>
            <a:r>
              <a:rPr kumimoji="1" lang="en-US" altLang="zh-CN" sz="320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//</a:t>
            </a:r>
            <a:r>
              <a:rPr kumimoji="1" lang="en-US" altLang="zh-CN" sz="320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320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插入位置不合法</a:t>
            </a:r>
            <a:endParaRPr kumimoji="1" lang="zh-CN" altLang="en-US" sz="320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755650" y="3573463"/>
            <a:ext cx="2447925" cy="50323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04800" y="2209800"/>
            <a:ext cx="89550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q =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&amp;</a:t>
            </a: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(L.elem[i-1]);                 </a:t>
            </a:r>
            <a:r>
              <a:rPr kumimoji="1" lang="en-US" altLang="zh-CN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// q </a:t>
            </a:r>
            <a:r>
              <a:rPr kumimoji="1" lang="zh-CN" altLang="en-US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指示插入位置</a:t>
            </a:r>
            <a:endParaRPr kumimoji="1" lang="zh-CN" altLang="en-US" sz="320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for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 (p = </a:t>
            </a: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&amp;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(L.elem[L.length-1]); p &gt;= q;  --p)  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     *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(p+1) = </a:t>
            </a: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*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p;       </a:t>
            </a:r>
            <a:r>
              <a:rPr kumimoji="1" lang="en-US" altLang="zh-CN" sz="320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// </a:t>
            </a:r>
            <a:r>
              <a:rPr kumimoji="1" lang="zh-CN" altLang="en-US" sz="320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插入位置及之后的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元素右移</a:t>
            </a:r>
            <a:endParaRPr kumimoji="1" lang="zh-CN" altLang="en-US" sz="320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3200">
                <a:solidFill>
                  <a:srgbClr val="CC0000"/>
                </a:solidFill>
                <a:latin typeface="Times New Roman" pitchFamily="18" charset="0"/>
              </a:rPr>
              <a:t>*</a:t>
            </a:r>
            <a:r>
              <a:rPr kumimoji="1" lang="en-US" altLang="zh-CN" sz="3200">
                <a:solidFill>
                  <a:srgbClr val="CC0000"/>
                </a:solidFill>
                <a:latin typeface="Times New Roman" pitchFamily="18" charset="0"/>
              </a:rPr>
              <a:t>q = e;       // </a:t>
            </a:r>
            <a:r>
              <a:rPr kumimoji="1" lang="zh-CN" altLang="en-US" sz="3200">
                <a:solidFill>
                  <a:srgbClr val="CC0000"/>
                </a:solidFill>
                <a:latin typeface="Times New Roman" pitchFamily="18" charset="0"/>
              </a:rPr>
              <a:t>插入</a:t>
            </a:r>
            <a:r>
              <a:rPr kumimoji="1" lang="en-US" altLang="zh-CN" sz="3200">
                <a:solidFill>
                  <a:srgbClr val="CC0000"/>
                </a:solidFill>
                <a:latin typeface="Times New Roman" pitchFamily="18" charset="0"/>
              </a:rPr>
              <a:t>e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>
                <a:solidFill>
                  <a:srgbClr val="CC0000"/>
                </a:solidFill>
                <a:latin typeface="Times New Roman" pitchFamily="18" charset="0"/>
              </a:rPr>
              <a:t>++L.length;   // </a:t>
            </a:r>
            <a:r>
              <a:rPr kumimoji="1" lang="zh-CN" altLang="en-US" sz="3200">
                <a:solidFill>
                  <a:srgbClr val="CC0000"/>
                </a:solidFill>
                <a:latin typeface="Times New Roman" pitchFamily="18" charset="0"/>
              </a:rPr>
              <a:t>表长增</a:t>
            </a:r>
            <a:r>
              <a:rPr kumimoji="1" lang="en-US" altLang="zh-CN" sz="3200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return </a:t>
            </a:r>
            <a:r>
              <a:rPr kumimoji="1" lang="en-US" altLang="zh-CN" sz="3200">
                <a:solidFill>
                  <a:srgbClr val="990000"/>
                </a:solidFill>
                <a:latin typeface="Times New Roman" pitchFamily="18" charset="0"/>
              </a:rPr>
              <a:t>OK;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6200" y="155575"/>
            <a:ext cx="8991600" cy="643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Status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 ListInsert_Sq(SqList 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&amp;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L, int i, ElemType e) 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{</a:t>
            </a:r>
            <a:endParaRPr kumimoji="1" lang="en-US" altLang="zh-CN" sz="3200">
              <a:solidFill>
                <a:srgbClr val="000099"/>
              </a:solidFill>
              <a:latin typeface="Times New Roman" pitchFamily="18" charset="0"/>
            </a:endParaRPr>
          </a:p>
          <a:p>
            <a:r>
              <a:rPr kumimoji="1" lang="en-US" altLang="zh-CN" sz="3200">
                <a:solidFill>
                  <a:srgbClr val="993366"/>
                </a:solidFill>
                <a:latin typeface="Times New Roman" pitchFamily="18" charset="0"/>
              </a:rPr>
              <a:t> 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//</a:t>
            </a:r>
            <a:r>
              <a:rPr kumimoji="1" lang="en-US" altLang="zh-CN" sz="320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320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在顺序表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L</a:t>
            </a:r>
            <a:r>
              <a:rPr kumimoji="1" lang="zh-CN" altLang="en-US" sz="320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的第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i </a:t>
            </a:r>
            <a:r>
              <a:rPr kumimoji="1" lang="zh-CN" altLang="en-US" sz="320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个元素之前插入新的元素</a:t>
            </a:r>
            <a:r>
              <a:rPr kumimoji="1" lang="en-US" altLang="zh-CN" sz="320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e,</a:t>
            </a:r>
          </a:p>
          <a:p>
            <a:r>
              <a:rPr kumimoji="1" lang="en-US" altLang="zh-CN" sz="320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// i 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的合法范围为 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1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≤i≤L.length+1</a:t>
            </a:r>
          </a:p>
          <a:p>
            <a:pPr>
              <a:lnSpc>
                <a:spcPct val="125000"/>
              </a:lnSpc>
            </a:pPr>
            <a:endParaRPr kumimoji="1" lang="en-US" altLang="zh-CN" sz="3200">
              <a:solidFill>
                <a:srgbClr val="993366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}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 // ListInsert_Sq</a:t>
            </a:r>
            <a:r>
              <a:rPr kumimoji="1" lang="en-US" altLang="zh-CN" sz="3200">
                <a:latin typeface="Times New Roman" pitchFamily="18" charset="0"/>
              </a:rPr>
              <a:t>  </a:t>
            </a:r>
            <a:r>
              <a:rPr kumimoji="1" lang="en-US" altLang="zh-CN" sz="2400">
                <a:latin typeface="Times New Roman" pitchFamily="18" charset="0"/>
              </a:rPr>
              <a:t>                       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003800" y="4508500"/>
            <a:ext cx="3638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算法时间复杂度</a:t>
            </a:r>
            <a:r>
              <a:rPr kumimoji="1" lang="zh-CN" altLang="en-US" sz="3200" b="1">
                <a:latin typeface="隶书" pitchFamily="49" charset="-122"/>
                <a:ea typeface="隶书" pitchFamily="49" charset="-122"/>
              </a:rPr>
              <a:t>为</a:t>
            </a:r>
            <a:r>
              <a:rPr kumimoji="1" lang="en-US" altLang="zh-CN" sz="3200" b="1">
                <a:latin typeface="隶书" pitchFamily="49" charset="-122"/>
                <a:ea typeface="隶书" pitchFamily="49" charset="-122"/>
              </a:rPr>
              <a:t>: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4859338" y="5373688"/>
            <a:ext cx="38846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O( ListLength(L) - i )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60423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1524000"/>
            <a:ext cx="109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……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3708400" y="3500438"/>
            <a:ext cx="5435600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5555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 dirty="0" smtClean="0">
                <a:solidFill>
                  <a:srgbClr val="FF5555"/>
                </a:solidFill>
                <a:latin typeface="Times New Roman" pitchFamily="18" charset="0"/>
              </a:rPr>
              <a:t>                          </a:t>
            </a:r>
            <a:r>
              <a:rPr kumimoji="1" lang="en-US" altLang="zh-CN" sz="3600" b="1" dirty="0" smtClean="0">
                <a:solidFill>
                  <a:srgbClr val="FF33CC"/>
                </a:solidFill>
                <a:latin typeface="Times New Roman" pitchFamily="18" charset="0"/>
              </a:rPr>
              <a:t>n-</a:t>
            </a:r>
            <a:r>
              <a:rPr kumimoji="1" lang="en-US" altLang="zh-CN" sz="3600" b="1" dirty="0" err="1" smtClean="0">
                <a:solidFill>
                  <a:srgbClr val="FF33CC"/>
                </a:solidFill>
                <a:latin typeface="Times New Roman" pitchFamily="18" charset="0"/>
              </a:rPr>
              <a:t>i</a:t>
            </a:r>
            <a:r>
              <a:rPr kumimoji="1" lang="en-US" altLang="zh-CN" sz="3600" b="1" dirty="0" smtClean="0">
                <a:solidFill>
                  <a:srgbClr val="FF33CC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 dirty="0">
                <a:solidFill>
                  <a:srgbClr val="FF33CC"/>
                </a:solidFill>
                <a:latin typeface="Times New Roman" pitchFamily="18" charset="0"/>
              </a:rPr>
              <a:t>+1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  <p:bldP spid="82950" grpId="0" autoUpdateAnimBg="0"/>
      <p:bldP spid="829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566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线性表的</a:t>
            </a:r>
            <a:r>
              <a:rPr kumimoji="1" lang="zh-CN" altLang="en-US" sz="4400">
                <a:latin typeface="楷体_GB2312" pitchFamily="49" charset="-122"/>
                <a:ea typeface="楷体_GB2312" pitchFamily="49" charset="-122"/>
              </a:rPr>
              <a:t>抽象数据类型定义如下：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2557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ADT List {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609600" y="1471613"/>
            <a:ext cx="3098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数据对象</a:t>
            </a:r>
            <a:r>
              <a:rPr kumimoji="1" lang="zh-CN" altLang="en-US" sz="36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zh-CN" altLang="en-US" sz="40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990600" y="2047875"/>
            <a:ext cx="7896225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{ </a:t>
            </a:r>
            <a:r>
              <a:rPr kumimoji="1" lang="en-US" altLang="zh-CN" sz="3600" dirty="0" err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 baseline="-250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| </a:t>
            </a:r>
            <a:r>
              <a:rPr kumimoji="1" lang="en-US" altLang="zh-CN" sz="3600" dirty="0" err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 baseline="-250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∈</a:t>
            </a:r>
            <a:r>
              <a:rPr kumimoji="1" lang="en-US" altLang="zh-CN" sz="3600" dirty="0" err="1">
                <a:latin typeface="Times New Roman" pitchFamily="18" charset="0"/>
                <a:ea typeface="楷体_GB2312" pitchFamily="49" charset="-122"/>
              </a:rPr>
              <a:t>ElemSet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=1,2,...,n,  n≥0 }</a:t>
            </a:r>
          </a:p>
          <a:p>
            <a:pPr>
              <a:lnSpc>
                <a:spcPct val="105000"/>
              </a:lnSpc>
            </a:pP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            {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称 </a:t>
            </a:r>
            <a:r>
              <a:rPr kumimoji="1" lang="en-US" altLang="zh-CN" sz="3600" b="1" dirty="0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为线性表的</a:t>
            </a:r>
            <a:r>
              <a:rPr kumimoji="1" lang="zh-CN" altLang="en-US" sz="36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表长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; </a:t>
            </a:r>
          </a:p>
          <a:p>
            <a:pPr>
              <a:lnSpc>
                <a:spcPct val="105000"/>
              </a:lnSpc>
            </a:pP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称 </a:t>
            </a:r>
            <a:r>
              <a:rPr kumimoji="1" lang="en-US" altLang="zh-CN" sz="3600" b="1" dirty="0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</a:rPr>
              <a:t>n=0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时的线性表为</a:t>
            </a:r>
            <a:r>
              <a:rPr kumimoji="1" lang="zh-CN" altLang="en-US" sz="36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空表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。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}</a:t>
            </a:r>
            <a:endParaRPr kumimoji="1" lang="en-US" altLang="zh-CN" sz="3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755650" y="3933825"/>
            <a:ext cx="2730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数据关系</a:t>
            </a:r>
            <a:r>
              <a:rPr kumimoji="1" lang="zh-CN" altLang="en-US" sz="4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zh-CN" altLang="en-US" sz="2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1042988" y="4652963"/>
            <a:ext cx="721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R1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{ &lt;a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,a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&gt;|a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,a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∈D,  i=2,...,n }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404813" y="5235575"/>
            <a:ext cx="8434387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{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设线性表为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(a</a:t>
            </a:r>
            <a:r>
              <a:rPr kumimoji="1" lang="en-US" altLang="zh-CN" sz="32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2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,  . . .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200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. . .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200" baseline="-250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), 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                  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称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为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200" baseline="-25000"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在线性表中的</a:t>
            </a:r>
            <a:r>
              <a:rPr kumimoji="1" lang="zh-CN" altLang="en-US" sz="32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位序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。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>
              <a:lnSpc>
                <a:spcPct val="120000"/>
              </a:lnSpc>
            </a:pP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99689" name="AutoShape 9"/>
          <p:cNvSpPr>
            <a:spLocks noChangeArrowheads="1"/>
          </p:cNvSpPr>
          <p:nvPr/>
        </p:nvSpPr>
        <p:spPr bwMode="auto">
          <a:xfrm>
            <a:off x="3924300" y="1052513"/>
            <a:ext cx="3743325" cy="792162"/>
          </a:xfrm>
          <a:prstGeom prst="wedgeRoundRectCallout">
            <a:avLst>
              <a:gd name="adj1" fmla="val -36405"/>
              <a:gd name="adj2" fmla="val 8310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en-US" altLang="zh-CN" sz="3600" dirty="0">
                <a:latin typeface="Times New Roman" pitchFamily="18" charset="0"/>
              </a:rPr>
              <a:t>{a</a:t>
            </a:r>
            <a:r>
              <a:rPr kumimoji="1" lang="en-US" altLang="zh-CN" sz="3600" baseline="-25000" dirty="0">
                <a:latin typeface="Times New Roman" pitchFamily="18" charset="0"/>
              </a:rPr>
              <a:t>1</a:t>
            </a:r>
            <a:r>
              <a:rPr kumimoji="1" lang="en-US" altLang="zh-CN" sz="3600" dirty="0">
                <a:latin typeface="Times New Roman" pitchFamily="18" charset="0"/>
              </a:rPr>
              <a:t>, a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r>
              <a:rPr kumimoji="1" lang="en-US" altLang="zh-CN" sz="3600" dirty="0">
                <a:latin typeface="Times New Roman" pitchFamily="18" charset="0"/>
              </a:rPr>
              <a:t>, …,  a</a:t>
            </a:r>
            <a:r>
              <a:rPr kumimoji="1" lang="en-US" altLang="zh-CN" sz="3600" baseline="-25000" dirty="0">
                <a:latin typeface="Times New Roman" pitchFamily="18" charset="0"/>
              </a:rPr>
              <a:t>n</a:t>
            </a:r>
            <a:r>
              <a:rPr kumimoji="1" lang="en-US" altLang="zh-CN" sz="3600" dirty="0">
                <a:latin typeface="Times New Roman" pitchFamily="18" charset="0"/>
              </a:rPr>
              <a:t>}</a:t>
            </a:r>
          </a:p>
        </p:txBody>
      </p:sp>
      <p:sp>
        <p:nvSpPr>
          <p:cNvPr id="199690" name="AutoShape 10"/>
          <p:cNvSpPr>
            <a:spLocks noChangeArrowheads="1"/>
          </p:cNvSpPr>
          <p:nvPr/>
        </p:nvSpPr>
        <p:spPr bwMode="auto">
          <a:xfrm>
            <a:off x="2916238" y="3716338"/>
            <a:ext cx="6227762" cy="792162"/>
          </a:xfrm>
          <a:prstGeom prst="wedgeRoundRectCallout">
            <a:avLst>
              <a:gd name="adj1" fmla="val -41130"/>
              <a:gd name="adj2" fmla="val 9829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en-US" altLang="zh-CN" sz="3200">
                <a:latin typeface="Times New Roman" pitchFamily="18" charset="0"/>
              </a:rPr>
              <a:t>{ &lt;a</a:t>
            </a:r>
            <a:r>
              <a:rPr kumimoji="1" lang="en-US" altLang="zh-CN" sz="3200" baseline="-25000">
                <a:latin typeface="Times New Roman" pitchFamily="18" charset="0"/>
              </a:rPr>
              <a:t>1</a:t>
            </a:r>
            <a:r>
              <a:rPr kumimoji="1" lang="en-US" altLang="zh-CN" sz="3200">
                <a:latin typeface="Times New Roman" pitchFamily="18" charset="0"/>
              </a:rPr>
              <a:t>,a</a:t>
            </a:r>
            <a:r>
              <a:rPr kumimoji="1" lang="en-US" altLang="zh-CN" sz="3200" baseline="-25000">
                <a:latin typeface="Times New Roman" pitchFamily="18" charset="0"/>
              </a:rPr>
              <a:t>2</a:t>
            </a:r>
            <a:r>
              <a:rPr kumimoji="1" lang="en-US" altLang="zh-CN" sz="3200">
                <a:latin typeface="Times New Roman" pitchFamily="18" charset="0"/>
              </a:rPr>
              <a:t>&gt;,  &lt;a</a:t>
            </a:r>
            <a:r>
              <a:rPr kumimoji="1" lang="en-US" altLang="zh-CN" sz="3200" baseline="-25000">
                <a:latin typeface="Times New Roman" pitchFamily="18" charset="0"/>
              </a:rPr>
              <a:t>2</a:t>
            </a:r>
            <a:r>
              <a:rPr kumimoji="1" lang="en-US" altLang="zh-CN" sz="3200">
                <a:latin typeface="Times New Roman" pitchFamily="18" charset="0"/>
              </a:rPr>
              <a:t>,a</a:t>
            </a:r>
            <a:r>
              <a:rPr kumimoji="1" lang="en-US" altLang="zh-CN" sz="3200" baseline="-25000">
                <a:latin typeface="Times New Roman" pitchFamily="18" charset="0"/>
              </a:rPr>
              <a:t>3</a:t>
            </a:r>
            <a:r>
              <a:rPr kumimoji="1" lang="en-US" altLang="zh-CN" sz="3200">
                <a:latin typeface="Times New Roman" pitchFamily="18" charset="0"/>
              </a:rPr>
              <a:t>&gt;,  …</a:t>
            </a:r>
            <a:r>
              <a:rPr kumimoji="1" lang="zh-CN" altLang="en-US" sz="3200">
                <a:latin typeface="Times New Roman" pitchFamily="18" charset="0"/>
              </a:rPr>
              <a:t>，</a:t>
            </a:r>
            <a:r>
              <a:rPr kumimoji="1" lang="en-US" altLang="zh-CN" sz="3200">
                <a:latin typeface="Times New Roman" pitchFamily="18" charset="0"/>
              </a:rPr>
              <a:t>&lt;a</a:t>
            </a:r>
            <a:r>
              <a:rPr kumimoji="1" lang="en-US" altLang="zh-CN" sz="3200" baseline="-25000">
                <a:latin typeface="Times New Roman" pitchFamily="18" charset="0"/>
              </a:rPr>
              <a:t>n-1</a:t>
            </a:r>
            <a:r>
              <a:rPr kumimoji="1" lang="en-US" altLang="zh-CN" sz="3200">
                <a:latin typeface="Times New Roman" pitchFamily="18" charset="0"/>
              </a:rPr>
              <a:t>,a</a:t>
            </a:r>
            <a:r>
              <a:rPr kumimoji="1" lang="en-US" altLang="zh-CN" sz="3200" baseline="-25000">
                <a:latin typeface="Times New Roman" pitchFamily="18" charset="0"/>
              </a:rPr>
              <a:t>n</a:t>
            </a:r>
            <a:r>
              <a:rPr kumimoji="1" lang="en-US" altLang="zh-CN" sz="3200">
                <a:latin typeface="Times New Roman" pitchFamily="18" charset="0"/>
              </a:rPr>
              <a:t>&gt;}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utoUpdateAnimBg="0"/>
      <p:bldP spid="199684" grpId="0" autoUpdateAnimBg="0"/>
      <p:bldP spid="199685" grpId="0" autoUpdateAnimBg="0"/>
      <p:bldP spid="199686" grpId="0" autoUpdateAnimBg="0"/>
      <p:bldP spid="199687" grpId="0" autoUpdateAnimBg="0"/>
      <p:bldP spid="199688" grpId="0" autoUpdateAnimBg="0"/>
      <p:bldP spid="199689" grpId="0" animBg="1"/>
      <p:bldP spid="19969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2"/>
          <p:cNvSpPr txBox="1">
            <a:spLocks noChangeArrowheads="1"/>
          </p:cNvSpPr>
          <p:nvPr/>
        </p:nvSpPr>
        <p:spPr bwMode="auto">
          <a:xfrm>
            <a:off x="762000" y="136525"/>
            <a:ext cx="6083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考虑移动元素的平均情况</a:t>
            </a:r>
            <a:r>
              <a:rPr kumimoji="1" lang="en-US" altLang="zh-CN" sz="4000" b="1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kumimoji="1" lang="en-US" altLang="zh-CN" sz="4000" b="1">
              <a:solidFill>
                <a:srgbClr val="660033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7525" y="898525"/>
            <a:ext cx="8169275" cy="1844675"/>
            <a:chOff x="326" y="566"/>
            <a:chExt cx="5146" cy="1162"/>
          </a:xfrm>
        </p:grpSpPr>
        <p:sp>
          <p:nvSpPr>
            <p:cNvPr id="4105" name="Text Box 4"/>
            <p:cNvSpPr txBox="1">
              <a:spLocks noChangeArrowheads="1"/>
            </p:cNvSpPr>
            <p:nvPr/>
          </p:nvSpPr>
          <p:spPr bwMode="auto">
            <a:xfrm>
              <a:off x="326" y="566"/>
              <a:ext cx="5146" cy="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假设在第</a:t>
              </a:r>
              <a:r>
                <a:rPr kumimoji="1" lang="zh-CN" altLang="en-US" sz="3200">
                  <a:solidFill>
                    <a:srgbClr val="6600CC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3200">
                  <a:solidFill>
                    <a:srgbClr val="6600CC"/>
                  </a:solidFill>
                  <a:latin typeface="Times New Roman" pitchFamily="18" charset="0"/>
                </a:rPr>
                <a:t>i </a:t>
              </a: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个元素之前插入的概率为      ，</a:t>
              </a:r>
              <a:r>
                <a:rPr kumimoji="1" lang="zh-CN" altLang="en-US" sz="3200">
                  <a:latin typeface="Times New Roman" pitchFamily="18" charset="0"/>
                </a:rPr>
                <a:t>      </a:t>
              </a:r>
            </a:p>
            <a:p>
              <a:pPr>
                <a:lnSpc>
                  <a:spcPct val="120000"/>
                </a:lnSpc>
              </a:pP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则在长度为</a:t>
              </a:r>
              <a:r>
                <a:rPr kumimoji="1" lang="en-US" altLang="zh-CN" sz="3200" i="1">
                  <a:solidFill>
                    <a:srgbClr val="6600CC"/>
                  </a:solidFill>
                  <a:latin typeface="Times New Roman" pitchFamily="18" charset="0"/>
                </a:rPr>
                <a:t>n </a:t>
              </a: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的线性表中</a:t>
              </a:r>
              <a:r>
                <a:rPr kumimoji="1" lang="zh-CN" altLang="en-US" sz="32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插入一个元素所需移动元素次数的平均次数（期望值）</a:t>
              </a: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为：</a:t>
              </a:r>
              <a:endParaRPr kumimoji="1" lang="zh-CN" altLang="en-US" sz="4000">
                <a:latin typeface="Times New Roman" pitchFamily="18" charset="0"/>
              </a:endParaRPr>
            </a:p>
          </p:txBody>
        </p:sp>
        <p:graphicFrame>
          <p:nvGraphicFramePr>
            <p:cNvPr id="4101" name="Object 5"/>
            <p:cNvGraphicFramePr>
              <a:graphicFrameLocks noChangeAspect="1"/>
            </p:cNvGraphicFramePr>
            <p:nvPr/>
          </p:nvGraphicFramePr>
          <p:xfrm>
            <a:off x="4737" y="576"/>
            <a:ext cx="25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6" name="公式" r:id="rId4" imgW="406080" imgH="533160" progId="Equation.3">
                    <p:embed/>
                  </p:oleObj>
                </mc:Choice>
                <mc:Fallback>
                  <p:oleObj name="公式" r:id="rId4" imgW="406080" imgH="5331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7" y="576"/>
                          <a:ext cx="255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2133600" y="2717800"/>
          <a:ext cx="353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公式" r:id="rId6" imgW="3530520" imgH="990360" progId="Equation.3">
                  <p:embed/>
                </p:oleObj>
              </mc:Choice>
              <mc:Fallback>
                <p:oleObj name="公式" r:id="rId6" imgW="3530520" imgH="990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17800"/>
                        <a:ext cx="35306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2057400" y="5359400"/>
          <a:ext cx="4000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公式" r:id="rId8" imgW="4000320" imgH="1041120" progId="Equation.3">
                  <p:embed/>
                </p:oleObj>
              </mc:Choice>
              <mc:Fallback>
                <p:oleObj name="公式" r:id="rId8" imgW="4000320" imgH="1041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359400"/>
                        <a:ext cx="40005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6273800" y="5334000"/>
          <a:ext cx="660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公式" r:id="rId10" imgW="660240" imgH="1041120" progId="Equation.3">
                  <p:embed/>
                </p:oleObj>
              </mc:Choice>
              <mc:Fallback>
                <p:oleObj name="公式" r:id="rId10" imgW="660240" imgH="1041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5334000"/>
                        <a:ext cx="6604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457200" y="3846513"/>
            <a:ext cx="8534400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假定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在线性表中任何一个位置上进行</a:t>
            </a:r>
            <a:r>
              <a:rPr kumimoji="1" lang="zh-CN" altLang="en-US" sz="32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插入的概率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都是</a:t>
            </a:r>
            <a:r>
              <a:rPr kumimoji="1" lang="zh-CN" altLang="en-US" sz="32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相等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的，则</a:t>
            </a:r>
            <a:r>
              <a:rPr kumimoji="1" lang="zh-CN" altLang="en-US" sz="32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移动元素的期望值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zh-CN" altLang="en-US" sz="3600">
                <a:latin typeface="Times New Roman" pitchFamily="18" charset="0"/>
              </a:rPr>
              <a:t>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1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762000" y="501650"/>
            <a:ext cx="805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3. 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线性表的基本操作在顺序表中的实现</a:t>
            </a:r>
            <a:endParaRPr kumimoji="1" lang="zh-CN" altLang="en-US" sz="36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61443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616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</a:rPr>
              <a:t>InitList(&amp;L)   //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结构初始化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61444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43000" y="278765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</a:rPr>
              <a:t>LocateElem(L, e, compare())   //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查找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61445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43000" y="3930650"/>
            <a:ext cx="6742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</a:rPr>
              <a:t>ListInsert(&amp;L, i, e)   //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插入元素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61446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143000" y="5073650"/>
            <a:ext cx="6669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</a:rPr>
              <a:t>ListDelete(&amp;L, i)   //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删除元素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117767" name="Freeform 7"/>
          <p:cNvSpPr>
            <a:spLocks/>
          </p:cNvSpPr>
          <p:nvPr/>
        </p:nvSpPr>
        <p:spPr bwMode="auto">
          <a:xfrm>
            <a:off x="971550" y="5013325"/>
            <a:ext cx="355600" cy="463550"/>
          </a:xfrm>
          <a:custGeom>
            <a:avLst/>
            <a:gdLst>
              <a:gd name="T0" fmla="*/ 0 w 224"/>
              <a:gd name="T1" fmla="*/ 106 h 192"/>
              <a:gd name="T2" fmla="*/ 107 w 224"/>
              <a:gd name="T3" fmla="*/ 192 h 192"/>
              <a:gd name="T4" fmla="*/ 171 w 224"/>
              <a:gd name="T5" fmla="*/ 64 h 192"/>
              <a:gd name="T6" fmla="*/ 224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81000" y="585788"/>
            <a:ext cx="8732838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4400">
                <a:latin typeface="Times New Roman" pitchFamily="18" charset="0"/>
                <a:ea typeface="楷体_GB2312" pitchFamily="49" charset="-122"/>
              </a:rPr>
              <a:t>线性表操作</a:t>
            </a:r>
          </a:p>
          <a:p>
            <a:pPr>
              <a:lnSpc>
                <a:spcPct val="140000"/>
              </a:lnSpc>
            </a:pPr>
            <a:r>
              <a:rPr kumimoji="1" lang="zh-CN" altLang="en-US" sz="4400"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sz="4400" b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ListDelete</a:t>
            </a:r>
            <a:r>
              <a:rPr kumimoji="1" lang="en-US" altLang="zh-CN" sz="4400" b="1">
                <a:solidFill>
                  <a:srgbClr val="003399"/>
                </a:solidFill>
                <a:latin typeface="Times New Roman" pitchFamily="18" charset="0"/>
              </a:rPr>
              <a:t>(&amp;L, i, &amp;e)</a:t>
            </a:r>
            <a:r>
              <a:rPr kumimoji="1" lang="zh-CN" altLang="en-US" sz="4400">
                <a:latin typeface="Times New Roman" pitchFamily="18" charset="0"/>
                <a:ea typeface="楷体_GB2312" pitchFamily="49" charset="-122"/>
              </a:rPr>
              <a:t>的实现</a:t>
            </a:r>
            <a:r>
              <a:rPr kumimoji="1" lang="zh-CN" altLang="en-US" sz="4400">
                <a:latin typeface="Times New Roman" pitchFamily="18" charset="0"/>
              </a:rPr>
              <a:t>：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381000" y="2895600"/>
            <a:ext cx="2978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40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首先分析：</a:t>
            </a:r>
            <a:endParaRPr kumimoji="1" lang="zh-CN" altLang="en-US" sz="2400">
              <a:solidFill>
                <a:srgbClr val="FF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990600" y="3717925"/>
            <a:ext cx="78041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删除元素时，</a:t>
            </a:r>
          </a:p>
          <a:p>
            <a:pPr>
              <a:lnSpc>
                <a:spcPct val="125000"/>
              </a:lnSpc>
            </a:pP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线性表的逻辑结构发生什么变化？</a:t>
            </a:r>
            <a:endParaRPr kumimoji="1" lang="zh-CN" altLang="en-US" sz="40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utoUpdateAnimBg="0"/>
      <p:bldP spid="87043" grpId="0" autoUpdateAnimBg="0"/>
      <p:bldP spid="87044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03213" y="384175"/>
            <a:ext cx="728503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(a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40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4000" b="1" baseline="-25000"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4000" b="1">
                <a:latin typeface="Times New Roman" pitchFamily="18" charset="0"/>
                <a:ea typeface="楷体_GB2312" pitchFamily="49" charset="-122"/>
              </a:rPr>
              <a:t>, a</a:t>
            </a:r>
            <a:r>
              <a:rPr kumimoji="1" lang="en-US" altLang="zh-CN" sz="4000" b="1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4000" b="1">
                <a:latin typeface="Times New Roman" pitchFamily="18" charset="0"/>
                <a:ea typeface="楷体_GB2312" pitchFamily="49" charset="-122"/>
              </a:rPr>
              <a:t>, a</a:t>
            </a:r>
            <a:r>
              <a:rPr kumimoji="1" lang="en-US" altLang="zh-CN" sz="4000" b="1" baseline="-25000">
                <a:latin typeface="Times New Roman" pitchFamily="18" charset="0"/>
                <a:ea typeface="楷体_GB2312" pitchFamily="49" charset="-122"/>
              </a:rPr>
              <a:t>i+1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, …, a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改变为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4748213" y="4800600"/>
            <a:ext cx="1143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54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5400" b="1" baseline="-25000">
                <a:latin typeface="Times New Roman" pitchFamily="18" charset="0"/>
                <a:ea typeface="楷体_GB2312" pitchFamily="49" charset="-122"/>
              </a:rPr>
              <a:t>i+1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967413" y="4876800"/>
            <a:ext cx="869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5400" b="1">
                <a:latin typeface="Times New Roman" pitchFamily="18" charset="0"/>
                <a:ea typeface="楷体_GB2312" pitchFamily="49" charset="-122"/>
              </a:rPr>
              <a:t>…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7110413" y="4876800"/>
            <a:ext cx="7810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54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5400" b="1" baseline="-25000">
                <a:latin typeface="Times New Roman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44488" y="2435225"/>
            <a:ext cx="41513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</a:rPr>
              <a:t>&lt;a</a:t>
            </a:r>
            <a:r>
              <a:rPr kumimoji="1" lang="en-US" altLang="zh-CN" sz="4000" b="1" baseline="-25000">
                <a:latin typeface="Times New Roman" pitchFamily="18" charset="0"/>
              </a:rPr>
              <a:t>i-1</a:t>
            </a:r>
            <a:r>
              <a:rPr kumimoji="1" lang="en-US" altLang="zh-CN" sz="4000" b="1">
                <a:latin typeface="Times New Roman" pitchFamily="18" charset="0"/>
              </a:rPr>
              <a:t>, a</a:t>
            </a:r>
            <a:r>
              <a:rPr kumimoji="1" lang="en-US" altLang="zh-CN" sz="4000" b="1" baseline="-25000">
                <a:latin typeface="Times New Roman" pitchFamily="18" charset="0"/>
              </a:rPr>
              <a:t>i</a:t>
            </a:r>
            <a:r>
              <a:rPr kumimoji="1" lang="en-US" altLang="zh-CN" sz="4000" b="1">
                <a:latin typeface="Times New Roman" pitchFamily="18" charset="0"/>
              </a:rPr>
              <a:t>&gt;, &lt;a</a:t>
            </a:r>
            <a:r>
              <a:rPr kumimoji="1" lang="en-US" altLang="zh-CN" sz="4000" b="1" baseline="-25000">
                <a:latin typeface="Times New Roman" pitchFamily="18" charset="0"/>
              </a:rPr>
              <a:t>i</a:t>
            </a:r>
            <a:r>
              <a:rPr kumimoji="1" lang="en-US" altLang="zh-CN" sz="4000" b="1">
                <a:latin typeface="Times New Roman" pitchFamily="18" charset="0"/>
              </a:rPr>
              <a:t>, a</a:t>
            </a:r>
            <a:r>
              <a:rPr kumimoji="1" lang="en-US" altLang="zh-CN" sz="4000" b="1" baseline="-25000">
                <a:latin typeface="Times New Roman" pitchFamily="18" charset="0"/>
              </a:rPr>
              <a:t>i+1</a:t>
            </a:r>
            <a:r>
              <a:rPr kumimoji="1" lang="en-US" altLang="zh-CN" sz="4000" b="1">
                <a:latin typeface="Times New Roman" pitchFamily="18" charset="0"/>
              </a:rPr>
              <a:t>&gt;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4876800" y="2667000"/>
            <a:ext cx="1219200" cy="304800"/>
          </a:xfrm>
          <a:prstGeom prst="notchedRightArrow">
            <a:avLst>
              <a:gd name="adj1" fmla="val 50000"/>
              <a:gd name="adj2" fmla="val 100000"/>
            </a:avLst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6400800" y="2438400"/>
            <a:ext cx="23669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</a:rPr>
              <a:t>&lt;a</a:t>
            </a:r>
            <a:r>
              <a:rPr kumimoji="1" lang="en-US" altLang="zh-CN" sz="4000" b="1" baseline="-25000">
                <a:latin typeface="Times New Roman" pitchFamily="18" charset="0"/>
              </a:rPr>
              <a:t>i-1</a:t>
            </a:r>
            <a:r>
              <a:rPr kumimoji="1" lang="en-US" altLang="zh-CN" sz="4000" b="1">
                <a:latin typeface="Times New Roman" pitchFamily="18" charset="0"/>
              </a:rPr>
              <a:t>, a</a:t>
            </a:r>
            <a:r>
              <a:rPr kumimoji="1" lang="en-US" altLang="zh-CN" sz="4000" b="1" baseline="-25000">
                <a:latin typeface="Times New Roman" pitchFamily="18" charset="0"/>
              </a:rPr>
              <a:t>i+1</a:t>
            </a:r>
            <a:r>
              <a:rPr kumimoji="1" lang="en-US" altLang="zh-CN" sz="4000" b="1">
                <a:latin typeface="Times New Roman" pitchFamily="18" charset="0"/>
              </a:rPr>
              <a:t>&gt;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 flipH="1">
            <a:off x="4724400" y="44196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7924800" y="4419600"/>
            <a:ext cx="1143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191000" y="5943600"/>
            <a:ext cx="323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solidFill>
                  <a:srgbClr val="9900FF"/>
                </a:solidFill>
                <a:latin typeface="Times New Roman" pitchFamily="18" charset="0"/>
                <a:ea typeface="隶书" pitchFamily="49" charset="-122"/>
              </a:rPr>
              <a:t>表的长度减少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88076" name="AutoShape 12"/>
          <p:cNvSpPr>
            <a:spLocks noChangeArrowheads="1"/>
          </p:cNvSpPr>
          <p:nvPr/>
        </p:nvSpPr>
        <p:spPr bwMode="auto">
          <a:xfrm>
            <a:off x="7391400" y="5867400"/>
            <a:ext cx="152400" cy="762000"/>
          </a:xfrm>
          <a:prstGeom prst="upArrow">
            <a:avLst>
              <a:gd name="adj1" fmla="val 50000"/>
              <a:gd name="adj2" fmla="val 125000"/>
            </a:avLst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" y="3505200"/>
            <a:ext cx="9320213" cy="990600"/>
            <a:chOff x="96" y="2208"/>
            <a:chExt cx="5871" cy="624"/>
          </a:xfrm>
        </p:grpSpPr>
        <p:sp>
          <p:nvSpPr>
            <p:cNvPr id="63512" name="Text Box 14"/>
            <p:cNvSpPr txBox="1">
              <a:spLocks noChangeArrowheads="1"/>
            </p:cNvSpPr>
            <p:nvPr/>
          </p:nvSpPr>
          <p:spPr bwMode="auto">
            <a:xfrm>
              <a:off x="159" y="2208"/>
              <a:ext cx="580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540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5400" baseline="-25000"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5400">
                  <a:latin typeface="Times New Roman" pitchFamily="18" charset="0"/>
                  <a:ea typeface="楷体_GB2312" pitchFamily="49" charset="-122"/>
                </a:rPr>
                <a:t>  a</a:t>
              </a:r>
              <a:r>
                <a:rPr kumimoji="1" lang="en-US" altLang="zh-CN" sz="5400" baseline="-25000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5400"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kumimoji="1" lang="en-US" altLang="zh-CN" sz="5400" b="1">
                  <a:latin typeface="Times New Roman" pitchFamily="18" charset="0"/>
                  <a:ea typeface="楷体_GB2312" pitchFamily="49" charset="-122"/>
                </a:rPr>
                <a:t>…</a:t>
              </a:r>
              <a:r>
                <a:rPr kumimoji="1" lang="en-US" altLang="zh-CN" sz="5400">
                  <a:latin typeface="Times New Roman" pitchFamily="18" charset="0"/>
                  <a:ea typeface="楷体_GB2312" pitchFamily="49" charset="-122"/>
                </a:rPr>
                <a:t>    a</a:t>
              </a:r>
              <a:r>
                <a:rPr kumimoji="1" lang="en-US" altLang="zh-CN" sz="5400" baseline="-25000">
                  <a:latin typeface="Times New Roman" pitchFamily="18" charset="0"/>
                  <a:ea typeface="楷体_GB2312" pitchFamily="49" charset="-122"/>
                </a:rPr>
                <a:t>i-1</a:t>
              </a:r>
              <a:r>
                <a:rPr kumimoji="1" lang="en-US" altLang="zh-CN" sz="5400"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en-US" altLang="zh-CN" sz="5400">
                  <a:solidFill>
                    <a:srgbClr val="FF5555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5400" baseline="-25000">
                  <a:solidFill>
                    <a:srgbClr val="FF5555"/>
                  </a:solidFill>
                  <a:latin typeface="Times New Roman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5400">
                  <a:solidFill>
                    <a:srgbClr val="FF5555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5400"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en-US" altLang="zh-CN" sz="5400" b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5400" b="1" baseline="-25000">
                  <a:latin typeface="Times New Roman" pitchFamily="18" charset="0"/>
                  <a:ea typeface="楷体_GB2312" pitchFamily="49" charset="-122"/>
                </a:rPr>
                <a:t>i+1 </a:t>
              </a:r>
              <a:r>
                <a:rPr kumimoji="1" lang="en-US" altLang="zh-CN" sz="5400"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en-US" altLang="zh-CN" sz="5400" b="1">
                  <a:latin typeface="Times New Roman" pitchFamily="18" charset="0"/>
                  <a:ea typeface="楷体_GB2312" pitchFamily="49" charset="-122"/>
                </a:rPr>
                <a:t>…</a:t>
              </a:r>
              <a:r>
                <a:rPr kumimoji="1" lang="en-US" altLang="zh-CN" sz="5400">
                  <a:latin typeface="Times New Roman" pitchFamily="18" charset="0"/>
                  <a:ea typeface="楷体_GB2312" pitchFamily="49" charset="-122"/>
                </a:rPr>
                <a:t>  a</a:t>
              </a:r>
              <a:r>
                <a:rPr kumimoji="1" lang="en-US" altLang="zh-CN" sz="5400" baseline="-25000">
                  <a:latin typeface="Times New Roman" pitchFamily="18" charset="0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63513" name="Line 15"/>
            <p:cNvSpPr>
              <a:spLocks noChangeShapeType="1"/>
            </p:cNvSpPr>
            <p:nvPr/>
          </p:nvSpPr>
          <p:spPr bwMode="auto">
            <a:xfrm>
              <a:off x="227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4" name="Line 16"/>
            <p:cNvSpPr>
              <a:spLocks noChangeShapeType="1"/>
            </p:cNvSpPr>
            <p:nvPr/>
          </p:nvSpPr>
          <p:spPr bwMode="auto">
            <a:xfrm>
              <a:off x="299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5" name="Line 17"/>
            <p:cNvSpPr>
              <a:spLocks noChangeShapeType="1"/>
            </p:cNvSpPr>
            <p:nvPr/>
          </p:nvSpPr>
          <p:spPr bwMode="auto">
            <a:xfrm>
              <a:off x="3615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6" name="Line 18"/>
            <p:cNvSpPr>
              <a:spLocks noChangeShapeType="1"/>
            </p:cNvSpPr>
            <p:nvPr/>
          </p:nvSpPr>
          <p:spPr bwMode="auto">
            <a:xfrm>
              <a:off x="515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7" name="Line 19"/>
            <p:cNvSpPr>
              <a:spLocks noChangeShapeType="1"/>
            </p:cNvSpPr>
            <p:nvPr/>
          </p:nvSpPr>
          <p:spPr bwMode="auto">
            <a:xfrm>
              <a:off x="59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8" name="Line 20"/>
            <p:cNvSpPr>
              <a:spLocks noChangeShapeType="1"/>
            </p:cNvSpPr>
            <p:nvPr/>
          </p:nvSpPr>
          <p:spPr bwMode="auto">
            <a:xfrm>
              <a:off x="1263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9" name="Line 21"/>
            <p:cNvSpPr>
              <a:spLocks noChangeShapeType="1"/>
            </p:cNvSpPr>
            <p:nvPr/>
          </p:nvSpPr>
          <p:spPr bwMode="auto">
            <a:xfrm>
              <a:off x="4383" y="230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0" name="Rectangle 22"/>
            <p:cNvSpPr>
              <a:spLocks noChangeArrowheads="1"/>
            </p:cNvSpPr>
            <p:nvPr/>
          </p:nvSpPr>
          <p:spPr bwMode="auto">
            <a:xfrm>
              <a:off x="96" y="2304"/>
              <a:ext cx="56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52400" y="4800600"/>
            <a:ext cx="7772400" cy="990600"/>
            <a:chOff x="96" y="3024"/>
            <a:chExt cx="4896" cy="624"/>
          </a:xfrm>
        </p:grpSpPr>
        <p:sp>
          <p:nvSpPr>
            <p:cNvPr id="63504" name="Text Box 24"/>
            <p:cNvSpPr txBox="1">
              <a:spLocks noChangeArrowheads="1"/>
            </p:cNvSpPr>
            <p:nvPr/>
          </p:nvSpPr>
          <p:spPr bwMode="auto">
            <a:xfrm>
              <a:off x="159" y="3024"/>
              <a:ext cx="2920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540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5400" baseline="-25000"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5400">
                  <a:latin typeface="Times New Roman" pitchFamily="18" charset="0"/>
                  <a:ea typeface="楷体_GB2312" pitchFamily="49" charset="-122"/>
                </a:rPr>
                <a:t>  a</a:t>
              </a:r>
              <a:r>
                <a:rPr kumimoji="1" lang="en-US" altLang="zh-CN" sz="5400" baseline="-25000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5400"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kumimoji="1" lang="en-US" altLang="zh-CN" sz="5400" b="1">
                  <a:latin typeface="Times New Roman" pitchFamily="18" charset="0"/>
                  <a:ea typeface="楷体_GB2312" pitchFamily="49" charset="-122"/>
                </a:rPr>
                <a:t>…</a:t>
              </a:r>
              <a:r>
                <a:rPr kumimoji="1" lang="en-US" altLang="zh-CN" sz="5400">
                  <a:latin typeface="Times New Roman" pitchFamily="18" charset="0"/>
                  <a:ea typeface="楷体_GB2312" pitchFamily="49" charset="-122"/>
                </a:rPr>
                <a:t>    a</a:t>
              </a:r>
              <a:r>
                <a:rPr kumimoji="1" lang="en-US" altLang="zh-CN" sz="5400" baseline="-25000">
                  <a:latin typeface="Times New Roman" pitchFamily="18" charset="0"/>
                  <a:ea typeface="楷体_GB2312" pitchFamily="49" charset="-122"/>
                </a:rPr>
                <a:t>i-1</a:t>
              </a:r>
              <a:r>
                <a:rPr kumimoji="1" lang="en-US" altLang="zh-CN" sz="5400"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en-US" altLang="zh-CN" sz="5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3505" name="Line 25"/>
            <p:cNvSpPr>
              <a:spLocks noChangeShapeType="1"/>
            </p:cNvSpPr>
            <p:nvPr/>
          </p:nvSpPr>
          <p:spPr bwMode="auto">
            <a:xfrm>
              <a:off x="1263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6" name="Line 26"/>
            <p:cNvSpPr>
              <a:spLocks noChangeShapeType="1"/>
            </p:cNvSpPr>
            <p:nvPr/>
          </p:nvSpPr>
          <p:spPr bwMode="auto">
            <a:xfrm>
              <a:off x="2271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7" name="Line 27"/>
            <p:cNvSpPr>
              <a:spLocks noChangeShapeType="1"/>
            </p:cNvSpPr>
            <p:nvPr/>
          </p:nvSpPr>
          <p:spPr bwMode="auto">
            <a:xfrm>
              <a:off x="591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8" name="Line 28"/>
            <p:cNvSpPr>
              <a:spLocks noChangeShapeType="1"/>
            </p:cNvSpPr>
            <p:nvPr/>
          </p:nvSpPr>
          <p:spPr bwMode="auto">
            <a:xfrm>
              <a:off x="2991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9" name="Line 29"/>
            <p:cNvSpPr>
              <a:spLocks noChangeShapeType="1"/>
            </p:cNvSpPr>
            <p:nvPr/>
          </p:nvSpPr>
          <p:spPr bwMode="auto">
            <a:xfrm>
              <a:off x="4383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0" name="Line 30"/>
            <p:cNvSpPr>
              <a:spLocks noChangeShapeType="1"/>
            </p:cNvSpPr>
            <p:nvPr/>
          </p:nvSpPr>
          <p:spPr bwMode="auto">
            <a:xfrm>
              <a:off x="3663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1" name="Rectangle 31"/>
            <p:cNvSpPr>
              <a:spLocks noChangeArrowheads="1"/>
            </p:cNvSpPr>
            <p:nvPr/>
          </p:nvSpPr>
          <p:spPr bwMode="auto">
            <a:xfrm>
              <a:off x="96" y="3168"/>
              <a:ext cx="489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503" name="Rectangle 32"/>
          <p:cNvSpPr>
            <a:spLocks noChangeArrowheads="1"/>
          </p:cNvSpPr>
          <p:nvPr/>
        </p:nvSpPr>
        <p:spPr bwMode="auto">
          <a:xfrm>
            <a:off x="381000" y="1447800"/>
            <a:ext cx="4954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(a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, …,</a:t>
            </a:r>
            <a:r>
              <a:rPr kumimoji="1" lang="en-US" altLang="zh-CN" sz="40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kumimoji="1" lang="en-US" altLang="zh-CN" sz="4000" b="1" baseline="-250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40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, a</a:t>
            </a:r>
            <a:r>
              <a:rPr kumimoji="1" lang="en-US" altLang="zh-CN" sz="4000" b="1" baseline="-250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i+1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, …, a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068" grpId="0" autoUpdateAnimBg="0"/>
      <p:bldP spid="88069" grpId="0" autoUpdateAnimBg="0"/>
      <p:bldP spid="88073" grpId="0" animBg="1"/>
      <p:bldP spid="88074" grpId="0" animBg="1"/>
      <p:bldP spid="88075" grpId="0" autoUpdateAnimBg="0"/>
      <p:bldP spid="8807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914400" y="4191000"/>
            <a:ext cx="7543800" cy="641350"/>
            <a:chOff x="576" y="2160"/>
            <a:chExt cx="4752" cy="404"/>
          </a:xfrm>
        </p:grpSpPr>
        <p:sp>
          <p:nvSpPr>
            <p:cNvPr id="64552" name="Text Box 3"/>
            <p:cNvSpPr txBox="1">
              <a:spLocks noChangeArrowheads="1"/>
            </p:cNvSpPr>
            <p:nvPr/>
          </p:nvSpPr>
          <p:spPr bwMode="auto">
            <a:xfrm>
              <a:off x="614" y="2160"/>
              <a:ext cx="299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660033"/>
                  </a:solidFill>
                  <a:latin typeface="Times New Roman" pitchFamily="18" charset="0"/>
                </a:rPr>
                <a:t>21  18  30  75  42  56  87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grpSp>
          <p:nvGrpSpPr>
            <p:cNvPr id="64553" name="Group 4"/>
            <p:cNvGrpSpPr>
              <a:grpSpLocks/>
            </p:cNvGrpSpPr>
            <p:nvPr/>
          </p:nvGrpSpPr>
          <p:grpSpPr bwMode="auto">
            <a:xfrm>
              <a:off x="576" y="2180"/>
              <a:ext cx="4752" cy="384"/>
              <a:chOff x="576" y="2448"/>
              <a:chExt cx="4752" cy="384"/>
            </a:xfrm>
          </p:grpSpPr>
          <p:sp>
            <p:nvSpPr>
              <p:cNvPr id="64554" name="Rectangle 5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55" name="Line 6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56" name="Line 7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57" name="Line 8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58" name="Line 9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59" name="Line 10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0" name="Line 11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1" name="Line 12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2" name="Line 13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3" name="Line 14"/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14400" y="5607050"/>
            <a:ext cx="7543800" cy="641350"/>
            <a:chOff x="576" y="3052"/>
            <a:chExt cx="4752" cy="404"/>
          </a:xfrm>
        </p:grpSpPr>
        <p:grpSp>
          <p:nvGrpSpPr>
            <p:cNvPr id="64540" name="Group 16"/>
            <p:cNvGrpSpPr>
              <a:grpSpLocks/>
            </p:cNvGrpSpPr>
            <p:nvPr/>
          </p:nvGrpSpPr>
          <p:grpSpPr bwMode="auto">
            <a:xfrm>
              <a:off x="576" y="3072"/>
              <a:ext cx="4752" cy="384"/>
              <a:chOff x="576" y="2448"/>
              <a:chExt cx="4752" cy="384"/>
            </a:xfrm>
          </p:grpSpPr>
          <p:sp>
            <p:nvSpPr>
              <p:cNvPr id="64542" name="Rectangle 17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43" name="Line 18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44" name="Line 19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45" name="Line 20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46" name="Line 21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47" name="Line 22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48" name="Line 23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49" name="Line 24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50" name="Line 25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51" name="Line 26"/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41" name="Text Box 27"/>
            <p:cNvSpPr txBox="1">
              <a:spLocks noChangeArrowheads="1"/>
            </p:cNvSpPr>
            <p:nvPr/>
          </p:nvSpPr>
          <p:spPr bwMode="auto">
            <a:xfrm>
              <a:off x="604" y="3052"/>
              <a:ext cx="17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660033"/>
                  </a:solidFill>
                  <a:latin typeface="Times New Roman" pitchFamily="18" charset="0"/>
                </a:rPr>
                <a:t>21  18  30  75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</p:grpSp>
      <p:sp>
        <p:nvSpPr>
          <p:cNvPr id="64516" name="Text Box 28"/>
          <p:cNvSpPr txBox="1">
            <a:spLocks noChangeArrowheads="1"/>
          </p:cNvSpPr>
          <p:nvPr/>
        </p:nvSpPr>
        <p:spPr bwMode="auto">
          <a:xfrm>
            <a:off x="4724400" y="4800600"/>
            <a:ext cx="1304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FF33CC"/>
                </a:solidFill>
                <a:latin typeface="Times New Roman" pitchFamily="18" charset="0"/>
              </a:rPr>
              <a:t>L.length-1</a:t>
            </a:r>
            <a:endParaRPr kumimoji="1" lang="en-US" altLang="zh-CN" sz="3600">
              <a:solidFill>
                <a:srgbClr val="FF33CC"/>
              </a:solidFill>
              <a:latin typeface="Times New Roman" pitchFamily="18" charset="0"/>
            </a:endParaRPr>
          </a:p>
        </p:txBody>
      </p:sp>
      <p:sp>
        <p:nvSpPr>
          <p:cNvPr id="64517" name="Text Box 29"/>
          <p:cNvSpPr txBox="1">
            <a:spLocks noChangeArrowheads="1"/>
          </p:cNvSpPr>
          <p:nvPr/>
        </p:nvSpPr>
        <p:spPr bwMode="auto">
          <a:xfrm>
            <a:off x="1111250" y="4800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FF33CC"/>
                </a:solidFill>
                <a:latin typeface="Times New Roman" pitchFamily="18" charset="0"/>
              </a:rPr>
              <a:t>0</a:t>
            </a:r>
            <a:endParaRPr kumimoji="1" lang="en-US" altLang="zh-CN" sz="3600">
              <a:solidFill>
                <a:srgbClr val="FF33CC"/>
              </a:solidFill>
              <a:latin typeface="Times New Roman" pitchFamily="18" charset="0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181600" y="3371850"/>
            <a:ext cx="409575" cy="819150"/>
            <a:chOff x="3302" y="1644"/>
            <a:chExt cx="258" cy="516"/>
          </a:xfrm>
        </p:grpSpPr>
        <p:sp>
          <p:nvSpPr>
            <p:cNvPr id="64538" name="Line 31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9" name="Text Box 32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solidFill>
                    <a:srgbClr val="000099"/>
                  </a:solidFill>
                  <a:latin typeface="Times New Roman" pitchFamily="18" charset="0"/>
                </a:rPr>
                <a:t>p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572000" y="3371850"/>
            <a:ext cx="409575" cy="819150"/>
            <a:chOff x="3302" y="1644"/>
            <a:chExt cx="258" cy="516"/>
          </a:xfrm>
        </p:grpSpPr>
        <p:sp>
          <p:nvSpPr>
            <p:cNvPr id="64536" name="Line 34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7" name="Text Box 35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solidFill>
                    <a:srgbClr val="000099"/>
                  </a:solidFill>
                  <a:latin typeface="Times New Roman" pitchFamily="18" charset="0"/>
                </a:rPr>
                <a:t>p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3933825" y="3352800"/>
            <a:ext cx="409575" cy="819150"/>
            <a:chOff x="3302" y="1644"/>
            <a:chExt cx="258" cy="516"/>
          </a:xfrm>
        </p:grpSpPr>
        <p:sp>
          <p:nvSpPr>
            <p:cNvPr id="64534" name="Line 37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5" name="Text Box 38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solidFill>
                    <a:srgbClr val="000099"/>
                  </a:solidFill>
                  <a:latin typeface="Times New Roman" pitchFamily="18" charset="0"/>
                </a:rPr>
                <a:t>p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5562600" y="3219450"/>
            <a:ext cx="409575" cy="971550"/>
            <a:chOff x="4224" y="2112"/>
            <a:chExt cx="258" cy="612"/>
          </a:xfrm>
        </p:grpSpPr>
        <p:sp>
          <p:nvSpPr>
            <p:cNvPr id="64532" name="Line 40"/>
            <p:cNvSpPr>
              <a:spLocks noChangeShapeType="1"/>
            </p:cNvSpPr>
            <p:nvPr/>
          </p:nvSpPr>
          <p:spPr bwMode="auto">
            <a:xfrm>
              <a:off x="4234" y="2244"/>
              <a:ext cx="0" cy="4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3" name="Text Box 41"/>
            <p:cNvSpPr txBox="1">
              <a:spLocks noChangeArrowheads="1"/>
            </p:cNvSpPr>
            <p:nvPr/>
          </p:nvSpPr>
          <p:spPr bwMode="auto">
            <a:xfrm>
              <a:off x="4224" y="2112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solidFill>
                    <a:srgbClr val="FF33CC"/>
                  </a:solidFill>
                  <a:latin typeface="Times New Roman" pitchFamily="18" charset="0"/>
                </a:rPr>
                <a:t>q</a:t>
              </a:r>
              <a:endParaRPr kumimoji="1" lang="en-US" altLang="zh-CN" sz="3600">
                <a:solidFill>
                  <a:srgbClr val="FF33CC"/>
                </a:solidFill>
                <a:latin typeface="Times New Roman" pitchFamily="18" charset="0"/>
              </a:endParaRPr>
            </a:p>
          </p:txBody>
        </p:sp>
      </p:grpSp>
      <p:sp useBgFill="1">
        <p:nvSpPr>
          <p:cNvPr id="89130" name="Rectangle 42"/>
          <p:cNvSpPr>
            <a:spLocks noChangeArrowheads="1"/>
          </p:cNvSpPr>
          <p:nvPr/>
        </p:nvSpPr>
        <p:spPr bwMode="auto">
          <a:xfrm>
            <a:off x="3810000" y="3429000"/>
            <a:ext cx="457200" cy="762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9131" name="Rectangle 43"/>
          <p:cNvSpPr>
            <a:spLocks noChangeArrowheads="1"/>
          </p:cNvSpPr>
          <p:nvPr/>
        </p:nvSpPr>
        <p:spPr bwMode="auto">
          <a:xfrm>
            <a:off x="4419600" y="3429000"/>
            <a:ext cx="457200" cy="762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2" name="Text Box 44"/>
          <p:cNvSpPr txBox="1">
            <a:spLocks noChangeArrowheads="1"/>
          </p:cNvSpPr>
          <p:nvPr/>
        </p:nvSpPr>
        <p:spPr bwMode="auto">
          <a:xfrm>
            <a:off x="4387850" y="560705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990000"/>
                </a:solidFill>
                <a:latin typeface="Times New Roman" pitchFamily="18" charset="0"/>
              </a:rPr>
              <a:t>87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89133" name="Text Box 45"/>
          <p:cNvSpPr txBox="1">
            <a:spLocks noChangeArrowheads="1"/>
          </p:cNvSpPr>
          <p:nvPr/>
        </p:nvSpPr>
        <p:spPr bwMode="auto">
          <a:xfrm>
            <a:off x="3702050" y="560705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990000"/>
                </a:solidFill>
                <a:latin typeface="Times New Roman" pitchFamily="18" charset="0"/>
              </a:rPr>
              <a:t>56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89134" name="Rectangle 46"/>
          <p:cNvSpPr>
            <a:spLocks noChangeArrowheads="1"/>
          </p:cNvSpPr>
          <p:nvPr/>
        </p:nvSpPr>
        <p:spPr bwMode="auto">
          <a:xfrm>
            <a:off x="990600" y="1295400"/>
            <a:ext cx="6262688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200">
                <a:solidFill>
                  <a:srgbClr val="0033CC"/>
                </a:solidFill>
                <a:latin typeface="Times New Roman" pitchFamily="18" charset="0"/>
              </a:rPr>
              <a:t>p</a:t>
            </a:r>
            <a:r>
              <a:rPr kumimoji="1" lang="en-US" altLang="zh-CN" sz="3200">
                <a:solidFill>
                  <a:srgbClr val="993366"/>
                </a:solidFill>
                <a:latin typeface="Times New Roman" pitchFamily="18" charset="0"/>
              </a:rPr>
              <a:t> = &amp;(L.elem[i-1]);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>
                <a:solidFill>
                  <a:srgbClr val="FF33CC"/>
                </a:solidFill>
                <a:latin typeface="Times New Roman" pitchFamily="18" charset="0"/>
              </a:rPr>
              <a:t>q</a:t>
            </a:r>
            <a:r>
              <a:rPr kumimoji="1" lang="en-US" altLang="zh-CN" sz="3200">
                <a:solidFill>
                  <a:srgbClr val="993366"/>
                </a:solidFill>
                <a:latin typeface="Times New Roman" pitchFamily="18" charset="0"/>
              </a:rPr>
              <a:t> = L.elem+L.length-1;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 b="1">
                <a:solidFill>
                  <a:srgbClr val="993366"/>
                </a:solidFill>
                <a:latin typeface="Times New Roman" pitchFamily="18" charset="0"/>
              </a:rPr>
              <a:t>for</a:t>
            </a:r>
            <a:r>
              <a:rPr kumimoji="1" lang="en-US" altLang="zh-CN" sz="3200">
                <a:solidFill>
                  <a:srgbClr val="993366"/>
                </a:solidFill>
                <a:latin typeface="Times New Roman" pitchFamily="18" charset="0"/>
              </a:rPr>
              <a:t> (++p; p &lt;= </a:t>
            </a:r>
            <a:r>
              <a:rPr kumimoji="1" lang="en-US" altLang="zh-CN" sz="3200">
                <a:solidFill>
                  <a:srgbClr val="FF33CC"/>
                </a:solidFill>
                <a:latin typeface="Times New Roman" pitchFamily="18" charset="0"/>
              </a:rPr>
              <a:t>q</a:t>
            </a:r>
            <a:r>
              <a:rPr kumimoji="1" lang="en-US" altLang="zh-CN" sz="3200">
                <a:solidFill>
                  <a:srgbClr val="993366"/>
                </a:solidFill>
                <a:latin typeface="Times New Roman" pitchFamily="18" charset="0"/>
              </a:rPr>
              <a:t>; ++p)  *(p-1) = *p;  </a:t>
            </a:r>
          </a:p>
        </p:txBody>
      </p:sp>
      <p:sp>
        <p:nvSpPr>
          <p:cNvPr id="64527" name="Text Box 47"/>
          <p:cNvSpPr txBox="1">
            <a:spLocks noChangeArrowheads="1"/>
          </p:cNvSpPr>
          <p:nvPr/>
        </p:nvSpPr>
        <p:spPr bwMode="auto">
          <a:xfrm>
            <a:off x="669925" y="425450"/>
            <a:ext cx="5759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>
                <a:solidFill>
                  <a:srgbClr val="660033"/>
                </a:solidFill>
                <a:latin typeface="Times New Roman" pitchFamily="18" charset="0"/>
              </a:rPr>
              <a:t>例如：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ListDelete_Sq(L, 5, e)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6019800" y="3371850"/>
            <a:ext cx="409575" cy="819150"/>
            <a:chOff x="3302" y="1644"/>
            <a:chExt cx="258" cy="516"/>
          </a:xfrm>
        </p:grpSpPr>
        <p:sp>
          <p:nvSpPr>
            <p:cNvPr id="64530" name="Line 49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1" name="Text Box 50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solidFill>
                    <a:srgbClr val="000099"/>
                  </a:solidFill>
                  <a:latin typeface="Times New Roman" pitchFamily="18" charset="0"/>
                </a:rPr>
                <a:t>p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</p:grpSp>
      <p:sp useBgFill="1">
        <p:nvSpPr>
          <p:cNvPr id="89139" name="Rectangle 51"/>
          <p:cNvSpPr>
            <a:spLocks noChangeArrowheads="1"/>
          </p:cNvSpPr>
          <p:nvPr/>
        </p:nvSpPr>
        <p:spPr bwMode="auto">
          <a:xfrm>
            <a:off x="5029200" y="3429000"/>
            <a:ext cx="457200" cy="762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30" grpId="0" animBg="1"/>
      <p:bldP spid="89131" grpId="0" animBg="1"/>
      <p:bldP spid="89132" grpId="0" autoUpdateAnimBg="0"/>
      <p:bldP spid="89133" grpId="0" autoUpdateAnimBg="0"/>
      <p:bldP spid="89134" grpId="0" autoUpdateAnimBg="0"/>
      <p:bldP spid="8913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27538" y="4005263"/>
            <a:ext cx="2160587" cy="50323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52400" y="166688"/>
            <a:ext cx="8410575" cy="653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>
                <a:latin typeface="Times New Roman" pitchFamily="18" charset="0"/>
              </a:rPr>
              <a:t>Status</a:t>
            </a:r>
            <a:r>
              <a:rPr kumimoji="1" lang="en-US" altLang="zh-CN" sz="3200">
                <a:latin typeface="Times New Roman" pitchFamily="18" charset="0"/>
              </a:rPr>
              <a:t> ListDelete_Sq</a:t>
            </a:r>
          </a:p>
          <a:p>
            <a:pPr>
              <a:lnSpc>
                <a:spcPct val="110000"/>
              </a:lnSpc>
            </a:pPr>
            <a:r>
              <a:rPr kumimoji="1" lang="en-US" altLang="zh-CN" sz="3200">
                <a:latin typeface="Times New Roman" pitchFamily="18" charset="0"/>
              </a:rPr>
              <a:t>                         (SqList </a:t>
            </a:r>
            <a:r>
              <a:rPr kumimoji="1" lang="en-US" altLang="zh-CN" sz="3200" b="1">
                <a:latin typeface="Times New Roman" pitchFamily="18" charset="0"/>
              </a:rPr>
              <a:t>&amp;</a:t>
            </a:r>
            <a:r>
              <a:rPr kumimoji="1" lang="en-US" altLang="zh-CN" sz="3200">
                <a:latin typeface="Times New Roman" pitchFamily="18" charset="0"/>
              </a:rPr>
              <a:t>L, </a:t>
            </a:r>
            <a:r>
              <a:rPr kumimoji="1" lang="en-US" altLang="zh-CN" sz="3200" b="1">
                <a:latin typeface="Times New Roman" pitchFamily="18" charset="0"/>
              </a:rPr>
              <a:t>int</a:t>
            </a:r>
            <a:r>
              <a:rPr kumimoji="1" lang="en-US" altLang="zh-CN" sz="3200">
                <a:latin typeface="Times New Roman" pitchFamily="18" charset="0"/>
              </a:rPr>
              <a:t> i, ElemType </a:t>
            </a:r>
            <a:r>
              <a:rPr kumimoji="1" lang="en-US" altLang="zh-CN" sz="3200" b="1">
                <a:latin typeface="Times New Roman" pitchFamily="18" charset="0"/>
              </a:rPr>
              <a:t>&amp;</a:t>
            </a:r>
            <a:r>
              <a:rPr kumimoji="1" lang="en-US" altLang="zh-CN" sz="3200">
                <a:latin typeface="Times New Roman" pitchFamily="18" charset="0"/>
              </a:rPr>
              <a:t>e) </a:t>
            </a:r>
            <a:r>
              <a:rPr kumimoji="1" lang="en-US" altLang="zh-CN" sz="3200" b="1">
                <a:latin typeface="Times New Roman" pitchFamily="18" charset="0"/>
              </a:rPr>
              <a:t>{</a:t>
            </a:r>
            <a:endParaRPr kumimoji="1" lang="en-US" altLang="zh-CN" sz="3200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200" b="1">
                <a:latin typeface="Times New Roman" pitchFamily="18" charset="0"/>
              </a:rPr>
              <a:t>}</a:t>
            </a:r>
            <a:r>
              <a:rPr kumimoji="1" lang="en-US" altLang="zh-CN" sz="3200">
                <a:latin typeface="Times New Roman" pitchFamily="18" charset="0"/>
              </a:rPr>
              <a:t> // ListDelete_Sq</a:t>
            </a:r>
          </a:p>
        </p:txBody>
      </p:sp>
      <p:sp>
        <p:nvSpPr>
          <p:cNvPr id="65540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39750" y="3933825"/>
            <a:ext cx="73183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>
                <a:solidFill>
                  <a:srgbClr val="993366"/>
                </a:solidFill>
                <a:latin typeface="Times New Roman" pitchFamily="18" charset="0"/>
              </a:rPr>
              <a:t>for</a:t>
            </a:r>
            <a:r>
              <a:rPr kumimoji="1" lang="en-US" altLang="zh-CN" sz="3200">
                <a:solidFill>
                  <a:srgbClr val="993366"/>
                </a:solidFill>
                <a:latin typeface="Times New Roman" pitchFamily="18" charset="0"/>
              </a:rPr>
              <a:t> (++p; p &lt;= q; ++p)  *(p-1) = *p;  </a:t>
            </a:r>
          </a:p>
          <a:p>
            <a:pPr>
              <a:lnSpc>
                <a:spcPct val="110000"/>
              </a:lnSpc>
            </a:pPr>
            <a:r>
              <a:rPr kumimoji="1" lang="en-US" altLang="zh-CN" sz="3200">
                <a:solidFill>
                  <a:srgbClr val="993366"/>
                </a:solidFill>
                <a:latin typeface="Times New Roman" pitchFamily="18" charset="0"/>
              </a:rPr>
              <a:t>                        </a:t>
            </a:r>
            <a:r>
              <a:rPr kumimoji="1" lang="en-US" altLang="zh-CN" sz="3200" b="1">
                <a:solidFill>
                  <a:srgbClr val="993366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kumimoji="1" lang="en-US" altLang="zh-CN" sz="3200" b="1">
                <a:solidFill>
                  <a:srgbClr val="993366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800" b="1">
                <a:solidFill>
                  <a:srgbClr val="993366"/>
                </a:solidFill>
                <a:latin typeface="隶书" pitchFamily="49" charset="-122"/>
                <a:ea typeface="隶书" pitchFamily="49" charset="-122"/>
              </a:rPr>
              <a:t>被删除元素之后的元素左移</a:t>
            </a:r>
          </a:p>
          <a:p>
            <a:pPr>
              <a:lnSpc>
                <a:spcPct val="110000"/>
              </a:lnSpc>
            </a:pPr>
            <a:r>
              <a:rPr kumimoji="1" lang="en-US" altLang="zh-CN" sz="3200">
                <a:solidFill>
                  <a:srgbClr val="FF33CC"/>
                </a:solidFill>
                <a:latin typeface="Times New Roman" pitchFamily="18" charset="0"/>
              </a:rPr>
              <a:t>--L.length;</a:t>
            </a:r>
            <a:r>
              <a:rPr kumimoji="1" lang="en-US" altLang="zh-CN" sz="3200">
                <a:solidFill>
                  <a:srgbClr val="993366"/>
                </a:solidFill>
                <a:latin typeface="Times New Roman" pitchFamily="18" charset="0"/>
              </a:rPr>
              <a:t>       </a:t>
            </a:r>
            <a:r>
              <a:rPr kumimoji="1" lang="en-US" altLang="zh-CN" sz="2800">
                <a:solidFill>
                  <a:srgbClr val="993366"/>
                </a:solidFill>
                <a:latin typeface="Times New Roman" pitchFamily="18" charset="0"/>
              </a:rPr>
              <a:t>// </a:t>
            </a:r>
            <a:r>
              <a:rPr kumimoji="1" lang="zh-CN" altLang="en-US" sz="2800" b="1">
                <a:solidFill>
                  <a:srgbClr val="993366"/>
                </a:solidFill>
                <a:latin typeface="隶书" pitchFamily="49" charset="-122"/>
                <a:ea typeface="隶书" pitchFamily="49" charset="-122"/>
              </a:rPr>
              <a:t>表长减</a:t>
            </a:r>
            <a:r>
              <a:rPr kumimoji="1" lang="en-US" altLang="zh-CN" sz="2800" b="1">
                <a:solidFill>
                  <a:srgbClr val="993366"/>
                </a:solidFill>
                <a:latin typeface="隶书" pitchFamily="49" charset="-122"/>
                <a:ea typeface="隶书" pitchFamily="49" charset="-122"/>
              </a:rPr>
              <a:t>1</a:t>
            </a:r>
          </a:p>
          <a:p>
            <a:pPr>
              <a:lnSpc>
                <a:spcPct val="110000"/>
              </a:lnSpc>
            </a:pPr>
            <a:r>
              <a:rPr kumimoji="1" lang="en-US" altLang="zh-CN" sz="3200" b="1">
                <a:latin typeface="Times New Roman" pitchFamily="18" charset="0"/>
              </a:rPr>
              <a:t>return</a:t>
            </a:r>
            <a:r>
              <a:rPr kumimoji="1" lang="en-US" altLang="zh-CN" sz="3200">
                <a:latin typeface="Times New Roman" pitchFamily="18" charset="0"/>
              </a:rPr>
              <a:t> OK;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5076825" y="5157788"/>
            <a:ext cx="3638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算法时间复杂度</a:t>
            </a:r>
            <a:r>
              <a:rPr kumimoji="1" lang="zh-CN" altLang="en-US" sz="3200" b="1">
                <a:latin typeface="隶书" pitchFamily="49" charset="-122"/>
                <a:ea typeface="隶书" pitchFamily="49" charset="-122"/>
              </a:rPr>
              <a:t>为</a:t>
            </a:r>
            <a:r>
              <a:rPr kumimoji="1" lang="en-US" altLang="zh-CN" sz="3200" b="1">
                <a:latin typeface="隶书" pitchFamily="49" charset="-122"/>
                <a:ea typeface="隶书" pitchFamily="49" charset="-122"/>
              </a:rPr>
              <a:t>: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4824413" y="5805488"/>
            <a:ext cx="457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200">
                <a:latin typeface="Times New Roman" pitchFamily="18" charset="0"/>
              </a:rPr>
              <a:t> </a:t>
            </a:r>
            <a:r>
              <a:rPr kumimoji="1" lang="en-US" altLang="zh-CN" sz="3200" b="1">
                <a:latin typeface="Times New Roman" pitchFamily="18" charset="0"/>
              </a:rPr>
              <a:t>O( ListLength(L) – i )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565150" y="2286000"/>
            <a:ext cx="799465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>
                <a:latin typeface="Times New Roman" pitchFamily="18" charset="0"/>
              </a:rPr>
              <a:t>p = </a:t>
            </a:r>
            <a:r>
              <a:rPr kumimoji="1" lang="en-US" altLang="zh-CN" sz="3200" b="1">
                <a:latin typeface="Times New Roman" pitchFamily="18" charset="0"/>
              </a:rPr>
              <a:t>&amp;</a:t>
            </a:r>
            <a:r>
              <a:rPr kumimoji="1" lang="en-US" altLang="zh-CN" sz="3200">
                <a:latin typeface="Times New Roman" pitchFamily="18" charset="0"/>
              </a:rPr>
              <a:t>(L.elem[i-1]);      </a:t>
            </a:r>
            <a:r>
              <a:rPr kumimoji="1" lang="en-US" altLang="zh-CN" sz="2800">
                <a:latin typeface="Times New Roman" pitchFamily="18" charset="0"/>
              </a:rPr>
              <a:t>// p </a:t>
            </a:r>
            <a:r>
              <a:rPr kumimoji="1" lang="zh-CN" altLang="en-US" sz="2800" b="1">
                <a:latin typeface="Times New Roman" pitchFamily="18" charset="0"/>
                <a:ea typeface="隶书" pitchFamily="49" charset="-122"/>
              </a:rPr>
              <a:t>为被删除元素的位置</a:t>
            </a:r>
            <a:endParaRPr kumimoji="1" lang="zh-CN" altLang="en-US" sz="3200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200">
                <a:solidFill>
                  <a:srgbClr val="FF33CC"/>
                </a:solidFill>
                <a:latin typeface="Times New Roman" pitchFamily="18" charset="0"/>
              </a:rPr>
              <a:t>e = *p;</a:t>
            </a:r>
            <a:r>
              <a:rPr kumimoji="1" lang="en-US" altLang="zh-CN" sz="3200">
                <a:latin typeface="Times New Roman" pitchFamily="18" charset="0"/>
              </a:rPr>
              <a:t>                             </a:t>
            </a:r>
            <a:r>
              <a:rPr kumimoji="1" lang="en-US" altLang="zh-CN" sz="2800">
                <a:latin typeface="Times New Roman" pitchFamily="18" charset="0"/>
              </a:rPr>
              <a:t>// </a:t>
            </a:r>
            <a:r>
              <a:rPr kumimoji="1" lang="zh-CN" altLang="en-US" sz="2800" b="1">
                <a:latin typeface="Times New Roman" pitchFamily="18" charset="0"/>
                <a:ea typeface="隶书" pitchFamily="49" charset="-122"/>
              </a:rPr>
              <a:t>被删除元素的值赋给 </a:t>
            </a:r>
            <a:r>
              <a:rPr kumimoji="1" lang="en-US" altLang="zh-CN" sz="2800">
                <a:latin typeface="Times New Roman" pitchFamily="18" charset="0"/>
              </a:rPr>
              <a:t>e</a:t>
            </a:r>
            <a:endParaRPr kumimoji="1" lang="en-US" altLang="zh-CN" sz="3200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200">
                <a:latin typeface="Times New Roman" pitchFamily="18" charset="0"/>
              </a:rPr>
              <a:t>q = L.elem+L.length-1;     </a:t>
            </a:r>
            <a:r>
              <a:rPr kumimoji="1" lang="en-US" altLang="zh-CN" sz="2800">
                <a:latin typeface="Times New Roman" pitchFamily="18" charset="0"/>
              </a:rPr>
              <a:t>// </a:t>
            </a:r>
            <a:r>
              <a:rPr kumimoji="1" lang="zh-CN" altLang="en-US" sz="2800" b="1">
                <a:latin typeface="Times New Roman" pitchFamily="18" charset="0"/>
                <a:ea typeface="隶书" pitchFamily="49" charset="-122"/>
              </a:rPr>
              <a:t>表尾元素的位置</a:t>
            </a:r>
            <a:endParaRPr kumimoji="1" lang="zh-CN" altLang="en-US" sz="3200">
              <a:latin typeface="Times New Roman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68313" y="1219200"/>
            <a:ext cx="7848600" cy="1165225"/>
            <a:chOff x="295" y="768"/>
            <a:chExt cx="4944" cy="734"/>
          </a:xfrm>
        </p:grpSpPr>
        <p:sp>
          <p:nvSpPr>
            <p:cNvPr id="65546" name="Rectangle 9"/>
            <p:cNvSpPr>
              <a:spLocks noChangeArrowheads="1"/>
            </p:cNvSpPr>
            <p:nvPr/>
          </p:nvSpPr>
          <p:spPr bwMode="auto">
            <a:xfrm>
              <a:off x="295" y="799"/>
              <a:ext cx="4944" cy="63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7" name="Rectangle 10"/>
            <p:cNvSpPr>
              <a:spLocks noChangeArrowheads="1"/>
            </p:cNvSpPr>
            <p:nvPr/>
          </p:nvSpPr>
          <p:spPr bwMode="auto">
            <a:xfrm>
              <a:off x="336" y="768"/>
              <a:ext cx="4680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3200" b="1">
                  <a:solidFill>
                    <a:srgbClr val="000099"/>
                  </a:solidFill>
                  <a:latin typeface="Times New Roman" pitchFamily="18" charset="0"/>
                </a:rPr>
                <a:t>if</a:t>
              </a:r>
              <a:r>
                <a:rPr kumimoji="1" lang="en-US" altLang="zh-CN" sz="3200">
                  <a:solidFill>
                    <a:srgbClr val="000099"/>
                  </a:solidFill>
                  <a:latin typeface="Times New Roman" pitchFamily="18" charset="0"/>
                </a:rPr>
                <a:t> ((1&lt;i) </a:t>
              </a:r>
              <a:r>
                <a:rPr kumimoji="1" lang="en-US" altLang="zh-CN" sz="3200" b="1">
                  <a:solidFill>
                    <a:srgbClr val="000099"/>
                  </a:solidFill>
                  <a:latin typeface="Times New Roman" pitchFamily="18" charset="0"/>
                </a:rPr>
                <a:t>||</a:t>
              </a:r>
              <a:r>
                <a:rPr kumimoji="1" lang="en-US" altLang="zh-CN" sz="3200">
                  <a:solidFill>
                    <a:srgbClr val="000099"/>
                  </a:solidFill>
                  <a:latin typeface="Times New Roman" pitchFamily="18" charset="0"/>
                </a:rPr>
                <a:t> (i &gt; L.length))  </a:t>
              </a:r>
              <a:r>
                <a:rPr kumimoji="1" lang="en-US" altLang="zh-CN" sz="3200" b="1">
                  <a:solidFill>
                    <a:srgbClr val="000099"/>
                  </a:solidFill>
                  <a:latin typeface="Times New Roman" pitchFamily="18" charset="0"/>
                </a:rPr>
                <a:t>return</a:t>
              </a:r>
              <a:r>
                <a:rPr kumimoji="1" lang="en-US" altLang="zh-CN" sz="3200">
                  <a:solidFill>
                    <a:srgbClr val="000099"/>
                  </a:solidFill>
                  <a:latin typeface="Times New Roman" pitchFamily="18" charset="0"/>
                </a:rPr>
                <a:t> ERROR; </a:t>
              </a:r>
            </a:p>
            <a:p>
              <a:pPr>
                <a:lnSpc>
                  <a:spcPct val="110000"/>
                </a:lnSpc>
              </a:pPr>
              <a:r>
                <a:rPr kumimoji="1" lang="en-US" altLang="zh-CN" sz="3200">
                  <a:solidFill>
                    <a:srgbClr val="000099"/>
                  </a:solidFill>
                  <a:latin typeface="Times New Roman" pitchFamily="18" charset="0"/>
                </a:rPr>
                <a:t>                                            </a:t>
              </a:r>
              <a:r>
                <a:rPr kumimoji="1" lang="en-US" altLang="zh-CN" sz="2800">
                  <a:solidFill>
                    <a:srgbClr val="000099"/>
                  </a:solidFill>
                  <a:latin typeface="Times New Roman" pitchFamily="18" charset="0"/>
                </a:rPr>
                <a:t>// </a:t>
              </a:r>
              <a:r>
                <a:rPr kumimoji="1" lang="zh-CN" altLang="en-US" sz="2800" b="1">
                  <a:solidFill>
                    <a:srgbClr val="000099"/>
                  </a:solidFill>
                  <a:latin typeface="Times New Roman" pitchFamily="18" charset="0"/>
                  <a:ea typeface="隶书" pitchFamily="49" charset="-122"/>
                </a:rPr>
                <a:t>删除位置不合法</a:t>
              </a:r>
              <a:endParaRPr kumimoji="1" lang="zh-CN" altLang="en-US" sz="2800" b="1">
                <a:latin typeface="Times New Roman" pitchFamily="18" charset="0"/>
                <a:ea typeface="隶书" pitchFamily="49" charset="-122"/>
              </a:endParaRPr>
            </a:p>
          </p:txBody>
        </p:sp>
      </p:grp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7670006" y="3931444"/>
            <a:ext cx="1150937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FF33CC"/>
                </a:solidFill>
                <a:latin typeface="Times New Roman" pitchFamily="18" charset="0"/>
              </a:rPr>
              <a:t> n-i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nimBg="1"/>
      <p:bldP spid="91141" grpId="0" autoUpdateAnimBg="0"/>
      <p:bldP spid="91142" grpId="0" autoUpdateAnimBg="0"/>
      <p:bldP spid="91147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ext Box 2"/>
          <p:cNvSpPr txBox="1">
            <a:spLocks noChangeArrowheads="1"/>
          </p:cNvSpPr>
          <p:nvPr/>
        </p:nvSpPr>
        <p:spPr bwMode="auto">
          <a:xfrm>
            <a:off x="898525" y="136525"/>
            <a:ext cx="6083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考虑移动元素的平均情况</a:t>
            </a:r>
            <a:r>
              <a:rPr kumimoji="1" lang="en-US" altLang="zh-CN" sz="4000" b="1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898525"/>
            <a:ext cx="8153400" cy="1844675"/>
            <a:chOff x="336" y="432"/>
            <a:chExt cx="5136" cy="1162"/>
          </a:xfrm>
        </p:grpSpPr>
        <p:sp>
          <p:nvSpPr>
            <p:cNvPr id="5130" name="Text Box 4"/>
            <p:cNvSpPr txBox="1">
              <a:spLocks noChangeArrowheads="1"/>
            </p:cNvSpPr>
            <p:nvPr/>
          </p:nvSpPr>
          <p:spPr bwMode="auto">
            <a:xfrm>
              <a:off x="336" y="432"/>
              <a:ext cx="5136" cy="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假设删除第</a:t>
              </a:r>
              <a:r>
                <a:rPr kumimoji="1" lang="zh-CN" altLang="en-US" sz="3200">
                  <a:solidFill>
                    <a:srgbClr val="6600CC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3200">
                  <a:solidFill>
                    <a:srgbClr val="6600CC"/>
                  </a:solidFill>
                  <a:latin typeface="Times New Roman" pitchFamily="18" charset="0"/>
                </a:rPr>
                <a:t>i </a:t>
              </a: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个元素的概率为</a:t>
              </a:r>
              <a:r>
                <a:rPr kumimoji="1" lang="zh-CN" altLang="en-US" sz="3200">
                  <a:solidFill>
                    <a:srgbClr val="FF33CC"/>
                  </a:solidFill>
                  <a:latin typeface="Times New Roman" pitchFamily="18" charset="0"/>
                </a:rPr>
                <a:t>     </a:t>
              </a:r>
              <a:r>
                <a:rPr kumimoji="1" lang="en-US" altLang="zh-CN" sz="3200">
                  <a:latin typeface="Times New Roman" pitchFamily="18" charset="0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则在长度为</a:t>
              </a:r>
              <a:r>
                <a:rPr kumimoji="1" lang="en-US" altLang="zh-CN" sz="3200" i="1">
                  <a:solidFill>
                    <a:srgbClr val="6600CC"/>
                  </a:solidFill>
                  <a:latin typeface="Times New Roman" pitchFamily="18" charset="0"/>
                </a:rPr>
                <a:t>n </a:t>
              </a: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的线性表中</a:t>
              </a:r>
              <a:r>
                <a:rPr kumimoji="1" lang="zh-CN" altLang="en-US" sz="3200">
                  <a:solidFill>
                    <a:srgbClr val="003399"/>
                  </a:solidFill>
                  <a:latin typeface="Times New Roman" pitchFamily="18" charset="0"/>
                  <a:ea typeface="楷体_GB2312" pitchFamily="49" charset="-122"/>
                </a:rPr>
                <a:t>删除一个元素</a:t>
              </a: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所需</a:t>
              </a:r>
              <a:r>
                <a:rPr kumimoji="1" lang="zh-CN" altLang="en-US" sz="3200" b="1">
                  <a:solidFill>
                    <a:srgbClr val="FF33CC"/>
                  </a:solidFill>
                  <a:latin typeface="Times New Roman" pitchFamily="18" charset="0"/>
                  <a:ea typeface="楷体_GB2312" pitchFamily="49" charset="-122"/>
                </a:rPr>
                <a:t>移动元素次数的平均次数（期望值）</a:t>
              </a: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为：</a:t>
              </a:r>
            </a:p>
          </p:txBody>
        </p:sp>
        <p:graphicFrame>
          <p:nvGraphicFramePr>
            <p:cNvPr id="5126" name="Object 5"/>
            <p:cNvGraphicFramePr>
              <a:graphicFrameLocks noChangeAspect="1"/>
            </p:cNvGraphicFramePr>
            <p:nvPr/>
          </p:nvGraphicFramePr>
          <p:xfrm>
            <a:off x="3984" y="481"/>
            <a:ext cx="21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" name="公式" r:id="rId3" imgW="342720" imgH="533160" progId="Equation.3">
                    <p:embed/>
                  </p:oleObj>
                </mc:Choice>
                <mc:Fallback>
                  <p:oleObj name="公式" r:id="rId3" imgW="342720" imgH="5331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481"/>
                          <a:ext cx="215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2514600" y="2819400"/>
          <a:ext cx="2921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公式" r:id="rId5" imgW="2920680" imgH="990360" progId="Equation.3">
                  <p:embed/>
                </p:oleObj>
              </mc:Choice>
              <mc:Fallback>
                <p:oleObj name="公式" r:id="rId5" imgW="2920680" imgH="990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19400"/>
                        <a:ext cx="2921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2438400" y="5283200"/>
          <a:ext cx="2870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公式" r:id="rId7" imgW="2869920" imgH="1041120" progId="Equation.3">
                  <p:embed/>
                </p:oleObj>
              </mc:Choice>
              <mc:Fallback>
                <p:oleObj name="公式" r:id="rId7" imgW="2869920" imgH="1041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283200"/>
                        <a:ext cx="28702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5486400" y="5283200"/>
          <a:ext cx="1219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公式" r:id="rId9" imgW="1218960" imgH="1041120" progId="Equation.3">
                  <p:embed/>
                </p:oleObj>
              </mc:Choice>
              <mc:Fallback>
                <p:oleObj name="公式" r:id="rId9" imgW="1218960" imgH="1041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283200"/>
                        <a:ext cx="12192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517525" y="3844925"/>
            <a:ext cx="824547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若假定在线性表中任何一个位置上进行删除的</a:t>
            </a:r>
            <a:r>
              <a:rPr kumimoji="1" lang="zh-CN" altLang="en-US" sz="320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概率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都是</a:t>
            </a:r>
            <a:r>
              <a:rPr kumimoji="1" lang="zh-CN" altLang="en-US" sz="320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相等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的，则</a:t>
            </a:r>
            <a:r>
              <a:rPr kumimoji="1" lang="zh-CN" altLang="en-US" sz="32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移动元素的期望值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zh-CN" altLang="en-US" sz="3200"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5125" name="Object 10">
            <a:hlinkClick r:id="rId11" action="ppaction://hlinksldjump" highlightClick="1"/>
          </p:cNvPr>
          <p:cNvGraphicFramePr>
            <a:graphicFrameLocks noChangeAspect="1"/>
          </p:cNvGraphicFramePr>
          <p:nvPr/>
        </p:nvGraphicFramePr>
        <p:xfrm flipV="1">
          <a:off x="8305800" y="6096000"/>
          <a:ext cx="584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剪辑" r:id="rId12" imgW="5128560" imgH="4547880" progId="">
                  <p:embed/>
                </p:oleObj>
              </mc:Choice>
              <mc:Fallback>
                <p:oleObj name="剪辑" r:id="rId12" imgW="5128560" imgH="454788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8305800" y="6096000"/>
                        <a:ext cx="5842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9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533400"/>
            <a:ext cx="5670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2.1 </a:t>
            </a:r>
            <a:r>
              <a:rPr kumimoji="1" lang="en-US" altLang="zh-CN" sz="4400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线性表的类型定义</a:t>
            </a:r>
            <a:endParaRPr kumimoji="1" lang="zh-CN" altLang="en-US" sz="4400">
              <a:latin typeface="Times New Roman" pitchFamily="18" charset="0"/>
            </a:endParaRPr>
          </a:p>
        </p:txBody>
      </p:sp>
      <p:sp>
        <p:nvSpPr>
          <p:cNvPr id="6148" name="Text 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3733800"/>
            <a:ext cx="73279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2.3 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线性表类型的实现</a:t>
            </a:r>
          </a:p>
          <a:p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                            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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链式映象</a:t>
            </a:r>
            <a:endParaRPr kumimoji="1" lang="zh-CN" altLang="en-US" sz="5400">
              <a:latin typeface="Times New Roman" pitchFamily="18" charset="0"/>
            </a:endParaRPr>
          </a:p>
        </p:txBody>
      </p:sp>
      <p:sp>
        <p:nvSpPr>
          <p:cNvPr id="6149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14400" y="5486400"/>
            <a:ext cx="5670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2.4  </a:t>
            </a:r>
            <a:r>
              <a:rPr kumimoji="1" lang="zh-CN" altLang="en-US" sz="4400" b="1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一元多项式的表示</a:t>
            </a:r>
            <a:endParaRPr kumimoji="1" lang="zh-CN" altLang="en-US" sz="24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50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1981200"/>
            <a:ext cx="7467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2.2 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线性表类型的实现</a:t>
            </a:r>
          </a:p>
          <a:p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                              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</a:t>
            </a:r>
            <a:r>
              <a:rPr kumimoji="1" lang="zh-CN" altLang="en-US" sz="44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顺序映象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6146" name="Object 6">
            <a:hlinkClick r:id="" action="ppaction://hlinkshowjump?jump=lastslide"/>
          </p:cNvPr>
          <p:cNvGraphicFramePr>
            <a:graphicFrameLocks noChangeAspect="1"/>
          </p:cNvGraphicFramePr>
          <p:nvPr/>
        </p:nvGraphicFramePr>
        <p:xfrm>
          <a:off x="7772400" y="5181600"/>
          <a:ext cx="107632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剪辑" r:id="rId7" imgW="1077120" imgH="1472040" progId="">
                  <p:embed/>
                </p:oleObj>
              </mc:Choice>
              <mc:Fallback>
                <p:oleObj name="剪辑" r:id="rId7" imgW="1077120" imgH="14720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181600"/>
                        <a:ext cx="1076325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Freeform 7"/>
          <p:cNvSpPr>
            <a:spLocks/>
          </p:cNvSpPr>
          <p:nvPr/>
        </p:nvSpPr>
        <p:spPr bwMode="auto">
          <a:xfrm>
            <a:off x="611188" y="1989138"/>
            <a:ext cx="355600" cy="463550"/>
          </a:xfrm>
          <a:custGeom>
            <a:avLst/>
            <a:gdLst>
              <a:gd name="T0" fmla="*/ 0 w 224"/>
              <a:gd name="T1" fmla="*/ 106 h 192"/>
              <a:gd name="T2" fmla="*/ 107 w 224"/>
              <a:gd name="T3" fmla="*/ 192 h 192"/>
              <a:gd name="T4" fmla="*/ 171 w 224"/>
              <a:gd name="T5" fmla="*/ 64 h 192"/>
              <a:gd name="T6" fmla="*/ 224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9750" y="1916113"/>
            <a:ext cx="488950" cy="2270125"/>
            <a:chOff x="340" y="346"/>
            <a:chExt cx="308" cy="1158"/>
          </a:xfrm>
        </p:grpSpPr>
        <p:sp>
          <p:nvSpPr>
            <p:cNvPr id="6153" name="Freeform 9"/>
            <p:cNvSpPr>
              <a:spLocks/>
            </p:cNvSpPr>
            <p:nvPr/>
          </p:nvSpPr>
          <p:spPr bwMode="auto">
            <a:xfrm>
              <a:off x="368" y="1212"/>
              <a:ext cx="244" cy="292"/>
            </a:xfrm>
            <a:custGeom>
              <a:avLst/>
              <a:gdLst>
                <a:gd name="T0" fmla="*/ 0 w 224"/>
                <a:gd name="T1" fmla="*/ 106 h 192"/>
                <a:gd name="T2" fmla="*/ 107 w 224"/>
                <a:gd name="T3" fmla="*/ 192 h 192"/>
                <a:gd name="T4" fmla="*/ 171 w 224"/>
                <a:gd name="T5" fmla="*/ 64 h 192"/>
                <a:gd name="T6" fmla="*/ 224 w 224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92"/>
                <a:gd name="T14" fmla="*/ 224 w 22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92">
                  <a:moveTo>
                    <a:pt x="0" y="106"/>
                  </a:moveTo>
                  <a:lnTo>
                    <a:pt x="107" y="192"/>
                  </a:lnTo>
                  <a:lnTo>
                    <a:pt x="171" y="64"/>
                  </a:lnTo>
                  <a:lnTo>
                    <a:pt x="224" y="0"/>
                  </a:lnTo>
                </a:path>
              </a:pathLst>
            </a:custGeom>
            <a:noFill/>
            <a:ln w="44450" cap="sq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340" y="346"/>
              <a:ext cx="308" cy="37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000125" y="609600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一、单链表</a:t>
            </a:r>
          </a:p>
        </p:txBody>
      </p:sp>
      <p:sp>
        <p:nvSpPr>
          <p:cNvPr id="2052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524000"/>
            <a:ext cx="681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二、结点和单链表的 </a:t>
            </a:r>
            <a:r>
              <a:rPr kumimoji="1" lang="en-US" altLang="zh-CN" sz="36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C </a:t>
            </a:r>
            <a:r>
              <a:rPr kumimoji="1" lang="zh-CN" altLang="en-US" sz="36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语言描述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053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2438400"/>
            <a:ext cx="7499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三、线性表的操作在单链表中的实现</a:t>
            </a:r>
          </a:p>
        </p:txBody>
      </p:sp>
      <p:sp>
        <p:nvSpPr>
          <p:cNvPr id="2054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4114800"/>
            <a:ext cx="7499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五、带头尾指针结点的线性链表类型</a:t>
            </a:r>
          </a:p>
        </p:txBody>
      </p:sp>
      <p:sp>
        <p:nvSpPr>
          <p:cNvPr id="2055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5029200"/>
            <a:ext cx="429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六、其它形式的链表</a:t>
            </a:r>
          </a:p>
        </p:txBody>
      </p:sp>
      <p:graphicFrame>
        <p:nvGraphicFramePr>
          <p:cNvPr id="2050" name="Object 7">
            <a:hlinkClick r:id="rId7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7667625" y="5589588"/>
          <a:ext cx="11445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0" name="剪辑" r:id="rId8" imgW="916200" imgH="654120" progId="">
                  <p:embed/>
                </p:oleObj>
              </mc:Choice>
              <mc:Fallback>
                <p:oleObj name="剪辑" r:id="rId8" imgW="916200" imgH="65412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5589588"/>
                        <a:ext cx="114458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3305175"/>
            <a:ext cx="762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四、顺序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链表存储的时间复杂度比较</a:t>
            </a:r>
          </a:p>
        </p:txBody>
      </p:sp>
      <p:sp>
        <p:nvSpPr>
          <p:cNvPr id="2057" name="Freeform 9"/>
          <p:cNvSpPr>
            <a:spLocks/>
          </p:cNvSpPr>
          <p:nvPr/>
        </p:nvSpPr>
        <p:spPr bwMode="auto">
          <a:xfrm>
            <a:off x="603250" y="603250"/>
            <a:ext cx="387350" cy="573088"/>
          </a:xfrm>
          <a:custGeom>
            <a:avLst/>
            <a:gdLst>
              <a:gd name="T0" fmla="*/ 0 w 224"/>
              <a:gd name="T1" fmla="*/ 106 h 192"/>
              <a:gd name="T2" fmla="*/ 107 w 224"/>
              <a:gd name="T3" fmla="*/ 192 h 192"/>
              <a:gd name="T4" fmla="*/ 171 w 224"/>
              <a:gd name="T5" fmla="*/ 64 h 192"/>
              <a:gd name="T6" fmla="*/ 224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68313" y="1085850"/>
            <a:ext cx="86756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6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用一组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地址任意</a:t>
            </a:r>
            <a:r>
              <a:rPr kumimoji="1" lang="zh-CN" altLang="en-US" sz="36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的存储单元</a:t>
            </a:r>
            <a:r>
              <a:rPr kumimoji="1" lang="zh-CN" altLang="en-US" sz="36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存放</a:t>
            </a:r>
            <a:r>
              <a:rPr kumimoji="1" lang="zh-CN" altLang="en-US" sz="36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线性表中的数据元素。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57238" y="212725"/>
            <a:ext cx="27479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663300"/>
                </a:solidFill>
                <a:latin typeface="Times New Roman" pitchFamily="18" charset="0"/>
                <a:ea typeface="隶书" pitchFamily="49" charset="-122"/>
              </a:rPr>
              <a:t>一、单链表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14400" y="2276475"/>
            <a:ext cx="78454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以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元素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数据元素的映象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指针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数据关系的映象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                        指示后继元素存储位置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2800">
              <a:solidFill>
                <a:srgbClr val="000099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=  </a:t>
            </a:r>
            <a:r>
              <a:rPr kumimoji="1" lang="zh-CN" altLang="en-US" sz="36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结点</a:t>
            </a:r>
          </a:p>
          <a:p>
            <a:pPr>
              <a:lnSpc>
                <a:spcPct val="110000"/>
              </a:lnSpc>
            </a:pP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表示数据元素和数据关系的映象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25475" y="5667375"/>
            <a:ext cx="7042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以“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结点的序列</a:t>
            </a:r>
            <a:r>
              <a:rPr kumimoji="1" lang="zh-CN" altLang="en-US" sz="36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”表示线性表</a:t>
            </a:r>
          </a:p>
          <a:p>
            <a:r>
              <a:rPr kumimoji="1" lang="zh-CN" altLang="en-US" sz="36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                                 </a:t>
            </a:r>
            <a:r>
              <a:rPr kumimoji="1" lang="zh-CN" altLang="en-US" sz="36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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36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称作</a:t>
            </a:r>
            <a:r>
              <a:rPr kumimoji="1" lang="zh-CN" altLang="en-US" sz="36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链表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665163"/>
            <a:ext cx="3684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4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基本操作：</a:t>
            </a:r>
            <a:endParaRPr kumimoji="1" lang="zh-CN" altLang="en-US" sz="24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1433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77913" y="1524000"/>
            <a:ext cx="6086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5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初始化操作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4340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219200" y="2530475"/>
            <a:ext cx="50942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5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销毁操作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4341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35038" y="3505200"/>
            <a:ext cx="4610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4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5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引用型操作</a:t>
            </a:r>
            <a:endParaRPr kumimoji="1" lang="zh-CN" altLang="en-US" sz="4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2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4495800"/>
            <a:ext cx="4864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5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54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加工型操作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4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04800" y="5638800"/>
            <a:ext cx="2943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  <a:ea typeface="楷体_GB2312" pitchFamily="49" charset="-122"/>
              </a:rPr>
              <a:t>} ADT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List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38225"/>
            <a:ext cx="762000" cy="790575"/>
            <a:chOff x="288" y="720"/>
            <a:chExt cx="480" cy="498"/>
          </a:xfrm>
        </p:grpSpPr>
        <p:sp>
          <p:nvSpPr>
            <p:cNvPr id="3106" name="Line 3"/>
            <p:cNvSpPr>
              <a:spLocks noChangeShapeType="1"/>
            </p:cNvSpPr>
            <p:nvPr/>
          </p:nvSpPr>
          <p:spPr bwMode="auto">
            <a:xfrm>
              <a:off x="288" y="121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7" name="Line 4"/>
            <p:cNvSpPr>
              <a:spLocks noChangeShapeType="1"/>
            </p:cNvSpPr>
            <p:nvPr/>
          </p:nvSpPr>
          <p:spPr bwMode="auto">
            <a:xfrm>
              <a:off x="288" y="720"/>
              <a:ext cx="0" cy="49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57200" y="2667000"/>
            <a:ext cx="8382000" cy="1739900"/>
            <a:chOff x="288" y="1680"/>
            <a:chExt cx="5280" cy="1096"/>
          </a:xfrm>
        </p:grpSpPr>
        <p:sp>
          <p:nvSpPr>
            <p:cNvPr id="3105" name="Text Box 6"/>
            <p:cNvSpPr txBox="1">
              <a:spLocks noChangeArrowheads="1"/>
            </p:cNvSpPr>
            <p:nvPr/>
          </p:nvSpPr>
          <p:spPr bwMode="auto">
            <a:xfrm>
              <a:off x="288" y="1680"/>
              <a:ext cx="5280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600">
                  <a:solidFill>
                    <a:srgbClr val="660033"/>
                  </a:solidFill>
                  <a:latin typeface="隶书" pitchFamily="49" charset="-122"/>
                  <a:ea typeface="隶书" pitchFamily="49" charset="-122"/>
                </a:rPr>
                <a:t>  </a:t>
              </a:r>
              <a:r>
                <a:rPr kumimoji="1" lang="zh-CN" altLang="en-US" sz="3600">
                  <a:solidFill>
                    <a:srgbClr val="660033"/>
                  </a:solidFill>
                  <a:latin typeface="隶书" pitchFamily="49" charset="-122"/>
                  <a:ea typeface="隶书" pitchFamily="49" charset="-122"/>
                </a:rPr>
                <a:t>以线性表中第一个数据元素    </a:t>
              </a:r>
              <a:r>
                <a:rPr kumimoji="1" lang="zh-CN" altLang="en-US" sz="3600">
                  <a:solidFill>
                    <a:srgbClr val="FF33CC"/>
                  </a:solidFill>
                  <a:latin typeface="隶书" pitchFamily="49" charset="-122"/>
                  <a:ea typeface="隶书" pitchFamily="49" charset="-122"/>
                </a:rPr>
                <a:t>的存储地址</a:t>
              </a:r>
              <a:r>
                <a:rPr kumimoji="1" lang="zh-CN" altLang="en-US" sz="3600">
                  <a:solidFill>
                    <a:srgbClr val="660033"/>
                  </a:solidFill>
                  <a:latin typeface="隶书" pitchFamily="49" charset="-122"/>
                  <a:ea typeface="隶书" pitchFamily="49" charset="-122"/>
                </a:rPr>
                <a:t>作为线性表的地址，称作线性表的</a:t>
              </a:r>
              <a:r>
                <a:rPr kumimoji="1" lang="zh-CN" altLang="en-US" sz="3600">
                  <a:solidFill>
                    <a:srgbClr val="FF33CC"/>
                  </a:solidFill>
                  <a:latin typeface="隶书" pitchFamily="49" charset="-122"/>
                  <a:ea typeface="隶书" pitchFamily="49" charset="-122"/>
                </a:rPr>
                <a:t>头指针。</a:t>
              </a:r>
            </a:p>
          </p:txBody>
        </p:sp>
        <p:graphicFrame>
          <p:nvGraphicFramePr>
            <p:cNvPr id="3074" name="Object 7"/>
            <p:cNvGraphicFramePr>
              <a:graphicFrameLocks noChangeAspect="1"/>
            </p:cNvGraphicFramePr>
            <p:nvPr/>
          </p:nvGraphicFramePr>
          <p:xfrm>
            <a:off x="4289" y="1728"/>
            <a:ext cx="22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5" name="公式" r:id="rId4" imgW="355320" imgH="520560" progId="Equation.3">
                    <p:embed/>
                  </p:oleObj>
                </mc:Choice>
                <mc:Fallback>
                  <p:oleObj name="公式" r:id="rId4" imgW="355320" imgH="5205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9" y="1728"/>
                          <a:ext cx="223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1101725" y="944563"/>
            <a:ext cx="1403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FF33CC"/>
                </a:solidFill>
                <a:latin typeface="Times New Roman" pitchFamily="18" charset="0"/>
                <a:ea typeface="隶书" pitchFamily="49" charset="-122"/>
              </a:rPr>
              <a:t>头结点</a:t>
            </a:r>
            <a:endParaRPr kumimoji="1" lang="zh-CN" altLang="en-US" sz="2400">
              <a:solidFill>
                <a:srgbClr val="FF33CC"/>
              </a:solidFill>
              <a:latin typeface="Times New Roman" pitchFamily="18" charset="0"/>
            </a:endParaRP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590800" y="1325563"/>
            <a:ext cx="6553200" cy="1189037"/>
            <a:chOff x="1632" y="835"/>
            <a:chExt cx="4128" cy="749"/>
          </a:xfrm>
        </p:grpSpPr>
        <p:sp>
          <p:nvSpPr>
            <p:cNvPr id="3095" name="Text Box 10"/>
            <p:cNvSpPr txBox="1">
              <a:spLocks noChangeArrowheads="1"/>
            </p:cNvSpPr>
            <p:nvPr/>
          </p:nvSpPr>
          <p:spPr bwMode="auto">
            <a:xfrm>
              <a:off x="1632" y="835"/>
              <a:ext cx="4128" cy="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4800">
                  <a:latin typeface="Times New Roman" pitchFamily="18" charset="0"/>
                  <a:ea typeface="楷体_GB2312" pitchFamily="49" charset="-122"/>
                </a:rPr>
                <a:t>   </a:t>
              </a:r>
              <a:r>
                <a:rPr kumimoji="1" lang="en-US" altLang="zh-CN" sz="4800">
                  <a:solidFill>
                    <a:srgbClr val="000099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4800" baseline="-25000">
                  <a:solidFill>
                    <a:srgbClr val="000099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4800">
                  <a:solidFill>
                    <a:srgbClr val="000099"/>
                  </a:solidFill>
                  <a:latin typeface="Times New Roman" pitchFamily="18" charset="0"/>
                  <a:ea typeface="楷体_GB2312" pitchFamily="49" charset="-122"/>
                </a:rPr>
                <a:t>       a</a:t>
              </a:r>
              <a:r>
                <a:rPr kumimoji="1" lang="en-US" altLang="zh-CN" sz="4800" baseline="-25000">
                  <a:solidFill>
                    <a:srgbClr val="000099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4800">
                  <a:solidFill>
                    <a:srgbClr val="000099"/>
                  </a:solidFill>
                  <a:latin typeface="Times New Roman" pitchFamily="18" charset="0"/>
                  <a:ea typeface="楷体_GB2312" pitchFamily="49" charset="-122"/>
                </a:rPr>
                <a:t>      … ...    a</a:t>
              </a:r>
              <a:r>
                <a:rPr kumimoji="1" lang="en-US" altLang="zh-CN" sz="4800" baseline="-25000">
                  <a:solidFill>
                    <a:srgbClr val="000099"/>
                  </a:solidFill>
                  <a:latin typeface="Times New Roman" pitchFamily="18" charset="0"/>
                  <a:ea typeface="楷体_GB2312" pitchFamily="49" charset="-122"/>
                </a:rPr>
                <a:t>n  </a:t>
              </a:r>
              <a:r>
                <a:rPr kumimoji="1" lang="en-US" altLang="zh-CN" sz="6000" b="1" baseline="-25000">
                  <a:solidFill>
                    <a:srgbClr val="000099"/>
                  </a:solidFill>
                  <a:latin typeface="Times New Roman" pitchFamily="18" charset="0"/>
                  <a:ea typeface="楷体_GB2312" pitchFamily="49" charset="-122"/>
                </a:rPr>
                <a:t>^</a:t>
              </a:r>
              <a:endParaRPr kumimoji="1" lang="en-US" altLang="zh-CN" sz="4800" baseline="-250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96" name="Line 11"/>
            <p:cNvSpPr>
              <a:spLocks noChangeShapeType="1"/>
            </p:cNvSpPr>
            <p:nvPr/>
          </p:nvSpPr>
          <p:spPr bwMode="auto">
            <a:xfrm>
              <a:off x="2400" y="9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7" name="Line 12"/>
            <p:cNvSpPr>
              <a:spLocks noChangeShapeType="1"/>
            </p:cNvSpPr>
            <p:nvPr/>
          </p:nvSpPr>
          <p:spPr bwMode="auto">
            <a:xfrm>
              <a:off x="2496" y="115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" name="Line 13"/>
            <p:cNvSpPr>
              <a:spLocks noChangeShapeType="1"/>
            </p:cNvSpPr>
            <p:nvPr/>
          </p:nvSpPr>
          <p:spPr bwMode="auto">
            <a:xfrm>
              <a:off x="3408" y="9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14"/>
            <p:cNvSpPr>
              <a:spLocks noChangeShapeType="1"/>
            </p:cNvSpPr>
            <p:nvPr/>
          </p:nvSpPr>
          <p:spPr bwMode="auto">
            <a:xfrm>
              <a:off x="3504" y="11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15"/>
            <p:cNvSpPr>
              <a:spLocks noChangeShapeType="1"/>
            </p:cNvSpPr>
            <p:nvPr/>
          </p:nvSpPr>
          <p:spPr bwMode="auto">
            <a:xfrm>
              <a:off x="5376" y="9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Line 16"/>
            <p:cNvSpPr>
              <a:spLocks noChangeShapeType="1"/>
            </p:cNvSpPr>
            <p:nvPr/>
          </p:nvSpPr>
          <p:spPr bwMode="auto">
            <a:xfrm>
              <a:off x="4656" y="11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" name="Rectangle 17"/>
            <p:cNvSpPr>
              <a:spLocks noChangeArrowheads="1"/>
            </p:cNvSpPr>
            <p:nvPr/>
          </p:nvSpPr>
          <p:spPr bwMode="auto">
            <a:xfrm>
              <a:off x="1872" y="960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" name="Rectangle 18"/>
            <p:cNvSpPr>
              <a:spLocks noChangeArrowheads="1"/>
            </p:cNvSpPr>
            <p:nvPr/>
          </p:nvSpPr>
          <p:spPr bwMode="auto">
            <a:xfrm>
              <a:off x="2880" y="960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4" name="Rectangle 19"/>
            <p:cNvSpPr>
              <a:spLocks noChangeArrowheads="1"/>
            </p:cNvSpPr>
            <p:nvPr/>
          </p:nvSpPr>
          <p:spPr bwMode="auto">
            <a:xfrm>
              <a:off x="4896" y="960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219200" y="1524000"/>
            <a:ext cx="1143000" cy="609600"/>
            <a:chOff x="768" y="960"/>
            <a:chExt cx="720" cy="384"/>
          </a:xfrm>
        </p:grpSpPr>
        <p:sp>
          <p:nvSpPr>
            <p:cNvPr id="3093" name="Rectangle 21"/>
            <p:cNvSpPr>
              <a:spLocks noChangeArrowheads="1"/>
            </p:cNvSpPr>
            <p:nvPr/>
          </p:nvSpPr>
          <p:spPr bwMode="auto">
            <a:xfrm>
              <a:off x="768" y="960"/>
              <a:ext cx="72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12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815" name="Line 23"/>
          <p:cNvSpPr>
            <a:spLocks noChangeShapeType="1"/>
          </p:cNvSpPr>
          <p:nvPr/>
        </p:nvSpPr>
        <p:spPr bwMode="auto">
          <a:xfrm>
            <a:off x="2209800" y="1828800"/>
            <a:ext cx="762000" cy="0"/>
          </a:xfrm>
          <a:prstGeom prst="line">
            <a:avLst/>
          </a:prstGeom>
          <a:noFill/>
          <a:ln w="25400">
            <a:solidFill>
              <a:srgbClr val="660033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16" name="AutoShape 24"/>
          <p:cNvSpPr>
            <a:spLocks noChangeArrowheads="1"/>
          </p:cNvSpPr>
          <p:nvPr/>
        </p:nvSpPr>
        <p:spPr bwMode="auto">
          <a:xfrm>
            <a:off x="2743200" y="381000"/>
            <a:ext cx="1600200" cy="457200"/>
          </a:xfrm>
          <a:prstGeom prst="wedgeRoundRectCallout">
            <a:avLst>
              <a:gd name="adj1" fmla="val -53870"/>
              <a:gd name="adj2" fmla="val 212500"/>
              <a:gd name="adj3" fmla="val 16667"/>
            </a:avLst>
          </a:prstGeom>
          <a:solidFill>
            <a:srgbClr val="CCFFCC">
              <a:alpha val="50195"/>
            </a:srgbClr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6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头指针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161817" name="AutoShape 25"/>
          <p:cNvSpPr>
            <a:spLocks noChangeArrowheads="1"/>
          </p:cNvSpPr>
          <p:nvPr/>
        </p:nvSpPr>
        <p:spPr bwMode="auto">
          <a:xfrm>
            <a:off x="685800" y="228600"/>
            <a:ext cx="1600200" cy="457200"/>
          </a:xfrm>
          <a:prstGeom prst="wedgeRoundRectCallout">
            <a:avLst>
              <a:gd name="adj1" fmla="val -61014"/>
              <a:gd name="adj2" fmla="val 195833"/>
              <a:gd name="adj3" fmla="val 16667"/>
            </a:avLst>
          </a:prstGeom>
          <a:solidFill>
            <a:srgbClr val="CCFFCC">
              <a:alpha val="50195"/>
            </a:srgbClr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6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头指针</a:t>
            </a:r>
            <a:endParaRPr kumimoji="1" lang="zh-CN" altLang="en-US" sz="3600">
              <a:latin typeface="Times New Roman" pitchFamily="18" charset="0"/>
            </a:endParaRPr>
          </a:p>
        </p:txBody>
      </p:sp>
      <p:sp useBgFill="1">
        <p:nvSpPr>
          <p:cNvPr id="161818" name="AutoShape 26"/>
          <p:cNvSpPr>
            <a:spLocks noChangeArrowheads="1"/>
          </p:cNvSpPr>
          <p:nvPr/>
        </p:nvSpPr>
        <p:spPr bwMode="auto">
          <a:xfrm>
            <a:off x="2362200" y="304800"/>
            <a:ext cx="2057400" cy="762000"/>
          </a:xfrm>
          <a:prstGeom prst="wedgeRoundRectCallout">
            <a:avLst>
              <a:gd name="adj1" fmla="val -35417"/>
              <a:gd name="adj2" fmla="val 142500"/>
              <a:gd name="adj3" fmla="val 16667"/>
            </a:avLst>
          </a:prstGeom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3600">
              <a:latin typeface="Times New Roman" pitchFamily="18" charset="0"/>
            </a:endParaRPr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457200" y="4570413"/>
            <a:ext cx="8321675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600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有时为了操作方便，在第一个结点之前加一个“头结点”，以</a:t>
            </a:r>
            <a:r>
              <a:rPr kumimoji="1" lang="zh-CN" altLang="en-US" sz="3600">
                <a:solidFill>
                  <a:srgbClr val="FF33CC"/>
                </a:solidFill>
                <a:latin typeface="Times New Roman" pitchFamily="18" charset="0"/>
                <a:ea typeface="隶书" pitchFamily="49" charset="-122"/>
              </a:rPr>
              <a:t>指向头结点的指针</a:t>
            </a:r>
            <a:r>
              <a:rPr kumimoji="1" lang="zh-CN" altLang="en-US" sz="3600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为链表的头指针。</a:t>
            </a:r>
            <a:endParaRPr kumimoji="1" lang="zh-CN" altLang="en-US" sz="360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61820" name="AutoShape 28"/>
          <p:cNvSpPr>
            <a:spLocks noChangeArrowheads="1"/>
          </p:cNvSpPr>
          <p:nvPr/>
        </p:nvSpPr>
        <p:spPr bwMode="auto">
          <a:xfrm>
            <a:off x="7162800" y="533400"/>
            <a:ext cx="1447800" cy="533400"/>
          </a:xfrm>
          <a:prstGeom prst="wedgeRoundRectCallout">
            <a:avLst>
              <a:gd name="adj1" fmla="val 54935"/>
              <a:gd name="adj2" fmla="val 162796"/>
              <a:gd name="adj3" fmla="val 16667"/>
            </a:avLst>
          </a:prstGeom>
          <a:solidFill>
            <a:srgbClr val="CCFFFF">
              <a:alpha val="50195"/>
            </a:srgbClr>
          </a:solidFill>
          <a:ln w="1905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600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空指针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161821" name="AutoShape 29"/>
          <p:cNvSpPr>
            <a:spLocks noChangeArrowheads="1"/>
          </p:cNvSpPr>
          <p:nvPr/>
        </p:nvSpPr>
        <p:spPr bwMode="auto">
          <a:xfrm>
            <a:off x="2895600" y="228600"/>
            <a:ext cx="3429000" cy="762000"/>
          </a:xfrm>
          <a:prstGeom prst="wedgeRoundRectCallout">
            <a:avLst>
              <a:gd name="adj1" fmla="val -64861"/>
              <a:gd name="adj2" fmla="val 121042"/>
              <a:gd name="adj3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rgbClr val="6600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800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线性表为空表时，</a:t>
            </a:r>
          </a:p>
          <a:p>
            <a:pPr algn="ctr"/>
            <a:r>
              <a:rPr kumimoji="1" lang="zh-CN" altLang="en-US" sz="2800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头结点的指针域为空</a:t>
            </a:r>
            <a:endParaRPr kumimoji="1" lang="zh-CN" altLang="en-US" sz="3600">
              <a:latin typeface="Times New Roman" pitchFamily="18" charset="0"/>
            </a:endParaRPr>
          </a:p>
        </p:txBody>
      </p:sp>
      <p:sp useBgFill="1">
        <p:nvSpPr>
          <p:cNvPr id="161822" name="Rectangle 30"/>
          <p:cNvSpPr>
            <a:spLocks noChangeArrowheads="1"/>
          </p:cNvSpPr>
          <p:nvPr/>
        </p:nvSpPr>
        <p:spPr bwMode="auto">
          <a:xfrm>
            <a:off x="2133600" y="1752600"/>
            <a:ext cx="838200" cy="15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219200" y="1524000"/>
            <a:ext cx="1143000" cy="609600"/>
            <a:chOff x="768" y="960"/>
            <a:chExt cx="720" cy="384"/>
          </a:xfrm>
        </p:grpSpPr>
        <p:sp>
          <p:nvSpPr>
            <p:cNvPr id="3091" name="Rectangle 32"/>
            <p:cNvSpPr>
              <a:spLocks noChangeArrowheads="1"/>
            </p:cNvSpPr>
            <p:nvPr/>
          </p:nvSpPr>
          <p:spPr bwMode="auto">
            <a:xfrm>
              <a:off x="768" y="960"/>
              <a:ext cx="72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2" name="Line 33"/>
            <p:cNvSpPr>
              <a:spLocks noChangeShapeType="1"/>
            </p:cNvSpPr>
            <p:nvPr/>
          </p:nvSpPr>
          <p:spPr bwMode="auto">
            <a:xfrm>
              <a:off x="12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826" name="Text Box 34"/>
          <p:cNvSpPr txBox="1">
            <a:spLocks noChangeArrowheads="1"/>
          </p:cNvSpPr>
          <p:nvPr/>
        </p:nvSpPr>
        <p:spPr bwMode="auto">
          <a:xfrm>
            <a:off x="1965325" y="1408113"/>
            <a:ext cx="460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3090" name="AutoShape 3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flipV="1">
            <a:off x="0" y="6477000"/>
            <a:ext cx="381000" cy="381000"/>
          </a:xfrm>
          <a:prstGeom prst="actionButtonReturn">
            <a:avLst/>
          </a:prstGeom>
          <a:solidFill>
            <a:srgbClr val="FF66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6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0" grpId="0" autoUpdateAnimBg="0"/>
      <p:bldP spid="161815" grpId="0" animBg="1"/>
      <p:bldP spid="161816" grpId="0" animBg="1" autoUpdateAnimBg="0"/>
      <p:bldP spid="161817" grpId="0" animBg="1" autoUpdateAnimBg="0"/>
      <p:bldP spid="161818" grpId="0" animBg="1" autoUpdateAnimBg="0"/>
      <p:bldP spid="161819" grpId="0" autoUpdateAnimBg="0"/>
      <p:bldP spid="161820" grpId="0" animBg="1" autoUpdateAnimBg="0"/>
      <p:bldP spid="161821" grpId="0" animBg="1" autoUpdateAnimBg="0"/>
      <p:bldP spid="161822" grpId="0" animBg="1"/>
      <p:bldP spid="161826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9750" y="620713"/>
            <a:ext cx="68516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   </a:t>
            </a:r>
            <a:r>
              <a:rPr kumimoji="1" lang="en-US" altLang="zh-CN" sz="4800" b="1">
                <a:latin typeface="Times New Roman" pitchFamily="18" charset="0"/>
              </a:rPr>
              <a:t> </a:t>
            </a:r>
            <a:r>
              <a:rPr kumimoji="1" lang="en-US" altLang="zh-CN" sz="3600" b="1">
                <a:latin typeface="Times New Roman" pitchFamily="18" charset="0"/>
              </a:rPr>
              <a:t>Typedef </a:t>
            </a:r>
            <a:r>
              <a:rPr kumimoji="1" lang="en-US" altLang="zh-CN" sz="3600" b="1">
                <a:solidFill>
                  <a:srgbClr val="CC0000"/>
                </a:solidFill>
                <a:latin typeface="Times New Roman" pitchFamily="18" charset="0"/>
              </a:rPr>
              <a:t>struct  LNode</a:t>
            </a:r>
            <a:r>
              <a:rPr kumimoji="1" lang="en-US" altLang="zh-CN" sz="3600" b="1">
                <a:latin typeface="Times New Roman" pitchFamily="18" charset="0"/>
              </a:rPr>
              <a:t> {</a:t>
            </a:r>
            <a:endParaRPr kumimoji="1" lang="en-US" altLang="zh-CN" sz="360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</a:rPr>
              <a:t>      ElemType      </a:t>
            </a:r>
            <a:r>
              <a:rPr kumimoji="1" lang="en-US" altLang="zh-CN" sz="3600">
                <a:solidFill>
                  <a:srgbClr val="CC0000"/>
                </a:solidFill>
                <a:latin typeface="Times New Roman" pitchFamily="18" charset="0"/>
              </a:rPr>
              <a:t>data;</a:t>
            </a:r>
            <a:r>
              <a:rPr kumimoji="1" lang="en-US" altLang="zh-CN" sz="3600">
                <a:latin typeface="Times New Roman" pitchFamily="18" charset="0"/>
              </a:rPr>
              <a:t>  // </a:t>
            </a:r>
            <a:r>
              <a:rPr kumimoji="1" lang="zh-CN" altLang="en-US" sz="36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数据域</a:t>
            </a:r>
            <a:endParaRPr kumimoji="1" lang="zh-CN" altLang="en-US" sz="360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600">
                <a:latin typeface="Times New Roman" pitchFamily="18" charset="0"/>
              </a:rPr>
              <a:t>      </a:t>
            </a:r>
            <a:r>
              <a:rPr kumimoji="1" lang="en-US" altLang="zh-CN" sz="3600" b="1">
                <a:solidFill>
                  <a:srgbClr val="CC0000"/>
                </a:solidFill>
                <a:latin typeface="Times New Roman" pitchFamily="18" charset="0"/>
              </a:rPr>
              <a:t>struct</a:t>
            </a:r>
            <a:r>
              <a:rPr kumimoji="1" lang="en-US" altLang="zh-CN" sz="3600">
                <a:solidFill>
                  <a:srgbClr val="CC0000"/>
                </a:solidFill>
                <a:latin typeface="Times New Roman" pitchFamily="18" charset="0"/>
              </a:rPr>
              <a:t> LNode   </a:t>
            </a:r>
            <a:r>
              <a:rPr kumimoji="1" lang="en-US" altLang="zh-CN" sz="3600" b="1">
                <a:solidFill>
                  <a:srgbClr val="CC0000"/>
                </a:solidFill>
                <a:latin typeface="Times New Roman" pitchFamily="18" charset="0"/>
              </a:rPr>
              <a:t>*</a:t>
            </a:r>
            <a:r>
              <a:rPr kumimoji="1" lang="en-US" altLang="zh-CN" sz="3600">
                <a:solidFill>
                  <a:srgbClr val="CC0000"/>
                </a:solidFill>
                <a:latin typeface="Times New Roman" pitchFamily="18" charset="0"/>
              </a:rPr>
              <a:t>next;</a:t>
            </a:r>
            <a:r>
              <a:rPr kumimoji="1" lang="en-US" altLang="zh-CN" sz="3600">
                <a:latin typeface="Times New Roman" pitchFamily="18" charset="0"/>
              </a:rPr>
              <a:t>  // </a:t>
            </a:r>
            <a:r>
              <a:rPr kumimoji="1" lang="zh-CN" altLang="en-US" sz="36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指针域</a:t>
            </a:r>
            <a:endParaRPr kumimoji="1" lang="zh-CN" altLang="en-US" sz="360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600" b="1">
                <a:latin typeface="Times New Roman" pitchFamily="18" charset="0"/>
              </a:rPr>
              <a:t>   </a:t>
            </a:r>
            <a:r>
              <a:rPr kumimoji="1" lang="en-US" altLang="zh-CN" sz="3600" b="1">
                <a:latin typeface="Times New Roman" pitchFamily="18" charset="0"/>
              </a:rPr>
              <a:t>}</a:t>
            </a:r>
            <a:r>
              <a:rPr kumimoji="1" lang="en-US" altLang="zh-CN" sz="3600">
                <a:latin typeface="Times New Roman" pitchFamily="18" charset="0"/>
              </a:rPr>
              <a:t> LNode, 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*LinkList</a:t>
            </a:r>
            <a:r>
              <a:rPr kumimoji="1" lang="en-US" altLang="zh-CN" sz="3600">
                <a:solidFill>
                  <a:srgbClr val="3333FF"/>
                </a:solidFill>
                <a:latin typeface="Times New Roman" pitchFamily="18" charset="0"/>
              </a:rPr>
              <a:t>;</a:t>
            </a:r>
            <a:r>
              <a:rPr kumimoji="1" lang="en-US" altLang="zh-CN" sz="4800">
                <a:latin typeface="Times New Roman" pitchFamily="18" charset="0"/>
              </a:rPr>
              <a:t>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68313" y="0"/>
            <a:ext cx="75358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663300"/>
                </a:solidFill>
                <a:latin typeface="隶书" pitchFamily="49" charset="-122"/>
                <a:ea typeface="隶书" pitchFamily="49" charset="-122"/>
              </a:rPr>
              <a:t>二、结点和单链表的 </a:t>
            </a:r>
            <a:r>
              <a:rPr kumimoji="1" lang="en-US" altLang="zh-CN" sz="4000" b="1">
                <a:solidFill>
                  <a:srgbClr val="663300"/>
                </a:solidFill>
                <a:latin typeface="Times New Roman" pitchFamily="18" charset="0"/>
                <a:ea typeface="隶书" pitchFamily="49" charset="-122"/>
              </a:rPr>
              <a:t>C </a:t>
            </a:r>
            <a:r>
              <a:rPr kumimoji="1" lang="zh-CN" altLang="en-US" sz="4000" b="1">
                <a:solidFill>
                  <a:srgbClr val="663300"/>
                </a:solidFill>
                <a:latin typeface="隶书" pitchFamily="49" charset="-122"/>
                <a:ea typeface="隶书" pitchFamily="49" charset="-122"/>
              </a:rPr>
              <a:t>语言描述</a:t>
            </a:r>
            <a:endParaRPr kumimoji="1" lang="zh-CN" altLang="en-US" sz="40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755650" y="5157788"/>
            <a:ext cx="75644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LinkList  L</a:t>
            </a:r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</a:rPr>
              <a:t>；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</a:rPr>
              <a:t>  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// L 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为单链表的头指针</a:t>
            </a:r>
          </a:p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LNode   *L ;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755650" y="3789363"/>
            <a:ext cx="41751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LNode   L1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</a:rPr>
              <a:t>， 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L2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</a:rPr>
              <a:t>；  </a:t>
            </a:r>
            <a:endParaRPr kumimoji="1" lang="zh-CN" altLang="en-US" sz="3600" b="1">
              <a:solidFill>
                <a:srgbClr val="660033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LNode  *P1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</a:rPr>
              <a:t>，*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P2 ;</a:t>
            </a: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5148263" y="3789363"/>
            <a:ext cx="2667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P1= &amp;L1; </a:t>
            </a:r>
          </a:p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P2= &amp;L2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</a:rPr>
              <a:t>；  </a:t>
            </a:r>
            <a:endParaRPr kumimoji="1" lang="zh-CN" altLang="en-US" sz="3600" b="1">
              <a:solidFill>
                <a:srgbClr val="660033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60320" y="2971800"/>
            <a:ext cx="2370455" cy="518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/>
      <p:bldP spid="163845" grpId="0"/>
      <p:bldP spid="163846" grpId="0"/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000125" y="609600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一、单链表</a:t>
            </a:r>
          </a:p>
        </p:txBody>
      </p:sp>
      <p:sp>
        <p:nvSpPr>
          <p:cNvPr id="4100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524000"/>
            <a:ext cx="681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二、结点和单链表的 </a:t>
            </a:r>
            <a:r>
              <a:rPr kumimoji="1" lang="en-US" altLang="zh-CN" sz="36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C </a:t>
            </a:r>
            <a:r>
              <a:rPr kumimoji="1" lang="zh-CN" altLang="en-US" sz="36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语言描述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4101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2438400"/>
            <a:ext cx="7499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三、线性表的操作在单链表中的实现</a:t>
            </a:r>
          </a:p>
        </p:txBody>
      </p:sp>
      <p:sp>
        <p:nvSpPr>
          <p:cNvPr id="4102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4114800"/>
            <a:ext cx="7499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五、带头尾指针结点的线性链表类型</a:t>
            </a:r>
          </a:p>
        </p:txBody>
      </p:sp>
      <p:sp>
        <p:nvSpPr>
          <p:cNvPr id="4103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71550" y="5029200"/>
            <a:ext cx="429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六、其它形式的链表</a:t>
            </a:r>
          </a:p>
        </p:txBody>
      </p:sp>
      <p:graphicFrame>
        <p:nvGraphicFramePr>
          <p:cNvPr id="4098" name="Object 7">
            <a:hlinkClick r:id="rId6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7667625" y="5589588"/>
          <a:ext cx="11445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8" name="剪辑" r:id="rId7" imgW="916200" imgH="654120" progId="">
                  <p:embed/>
                </p:oleObj>
              </mc:Choice>
              <mc:Fallback>
                <p:oleObj name="剪辑" r:id="rId7" imgW="916200" imgH="65412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5589588"/>
                        <a:ext cx="114458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3305175"/>
            <a:ext cx="762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四、顺序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链表存储的时间复杂度比较</a:t>
            </a:r>
          </a:p>
        </p:txBody>
      </p:sp>
      <p:sp>
        <p:nvSpPr>
          <p:cNvPr id="4105" name="Freeform 9"/>
          <p:cNvSpPr>
            <a:spLocks/>
          </p:cNvSpPr>
          <p:nvPr/>
        </p:nvSpPr>
        <p:spPr bwMode="auto">
          <a:xfrm>
            <a:off x="755650" y="2351088"/>
            <a:ext cx="387350" cy="573087"/>
          </a:xfrm>
          <a:custGeom>
            <a:avLst/>
            <a:gdLst>
              <a:gd name="T0" fmla="*/ 0 w 224"/>
              <a:gd name="T1" fmla="*/ 106 h 192"/>
              <a:gd name="T2" fmla="*/ 107 w 224"/>
              <a:gd name="T3" fmla="*/ 192 h 192"/>
              <a:gd name="T4" fmla="*/ 171 w 224"/>
              <a:gd name="T5" fmla="*/ 64 h 192"/>
              <a:gd name="T6" fmla="*/ 224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0225" y="381000"/>
            <a:ext cx="53117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663300"/>
                </a:solidFill>
                <a:latin typeface="Times New Roman" pitchFamily="18" charset="0"/>
                <a:ea typeface="隶书" pitchFamily="49" charset="-122"/>
              </a:rPr>
              <a:t>三、单链表操作的实现</a:t>
            </a:r>
            <a:endParaRPr kumimoji="1" lang="zh-CN" altLang="en-US" sz="4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017588" y="1371600"/>
            <a:ext cx="8020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1. GetElem(L, i, &amp;e)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取第</a:t>
            </a:r>
            <a:r>
              <a:rPr kumimoji="1" lang="en-US" altLang="zh-CN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个数据元素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60438" y="2286000"/>
            <a:ext cx="761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2. ListInsert(&amp;L, i, e)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插入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数据元素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960438" y="3200400"/>
            <a:ext cx="8045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3. ListDelete(&amp;L, i, &amp;e)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删除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数据元素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960438" y="4114800"/>
            <a:ext cx="779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4. ClearList(&amp;L)  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重置线性表为空表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960438" y="5029200"/>
            <a:ext cx="7508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5. CreateList(&amp;L, n)</a:t>
            </a:r>
          </a:p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               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//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生成含 </a:t>
            </a:r>
            <a:r>
              <a:rPr kumimoji="1" lang="en-US" altLang="zh-CN" sz="3200" b="1" i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个数据元素的链表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11272" name="Freeform 9"/>
          <p:cNvSpPr>
            <a:spLocks/>
          </p:cNvSpPr>
          <p:nvPr/>
        </p:nvSpPr>
        <p:spPr bwMode="auto">
          <a:xfrm>
            <a:off x="827088" y="1268413"/>
            <a:ext cx="387350" cy="573087"/>
          </a:xfrm>
          <a:custGeom>
            <a:avLst/>
            <a:gdLst>
              <a:gd name="T0" fmla="*/ 0 w 224"/>
              <a:gd name="T1" fmla="*/ 106 h 192"/>
              <a:gd name="T2" fmla="*/ 107 w 224"/>
              <a:gd name="T3" fmla="*/ 192 h 192"/>
              <a:gd name="T4" fmla="*/ 171 w 224"/>
              <a:gd name="T5" fmla="*/ 64 h 192"/>
              <a:gd name="T6" fmla="*/ 224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0813" y="3016250"/>
            <a:ext cx="1220787" cy="1555750"/>
            <a:chOff x="95" y="1900"/>
            <a:chExt cx="769" cy="980"/>
          </a:xfrm>
        </p:grpSpPr>
        <p:sp>
          <p:nvSpPr>
            <p:cNvPr id="12334" name="Rectangle 3"/>
            <p:cNvSpPr>
              <a:spLocks noChangeArrowheads="1"/>
            </p:cNvSpPr>
            <p:nvPr/>
          </p:nvSpPr>
          <p:spPr bwMode="auto">
            <a:xfrm>
              <a:off x="288" y="2544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zh-CN" altLang="zh-CN" sz="3600">
                <a:latin typeface="Times New Roman" pitchFamily="18" charset="0"/>
              </a:endParaRPr>
            </a:p>
          </p:txBody>
        </p:sp>
        <p:sp>
          <p:nvSpPr>
            <p:cNvPr id="12335" name="Line 4"/>
            <p:cNvSpPr>
              <a:spLocks noChangeShapeType="1"/>
            </p:cNvSpPr>
            <p:nvPr/>
          </p:nvSpPr>
          <p:spPr bwMode="auto">
            <a:xfrm>
              <a:off x="672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6" name="Text Box 5"/>
            <p:cNvSpPr txBox="1">
              <a:spLocks noChangeArrowheads="1"/>
            </p:cNvSpPr>
            <p:nvPr/>
          </p:nvSpPr>
          <p:spPr bwMode="auto">
            <a:xfrm>
              <a:off x="96" y="1900"/>
              <a:ext cx="3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000099"/>
                  </a:solidFill>
                  <a:latin typeface="Times New Roman" pitchFamily="18" charset="0"/>
                </a:rPr>
                <a:t>L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2337" name="Arc 6"/>
            <p:cNvSpPr>
              <a:spLocks/>
            </p:cNvSpPr>
            <p:nvPr/>
          </p:nvSpPr>
          <p:spPr bwMode="auto">
            <a:xfrm rot="-10459146">
              <a:off x="95" y="2176"/>
              <a:ext cx="433" cy="553"/>
            </a:xfrm>
            <a:custGeom>
              <a:avLst/>
              <a:gdLst>
                <a:gd name="T0" fmla="*/ 193 w 21600"/>
                <a:gd name="T1" fmla="*/ 0 h 20719"/>
                <a:gd name="T2" fmla="*/ 432 w 21600"/>
                <a:gd name="T3" fmla="*/ 553 h 20719"/>
                <a:gd name="T4" fmla="*/ 0 w 21600"/>
                <a:gd name="T5" fmla="*/ 516 h 2071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719"/>
                <a:gd name="T11" fmla="*/ 21600 w 21600"/>
                <a:gd name="T12" fmla="*/ 20719 h 207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719" fill="none" extrusionOk="0">
                  <a:moveTo>
                    <a:pt x="9627" y="0"/>
                  </a:moveTo>
                  <a:cubicBezTo>
                    <a:pt x="16963" y="3652"/>
                    <a:pt x="21600" y="11141"/>
                    <a:pt x="21600" y="19336"/>
                  </a:cubicBezTo>
                  <a:cubicBezTo>
                    <a:pt x="21600" y="19797"/>
                    <a:pt x="21585" y="20258"/>
                    <a:pt x="21555" y="20718"/>
                  </a:cubicBezTo>
                </a:path>
                <a:path w="21600" h="20719" stroke="0" extrusionOk="0">
                  <a:moveTo>
                    <a:pt x="9627" y="0"/>
                  </a:moveTo>
                  <a:cubicBezTo>
                    <a:pt x="16963" y="3652"/>
                    <a:pt x="21600" y="11141"/>
                    <a:pt x="21600" y="19336"/>
                  </a:cubicBezTo>
                  <a:cubicBezTo>
                    <a:pt x="21600" y="19797"/>
                    <a:pt x="21585" y="20258"/>
                    <a:pt x="21555" y="20718"/>
                  </a:cubicBezTo>
                  <a:lnTo>
                    <a:pt x="0" y="19336"/>
                  </a:lnTo>
                  <a:close/>
                </a:path>
              </a:pathLst>
            </a:custGeom>
            <a:noFill/>
            <a:ln w="31750">
              <a:solidFill>
                <a:srgbClr val="000099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762000" y="1828800"/>
            <a:ext cx="632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算法实现过程分析</a:t>
            </a:r>
            <a:r>
              <a:rPr kumimoji="1" lang="en-US" altLang="zh-CN" sz="3600">
                <a:latin typeface="Times New Roman" pitchFamily="18" charset="0"/>
              </a:rPr>
              <a:t>: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219200" y="4038600"/>
            <a:ext cx="1371600" cy="533400"/>
            <a:chOff x="768" y="2544"/>
            <a:chExt cx="864" cy="336"/>
          </a:xfrm>
        </p:grpSpPr>
        <p:sp>
          <p:nvSpPr>
            <p:cNvPr id="12331" name="Rectangle 9"/>
            <p:cNvSpPr>
              <a:spLocks noChangeArrowheads="1"/>
            </p:cNvSpPr>
            <p:nvPr/>
          </p:nvSpPr>
          <p:spPr bwMode="auto">
            <a:xfrm>
              <a:off x="1056" y="2544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600" b="1">
                  <a:solidFill>
                    <a:srgbClr val="008080"/>
                  </a:solidFill>
                  <a:latin typeface="Times New Roman" pitchFamily="18" charset="0"/>
                </a:rPr>
                <a:t>21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2332" name="Line 10"/>
            <p:cNvSpPr>
              <a:spLocks noChangeShapeType="1"/>
            </p:cNvSpPr>
            <p:nvPr/>
          </p:nvSpPr>
          <p:spPr bwMode="auto">
            <a:xfrm>
              <a:off x="1440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3" name="Line 11"/>
            <p:cNvSpPr>
              <a:spLocks noChangeShapeType="1"/>
            </p:cNvSpPr>
            <p:nvPr/>
          </p:nvSpPr>
          <p:spPr bwMode="auto">
            <a:xfrm>
              <a:off x="768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438400" y="4038600"/>
            <a:ext cx="1371600" cy="533400"/>
            <a:chOff x="1536" y="2544"/>
            <a:chExt cx="864" cy="336"/>
          </a:xfrm>
        </p:grpSpPr>
        <p:sp>
          <p:nvSpPr>
            <p:cNvPr id="12328" name="Rectangle 13"/>
            <p:cNvSpPr>
              <a:spLocks noChangeArrowheads="1"/>
            </p:cNvSpPr>
            <p:nvPr/>
          </p:nvSpPr>
          <p:spPr bwMode="auto">
            <a:xfrm>
              <a:off x="1824" y="2544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600" b="1">
                  <a:solidFill>
                    <a:srgbClr val="008080"/>
                  </a:solidFill>
                  <a:latin typeface="Times New Roman" pitchFamily="18" charset="0"/>
                </a:rPr>
                <a:t>18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2329" name="Line 14"/>
            <p:cNvSpPr>
              <a:spLocks noChangeShapeType="1"/>
            </p:cNvSpPr>
            <p:nvPr/>
          </p:nvSpPr>
          <p:spPr bwMode="auto">
            <a:xfrm>
              <a:off x="2208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0" name="Line 15"/>
            <p:cNvSpPr>
              <a:spLocks noChangeShapeType="1"/>
            </p:cNvSpPr>
            <p:nvPr/>
          </p:nvSpPr>
          <p:spPr bwMode="auto">
            <a:xfrm>
              <a:off x="1536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657600" y="4038600"/>
            <a:ext cx="1371600" cy="533400"/>
            <a:chOff x="2304" y="2544"/>
            <a:chExt cx="864" cy="336"/>
          </a:xfrm>
        </p:grpSpPr>
        <p:sp>
          <p:nvSpPr>
            <p:cNvPr id="12325" name="Rectangle 17"/>
            <p:cNvSpPr>
              <a:spLocks noChangeArrowheads="1"/>
            </p:cNvSpPr>
            <p:nvPr/>
          </p:nvSpPr>
          <p:spPr bwMode="auto">
            <a:xfrm>
              <a:off x="2592" y="2544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600" b="1">
                  <a:solidFill>
                    <a:srgbClr val="008080"/>
                  </a:solidFill>
                  <a:latin typeface="Times New Roman" pitchFamily="18" charset="0"/>
                </a:rPr>
                <a:t>30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2326" name="Line 18"/>
            <p:cNvSpPr>
              <a:spLocks noChangeShapeType="1"/>
            </p:cNvSpPr>
            <p:nvPr/>
          </p:nvSpPr>
          <p:spPr bwMode="auto">
            <a:xfrm>
              <a:off x="2976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7" name="Line 19"/>
            <p:cNvSpPr>
              <a:spLocks noChangeShapeType="1"/>
            </p:cNvSpPr>
            <p:nvPr/>
          </p:nvSpPr>
          <p:spPr bwMode="auto">
            <a:xfrm>
              <a:off x="2304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876800" y="4038600"/>
            <a:ext cx="1371600" cy="533400"/>
            <a:chOff x="3072" y="2544"/>
            <a:chExt cx="864" cy="336"/>
          </a:xfrm>
        </p:grpSpPr>
        <p:sp>
          <p:nvSpPr>
            <p:cNvPr id="12322" name="Rectangle 21"/>
            <p:cNvSpPr>
              <a:spLocks noChangeArrowheads="1"/>
            </p:cNvSpPr>
            <p:nvPr/>
          </p:nvSpPr>
          <p:spPr bwMode="auto">
            <a:xfrm>
              <a:off x="3360" y="2544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600" b="1">
                  <a:solidFill>
                    <a:srgbClr val="008080"/>
                  </a:solidFill>
                  <a:latin typeface="Times New Roman" pitchFamily="18" charset="0"/>
                </a:rPr>
                <a:t>75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2323" name="Line 22"/>
            <p:cNvSpPr>
              <a:spLocks noChangeShapeType="1"/>
            </p:cNvSpPr>
            <p:nvPr/>
          </p:nvSpPr>
          <p:spPr bwMode="auto">
            <a:xfrm>
              <a:off x="3744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Line 23"/>
            <p:cNvSpPr>
              <a:spLocks noChangeShapeType="1"/>
            </p:cNvSpPr>
            <p:nvPr/>
          </p:nvSpPr>
          <p:spPr bwMode="auto">
            <a:xfrm>
              <a:off x="3072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096000" y="4038600"/>
            <a:ext cx="1371600" cy="533400"/>
            <a:chOff x="3840" y="2544"/>
            <a:chExt cx="864" cy="336"/>
          </a:xfrm>
        </p:grpSpPr>
        <p:sp>
          <p:nvSpPr>
            <p:cNvPr id="12319" name="Rectangle 25"/>
            <p:cNvSpPr>
              <a:spLocks noChangeArrowheads="1"/>
            </p:cNvSpPr>
            <p:nvPr/>
          </p:nvSpPr>
          <p:spPr bwMode="auto">
            <a:xfrm>
              <a:off x="4128" y="2544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600" b="1">
                  <a:solidFill>
                    <a:srgbClr val="008080"/>
                  </a:solidFill>
                  <a:latin typeface="Times New Roman" pitchFamily="18" charset="0"/>
                </a:rPr>
                <a:t>42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2320" name="Line 26"/>
            <p:cNvSpPr>
              <a:spLocks noChangeShapeType="1"/>
            </p:cNvSpPr>
            <p:nvPr/>
          </p:nvSpPr>
          <p:spPr bwMode="auto">
            <a:xfrm>
              <a:off x="4512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27"/>
            <p:cNvSpPr>
              <a:spLocks noChangeShapeType="1"/>
            </p:cNvSpPr>
            <p:nvPr/>
          </p:nvSpPr>
          <p:spPr bwMode="auto">
            <a:xfrm>
              <a:off x="3840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7315200" y="4038600"/>
            <a:ext cx="1516063" cy="533400"/>
            <a:chOff x="4608" y="2544"/>
            <a:chExt cx="955" cy="336"/>
          </a:xfrm>
        </p:grpSpPr>
        <p:sp>
          <p:nvSpPr>
            <p:cNvPr id="12315" name="Rectangle 29"/>
            <p:cNvSpPr>
              <a:spLocks noChangeArrowheads="1"/>
            </p:cNvSpPr>
            <p:nvPr/>
          </p:nvSpPr>
          <p:spPr bwMode="auto">
            <a:xfrm>
              <a:off x="4896" y="2544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600" b="1">
                  <a:solidFill>
                    <a:srgbClr val="008080"/>
                  </a:solidFill>
                  <a:latin typeface="Times New Roman" pitchFamily="18" charset="0"/>
                </a:rPr>
                <a:t>56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2316" name="Line 30"/>
            <p:cNvSpPr>
              <a:spLocks noChangeShapeType="1"/>
            </p:cNvSpPr>
            <p:nvPr/>
          </p:nvSpPr>
          <p:spPr bwMode="auto">
            <a:xfrm>
              <a:off x="5280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Text Box 31"/>
            <p:cNvSpPr txBox="1">
              <a:spLocks noChangeArrowheads="1"/>
            </p:cNvSpPr>
            <p:nvPr/>
          </p:nvSpPr>
          <p:spPr bwMode="auto">
            <a:xfrm>
              <a:off x="5226" y="2553"/>
              <a:ext cx="33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8080"/>
                  </a:solidFill>
                  <a:latin typeface="Times New Roman" pitchFamily="18" charset="0"/>
                </a:rPr>
                <a:t>∧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2318" name="Line 32"/>
            <p:cNvSpPr>
              <a:spLocks noChangeShapeType="1"/>
            </p:cNvSpPr>
            <p:nvPr/>
          </p:nvSpPr>
          <p:spPr bwMode="auto">
            <a:xfrm>
              <a:off x="4608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1924050" y="4648200"/>
            <a:ext cx="438150" cy="990600"/>
            <a:chOff x="1212" y="2880"/>
            <a:chExt cx="276" cy="624"/>
          </a:xfrm>
        </p:grpSpPr>
        <p:sp>
          <p:nvSpPr>
            <p:cNvPr id="12313" name="Line 34"/>
            <p:cNvSpPr>
              <a:spLocks noChangeShapeType="1"/>
            </p:cNvSpPr>
            <p:nvPr/>
          </p:nvSpPr>
          <p:spPr bwMode="auto">
            <a:xfrm>
              <a:off x="1248" y="2880"/>
              <a:ext cx="0" cy="62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Text Box 35"/>
            <p:cNvSpPr txBox="1">
              <a:spLocks noChangeArrowheads="1"/>
            </p:cNvSpPr>
            <p:nvPr/>
          </p:nvSpPr>
          <p:spPr bwMode="auto">
            <a:xfrm>
              <a:off x="1212" y="3052"/>
              <a:ext cx="2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</a:rPr>
                <a:t>p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3124200" y="4648200"/>
            <a:ext cx="438150" cy="990600"/>
            <a:chOff x="1212" y="2880"/>
            <a:chExt cx="276" cy="624"/>
          </a:xfrm>
        </p:grpSpPr>
        <p:sp>
          <p:nvSpPr>
            <p:cNvPr id="12311" name="Line 37"/>
            <p:cNvSpPr>
              <a:spLocks noChangeShapeType="1"/>
            </p:cNvSpPr>
            <p:nvPr/>
          </p:nvSpPr>
          <p:spPr bwMode="auto">
            <a:xfrm>
              <a:off x="1248" y="2880"/>
              <a:ext cx="0" cy="62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Text Box 38"/>
            <p:cNvSpPr txBox="1">
              <a:spLocks noChangeArrowheads="1"/>
            </p:cNvSpPr>
            <p:nvPr/>
          </p:nvSpPr>
          <p:spPr bwMode="auto">
            <a:xfrm>
              <a:off x="1212" y="3052"/>
              <a:ext cx="2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</a:rPr>
                <a:t>p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4362450" y="4648200"/>
            <a:ext cx="438150" cy="990600"/>
            <a:chOff x="1212" y="2880"/>
            <a:chExt cx="276" cy="624"/>
          </a:xfrm>
        </p:grpSpPr>
        <p:sp>
          <p:nvSpPr>
            <p:cNvPr id="12309" name="Line 40"/>
            <p:cNvSpPr>
              <a:spLocks noChangeShapeType="1"/>
            </p:cNvSpPr>
            <p:nvPr/>
          </p:nvSpPr>
          <p:spPr bwMode="auto">
            <a:xfrm>
              <a:off x="1248" y="2880"/>
              <a:ext cx="0" cy="62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Text Box 41"/>
            <p:cNvSpPr txBox="1">
              <a:spLocks noChangeArrowheads="1"/>
            </p:cNvSpPr>
            <p:nvPr/>
          </p:nvSpPr>
          <p:spPr bwMode="auto">
            <a:xfrm>
              <a:off x="1212" y="3052"/>
              <a:ext cx="2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</a:rPr>
                <a:t>p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</p:grp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2863850" y="5867400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j</a:t>
            </a:r>
            <a:endParaRPr kumimoji="1" lang="en-US" altLang="zh-CN" sz="3600">
              <a:solidFill>
                <a:srgbClr val="FF00FF"/>
              </a:solidFill>
              <a:latin typeface="Times New Roman" pitchFamily="18" charset="0"/>
            </a:endParaRPr>
          </a:p>
        </p:txBody>
      </p:sp>
      <p:sp>
        <p:nvSpPr>
          <p:cNvPr id="20523" name="Text Box 43"/>
          <p:cNvSpPr txBox="1">
            <a:spLocks noChangeArrowheads="1"/>
          </p:cNvSpPr>
          <p:nvPr/>
        </p:nvSpPr>
        <p:spPr bwMode="auto">
          <a:xfrm>
            <a:off x="3321050" y="5902325"/>
            <a:ext cx="641350" cy="650875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1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3321050" y="5902325"/>
            <a:ext cx="641350" cy="650875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2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3321050" y="5902325"/>
            <a:ext cx="641350" cy="650875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3</a:t>
            </a:r>
            <a:endParaRPr kumimoji="1" lang="en-US" altLang="zh-CN" sz="3600">
              <a:latin typeface="Times New Roman" pitchFamily="18" charset="0"/>
            </a:endParaRPr>
          </a:p>
        </p:txBody>
      </p:sp>
      <p:sp useBgFill="1">
        <p:nvSpPr>
          <p:cNvPr id="20526" name="Rectangle 46"/>
          <p:cNvSpPr>
            <a:spLocks noChangeArrowheads="1"/>
          </p:cNvSpPr>
          <p:nvPr/>
        </p:nvSpPr>
        <p:spPr bwMode="auto">
          <a:xfrm>
            <a:off x="1828800" y="4648200"/>
            <a:ext cx="457200" cy="1143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0527" name="Rectangle 47"/>
          <p:cNvSpPr>
            <a:spLocks noChangeArrowheads="1"/>
          </p:cNvSpPr>
          <p:nvPr/>
        </p:nvSpPr>
        <p:spPr bwMode="auto">
          <a:xfrm>
            <a:off x="3048000" y="4648200"/>
            <a:ext cx="457200" cy="1143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7" name="Text Box 48"/>
          <p:cNvSpPr txBox="1">
            <a:spLocks noChangeArrowheads="1"/>
          </p:cNvSpPr>
          <p:nvPr/>
        </p:nvSpPr>
        <p:spPr bwMode="auto">
          <a:xfrm>
            <a:off x="4067175" y="3141663"/>
            <a:ext cx="1028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i = 3</a:t>
            </a:r>
            <a:endParaRPr kumimoji="1" lang="en-US" altLang="zh-CN" sz="3600">
              <a:solidFill>
                <a:srgbClr val="FF00FF"/>
              </a:solidFill>
              <a:latin typeface="Times New Roman" pitchFamily="18" charset="0"/>
            </a:endParaRPr>
          </a:p>
        </p:txBody>
      </p:sp>
      <p:sp>
        <p:nvSpPr>
          <p:cNvPr id="12308" name="Text Box 49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8401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1. GetElem(L, i, &amp;e)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取第</a:t>
            </a:r>
            <a:r>
              <a:rPr kumimoji="1" lang="en-US" altLang="zh-CN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个数据元素</a:t>
            </a:r>
            <a:endParaRPr kumimoji="1" lang="zh-CN" altLang="en-US" sz="36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2" grpId="0" autoUpdateAnimBg="0"/>
      <p:bldP spid="20523" grpId="0" animBg="1" autoUpdateAnimBg="0"/>
      <p:bldP spid="20524" grpId="0" animBg="1" autoUpdateAnimBg="0"/>
      <p:bldP spid="20525" grpId="0" animBg="1" autoUpdateAnimBg="0"/>
      <p:bldP spid="20526" grpId="0" animBg="1"/>
      <p:bldP spid="2052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6200" y="76200"/>
            <a:ext cx="9601200" cy="673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Status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 GetElem_L(LinkList L, 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int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 i, ElemType 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&amp;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e) 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{</a:t>
            </a:r>
            <a:endParaRPr kumimoji="1" lang="en-US" altLang="zh-CN" sz="3200">
              <a:solidFill>
                <a:srgbClr val="000099"/>
              </a:solidFill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   // L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是带头结点的链表的头指针，以 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e 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返回第 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个元素</a:t>
            </a:r>
            <a:endParaRPr kumimoji="1" lang="zh-CN" altLang="en-US" sz="3200" b="1">
              <a:solidFill>
                <a:srgbClr val="000099"/>
              </a:solidFill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}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 // GetElem_L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533400" y="1828800"/>
            <a:ext cx="8026400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while (p &amp;&amp; j&lt;i)  { p = p-&gt;next;  ++j;  }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      //</a:t>
            </a:r>
            <a:r>
              <a:rPr kumimoji="1"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顺指针向后查找，直到 </a:t>
            </a:r>
            <a:r>
              <a:rPr kumimoji="1"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指向第 </a:t>
            </a:r>
            <a:r>
              <a:rPr kumimoji="1"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 </a:t>
            </a: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个元素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或 </a:t>
            </a:r>
            <a:r>
              <a:rPr kumimoji="1"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为空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33400" y="3657600"/>
            <a:ext cx="76200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if</a:t>
            </a:r>
            <a:r>
              <a:rPr kumimoji="1" lang="en-US" altLang="zh-CN" sz="3200">
                <a:solidFill>
                  <a:srgbClr val="008080"/>
                </a:solidFill>
                <a:latin typeface="Times New Roman" pitchFamily="18" charset="0"/>
              </a:rPr>
              <a:t> ( </a:t>
            </a:r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!</a:t>
            </a:r>
            <a:r>
              <a:rPr kumimoji="1" lang="en-US" altLang="zh-CN" sz="3200">
                <a:solidFill>
                  <a:srgbClr val="008080"/>
                </a:solidFill>
                <a:latin typeface="Times New Roman" pitchFamily="18" charset="0"/>
              </a:rPr>
              <a:t>p )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>
                <a:solidFill>
                  <a:srgbClr val="008080"/>
                </a:solidFill>
                <a:latin typeface="Times New Roman" pitchFamily="18" charset="0"/>
              </a:rPr>
              <a:t>    </a:t>
            </a:r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return</a:t>
            </a:r>
            <a:r>
              <a:rPr kumimoji="1" lang="en-US" altLang="zh-CN" sz="3200">
                <a:solidFill>
                  <a:srgbClr val="008080"/>
                </a:solidFill>
                <a:latin typeface="Times New Roman" pitchFamily="18" charset="0"/>
              </a:rPr>
              <a:t> ERROR;      </a:t>
            </a:r>
            <a:r>
              <a:rPr kumimoji="1" lang="en-US" altLang="zh-CN" sz="2000">
                <a:solidFill>
                  <a:srgbClr val="008080"/>
                </a:solidFill>
                <a:latin typeface="Times New Roman" pitchFamily="18" charset="0"/>
              </a:rPr>
              <a:t>//  </a:t>
            </a:r>
            <a:r>
              <a:rPr kumimoji="1" lang="zh-CN" altLang="en-US" sz="3200" b="1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第 </a:t>
            </a:r>
            <a:r>
              <a:rPr kumimoji="1" lang="en-US" altLang="zh-CN" sz="3200" b="1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i </a:t>
            </a:r>
            <a:r>
              <a:rPr kumimoji="1" lang="zh-CN" altLang="en-US" sz="3200" b="1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个元素不存在</a:t>
            </a:r>
            <a:endParaRPr kumimoji="1" lang="zh-CN" altLang="en-US" sz="320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e = p-&gt;data;                 </a:t>
            </a:r>
            <a:r>
              <a:rPr kumimoji="1" lang="en-US" altLang="zh-CN" sz="2000">
                <a:solidFill>
                  <a:srgbClr val="660033"/>
                </a:solidFill>
                <a:latin typeface="Times New Roman" pitchFamily="18" charset="0"/>
              </a:rPr>
              <a:t>//  </a:t>
            </a:r>
            <a:r>
              <a:rPr kumimoji="1" lang="zh-CN" altLang="en-US" sz="32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取得第 </a:t>
            </a:r>
            <a:r>
              <a:rPr kumimoji="1" lang="en-US" altLang="zh-CN" sz="32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i </a:t>
            </a:r>
            <a:r>
              <a:rPr kumimoji="1" lang="zh-CN" altLang="en-US" sz="32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个元素</a:t>
            </a:r>
            <a:endParaRPr kumimoji="1" lang="zh-CN" altLang="en-US" sz="2000">
              <a:solidFill>
                <a:srgbClr val="660033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return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 OK;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33400" y="1219200"/>
            <a:ext cx="8482013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p = L-&gt;next;   j = 1;  </a:t>
            </a:r>
            <a:r>
              <a:rPr kumimoji="1" lang="en-US" altLang="zh-CN" sz="2000">
                <a:solidFill>
                  <a:srgbClr val="660033"/>
                </a:solidFill>
                <a:latin typeface="Times New Roman" pitchFamily="18" charset="0"/>
              </a:rPr>
              <a:t>// </a:t>
            </a:r>
            <a:r>
              <a:rPr kumimoji="1" lang="en-US" altLang="zh-CN" sz="28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sz="28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指向第一个结点，</a:t>
            </a:r>
            <a:r>
              <a:rPr kumimoji="1" lang="en-US" altLang="zh-CN" sz="28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kumimoji="1" lang="zh-CN" altLang="en-US" sz="28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为计数器</a:t>
            </a:r>
            <a:endParaRPr kumimoji="1" lang="zh-CN" altLang="en-US" sz="2000" b="1">
              <a:solidFill>
                <a:srgbClr val="660033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900113" y="3716338"/>
            <a:ext cx="1873250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FF"/>
                </a:solidFill>
              </a:rPr>
              <a:t>(</a:t>
            </a:r>
            <a:r>
              <a:rPr kumimoji="1" lang="en-US" altLang="zh-CN" sz="3200" b="1" dirty="0">
                <a:solidFill>
                  <a:srgbClr val="FF00FF"/>
                </a:solidFill>
              </a:rPr>
              <a:t>!</a:t>
            </a:r>
            <a:r>
              <a:rPr kumimoji="1" lang="en-US" altLang="zh-CN" sz="3200" dirty="0">
                <a:solidFill>
                  <a:srgbClr val="FF00FF"/>
                </a:solidFill>
              </a:rPr>
              <a:t>p || </a:t>
            </a:r>
            <a:r>
              <a:rPr kumimoji="1" lang="en-US" altLang="zh-CN" sz="3200" dirty="0" smtClean="0">
                <a:solidFill>
                  <a:srgbClr val="FF00FF"/>
                </a:solidFill>
              </a:rPr>
              <a:t>j&gt;</a:t>
            </a:r>
            <a:r>
              <a:rPr kumimoji="1" lang="en-US" altLang="zh-CN" sz="3200" dirty="0" err="1" smtClean="0">
                <a:solidFill>
                  <a:srgbClr val="FF00FF"/>
                </a:solidFill>
              </a:rPr>
              <a:t>i</a:t>
            </a:r>
            <a:r>
              <a:rPr kumimoji="1" lang="en-US" altLang="zh-CN" sz="3200" dirty="0" smtClean="0">
                <a:solidFill>
                  <a:srgbClr val="FF00FF"/>
                </a:solidFill>
              </a:rPr>
              <a:t> </a:t>
            </a:r>
            <a:r>
              <a:rPr lang="en-US" altLang="zh-CN" sz="3200" dirty="0">
                <a:solidFill>
                  <a:srgbClr val="FF00FF"/>
                </a:solidFill>
              </a:rPr>
              <a:t>)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859338" y="2949575"/>
            <a:ext cx="2889250" cy="1430338"/>
            <a:chOff x="3061" y="1858"/>
            <a:chExt cx="1820" cy="901"/>
          </a:xfrm>
        </p:grpSpPr>
        <p:sp>
          <p:nvSpPr>
            <p:cNvPr id="13322" name="Rectangle 14"/>
            <p:cNvSpPr>
              <a:spLocks noChangeArrowheads="1"/>
            </p:cNvSpPr>
            <p:nvPr/>
          </p:nvSpPr>
          <p:spPr bwMode="auto">
            <a:xfrm>
              <a:off x="3424" y="2215"/>
              <a:ext cx="576" cy="33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zh-CN" altLang="zh-CN" sz="3600">
                <a:latin typeface="Times New Roman" pitchFamily="18" charset="0"/>
              </a:endParaRPr>
            </a:p>
          </p:txBody>
        </p:sp>
        <p:sp>
          <p:nvSpPr>
            <p:cNvPr id="13323" name="Line 15"/>
            <p:cNvSpPr>
              <a:spLocks noChangeShapeType="1"/>
            </p:cNvSpPr>
            <p:nvPr/>
          </p:nvSpPr>
          <p:spPr bwMode="auto">
            <a:xfrm>
              <a:off x="3808" y="2215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4" name="Text Box 16"/>
            <p:cNvSpPr txBox="1">
              <a:spLocks noChangeArrowheads="1"/>
            </p:cNvSpPr>
            <p:nvPr/>
          </p:nvSpPr>
          <p:spPr bwMode="auto">
            <a:xfrm>
              <a:off x="3061" y="1942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L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3325" name="Arc 17"/>
            <p:cNvSpPr>
              <a:spLocks/>
            </p:cNvSpPr>
            <p:nvPr/>
          </p:nvSpPr>
          <p:spPr bwMode="auto">
            <a:xfrm rot="-10459146">
              <a:off x="3299" y="1888"/>
              <a:ext cx="363" cy="516"/>
            </a:xfrm>
            <a:custGeom>
              <a:avLst/>
              <a:gdLst>
                <a:gd name="T0" fmla="*/ 193 w 18119"/>
                <a:gd name="T1" fmla="*/ 0 h 19336"/>
                <a:gd name="T2" fmla="*/ 363 w 18119"/>
                <a:gd name="T3" fmla="*/ 202 h 19336"/>
                <a:gd name="T4" fmla="*/ 0 w 18119"/>
                <a:gd name="T5" fmla="*/ 516 h 19336"/>
                <a:gd name="T6" fmla="*/ 0 60000 65536"/>
                <a:gd name="T7" fmla="*/ 0 60000 65536"/>
                <a:gd name="T8" fmla="*/ 0 60000 65536"/>
                <a:gd name="T9" fmla="*/ 0 w 18119"/>
                <a:gd name="T10" fmla="*/ 0 h 19336"/>
                <a:gd name="T11" fmla="*/ 18119 w 18119"/>
                <a:gd name="T12" fmla="*/ 19336 h 19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19" h="19336" fill="none" extrusionOk="0">
                  <a:moveTo>
                    <a:pt x="9627" y="0"/>
                  </a:moveTo>
                  <a:cubicBezTo>
                    <a:pt x="13084" y="1721"/>
                    <a:pt x="16017" y="4338"/>
                    <a:pt x="18119" y="7577"/>
                  </a:cubicBezTo>
                </a:path>
                <a:path w="18119" h="19336" stroke="0" extrusionOk="0">
                  <a:moveTo>
                    <a:pt x="9627" y="0"/>
                  </a:moveTo>
                  <a:cubicBezTo>
                    <a:pt x="13084" y="1721"/>
                    <a:pt x="16017" y="4338"/>
                    <a:pt x="18119" y="7577"/>
                  </a:cubicBezTo>
                  <a:lnTo>
                    <a:pt x="0" y="19336"/>
                  </a:lnTo>
                  <a:close/>
                </a:path>
              </a:pathLst>
            </a:custGeom>
            <a:noFill/>
            <a:ln w="31750">
              <a:solidFill>
                <a:srgbClr val="000099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Text Box 19"/>
            <p:cNvSpPr txBox="1">
              <a:spLocks noChangeArrowheads="1"/>
            </p:cNvSpPr>
            <p:nvPr/>
          </p:nvSpPr>
          <p:spPr bwMode="auto">
            <a:xfrm>
              <a:off x="4241" y="2432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p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3327" name="Text Box 20"/>
            <p:cNvSpPr txBox="1">
              <a:spLocks noChangeArrowheads="1"/>
            </p:cNvSpPr>
            <p:nvPr/>
          </p:nvSpPr>
          <p:spPr bwMode="auto">
            <a:xfrm>
              <a:off x="3878" y="1858"/>
              <a:ext cx="58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solidFill>
                    <a:srgbClr val="0066FF"/>
                  </a:solidFill>
                  <a:latin typeface="Times New Roman" pitchFamily="18" charset="0"/>
                </a:rPr>
                <a:t>i = 0</a:t>
              </a:r>
              <a:endParaRPr kumimoji="1" lang="en-US" altLang="zh-CN" sz="320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3923" y="2205"/>
              <a:ext cx="958" cy="336"/>
              <a:chOff x="4608" y="2544"/>
              <a:chExt cx="958" cy="336"/>
            </a:xfrm>
          </p:grpSpPr>
          <p:sp>
            <p:nvSpPr>
              <p:cNvPr id="13329" name="Rectangle 22"/>
              <p:cNvSpPr>
                <a:spLocks noChangeArrowheads="1"/>
              </p:cNvSpPr>
              <p:nvPr/>
            </p:nvSpPr>
            <p:spPr bwMode="auto">
              <a:xfrm>
                <a:off x="4896" y="2544"/>
                <a:ext cx="576" cy="336"/>
              </a:xfrm>
              <a:prstGeom prst="rect">
                <a:avLst/>
              </a:prstGeom>
              <a:solidFill>
                <a:srgbClr val="CCFFFF">
                  <a:alpha val="50195"/>
                </a:srgbClr>
              </a:solidFill>
              <a:ln w="254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3200" b="1">
                    <a:solidFill>
                      <a:srgbClr val="008080"/>
                    </a:solidFill>
                    <a:latin typeface="Times New Roman" pitchFamily="18" charset="0"/>
                  </a:rPr>
                  <a:t>56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3330" name="Line 23"/>
              <p:cNvSpPr>
                <a:spLocks noChangeShapeType="1"/>
              </p:cNvSpPr>
              <p:nvPr/>
            </p:nvSpPr>
            <p:spPr bwMode="auto">
              <a:xfrm>
                <a:off x="5280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Text Box 24"/>
              <p:cNvSpPr txBox="1">
                <a:spLocks noChangeArrowheads="1"/>
              </p:cNvSpPr>
              <p:nvPr/>
            </p:nvSpPr>
            <p:spPr bwMode="auto">
              <a:xfrm>
                <a:off x="5226" y="2553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rgbClr val="008080"/>
                    </a:solidFill>
                    <a:latin typeface="Times New Roman" pitchFamily="18" charset="0"/>
                  </a:rPr>
                  <a:t>∧</a:t>
                </a:r>
                <a:endParaRPr kumimoji="1" lang="en-US" altLang="zh-CN" sz="3600">
                  <a:latin typeface="Times New Roman" pitchFamily="18" charset="0"/>
                </a:endParaRPr>
              </a:p>
            </p:txBody>
          </p:sp>
          <p:sp>
            <p:nvSpPr>
              <p:cNvPr id="13332" name="Line 25"/>
              <p:cNvSpPr>
                <a:spLocks noChangeShapeType="1"/>
              </p:cNvSpPr>
              <p:nvPr/>
            </p:nvSpPr>
            <p:spPr bwMode="auto">
              <a:xfrm>
                <a:off x="4608" y="2736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8080"/>
                </a:solidFill>
                <a:round/>
                <a:headEnd type="oval" w="sm" len="sm"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utoUpdateAnimBg="0"/>
      <p:bldP spid="24583" grpId="0" autoUpdateAnimBg="0"/>
      <p:bldP spid="24581" grpId="0" autoUpdateAnimBg="0"/>
      <p:bldP spid="2458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84213" y="3357563"/>
            <a:ext cx="783431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因此，查找第 </a:t>
            </a: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i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个数据元素的基本操作为：</a:t>
            </a:r>
          </a:p>
          <a:p>
            <a:pPr>
              <a:lnSpc>
                <a:spcPct val="125000"/>
              </a:lnSpc>
            </a:pP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     </a:t>
            </a:r>
            <a:r>
              <a:rPr kumimoji="1" lang="zh-CN" altLang="en-US" sz="3200" b="1">
                <a:solidFill>
                  <a:srgbClr val="FF00FF"/>
                </a:solidFill>
                <a:latin typeface="Times New Roman" pitchFamily="18" charset="0"/>
                <a:ea typeface="隶书" pitchFamily="49" charset="-122"/>
              </a:rPr>
              <a:t>移动指针，比较 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  <a:ea typeface="隶书" pitchFamily="49" charset="-122"/>
              </a:rPr>
              <a:t>j </a:t>
            </a:r>
            <a:r>
              <a:rPr kumimoji="1" lang="zh-CN" altLang="en-US" sz="3200" b="1">
                <a:solidFill>
                  <a:srgbClr val="FF00FF"/>
                </a:solidFill>
                <a:latin typeface="Times New Roman" pitchFamily="18" charset="0"/>
                <a:ea typeface="隶书" pitchFamily="49" charset="-122"/>
              </a:rPr>
              <a:t>和 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81692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2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对单链表的存取需要采用</a:t>
            </a:r>
            <a:r>
              <a:rPr kumimoji="1" lang="zh-CN" altLang="en-US" sz="32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顺序</a:t>
            </a:r>
            <a:r>
              <a:rPr kumimoji="1" lang="zh-CN" altLang="en-US" sz="32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查找</a:t>
            </a:r>
            <a:r>
              <a:rPr kumimoji="1" lang="zh-CN" altLang="en-US" sz="3200" b="1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2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方式进行，为找第 </a:t>
            </a:r>
            <a:r>
              <a:rPr kumimoji="1" lang="en-US" altLang="zh-CN" sz="3200" b="1" dirty="0" err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2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个数据元素，必须先找到第 </a:t>
            </a:r>
            <a:r>
              <a:rPr kumimoji="1" lang="en-US" altLang="zh-CN" sz="32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i-1 </a:t>
            </a:r>
            <a:r>
              <a:rPr kumimoji="1" lang="zh-CN" altLang="en-US" sz="32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个数据元素。</a:t>
            </a:r>
            <a:endParaRPr kumimoji="1" lang="zh-CN" altLang="en-US" sz="3200" dirty="0">
              <a:latin typeface="Times New Roman" pitchFamily="18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27088" y="4724400"/>
            <a:ext cx="7848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200" b="1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令指针 </a:t>
            </a:r>
            <a:r>
              <a:rPr kumimoji="1"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3200" b="1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200" b="1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始终</a:t>
            </a:r>
            <a:r>
              <a:rPr kumimoji="1"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指向</a:t>
            </a:r>
            <a:r>
              <a:rPr kumimoji="1" lang="zh-CN" altLang="en-US" sz="3200" b="1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线性表中第 </a:t>
            </a:r>
            <a:r>
              <a:rPr kumimoji="1"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kumimoji="1" lang="en-US" altLang="zh-CN" sz="3200" b="1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200" b="1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个数据元素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38200" y="457200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分析总结：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2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0225" y="381000"/>
            <a:ext cx="53117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663300"/>
                </a:solidFill>
                <a:latin typeface="Times New Roman" pitchFamily="18" charset="0"/>
                <a:ea typeface="隶书" pitchFamily="49" charset="-122"/>
              </a:rPr>
              <a:t>三、单链表操作的实现</a:t>
            </a:r>
            <a:endParaRPr kumimoji="1" lang="zh-CN" altLang="en-US" sz="4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017588" y="1371600"/>
            <a:ext cx="8020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1. GetElem(L, i, &amp;e)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取第</a:t>
            </a:r>
            <a:r>
              <a:rPr kumimoji="1" lang="en-US" altLang="zh-CN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个数据元素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60438" y="2286000"/>
            <a:ext cx="761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2. ListInsert(&amp;L, i, e)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插入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数据元素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960438" y="3200400"/>
            <a:ext cx="8045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3. ListDelete(&amp;L, i, &amp;e)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删除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数据元素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960438" y="4114800"/>
            <a:ext cx="779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4. ClearList(&amp;L)  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重置线性表为空表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960438" y="5029200"/>
            <a:ext cx="7508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5. CreateList(&amp;L, n)</a:t>
            </a:r>
          </a:p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               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//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生成含 </a:t>
            </a:r>
            <a:r>
              <a:rPr kumimoji="1" lang="en-US" altLang="zh-CN" sz="3200" b="1" i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个数据元素的链表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15368" name="Freeform 8"/>
          <p:cNvSpPr>
            <a:spLocks/>
          </p:cNvSpPr>
          <p:nvPr/>
        </p:nvSpPr>
        <p:spPr bwMode="auto">
          <a:xfrm>
            <a:off x="755650" y="2060575"/>
            <a:ext cx="387350" cy="573088"/>
          </a:xfrm>
          <a:custGeom>
            <a:avLst/>
            <a:gdLst>
              <a:gd name="T0" fmla="*/ 0 w 224"/>
              <a:gd name="T1" fmla="*/ 106 h 192"/>
              <a:gd name="T2" fmla="*/ 107 w 224"/>
              <a:gd name="T3" fmla="*/ 192 h 192"/>
              <a:gd name="T4" fmla="*/ 171 w 224"/>
              <a:gd name="T5" fmla="*/ 64 h 192"/>
              <a:gd name="T6" fmla="*/ 224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71600" y="4572000"/>
            <a:ext cx="1981200" cy="609600"/>
            <a:chOff x="864" y="2880"/>
            <a:chExt cx="1248" cy="384"/>
          </a:xfrm>
        </p:grpSpPr>
        <p:sp>
          <p:nvSpPr>
            <p:cNvPr id="16404" name="Rectangle 3"/>
            <p:cNvSpPr>
              <a:spLocks noChangeArrowheads="1"/>
            </p:cNvSpPr>
            <p:nvPr/>
          </p:nvSpPr>
          <p:spPr bwMode="auto">
            <a:xfrm>
              <a:off x="1440" y="2880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600" b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="1" baseline="-25000">
                  <a:solidFill>
                    <a:srgbClr val="000099"/>
                  </a:solidFill>
                  <a:latin typeface="Times New Roman" pitchFamily="18" charset="0"/>
                </a:rPr>
                <a:t>i-1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6405" name="Line 4"/>
            <p:cNvSpPr>
              <a:spLocks noChangeShapeType="1"/>
            </p:cNvSpPr>
            <p:nvPr/>
          </p:nvSpPr>
          <p:spPr bwMode="auto">
            <a:xfrm>
              <a:off x="1920" y="2880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Line 5"/>
            <p:cNvSpPr>
              <a:spLocks noChangeShapeType="1"/>
            </p:cNvSpPr>
            <p:nvPr/>
          </p:nvSpPr>
          <p:spPr bwMode="auto">
            <a:xfrm>
              <a:off x="864" y="3072"/>
              <a:ext cx="576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927100" y="2352675"/>
            <a:ext cx="6511925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600">
                <a:latin typeface="Times New Roman" pitchFamily="18" charset="0"/>
              </a:rPr>
              <a:t> </a:t>
            </a:r>
            <a:r>
              <a:rPr kumimoji="1" lang="zh-CN" altLang="en-US" sz="3600" b="1">
                <a:solidFill>
                  <a:srgbClr val="000099"/>
                </a:solidFill>
                <a:latin typeface="Times New Roman" pitchFamily="18" charset="0"/>
              </a:rPr>
              <a:t>有序对 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</a:rPr>
              <a:t>&lt;a</a:t>
            </a:r>
            <a:r>
              <a:rPr kumimoji="1" lang="en-US" altLang="zh-CN" sz="3600" b="1" baseline="-25000">
                <a:solidFill>
                  <a:srgbClr val="000099"/>
                </a:solidFill>
                <a:latin typeface="Times New Roman" pitchFamily="18" charset="0"/>
              </a:rPr>
              <a:t>i-1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</a:rPr>
              <a:t>, a</a:t>
            </a:r>
            <a:r>
              <a:rPr kumimoji="1" lang="en-US" altLang="zh-CN" sz="3600" b="1" baseline="-25000">
                <a:solidFill>
                  <a:srgbClr val="000099"/>
                </a:solidFill>
                <a:latin typeface="Times New Roman" pitchFamily="18" charset="0"/>
              </a:rPr>
              <a:t>i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</a:rPr>
              <a:t>&gt;</a:t>
            </a:r>
          </a:p>
          <a:p>
            <a:pPr>
              <a:lnSpc>
                <a:spcPct val="140000"/>
              </a:lnSpc>
            </a:pP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</a:rPr>
              <a:t>             </a:t>
            </a:r>
            <a:r>
              <a:rPr kumimoji="1" lang="zh-CN" altLang="en-US" sz="3600" b="1">
                <a:solidFill>
                  <a:srgbClr val="000099"/>
                </a:solidFill>
                <a:latin typeface="Times New Roman" pitchFamily="18" charset="0"/>
              </a:rPr>
              <a:t>改变为 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</a:rPr>
              <a:t>&lt;a</a:t>
            </a:r>
            <a:r>
              <a:rPr kumimoji="1" lang="en-US" altLang="zh-CN" sz="3600" b="1" baseline="-25000">
                <a:solidFill>
                  <a:srgbClr val="000099"/>
                </a:solidFill>
                <a:latin typeface="Times New Roman" pitchFamily="18" charset="0"/>
              </a:rPr>
              <a:t>i-1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</a:rPr>
              <a:t>,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e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</a:rPr>
              <a:t>&gt; </a:t>
            </a:r>
            <a:r>
              <a:rPr kumimoji="1" lang="zh-CN" altLang="en-US" sz="3600" b="1">
                <a:solidFill>
                  <a:srgbClr val="000099"/>
                </a:solidFill>
                <a:latin typeface="Times New Roman" pitchFamily="18" charset="0"/>
              </a:rPr>
              <a:t>和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</a:rPr>
              <a:t>&lt;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e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</a:rPr>
              <a:t>, a</a:t>
            </a:r>
            <a:r>
              <a:rPr kumimoji="1" lang="en-US" altLang="zh-CN" sz="3600" b="1" baseline="-25000">
                <a:solidFill>
                  <a:srgbClr val="000099"/>
                </a:solidFill>
                <a:latin typeface="Times New Roman" pitchFamily="18" charset="0"/>
              </a:rPr>
              <a:t>i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</a:rPr>
              <a:t>&gt;</a:t>
            </a:r>
            <a:endParaRPr kumimoji="1" lang="en-US" altLang="zh-CN" sz="3600">
              <a:latin typeface="Times New Roman" pitchFamily="18" charset="0"/>
            </a:endParaRPr>
          </a:p>
          <a:p>
            <a:endParaRPr kumimoji="1" lang="en-US" altLang="zh-CN" sz="3600">
              <a:latin typeface="Times New Roman" pitchFamily="18" charset="0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038600" y="5715000"/>
            <a:ext cx="1066800" cy="609600"/>
            <a:chOff x="2544" y="3600"/>
            <a:chExt cx="672" cy="384"/>
          </a:xfrm>
        </p:grpSpPr>
        <p:sp>
          <p:nvSpPr>
            <p:cNvPr id="16402" name="Rectangle 8"/>
            <p:cNvSpPr>
              <a:spLocks noChangeArrowheads="1"/>
            </p:cNvSpPr>
            <p:nvPr/>
          </p:nvSpPr>
          <p:spPr bwMode="auto">
            <a:xfrm>
              <a:off x="2544" y="3600"/>
              <a:ext cx="672" cy="384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</a:rPr>
                <a:t> e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6403" name="Line 9"/>
            <p:cNvSpPr>
              <a:spLocks noChangeShapeType="1"/>
            </p:cNvSpPr>
            <p:nvPr/>
          </p:nvSpPr>
          <p:spPr bwMode="auto">
            <a:xfrm>
              <a:off x="3024" y="3600"/>
              <a:ext cx="0" cy="384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200400" y="4572000"/>
            <a:ext cx="3886200" cy="609600"/>
            <a:chOff x="2016" y="2880"/>
            <a:chExt cx="2448" cy="384"/>
          </a:xfrm>
        </p:grpSpPr>
        <p:sp>
          <p:nvSpPr>
            <p:cNvPr id="16398" name="Line 11"/>
            <p:cNvSpPr>
              <a:spLocks noChangeShapeType="1"/>
            </p:cNvSpPr>
            <p:nvPr/>
          </p:nvSpPr>
          <p:spPr bwMode="auto">
            <a:xfrm>
              <a:off x="2016" y="3072"/>
              <a:ext cx="1344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3360" y="2880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600" b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="1" baseline="-25000">
                  <a:solidFill>
                    <a:srgbClr val="000099"/>
                  </a:solidFill>
                  <a:latin typeface="Times New Roman" pitchFamily="18" charset="0"/>
                </a:rPr>
                <a:t>i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6400" name="Line 13"/>
            <p:cNvSpPr>
              <a:spLocks noChangeShapeType="1"/>
            </p:cNvSpPr>
            <p:nvPr/>
          </p:nvSpPr>
          <p:spPr bwMode="auto">
            <a:xfrm>
              <a:off x="3840" y="2880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1" name="Line 14"/>
            <p:cNvSpPr>
              <a:spLocks noChangeShapeType="1"/>
            </p:cNvSpPr>
            <p:nvPr/>
          </p:nvSpPr>
          <p:spPr bwMode="auto">
            <a:xfrm>
              <a:off x="3936" y="3072"/>
              <a:ext cx="528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26639" name="Rectangle 15"/>
          <p:cNvSpPr>
            <a:spLocks noChangeArrowheads="1"/>
          </p:cNvSpPr>
          <p:nvPr/>
        </p:nvSpPr>
        <p:spPr bwMode="auto">
          <a:xfrm>
            <a:off x="3124200" y="4724400"/>
            <a:ext cx="22098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286000" y="4572000"/>
            <a:ext cx="1066800" cy="609600"/>
            <a:chOff x="1440" y="3504"/>
            <a:chExt cx="672" cy="384"/>
          </a:xfrm>
        </p:grpSpPr>
        <p:sp>
          <p:nvSpPr>
            <p:cNvPr id="16396" name="Rectangle 17"/>
            <p:cNvSpPr>
              <a:spLocks noChangeArrowheads="1"/>
            </p:cNvSpPr>
            <p:nvPr/>
          </p:nvSpPr>
          <p:spPr bwMode="auto">
            <a:xfrm>
              <a:off x="1440" y="3504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600" b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="1" baseline="-25000">
                  <a:solidFill>
                    <a:srgbClr val="000099"/>
                  </a:solidFill>
                  <a:latin typeface="Times New Roman" pitchFamily="18" charset="0"/>
                </a:rPr>
                <a:t>i-1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6397" name="Line 18"/>
            <p:cNvSpPr>
              <a:spLocks noChangeShapeType="1"/>
            </p:cNvSpPr>
            <p:nvPr/>
          </p:nvSpPr>
          <p:spPr bwMode="auto">
            <a:xfrm>
              <a:off x="1920" y="3504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26643" name="AutoShape 19"/>
          <p:cNvCxnSpPr>
            <a:cxnSpLocks noChangeShapeType="1"/>
            <a:stCxn id="16396" idx="3"/>
            <a:endCxn id="16402" idx="1"/>
          </p:cNvCxnSpPr>
          <p:nvPr/>
        </p:nvCxnSpPr>
        <p:spPr bwMode="auto">
          <a:xfrm>
            <a:off x="3363913" y="4876800"/>
            <a:ext cx="661987" cy="1143000"/>
          </a:xfrm>
          <a:prstGeom prst="bentConnector3">
            <a:avLst>
              <a:gd name="adj1" fmla="val 50120"/>
            </a:avLst>
          </a:prstGeom>
          <a:noFill/>
          <a:ln w="31750">
            <a:solidFill>
              <a:srgbClr val="008080"/>
            </a:solidFill>
            <a:miter lim="800000"/>
            <a:headEnd type="oval" w="sm" len="sm"/>
            <a:tailEnd type="triangle" w="med" len="lg"/>
          </a:ln>
        </p:spPr>
      </p:cxnSp>
      <p:cxnSp>
        <p:nvCxnSpPr>
          <p:cNvPr id="26644" name="AutoShape 20"/>
          <p:cNvCxnSpPr>
            <a:cxnSpLocks noChangeShapeType="1"/>
            <a:stCxn id="16402" idx="3"/>
            <a:endCxn id="16399" idx="2"/>
          </p:cNvCxnSpPr>
          <p:nvPr/>
        </p:nvCxnSpPr>
        <p:spPr bwMode="auto">
          <a:xfrm flipV="1">
            <a:off x="5118100" y="5192713"/>
            <a:ext cx="749300" cy="827087"/>
          </a:xfrm>
          <a:prstGeom prst="bentConnector2">
            <a:avLst/>
          </a:prstGeom>
          <a:noFill/>
          <a:ln w="31750">
            <a:solidFill>
              <a:srgbClr val="008080"/>
            </a:solidFill>
            <a:miter lim="800000"/>
            <a:headEnd type="oval" w="sm" len="sm"/>
            <a:tailEnd type="triangle" w="med" len="lg"/>
          </a:ln>
        </p:spPr>
      </p:cxnSp>
      <p:sp>
        <p:nvSpPr>
          <p:cNvPr id="16394" name="Text Box 2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7927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2. ListInsert(&amp;L, i, e)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插入</a:t>
            </a:r>
            <a:r>
              <a:rPr kumimoji="1" lang="zh-CN" altLang="en-US" sz="36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数据元素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16395" name="Text Box 22"/>
          <p:cNvSpPr txBox="1">
            <a:spLocks noChangeArrowheads="1"/>
          </p:cNvSpPr>
          <p:nvPr/>
        </p:nvSpPr>
        <p:spPr bwMode="auto">
          <a:xfrm>
            <a:off x="762000" y="1447800"/>
            <a:ext cx="632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算法实现过程分析</a:t>
            </a:r>
            <a:r>
              <a:rPr kumimoji="1" lang="en-US" altLang="zh-CN" sz="3600">
                <a:latin typeface="Times New Roman" pitchFamily="18" charset="0"/>
              </a:rPr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utoUpdateAnimBg="0"/>
      <p:bldP spid="2663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49275" y="3733800"/>
            <a:ext cx="82359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因此，在单链表中第 </a:t>
            </a:r>
            <a:r>
              <a:rPr kumimoji="1" lang="en-US" altLang="zh-CN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i </a:t>
            </a:r>
            <a:r>
              <a:rPr kumimoji="1" lang="zh-CN" altLang="en-US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个结点之前进行插入的基本操作为</a:t>
            </a:r>
            <a:r>
              <a:rPr kumimoji="1" lang="en-US" altLang="zh-CN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320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3200" b="1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找到线性表中第</a:t>
            </a:r>
            <a:r>
              <a:rPr kumimoji="1" lang="en-US" altLang="zh-CN" sz="3200" b="1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i-1</a:t>
            </a:r>
            <a:r>
              <a:rPr kumimoji="1" lang="zh-CN" altLang="en-US" sz="3200" b="1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个结点，然后修改其指向后继的指针。</a:t>
            </a:r>
            <a:endParaRPr kumimoji="1" lang="zh-CN" altLang="en-US" sz="3200">
              <a:solidFill>
                <a:srgbClr val="9933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1371600"/>
            <a:ext cx="80930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在链表中插入结点只需要修改指针。但同时，若要在第 </a:t>
            </a: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个结点之前插入元素，修改的是第 </a:t>
            </a: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i-1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个结点的指针。</a:t>
            </a:r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838200" y="457200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分析总结：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555875" y="1916113"/>
            <a:ext cx="3627438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44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InitList( &amp;L )</a:t>
            </a:r>
            <a:endParaRPr kumimoji="1" lang="en-US" altLang="zh-CN" sz="4400">
              <a:latin typeface="Times New Roman" pitchFamily="18" charset="0"/>
              <a:ea typeface="楷体_GB2312" pitchFamily="49" charset="-122"/>
            </a:endParaRPr>
          </a:p>
          <a:p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395288" y="4221163"/>
            <a:ext cx="29860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  <a:endParaRPr kumimoji="1" lang="zh-CN" altLang="en-US" sz="4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3354388" y="4221163"/>
            <a:ext cx="50657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构造一个空的线性表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L</a:t>
            </a:r>
            <a:endParaRPr kumimoji="1" lang="en-US" altLang="zh-CN" sz="4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395288" y="2924175"/>
            <a:ext cx="33131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4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  <a:endParaRPr kumimoji="1" lang="zh-CN" altLang="en-US" sz="4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3354388" y="2997200"/>
            <a:ext cx="5715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声明一个引用变量型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&amp;L</a:t>
            </a:r>
            <a:endParaRPr kumimoji="1" lang="en-US" altLang="zh-CN" sz="4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643438" y="333375"/>
            <a:ext cx="45005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11188" y="692150"/>
            <a:ext cx="45370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60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初始化操作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/>
      <p:bldP spid="203780" grpId="0"/>
      <p:bldP spid="203781" grpId="0"/>
      <p:bldP spid="20378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6200" y="76200"/>
            <a:ext cx="9601200" cy="673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Status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 GetElem_L(LinkList L, 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int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 i, ElemType 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&amp;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e) 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{</a:t>
            </a:r>
            <a:endParaRPr kumimoji="1" lang="en-US" altLang="zh-CN" sz="3200">
              <a:solidFill>
                <a:srgbClr val="000099"/>
              </a:solidFill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   // L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是带头结点的链表的头指针，以 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e 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返回第 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个元素</a:t>
            </a:r>
            <a:endParaRPr kumimoji="1" lang="zh-CN" altLang="en-US" sz="3200" b="1">
              <a:solidFill>
                <a:srgbClr val="000099"/>
              </a:solidFill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}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 // GetElem_L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533400" y="1828800"/>
            <a:ext cx="8026400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while (p &amp;&amp; j&lt;i)  { p = p-&gt;next;  ++j;  }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      //</a:t>
            </a:r>
            <a:r>
              <a:rPr kumimoji="1"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顺指针向后查找，直到 </a:t>
            </a:r>
            <a:r>
              <a:rPr kumimoji="1"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指向第 </a:t>
            </a:r>
            <a:r>
              <a:rPr kumimoji="1"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 </a:t>
            </a: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个元素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或 </a:t>
            </a:r>
            <a:r>
              <a:rPr kumimoji="1"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为空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33400" y="3657600"/>
            <a:ext cx="76200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if</a:t>
            </a:r>
            <a:r>
              <a:rPr kumimoji="1" lang="en-US" altLang="zh-CN" sz="3200">
                <a:solidFill>
                  <a:srgbClr val="008080"/>
                </a:solidFill>
                <a:latin typeface="Times New Roman" pitchFamily="18" charset="0"/>
              </a:rPr>
              <a:t> ( </a:t>
            </a:r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!</a:t>
            </a:r>
            <a:r>
              <a:rPr kumimoji="1" lang="en-US" altLang="zh-CN" sz="3200">
                <a:solidFill>
                  <a:srgbClr val="008080"/>
                </a:solidFill>
                <a:latin typeface="Times New Roman" pitchFamily="18" charset="0"/>
              </a:rPr>
              <a:t>p )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>
                <a:solidFill>
                  <a:srgbClr val="008080"/>
                </a:solidFill>
                <a:latin typeface="Times New Roman" pitchFamily="18" charset="0"/>
              </a:rPr>
              <a:t>    </a:t>
            </a:r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return</a:t>
            </a:r>
            <a:r>
              <a:rPr kumimoji="1" lang="en-US" altLang="zh-CN" sz="3200">
                <a:solidFill>
                  <a:srgbClr val="008080"/>
                </a:solidFill>
                <a:latin typeface="Times New Roman" pitchFamily="18" charset="0"/>
              </a:rPr>
              <a:t> ERROR;      </a:t>
            </a:r>
            <a:r>
              <a:rPr kumimoji="1" lang="en-US" altLang="zh-CN" sz="2000">
                <a:solidFill>
                  <a:srgbClr val="008080"/>
                </a:solidFill>
                <a:latin typeface="Times New Roman" pitchFamily="18" charset="0"/>
              </a:rPr>
              <a:t>//  </a:t>
            </a:r>
            <a:r>
              <a:rPr kumimoji="1" lang="zh-CN" altLang="en-US" sz="3200" b="1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第 </a:t>
            </a:r>
            <a:r>
              <a:rPr kumimoji="1" lang="en-US" altLang="zh-CN" sz="3200" b="1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i </a:t>
            </a:r>
            <a:r>
              <a:rPr kumimoji="1" lang="zh-CN" altLang="en-US" sz="3200" b="1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个元素不存在</a:t>
            </a:r>
            <a:endParaRPr kumimoji="1" lang="zh-CN" altLang="en-US" sz="320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e = p-&gt;data;                 </a:t>
            </a:r>
            <a:r>
              <a:rPr kumimoji="1" lang="en-US" altLang="zh-CN" sz="2000">
                <a:solidFill>
                  <a:srgbClr val="660033"/>
                </a:solidFill>
                <a:latin typeface="Times New Roman" pitchFamily="18" charset="0"/>
              </a:rPr>
              <a:t>//  </a:t>
            </a:r>
            <a:r>
              <a:rPr kumimoji="1" lang="zh-CN" altLang="en-US" sz="32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取得第 </a:t>
            </a:r>
            <a:r>
              <a:rPr kumimoji="1" lang="en-US" altLang="zh-CN" sz="32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i </a:t>
            </a:r>
            <a:r>
              <a:rPr kumimoji="1" lang="zh-CN" altLang="en-US" sz="32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个元素</a:t>
            </a:r>
            <a:endParaRPr kumimoji="1" lang="zh-CN" altLang="en-US" sz="2000">
              <a:solidFill>
                <a:srgbClr val="660033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</a:rPr>
              <a:t>return</a:t>
            </a: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 OK;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33400" y="1219200"/>
            <a:ext cx="8482013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</a:rPr>
              <a:t>p = L-&gt;next;   j = 1;  </a:t>
            </a:r>
            <a:r>
              <a:rPr kumimoji="1" lang="en-US" altLang="zh-CN" sz="2000">
                <a:solidFill>
                  <a:srgbClr val="660033"/>
                </a:solidFill>
                <a:latin typeface="Times New Roman" pitchFamily="18" charset="0"/>
              </a:rPr>
              <a:t>// </a:t>
            </a:r>
            <a:r>
              <a:rPr kumimoji="1" lang="en-US" altLang="zh-CN" sz="28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sz="28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指向第一个结点，</a:t>
            </a:r>
            <a:r>
              <a:rPr kumimoji="1" lang="en-US" altLang="zh-CN" sz="28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kumimoji="1" lang="zh-CN" altLang="en-US" sz="28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为计数器</a:t>
            </a:r>
            <a:endParaRPr kumimoji="1" lang="zh-CN" altLang="en-US" sz="2000" b="1">
              <a:solidFill>
                <a:srgbClr val="660033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900113" y="3716338"/>
            <a:ext cx="18732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FF"/>
                </a:solidFill>
              </a:rPr>
              <a:t>(</a:t>
            </a:r>
            <a:r>
              <a:rPr kumimoji="1" lang="en-US" altLang="zh-CN" sz="3200" b="1">
                <a:solidFill>
                  <a:srgbClr val="FF00FF"/>
                </a:solidFill>
              </a:rPr>
              <a:t>!</a:t>
            </a:r>
            <a:r>
              <a:rPr kumimoji="1" lang="en-US" altLang="zh-CN" sz="3200">
                <a:solidFill>
                  <a:srgbClr val="FF00FF"/>
                </a:solidFill>
              </a:rPr>
              <a:t>p || j&gt;i </a:t>
            </a:r>
            <a:r>
              <a:rPr lang="en-US" altLang="zh-CN" sz="3200">
                <a:solidFill>
                  <a:srgbClr val="FF00FF"/>
                </a:solidFill>
              </a:rPr>
              <a:t>)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859338" y="2949575"/>
            <a:ext cx="2889250" cy="1430338"/>
            <a:chOff x="3061" y="1858"/>
            <a:chExt cx="1820" cy="901"/>
          </a:xfrm>
        </p:grpSpPr>
        <p:sp>
          <p:nvSpPr>
            <p:cNvPr id="13322" name="Rectangle 14"/>
            <p:cNvSpPr>
              <a:spLocks noChangeArrowheads="1"/>
            </p:cNvSpPr>
            <p:nvPr/>
          </p:nvSpPr>
          <p:spPr bwMode="auto">
            <a:xfrm>
              <a:off x="3424" y="2215"/>
              <a:ext cx="576" cy="33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zh-CN" altLang="zh-CN" sz="3600">
                <a:latin typeface="Times New Roman" pitchFamily="18" charset="0"/>
              </a:endParaRPr>
            </a:p>
          </p:txBody>
        </p:sp>
        <p:sp>
          <p:nvSpPr>
            <p:cNvPr id="13323" name="Line 15"/>
            <p:cNvSpPr>
              <a:spLocks noChangeShapeType="1"/>
            </p:cNvSpPr>
            <p:nvPr/>
          </p:nvSpPr>
          <p:spPr bwMode="auto">
            <a:xfrm>
              <a:off x="3808" y="2215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4" name="Text Box 16"/>
            <p:cNvSpPr txBox="1">
              <a:spLocks noChangeArrowheads="1"/>
            </p:cNvSpPr>
            <p:nvPr/>
          </p:nvSpPr>
          <p:spPr bwMode="auto">
            <a:xfrm>
              <a:off x="3061" y="1942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L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3325" name="Arc 17"/>
            <p:cNvSpPr>
              <a:spLocks/>
            </p:cNvSpPr>
            <p:nvPr/>
          </p:nvSpPr>
          <p:spPr bwMode="auto">
            <a:xfrm rot="-10459146">
              <a:off x="3299" y="1888"/>
              <a:ext cx="363" cy="516"/>
            </a:xfrm>
            <a:custGeom>
              <a:avLst/>
              <a:gdLst>
                <a:gd name="T0" fmla="*/ 193 w 18119"/>
                <a:gd name="T1" fmla="*/ 0 h 19336"/>
                <a:gd name="T2" fmla="*/ 363 w 18119"/>
                <a:gd name="T3" fmla="*/ 202 h 19336"/>
                <a:gd name="T4" fmla="*/ 0 w 18119"/>
                <a:gd name="T5" fmla="*/ 516 h 19336"/>
                <a:gd name="T6" fmla="*/ 0 60000 65536"/>
                <a:gd name="T7" fmla="*/ 0 60000 65536"/>
                <a:gd name="T8" fmla="*/ 0 60000 65536"/>
                <a:gd name="T9" fmla="*/ 0 w 18119"/>
                <a:gd name="T10" fmla="*/ 0 h 19336"/>
                <a:gd name="T11" fmla="*/ 18119 w 18119"/>
                <a:gd name="T12" fmla="*/ 19336 h 19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19" h="19336" fill="none" extrusionOk="0">
                  <a:moveTo>
                    <a:pt x="9627" y="0"/>
                  </a:moveTo>
                  <a:cubicBezTo>
                    <a:pt x="13084" y="1721"/>
                    <a:pt x="16017" y="4338"/>
                    <a:pt x="18119" y="7577"/>
                  </a:cubicBezTo>
                </a:path>
                <a:path w="18119" h="19336" stroke="0" extrusionOk="0">
                  <a:moveTo>
                    <a:pt x="9627" y="0"/>
                  </a:moveTo>
                  <a:cubicBezTo>
                    <a:pt x="13084" y="1721"/>
                    <a:pt x="16017" y="4338"/>
                    <a:pt x="18119" y="7577"/>
                  </a:cubicBezTo>
                  <a:lnTo>
                    <a:pt x="0" y="19336"/>
                  </a:lnTo>
                  <a:close/>
                </a:path>
              </a:pathLst>
            </a:custGeom>
            <a:noFill/>
            <a:ln w="31750">
              <a:solidFill>
                <a:srgbClr val="000099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Text Box 19"/>
            <p:cNvSpPr txBox="1">
              <a:spLocks noChangeArrowheads="1"/>
            </p:cNvSpPr>
            <p:nvPr/>
          </p:nvSpPr>
          <p:spPr bwMode="auto">
            <a:xfrm>
              <a:off x="4241" y="2432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p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3327" name="Text Box 20"/>
            <p:cNvSpPr txBox="1">
              <a:spLocks noChangeArrowheads="1"/>
            </p:cNvSpPr>
            <p:nvPr/>
          </p:nvSpPr>
          <p:spPr bwMode="auto">
            <a:xfrm>
              <a:off x="3878" y="1858"/>
              <a:ext cx="58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solidFill>
                    <a:srgbClr val="0066FF"/>
                  </a:solidFill>
                  <a:latin typeface="Times New Roman" pitchFamily="18" charset="0"/>
                </a:rPr>
                <a:t>i = 0</a:t>
              </a:r>
              <a:endParaRPr kumimoji="1" lang="en-US" altLang="zh-CN" sz="320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3923" y="2205"/>
              <a:ext cx="958" cy="336"/>
              <a:chOff x="4608" y="2544"/>
              <a:chExt cx="958" cy="336"/>
            </a:xfrm>
          </p:grpSpPr>
          <p:sp>
            <p:nvSpPr>
              <p:cNvPr id="13329" name="Rectangle 22"/>
              <p:cNvSpPr>
                <a:spLocks noChangeArrowheads="1"/>
              </p:cNvSpPr>
              <p:nvPr/>
            </p:nvSpPr>
            <p:spPr bwMode="auto">
              <a:xfrm>
                <a:off x="4896" y="2544"/>
                <a:ext cx="576" cy="336"/>
              </a:xfrm>
              <a:prstGeom prst="rect">
                <a:avLst/>
              </a:prstGeom>
              <a:solidFill>
                <a:srgbClr val="CCFFFF">
                  <a:alpha val="50195"/>
                </a:srgbClr>
              </a:solidFill>
              <a:ln w="254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3200" b="1">
                    <a:solidFill>
                      <a:srgbClr val="008080"/>
                    </a:solidFill>
                    <a:latin typeface="Times New Roman" pitchFamily="18" charset="0"/>
                  </a:rPr>
                  <a:t>56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3330" name="Line 23"/>
              <p:cNvSpPr>
                <a:spLocks noChangeShapeType="1"/>
              </p:cNvSpPr>
              <p:nvPr/>
            </p:nvSpPr>
            <p:spPr bwMode="auto">
              <a:xfrm>
                <a:off x="5280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Text Box 24"/>
              <p:cNvSpPr txBox="1">
                <a:spLocks noChangeArrowheads="1"/>
              </p:cNvSpPr>
              <p:nvPr/>
            </p:nvSpPr>
            <p:spPr bwMode="auto">
              <a:xfrm>
                <a:off x="5226" y="2553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rgbClr val="008080"/>
                    </a:solidFill>
                    <a:latin typeface="Times New Roman" pitchFamily="18" charset="0"/>
                  </a:rPr>
                  <a:t>∧</a:t>
                </a:r>
                <a:endParaRPr kumimoji="1" lang="en-US" altLang="zh-CN" sz="3600">
                  <a:latin typeface="Times New Roman" pitchFamily="18" charset="0"/>
                </a:endParaRPr>
              </a:p>
            </p:txBody>
          </p:sp>
          <p:sp>
            <p:nvSpPr>
              <p:cNvPr id="13332" name="Line 25"/>
              <p:cNvSpPr>
                <a:spLocks noChangeShapeType="1"/>
              </p:cNvSpPr>
              <p:nvPr/>
            </p:nvSpPr>
            <p:spPr bwMode="auto">
              <a:xfrm>
                <a:off x="4608" y="2736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8080"/>
                </a:solidFill>
                <a:round/>
                <a:headEnd type="oval" w="sm" len="sm"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1" name="矩形 20"/>
          <p:cNvSpPr/>
          <p:nvPr/>
        </p:nvSpPr>
        <p:spPr>
          <a:xfrm>
            <a:off x="177800" y="1905000"/>
            <a:ext cx="8839200" cy="302260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150813"/>
            <a:ext cx="892810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>
                <a:latin typeface="Times New Roman" pitchFamily="18" charset="0"/>
              </a:rPr>
              <a:t>  Status</a:t>
            </a:r>
            <a:r>
              <a:rPr kumimoji="1" lang="en-US" altLang="zh-CN" sz="3200">
                <a:latin typeface="Times New Roman" pitchFamily="18" charset="0"/>
              </a:rPr>
              <a:t> ListInsert_L(LinkList L, </a:t>
            </a:r>
            <a:r>
              <a:rPr kumimoji="1" lang="en-US" altLang="zh-CN" sz="3200" b="1">
                <a:latin typeface="Times New Roman" pitchFamily="18" charset="0"/>
              </a:rPr>
              <a:t>int</a:t>
            </a:r>
            <a:r>
              <a:rPr kumimoji="1" lang="en-US" altLang="zh-CN" sz="3200">
                <a:latin typeface="Times New Roman" pitchFamily="18" charset="0"/>
              </a:rPr>
              <a:t> i, ElemType e) </a:t>
            </a:r>
            <a:r>
              <a:rPr kumimoji="1" lang="en-US" altLang="zh-CN" sz="3200" b="1">
                <a:latin typeface="Times New Roman" pitchFamily="18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    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// 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L </a:t>
            </a:r>
            <a:r>
              <a:rPr kumimoji="1" lang="zh-CN" altLang="en-US" sz="32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为带头结点的单链表的头指针，本算法</a:t>
            </a:r>
            <a:endParaRPr kumimoji="1" lang="zh-CN" altLang="en-US" sz="3200">
              <a:solidFill>
                <a:srgbClr val="000099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在链表中第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zh-CN" altLang="en-US" sz="32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个结点之前插入新的元素 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endParaRPr kumimoji="1" lang="en-US" altLang="zh-CN" sz="3200">
              <a:solidFill>
                <a:srgbClr val="000099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>
                <a:latin typeface="Times New Roman" pitchFamily="18" charset="0"/>
              </a:rPr>
              <a:t>     </a:t>
            </a:r>
          </a:p>
          <a:p>
            <a:pPr>
              <a:lnSpc>
                <a:spcPct val="120000"/>
              </a:lnSpc>
            </a:pPr>
            <a:endParaRPr kumimoji="1" lang="en-US" altLang="zh-CN" sz="320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endParaRPr kumimoji="1" lang="en-US" altLang="zh-CN" sz="320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endParaRPr kumimoji="1" lang="en-US" altLang="zh-CN" sz="320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endParaRPr kumimoji="1" lang="en-US" altLang="zh-CN" sz="320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latin typeface="Times New Roman" pitchFamily="18" charset="0"/>
              </a:rPr>
              <a:t>  }</a:t>
            </a:r>
            <a:r>
              <a:rPr kumimoji="1" lang="en-US" altLang="zh-CN" sz="3200">
                <a:latin typeface="Times New Roman" pitchFamily="18" charset="0"/>
              </a:rPr>
              <a:t> // LinstInsert_L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33450" y="4622800"/>
            <a:ext cx="14033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800" b="1">
                <a:solidFill>
                  <a:srgbClr val="6600CC"/>
                </a:solidFill>
                <a:latin typeface="Times New Roman" pitchFamily="18" charset="0"/>
              </a:rPr>
              <a:t>……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12763" y="1828800"/>
            <a:ext cx="75565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>
                <a:solidFill>
                  <a:srgbClr val="0066FF"/>
                </a:solidFill>
                <a:latin typeface="Times New Roman" pitchFamily="18" charset="0"/>
              </a:rPr>
              <a:t>p = L</a:t>
            </a:r>
            <a:r>
              <a:rPr kumimoji="1" lang="en-US" altLang="zh-CN" sz="3200">
                <a:latin typeface="Times New Roman" pitchFamily="18" charset="0"/>
              </a:rPr>
              <a:t>;    j = 0;    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// p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指向头结点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while 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(p 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&amp;&amp;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 j &lt;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>
                <a:solidFill>
                  <a:srgbClr val="0066FF"/>
                </a:solidFill>
                <a:latin typeface="Times New Roman" pitchFamily="18" charset="0"/>
              </a:rPr>
              <a:t>i-1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)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{ 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p = p-&gt;next;  ++j; 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}</a:t>
            </a:r>
            <a:r>
              <a:rPr kumimoji="1" lang="en-US" altLang="zh-CN" sz="3200" b="1">
                <a:latin typeface="Times New Roman" pitchFamily="18" charset="0"/>
              </a:rPr>
              <a:t> </a:t>
            </a:r>
            <a:endParaRPr kumimoji="1" lang="en-US" altLang="zh-CN" sz="320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    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寻找第 </a:t>
            </a:r>
            <a:r>
              <a:rPr kumimoji="1"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i-1 </a:t>
            </a: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个结点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latin typeface="Times New Roman" pitchFamily="18" charset="0"/>
              </a:rPr>
              <a:t>if</a:t>
            </a:r>
            <a:r>
              <a:rPr kumimoji="1" lang="en-US" altLang="zh-CN" sz="3200">
                <a:latin typeface="Times New Roman" pitchFamily="18" charset="0"/>
              </a:rPr>
              <a:t> (</a:t>
            </a:r>
            <a:r>
              <a:rPr kumimoji="1" lang="en-US" altLang="zh-CN" sz="3200" b="1">
                <a:latin typeface="Times New Roman" pitchFamily="18" charset="0"/>
              </a:rPr>
              <a:t>!</a:t>
            </a:r>
            <a:r>
              <a:rPr kumimoji="1" lang="en-US" altLang="zh-CN" sz="3200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 || </a:t>
            </a:r>
            <a:r>
              <a:rPr kumimoji="1" lang="en-US" altLang="zh-CN" sz="3200">
                <a:latin typeface="Times New Roman" pitchFamily="18" charset="0"/>
              </a:rPr>
              <a:t>j &gt; i-1)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>
                <a:latin typeface="Times New Roman" pitchFamily="18" charset="0"/>
              </a:rPr>
              <a:t>      </a:t>
            </a:r>
            <a:r>
              <a:rPr kumimoji="1" lang="en-US" altLang="zh-CN" sz="3200" b="1">
                <a:latin typeface="Times New Roman" pitchFamily="18" charset="0"/>
              </a:rPr>
              <a:t>return</a:t>
            </a:r>
            <a:r>
              <a:rPr kumimoji="1" lang="en-US" altLang="zh-CN" sz="3200">
                <a:latin typeface="Times New Roman" pitchFamily="18" charset="0"/>
              </a:rPr>
              <a:t> ERROR;      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大于表长或者小于</a:t>
            </a:r>
            <a:r>
              <a:rPr kumimoji="1"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9701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flipV="1">
            <a:off x="0" y="6477000"/>
            <a:ext cx="381000" cy="381000"/>
          </a:xfrm>
          <a:prstGeom prst="actionButtonReturn">
            <a:avLst/>
          </a:prstGeom>
          <a:solidFill>
            <a:srgbClr val="FF66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7800" y="2438400"/>
            <a:ext cx="8839200" cy="248920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  <p:bldP spid="2970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09600" y="457200"/>
            <a:ext cx="8077200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>
                <a:solidFill>
                  <a:srgbClr val="6600CC"/>
                </a:solidFill>
                <a:latin typeface="Times New Roman" pitchFamily="18" charset="0"/>
              </a:rPr>
              <a:t>s = </a:t>
            </a:r>
            <a:r>
              <a:rPr kumimoji="1" lang="en-US" altLang="zh-CN" sz="3600" b="1">
                <a:solidFill>
                  <a:srgbClr val="6600CC"/>
                </a:solidFill>
                <a:latin typeface="Times New Roman" pitchFamily="18" charset="0"/>
              </a:rPr>
              <a:t>new</a:t>
            </a:r>
            <a:r>
              <a:rPr kumimoji="1" lang="en-US" altLang="zh-CN" sz="3600">
                <a:solidFill>
                  <a:srgbClr val="6600CC"/>
                </a:solidFill>
                <a:latin typeface="Times New Roman" pitchFamily="18" charset="0"/>
              </a:rPr>
              <a:t> LNode;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</a:rPr>
              <a:t>                               </a:t>
            </a:r>
            <a:r>
              <a:rPr kumimoji="1" lang="en-US" altLang="zh-CN" sz="3600">
                <a:solidFill>
                  <a:srgbClr val="000099"/>
                </a:solidFill>
                <a:latin typeface="Times New Roman" pitchFamily="18" charset="0"/>
              </a:rPr>
              <a:t>// </a:t>
            </a:r>
            <a:r>
              <a:rPr kumimoji="1" lang="zh-CN" altLang="en-US" sz="3600">
                <a:solidFill>
                  <a:srgbClr val="000099"/>
                </a:solidFill>
                <a:latin typeface="Times New Roman" pitchFamily="18" charset="0"/>
              </a:rPr>
              <a:t>生成新结点</a:t>
            </a:r>
            <a:endParaRPr kumimoji="1" lang="zh-CN" altLang="en-US" sz="360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>
                <a:solidFill>
                  <a:srgbClr val="6600CC"/>
                </a:solidFill>
                <a:latin typeface="Times New Roman" pitchFamily="18" charset="0"/>
              </a:rPr>
              <a:t>s</a:t>
            </a:r>
            <a:r>
              <a:rPr kumimoji="1" lang="en-US" altLang="zh-CN" sz="3600" b="1">
                <a:solidFill>
                  <a:srgbClr val="6600CC"/>
                </a:solidFill>
                <a:latin typeface="Times New Roman" pitchFamily="18" charset="0"/>
              </a:rPr>
              <a:t>-&gt;</a:t>
            </a:r>
            <a:r>
              <a:rPr kumimoji="1" lang="en-US" altLang="zh-CN" sz="3600">
                <a:solidFill>
                  <a:srgbClr val="6600CC"/>
                </a:solidFill>
                <a:latin typeface="Times New Roman" pitchFamily="18" charset="0"/>
              </a:rPr>
              <a:t>data = e; 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>
                <a:solidFill>
                  <a:srgbClr val="6600CC"/>
                </a:solidFill>
                <a:latin typeface="Times New Roman" pitchFamily="18" charset="0"/>
              </a:rPr>
              <a:t>s-&gt;next = p-&gt;next;      p</a:t>
            </a:r>
            <a:r>
              <a:rPr kumimoji="1" lang="en-US" altLang="zh-CN" sz="3600" b="1">
                <a:solidFill>
                  <a:srgbClr val="6600CC"/>
                </a:solidFill>
                <a:latin typeface="Times New Roman" pitchFamily="18" charset="0"/>
              </a:rPr>
              <a:t>-&gt;</a:t>
            </a:r>
            <a:r>
              <a:rPr kumimoji="1" lang="en-US" altLang="zh-CN" sz="3600">
                <a:solidFill>
                  <a:srgbClr val="6600CC"/>
                </a:solidFill>
                <a:latin typeface="Times New Roman" pitchFamily="18" charset="0"/>
              </a:rPr>
              <a:t>next = s;</a:t>
            </a:r>
            <a:r>
              <a:rPr kumimoji="1" lang="en-US" altLang="zh-CN" sz="3600">
                <a:solidFill>
                  <a:srgbClr val="000099"/>
                </a:solidFill>
                <a:latin typeface="Times New Roman" pitchFamily="18" charset="0"/>
              </a:rPr>
              <a:t> // </a:t>
            </a:r>
            <a:r>
              <a:rPr kumimoji="1" lang="zh-CN" altLang="en-US" sz="3600">
                <a:solidFill>
                  <a:srgbClr val="000099"/>
                </a:solidFill>
                <a:latin typeface="Times New Roman" pitchFamily="18" charset="0"/>
              </a:rPr>
              <a:t>插入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>
                <a:latin typeface="Times New Roman" pitchFamily="18" charset="0"/>
              </a:rPr>
              <a:t>return</a:t>
            </a:r>
            <a:r>
              <a:rPr kumimoji="1" lang="en-US" altLang="zh-CN" sz="3600">
                <a:latin typeface="Times New Roman" pitchFamily="18" charset="0"/>
              </a:rPr>
              <a:t> OK;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038600" y="5562600"/>
            <a:ext cx="1066800" cy="609600"/>
            <a:chOff x="2544" y="3600"/>
            <a:chExt cx="672" cy="384"/>
          </a:xfrm>
        </p:grpSpPr>
        <p:sp>
          <p:nvSpPr>
            <p:cNvPr id="19479" name="Rectangle 4"/>
            <p:cNvSpPr>
              <a:spLocks noChangeArrowheads="1"/>
            </p:cNvSpPr>
            <p:nvPr/>
          </p:nvSpPr>
          <p:spPr bwMode="auto">
            <a:xfrm>
              <a:off x="2544" y="3600"/>
              <a:ext cx="672" cy="384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</a:rPr>
                <a:t> e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9480" name="Line 5"/>
            <p:cNvSpPr>
              <a:spLocks noChangeShapeType="1"/>
            </p:cNvSpPr>
            <p:nvPr/>
          </p:nvSpPr>
          <p:spPr bwMode="auto">
            <a:xfrm>
              <a:off x="3024" y="3600"/>
              <a:ext cx="0" cy="384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371600" y="4419600"/>
            <a:ext cx="1981200" cy="609600"/>
            <a:chOff x="864" y="2784"/>
            <a:chExt cx="1248" cy="384"/>
          </a:xfrm>
        </p:grpSpPr>
        <p:sp>
          <p:nvSpPr>
            <p:cNvPr id="19476" name="Rectangle 7"/>
            <p:cNvSpPr>
              <a:spLocks noChangeArrowheads="1"/>
            </p:cNvSpPr>
            <p:nvPr/>
          </p:nvSpPr>
          <p:spPr bwMode="auto">
            <a:xfrm>
              <a:off x="1440" y="2784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600" b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="1" baseline="-25000">
                  <a:solidFill>
                    <a:srgbClr val="000099"/>
                  </a:solidFill>
                  <a:latin typeface="Times New Roman" pitchFamily="18" charset="0"/>
                </a:rPr>
                <a:t>i-1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9477" name="Line 8"/>
            <p:cNvSpPr>
              <a:spLocks noChangeShapeType="1"/>
            </p:cNvSpPr>
            <p:nvPr/>
          </p:nvSpPr>
          <p:spPr bwMode="auto">
            <a:xfrm>
              <a:off x="1920" y="2784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Line 9"/>
            <p:cNvSpPr>
              <a:spLocks noChangeShapeType="1"/>
            </p:cNvSpPr>
            <p:nvPr/>
          </p:nvSpPr>
          <p:spPr bwMode="auto">
            <a:xfrm>
              <a:off x="864" y="2976"/>
              <a:ext cx="576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200400" y="4419600"/>
            <a:ext cx="3886200" cy="609600"/>
            <a:chOff x="2016" y="2784"/>
            <a:chExt cx="2448" cy="384"/>
          </a:xfrm>
        </p:grpSpPr>
        <p:sp>
          <p:nvSpPr>
            <p:cNvPr id="19472" name="Rectangle 11"/>
            <p:cNvSpPr>
              <a:spLocks noChangeArrowheads="1"/>
            </p:cNvSpPr>
            <p:nvPr/>
          </p:nvSpPr>
          <p:spPr bwMode="auto">
            <a:xfrm>
              <a:off x="3360" y="2784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600" b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="1" baseline="-25000">
                  <a:solidFill>
                    <a:srgbClr val="000099"/>
                  </a:solidFill>
                  <a:latin typeface="Times New Roman" pitchFamily="18" charset="0"/>
                </a:rPr>
                <a:t>i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9473" name="Line 12"/>
            <p:cNvSpPr>
              <a:spLocks noChangeShapeType="1"/>
            </p:cNvSpPr>
            <p:nvPr/>
          </p:nvSpPr>
          <p:spPr bwMode="auto">
            <a:xfrm>
              <a:off x="3840" y="2784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Line 13"/>
            <p:cNvSpPr>
              <a:spLocks noChangeShapeType="1"/>
            </p:cNvSpPr>
            <p:nvPr/>
          </p:nvSpPr>
          <p:spPr bwMode="auto">
            <a:xfrm>
              <a:off x="2016" y="2976"/>
              <a:ext cx="1344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5" name="Line 14"/>
            <p:cNvSpPr>
              <a:spLocks noChangeShapeType="1"/>
            </p:cNvSpPr>
            <p:nvPr/>
          </p:nvSpPr>
          <p:spPr bwMode="auto">
            <a:xfrm>
              <a:off x="3936" y="2976"/>
              <a:ext cx="528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31759" name="Rectangle 15"/>
          <p:cNvSpPr>
            <a:spLocks noChangeArrowheads="1"/>
          </p:cNvSpPr>
          <p:nvPr/>
        </p:nvSpPr>
        <p:spPr bwMode="auto">
          <a:xfrm>
            <a:off x="3200400" y="4648200"/>
            <a:ext cx="2133600" cy="15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286000" y="4419600"/>
            <a:ext cx="1066800" cy="609600"/>
            <a:chOff x="1440" y="3504"/>
            <a:chExt cx="672" cy="384"/>
          </a:xfrm>
        </p:grpSpPr>
        <p:sp>
          <p:nvSpPr>
            <p:cNvPr id="19470" name="Rectangle 17"/>
            <p:cNvSpPr>
              <a:spLocks noChangeArrowheads="1"/>
            </p:cNvSpPr>
            <p:nvPr/>
          </p:nvSpPr>
          <p:spPr bwMode="auto">
            <a:xfrm>
              <a:off x="1440" y="3504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600" b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="1" baseline="-25000">
                  <a:solidFill>
                    <a:srgbClr val="000099"/>
                  </a:solidFill>
                  <a:latin typeface="Times New Roman" pitchFamily="18" charset="0"/>
                </a:rPr>
                <a:t>i-1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9471" name="Line 18"/>
            <p:cNvSpPr>
              <a:spLocks noChangeShapeType="1"/>
            </p:cNvSpPr>
            <p:nvPr/>
          </p:nvSpPr>
          <p:spPr bwMode="auto">
            <a:xfrm>
              <a:off x="1920" y="3504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31763" name="AutoShape 19"/>
          <p:cNvCxnSpPr>
            <a:cxnSpLocks noChangeShapeType="1"/>
            <a:stCxn id="19470" idx="3"/>
            <a:endCxn id="19479" idx="1"/>
          </p:cNvCxnSpPr>
          <p:nvPr/>
        </p:nvCxnSpPr>
        <p:spPr bwMode="auto">
          <a:xfrm>
            <a:off x="3363913" y="4724400"/>
            <a:ext cx="661987" cy="1143000"/>
          </a:xfrm>
          <a:prstGeom prst="bentConnector3">
            <a:avLst>
              <a:gd name="adj1" fmla="val 50120"/>
            </a:avLst>
          </a:prstGeom>
          <a:noFill/>
          <a:ln w="31750">
            <a:solidFill>
              <a:srgbClr val="008080"/>
            </a:solidFill>
            <a:miter lim="800000"/>
            <a:headEnd type="oval" w="sm" len="sm"/>
            <a:tailEnd type="triangle" w="med" len="lg"/>
          </a:ln>
        </p:spPr>
      </p:cxnSp>
      <p:cxnSp>
        <p:nvCxnSpPr>
          <p:cNvPr id="31764" name="AutoShape 20"/>
          <p:cNvCxnSpPr>
            <a:cxnSpLocks noChangeShapeType="1"/>
            <a:stCxn id="19479" idx="3"/>
            <a:endCxn id="19472" idx="2"/>
          </p:cNvCxnSpPr>
          <p:nvPr/>
        </p:nvCxnSpPr>
        <p:spPr bwMode="auto">
          <a:xfrm flipV="1">
            <a:off x="5118100" y="5040313"/>
            <a:ext cx="749300" cy="827087"/>
          </a:xfrm>
          <a:prstGeom prst="bentConnector2">
            <a:avLst/>
          </a:prstGeom>
          <a:noFill/>
          <a:ln w="31750">
            <a:solidFill>
              <a:srgbClr val="008080"/>
            </a:solidFill>
            <a:miter lim="800000"/>
            <a:headEnd type="oval" w="sm" len="sm"/>
            <a:tailEnd type="triangle" w="med" len="lg"/>
          </a:ln>
        </p:spPr>
      </p:cxnSp>
      <p:sp>
        <p:nvSpPr>
          <p:cNvPr id="31765" name="AutoShape 21"/>
          <p:cNvSpPr>
            <a:spLocks noChangeArrowheads="1"/>
          </p:cNvSpPr>
          <p:nvPr/>
        </p:nvSpPr>
        <p:spPr bwMode="auto">
          <a:xfrm>
            <a:off x="2590800" y="5943600"/>
            <a:ext cx="1371600" cy="381000"/>
          </a:xfrm>
          <a:prstGeom prst="rightArrowCallout">
            <a:avLst>
              <a:gd name="adj1" fmla="val 25000"/>
              <a:gd name="adj2" fmla="val 26667"/>
              <a:gd name="adj3" fmla="val 105000"/>
              <a:gd name="adj4" fmla="val 33333"/>
            </a:avLst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s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31766" name="AutoShape 22"/>
          <p:cNvSpPr>
            <a:spLocks noChangeArrowheads="1"/>
          </p:cNvSpPr>
          <p:nvPr/>
        </p:nvSpPr>
        <p:spPr bwMode="auto">
          <a:xfrm>
            <a:off x="1143000" y="4191000"/>
            <a:ext cx="1143000" cy="381000"/>
          </a:xfrm>
          <a:prstGeom prst="rightArrowCallout">
            <a:avLst>
              <a:gd name="adj1" fmla="val 25000"/>
              <a:gd name="adj2" fmla="val 25000"/>
              <a:gd name="adj3" fmla="val 50000"/>
              <a:gd name="adj4" fmla="val 36667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p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685800" y="3124200"/>
            <a:ext cx="33528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4800600" y="3124200"/>
            <a:ext cx="21336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nimBg="1"/>
      <p:bldP spid="31765" grpId="0" animBg="1" autoUpdateAnimBg="0"/>
      <p:bldP spid="31766" grpId="0" animBg="1" autoUpdateAnimBg="0"/>
      <p:bldP spid="31767" grpId="0" animBg="1"/>
      <p:bldP spid="3176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0225" y="381000"/>
            <a:ext cx="53117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663300"/>
                </a:solidFill>
                <a:latin typeface="Times New Roman" pitchFamily="18" charset="0"/>
                <a:ea typeface="隶书" pitchFamily="49" charset="-122"/>
              </a:rPr>
              <a:t>三、单链表操作的实现</a:t>
            </a:r>
            <a:endParaRPr kumimoji="1" lang="zh-CN" altLang="en-US" sz="4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017588" y="1371600"/>
            <a:ext cx="8020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1. GetElem(L, i, &amp;e)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取第</a:t>
            </a:r>
            <a:r>
              <a:rPr kumimoji="1" lang="en-US" altLang="zh-CN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个数据元素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60438" y="2286000"/>
            <a:ext cx="761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2. ListInsert(&amp;L, i, e)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插入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数据元素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960438" y="3200400"/>
            <a:ext cx="8045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3. ListDelete(&amp;L, i, &amp;e)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删除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数据元素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60438" y="4114800"/>
            <a:ext cx="779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4. ClearList(&amp;L)  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重置线性表为空表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60438" y="5029200"/>
            <a:ext cx="7508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5. CreateList(&amp;L, n)</a:t>
            </a:r>
          </a:p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               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//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生成含 </a:t>
            </a:r>
            <a:r>
              <a:rPr kumimoji="1" lang="en-US" altLang="zh-CN" sz="3200" b="1" i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个数据元素的链表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1512" name="Freeform 8"/>
          <p:cNvSpPr>
            <a:spLocks/>
          </p:cNvSpPr>
          <p:nvPr/>
        </p:nvSpPr>
        <p:spPr bwMode="auto">
          <a:xfrm>
            <a:off x="755650" y="3068638"/>
            <a:ext cx="387350" cy="573087"/>
          </a:xfrm>
          <a:custGeom>
            <a:avLst/>
            <a:gdLst>
              <a:gd name="T0" fmla="*/ 0 w 224"/>
              <a:gd name="T1" fmla="*/ 106 h 192"/>
              <a:gd name="T2" fmla="*/ 107 w 224"/>
              <a:gd name="T3" fmla="*/ 192 h 192"/>
              <a:gd name="T4" fmla="*/ 171 w 224"/>
              <a:gd name="T5" fmla="*/ 64 h 192"/>
              <a:gd name="T6" fmla="*/ 224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203325" y="2405063"/>
            <a:ext cx="60356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有序对</a:t>
            </a:r>
            <a:r>
              <a:rPr kumimoji="1" lang="en-US" altLang="zh-CN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 b="1" baseline="-250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, a</a:t>
            </a:r>
            <a:r>
              <a:rPr kumimoji="1" lang="en-US" altLang="zh-CN" sz="3600" b="1" baseline="-250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&gt; </a:t>
            </a:r>
            <a:r>
              <a:rPr kumimoji="1" lang="zh-CN" altLang="en-US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和 </a:t>
            </a:r>
            <a:r>
              <a:rPr kumimoji="1" lang="en-US" altLang="zh-CN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 b="1" baseline="-250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, a</a:t>
            </a:r>
            <a:r>
              <a:rPr kumimoji="1" lang="en-US" altLang="zh-CN" sz="3600" b="1" baseline="-250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i+1</a:t>
            </a:r>
            <a:r>
              <a:rPr kumimoji="1" lang="en-US" altLang="zh-CN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&gt; </a:t>
            </a:r>
          </a:p>
          <a:p>
            <a:pPr>
              <a:lnSpc>
                <a:spcPct val="140000"/>
              </a:lnSpc>
            </a:pPr>
            <a:r>
              <a:rPr kumimoji="1" lang="en-US" altLang="zh-CN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改变为 </a:t>
            </a:r>
            <a:r>
              <a:rPr kumimoji="1" lang="en-US" altLang="zh-CN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 b="1" baseline="-250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, a</a:t>
            </a:r>
            <a:r>
              <a:rPr kumimoji="1" lang="en-US" altLang="zh-CN" sz="3600" b="1" baseline="-250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i+1</a:t>
            </a:r>
            <a:r>
              <a:rPr kumimoji="1" lang="en-US" altLang="zh-CN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endParaRPr kumimoji="1" lang="en-US" altLang="zh-CN" sz="4000" b="1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4724400"/>
            <a:ext cx="2057400" cy="609600"/>
            <a:chOff x="672" y="2976"/>
            <a:chExt cx="1296" cy="384"/>
          </a:xfrm>
        </p:grpSpPr>
        <p:sp>
          <p:nvSpPr>
            <p:cNvPr id="22549" name="Rectangle 4"/>
            <p:cNvSpPr>
              <a:spLocks noChangeArrowheads="1"/>
            </p:cNvSpPr>
            <p:nvPr/>
          </p:nvSpPr>
          <p:spPr bwMode="auto">
            <a:xfrm>
              <a:off x="1296" y="2976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600" b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="1" baseline="-25000">
                  <a:solidFill>
                    <a:srgbClr val="000099"/>
                  </a:solidFill>
                  <a:latin typeface="Times New Roman" pitchFamily="18" charset="0"/>
                </a:rPr>
                <a:t>i-1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22550" name="Line 5"/>
            <p:cNvSpPr>
              <a:spLocks noChangeShapeType="1"/>
            </p:cNvSpPr>
            <p:nvPr/>
          </p:nvSpPr>
          <p:spPr bwMode="auto">
            <a:xfrm>
              <a:off x="1776" y="2976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Line 6"/>
            <p:cNvSpPr>
              <a:spLocks noChangeShapeType="1"/>
            </p:cNvSpPr>
            <p:nvPr/>
          </p:nvSpPr>
          <p:spPr bwMode="auto">
            <a:xfrm>
              <a:off x="672" y="3168"/>
              <a:ext cx="624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971800" y="4724400"/>
            <a:ext cx="2133600" cy="609600"/>
            <a:chOff x="1872" y="2976"/>
            <a:chExt cx="1344" cy="384"/>
          </a:xfrm>
        </p:grpSpPr>
        <p:sp>
          <p:nvSpPr>
            <p:cNvPr id="22546" name="Rectangle 8"/>
            <p:cNvSpPr>
              <a:spLocks noChangeArrowheads="1"/>
            </p:cNvSpPr>
            <p:nvPr/>
          </p:nvSpPr>
          <p:spPr bwMode="auto">
            <a:xfrm>
              <a:off x="2544" y="2976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600" b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="1" baseline="-25000">
                  <a:solidFill>
                    <a:srgbClr val="000099"/>
                  </a:solidFill>
                  <a:latin typeface="Times New Roman" pitchFamily="18" charset="0"/>
                </a:rPr>
                <a:t>i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22547" name="Line 9"/>
            <p:cNvSpPr>
              <a:spLocks noChangeShapeType="1"/>
            </p:cNvSpPr>
            <p:nvPr/>
          </p:nvSpPr>
          <p:spPr bwMode="auto">
            <a:xfrm>
              <a:off x="3024" y="2976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Line 10"/>
            <p:cNvSpPr>
              <a:spLocks noChangeShapeType="1"/>
            </p:cNvSpPr>
            <p:nvPr/>
          </p:nvSpPr>
          <p:spPr bwMode="auto">
            <a:xfrm>
              <a:off x="1872" y="3168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953000" y="4724400"/>
            <a:ext cx="3048000" cy="609600"/>
            <a:chOff x="3120" y="2976"/>
            <a:chExt cx="1920" cy="384"/>
          </a:xfrm>
        </p:grpSpPr>
        <p:sp>
          <p:nvSpPr>
            <p:cNvPr id="22542" name="Rectangle 12"/>
            <p:cNvSpPr>
              <a:spLocks noChangeArrowheads="1"/>
            </p:cNvSpPr>
            <p:nvPr/>
          </p:nvSpPr>
          <p:spPr bwMode="auto">
            <a:xfrm>
              <a:off x="3792" y="2976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600" b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="1" baseline="-25000">
                  <a:solidFill>
                    <a:srgbClr val="000099"/>
                  </a:solidFill>
                  <a:latin typeface="Times New Roman" pitchFamily="18" charset="0"/>
                </a:rPr>
                <a:t>i+1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22543" name="Line 13"/>
            <p:cNvSpPr>
              <a:spLocks noChangeShapeType="1"/>
            </p:cNvSpPr>
            <p:nvPr/>
          </p:nvSpPr>
          <p:spPr bwMode="auto">
            <a:xfrm>
              <a:off x="4272" y="2976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14"/>
            <p:cNvSpPr>
              <a:spLocks noChangeShapeType="1"/>
            </p:cNvSpPr>
            <p:nvPr/>
          </p:nvSpPr>
          <p:spPr bwMode="auto">
            <a:xfrm>
              <a:off x="3120" y="3168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15"/>
            <p:cNvSpPr>
              <a:spLocks noChangeShapeType="1"/>
            </p:cNvSpPr>
            <p:nvPr/>
          </p:nvSpPr>
          <p:spPr bwMode="auto">
            <a:xfrm>
              <a:off x="4368" y="3168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34832" name="Rectangle 16"/>
          <p:cNvSpPr>
            <a:spLocks noChangeArrowheads="1"/>
          </p:cNvSpPr>
          <p:nvPr/>
        </p:nvSpPr>
        <p:spPr bwMode="auto">
          <a:xfrm>
            <a:off x="2895600" y="4953000"/>
            <a:ext cx="11430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057400" y="4724400"/>
            <a:ext cx="1066800" cy="609600"/>
            <a:chOff x="1296" y="2976"/>
            <a:chExt cx="672" cy="384"/>
          </a:xfrm>
        </p:grpSpPr>
        <p:sp>
          <p:nvSpPr>
            <p:cNvPr id="22540" name="Rectangle 18"/>
            <p:cNvSpPr>
              <a:spLocks noChangeArrowheads="1"/>
            </p:cNvSpPr>
            <p:nvPr/>
          </p:nvSpPr>
          <p:spPr bwMode="auto">
            <a:xfrm>
              <a:off x="1296" y="2976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600" b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="1" baseline="-25000">
                  <a:solidFill>
                    <a:srgbClr val="000099"/>
                  </a:solidFill>
                  <a:latin typeface="Times New Roman" pitchFamily="18" charset="0"/>
                </a:rPr>
                <a:t>i-1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22541" name="Line 19"/>
            <p:cNvSpPr>
              <a:spLocks noChangeShapeType="1"/>
            </p:cNvSpPr>
            <p:nvPr/>
          </p:nvSpPr>
          <p:spPr bwMode="auto">
            <a:xfrm>
              <a:off x="1776" y="2976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34836" name="AutoShape 20"/>
          <p:cNvCxnSpPr>
            <a:cxnSpLocks noChangeShapeType="1"/>
            <a:stCxn id="22540" idx="3"/>
            <a:endCxn id="22542" idx="2"/>
          </p:cNvCxnSpPr>
          <p:nvPr/>
        </p:nvCxnSpPr>
        <p:spPr bwMode="auto">
          <a:xfrm>
            <a:off x="3138488" y="5029200"/>
            <a:ext cx="3414712" cy="319088"/>
          </a:xfrm>
          <a:prstGeom prst="bentConnector4">
            <a:avLst>
              <a:gd name="adj1" fmla="val 12972"/>
              <a:gd name="adj2" fmla="val 364181"/>
            </a:avLst>
          </a:prstGeom>
          <a:noFill/>
          <a:ln w="31750">
            <a:solidFill>
              <a:srgbClr val="008080"/>
            </a:solidFill>
            <a:miter lim="800000"/>
            <a:headEnd type="oval" w="sm" len="med"/>
            <a:tailEnd type="triangle" w="med" len="lg"/>
          </a:ln>
        </p:spPr>
      </p:cxnSp>
      <p:sp useBgFill="1">
        <p:nvSpPr>
          <p:cNvPr id="34837" name="Rectangle 21"/>
          <p:cNvSpPr>
            <a:spLocks noChangeArrowheads="1"/>
          </p:cNvSpPr>
          <p:nvPr/>
        </p:nvSpPr>
        <p:spPr bwMode="auto">
          <a:xfrm>
            <a:off x="3962400" y="4648200"/>
            <a:ext cx="2057400" cy="762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8" name="Text Box 2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45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3. ListDelete(&amp;L, i, &amp;e)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删除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数据元素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2539" name="Text Box 23"/>
          <p:cNvSpPr txBox="1">
            <a:spLocks noChangeArrowheads="1"/>
          </p:cNvSpPr>
          <p:nvPr/>
        </p:nvSpPr>
        <p:spPr bwMode="auto">
          <a:xfrm>
            <a:off x="762000" y="1447800"/>
            <a:ext cx="632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算法实现过程分析</a:t>
            </a:r>
            <a:r>
              <a:rPr kumimoji="1" lang="en-US" altLang="zh-CN" sz="3600">
                <a:latin typeface="Times New Roman" pitchFamily="18" charset="0"/>
              </a:rPr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32" grpId="0" animBg="1"/>
      <p:bldP spid="3483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45475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360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在单链表中</a:t>
            </a:r>
            <a:r>
              <a:rPr kumimoji="1" lang="zh-CN" altLang="en-US" sz="36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删除第</a:t>
            </a:r>
            <a:r>
              <a:rPr kumimoji="1" lang="zh-CN" altLang="en-US" sz="360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6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i </a:t>
            </a:r>
            <a:r>
              <a:rPr kumimoji="1" lang="zh-CN" altLang="en-US" sz="36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个结点</a:t>
            </a:r>
            <a:r>
              <a:rPr kumimoji="1" lang="zh-CN" altLang="en-US" sz="360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36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基本操作</a:t>
            </a:r>
            <a:r>
              <a:rPr kumimoji="1" lang="zh-CN" altLang="en-US" sz="360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360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找到线性表中第</a:t>
            </a:r>
            <a:r>
              <a:rPr kumimoji="1" lang="en-US" altLang="zh-CN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i-1</a:t>
            </a:r>
            <a:r>
              <a:rPr kumimoji="1" lang="zh-CN" altLang="en-US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个结点，修改其指向后继的指针。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5029200"/>
            <a:ext cx="2057400" cy="609600"/>
            <a:chOff x="672" y="3168"/>
            <a:chExt cx="1296" cy="384"/>
          </a:xfrm>
        </p:grpSpPr>
        <p:sp>
          <p:nvSpPr>
            <p:cNvPr id="23580" name="Rectangle 4"/>
            <p:cNvSpPr>
              <a:spLocks noChangeArrowheads="1"/>
            </p:cNvSpPr>
            <p:nvPr/>
          </p:nvSpPr>
          <p:spPr bwMode="auto">
            <a:xfrm>
              <a:off x="1296" y="3168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600" b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="1" baseline="-25000">
                  <a:solidFill>
                    <a:srgbClr val="000099"/>
                  </a:solidFill>
                  <a:latin typeface="Times New Roman" pitchFamily="18" charset="0"/>
                </a:rPr>
                <a:t>i-1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23581" name="Line 5"/>
            <p:cNvSpPr>
              <a:spLocks noChangeShapeType="1"/>
            </p:cNvSpPr>
            <p:nvPr/>
          </p:nvSpPr>
          <p:spPr bwMode="auto">
            <a:xfrm>
              <a:off x="1776" y="3168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6"/>
            <p:cNvSpPr>
              <a:spLocks noChangeShapeType="1"/>
            </p:cNvSpPr>
            <p:nvPr/>
          </p:nvSpPr>
          <p:spPr bwMode="auto">
            <a:xfrm>
              <a:off x="672" y="3360"/>
              <a:ext cx="624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971800" y="5029200"/>
            <a:ext cx="2133600" cy="609600"/>
            <a:chOff x="1872" y="3168"/>
            <a:chExt cx="1344" cy="384"/>
          </a:xfrm>
        </p:grpSpPr>
        <p:sp>
          <p:nvSpPr>
            <p:cNvPr id="23577" name="Rectangle 8"/>
            <p:cNvSpPr>
              <a:spLocks noChangeArrowheads="1"/>
            </p:cNvSpPr>
            <p:nvPr/>
          </p:nvSpPr>
          <p:spPr bwMode="auto">
            <a:xfrm>
              <a:off x="2544" y="3168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600" b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="1" baseline="-25000">
                  <a:solidFill>
                    <a:srgbClr val="000099"/>
                  </a:solidFill>
                  <a:latin typeface="Times New Roman" pitchFamily="18" charset="0"/>
                </a:rPr>
                <a:t>i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23578" name="Line 9"/>
            <p:cNvSpPr>
              <a:spLocks noChangeShapeType="1"/>
            </p:cNvSpPr>
            <p:nvPr/>
          </p:nvSpPr>
          <p:spPr bwMode="auto">
            <a:xfrm>
              <a:off x="3024" y="3168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10"/>
            <p:cNvSpPr>
              <a:spLocks noChangeShapeType="1"/>
            </p:cNvSpPr>
            <p:nvPr/>
          </p:nvSpPr>
          <p:spPr bwMode="auto">
            <a:xfrm>
              <a:off x="1872" y="3360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953000" y="5029200"/>
            <a:ext cx="3048000" cy="609600"/>
            <a:chOff x="3120" y="3168"/>
            <a:chExt cx="1920" cy="384"/>
          </a:xfrm>
        </p:grpSpPr>
        <p:sp>
          <p:nvSpPr>
            <p:cNvPr id="23573" name="Rectangle 12"/>
            <p:cNvSpPr>
              <a:spLocks noChangeArrowheads="1"/>
            </p:cNvSpPr>
            <p:nvPr/>
          </p:nvSpPr>
          <p:spPr bwMode="auto">
            <a:xfrm>
              <a:off x="3792" y="3168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600" b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="1" baseline="-25000">
                  <a:solidFill>
                    <a:srgbClr val="000099"/>
                  </a:solidFill>
                  <a:latin typeface="Times New Roman" pitchFamily="18" charset="0"/>
                </a:rPr>
                <a:t>i+1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23574" name="Line 13"/>
            <p:cNvSpPr>
              <a:spLocks noChangeShapeType="1"/>
            </p:cNvSpPr>
            <p:nvPr/>
          </p:nvSpPr>
          <p:spPr bwMode="auto">
            <a:xfrm>
              <a:off x="4272" y="3168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14"/>
            <p:cNvSpPr>
              <a:spLocks noChangeShapeType="1"/>
            </p:cNvSpPr>
            <p:nvPr/>
          </p:nvSpPr>
          <p:spPr bwMode="auto">
            <a:xfrm>
              <a:off x="3120" y="3360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Line 15"/>
            <p:cNvSpPr>
              <a:spLocks noChangeShapeType="1"/>
            </p:cNvSpPr>
            <p:nvPr/>
          </p:nvSpPr>
          <p:spPr bwMode="auto">
            <a:xfrm>
              <a:off x="4368" y="3360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35856" name="Rectangle 16"/>
          <p:cNvSpPr>
            <a:spLocks noChangeArrowheads="1"/>
          </p:cNvSpPr>
          <p:nvPr/>
        </p:nvSpPr>
        <p:spPr bwMode="auto">
          <a:xfrm>
            <a:off x="2895600" y="5257800"/>
            <a:ext cx="11430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057400" y="5029200"/>
            <a:ext cx="1066800" cy="609600"/>
            <a:chOff x="1296" y="2976"/>
            <a:chExt cx="672" cy="384"/>
          </a:xfrm>
        </p:grpSpPr>
        <p:sp>
          <p:nvSpPr>
            <p:cNvPr id="23571" name="Rectangle 18"/>
            <p:cNvSpPr>
              <a:spLocks noChangeArrowheads="1"/>
            </p:cNvSpPr>
            <p:nvPr/>
          </p:nvSpPr>
          <p:spPr bwMode="auto">
            <a:xfrm>
              <a:off x="1296" y="2976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600" b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600" b="1" baseline="-25000">
                  <a:solidFill>
                    <a:srgbClr val="000099"/>
                  </a:solidFill>
                  <a:latin typeface="Times New Roman" pitchFamily="18" charset="0"/>
                </a:rPr>
                <a:t>i-1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23572" name="Line 19"/>
            <p:cNvSpPr>
              <a:spLocks noChangeShapeType="1"/>
            </p:cNvSpPr>
            <p:nvPr/>
          </p:nvSpPr>
          <p:spPr bwMode="auto">
            <a:xfrm>
              <a:off x="1776" y="2976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35860" name="AutoShape 20"/>
          <p:cNvCxnSpPr>
            <a:cxnSpLocks noChangeShapeType="1"/>
            <a:stCxn id="23571" idx="3"/>
            <a:endCxn id="23573" idx="2"/>
          </p:cNvCxnSpPr>
          <p:nvPr/>
        </p:nvCxnSpPr>
        <p:spPr bwMode="auto">
          <a:xfrm>
            <a:off x="3138488" y="5334000"/>
            <a:ext cx="3414712" cy="319088"/>
          </a:xfrm>
          <a:prstGeom prst="bentConnector4">
            <a:avLst>
              <a:gd name="adj1" fmla="val 11856"/>
              <a:gd name="adj2" fmla="val 322389"/>
            </a:avLst>
          </a:prstGeom>
          <a:noFill/>
          <a:ln w="31750">
            <a:solidFill>
              <a:srgbClr val="008080"/>
            </a:solidFill>
            <a:miter lim="800000"/>
            <a:headEnd type="oval" w="sm" len="med"/>
            <a:tailEnd type="triangle" w="med" len="lg"/>
          </a:ln>
        </p:spPr>
      </p:cxnSp>
      <p:sp useBgFill="1">
        <p:nvSpPr>
          <p:cNvPr id="35861" name="Rectangle 21"/>
          <p:cNvSpPr>
            <a:spLocks noChangeArrowheads="1"/>
          </p:cNvSpPr>
          <p:nvPr/>
        </p:nvSpPr>
        <p:spPr bwMode="auto">
          <a:xfrm>
            <a:off x="3962400" y="4953000"/>
            <a:ext cx="2057400" cy="8382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1628775" y="2438400"/>
            <a:ext cx="606742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>
                <a:solidFill>
                  <a:srgbClr val="9900CC"/>
                </a:solidFill>
                <a:latin typeface="Times New Roman" pitchFamily="18" charset="0"/>
              </a:rPr>
              <a:t>q = p-&gt;next;   p-&gt;next = q-&gt;next;</a:t>
            </a:r>
            <a:r>
              <a:rPr kumimoji="1" lang="en-US" altLang="zh-CN" sz="3200">
                <a:latin typeface="Times New Roman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>
                <a:latin typeface="Times New Roman" pitchFamily="18" charset="0"/>
              </a:rPr>
              <a:t>e = q-&gt;data;     </a:t>
            </a:r>
            <a:r>
              <a:rPr kumimoji="1" lang="en-US" altLang="zh-CN" sz="3200" b="1" i="1">
                <a:solidFill>
                  <a:srgbClr val="000099"/>
                </a:solidFill>
                <a:latin typeface="Times New Roman" pitchFamily="18" charset="0"/>
              </a:rPr>
              <a:t>free(q);</a:t>
            </a:r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1371600" y="45720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1050925" y="4006850"/>
            <a:ext cx="43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p</a:t>
            </a:r>
            <a:endParaRPr kumimoji="1" lang="en-US" altLang="zh-CN" sz="3600">
              <a:solidFill>
                <a:srgbClr val="FF00FF"/>
              </a:solidFill>
              <a:latin typeface="Times New Roman" pitchFamily="18" charset="0"/>
            </a:endParaRPr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3733800" y="4572000"/>
            <a:ext cx="685800" cy="4572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3371850" y="4083050"/>
            <a:ext cx="43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990000"/>
                </a:solidFill>
                <a:latin typeface="Times New Roman" pitchFamily="18" charset="0"/>
              </a:rPr>
              <a:t>q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>
            <a:off x="1676400" y="3200400"/>
            <a:ext cx="2133600" cy="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>
            <a:off x="4114800" y="3200400"/>
            <a:ext cx="3276600" cy="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4038600" y="3962400"/>
            <a:ext cx="1295400" cy="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1258888" y="2781300"/>
            <a:ext cx="6427787" cy="12461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kumimoji="1" lang="en-US" altLang="zh-CN" sz="3200" b="1">
                <a:solidFill>
                  <a:srgbClr val="9900CC"/>
                </a:solidFill>
                <a:latin typeface="Times New Roman" pitchFamily="18" charset="0"/>
              </a:rPr>
              <a:t>p-&gt;next = p-&gt; next </a:t>
            </a:r>
            <a:r>
              <a:rPr kumimoji="1" lang="en-US" altLang="zh-CN" sz="3600" b="1">
                <a:solidFill>
                  <a:srgbClr val="9900CC"/>
                </a:solidFill>
                <a:latin typeface="Times New Roman" pitchFamily="18" charset="0"/>
              </a:rPr>
              <a:t>-&gt;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  <a:r>
              <a:rPr kumimoji="1" lang="en-US" altLang="zh-CN" sz="3200" b="1">
                <a:solidFill>
                  <a:srgbClr val="9900CC"/>
                </a:solidFill>
                <a:latin typeface="Times New Roman" pitchFamily="18" charset="0"/>
              </a:rPr>
              <a:t>next;</a:t>
            </a:r>
            <a:r>
              <a:rPr kumimoji="1" lang="en-US" altLang="zh-CN" sz="3200">
                <a:latin typeface="Times New Roman" pitchFamily="18" charset="0"/>
              </a:rPr>
              <a:t>  </a:t>
            </a:r>
          </a:p>
          <a:p>
            <a:pPr>
              <a:spcBef>
                <a:spcPct val="10000"/>
              </a:spcBef>
            </a:pPr>
            <a:r>
              <a:rPr kumimoji="1" lang="en-US" altLang="zh-CN" sz="3200">
                <a:latin typeface="Times New Roman" pitchFamily="18" charset="0"/>
              </a:rPr>
              <a:t>e = p-&gt;next-&gt;data;     </a:t>
            </a:r>
            <a:r>
              <a:rPr kumimoji="1" lang="en-US" altLang="zh-CN" sz="3200" b="1" i="1">
                <a:solidFill>
                  <a:srgbClr val="000099"/>
                </a:solidFill>
                <a:latin typeface="Times New Roman" pitchFamily="18" charset="0"/>
              </a:rPr>
              <a:t>free( </a:t>
            </a:r>
            <a:r>
              <a:rPr kumimoji="1" lang="en-US" altLang="zh-CN" sz="3600">
                <a:latin typeface="Times New Roman" pitchFamily="18" charset="0"/>
              </a:rPr>
              <a:t>p-&gt;next </a:t>
            </a:r>
            <a:r>
              <a:rPr kumimoji="1" lang="en-US" altLang="zh-CN" sz="3200" b="1" i="1">
                <a:solidFill>
                  <a:srgbClr val="000099"/>
                </a:solidFill>
                <a:latin typeface="Times New Roman" pitchFamily="18" charset="0"/>
              </a:rPr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6" grpId="0" animBg="1"/>
      <p:bldP spid="35861" grpId="0" animBg="1"/>
      <p:bldP spid="35865" grpId="0" animBg="1"/>
      <p:bldP spid="35866" grpId="0" autoUpdateAnimBg="0"/>
      <p:bldP spid="35867" grpId="0" animBg="1"/>
      <p:bldP spid="35868" grpId="0" animBg="1"/>
      <p:bldP spid="35869" grpId="0" animBg="1"/>
      <p:bldP spid="3587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150813"/>
            <a:ext cx="892810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>
                <a:latin typeface="Times New Roman" pitchFamily="18" charset="0"/>
              </a:rPr>
              <a:t>  Status</a:t>
            </a:r>
            <a:r>
              <a:rPr kumimoji="1" lang="en-US" altLang="zh-CN" sz="3200">
                <a:latin typeface="Times New Roman" pitchFamily="18" charset="0"/>
              </a:rPr>
              <a:t> ListInsert_L(LinkList L, </a:t>
            </a:r>
            <a:r>
              <a:rPr kumimoji="1" lang="en-US" altLang="zh-CN" sz="3200" b="1">
                <a:latin typeface="Times New Roman" pitchFamily="18" charset="0"/>
              </a:rPr>
              <a:t>int</a:t>
            </a:r>
            <a:r>
              <a:rPr kumimoji="1" lang="en-US" altLang="zh-CN" sz="3200">
                <a:latin typeface="Times New Roman" pitchFamily="18" charset="0"/>
              </a:rPr>
              <a:t> i, ElemType e) </a:t>
            </a:r>
            <a:r>
              <a:rPr kumimoji="1" lang="en-US" altLang="zh-CN" sz="3200" b="1">
                <a:latin typeface="Times New Roman" pitchFamily="18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    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// 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L </a:t>
            </a:r>
            <a:r>
              <a:rPr kumimoji="1" lang="zh-CN" altLang="en-US" sz="32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为带头结点的单链表的头指针，本算法</a:t>
            </a:r>
            <a:endParaRPr kumimoji="1" lang="zh-CN" altLang="en-US" sz="3200">
              <a:solidFill>
                <a:srgbClr val="000099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在链表中第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zh-CN" altLang="en-US" sz="32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个结点之前插入新的元素 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endParaRPr kumimoji="1" lang="en-US" altLang="zh-CN" sz="3200">
              <a:solidFill>
                <a:srgbClr val="000099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>
                <a:latin typeface="Times New Roman" pitchFamily="18" charset="0"/>
              </a:rPr>
              <a:t>     </a:t>
            </a:r>
          </a:p>
          <a:p>
            <a:pPr>
              <a:lnSpc>
                <a:spcPct val="120000"/>
              </a:lnSpc>
            </a:pPr>
            <a:endParaRPr kumimoji="1" lang="en-US" altLang="zh-CN" sz="320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endParaRPr kumimoji="1" lang="en-US" altLang="zh-CN" sz="320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endParaRPr kumimoji="1" lang="en-US" altLang="zh-CN" sz="320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endParaRPr kumimoji="1" lang="en-US" altLang="zh-CN" sz="320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latin typeface="Times New Roman" pitchFamily="18" charset="0"/>
              </a:rPr>
              <a:t>  }</a:t>
            </a:r>
            <a:r>
              <a:rPr kumimoji="1" lang="en-US" altLang="zh-CN" sz="3200">
                <a:latin typeface="Times New Roman" pitchFamily="18" charset="0"/>
              </a:rPr>
              <a:t> // LinstInsert_L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33450" y="4622800"/>
            <a:ext cx="14033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800" b="1">
                <a:solidFill>
                  <a:srgbClr val="6600CC"/>
                </a:solidFill>
                <a:latin typeface="Times New Roman" pitchFamily="18" charset="0"/>
              </a:rPr>
              <a:t>……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12763" y="1828800"/>
            <a:ext cx="75565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>
                <a:solidFill>
                  <a:srgbClr val="0066FF"/>
                </a:solidFill>
                <a:latin typeface="Times New Roman" pitchFamily="18" charset="0"/>
              </a:rPr>
              <a:t>p = L</a:t>
            </a:r>
            <a:r>
              <a:rPr kumimoji="1" lang="en-US" altLang="zh-CN" sz="3200">
                <a:latin typeface="Times New Roman" pitchFamily="18" charset="0"/>
              </a:rPr>
              <a:t>;    j = 0;    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// p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指向头结点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while 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(p 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&amp;&amp;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 j &lt;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>
                <a:solidFill>
                  <a:srgbClr val="0066FF"/>
                </a:solidFill>
                <a:latin typeface="Times New Roman" pitchFamily="18" charset="0"/>
              </a:rPr>
              <a:t>i-1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)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{ 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p = p-&gt;next;  ++j; 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}</a:t>
            </a:r>
            <a:r>
              <a:rPr kumimoji="1" lang="en-US" altLang="zh-CN" sz="3200" b="1">
                <a:latin typeface="Times New Roman" pitchFamily="18" charset="0"/>
              </a:rPr>
              <a:t> </a:t>
            </a:r>
            <a:endParaRPr kumimoji="1" lang="en-US" altLang="zh-CN" sz="320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    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寻找第 </a:t>
            </a:r>
            <a:r>
              <a:rPr kumimoji="1"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i-1 </a:t>
            </a: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个结点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b="1">
                <a:latin typeface="Times New Roman" pitchFamily="18" charset="0"/>
              </a:rPr>
              <a:t>if</a:t>
            </a:r>
            <a:r>
              <a:rPr kumimoji="1" lang="en-US" altLang="zh-CN" sz="3200">
                <a:latin typeface="Times New Roman" pitchFamily="18" charset="0"/>
              </a:rPr>
              <a:t> (</a:t>
            </a:r>
            <a:r>
              <a:rPr kumimoji="1" lang="en-US" altLang="zh-CN" sz="3200" b="1">
                <a:latin typeface="Times New Roman" pitchFamily="18" charset="0"/>
              </a:rPr>
              <a:t>!</a:t>
            </a:r>
            <a:r>
              <a:rPr kumimoji="1" lang="en-US" altLang="zh-CN" sz="3200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 || </a:t>
            </a:r>
            <a:r>
              <a:rPr kumimoji="1" lang="en-US" altLang="zh-CN" sz="3200">
                <a:latin typeface="Times New Roman" pitchFamily="18" charset="0"/>
              </a:rPr>
              <a:t>j &gt; i-1)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>
                <a:latin typeface="Times New Roman" pitchFamily="18" charset="0"/>
              </a:rPr>
              <a:t>      </a:t>
            </a:r>
            <a:r>
              <a:rPr kumimoji="1" lang="en-US" altLang="zh-CN" sz="3200" b="1">
                <a:latin typeface="Times New Roman" pitchFamily="18" charset="0"/>
              </a:rPr>
              <a:t>return</a:t>
            </a:r>
            <a:r>
              <a:rPr kumimoji="1" lang="en-US" altLang="zh-CN" sz="3200">
                <a:latin typeface="Times New Roman" pitchFamily="18" charset="0"/>
              </a:rPr>
              <a:t> ERROR;      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大于表长或者小于</a:t>
            </a:r>
            <a:r>
              <a:rPr kumimoji="1"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9701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flipV="1">
            <a:off x="0" y="6477000"/>
            <a:ext cx="381000" cy="381000"/>
          </a:xfrm>
          <a:prstGeom prst="actionButtonReturn">
            <a:avLst/>
          </a:prstGeom>
          <a:solidFill>
            <a:srgbClr val="FF66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7800" y="1930400"/>
            <a:ext cx="8839200" cy="299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53988" y="76200"/>
            <a:ext cx="8837612" cy="599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>
                <a:latin typeface="Times New Roman" pitchFamily="18" charset="0"/>
              </a:rPr>
              <a:t> Status</a:t>
            </a:r>
            <a:r>
              <a:rPr kumimoji="1" lang="en-US" altLang="zh-CN" sz="3200">
                <a:latin typeface="Times New Roman" pitchFamily="18" charset="0"/>
              </a:rPr>
              <a:t> ListDelete_L(</a:t>
            </a:r>
            <a:r>
              <a:rPr kumimoji="1" lang="en-US" altLang="zh-CN" sz="2800">
                <a:latin typeface="Times New Roman" pitchFamily="18" charset="0"/>
              </a:rPr>
              <a:t>LinkList L, </a:t>
            </a:r>
            <a:r>
              <a:rPr kumimoji="1" lang="en-US" altLang="zh-CN" sz="2800" b="1">
                <a:latin typeface="Times New Roman" pitchFamily="18" charset="0"/>
              </a:rPr>
              <a:t>int</a:t>
            </a:r>
            <a:r>
              <a:rPr kumimoji="1" lang="en-US" altLang="zh-CN" sz="2800">
                <a:latin typeface="Times New Roman" pitchFamily="18" charset="0"/>
              </a:rPr>
              <a:t> i, ElemType </a:t>
            </a:r>
            <a:r>
              <a:rPr kumimoji="1" lang="en-US" altLang="zh-CN" sz="2800" b="1">
                <a:latin typeface="Times New Roman" pitchFamily="18" charset="0"/>
              </a:rPr>
              <a:t>&amp;</a:t>
            </a:r>
            <a:r>
              <a:rPr kumimoji="1" lang="en-US" altLang="zh-CN" sz="2800">
                <a:latin typeface="Times New Roman" pitchFamily="18" charset="0"/>
              </a:rPr>
              <a:t>e) </a:t>
            </a:r>
            <a:r>
              <a:rPr kumimoji="1" lang="en-US" altLang="zh-CN" sz="2800" b="1">
                <a:latin typeface="Times New Roman" pitchFamily="18" charset="0"/>
              </a:rPr>
              <a:t>{</a:t>
            </a:r>
            <a:endParaRPr kumimoji="1" lang="en-US" altLang="zh-CN" sz="3200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200" b="1">
                <a:latin typeface="Times New Roman" pitchFamily="18" charset="0"/>
              </a:rPr>
              <a:t>   </a:t>
            </a:r>
            <a:r>
              <a:rPr kumimoji="1" lang="en-US" altLang="zh-CN" sz="3200">
                <a:latin typeface="Times New Roman" pitchFamily="18" charset="0"/>
              </a:rPr>
              <a:t>// </a:t>
            </a:r>
            <a:r>
              <a:rPr kumimoji="1" lang="zh-CN" altLang="en-US" sz="2800">
                <a:latin typeface="Times New Roman" pitchFamily="18" charset="0"/>
                <a:ea typeface="隶书" pitchFamily="49" charset="-122"/>
              </a:rPr>
              <a:t>删除以 </a:t>
            </a:r>
            <a:r>
              <a:rPr kumimoji="1" lang="en-US" altLang="zh-CN" sz="2800">
                <a:latin typeface="Times New Roman" pitchFamily="18" charset="0"/>
                <a:ea typeface="隶书" pitchFamily="49" charset="-122"/>
              </a:rPr>
              <a:t>L </a:t>
            </a:r>
            <a:r>
              <a:rPr kumimoji="1" lang="zh-CN" altLang="en-US" sz="2800">
                <a:latin typeface="Times New Roman" pitchFamily="18" charset="0"/>
                <a:ea typeface="隶书" pitchFamily="49" charset="-122"/>
              </a:rPr>
              <a:t>为头指针</a:t>
            </a:r>
            <a:r>
              <a:rPr kumimoji="1" lang="en-US" altLang="zh-CN" sz="2800">
                <a:latin typeface="Times New Roman" pitchFamily="18" charset="0"/>
                <a:ea typeface="隶书" pitchFamily="49" charset="-122"/>
              </a:rPr>
              <a:t>(</a:t>
            </a:r>
            <a:r>
              <a:rPr kumimoji="1" lang="zh-CN" altLang="en-US" sz="2800">
                <a:latin typeface="Times New Roman" pitchFamily="18" charset="0"/>
                <a:ea typeface="隶书" pitchFamily="49" charset="-122"/>
              </a:rPr>
              <a:t>带头结点</a:t>
            </a:r>
            <a:r>
              <a:rPr kumimoji="1" lang="en-US" altLang="zh-CN" sz="2800"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sz="2800">
                <a:latin typeface="Times New Roman" pitchFamily="18" charset="0"/>
                <a:ea typeface="隶书" pitchFamily="49" charset="-122"/>
              </a:rPr>
              <a:t>的单链表中第 </a:t>
            </a:r>
            <a:r>
              <a:rPr kumimoji="1" lang="en-US" altLang="zh-CN" sz="2800">
                <a:latin typeface="Times New Roman" pitchFamily="18" charset="0"/>
                <a:ea typeface="隶书" pitchFamily="49" charset="-122"/>
              </a:rPr>
              <a:t>i </a:t>
            </a:r>
            <a:r>
              <a:rPr kumimoji="1" lang="zh-CN" altLang="en-US" sz="2800">
                <a:latin typeface="Times New Roman" pitchFamily="18" charset="0"/>
                <a:ea typeface="隶书" pitchFamily="49" charset="-122"/>
              </a:rPr>
              <a:t>个结点</a:t>
            </a: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3200" b="1">
                <a:latin typeface="Times New Roman" pitchFamily="18" charset="0"/>
              </a:rPr>
              <a:t> </a:t>
            </a:r>
            <a:r>
              <a:rPr kumimoji="1" lang="en-US" altLang="zh-CN" sz="3200" b="1">
                <a:latin typeface="Times New Roman" pitchFamily="18" charset="0"/>
              </a:rPr>
              <a:t>}</a:t>
            </a:r>
            <a:r>
              <a:rPr kumimoji="1" lang="en-US" altLang="zh-CN" sz="3200">
                <a:latin typeface="Times New Roman" pitchFamily="18" charset="0"/>
              </a:rPr>
              <a:t> // ListDelete_L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85800" y="1111250"/>
            <a:ext cx="805701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dirty="0">
                <a:latin typeface="Times New Roman" pitchFamily="18" charset="0"/>
              </a:rPr>
              <a:t>p = L;    j = 0;     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// p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指向头结点</a:t>
            </a:r>
          </a:p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FF00FF"/>
                </a:solidFill>
                <a:latin typeface="Times New Roman" pitchFamily="18" charset="0"/>
              </a:rPr>
              <a:t>while</a:t>
            </a:r>
            <a:r>
              <a:rPr kumimoji="1" lang="en-US" altLang="zh-CN" sz="3200" dirty="0">
                <a:solidFill>
                  <a:srgbClr val="FF00FF"/>
                </a:solidFill>
                <a:latin typeface="Times New Roman" pitchFamily="18" charset="0"/>
              </a:rPr>
              <a:t> </a:t>
            </a:r>
            <a:r>
              <a:rPr kumimoji="1" lang="en-US" altLang="zh-CN" sz="3200" dirty="0" smtClean="0">
                <a:solidFill>
                  <a:srgbClr val="FF00FF"/>
                </a:solidFill>
                <a:latin typeface="Times New Roman" pitchFamily="18" charset="0"/>
              </a:rPr>
              <a:t>( </a:t>
            </a:r>
            <a:r>
              <a:rPr kumimoji="1" lang="en-US" altLang="zh-CN" sz="3200" dirty="0" smtClean="0">
                <a:solidFill>
                  <a:srgbClr val="0066FF"/>
                </a:solidFill>
                <a:latin typeface="Times New Roman" pitchFamily="18" charset="0"/>
              </a:rPr>
              <a:t>p </a:t>
            </a:r>
            <a:r>
              <a:rPr kumimoji="1" lang="en-US" altLang="zh-CN" sz="3200" b="1" dirty="0" smtClean="0">
                <a:solidFill>
                  <a:srgbClr val="FF00FF"/>
                </a:solidFill>
                <a:latin typeface="Times New Roman" pitchFamily="18" charset="0"/>
              </a:rPr>
              <a:t>&amp;&amp;</a:t>
            </a:r>
            <a:r>
              <a:rPr kumimoji="1" lang="en-US" altLang="zh-CN" sz="3200" dirty="0" smtClean="0">
                <a:solidFill>
                  <a:srgbClr val="FF00FF"/>
                </a:solidFill>
                <a:latin typeface="Times New Roman" pitchFamily="18" charset="0"/>
              </a:rPr>
              <a:t> </a:t>
            </a:r>
            <a:r>
              <a:rPr kumimoji="1" lang="en-US" altLang="zh-CN" sz="3200" dirty="0">
                <a:solidFill>
                  <a:srgbClr val="FF00FF"/>
                </a:solidFill>
                <a:latin typeface="Times New Roman" pitchFamily="18" charset="0"/>
              </a:rPr>
              <a:t>j &lt; i-1) </a:t>
            </a:r>
            <a:r>
              <a:rPr kumimoji="1" lang="en-US" altLang="zh-CN" sz="3200" b="1" dirty="0">
                <a:solidFill>
                  <a:srgbClr val="FF00FF"/>
                </a:solidFill>
                <a:latin typeface="Times New Roman" pitchFamily="18" charset="0"/>
              </a:rPr>
              <a:t>{</a:t>
            </a:r>
            <a:r>
              <a:rPr kumimoji="1" lang="en-US" altLang="zh-CN" sz="3200" dirty="0">
                <a:solidFill>
                  <a:srgbClr val="FF00FF"/>
                </a:solidFill>
                <a:latin typeface="Times New Roman" pitchFamily="18" charset="0"/>
              </a:rPr>
              <a:t>  p = p-&gt;next;   ++j; </a:t>
            </a:r>
            <a:r>
              <a:rPr kumimoji="1" lang="en-US" altLang="zh-CN" sz="3200" b="1" dirty="0">
                <a:solidFill>
                  <a:srgbClr val="FF00FF"/>
                </a:solidFill>
                <a:latin typeface="Times New Roman" pitchFamily="18" charset="0"/>
              </a:rPr>
              <a:t>}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                       </a:t>
            </a:r>
            <a:r>
              <a:rPr kumimoji="1" lang="en-US" altLang="zh-CN" sz="2400" dirty="0">
                <a:latin typeface="Times New Roman" pitchFamily="18" charset="0"/>
              </a:rPr>
              <a:t>// </a:t>
            </a:r>
            <a:r>
              <a:rPr kumimoji="1" lang="zh-CN" altLang="en-US" sz="2400" dirty="0">
                <a:latin typeface="Times New Roman" pitchFamily="18" charset="0"/>
              </a:rPr>
              <a:t>寻找第 </a:t>
            </a:r>
            <a:r>
              <a:rPr kumimoji="1" lang="en-US" altLang="zh-CN" sz="2400" dirty="0" err="1">
                <a:latin typeface="Times New Roman" pitchFamily="18" charset="0"/>
              </a:rPr>
              <a:t>i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zh-CN" altLang="en-US" sz="2400" dirty="0">
                <a:latin typeface="Times New Roman" pitchFamily="18" charset="0"/>
              </a:rPr>
              <a:t>个结点，并</a:t>
            </a:r>
            <a:r>
              <a:rPr kumimoji="1" lang="zh-CN" altLang="en-US" sz="2400" dirty="0">
                <a:solidFill>
                  <a:srgbClr val="3333FF"/>
                </a:solidFill>
                <a:latin typeface="Times New Roman" pitchFamily="18" charset="0"/>
              </a:rPr>
              <a:t>令 </a:t>
            </a:r>
            <a:r>
              <a:rPr kumimoji="1" lang="en-US" altLang="zh-CN" sz="2400" dirty="0">
                <a:solidFill>
                  <a:srgbClr val="3333FF"/>
                </a:solidFill>
                <a:latin typeface="Times New Roman" pitchFamily="18" charset="0"/>
              </a:rPr>
              <a:t>p </a:t>
            </a:r>
            <a:r>
              <a:rPr kumimoji="1" lang="zh-CN" altLang="en-US" sz="2400" dirty="0">
                <a:solidFill>
                  <a:srgbClr val="3333FF"/>
                </a:solidFill>
                <a:latin typeface="Times New Roman" pitchFamily="18" charset="0"/>
              </a:rPr>
              <a:t>指向其前趋</a:t>
            </a:r>
            <a:endParaRPr kumimoji="1" lang="zh-CN" altLang="en-US" sz="3200" dirty="0">
              <a:solidFill>
                <a:srgbClr val="3333FF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if</a:t>
            </a:r>
            <a:r>
              <a:rPr kumimoji="1" lang="en-US" altLang="zh-CN" sz="3200" dirty="0">
                <a:latin typeface="Times New Roman" pitchFamily="18" charset="0"/>
              </a:rPr>
              <a:t>  </a:t>
            </a:r>
            <a:r>
              <a:rPr kumimoji="1" lang="en-US" altLang="zh-CN" sz="3200" dirty="0" smtClean="0">
                <a:latin typeface="Times New Roman" pitchFamily="18" charset="0"/>
              </a:rPr>
              <a:t>( </a:t>
            </a:r>
            <a:r>
              <a:rPr kumimoji="1" lang="en-US" altLang="zh-CN" sz="3200" b="1" dirty="0" smtClean="0">
                <a:solidFill>
                  <a:srgbClr val="0066FF"/>
                </a:solidFill>
                <a:latin typeface="Times New Roman" pitchFamily="18" charset="0"/>
              </a:rPr>
              <a:t>!</a:t>
            </a:r>
            <a:r>
              <a:rPr kumimoji="1" lang="en-US" altLang="zh-CN" sz="3200" dirty="0" smtClean="0">
                <a:solidFill>
                  <a:srgbClr val="0066FF"/>
                </a:solidFill>
                <a:latin typeface="Times New Roman" pitchFamily="18" charset="0"/>
              </a:rPr>
              <a:t>p</a:t>
            </a:r>
            <a:r>
              <a:rPr kumimoji="1" lang="en-US" altLang="zh-CN" sz="3200" dirty="0" smtClean="0">
                <a:latin typeface="Times New Roman" pitchFamily="18" charset="0"/>
              </a:rPr>
              <a:t> </a:t>
            </a:r>
            <a:r>
              <a:rPr kumimoji="1" lang="en-US" altLang="zh-CN" sz="3200" dirty="0">
                <a:latin typeface="Times New Roman" pitchFamily="18" charset="0"/>
              </a:rPr>
              <a:t>|| j &gt; i-1)</a:t>
            </a:r>
            <a:r>
              <a:rPr kumimoji="1" lang="en-US" altLang="zh-CN" sz="3200" b="1" dirty="0">
                <a:latin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return </a:t>
            </a:r>
            <a:r>
              <a:rPr kumimoji="1" lang="en-US" altLang="zh-CN" sz="3200" dirty="0">
                <a:latin typeface="Times New Roman" pitchFamily="18" charset="0"/>
              </a:rPr>
              <a:t>ERROR;  </a:t>
            </a:r>
            <a:r>
              <a:rPr kumimoji="1" lang="en-US" altLang="zh-CN" sz="2400" dirty="0">
                <a:latin typeface="Times New Roman" pitchFamily="18" charset="0"/>
              </a:rPr>
              <a:t>// </a:t>
            </a:r>
            <a:r>
              <a:rPr kumimoji="1" lang="zh-CN" altLang="en-US" sz="2400" dirty="0">
                <a:latin typeface="Times New Roman" pitchFamily="18" charset="0"/>
              </a:rPr>
              <a:t>删除位置不合理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85800" y="3810000"/>
            <a:ext cx="840105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>
                <a:solidFill>
                  <a:srgbClr val="9900CC"/>
                </a:solidFill>
                <a:latin typeface="Times New Roman" pitchFamily="18" charset="0"/>
              </a:rPr>
              <a:t>q = p-&gt;next;   p-&gt;next = q-&gt;next;</a:t>
            </a:r>
            <a:r>
              <a:rPr kumimoji="1" lang="en-US" altLang="zh-CN" sz="3200">
                <a:latin typeface="Times New Roman" pitchFamily="18" charset="0"/>
              </a:rPr>
              <a:t>  </a:t>
            </a:r>
            <a:r>
              <a:rPr kumimoji="1" lang="en-US" altLang="zh-CN" sz="2400">
                <a:latin typeface="Times New Roman" pitchFamily="18" charset="0"/>
              </a:rPr>
              <a:t>// </a:t>
            </a:r>
            <a:r>
              <a:rPr kumimoji="1" lang="zh-CN" altLang="en-US" sz="2400">
                <a:latin typeface="Times New Roman" pitchFamily="18" charset="0"/>
              </a:rPr>
              <a:t>删除并释放结点</a:t>
            </a:r>
          </a:p>
          <a:p>
            <a:pPr>
              <a:lnSpc>
                <a:spcPct val="110000"/>
              </a:lnSpc>
            </a:pPr>
            <a:r>
              <a:rPr kumimoji="1" lang="en-US" altLang="zh-CN" sz="3200">
                <a:latin typeface="Times New Roman" pitchFamily="18" charset="0"/>
              </a:rPr>
              <a:t>e = q-&gt;data;   </a:t>
            </a:r>
            <a:r>
              <a:rPr kumimoji="1" lang="en-US" altLang="zh-CN" sz="3200" b="1" i="1" u="sng">
                <a:solidFill>
                  <a:srgbClr val="000099"/>
                </a:solidFill>
                <a:latin typeface="Times New Roman" pitchFamily="18" charset="0"/>
              </a:rPr>
              <a:t>free(q);</a:t>
            </a:r>
            <a:endParaRPr kumimoji="1" lang="en-US" altLang="zh-CN" sz="3200" i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200" b="1">
                <a:latin typeface="Times New Roman" pitchFamily="18" charset="0"/>
              </a:rPr>
              <a:t>return</a:t>
            </a:r>
            <a:r>
              <a:rPr kumimoji="1" lang="en-US" altLang="zh-CN" sz="3200">
                <a:latin typeface="Times New Roman" pitchFamily="18" charset="0"/>
              </a:rPr>
              <a:t> OK;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11863" y="4422775"/>
            <a:ext cx="2425700" cy="1470025"/>
            <a:chOff x="3787" y="2786"/>
            <a:chExt cx="1528" cy="926"/>
          </a:xfrm>
        </p:grpSpPr>
        <p:sp>
          <p:nvSpPr>
            <p:cNvPr id="24603" name="Rectangle 12"/>
            <p:cNvSpPr>
              <a:spLocks noChangeArrowheads="1"/>
            </p:cNvSpPr>
            <p:nvPr/>
          </p:nvSpPr>
          <p:spPr bwMode="auto">
            <a:xfrm>
              <a:off x="4150" y="3113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zh-CN" altLang="zh-CN" sz="3600">
                <a:latin typeface="Times New Roman" pitchFamily="18" charset="0"/>
              </a:endParaRPr>
            </a:p>
          </p:txBody>
        </p:sp>
        <p:sp>
          <p:nvSpPr>
            <p:cNvPr id="24604" name="Line 13"/>
            <p:cNvSpPr>
              <a:spLocks noChangeShapeType="1"/>
            </p:cNvSpPr>
            <p:nvPr/>
          </p:nvSpPr>
          <p:spPr bwMode="auto">
            <a:xfrm>
              <a:off x="4534" y="3113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5" name="Text Box 14"/>
            <p:cNvSpPr txBox="1">
              <a:spLocks noChangeArrowheads="1"/>
            </p:cNvSpPr>
            <p:nvPr/>
          </p:nvSpPr>
          <p:spPr bwMode="auto">
            <a:xfrm>
              <a:off x="3787" y="2840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L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606" name="Arc 15"/>
            <p:cNvSpPr>
              <a:spLocks/>
            </p:cNvSpPr>
            <p:nvPr/>
          </p:nvSpPr>
          <p:spPr bwMode="auto">
            <a:xfrm rot="-10459146">
              <a:off x="4025" y="2786"/>
              <a:ext cx="363" cy="516"/>
            </a:xfrm>
            <a:custGeom>
              <a:avLst/>
              <a:gdLst>
                <a:gd name="T0" fmla="*/ 4 w 18119"/>
                <a:gd name="T1" fmla="*/ 0 h 19336"/>
                <a:gd name="T2" fmla="*/ 7 w 18119"/>
                <a:gd name="T3" fmla="*/ 5 h 19336"/>
                <a:gd name="T4" fmla="*/ 0 w 18119"/>
                <a:gd name="T5" fmla="*/ 14 h 19336"/>
                <a:gd name="T6" fmla="*/ 0 60000 65536"/>
                <a:gd name="T7" fmla="*/ 0 60000 65536"/>
                <a:gd name="T8" fmla="*/ 0 60000 65536"/>
                <a:gd name="T9" fmla="*/ 0 w 18119"/>
                <a:gd name="T10" fmla="*/ 0 h 19336"/>
                <a:gd name="T11" fmla="*/ 18119 w 18119"/>
                <a:gd name="T12" fmla="*/ 19336 h 19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19" h="19336" fill="none" extrusionOk="0">
                  <a:moveTo>
                    <a:pt x="9627" y="0"/>
                  </a:moveTo>
                  <a:cubicBezTo>
                    <a:pt x="13084" y="1721"/>
                    <a:pt x="16017" y="4338"/>
                    <a:pt x="18119" y="7577"/>
                  </a:cubicBezTo>
                </a:path>
                <a:path w="18119" h="19336" stroke="0" extrusionOk="0">
                  <a:moveTo>
                    <a:pt x="9627" y="0"/>
                  </a:moveTo>
                  <a:cubicBezTo>
                    <a:pt x="13084" y="1721"/>
                    <a:pt x="16017" y="4338"/>
                    <a:pt x="18119" y="7577"/>
                  </a:cubicBezTo>
                  <a:lnTo>
                    <a:pt x="0" y="19336"/>
                  </a:lnTo>
                  <a:close/>
                </a:path>
              </a:pathLst>
            </a:custGeom>
            <a:noFill/>
            <a:ln w="31750">
              <a:solidFill>
                <a:srgbClr val="000099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Text Box 19"/>
            <p:cNvSpPr txBox="1">
              <a:spLocks noChangeArrowheads="1"/>
            </p:cNvSpPr>
            <p:nvPr/>
          </p:nvSpPr>
          <p:spPr bwMode="auto">
            <a:xfrm>
              <a:off x="4445" y="3103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8080"/>
                  </a:solidFill>
                  <a:latin typeface="Times New Roman" pitchFamily="18" charset="0"/>
                </a:rPr>
                <a:t>∧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24608" name="Text Box 21"/>
            <p:cNvSpPr txBox="1">
              <a:spLocks noChangeArrowheads="1"/>
            </p:cNvSpPr>
            <p:nvPr/>
          </p:nvSpPr>
          <p:spPr bwMode="auto">
            <a:xfrm>
              <a:off x="4241" y="3385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p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609" name="Text Box 23"/>
            <p:cNvSpPr txBox="1">
              <a:spLocks noChangeArrowheads="1"/>
            </p:cNvSpPr>
            <p:nvPr/>
          </p:nvSpPr>
          <p:spPr bwMode="auto">
            <a:xfrm>
              <a:off x="4785" y="2795"/>
              <a:ext cx="5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00FF"/>
                  </a:solidFill>
                  <a:latin typeface="Times New Roman" pitchFamily="18" charset="0"/>
                </a:rPr>
                <a:t>i = 1</a:t>
              </a:r>
              <a:endParaRPr kumimoji="1" lang="en-US" altLang="zh-CN" sz="2800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组合 46"/>
          <p:cNvGrpSpPr>
            <a:grpSpLocks/>
          </p:cNvGrpSpPr>
          <p:nvPr/>
        </p:nvGrpSpPr>
        <p:grpSpPr bwMode="auto">
          <a:xfrm>
            <a:off x="4643438" y="4572000"/>
            <a:ext cx="4092575" cy="1546456"/>
            <a:chOff x="8643966" y="1285860"/>
            <a:chExt cx="4092593" cy="1545785"/>
          </a:xfrm>
        </p:grpSpPr>
        <p:sp>
          <p:nvSpPr>
            <p:cNvPr id="24588" name="Rectangle 14"/>
            <p:cNvSpPr>
              <a:spLocks noChangeArrowheads="1"/>
            </p:cNvSpPr>
            <p:nvPr/>
          </p:nvSpPr>
          <p:spPr bwMode="auto">
            <a:xfrm>
              <a:off x="9220229" y="1924036"/>
              <a:ext cx="914400" cy="53340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zh-CN" altLang="zh-CN" sz="3600">
                <a:latin typeface="Times New Roman" pitchFamily="18" charset="0"/>
              </a:endParaRPr>
            </a:p>
          </p:txBody>
        </p:sp>
        <p:sp>
          <p:nvSpPr>
            <p:cNvPr id="24589" name="Line 15"/>
            <p:cNvSpPr>
              <a:spLocks noChangeShapeType="1"/>
            </p:cNvSpPr>
            <p:nvPr/>
          </p:nvSpPr>
          <p:spPr bwMode="auto">
            <a:xfrm>
              <a:off x="9829829" y="1924036"/>
              <a:ext cx="0" cy="533400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Text Box 16"/>
            <p:cNvSpPr txBox="1">
              <a:spLocks noChangeArrowheads="1"/>
            </p:cNvSpPr>
            <p:nvPr/>
          </p:nvSpPr>
          <p:spPr bwMode="auto">
            <a:xfrm>
              <a:off x="8643966" y="1490648"/>
              <a:ext cx="42068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L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91" name="Arc 17"/>
            <p:cNvSpPr>
              <a:spLocks/>
            </p:cNvSpPr>
            <p:nvPr/>
          </p:nvSpPr>
          <p:spPr bwMode="auto">
            <a:xfrm rot="-10459146">
              <a:off x="9021791" y="1404923"/>
              <a:ext cx="576263" cy="819150"/>
            </a:xfrm>
            <a:custGeom>
              <a:avLst/>
              <a:gdLst>
                <a:gd name="T0" fmla="*/ 6138 w 18119"/>
                <a:gd name="T1" fmla="*/ 0 h 19336"/>
                <a:gd name="T2" fmla="*/ 11545 w 18119"/>
                <a:gd name="T3" fmla="*/ 8558 h 19336"/>
                <a:gd name="T4" fmla="*/ 0 w 18119"/>
                <a:gd name="T5" fmla="*/ 21860 h 19336"/>
                <a:gd name="T6" fmla="*/ 0 60000 65536"/>
                <a:gd name="T7" fmla="*/ 0 60000 65536"/>
                <a:gd name="T8" fmla="*/ 0 60000 65536"/>
                <a:gd name="T9" fmla="*/ 0 w 18119"/>
                <a:gd name="T10" fmla="*/ 0 h 19336"/>
                <a:gd name="T11" fmla="*/ 18119 w 18119"/>
                <a:gd name="T12" fmla="*/ 19336 h 19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19" h="19336" fill="none" extrusionOk="0">
                  <a:moveTo>
                    <a:pt x="9627" y="0"/>
                  </a:moveTo>
                  <a:cubicBezTo>
                    <a:pt x="13084" y="1721"/>
                    <a:pt x="16017" y="4338"/>
                    <a:pt x="18119" y="7577"/>
                  </a:cubicBezTo>
                </a:path>
                <a:path w="18119" h="19336" stroke="0" extrusionOk="0">
                  <a:moveTo>
                    <a:pt x="9627" y="0"/>
                  </a:moveTo>
                  <a:cubicBezTo>
                    <a:pt x="13084" y="1721"/>
                    <a:pt x="16017" y="4338"/>
                    <a:pt x="18119" y="7577"/>
                  </a:cubicBezTo>
                  <a:lnTo>
                    <a:pt x="0" y="19336"/>
                  </a:lnTo>
                  <a:close/>
                </a:path>
              </a:pathLst>
            </a:custGeom>
            <a:noFill/>
            <a:ln w="31750">
              <a:solidFill>
                <a:srgbClr val="000099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Text Box 19"/>
            <p:cNvSpPr txBox="1">
              <a:spLocks noChangeArrowheads="1"/>
            </p:cNvSpPr>
            <p:nvPr/>
          </p:nvSpPr>
          <p:spPr bwMode="auto">
            <a:xfrm>
              <a:off x="9644098" y="2268523"/>
              <a:ext cx="41276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solidFill>
                    <a:srgbClr val="000099"/>
                  </a:solidFill>
                  <a:latin typeface="Times New Roman" pitchFamily="18" charset="0"/>
                </a:rPr>
                <a:t>p</a:t>
              </a:r>
              <a:endParaRPr kumimoji="1" lang="en-US" altLang="zh-CN" sz="2800" dirty="0">
                <a:latin typeface="Times New Roman" pitchFamily="18" charset="0"/>
              </a:endParaRPr>
            </a:p>
          </p:txBody>
        </p:sp>
        <p:sp>
          <p:nvSpPr>
            <p:cNvPr id="24593" name="Text Box 20"/>
            <p:cNvSpPr txBox="1">
              <a:spLocks noChangeArrowheads="1"/>
            </p:cNvSpPr>
            <p:nvPr/>
          </p:nvSpPr>
          <p:spPr bwMode="auto">
            <a:xfrm>
              <a:off x="10454691" y="1285860"/>
              <a:ext cx="942891" cy="584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1" dirty="0" err="1">
                  <a:solidFill>
                    <a:srgbClr val="0066FF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3200" b="1" dirty="0">
                  <a:solidFill>
                    <a:srgbClr val="0066FF"/>
                  </a:solidFill>
                  <a:latin typeface="Times New Roman" pitchFamily="18" charset="0"/>
                </a:rPr>
                <a:t> = </a:t>
              </a:r>
              <a:r>
                <a:rPr kumimoji="1" lang="en-US" altLang="zh-CN" sz="3200" b="1" dirty="0" smtClean="0">
                  <a:solidFill>
                    <a:srgbClr val="0066FF"/>
                  </a:solidFill>
                  <a:latin typeface="Times New Roman" pitchFamily="18" charset="0"/>
                </a:rPr>
                <a:t>2</a:t>
              </a:r>
              <a:endParaRPr kumimoji="1" lang="en-US" altLang="zh-CN" sz="3200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10012391" y="1908161"/>
              <a:ext cx="1371600" cy="533400"/>
              <a:chOff x="4608" y="2544"/>
              <a:chExt cx="864" cy="336"/>
            </a:xfrm>
          </p:grpSpPr>
          <p:sp>
            <p:nvSpPr>
              <p:cNvPr id="24600" name="Rectangle 22"/>
              <p:cNvSpPr>
                <a:spLocks noChangeArrowheads="1"/>
              </p:cNvSpPr>
              <p:nvPr/>
            </p:nvSpPr>
            <p:spPr bwMode="auto">
              <a:xfrm>
                <a:off x="4896" y="2544"/>
                <a:ext cx="576" cy="336"/>
              </a:xfrm>
              <a:prstGeom prst="rect">
                <a:avLst/>
              </a:prstGeom>
              <a:solidFill>
                <a:srgbClr val="CCFFFF">
                  <a:alpha val="50195"/>
                </a:srgbClr>
              </a:solidFill>
              <a:ln w="254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3200">
                    <a:latin typeface="Times New Roman" pitchFamily="18" charset="0"/>
                  </a:rPr>
                  <a:t>22</a:t>
                </a:r>
              </a:p>
            </p:txBody>
          </p:sp>
          <p:sp>
            <p:nvSpPr>
              <p:cNvPr id="24601" name="Line 23"/>
              <p:cNvSpPr>
                <a:spLocks noChangeShapeType="1"/>
              </p:cNvSpPr>
              <p:nvPr/>
            </p:nvSpPr>
            <p:spPr bwMode="auto">
              <a:xfrm>
                <a:off x="5280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2" name="Line 25"/>
              <p:cNvSpPr>
                <a:spLocks noChangeShapeType="1"/>
              </p:cNvSpPr>
              <p:nvPr/>
            </p:nvSpPr>
            <p:spPr bwMode="auto">
              <a:xfrm>
                <a:off x="4608" y="2736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8080"/>
                </a:solidFill>
                <a:round/>
                <a:headEnd type="oval" w="sm" len="sm"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1215734" y="1895468"/>
              <a:ext cx="1520825" cy="533400"/>
              <a:chOff x="4608" y="2544"/>
              <a:chExt cx="958" cy="336"/>
            </a:xfrm>
          </p:grpSpPr>
          <p:sp>
            <p:nvSpPr>
              <p:cNvPr id="24596" name="Rectangle 22"/>
              <p:cNvSpPr>
                <a:spLocks noChangeArrowheads="1"/>
              </p:cNvSpPr>
              <p:nvPr/>
            </p:nvSpPr>
            <p:spPr bwMode="auto">
              <a:xfrm>
                <a:off x="4896" y="2544"/>
                <a:ext cx="576" cy="336"/>
              </a:xfrm>
              <a:prstGeom prst="rect">
                <a:avLst/>
              </a:prstGeom>
              <a:solidFill>
                <a:srgbClr val="CCFFFF">
                  <a:alpha val="50195"/>
                </a:srgbClr>
              </a:solidFill>
              <a:ln w="254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3200" b="1">
                    <a:solidFill>
                      <a:srgbClr val="008080"/>
                    </a:solidFill>
                    <a:latin typeface="Times New Roman" pitchFamily="18" charset="0"/>
                  </a:rPr>
                  <a:t>56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24597" name="Line 23"/>
              <p:cNvSpPr>
                <a:spLocks noChangeShapeType="1"/>
              </p:cNvSpPr>
              <p:nvPr/>
            </p:nvSpPr>
            <p:spPr bwMode="auto">
              <a:xfrm>
                <a:off x="5280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8" name="Text Box 24"/>
              <p:cNvSpPr txBox="1">
                <a:spLocks noChangeArrowheads="1"/>
              </p:cNvSpPr>
              <p:nvPr/>
            </p:nvSpPr>
            <p:spPr bwMode="auto">
              <a:xfrm>
                <a:off x="5226" y="2553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rgbClr val="008080"/>
                    </a:solidFill>
                    <a:latin typeface="Times New Roman" pitchFamily="18" charset="0"/>
                  </a:rPr>
                  <a:t>∧</a:t>
                </a:r>
                <a:endParaRPr kumimoji="1" lang="en-US" altLang="zh-CN" sz="3600">
                  <a:latin typeface="Times New Roman" pitchFamily="18" charset="0"/>
                </a:endParaRPr>
              </a:p>
            </p:txBody>
          </p:sp>
          <p:sp>
            <p:nvSpPr>
              <p:cNvPr id="24599" name="Line 25"/>
              <p:cNvSpPr>
                <a:spLocks noChangeShapeType="1"/>
              </p:cNvSpPr>
              <p:nvPr/>
            </p:nvSpPr>
            <p:spPr bwMode="auto">
              <a:xfrm>
                <a:off x="4608" y="2736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8080"/>
                </a:solidFill>
                <a:round/>
                <a:headEnd type="oval" w="sm" len="sm"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11961388" y="2308425"/>
              <a:ext cx="41276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800" b="1" dirty="0" smtClean="0">
                  <a:solidFill>
                    <a:srgbClr val="FF33CC"/>
                  </a:solidFill>
                  <a:latin typeface="Times New Roman" pitchFamily="18" charset="0"/>
                </a:rPr>
                <a:t>q</a:t>
              </a:r>
              <a:endParaRPr kumimoji="1" lang="en-US" altLang="zh-CN" sz="2800" dirty="0">
                <a:solidFill>
                  <a:srgbClr val="FF33CC"/>
                </a:solidFill>
                <a:latin typeface="Times New Roman" pitchFamily="18" charset="0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304800" y="1193800"/>
            <a:ext cx="8839200" cy="2667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53988" y="76200"/>
            <a:ext cx="8837612" cy="599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>
                <a:latin typeface="Times New Roman" pitchFamily="18" charset="0"/>
              </a:rPr>
              <a:t> Status</a:t>
            </a:r>
            <a:r>
              <a:rPr kumimoji="1" lang="en-US" altLang="zh-CN" sz="3200">
                <a:latin typeface="Times New Roman" pitchFamily="18" charset="0"/>
              </a:rPr>
              <a:t> ListDelete_L(</a:t>
            </a:r>
            <a:r>
              <a:rPr kumimoji="1" lang="en-US" altLang="zh-CN" sz="2800">
                <a:latin typeface="Times New Roman" pitchFamily="18" charset="0"/>
              </a:rPr>
              <a:t>LinkList L, </a:t>
            </a:r>
            <a:r>
              <a:rPr kumimoji="1" lang="en-US" altLang="zh-CN" sz="2800" b="1">
                <a:latin typeface="Times New Roman" pitchFamily="18" charset="0"/>
              </a:rPr>
              <a:t>int</a:t>
            </a:r>
            <a:r>
              <a:rPr kumimoji="1" lang="en-US" altLang="zh-CN" sz="2800">
                <a:latin typeface="Times New Roman" pitchFamily="18" charset="0"/>
              </a:rPr>
              <a:t> i, ElemType </a:t>
            </a:r>
            <a:r>
              <a:rPr kumimoji="1" lang="en-US" altLang="zh-CN" sz="2800" b="1">
                <a:latin typeface="Times New Roman" pitchFamily="18" charset="0"/>
              </a:rPr>
              <a:t>&amp;</a:t>
            </a:r>
            <a:r>
              <a:rPr kumimoji="1" lang="en-US" altLang="zh-CN" sz="2800">
                <a:latin typeface="Times New Roman" pitchFamily="18" charset="0"/>
              </a:rPr>
              <a:t>e) </a:t>
            </a:r>
            <a:r>
              <a:rPr kumimoji="1" lang="en-US" altLang="zh-CN" sz="2800" b="1">
                <a:latin typeface="Times New Roman" pitchFamily="18" charset="0"/>
              </a:rPr>
              <a:t>{</a:t>
            </a:r>
            <a:endParaRPr kumimoji="1" lang="en-US" altLang="zh-CN" sz="3200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200" b="1">
                <a:latin typeface="Times New Roman" pitchFamily="18" charset="0"/>
              </a:rPr>
              <a:t>   </a:t>
            </a:r>
            <a:r>
              <a:rPr kumimoji="1" lang="en-US" altLang="zh-CN" sz="3200">
                <a:latin typeface="Times New Roman" pitchFamily="18" charset="0"/>
              </a:rPr>
              <a:t>// </a:t>
            </a:r>
            <a:r>
              <a:rPr kumimoji="1" lang="zh-CN" altLang="en-US" sz="2800">
                <a:latin typeface="Times New Roman" pitchFamily="18" charset="0"/>
                <a:ea typeface="隶书" pitchFamily="49" charset="-122"/>
              </a:rPr>
              <a:t>删除以 </a:t>
            </a:r>
            <a:r>
              <a:rPr kumimoji="1" lang="en-US" altLang="zh-CN" sz="2800">
                <a:latin typeface="Times New Roman" pitchFamily="18" charset="0"/>
                <a:ea typeface="隶书" pitchFamily="49" charset="-122"/>
              </a:rPr>
              <a:t>L </a:t>
            </a:r>
            <a:r>
              <a:rPr kumimoji="1" lang="zh-CN" altLang="en-US" sz="2800">
                <a:latin typeface="Times New Roman" pitchFamily="18" charset="0"/>
                <a:ea typeface="隶书" pitchFamily="49" charset="-122"/>
              </a:rPr>
              <a:t>为头指针</a:t>
            </a:r>
            <a:r>
              <a:rPr kumimoji="1" lang="en-US" altLang="zh-CN" sz="2800">
                <a:latin typeface="Times New Roman" pitchFamily="18" charset="0"/>
                <a:ea typeface="隶书" pitchFamily="49" charset="-122"/>
              </a:rPr>
              <a:t>(</a:t>
            </a:r>
            <a:r>
              <a:rPr kumimoji="1" lang="zh-CN" altLang="en-US" sz="2800">
                <a:latin typeface="Times New Roman" pitchFamily="18" charset="0"/>
                <a:ea typeface="隶书" pitchFamily="49" charset="-122"/>
              </a:rPr>
              <a:t>带头结点</a:t>
            </a:r>
            <a:r>
              <a:rPr kumimoji="1" lang="en-US" altLang="zh-CN" sz="2800"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sz="2800">
                <a:latin typeface="Times New Roman" pitchFamily="18" charset="0"/>
                <a:ea typeface="隶书" pitchFamily="49" charset="-122"/>
              </a:rPr>
              <a:t>的单链表中第 </a:t>
            </a:r>
            <a:r>
              <a:rPr kumimoji="1" lang="en-US" altLang="zh-CN" sz="2800">
                <a:latin typeface="Times New Roman" pitchFamily="18" charset="0"/>
                <a:ea typeface="隶书" pitchFamily="49" charset="-122"/>
              </a:rPr>
              <a:t>i </a:t>
            </a:r>
            <a:r>
              <a:rPr kumimoji="1" lang="zh-CN" altLang="en-US" sz="2800">
                <a:latin typeface="Times New Roman" pitchFamily="18" charset="0"/>
                <a:ea typeface="隶书" pitchFamily="49" charset="-122"/>
              </a:rPr>
              <a:t>个结点</a:t>
            </a: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kumimoji="1" lang="zh-CN" altLang="en-US" sz="3200" b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3200" b="1">
                <a:latin typeface="Times New Roman" pitchFamily="18" charset="0"/>
              </a:rPr>
              <a:t> </a:t>
            </a:r>
            <a:r>
              <a:rPr kumimoji="1" lang="en-US" altLang="zh-CN" sz="3200" b="1">
                <a:latin typeface="Times New Roman" pitchFamily="18" charset="0"/>
              </a:rPr>
              <a:t>}</a:t>
            </a:r>
            <a:r>
              <a:rPr kumimoji="1" lang="en-US" altLang="zh-CN" sz="3200">
                <a:latin typeface="Times New Roman" pitchFamily="18" charset="0"/>
              </a:rPr>
              <a:t> // ListDelete_L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85800" y="1111250"/>
            <a:ext cx="8453438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>
                <a:latin typeface="Times New Roman" pitchFamily="18" charset="0"/>
              </a:rPr>
              <a:t>p = L;    j = 0;     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// p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指向头结点</a:t>
            </a:r>
          </a:p>
          <a:p>
            <a:pPr>
              <a:lnSpc>
                <a:spcPct val="110000"/>
              </a:lnSpc>
            </a:pP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while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 (</a:t>
            </a:r>
            <a:r>
              <a:rPr kumimoji="1" lang="en-US" altLang="zh-CN" sz="3200">
                <a:solidFill>
                  <a:srgbClr val="0066FF"/>
                </a:solidFill>
                <a:latin typeface="Times New Roman" pitchFamily="18" charset="0"/>
              </a:rPr>
              <a:t>p-&gt;next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&amp;&amp;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 j &lt; i-1) 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{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  p = p-&gt;next;   ++j; 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}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kumimoji="1" lang="en-US" altLang="zh-CN" sz="3200" b="1">
                <a:latin typeface="Times New Roman" pitchFamily="18" charset="0"/>
              </a:rPr>
              <a:t>                           </a:t>
            </a:r>
            <a:r>
              <a:rPr kumimoji="1" lang="en-US" altLang="zh-CN" sz="2400">
                <a:latin typeface="Times New Roman" pitchFamily="18" charset="0"/>
              </a:rPr>
              <a:t>// </a:t>
            </a:r>
            <a:r>
              <a:rPr kumimoji="1" lang="zh-CN" altLang="en-US" sz="2400">
                <a:latin typeface="Times New Roman" pitchFamily="18" charset="0"/>
              </a:rPr>
              <a:t>寻找第 </a:t>
            </a:r>
            <a:r>
              <a:rPr kumimoji="1" lang="en-US" altLang="zh-CN" sz="2400">
                <a:latin typeface="Times New Roman" pitchFamily="18" charset="0"/>
              </a:rPr>
              <a:t>i </a:t>
            </a:r>
            <a:r>
              <a:rPr kumimoji="1" lang="zh-CN" altLang="en-US" sz="2400">
                <a:latin typeface="Times New Roman" pitchFamily="18" charset="0"/>
              </a:rPr>
              <a:t>个结点，并</a:t>
            </a:r>
            <a:r>
              <a:rPr kumimoji="1" lang="zh-CN" altLang="en-US" sz="2400">
                <a:solidFill>
                  <a:srgbClr val="3333FF"/>
                </a:solidFill>
                <a:latin typeface="Times New Roman" pitchFamily="18" charset="0"/>
              </a:rPr>
              <a:t>令 </a:t>
            </a:r>
            <a:r>
              <a:rPr kumimoji="1" lang="en-US" altLang="zh-CN" sz="2400">
                <a:solidFill>
                  <a:srgbClr val="3333FF"/>
                </a:solidFill>
                <a:latin typeface="Times New Roman" pitchFamily="18" charset="0"/>
              </a:rPr>
              <a:t>p </a:t>
            </a:r>
            <a:r>
              <a:rPr kumimoji="1" lang="zh-CN" altLang="en-US" sz="2400">
                <a:solidFill>
                  <a:srgbClr val="3333FF"/>
                </a:solidFill>
                <a:latin typeface="Times New Roman" pitchFamily="18" charset="0"/>
              </a:rPr>
              <a:t>指向其前趋</a:t>
            </a:r>
            <a:endParaRPr kumimoji="1" lang="zh-CN" altLang="en-US" sz="3200">
              <a:solidFill>
                <a:srgbClr val="3333FF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200" b="1">
                <a:latin typeface="Times New Roman" pitchFamily="18" charset="0"/>
              </a:rPr>
              <a:t>if</a:t>
            </a:r>
            <a:r>
              <a:rPr kumimoji="1" lang="en-US" altLang="zh-CN" sz="3200">
                <a:latin typeface="Times New Roman" pitchFamily="18" charset="0"/>
              </a:rPr>
              <a:t>  (</a:t>
            </a:r>
            <a:r>
              <a:rPr kumimoji="1" lang="en-US" altLang="zh-CN" sz="3200" b="1">
                <a:solidFill>
                  <a:srgbClr val="0066FF"/>
                </a:solidFill>
                <a:latin typeface="Times New Roman" pitchFamily="18" charset="0"/>
              </a:rPr>
              <a:t>!</a:t>
            </a:r>
            <a:r>
              <a:rPr kumimoji="1" lang="en-US" altLang="zh-CN" sz="3200">
                <a:solidFill>
                  <a:srgbClr val="0066FF"/>
                </a:solidFill>
                <a:latin typeface="Times New Roman" pitchFamily="18" charset="0"/>
              </a:rPr>
              <a:t>(p-&gt;next)</a:t>
            </a:r>
            <a:r>
              <a:rPr kumimoji="1" lang="en-US" altLang="zh-CN" sz="3200">
                <a:latin typeface="Times New Roman" pitchFamily="18" charset="0"/>
              </a:rPr>
              <a:t> || j &gt; i-1)</a:t>
            </a:r>
            <a:r>
              <a:rPr kumimoji="1" lang="en-US" altLang="zh-CN" sz="3200" b="1">
                <a:latin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kumimoji="1" lang="en-US" altLang="zh-CN" sz="3200" b="1">
                <a:latin typeface="Times New Roman" pitchFamily="18" charset="0"/>
              </a:rPr>
              <a:t>    return </a:t>
            </a:r>
            <a:r>
              <a:rPr kumimoji="1" lang="en-US" altLang="zh-CN" sz="3200">
                <a:latin typeface="Times New Roman" pitchFamily="18" charset="0"/>
              </a:rPr>
              <a:t>ERROR;  </a:t>
            </a:r>
            <a:r>
              <a:rPr kumimoji="1" lang="en-US" altLang="zh-CN" sz="2400">
                <a:latin typeface="Times New Roman" pitchFamily="18" charset="0"/>
              </a:rPr>
              <a:t>// </a:t>
            </a:r>
            <a:r>
              <a:rPr kumimoji="1" lang="zh-CN" altLang="en-US" sz="2400">
                <a:latin typeface="Times New Roman" pitchFamily="18" charset="0"/>
              </a:rPr>
              <a:t>删除位置不合理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85800" y="3810000"/>
            <a:ext cx="840105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>
                <a:solidFill>
                  <a:srgbClr val="9900CC"/>
                </a:solidFill>
                <a:latin typeface="Times New Roman" pitchFamily="18" charset="0"/>
              </a:rPr>
              <a:t>q = p-&gt;next;   p-&gt;next = q-&gt;next;</a:t>
            </a:r>
            <a:r>
              <a:rPr kumimoji="1" lang="en-US" altLang="zh-CN" sz="3200">
                <a:latin typeface="Times New Roman" pitchFamily="18" charset="0"/>
              </a:rPr>
              <a:t>  </a:t>
            </a:r>
            <a:r>
              <a:rPr kumimoji="1" lang="en-US" altLang="zh-CN" sz="2400">
                <a:latin typeface="Times New Roman" pitchFamily="18" charset="0"/>
              </a:rPr>
              <a:t>// </a:t>
            </a:r>
            <a:r>
              <a:rPr kumimoji="1" lang="zh-CN" altLang="en-US" sz="2400">
                <a:latin typeface="Times New Roman" pitchFamily="18" charset="0"/>
              </a:rPr>
              <a:t>删除并释放结点</a:t>
            </a:r>
          </a:p>
          <a:p>
            <a:pPr>
              <a:lnSpc>
                <a:spcPct val="110000"/>
              </a:lnSpc>
            </a:pPr>
            <a:r>
              <a:rPr kumimoji="1" lang="en-US" altLang="zh-CN" sz="3200">
                <a:latin typeface="Times New Roman" pitchFamily="18" charset="0"/>
              </a:rPr>
              <a:t>e = q-&gt;data;   </a:t>
            </a:r>
            <a:r>
              <a:rPr kumimoji="1" lang="en-US" altLang="zh-CN" sz="3200" b="1" i="1" u="sng">
                <a:solidFill>
                  <a:srgbClr val="000099"/>
                </a:solidFill>
                <a:latin typeface="Times New Roman" pitchFamily="18" charset="0"/>
              </a:rPr>
              <a:t>free(q);</a:t>
            </a:r>
            <a:endParaRPr kumimoji="1" lang="en-US" altLang="zh-CN" sz="3200" i="1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200" b="1">
                <a:latin typeface="Times New Roman" pitchFamily="18" charset="0"/>
              </a:rPr>
              <a:t>return</a:t>
            </a:r>
            <a:r>
              <a:rPr kumimoji="1" lang="en-US" altLang="zh-CN" sz="3200">
                <a:latin typeface="Times New Roman" pitchFamily="18" charset="0"/>
              </a:rPr>
              <a:t> OK;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908175" y="1700213"/>
            <a:ext cx="1368425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solidFill>
                  <a:srgbClr val="FF00FF"/>
                </a:solidFill>
              </a:rPr>
              <a:t>p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331913" y="2781300"/>
            <a:ext cx="17272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/>
              <a:t>!p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11863" y="4422775"/>
            <a:ext cx="2425700" cy="1470025"/>
            <a:chOff x="3787" y="2786"/>
            <a:chExt cx="1528" cy="926"/>
          </a:xfrm>
        </p:grpSpPr>
        <p:sp>
          <p:nvSpPr>
            <p:cNvPr id="24603" name="Rectangle 12"/>
            <p:cNvSpPr>
              <a:spLocks noChangeArrowheads="1"/>
            </p:cNvSpPr>
            <p:nvPr/>
          </p:nvSpPr>
          <p:spPr bwMode="auto">
            <a:xfrm>
              <a:off x="4150" y="3113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zh-CN" altLang="zh-CN" sz="3600">
                <a:latin typeface="Times New Roman" pitchFamily="18" charset="0"/>
              </a:endParaRPr>
            </a:p>
          </p:txBody>
        </p:sp>
        <p:sp>
          <p:nvSpPr>
            <p:cNvPr id="24604" name="Line 13"/>
            <p:cNvSpPr>
              <a:spLocks noChangeShapeType="1"/>
            </p:cNvSpPr>
            <p:nvPr/>
          </p:nvSpPr>
          <p:spPr bwMode="auto">
            <a:xfrm>
              <a:off x="4534" y="3113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5" name="Text Box 14"/>
            <p:cNvSpPr txBox="1">
              <a:spLocks noChangeArrowheads="1"/>
            </p:cNvSpPr>
            <p:nvPr/>
          </p:nvSpPr>
          <p:spPr bwMode="auto">
            <a:xfrm>
              <a:off x="3787" y="2840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L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606" name="Arc 15"/>
            <p:cNvSpPr>
              <a:spLocks/>
            </p:cNvSpPr>
            <p:nvPr/>
          </p:nvSpPr>
          <p:spPr bwMode="auto">
            <a:xfrm rot="-10459146">
              <a:off x="4025" y="2786"/>
              <a:ext cx="363" cy="516"/>
            </a:xfrm>
            <a:custGeom>
              <a:avLst/>
              <a:gdLst>
                <a:gd name="T0" fmla="*/ 4 w 18119"/>
                <a:gd name="T1" fmla="*/ 0 h 19336"/>
                <a:gd name="T2" fmla="*/ 7 w 18119"/>
                <a:gd name="T3" fmla="*/ 5 h 19336"/>
                <a:gd name="T4" fmla="*/ 0 w 18119"/>
                <a:gd name="T5" fmla="*/ 14 h 19336"/>
                <a:gd name="T6" fmla="*/ 0 60000 65536"/>
                <a:gd name="T7" fmla="*/ 0 60000 65536"/>
                <a:gd name="T8" fmla="*/ 0 60000 65536"/>
                <a:gd name="T9" fmla="*/ 0 w 18119"/>
                <a:gd name="T10" fmla="*/ 0 h 19336"/>
                <a:gd name="T11" fmla="*/ 18119 w 18119"/>
                <a:gd name="T12" fmla="*/ 19336 h 19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19" h="19336" fill="none" extrusionOk="0">
                  <a:moveTo>
                    <a:pt x="9627" y="0"/>
                  </a:moveTo>
                  <a:cubicBezTo>
                    <a:pt x="13084" y="1721"/>
                    <a:pt x="16017" y="4338"/>
                    <a:pt x="18119" y="7577"/>
                  </a:cubicBezTo>
                </a:path>
                <a:path w="18119" h="19336" stroke="0" extrusionOk="0">
                  <a:moveTo>
                    <a:pt x="9627" y="0"/>
                  </a:moveTo>
                  <a:cubicBezTo>
                    <a:pt x="13084" y="1721"/>
                    <a:pt x="16017" y="4338"/>
                    <a:pt x="18119" y="7577"/>
                  </a:cubicBezTo>
                  <a:lnTo>
                    <a:pt x="0" y="19336"/>
                  </a:lnTo>
                  <a:close/>
                </a:path>
              </a:pathLst>
            </a:custGeom>
            <a:noFill/>
            <a:ln w="31750">
              <a:solidFill>
                <a:srgbClr val="000099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Text Box 19"/>
            <p:cNvSpPr txBox="1">
              <a:spLocks noChangeArrowheads="1"/>
            </p:cNvSpPr>
            <p:nvPr/>
          </p:nvSpPr>
          <p:spPr bwMode="auto">
            <a:xfrm>
              <a:off x="4445" y="3103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8080"/>
                  </a:solidFill>
                  <a:latin typeface="Times New Roman" pitchFamily="18" charset="0"/>
                </a:rPr>
                <a:t>∧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24608" name="Text Box 21"/>
            <p:cNvSpPr txBox="1">
              <a:spLocks noChangeArrowheads="1"/>
            </p:cNvSpPr>
            <p:nvPr/>
          </p:nvSpPr>
          <p:spPr bwMode="auto">
            <a:xfrm>
              <a:off x="4241" y="3385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p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609" name="Text Box 23"/>
            <p:cNvSpPr txBox="1">
              <a:spLocks noChangeArrowheads="1"/>
            </p:cNvSpPr>
            <p:nvPr/>
          </p:nvSpPr>
          <p:spPr bwMode="auto">
            <a:xfrm>
              <a:off x="4785" y="2795"/>
              <a:ext cx="5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00FF"/>
                  </a:solidFill>
                  <a:latin typeface="Times New Roman" pitchFamily="18" charset="0"/>
                </a:rPr>
                <a:t>i = 1</a:t>
              </a:r>
              <a:endParaRPr kumimoji="1" lang="en-US" altLang="zh-CN" sz="2800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3" grpId="0" animBg="1"/>
      <p:bldP spid="3687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0225" y="381000"/>
            <a:ext cx="53117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663300"/>
                </a:solidFill>
                <a:latin typeface="Times New Roman" pitchFamily="18" charset="0"/>
                <a:ea typeface="隶书" pitchFamily="49" charset="-122"/>
              </a:rPr>
              <a:t>三、单链表操作的实现</a:t>
            </a:r>
            <a:endParaRPr kumimoji="1" lang="zh-CN" altLang="en-US" sz="4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017588" y="1371600"/>
            <a:ext cx="8020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1. GetElem(L, i, &amp;e)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取第</a:t>
            </a:r>
            <a:r>
              <a:rPr kumimoji="1" lang="en-US" altLang="zh-CN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个数据元素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960438" y="2286000"/>
            <a:ext cx="761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2. ListInsert(&amp;L, i, e)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插入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数据元素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960438" y="3200400"/>
            <a:ext cx="8045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3. ListDelete(&amp;L, i, &amp;e)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删除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数据元素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60438" y="4114800"/>
            <a:ext cx="779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4. ClearList(&amp;L)  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重置线性表为空表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60438" y="5029200"/>
            <a:ext cx="7508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5. CreateList(&amp;L, n)</a:t>
            </a:r>
          </a:p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               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//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生成含 </a:t>
            </a:r>
            <a:r>
              <a:rPr kumimoji="1" lang="en-US" altLang="zh-CN" sz="3200" b="1" i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个数据元素的链表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5608" name="Freeform 9"/>
          <p:cNvSpPr>
            <a:spLocks/>
          </p:cNvSpPr>
          <p:nvPr/>
        </p:nvSpPr>
        <p:spPr bwMode="auto">
          <a:xfrm>
            <a:off x="755650" y="3933825"/>
            <a:ext cx="387350" cy="573088"/>
          </a:xfrm>
          <a:custGeom>
            <a:avLst/>
            <a:gdLst>
              <a:gd name="T0" fmla="*/ 0 w 224"/>
              <a:gd name="T1" fmla="*/ 106 h 192"/>
              <a:gd name="T2" fmla="*/ 107 w 224"/>
              <a:gd name="T3" fmla="*/ 192 h 192"/>
              <a:gd name="T4" fmla="*/ 171 w 224"/>
              <a:gd name="T5" fmla="*/ 64 h 192"/>
              <a:gd name="T6" fmla="*/ 224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09600" y="681038"/>
            <a:ext cx="33988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60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销毁操作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1524000" y="1981200"/>
            <a:ext cx="44656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rgbClr val="333399"/>
                </a:solidFill>
                <a:latin typeface="Times New Roman" pitchFamily="18" charset="0"/>
                <a:ea typeface="楷体_GB2312" pitchFamily="49" charset="-122"/>
              </a:rPr>
              <a:t>DestroyList( &amp;L 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1524000" y="2895600"/>
            <a:ext cx="32321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4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</a:p>
          <a:p>
            <a:endParaRPr kumimoji="1" lang="zh-CN" altLang="en-US" sz="4400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4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  <a:endParaRPr kumimoji="1" lang="zh-CN" altLang="en-US" sz="48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4267200" y="2971800"/>
            <a:ext cx="44307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线性表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L </a:t>
            </a: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已存在。</a:t>
            </a: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4267200" y="4267200"/>
            <a:ext cx="37957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销毁线性表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autoUpdateAnimBg="0"/>
      <p:bldP spid="205828" grpId="0" autoUpdateAnimBg="0"/>
      <p:bldP spid="205829" grpId="0" autoUpdateAnimBg="0"/>
      <p:bldP spid="205830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88975" y="938213"/>
            <a:ext cx="7251700" cy="470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latin typeface="Times New Roman" pitchFamily="18" charset="0"/>
              </a:rPr>
              <a:t>void</a:t>
            </a:r>
            <a:r>
              <a:rPr kumimoji="1" lang="en-US" altLang="zh-CN" sz="3600">
                <a:latin typeface="Times New Roman" pitchFamily="18" charset="0"/>
              </a:rPr>
              <a:t> ClearList(</a:t>
            </a:r>
            <a:r>
              <a:rPr kumimoji="1" lang="en-US" altLang="zh-CN" sz="3600" b="1">
                <a:latin typeface="Times New Roman" pitchFamily="18" charset="0"/>
              </a:rPr>
              <a:t>&amp;</a:t>
            </a:r>
            <a:r>
              <a:rPr kumimoji="1" lang="en-US" altLang="zh-CN" sz="3600">
                <a:latin typeface="Times New Roman" pitchFamily="18" charset="0"/>
              </a:rPr>
              <a:t>L) </a:t>
            </a:r>
            <a:r>
              <a:rPr kumimoji="1" lang="en-US" altLang="zh-CN" sz="3600" b="1">
                <a:latin typeface="Times New Roman" pitchFamily="18" charset="0"/>
              </a:rPr>
              <a:t>{</a:t>
            </a:r>
            <a:endParaRPr kumimoji="1" lang="en-US" altLang="zh-CN" sz="360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</a:rPr>
              <a:t>   // </a:t>
            </a:r>
            <a:r>
              <a:rPr kumimoji="1" lang="zh-CN" altLang="zh-CN" sz="3600">
                <a:latin typeface="Times New Roman" pitchFamily="18" charset="0"/>
                <a:ea typeface="楷体_GB2312" pitchFamily="49" charset="-122"/>
              </a:rPr>
              <a:t>将单链表重新置为一个空表</a:t>
            </a:r>
            <a:endParaRPr kumimoji="1" lang="zh-CN" altLang="en-US" sz="360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600">
                <a:latin typeface="Times New Roman" pitchFamily="18" charset="0"/>
              </a:rPr>
              <a:t>   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while</a:t>
            </a:r>
            <a:r>
              <a:rPr kumimoji="1" lang="en-US" altLang="zh-CN" sz="3600">
                <a:solidFill>
                  <a:srgbClr val="FF00FF"/>
                </a:solidFill>
                <a:latin typeface="Times New Roman" pitchFamily="18" charset="0"/>
              </a:rPr>
              <a:t> (L-&gt;next)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{</a:t>
            </a:r>
            <a:endParaRPr kumimoji="1" lang="en-US" altLang="zh-CN" sz="3600">
              <a:solidFill>
                <a:srgbClr val="FF00FF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</a:rPr>
              <a:t>        </a:t>
            </a:r>
            <a:r>
              <a:rPr kumimoji="1" lang="en-US" altLang="zh-CN" sz="3600" b="1">
                <a:solidFill>
                  <a:srgbClr val="9900CC"/>
                </a:solidFill>
                <a:latin typeface="Times New Roman" pitchFamily="18" charset="0"/>
              </a:rPr>
              <a:t>p=L-&gt;next;    L-&gt;next=p-&gt;next;</a:t>
            </a:r>
            <a:endParaRPr kumimoji="1" lang="en-US" altLang="zh-CN" sz="360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</a:rPr>
              <a:t>        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>
                <a:latin typeface="Times New Roman" pitchFamily="18" charset="0"/>
              </a:rPr>
              <a:t>   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>
                <a:latin typeface="Times New Roman" pitchFamily="18" charset="0"/>
              </a:rPr>
              <a:t>}</a:t>
            </a:r>
            <a:r>
              <a:rPr kumimoji="1" lang="en-US" altLang="zh-CN" sz="3600">
                <a:latin typeface="Times New Roman" pitchFamily="18" charset="0"/>
              </a:rPr>
              <a:t> // ClearList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670050" y="3625850"/>
            <a:ext cx="160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 i="1" u="sng">
                <a:solidFill>
                  <a:srgbClr val="000099"/>
                </a:solidFill>
                <a:latin typeface="Times New Roman" pitchFamily="18" charset="0"/>
              </a:rPr>
              <a:t>free(p);</a:t>
            </a:r>
          </a:p>
        </p:txBody>
      </p:sp>
      <p:sp>
        <p:nvSpPr>
          <p:cNvPr id="26630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780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4. ClearList(&amp;L)  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重置线性表为空表</a:t>
            </a:r>
            <a:endParaRPr kumimoji="1" lang="zh-CN" altLang="en-US" sz="3600">
              <a:latin typeface="Times New Roman" pitchFamily="18" charset="0"/>
            </a:endParaRPr>
          </a:p>
        </p:txBody>
      </p:sp>
      <p:grpSp>
        <p:nvGrpSpPr>
          <p:cNvPr id="7" name="组合 46"/>
          <p:cNvGrpSpPr>
            <a:grpSpLocks/>
          </p:cNvGrpSpPr>
          <p:nvPr/>
        </p:nvGrpSpPr>
        <p:grpSpPr bwMode="auto">
          <a:xfrm>
            <a:off x="4262438" y="4089400"/>
            <a:ext cx="4092575" cy="1506538"/>
            <a:chOff x="8643966" y="1285860"/>
            <a:chExt cx="4092593" cy="1505883"/>
          </a:xfrm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9220229" y="1924036"/>
              <a:ext cx="914400" cy="53340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zh-CN" altLang="zh-CN" sz="3600">
                <a:latin typeface="Times New Roman" pitchFamily="18" charset="0"/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9829829" y="1924036"/>
              <a:ext cx="0" cy="533400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8643966" y="1490648"/>
              <a:ext cx="42068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L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1" name="Arc 17"/>
            <p:cNvSpPr>
              <a:spLocks/>
            </p:cNvSpPr>
            <p:nvPr/>
          </p:nvSpPr>
          <p:spPr bwMode="auto">
            <a:xfrm rot="-10459146">
              <a:off x="9021791" y="1404923"/>
              <a:ext cx="576263" cy="819150"/>
            </a:xfrm>
            <a:custGeom>
              <a:avLst/>
              <a:gdLst>
                <a:gd name="T0" fmla="*/ 6138 w 18119"/>
                <a:gd name="T1" fmla="*/ 0 h 19336"/>
                <a:gd name="T2" fmla="*/ 11545 w 18119"/>
                <a:gd name="T3" fmla="*/ 8558 h 19336"/>
                <a:gd name="T4" fmla="*/ 0 w 18119"/>
                <a:gd name="T5" fmla="*/ 21860 h 19336"/>
                <a:gd name="T6" fmla="*/ 0 60000 65536"/>
                <a:gd name="T7" fmla="*/ 0 60000 65536"/>
                <a:gd name="T8" fmla="*/ 0 60000 65536"/>
                <a:gd name="T9" fmla="*/ 0 w 18119"/>
                <a:gd name="T10" fmla="*/ 0 h 19336"/>
                <a:gd name="T11" fmla="*/ 18119 w 18119"/>
                <a:gd name="T12" fmla="*/ 19336 h 19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19" h="19336" fill="none" extrusionOk="0">
                  <a:moveTo>
                    <a:pt x="9627" y="0"/>
                  </a:moveTo>
                  <a:cubicBezTo>
                    <a:pt x="13084" y="1721"/>
                    <a:pt x="16017" y="4338"/>
                    <a:pt x="18119" y="7577"/>
                  </a:cubicBezTo>
                </a:path>
                <a:path w="18119" h="19336" stroke="0" extrusionOk="0">
                  <a:moveTo>
                    <a:pt x="9627" y="0"/>
                  </a:moveTo>
                  <a:cubicBezTo>
                    <a:pt x="13084" y="1721"/>
                    <a:pt x="16017" y="4338"/>
                    <a:pt x="18119" y="7577"/>
                  </a:cubicBezTo>
                  <a:lnTo>
                    <a:pt x="0" y="19336"/>
                  </a:lnTo>
                  <a:close/>
                </a:path>
              </a:pathLst>
            </a:custGeom>
            <a:noFill/>
            <a:ln w="31750">
              <a:solidFill>
                <a:srgbClr val="000099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9644098" y="2268523"/>
              <a:ext cx="41276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p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11701607" y="1285860"/>
              <a:ext cx="94288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solidFill>
                    <a:srgbClr val="0066FF"/>
                  </a:solidFill>
                  <a:latin typeface="Times New Roman" pitchFamily="18" charset="0"/>
                </a:rPr>
                <a:t>i = 2</a:t>
              </a:r>
              <a:endParaRPr kumimoji="1" lang="en-US" altLang="zh-CN" sz="320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grpSp>
          <p:nvGrpSpPr>
            <p:cNvPr id="14" name="Group 21"/>
            <p:cNvGrpSpPr>
              <a:grpSpLocks/>
            </p:cNvGrpSpPr>
            <p:nvPr/>
          </p:nvGrpSpPr>
          <p:grpSpPr bwMode="auto">
            <a:xfrm>
              <a:off x="10012391" y="1908161"/>
              <a:ext cx="1371600" cy="533400"/>
              <a:chOff x="4608" y="2544"/>
              <a:chExt cx="864" cy="336"/>
            </a:xfrm>
          </p:grpSpPr>
          <p:sp>
            <p:nvSpPr>
              <p:cNvPr id="20" name="Rectangle 22"/>
              <p:cNvSpPr>
                <a:spLocks noChangeArrowheads="1"/>
              </p:cNvSpPr>
              <p:nvPr/>
            </p:nvSpPr>
            <p:spPr bwMode="auto">
              <a:xfrm>
                <a:off x="4896" y="2544"/>
                <a:ext cx="576" cy="336"/>
              </a:xfrm>
              <a:prstGeom prst="rect">
                <a:avLst/>
              </a:prstGeom>
              <a:solidFill>
                <a:srgbClr val="CCFFFF">
                  <a:alpha val="50195"/>
                </a:srgbClr>
              </a:solidFill>
              <a:ln w="254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3200">
                    <a:latin typeface="Times New Roman" pitchFamily="18" charset="0"/>
                  </a:rPr>
                  <a:t>22</a:t>
                </a:r>
              </a:p>
            </p:txBody>
          </p:sp>
          <p:sp>
            <p:nvSpPr>
              <p:cNvPr id="21" name="Line 23"/>
              <p:cNvSpPr>
                <a:spLocks noChangeShapeType="1"/>
              </p:cNvSpPr>
              <p:nvPr/>
            </p:nvSpPr>
            <p:spPr bwMode="auto">
              <a:xfrm>
                <a:off x="5280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>
                <a:off x="4608" y="2736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8080"/>
                </a:solidFill>
                <a:round/>
                <a:headEnd type="oval" w="sm" len="sm"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11215734" y="1895468"/>
              <a:ext cx="1520825" cy="533400"/>
              <a:chOff x="4608" y="2544"/>
              <a:chExt cx="958" cy="336"/>
            </a:xfrm>
          </p:grpSpPr>
          <p:sp>
            <p:nvSpPr>
              <p:cNvPr id="16" name="Rectangle 22"/>
              <p:cNvSpPr>
                <a:spLocks noChangeArrowheads="1"/>
              </p:cNvSpPr>
              <p:nvPr/>
            </p:nvSpPr>
            <p:spPr bwMode="auto">
              <a:xfrm>
                <a:off x="4896" y="2544"/>
                <a:ext cx="576" cy="336"/>
              </a:xfrm>
              <a:prstGeom prst="rect">
                <a:avLst/>
              </a:prstGeom>
              <a:solidFill>
                <a:srgbClr val="CCFFFF">
                  <a:alpha val="50195"/>
                </a:srgbClr>
              </a:solidFill>
              <a:ln w="254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en-US" altLang="zh-CN" sz="3200" b="1">
                    <a:solidFill>
                      <a:srgbClr val="008080"/>
                    </a:solidFill>
                    <a:latin typeface="Times New Roman" pitchFamily="18" charset="0"/>
                  </a:rPr>
                  <a:t>56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7" name="Line 23"/>
              <p:cNvSpPr>
                <a:spLocks noChangeShapeType="1"/>
              </p:cNvSpPr>
              <p:nvPr/>
            </p:nvSpPr>
            <p:spPr bwMode="auto">
              <a:xfrm>
                <a:off x="5280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Text Box 24"/>
              <p:cNvSpPr txBox="1">
                <a:spLocks noChangeArrowheads="1"/>
              </p:cNvSpPr>
              <p:nvPr/>
            </p:nvSpPr>
            <p:spPr bwMode="auto">
              <a:xfrm>
                <a:off x="5226" y="2553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rgbClr val="008080"/>
                    </a:solidFill>
                    <a:latin typeface="Times New Roman" pitchFamily="18" charset="0"/>
                  </a:rPr>
                  <a:t>∧</a:t>
                </a:r>
                <a:endParaRPr kumimoji="1" lang="en-US" altLang="zh-CN" sz="3600">
                  <a:latin typeface="Times New Roman" pitchFamily="18" charset="0"/>
                </a:endParaRPr>
              </a:p>
            </p:txBody>
          </p:sp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>
                <a:off x="4608" y="2736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8080"/>
                </a:solidFill>
                <a:round/>
                <a:headEnd type="oval" w="sm" len="sm"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0225" y="381000"/>
            <a:ext cx="53117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663300"/>
                </a:solidFill>
                <a:latin typeface="Times New Roman" pitchFamily="18" charset="0"/>
                <a:ea typeface="隶书" pitchFamily="49" charset="-122"/>
              </a:rPr>
              <a:t>三、单链表操作的实现</a:t>
            </a:r>
            <a:endParaRPr kumimoji="1" lang="zh-CN" altLang="en-US" sz="4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017588" y="1371600"/>
            <a:ext cx="8020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1. GetElem(L, i, &amp;e)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取第</a:t>
            </a:r>
            <a:r>
              <a:rPr kumimoji="1" lang="en-US" altLang="zh-CN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个数据元素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960438" y="2286000"/>
            <a:ext cx="761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2. ListInsert(&amp;L, i, e)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插入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数据元素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960438" y="3200400"/>
            <a:ext cx="8045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3. ListDelete(&amp;L, i, &amp;e)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删除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数据元素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960438" y="4114800"/>
            <a:ext cx="779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4. ClearList(&amp;L)  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// </a:t>
            </a:r>
            <a:r>
              <a:rPr kumimoji="1"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重置线性表为空表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960438" y="5029200"/>
            <a:ext cx="7508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5. CreateList(&amp;L, n)</a:t>
            </a:r>
          </a:p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               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//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生成含 </a:t>
            </a:r>
            <a:r>
              <a:rPr kumimoji="1" lang="en-US" altLang="zh-CN" sz="3200" b="1" i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个数据元素的链表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7656" name="Freeform 9"/>
          <p:cNvSpPr>
            <a:spLocks/>
          </p:cNvSpPr>
          <p:nvPr/>
        </p:nvSpPr>
        <p:spPr bwMode="auto">
          <a:xfrm>
            <a:off x="755650" y="4868863"/>
            <a:ext cx="387350" cy="573087"/>
          </a:xfrm>
          <a:custGeom>
            <a:avLst/>
            <a:gdLst>
              <a:gd name="T0" fmla="*/ 0 w 224"/>
              <a:gd name="T1" fmla="*/ 106 h 192"/>
              <a:gd name="T2" fmla="*/ 107 w 224"/>
              <a:gd name="T3" fmla="*/ 192 h 192"/>
              <a:gd name="T4" fmla="*/ 171 w 224"/>
              <a:gd name="T5" fmla="*/ 64 h 192"/>
              <a:gd name="T6" fmla="*/ 224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066800" y="1931988"/>
            <a:ext cx="385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如何构造单链表？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93725" y="2997200"/>
            <a:ext cx="8550275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链表是一个动态的结构，因此</a:t>
            </a:r>
            <a:r>
              <a:rPr kumimoji="1" lang="zh-CN" altLang="en-US" sz="36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生成链表的过程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是一个结点“</a:t>
            </a:r>
            <a:r>
              <a:rPr kumimoji="1" lang="zh-CN" altLang="en-US" sz="36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逐个插入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” 的过程。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28676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75263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5. CreateList(&amp;L, n)</a:t>
            </a:r>
          </a:p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</a:rPr>
              <a:t>               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//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生成含 </a:t>
            </a:r>
            <a:r>
              <a:rPr kumimoji="1" lang="en-US" altLang="zh-CN" sz="3200" b="1" i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个数据元素的链表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65150" y="4835525"/>
            <a:ext cx="8305800" cy="133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思路：先建立带头结点的空的单链表。</a:t>
            </a:r>
          </a:p>
          <a:p>
            <a:pPr>
              <a:lnSpc>
                <a:spcPct val="120000"/>
              </a:lnSpc>
            </a:pP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逆位序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输入 </a:t>
            </a:r>
            <a:r>
              <a:rPr kumimoji="1" lang="en-US" altLang="zh-CN" sz="3600" b="1" dirty="0">
                <a:latin typeface="楷体_GB2312" pitchFamily="49" charset="-122"/>
                <a:ea typeface="楷体_GB2312" pitchFamily="49" charset="-122"/>
              </a:rPr>
              <a:t>n 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个数据元素的值，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47688" y="900113"/>
            <a:ext cx="272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6600CC"/>
                </a:solidFill>
                <a:latin typeface="Times New Roman" pitchFamily="18" charset="0"/>
                <a:ea typeface="隶书" pitchFamily="49" charset="-122"/>
              </a:rPr>
              <a:t>操作步骤：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95288" y="1638300"/>
            <a:ext cx="521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</a:rPr>
              <a:t>一、建立一个“空表”；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07988" y="2413000"/>
            <a:ext cx="5413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二、输入数据元素</a:t>
            </a:r>
            <a:r>
              <a:rPr kumimoji="1" lang="en-US" altLang="zh-CN" sz="3600" b="1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 b="1" baseline="-2500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3600" b="1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r>
              <a:rPr kumimoji="1" lang="zh-CN" altLang="en-US" sz="3600" b="1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</a:rPr>
              <a:t>      建立结点并插入；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11163" y="3708400"/>
            <a:ext cx="5413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三、输入数据元素</a:t>
            </a:r>
            <a:r>
              <a:rPr kumimoji="1" lang="en-US" altLang="zh-CN" sz="3600" b="1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 b="1" baseline="-25000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</a:rPr>
              <a:t>n-1</a:t>
            </a:r>
            <a:r>
              <a:rPr kumimoji="1" lang="zh-CN" altLang="en-US" sz="3600" b="1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r>
              <a:rPr kumimoji="1" lang="zh-CN" altLang="en-US" sz="3600" b="1">
                <a:solidFill>
                  <a:srgbClr val="663300"/>
                </a:solidFill>
                <a:latin typeface="Times New Roman" pitchFamily="18" charset="0"/>
                <a:ea typeface="楷体_GB2312" pitchFamily="49" charset="-122"/>
              </a:rPr>
              <a:t>      建立结点并插入；</a:t>
            </a:r>
            <a:endParaRPr kumimoji="1" lang="zh-CN" altLang="en-US" sz="3600"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202363" y="1546225"/>
            <a:ext cx="990600" cy="609600"/>
            <a:chOff x="3888" y="1440"/>
            <a:chExt cx="624" cy="384"/>
          </a:xfrm>
        </p:grpSpPr>
        <p:sp>
          <p:nvSpPr>
            <p:cNvPr id="29739" name="Rectangle 7"/>
            <p:cNvSpPr>
              <a:spLocks noChangeArrowheads="1"/>
            </p:cNvSpPr>
            <p:nvPr/>
          </p:nvSpPr>
          <p:spPr bwMode="auto">
            <a:xfrm>
              <a:off x="4032" y="1584"/>
              <a:ext cx="480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0" name="Line 8"/>
            <p:cNvSpPr>
              <a:spLocks noChangeShapeType="1"/>
            </p:cNvSpPr>
            <p:nvPr/>
          </p:nvSpPr>
          <p:spPr bwMode="auto">
            <a:xfrm>
              <a:off x="4320" y="15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1" name="Line 9"/>
            <p:cNvSpPr>
              <a:spLocks noChangeShapeType="1"/>
            </p:cNvSpPr>
            <p:nvPr/>
          </p:nvSpPr>
          <p:spPr bwMode="auto">
            <a:xfrm>
              <a:off x="3888" y="1680"/>
              <a:ext cx="144" cy="0"/>
            </a:xfrm>
            <a:prstGeom prst="line">
              <a:avLst/>
            </a:prstGeom>
            <a:noFill/>
            <a:ln w="9525">
              <a:solidFill>
                <a:srgbClr val="FB415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2" name="Line 10"/>
            <p:cNvSpPr>
              <a:spLocks noChangeShapeType="1"/>
            </p:cNvSpPr>
            <p:nvPr/>
          </p:nvSpPr>
          <p:spPr bwMode="auto">
            <a:xfrm>
              <a:off x="3888" y="1440"/>
              <a:ext cx="0" cy="240"/>
            </a:xfrm>
            <a:prstGeom prst="line">
              <a:avLst/>
            </a:prstGeom>
            <a:noFill/>
            <a:ln w="9525">
              <a:solidFill>
                <a:srgbClr val="FB415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3" name="Line 11"/>
            <p:cNvSpPr>
              <a:spLocks noChangeShapeType="1"/>
            </p:cNvSpPr>
            <p:nvPr/>
          </p:nvSpPr>
          <p:spPr bwMode="auto">
            <a:xfrm flipH="1">
              <a:off x="4368" y="163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4" name="Line 12"/>
            <p:cNvSpPr>
              <a:spLocks noChangeShapeType="1"/>
            </p:cNvSpPr>
            <p:nvPr/>
          </p:nvSpPr>
          <p:spPr bwMode="auto">
            <a:xfrm>
              <a:off x="4416" y="163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126163" y="2613025"/>
            <a:ext cx="990600" cy="609600"/>
            <a:chOff x="3840" y="2112"/>
            <a:chExt cx="624" cy="384"/>
          </a:xfrm>
        </p:grpSpPr>
        <p:sp>
          <p:nvSpPr>
            <p:cNvPr id="29735" name="Rectangle 14"/>
            <p:cNvSpPr>
              <a:spLocks noChangeArrowheads="1"/>
            </p:cNvSpPr>
            <p:nvPr/>
          </p:nvSpPr>
          <p:spPr bwMode="auto">
            <a:xfrm>
              <a:off x="3984" y="2256"/>
              <a:ext cx="480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6" name="Line 15"/>
            <p:cNvSpPr>
              <a:spLocks noChangeShapeType="1"/>
            </p:cNvSpPr>
            <p:nvPr/>
          </p:nvSpPr>
          <p:spPr bwMode="auto">
            <a:xfrm>
              <a:off x="4272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Line 16"/>
            <p:cNvSpPr>
              <a:spLocks noChangeShapeType="1"/>
            </p:cNvSpPr>
            <p:nvPr/>
          </p:nvSpPr>
          <p:spPr bwMode="auto">
            <a:xfrm>
              <a:off x="3840" y="2352"/>
              <a:ext cx="144" cy="0"/>
            </a:xfrm>
            <a:prstGeom prst="line">
              <a:avLst/>
            </a:prstGeom>
            <a:noFill/>
            <a:ln w="9525">
              <a:solidFill>
                <a:srgbClr val="FB415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8" name="Line 17"/>
            <p:cNvSpPr>
              <a:spLocks noChangeShapeType="1"/>
            </p:cNvSpPr>
            <p:nvPr/>
          </p:nvSpPr>
          <p:spPr bwMode="auto">
            <a:xfrm>
              <a:off x="3840" y="2112"/>
              <a:ext cx="0" cy="240"/>
            </a:xfrm>
            <a:prstGeom prst="line">
              <a:avLst/>
            </a:prstGeom>
            <a:noFill/>
            <a:ln w="9525">
              <a:solidFill>
                <a:srgbClr val="FB415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6964363" y="30702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7497763" y="2719388"/>
            <a:ext cx="762000" cy="579437"/>
            <a:chOff x="4704" y="2179"/>
            <a:chExt cx="480" cy="365"/>
          </a:xfrm>
        </p:grpSpPr>
        <p:sp>
          <p:nvSpPr>
            <p:cNvPr id="29730" name="Line 20"/>
            <p:cNvSpPr>
              <a:spLocks noChangeShapeType="1"/>
            </p:cNvSpPr>
            <p:nvPr/>
          </p:nvSpPr>
          <p:spPr bwMode="auto">
            <a:xfrm flipH="1">
              <a:off x="5040" y="23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Line 21"/>
            <p:cNvSpPr>
              <a:spLocks noChangeShapeType="1"/>
            </p:cNvSpPr>
            <p:nvPr/>
          </p:nvSpPr>
          <p:spPr bwMode="auto">
            <a:xfrm>
              <a:off x="5088" y="23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2" name="Rectangle 22"/>
            <p:cNvSpPr>
              <a:spLocks noChangeArrowheads="1"/>
            </p:cNvSpPr>
            <p:nvPr/>
          </p:nvSpPr>
          <p:spPr bwMode="auto">
            <a:xfrm>
              <a:off x="4704" y="225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3" name="Line 23"/>
            <p:cNvSpPr>
              <a:spLocks noChangeShapeType="1"/>
            </p:cNvSpPr>
            <p:nvPr/>
          </p:nvSpPr>
          <p:spPr bwMode="auto">
            <a:xfrm>
              <a:off x="4992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4" name="Text Box 24"/>
            <p:cNvSpPr txBox="1">
              <a:spLocks noChangeArrowheads="1"/>
            </p:cNvSpPr>
            <p:nvPr/>
          </p:nvSpPr>
          <p:spPr bwMode="auto">
            <a:xfrm>
              <a:off x="4714" y="2179"/>
              <a:ext cx="30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latin typeface="Times New Roman" pitchFamily="18" charset="0"/>
                </a:rPr>
                <a:t>a</a:t>
              </a:r>
              <a:r>
                <a:rPr kumimoji="1" lang="en-US" altLang="zh-CN">
                  <a:latin typeface="Times New Roman" pitchFamily="18" charset="0"/>
                </a:rPr>
                <a:t>n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126163" y="3603625"/>
            <a:ext cx="2133600" cy="685800"/>
            <a:chOff x="3840" y="2736"/>
            <a:chExt cx="1344" cy="432"/>
          </a:xfrm>
        </p:grpSpPr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3840" y="2736"/>
              <a:ext cx="624" cy="384"/>
              <a:chOff x="3840" y="2736"/>
              <a:chExt cx="624" cy="384"/>
            </a:xfrm>
          </p:grpSpPr>
          <p:sp>
            <p:nvSpPr>
              <p:cNvPr id="29726" name="Rectangle 27"/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480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7" name="Line 28"/>
              <p:cNvSpPr>
                <a:spLocks noChangeShapeType="1"/>
              </p:cNvSpPr>
              <p:nvPr/>
            </p:nvSpPr>
            <p:spPr bwMode="auto">
              <a:xfrm>
                <a:off x="427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8" name="Line 29"/>
              <p:cNvSpPr>
                <a:spLocks noChangeShapeType="1"/>
              </p:cNvSpPr>
              <p:nvPr/>
            </p:nvSpPr>
            <p:spPr bwMode="auto">
              <a:xfrm>
                <a:off x="38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B415C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9" name="Line 30"/>
              <p:cNvSpPr>
                <a:spLocks noChangeShapeType="1"/>
              </p:cNvSpPr>
              <p:nvPr/>
            </p:nvSpPr>
            <p:spPr bwMode="auto">
              <a:xfrm>
                <a:off x="3840" y="2736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B415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19" name="Line 31"/>
            <p:cNvSpPr>
              <a:spLocks noChangeShapeType="1"/>
            </p:cNvSpPr>
            <p:nvPr/>
          </p:nvSpPr>
          <p:spPr bwMode="auto">
            <a:xfrm>
              <a:off x="4368" y="30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4704" y="2803"/>
              <a:ext cx="480" cy="365"/>
              <a:chOff x="4704" y="2803"/>
              <a:chExt cx="480" cy="365"/>
            </a:xfrm>
          </p:grpSpPr>
          <p:sp>
            <p:nvSpPr>
              <p:cNvPr id="29721" name="Line 33"/>
              <p:cNvSpPr>
                <a:spLocks noChangeShapeType="1"/>
              </p:cNvSpPr>
              <p:nvPr/>
            </p:nvSpPr>
            <p:spPr bwMode="auto">
              <a:xfrm flipH="1">
                <a:off x="5040" y="2928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2" name="Line 34"/>
              <p:cNvSpPr>
                <a:spLocks noChangeShapeType="1"/>
              </p:cNvSpPr>
              <p:nvPr/>
            </p:nvSpPr>
            <p:spPr bwMode="auto">
              <a:xfrm>
                <a:off x="5088" y="2928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3" name="Rectangle 35"/>
              <p:cNvSpPr>
                <a:spLocks noChangeArrowheads="1"/>
              </p:cNvSpPr>
              <p:nvPr/>
            </p:nvSpPr>
            <p:spPr bwMode="auto">
              <a:xfrm>
                <a:off x="4704" y="2880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4" name="Line 36"/>
              <p:cNvSpPr>
                <a:spLocks noChangeShapeType="1"/>
              </p:cNvSpPr>
              <p:nvPr/>
            </p:nvSpPr>
            <p:spPr bwMode="auto">
              <a:xfrm>
                <a:off x="499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5" name="Text Box 37"/>
              <p:cNvSpPr txBox="1">
                <a:spLocks noChangeArrowheads="1"/>
              </p:cNvSpPr>
              <p:nvPr/>
            </p:nvSpPr>
            <p:spPr bwMode="auto">
              <a:xfrm>
                <a:off x="4714" y="2803"/>
                <a:ext cx="30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200">
                    <a:latin typeface="Times New Roman" pitchFamily="18" charset="0"/>
                  </a:rPr>
                  <a:t>a</a:t>
                </a:r>
                <a:r>
                  <a:rPr kumimoji="1" lang="en-US" altLang="zh-CN">
                    <a:latin typeface="Times New Roman" pitchFamily="18" charset="0"/>
                  </a:rPr>
                  <a:t>n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6964363" y="4319588"/>
            <a:ext cx="838200" cy="579437"/>
            <a:chOff x="4368" y="3187"/>
            <a:chExt cx="528" cy="365"/>
          </a:xfrm>
        </p:grpSpPr>
        <p:sp>
          <p:nvSpPr>
            <p:cNvPr id="29714" name="Text Box 39"/>
            <p:cNvSpPr txBox="1">
              <a:spLocks noChangeArrowheads="1"/>
            </p:cNvSpPr>
            <p:nvPr/>
          </p:nvSpPr>
          <p:spPr bwMode="auto">
            <a:xfrm>
              <a:off x="4368" y="3187"/>
              <a:ext cx="42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latin typeface="Times New Roman" pitchFamily="18" charset="0"/>
                </a:rPr>
                <a:t>a</a:t>
              </a:r>
              <a:r>
                <a:rPr kumimoji="1" lang="en-US" altLang="zh-CN">
                  <a:latin typeface="Times New Roman" pitchFamily="18" charset="0"/>
                </a:rPr>
                <a:t>n-1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4416" y="3264"/>
              <a:ext cx="480" cy="240"/>
              <a:chOff x="4416" y="3264"/>
              <a:chExt cx="480" cy="240"/>
            </a:xfrm>
          </p:grpSpPr>
          <p:sp>
            <p:nvSpPr>
              <p:cNvPr id="29716" name="Rectangle 41"/>
              <p:cNvSpPr>
                <a:spLocks noChangeArrowheads="1"/>
              </p:cNvSpPr>
              <p:nvPr/>
            </p:nvSpPr>
            <p:spPr bwMode="auto">
              <a:xfrm>
                <a:off x="4416" y="3264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7" name="Line 42"/>
              <p:cNvSpPr>
                <a:spLocks noChangeShapeType="1"/>
              </p:cNvSpPr>
              <p:nvPr/>
            </p:nvSpPr>
            <p:spPr bwMode="auto">
              <a:xfrm>
                <a:off x="4752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027" name="Line 43"/>
          <p:cNvSpPr>
            <a:spLocks noChangeShapeType="1"/>
          </p:cNvSpPr>
          <p:nvPr/>
        </p:nvSpPr>
        <p:spPr bwMode="auto">
          <a:xfrm>
            <a:off x="7726363" y="4670425"/>
            <a:ext cx="3048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 flipH="1" flipV="1">
            <a:off x="7802563" y="4213225"/>
            <a:ext cx="228600" cy="4572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 flipH="1">
            <a:off x="6507163" y="4060825"/>
            <a:ext cx="457200" cy="6096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0" name="Line 46"/>
          <p:cNvSpPr>
            <a:spLocks noChangeShapeType="1"/>
          </p:cNvSpPr>
          <p:nvPr/>
        </p:nvSpPr>
        <p:spPr bwMode="auto">
          <a:xfrm>
            <a:off x="6507163" y="4670425"/>
            <a:ext cx="5334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1" name="Text Box 47"/>
          <p:cNvSpPr txBox="1">
            <a:spLocks noChangeArrowheads="1"/>
          </p:cNvSpPr>
          <p:nvPr/>
        </p:nvSpPr>
        <p:spPr bwMode="auto">
          <a:xfrm>
            <a:off x="395288" y="5057775"/>
            <a:ext cx="6965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四、依次类推，直至输入</a:t>
            </a:r>
            <a:r>
              <a:rPr kumimoji="1" lang="en-US" altLang="zh-CN" sz="36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3600" b="1" baseline="-250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36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为止。</a:t>
            </a:r>
            <a:endParaRPr kumimoji="1" lang="zh-CN" altLang="en-US" sz="4000" b="1">
              <a:latin typeface="楷体_GB2312" pitchFamily="49" charset="-122"/>
              <a:ea typeface="楷体_GB2312" pitchFamily="49" charset="-122"/>
            </a:endParaRPr>
          </a:p>
        </p:txBody>
      </p:sp>
      <p:sp useBgFill="1">
        <p:nvSpPr>
          <p:cNvPr id="42032" name="Rectangle 48"/>
          <p:cNvSpPr>
            <a:spLocks noChangeArrowheads="1"/>
          </p:cNvSpPr>
          <p:nvPr/>
        </p:nvSpPr>
        <p:spPr bwMode="auto">
          <a:xfrm>
            <a:off x="7116763" y="3984625"/>
            <a:ext cx="381000" cy="15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1988" grpId="0" autoUpdateAnimBg="0"/>
      <p:bldP spid="41989" grpId="0" autoUpdateAnimBg="0"/>
      <p:bldP spid="42002" grpId="0" animBg="1"/>
      <p:bldP spid="42027" grpId="0" animBg="1"/>
      <p:bldP spid="42028" grpId="0" animBg="1"/>
      <p:bldP spid="42029" grpId="0" animBg="1"/>
      <p:bldP spid="42030" grpId="0" animBg="1"/>
      <p:bldP spid="42031" grpId="0" autoUpdateAnimBg="0"/>
      <p:bldP spid="4203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86800" cy="608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3600" b="1">
                <a:latin typeface="Times New Roman" pitchFamily="18" charset="0"/>
              </a:rPr>
              <a:t>void</a:t>
            </a:r>
            <a:r>
              <a:rPr kumimoji="1" lang="en-US" altLang="zh-CN" sz="3600">
                <a:latin typeface="Times New Roman" pitchFamily="18" charset="0"/>
              </a:rPr>
              <a:t> CreateList_L(LinkList </a:t>
            </a:r>
            <a:r>
              <a:rPr kumimoji="1" lang="en-US" altLang="zh-CN" sz="3600" b="1">
                <a:latin typeface="Times New Roman" pitchFamily="18" charset="0"/>
              </a:rPr>
              <a:t>&amp;</a:t>
            </a:r>
            <a:r>
              <a:rPr kumimoji="1" lang="en-US" altLang="zh-CN" sz="3600">
                <a:latin typeface="Times New Roman" pitchFamily="18" charset="0"/>
              </a:rPr>
              <a:t>L, </a:t>
            </a:r>
            <a:r>
              <a:rPr kumimoji="1" lang="en-US" altLang="zh-CN" sz="3600" b="1">
                <a:latin typeface="Times New Roman" pitchFamily="18" charset="0"/>
              </a:rPr>
              <a:t>int</a:t>
            </a:r>
            <a:r>
              <a:rPr kumimoji="1" lang="en-US" altLang="zh-CN" sz="3600">
                <a:latin typeface="Times New Roman" pitchFamily="18" charset="0"/>
              </a:rPr>
              <a:t> n) </a:t>
            </a:r>
            <a:r>
              <a:rPr kumimoji="1" lang="en-US" altLang="zh-CN" sz="3600" b="1">
                <a:latin typeface="Times New Roman" pitchFamily="18" charset="0"/>
              </a:rPr>
              <a:t>{</a:t>
            </a:r>
            <a:endParaRPr kumimoji="1" lang="en-US" altLang="zh-CN" sz="3600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3200">
                <a:latin typeface="Times New Roman" pitchFamily="18" charset="0"/>
              </a:rPr>
              <a:t>    // 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逆序输入 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n 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个数据元素，建立带头结点的单链表</a:t>
            </a:r>
            <a:endParaRPr kumimoji="1" lang="zh-CN" altLang="en-US" sz="36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endParaRPr kumimoji="1" lang="zh-CN" altLang="en-US" sz="3600" b="1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zh-CN" altLang="en-US" sz="3600" b="1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zh-CN" altLang="en-US" sz="3600" b="1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zh-CN" altLang="en-US" sz="3600" b="1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zh-CN" altLang="en-US" sz="3600" b="1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zh-CN" altLang="en-US" sz="3600" b="1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3600" b="1">
                <a:latin typeface="Times New Roman" pitchFamily="18" charset="0"/>
              </a:rPr>
              <a:t>}</a:t>
            </a:r>
            <a:r>
              <a:rPr kumimoji="1" lang="en-US" altLang="zh-CN" sz="3600">
                <a:latin typeface="Times New Roman" pitchFamily="18" charset="0"/>
              </a:rPr>
              <a:t> // CreateList_L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31825" y="1336675"/>
            <a:ext cx="8207375" cy="148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>
                <a:solidFill>
                  <a:srgbClr val="6600CC"/>
                </a:solidFill>
                <a:latin typeface="Times New Roman" pitchFamily="18" charset="0"/>
              </a:rPr>
              <a:t>L = (LinkList)</a:t>
            </a:r>
            <a:r>
              <a:rPr kumimoji="1" lang="en-US" altLang="zh-CN" sz="3600" b="1">
                <a:solidFill>
                  <a:srgbClr val="6600CC"/>
                </a:solidFill>
                <a:latin typeface="Times New Roman" pitchFamily="18" charset="0"/>
              </a:rPr>
              <a:t> malloc</a:t>
            </a:r>
            <a:r>
              <a:rPr kumimoji="1" lang="en-US" altLang="zh-CN" sz="3600">
                <a:solidFill>
                  <a:srgbClr val="6600CC"/>
                </a:solidFill>
                <a:latin typeface="Times New Roman" pitchFamily="18" charset="0"/>
              </a:rPr>
              <a:t> (</a:t>
            </a:r>
            <a:r>
              <a:rPr kumimoji="1" lang="en-US" altLang="zh-CN" sz="3600" b="1">
                <a:solidFill>
                  <a:srgbClr val="6600CC"/>
                </a:solidFill>
                <a:latin typeface="Times New Roman" pitchFamily="18" charset="0"/>
              </a:rPr>
              <a:t>sizeof </a:t>
            </a:r>
            <a:r>
              <a:rPr kumimoji="1" lang="en-US" altLang="zh-CN" sz="3600">
                <a:solidFill>
                  <a:srgbClr val="6600CC"/>
                </a:solidFill>
                <a:latin typeface="Times New Roman" pitchFamily="18" charset="0"/>
              </a:rPr>
              <a:t>(LNode));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>
                <a:solidFill>
                  <a:srgbClr val="6600CC"/>
                </a:solidFill>
                <a:latin typeface="Times New Roman" pitchFamily="18" charset="0"/>
              </a:rPr>
              <a:t>L-&gt;next = NULL;</a:t>
            </a:r>
            <a:r>
              <a:rPr kumimoji="1" lang="en-US" altLang="zh-CN" sz="4000">
                <a:solidFill>
                  <a:srgbClr val="6600CC"/>
                </a:solidFill>
                <a:latin typeface="Times New Roman" pitchFamily="18" charset="0"/>
              </a:rPr>
              <a:t>    </a:t>
            </a:r>
            <a:r>
              <a:rPr kumimoji="1" lang="en-US" altLang="zh-CN" sz="2400">
                <a:latin typeface="Times New Roman" pitchFamily="18" charset="0"/>
              </a:rPr>
              <a:t>// </a:t>
            </a:r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先建立一个带头结点的单链表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63575" y="2724150"/>
            <a:ext cx="80994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for</a:t>
            </a:r>
            <a:r>
              <a:rPr kumimoji="1" lang="en-US" altLang="zh-CN" sz="3600">
                <a:solidFill>
                  <a:srgbClr val="FF00FF"/>
                </a:solidFill>
                <a:latin typeface="Times New Roman" pitchFamily="18" charset="0"/>
              </a:rPr>
              <a:t> (i = n; i &gt; 0; --i)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{</a:t>
            </a:r>
            <a:endParaRPr kumimoji="1" lang="en-US" altLang="zh-CN" sz="3600">
              <a:solidFill>
                <a:srgbClr val="FF00FF"/>
              </a:solidFill>
              <a:latin typeface="Times New Roman" pitchFamily="18" charset="0"/>
            </a:endParaRPr>
          </a:p>
          <a:p>
            <a:r>
              <a:rPr kumimoji="1" lang="en-US" altLang="zh-CN" sz="3600">
                <a:latin typeface="Times New Roman" pitchFamily="18" charset="0"/>
              </a:rPr>
              <a:t>    p = (LinkList)</a:t>
            </a:r>
            <a:r>
              <a:rPr kumimoji="1" lang="en-US" altLang="zh-CN" sz="3600" b="1">
                <a:latin typeface="Times New Roman" pitchFamily="18" charset="0"/>
              </a:rPr>
              <a:t> malloc</a:t>
            </a:r>
            <a:r>
              <a:rPr kumimoji="1" lang="en-US" altLang="zh-CN" sz="3600">
                <a:latin typeface="Times New Roman" pitchFamily="18" charset="0"/>
              </a:rPr>
              <a:t> (</a:t>
            </a:r>
            <a:r>
              <a:rPr kumimoji="1" lang="en-US" altLang="zh-CN" sz="3600" b="1">
                <a:latin typeface="Times New Roman" pitchFamily="18" charset="0"/>
              </a:rPr>
              <a:t>sizeof </a:t>
            </a:r>
            <a:r>
              <a:rPr kumimoji="1" lang="en-US" altLang="zh-CN" sz="3600">
                <a:latin typeface="Times New Roman" pitchFamily="18" charset="0"/>
              </a:rPr>
              <a:t>(LNode));</a:t>
            </a:r>
          </a:p>
          <a:p>
            <a:r>
              <a:rPr kumimoji="1" lang="en-US" altLang="zh-CN" sz="3600">
                <a:latin typeface="Times New Roman" pitchFamily="18" charset="0"/>
              </a:rPr>
              <a:t>    </a:t>
            </a:r>
            <a:r>
              <a:rPr kumimoji="1" lang="en-US" altLang="zh-CN" sz="3600" b="1">
                <a:latin typeface="Times New Roman" pitchFamily="18" charset="0"/>
              </a:rPr>
              <a:t>scanf</a:t>
            </a:r>
            <a:r>
              <a:rPr kumimoji="1" lang="en-US" altLang="zh-CN" sz="3600">
                <a:latin typeface="Times New Roman" pitchFamily="18" charset="0"/>
              </a:rPr>
              <a:t>(</a:t>
            </a:r>
            <a:r>
              <a:rPr kumimoji="1" lang="en-US" altLang="zh-CN" sz="3600" b="1">
                <a:latin typeface="Times New Roman" pitchFamily="18" charset="0"/>
              </a:rPr>
              <a:t>&amp;</a:t>
            </a:r>
            <a:r>
              <a:rPr kumimoji="1" lang="en-US" altLang="zh-CN" sz="3600">
                <a:latin typeface="Times New Roman" pitchFamily="18" charset="0"/>
              </a:rPr>
              <a:t>p-&gt;data);    //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输入元素值</a:t>
            </a:r>
            <a:endParaRPr kumimoji="1" lang="zh-CN" altLang="en-US" sz="3600">
              <a:latin typeface="Times New Roman" pitchFamily="18" charset="0"/>
            </a:endParaRPr>
          </a:p>
          <a:p>
            <a:r>
              <a:rPr kumimoji="1" lang="zh-CN" altLang="en-US" sz="3600">
                <a:solidFill>
                  <a:srgbClr val="9900CC"/>
                </a:solidFill>
                <a:latin typeface="Times New Roman" pitchFamily="18" charset="0"/>
              </a:rPr>
              <a:t>    </a:t>
            </a:r>
            <a:r>
              <a:rPr kumimoji="1" lang="en-US" altLang="zh-CN" sz="3600">
                <a:solidFill>
                  <a:srgbClr val="9900CC"/>
                </a:solidFill>
                <a:latin typeface="Times New Roman" pitchFamily="18" charset="0"/>
              </a:rPr>
              <a:t>p-&gt;next = L-&gt;next; L-&gt;next = p;  </a:t>
            </a:r>
            <a:r>
              <a:rPr kumimoji="1" lang="en-US" altLang="zh-CN" sz="3600">
                <a:latin typeface="Times New Roman" pitchFamily="18" charset="0"/>
              </a:rPr>
              <a:t>//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插入</a:t>
            </a:r>
            <a:endParaRPr kumimoji="1" lang="zh-CN" altLang="en-US" sz="3600">
              <a:latin typeface="Times New Roman" pitchFamily="18" charset="0"/>
            </a:endParaRPr>
          </a:p>
          <a:p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utoUpdateAnimBg="0"/>
      <p:bldP spid="43014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000125" y="609600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一、单链表</a:t>
            </a:r>
          </a:p>
        </p:txBody>
      </p:sp>
      <p:sp>
        <p:nvSpPr>
          <p:cNvPr id="5124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524000"/>
            <a:ext cx="681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二、结点和单链表的 </a:t>
            </a:r>
            <a:r>
              <a:rPr kumimoji="1" lang="en-US" altLang="zh-CN" sz="36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C </a:t>
            </a:r>
            <a:r>
              <a:rPr kumimoji="1" lang="zh-CN" altLang="en-US" sz="3600" b="1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语言描述</a:t>
            </a:r>
            <a:endParaRPr kumimoji="1" lang="zh-CN" altLang="en-US" sz="3600">
              <a:latin typeface="Times New Roman" pitchFamily="18" charset="0"/>
            </a:endParaRPr>
          </a:p>
        </p:txBody>
      </p:sp>
      <p:sp>
        <p:nvSpPr>
          <p:cNvPr id="5125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2438400"/>
            <a:ext cx="7499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三、线性表的操作在单链表中的实现</a:t>
            </a:r>
          </a:p>
        </p:txBody>
      </p:sp>
      <p:sp>
        <p:nvSpPr>
          <p:cNvPr id="5126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4114800"/>
            <a:ext cx="7499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五、带头尾指针结点的线性链表类型</a:t>
            </a:r>
          </a:p>
        </p:txBody>
      </p:sp>
      <p:sp>
        <p:nvSpPr>
          <p:cNvPr id="5127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71550" y="5029200"/>
            <a:ext cx="429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六、其它形式的链表</a:t>
            </a:r>
          </a:p>
        </p:txBody>
      </p:sp>
      <p:graphicFrame>
        <p:nvGraphicFramePr>
          <p:cNvPr id="5122" name="Object 7">
            <a:hlinkClick r:id="rId6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7667625" y="5589588"/>
          <a:ext cx="11445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5" name="剪辑" r:id="rId7" imgW="916200" imgH="654120" progId="">
                  <p:embed/>
                </p:oleObj>
              </mc:Choice>
              <mc:Fallback>
                <p:oleObj name="剪辑" r:id="rId7" imgW="916200" imgH="654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5589588"/>
                        <a:ext cx="114458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3305175"/>
            <a:ext cx="762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四、顺序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链表存储的时间复杂度比较</a:t>
            </a:r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755650" y="3213100"/>
            <a:ext cx="387350" cy="573088"/>
          </a:xfrm>
          <a:custGeom>
            <a:avLst/>
            <a:gdLst>
              <a:gd name="T0" fmla="*/ 0 w 224"/>
              <a:gd name="T1" fmla="*/ 106 h 192"/>
              <a:gd name="T2" fmla="*/ 107 w 224"/>
              <a:gd name="T3" fmla="*/ 192 h 192"/>
              <a:gd name="T4" fmla="*/ 171 w 224"/>
              <a:gd name="T5" fmla="*/ 64 h 192"/>
              <a:gd name="T6" fmla="*/ 224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9988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900113" y="1557338"/>
            <a:ext cx="755332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回顾 </a:t>
            </a:r>
            <a:r>
              <a:rPr kumimoji="1" lang="zh-CN" altLang="en-US" sz="40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第二讲</a:t>
            </a:r>
            <a:r>
              <a:rPr kumimoji="1" lang="zh-CN" altLang="en-US" sz="40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中二个例子的算法，看一下当线性表分别以顺序存储结构和链表存储结构实现时，它们的时间复杂度为多少？</a:t>
            </a:r>
          </a:p>
        </p:txBody>
      </p:sp>
      <p:sp>
        <p:nvSpPr>
          <p:cNvPr id="3277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989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四、顺序</a:t>
            </a:r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kumimoji="1" lang="zh-CN" altLang="en-US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链表存储的时间复杂度比较</a:t>
            </a:r>
          </a:p>
        </p:txBody>
      </p:sp>
    </p:spTree>
    <p:extLst>
      <p:ext uri="{BB962C8B-B14F-4D97-AF65-F5344CB8AC3E}">
        <p14:creationId xmlns:p14="http://schemas.microsoft.com/office/powerpoint/2010/main" val="22536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57200" y="5486400"/>
            <a:ext cx="801846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>
                <a:latin typeface="Times New Roman" pitchFamily="18" charset="0"/>
                <a:ea typeface="隶书" pitchFamily="49" charset="-122"/>
              </a:rPr>
              <a:t>当以</a:t>
            </a:r>
            <a:r>
              <a:rPr kumimoji="1" lang="zh-CN" altLang="en-US" sz="3200">
                <a:solidFill>
                  <a:srgbClr val="0066FF"/>
                </a:solidFill>
                <a:latin typeface="Times New Roman" pitchFamily="18" charset="0"/>
                <a:ea typeface="隶书" pitchFamily="49" charset="-122"/>
              </a:rPr>
              <a:t>顺序存储</a:t>
            </a:r>
            <a:r>
              <a:rPr kumimoji="1" lang="zh-CN" altLang="en-US" sz="3200">
                <a:latin typeface="Times New Roman" pitchFamily="18" charset="0"/>
                <a:ea typeface="隶书" pitchFamily="49" charset="-122"/>
              </a:rPr>
              <a:t>实现抽象数据类型线性表时为</a:t>
            </a:r>
            <a:r>
              <a:rPr kumimoji="1" lang="en-US" altLang="zh-CN" sz="3200">
                <a:latin typeface="Times New Roman" pitchFamily="18" charset="0"/>
                <a:ea typeface="隶书" pitchFamily="49" charset="-122"/>
              </a:rPr>
              <a:t>:</a:t>
            </a:r>
          </a:p>
          <a:p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                   O (  n</a:t>
            </a:r>
            <a:r>
              <a:rPr kumimoji="1" lang="en-US" altLang="zh-CN" sz="3600" baseline="-25000">
                <a:solidFill>
                  <a:srgbClr val="660033"/>
                </a:solidFill>
                <a:latin typeface="Times New Roman" pitchFamily="18" charset="0"/>
              </a:rPr>
              <a:t>b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×(n</a:t>
            </a:r>
            <a:r>
              <a:rPr kumimoji="1" lang="en-US" altLang="zh-CN" sz="3600" baseline="-25000">
                <a:solidFill>
                  <a:srgbClr val="660033"/>
                </a:solidFill>
                <a:latin typeface="Times New Roman" pitchFamily="18" charset="0"/>
              </a:rPr>
              <a:t>a </a:t>
            </a:r>
            <a:r>
              <a:rPr kumimoji="1" lang="en-US" altLang="zh-CN" sz="3200">
                <a:solidFill>
                  <a:srgbClr val="660033"/>
                </a:solidFill>
              </a:rPr>
              <a:t>+ n</a:t>
            </a:r>
            <a:r>
              <a:rPr kumimoji="1" lang="en-US" altLang="zh-CN" sz="3200" baseline="-25000">
                <a:solidFill>
                  <a:srgbClr val="660033"/>
                </a:solidFill>
              </a:rPr>
              <a:t>b</a:t>
            </a:r>
            <a:r>
              <a:rPr kumimoji="1" lang="en-US" altLang="zh-CN" sz="3600">
                <a:solidFill>
                  <a:srgbClr val="660033"/>
                </a:solidFill>
                <a:latin typeface="Times New Roman" pitchFamily="18" charset="0"/>
              </a:rPr>
              <a:t>) )</a:t>
            </a:r>
          </a:p>
        </p:txBody>
      </p:sp>
      <p:sp useBgFill="1"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585788" y="5516563"/>
            <a:ext cx="8018462" cy="1189037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>
                <a:latin typeface="Times New Roman" pitchFamily="18" charset="0"/>
                <a:ea typeface="隶书" pitchFamily="49" charset="-122"/>
              </a:rPr>
              <a:t>当以</a:t>
            </a:r>
            <a:r>
              <a:rPr kumimoji="1" lang="zh-CN" altLang="en-US" sz="3200">
                <a:solidFill>
                  <a:srgbClr val="FF00FF"/>
                </a:solidFill>
                <a:latin typeface="Times New Roman" pitchFamily="18" charset="0"/>
                <a:ea typeface="隶书" pitchFamily="49" charset="-122"/>
              </a:rPr>
              <a:t>链式存储</a:t>
            </a:r>
            <a:r>
              <a:rPr kumimoji="1" lang="zh-CN" altLang="en-US" sz="3200">
                <a:latin typeface="Times New Roman" pitchFamily="18" charset="0"/>
                <a:ea typeface="隶书" pitchFamily="49" charset="-122"/>
              </a:rPr>
              <a:t>实现抽象数据类型线性表时为</a:t>
            </a:r>
            <a:r>
              <a:rPr kumimoji="1" lang="en-US" altLang="zh-CN" sz="3200">
                <a:latin typeface="Times New Roman" pitchFamily="18" charset="0"/>
                <a:ea typeface="隶书" pitchFamily="49" charset="-122"/>
              </a:rPr>
              <a:t>:</a:t>
            </a:r>
          </a:p>
          <a:p>
            <a:r>
              <a:rPr kumimoji="1" lang="en-US" altLang="zh-CN" sz="3200">
                <a:latin typeface="Times New Roman" pitchFamily="18" charset="0"/>
                <a:ea typeface="隶书" pitchFamily="49" charset="-122"/>
              </a:rPr>
              <a:t>                           </a:t>
            </a:r>
            <a:r>
              <a:rPr kumimoji="1" lang="en-US" altLang="zh-CN" sz="4000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O( </a:t>
            </a:r>
            <a:r>
              <a:rPr kumimoji="1" lang="en-US" altLang="zh-CN" sz="4000">
                <a:solidFill>
                  <a:srgbClr val="660033"/>
                </a:solidFill>
                <a:latin typeface="宋体" pitchFamily="2" charset="-122"/>
                <a:ea typeface="隶书" pitchFamily="49" charset="-122"/>
              </a:rPr>
              <a:t>n</a:t>
            </a:r>
            <a:r>
              <a:rPr kumimoji="1" lang="en-US" altLang="zh-CN" sz="4000" baseline="-25000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b</a:t>
            </a:r>
            <a:r>
              <a:rPr kumimoji="1" lang="en-US" altLang="zh-CN" sz="4000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× (n</a:t>
            </a:r>
            <a:r>
              <a:rPr kumimoji="1" lang="en-US" altLang="zh-CN" sz="4000" baseline="-25000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a</a:t>
            </a:r>
            <a:r>
              <a:rPr kumimoji="1" lang="en-US" altLang="zh-CN" sz="4000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 + </a:t>
            </a:r>
            <a:r>
              <a:rPr kumimoji="1" lang="en-US" altLang="zh-CN" sz="4000">
                <a:solidFill>
                  <a:srgbClr val="660033"/>
                </a:solidFill>
                <a:latin typeface="宋体" pitchFamily="2" charset="-122"/>
                <a:ea typeface="隶书" pitchFamily="49" charset="-122"/>
              </a:rPr>
              <a:t>n</a:t>
            </a:r>
            <a:r>
              <a:rPr kumimoji="1" lang="en-US" altLang="zh-CN" sz="4000" baseline="-25000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b</a:t>
            </a:r>
            <a:r>
              <a:rPr kumimoji="1" lang="en-US" altLang="zh-CN" sz="4000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) )</a:t>
            </a:r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1279525" y="10112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1812925" y="2992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381000" y="136525"/>
            <a:ext cx="715327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void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union(List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La, List Lb)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{</a:t>
            </a:r>
            <a:endParaRPr kumimoji="1" lang="en-US" altLang="zh-CN" sz="320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05000"/>
              </a:lnSpc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La_len = ListLength(La);     Lb_len =ListLength(Lb);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>
              <a:lnSpc>
                <a:spcPct val="105000"/>
              </a:lnSpc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for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(i = 1;  i &lt;= Lb_len;  i++)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{</a:t>
            </a:r>
            <a:endParaRPr kumimoji="1" lang="en-US" altLang="zh-CN" sz="3200">
              <a:solidFill>
                <a:srgbClr val="FF00FF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05000"/>
              </a:lnSpc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200">
                <a:solidFill>
                  <a:srgbClr val="9900CC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GetElem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(Lb, i, e);</a:t>
            </a:r>
          </a:p>
          <a:p>
            <a:pPr>
              <a:lnSpc>
                <a:spcPct val="105000"/>
              </a:lnSpc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     if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!</a:t>
            </a:r>
            <a:r>
              <a:rPr kumimoji="1" lang="en-US" altLang="zh-CN" sz="3200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LocateElem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(La, e, equal( ))  </a:t>
            </a:r>
          </a:p>
          <a:p>
            <a:pPr>
              <a:lnSpc>
                <a:spcPct val="105000"/>
              </a:lnSpc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en-US" altLang="zh-CN" sz="3200">
                <a:solidFill>
                  <a:srgbClr val="9900CC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ListInsert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(La, ++La_len, e);</a:t>
            </a:r>
          </a:p>
          <a:p>
            <a:pPr>
              <a:lnSpc>
                <a:spcPct val="105000"/>
              </a:lnSpc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//for</a:t>
            </a:r>
          </a:p>
          <a:p>
            <a:pPr>
              <a:lnSpc>
                <a:spcPct val="105000"/>
              </a:lnSpc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// union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33400" y="4495800"/>
            <a:ext cx="2232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控制结构：</a:t>
            </a:r>
          </a:p>
          <a:p>
            <a:r>
              <a:rPr kumimoji="1" lang="zh-CN" altLang="en-US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基本操作：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362200" y="4495800"/>
            <a:ext cx="5962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for </a:t>
            </a:r>
            <a:r>
              <a:rPr kumimoji="1" lang="zh-CN" altLang="en-US" sz="32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循环</a:t>
            </a:r>
            <a:endParaRPr kumimoji="1" lang="zh-CN" altLang="en-US" sz="3200">
              <a:solidFill>
                <a:srgbClr val="FF00FF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3200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GetElem, LocateElem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3200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ListInsert</a:t>
            </a:r>
            <a:endParaRPr kumimoji="1" lang="en-US" altLang="zh-CN" sz="3200">
              <a:solidFill>
                <a:srgbClr val="6600CC"/>
              </a:solidFill>
              <a:latin typeface="Times New Roman" pitchFamily="18" charset="0"/>
            </a:endParaRPr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5791200" y="228600"/>
            <a:ext cx="3051175" cy="544513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例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2-1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：集合合并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54281" name="Comment 9"/>
          <p:cNvSpPr>
            <a:spLocks noChangeArrowheads="1"/>
          </p:cNvSpPr>
          <p:nvPr/>
        </p:nvSpPr>
        <p:spPr bwMode="auto">
          <a:xfrm>
            <a:off x="2971800" y="3906838"/>
            <a:ext cx="3200400" cy="588962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3200" b="1">
                <a:solidFill>
                  <a:srgbClr val="990000"/>
                </a:solidFill>
                <a:ea typeface="隶书" pitchFamily="49" charset="-122"/>
              </a:rPr>
              <a:t>算法时间复杂度</a:t>
            </a:r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33803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541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 autoUpdateAnimBg="0"/>
      <p:bldP spid="54283" grpId="0" animBg="1" autoUpdateAnimBg="0"/>
      <p:bldP spid="54277" grpId="0" autoUpdateAnimBg="0"/>
      <p:bldP spid="54278" grpId="0" autoUpdateAnimBg="0"/>
      <p:bldP spid="54281" grpId="0" animBg="1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304800" y="5156200"/>
            <a:ext cx="7969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则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  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458200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360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归并两个“其数据元素按值非递减有序排列”的</a:t>
            </a:r>
            <a:r>
              <a:rPr kumimoji="1" lang="zh-CN" altLang="en-US" sz="36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有序表</a:t>
            </a:r>
            <a:r>
              <a:rPr kumimoji="1" lang="zh-CN" altLang="en-US" sz="360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LA </a:t>
            </a:r>
            <a:r>
              <a:rPr kumimoji="1" lang="zh-CN" altLang="en-US" sz="360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36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LB</a:t>
            </a:r>
            <a:r>
              <a:rPr kumimoji="1" lang="zh-CN" altLang="en-US" sz="360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，使得有序表 </a:t>
            </a:r>
            <a:r>
              <a:rPr kumimoji="1" lang="en-US" altLang="zh-CN" sz="36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LC </a:t>
            </a:r>
            <a:r>
              <a:rPr kumimoji="1" lang="zh-CN" altLang="en-US" sz="360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也具有同样特性。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304800" y="3124200"/>
            <a:ext cx="8839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设 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La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= (a</a:t>
            </a:r>
            <a:r>
              <a:rPr kumimoji="1" lang="en-US" altLang="zh-CN" sz="32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, …, a</a:t>
            </a:r>
            <a:r>
              <a:rPr kumimoji="1" lang="en-US" altLang="zh-CN" sz="3200" baseline="-250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), 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Lb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= (b</a:t>
            </a:r>
            <a:r>
              <a:rPr kumimoji="1" lang="en-US" altLang="zh-CN" sz="32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3200" b="1" baseline="-250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, …, b</a:t>
            </a:r>
            <a:r>
              <a:rPr kumimoji="1" lang="en-US" altLang="zh-CN" sz="3200" baseline="-2500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Lc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= (c</a:t>
            </a:r>
            <a:r>
              <a:rPr kumimoji="1" lang="en-US" altLang="zh-CN" sz="32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32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3200" b="1" baseline="-250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, …, c</a:t>
            </a:r>
            <a:r>
              <a:rPr kumimoji="1" lang="en-US" altLang="zh-CN" sz="3200" baseline="-25000">
                <a:latin typeface="Times New Roman" pitchFamily="18" charset="0"/>
                <a:ea typeface="楷体_GB2312" pitchFamily="49" charset="-122"/>
              </a:rPr>
              <a:t>m+n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且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已由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(a</a:t>
            </a:r>
            <a:r>
              <a:rPr kumimoji="1" lang="en-US" altLang="zh-CN" sz="32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, …, a</a:t>
            </a:r>
            <a:r>
              <a:rPr kumimoji="1" lang="en-US" altLang="zh-CN" sz="3200" baseline="-25000"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(b</a:t>
            </a:r>
            <a:r>
              <a:rPr kumimoji="1" lang="en-US" altLang="zh-CN" sz="32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, …,b</a:t>
            </a:r>
            <a:r>
              <a:rPr kumimoji="1" lang="en-US" altLang="zh-CN" sz="3200" baseline="-25000">
                <a:latin typeface="Times New Roman" pitchFamily="18" charset="0"/>
                <a:ea typeface="楷体_GB2312" pitchFamily="49" charset="-122"/>
              </a:rPr>
              <a:t>j-1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归并得</a:t>
            </a:r>
            <a:r>
              <a:rPr kumimoji="1" lang="zh-CN" altLang="en-US" sz="3200" b="1" baseline="-250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(c</a:t>
            </a:r>
            <a:r>
              <a:rPr kumimoji="1" lang="en-US" altLang="zh-CN" sz="32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, …, c</a:t>
            </a:r>
            <a:r>
              <a:rPr kumimoji="1" lang="en-US" altLang="zh-CN" sz="3200" baseline="-25000">
                <a:latin typeface="Times New Roman" pitchFamily="18" charset="0"/>
                <a:ea typeface="楷体_GB2312" pitchFamily="49" charset="-122"/>
              </a:rPr>
              <a:t>k-1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3200" b="1" baseline="-25000">
              <a:solidFill>
                <a:srgbClr val="660033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1587500" y="5334000"/>
          <a:ext cx="2679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8" name="公式" r:id="rId4" imgW="2679480" imgH="1143000" progId="Equation.3">
                  <p:embed/>
                </p:oleObj>
              </mc:Choice>
              <mc:Fallback>
                <p:oleObj name="公式" r:id="rId4" imgW="26794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5334000"/>
                        <a:ext cx="2679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4783138" y="5486400"/>
            <a:ext cx="298926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k = 1, 2, …, m+n</a:t>
            </a:r>
            <a:endParaRPr kumimoji="1" lang="en-US" altLang="zh-CN" sz="32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68313" y="260350"/>
            <a:ext cx="25923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 dirty="0">
                <a:solidFill>
                  <a:srgbClr val="008080"/>
                </a:solidFill>
                <a:latin typeface="Times New Roman" pitchFamily="18" charset="0"/>
                <a:ea typeface="隶书" pitchFamily="49" charset="-122"/>
              </a:rPr>
              <a:t>例</a:t>
            </a:r>
            <a:r>
              <a:rPr kumimoji="1" lang="zh-CN" altLang="en-US" sz="4400" b="1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400" b="1" dirty="0" smtClean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2-2</a:t>
            </a:r>
            <a:endParaRPr kumimoji="1" lang="en-US" altLang="zh-CN" sz="4400" b="1" dirty="0">
              <a:solidFill>
                <a:srgbClr val="00808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031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3058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．初始化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LC 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为空表；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12725" y="76200"/>
            <a:ext cx="36131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5400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基本操作：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57200" y="1676400"/>
            <a:ext cx="80772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．分别从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LA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LB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中取得当前元素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457200" y="2362200"/>
            <a:ext cx="78930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．若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2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，则将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插入到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LC 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中，否则将</a:t>
            </a:r>
          </a:p>
          <a:p>
            <a:pPr>
              <a:lnSpc>
                <a:spcPct val="140000"/>
              </a:lnSpc>
            </a:pP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插入到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LC 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中；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457200" y="3730625"/>
            <a:ext cx="86868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．重复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两步，直至表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LA 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或表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中</a:t>
            </a:r>
          </a:p>
          <a:p>
            <a:pPr>
              <a:lnSpc>
                <a:spcPct val="140000"/>
              </a:lnSpc>
            </a:pP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    有一个表的元素被取完为止；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457200" y="5095875"/>
            <a:ext cx="7950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．将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LA 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表或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表中剩余元素复制插入到</a:t>
            </a:r>
          </a:p>
          <a:p>
            <a:pPr>
              <a:lnSpc>
                <a:spcPct val="140000"/>
              </a:lnSpc>
            </a:pP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LC </a:t>
            </a:r>
            <a:r>
              <a:rPr kumimoji="1" lang="zh-CN" altLang="en-US" sz="32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表中。</a:t>
            </a:r>
          </a:p>
        </p:txBody>
      </p:sp>
    </p:spTree>
    <p:extLst>
      <p:ext uri="{BB962C8B-B14F-4D97-AF65-F5344CB8AC3E}">
        <p14:creationId xmlns:p14="http://schemas.microsoft.com/office/powerpoint/2010/main" val="1458921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8739</Words>
  <Application>Microsoft Office PowerPoint</Application>
  <PresentationFormat>全屏显示(4:3)</PresentationFormat>
  <Paragraphs>1613</Paragraphs>
  <Slides>120</Slides>
  <Notes>90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120</vt:i4>
      </vt:variant>
    </vt:vector>
  </HeadingPairs>
  <TitlesOfParts>
    <vt:vector size="132" baseType="lpstr">
      <vt:lpstr>Monotype Sorts</vt:lpstr>
      <vt:lpstr>黑体</vt:lpstr>
      <vt:lpstr>楷体_GB2312</vt:lpstr>
      <vt:lpstr>隶书</vt:lpstr>
      <vt:lpstr>宋体</vt:lpstr>
      <vt:lpstr>Arial</vt:lpstr>
      <vt:lpstr>Symbol</vt:lpstr>
      <vt:lpstr>Times New Roman</vt:lpstr>
      <vt:lpstr>默认设计模板</vt:lpstr>
      <vt:lpstr>场景型模板</vt:lpstr>
      <vt:lpstr>剪辑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Zhangli</dc:creator>
  <cp:lastModifiedBy>张 力</cp:lastModifiedBy>
  <cp:revision>86</cp:revision>
  <dcterms:created xsi:type="dcterms:W3CDTF">2005-02-28T12:44:57Z</dcterms:created>
  <dcterms:modified xsi:type="dcterms:W3CDTF">2019-09-16T13:01:47Z</dcterms:modified>
</cp:coreProperties>
</file>