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55"/>
  </p:notesMasterIdLst>
  <p:sldIdLst>
    <p:sldId id="256" r:id="rId2"/>
    <p:sldId id="257" r:id="rId3"/>
    <p:sldId id="267" r:id="rId4"/>
    <p:sldId id="268" r:id="rId5"/>
    <p:sldId id="262" r:id="rId6"/>
    <p:sldId id="264" r:id="rId7"/>
    <p:sldId id="265" r:id="rId8"/>
    <p:sldId id="263" r:id="rId9"/>
    <p:sldId id="266" r:id="rId10"/>
    <p:sldId id="260" r:id="rId11"/>
    <p:sldId id="313" r:id="rId12"/>
    <p:sldId id="314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7" r:id="rId41"/>
    <p:sldId id="308" r:id="rId42"/>
    <p:sldId id="309" r:id="rId43"/>
    <p:sldId id="310" r:id="rId44"/>
    <p:sldId id="311" r:id="rId45"/>
    <p:sldId id="269" r:id="rId46"/>
    <p:sldId id="276" r:id="rId47"/>
    <p:sldId id="271" r:id="rId48"/>
    <p:sldId id="277" r:id="rId49"/>
    <p:sldId id="272" r:id="rId50"/>
    <p:sldId id="273" r:id="rId51"/>
    <p:sldId id="274" r:id="rId52"/>
    <p:sldId id="258" r:id="rId53"/>
    <p:sldId id="315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66"/>
    <p:restoredTop sz="94666"/>
  </p:normalViewPr>
  <p:slideViewPr>
    <p:cSldViewPr>
      <p:cViewPr varScale="1">
        <p:scale>
          <a:sx n="98" d="100"/>
          <a:sy n="98" d="100"/>
        </p:scale>
        <p:origin x="8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1E0AA64-7B08-4158-9EA9-445175094A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0803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5A08DD5-3725-4C7E-8139-75D0208A6B55}" type="slidenum">
              <a:rPr lang="en-US" altLang="zh-CN"/>
              <a:pPr eaLnBrk="1" hangingPunct="1"/>
              <a:t>14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11200"/>
            <a:ext cx="4543425" cy="3408363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332288"/>
            <a:ext cx="5029200" cy="41195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482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8D49B54-B476-4CEB-ACEA-8192618F92D7}" type="slidenum">
              <a:rPr lang="en-US" altLang="zh-CN"/>
              <a:pPr eaLnBrk="1" hangingPunct="1"/>
              <a:t>23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11200"/>
            <a:ext cx="4543425" cy="3408363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332288"/>
            <a:ext cx="5029200" cy="41195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40152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16CB967-E073-4531-AF90-C6200D553445}" type="slidenum">
              <a:rPr lang="en-US" altLang="zh-CN"/>
              <a:pPr eaLnBrk="1" hangingPunct="1"/>
              <a:t>24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11200"/>
            <a:ext cx="4543425" cy="3408363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332288"/>
            <a:ext cx="5029200" cy="41195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04630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C78E030-ED2A-4CC3-AB21-F1E9845C3970}" type="slidenum">
              <a:rPr lang="en-US" altLang="zh-CN"/>
              <a:pPr eaLnBrk="1" hangingPunct="1"/>
              <a:t>25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11200"/>
            <a:ext cx="4543425" cy="34083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332288"/>
            <a:ext cx="5029200" cy="41195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378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4F77EED-216C-43FA-B6AB-732DC198DD1A}" type="slidenum">
              <a:rPr lang="en-US" altLang="zh-CN"/>
              <a:pPr eaLnBrk="1" hangingPunct="1"/>
              <a:t>26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11200"/>
            <a:ext cx="4543425" cy="3408363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332288"/>
            <a:ext cx="5029200" cy="41195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91592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E6D17B3-E30D-4EFE-83A1-D5CA257FB36A}" type="slidenum">
              <a:rPr lang="en-US" altLang="zh-CN"/>
              <a:pPr eaLnBrk="1" hangingPunct="1"/>
              <a:t>27</a:t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11200"/>
            <a:ext cx="4543425" cy="3408363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332288"/>
            <a:ext cx="5029200" cy="41195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44924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D7C19CB-88D3-4E57-AB16-5C2FCA4BC6D1}" type="slidenum">
              <a:rPr lang="en-US" altLang="zh-CN"/>
              <a:pPr eaLnBrk="1" hangingPunct="1"/>
              <a:t>28</a:t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11200"/>
            <a:ext cx="4543425" cy="3408363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332288"/>
            <a:ext cx="5029200" cy="41195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85911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2D8D26B-A3A9-44D5-8F25-D9A25F3BDEFE}" type="slidenum">
              <a:rPr lang="en-US" altLang="zh-CN"/>
              <a:pPr eaLnBrk="1" hangingPunct="1"/>
              <a:t>29</a:t>
            </a:fld>
            <a:endParaRPr lang="en-US" altLang="zh-C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11200"/>
            <a:ext cx="4543425" cy="3408363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332288"/>
            <a:ext cx="5029200" cy="41195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3131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0200159-3284-4EC1-B450-C6B76BF0F9B5}" type="slidenum">
              <a:rPr lang="en-US" altLang="zh-CN"/>
              <a:pPr eaLnBrk="1" hangingPunct="1"/>
              <a:t>30</a:t>
            </a:fld>
            <a:endParaRPr lang="en-US" altLang="zh-CN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11200"/>
            <a:ext cx="4543425" cy="3408363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332288"/>
            <a:ext cx="5029200" cy="41195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7834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09CF43B-BE06-4B67-B20C-AA24471F36DD}" type="slidenum">
              <a:rPr lang="en-US" altLang="zh-CN"/>
              <a:pPr eaLnBrk="1" hangingPunct="1"/>
              <a:t>31</a:t>
            </a:fld>
            <a:endParaRPr lang="en-US" altLang="zh-CN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11200"/>
            <a:ext cx="4543425" cy="3408363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332288"/>
            <a:ext cx="5029200" cy="41195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78474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252444-0B06-4D4F-923A-5586C8A255FA}" type="slidenum">
              <a:rPr lang="en-US" altLang="zh-CN"/>
              <a:pPr eaLnBrk="1" hangingPunct="1"/>
              <a:t>32</a:t>
            </a:fld>
            <a:endParaRPr lang="en-US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11200"/>
            <a:ext cx="4543425" cy="3408363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332288"/>
            <a:ext cx="5029200" cy="41195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55636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FB20072-1766-40CA-B0C8-DBE22B3795C0}" type="slidenum">
              <a:rPr lang="en-US" altLang="zh-CN"/>
              <a:pPr eaLnBrk="1" hangingPunct="1"/>
              <a:t>15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11200"/>
            <a:ext cx="4543425" cy="3408363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332288"/>
            <a:ext cx="5029200" cy="41195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317842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C4F6FF8-465D-4D9B-81EC-8C92F9AA7071}" type="slidenum">
              <a:rPr lang="en-US" altLang="zh-CN"/>
              <a:pPr eaLnBrk="1" hangingPunct="1"/>
              <a:t>33</a:t>
            </a:fld>
            <a:endParaRPr lang="en-US" altLang="zh-CN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11200"/>
            <a:ext cx="4543425" cy="3408363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332288"/>
            <a:ext cx="5029200" cy="41195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285940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F6A2BB8-2097-41D4-BF64-18BFF47A7577}" type="slidenum">
              <a:rPr lang="en-US" altLang="zh-CN"/>
              <a:pPr eaLnBrk="1" hangingPunct="1"/>
              <a:t>34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11200"/>
            <a:ext cx="4543425" cy="3408363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332288"/>
            <a:ext cx="5029200" cy="41195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33430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6F9CA9D-06C3-404A-BF00-2B6A43421156}" type="slidenum">
              <a:rPr lang="en-US" altLang="zh-CN"/>
              <a:pPr eaLnBrk="1" hangingPunct="1"/>
              <a:t>35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11200"/>
            <a:ext cx="4543425" cy="3408363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332288"/>
            <a:ext cx="5029200" cy="41195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40779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53C68DB-24EC-4330-B45C-2274C675F827}" type="slidenum">
              <a:rPr lang="en-US" altLang="zh-CN"/>
              <a:pPr eaLnBrk="1" hangingPunct="1"/>
              <a:t>36</a:t>
            </a:fld>
            <a:endParaRPr lang="en-US" altLang="zh-CN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11200"/>
            <a:ext cx="4543425" cy="3408363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332288"/>
            <a:ext cx="5029200" cy="41195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6502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CB6263C-2B92-4CE1-BDA2-1513950A6EAF}" type="slidenum">
              <a:rPr lang="en-US" altLang="zh-CN"/>
              <a:pPr eaLnBrk="1" hangingPunct="1"/>
              <a:t>37</a:t>
            </a:fld>
            <a:endParaRPr lang="en-US" altLang="zh-CN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11200"/>
            <a:ext cx="4543425" cy="3408363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332288"/>
            <a:ext cx="5029200" cy="41195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48759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6144A7E-137C-4096-ADBE-F2175128C1A3}" type="slidenum">
              <a:rPr lang="en-US" altLang="zh-CN"/>
              <a:pPr eaLnBrk="1" hangingPunct="1"/>
              <a:t>38</a:t>
            </a:fld>
            <a:endParaRPr lang="en-US" altLang="zh-CN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11200"/>
            <a:ext cx="4543425" cy="3408363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332288"/>
            <a:ext cx="5029200" cy="41195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296777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5D65B37-6E78-4526-B3C3-53AADA974784}" type="slidenum">
              <a:rPr lang="en-US" altLang="zh-CN"/>
              <a:pPr eaLnBrk="1" hangingPunct="1"/>
              <a:t>39</a:t>
            </a:fld>
            <a:endParaRPr lang="en-US" altLang="zh-CN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11200"/>
            <a:ext cx="4543425" cy="3408363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332288"/>
            <a:ext cx="5029200" cy="41195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627568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BFB943F-F5F8-4F02-962F-236580DE3898}" type="slidenum">
              <a:rPr lang="en-US" altLang="zh-CN"/>
              <a:pPr eaLnBrk="1" hangingPunct="1"/>
              <a:t>40</a:t>
            </a:fld>
            <a:endParaRPr lang="en-US" altLang="zh-CN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11200"/>
            <a:ext cx="4543425" cy="3408363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332288"/>
            <a:ext cx="5029200" cy="41195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295768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B55F7E-667F-4BC8-8EDC-6FCB7D9D9D32}" type="slidenum">
              <a:rPr lang="en-US" altLang="zh-CN"/>
              <a:pPr eaLnBrk="1" hangingPunct="1"/>
              <a:t>41</a:t>
            </a:fld>
            <a:endParaRPr lang="en-US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11200"/>
            <a:ext cx="4543425" cy="3408363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332288"/>
            <a:ext cx="5029200" cy="41195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09427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12378B9-25E5-4F76-BFD1-180CF1A8733B}" type="slidenum">
              <a:rPr lang="en-US" altLang="zh-CN"/>
              <a:pPr eaLnBrk="1" hangingPunct="1"/>
              <a:t>42</a:t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11200"/>
            <a:ext cx="4543425" cy="3408363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332288"/>
            <a:ext cx="5029200" cy="41195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81055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1983FF6-041D-4D9D-9EF6-E87D35F09D66}" type="slidenum">
              <a:rPr lang="en-US" altLang="zh-CN"/>
              <a:pPr eaLnBrk="1" hangingPunct="1"/>
              <a:t>16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11200"/>
            <a:ext cx="4543425" cy="3408363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332288"/>
            <a:ext cx="5029200" cy="41195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58874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AB9C18D-4277-4C3F-AB9A-D3889686D81C}" type="slidenum">
              <a:rPr lang="en-US" altLang="zh-CN"/>
              <a:pPr eaLnBrk="1" hangingPunct="1"/>
              <a:t>43</a:t>
            </a:fld>
            <a:endParaRPr lang="en-US" altLang="zh-CN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11200"/>
            <a:ext cx="4543425" cy="3408363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332288"/>
            <a:ext cx="5029200" cy="41195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769211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15EAE59-1761-419B-93E3-27E72D002A47}" type="slidenum">
              <a:rPr lang="en-US" altLang="zh-CN"/>
              <a:pPr eaLnBrk="1" hangingPunct="1"/>
              <a:t>44</a:t>
            </a:fld>
            <a:endParaRPr lang="en-US" altLang="zh-CN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11200"/>
            <a:ext cx="4543425" cy="3408363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332288"/>
            <a:ext cx="5029200" cy="41195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210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E7C6C1D-8576-4AA5-AA13-E7CA5B596A8B}" type="slidenum">
              <a:rPr lang="en-US" altLang="zh-CN"/>
              <a:pPr eaLnBrk="1" hangingPunct="1"/>
              <a:t>17</a:t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11200"/>
            <a:ext cx="4543425" cy="3408363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332288"/>
            <a:ext cx="5029200" cy="41195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83241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1D97E65-CA06-4BDE-8478-B0A34262B5D6}" type="slidenum">
              <a:rPr lang="en-US" altLang="zh-CN"/>
              <a:pPr eaLnBrk="1" hangingPunct="1"/>
              <a:t>18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11200"/>
            <a:ext cx="4543425" cy="3408363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332288"/>
            <a:ext cx="5029200" cy="41195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50558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8C09DA2-8DD6-48BF-B033-89500F8BE10E}" type="slidenum">
              <a:rPr lang="en-US" altLang="zh-CN"/>
              <a:pPr eaLnBrk="1" hangingPunct="1"/>
              <a:t>19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11200"/>
            <a:ext cx="4543425" cy="3408363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332288"/>
            <a:ext cx="5029200" cy="41195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13012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7DE39DF-A29B-4ADD-B43C-B29D76D0418C}" type="slidenum">
              <a:rPr lang="en-US" altLang="zh-CN"/>
              <a:pPr eaLnBrk="1" hangingPunct="1"/>
              <a:t>20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11200"/>
            <a:ext cx="4543425" cy="3408363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332288"/>
            <a:ext cx="5029200" cy="41195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43900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30A37C2-B368-4873-9FF1-E4EB986D8296}" type="slidenum">
              <a:rPr lang="en-US" altLang="zh-CN"/>
              <a:pPr eaLnBrk="1" hangingPunct="1"/>
              <a:t>21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11200"/>
            <a:ext cx="4543425" cy="3408363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332288"/>
            <a:ext cx="5029200" cy="41195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62093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9830764-C38D-47EF-9E4C-8D20131F4C8C}" type="slidenum">
              <a:rPr lang="en-US" altLang="zh-CN"/>
              <a:pPr eaLnBrk="1" hangingPunct="1"/>
              <a:t>22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11200"/>
            <a:ext cx="4543425" cy="3408363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332288"/>
            <a:ext cx="5029200" cy="41195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8626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311715-0CAC-4963-9FE7-CB91620D1F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7111085"/>
      </p:ext>
    </p:extLst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F7978-11FE-4B80-B882-AF6239A61C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357942"/>
      </p:ext>
    </p:extLst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653CB-1B39-4CC9-89B8-9498146C00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8858081"/>
      </p:ext>
    </p:extLst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4545B-A21B-4699-86BD-92C9344533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795594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DD0A7-4784-4BD1-949F-37B702CD2D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556267"/>
      </p:ext>
    </p:extLst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B860A-EF04-40A2-A19D-1172DFF48B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577010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9E4BA-6D13-4B64-B925-0107D5F2A7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118234"/>
      </p:ext>
    </p:extLst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7E40-1774-431C-9E4B-16F238584F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648367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D981C-96AA-474A-99C4-751B08A684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5406457"/>
      </p:ext>
    </p:extLst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01170-6471-464E-AEEB-99BEE3D5EC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1711751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15FE0-02B4-4B4C-8595-134C9FBFDE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8225655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A82A3-1F2B-43D6-8633-A52BE663ED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8380584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j-lt"/>
              </a:defRPr>
            </a:lvl1pPr>
          </a:lstStyle>
          <a:p>
            <a:pPr>
              <a:defRPr/>
            </a:pPr>
            <a:fld id="{9805B3DF-9C7B-4837-A46A-5077051B6D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096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ransition spd="med">
    <p:fade thruBlk="1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9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0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daimi.au.dk/cpntools/cpntools.wiki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Colored Petri Nets (CPN)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2000" dirty="0">
                <a:ea typeface="宋体" charset="-122"/>
              </a:rPr>
              <a:t>Yasser </a:t>
            </a:r>
            <a:r>
              <a:rPr lang="en-US" altLang="zh-CN" sz="2000" dirty="0" err="1">
                <a:ea typeface="宋体" charset="-122"/>
              </a:rPr>
              <a:t>Ganji</a:t>
            </a: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err="1">
                <a:ea typeface="宋体" charset="-122"/>
              </a:rPr>
              <a:t>Saffar</a:t>
            </a:r>
            <a:endParaRPr lang="en-US" altLang="zh-CN" sz="2000" dirty="0">
              <a:ea typeface="宋体" charset="-122"/>
            </a:endParaRPr>
          </a:p>
          <a:p>
            <a:pPr eaLnBrk="1" hangingPunct="1"/>
            <a:r>
              <a:rPr lang="en-US" altLang="zh-CN" sz="2000" dirty="0">
                <a:ea typeface="宋体" charset="-122"/>
              </a:rPr>
              <a:t>Mohsen </a:t>
            </a:r>
            <a:r>
              <a:rPr lang="en-US" altLang="zh-CN" sz="2000" dirty="0" err="1">
                <a:ea typeface="宋体" charset="-122"/>
              </a:rPr>
              <a:t>Jamali</a:t>
            </a:r>
            <a:endParaRPr lang="en-US" altLang="zh-CN" sz="2000" dirty="0">
              <a:ea typeface="宋体" charset="-122"/>
            </a:endParaRPr>
          </a:p>
          <a:p>
            <a:pPr eaLnBrk="1" hangingPunct="1"/>
            <a:r>
              <a:rPr lang="en-US" altLang="zh-CN" sz="2000" dirty="0">
                <a:ea typeface="宋体" charset="-122"/>
              </a:rPr>
              <a:t>Mahmoud </a:t>
            </a:r>
            <a:r>
              <a:rPr lang="en-US" altLang="zh-CN" sz="2000" dirty="0" err="1">
                <a:ea typeface="宋体" charset="-122"/>
              </a:rPr>
              <a:t>Neshati</a:t>
            </a:r>
            <a:endParaRPr lang="en-US" altLang="zh-CN" sz="2000" dirty="0">
              <a:ea typeface="宋体" charset="-122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3"/>
          <p:cNvSpPr>
            <a:spLocks noChangeArrowheads="1"/>
          </p:cNvSpPr>
          <p:nvPr/>
        </p:nvSpPr>
        <p:spPr bwMode="auto">
          <a:xfrm>
            <a:off x="7315200" y="5334000"/>
            <a:ext cx="1524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4000" b="1" dirty="0">
                <a:solidFill>
                  <a:srgbClr val="FF0000"/>
                </a:solidFill>
                <a:latin typeface="+mj-lt"/>
                <a:ea typeface="宋体" charset="-122"/>
              </a:rPr>
              <a:t>Demo</a:t>
            </a:r>
            <a:endParaRPr lang="zh-CN" altLang="zh-CN" sz="4000" b="1" dirty="0">
              <a:solidFill>
                <a:srgbClr val="FF0000"/>
              </a:solidFill>
              <a:latin typeface="+mj-lt"/>
              <a:ea typeface="宋体" charset="-122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CPN Model</a:t>
            </a:r>
          </a:p>
        </p:txBody>
      </p:sp>
      <p:sp>
        <p:nvSpPr>
          <p:cNvPr id="16388" name="Oval 5"/>
          <p:cNvSpPr>
            <a:spLocks noChangeArrowheads="1"/>
          </p:cNvSpPr>
          <p:nvPr/>
        </p:nvSpPr>
        <p:spPr bwMode="auto">
          <a:xfrm>
            <a:off x="1981200" y="1219200"/>
            <a:ext cx="1295400" cy="6858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solidFill>
                  <a:srgbClr val="000099"/>
                </a:solidFill>
                <a:ea typeface="宋体" charset="-122"/>
              </a:rPr>
              <a:t>Think</a:t>
            </a:r>
          </a:p>
        </p:txBody>
      </p:sp>
      <p:sp>
        <p:nvSpPr>
          <p:cNvPr id="16389" name="Oval 6"/>
          <p:cNvSpPr>
            <a:spLocks noChangeArrowheads="1"/>
          </p:cNvSpPr>
          <p:nvPr/>
        </p:nvSpPr>
        <p:spPr bwMode="auto">
          <a:xfrm>
            <a:off x="1981200" y="4419600"/>
            <a:ext cx="1295400" cy="6858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solidFill>
                  <a:srgbClr val="000099"/>
                </a:solidFill>
                <a:ea typeface="宋体" charset="-122"/>
              </a:rPr>
              <a:t>Eat</a:t>
            </a:r>
          </a:p>
        </p:txBody>
      </p:sp>
      <p:sp>
        <p:nvSpPr>
          <p:cNvPr id="16390" name="Oval 7"/>
          <p:cNvSpPr>
            <a:spLocks noChangeArrowheads="1"/>
          </p:cNvSpPr>
          <p:nvPr/>
        </p:nvSpPr>
        <p:spPr bwMode="auto">
          <a:xfrm>
            <a:off x="5181600" y="4114800"/>
            <a:ext cx="1371600" cy="7620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solidFill>
                  <a:srgbClr val="000099"/>
                </a:solidFill>
                <a:ea typeface="宋体" charset="-122"/>
              </a:rPr>
              <a:t>Unused forks</a:t>
            </a:r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1828800" y="2971800"/>
            <a:ext cx="1600200" cy="609600"/>
          </a:xfrm>
          <a:prstGeom prst="rect">
            <a:avLst/>
          </a:prstGeom>
          <a:noFill/>
          <a:ln w="9525" algn="ctr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solidFill>
                  <a:srgbClr val="000099"/>
                </a:solidFill>
                <a:ea typeface="宋体" charset="-122"/>
              </a:rPr>
              <a:t>Take Forks</a:t>
            </a:r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1828800" y="6019800"/>
            <a:ext cx="1600200" cy="685800"/>
          </a:xfrm>
          <a:prstGeom prst="rect">
            <a:avLst/>
          </a:prstGeom>
          <a:noFill/>
          <a:ln w="9525" algn="ctr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solidFill>
                  <a:srgbClr val="000099"/>
                </a:solidFill>
                <a:ea typeface="宋体" charset="-122"/>
              </a:rPr>
              <a:t>Put down Forks</a:t>
            </a:r>
          </a:p>
        </p:txBody>
      </p:sp>
      <p:cxnSp>
        <p:nvCxnSpPr>
          <p:cNvPr id="16393" name="AutoShape 10"/>
          <p:cNvCxnSpPr>
            <a:cxnSpLocks noChangeShapeType="1"/>
            <a:stCxn id="16388" idx="4"/>
            <a:endCxn id="16391" idx="0"/>
          </p:cNvCxnSpPr>
          <p:nvPr/>
        </p:nvCxnSpPr>
        <p:spPr bwMode="auto">
          <a:xfrm>
            <a:off x="2628900" y="1905000"/>
            <a:ext cx="0" cy="1066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394" name="AutoShape 11"/>
          <p:cNvCxnSpPr>
            <a:cxnSpLocks noChangeShapeType="1"/>
            <a:stCxn id="16391" idx="2"/>
            <a:endCxn id="16389" idx="0"/>
          </p:cNvCxnSpPr>
          <p:nvPr/>
        </p:nvCxnSpPr>
        <p:spPr bwMode="auto">
          <a:xfrm>
            <a:off x="2628900" y="3581400"/>
            <a:ext cx="0" cy="838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395" name="AutoShape 12"/>
          <p:cNvCxnSpPr>
            <a:cxnSpLocks noChangeShapeType="1"/>
            <a:stCxn id="16389" idx="4"/>
            <a:endCxn id="16392" idx="0"/>
          </p:cNvCxnSpPr>
          <p:nvPr/>
        </p:nvCxnSpPr>
        <p:spPr bwMode="auto">
          <a:xfrm>
            <a:off x="2628900" y="5105400"/>
            <a:ext cx="0" cy="914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396" name="AutoShape 13"/>
          <p:cNvCxnSpPr>
            <a:cxnSpLocks noChangeShapeType="1"/>
            <a:stCxn id="16392" idx="1"/>
            <a:endCxn id="16388" idx="2"/>
          </p:cNvCxnSpPr>
          <p:nvPr/>
        </p:nvCxnSpPr>
        <p:spPr bwMode="auto">
          <a:xfrm rot="10800000" flipH="1">
            <a:off x="1828800" y="1562100"/>
            <a:ext cx="152400" cy="4800600"/>
          </a:xfrm>
          <a:prstGeom prst="bentConnector3">
            <a:avLst>
              <a:gd name="adj1" fmla="val -635417"/>
            </a:avLst>
          </a:prstGeom>
          <a:noFill/>
          <a:ln w="15875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397" name="Text Box 14"/>
          <p:cNvSpPr txBox="1">
            <a:spLocks noChangeArrowheads="1"/>
          </p:cNvSpPr>
          <p:nvPr/>
        </p:nvSpPr>
        <p:spPr bwMode="auto">
          <a:xfrm>
            <a:off x="609600" y="3581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p</a:t>
            </a:r>
          </a:p>
        </p:txBody>
      </p:sp>
      <p:sp>
        <p:nvSpPr>
          <p:cNvPr id="16398" name="Text Box 15"/>
          <p:cNvSpPr txBox="1">
            <a:spLocks noChangeArrowheads="1"/>
          </p:cNvSpPr>
          <p:nvPr/>
        </p:nvSpPr>
        <p:spPr bwMode="auto">
          <a:xfrm>
            <a:off x="2362200" y="5334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p</a:t>
            </a:r>
          </a:p>
        </p:txBody>
      </p:sp>
      <p:sp>
        <p:nvSpPr>
          <p:cNvPr id="16399" name="Text Box 16"/>
          <p:cNvSpPr txBox="1">
            <a:spLocks noChangeArrowheads="1"/>
          </p:cNvSpPr>
          <p:nvPr/>
        </p:nvSpPr>
        <p:spPr bwMode="auto">
          <a:xfrm>
            <a:off x="2362200" y="3733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p</a:t>
            </a:r>
          </a:p>
        </p:txBody>
      </p:sp>
      <p:sp>
        <p:nvSpPr>
          <p:cNvPr id="16400" name="Text Box 17"/>
          <p:cNvSpPr txBox="1">
            <a:spLocks noChangeArrowheads="1"/>
          </p:cNvSpPr>
          <p:nvPr/>
        </p:nvSpPr>
        <p:spPr bwMode="auto">
          <a:xfrm>
            <a:off x="2362200" y="2286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p</a:t>
            </a:r>
          </a:p>
        </p:txBody>
      </p:sp>
      <p:cxnSp>
        <p:nvCxnSpPr>
          <p:cNvPr id="16401" name="AutoShape 18"/>
          <p:cNvCxnSpPr>
            <a:cxnSpLocks noChangeShapeType="1"/>
            <a:stCxn id="16390" idx="0"/>
            <a:endCxn id="16391" idx="3"/>
          </p:cNvCxnSpPr>
          <p:nvPr/>
        </p:nvCxnSpPr>
        <p:spPr bwMode="auto">
          <a:xfrm rot="5400000" flipH="1">
            <a:off x="4229100" y="2476500"/>
            <a:ext cx="838200" cy="2438400"/>
          </a:xfrm>
          <a:prstGeom prst="bentConnector2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02" name="AutoShape 19"/>
          <p:cNvCxnSpPr>
            <a:cxnSpLocks noChangeShapeType="1"/>
            <a:stCxn id="16392" idx="3"/>
            <a:endCxn id="16390" idx="4"/>
          </p:cNvCxnSpPr>
          <p:nvPr/>
        </p:nvCxnSpPr>
        <p:spPr bwMode="auto">
          <a:xfrm flipV="1">
            <a:off x="3429000" y="4876800"/>
            <a:ext cx="2438400" cy="1485900"/>
          </a:xfrm>
          <a:prstGeom prst="bentConnector2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403" name="Text Box 20"/>
          <p:cNvSpPr txBox="1">
            <a:spLocks noChangeArrowheads="1"/>
          </p:cNvSpPr>
          <p:nvPr/>
        </p:nvSpPr>
        <p:spPr bwMode="auto">
          <a:xfrm>
            <a:off x="3886200" y="29718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forks(p)</a:t>
            </a:r>
          </a:p>
        </p:txBody>
      </p:sp>
      <p:sp>
        <p:nvSpPr>
          <p:cNvPr id="16404" name="Text Box 22"/>
          <p:cNvSpPr txBox="1">
            <a:spLocks noChangeArrowheads="1"/>
          </p:cNvSpPr>
          <p:nvPr/>
        </p:nvSpPr>
        <p:spPr bwMode="auto">
          <a:xfrm>
            <a:off x="3810000" y="60198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forks(p)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2819400" y="9906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PH.all()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6019800" y="38862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FK.all()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6324600" y="4724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FK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2971800" y="49530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PH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3124200" y="1676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PH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4343400" y="762000"/>
            <a:ext cx="4800600" cy="18129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ea typeface="宋体" charset="-122"/>
              </a:rPr>
              <a:t>val n=3;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ea typeface="宋体" charset="-122"/>
              </a:rPr>
              <a:t>color PH = index  ph with 1.. n;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ea typeface="宋体" charset="-122"/>
              </a:rPr>
              <a:t>color FK = index fk with 1.. n;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ea typeface="宋体" charset="-122"/>
              </a:rPr>
              <a:t>var p: PH;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ea typeface="宋体" charset="-122"/>
              </a:rPr>
              <a:t>forks(ph(i)) = 1`fk(i)++1`fk(if i=n then 1 else i+1);</a:t>
            </a: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801CED-5611-4CF8-AE42-17219C081186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/>
      <p:bldP spid="11288" grpId="0"/>
      <p:bldP spid="11289" grpId="0"/>
      <p:bldP spid="11290" grpId="0"/>
      <p:bldP spid="11291" grpId="0"/>
      <p:bldP spid="11292" grpId="0"/>
      <p:bldP spid="1129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da-DK">
                <a:solidFill>
                  <a:schemeClr val="hlink"/>
                </a:solidFill>
              </a:rPr>
              <a:t>What is a CPN?</a:t>
            </a:r>
            <a:endParaRPr lang="en-US" altLang="zh-CN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600" dirty="0">
                <a:ea typeface="宋体" charset="-122"/>
              </a:rPr>
              <a:t>Modeling language for systems where </a:t>
            </a:r>
            <a:r>
              <a:rPr lang="en-US" altLang="zh-CN" sz="2600" b="1" dirty="0">
                <a:ea typeface="宋体" charset="-122"/>
              </a:rPr>
              <a:t>synchronization</a:t>
            </a:r>
            <a:r>
              <a:rPr lang="en-US" altLang="zh-CN" sz="2600" dirty="0">
                <a:ea typeface="宋体" charset="-122"/>
              </a:rPr>
              <a:t>, </a:t>
            </a:r>
            <a:r>
              <a:rPr lang="en-US" altLang="zh-CN" sz="2600" b="1" dirty="0">
                <a:ea typeface="宋体" charset="-122"/>
              </a:rPr>
              <a:t>communication</a:t>
            </a:r>
            <a:r>
              <a:rPr lang="en-US" altLang="zh-CN" sz="2600" dirty="0">
                <a:ea typeface="宋体" charset="-122"/>
              </a:rPr>
              <a:t>, and </a:t>
            </a:r>
            <a:r>
              <a:rPr lang="en-US" altLang="zh-CN" sz="2600" b="1" dirty="0">
                <a:ea typeface="宋体" charset="-122"/>
              </a:rPr>
              <a:t>resource sharing</a:t>
            </a:r>
            <a:r>
              <a:rPr lang="en-US" altLang="zh-CN" sz="2600" dirty="0">
                <a:ea typeface="宋体" charset="-122"/>
              </a:rPr>
              <a:t> are important.</a:t>
            </a:r>
          </a:p>
          <a:p>
            <a:pPr eaLnBrk="1" hangingPunct="1"/>
            <a:r>
              <a:rPr lang="en-US" altLang="zh-CN" sz="2600" b="1" dirty="0">
                <a:ea typeface="宋体" charset="-122"/>
              </a:rPr>
              <a:t>Combination of Petri Nets and Programming Language:</a:t>
            </a:r>
          </a:p>
          <a:p>
            <a:pPr lvl="1" eaLnBrk="1" hangingPunct="1"/>
            <a:r>
              <a:rPr lang="en-US" altLang="zh-CN" sz="2200" dirty="0">
                <a:ea typeface="宋体" charset="-122"/>
              </a:rPr>
              <a:t>Control structures, synchronization, communication, and resource sharing are described by Petri Nets.</a:t>
            </a:r>
          </a:p>
          <a:p>
            <a:pPr lvl="1" eaLnBrk="1" hangingPunct="1"/>
            <a:r>
              <a:rPr lang="en-US" altLang="zh-CN" sz="2200" dirty="0">
                <a:ea typeface="宋体" charset="-122"/>
              </a:rPr>
              <a:t>Data and data manipulations are described by</a:t>
            </a:r>
            <a:br>
              <a:rPr lang="en-US" altLang="zh-CN" sz="2200" dirty="0">
                <a:ea typeface="宋体" charset="-122"/>
              </a:rPr>
            </a:br>
            <a:r>
              <a:rPr lang="en-US" altLang="zh-CN" sz="2200" dirty="0">
                <a:ea typeface="宋体" charset="-122"/>
              </a:rPr>
              <a:t>functional programming language.</a:t>
            </a:r>
          </a:p>
          <a:p>
            <a:pPr eaLnBrk="1" hangingPunct="1"/>
            <a:r>
              <a:rPr lang="en-US" altLang="zh-CN" sz="2600" dirty="0">
                <a:ea typeface="宋体" charset="-122"/>
              </a:rPr>
              <a:t>Colored Petri Nets is developed at University of Aarhus, Denmark over the last 30 years.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59A028-EB54-47D3-B86B-F84ABF57C9E9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CP-nets versus Petri Nets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z="2100" dirty="0">
                <a:ea typeface="宋体" charset="-122"/>
              </a:rPr>
              <a:t>Each CPN can be transformed into an equivalent Petri Net and vice versa.</a:t>
            </a:r>
          </a:p>
          <a:p>
            <a:pPr eaLnBrk="1" hangingPunct="1">
              <a:lnSpc>
                <a:spcPct val="90000"/>
              </a:lnSpc>
            </a:pPr>
            <a:endParaRPr lang="en-US" altLang="zh-CN" sz="2100" dirty="0">
              <a:ea typeface="宋体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100" dirty="0">
                <a:ea typeface="宋体" charset="-122"/>
              </a:rPr>
              <a:t>If the CPN has infinite types, such as the integers, text strings or </a:t>
            </a:r>
            <a:r>
              <a:rPr lang="en-US" altLang="zh-CN" sz="2100" dirty="0" err="1">
                <a:ea typeface="宋体" charset="-122"/>
              </a:rPr>
              <a:t>reals</a:t>
            </a:r>
            <a:r>
              <a:rPr lang="en-US" altLang="zh-CN" sz="2100" dirty="0">
                <a:ea typeface="宋体" charset="-122"/>
              </a:rPr>
              <a:t>, the equivalent Petri Net may become infinite.</a:t>
            </a:r>
          </a:p>
          <a:p>
            <a:pPr eaLnBrk="1" hangingPunct="1">
              <a:lnSpc>
                <a:spcPct val="90000"/>
              </a:lnSpc>
            </a:pPr>
            <a:endParaRPr lang="en-US" altLang="zh-CN" sz="2100" dirty="0">
              <a:ea typeface="宋体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100" dirty="0">
                <a:ea typeface="宋体" charset="-122"/>
              </a:rPr>
              <a:t>Since the expressive power of the two formalisms are the same, there is no theoretical gain by using CP-nets.</a:t>
            </a:r>
          </a:p>
          <a:p>
            <a:pPr eaLnBrk="1" hangingPunct="1">
              <a:lnSpc>
                <a:spcPct val="90000"/>
              </a:lnSpc>
            </a:pPr>
            <a:endParaRPr lang="en-US" altLang="zh-CN" sz="2100" dirty="0">
              <a:ea typeface="宋体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100" dirty="0">
                <a:ea typeface="宋体" charset="-122"/>
              </a:rPr>
              <a:t>However, in practice, CP-nets constitute a more compact, and much more convenient, modeling language than PT-nets – in a similar way as high-level programming languages are much more adequate for practical programming than assembly code and Turing machines.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5293F6-B896-4E78-8A9F-700A34AFE9EC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4600">
                <a:ea typeface="宋体" charset="-122"/>
              </a:rPr>
              <a:t>A Real Example of Colored Petri Nets</a:t>
            </a:r>
            <a:br>
              <a:rPr lang="en-US" altLang="zh-CN" sz="4600">
                <a:ea typeface="宋体" charset="-122"/>
              </a:rPr>
            </a:br>
            <a:endParaRPr lang="en-US" altLang="zh-CN" sz="4600">
              <a:ea typeface="宋体" charset="-122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" t="2000" r="2020" b="2013"/>
          <a:stretch>
            <a:fillRect/>
          </a:stretch>
        </p:blipFill>
        <p:spPr bwMode="auto">
          <a:xfrm>
            <a:off x="685800" y="533400"/>
            <a:ext cx="8001000" cy="574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3886200" y="309563"/>
            <a:ext cx="4027488" cy="582612"/>
          </a:xfrm>
        </p:spPr>
        <p:txBody>
          <a:bodyPr/>
          <a:lstStyle/>
          <a:p>
            <a:pPr eaLnBrk="1" hangingPunct="1"/>
            <a:r>
              <a:rPr lang="en-GB" altLang="zh-CN" sz="2100" b="1">
                <a:solidFill>
                  <a:schemeClr val="tx1"/>
                </a:solidFill>
                <a:ea typeface="宋体" charset="-122"/>
              </a:rPr>
              <a:t>Simple protocol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581571-6790-4D5A-8DC6-CB60943D640C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" t="2000" r="2020" b="2013"/>
          <a:stretch>
            <a:fillRect/>
          </a:stretch>
        </p:blipFill>
        <p:spPr bwMode="auto">
          <a:xfrm>
            <a:off x="685800" y="533400"/>
            <a:ext cx="8001000" cy="574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3886200" y="309563"/>
            <a:ext cx="4027488" cy="582612"/>
          </a:xfrm>
        </p:spPr>
        <p:txBody>
          <a:bodyPr/>
          <a:lstStyle/>
          <a:p>
            <a:pPr eaLnBrk="1" hangingPunct="1"/>
            <a:r>
              <a:rPr lang="en-GB" altLang="zh-CN" sz="2100" b="1">
                <a:solidFill>
                  <a:schemeClr val="tx1"/>
                </a:solidFill>
                <a:ea typeface="宋体" charset="-122"/>
              </a:rPr>
              <a:t>Simple protocol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990600" y="1066800"/>
            <a:ext cx="7086600" cy="4191000"/>
            <a:chOff x="624" y="672"/>
            <a:chExt cx="4464" cy="2640"/>
          </a:xfrm>
        </p:grpSpPr>
        <p:grpSp>
          <p:nvGrpSpPr>
            <p:cNvPr id="21510" name="Group 5"/>
            <p:cNvGrpSpPr>
              <a:grpSpLocks/>
            </p:cNvGrpSpPr>
            <p:nvPr/>
          </p:nvGrpSpPr>
          <p:grpSpPr bwMode="auto">
            <a:xfrm>
              <a:off x="624" y="672"/>
              <a:ext cx="4464" cy="2640"/>
              <a:chOff x="624" y="672"/>
              <a:chExt cx="4464" cy="2640"/>
            </a:xfrm>
          </p:grpSpPr>
          <p:sp>
            <p:nvSpPr>
              <p:cNvPr id="21512" name="Oval 6"/>
              <p:cNvSpPr>
                <a:spLocks noChangeArrowheads="1"/>
              </p:cNvSpPr>
              <p:nvPr/>
            </p:nvSpPr>
            <p:spPr bwMode="auto">
              <a:xfrm>
                <a:off x="720" y="672"/>
                <a:ext cx="528" cy="192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513" name="Oval 7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514" name="Oval 8"/>
              <p:cNvSpPr>
                <a:spLocks noChangeArrowheads="1"/>
              </p:cNvSpPr>
              <p:nvPr/>
            </p:nvSpPr>
            <p:spPr bwMode="auto">
              <a:xfrm>
                <a:off x="3984" y="3072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515" name="Oval 9"/>
              <p:cNvSpPr>
                <a:spLocks noChangeArrowheads="1"/>
              </p:cNvSpPr>
              <p:nvPr/>
            </p:nvSpPr>
            <p:spPr bwMode="auto">
              <a:xfrm>
                <a:off x="3984" y="1488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516" name="Oval 10"/>
              <p:cNvSpPr>
                <a:spLocks noChangeArrowheads="1"/>
              </p:cNvSpPr>
              <p:nvPr/>
            </p:nvSpPr>
            <p:spPr bwMode="auto">
              <a:xfrm>
                <a:off x="1776" y="3072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517" name="Oval 11"/>
              <p:cNvSpPr>
                <a:spLocks noChangeArrowheads="1"/>
              </p:cNvSpPr>
              <p:nvPr/>
            </p:nvSpPr>
            <p:spPr bwMode="auto">
              <a:xfrm>
                <a:off x="2736" y="2496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518" name="Oval 12"/>
              <p:cNvSpPr>
                <a:spLocks noChangeArrowheads="1"/>
              </p:cNvSpPr>
              <p:nvPr/>
            </p:nvSpPr>
            <p:spPr bwMode="auto">
              <a:xfrm>
                <a:off x="2736" y="2064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519" name="Oval 13"/>
              <p:cNvSpPr>
                <a:spLocks noChangeArrowheads="1"/>
              </p:cNvSpPr>
              <p:nvPr/>
            </p:nvSpPr>
            <p:spPr bwMode="auto">
              <a:xfrm>
                <a:off x="624" y="2256"/>
                <a:ext cx="720" cy="24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520" name="Oval 14"/>
              <p:cNvSpPr>
                <a:spLocks noChangeArrowheads="1"/>
              </p:cNvSpPr>
              <p:nvPr/>
            </p:nvSpPr>
            <p:spPr bwMode="auto">
              <a:xfrm>
                <a:off x="3504" y="2256"/>
                <a:ext cx="672" cy="24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521" name="Oval 15"/>
              <p:cNvSpPr>
                <a:spLocks noChangeArrowheads="1"/>
              </p:cNvSpPr>
              <p:nvPr/>
            </p:nvSpPr>
            <p:spPr bwMode="auto">
              <a:xfrm>
                <a:off x="4416" y="672"/>
                <a:ext cx="672" cy="192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67600" name="AutoShape 16"/>
            <p:cNvSpPr>
              <a:spLocks noChangeArrowheads="1"/>
            </p:cNvSpPr>
            <p:nvPr/>
          </p:nvSpPr>
          <p:spPr bwMode="auto">
            <a:xfrm>
              <a:off x="1536" y="1968"/>
              <a:ext cx="960" cy="48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lnSpc>
                  <a:spcPct val="85000"/>
                </a:lnSpc>
                <a:defRPr/>
              </a:pPr>
              <a:r>
                <a:rPr lang="en-GB" sz="3600">
                  <a:latin typeface="Times" charset="0"/>
                </a:rPr>
                <a:t>Places</a:t>
              </a: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6E3650-71F5-4F15-8DDD-817677829D0C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" t="2000" r="2020" b="2013"/>
          <a:stretch>
            <a:fillRect/>
          </a:stretch>
        </p:blipFill>
        <p:spPr bwMode="auto">
          <a:xfrm>
            <a:off x="685800" y="533400"/>
            <a:ext cx="8001000" cy="574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3886200" y="309563"/>
            <a:ext cx="4027488" cy="582612"/>
          </a:xfrm>
        </p:spPr>
        <p:txBody>
          <a:bodyPr/>
          <a:lstStyle/>
          <a:p>
            <a:pPr eaLnBrk="1" hangingPunct="1"/>
            <a:r>
              <a:rPr lang="en-GB" altLang="zh-CN" sz="2100" b="1">
                <a:solidFill>
                  <a:schemeClr val="tx1"/>
                </a:solidFill>
                <a:ea typeface="宋体" charset="-122"/>
              </a:rPr>
              <a:t>Simple protocol</a:t>
            </a: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1066800" y="2209800"/>
            <a:ext cx="7010400" cy="3200400"/>
            <a:chOff x="672" y="1392"/>
            <a:chExt cx="4416" cy="2016"/>
          </a:xfrm>
        </p:grpSpPr>
        <p:grpSp>
          <p:nvGrpSpPr>
            <p:cNvPr id="22534" name="Group 5"/>
            <p:cNvGrpSpPr>
              <a:grpSpLocks/>
            </p:cNvGrpSpPr>
            <p:nvPr/>
          </p:nvGrpSpPr>
          <p:grpSpPr bwMode="auto">
            <a:xfrm>
              <a:off x="672" y="1392"/>
              <a:ext cx="4416" cy="2016"/>
              <a:chOff x="672" y="1392"/>
              <a:chExt cx="4416" cy="2016"/>
            </a:xfrm>
          </p:grpSpPr>
          <p:sp>
            <p:nvSpPr>
              <p:cNvPr id="22536" name="Rectangle 6"/>
              <p:cNvSpPr>
                <a:spLocks noChangeArrowheads="1"/>
              </p:cNvSpPr>
              <p:nvPr/>
            </p:nvSpPr>
            <p:spPr bwMode="auto">
              <a:xfrm>
                <a:off x="672" y="1392"/>
                <a:ext cx="624" cy="384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2537" name="Rectangle 7"/>
              <p:cNvSpPr>
                <a:spLocks noChangeArrowheads="1"/>
              </p:cNvSpPr>
              <p:nvPr/>
            </p:nvSpPr>
            <p:spPr bwMode="auto">
              <a:xfrm>
                <a:off x="4464" y="2208"/>
                <a:ext cx="624" cy="384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2538" name="Rectangle 8"/>
              <p:cNvSpPr>
                <a:spLocks noChangeArrowheads="1"/>
              </p:cNvSpPr>
              <p:nvPr/>
            </p:nvSpPr>
            <p:spPr bwMode="auto">
              <a:xfrm>
                <a:off x="2544" y="1392"/>
                <a:ext cx="624" cy="384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2539" name="Rectangle 9"/>
              <p:cNvSpPr>
                <a:spLocks noChangeArrowheads="1"/>
              </p:cNvSpPr>
              <p:nvPr/>
            </p:nvSpPr>
            <p:spPr bwMode="auto">
              <a:xfrm>
                <a:off x="2544" y="3024"/>
                <a:ext cx="624" cy="384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2540" name="Rectangle 10"/>
              <p:cNvSpPr>
                <a:spLocks noChangeArrowheads="1"/>
              </p:cNvSpPr>
              <p:nvPr/>
            </p:nvSpPr>
            <p:spPr bwMode="auto">
              <a:xfrm>
                <a:off x="672" y="3024"/>
                <a:ext cx="624" cy="384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69643" name="AutoShape 11"/>
            <p:cNvSpPr>
              <a:spLocks noChangeArrowheads="1"/>
            </p:cNvSpPr>
            <p:nvPr/>
          </p:nvSpPr>
          <p:spPr bwMode="auto">
            <a:xfrm>
              <a:off x="1632" y="2064"/>
              <a:ext cx="1632" cy="48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lnSpc>
                  <a:spcPct val="85000"/>
                </a:lnSpc>
              </a:pPr>
              <a:r>
                <a:rPr lang="da-DK" altLang="zh-CN" sz="3600">
                  <a:latin typeface="Times" charset="0"/>
                  <a:ea typeface="宋体" charset="-122"/>
                </a:rPr>
                <a:t>Transitions</a:t>
              </a:r>
              <a:endParaRPr lang="en-GB" altLang="zh-CN" sz="3600">
                <a:latin typeface="Times" charset="0"/>
                <a:ea typeface="宋体" charset="-122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41B1AE-F1FD-4D59-B93F-9EC8D694F346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" t="2000" r="2020" b="2013"/>
          <a:stretch>
            <a:fillRect/>
          </a:stretch>
        </p:blipFill>
        <p:spPr bwMode="auto">
          <a:xfrm>
            <a:off x="685800" y="533400"/>
            <a:ext cx="8001000" cy="574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3886200" y="309563"/>
            <a:ext cx="4027488" cy="582612"/>
          </a:xfrm>
        </p:spPr>
        <p:txBody>
          <a:bodyPr/>
          <a:lstStyle/>
          <a:p>
            <a:pPr eaLnBrk="1" hangingPunct="1"/>
            <a:r>
              <a:rPr lang="en-GB" altLang="zh-CN" sz="2100" b="1">
                <a:solidFill>
                  <a:schemeClr val="tx1"/>
                </a:solidFill>
                <a:ea typeface="宋体" charset="-122"/>
              </a:rPr>
              <a:t>Simple protocol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838200" y="762000"/>
            <a:ext cx="5105400" cy="1066800"/>
            <a:chOff x="528" y="480"/>
            <a:chExt cx="3216" cy="672"/>
          </a:xfrm>
        </p:grpSpPr>
        <p:sp>
          <p:nvSpPr>
            <p:cNvPr id="23558" name="Oval 5"/>
            <p:cNvSpPr>
              <a:spLocks noChangeArrowheads="1"/>
            </p:cNvSpPr>
            <p:nvPr/>
          </p:nvSpPr>
          <p:spPr bwMode="auto">
            <a:xfrm>
              <a:off x="720" y="672"/>
              <a:ext cx="528" cy="1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GB" altLang="zh-CN" b="1">
                  <a:solidFill>
                    <a:srgbClr val="FF00FF"/>
                  </a:solidFill>
                  <a:latin typeface="Times" charset="0"/>
                  <a:ea typeface="宋体" charset="-122"/>
                </a:rPr>
                <a:t>Place</a:t>
              </a:r>
            </a:p>
          </p:txBody>
        </p:sp>
        <p:sp>
          <p:nvSpPr>
            <p:cNvPr id="23559" name="Rectangle 6"/>
            <p:cNvSpPr>
              <a:spLocks noChangeArrowheads="1"/>
            </p:cNvSpPr>
            <p:nvPr/>
          </p:nvSpPr>
          <p:spPr bwMode="auto">
            <a:xfrm>
              <a:off x="528" y="480"/>
              <a:ext cx="528" cy="192"/>
            </a:xfrm>
            <a:prstGeom prst="rect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GB" altLang="zh-CN" sz="2400">
                <a:solidFill>
                  <a:schemeClr val="hlink"/>
                </a:solidFill>
                <a:latin typeface="Times" charset="0"/>
                <a:ea typeface="宋体" charset="-122"/>
              </a:endParaRPr>
            </a:p>
          </p:txBody>
        </p:sp>
        <p:sp>
          <p:nvSpPr>
            <p:cNvPr id="71687" name="AutoShape 7"/>
            <p:cNvSpPr>
              <a:spLocks noChangeArrowheads="1"/>
            </p:cNvSpPr>
            <p:nvPr/>
          </p:nvSpPr>
          <p:spPr bwMode="auto">
            <a:xfrm>
              <a:off x="1440" y="672"/>
              <a:ext cx="2304" cy="48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lnSpc>
                  <a:spcPct val="85000"/>
                </a:lnSpc>
                <a:defRPr/>
              </a:pPr>
              <a:r>
                <a:rPr lang="en-GB" sz="3600">
                  <a:latin typeface="Times" charset="0"/>
                </a:rPr>
                <a:t>Type (colour set)</a:t>
              </a: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C5993-AD8B-47CC-837E-30019D104A2A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" t="2000" r="2020" b="2013"/>
          <a:stretch>
            <a:fillRect/>
          </a:stretch>
        </p:blipFill>
        <p:spPr bwMode="auto">
          <a:xfrm>
            <a:off x="685800" y="533400"/>
            <a:ext cx="8001000" cy="574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xfrm>
            <a:off x="3886200" y="309563"/>
            <a:ext cx="4027488" cy="582612"/>
          </a:xfrm>
        </p:spPr>
        <p:txBody>
          <a:bodyPr/>
          <a:lstStyle/>
          <a:p>
            <a:pPr eaLnBrk="1" hangingPunct="1"/>
            <a:r>
              <a:rPr lang="en-GB" altLang="zh-CN" sz="2100" b="1">
                <a:solidFill>
                  <a:schemeClr val="tx1"/>
                </a:solidFill>
                <a:ea typeface="宋体" charset="-122"/>
              </a:rPr>
              <a:t>Simple protocol</a:t>
            </a: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1143000" y="533400"/>
            <a:ext cx="5867400" cy="1447800"/>
            <a:chOff x="720" y="336"/>
            <a:chExt cx="3696" cy="912"/>
          </a:xfrm>
        </p:grpSpPr>
        <p:sp>
          <p:nvSpPr>
            <p:cNvPr id="24582" name="Rectangle 5"/>
            <p:cNvSpPr>
              <a:spLocks noChangeArrowheads="1"/>
            </p:cNvSpPr>
            <p:nvPr/>
          </p:nvSpPr>
          <p:spPr bwMode="auto">
            <a:xfrm>
              <a:off x="1296" y="336"/>
              <a:ext cx="768" cy="912"/>
            </a:xfrm>
            <a:prstGeom prst="rect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GB" altLang="zh-CN" sz="2400">
                <a:solidFill>
                  <a:schemeClr val="hlink"/>
                </a:solidFill>
                <a:latin typeface="Times" charset="0"/>
                <a:ea typeface="宋体" charset="-122"/>
              </a:endParaRPr>
            </a:p>
          </p:txBody>
        </p:sp>
        <p:sp>
          <p:nvSpPr>
            <p:cNvPr id="73734" name="AutoShape 6"/>
            <p:cNvSpPr>
              <a:spLocks noChangeArrowheads="1"/>
            </p:cNvSpPr>
            <p:nvPr/>
          </p:nvSpPr>
          <p:spPr bwMode="auto">
            <a:xfrm>
              <a:off x="2208" y="624"/>
              <a:ext cx="2208" cy="48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lnSpc>
                  <a:spcPct val="85000"/>
                </a:lnSpc>
                <a:defRPr/>
              </a:pPr>
              <a:r>
                <a:rPr lang="en-GB" sz="3600">
                  <a:latin typeface="Times" charset="0"/>
                </a:rPr>
                <a:t>Initial Marking</a:t>
              </a:r>
            </a:p>
          </p:txBody>
        </p:sp>
        <p:sp>
          <p:nvSpPr>
            <p:cNvPr id="24584" name="Oval 7"/>
            <p:cNvSpPr>
              <a:spLocks noChangeArrowheads="1"/>
            </p:cNvSpPr>
            <p:nvPr/>
          </p:nvSpPr>
          <p:spPr bwMode="auto">
            <a:xfrm>
              <a:off x="720" y="672"/>
              <a:ext cx="528" cy="1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GB" altLang="zh-CN" b="1">
                  <a:solidFill>
                    <a:srgbClr val="FF00FF"/>
                  </a:solidFill>
                  <a:latin typeface="Times" charset="0"/>
                  <a:ea typeface="宋体" charset="-122"/>
                </a:rPr>
                <a:t>Place</a:t>
              </a: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3A9E09-950C-407F-A44C-B57A953A7117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88975"/>
            <a:ext cx="4495800" cy="584200"/>
          </a:xfrm>
        </p:spPr>
        <p:txBody>
          <a:bodyPr/>
          <a:lstStyle/>
          <a:p>
            <a:pPr eaLnBrk="1" hangingPunct="1"/>
            <a:r>
              <a:rPr lang="en-GB" altLang="zh-CN" sz="2900">
                <a:ea typeface="宋体" charset="-122"/>
              </a:rPr>
              <a:t>Marking of Send</a:t>
            </a:r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2590800" y="2057400"/>
            <a:ext cx="1752600" cy="1143000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819400" y="2441575"/>
            <a:ext cx="12954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75000"/>
              </a:lnSpc>
            </a:pPr>
            <a:r>
              <a:rPr lang="en-GB" altLang="zh-CN" sz="3700" b="1">
                <a:solidFill>
                  <a:schemeClr val="hlink"/>
                </a:solidFill>
                <a:latin typeface="Helvetica" charset="0"/>
                <a:ea typeface="宋体" charset="-122"/>
              </a:rPr>
              <a:t>Send</a:t>
            </a:r>
            <a:endParaRPr lang="en-GB" altLang="zh-CN" sz="4400" b="1">
              <a:solidFill>
                <a:schemeClr val="hlink"/>
              </a:solidFill>
              <a:latin typeface="Times" charset="0"/>
              <a:ea typeface="宋体" charset="-122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524000" y="1676400"/>
            <a:ext cx="1508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400" b="1" i="1" noProof="1">
                <a:solidFill>
                  <a:schemeClr val="hlink"/>
                </a:solidFill>
                <a:latin typeface="Helvetica" charset="0"/>
              </a:rPr>
              <a:t>INTxDATA</a:t>
            </a:r>
            <a:endParaRPr lang="en-US" altLang="zh-CN" sz="4000" b="1" noProof="1">
              <a:solidFill>
                <a:schemeClr val="hlink"/>
              </a:solidFill>
              <a:latin typeface="Times" charset="0"/>
            </a:endParaRPr>
          </a:p>
        </p:txBody>
      </p:sp>
      <p:grpSp>
        <p:nvGrpSpPr>
          <p:cNvPr id="25606" name="Group 6"/>
          <p:cNvGrpSpPr>
            <a:grpSpLocks/>
          </p:cNvGrpSpPr>
          <p:nvPr/>
        </p:nvGrpSpPr>
        <p:grpSpPr bwMode="auto">
          <a:xfrm>
            <a:off x="4495802" y="990600"/>
            <a:ext cx="4095751" cy="2825750"/>
            <a:chOff x="3264" y="864"/>
            <a:chExt cx="2580" cy="1780"/>
          </a:xfrm>
        </p:grpSpPr>
        <p:sp>
          <p:nvSpPr>
            <p:cNvPr id="25614" name="Oval 7"/>
            <p:cNvSpPr>
              <a:spLocks noChangeArrowheads="1"/>
            </p:cNvSpPr>
            <p:nvPr/>
          </p:nvSpPr>
          <p:spPr bwMode="auto">
            <a:xfrm>
              <a:off x="3264" y="1334"/>
              <a:ext cx="423" cy="34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5615" name="Rectangle 8"/>
            <p:cNvSpPr>
              <a:spLocks noChangeArrowheads="1"/>
            </p:cNvSpPr>
            <p:nvPr/>
          </p:nvSpPr>
          <p:spPr bwMode="auto">
            <a:xfrm>
              <a:off x="3415" y="1381"/>
              <a:ext cx="1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altLang="zh-CN" sz="2800" b="1">
                  <a:latin typeface="Helvetica" charset="0"/>
                  <a:ea typeface="宋体" charset="-122"/>
                </a:rPr>
                <a:t>8</a:t>
              </a:r>
              <a:endParaRPr lang="en-GB" altLang="zh-CN" sz="4400" b="1">
                <a:latin typeface="Times" charset="0"/>
                <a:ea typeface="宋体" charset="-122"/>
              </a:endParaRPr>
            </a:p>
          </p:txBody>
        </p:sp>
        <p:grpSp>
          <p:nvGrpSpPr>
            <p:cNvPr id="25616" name="Group 9"/>
            <p:cNvGrpSpPr>
              <a:grpSpLocks/>
            </p:cNvGrpSpPr>
            <p:nvPr/>
          </p:nvGrpSpPr>
          <p:grpSpPr bwMode="auto">
            <a:xfrm>
              <a:off x="3935" y="864"/>
              <a:ext cx="1909" cy="1780"/>
              <a:chOff x="4512" y="336"/>
              <a:chExt cx="1109" cy="1118"/>
            </a:xfrm>
          </p:grpSpPr>
          <p:sp>
            <p:nvSpPr>
              <p:cNvPr id="25617" name="Rectangle 10"/>
              <p:cNvSpPr>
                <a:spLocks noChangeArrowheads="1"/>
              </p:cNvSpPr>
              <p:nvPr/>
            </p:nvSpPr>
            <p:spPr bwMode="auto">
              <a:xfrm>
                <a:off x="4512" y="336"/>
                <a:ext cx="1088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altLang="zh-CN" sz="2400" b="1" dirty="0">
                    <a:latin typeface="Helvetica" charset="0"/>
                    <a:ea typeface="宋体" charset="-122"/>
                  </a:rPr>
                  <a:t>1</a:t>
                </a:r>
                <a:r>
                  <a:rPr lang="da-DK" altLang="zh-CN" sz="2400" b="1" dirty="0">
                    <a:latin typeface="Helvetica" charset="0"/>
                    <a:ea typeface="宋体" charset="-122"/>
                  </a:rPr>
                  <a:t> </a:t>
                </a:r>
                <a:r>
                  <a:rPr lang="en-GB" altLang="zh-CN" sz="2400" b="1" dirty="0">
                    <a:latin typeface="Helvetica" charset="0"/>
                    <a:ea typeface="宋体" charset="-122"/>
                  </a:rPr>
                  <a:t>`</a:t>
                </a:r>
                <a:r>
                  <a:rPr lang="da-DK" altLang="zh-CN" sz="2400" b="1" dirty="0">
                    <a:latin typeface="Helvetica" charset="0"/>
                    <a:ea typeface="宋体" charset="-122"/>
                  </a:rPr>
                  <a:t> </a:t>
                </a:r>
                <a:r>
                  <a:rPr lang="en-GB" altLang="zh-CN" sz="2400" b="1" dirty="0">
                    <a:latin typeface="Helvetica" charset="0"/>
                    <a:ea typeface="宋体" charset="-122"/>
                  </a:rPr>
                  <a:t>(1,"Modellin") +</a:t>
                </a:r>
                <a:r>
                  <a:rPr lang="en-US" altLang="zh-CN" sz="2400" b="1" dirty="0">
                    <a:latin typeface="Helvetica" charset="0"/>
                    <a:ea typeface="宋体" charset="-122"/>
                  </a:rPr>
                  <a:t>+</a:t>
                </a:r>
                <a:r>
                  <a:rPr lang="en-GB" altLang="zh-CN" sz="2400" b="1" dirty="0">
                    <a:latin typeface="Helvetica" charset="0"/>
                    <a:ea typeface="宋体" charset="-122"/>
                  </a:rPr>
                  <a:t> </a:t>
                </a:r>
              </a:p>
            </p:txBody>
          </p:sp>
          <p:sp>
            <p:nvSpPr>
              <p:cNvPr id="25618" name="Rectangle 11"/>
              <p:cNvSpPr>
                <a:spLocks noChangeArrowheads="1"/>
              </p:cNvSpPr>
              <p:nvPr/>
            </p:nvSpPr>
            <p:spPr bwMode="auto">
              <a:xfrm>
                <a:off x="4512" y="475"/>
                <a:ext cx="1109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altLang="zh-CN" sz="2400" b="1" dirty="0">
                    <a:latin typeface="Helvetica" charset="0"/>
                    <a:ea typeface="宋体" charset="-122"/>
                  </a:rPr>
                  <a:t>1</a:t>
                </a:r>
                <a:r>
                  <a:rPr lang="da-DK" altLang="zh-CN" sz="2400" b="1" dirty="0">
                    <a:latin typeface="Helvetica" charset="0"/>
                    <a:ea typeface="宋体" charset="-122"/>
                  </a:rPr>
                  <a:t> </a:t>
                </a:r>
                <a:r>
                  <a:rPr lang="en-GB" altLang="zh-CN" sz="2400" b="1" dirty="0">
                    <a:latin typeface="Helvetica" charset="0"/>
                    <a:ea typeface="宋体" charset="-122"/>
                  </a:rPr>
                  <a:t>`</a:t>
                </a:r>
                <a:r>
                  <a:rPr lang="da-DK" altLang="zh-CN" sz="2400" b="1" dirty="0">
                    <a:latin typeface="Helvetica" charset="0"/>
                    <a:ea typeface="宋体" charset="-122"/>
                  </a:rPr>
                  <a:t> </a:t>
                </a:r>
                <a:r>
                  <a:rPr lang="en-GB" altLang="zh-CN" sz="2400" b="1" dirty="0">
                    <a:latin typeface="Helvetica" charset="0"/>
                    <a:ea typeface="宋体" charset="-122"/>
                  </a:rPr>
                  <a:t>(2,"g and An") +</a:t>
                </a:r>
                <a:r>
                  <a:rPr lang="en-US" altLang="zh-CN" sz="2400" b="1" dirty="0">
                    <a:latin typeface="Helvetica" charset="0"/>
                    <a:ea typeface="宋体" charset="-122"/>
                  </a:rPr>
                  <a:t>+</a:t>
                </a:r>
                <a:r>
                  <a:rPr lang="en-GB" altLang="zh-CN" sz="2400" b="1" dirty="0">
                    <a:latin typeface="Helvetica" charset="0"/>
                    <a:ea typeface="宋体" charset="-122"/>
                  </a:rPr>
                  <a:t> </a:t>
                </a:r>
              </a:p>
            </p:txBody>
          </p:sp>
          <p:sp>
            <p:nvSpPr>
              <p:cNvPr id="25619" name="Rectangle 12"/>
              <p:cNvSpPr>
                <a:spLocks noChangeArrowheads="1"/>
              </p:cNvSpPr>
              <p:nvPr/>
            </p:nvSpPr>
            <p:spPr bwMode="auto">
              <a:xfrm>
                <a:off x="4512" y="614"/>
                <a:ext cx="1045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altLang="zh-CN" sz="2400" b="1" dirty="0">
                    <a:latin typeface="Helvetica" charset="0"/>
                    <a:ea typeface="宋体" charset="-122"/>
                  </a:rPr>
                  <a:t>1</a:t>
                </a:r>
                <a:r>
                  <a:rPr lang="da-DK" altLang="zh-CN" sz="2400" b="1" dirty="0">
                    <a:latin typeface="Helvetica" charset="0"/>
                    <a:ea typeface="宋体" charset="-122"/>
                  </a:rPr>
                  <a:t> </a:t>
                </a:r>
                <a:r>
                  <a:rPr lang="en-GB" altLang="zh-CN" sz="2400" b="1" dirty="0">
                    <a:latin typeface="Helvetica" charset="0"/>
                    <a:ea typeface="宋体" charset="-122"/>
                  </a:rPr>
                  <a:t>`</a:t>
                </a:r>
                <a:r>
                  <a:rPr lang="da-DK" altLang="zh-CN" sz="2400" b="1" dirty="0">
                    <a:latin typeface="Helvetica" charset="0"/>
                    <a:ea typeface="宋体" charset="-122"/>
                  </a:rPr>
                  <a:t> </a:t>
                </a:r>
                <a:r>
                  <a:rPr lang="en-GB" altLang="zh-CN" sz="2400" b="1" dirty="0">
                    <a:latin typeface="Helvetica" charset="0"/>
                    <a:ea typeface="宋体" charset="-122"/>
                  </a:rPr>
                  <a:t>(3,"alysis b") +</a:t>
                </a:r>
                <a:r>
                  <a:rPr lang="en-US" altLang="zh-CN" sz="2400" b="1" dirty="0">
                    <a:latin typeface="Helvetica" charset="0"/>
                    <a:ea typeface="宋体" charset="-122"/>
                  </a:rPr>
                  <a:t>+</a:t>
                </a:r>
                <a:r>
                  <a:rPr lang="en-GB" altLang="zh-CN" sz="2400" b="1" dirty="0">
                    <a:latin typeface="Helvetica" charset="0"/>
                    <a:ea typeface="宋体" charset="-122"/>
                  </a:rPr>
                  <a:t> </a:t>
                </a:r>
              </a:p>
            </p:txBody>
          </p:sp>
          <p:sp>
            <p:nvSpPr>
              <p:cNvPr id="25620" name="Rectangle 13"/>
              <p:cNvSpPr>
                <a:spLocks noChangeArrowheads="1"/>
              </p:cNvSpPr>
              <p:nvPr/>
            </p:nvSpPr>
            <p:spPr bwMode="auto">
              <a:xfrm>
                <a:off x="4512" y="752"/>
                <a:ext cx="1108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altLang="zh-CN" sz="2400" b="1" dirty="0">
                    <a:latin typeface="Helvetica" charset="0"/>
                    <a:ea typeface="宋体" charset="-122"/>
                  </a:rPr>
                  <a:t>1</a:t>
                </a:r>
                <a:r>
                  <a:rPr lang="da-DK" altLang="zh-CN" sz="2400" b="1" dirty="0">
                    <a:latin typeface="Helvetica" charset="0"/>
                    <a:ea typeface="宋体" charset="-122"/>
                  </a:rPr>
                  <a:t> </a:t>
                </a:r>
                <a:r>
                  <a:rPr lang="en-GB" altLang="zh-CN" sz="2400" b="1" dirty="0">
                    <a:latin typeface="Helvetica" charset="0"/>
                    <a:ea typeface="宋体" charset="-122"/>
                  </a:rPr>
                  <a:t>`</a:t>
                </a:r>
                <a:r>
                  <a:rPr lang="da-DK" altLang="zh-CN" sz="2400" b="1" dirty="0">
                    <a:latin typeface="Helvetica" charset="0"/>
                    <a:ea typeface="宋体" charset="-122"/>
                  </a:rPr>
                  <a:t> </a:t>
                </a:r>
                <a:r>
                  <a:rPr lang="en-GB" altLang="zh-CN" sz="2400" b="1" dirty="0">
                    <a:latin typeface="Helvetica" charset="0"/>
                    <a:ea typeface="宋体" charset="-122"/>
                  </a:rPr>
                  <a:t>(4,"y Means ") +</a:t>
                </a:r>
                <a:r>
                  <a:rPr lang="en-US" altLang="zh-CN" sz="2400" b="1" dirty="0">
                    <a:latin typeface="Helvetica" charset="0"/>
                    <a:ea typeface="宋体" charset="-122"/>
                  </a:rPr>
                  <a:t>+</a:t>
                </a:r>
                <a:r>
                  <a:rPr lang="en-GB" altLang="zh-CN" sz="2400" b="1" dirty="0">
                    <a:latin typeface="Helvetica" charset="0"/>
                    <a:ea typeface="宋体" charset="-122"/>
                  </a:rPr>
                  <a:t> </a:t>
                </a:r>
              </a:p>
            </p:txBody>
          </p:sp>
          <p:sp>
            <p:nvSpPr>
              <p:cNvPr id="25621" name="Rectangle 14"/>
              <p:cNvSpPr>
                <a:spLocks noChangeArrowheads="1"/>
              </p:cNvSpPr>
              <p:nvPr/>
            </p:nvSpPr>
            <p:spPr bwMode="auto">
              <a:xfrm>
                <a:off x="4512" y="892"/>
                <a:ext cx="1088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altLang="zh-CN" sz="2400" b="1" dirty="0">
                    <a:latin typeface="Helvetica" charset="0"/>
                    <a:ea typeface="宋体" charset="-122"/>
                  </a:rPr>
                  <a:t>1</a:t>
                </a:r>
                <a:r>
                  <a:rPr lang="da-DK" altLang="zh-CN" sz="2400" b="1" dirty="0">
                    <a:latin typeface="Helvetica" charset="0"/>
                    <a:ea typeface="宋体" charset="-122"/>
                  </a:rPr>
                  <a:t> </a:t>
                </a:r>
                <a:r>
                  <a:rPr lang="en-GB" altLang="zh-CN" sz="2400" b="1" dirty="0">
                    <a:latin typeface="Helvetica" charset="0"/>
                    <a:ea typeface="宋体" charset="-122"/>
                  </a:rPr>
                  <a:t>`</a:t>
                </a:r>
                <a:r>
                  <a:rPr lang="da-DK" altLang="zh-CN" sz="2400" b="1" dirty="0">
                    <a:latin typeface="Helvetica" charset="0"/>
                    <a:ea typeface="宋体" charset="-122"/>
                  </a:rPr>
                  <a:t> </a:t>
                </a:r>
                <a:r>
                  <a:rPr lang="en-GB" altLang="zh-CN" sz="2400" b="1" dirty="0">
                    <a:latin typeface="Helvetica" charset="0"/>
                    <a:ea typeface="宋体" charset="-122"/>
                  </a:rPr>
                  <a:t>(5,"of </a:t>
                </a:r>
                <a:r>
                  <a:rPr lang="en-GB" altLang="zh-CN" sz="2400" b="1" noProof="1">
                    <a:latin typeface="Helvetica" charset="0"/>
                  </a:rPr>
                  <a:t>Colou")</a:t>
                </a:r>
                <a:r>
                  <a:rPr lang="en-GB" altLang="zh-CN" sz="2400" b="1" dirty="0">
                    <a:latin typeface="Helvetica" charset="0"/>
                    <a:ea typeface="宋体" charset="-122"/>
                  </a:rPr>
                  <a:t> +</a:t>
                </a:r>
                <a:r>
                  <a:rPr lang="en-US" altLang="zh-CN" sz="2400" b="1" dirty="0">
                    <a:latin typeface="Helvetica" charset="0"/>
                    <a:ea typeface="宋体" charset="-122"/>
                  </a:rPr>
                  <a:t>+</a:t>
                </a:r>
                <a:r>
                  <a:rPr lang="en-GB" altLang="zh-CN" sz="2400" b="1" dirty="0">
                    <a:latin typeface="Helvetica" charset="0"/>
                    <a:ea typeface="宋体" charset="-122"/>
                  </a:rPr>
                  <a:t> </a:t>
                </a:r>
              </a:p>
            </p:txBody>
          </p:sp>
          <p:sp>
            <p:nvSpPr>
              <p:cNvPr id="25622" name="Rectangle 15"/>
              <p:cNvSpPr>
                <a:spLocks noChangeArrowheads="1"/>
              </p:cNvSpPr>
              <p:nvPr/>
            </p:nvSpPr>
            <p:spPr bwMode="auto">
              <a:xfrm>
                <a:off x="4512" y="1029"/>
                <a:ext cx="1058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altLang="zh-CN" sz="2400" b="1" dirty="0">
                    <a:latin typeface="Helvetica" charset="0"/>
                    <a:ea typeface="宋体" charset="-122"/>
                  </a:rPr>
                  <a:t>1</a:t>
                </a:r>
                <a:r>
                  <a:rPr lang="da-DK" altLang="zh-CN" sz="2400" b="1" dirty="0">
                    <a:latin typeface="Helvetica" charset="0"/>
                    <a:ea typeface="宋体" charset="-122"/>
                  </a:rPr>
                  <a:t> </a:t>
                </a:r>
                <a:r>
                  <a:rPr lang="en-GB" altLang="zh-CN" sz="2400" b="1" dirty="0">
                    <a:latin typeface="Helvetica" charset="0"/>
                    <a:ea typeface="宋体" charset="-122"/>
                  </a:rPr>
                  <a:t>`</a:t>
                </a:r>
                <a:r>
                  <a:rPr lang="da-DK" altLang="zh-CN" sz="2400" b="1" dirty="0">
                    <a:latin typeface="Helvetica" charset="0"/>
                    <a:ea typeface="宋体" charset="-122"/>
                  </a:rPr>
                  <a:t> </a:t>
                </a:r>
                <a:r>
                  <a:rPr lang="en-GB" altLang="zh-CN" sz="2400" b="1" dirty="0">
                    <a:latin typeface="Helvetica" charset="0"/>
                    <a:ea typeface="宋体" charset="-122"/>
                  </a:rPr>
                  <a:t>(6,"red </a:t>
                </a:r>
                <a:r>
                  <a:rPr lang="en-GB" altLang="zh-CN" sz="2400" b="1" noProof="1">
                    <a:latin typeface="Helvetica" charset="0"/>
                  </a:rPr>
                  <a:t>Petr")</a:t>
                </a:r>
                <a:r>
                  <a:rPr lang="en-GB" altLang="zh-CN" sz="2400" b="1" dirty="0">
                    <a:latin typeface="Helvetica" charset="0"/>
                    <a:ea typeface="宋体" charset="-122"/>
                  </a:rPr>
                  <a:t> +</a:t>
                </a:r>
                <a:r>
                  <a:rPr lang="en-US" altLang="zh-CN" sz="2400" b="1" dirty="0">
                    <a:latin typeface="Helvetica" charset="0"/>
                    <a:ea typeface="宋体" charset="-122"/>
                  </a:rPr>
                  <a:t>+</a:t>
                </a:r>
                <a:r>
                  <a:rPr lang="en-GB" altLang="zh-CN" sz="2400" b="1" dirty="0">
                    <a:latin typeface="Helvetica" charset="0"/>
                    <a:ea typeface="宋体" charset="-122"/>
                  </a:rPr>
                  <a:t> </a:t>
                </a:r>
              </a:p>
            </p:txBody>
          </p:sp>
          <p:sp>
            <p:nvSpPr>
              <p:cNvPr id="25623" name="Rectangle 16"/>
              <p:cNvSpPr>
                <a:spLocks noChangeArrowheads="1"/>
              </p:cNvSpPr>
              <p:nvPr/>
            </p:nvSpPr>
            <p:spPr bwMode="auto">
              <a:xfrm>
                <a:off x="4512" y="1170"/>
                <a:ext cx="1064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altLang="zh-CN" sz="2400" b="1" dirty="0">
                    <a:latin typeface="Helvetica" charset="0"/>
                    <a:ea typeface="宋体" charset="-122"/>
                  </a:rPr>
                  <a:t>1</a:t>
                </a:r>
                <a:r>
                  <a:rPr lang="da-DK" altLang="zh-CN" sz="2400" b="1" dirty="0">
                    <a:latin typeface="Helvetica" charset="0"/>
                    <a:ea typeface="宋体" charset="-122"/>
                  </a:rPr>
                  <a:t> </a:t>
                </a:r>
                <a:r>
                  <a:rPr lang="en-GB" altLang="zh-CN" sz="2400" b="1" dirty="0">
                    <a:latin typeface="Helvetica" charset="0"/>
                    <a:ea typeface="宋体" charset="-122"/>
                  </a:rPr>
                  <a:t>`</a:t>
                </a:r>
                <a:r>
                  <a:rPr lang="da-DK" altLang="zh-CN" sz="2400" b="1" dirty="0">
                    <a:latin typeface="Helvetica" charset="0"/>
                    <a:ea typeface="宋体" charset="-122"/>
                  </a:rPr>
                  <a:t> </a:t>
                </a:r>
                <a:r>
                  <a:rPr lang="en-GB" altLang="zh-CN" sz="2400" b="1" dirty="0">
                    <a:latin typeface="Helvetica" charset="0"/>
                    <a:ea typeface="宋体" charset="-122"/>
                  </a:rPr>
                  <a:t>(7,"i Nets##") +</a:t>
                </a:r>
                <a:r>
                  <a:rPr lang="en-US" altLang="zh-CN" sz="2400" b="1">
                    <a:latin typeface="Helvetica" charset="0"/>
                    <a:ea typeface="宋体" charset="-122"/>
                  </a:rPr>
                  <a:t>+</a:t>
                </a:r>
                <a:r>
                  <a:rPr lang="en-GB" altLang="zh-CN" sz="2400" b="1">
                    <a:latin typeface="Helvetica" charset="0"/>
                    <a:ea typeface="宋体" charset="-122"/>
                  </a:rPr>
                  <a:t> </a:t>
                </a:r>
              </a:p>
            </p:txBody>
          </p:sp>
          <p:sp>
            <p:nvSpPr>
              <p:cNvPr id="25624" name="Rectangle 17"/>
              <p:cNvSpPr>
                <a:spLocks noChangeArrowheads="1"/>
              </p:cNvSpPr>
              <p:nvPr/>
            </p:nvSpPr>
            <p:spPr bwMode="auto">
              <a:xfrm>
                <a:off x="4512" y="1309"/>
                <a:ext cx="9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altLang="zh-CN" sz="2400" b="1">
                    <a:latin typeface="Helvetica" charset="0"/>
                    <a:ea typeface="宋体" charset="-122"/>
                  </a:rPr>
                  <a:t>1</a:t>
                </a:r>
                <a:r>
                  <a:rPr lang="da-DK" altLang="zh-CN" sz="2400" b="1">
                    <a:latin typeface="Helvetica" charset="0"/>
                    <a:ea typeface="宋体" charset="-122"/>
                  </a:rPr>
                  <a:t> </a:t>
                </a:r>
                <a:r>
                  <a:rPr lang="en-GB" altLang="zh-CN" sz="2400" b="1">
                    <a:latin typeface="Helvetica" charset="0"/>
                    <a:ea typeface="宋体" charset="-122"/>
                  </a:rPr>
                  <a:t>`</a:t>
                </a:r>
                <a:r>
                  <a:rPr lang="da-DK" altLang="zh-CN" sz="2400" b="1">
                    <a:latin typeface="Helvetica" charset="0"/>
                    <a:ea typeface="宋体" charset="-122"/>
                  </a:rPr>
                  <a:t> </a:t>
                </a:r>
                <a:r>
                  <a:rPr lang="en-GB" altLang="zh-CN" sz="2400" b="1">
                    <a:latin typeface="Helvetica" charset="0"/>
                    <a:ea typeface="宋体" charset="-122"/>
                  </a:rPr>
                  <a:t>(8,"########") </a:t>
                </a:r>
                <a:endParaRPr lang="en-GB" altLang="zh-CN" sz="4000" b="1">
                  <a:latin typeface="Times" charset="0"/>
                  <a:ea typeface="宋体" charset="-122"/>
                </a:endParaRPr>
              </a:p>
            </p:txBody>
          </p:sp>
        </p:grpSp>
      </p:grpSp>
      <p:sp>
        <p:nvSpPr>
          <p:cNvPr id="75794" name="AutoShape 18"/>
          <p:cNvSpPr>
            <a:spLocks noChangeArrowheads="1"/>
          </p:cNvSpPr>
          <p:nvPr/>
        </p:nvSpPr>
        <p:spPr bwMode="auto">
          <a:xfrm>
            <a:off x="990600" y="3733800"/>
            <a:ext cx="3886200" cy="76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GB" sz="3600">
                <a:latin typeface="Times" charset="0"/>
              </a:rPr>
              <a:t>Number of tokens</a:t>
            </a:r>
          </a:p>
        </p:txBody>
      </p:sp>
      <p:sp>
        <p:nvSpPr>
          <p:cNvPr id="25608" name="Rectangle 19"/>
          <p:cNvSpPr>
            <a:spLocks noChangeArrowheads="1"/>
          </p:cNvSpPr>
          <p:nvPr/>
        </p:nvSpPr>
        <p:spPr bwMode="auto">
          <a:xfrm>
            <a:off x="5410200" y="838200"/>
            <a:ext cx="3124200" cy="3048000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GB" altLang="zh-CN" sz="2400">
              <a:solidFill>
                <a:schemeClr val="hlink"/>
              </a:solidFill>
              <a:latin typeface="Times" charset="0"/>
              <a:ea typeface="宋体" charset="-122"/>
            </a:endParaRPr>
          </a:p>
        </p:txBody>
      </p:sp>
      <p:sp>
        <p:nvSpPr>
          <p:cNvPr id="25609" name="Oval 20"/>
          <p:cNvSpPr>
            <a:spLocks noChangeArrowheads="1"/>
          </p:cNvSpPr>
          <p:nvPr/>
        </p:nvSpPr>
        <p:spPr bwMode="auto">
          <a:xfrm>
            <a:off x="4419600" y="1676400"/>
            <a:ext cx="838200" cy="685800"/>
          </a:xfrm>
          <a:prstGeom prst="ellips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GB" altLang="zh-CN" sz="2400">
              <a:solidFill>
                <a:srgbClr val="33CC33"/>
              </a:solidFill>
              <a:latin typeface="Times" charset="0"/>
              <a:ea typeface="宋体" charset="-122"/>
            </a:endParaRPr>
          </a:p>
        </p:txBody>
      </p:sp>
      <p:sp>
        <p:nvSpPr>
          <p:cNvPr id="75797" name="AutoShape 21"/>
          <p:cNvSpPr>
            <a:spLocks noChangeArrowheads="1"/>
          </p:cNvSpPr>
          <p:nvPr/>
        </p:nvSpPr>
        <p:spPr bwMode="auto">
          <a:xfrm>
            <a:off x="4427538" y="4941888"/>
            <a:ext cx="38862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GB" sz="3600">
                <a:latin typeface="Times" charset="0"/>
              </a:rPr>
              <a:t>Multi-set of</a:t>
            </a:r>
          </a:p>
          <a:p>
            <a:pPr algn="ctr" eaLnBrk="0" hangingPunct="0">
              <a:lnSpc>
                <a:spcPct val="85000"/>
              </a:lnSpc>
              <a:defRPr/>
            </a:pPr>
            <a:r>
              <a:rPr lang="en-GB" sz="3600">
                <a:latin typeface="Times" charset="0"/>
              </a:rPr>
              <a:t>token colours</a:t>
            </a:r>
          </a:p>
        </p:txBody>
      </p:sp>
      <p:cxnSp>
        <p:nvCxnSpPr>
          <p:cNvPr id="25611" name="AutoShape 22"/>
          <p:cNvCxnSpPr>
            <a:cxnSpLocks noChangeShapeType="1"/>
          </p:cNvCxnSpPr>
          <p:nvPr/>
        </p:nvCxnSpPr>
        <p:spPr bwMode="auto">
          <a:xfrm rot="-5400000">
            <a:off x="3810000" y="2743200"/>
            <a:ext cx="1295400" cy="685800"/>
          </a:xfrm>
          <a:prstGeom prst="curvedConnector3">
            <a:avLst>
              <a:gd name="adj1" fmla="val 50000"/>
            </a:avLst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12" name="AutoShape 23"/>
          <p:cNvCxnSpPr>
            <a:cxnSpLocks noChangeShapeType="1"/>
            <a:stCxn id="75797" idx="0"/>
            <a:endCxn id="25608" idx="2"/>
          </p:cNvCxnSpPr>
          <p:nvPr/>
        </p:nvCxnSpPr>
        <p:spPr bwMode="auto">
          <a:xfrm rot="-5400000">
            <a:off x="6157912" y="4127501"/>
            <a:ext cx="1027113" cy="601662"/>
          </a:xfrm>
          <a:prstGeom prst="curvedConnector3">
            <a:avLst>
              <a:gd name="adj1" fmla="val 51315"/>
            </a:avLst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A7405-CC7D-4FC0-AB68-EAAE86105CFC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  <p:transition>
    <p:cover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Motivation</a:t>
            </a:r>
          </a:p>
          <a:p>
            <a:pPr eaLnBrk="1" hangingPunct="1"/>
            <a:r>
              <a:rPr lang="en-US" altLang="zh-CN">
                <a:ea typeface="宋体" charset="-122"/>
              </a:rPr>
              <a:t>Introduction</a:t>
            </a:r>
          </a:p>
          <a:p>
            <a:pPr eaLnBrk="1" hangingPunct="1"/>
            <a:r>
              <a:rPr lang="en-US" altLang="zh-CN">
                <a:ea typeface="宋体" charset="-122"/>
              </a:rPr>
              <a:t>Semantics</a:t>
            </a:r>
          </a:p>
          <a:p>
            <a:pPr eaLnBrk="1" hangingPunct="1"/>
            <a:r>
              <a:rPr lang="en-US" altLang="zh-CN">
                <a:ea typeface="宋体" charset="-122"/>
              </a:rPr>
              <a:t>Tools and Applications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58E78-8C49-4D84-9839-D1222F1D2790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" t="2000" r="2020" b="2013"/>
          <a:stretch>
            <a:fillRect/>
          </a:stretch>
        </p:blipFill>
        <p:spPr bwMode="auto">
          <a:xfrm>
            <a:off x="685800" y="533400"/>
            <a:ext cx="8001000" cy="574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3886200" y="309563"/>
            <a:ext cx="4027488" cy="582612"/>
          </a:xfrm>
        </p:spPr>
        <p:txBody>
          <a:bodyPr/>
          <a:lstStyle/>
          <a:p>
            <a:pPr eaLnBrk="1" hangingPunct="1"/>
            <a:r>
              <a:rPr lang="en-GB" altLang="zh-CN" sz="2100" b="1">
                <a:solidFill>
                  <a:schemeClr val="tx1"/>
                </a:solidFill>
                <a:ea typeface="宋体" charset="-122"/>
              </a:rPr>
              <a:t>Simple protocol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1066800" y="1676400"/>
            <a:ext cx="4724400" cy="2057400"/>
            <a:chOff x="672" y="1056"/>
            <a:chExt cx="2976" cy="1296"/>
          </a:xfrm>
        </p:grpSpPr>
        <p:sp>
          <p:nvSpPr>
            <p:cNvPr id="77829" name="AutoShape 5"/>
            <p:cNvSpPr>
              <a:spLocks noChangeArrowheads="1"/>
            </p:cNvSpPr>
            <p:nvPr/>
          </p:nvSpPr>
          <p:spPr bwMode="auto">
            <a:xfrm>
              <a:off x="1440" y="1872"/>
              <a:ext cx="2208" cy="48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lnSpc>
                  <a:spcPct val="85000"/>
                </a:lnSpc>
                <a:defRPr/>
              </a:pPr>
              <a:r>
                <a:rPr lang="en-GB" sz="3600">
                  <a:latin typeface="Times" charset="0"/>
                </a:rPr>
                <a:t>Arc Inscriptions</a:t>
              </a:r>
            </a:p>
          </p:txBody>
        </p:sp>
        <p:sp>
          <p:nvSpPr>
            <p:cNvPr id="26631" name="Rectangle 6"/>
            <p:cNvSpPr>
              <a:spLocks noChangeArrowheads="1"/>
            </p:cNvSpPr>
            <p:nvPr/>
          </p:nvSpPr>
          <p:spPr bwMode="auto">
            <a:xfrm>
              <a:off x="672" y="1056"/>
              <a:ext cx="288" cy="192"/>
            </a:xfrm>
            <a:prstGeom prst="rect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6632" name="Rectangle 7"/>
            <p:cNvSpPr>
              <a:spLocks noChangeArrowheads="1"/>
            </p:cNvSpPr>
            <p:nvPr/>
          </p:nvSpPr>
          <p:spPr bwMode="auto">
            <a:xfrm>
              <a:off x="1392" y="1392"/>
              <a:ext cx="288" cy="192"/>
            </a:xfrm>
            <a:prstGeom prst="rect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6633" name="Rectangle 8"/>
            <p:cNvSpPr>
              <a:spLocks noChangeArrowheads="1"/>
            </p:cNvSpPr>
            <p:nvPr/>
          </p:nvSpPr>
          <p:spPr bwMode="auto">
            <a:xfrm>
              <a:off x="816" y="1968"/>
              <a:ext cx="192" cy="144"/>
            </a:xfrm>
            <a:prstGeom prst="rect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8A70C-D1AB-472A-9450-F3C8C300980A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" t="2000" r="2020" b="2013"/>
          <a:stretch>
            <a:fillRect/>
          </a:stretch>
        </p:blipFill>
        <p:spPr bwMode="auto">
          <a:xfrm>
            <a:off x="685800" y="533400"/>
            <a:ext cx="8001000" cy="574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886200" y="309563"/>
            <a:ext cx="4037013" cy="582612"/>
          </a:xfrm>
        </p:spPr>
        <p:txBody>
          <a:bodyPr/>
          <a:lstStyle/>
          <a:p>
            <a:pPr eaLnBrk="1" hangingPunct="1"/>
            <a:r>
              <a:rPr lang="en-GB" altLang="zh-CN" sz="2100" b="1">
                <a:solidFill>
                  <a:schemeClr val="tx1"/>
                </a:solidFill>
                <a:ea typeface="宋体" charset="-122"/>
              </a:rPr>
              <a:t>Simple protocol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0600" y="685800"/>
            <a:ext cx="7086600" cy="5715000"/>
            <a:chOff x="624" y="432"/>
            <a:chExt cx="4464" cy="3600"/>
          </a:xfrm>
        </p:grpSpPr>
        <p:sp>
          <p:nvSpPr>
            <p:cNvPr id="27654" name="Oval 5"/>
            <p:cNvSpPr>
              <a:spLocks noChangeArrowheads="1"/>
            </p:cNvSpPr>
            <p:nvPr/>
          </p:nvSpPr>
          <p:spPr bwMode="auto">
            <a:xfrm>
              <a:off x="624" y="3691"/>
              <a:ext cx="720" cy="243"/>
            </a:xfrm>
            <a:prstGeom prst="ellips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GB" altLang="zh-CN" sz="2000" b="1">
                <a:solidFill>
                  <a:srgbClr val="FF00FF"/>
                </a:solidFill>
                <a:latin typeface="Times" charset="0"/>
                <a:ea typeface="宋体" charset="-122"/>
              </a:endParaRPr>
            </a:p>
          </p:txBody>
        </p:sp>
        <p:sp>
          <p:nvSpPr>
            <p:cNvPr id="27655" name="Oval 6"/>
            <p:cNvSpPr>
              <a:spLocks noChangeArrowheads="1"/>
            </p:cNvSpPr>
            <p:nvPr/>
          </p:nvSpPr>
          <p:spPr bwMode="auto">
            <a:xfrm>
              <a:off x="2688" y="3696"/>
              <a:ext cx="720" cy="243"/>
            </a:xfrm>
            <a:prstGeom prst="ellips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GB" altLang="zh-CN" sz="2000" b="1">
                <a:solidFill>
                  <a:srgbClr val="FF00FF"/>
                </a:solidFill>
                <a:latin typeface="Times" charset="0"/>
                <a:ea typeface="宋体" charset="-122"/>
              </a:endParaRPr>
            </a:p>
          </p:txBody>
        </p:sp>
        <p:sp>
          <p:nvSpPr>
            <p:cNvPr id="27656" name="Oval 7"/>
            <p:cNvSpPr>
              <a:spLocks noChangeArrowheads="1"/>
            </p:cNvSpPr>
            <p:nvPr/>
          </p:nvSpPr>
          <p:spPr bwMode="auto">
            <a:xfrm>
              <a:off x="4368" y="3696"/>
              <a:ext cx="720" cy="243"/>
            </a:xfrm>
            <a:prstGeom prst="ellips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GB" altLang="zh-CN" sz="2000" b="1">
                <a:solidFill>
                  <a:srgbClr val="FF00FF"/>
                </a:solidFill>
                <a:latin typeface="Times" charset="0"/>
                <a:ea typeface="宋体" charset="-122"/>
              </a:endParaRPr>
            </a:p>
          </p:txBody>
        </p:sp>
        <p:sp>
          <p:nvSpPr>
            <p:cNvPr id="27657" name="Line 8"/>
            <p:cNvSpPr>
              <a:spLocks noChangeShapeType="1"/>
            </p:cNvSpPr>
            <p:nvPr/>
          </p:nvSpPr>
          <p:spPr bwMode="auto">
            <a:xfrm>
              <a:off x="1872" y="432"/>
              <a:ext cx="0" cy="360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8" name="Line 9"/>
            <p:cNvSpPr>
              <a:spLocks noChangeShapeType="1"/>
            </p:cNvSpPr>
            <p:nvPr/>
          </p:nvSpPr>
          <p:spPr bwMode="auto">
            <a:xfrm>
              <a:off x="4080" y="432"/>
              <a:ext cx="0" cy="360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DEB38-0B6C-4ED5-A3AB-2CC496486732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" t="2000" r="2020" b="2013"/>
          <a:stretch>
            <a:fillRect/>
          </a:stretch>
        </p:blipFill>
        <p:spPr bwMode="auto">
          <a:xfrm>
            <a:off x="685800" y="533400"/>
            <a:ext cx="8001000" cy="574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xfrm>
            <a:off x="3886200" y="309563"/>
            <a:ext cx="4037013" cy="582612"/>
          </a:xfrm>
        </p:spPr>
        <p:txBody>
          <a:bodyPr/>
          <a:lstStyle/>
          <a:p>
            <a:pPr eaLnBrk="1" hangingPunct="1"/>
            <a:r>
              <a:rPr lang="en-GB" altLang="zh-CN" sz="2100" b="1">
                <a:solidFill>
                  <a:schemeClr val="tx1"/>
                </a:solidFill>
                <a:ea typeface="宋体" charset="-122"/>
              </a:rPr>
              <a:t>Simple protocol</a:t>
            </a:r>
          </a:p>
        </p:txBody>
      </p:sp>
      <p:sp>
        <p:nvSpPr>
          <p:cNvPr id="81924" name="AutoShape 4"/>
          <p:cNvSpPr>
            <a:spLocks noChangeArrowheads="1"/>
          </p:cNvSpPr>
          <p:nvPr/>
        </p:nvSpPr>
        <p:spPr bwMode="auto">
          <a:xfrm>
            <a:off x="3276600" y="3200400"/>
            <a:ext cx="2819400" cy="1371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GB" sz="3600">
                <a:latin typeface="Times" charset="0"/>
              </a:rPr>
              <a:t>Buffer places</a:t>
            </a:r>
          </a:p>
          <a:p>
            <a:pPr algn="ctr" eaLnBrk="0" hangingPunct="0">
              <a:defRPr/>
            </a:pPr>
            <a:r>
              <a:rPr lang="en-GB" sz="3600">
                <a:latin typeface="Times" charset="0"/>
              </a:rPr>
              <a:t>Interface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2819400" y="4876800"/>
            <a:ext cx="381000" cy="381000"/>
          </a:xfrm>
          <a:prstGeom prst="ellips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GB" altLang="zh-CN" sz="2000" b="1">
              <a:solidFill>
                <a:srgbClr val="FF00FF"/>
              </a:solidFill>
              <a:latin typeface="Times" charset="0"/>
              <a:ea typeface="宋体" charset="-122"/>
            </a:endParaRPr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2819400" y="2349500"/>
            <a:ext cx="381000" cy="381000"/>
          </a:xfrm>
          <a:prstGeom prst="ellips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GB" altLang="zh-CN" sz="2000" b="1">
              <a:solidFill>
                <a:srgbClr val="FF00FF"/>
              </a:solidFill>
              <a:latin typeface="Times" charset="0"/>
              <a:ea typeface="宋体" charset="-122"/>
            </a:endParaRPr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6324600" y="2349500"/>
            <a:ext cx="381000" cy="381000"/>
          </a:xfrm>
          <a:prstGeom prst="ellips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GB" altLang="zh-CN" sz="2000" b="1">
              <a:solidFill>
                <a:srgbClr val="FF00FF"/>
              </a:solidFill>
              <a:latin typeface="Times" charset="0"/>
              <a:ea typeface="宋体" charset="-122"/>
            </a:endParaRPr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6324600" y="4876800"/>
            <a:ext cx="381000" cy="381000"/>
          </a:xfrm>
          <a:prstGeom prst="ellips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GB" altLang="zh-CN" sz="2000" b="1">
              <a:solidFill>
                <a:srgbClr val="FF00FF"/>
              </a:solidFill>
              <a:latin typeface="Times" charset="0"/>
              <a:ea typeface="宋体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B4FBA-3782-4526-B785-7FA5E522EE33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" t="2000" r="2020" b="2013"/>
          <a:stretch>
            <a:fillRect/>
          </a:stretch>
        </p:blipFill>
        <p:spPr bwMode="auto">
          <a:xfrm>
            <a:off x="685800" y="533400"/>
            <a:ext cx="8001000" cy="574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3886200" y="309563"/>
            <a:ext cx="4037013" cy="582612"/>
          </a:xfrm>
        </p:spPr>
        <p:txBody>
          <a:bodyPr/>
          <a:lstStyle/>
          <a:p>
            <a:pPr eaLnBrk="1" hangingPunct="1"/>
            <a:r>
              <a:rPr lang="en-GB" altLang="zh-CN" sz="2100" b="1">
                <a:solidFill>
                  <a:schemeClr val="tx1"/>
                </a:solidFill>
                <a:ea typeface="宋体" charset="-122"/>
              </a:rPr>
              <a:t>Simple protocol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827088" y="549275"/>
            <a:ext cx="5410200" cy="2438400"/>
            <a:chOff x="480" y="192"/>
            <a:chExt cx="3408" cy="1536"/>
          </a:xfrm>
        </p:grpSpPr>
        <p:sp>
          <p:nvSpPr>
            <p:cNvPr id="29702" name="Oval 5"/>
            <p:cNvSpPr>
              <a:spLocks noChangeArrowheads="1"/>
            </p:cNvSpPr>
            <p:nvPr/>
          </p:nvSpPr>
          <p:spPr bwMode="auto">
            <a:xfrm>
              <a:off x="672" y="528"/>
              <a:ext cx="528" cy="192"/>
            </a:xfrm>
            <a:prstGeom prst="ellips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GB" altLang="zh-CN" sz="2000" b="1">
                <a:solidFill>
                  <a:srgbClr val="FF00FF"/>
                </a:solidFill>
                <a:latin typeface="Times" charset="0"/>
                <a:ea typeface="宋体" charset="-122"/>
              </a:endParaRPr>
            </a:p>
          </p:txBody>
        </p:sp>
        <p:sp>
          <p:nvSpPr>
            <p:cNvPr id="29703" name="Rectangle 6"/>
            <p:cNvSpPr>
              <a:spLocks noChangeArrowheads="1"/>
            </p:cNvSpPr>
            <p:nvPr/>
          </p:nvSpPr>
          <p:spPr bwMode="auto">
            <a:xfrm>
              <a:off x="1248" y="192"/>
              <a:ext cx="768" cy="912"/>
            </a:xfrm>
            <a:prstGeom prst="rect">
              <a:avLst/>
            </a:prstGeom>
            <a:noFill/>
            <a:ln w="57150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GB" altLang="zh-CN" sz="2400">
                <a:solidFill>
                  <a:srgbClr val="FF00FF"/>
                </a:solidFill>
                <a:latin typeface="Times" charset="0"/>
                <a:ea typeface="宋体" charset="-122"/>
              </a:endParaRPr>
            </a:p>
          </p:txBody>
        </p:sp>
        <p:sp>
          <p:nvSpPr>
            <p:cNvPr id="29704" name="Rectangle 7"/>
            <p:cNvSpPr>
              <a:spLocks noChangeArrowheads="1"/>
            </p:cNvSpPr>
            <p:nvPr/>
          </p:nvSpPr>
          <p:spPr bwMode="auto">
            <a:xfrm>
              <a:off x="480" y="336"/>
              <a:ext cx="528" cy="144"/>
            </a:xfrm>
            <a:prstGeom prst="rect">
              <a:avLst/>
            </a:prstGeom>
            <a:noFill/>
            <a:ln w="57150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GB" altLang="zh-CN" sz="2400">
                <a:solidFill>
                  <a:srgbClr val="FF00FF"/>
                </a:solidFill>
                <a:latin typeface="Times" charset="0"/>
                <a:ea typeface="宋体" charset="-122"/>
              </a:endParaRPr>
            </a:p>
          </p:txBody>
        </p:sp>
        <p:sp>
          <p:nvSpPr>
            <p:cNvPr id="83976" name="AutoShape 8"/>
            <p:cNvSpPr>
              <a:spLocks noChangeArrowheads="1"/>
            </p:cNvSpPr>
            <p:nvPr/>
          </p:nvSpPr>
          <p:spPr bwMode="auto">
            <a:xfrm>
              <a:off x="1392" y="1296"/>
              <a:ext cx="2496" cy="4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GB" sz="3600">
                  <a:latin typeface="Times" charset="0"/>
                </a:rPr>
                <a:t>Packets to be sent</a:t>
              </a: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10855-43CD-4F81-9A8C-672C726147CD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" t="2000" r="2020" b="2013"/>
          <a:stretch>
            <a:fillRect/>
          </a:stretch>
        </p:blipFill>
        <p:spPr bwMode="auto">
          <a:xfrm>
            <a:off x="685800" y="533400"/>
            <a:ext cx="8001000" cy="574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3886200" y="309563"/>
            <a:ext cx="4037013" cy="582612"/>
          </a:xfrm>
        </p:spPr>
        <p:txBody>
          <a:bodyPr/>
          <a:lstStyle/>
          <a:p>
            <a:pPr eaLnBrk="1" hangingPunct="1"/>
            <a:r>
              <a:rPr lang="en-GB" altLang="zh-CN" sz="2100" b="1">
                <a:solidFill>
                  <a:schemeClr val="tx1"/>
                </a:solidFill>
                <a:ea typeface="宋体" charset="-122"/>
              </a:rPr>
              <a:t>Simple protocol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762000" y="3505200"/>
            <a:ext cx="3048000" cy="1524000"/>
            <a:chOff x="432" y="2064"/>
            <a:chExt cx="1920" cy="960"/>
          </a:xfrm>
        </p:grpSpPr>
        <p:sp>
          <p:nvSpPr>
            <p:cNvPr id="30726" name="Oval 5"/>
            <p:cNvSpPr>
              <a:spLocks noChangeArrowheads="1"/>
            </p:cNvSpPr>
            <p:nvPr/>
          </p:nvSpPr>
          <p:spPr bwMode="auto">
            <a:xfrm>
              <a:off x="480" y="2064"/>
              <a:ext cx="144" cy="144"/>
            </a:xfrm>
            <a:prstGeom prst="ellips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GB" altLang="zh-CN" sz="2000" b="1">
                <a:solidFill>
                  <a:srgbClr val="FF00FF"/>
                </a:solidFill>
                <a:latin typeface="Times" charset="0"/>
                <a:ea typeface="宋体" charset="-122"/>
              </a:endParaRPr>
            </a:p>
          </p:txBody>
        </p:sp>
        <p:sp>
          <p:nvSpPr>
            <p:cNvPr id="30727" name="Oval 6"/>
            <p:cNvSpPr>
              <a:spLocks noChangeArrowheads="1"/>
            </p:cNvSpPr>
            <p:nvPr/>
          </p:nvSpPr>
          <p:spPr bwMode="auto">
            <a:xfrm>
              <a:off x="576" y="2112"/>
              <a:ext cx="720" cy="240"/>
            </a:xfrm>
            <a:prstGeom prst="ellips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GB" altLang="zh-CN" sz="2000" b="1">
                <a:solidFill>
                  <a:srgbClr val="FF00FF"/>
                </a:solidFill>
                <a:latin typeface="Times" charset="0"/>
                <a:ea typeface="宋体" charset="-122"/>
              </a:endParaRPr>
            </a:p>
          </p:txBody>
        </p:sp>
        <p:sp>
          <p:nvSpPr>
            <p:cNvPr id="30728" name="Oval 7"/>
            <p:cNvSpPr>
              <a:spLocks noChangeArrowheads="1"/>
            </p:cNvSpPr>
            <p:nvPr/>
          </p:nvSpPr>
          <p:spPr bwMode="auto">
            <a:xfrm>
              <a:off x="432" y="2304"/>
              <a:ext cx="288" cy="144"/>
            </a:xfrm>
            <a:prstGeom prst="ellips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GB" altLang="zh-CN" sz="2000" b="1">
                <a:solidFill>
                  <a:srgbClr val="FF00FF"/>
                </a:solidFill>
                <a:latin typeface="Times" charset="0"/>
                <a:ea typeface="宋体" charset="-122"/>
              </a:endParaRPr>
            </a:p>
          </p:txBody>
        </p:sp>
        <p:sp>
          <p:nvSpPr>
            <p:cNvPr id="86024" name="AutoShape 8"/>
            <p:cNvSpPr>
              <a:spLocks noChangeArrowheads="1"/>
            </p:cNvSpPr>
            <p:nvPr/>
          </p:nvSpPr>
          <p:spPr bwMode="auto">
            <a:xfrm>
              <a:off x="1104" y="2592"/>
              <a:ext cx="1248" cy="4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GB" sz="3600">
                  <a:latin typeface="Times" charset="0"/>
                </a:rPr>
                <a:t>Counter</a:t>
              </a: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B3FE3-1E2D-4B1E-B01D-D93CB1EAD20E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" t="2000" r="2020" b="2013"/>
          <a:stretch>
            <a:fillRect/>
          </a:stretch>
        </p:blipFill>
        <p:spPr bwMode="auto">
          <a:xfrm>
            <a:off x="685800" y="533400"/>
            <a:ext cx="8001000" cy="574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3886200" y="309563"/>
            <a:ext cx="4037013" cy="582612"/>
          </a:xfrm>
        </p:spPr>
        <p:txBody>
          <a:bodyPr/>
          <a:lstStyle/>
          <a:p>
            <a:pPr eaLnBrk="1" hangingPunct="1"/>
            <a:r>
              <a:rPr lang="en-GB" altLang="zh-CN" sz="2100" b="1">
                <a:solidFill>
                  <a:schemeClr val="tx1"/>
                </a:solidFill>
                <a:ea typeface="宋体" charset="-122"/>
              </a:rPr>
              <a:t>Simple protocol</a:t>
            </a: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5181600" y="3429000"/>
            <a:ext cx="1981200" cy="1600200"/>
            <a:chOff x="3216" y="2016"/>
            <a:chExt cx="1248" cy="1008"/>
          </a:xfrm>
        </p:grpSpPr>
        <p:sp>
          <p:nvSpPr>
            <p:cNvPr id="88069" name="AutoShape 5"/>
            <p:cNvSpPr>
              <a:spLocks noChangeArrowheads="1"/>
            </p:cNvSpPr>
            <p:nvPr/>
          </p:nvSpPr>
          <p:spPr bwMode="auto">
            <a:xfrm>
              <a:off x="3216" y="2592"/>
              <a:ext cx="1248" cy="4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GB" sz="3600">
                  <a:latin typeface="Times" charset="0"/>
                </a:rPr>
                <a:t>Counter</a:t>
              </a:r>
            </a:p>
          </p:txBody>
        </p:sp>
        <p:sp>
          <p:nvSpPr>
            <p:cNvPr id="31751" name="Oval 6"/>
            <p:cNvSpPr>
              <a:spLocks noChangeArrowheads="1"/>
            </p:cNvSpPr>
            <p:nvPr/>
          </p:nvSpPr>
          <p:spPr bwMode="auto">
            <a:xfrm>
              <a:off x="3408" y="2016"/>
              <a:ext cx="144" cy="144"/>
            </a:xfrm>
            <a:prstGeom prst="ellips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GB" altLang="zh-CN" sz="2000" b="1">
                <a:solidFill>
                  <a:srgbClr val="FF00FF"/>
                </a:solidFill>
                <a:latin typeface="Times" charset="0"/>
                <a:ea typeface="宋体" charset="-122"/>
              </a:endParaRPr>
            </a:p>
          </p:txBody>
        </p:sp>
        <p:sp>
          <p:nvSpPr>
            <p:cNvPr id="31752" name="Oval 7"/>
            <p:cNvSpPr>
              <a:spLocks noChangeArrowheads="1"/>
            </p:cNvSpPr>
            <p:nvPr/>
          </p:nvSpPr>
          <p:spPr bwMode="auto">
            <a:xfrm>
              <a:off x="3456" y="2112"/>
              <a:ext cx="672" cy="240"/>
            </a:xfrm>
            <a:prstGeom prst="ellips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GB" altLang="zh-CN" sz="2000" b="1">
                <a:solidFill>
                  <a:srgbClr val="FF00FF"/>
                </a:solidFill>
                <a:latin typeface="Times" charset="0"/>
                <a:ea typeface="宋体" charset="-122"/>
              </a:endParaRPr>
            </a:p>
          </p:txBody>
        </p:sp>
        <p:sp>
          <p:nvSpPr>
            <p:cNvPr id="31753" name="Oval 8"/>
            <p:cNvSpPr>
              <a:spLocks noChangeArrowheads="1"/>
            </p:cNvSpPr>
            <p:nvPr/>
          </p:nvSpPr>
          <p:spPr bwMode="auto">
            <a:xfrm>
              <a:off x="3360" y="2304"/>
              <a:ext cx="288" cy="144"/>
            </a:xfrm>
            <a:prstGeom prst="ellips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GB" altLang="zh-CN" sz="2000" b="1">
                <a:solidFill>
                  <a:srgbClr val="FF00FF"/>
                </a:solidFill>
                <a:latin typeface="Times" charset="0"/>
                <a:ea typeface="宋体" charset="-122"/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F818AA-7544-4D91-9653-A3D0ED610EB3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" t="2000" r="2020" b="2013"/>
          <a:stretch>
            <a:fillRect/>
          </a:stretch>
        </p:blipFill>
        <p:spPr bwMode="auto">
          <a:xfrm>
            <a:off x="685800" y="533400"/>
            <a:ext cx="8001000" cy="574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xfrm>
            <a:off x="3886200" y="309563"/>
            <a:ext cx="4037013" cy="582612"/>
          </a:xfrm>
        </p:spPr>
        <p:txBody>
          <a:bodyPr/>
          <a:lstStyle/>
          <a:p>
            <a:pPr eaLnBrk="1" hangingPunct="1"/>
            <a:r>
              <a:rPr lang="en-GB" altLang="zh-CN" sz="2100" b="1">
                <a:solidFill>
                  <a:schemeClr val="tx1"/>
                </a:solidFill>
                <a:ea typeface="宋体" charset="-122"/>
              </a:rPr>
              <a:t>Simple protocol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4267200" y="914400"/>
            <a:ext cx="3733800" cy="2057400"/>
            <a:chOff x="2640" y="432"/>
            <a:chExt cx="2352" cy="1296"/>
          </a:xfrm>
        </p:grpSpPr>
        <p:sp>
          <p:nvSpPr>
            <p:cNvPr id="32774" name="Oval 5"/>
            <p:cNvSpPr>
              <a:spLocks noChangeArrowheads="1"/>
            </p:cNvSpPr>
            <p:nvPr/>
          </p:nvSpPr>
          <p:spPr bwMode="auto">
            <a:xfrm>
              <a:off x="4368" y="528"/>
              <a:ext cx="624" cy="192"/>
            </a:xfrm>
            <a:prstGeom prst="ellips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GB" altLang="zh-CN" sz="2000" b="1">
                <a:solidFill>
                  <a:srgbClr val="FF00FF"/>
                </a:solidFill>
                <a:latin typeface="Times" charset="0"/>
                <a:ea typeface="宋体" charset="-122"/>
              </a:endParaRPr>
            </a:p>
          </p:txBody>
        </p:sp>
        <p:sp>
          <p:nvSpPr>
            <p:cNvPr id="32775" name="Rectangle 6"/>
            <p:cNvSpPr>
              <a:spLocks noChangeArrowheads="1"/>
            </p:cNvSpPr>
            <p:nvPr/>
          </p:nvSpPr>
          <p:spPr bwMode="auto">
            <a:xfrm>
              <a:off x="4224" y="432"/>
              <a:ext cx="192" cy="192"/>
            </a:xfrm>
            <a:prstGeom prst="rect">
              <a:avLst/>
            </a:prstGeom>
            <a:noFill/>
            <a:ln w="57150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GB" altLang="zh-CN" sz="2400">
                <a:solidFill>
                  <a:srgbClr val="FF00FF"/>
                </a:solidFill>
                <a:latin typeface="Times" charset="0"/>
                <a:ea typeface="宋体" charset="-122"/>
              </a:endParaRPr>
            </a:p>
          </p:txBody>
        </p:sp>
        <p:sp>
          <p:nvSpPr>
            <p:cNvPr id="32776" name="Rectangle 7"/>
            <p:cNvSpPr>
              <a:spLocks noChangeArrowheads="1"/>
            </p:cNvSpPr>
            <p:nvPr/>
          </p:nvSpPr>
          <p:spPr bwMode="auto">
            <a:xfrm>
              <a:off x="4224" y="720"/>
              <a:ext cx="336" cy="144"/>
            </a:xfrm>
            <a:prstGeom prst="rect">
              <a:avLst/>
            </a:prstGeom>
            <a:noFill/>
            <a:ln w="57150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GB" altLang="zh-CN" sz="2400">
                <a:solidFill>
                  <a:srgbClr val="FF00FF"/>
                </a:solidFill>
                <a:latin typeface="Times" charset="0"/>
                <a:ea typeface="宋体" charset="-122"/>
              </a:endParaRPr>
            </a:p>
          </p:txBody>
        </p:sp>
        <p:sp>
          <p:nvSpPr>
            <p:cNvPr id="90120" name="AutoShape 8"/>
            <p:cNvSpPr>
              <a:spLocks noChangeArrowheads="1"/>
            </p:cNvSpPr>
            <p:nvPr/>
          </p:nvSpPr>
          <p:spPr bwMode="auto">
            <a:xfrm>
              <a:off x="2640" y="1296"/>
              <a:ext cx="2112" cy="4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GB" sz="3600">
                  <a:latin typeface="Times" charset="0"/>
                </a:rPr>
                <a:t>Data received</a:t>
              </a: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FBE1D2-A23C-4CC6-8ABA-10F322B117F0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" t="2000" r="2020" b="2013"/>
          <a:stretch>
            <a:fillRect/>
          </a:stretch>
        </p:blipFill>
        <p:spPr bwMode="auto">
          <a:xfrm>
            <a:off x="685800" y="533400"/>
            <a:ext cx="8001000" cy="574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3886200" y="309563"/>
            <a:ext cx="2630488" cy="582612"/>
          </a:xfrm>
        </p:spPr>
        <p:txBody>
          <a:bodyPr/>
          <a:lstStyle/>
          <a:p>
            <a:pPr eaLnBrk="1" hangingPunct="1"/>
            <a:r>
              <a:rPr lang="en-GB" altLang="zh-CN" sz="2100" b="1">
                <a:solidFill>
                  <a:schemeClr val="tx1"/>
                </a:solidFill>
                <a:ea typeface="宋体" charset="-122"/>
              </a:rPr>
              <a:t>Simple protocol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066800" y="2209800"/>
            <a:ext cx="990600" cy="609600"/>
          </a:xfrm>
          <a:prstGeom prst="rect">
            <a:avLst/>
          </a:prstGeom>
          <a:noFill/>
          <a:ln w="10160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7DED94-5696-4A59-BA01-CA1097B6B30E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536575"/>
            <a:ext cx="3416300" cy="582613"/>
          </a:xfrm>
        </p:spPr>
        <p:txBody>
          <a:bodyPr/>
          <a:lstStyle/>
          <a:p>
            <a:pPr eaLnBrk="1" hangingPunct="1"/>
            <a:r>
              <a:rPr lang="en-GB" altLang="zh-CN" sz="2100" b="1">
                <a:ea typeface="宋体" charset="-122"/>
              </a:rPr>
              <a:t>Send packet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219200"/>
            <a:ext cx="4495800" cy="1443038"/>
          </a:xfrm>
        </p:spPr>
        <p:txBody>
          <a:bodyPr/>
          <a:lstStyle/>
          <a:p>
            <a:pPr eaLnBrk="1" hangingPunct="1"/>
            <a:r>
              <a:rPr lang="en-GB" altLang="zh-CN" sz="1700" b="1">
                <a:ea typeface="宋体" charset="-122"/>
              </a:rPr>
              <a:t>The binding 	&lt;n=1,p="Modellin"&gt; 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GB" altLang="zh-CN" sz="1700" b="1">
                <a:ea typeface="宋体" charset="-122"/>
              </a:rPr>
              <a:t>	is </a:t>
            </a:r>
            <a:r>
              <a:rPr lang="en-GB" altLang="zh-CN" sz="1700" b="1" i="1">
                <a:ea typeface="宋体" charset="-122"/>
              </a:rPr>
              <a:t>enabled.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914650" y="1109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620713"/>
            <a:ext cx="340836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156325" y="3933825"/>
            <a:ext cx="1447800" cy="1600200"/>
            <a:chOff x="3888" y="2496"/>
            <a:chExt cx="912" cy="1008"/>
          </a:xfrm>
        </p:grpSpPr>
        <p:sp>
          <p:nvSpPr>
            <p:cNvPr id="34838" name="Rectangle 7"/>
            <p:cNvSpPr>
              <a:spLocks noChangeArrowheads="1"/>
            </p:cNvSpPr>
            <p:nvPr/>
          </p:nvSpPr>
          <p:spPr bwMode="auto">
            <a:xfrm>
              <a:off x="4272" y="3216"/>
              <a:ext cx="528" cy="288"/>
            </a:xfrm>
            <a:prstGeom prst="rect">
              <a:avLst/>
            </a:prstGeom>
            <a:noFill/>
            <a:ln w="57150">
              <a:solidFill>
                <a:srgbClr val="33CC33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GB" altLang="zh-CN" sz="2400">
                <a:latin typeface="Times" charset="0"/>
                <a:ea typeface="宋体" charset="-122"/>
              </a:endParaRPr>
            </a:p>
          </p:txBody>
        </p:sp>
        <p:sp>
          <p:nvSpPr>
            <p:cNvPr id="34839" name="Rectangle 8"/>
            <p:cNvSpPr>
              <a:spLocks noChangeArrowheads="1"/>
            </p:cNvSpPr>
            <p:nvPr/>
          </p:nvSpPr>
          <p:spPr bwMode="auto">
            <a:xfrm>
              <a:off x="3888" y="2496"/>
              <a:ext cx="192" cy="192"/>
            </a:xfrm>
            <a:prstGeom prst="rect">
              <a:avLst/>
            </a:prstGeom>
            <a:noFill/>
            <a:ln w="57150">
              <a:solidFill>
                <a:srgbClr val="33CC33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GB" altLang="zh-CN" sz="2400">
                <a:latin typeface="Times" charset="0"/>
                <a:ea typeface="宋体" charset="-122"/>
              </a:endParaRPr>
            </a:p>
          </p:txBody>
        </p:sp>
      </p:grp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5508625" y="5661025"/>
            <a:ext cx="825500" cy="45402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da-DK" altLang="zh-CN" sz="2000" b="1">
                <a:ea typeface="宋体" charset="-122"/>
              </a:rPr>
              <a:t>n = 1</a:t>
            </a:r>
          </a:p>
        </p:txBody>
      </p:sp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4572000" y="333375"/>
            <a:ext cx="1893888" cy="45402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da-DK" altLang="zh-CN" sz="2000" b="1">
                <a:ea typeface="宋体" charset="-122"/>
              </a:rPr>
              <a:t>p = </a:t>
            </a:r>
            <a:r>
              <a:rPr kumimoji="1" lang="da-DK" altLang="zh-CN" sz="2000" noProof="1"/>
              <a:t>"</a:t>
            </a:r>
            <a:r>
              <a:rPr lang="da-DK" altLang="zh-CN" sz="2000" b="1" noProof="1"/>
              <a:t>Modellin</a:t>
            </a:r>
            <a:r>
              <a:rPr kumimoji="1" lang="da-DK" altLang="zh-CN" sz="2000" noProof="1"/>
              <a:t>"</a:t>
            </a:r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1300163" y="4941888"/>
            <a:ext cx="449580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GB" altLang="zh-CN" sz="1900">
                <a:ea typeface="宋体" charset="-122"/>
              </a:rPr>
              <a:t>The packet is </a:t>
            </a:r>
            <a:r>
              <a:rPr lang="en-GB" altLang="zh-CN" sz="1900" i="1">
                <a:ea typeface="宋体" charset="-122"/>
              </a:rPr>
              <a:t>not removed</a:t>
            </a:r>
            <a:r>
              <a:rPr lang="en-GB" altLang="zh-CN" sz="1900">
                <a:ea typeface="宋体" charset="-122"/>
              </a:rPr>
              <a:t> from place </a:t>
            </a:r>
            <a:r>
              <a:rPr lang="en-GB" altLang="zh-CN" sz="1900" i="1">
                <a:ea typeface="宋体" charset="-122"/>
              </a:rPr>
              <a:t>Send</a:t>
            </a:r>
            <a:r>
              <a:rPr lang="en-GB" altLang="zh-CN" sz="1900">
                <a:ea typeface="宋体" charset="-122"/>
              </a:rPr>
              <a:t> and the </a:t>
            </a:r>
            <a:r>
              <a:rPr lang="en-GB" altLang="zh-CN" sz="1900" i="1" noProof="1"/>
              <a:t>NextSend</a:t>
            </a:r>
            <a:r>
              <a:rPr lang="en-GB" altLang="zh-CN" sz="1900" noProof="1"/>
              <a:t> </a:t>
            </a:r>
            <a:r>
              <a:rPr lang="en-GB" altLang="zh-CN" sz="1900">
                <a:ea typeface="宋体" charset="-122"/>
              </a:rPr>
              <a:t>counter is </a:t>
            </a:r>
            <a:r>
              <a:rPr lang="en-GB" altLang="zh-CN" sz="1900" i="1">
                <a:ea typeface="宋体" charset="-122"/>
              </a:rPr>
              <a:t>not changed.</a:t>
            </a:r>
          </a:p>
        </p:txBody>
      </p:sp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1300163" y="3716338"/>
            <a:ext cx="449580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342900" indent="-342900">
              <a:spcBef>
                <a:spcPct val="30000"/>
              </a:spcBef>
              <a:spcAft>
                <a:spcPct val="3000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GB" altLang="zh-CN" sz="1900">
                <a:ea typeface="宋体" charset="-122"/>
              </a:rPr>
              <a:t>This represents that the packet (1,"Modellin")</a:t>
            </a:r>
            <a:br>
              <a:rPr lang="en-GB" altLang="zh-CN" sz="1900">
                <a:ea typeface="宋体" charset="-122"/>
              </a:rPr>
            </a:br>
            <a:r>
              <a:rPr lang="en-GB" altLang="zh-CN" sz="1900">
                <a:ea typeface="宋体" charset="-122"/>
              </a:rPr>
              <a:t>is </a:t>
            </a:r>
            <a:r>
              <a:rPr lang="en-GB" altLang="zh-CN" sz="1900" i="1">
                <a:ea typeface="宋体" charset="-122"/>
              </a:rPr>
              <a:t>sent to the network.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380288" y="3644900"/>
            <a:ext cx="1692275" cy="287338"/>
            <a:chOff x="4694" y="2296"/>
            <a:chExt cx="1066" cy="181"/>
          </a:xfrm>
        </p:grpSpPr>
        <p:sp>
          <p:nvSpPr>
            <p:cNvPr id="34834" name="Oval 14"/>
            <p:cNvSpPr>
              <a:spLocks noChangeArrowheads="1"/>
            </p:cNvSpPr>
            <p:nvPr/>
          </p:nvSpPr>
          <p:spPr bwMode="auto">
            <a:xfrm>
              <a:off x="4694" y="2296"/>
              <a:ext cx="196" cy="18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34835" name="Group 15"/>
            <p:cNvGrpSpPr>
              <a:grpSpLocks/>
            </p:cNvGrpSpPr>
            <p:nvPr/>
          </p:nvGrpSpPr>
          <p:grpSpPr bwMode="auto">
            <a:xfrm>
              <a:off x="4769" y="2296"/>
              <a:ext cx="991" cy="134"/>
              <a:chOff x="51" y="2976"/>
              <a:chExt cx="991" cy="134"/>
            </a:xfrm>
          </p:grpSpPr>
          <p:sp>
            <p:nvSpPr>
              <p:cNvPr id="34836" name="Rectangle 16"/>
              <p:cNvSpPr>
                <a:spLocks noChangeArrowheads="1"/>
              </p:cNvSpPr>
              <p:nvPr/>
            </p:nvSpPr>
            <p:spPr bwMode="auto">
              <a:xfrm>
                <a:off x="51" y="2976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da-DK" altLang="zh-CN" sz="1400">
                    <a:solidFill>
                      <a:srgbClr val="FF0000"/>
                    </a:solidFill>
                    <a:latin typeface="Helvetica" charset="0"/>
                    <a:ea typeface="宋体" charset="-122"/>
                  </a:rPr>
                  <a:t>1</a:t>
                </a:r>
                <a:endParaRPr lang="da-DK" altLang="zh-CN" sz="2800" b="1"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34837" name="Rectangle 17"/>
              <p:cNvSpPr>
                <a:spLocks noChangeArrowheads="1"/>
              </p:cNvSpPr>
              <p:nvPr/>
            </p:nvSpPr>
            <p:spPr bwMode="auto">
              <a:xfrm>
                <a:off x="249" y="2976"/>
                <a:ext cx="793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da-DK" altLang="zh-CN" sz="1400">
                    <a:solidFill>
                      <a:srgbClr val="FF0000"/>
                    </a:solidFill>
                    <a:latin typeface="Helvetica" charset="0"/>
                    <a:ea typeface="宋体" charset="-122"/>
                  </a:rPr>
                  <a:t>1`(1,"Modellin") </a:t>
                </a:r>
                <a:endParaRPr lang="da-DK" altLang="zh-CN" sz="2800" b="1">
                  <a:latin typeface="Times" charset="0"/>
                  <a:ea typeface="宋体" charset="-122"/>
                </a:endParaRPr>
              </a:p>
            </p:txBody>
          </p:sp>
        </p:grpSp>
      </p:grpSp>
      <p:sp>
        <p:nvSpPr>
          <p:cNvPr id="94226" name="Rectangle 18"/>
          <p:cNvSpPr>
            <a:spLocks noChangeArrowheads="1"/>
          </p:cNvSpPr>
          <p:nvPr/>
        </p:nvSpPr>
        <p:spPr bwMode="auto">
          <a:xfrm>
            <a:off x="7239000" y="549275"/>
            <a:ext cx="1447800" cy="304800"/>
          </a:xfrm>
          <a:prstGeom prst="rect">
            <a:avLst/>
          </a:prstGeom>
          <a:noFill/>
          <a:ln w="57150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GB" altLang="zh-CN" sz="2400">
              <a:latin typeface="Times" charset="0"/>
              <a:ea typeface="宋体" charset="-122"/>
            </a:endParaRP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475288" y="1700213"/>
            <a:ext cx="1041400" cy="677862"/>
            <a:chOff x="3424" y="1071"/>
            <a:chExt cx="656" cy="427"/>
          </a:xfrm>
        </p:grpSpPr>
        <p:sp>
          <p:nvSpPr>
            <p:cNvPr id="34832" name="Rectangle 20"/>
            <p:cNvSpPr>
              <a:spLocks noChangeArrowheads="1"/>
            </p:cNvSpPr>
            <p:nvPr/>
          </p:nvSpPr>
          <p:spPr bwMode="auto">
            <a:xfrm>
              <a:off x="3742" y="1306"/>
              <a:ext cx="338" cy="192"/>
            </a:xfrm>
            <a:prstGeom prst="rect">
              <a:avLst/>
            </a:prstGeom>
            <a:noFill/>
            <a:ln w="57150">
              <a:solidFill>
                <a:srgbClr val="3399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GB" altLang="zh-CN" sz="2400">
                <a:solidFill>
                  <a:srgbClr val="3399FF"/>
                </a:solidFill>
                <a:latin typeface="Times" charset="0"/>
                <a:ea typeface="宋体" charset="-122"/>
              </a:endParaRPr>
            </a:p>
          </p:txBody>
        </p:sp>
        <p:sp>
          <p:nvSpPr>
            <p:cNvPr id="34833" name="Text Box 21"/>
            <p:cNvSpPr txBox="1">
              <a:spLocks noChangeArrowheads="1"/>
            </p:cNvSpPr>
            <p:nvPr/>
          </p:nvSpPr>
          <p:spPr bwMode="auto">
            <a:xfrm>
              <a:off x="3424" y="1071"/>
              <a:ext cx="4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da-DK" altLang="zh-CN" sz="2000" b="1">
                  <a:solidFill>
                    <a:srgbClr val="3399FF"/>
                  </a:solidFill>
                  <a:ea typeface="宋体" charset="-122"/>
                </a:rPr>
                <a:t>(1,p)</a:t>
              </a:r>
            </a:p>
          </p:txBody>
        </p:sp>
      </p:grpSp>
      <p:sp>
        <p:nvSpPr>
          <p:cNvPr id="94233" name="Rectangle 25"/>
          <p:cNvSpPr>
            <a:spLocks noChangeArrowheads="1"/>
          </p:cNvSpPr>
          <p:nvPr/>
        </p:nvSpPr>
        <p:spPr bwMode="auto">
          <a:xfrm>
            <a:off x="1258888" y="2852738"/>
            <a:ext cx="44958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GB" altLang="zh-CN" sz="1900">
                <a:ea typeface="宋体" charset="-122"/>
              </a:rPr>
              <a:t>When the binding </a:t>
            </a:r>
            <a:r>
              <a:rPr lang="en-GB" altLang="zh-CN" sz="1900" i="1">
                <a:ea typeface="宋体" charset="-122"/>
              </a:rPr>
              <a:t>occurs</a:t>
            </a:r>
            <a:r>
              <a:rPr lang="en-GB" altLang="zh-CN" sz="1900">
                <a:ea typeface="宋体" charset="-122"/>
              </a:rPr>
              <a:t> it </a:t>
            </a:r>
            <a:r>
              <a:rPr lang="en-GB" altLang="zh-CN" sz="1900" i="1">
                <a:ea typeface="宋体" charset="-122"/>
              </a:rPr>
              <a:t>adds a token</a:t>
            </a:r>
            <a:r>
              <a:rPr lang="en-GB" altLang="zh-CN" sz="1900">
                <a:ea typeface="宋体" charset="-122"/>
              </a:rPr>
              <a:t> to place A.</a:t>
            </a: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7CB311-6895-48E9-B370-8AB94477CAA8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  <p:bldP spid="94217" grpId="0" animBg="1"/>
      <p:bldP spid="94218" grpId="0" animBg="1"/>
      <p:bldP spid="94219" grpId="0"/>
      <p:bldP spid="94220" grpId="0"/>
      <p:bldP spid="94226" grpId="0" animBg="1"/>
      <p:bldP spid="942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" t="2000" r="2020" b="2013"/>
          <a:stretch>
            <a:fillRect/>
          </a:stretch>
        </p:blipFill>
        <p:spPr bwMode="auto">
          <a:xfrm>
            <a:off x="685800" y="533400"/>
            <a:ext cx="8001000" cy="574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3886200" y="307975"/>
            <a:ext cx="4025900" cy="584200"/>
          </a:xfrm>
        </p:spPr>
        <p:txBody>
          <a:bodyPr/>
          <a:lstStyle/>
          <a:p>
            <a:pPr eaLnBrk="1" hangingPunct="1"/>
            <a:r>
              <a:rPr lang="en-GB" altLang="zh-CN" sz="2100">
                <a:ea typeface="宋体" charset="-122"/>
              </a:rPr>
              <a:t>Simple protocol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4038600" y="2209800"/>
            <a:ext cx="990600" cy="609600"/>
          </a:xfrm>
          <a:prstGeom prst="rect">
            <a:avLst/>
          </a:prstGeom>
          <a:noFill/>
          <a:ln w="10160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E5ADE-EDAF-48EA-A83C-BCD9E66841BE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Motivation: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From Petri Nets to CPN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Dining Philosophers Example 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2"/>
          <p:cNvSpPr>
            <a:spLocks noChangeAspect="1" noChangeArrowheads="1" noTextEdit="1"/>
          </p:cNvSpPr>
          <p:nvPr/>
        </p:nvSpPr>
        <p:spPr bwMode="auto">
          <a:xfrm>
            <a:off x="1476375" y="1293813"/>
            <a:ext cx="6767513" cy="299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1476375" y="1268413"/>
            <a:ext cx="6767513" cy="2998787"/>
            <a:chOff x="1278" y="1167"/>
            <a:chExt cx="3915" cy="1795"/>
          </a:xfrm>
        </p:grpSpPr>
        <p:sp>
          <p:nvSpPr>
            <p:cNvPr id="36882" name="Oval 4"/>
            <p:cNvSpPr>
              <a:spLocks noChangeArrowheads="1"/>
            </p:cNvSpPr>
            <p:nvPr/>
          </p:nvSpPr>
          <p:spPr bwMode="auto">
            <a:xfrm>
              <a:off x="1463" y="1568"/>
              <a:ext cx="342" cy="342"/>
            </a:xfrm>
            <a:prstGeom prst="ellipse">
              <a:avLst/>
            </a:prstGeom>
            <a:noFill/>
            <a:ln w="49213">
              <a:solidFill>
                <a:srgbClr val="5555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36883" name="Oval 5"/>
            <p:cNvSpPr>
              <a:spLocks noChangeArrowheads="1"/>
            </p:cNvSpPr>
            <p:nvPr/>
          </p:nvSpPr>
          <p:spPr bwMode="auto">
            <a:xfrm>
              <a:off x="1479" y="1584"/>
              <a:ext cx="310" cy="3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36884" name="Rectangle 6"/>
            <p:cNvSpPr>
              <a:spLocks noChangeArrowheads="1"/>
            </p:cNvSpPr>
            <p:nvPr/>
          </p:nvSpPr>
          <p:spPr bwMode="auto">
            <a:xfrm>
              <a:off x="1572" y="1630"/>
              <a:ext cx="11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da-DK" altLang="zh-CN" sz="2300">
                  <a:latin typeface="Helvetica" charset="0"/>
                  <a:ea typeface="宋体" charset="-122"/>
                </a:rPr>
                <a:t>A</a:t>
              </a:r>
              <a:endParaRPr lang="da-DK" altLang="zh-CN" sz="2800" b="1">
                <a:latin typeface="Times" charset="0"/>
                <a:ea typeface="宋体" charset="-122"/>
              </a:endParaRPr>
            </a:p>
          </p:txBody>
        </p:sp>
        <p:sp>
          <p:nvSpPr>
            <p:cNvPr id="36885" name="Rectangle 7"/>
            <p:cNvSpPr>
              <a:spLocks noChangeArrowheads="1"/>
            </p:cNvSpPr>
            <p:nvPr/>
          </p:nvSpPr>
          <p:spPr bwMode="auto">
            <a:xfrm>
              <a:off x="1278" y="1306"/>
              <a:ext cx="774" cy="2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36886" name="Rectangle 8"/>
            <p:cNvSpPr>
              <a:spLocks noChangeArrowheads="1"/>
            </p:cNvSpPr>
            <p:nvPr/>
          </p:nvSpPr>
          <p:spPr bwMode="auto">
            <a:xfrm>
              <a:off x="1278" y="1306"/>
              <a:ext cx="59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700" i="1" noProof="1">
                  <a:latin typeface="Helvetica" charset="0"/>
                </a:rPr>
                <a:t>INTxDATA</a:t>
              </a:r>
              <a:endParaRPr lang="en-US" altLang="zh-CN" sz="2800" b="1" noProof="1">
                <a:latin typeface="Times" charset="0"/>
              </a:endParaRPr>
            </a:p>
          </p:txBody>
        </p:sp>
        <p:sp>
          <p:nvSpPr>
            <p:cNvPr id="36887" name="Oval 9"/>
            <p:cNvSpPr>
              <a:spLocks noChangeArrowheads="1"/>
            </p:cNvSpPr>
            <p:nvPr/>
          </p:nvSpPr>
          <p:spPr bwMode="auto">
            <a:xfrm>
              <a:off x="1300" y="2071"/>
              <a:ext cx="234" cy="234"/>
            </a:xfrm>
            <a:prstGeom prst="ellipse">
              <a:avLst/>
            </a:prstGeom>
            <a:noFill/>
            <a:ln w="2381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36888" name="Rectangle 10"/>
            <p:cNvSpPr>
              <a:spLocks noChangeArrowheads="1"/>
            </p:cNvSpPr>
            <p:nvPr/>
          </p:nvSpPr>
          <p:spPr bwMode="auto">
            <a:xfrm>
              <a:off x="1386" y="2064"/>
              <a:ext cx="7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da-DK" altLang="zh-CN" sz="1700">
                  <a:latin typeface="Helvetica" charset="0"/>
                  <a:ea typeface="宋体" charset="-122"/>
                </a:rPr>
                <a:t>1</a:t>
              </a:r>
              <a:endParaRPr lang="da-DK" altLang="zh-CN" sz="2800" b="1">
                <a:latin typeface="Times" charset="0"/>
                <a:ea typeface="宋体" charset="-122"/>
              </a:endParaRPr>
            </a:p>
          </p:txBody>
        </p:sp>
        <p:sp>
          <p:nvSpPr>
            <p:cNvPr id="36889" name="Rectangle 11"/>
            <p:cNvSpPr>
              <a:spLocks noChangeArrowheads="1"/>
            </p:cNvSpPr>
            <p:nvPr/>
          </p:nvSpPr>
          <p:spPr bwMode="auto">
            <a:xfrm>
              <a:off x="1572" y="2064"/>
              <a:ext cx="85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da-DK" altLang="zh-CN" sz="1700">
                  <a:latin typeface="Helvetica" charset="0"/>
                  <a:ea typeface="宋体" charset="-122"/>
                </a:rPr>
                <a:t>1`(1,"Modellin")</a:t>
              </a:r>
              <a:endParaRPr lang="da-DK" altLang="zh-CN" sz="2800" b="1">
                <a:latin typeface="Times" charset="0"/>
                <a:ea typeface="宋体" charset="-122"/>
              </a:endParaRPr>
            </a:p>
          </p:txBody>
        </p:sp>
        <p:sp>
          <p:nvSpPr>
            <p:cNvPr id="36890" name="Rectangle 12"/>
            <p:cNvSpPr>
              <a:spLocks noChangeArrowheads="1"/>
            </p:cNvSpPr>
            <p:nvPr/>
          </p:nvSpPr>
          <p:spPr bwMode="auto">
            <a:xfrm>
              <a:off x="2578" y="1476"/>
              <a:ext cx="913" cy="526"/>
            </a:xfrm>
            <a:prstGeom prst="rect">
              <a:avLst/>
            </a:prstGeom>
            <a:noFill/>
            <a:ln w="98425">
              <a:solidFill>
                <a:srgbClr val="FF5555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36891" name="Rectangle 13"/>
            <p:cNvSpPr>
              <a:spLocks noChangeArrowheads="1"/>
            </p:cNvSpPr>
            <p:nvPr/>
          </p:nvSpPr>
          <p:spPr bwMode="auto">
            <a:xfrm>
              <a:off x="2609" y="1507"/>
              <a:ext cx="851" cy="4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36892" name="Rectangle 14"/>
            <p:cNvSpPr>
              <a:spLocks noChangeArrowheads="1"/>
            </p:cNvSpPr>
            <p:nvPr/>
          </p:nvSpPr>
          <p:spPr bwMode="auto">
            <a:xfrm>
              <a:off x="2671" y="1491"/>
              <a:ext cx="70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altLang="zh-CN" sz="2300">
                  <a:latin typeface="Helvetica" charset="0"/>
                  <a:ea typeface="宋体" charset="-122"/>
                </a:rPr>
                <a:t>Transmit </a:t>
              </a:r>
              <a:endParaRPr lang="en-GB" altLang="zh-CN" sz="2800" b="1">
                <a:latin typeface="Times" charset="0"/>
                <a:ea typeface="宋体" charset="-122"/>
              </a:endParaRPr>
            </a:p>
          </p:txBody>
        </p:sp>
        <p:sp>
          <p:nvSpPr>
            <p:cNvPr id="36893" name="Rectangle 15"/>
            <p:cNvSpPr>
              <a:spLocks noChangeArrowheads="1"/>
            </p:cNvSpPr>
            <p:nvPr/>
          </p:nvSpPr>
          <p:spPr bwMode="auto">
            <a:xfrm>
              <a:off x="2748" y="1723"/>
              <a:ext cx="51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altLang="zh-CN" sz="2300">
                  <a:latin typeface="Helvetica" charset="0"/>
                  <a:ea typeface="宋体" charset="-122"/>
                </a:rPr>
                <a:t>Packet</a:t>
              </a:r>
              <a:endParaRPr lang="en-GB" altLang="zh-CN" sz="2800" b="1">
                <a:latin typeface="Times" charset="0"/>
                <a:ea typeface="宋体" charset="-122"/>
              </a:endParaRPr>
            </a:p>
          </p:txBody>
        </p:sp>
        <p:sp>
          <p:nvSpPr>
            <p:cNvPr id="36894" name="Oval 16"/>
            <p:cNvSpPr>
              <a:spLocks noChangeArrowheads="1"/>
            </p:cNvSpPr>
            <p:nvPr/>
          </p:nvSpPr>
          <p:spPr bwMode="auto">
            <a:xfrm>
              <a:off x="2848" y="2535"/>
              <a:ext cx="357" cy="358"/>
            </a:xfrm>
            <a:prstGeom prst="ellipse">
              <a:avLst/>
            </a:prstGeom>
            <a:noFill/>
            <a:ln w="23813">
              <a:solidFill>
                <a:srgbClr val="FF555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36895" name="Oval 17"/>
            <p:cNvSpPr>
              <a:spLocks noChangeArrowheads="1"/>
            </p:cNvSpPr>
            <p:nvPr/>
          </p:nvSpPr>
          <p:spPr bwMode="auto">
            <a:xfrm>
              <a:off x="2856" y="2544"/>
              <a:ext cx="341" cy="3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36896" name="Rectangle 18"/>
            <p:cNvSpPr>
              <a:spLocks noChangeArrowheads="1"/>
            </p:cNvSpPr>
            <p:nvPr/>
          </p:nvSpPr>
          <p:spPr bwMode="auto">
            <a:xfrm>
              <a:off x="2903" y="2590"/>
              <a:ext cx="2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da-DK" altLang="zh-CN" sz="2300">
                  <a:latin typeface="Helvetica" charset="0"/>
                  <a:ea typeface="宋体" charset="-122"/>
                </a:rPr>
                <a:t>RP</a:t>
              </a:r>
              <a:endParaRPr lang="da-DK" altLang="zh-CN" sz="2800" b="1">
                <a:latin typeface="Times" charset="0"/>
                <a:ea typeface="宋体" charset="-122"/>
              </a:endParaRPr>
            </a:p>
          </p:txBody>
        </p:sp>
        <p:sp>
          <p:nvSpPr>
            <p:cNvPr id="36897" name="Rectangle 19"/>
            <p:cNvSpPr>
              <a:spLocks noChangeArrowheads="1"/>
            </p:cNvSpPr>
            <p:nvPr/>
          </p:nvSpPr>
          <p:spPr bwMode="auto">
            <a:xfrm>
              <a:off x="2733" y="2467"/>
              <a:ext cx="6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da-DK" altLang="zh-CN" sz="1700" u="sng">
                  <a:latin typeface="Helvetica" charset="0"/>
                  <a:ea typeface="宋体" charset="-122"/>
                </a:rPr>
                <a:t>8</a:t>
              </a:r>
              <a:endParaRPr lang="da-DK" altLang="zh-CN" sz="2800" b="1">
                <a:latin typeface="Times" charset="0"/>
                <a:ea typeface="宋体" charset="-122"/>
              </a:endParaRPr>
            </a:p>
          </p:txBody>
        </p:sp>
        <p:sp>
          <p:nvSpPr>
            <p:cNvPr id="36898" name="Rectangle 20"/>
            <p:cNvSpPr>
              <a:spLocks noChangeArrowheads="1"/>
            </p:cNvSpPr>
            <p:nvPr/>
          </p:nvSpPr>
          <p:spPr bwMode="auto">
            <a:xfrm>
              <a:off x="2237" y="2807"/>
              <a:ext cx="48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da-DK" altLang="zh-CN" sz="1700" i="1">
                  <a:latin typeface="Helvetica" charset="0"/>
                  <a:ea typeface="宋体" charset="-122"/>
                </a:rPr>
                <a:t>Int_0_10</a:t>
              </a:r>
              <a:endParaRPr lang="da-DK" altLang="zh-CN" sz="2800" b="1">
                <a:latin typeface="Times" charset="0"/>
                <a:ea typeface="宋体" charset="-122"/>
              </a:endParaRPr>
            </a:p>
          </p:txBody>
        </p:sp>
        <p:sp>
          <p:nvSpPr>
            <p:cNvPr id="36899" name="Oval 21"/>
            <p:cNvSpPr>
              <a:spLocks noChangeArrowheads="1"/>
            </p:cNvSpPr>
            <p:nvPr/>
          </p:nvSpPr>
          <p:spPr bwMode="auto">
            <a:xfrm>
              <a:off x="3297" y="2597"/>
              <a:ext cx="233" cy="234"/>
            </a:xfrm>
            <a:prstGeom prst="ellipse">
              <a:avLst/>
            </a:prstGeom>
            <a:noFill/>
            <a:ln w="2381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36900" name="Rectangle 22"/>
            <p:cNvSpPr>
              <a:spLocks noChangeArrowheads="1"/>
            </p:cNvSpPr>
            <p:nvPr/>
          </p:nvSpPr>
          <p:spPr bwMode="auto">
            <a:xfrm>
              <a:off x="3367" y="2606"/>
              <a:ext cx="7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da-DK" altLang="zh-CN" sz="1700">
                  <a:latin typeface="Helvetica" charset="0"/>
                  <a:ea typeface="宋体" charset="-122"/>
                </a:rPr>
                <a:t>1</a:t>
              </a:r>
              <a:endParaRPr lang="da-DK" altLang="zh-CN" sz="2800" b="1">
                <a:latin typeface="Times" charset="0"/>
                <a:ea typeface="宋体" charset="-122"/>
              </a:endParaRPr>
            </a:p>
          </p:txBody>
        </p:sp>
        <p:sp>
          <p:nvSpPr>
            <p:cNvPr id="36901" name="Rectangle 23"/>
            <p:cNvSpPr>
              <a:spLocks noChangeArrowheads="1"/>
            </p:cNvSpPr>
            <p:nvPr/>
          </p:nvSpPr>
          <p:spPr bwMode="auto">
            <a:xfrm>
              <a:off x="3553" y="2590"/>
              <a:ext cx="18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da-DK" altLang="zh-CN" sz="1700">
                  <a:latin typeface="Helvetica" charset="0"/>
                  <a:ea typeface="宋体" charset="-122"/>
                </a:rPr>
                <a:t>1`8</a:t>
              </a:r>
              <a:endParaRPr lang="da-DK" altLang="zh-CN" sz="2800" b="1">
                <a:latin typeface="Times" charset="0"/>
                <a:ea typeface="宋体" charset="-122"/>
              </a:endParaRPr>
            </a:p>
          </p:txBody>
        </p:sp>
        <p:sp>
          <p:nvSpPr>
            <p:cNvPr id="36902" name="Oval 24"/>
            <p:cNvSpPr>
              <a:spLocks noChangeArrowheads="1"/>
            </p:cNvSpPr>
            <p:nvPr/>
          </p:nvSpPr>
          <p:spPr bwMode="auto">
            <a:xfrm>
              <a:off x="4620" y="1568"/>
              <a:ext cx="341" cy="342"/>
            </a:xfrm>
            <a:prstGeom prst="ellipse">
              <a:avLst/>
            </a:prstGeom>
            <a:noFill/>
            <a:ln w="49213">
              <a:solidFill>
                <a:srgbClr val="5555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36903" name="Oval 25"/>
            <p:cNvSpPr>
              <a:spLocks noChangeArrowheads="1"/>
            </p:cNvSpPr>
            <p:nvPr/>
          </p:nvSpPr>
          <p:spPr bwMode="auto">
            <a:xfrm>
              <a:off x="4636" y="1584"/>
              <a:ext cx="309" cy="3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36904" name="Rectangle 26"/>
            <p:cNvSpPr>
              <a:spLocks noChangeArrowheads="1"/>
            </p:cNvSpPr>
            <p:nvPr/>
          </p:nvSpPr>
          <p:spPr bwMode="auto">
            <a:xfrm>
              <a:off x="4713" y="1630"/>
              <a:ext cx="11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da-DK" altLang="zh-CN" sz="2300">
                  <a:latin typeface="Helvetica" charset="0"/>
                  <a:ea typeface="宋体" charset="-122"/>
                </a:rPr>
                <a:t>B</a:t>
              </a:r>
              <a:endParaRPr lang="da-DK" altLang="zh-CN" sz="2800" b="1">
                <a:latin typeface="Times" charset="0"/>
                <a:ea typeface="宋体" charset="-122"/>
              </a:endParaRPr>
            </a:p>
          </p:txBody>
        </p:sp>
        <p:sp>
          <p:nvSpPr>
            <p:cNvPr id="36905" name="Rectangle 27"/>
            <p:cNvSpPr>
              <a:spLocks noChangeArrowheads="1"/>
            </p:cNvSpPr>
            <p:nvPr/>
          </p:nvSpPr>
          <p:spPr bwMode="auto">
            <a:xfrm>
              <a:off x="4419" y="1306"/>
              <a:ext cx="774" cy="2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36906" name="Rectangle 28"/>
            <p:cNvSpPr>
              <a:spLocks noChangeArrowheads="1"/>
            </p:cNvSpPr>
            <p:nvPr/>
          </p:nvSpPr>
          <p:spPr bwMode="auto">
            <a:xfrm>
              <a:off x="4419" y="1306"/>
              <a:ext cx="59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da-DK" altLang="zh-CN" sz="1700" i="1">
                  <a:latin typeface="Helvetica" charset="0"/>
                  <a:ea typeface="宋体" charset="-122"/>
                </a:rPr>
                <a:t>INTxDATA</a:t>
              </a:r>
              <a:endParaRPr lang="da-DK" altLang="zh-CN" sz="2800" b="1">
                <a:latin typeface="Times" charset="0"/>
                <a:ea typeface="宋体" charset="-122"/>
              </a:endParaRPr>
            </a:p>
          </p:txBody>
        </p:sp>
        <p:sp>
          <p:nvSpPr>
            <p:cNvPr id="36907" name="Line 29"/>
            <p:cNvSpPr>
              <a:spLocks noChangeShapeType="1"/>
            </p:cNvSpPr>
            <p:nvPr/>
          </p:nvSpPr>
          <p:spPr bwMode="auto">
            <a:xfrm>
              <a:off x="1835" y="1755"/>
              <a:ext cx="604" cy="1"/>
            </a:xfrm>
            <a:prstGeom prst="line">
              <a:avLst/>
            </a:prstGeom>
            <a:noFill/>
            <a:ln w="49213">
              <a:solidFill>
                <a:srgbClr val="FF555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8" name="Line 30"/>
            <p:cNvSpPr>
              <a:spLocks noChangeShapeType="1"/>
            </p:cNvSpPr>
            <p:nvPr/>
          </p:nvSpPr>
          <p:spPr bwMode="auto">
            <a:xfrm>
              <a:off x="2439" y="1755"/>
              <a:ext cx="1" cy="61"/>
            </a:xfrm>
            <a:prstGeom prst="line">
              <a:avLst/>
            </a:prstGeom>
            <a:noFill/>
            <a:ln w="49213">
              <a:solidFill>
                <a:srgbClr val="FF555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9" name="Line 31"/>
            <p:cNvSpPr>
              <a:spLocks noChangeShapeType="1"/>
            </p:cNvSpPr>
            <p:nvPr/>
          </p:nvSpPr>
          <p:spPr bwMode="auto">
            <a:xfrm flipV="1">
              <a:off x="2439" y="1755"/>
              <a:ext cx="123" cy="61"/>
            </a:xfrm>
            <a:prstGeom prst="line">
              <a:avLst/>
            </a:prstGeom>
            <a:noFill/>
            <a:ln w="49213">
              <a:solidFill>
                <a:srgbClr val="FF555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0" name="Line 32"/>
            <p:cNvSpPr>
              <a:spLocks noChangeShapeType="1"/>
            </p:cNvSpPr>
            <p:nvPr/>
          </p:nvSpPr>
          <p:spPr bwMode="auto">
            <a:xfrm flipH="1" flipV="1">
              <a:off x="2439" y="1693"/>
              <a:ext cx="123" cy="62"/>
            </a:xfrm>
            <a:prstGeom prst="line">
              <a:avLst/>
            </a:prstGeom>
            <a:noFill/>
            <a:ln w="49213">
              <a:solidFill>
                <a:srgbClr val="FF555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1" name="Line 33"/>
            <p:cNvSpPr>
              <a:spLocks noChangeShapeType="1"/>
            </p:cNvSpPr>
            <p:nvPr/>
          </p:nvSpPr>
          <p:spPr bwMode="auto">
            <a:xfrm>
              <a:off x="2439" y="1693"/>
              <a:ext cx="1" cy="62"/>
            </a:xfrm>
            <a:prstGeom prst="line">
              <a:avLst/>
            </a:prstGeom>
            <a:noFill/>
            <a:ln w="49213">
              <a:solidFill>
                <a:srgbClr val="FF555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2" name="Line 34"/>
            <p:cNvSpPr>
              <a:spLocks noChangeShapeType="1"/>
            </p:cNvSpPr>
            <p:nvPr/>
          </p:nvSpPr>
          <p:spPr bwMode="auto">
            <a:xfrm flipH="1">
              <a:off x="1835" y="1755"/>
              <a:ext cx="604" cy="1"/>
            </a:xfrm>
            <a:prstGeom prst="line">
              <a:avLst/>
            </a:prstGeom>
            <a:noFill/>
            <a:ln w="49213">
              <a:solidFill>
                <a:srgbClr val="FF555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3" name="Freeform 35"/>
            <p:cNvSpPr>
              <a:spLocks/>
            </p:cNvSpPr>
            <p:nvPr/>
          </p:nvSpPr>
          <p:spPr bwMode="auto">
            <a:xfrm>
              <a:off x="1835" y="1693"/>
              <a:ext cx="727" cy="123"/>
            </a:xfrm>
            <a:custGeom>
              <a:avLst/>
              <a:gdLst>
                <a:gd name="T0" fmla="*/ 0 w 727"/>
                <a:gd name="T1" fmla="*/ 62 h 123"/>
                <a:gd name="T2" fmla="*/ 604 w 727"/>
                <a:gd name="T3" fmla="*/ 62 h 123"/>
                <a:gd name="T4" fmla="*/ 604 w 727"/>
                <a:gd name="T5" fmla="*/ 123 h 123"/>
                <a:gd name="T6" fmla="*/ 727 w 727"/>
                <a:gd name="T7" fmla="*/ 62 h 123"/>
                <a:gd name="T8" fmla="*/ 604 w 727"/>
                <a:gd name="T9" fmla="*/ 0 h 123"/>
                <a:gd name="T10" fmla="*/ 604 w 727"/>
                <a:gd name="T11" fmla="*/ 62 h 123"/>
                <a:gd name="T12" fmla="*/ 0 w 727"/>
                <a:gd name="T13" fmla="*/ 62 h 1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7"/>
                <a:gd name="T22" fmla="*/ 0 h 123"/>
                <a:gd name="T23" fmla="*/ 727 w 727"/>
                <a:gd name="T24" fmla="*/ 123 h 1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7" h="123">
                  <a:moveTo>
                    <a:pt x="0" y="62"/>
                  </a:moveTo>
                  <a:lnTo>
                    <a:pt x="604" y="62"/>
                  </a:lnTo>
                  <a:lnTo>
                    <a:pt x="604" y="123"/>
                  </a:lnTo>
                  <a:lnTo>
                    <a:pt x="727" y="62"/>
                  </a:lnTo>
                  <a:lnTo>
                    <a:pt x="604" y="0"/>
                  </a:lnTo>
                  <a:lnTo>
                    <a:pt x="604" y="62"/>
                  </a:lnTo>
                  <a:lnTo>
                    <a:pt x="0" y="62"/>
                  </a:lnTo>
                  <a:close/>
                </a:path>
              </a:pathLst>
            </a:custGeom>
            <a:noFill/>
            <a:ln w="49213">
              <a:solidFill>
                <a:srgbClr val="FF555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4" name="Freeform 36"/>
            <p:cNvSpPr>
              <a:spLocks/>
            </p:cNvSpPr>
            <p:nvPr/>
          </p:nvSpPr>
          <p:spPr bwMode="auto">
            <a:xfrm>
              <a:off x="1820" y="1677"/>
              <a:ext cx="727" cy="124"/>
            </a:xfrm>
            <a:custGeom>
              <a:avLst/>
              <a:gdLst>
                <a:gd name="T0" fmla="*/ 0 w 727"/>
                <a:gd name="T1" fmla="*/ 62 h 124"/>
                <a:gd name="T2" fmla="*/ 603 w 727"/>
                <a:gd name="T3" fmla="*/ 62 h 124"/>
                <a:gd name="T4" fmla="*/ 603 w 727"/>
                <a:gd name="T5" fmla="*/ 124 h 124"/>
                <a:gd name="T6" fmla="*/ 727 w 727"/>
                <a:gd name="T7" fmla="*/ 62 h 124"/>
                <a:gd name="T8" fmla="*/ 603 w 727"/>
                <a:gd name="T9" fmla="*/ 0 h 124"/>
                <a:gd name="T10" fmla="*/ 603 w 727"/>
                <a:gd name="T11" fmla="*/ 62 h 124"/>
                <a:gd name="T12" fmla="*/ 0 w 727"/>
                <a:gd name="T13" fmla="*/ 62 h 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7"/>
                <a:gd name="T22" fmla="*/ 0 h 124"/>
                <a:gd name="T23" fmla="*/ 727 w 727"/>
                <a:gd name="T24" fmla="*/ 124 h 1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7" h="124">
                  <a:moveTo>
                    <a:pt x="0" y="62"/>
                  </a:moveTo>
                  <a:lnTo>
                    <a:pt x="603" y="62"/>
                  </a:lnTo>
                  <a:lnTo>
                    <a:pt x="603" y="124"/>
                  </a:lnTo>
                  <a:lnTo>
                    <a:pt x="727" y="62"/>
                  </a:lnTo>
                  <a:lnTo>
                    <a:pt x="603" y="0"/>
                  </a:lnTo>
                  <a:lnTo>
                    <a:pt x="603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F555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5" name="Rectangle 37"/>
            <p:cNvSpPr>
              <a:spLocks noChangeArrowheads="1"/>
            </p:cNvSpPr>
            <p:nvPr/>
          </p:nvSpPr>
          <p:spPr bwMode="auto">
            <a:xfrm>
              <a:off x="1943" y="1507"/>
              <a:ext cx="25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700" noProof="1">
                  <a:latin typeface="Helvetica" charset="0"/>
                </a:rPr>
                <a:t>(n,p)</a:t>
              </a:r>
              <a:endParaRPr lang="en-US" altLang="zh-CN" sz="2800" b="1" noProof="1">
                <a:latin typeface="Times" charset="0"/>
              </a:endParaRPr>
            </a:p>
          </p:txBody>
        </p:sp>
        <p:sp>
          <p:nvSpPr>
            <p:cNvPr id="36916" name="Line 38"/>
            <p:cNvSpPr>
              <a:spLocks noChangeShapeType="1"/>
            </p:cNvSpPr>
            <p:nvPr/>
          </p:nvSpPr>
          <p:spPr bwMode="auto">
            <a:xfrm>
              <a:off x="3537" y="1755"/>
              <a:ext cx="960" cy="1"/>
            </a:xfrm>
            <a:prstGeom prst="line">
              <a:avLst/>
            </a:prstGeom>
            <a:noFill/>
            <a:ln w="49213">
              <a:solidFill>
                <a:srgbClr val="FF555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7" name="Line 39"/>
            <p:cNvSpPr>
              <a:spLocks noChangeShapeType="1"/>
            </p:cNvSpPr>
            <p:nvPr/>
          </p:nvSpPr>
          <p:spPr bwMode="auto">
            <a:xfrm>
              <a:off x="4497" y="1755"/>
              <a:ext cx="1" cy="61"/>
            </a:xfrm>
            <a:prstGeom prst="line">
              <a:avLst/>
            </a:prstGeom>
            <a:noFill/>
            <a:ln w="49213">
              <a:solidFill>
                <a:srgbClr val="FF555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8" name="Line 40"/>
            <p:cNvSpPr>
              <a:spLocks noChangeShapeType="1"/>
            </p:cNvSpPr>
            <p:nvPr/>
          </p:nvSpPr>
          <p:spPr bwMode="auto">
            <a:xfrm flipV="1">
              <a:off x="4497" y="1755"/>
              <a:ext cx="123" cy="61"/>
            </a:xfrm>
            <a:prstGeom prst="line">
              <a:avLst/>
            </a:prstGeom>
            <a:noFill/>
            <a:ln w="49213">
              <a:solidFill>
                <a:srgbClr val="FF555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9" name="Line 41"/>
            <p:cNvSpPr>
              <a:spLocks noChangeShapeType="1"/>
            </p:cNvSpPr>
            <p:nvPr/>
          </p:nvSpPr>
          <p:spPr bwMode="auto">
            <a:xfrm flipH="1" flipV="1">
              <a:off x="4497" y="1693"/>
              <a:ext cx="123" cy="62"/>
            </a:xfrm>
            <a:prstGeom prst="line">
              <a:avLst/>
            </a:prstGeom>
            <a:noFill/>
            <a:ln w="49213">
              <a:solidFill>
                <a:srgbClr val="FF555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0" name="Line 42"/>
            <p:cNvSpPr>
              <a:spLocks noChangeShapeType="1"/>
            </p:cNvSpPr>
            <p:nvPr/>
          </p:nvSpPr>
          <p:spPr bwMode="auto">
            <a:xfrm>
              <a:off x="4497" y="1693"/>
              <a:ext cx="1" cy="62"/>
            </a:xfrm>
            <a:prstGeom prst="line">
              <a:avLst/>
            </a:prstGeom>
            <a:noFill/>
            <a:ln w="49213">
              <a:solidFill>
                <a:srgbClr val="FF555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1" name="Line 43"/>
            <p:cNvSpPr>
              <a:spLocks noChangeShapeType="1"/>
            </p:cNvSpPr>
            <p:nvPr/>
          </p:nvSpPr>
          <p:spPr bwMode="auto">
            <a:xfrm flipH="1">
              <a:off x="3537" y="1755"/>
              <a:ext cx="960" cy="1"/>
            </a:xfrm>
            <a:prstGeom prst="line">
              <a:avLst/>
            </a:prstGeom>
            <a:noFill/>
            <a:ln w="49213">
              <a:solidFill>
                <a:srgbClr val="FF555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2" name="Freeform 44"/>
            <p:cNvSpPr>
              <a:spLocks/>
            </p:cNvSpPr>
            <p:nvPr/>
          </p:nvSpPr>
          <p:spPr bwMode="auto">
            <a:xfrm>
              <a:off x="3537" y="1693"/>
              <a:ext cx="1083" cy="123"/>
            </a:xfrm>
            <a:custGeom>
              <a:avLst/>
              <a:gdLst>
                <a:gd name="T0" fmla="*/ 0 w 1083"/>
                <a:gd name="T1" fmla="*/ 62 h 123"/>
                <a:gd name="T2" fmla="*/ 960 w 1083"/>
                <a:gd name="T3" fmla="*/ 62 h 123"/>
                <a:gd name="T4" fmla="*/ 960 w 1083"/>
                <a:gd name="T5" fmla="*/ 123 h 123"/>
                <a:gd name="T6" fmla="*/ 1083 w 1083"/>
                <a:gd name="T7" fmla="*/ 62 h 123"/>
                <a:gd name="T8" fmla="*/ 960 w 1083"/>
                <a:gd name="T9" fmla="*/ 0 h 123"/>
                <a:gd name="T10" fmla="*/ 960 w 1083"/>
                <a:gd name="T11" fmla="*/ 62 h 123"/>
                <a:gd name="T12" fmla="*/ 0 w 1083"/>
                <a:gd name="T13" fmla="*/ 62 h 1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3"/>
                <a:gd name="T22" fmla="*/ 0 h 123"/>
                <a:gd name="T23" fmla="*/ 1083 w 1083"/>
                <a:gd name="T24" fmla="*/ 123 h 1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3" h="123">
                  <a:moveTo>
                    <a:pt x="0" y="62"/>
                  </a:moveTo>
                  <a:lnTo>
                    <a:pt x="960" y="62"/>
                  </a:lnTo>
                  <a:lnTo>
                    <a:pt x="960" y="123"/>
                  </a:lnTo>
                  <a:lnTo>
                    <a:pt x="1083" y="62"/>
                  </a:lnTo>
                  <a:lnTo>
                    <a:pt x="960" y="0"/>
                  </a:lnTo>
                  <a:lnTo>
                    <a:pt x="960" y="62"/>
                  </a:lnTo>
                  <a:lnTo>
                    <a:pt x="0" y="62"/>
                  </a:lnTo>
                  <a:close/>
                </a:path>
              </a:pathLst>
            </a:custGeom>
            <a:noFill/>
            <a:ln w="49213">
              <a:solidFill>
                <a:srgbClr val="FF555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3" name="Freeform 45"/>
            <p:cNvSpPr>
              <a:spLocks/>
            </p:cNvSpPr>
            <p:nvPr/>
          </p:nvSpPr>
          <p:spPr bwMode="auto">
            <a:xfrm>
              <a:off x="3522" y="1677"/>
              <a:ext cx="1083" cy="124"/>
            </a:xfrm>
            <a:custGeom>
              <a:avLst/>
              <a:gdLst>
                <a:gd name="T0" fmla="*/ 0 w 1083"/>
                <a:gd name="T1" fmla="*/ 62 h 124"/>
                <a:gd name="T2" fmla="*/ 959 w 1083"/>
                <a:gd name="T3" fmla="*/ 62 h 124"/>
                <a:gd name="T4" fmla="*/ 959 w 1083"/>
                <a:gd name="T5" fmla="*/ 124 h 124"/>
                <a:gd name="T6" fmla="*/ 1083 w 1083"/>
                <a:gd name="T7" fmla="*/ 62 h 124"/>
                <a:gd name="T8" fmla="*/ 959 w 1083"/>
                <a:gd name="T9" fmla="*/ 0 h 124"/>
                <a:gd name="T10" fmla="*/ 959 w 1083"/>
                <a:gd name="T11" fmla="*/ 62 h 124"/>
                <a:gd name="T12" fmla="*/ 0 w 1083"/>
                <a:gd name="T13" fmla="*/ 62 h 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3"/>
                <a:gd name="T22" fmla="*/ 0 h 124"/>
                <a:gd name="T23" fmla="*/ 1083 w 1083"/>
                <a:gd name="T24" fmla="*/ 124 h 1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3" h="124">
                  <a:moveTo>
                    <a:pt x="0" y="62"/>
                  </a:moveTo>
                  <a:lnTo>
                    <a:pt x="959" y="62"/>
                  </a:lnTo>
                  <a:lnTo>
                    <a:pt x="959" y="124"/>
                  </a:lnTo>
                  <a:lnTo>
                    <a:pt x="1083" y="62"/>
                  </a:lnTo>
                  <a:lnTo>
                    <a:pt x="959" y="0"/>
                  </a:lnTo>
                  <a:lnTo>
                    <a:pt x="959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F555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4" name="Rectangle 46"/>
            <p:cNvSpPr>
              <a:spLocks noChangeArrowheads="1"/>
            </p:cNvSpPr>
            <p:nvPr/>
          </p:nvSpPr>
          <p:spPr bwMode="auto">
            <a:xfrm>
              <a:off x="3553" y="1167"/>
              <a:ext cx="51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700" noProof="1">
                  <a:latin typeface="Helvetica" charset="0"/>
                </a:rPr>
                <a:t>if Ok(s,r) </a:t>
              </a:r>
              <a:endParaRPr lang="en-US" altLang="zh-CN" sz="2800" b="1" noProof="1">
                <a:latin typeface="Times" charset="0"/>
              </a:endParaRPr>
            </a:p>
          </p:txBody>
        </p:sp>
        <p:sp>
          <p:nvSpPr>
            <p:cNvPr id="36925" name="Rectangle 47"/>
            <p:cNvSpPr>
              <a:spLocks noChangeArrowheads="1"/>
            </p:cNvSpPr>
            <p:nvPr/>
          </p:nvSpPr>
          <p:spPr bwMode="auto">
            <a:xfrm>
              <a:off x="3553" y="1337"/>
              <a:ext cx="68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700" noProof="1">
                  <a:latin typeface="Helvetica" charset="0"/>
                </a:rPr>
                <a:t>then 1`(n,p) </a:t>
              </a:r>
              <a:endParaRPr lang="en-US" altLang="zh-CN" sz="2800" b="1" noProof="1">
                <a:latin typeface="Times" charset="0"/>
              </a:endParaRPr>
            </a:p>
          </p:txBody>
        </p:sp>
        <p:sp>
          <p:nvSpPr>
            <p:cNvPr id="36926" name="Rectangle 48"/>
            <p:cNvSpPr>
              <a:spLocks noChangeArrowheads="1"/>
            </p:cNvSpPr>
            <p:nvPr/>
          </p:nvSpPr>
          <p:spPr bwMode="auto">
            <a:xfrm>
              <a:off x="3553" y="1507"/>
              <a:ext cx="60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700" noProof="1">
                  <a:latin typeface="Helvetica" charset="0"/>
                </a:rPr>
                <a:t>else empty</a:t>
              </a:r>
              <a:endParaRPr lang="en-US" altLang="zh-CN" sz="2800" b="1" noProof="1">
                <a:latin typeface="Times" charset="0"/>
              </a:endParaRPr>
            </a:p>
          </p:txBody>
        </p:sp>
        <p:sp>
          <p:nvSpPr>
            <p:cNvPr id="36927" name="Line 49"/>
            <p:cNvSpPr>
              <a:spLocks noChangeShapeType="1"/>
            </p:cNvSpPr>
            <p:nvPr/>
          </p:nvSpPr>
          <p:spPr bwMode="auto">
            <a:xfrm>
              <a:off x="3027" y="2188"/>
              <a:ext cx="1" cy="186"/>
            </a:xfrm>
            <a:prstGeom prst="line">
              <a:avLst/>
            </a:prstGeom>
            <a:noFill/>
            <a:ln w="23813">
              <a:solidFill>
                <a:srgbClr val="FF555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8" name="Line 50"/>
            <p:cNvSpPr>
              <a:spLocks noChangeShapeType="1"/>
            </p:cNvSpPr>
            <p:nvPr/>
          </p:nvSpPr>
          <p:spPr bwMode="auto">
            <a:xfrm flipH="1">
              <a:off x="2965" y="2374"/>
              <a:ext cx="62" cy="1"/>
            </a:xfrm>
            <a:prstGeom prst="line">
              <a:avLst/>
            </a:prstGeom>
            <a:noFill/>
            <a:ln w="23813">
              <a:solidFill>
                <a:srgbClr val="FF555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9" name="Line 51"/>
            <p:cNvSpPr>
              <a:spLocks noChangeShapeType="1"/>
            </p:cNvSpPr>
            <p:nvPr/>
          </p:nvSpPr>
          <p:spPr bwMode="auto">
            <a:xfrm>
              <a:off x="2965" y="2374"/>
              <a:ext cx="62" cy="154"/>
            </a:xfrm>
            <a:prstGeom prst="line">
              <a:avLst/>
            </a:prstGeom>
            <a:noFill/>
            <a:ln w="23813">
              <a:solidFill>
                <a:srgbClr val="FF555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0" name="Line 52"/>
            <p:cNvSpPr>
              <a:spLocks noChangeShapeType="1"/>
            </p:cNvSpPr>
            <p:nvPr/>
          </p:nvSpPr>
          <p:spPr bwMode="auto">
            <a:xfrm flipV="1">
              <a:off x="3027" y="2374"/>
              <a:ext cx="61" cy="154"/>
            </a:xfrm>
            <a:prstGeom prst="line">
              <a:avLst/>
            </a:prstGeom>
            <a:noFill/>
            <a:ln w="23813">
              <a:solidFill>
                <a:srgbClr val="FF555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1" name="Line 53"/>
            <p:cNvSpPr>
              <a:spLocks noChangeShapeType="1"/>
            </p:cNvSpPr>
            <p:nvPr/>
          </p:nvSpPr>
          <p:spPr bwMode="auto">
            <a:xfrm flipH="1">
              <a:off x="3027" y="2374"/>
              <a:ext cx="61" cy="1"/>
            </a:xfrm>
            <a:prstGeom prst="line">
              <a:avLst/>
            </a:prstGeom>
            <a:noFill/>
            <a:ln w="23813">
              <a:solidFill>
                <a:srgbClr val="FF555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2" name="Line 54"/>
            <p:cNvSpPr>
              <a:spLocks noChangeShapeType="1"/>
            </p:cNvSpPr>
            <p:nvPr/>
          </p:nvSpPr>
          <p:spPr bwMode="auto">
            <a:xfrm flipV="1">
              <a:off x="3027" y="2188"/>
              <a:ext cx="1" cy="186"/>
            </a:xfrm>
            <a:prstGeom prst="line">
              <a:avLst/>
            </a:prstGeom>
            <a:noFill/>
            <a:ln w="23813">
              <a:solidFill>
                <a:srgbClr val="FF555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3" name="Line 55"/>
            <p:cNvSpPr>
              <a:spLocks noChangeShapeType="1"/>
            </p:cNvSpPr>
            <p:nvPr/>
          </p:nvSpPr>
          <p:spPr bwMode="auto">
            <a:xfrm>
              <a:off x="3027" y="2188"/>
              <a:ext cx="61" cy="1"/>
            </a:xfrm>
            <a:prstGeom prst="line">
              <a:avLst/>
            </a:prstGeom>
            <a:noFill/>
            <a:ln w="23813">
              <a:solidFill>
                <a:srgbClr val="FF555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4" name="Line 56"/>
            <p:cNvSpPr>
              <a:spLocks noChangeShapeType="1"/>
            </p:cNvSpPr>
            <p:nvPr/>
          </p:nvSpPr>
          <p:spPr bwMode="auto">
            <a:xfrm flipH="1" flipV="1">
              <a:off x="3027" y="2033"/>
              <a:ext cx="61" cy="155"/>
            </a:xfrm>
            <a:prstGeom prst="line">
              <a:avLst/>
            </a:prstGeom>
            <a:noFill/>
            <a:ln w="23813">
              <a:solidFill>
                <a:srgbClr val="FF555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5" name="Line 57"/>
            <p:cNvSpPr>
              <a:spLocks noChangeShapeType="1"/>
            </p:cNvSpPr>
            <p:nvPr/>
          </p:nvSpPr>
          <p:spPr bwMode="auto">
            <a:xfrm flipH="1">
              <a:off x="2965" y="2033"/>
              <a:ext cx="62" cy="155"/>
            </a:xfrm>
            <a:prstGeom prst="line">
              <a:avLst/>
            </a:prstGeom>
            <a:noFill/>
            <a:ln w="23813">
              <a:solidFill>
                <a:srgbClr val="FF555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6" name="Line 58"/>
            <p:cNvSpPr>
              <a:spLocks noChangeShapeType="1"/>
            </p:cNvSpPr>
            <p:nvPr/>
          </p:nvSpPr>
          <p:spPr bwMode="auto">
            <a:xfrm>
              <a:off x="2965" y="2188"/>
              <a:ext cx="62" cy="1"/>
            </a:xfrm>
            <a:prstGeom prst="line">
              <a:avLst/>
            </a:prstGeom>
            <a:noFill/>
            <a:ln w="23813">
              <a:solidFill>
                <a:srgbClr val="FF555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7" name="Freeform 59"/>
            <p:cNvSpPr>
              <a:spLocks/>
            </p:cNvSpPr>
            <p:nvPr/>
          </p:nvSpPr>
          <p:spPr bwMode="auto">
            <a:xfrm>
              <a:off x="2965" y="2033"/>
              <a:ext cx="123" cy="495"/>
            </a:xfrm>
            <a:custGeom>
              <a:avLst/>
              <a:gdLst>
                <a:gd name="T0" fmla="*/ 62 w 123"/>
                <a:gd name="T1" fmla="*/ 155 h 495"/>
                <a:gd name="T2" fmla="*/ 62 w 123"/>
                <a:gd name="T3" fmla="*/ 341 h 495"/>
                <a:gd name="T4" fmla="*/ 0 w 123"/>
                <a:gd name="T5" fmla="*/ 341 h 495"/>
                <a:gd name="T6" fmla="*/ 62 w 123"/>
                <a:gd name="T7" fmla="*/ 495 h 495"/>
                <a:gd name="T8" fmla="*/ 123 w 123"/>
                <a:gd name="T9" fmla="*/ 341 h 495"/>
                <a:gd name="T10" fmla="*/ 62 w 123"/>
                <a:gd name="T11" fmla="*/ 341 h 495"/>
                <a:gd name="T12" fmla="*/ 62 w 123"/>
                <a:gd name="T13" fmla="*/ 155 h 495"/>
                <a:gd name="T14" fmla="*/ 123 w 123"/>
                <a:gd name="T15" fmla="*/ 155 h 495"/>
                <a:gd name="T16" fmla="*/ 62 w 123"/>
                <a:gd name="T17" fmla="*/ 0 h 495"/>
                <a:gd name="T18" fmla="*/ 0 w 123"/>
                <a:gd name="T19" fmla="*/ 155 h 495"/>
                <a:gd name="T20" fmla="*/ 62 w 123"/>
                <a:gd name="T21" fmla="*/ 155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3"/>
                <a:gd name="T34" fmla="*/ 0 h 495"/>
                <a:gd name="T35" fmla="*/ 123 w 123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3" h="495">
                  <a:moveTo>
                    <a:pt x="62" y="155"/>
                  </a:moveTo>
                  <a:lnTo>
                    <a:pt x="62" y="341"/>
                  </a:lnTo>
                  <a:lnTo>
                    <a:pt x="0" y="341"/>
                  </a:lnTo>
                  <a:lnTo>
                    <a:pt x="62" y="495"/>
                  </a:lnTo>
                  <a:lnTo>
                    <a:pt x="123" y="341"/>
                  </a:lnTo>
                  <a:lnTo>
                    <a:pt x="62" y="341"/>
                  </a:lnTo>
                  <a:lnTo>
                    <a:pt x="62" y="155"/>
                  </a:lnTo>
                  <a:lnTo>
                    <a:pt x="123" y="155"/>
                  </a:lnTo>
                  <a:lnTo>
                    <a:pt x="62" y="0"/>
                  </a:lnTo>
                  <a:lnTo>
                    <a:pt x="0" y="155"/>
                  </a:lnTo>
                  <a:lnTo>
                    <a:pt x="62" y="155"/>
                  </a:lnTo>
                  <a:close/>
                </a:path>
              </a:pathLst>
            </a:custGeom>
            <a:noFill/>
            <a:ln w="23813">
              <a:solidFill>
                <a:srgbClr val="FF555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8" name="Freeform 60"/>
            <p:cNvSpPr>
              <a:spLocks/>
            </p:cNvSpPr>
            <p:nvPr/>
          </p:nvSpPr>
          <p:spPr bwMode="auto">
            <a:xfrm>
              <a:off x="2965" y="2033"/>
              <a:ext cx="123" cy="495"/>
            </a:xfrm>
            <a:custGeom>
              <a:avLst/>
              <a:gdLst>
                <a:gd name="T0" fmla="*/ 62 w 123"/>
                <a:gd name="T1" fmla="*/ 155 h 495"/>
                <a:gd name="T2" fmla="*/ 62 w 123"/>
                <a:gd name="T3" fmla="*/ 341 h 495"/>
                <a:gd name="T4" fmla="*/ 0 w 123"/>
                <a:gd name="T5" fmla="*/ 341 h 495"/>
                <a:gd name="T6" fmla="*/ 62 w 123"/>
                <a:gd name="T7" fmla="*/ 495 h 495"/>
                <a:gd name="T8" fmla="*/ 123 w 123"/>
                <a:gd name="T9" fmla="*/ 341 h 495"/>
                <a:gd name="T10" fmla="*/ 62 w 123"/>
                <a:gd name="T11" fmla="*/ 341 h 495"/>
                <a:gd name="T12" fmla="*/ 62 w 123"/>
                <a:gd name="T13" fmla="*/ 155 h 495"/>
                <a:gd name="T14" fmla="*/ 123 w 123"/>
                <a:gd name="T15" fmla="*/ 155 h 495"/>
                <a:gd name="T16" fmla="*/ 62 w 123"/>
                <a:gd name="T17" fmla="*/ 0 h 495"/>
                <a:gd name="T18" fmla="*/ 0 w 123"/>
                <a:gd name="T19" fmla="*/ 155 h 495"/>
                <a:gd name="T20" fmla="*/ 62 w 123"/>
                <a:gd name="T21" fmla="*/ 155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3"/>
                <a:gd name="T34" fmla="*/ 0 h 495"/>
                <a:gd name="T35" fmla="*/ 123 w 123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3" h="495">
                  <a:moveTo>
                    <a:pt x="62" y="155"/>
                  </a:moveTo>
                  <a:lnTo>
                    <a:pt x="62" y="341"/>
                  </a:lnTo>
                  <a:lnTo>
                    <a:pt x="0" y="341"/>
                  </a:lnTo>
                  <a:lnTo>
                    <a:pt x="62" y="495"/>
                  </a:lnTo>
                  <a:lnTo>
                    <a:pt x="123" y="341"/>
                  </a:lnTo>
                  <a:lnTo>
                    <a:pt x="62" y="341"/>
                  </a:lnTo>
                  <a:lnTo>
                    <a:pt x="62" y="155"/>
                  </a:lnTo>
                  <a:lnTo>
                    <a:pt x="123" y="155"/>
                  </a:lnTo>
                  <a:lnTo>
                    <a:pt x="62" y="0"/>
                  </a:lnTo>
                  <a:lnTo>
                    <a:pt x="0" y="155"/>
                  </a:lnTo>
                  <a:lnTo>
                    <a:pt x="62" y="155"/>
                  </a:lnTo>
                  <a:close/>
                </a:path>
              </a:pathLst>
            </a:custGeom>
            <a:solidFill>
              <a:srgbClr val="FF555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9" name="Rectangle 61"/>
            <p:cNvSpPr>
              <a:spLocks noChangeArrowheads="1"/>
            </p:cNvSpPr>
            <p:nvPr/>
          </p:nvSpPr>
          <p:spPr bwMode="auto">
            <a:xfrm>
              <a:off x="3073" y="2173"/>
              <a:ext cx="6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da-DK" altLang="zh-CN" sz="1700">
                  <a:latin typeface="Helvetica" charset="0"/>
                  <a:ea typeface="宋体" charset="-122"/>
                </a:rPr>
                <a:t>s</a:t>
              </a:r>
              <a:endParaRPr lang="da-DK" altLang="zh-CN" sz="2800" b="1">
                <a:latin typeface="Times" charset="0"/>
                <a:ea typeface="宋体" charset="-122"/>
              </a:endParaRPr>
            </a:p>
          </p:txBody>
        </p:sp>
      </p:grpSp>
      <p:sp>
        <p:nvSpPr>
          <p:cNvPr id="36868" name="Rectangle 62"/>
          <p:cNvSpPr>
            <a:spLocks noGrp="1" noChangeArrowheads="1"/>
          </p:cNvSpPr>
          <p:nvPr>
            <p:ph type="title"/>
          </p:nvPr>
        </p:nvSpPr>
        <p:spPr>
          <a:xfrm>
            <a:off x="685800" y="460375"/>
            <a:ext cx="6400800" cy="584200"/>
          </a:xfrm>
        </p:spPr>
        <p:txBody>
          <a:bodyPr/>
          <a:lstStyle/>
          <a:p>
            <a:pPr eaLnBrk="1" hangingPunct="1"/>
            <a:r>
              <a:rPr lang="en-GB" altLang="zh-CN" sz="2100" b="1">
                <a:ea typeface="宋体" charset="-122"/>
              </a:rPr>
              <a:t>Transmit packet</a:t>
            </a:r>
          </a:p>
        </p:txBody>
      </p:sp>
      <p:sp>
        <p:nvSpPr>
          <p:cNvPr id="36869" name="Rectangle 63"/>
          <p:cNvSpPr>
            <a:spLocks noChangeArrowheads="1"/>
          </p:cNvSpPr>
          <p:nvPr/>
        </p:nvSpPr>
        <p:spPr bwMode="auto">
          <a:xfrm>
            <a:off x="1905000" y="2743200"/>
            <a:ext cx="68580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533400" indent="-533400" eaLnBrk="0" hangingPunct="0">
              <a:lnSpc>
                <a:spcPct val="80000"/>
              </a:lnSpc>
              <a:spcBef>
                <a:spcPct val="4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</a:pPr>
            <a:endParaRPr kumimoji="1" lang="en-GB" altLang="zh-CN" sz="2200">
              <a:solidFill>
                <a:srgbClr val="006464"/>
              </a:solidFill>
              <a:ea typeface="宋体" charset="-122"/>
            </a:endParaRPr>
          </a:p>
          <a:p>
            <a:pPr marL="952500" lvl="1" indent="-495300" eaLnBrk="0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65000"/>
              <a:buFont typeface="Wingdings" pitchFamily="2" charset="2"/>
              <a:buNone/>
            </a:pPr>
            <a:r>
              <a:rPr kumimoji="1" lang="da-DK" altLang="zh-CN" sz="2000">
                <a:solidFill>
                  <a:srgbClr val="006464"/>
                </a:solidFill>
                <a:ea typeface="宋体" charset="-122"/>
              </a:rPr>
              <a:t>		</a:t>
            </a:r>
            <a:endParaRPr kumimoji="1" lang="en-GB" altLang="zh-CN" sz="2200">
              <a:solidFill>
                <a:srgbClr val="FF3300"/>
              </a:solidFill>
              <a:ea typeface="宋体" charset="-122"/>
            </a:endParaRPr>
          </a:p>
          <a:p>
            <a:pPr marL="533400" indent="-533400" eaLnBrk="0" hangingPunct="0">
              <a:lnSpc>
                <a:spcPct val="80000"/>
              </a:lnSpc>
              <a:spcBef>
                <a:spcPct val="4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</a:pPr>
            <a:endParaRPr kumimoji="1" lang="en-GB" altLang="zh-CN" sz="2200">
              <a:solidFill>
                <a:srgbClr val="006464"/>
              </a:solidFill>
              <a:ea typeface="宋体" charset="-122"/>
            </a:endParaRPr>
          </a:p>
          <a:p>
            <a:pPr marL="952500" lvl="1" indent="-495300" eaLnBrk="0" hangingPunct="0">
              <a:lnSpc>
                <a:spcPct val="80000"/>
              </a:lnSpc>
              <a:spcBef>
                <a:spcPct val="4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kumimoji="1" lang="en-GB" altLang="zh-CN" sz="2200">
              <a:solidFill>
                <a:srgbClr val="006464"/>
              </a:solidFill>
              <a:ea typeface="宋体" charset="-122"/>
            </a:endParaRPr>
          </a:p>
          <a:p>
            <a:pPr marL="533400" indent="-533400" eaLnBrk="0" hangingPunct="0">
              <a:lnSpc>
                <a:spcPct val="80000"/>
              </a:lnSpc>
              <a:spcBef>
                <a:spcPct val="4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</a:pPr>
            <a:endParaRPr kumimoji="1" lang="en-GB" altLang="zh-CN" sz="2200">
              <a:solidFill>
                <a:srgbClr val="006464"/>
              </a:solidFill>
              <a:ea typeface="宋体" charset="-122"/>
            </a:endParaRPr>
          </a:p>
          <a:p>
            <a:pPr marL="533400" indent="-533400" eaLnBrk="0" hangingPunct="0">
              <a:lnSpc>
                <a:spcPct val="80000"/>
              </a:lnSpc>
              <a:spcBef>
                <a:spcPct val="4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</a:pPr>
            <a:endParaRPr kumimoji="1" lang="en-US" altLang="zh-CN" sz="2200">
              <a:solidFill>
                <a:srgbClr val="006464"/>
              </a:solidFill>
              <a:ea typeface="宋体" charset="-122"/>
            </a:endParaRPr>
          </a:p>
          <a:p>
            <a:pPr marL="533400" indent="-533400" eaLnBrk="0" hangingPunct="0">
              <a:lnSpc>
                <a:spcPct val="80000"/>
              </a:lnSpc>
              <a:spcBef>
                <a:spcPct val="4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</a:pPr>
            <a:endParaRPr kumimoji="1" lang="en-GB" altLang="zh-CN" sz="2200">
              <a:solidFill>
                <a:srgbClr val="006464"/>
              </a:solidFill>
              <a:ea typeface="宋体" charset="-122"/>
            </a:endParaRPr>
          </a:p>
        </p:txBody>
      </p:sp>
      <p:sp>
        <p:nvSpPr>
          <p:cNvPr id="98368" name="Rectangle 64"/>
          <p:cNvSpPr>
            <a:spLocks noGrp="1" noChangeArrowheads="1"/>
          </p:cNvSpPr>
          <p:nvPr>
            <p:ph type="body" idx="1"/>
          </p:nvPr>
        </p:nvSpPr>
        <p:spPr>
          <a:xfrm>
            <a:off x="1905000" y="4724400"/>
            <a:ext cx="6477000" cy="1435100"/>
          </a:xfrm>
          <a:noFill/>
        </p:spPr>
        <p:txBody>
          <a:bodyPr lIns="92075" tIns="46038" rIns="92075" bIns="46038">
            <a:spAutoFit/>
          </a:bodyPr>
          <a:lstStyle/>
          <a:p>
            <a:pPr eaLnBrk="1" hangingPunct="1"/>
            <a:r>
              <a:rPr lang="en-GB" altLang="zh-CN" sz="2400" dirty="0">
                <a:ea typeface="宋体" charset="-122"/>
              </a:rPr>
              <a:t>All </a:t>
            </a:r>
            <a:r>
              <a:rPr lang="en-GB" altLang="zh-CN" sz="2400" i="1" dirty="0">
                <a:ea typeface="宋体" charset="-122"/>
              </a:rPr>
              <a:t>enabled bindings</a:t>
            </a:r>
            <a:r>
              <a:rPr lang="en-GB" altLang="zh-CN" sz="2400" dirty="0">
                <a:ea typeface="宋体" charset="-122"/>
              </a:rPr>
              <a:t> are on the form:</a:t>
            </a:r>
          </a:p>
          <a:p>
            <a:pPr lvl="1" eaLnBrk="1" hangingPunct="1"/>
            <a:r>
              <a:rPr lang="en-GB" altLang="zh-CN" sz="2100" dirty="0">
                <a:ea typeface="宋体" charset="-122"/>
              </a:rPr>
              <a:t>&lt;n=1,p= </a:t>
            </a:r>
            <a:r>
              <a:rPr lang="en-GB" altLang="zh-CN" sz="2100" noProof="1"/>
              <a:t>"Modellin",s=8,r=...&gt;</a:t>
            </a:r>
          </a:p>
          <a:p>
            <a:pPr lvl="1" eaLnBrk="1" hangingPunct="1">
              <a:spcBef>
                <a:spcPct val="85000"/>
              </a:spcBef>
            </a:pPr>
            <a:r>
              <a:rPr lang="en-GB" altLang="zh-CN" sz="2100" dirty="0">
                <a:ea typeface="宋体" charset="-122"/>
              </a:rPr>
              <a:t>where    r </a:t>
            </a:r>
            <a:r>
              <a:rPr lang="zh-CN" altLang="zh-CN" sz="2100" dirty="0">
                <a:ea typeface="宋体" charset="-122"/>
                <a:sym typeface="Symbol" pitchFamily="18" charset="2"/>
              </a:rPr>
              <a:t> </a:t>
            </a:r>
            <a:r>
              <a:rPr lang="zh-CN" altLang="en-US" sz="2100" dirty="0">
                <a:ea typeface="宋体" charset="-122"/>
                <a:sym typeface="Symbol" pitchFamily="18" charset="2"/>
              </a:rPr>
              <a:t> </a:t>
            </a:r>
            <a:r>
              <a:rPr lang="en-GB" altLang="zh-CN" sz="2100" dirty="0">
                <a:ea typeface="宋体" charset="-122"/>
              </a:rPr>
              <a:t>1. .10</a:t>
            </a:r>
          </a:p>
        </p:txBody>
      </p: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1371600" y="1773238"/>
            <a:ext cx="2286000" cy="1439862"/>
            <a:chOff x="864" y="1152"/>
            <a:chExt cx="1440" cy="864"/>
          </a:xfrm>
        </p:grpSpPr>
        <p:sp>
          <p:nvSpPr>
            <p:cNvPr id="36880" name="Rectangle 66"/>
            <p:cNvSpPr>
              <a:spLocks noChangeArrowheads="1"/>
            </p:cNvSpPr>
            <p:nvPr/>
          </p:nvSpPr>
          <p:spPr bwMode="auto">
            <a:xfrm>
              <a:off x="864" y="1728"/>
              <a:ext cx="1440" cy="288"/>
            </a:xfrm>
            <a:prstGeom prst="rect">
              <a:avLst/>
            </a:prstGeom>
            <a:noFill/>
            <a:ln w="57150">
              <a:solidFill>
                <a:srgbClr val="33CC33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GB" altLang="zh-CN" sz="2400">
                <a:latin typeface="Times" charset="0"/>
                <a:ea typeface="宋体" charset="-122"/>
              </a:endParaRPr>
            </a:p>
          </p:txBody>
        </p:sp>
        <p:sp>
          <p:nvSpPr>
            <p:cNvPr id="36881" name="Rectangle 67"/>
            <p:cNvSpPr>
              <a:spLocks noChangeArrowheads="1"/>
            </p:cNvSpPr>
            <p:nvPr/>
          </p:nvSpPr>
          <p:spPr bwMode="auto">
            <a:xfrm>
              <a:off x="1584" y="1152"/>
              <a:ext cx="432" cy="240"/>
            </a:xfrm>
            <a:prstGeom prst="rect">
              <a:avLst/>
            </a:prstGeom>
            <a:noFill/>
            <a:ln w="57150">
              <a:solidFill>
                <a:srgbClr val="33CC33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GB" altLang="zh-CN" sz="2400">
                <a:latin typeface="Times" charset="0"/>
                <a:ea typeface="宋体" charset="-122"/>
              </a:endParaRP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4495800" y="2971800"/>
            <a:ext cx="1371600" cy="1104900"/>
            <a:chOff x="2832" y="1872"/>
            <a:chExt cx="864" cy="720"/>
          </a:xfrm>
        </p:grpSpPr>
        <p:sp>
          <p:nvSpPr>
            <p:cNvPr id="36878" name="Rectangle 69"/>
            <p:cNvSpPr>
              <a:spLocks noChangeArrowheads="1"/>
            </p:cNvSpPr>
            <p:nvPr/>
          </p:nvSpPr>
          <p:spPr bwMode="auto">
            <a:xfrm>
              <a:off x="3072" y="2304"/>
              <a:ext cx="624" cy="288"/>
            </a:xfrm>
            <a:prstGeom prst="rect">
              <a:avLst/>
            </a:prstGeom>
            <a:noFill/>
            <a:ln w="57150">
              <a:solidFill>
                <a:srgbClr val="3399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GB" altLang="zh-CN" sz="2400">
                <a:latin typeface="Times" charset="0"/>
                <a:ea typeface="宋体" charset="-122"/>
              </a:endParaRPr>
            </a:p>
          </p:txBody>
        </p:sp>
        <p:sp>
          <p:nvSpPr>
            <p:cNvPr id="36879" name="Rectangle 70"/>
            <p:cNvSpPr>
              <a:spLocks noChangeArrowheads="1"/>
            </p:cNvSpPr>
            <p:nvPr/>
          </p:nvSpPr>
          <p:spPr bwMode="auto">
            <a:xfrm>
              <a:off x="2832" y="1872"/>
              <a:ext cx="192" cy="192"/>
            </a:xfrm>
            <a:prstGeom prst="rect">
              <a:avLst/>
            </a:prstGeom>
            <a:noFill/>
            <a:ln w="57150">
              <a:solidFill>
                <a:srgbClr val="3399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GB" altLang="zh-CN" sz="2400">
                <a:latin typeface="Times" charset="0"/>
                <a:ea typeface="宋体" charset="-122"/>
              </a:endParaRPr>
            </a:p>
          </p:txBody>
        </p:sp>
      </p:grpSp>
      <p:sp>
        <p:nvSpPr>
          <p:cNvPr id="98379" name="Rectangle 75"/>
          <p:cNvSpPr>
            <a:spLocks noChangeArrowheads="1"/>
          </p:cNvSpPr>
          <p:nvPr/>
        </p:nvSpPr>
        <p:spPr bwMode="auto">
          <a:xfrm>
            <a:off x="5995988" y="1268413"/>
            <a:ext cx="304800" cy="304800"/>
          </a:xfrm>
          <a:prstGeom prst="rect">
            <a:avLst/>
          </a:prstGeom>
          <a:noFill/>
          <a:ln w="5715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GB" altLang="zh-CN" sz="2400">
              <a:solidFill>
                <a:srgbClr val="FF00FF"/>
              </a:solidFill>
              <a:latin typeface="Times" charset="0"/>
              <a:ea typeface="宋体" charset="-122"/>
            </a:endParaRPr>
          </a:p>
        </p:txBody>
      </p:sp>
      <p:sp>
        <p:nvSpPr>
          <p:cNvPr id="98380" name="Text Box 76"/>
          <p:cNvSpPr txBox="1">
            <a:spLocks noChangeArrowheads="1"/>
          </p:cNvSpPr>
          <p:nvPr/>
        </p:nvSpPr>
        <p:spPr bwMode="auto">
          <a:xfrm>
            <a:off x="755650" y="3500438"/>
            <a:ext cx="1893888" cy="75882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a-DK" altLang="zh-CN" sz="2000" b="1">
                <a:ea typeface="宋体" charset="-122"/>
              </a:rPr>
              <a:t>n = 1,</a:t>
            </a:r>
          </a:p>
          <a:p>
            <a:r>
              <a:rPr lang="da-DK" altLang="zh-CN" sz="2000" b="1">
                <a:ea typeface="宋体" charset="-122"/>
              </a:rPr>
              <a:t>p = </a:t>
            </a:r>
            <a:r>
              <a:rPr kumimoji="1" lang="da-DK" altLang="zh-CN" sz="2000" noProof="1"/>
              <a:t>"</a:t>
            </a:r>
            <a:r>
              <a:rPr lang="da-DK" altLang="zh-CN" sz="2000" b="1" noProof="1"/>
              <a:t>Modellin</a:t>
            </a:r>
            <a:r>
              <a:rPr kumimoji="1" lang="da-DK" altLang="zh-CN" sz="2000" noProof="1"/>
              <a:t>"</a:t>
            </a:r>
          </a:p>
        </p:txBody>
      </p:sp>
      <p:sp>
        <p:nvSpPr>
          <p:cNvPr id="98381" name="Text Box 77"/>
          <p:cNvSpPr txBox="1">
            <a:spLocks noChangeArrowheads="1"/>
          </p:cNvSpPr>
          <p:nvPr/>
        </p:nvSpPr>
        <p:spPr bwMode="auto">
          <a:xfrm>
            <a:off x="5435600" y="2924175"/>
            <a:ext cx="811213" cy="45402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a-DK" altLang="zh-CN" sz="2000" b="1">
                <a:ea typeface="宋体" charset="-122"/>
              </a:rPr>
              <a:t>s = 8</a:t>
            </a:r>
            <a:endParaRPr kumimoji="1" lang="da-DK" altLang="zh-CN" sz="2000">
              <a:ea typeface="宋体" charset="-122"/>
            </a:endParaRPr>
          </a:p>
        </p:txBody>
      </p:sp>
      <p:sp>
        <p:nvSpPr>
          <p:cNvPr id="98382" name="Text Box 78"/>
          <p:cNvSpPr txBox="1">
            <a:spLocks noChangeArrowheads="1"/>
          </p:cNvSpPr>
          <p:nvPr/>
        </p:nvSpPr>
        <p:spPr bwMode="auto">
          <a:xfrm>
            <a:off x="6227763" y="620713"/>
            <a:ext cx="1282347" cy="40011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kumimoji="1" lang="en-GB" altLang="zh-CN" sz="2000" dirty="0">
                <a:solidFill>
                  <a:srgbClr val="006464"/>
                </a:solidFill>
                <a:ea typeface="宋体" charset="-122"/>
              </a:rPr>
              <a:t>R </a:t>
            </a:r>
            <a:r>
              <a:rPr kumimoji="1" lang="zh-CN" altLang="en-US" sz="2000" dirty="0">
                <a:solidFill>
                  <a:srgbClr val="006464"/>
                </a:solidFill>
                <a:ea typeface="宋体" charset="-122"/>
              </a:rPr>
              <a:t> </a:t>
            </a:r>
            <a:r>
              <a:rPr kumimoji="1" lang="zh-CN" altLang="zh-CN" sz="2000" dirty="0">
                <a:solidFill>
                  <a:srgbClr val="006464"/>
                </a:solidFill>
                <a:ea typeface="宋体" charset="-122"/>
                <a:sym typeface="Symbol" pitchFamily="18" charset="2"/>
              </a:rPr>
              <a:t> </a:t>
            </a:r>
            <a:r>
              <a:rPr kumimoji="1" lang="en-GB" altLang="zh-CN" sz="2000" dirty="0">
                <a:solidFill>
                  <a:srgbClr val="006464"/>
                </a:solidFill>
                <a:ea typeface="宋体" charset="-122"/>
              </a:rPr>
              <a:t>1. .10</a:t>
            </a:r>
            <a:endParaRPr kumimoji="1" lang="da-DK" altLang="zh-CN" sz="2000" dirty="0">
              <a:solidFill>
                <a:srgbClr val="006464"/>
              </a:solidFill>
              <a:ea typeface="宋体" charset="-122"/>
            </a:endParaRPr>
          </a:p>
        </p:txBody>
      </p:sp>
      <p:sp>
        <p:nvSpPr>
          <p:cNvPr id="77" name="灯片编号占位符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81BC-76ED-4D27-8FD5-62697932F82D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141904"/>
              </p:ext>
            </p:extLst>
          </p:nvPr>
        </p:nvGraphicFramePr>
        <p:xfrm>
          <a:off x="3780118" y="582411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4" imgW="127000" imgH="127000" progId="Equation.DSMT4">
                  <p:embed/>
                </p:oleObj>
              </mc:Choice>
              <mc:Fallback>
                <p:oleObj name="Equation" r:id="rId4" imgW="1270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80118" y="5824110"/>
                        <a:ext cx="304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624279"/>
              </p:ext>
            </p:extLst>
          </p:nvPr>
        </p:nvGraphicFramePr>
        <p:xfrm>
          <a:off x="6491431" y="67137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6" imgW="127000" imgH="127000" progId="Equation.DSMT4">
                  <p:embed/>
                </p:oleObj>
              </mc:Choice>
              <mc:Fallback>
                <p:oleObj name="Equation" r:id="rId6" imgW="1270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91431" y="671370"/>
                        <a:ext cx="304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1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8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8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1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8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8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68" grpId="0" build="p"/>
      <p:bldP spid="98379" grpId="0" animBg="1" autoUpdateAnimBg="0"/>
      <p:bldP spid="98380" grpId="0" animBg="1"/>
      <p:bldP spid="98381" grpId="0" animBg="1"/>
      <p:bldP spid="9838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593725"/>
            <a:ext cx="7162800" cy="487363"/>
          </a:xfrm>
        </p:spPr>
        <p:txBody>
          <a:bodyPr/>
          <a:lstStyle/>
          <a:p>
            <a:pPr eaLnBrk="1" hangingPunct="1"/>
            <a:r>
              <a:rPr lang="en-GB" altLang="zh-CN" sz="2100" b="1">
                <a:ea typeface="宋体" charset="-122"/>
              </a:rPr>
              <a:t>Loss of packets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30388"/>
            <a:ext cx="7162800" cy="4221162"/>
          </a:xfrm>
        </p:spPr>
        <p:txBody>
          <a:bodyPr/>
          <a:lstStyle/>
          <a:p>
            <a:pPr eaLnBrk="1" hangingPunct="1"/>
            <a:r>
              <a:rPr lang="en-GB" altLang="zh-CN" sz="2100" dirty="0">
                <a:ea typeface="宋体" charset="-122"/>
              </a:rPr>
              <a:t>The </a:t>
            </a:r>
            <a:r>
              <a:rPr lang="en-GB" altLang="zh-CN" sz="2100" i="1" dirty="0">
                <a:ea typeface="宋体" charset="-122"/>
              </a:rPr>
              <a:t>function</a:t>
            </a:r>
            <a:r>
              <a:rPr lang="en-GB" altLang="zh-CN" sz="2100" dirty="0">
                <a:ea typeface="宋体" charset="-122"/>
              </a:rPr>
              <a:t> </a:t>
            </a:r>
            <a:r>
              <a:rPr lang="en-GB" altLang="zh-CN" sz="2100" i="1" dirty="0">
                <a:ea typeface="宋体" charset="-122"/>
              </a:rPr>
              <a:t>Ok(</a:t>
            </a:r>
            <a:r>
              <a:rPr lang="en-GB" altLang="zh-CN" sz="2100" i="1" dirty="0" err="1">
                <a:ea typeface="宋体" charset="-122"/>
              </a:rPr>
              <a:t>s,r</a:t>
            </a:r>
            <a:r>
              <a:rPr lang="en-GB" altLang="zh-CN" sz="2100" i="1" dirty="0">
                <a:ea typeface="宋体" charset="-122"/>
              </a:rPr>
              <a:t>)</a:t>
            </a:r>
            <a:r>
              <a:rPr lang="en-GB" altLang="zh-CN" sz="2100" dirty="0">
                <a:ea typeface="宋体" charset="-122"/>
              </a:rPr>
              <a:t> checks whether </a:t>
            </a:r>
            <a:r>
              <a:rPr lang="en-GB" altLang="zh-CN" sz="2100" i="1" dirty="0">
                <a:ea typeface="宋体" charset="-122"/>
              </a:rPr>
              <a:t>r </a:t>
            </a:r>
            <a:r>
              <a:rPr lang="zh-CN" altLang="en-US" sz="2100" i="1" dirty="0">
                <a:ea typeface="宋体" charset="-122"/>
              </a:rPr>
              <a:t> </a:t>
            </a:r>
            <a:r>
              <a:rPr lang="zh-CN" altLang="zh-CN" sz="2100" b="1" i="1" dirty="0">
                <a:ea typeface="宋体" charset="-122"/>
                <a:sym typeface="Symbol" pitchFamily="18" charset="2"/>
              </a:rPr>
              <a:t> </a:t>
            </a:r>
            <a:r>
              <a:rPr lang="en-GB" altLang="zh-CN" sz="2100" i="1" dirty="0">
                <a:ea typeface="宋体" charset="-122"/>
              </a:rPr>
              <a:t> s.</a:t>
            </a:r>
          </a:p>
          <a:p>
            <a:pPr lvl="1" eaLnBrk="1" hangingPunct="1"/>
            <a:r>
              <a:rPr lang="en-GB" altLang="zh-CN" sz="2000" i="1" dirty="0">
                <a:ea typeface="宋体" charset="-122"/>
              </a:rPr>
              <a:t>For r </a:t>
            </a:r>
            <a:r>
              <a:rPr lang="zh-CN" altLang="en-US" sz="2000" i="1" dirty="0">
                <a:ea typeface="宋体" charset="-122"/>
              </a:rPr>
              <a:t> </a:t>
            </a:r>
            <a:r>
              <a:rPr lang="zh-CN" altLang="zh-CN" sz="2000" i="1" dirty="0">
                <a:ea typeface="宋体" charset="-122"/>
                <a:sym typeface="Symbol" pitchFamily="18" charset="2"/>
              </a:rPr>
              <a:t> </a:t>
            </a:r>
            <a:r>
              <a:rPr lang="zh-CN" altLang="en-US" sz="2000" i="1" dirty="0">
                <a:ea typeface="宋体" charset="-122"/>
                <a:sym typeface="Symbol" pitchFamily="18" charset="2"/>
              </a:rPr>
              <a:t> </a:t>
            </a:r>
            <a:r>
              <a:rPr lang="en-GB" altLang="zh-CN" sz="2000" i="1" dirty="0">
                <a:ea typeface="宋体" charset="-122"/>
              </a:rPr>
              <a:t>1. .8, Ok(</a:t>
            </a:r>
            <a:r>
              <a:rPr lang="en-GB" altLang="zh-CN" sz="2000" i="1" dirty="0" err="1">
                <a:ea typeface="宋体" charset="-122"/>
              </a:rPr>
              <a:t>s,r</a:t>
            </a:r>
            <a:r>
              <a:rPr lang="en-GB" altLang="zh-CN" sz="2000" i="1" dirty="0">
                <a:ea typeface="宋体" charset="-122"/>
              </a:rPr>
              <a:t>)=true.</a:t>
            </a:r>
            <a:br>
              <a:rPr lang="en-GB" altLang="zh-CN" sz="2000" dirty="0">
                <a:ea typeface="宋体" charset="-122"/>
              </a:rPr>
            </a:br>
            <a:r>
              <a:rPr lang="en-GB" altLang="zh-CN" sz="2000" dirty="0">
                <a:ea typeface="宋体" charset="-122"/>
              </a:rPr>
              <a:t>The token is moved from A to B. This means that the packet is </a:t>
            </a:r>
            <a:r>
              <a:rPr lang="en-GB" altLang="zh-CN" sz="2000" i="1" dirty="0">
                <a:ea typeface="宋体" charset="-122"/>
              </a:rPr>
              <a:t>successfully transmitted</a:t>
            </a:r>
            <a:r>
              <a:rPr lang="en-GB" altLang="zh-CN" sz="2000" dirty="0">
                <a:ea typeface="宋体" charset="-122"/>
              </a:rPr>
              <a:t> over the network.</a:t>
            </a:r>
          </a:p>
          <a:p>
            <a:pPr lvl="1" eaLnBrk="1" hangingPunct="1"/>
            <a:r>
              <a:rPr lang="en-GB" altLang="zh-CN" sz="2000" i="1" dirty="0">
                <a:ea typeface="宋体" charset="-122"/>
              </a:rPr>
              <a:t>For r </a:t>
            </a:r>
            <a:r>
              <a:rPr lang="zh-CN" altLang="zh-CN" sz="2000" i="1" dirty="0">
                <a:ea typeface="宋体" charset="-122"/>
                <a:sym typeface="Symbol" pitchFamily="18" charset="2"/>
              </a:rPr>
              <a:t> </a:t>
            </a:r>
            <a:r>
              <a:rPr lang="zh-CN" altLang="en-US" sz="2000" i="1" dirty="0">
                <a:ea typeface="宋体" charset="-122"/>
                <a:sym typeface="Symbol" pitchFamily="18" charset="2"/>
              </a:rPr>
              <a:t> </a:t>
            </a:r>
            <a:r>
              <a:rPr lang="en-GB" altLang="zh-CN" sz="2000" i="1" dirty="0">
                <a:ea typeface="宋体" charset="-122"/>
              </a:rPr>
              <a:t> 9. .10, Ok(</a:t>
            </a:r>
            <a:r>
              <a:rPr lang="en-GB" altLang="zh-CN" sz="2000" i="1" dirty="0" err="1">
                <a:ea typeface="宋体" charset="-122"/>
              </a:rPr>
              <a:t>s,r</a:t>
            </a:r>
            <a:r>
              <a:rPr lang="en-GB" altLang="zh-CN" sz="2000" i="1" dirty="0">
                <a:ea typeface="宋体" charset="-122"/>
              </a:rPr>
              <a:t>)=false.</a:t>
            </a:r>
            <a:br>
              <a:rPr lang="en-GB" altLang="zh-CN" sz="2000" dirty="0">
                <a:ea typeface="宋体" charset="-122"/>
              </a:rPr>
            </a:br>
            <a:r>
              <a:rPr lang="en-GB" altLang="zh-CN" sz="2000" dirty="0">
                <a:ea typeface="宋体" charset="-122"/>
              </a:rPr>
              <a:t>No token is added to B. This means that the packet is </a:t>
            </a:r>
            <a:r>
              <a:rPr lang="en-GB" altLang="zh-CN" sz="2000" i="1" dirty="0">
                <a:ea typeface="宋体" charset="-122"/>
              </a:rPr>
              <a:t>lost.</a:t>
            </a:r>
            <a:endParaRPr lang="en-GB" altLang="zh-CN" sz="2000" dirty="0">
              <a:ea typeface="宋体" charset="-122"/>
            </a:endParaRPr>
          </a:p>
          <a:p>
            <a:pPr eaLnBrk="1" hangingPunct="1"/>
            <a:r>
              <a:rPr lang="en-GB" altLang="zh-CN" sz="2100" dirty="0">
                <a:ea typeface="宋体" charset="-122"/>
              </a:rPr>
              <a:t>The CPN simulator makes </a:t>
            </a:r>
            <a:r>
              <a:rPr lang="en-GB" altLang="zh-CN" sz="2100" i="1" dirty="0">
                <a:ea typeface="宋体" charset="-122"/>
              </a:rPr>
              <a:t>random choices </a:t>
            </a:r>
            <a:r>
              <a:rPr lang="en-GB" altLang="zh-CN" sz="2100" dirty="0">
                <a:ea typeface="宋体" charset="-122"/>
              </a:rPr>
              <a:t>between bindings: 80% chance for successful transfer.</a:t>
            </a:r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5181600" y="609600"/>
            <a:ext cx="1658938" cy="1084263"/>
            <a:chOff x="3778" y="272"/>
            <a:chExt cx="290" cy="546"/>
          </a:xfrm>
        </p:grpSpPr>
        <p:sp>
          <p:nvSpPr>
            <p:cNvPr id="37895" name="Rectangle 5"/>
            <p:cNvSpPr>
              <a:spLocks noChangeArrowheads="1"/>
            </p:cNvSpPr>
            <p:nvPr/>
          </p:nvSpPr>
          <p:spPr bwMode="auto">
            <a:xfrm>
              <a:off x="3778" y="272"/>
              <a:ext cx="21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altLang="zh-CN" sz="2400">
                  <a:ea typeface="宋体" charset="-122"/>
                </a:rPr>
                <a:t>if</a:t>
              </a:r>
              <a:r>
                <a:rPr lang="en-GB" altLang="zh-CN" sz="2400">
                  <a:solidFill>
                    <a:srgbClr val="FF5555"/>
                  </a:solidFill>
                  <a:ea typeface="宋体" charset="-122"/>
                </a:rPr>
                <a:t> </a:t>
              </a:r>
              <a:r>
                <a:rPr lang="en-GB" altLang="zh-CN" sz="2400">
                  <a:ea typeface="宋体" charset="-122"/>
                </a:rPr>
                <a:t>Ok(s,r) </a:t>
              </a:r>
            </a:p>
          </p:txBody>
        </p:sp>
        <p:sp>
          <p:nvSpPr>
            <p:cNvPr id="37896" name="Rectangle 6"/>
            <p:cNvSpPr>
              <a:spLocks noChangeArrowheads="1"/>
            </p:cNvSpPr>
            <p:nvPr/>
          </p:nvSpPr>
          <p:spPr bwMode="auto">
            <a:xfrm>
              <a:off x="3778" y="453"/>
              <a:ext cx="29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altLang="zh-CN" sz="2400">
                  <a:ea typeface="宋体" charset="-122"/>
                </a:rPr>
                <a:t>then 1`(n,p)</a:t>
              </a:r>
              <a:r>
                <a:rPr lang="en-GB" altLang="zh-CN" sz="2400">
                  <a:solidFill>
                    <a:srgbClr val="FF5555"/>
                  </a:solidFill>
                  <a:ea typeface="宋体" charset="-122"/>
                </a:rPr>
                <a:t> </a:t>
              </a:r>
              <a:endParaRPr lang="en-GB" altLang="zh-CN" sz="2400">
                <a:ea typeface="宋体" charset="-122"/>
              </a:endParaRPr>
            </a:p>
          </p:txBody>
        </p:sp>
        <p:sp>
          <p:nvSpPr>
            <p:cNvPr id="37897" name="Rectangle 7"/>
            <p:cNvSpPr>
              <a:spLocks noChangeArrowheads="1"/>
            </p:cNvSpPr>
            <p:nvPr/>
          </p:nvSpPr>
          <p:spPr bwMode="auto">
            <a:xfrm>
              <a:off x="3778" y="634"/>
              <a:ext cx="25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altLang="zh-CN" sz="2400">
                  <a:ea typeface="宋体" charset="-122"/>
                </a:rPr>
                <a:t>else</a:t>
              </a:r>
              <a:r>
                <a:rPr lang="en-GB" altLang="zh-CN" sz="2400">
                  <a:solidFill>
                    <a:srgbClr val="FF5555"/>
                  </a:solidFill>
                  <a:ea typeface="宋体" charset="-122"/>
                </a:rPr>
                <a:t> </a:t>
              </a:r>
              <a:r>
                <a:rPr lang="en-GB" altLang="zh-CN" sz="2400">
                  <a:ea typeface="宋体" charset="-122"/>
                </a:rPr>
                <a:t>empty</a:t>
              </a:r>
            </a:p>
          </p:txBody>
        </p:sp>
      </p:grpSp>
      <p:sp>
        <p:nvSpPr>
          <p:cNvPr id="37893" name="Rectangle 8"/>
          <p:cNvSpPr>
            <a:spLocks noChangeArrowheads="1"/>
          </p:cNvSpPr>
          <p:nvPr/>
        </p:nvSpPr>
        <p:spPr bwMode="auto">
          <a:xfrm>
            <a:off x="5029200" y="533400"/>
            <a:ext cx="1828800" cy="12192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>
              <a:ea typeface="宋体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94959-DB3E-4CD8-AB04-D1EB23A2945E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560655"/>
              </p:ext>
            </p:extLst>
          </p:nvPr>
        </p:nvGraphicFramePr>
        <p:xfrm>
          <a:off x="2514600" y="22860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Equation" r:id="rId4" imgW="127000" imgH="127000" progId="Equation.DSMT4">
                  <p:embed/>
                </p:oleObj>
              </mc:Choice>
              <mc:Fallback>
                <p:oleObj name="Equation" r:id="rId4" imgW="1270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4600" y="2286000"/>
                        <a:ext cx="304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592310"/>
              </p:ext>
            </p:extLst>
          </p:nvPr>
        </p:nvGraphicFramePr>
        <p:xfrm>
          <a:off x="6096000" y="19050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Equation" r:id="rId6" imgW="127000" imgH="127000" progId="Equation.DSMT4">
                  <p:embed/>
                </p:oleObj>
              </mc:Choice>
              <mc:Fallback>
                <p:oleObj name="Equation" r:id="rId6" imgW="1270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905000"/>
                        <a:ext cx="304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691155"/>
              </p:ext>
            </p:extLst>
          </p:nvPr>
        </p:nvGraphicFramePr>
        <p:xfrm>
          <a:off x="2514600" y="32766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Equation" r:id="rId7" imgW="127000" imgH="127000" progId="Equation.DSMT4">
                  <p:embed/>
                </p:oleObj>
              </mc:Choice>
              <mc:Fallback>
                <p:oleObj name="Equation" r:id="rId7" imgW="1270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4600" y="3276600"/>
                        <a:ext cx="304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" t="2000" r="2020" b="2013"/>
          <a:stretch>
            <a:fillRect/>
          </a:stretch>
        </p:blipFill>
        <p:spPr bwMode="auto">
          <a:xfrm>
            <a:off x="685800" y="533400"/>
            <a:ext cx="8001000" cy="574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3886200" y="307975"/>
            <a:ext cx="4025900" cy="584200"/>
          </a:xfrm>
        </p:spPr>
        <p:txBody>
          <a:bodyPr/>
          <a:lstStyle/>
          <a:p>
            <a:pPr eaLnBrk="1" hangingPunct="1"/>
            <a:r>
              <a:rPr lang="en-GB" altLang="zh-CN" sz="2100">
                <a:ea typeface="宋体" charset="-122"/>
              </a:rPr>
              <a:t>Simple protocol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7086600" y="3581400"/>
            <a:ext cx="914400" cy="533400"/>
          </a:xfrm>
          <a:prstGeom prst="rect">
            <a:avLst/>
          </a:prstGeom>
          <a:noFill/>
          <a:ln w="10160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F1825-0DE1-4C78-B611-F2CAE0917C9D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354013"/>
            <a:ext cx="4343400" cy="584200"/>
          </a:xfrm>
        </p:spPr>
        <p:txBody>
          <a:bodyPr/>
          <a:lstStyle/>
          <a:p>
            <a:pPr eaLnBrk="1" hangingPunct="1"/>
            <a:r>
              <a:rPr lang="en-GB" altLang="zh-CN" sz="3400">
                <a:ea typeface="宋体" charset="-122"/>
              </a:rPr>
              <a:t>Receive packet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76400"/>
            <a:ext cx="3581400" cy="1490663"/>
          </a:xfrm>
        </p:spPr>
        <p:txBody>
          <a:bodyPr/>
          <a:lstStyle/>
          <a:p>
            <a:pPr eaLnBrk="1" hangingPunct="1"/>
            <a:r>
              <a:rPr lang="en-GB" altLang="zh-CN" sz="2100">
                <a:ea typeface="宋体" charset="-122"/>
              </a:rPr>
              <a:t>The number of the </a:t>
            </a:r>
            <a:r>
              <a:rPr lang="en-GB" altLang="zh-CN" sz="2100" i="1">
                <a:ea typeface="宋体" charset="-122"/>
              </a:rPr>
              <a:t>incoming packet</a:t>
            </a:r>
            <a:r>
              <a:rPr lang="en-GB" altLang="zh-CN" sz="2100">
                <a:ea typeface="宋体" charset="-122"/>
              </a:rPr>
              <a:t> n</a:t>
            </a:r>
            <a:br>
              <a:rPr lang="en-GB" altLang="zh-CN" sz="2100">
                <a:ea typeface="宋体" charset="-122"/>
              </a:rPr>
            </a:br>
            <a:r>
              <a:rPr lang="en-GB" altLang="zh-CN" sz="2100">
                <a:ea typeface="宋体" charset="-122"/>
              </a:rPr>
              <a:t>and the number of the </a:t>
            </a:r>
            <a:r>
              <a:rPr lang="en-GB" altLang="zh-CN" sz="2100" i="1">
                <a:ea typeface="宋体" charset="-122"/>
              </a:rPr>
              <a:t>expected packet</a:t>
            </a:r>
            <a:r>
              <a:rPr lang="en-GB" altLang="zh-CN" sz="2100">
                <a:ea typeface="宋体" charset="-122"/>
              </a:rPr>
              <a:t> k</a:t>
            </a:r>
            <a:br>
              <a:rPr lang="en-GB" altLang="zh-CN" sz="2100">
                <a:ea typeface="宋体" charset="-122"/>
              </a:rPr>
            </a:br>
            <a:r>
              <a:rPr lang="en-GB" altLang="zh-CN" sz="2100">
                <a:ea typeface="宋体" charset="-122"/>
              </a:rPr>
              <a:t>are </a:t>
            </a:r>
            <a:r>
              <a:rPr lang="en-GB" altLang="zh-CN" sz="2100" i="1">
                <a:ea typeface="宋体" charset="-122"/>
              </a:rPr>
              <a:t>compared.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2566988" y="533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1000"/>
            <a:ext cx="40386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505200" y="1981200"/>
            <a:ext cx="3200400" cy="381000"/>
            <a:chOff x="2208" y="1248"/>
            <a:chExt cx="2016" cy="240"/>
          </a:xfrm>
        </p:grpSpPr>
        <p:sp>
          <p:nvSpPr>
            <p:cNvPr id="39947" name="Oval 7"/>
            <p:cNvSpPr>
              <a:spLocks noChangeArrowheads="1"/>
            </p:cNvSpPr>
            <p:nvPr/>
          </p:nvSpPr>
          <p:spPr bwMode="auto">
            <a:xfrm>
              <a:off x="2208" y="1248"/>
              <a:ext cx="288" cy="240"/>
            </a:xfrm>
            <a:prstGeom prst="ellips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39948" name="Rectangle 8"/>
            <p:cNvSpPr>
              <a:spLocks noChangeArrowheads="1"/>
            </p:cNvSpPr>
            <p:nvPr/>
          </p:nvSpPr>
          <p:spPr bwMode="auto">
            <a:xfrm>
              <a:off x="3888" y="1296"/>
              <a:ext cx="336" cy="192"/>
            </a:xfrm>
            <a:prstGeom prst="rect">
              <a:avLst/>
            </a:prstGeom>
            <a:noFill/>
            <a:ln w="57150">
              <a:solidFill>
                <a:srgbClr val="33CC33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492500" y="2636838"/>
            <a:ext cx="2667000" cy="1066800"/>
            <a:chOff x="2208" y="1632"/>
            <a:chExt cx="1680" cy="672"/>
          </a:xfrm>
        </p:grpSpPr>
        <p:sp>
          <p:nvSpPr>
            <p:cNvPr id="39945" name="Oval 10"/>
            <p:cNvSpPr>
              <a:spLocks noChangeArrowheads="1"/>
            </p:cNvSpPr>
            <p:nvPr/>
          </p:nvSpPr>
          <p:spPr bwMode="auto">
            <a:xfrm>
              <a:off x="2208" y="1632"/>
              <a:ext cx="288" cy="240"/>
            </a:xfrm>
            <a:prstGeom prst="ellipse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39946" name="Rectangle 11"/>
            <p:cNvSpPr>
              <a:spLocks noChangeArrowheads="1"/>
            </p:cNvSpPr>
            <p:nvPr/>
          </p:nvSpPr>
          <p:spPr bwMode="auto">
            <a:xfrm>
              <a:off x="3696" y="2160"/>
              <a:ext cx="192" cy="144"/>
            </a:xfrm>
            <a:prstGeom prst="rect">
              <a:avLst/>
            </a:prstGeom>
            <a:noFill/>
            <a:ln w="57150">
              <a:solidFill>
                <a:srgbClr val="3399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9106AC-1D79-405E-A424-973AFBD1C68D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4191000" cy="1079500"/>
          </a:xfrm>
        </p:spPr>
        <p:txBody>
          <a:bodyPr/>
          <a:lstStyle/>
          <a:p>
            <a:pPr eaLnBrk="1" hangingPunct="1"/>
            <a:r>
              <a:rPr lang="en-GB" altLang="zh-CN" sz="3400">
                <a:ea typeface="宋体" charset="-122"/>
              </a:rPr>
              <a:t>Correct packet number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2057400" y="533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4056063"/>
            <a:ext cx="6781800" cy="1406525"/>
            <a:chOff x="192" y="2555"/>
            <a:chExt cx="4272" cy="886"/>
          </a:xfrm>
        </p:grpSpPr>
        <p:sp>
          <p:nvSpPr>
            <p:cNvPr id="40980" name="Rectangle 5"/>
            <p:cNvSpPr>
              <a:spLocks noChangeArrowheads="1"/>
            </p:cNvSpPr>
            <p:nvPr/>
          </p:nvSpPr>
          <p:spPr bwMode="auto">
            <a:xfrm>
              <a:off x="4176" y="3168"/>
              <a:ext cx="288" cy="192"/>
            </a:xfrm>
            <a:prstGeom prst="rect">
              <a:avLst/>
            </a:prstGeom>
            <a:noFill/>
            <a:ln w="57150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0981" name="Rectangle 6"/>
            <p:cNvSpPr>
              <a:spLocks noChangeArrowheads="1"/>
            </p:cNvSpPr>
            <p:nvPr/>
          </p:nvSpPr>
          <p:spPr bwMode="auto">
            <a:xfrm>
              <a:off x="192" y="2555"/>
              <a:ext cx="2592" cy="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342900" indent="-342900" eaLnBrk="0" hangingPunct="0">
                <a:lnSpc>
                  <a:spcPct val="90000"/>
                </a:lnSpc>
                <a:spcBef>
                  <a:spcPct val="40000"/>
                </a:spcBef>
                <a:spcAft>
                  <a:spcPct val="2000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u"/>
              </a:pPr>
              <a:r>
                <a:rPr kumimoji="1" lang="en-GB" altLang="zh-CN" sz="2400">
                  <a:ea typeface="宋体" charset="-122"/>
                </a:rPr>
                <a:t>An </a:t>
              </a:r>
              <a:r>
                <a:rPr kumimoji="1" lang="en-GB" altLang="zh-CN" sz="2400" i="1">
                  <a:ea typeface="宋体" charset="-122"/>
                </a:rPr>
                <a:t>acknowledgement</a:t>
              </a:r>
              <a:br>
                <a:rPr kumimoji="1" lang="en-GB" altLang="zh-CN" sz="2400" i="1">
                  <a:ea typeface="宋体" charset="-122"/>
                </a:rPr>
              </a:br>
              <a:r>
                <a:rPr kumimoji="1" lang="en-GB" altLang="zh-CN" sz="2400">
                  <a:ea typeface="宋体" charset="-122"/>
                </a:rPr>
                <a:t>is sent. It contains the number of the </a:t>
              </a:r>
              <a:r>
                <a:rPr kumimoji="1" lang="en-GB" altLang="zh-CN" sz="2400" i="1">
                  <a:ea typeface="宋体" charset="-122"/>
                </a:rPr>
                <a:t>next packet</a:t>
              </a:r>
              <a:r>
                <a:rPr kumimoji="1" lang="en-GB" altLang="zh-CN" sz="2400">
                  <a:ea typeface="宋体" charset="-122"/>
                </a:rPr>
                <a:t> the receiver wants to get.</a:t>
              </a:r>
              <a:endParaRPr kumimoji="1" lang="en-US" altLang="zh-CN" sz="2400">
                <a:ea typeface="宋体" charset="-122"/>
              </a:endParaRPr>
            </a:p>
          </p:txBody>
        </p:sp>
      </p:grpSp>
      <p:pic>
        <p:nvPicPr>
          <p:cNvPr id="4096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5" y="533400"/>
            <a:ext cx="52482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04800" y="1828800"/>
            <a:ext cx="7239000" cy="1077913"/>
            <a:chOff x="192" y="1152"/>
            <a:chExt cx="4560" cy="679"/>
          </a:xfrm>
        </p:grpSpPr>
        <p:sp>
          <p:nvSpPr>
            <p:cNvPr id="40976" name="Rectangle 9"/>
            <p:cNvSpPr>
              <a:spLocks noChangeArrowheads="1"/>
            </p:cNvSpPr>
            <p:nvPr/>
          </p:nvSpPr>
          <p:spPr bwMode="auto">
            <a:xfrm>
              <a:off x="3840" y="1248"/>
              <a:ext cx="240" cy="144"/>
            </a:xfrm>
            <a:prstGeom prst="rect">
              <a:avLst/>
            </a:prstGeom>
            <a:noFill/>
            <a:ln w="57150">
              <a:solidFill>
                <a:srgbClr val="33CC33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0977" name="Rectangle 10"/>
            <p:cNvSpPr>
              <a:spLocks noChangeArrowheads="1"/>
            </p:cNvSpPr>
            <p:nvPr/>
          </p:nvSpPr>
          <p:spPr bwMode="auto">
            <a:xfrm>
              <a:off x="3552" y="1344"/>
              <a:ext cx="192" cy="192"/>
            </a:xfrm>
            <a:prstGeom prst="rect">
              <a:avLst/>
            </a:prstGeom>
            <a:noFill/>
            <a:ln w="57150">
              <a:solidFill>
                <a:srgbClr val="33CC33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0978" name="Rectangle 11"/>
            <p:cNvSpPr>
              <a:spLocks noChangeArrowheads="1"/>
            </p:cNvSpPr>
            <p:nvPr/>
          </p:nvSpPr>
          <p:spPr bwMode="auto">
            <a:xfrm>
              <a:off x="4416" y="1344"/>
              <a:ext cx="336" cy="192"/>
            </a:xfrm>
            <a:prstGeom prst="rect">
              <a:avLst/>
            </a:prstGeom>
            <a:noFill/>
            <a:ln w="57150">
              <a:solidFill>
                <a:srgbClr val="33CC33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宋体" charset="-122"/>
              </a:endParaRPr>
            </a:p>
          </p:txBody>
        </p:sp>
        <p:sp>
          <p:nvSpPr>
            <p:cNvPr id="40979" name="Rectangle 12"/>
            <p:cNvSpPr>
              <a:spLocks noChangeArrowheads="1"/>
            </p:cNvSpPr>
            <p:nvPr/>
          </p:nvSpPr>
          <p:spPr bwMode="auto">
            <a:xfrm>
              <a:off x="192" y="1152"/>
              <a:ext cx="2592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342900" indent="-342900" eaLnBrk="0" hangingPunct="0">
                <a:lnSpc>
                  <a:spcPct val="90000"/>
                </a:lnSpc>
                <a:spcBef>
                  <a:spcPct val="40000"/>
                </a:spcBef>
                <a:spcAft>
                  <a:spcPct val="2000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u"/>
              </a:pPr>
              <a:r>
                <a:rPr kumimoji="1" lang="en-GB" altLang="zh-CN" sz="2400">
                  <a:ea typeface="宋体" charset="-122"/>
                </a:rPr>
                <a:t>The data in the packet is </a:t>
              </a:r>
              <a:r>
                <a:rPr kumimoji="1" lang="en-GB" altLang="zh-CN" sz="2400" i="1">
                  <a:ea typeface="宋体" charset="-122"/>
                </a:rPr>
                <a:t>concatenated</a:t>
              </a:r>
              <a:r>
                <a:rPr kumimoji="1" lang="en-GB" altLang="zh-CN" sz="2400">
                  <a:ea typeface="宋体" charset="-122"/>
                </a:rPr>
                <a:t> to the data already received.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04800" y="3124200"/>
            <a:ext cx="5562600" cy="1676400"/>
            <a:chOff x="192" y="1968"/>
            <a:chExt cx="3504" cy="1056"/>
          </a:xfrm>
        </p:grpSpPr>
        <p:grpSp>
          <p:nvGrpSpPr>
            <p:cNvPr id="40972" name="Group 14"/>
            <p:cNvGrpSpPr>
              <a:grpSpLocks/>
            </p:cNvGrpSpPr>
            <p:nvPr/>
          </p:nvGrpSpPr>
          <p:grpSpPr bwMode="auto">
            <a:xfrm>
              <a:off x="192" y="1968"/>
              <a:ext cx="3504" cy="1056"/>
              <a:chOff x="192" y="1968"/>
              <a:chExt cx="3504" cy="1056"/>
            </a:xfrm>
          </p:grpSpPr>
          <p:sp>
            <p:nvSpPr>
              <p:cNvPr id="40974" name="Rectangle 15"/>
              <p:cNvSpPr>
                <a:spLocks noChangeArrowheads="1"/>
              </p:cNvSpPr>
              <p:nvPr/>
            </p:nvSpPr>
            <p:spPr bwMode="auto">
              <a:xfrm>
                <a:off x="3360" y="2832"/>
                <a:ext cx="336" cy="192"/>
              </a:xfrm>
              <a:prstGeom prst="rect">
                <a:avLst/>
              </a:prstGeom>
              <a:noFill/>
              <a:ln w="57150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GB" altLang="zh-CN" sz="2400">
                  <a:solidFill>
                    <a:srgbClr val="FF3300"/>
                  </a:solidFill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40975" name="Rectangle 16"/>
              <p:cNvSpPr>
                <a:spLocks noChangeArrowheads="1"/>
              </p:cNvSpPr>
              <p:nvPr/>
            </p:nvSpPr>
            <p:spPr bwMode="auto">
              <a:xfrm>
                <a:off x="192" y="1968"/>
                <a:ext cx="2592" cy="4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marL="342900" indent="-342900" ea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2000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</a:pPr>
                <a:r>
                  <a:rPr kumimoji="1" lang="en-GB" altLang="zh-CN" sz="2400">
                    <a:ea typeface="宋体" charset="-122"/>
                  </a:rPr>
                  <a:t>The </a:t>
                </a:r>
                <a:r>
                  <a:rPr kumimoji="1" lang="en-GB" altLang="zh-CN" sz="2400" i="1" noProof="1"/>
                  <a:t>NextRec </a:t>
                </a:r>
                <a:r>
                  <a:rPr kumimoji="1" lang="en-GB" altLang="zh-CN" sz="2400">
                    <a:ea typeface="宋体" charset="-122"/>
                  </a:rPr>
                  <a:t>counter is </a:t>
                </a:r>
                <a:r>
                  <a:rPr kumimoji="1" lang="en-GB" altLang="zh-CN" sz="2400" i="1">
                    <a:ea typeface="宋体" charset="-122"/>
                  </a:rPr>
                  <a:t>increased by one.</a:t>
                </a:r>
              </a:p>
            </p:txBody>
          </p:sp>
        </p:grpSp>
        <p:sp>
          <p:nvSpPr>
            <p:cNvPr id="40973" name="Rectangle 17"/>
            <p:cNvSpPr>
              <a:spLocks noChangeArrowheads="1"/>
            </p:cNvSpPr>
            <p:nvPr/>
          </p:nvSpPr>
          <p:spPr bwMode="auto">
            <a:xfrm>
              <a:off x="3216" y="2160"/>
              <a:ext cx="240" cy="192"/>
            </a:xfrm>
            <a:prstGeom prst="rect">
              <a:avLst/>
            </a:prstGeom>
            <a:noFill/>
            <a:ln w="571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4572000" y="2997200"/>
            <a:ext cx="431800" cy="1655763"/>
            <a:chOff x="2880" y="1888"/>
            <a:chExt cx="272" cy="1043"/>
          </a:xfrm>
        </p:grpSpPr>
        <p:sp>
          <p:nvSpPr>
            <p:cNvPr id="40970" name="Rectangle 19"/>
            <p:cNvSpPr>
              <a:spLocks noChangeArrowheads="1"/>
            </p:cNvSpPr>
            <p:nvPr/>
          </p:nvSpPr>
          <p:spPr bwMode="auto">
            <a:xfrm>
              <a:off x="3061" y="1888"/>
              <a:ext cx="91" cy="45"/>
            </a:xfrm>
            <a:prstGeom prst="rect">
              <a:avLst/>
            </a:prstGeom>
            <a:solidFill>
              <a:srgbClr val="3399FF"/>
            </a:solidFill>
            <a:ln w="76200">
              <a:solidFill>
                <a:srgbClr val="3399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0971" name="Rectangle 20"/>
            <p:cNvSpPr>
              <a:spLocks noChangeArrowheads="1"/>
            </p:cNvSpPr>
            <p:nvPr/>
          </p:nvSpPr>
          <p:spPr bwMode="auto">
            <a:xfrm>
              <a:off x="2880" y="2886"/>
              <a:ext cx="91" cy="45"/>
            </a:xfrm>
            <a:prstGeom prst="rect">
              <a:avLst/>
            </a:prstGeom>
            <a:solidFill>
              <a:srgbClr val="3399FF"/>
            </a:solidFill>
            <a:ln w="76200">
              <a:solidFill>
                <a:srgbClr val="3399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C8FD5-53D7-4D8C-804A-FA3256925E32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4038600" cy="1079500"/>
          </a:xfrm>
        </p:spPr>
        <p:txBody>
          <a:bodyPr/>
          <a:lstStyle/>
          <a:p>
            <a:pPr eaLnBrk="1" hangingPunct="1"/>
            <a:r>
              <a:rPr lang="en-GB" altLang="zh-CN" sz="3400">
                <a:ea typeface="宋体" charset="-122"/>
              </a:rPr>
              <a:t>Wrong packet number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1943100" y="709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33400"/>
            <a:ext cx="525780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4800" y="4056063"/>
            <a:ext cx="6553200" cy="1506537"/>
            <a:chOff x="192" y="2555"/>
            <a:chExt cx="4128" cy="949"/>
          </a:xfrm>
        </p:grpSpPr>
        <p:sp>
          <p:nvSpPr>
            <p:cNvPr id="42003" name="Rectangle 6"/>
            <p:cNvSpPr>
              <a:spLocks noChangeArrowheads="1"/>
            </p:cNvSpPr>
            <p:nvPr/>
          </p:nvSpPr>
          <p:spPr bwMode="auto">
            <a:xfrm>
              <a:off x="4128" y="3360"/>
              <a:ext cx="192" cy="144"/>
            </a:xfrm>
            <a:prstGeom prst="rect">
              <a:avLst/>
            </a:prstGeom>
            <a:noFill/>
            <a:ln w="57150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2004" name="Rectangle 7"/>
            <p:cNvSpPr>
              <a:spLocks noChangeArrowheads="1"/>
            </p:cNvSpPr>
            <p:nvPr/>
          </p:nvSpPr>
          <p:spPr bwMode="auto">
            <a:xfrm>
              <a:off x="192" y="2555"/>
              <a:ext cx="2592" cy="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342900" indent="-342900" eaLnBrk="0" hangingPunct="0">
                <a:lnSpc>
                  <a:spcPct val="90000"/>
                </a:lnSpc>
                <a:spcBef>
                  <a:spcPct val="40000"/>
                </a:spcBef>
                <a:spcAft>
                  <a:spcPct val="2000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u"/>
              </a:pPr>
              <a:r>
                <a:rPr kumimoji="1" lang="en-GB" altLang="zh-CN" sz="2400">
                  <a:ea typeface="宋体" charset="-122"/>
                </a:rPr>
                <a:t>An </a:t>
              </a:r>
              <a:r>
                <a:rPr kumimoji="1" lang="en-GB" altLang="zh-CN" sz="2400" i="1">
                  <a:ea typeface="宋体" charset="-122"/>
                </a:rPr>
                <a:t>acknowledgement</a:t>
              </a:r>
              <a:br>
                <a:rPr kumimoji="1" lang="en-GB" altLang="zh-CN" sz="2400" i="1">
                  <a:ea typeface="宋体" charset="-122"/>
                </a:rPr>
              </a:br>
              <a:r>
                <a:rPr kumimoji="1" lang="en-GB" altLang="zh-CN" sz="2400">
                  <a:ea typeface="宋体" charset="-122"/>
                </a:rPr>
                <a:t>is sent. It contains the number of the </a:t>
              </a:r>
              <a:r>
                <a:rPr kumimoji="1" lang="en-GB" altLang="zh-CN" sz="2400" i="1">
                  <a:ea typeface="宋体" charset="-122"/>
                </a:rPr>
                <a:t>next packet</a:t>
              </a:r>
              <a:r>
                <a:rPr kumimoji="1" lang="en-GB" altLang="zh-CN" sz="2400">
                  <a:ea typeface="宋体" charset="-122"/>
                </a:rPr>
                <a:t> the receiver wants to get.</a:t>
              </a:r>
              <a:endParaRPr kumimoji="1" lang="en-US" altLang="zh-CN" sz="2400">
                <a:ea typeface="宋体" charset="-122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81000" y="1981200"/>
            <a:ext cx="7010400" cy="825500"/>
            <a:chOff x="240" y="1248"/>
            <a:chExt cx="4416" cy="520"/>
          </a:xfrm>
        </p:grpSpPr>
        <p:sp>
          <p:nvSpPr>
            <p:cNvPr id="42000" name="Rectangle 9"/>
            <p:cNvSpPr>
              <a:spLocks noChangeArrowheads="1"/>
            </p:cNvSpPr>
            <p:nvPr/>
          </p:nvSpPr>
          <p:spPr bwMode="auto">
            <a:xfrm>
              <a:off x="3840" y="1248"/>
              <a:ext cx="240" cy="144"/>
            </a:xfrm>
            <a:prstGeom prst="rect">
              <a:avLst/>
            </a:prstGeom>
            <a:noFill/>
            <a:ln w="57150">
              <a:solidFill>
                <a:srgbClr val="33CC33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2001" name="Rectangle 10"/>
            <p:cNvSpPr>
              <a:spLocks noChangeArrowheads="1"/>
            </p:cNvSpPr>
            <p:nvPr/>
          </p:nvSpPr>
          <p:spPr bwMode="auto">
            <a:xfrm>
              <a:off x="240" y="1296"/>
              <a:ext cx="2592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342900" indent="-342900" eaLnBrk="0" hangingPunct="0">
                <a:lnSpc>
                  <a:spcPct val="90000"/>
                </a:lnSpc>
                <a:spcBef>
                  <a:spcPct val="40000"/>
                </a:spcBef>
                <a:spcAft>
                  <a:spcPct val="2000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u"/>
              </a:pPr>
              <a:r>
                <a:rPr kumimoji="1" lang="en-GB" altLang="zh-CN" sz="2400">
                  <a:ea typeface="宋体" charset="-122"/>
                </a:rPr>
                <a:t>The data in the packet is </a:t>
              </a:r>
              <a:r>
                <a:rPr kumimoji="1" lang="en-GB" altLang="zh-CN" sz="2400" i="1">
                  <a:ea typeface="宋体" charset="-122"/>
                </a:rPr>
                <a:t>ignored.</a:t>
              </a:r>
            </a:p>
          </p:txBody>
        </p:sp>
        <p:sp>
          <p:nvSpPr>
            <p:cNvPr id="42002" name="Rectangle 11"/>
            <p:cNvSpPr>
              <a:spLocks noChangeArrowheads="1"/>
            </p:cNvSpPr>
            <p:nvPr/>
          </p:nvSpPr>
          <p:spPr bwMode="auto">
            <a:xfrm>
              <a:off x="4416" y="1536"/>
              <a:ext cx="240" cy="144"/>
            </a:xfrm>
            <a:prstGeom prst="rect">
              <a:avLst/>
            </a:prstGeom>
            <a:noFill/>
            <a:ln w="57150">
              <a:solidFill>
                <a:srgbClr val="33CC33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04800" y="3124200"/>
            <a:ext cx="5257800" cy="1905000"/>
            <a:chOff x="192" y="1968"/>
            <a:chExt cx="3312" cy="1200"/>
          </a:xfrm>
        </p:grpSpPr>
        <p:grpSp>
          <p:nvGrpSpPr>
            <p:cNvPr id="41996" name="Group 13"/>
            <p:cNvGrpSpPr>
              <a:grpSpLocks/>
            </p:cNvGrpSpPr>
            <p:nvPr/>
          </p:nvGrpSpPr>
          <p:grpSpPr bwMode="auto">
            <a:xfrm>
              <a:off x="192" y="1968"/>
              <a:ext cx="3312" cy="1200"/>
              <a:chOff x="192" y="1968"/>
              <a:chExt cx="3312" cy="1200"/>
            </a:xfrm>
          </p:grpSpPr>
          <p:sp>
            <p:nvSpPr>
              <p:cNvPr id="41998" name="Rectangle 14"/>
              <p:cNvSpPr>
                <a:spLocks noChangeArrowheads="1"/>
              </p:cNvSpPr>
              <p:nvPr/>
            </p:nvSpPr>
            <p:spPr bwMode="auto">
              <a:xfrm>
                <a:off x="3360" y="2976"/>
                <a:ext cx="144" cy="192"/>
              </a:xfrm>
              <a:prstGeom prst="rect">
                <a:avLst/>
              </a:prstGeom>
              <a:noFill/>
              <a:ln w="57150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GB" altLang="zh-CN" sz="2400">
                  <a:solidFill>
                    <a:srgbClr val="FF3300"/>
                  </a:solidFill>
                  <a:latin typeface="Times" charset="0"/>
                  <a:ea typeface="宋体" charset="-122"/>
                </a:endParaRPr>
              </a:p>
            </p:txBody>
          </p:sp>
          <p:sp>
            <p:nvSpPr>
              <p:cNvPr id="41999" name="Rectangle 15"/>
              <p:cNvSpPr>
                <a:spLocks noChangeArrowheads="1"/>
              </p:cNvSpPr>
              <p:nvPr/>
            </p:nvSpPr>
            <p:spPr bwMode="auto">
              <a:xfrm>
                <a:off x="192" y="1968"/>
                <a:ext cx="2592" cy="4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marL="342900" indent="-342900" ea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2000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</a:pPr>
                <a:r>
                  <a:rPr kumimoji="1" lang="en-GB" altLang="zh-CN" sz="2400">
                    <a:ea typeface="宋体" charset="-122"/>
                  </a:rPr>
                  <a:t>The </a:t>
                </a:r>
                <a:r>
                  <a:rPr kumimoji="1" lang="en-GB" altLang="zh-CN" sz="2400" i="1" noProof="1"/>
                  <a:t>NextRec </a:t>
                </a:r>
                <a:r>
                  <a:rPr kumimoji="1" lang="en-GB" altLang="zh-CN" sz="2400">
                    <a:ea typeface="宋体" charset="-122"/>
                  </a:rPr>
                  <a:t>counter is </a:t>
                </a:r>
                <a:r>
                  <a:rPr kumimoji="1" lang="en-GB" altLang="zh-CN" sz="2400" i="1">
                    <a:ea typeface="宋体" charset="-122"/>
                  </a:rPr>
                  <a:t>unchanged.</a:t>
                </a:r>
              </a:p>
            </p:txBody>
          </p:sp>
        </p:grpSp>
        <p:sp>
          <p:nvSpPr>
            <p:cNvPr id="41997" name="Rectangle 16"/>
            <p:cNvSpPr>
              <a:spLocks noChangeArrowheads="1"/>
            </p:cNvSpPr>
            <p:nvPr/>
          </p:nvSpPr>
          <p:spPr bwMode="auto">
            <a:xfrm>
              <a:off x="3264" y="2160"/>
              <a:ext cx="144" cy="192"/>
            </a:xfrm>
            <a:prstGeom prst="rect">
              <a:avLst/>
            </a:prstGeom>
            <a:noFill/>
            <a:ln w="571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4643438" y="2997200"/>
            <a:ext cx="360362" cy="1727200"/>
            <a:chOff x="2925" y="1888"/>
            <a:chExt cx="227" cy="1088"/>
          </a:xfrm>
        </p:grpSpPr>
        <p:sp>
          <p:nvSpPr>
            <p:cNvPr id="41994" name="Rectangle 18"/>
            <p:cNvSpPr>
              <a:spLocks noChangeArrowheads="1"/>
            </p:cNvSpPr>
            <p:nvPr/>
          </p:nvSpPr>
          <p:spPr bwMode="auto">
            <a:xfrm>
              <a:off x="3061" y="1888"/>
              <a:ext cx="91" cy="45"/>
            </a:xfrm>
            <a:prstGeom prst="rect">
              <a:avLst/>
            </a:prstGeom>
            <a:solidFill>
              <a:srgbClr val="3399FF"/>
            </a:solidFill>
            <a:ln w="76200">
              <a:solidFill>
                <a:srgbClr val="3399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1995" name="Rectangle 19"/>
            <p:cNvSpPr>
              <a:spLocks noChangeArrowheads="1"/>
            </p:cNvSpPr>
            <p:nvPr/>
          </p:nvSpPr>
          <p:spPr bwMode="auto">
            <a:xfrm>
              <a:off x="2925" y="2931"/>
              <a:ext cx="91" cy="45"/>
            </a:xfrm>
            <a:prstGeom prst="rect">
              <a:avLst/>
            </a:prstGeom>
            <a:solidFill>
              <a:srgbClr val="3399FF"/>
            </a:solidFill>
            <a:ln w="76200">
              <a:solidFill>
                <a:srgbClr val="3399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A15C7-B299-46C0-BB53-A34EA4CBADBD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" t="2000" r="2020" b="2013"/>
          <a:stretch>
            <a:fillRect/>
          </a:stretch>
        </p:blipFill>
        <p:spPr bwMode="auto">
          <a:xfrm>
            <a:off x="685800" y="533400"/>
            <a:ext cx="8001000" cy="574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3352800" y="304800"/>
            <a:ext cx="4025900" cy="587375"/>
          </a:xfrm>
        </p:spPr>
        <p:txBody>
          <a:bodyPr/>
          <a:lstStyle/>
          <a:p>
            <a:pPr eaLnBrk="1" hangingPunct="1"/>
            <a:r>
              <a:rPr lang="en-GB" altLang="zh-CN" sz="3400">
                <a:ea typeface="宋体" charset="-122"/>
              </a:rPr>
              <a:t>Simple protocol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4038600" y="4800600"/>
            <a:ext cx="990600" cy="533400"/>
          </a:xfrm>
          <a:prstGeom prst="rect">
            <a:avLst/>
          </a:prstGeom>
          <a:noFill/>
          <a:ln w="10160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A7D02-56AB-4E5D-9CA1-F7D4CFD8F565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11188"/>
            <a:ext cx="7162800" cy="584200"/>
          </a:xfrm>
        </p:spPr>
        <p:txBody>
          <a:bodyPr/>
          <a:lstStyle/>
          <a:p>
            <a:pPr eaLnBrk="1" hangingPunct="1"/>
            <a:r>
              <a:rPr lang="en-GB" altLang="zh-CN" sz="3400">
                <a:ea typeface="宋体" charset="-122"/>
              </a:rPr>
              <a:t>Transmit</a:t>
            </a:r>
            <a:r>
              <a:rPr lang="en-GB" altLang="zh-CN" sz="2500">
                <a:ea typeface="宋体" charset="-122"/>
              </a:rPr>
              <a:t> </a:t>
            </a:r>
            <a:r>
              <a:rPr lang="en-GB" altLang="zh-CN" sz="3400">
                <a:ea typeface="宋体" charset="-122"/>
              </a:rPr>
              <a:t>acknowledgement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953000"/>
            <a:ext cx="7696200" cy="1066800"/>
          </a:xfrm>
        </p:spPr>
        <p:txBody>
          <a:bodyPr/>
          <a:lstStyle/>
          <a:p>
            <a:pPr eaLnBrk="1" hangingPunct="1"/>
            <a:r>
              <a:rPr lang="en-GB" altLang="zh-CN" sz="2100">
                <a:ea typeface="宋体" charset="-122"/>
              </a:rPr>
              <a:t>This transition works in a similar way as </a:t>
            </a:r>
            <a:r>
              <a:rPr lang="en-GB" altLang="zh-CN" sz="2100" i="1">
                <a:ea typeface="宋体" charset="-122"/>
              </a:rPr>
              <a:t>Transmit Packet.</a:t>
            </a:r>
          </a:p>
          <a:p>
            <a:pPr eaLnBrk="1" hangingPunct="1"/>
            <a:r>
              <a:rPr lang="en-GB" altLang="zh-CN" sz="2100">
                <a:ea typeface="宋体" charset="-122"/>
              </a:rPr>
              <a:t>The marking of </a:t>
            </a:r>
            <a:r>
              <a:rPr lang="en-GB" altLang="zh-CN" sz="2100" i="1">
                <a:ea typeface="宋体" charset="-122"/>
              </a:rPr>
              <a:t>RA</a:t>
            </a:r>
            <a:r>
              <a:rPr lang="en-GB" altLang="zh-CN" sz="2100">
                <a:ea typeface="宋体" charset="-122"/>
              </a:rPr>
              <a:t> determines the </a:t>
            </a:r>
            <a:r>
              <a:rPr lang="en-GB" altLang="zh-CN" sz="2100" i="1">
                <a:ea typeface="宋体" charset="-122"/>
              </a:rPr>
              <a:t>success rate.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2533650" y="2247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76400"/>
            <a:ext cx="472440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919A9-CDBB-4855-9D81-436256967015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" t="2000" r="2020" b="2013"/>
          <a:stretch>
            <a:fillRect/>
          </a:stretch>
        </p:blipFill>
        <p:spPr bwMode="auto">
          <a:xfrm>
            <a:off x="685800" y="533400"/>
            <a:ext cx="8001000" cy="574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3886200" y="307975"/>
            <a:ext cx="4025900" cy="584200"/>
          </a:xfrm>
        </p:spPr>
        <p:txBody>
          <a:bodyPr/>
          <a:lstStyle/>
          <a:p>
            <a:pPr eaLnBrk="1" hangingPunct="1"/>
            <a:r>
              <a:rPr lang="en-GB" altLang="zh-CN" sz="2500">
                <a:ea typeface="宋体" charset="-122"/>
              </a:rPr>
              <a:t>Simple protocol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066800" y="4800600"/>
            <a:ext cx="990600" cy="533400"/>
          </a:xfrm>
          <a:prstGeom prst="rect">
            <a:avLst/>
          </a:prstGeom>
          <a:noFill/>
          <a:ln w="10160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0B15E-9143-450F-BE7D-A3F33D109716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55625"/>
          </a:xfrm>
        </p:spPr>
        <p:txBody>
          <a:bodyPr/>
          <a:lstStyle/>
          <a:p>
            <a:pPr eaLnBrk="1" hangingPunct="1"/>
            <a:r>
              <a:rPr lang="en-GB" altLang="zh-CN" sz="3400">
                <a:ea typeface="宋体" charset="-122"/>
              </a:rPr>
              <a:t>Receive acknowledgement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419600"/>
            <a:ext cx="8153400" cy="1600200"/>
          </a:xfrm>
        </p:spPr>
        <p:txBody>
          <a:bodyPr/>
          <a:lstStyle/>
          <a:p>
            <a:pPr eaLnBrk="1" hangingPunct="1"/>
            <a:r>
              <a:rPr lang="en-GB" altLang="zh-CN" sz="2100">
                <a:ea typeface="宋体" charset="-122"/>
              </a:rPr>
              <a:t>When an acknowledgement arrives to the </a:t>
            </a:r>
            <a:r>
              <a:rPr lang="en-GB" altLang="zh-CN" sz="2100" i="1">
                <a:ea typeface="宋体" charset="-122"/>
              </a:rPr>
              <a:t>Sender</a:t>
            </a:r>
            <a:r>
              <a:rPr lang="en-GB" altLang="zh-CN" sz="2100">
                <a:ea typeface="宋体" charset="-122"/>
              </a:rPr>
              <a:t> it is used to update the </a:t>
            </a:r>
            <a:r>
              <a:rPr lang="en-GB" altLang="zh-CN" sz="2100" i="1" noProof="1"/>
              <a:t>NextSend</a:t>
            </a:r>
            <a:r>
              <a:rPr lang="en-GB" altLang="zh-CN" sz="2100">
                <a:ea typeface="宋体" charset="-122"/>
              </a:rPr>
              <a:t> counter.</a:t>
            </a:r>
          </a:p>
          <a:p>
            <a:pPr lvl="1" eaLnBrk="1" hangingPunct="1"/>
            <a:r>
              <a:rPr lang="en-GB" altLang="zh-CN" sz="2200">
                <a:ea typeface="宋体" charset="-122"/>
              </a:rPr>
              <a:t>In this case the counter value becomes 2,</a:t>
            </a:r>
            <a:br>
              <a:rPr lang="en-GB" altLang="zh-CN" sz="2200">
                <a:ea typeface="宋体" charset="-122"/>
              </a:rPr>
            </a:br>
            <a:r>
              <a:rPr lang="en-GB" altLang="zh-CN" sz="2200">
                <a:ea typeface="宋体" charset="-122"/>
              </a:rPr>
              <a:t>and hence the </a:t>
            </a:r>
            <a:r>
              <a:rPr lang="en-GB" altLang="zh-CN" sz="2200" i="1">
                <a:ea typeface="宋体" charset="-122"/>
              </a:rPr>
              <a:t>Sender</a:t>
            </a:r>
            <a:r>
              <a:rPr lang="en-GB" altLang="zh-CN" sz="2200">
                <a:ea typeface="宋体" charset="-122"/>
              </a:rPr>
              <a:t> will begin to send </a:t>
            </a:r>
            <a:r>
              <a:rPr lang="en-GB" altLang="zh-CN" sz="2200" i="1">
                <a:ea typeface="宋体" charset="-122"/>
              </a:rPr>
              <a:t>packet number 2.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3128963" y="2024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95400"/>
            <a:ext cx="3124200" cy="304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086" name="Group 6"/>
          <p:cNvGrpSpPr>
            <a:grpSpLocks/>
          </p:cNvGrpSpPr>
          <p:nvPr/>
        </p:nvGrpSpPr>
        <p:grpSpPr bwMode="auto">
          <a:xfrm>
            <a:off x="3733800" y="2362200"/>
            <a:ext cx="1295400" cy="1371600"/>
            <a:chOff x="2352" y="1488"/>
            <a:chExt cx="816" cy="864"/>
          </a:xfrm>
        </p:grpSpPr>
        <p:sp>
          <p:nvSpPr>
            <p:cNvPr id="46088" name="Rectangle 7"/>
            <p:cNvSpPr>
              <a:spLocks noChangeArrowheads="1"/>
            </p:cNvSpPr>
            <p:nvPr/>
          </p:nvSpPr>
          <p:spPr bwMode="auto">
            <a:xfrm>
              <a:off x="2928" y="2208"/>
              <a:ext cx="240" cy="144"/>
            </a:xfrm>
            <a:prstGeom prst="rect">
              <a:avLst/>
            </a:prstGeom>
            <a:noFill/>
            <a:ln w="57150">
              <a:solidFill>
                <a:srgbClr val="33CC33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6089" name="Rectangle 8"/>
            <p:cNvSpPr>
              <a:spLocks noChangeArrowheads="1"/>
            </p:cNvSpPr>
            <p:nvPr/>
          </p:nvSpPr>
          <p:spPr bwMode="auto">
            <a:xfrm>
              <a:off x="2352" y="1488"/>
              <a:ext cx="240" cy="144"/>
            </a:xfrm>
            <a:prstGeom prst="rect">
              <a:avLst/>
            </a:prstGeom>
            <a:noFill/>
            <a:ln w="57150">
              <a:solidFill>
                <a:srgbClr val="33CC33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1EFC9D-67F9-4AA4-A421-F8B182758E5E}" type="slidenum">
              <a:rPr lang="en-US" altLang="en-US"/>
              <a:pPr>
                <a:defRPr/>
              </a:pPr>
              <a:t>39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2514600" y="3429000"/>
            <a:ext cx="1219200" cy="381000"/>
          </a:xfrm>
          <a:prstGeom prst="rect">
            <a:avLst/>
          </a:prstGeom>
          <a:noFill/>
          <a:ln w="9525" algn="ctr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Dining Philosophers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2895600" y="2133600"/>
            <a:ext cx="457200" cy="4572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2895600" y="4724400"/>
            <a:ext cx="457200" cy="4572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5562600" y="3429000"/>
            <a:ext cx="457200" cy="4572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2133600" y="1981200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ready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752600" y="4724400"/>
            <a:ext cx="112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has_both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6019800" y="3429000"/>
            <a:ext cx="112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has_right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5105400" y="2133600"/>
            <a:ext cx="1371600" cy="457200"/>
          </a:xfrm>
          <a:prstGeom prst="rect">
            <a:avLst/>
          </a:prstGeom>
          <a:noFill/>
          <a:ln w="9525" algn="ctr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5181600" y="4724400"/>
            <a:ext cx="1295400" cy="457200"/>
          </a:xfrm>
          <a:prstGeom prst="rect">
            <a:avLst/>
          </a:prstGeom>
          <a:noFill/>
          <a:ln w="9525" algn="ctr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3733800" y="3429000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Eat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5257800" y="51816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take_left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6477000" y="2133600"/>
            <a:ext cx="1187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take_right</a:t>
            </a:r>
          </a:p>
        </p:txBody>
      </p:sp>
      <p:cxnSp>
        <p:nvCxnSpPr>
          <p:cNvPr id="10255" name="AutoShape 15"/>
          <p:cNvCxnSpPr>
            <a:cxnSpLocks noChangeShapeType="1"/>
            <a:stCxn id="10242" idx="0"/>
            <a:endCxn id="10244" idx="4"/>
          </p:cNvCxnSpPr>
          <p:nvPr/>
        </p:nvCxnSpPr>
        <p:spPr bwMode="auto">
          <a:xfrm flipV="1">
            <a:off x="3124200" y="2590800"/>
            <a:ext cx="0" cy="838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AutoShape 16"/>
          <p:cNvCxnSpPr>
            <a:cxnSpLocks noChangeShapeType="1"/>
            <a:stCxn id="10251" idx="1"/>
            <a:endCxn id="10245" idx="6"/>
          </p:cNvCxnSpPr>
          <p:nvPr/>
        </p:nvCxnSpPr>
        <p:spPr bwMode="auto">
          <a:xfrm flipH="1">
            <a:off x="3352800" y="4953000"/>
            <a:ext cx="1828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7" name="AutoShape 17"/>
          <p:cNvCxnSpPr>
            <a:cxnSpLocks noChangeShapeType="1"/>
            <a:stCxn id="10246" idx="4"/>
            <a:endCxn id="10251" idx="0"/>
          </p:cNvCxnSpPr>
          <p:nvPr/>
        </p:nvCxnSpPr>
        <p:spPr bwMode="auto">
          <a:xfrm>
            <a:off x="5791200" y="3886200"/>
            <a:ext cx="38100" cy="838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8" name="AutoShape 18"/>
          <p:cNvCxnSpPr>
            <a:cxnSpLocks noChangeShapeType="1"/>
            <a:stCxn id="10250" idx="2"/>
            <a:endCxn id="10246" idx="0"/>
          </p:cNvCxnSpPr>
          <p:nvPr/>
        </p:nvCxnSpPr>
        <p:spPr bwMode="auto">
          <a:xfrm>
            <a:off x="5791200" y="2590800"/>
            <a:ext cx="0" cy="838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9" name="AutoShape 19"/>
          <p:cNvCxnSpPr>
            <a:cxnSpLocks noChangeShapeType="1"/>
            <a:stCxn id="10244" idx="6"/>
            <a:endCxn id="10250" idx="1"/>
          </p:cNvCxnSpPr>
          <p:nvPr/>
        </p:nvCxnSpPr>
        <p:spPr bwMode="auto">
          <a:xfrm>
            <a:off x="3352800" y="2362200"/>
            <a:ext cx="17526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AutoShape 20"/>
          <p:cNvCxnSpPr>
            <a:cxnSpLocks noChangeShapeType="1"/>
            <a:stCxn id="10245" idx="0"/>
            <a:endCxn id="10242" idx="2"/>
          </p:cNvCxnSpPr>
          <p:nvPr/>
        </p:nvCxnSpPr>
        <p:spPr bwMode="auto">
          <a:xfrm flipV="1">
            <a:off x="3124200" y="3810000"/>
            <a:ext cx="0" cy="914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61" name="Oval 22"/>
          <p:cNvSpPr>
            <a:spLocks noChangeArrowheads="1"/>
          </p:cNvSpPr>
          <p:nvPr/>
        </p:nvSpPr>
        <p:spPr bwMode="auto">
          <a:xfrm>
            <a:off x="7696200" y="990600"/>
            <a:ext cx="457200" cy="4572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0262" name="Oval 23"/>
          <p:cNvSpPr>
            <a:spLocks noChangeArrowheads="1"/>
          </p:cNvSpPr>
          <p:nvPr/>
        </p:nvSpPr>
        <p:spPr bwMode="auto">
          <a:xfrm>
            <a:off x="8001000" y="5257800"/>
            <a:ext cx="457200" cy="4572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10263" name="AutoShape 24"/>
          <p:cNvCxnSpPr>
            <a:cxnSpLocks noChangeShapeType="1"/>
            <a:stCxn id="10261" idx="3"/>
            <a:endCxn id="10250" idx="0"/>
          </p:cNvCxnSpPr>
          <p:nvPr/>
        </p:nvCxnSpPr>
        <p:spPr bwMode="auto">
          <a:xfrm flipH="1">
            <a:off x="5791200" y="1381125"/>
            <a:ext cx="1971675" cy="752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AutoShape 25"/>
          <p:cNvCxnSpPr>
            <a:cxnSpLocks noChangeShapeType="1"/>
            <a:stCxn id="10262" idx="2"/>
            <a:endCxn id="10251" idx="3"/>
          </p:cNvCxnSpPr>
          <p:nvPr/>
        </p:nvCxnSpPr>
        <p:spPr bwMode="auto">
          <a:xfrm flipH="1" flipV="1">
            <a:off x="6477000" y="4953000"/>
            <a:ext cx="1524000" cy="533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65" name="AutoShape 26"/>
          <p:cNvCxnSpPr>
            <a:cxnSpLocks noChangeShapeType="1"/>
            <a:stCxn id="10242" idx="1"/>
            <a:endCxn id="10261" idx="2"/>
          </p:cNvCxnSpPr>
          <p:nvPr/>
        </p:nvCxnSpPr>
        <p:spPr bwMode="auto">
          <a:xfrm rot="10800000" flipH="1">
            <a:off x="2514600" y="1219200"/>
            <a:ext cx="5181600" cy="2400300"/>
          </a:xfrm>
          <a:prstGeom prst="bentConnector3">
            <a:avLst>
              <a:gd name="adj1" fmla="val -27667"/>
            </a:avLst>
          </a:prstGeom>
          <a:noFill/>
          <a:ln w="15875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66" name="AutoShape 27"/>
          <p:cNvCxnSpPr>
            <a:cxnSpLocks noChangeShapeType="1"/>
            <a:stCxn id="10242" idx="1"/>
            <a:endCxn id="10262" idx="4"/>
          </p:cNvCxnSpPr>
          <p:nvPr/>
        </p:nvCxnSpPr>
        <p:spPr bwMode="auto">
          <a:xfrm rot="10800000" flipH="1" flipV="1">
            <a:off x="2514600" y="3619500"/>
            <a:ext cx="5715000" cy="2095500"/>
          </a:xfrm>
          <a:prstGeom prst="bentConnector4">
            <a:avLst>
              <a:gd name="adj1" fmla="val -25472"/>
              <a:gd name="adj2" fmla="val 110907"/>
            </a:avLst>
          </a:prstGeom>
          <a:noFill/>
          <a:ln w="15875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7144" name="Oval 40"/>
          <p:cNvSpPr>
            <a:spLocks noChangeArrowheads="1"/>
          </p:cNvSpPr>
          <p:nvPr/>
        </p:nvSpPr>
        <p:spPr bwMode="auto">
          <a:xfrm>
            <a:off x="3048000" y="22860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7145" name="Oval 41"/>
          <p:cNvSpPr>
            <a:spLocks noChangeArrowheads="1"/>
          </p:cNvSpPr>
          <p:nvPr/>
        </p:nvSpPr>
        <p:spPr bwMode="auto">
          <a:xfrm>
            <a:off x="7848600" y="11430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7146" name="Oval 42"/>
          <p:cNvSpPr>
            <a:spLocks noChangeArrowheads="1"/>
          </p:cNvSpPr>
          <p:nvPr/>
        </p:nvSpPr>
        <p:spPr bwMode="auto">
          <a:xfrm>
            <a:off x="5715000" y="35814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7147" name="Oval 43"/>
          <p:cNvSpPr>
            <a:spLocks noChangeArrowheads="1"/>
          </p:cNvSpPr>
          <p:nvPr/>
        </p:nvSpPr>
        <p:spPr bwMode="auto">
          <a:xfrm>
            <a:off x="8153400" y="54102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7148" name="Oval 44"/>
          <p:cNvSpPr>
            <a:spLocks noChangeArrowheads="1"/>
          </p:cNvSpPr>
          <p:nvPr/>
        </p:nvSpPr>
        <p:spPr bwMode="auto">
          <a:xfrm>
            <a:off x="3048000" y="48768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99C07-A2F8-4EEA-83AC-9578AC0CA932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7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47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47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47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47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7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44" grpId="0" animBg="1"/>
      <p:bldP spid="47144" grpId="1" animBg="1"/>
      <p:bldP spid="47145" grpId="0" animBg="1"/>
      <p:bldP spid="47145" grpId="1" animBg="1"/>
      <p:bldP spid="47146" grpId="0" animBg="1"/>
      <p:bldP spid="47146" grpId="1" animBg="1"/>
      <p:bldP spid="47147" grpId="0" animBg="1"/>
      <p:bldP spid="47147" grpId="1" animBg="1"/>
      <p:bldP spid="47148" grpId="0" animBg="1"/>
      <p:bldP spid="47148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" t="2000" r="2020" b="2013"/>
          <a:stretch>
            <a:fillRect/>
          </a:stretch>
        </p:blipFill>
        <p:spPr bwMode="auto">
          <a:xfrm>
            <a:off x="685800" y="533400"/>
            <a:ext cx="8001000" cy="574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685800"/>
            <a:ext cx="7086600" cy="5715000"/>
            <a:chOff x="624" y="432"/>
            <a:chExt cx="4464" cy="3600"/>
          </a:xfrm>
        </p:grpSpPr>
        <p:sp>
          <p:nvSpPr>
            <p:cNvPr id="47110" name="Oval 4"/>
            <p:cNvSpPr>
              <a:spLocks noChangeArrowheads="1"/>
            </p:cNvSpPr>
            <p:nvPr/>
          </p:nvSpPr>
          <p:spPr bwMode="auto">
            <a:xfrm>
              <a:off x="624" y="3691"/>
              <a:ext cx="720" cy="243"/>
            </a:xfrm>
            <a:prstGeom prst="ellips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GB" altLang="zh-CN" sz="2000" b="1">
                <a:solidFill>
                  <a:srgbClr val="FF00FF"/>
                </a:solidFill>
                <a:latin typeface="Times" charset="0"/>
                <a:ea typeface="宋体" charset="-122"/>
              </a:endParaRPr>
            </a:p>
          </p:txBody>
        </p:sp>
        <p:sp>
          <p:nvSpPr>
            <p:cNvPr id="47111" name="Oval 5"/>
            <p:cNvSpPr>
              <a:spLocks noChangeArrowheads="1"/>
            </p:cNvSpPr>
            <p:nvPr/>
          </p:nvSpPr>
          <p:spPr bwMode="auto">
            <a:xfrm>
              <a:off x="2688" y="3696"/>
              <a:ext cx="720" cy="243"/>
            </a:xfrm>
            <a:prstGeom prst="ellips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GB" altLang="zh-CN" sz="2000" b="1">
                <a:solidFill>
                  <a:srgbClr val="FF00FF"/>
                </a:solidFill>
                <a:latin typeface="Times" charset="0"/>
                <a:ea typeface="宋体" charset="-122"/>
              </a:endParaRPr>
            </a:p>
          </p:txBody>
        </p:sp>
        <p:sp>
          <p:nvSpPr>
            <p:cNvPr id="47112" name="Oval 6"/>
            <p:cNvSpPr>
              <a:spLocks noChangeArrowheads="1"/>
            </p:cNvSpPr>
            <p:nvPr/>
          </p:nvSpPr>
          <p:spPr bwMode="auto">
            <a:xfrm>
              <a:off x="4368" y="3696"/>
              <a:ext cx="720" cy="243"/>
            </a:xfrm>
            <a:prstGeom prst="ellips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GB" altLang="zh-CN" sz="2000" b="1">
                <a:solidFill>
                  <a:srgbClr val="FF00FF"/>
                </a:solidFill>
                <a:latin typeface="Times" charset="0"/>
                <a:ea typeface="宋体" charset="-122"/>
              </a:endParaRPr>
            </a:p>
          </p:txBody>
        </p:sp>
        <p:sp>
          <p:nvSpPr>
            <p:cNvPr id="47113" name="Line 7"/>
            <p:cNvSpPr>
              <a:spLocks noChangeShapeType="1"/>
            </p:cNvSpPr>
            <p:nvPr/>
          </p:nvSpPr>
          <p:spPr bwMode="auto">
            <a:xfrm>
              <a:off x="1872" y="432"/>
              <a:ext cx="0" cy="360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4" name="Line 8"/>
            <p:cNvSpPr>
              <a:spLocks noChangeShapeType="1"/>
            </p:cNvSpPr>
            <p:nvPr/>
          </p:nvSpPr>
          <p:spPr bwMode="auto">
            <a:xfrm>
              <a:off x="4080" y="432"/>
              <a:ext cx="0" cy="360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08" name="Rectangle 9"/>
          <p:cNvSpPr>
            <a:spLocks noChangeArrowheads="1"/>
          </p:cNvSpPr>
          <p:nvPr/>
        </p:nvSpPr>
        <p:spPr bwMode="auto">
          <a:xfrm>
            <a:off x="3810000" y="381000"/>
            <a:ext cx="22637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r>
              <a:rPr lang="en-GB" altLang="zh-CN" sz="3400">
                <a:solidFill>
                  <a:schemeClr val="tx2"/>
                </a:solidFill>
                <a:latin typeface="Garamond" pitchFamily="18" charset="0"/>
                <a:ea typeface="宋体" charset="-122"/>
              </a:rPr>
              <a:t>Modules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6063F9-7FAB-4E0F-9F0E-9C613AD95146}" type="slidenum">
              <a:rPr lang="en-US" altLang="en-US"/>
              <a:pPr>
                <a:defRPr/>
              </a:pPr>
              <a:t>40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8018463" cy="703262"/>
          </a:xfrm>
        </p:spPr>
        <p:txBody>
          <a:bodyPr/>
          <a:lstStyle/>
          <a:p>
            <a:pPr eaLnBrk="1" hangingPunct="1"/>
            <a:r>
              <a:rPr lang="en-GB" altLang="zh-CN" sz="3400">
                <a:ea typeface="宋体" charset="-122"/>
              </a:rPr>
              <a:t>Three different modules</a:t>
            </a:r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00338" y="2338388"/>
          <a:ext cx="3198812" cy="320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Bitmap Image" r:id="rId4" imgW="4571429" imgH="4571429" progId="Paint.Picture">
                  <p:embed/>
                </p:oleObj>
              </mc:Choice>
              <mc:Fallback>
                <p:oleObj name="Bitmap Image" r:id="rId4" imgW="4571429" imgH="4571429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338388"/>
                        <a:ext cx="3198812" cy="3201987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466725" y="1504950"/>
          <a:ext cx="1933575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Bitmap Image" r:id="rId6" imgW="2762636" imgH="5334745" progId="Paint.Picture">
                  <p:embed/>
                </p:oleObj>
              </mc:Choice>
              <mc:Fallback>
                <p:oleObj name="Bitmap Image" r:id="rId6" imgW="2762636" imgH="533474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1504950"/>
                        <a:ext cx="1933575" cy="3733800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227763" y="1433513"/>
          <a:ext cx="2665412" cy="379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Bitmap Image" r:id="rId8" imgW="3809524" imgH="5428571" progId="Paint.Picture">
                  <p:embed/>
                </p:oleObj>
              </mc:Choice>
              <mc:Fallback>
                <p:oleObj name="Bitmap Image" r:id="rId8" imgW="3809524" imgH="5428571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433513"/>
                        <a:ext cx="2665412" cy="3798887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900113" y="1001713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zh-CN" sz="2400" b="1">
                <a:latin typeface="Times" charset="0"/>
                <a:ea typeface="宋体" charset="-122"/>
              </a:rPr>
              <a:t>Sender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6877050" y="928688"/>
            <a:ext cx="1316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zh-CN" sz="2400" b="1">
                <a:latin typeface="Times" charset="0"/>
                <a:ea typeface="宋体" charset="-122"/>
              </a:rPr>
              <a:t>Receiver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3635375" y="1792288"/>
            <a:ext cx="1316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zh-CN" sz="2400" b="1">
                <a:latin typeface="Times" charset="0"/>
                <a:ea typeface="宋体" charset="-122"/>
              </a:rPr>
              <a:t>Network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1908175" y="4529138"/>
            <a:ext cx="360363" cy="2159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altLang="zh-CN" sz="1400" b="1">
                <a:solidFill>
                  <a:srgbClr val="0000FF"/>
                </a:solidFill>
                <a:latin typeface="Helvetica" charset="0"/>
                <a:ea typeface="宋体" charset="-122"/>
              </a:rPr>
              <a:t>In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835150" y="3233738"/>
            <a:ext cx="431800" cy="2159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altLang="zh-CN" sz="1400" b="1">
                <a:solidFill>
                  <a:srgbClr val="0000FF"/>
                </a:solidFill>
                <a:latin typeface="Helvetica" charset="0"/>
                <a:ea typeface="宋体" charset="-122"/>
              </a:rPr>
              <a:t>Out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6948488" y="3160713"/>
            <a:ext cx="360362" cy="2159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altLang="zh-CN" sz="1400" b="1">
                <a:solidFill>
                  <a:srgbClr val="0000FF"/>
                </a:solidFill>
                <a:latin typeface="Helvetica" charset="0"/>
                <a:ea typeface="宋体" charset="-122"/>
              </a:rPr>
              <a:t>In</a:t>
            </a: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2843213" y="3233738"/>
            <a:ext cx="360362" cy="2159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altLang="zh-CN" sz="1400" b="1">
                <a:solidFill>
                  <a:srgbClr val="0000FF"/>
                </a:solidFill>
                <a:latin typeface="Helvetica" charset="0"/>
                <a:ea typeface="宋体" charset="-122"/>
              </a:rPr>
              <a:t>In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5364163" y="4529138"/>
            <a:ext cx="360362" cy="2159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altLang="zh-CN" sz="1400" b="1">
                <a:solidFill>
                  <a:srgbClr val="0000FF"/>
                </a:solidFill>
                <a:latin typeface="Helvetica" charset="0"/>
                <a:ea typeface="宋体" charset="-122"/>
              </a:rPr>
              <a:t>In</a:t>
            </a: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6659563" y="4457700"/>
            <a:ext cx="431800" cy="2159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altLang="zh-CN" sz="1400" b="1">
                <a:solidFill>
                  <a:srgbClr val="0000FF"/>
                </a:solidFill>
                <a:latin typeface="Helvetica" charset="0"/>
                <a:ea typeface="宋体" charset="-122"/>
              </a:rPr>
              <a:t>Out</a:t>
            </a: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2843213" y="4529138"/>
            <a:ext cx="431800" cy="2159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altLang="zh-CN" sz="1400" b="1">
                <a:solidFill>
                  <a:srgbClr val="0000FF"/>
                </a:solidFill>
                <a:latin typeface="Helvetica" charset="0"/>
                <a:ea typeface="宋体" charset="-122"/>
              </a:rPr>
              <a:t>Out</a:t>
            </a: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5292725" y="3233738"/>
            <a:ext cx="431800" cy="2159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altLang="zh-CN" sz="1400" b="1">
                <a:solidFill>
                  <a:srgbClr val="0000FF"/>
                </a:solidFill>
                <a:latin typeface="Helvetica" charset="0"/>
                <a:ea typeface="宋体" charset="-122"/>
              </a:rPr>
              <a:t>Out</a:t>
            </a: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7683500" y="1520825"/>
            <a:ext cx="360363" cy="2159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altLang="zh-CN" sz="1400" b="1">
                <a:solidFill>
                  <a:srgbClr val="0000FF"/>
                </a:solidFill>
                <a:latin typeface="Helvetica" charset="0"/>
                <a:ea typeface="宋体" charset="-122"/>
              </a:rPr>
              <a:t>I/O</a:t>
            </a: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533400" y="5715000"/>
            <a:ext cx="76390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GB" altLang="zh-CN" sz="2100" i="1">
                <a:ea typeface="宋体" charset="-122"/>
              </a:rPr>
              <a:t>Port places</a:t>
            </a:r>
            <a:r>
              <a:rPr lang="en-GB" altLang="zh-CN" sz="2100">
                <a:ea typeface="宋体" charset="-122"/>
              </a:rPr>
              <a:t> are used to </a:t>
            </a:r>
            <a:r>
              <a:rPr lang="en-GB" altLang="zh-CN" sz="2100" i="1">
                <a:ea typeface="宋体" charset="-122"/>
              </a:rPr>
              <a:t>exchange tokens</a:t>
            </a:r>
            <a:r>
              <a:rPr lang="en-GB" altLang="zh-CN" sz="2100">
                <a:ea typeface="宋体" charset="-122"/>
              </a:rPr>
              <a:t> between modules.</a:t>
            </a: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61AD3-1C11-47AC-8993-092AA951B493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335088" y="1295400"/>
          <a:ext cx="6405562" cy="398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Bitmap Image" r:id="rId4" imgW="7144747" imgH="4095238" progId="Paint.Picture">
                  <p:embed/>
                </p:oleObj>
              </mc:Choice>
              <mc:Fallback>
                <p:oleObj name="Bitmap Image" r:id="rId4" imgW="7144747" imgH="4095238" progId="Paint.Picture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88" y="1295400"/>
                        <a:ext cx="6405562" cy="3986213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4183063" cy="495300"/>
          </a:xfrm>
        </p:spPr>
        <p:txBody>
          <a:bodyPr/>
          <a:lstStyle/>
          <a:p>
            <a:pPr eaLnBrk="1" hangingPunct="1"/>
            <a:r>
              <a:rPr lang="en-GB" altLang="zh-CN" sz="3400">
                <a:ea typeface="宋体" charset="-122"/>
              </a:rPr>
              <a:t>Abstract view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92275" y="3644900"/>
            <a:ext cx="360363" cy="2159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altLang="zh-CN" sz="1400" b="1">
                <a:solidFill>
                  <a:srgbClr val="0000FF"/>
                </a:solidFill>
                <a:latin typeface="Helvetica" charset="0"/>
                <a:ea typeface="宋体" charset="-122"/>
              </a:rPr>
              <a:t>HS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5795963" y="3644900"/>
            <a:ext cx="360362" cy="2159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altLang="zh-CN" sz="1400" b="1">
                <a:solidFill>
                  <a:srgbClr val="0000FF"/>
                </a:solidFill>
                <a:latin typeface="Helvetica" charset="0"/>
                <a:ea typeface="宋体" charset="-122"/>
              </a:rPr>
              <a:t>HS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492500" y="3644900"/>
            <a:ext cx="360363" cy="2159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altLang="zh-CN" sz="1400" b="1">
                <a:solidFill>
                  <a:srgbClr val="0000FF"/>
                </a:solidFill>
                <a:latin typeface="Helvetica" charset="0"/>
                <a:ea typeface="宋体" charset="-122"/>
              </a:rPr>
              <a:t>HS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476375" y="3932238"/>
            <a:ext cx="792163" cy="287337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altLang="zh-CN" sz="1400" b="1">
                <a:solidFill>
                  <a:srgbClr val="0000FF"/>
                </a:solidFill>
                <a:latin typeface="Helvetica" charset="0"/>
                <a:ea typeface="宋体" charset="-122"/>
              </a:rPr>
              <a:t>Sender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276600" y="3933825"/>
            <a:ext cx="863600" cy="287338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altLang="zh-CN" sz="1400" b="1">
                <a:solidFill>
                  <a:srgbClr val="0000FF"/>
                </a:solidFill>
                <a:latin typeface="Helvetica" charset="0"/>
                <a:ea typeface="宋体" charset="-122"/>
              </a:rPr>
              <a:t>Network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5508625" y="3933825"/>
            <a:ext cx="863600" cy="287338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altLang="zh-CN" sz="1400" b="1">
                <a:solidFill>
                  <a:srgbClr val="0000FF"/>
                </a:solidFill>
                <a:latin typeface="Helvetica" charset="0"/>
                <a:ea typeface="宋体" charset="-122"/>
              </a:rPr>
              <a:t>Receiver</a:t>
            </a: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6659563" y="836613"/>
            <a:ext cx="128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zh-CN" sz="2400" b="1">
                <a:latin typeface="Times" charset="0"/>
                <a:ea typeface="宋体" charset="-122"/>
              </a:rPr>
              <a:t>Protocol</a:t>
            </a: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1524000" y="5334000"/>
            <a:ext cx="604996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GB" altLang="zh-CN" sz="2100" i="1">
                <a:ea typeface="宋体" charset="-122"/>
              </a:rPr>
              <a:t>Substitution transitions </a:t>
            </a:r>
            <a:r>
              <a:rPr lang="en-GB" altLang="zh-CN" sz="2100">
                <a:ea typeface="宋体" charset="-122"/>
              </a:rPr>
              <a:t>refer to</a:t>
            </a:r>
            <a:r>
              <a:rPr lang="en-GB" altLang="zh-CN" sz="2100" i="1">
                <a:ea typeface="宋体" charset="-122"/>
              </a:rPr>
              <a:t> modules.</a:t>
            </a:r>
          </a:p>
          <a:p>
            <a:pPr marL="342900" indent="-342900">
              <a:spcBef>
                <a:spcPct val="1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GB" altLang="zh-CN" sz="2100" i="1">
                <a:ea typeface="宋体" charset="-122"/>
              </a:rPr>
              <a:t>Socket places</a:t>
            </a:r>
            <a:r>
              <a:rPr lang="en-GB" altLang="zh-CN" sz="2100">
                <a:ea typeface="宋体" charset="-122"/>
              </a:rPr>
              <a:t> are related to </a:t>
            </a:r>
            <a:r>
              <a:rPr lang="en-GB" altLang="zh-CN" sz="2100" i="1">
                <a:ea typeface="宋体" charset="-122"/>
              </a:rPr>
              <a:t>port places.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E89D3-C446-4D09-91AC-AC806A5B00D7}" type="slidenum">
              <a:rPr lang="en-US" altLang="en-US"/>
              <a:pPr>
                <a:defRPr/>
              </a:pPr>
              <a:t>42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116013" y="1773238"/>
          <a:ext cx="7180262" cy="345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Bitmap Image" r:id="rId4" imgW="7333333" imgH="4105848" progId="Paint.Picture">
                  <p:embed/>
                </p:oleObj>
              </mc:Choice>
              <mc:Fallback>
                <p:oleObj name="Bitmap Image" r:id="rId4" imgW="7333333" imgH="4105848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773238"/>
                        <a:ext cx="7180262" cy="3452812"/>
                      </a:xfrm>
                      <a:prstGeom prst="rect">
                        <a:avLst/>
                      </a:prstGeom>
                      <a:ln w="5715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xfrm>
            <a:off x="1116013" y="623888"/>
            <a:ext cx="4032250" cy="582612"/>
          </a:xfrm>
        </p:spPr>
        <p:txBody>
          <a:bodyPr/>
          <a:lstStyle/>
          <a:p>
            <a:pPr eaLnBrk="1" hangingPunct="1"/>
            <a:r>
              <a:rPr lang="en-GB" altLang="zh-CN" sz="3400">
                <a:ea typeface="宋体" charset="-122"/>
              </a:rPr>
              <a:t>Modules can be reused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476375" y="3933825"/>
            <a:ext cx="360363" cy="2159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altLang="zh-CN" sz="1400" b="1">
                <a:solidFill>
                  <a:srgbClr val="0000FF"/>
                </a:solidFill>
                <a:latin typeface="Helvetica" charset="0"/>
                <a:ea typeface="宋体" charset="-122"/>
              </a:rPr>
              <a:t>HS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6011863" y="3213100"/>
            <a:ext cx="360362" cy="2159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altLang="zh-CN" sz="1400" b="1">
                <a:solidFill>
                  <a:srgbClr val="0000FF"/>
                </a:solidFill>
                <a:latin typeface="Helvetica" charset="0"/>
                <a:ea typeface="宋体" charset="-122"/>
              </a:rPr>
              <a:t>HS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3419475" y="3932238"/>
            <a:ext cx="360363" cy="2159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altLang="zh-CN" sz="1400" b="1">
                <a:solidFill>
                  <a:srgbClr val="0000FF"/>
                </a:solidFill>
                <a:latin typeface="Helvetica" charset="0"/>
                <a:ea typeface="宋体" charset="-122"/>
              </a:rPr>
              <a:t>HS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260475" y="4221163"/>
            <a:ext cx="792163" cy="287337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altLang="zh-CN" sz="1400" b="1">
                <a:solidFill>
                  <a:srgbClr val="0000FF"/>
                </a:solidFill>
                <a:latin typeface="Helvetica" charset="0"/>
                <a:ea typeface="宋体" charset="-122"/>
              </a:rPr>
              <a:t>Sender</a:t>
            </a: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3203575" y="4221163"/>
            <a:ext cx="863600" cy="287337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altLang="zh-CN" sz="1400" b="1">
                <a:solidFill>
                  <a:srgbClr val="0000FF"/>
                </a:solidFill>
                <a:latin typeface="Helvetica" charset="0"/>
                <a:ea typeface="宋体" charset="-122"/>
              </a:rPr>
              <a:t>Network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5867400" y="3502025"/>
            <a:ext cx="863600" cy="287338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altLang="zh-CN" sz="1400" b="1">
                <a:solidFill>
                  <a:srgbClr val="0000FF"/>
                </a:solidFill>
                <a:latin typeface="Helvetica" charset="0"/>
                <a:ea typeface="宋体" charset="-122"/>
              </a:rPr>
              <a:t>Receiver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7019925" y="1125538"/>
            <a:ext cx="128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zh-CN" sz="2400" b="1">
                <a:latin typeface="Times" charset="0"/>
                <a:ea typeface="宋体" charset="-122"/>
              </a:rPr>
              <a:t>Protocol</a:t>
            </a: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6013450" y="4797425"/>
            <a:ext cx="360363" cy="2159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altLang="zh-CN" sz="1400" b="1">
                <a:solidFill>
                  <a:srgbClr val="0000FF"/>
                </a:solidFill>
                <a:latin typeface="Helvetica" charset="0"/>
                <a:ea typeface="宋体" charset="-122"/>
              </a:rPr>
              <a:t>HS</a:t>
            </a: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5868988" y="5086350"/>
            <a:ext cx="863600" cy="287338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altLang="zh-CN" sz="1400" b="1">
                <a:solidFill>
                  <a:srgbClr val="0000FF"/>
                </a:solidFill>
                <a:latin typeface="Helvetica" charset="0"/>
                <a:ea typeface="宋体" charset="-122"/>
              </a:rPr>
              <a:t>Receiver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3F54-AAB3-4843-9C14-220E7A015BCF}" type="slidenum">
              <a:rPr lang="en-US" altLang="en-US"/>
              <a:pPr>
                <a:defRPr/>
              </a:pPr>
              <a:t>43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250825" y="1771650"/>
          <a:ext cx="2125663" cy="388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" name="Bitmap Image" r:id="rId4" imgW="3285714" imgH="6009524" progId="Paint.Picture">
                  <p:embed/>
                </p:oleObj>
              </mc:Choice>
              <mc:Fallback>
                <p:oleObj name="Bitmap Image" r:id="rId4" imgW="3285714" imgH="6009524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771650"/>
                        <a:ext cx="2125663" cy="3889375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Rectangle 3"/>
          <p:cNvSpPr>
            <a:spLocks noGrp="1" noChangeArrowheads="1"/>
          </p:cNvSpPr>
          <p:nvPr>
            <p:ph type="title"/>
          </p:nvPr>
        </p:nvSpPr>
        <p:spPr>
          <a:xfrm>
            <a:off x="514350" y="398463"/>
            <a:ext cx="8018463" cy="254000"/>
          </a:xfrm>
        </p:spPr>
        <p:txBody>
          <a:bodyPr/>
          <a:lstStyle/>
          <a:p>
            <a:pPr eaLnBrk="1" hangingPunct="1"/>
            <a:r>
              <a:rPr lang="en-GB" altLang="zh-CN" sz="3400">
                <a:ea typeface="宋体" charset="-122"/>
              </a:rPr>
              <a:t>Protocol with multiple receivers</a:t>
            </a:r>
          </a:p>
        </p:txBody>
      </p:sp>
      <p:graphicFrame>
        <p:nvGraphicFramePr>
          <p:cNvPr id="4099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227763" y="1790700"/>
          <a:ext cx="2665412" cy="379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name="Bitmap Image" r:id="rId6" imgW="3809524" imgH="5428571" progId="Paint.Picture">
                  <p:embed/>
                </p:oleObj>
              </mc:Choice>
              <mc:Fallback>
                <p:oleObj name="Bitmap Image" r:id="rId6" imgW="3809524" imgH="5428571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790700"/>
                        <a:ext cx="2665412" cy="3798888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627313" y="1412875"/>
          <a:ext cx="3384550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Bitmap Image" r:id="rId8" imgW="5238095" imgH="6857143" progId="Paint.Picture">
                  <p:embed/>
                </p:oleObj>
              </mc:Choice>
              <mc:Fallback>
                <p:oleObj name="Bitmap Image" r:id="rId8" imgW="5238095" imgH="6857143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412875"/>
                        <a:ext cx="3384550" cy="4464050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900113" y="1279525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zh-CN" sz="2400" b="1">
                <a:latin typeface="Times" charset="0"/>
                <a:ea typeface="宋体" charset="-122"/>
              </a:rPr>
              <a:t>Sender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6877050" y="1285875"/>
            <a:ext cx="1316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zh-CN" sz="2400" b="1">
                <a:latin typeface="Times" charset="0"/>
                <a:ea typeface="宋体" charset="-122"/>
              </a:rPr>
              <a:t>Receiver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3708400" y="908050"/>
            <a:ext cx="1316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zh-CN" sz="2400" b="1">
                <a:latin typeface="Times" charset="0"/>
                <a:ea typeface="宋体" charset="-122"/>
              </a:rPr>
              <a:t>Network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1835150" y="4806950"/>
            <a:ext cx="360363" cy="2159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altLang="zh-CN" sz="1400" b="1">
                <a:solidFill>
                  <a:srgbClr val="0000FF"/>
                </a:solidFill>
                <a:latin typeface="Helvetica" charset="0"/>
                <a:ea typeface="宋体" charset="-122"/>
              </a:rPr>
              <a:t>In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1763713" y="3573463"/>
            <a:ext cx="431800" cy="2159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altLang="zh-CN" sz="1400" b="1">
                <a:solidFill>
                  <a:srgbClr val="0000FF"/>
                </a:solidFill>
                <a:latin typeface="Helvetica" charset="0"/>
                <a:ea typeface="宋体" charset="-122"/>
              </a:rPr>
              <a:t>Out</a:t>
            </a: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6948488" y="3517900"/>
            <a:ext cx="360362" cy="2159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altLang="zh-CN" sz="1400" b="1">
                <a:solidFill>
                  <a:srgbClr val="0000FF"/>
                </a:solidFill>
                <a:latin typeface="Helvetica" charset="0"/>
                <a:ea typeface="宋体" charset="-122"/>
              </a:rPr>
              <a:t>In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2771775" y="2492375"/>
            <a:ext cx="360363" cy="2159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altLang="zh-CN" sz="1400" b="1">
                <a:solidFill>
                  <a:srgbClr val="0000FF"/>
                </a:solidFill>
                <a:latin typeface="Helvetica" charset="0"/>
                <a:ea typeface="宋体" charset="-122"/>
              </a:rPr>
              <a:t>In</a:t>
            </a: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5508625" y="3789363"/>
            <a:ext cx="360363" cy="2159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altLang="zh-CN" sz="1400" b="1">
                <a:solidFill>
                  <a:srgbClr val="0000FF"/>
                </a:solidFill>
                <a:latin typeface="Helvetica" charset="0"/>
                <a:ea typeface="宋体" charset="-122"/>
              </a:rPr>
              <a:t>In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6659563" y="4814888"/>
            <a:ext cx="431800" cy="2159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altLang="zh-CN" sz="1400" b="1">
                <a:solidFill>
                  <a:srgbClr val="0000FF"/>
                </a:solidFill>
                <a:latin typeface="Helvetica" charset="0"/>
                <a:ea typeface="宋体" charset="-122"/>
              </a:rPr>
              <a:t>Out</a:t>
            </a:r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2700338" y="4149725"/>
            <a:ext cx="431800" cy="2159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altLang="zh-CN" sz="1400" b="1">
                <a:solidFill>
                  <a:srgbClr val="0000FF"/>
                </a:solidFill>
                <a:latin typeface="Helvetica" charset="0"/>
                <a:ea typeface="宋体" charset="-122"/>
              </a:rPr>
              <a:t>Out</a:t>
            </a:r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5435600" y="1989138"/>
            <a:ext cx="431800" cy="2159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altLang="zh-CN" sz="1400" b="1">
                <a:solidFill>
                  <a:srgbClr val="0000FF"/>
                </a:solidFill>
                <a:latin typeface="Helvetica" charset="0"/>
                <a:ea typeface="宋体" charset="-122"/>
              </a:rPr>
              <a:t>Out</a:t>
            </a: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7693025" y="1878013"/>
            <a:ext cx="360363" cy="2159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altLang="zh-CN" sz="1400" b="1">
                <a:solidFill>
                  <a:srgbClr val="0000FF"/>
                </a:solidFill>
                <a:latin typeface="Helvetica" charset="0"/>
                <a:ea typeface="宋体" charset="-122"/>
              </a:rPr>
              <a:t>I/O</a:t>
            </a: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5435600" y="2852738"/>
            <a:ext cx="431800" cy="2159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altLang="zh-CN" sz="1400" b="1">
                <a:solidFill>
                  <a:srgbClr val="0000FF"/>
                </a:solidFill>
                <a:latin typeface="Helvetica" charset="0"/>
                <a:ea typeface="宋体" charset="-122"/>
              </a:rPr>
              <a:t>Out</a:t>
            </a:r>
          </a:p>
        </p:txBody>
      </p: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5507038" y="5229225"/>
            <a:ext cx="360362" cy="2159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altLang="zh-CN" sz="1400" b="1">
                <a:solidFill>
                  <a:srgbClr val="0000FF"/>
                </a:solidFill>
                <a:latin typeface="Helvetica" charset="0"/>
                <a:ea typeface="宋体" charset="-122"/>
              </a:rPr>
              <a:t>In</a:t>
            </a: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5FBE47-150B-4075-B56E-707184CFA9CA}" type="slidenum">
              <a:rPr lang="en-US" altLang="en-US"/>
              <a:pPr>
                <a:defRPr/>
              </a:pPr>
              <a:t>44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Tools and Applications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Tools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600" b="1">
                <a:ea typeface="宋体" charset="-122"/>
              </a:rPr>
              <a:t>Design/CPN</a:t>
            </a:r>
            <a:r>
              <a:rPr lang="en-US" altLang="zh-CN" sz="2600">
                <a:ea typeface="宋体" charset="-122"/>
              </a:rPr>
              <a:t> was developed in the late 80'ies</a:t>
            </a:r>
            <a:br>
              <a:rPr lang="en-US" altLang="zh-CN" sz="2600">
                <a:ea typeface="宋体" charset="-122"/>
              </a:rPr>
            </a:br>
            <a:r>
              <a:rPr lang="en-US" altLang="zh-CN" sz="2600">
                <a:ea typeface="宋体" charset="-122"/>
              </a:rPr>
              <a:t>and early 90'ies.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>
                <a:ea typeface="宋体" charset="-122"/>
              </a:rPr>
              <a:t>Until recently, it was the most widely used Petri net package.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>
                <a:ea typeface="宋体" charset="-122"/>
              </a:rPr>
              <a:t>Used by 1000 different organizations in more than 60 countries – including 200 commercial companies.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b="1">
                <a:ea typeface="宋体" charset="-122"/>
              </a:rPr>
              <a:t>CPN Tools</a:t>
            </a:r>
            <a:r>
              <a:rPr lang="en-US" altLang="zh-CN" sz="2600">
                <a:ea typeface="宋体" charset="-122"/>
              </a:rPr>
              <a:t> is the next generation of tool support for</a:t>
            </a:r>
            <a:br>
              <a:rPr lang="en-US" altLang="zh-CN" sz="2600">
                <a:ea typeface="宋体" charset="-122"/>
              </a:rPr>
            </a:br>
            <a:r>
              <a:rPr lang="en-US" altLang="zh-CN" sz="2600">
                <a:ea typeface="宋体" charset="-122"/>
              </a:rPr>
              <a:t>Coloured Petri Nets.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>
                <a:ea typeface="宋体" charset="-122"/>
              </a:rPr>
              <a:t>It has now replaced Design/CPN with 1250 users in more than 75 countries.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>
                <a:ea typeface="宋体" charset="-122"/>
              </a:rPr>
              <a:t>It is a tool for editing, simulating and analyzing Colored Petri Nets.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0717F3-8706-47BB-BF52-A5AE58A395D4}" type="slidenum">
              <a:rPr lang="en-US" altLang="en-US"/>
              <a:pPr>
                <a:defRPr/>
              </a:pPr>
              <a:t>46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 descr="Work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8288"/>
            <a:ext cx="7467600" cy="658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DD2B3-5139-4778-A77D-D9EDB0B12EEC}" type="slidenum">
              <a:rPr lang="en-US" altLang="en-US"/>
              <a:pPr>
                <a:defRPr/>
              </a:pPr>
              <a:t>47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>
                <a:ea typeface="宋体" charset="-122"/>
              </a:rPr>
              <a:t>CPN Tools and Design/CPN</a:t>
            </a:r>
            <a:endParaRPr lang="en-US" altLang="zh-CN">
              <a:ea typeface="宋体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The functionality of the two tools is the same:</a:t>
            </a:r>
          </a:p>
          <a:p>
            <a:pPr lvl="1" eaLnBrk="1" hangingPunct="1"/>
            <a:r>
              <a:rPr lang="en-US" altLang="zh-CN" b="1">
                <a:ea typeface="宋体" charset="-122"/>
              </a:rPr>
              <a:t>Editing</a:t>
            </a:r>
            <a:r>
              <a:rPr lang="en-US" altLang="zh-CN">
                <a:ea typeface="宋体" charset="-122"/>
              </a:rPr>
              <a:t> and </a:t>
            </a:r>
            <a:r>
              <a:rPr lang="en-US" altLang="zh-CN" b="1">
                <a:ea typeface="宋体" charset="-122"/>
              </a:rPr>
              <a:t>syntax check</a:t>
            </a:r>
            <a:r>
              <a:rPr lang="en-US" altLang="zh-CN">
                <a:ea typeface="宋体" charset="-122"/>
              </a:rPr>
              <a:t> of CP-nets.</a:t>
            </a:r>
          </a:p>
          <a:p>
            <a:pPr lvl="1" eaLnBrk="1" hangingPunct="1"/>
            <a:r>
              <a:rPr lang="en-US" altLang="zh-CN">
                <a:ea typeface="宋体" charset="-122"/>
              </a:rPr>
              <a:t>Interactive and automatic </a:t>
            </a:r>
            <a:r>
              <a:rPr lang="en-US" altLang="zh-CN" b="1">
                <a:ea typeface="宋体" charset="-122"/>
              </a:rPr>
              <a:t>simulation</a:t>
            </a:r>
            <a:r>
              <a:rPr lang="en-US" altLang="zh-CN">
                <a:ea typeface="宋体" charset="-122"/>
              </a:rPr>
              <a:t>.</a:t>
            </a:r>
          </a:p>
          <a:p>
            <a:pPr lvl="1" eaLnBrk="1" hangingPunct="1"/>
            <a:r>
              <a:rPr lang="en-US" altLang="zh-CN">
                <a:ea typeface="宋体" charset="-122"/>
              </a:rPr>
              <a:t>Construction and analysis of state spaces.</a:t>
            </a:r>
          </a:p>
          <a:p>
            <a:pPr lvl="1" eaLnBrk="1" hangingPunct="1"/>
            <a:r>
              <a:rPr lang="en-US" altLang="zh-CN">
                <a:ea typeface="宋体" charset="-122"/>
              </a:rPr>
              <a:t>Communication with other tools.</a:t>
            </a:r>
          </a:p>
          <a:p>
            <a:pPr lvl="1" eaLnBrk="1" hangingPunct="1"/>
            <a:r>
              <a:rPr lang="en-US" altLang="zh-CN">
                <a:ea typeface="宋体" charset="-122"/>
              </a:rPr>
              <a:t>Simulation based performance analysis.</a:t>
            </a:r>
          </a:p>
          <a:p>
            <a:pPr lvl="1" eaLnBrk="1" hangingPunct="1"/>
            <a:r>
              <a:rPr lang="en-US" altLang="zh-CN" b="1">
                <a:ea typeface="宋体" charset="-122"/>
              </a:rPr>
              <a:t>Graphical animation</a:t>
            </a:r>
            <a:r>
              <a:rPr lang="en-US" altLang="zh-CN">
                <a:ea typeface="宋体" charset="-122"/>
              </a:rPr>
              <a:t> of simulation results.</a:t>
            </a:r>
          </a:p>
          <a:p>
            <a:pPr lvl="1" eaLnBrk="1" hangingPunct="1"/>
            <a:endParaRPr lang="en-US" altLang="zh-CN"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4C2F9-7404-48F7-A7A5-43C1F8D5EDD1}" type="slidenum">
              <a:rPr lang="en-US" altLang="en-US"/>
              <a:pPr>
                <a:defRPr/>
              </a:pPr>
              <a:t>48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Application Areas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600">
                <a:ea typeface="宋体" charset="-122"/>
              </a:rPr>
              <a:t>Protocols and Networks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>
                <a:ea typeface="宋体" charset="-122"/>
              </a:rPr>
              <a:t>Intelligent Networks at Deutsche Telekom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>
                <a:ea typeface="宋体" charset="-122"/>
              </a:rPr>
              <a:t>IEEE 802.6 Configuration Control at Telstra Research Labs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>
                <a:ea typeface="宋体" charset="-122"/>
              </a:rPr>
              <a:t>Allocation Policies in the Fieldbus Protocol in Japan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>
                <a:ea typeface="宋体" charset="-122"/>
              </a:rPr>
              <a:t>ISDN Services at Telstra Research Laboratories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>
                <a:ea typeface="宋体" charset="-122"/>
              </a:rPr>
              <a:t>Protocol for an Audio/Video System at Bang &amp; Olufsen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>
                <a:ea typeface="宋体" charset="-122"/>
              </a:rPr>
              <a:t>TCP Protocols at Hewlett-Packard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>
                <a:ea typeface="宋体" charset="-122"/>
              </a:rPr>
              <a:t>Local Area Network at University of Las Palmas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>
                <a:ea typeface="宋体" charset="-122"/>
              </a:rPr>
              <a:t>UPC Algorithms in ATM Networks at University of Aarhus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>
                <a:ea typeface="宋体" charset="-122"/>
              </a:rPr>
              <a:t>BRI Protocol in ISDN Networks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>
                <a:ea typeface="宋体" charset="-122"/>
              </a:rPr>
              <a:t>Network Management System at RC International A/S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>
                <a:ea typeface="宋体" charset="-122"/>
              </a:rPr>
              <a:t>Interprocess Communication in Pool IDA at King's College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B1BBA0-2B39-452F-B45D-062D45ABDB5A}" type="slidenum">
              <a:rPr lang="en-US" altLang="en-US"/>
              <a:pPr>
                <a:defRPr/>
              </a:pPr>
              <a:t>49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>
              <a:ea typeface="宋体" charset="-122"/>
            </a:endParaRPr>
          </a:p>
        </p:txBody>
      </p:sp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6324600" y="533400"/>
            <a:ext cx="304800" cy="3048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6324600" y="2362200"/>
            <a:ext cx="304800" cy="3048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8458200" y="1447800"/>
            <a:ext cx="304800" cy="3048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5189538" y="609600"/>
            <a:ext cx="966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phil1_ready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715000" y="2667000"/>
            <a:ext cx="12112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phil1_has_both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7239000" y="1447800"/>
            <a:ext cx="12112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phil1_has_right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172200" y="1600200"/>
            <a:ext cx="609600" cy="76200"/>
          </a:xfrm>
          <a:prstGeom prst="rect">
            <a:avLst/>
          </a:prstGeom>
          <a:noFill/>
          <a:ln w="9525" algn="ctr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8305800" y="685800"/>
            <a:ext cx="609600" cy="76200"/>
          </a:xfrm>
          <a:prstGeom prst="rect">
            <a:avLst/>
          </a:prstGeom>
          <a:noFill/>
          <a:ln w="9525" algn="ctr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8305800" y="2514600"/>
            <a:ext cx="609600" cy="76200"/>
          </a:xfrm>
          <a:prstGeom prst="rect">
            <a:avLst/>
          </a:prstGeom>
          <a:noFill/>
          <a:ln w="9525" algn="ctr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5257800" y="1295400"/>
            <a:ext cx="11096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phil1_finished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7391400" y="2667000"/>
            <a:ext cx="1162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phil1_take_left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7889875" y="228600"/>
            <a:ext cx="12541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phil1_take_right</a:t>
            </a:r>
          </a:p>
        </p:txBody>
      </p:sp>
      <p:cxnSp>
        <p:nvCxnSpPr>
          <p:cNvPr id="11279" name="AutoShape 15"/>
          <p:cNvCxnSpPr>
            <a:cxnSpLocks noChangeShapeType="1"/>
            <a:stCxn id="11273" idx="0"/>
            <a:endCxn id="11267" idx="4"/>
          </p:cNvCxnSpPr>
          <p:nvPr/>
        </p:nvCxnSpPr>
        <p:spPr bwMode="auto">
          <a:xfrm flipV="1">
            <a:off x="6477000" y="838200"/>
            <a:ext cx="0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AutoShape 16"/>
          <p:cNvCxnSpPr>
            <a:cxnSpLocks noChangeShapeType="1"/>
            <a:stCxn id="11275" idx="1"/>
            <a:endCxn id="11268" idx="6"/>
          </p:cNvCxnSpPr>
          <p:nvPr/>
        </p:nvCxnSpPr>
        <p:spPr bwMode="auto">
          <a:xfrm flipH="1" flipV="1">
            <a:off x="6629400" y="2514600"/>
            <a:ext cx="1676400" cy="38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AutoShape 17"/>
          <p:cNvCxnSpPr>
            <a:cxnSpLocks noChangeShapeType="1"/>
            <a:stCxn id="11269" idx="4"/>
            <a:endCxn id="11275" idx="0"/>
          </p:cNvCxnSpPr>
          <p:nvPr/>
        </p:nvCxnSpPr>
        <p:spPr bwMode="auto">
          <a:xfrm>
            <a:off x="8610600" y="1752600"/>
            <a:ext cx="0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AutoShape 18"/>
          <p:cNvCxnSpPr>
            <a:cxnSpLocks noChangeShapeType="1"/>
            <a:stCxn id="11274" idx="2"/>
            <a:endCxn id="11269" idx="0"/>
          </p:cNvCxnSpPr>
          <p:nvPr/>
        </p:nvCxnSpPr>
        <p:spPr bwMode="auto">
          <a:xfrm>
            <a:off x="8610600" y="762000"/>
            <a:ext cx="0" cy="685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3" name="AutoShape 19"/>
          <p:cNvCxnSpPr>
            <a:cxnSpLocks noChangeShapeType="1"/>
            <a:stCxn id="11267" idx="6"/>
            <a:endCxn id="11274" idx="1"/>
          </p:cNvCxnSpPr>
          <p:nvPr/>
        </p:nvCxnSpPr>
        <p:spPr bwMode="auto">
          <a:xfrm>
            <a:off x="6629400" y="685800"/>
            <a:ext cx="1676400" cy="38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4" name="AutoShape 20"/>
          <p:cNvCxnSpPr>
            <a:cxnSpLocks noChangeShapeType="1"/>
            <a:stCxn id="11268" idx="0"/>
            <a:endCxn id="11273" idx="2"/>
          </p:cNvCxnSpPr>
          <p:nvPr/>
        </p:nvCxnSpPr>
        <p:spPr bwMode="auto">
          <a:xfrm flipV="1">
            <a:off x="6477000" y="1676400"/>
            <a:ext cx="0" cy="685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285" name="Oval 21"/>
          <p:cNvSpPr>
            <a:spLocks noChangeArrowheads="1"/>
          </p:cNvSpPr>
          <p:nvPr/>
        </p:nvSpPr>
        <p:spPr bwMode="auto">
          <a:xfrm>
            <a:off x="2362200" y="2514600"/>
            <a:ext cx="304800" cy="3048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286" name="Oval 22"/>
          <p:cNvSpPr>
            <a:spLocks noChangeArrowheads="1"/>
          </p:cNvSpPr>
          <p:nvPr/>
        </p:nvSpPr>
        <p:spPr bwMode="auto">
          <a:xfrm>
            <a:off x="2362200" y="533400"/>
            <a:ext cx="304800" cy="3048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287" name="Oval 23"/>
          <p:cNvSpPr>
            <a:spLocks noChangeArrowheads="1"/>
          </p:cNvSpPr>
          <p:nvPr/>
        </p:nvSpPr>
        <p:spPr bwMode="auto">
          <a:xfrm>
            <a:off x="381000" y="1676400"/>
            <a:ext cx="304800" cy="3048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2057400" y="28194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phil3_ready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2667000" y="533400"/>
            <a:ext cx="12112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phil3_has_both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533400" y="1371600"/>
            <a:ext cx="12112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phil3_has_right</a:t>
            </a:r>
          </a:p>
        </p:txBody>
      </p: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2209800" y="1600200"/>
            <a:ext cx="609600" cy="76200"/>
          </a:xfrm>
          <a:prstGeom prst="rect">
            <a:avLst/>
          </a:prstGeom>
          <a:noFill/>
          <a:ln w="9525" algn="ctr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228600" y="2667000"/>
            <a:ext cx="609600" cy="76200"/>
          </a:xfrm>
          <a:prstGeom prst="rect">
            <a:avLst/>
          </a:prstGeom>
          <a:noFill/>
          <a:ln w="9525" algn="ctr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228600" y="685800"/>
            <a:ext cx="609600" cy="76200"/>
          </a:xfrm>
          <a:prstGeom prst="rect">
            <a:avLst/>
          </a:prstGeom>
          <a:noFill/>
          <a:ln w="9525" algn="ctr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1447800" y="1676400"/>
            <a:ext cx="11096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phil3_finished</a:t>
            </a:r>
          </a:p>
        </p:txBody>
      </p:sp>
      <p:sp>
        <p:nvSpPr>
          <p:cNvPr id="11295" name="Text Box 31"/>
          <p:cNvSpPr txBox="1">
            <a:spLocks noChangeArrowheads="1"/>
          </p:cNvSpPr>
          <p:nvPr/>
        </p:nvSpPr>
        <p:spPr bwMode="auto">
          <a:xfrm>
            <a:off x="0" y="152400"/>
            <a:ext cx="1162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phil3_take_left</a:t>
            </a:r>
          </a:p>
        </p:txBody>
      </p:sp>
      <p:sp>
        <p:nvSpPr>
          <p:cNvPr id="11296" name="Text Box 32"/>
          <p:cNvSpPr txBox="1">
            <a:spLocks noChangeArrowheads="1"/>
          </p:cNvSpPr>
          <p:nvPr/>
        </p:nvSpPr>
        <p:spPr bwMode="auto">
          <a:xfrm>
            <a:off x="457200" y="2743200"/>
            <a:ext cx="12541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phil3_take_right</a:t>
            </a:r>
          </a:p>
        </p:txBody>
      </p:sp>
      <p:cxnSp>
        <p:nvCxnSpPr>
          <p:cNvPr id="11297" name="AutoShape 33"/>
          <p:cNvCxnSpPr>
            <a:cxnSpLocks noChangeShapeType="1"/>
            <a:stCxn id="11291" idx="2"/>
            <a:endCxn id="11285" idx="0"/>
          </p:cNvCxnSpPr>
          <p:nvPr/>
        </p:nvCxnSpPr>
        <p:spPr bwMode="auto">
          <a:xfrm>
            <a:off x="2514600" y="1676400"/>
            <a:ext cx="0" cy="838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98" name="AutoShape 34"/>
          <p:cNvCxnSpPr>
            <a:cxnSpLocks noChangeShapeType="1"/>
            <a:stCxn id="11293" idx="3"/>
            <a:endCxn id="11286" idx="2"/>
          </p:cNvCxnSpPr>
          <p:nvPr/>
        </p:nvCxnSpPr>
        <p:spPr bwMode="auto">
          <a:xfrm flipV="1">
            <a:off x="838200" y="685800"/>
            <a:ext cx="1524000" cy="38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99" name="AutoShape 35"/>
          <p:cNvCxnSpPr>
            <a:cxnSpLocks noChangeShapeType="1"/>
            <a:stCxn id="11287" idx="0"/>
            <a:endCxn id="11293" idx="2"/>
          </p:cNvCxnSpPr>
          <p:nvPr/>
        </p:nvCxnSpPr>
        <p:spPr bwMode="auto">
          <a:xfrm flipV="1">
            <a:off x="533400" y="762000"/>
            <a:ext cx="0" cy="914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300" name="AutoShape 36"/>
          <p:cNvCxnSpPr>
            <a:cxnSpLocks noChangeShapeType="1"/>
            <a:stCxn id="11292" idx="0"/>
            <a:endCxn id="11287" idx="4"/>
          </p:cNvCxnSpPr>
          <p:nvPr/>
        </p:nvCxnSpPr>
        <p:spPr bwMode="auto">
          <a:xfrm flipV="1">
            <a:off x="533400" y="1981200"/>
            <a:ext cx="0" cy="685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301" name="AutoShape 37"/>
          <p:cNvCxnSpPr>
            <a:cxnSpLocks noChangeShapeType="1"/>
            <a:stCxn id="11285" idx="2"/>
            <a:endCxn id="11292" idx="3"/>
          </p:cNvCxnSpPr>
          <p:nvPr/>
        </p:nvCxnSpPr>
        <p:spPr bwMode="auto">
          <a:xfrm flipH="1">
            <a:off x="838200" y="2667000"/>
            <a:ext cx="1524000" cy="38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302" name="AutoShape 38"/>
          <p:cNvCxnSpPr>
            <a:cxnSpLocks noChangeShapeType="1"/>
            <a:stCxn id="11286" idx="4"/>
            <a:endCxn id="11291" idx="0"/>
          </p:cNvCxnSpPr>
          <p:nvPr/>
        </p:nvCxnSpPr>
        <p:spPr bwMode="auto">
          <a:xfrm>
            <a:off x="2514600" y="838200"/>
            <a:ext cx="0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303" name="Oval 39"/>
          <p:cNvSpPr>
            <a:spLocks noChangeArrowheads="1"/>
          </p:cNvSpPr>
          <p:nvPr/>
        </p:nvSpPr>
        <p:spPr bwMode="auto">
          <a:xfrm>
            <a:off x="5715000" y="4953000"/>
            <a:ext cx="304800" cy="3048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304" name="Oval 40"/>
          <p:cNvSpPr>
            <a:spLocks noChangeArrowheads="1"/>
          </p:cNvSpPr>
          <p:nvPr/>
        </p:nvSpPr>
        <p:spPr bwMode="auto">
          <a:xfrm>
            <a:off x="2438400" y="4953000"/>
            <a:ext cx="304800" cy="3048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305" name="Oval 41"/>
          <p:cNvSpPr>
            <a:spLocks noChangeArrowheads="1"/>
          </p:cNvSpPr>
          <p:nvPr/>
        </p:nvSpPr>
        <p:spPr bwMode="auto">
          <a:xfrm>
            <a:off x="4114800" y="6248400"/>
            <a:ext cx="304800" cy="3048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306" name="Text Box 42"/>
          <p:cNvSpPr txBox="1">
            <a:spLocks noChangeArrowheads="1"/>
          </p:cNvSpPr>
          <p:nvPr/>
        </p:nvSpPr>
        <p:spPr bwMode="auto">
          <a:xfrm>
            <a:off x="5334000" y="46482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phil2_ready</a:t>
            </a:r>
          </a:p>
        </p:txBody>
      </p:sp>
      <p:sp>
        <p:nvSpPr>
          <p:cNvPr id="11307" name="Text Box 43"/>
          <p:cNvSpPr txBox="1">
            <a:spLocks noChangeArrowheads="1"/>
          </p:cNvSpPr>
          <p:nvPr/>
        </p:nvSpPr>
        <p:spPr bwMode="auto">
          <a:xfrm>
            <a:off x="1828800" y="4648200"/>
            <a:ext cx="12112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phil2_has_both</a:t>
            </a:r>
          </a:p>
        </p:txBody>
      </p:sp>
      <p:sp>
        <p:nvSpPr>
          <p:cNvPr id="11308" name="Text Box 44"/>
          <p:cNvSpPr txBox="1">
            <a:spLocks noChangeArrowheads="1"/>
          </p:cNvSpPr>
          <p:nvPr/>
        </p:nvSpPr>
        <p:spPr bwMode="auto">
          <a:xfrm>
            <a:off x="3657600" y="5943600"/>
            <a:ext cx="12112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phil2_has_right</a:t>
            </a:r>
          </a:p>
        </p:txBody>
      </p:sp>
      <p:sp>
        <p:nvSpPr>
          <p:cNvPr id="11309" name="Rectangle 45"/>
          <p:cNvSpPr>
            <a:spLocks noChangeArrowheads="1"/>
          </p:cNvSpPr>
          <p:nvPr/>
        </p:nvSpPr>
        <p:spPr bwMode="auto">
          <a:xfrm rot="-5400000">
            <a:off x="3924300" y="5067300"/>
            <a:ext cx="609600" cy="76200"/>
          </a:xfrm>
          <a:prstGeom prst="rect">
            <a:avLst/>
          </a:prstGeom>
          <a:noFill/>
          <a:ln w="9525" algn="ctr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310" name="Rectangle 46"/>
          <p:cNvSpPr>
            <a:spLocks noChangeArrowheads="1"/>
          </p:cNvSpPr>
          <p:nvPr/>
        </p:nvSpPr>
        <p:spPr bwMode="auto">
          <a:xfrm rot="5400000">
            <a:off x="6438900" y="6362700"/>
            <a:ext cx="609600" cy="76200"/>
          </a:xfrm>
          <a:prstGeom prst="rect">
            <a:avLst/>
          </a:prstGeom>
          <a:noFill/>
          <a:ln w="9525" algn="ctr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311" name="Rectangle 47"/>
          <p:cNvSpPr>
            <a:spLocks noChangeArrowheads="1"/>
          </p:cNvSpPr>
          <p:nvPr/>
        </p:nvSpPr>
        <p:spPr bwMode="auto">
          <a:xfrm rot="5400000">
            <a:off x="1485900" y="6362700"/>
            <a:ext cx="609600" cy="76200"/>
          </a:xfrm>
          <a:prstGeom prst="rect">
            <a:avLst/>
          </a:prstGeom>
          <a:noFill/>
          <a:ln w="9525" algn="ctr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312" name="Text Box 48"/>
          <p:cNvSpPr txBox="1">
            <a:spLocks noChangeArrowheads="1"/>
          </p:cNvSpPr>
          <p:nvPr/>
        </p:nvSpPr>
        <p:spPr bwMode="auto">
          <a:xfrm>
            <a:off x="3581400" y="5410200"/>
            <a:ext cx="11096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phil2_finished</a:t>
            </a:r>
          </a:p>
        </p:txBody>
      </p:sp>
      <p:sp>
        <p:nvSpPr>
          <p:cNvPr id="11313" name="Text Box 49"/>
          <p:cNvSpPr txBox="1">
            <a:spLocks noChangeArrowheads="1"/>
          </p:cNvSpPr>
          <p:nvPr/>
        </p:nvSpPr>
        <p:spPr bwMode="auto">
          <a:xfrm>
            <a:off x="533400" y="6172200"/>
            <a:ext cx="1162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phil2_take_left</a:t>
            </a:r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6858000" y="6248400"/>
            <a:ext cx="12541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phil2_take_right</a:t>
            </a:r>
          </a:p>
        </p:txBody>
      </p:sp>
      <p:cxnSp>
        <p:nvCxnSpPr>
          <p:cNvPr id="11315" name="AutoShape 51"/>
          <p:cNvCxnSpPr>
            <a:cxnSpLocks noChangeShapeType="1"/>
            <a:stCxn id="11309" idx="2"/>
            <a:endCxn id="11303" idx="2"/>
          </p:cNvCxnSpPr>
          <p:nvPr/>
        </p:nvCxnSpPr>
        <p:spPr bwMode="auto">
          <a:xfrm>
            <a:off x="4267200" y="5105400"/>
            <a:ext cx="1447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316" name="AutoShape 52"/>
          <p:cNvCxnSpPr>
            <a:cxnSpLocks noChangeShapeType="1"/>
            <a:stCxn id="11311" idx="0"/>
            <a:endCxn id="11304" idx="2"/>
          </p:cNvCxnSpPr>
          <p:nvPr/>
        </p:nvCxnSpPr>
        <p:spPr bwMode="auto">
          <a:xfrm flipV="1">
            <a:off x="1828800" y="5105400"/>
            <a:ext cx="609600" cy="1295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317" name="AutoShape 53"/>
          <p:cNvCxnSpPr>
            <a:cxnSpLocks noChangeShapeType="1"/>
            <a:stCxn id="11305" idx="2"/>
            <a:endCxn id="11311" idx="0"/>
          </p:cNvCxnSpPr>
          <p:nvPr/>
        </p:nvCxnSpPr>
        <p:spPr bwMode="auto">
          <a:xfrm flipH="1">
            <a:off x="1828800" y="6400800"/>
            <a:ext cx="22860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318" name="AutoShape 54"/>
          <p:cNvCxnSpPr>
            <a:cxnSpLocks noChangeShapeType="1"/>
            <a:stCxn id="11310" idx="2"/>
            <a:endCxn id="11305" idx="6"/>
          </p:cNvCxnSpPr>
          <p:nvPr/>
        </p:nvCxnSpPr>
        <p:spPr bwMode="auto">
          <a:xfrm flipH="1">
            <a:off x="4419600" y="6400800"/>
            <a:ext cx="22860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319" name="AutoShape 55"/>
          <p:cNvCxnSpPr>
            <a:cxnSpLocks noChangeShapeType="1"/>
            <a:stCxn id="11303" idx="6"/>
            <a:endCxn id="11310" idx="2"/>
          </p:cNvCxnSpPr>
          <p:nvPr/>
        </p:nvCxnSpPr>
        <p:spPr bwMode="auto">
          <a:xfrm>
            <a:off x="6019800" y="5105400"/>
            <a:ext cx="685800" cy="1295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320" name="AutoShape 56"/>
          <p:cNvCxnSpPr>
            <a:cxnSpLocks noChangeShapeType="1"/>
            <a:stCxn id="11304" idx="6"/>
            <a:endCxn id="11309" idx="0"/>
          </p:cNvCxnSpPr>
          <p:nvPr/>
        </p:nvCxnSpPr>
        <p:spPr bwMode="auto">
          <a:xfrm>
            <a:off x="2743200" y="5105400"/>
            <a:ext cx="1447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321" name="Oval 59"/>
          <p:cNvSpPr>
            <a:spLocks noChangeArrowheads="1"/>
          </p:cNvSpPr>
          <p:nvPr/>
        </p:nvSpPr>
        <p:spPr bwMode="auto">
          <a:xfrm>
            <a:off x="4191000" y="1524000"/>
            <a:ext cx="304800" cy="3048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322" name="Oval 60"/>
          <p:cNvSpPr>
            <a:spLocks noChangeArrowheads="1"/>
          </p:cNvSpPr>
          <p:nvPr/>
        </p:nvSpPr>
        <p:spPr bwMode="auto">
          <a:xfrm>
            <a:off x="5029200" y="3352800"/>
            <a:ext cx="304800" cy="3048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323" name="Oval 61"/>
          <p:cNvSpPr>
            <a:spLocks noChangeArrowheads="1"/>
          </p:cNvSpPr>
          <p:nvPr/>
        </p:nvSpPr>
        <p:spPr bwMode="auto">
          <a:xfrm>
            <a:off x="3276600" y="3429000"/>
            <a:ext cx="304800" cy="3048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324" name="Text Box 62"/>
          <p:cNvSpPr txBox="1">
            <a:spLocks noChangeArrowheads="1"/>
          </p:cNvSpPr>
          <p:nvPr/>
        </p:nvSpPr>
        <p:spPr bwMode="auto">
          <a:xfrm>
            <a:off x="4038600" y="1905000"/>
            <a:ext cx="522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fork1</a:t>
            </a:r>
          </a:p>
        </p:txBody>
      </p:sp>
      <p:sp>
        <p:nvSpPr>
          <p:cNvPr id="11325" name="Text Box 63"/>
          <p:cNvSpPr txBox="1">
            <a:spLocks noChangeArrowheads="1"/>
          </p:cNvSpPr>
          <p:nvPr/>
        </p:nvSpPr>
        <p:spPr bwMode="auto">
          <a:xfrm>
            <a:off x="4572000" y="3276600"/>
            <a:ext cx="522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fork2</a:t>
            </a:r>
          </a:p>
        </p:txBody>
      </p:sp>
      <p:sp>
        <p:nvSpPr>
          <p:cNvPr id="11326" name="Text Box 64"/>
          <p:cNvSpPr txBox="1">
            <a:spLocks noChangeArrowheads="1"/>
          </p:cNvSpPr>
          <p:nvPr/>
        </p:nvSpPr>
        <p:spPr bwMode="auto">
          <a:xfrm>
            <a:off x="3352800" y="3200400"/>
            <a:ext cx="522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fork3</a:t>
            </a:r>
          </a:p>
        </p:txBody>
      </p:sp>
      <p:cxnSp>
        <p:nvCxnSpPr>
          <p:cNvPr id="11327" name="AutoShape 66"/>
          <p:cNvCxnSpPr>
            <a:cxnSpLocks noChangeShapeType="1"/>
            <a:stCxn id="11321" idx="7"/>
            <a:endCxn id="11274" idx="0"/>
          </p:cNvCxnSpPr>
          <p:nvPr/>
        </p:nvCxnSpPr>
        <p:spPr bwMode="auto">
          <a:xfrm rot="-5400000">
            <a:off x="6089650" y="-952500"/>
            <a:ext cx="882650" cy="4159250"/>
          </a:xfrm>
          <a:prstGeom prst="bentConnector3">
            <a:avLst>
              <a:gd name="adj1" fmla="val 125898"/>
            </a:avLst>
          </a:prstGeom>
          <a:noFill/>
          <a:ln w="15875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328" name="AutoShape 67"/>
          <p:cNvCxnSpPr>
            <a:cxnSpLocks noChangeShapeType="1"/>
            <a:stCxn id="11273" idx="1"/>
            <a:endCxn id="11321" idx="6"/>
          </p:cNvCxnSpPr>
          <p:nvPr/>
        </p:nvCxnSpPr>
        <p:spPr bwMode="auto">
          <a:xfrm flipH="1">
            <a:off x="4495800" y="1638300"/>
            <a:ext cx="1676400" cy="38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329" name="AutoShape 68"/>
          <p:cNvCxnSpPr>
            <a:cxnSpLocks noChangeShapeType="1"/>
            <a:stCxn id="11273" idx="1"/>
            <a:endCxn id="11322" idx="0"/>
          </p:cNvCxnSpPr>
          <p:nvPr/>
        </p:nvCxnSpPr>
        <p:spPr bwMode="auto">
          <a:xfrm flipH="1">
            <a:off x="5181600" y="1638300"/>
            <a:ext cx="990600" cy="17145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330" name="AutoShape 69"/>
          <p:cNvCxnSpPr>
            <a:cxnSpLocks noChangeShapeType="1"/>
            <a:stCxn id="11322" idx="6"/>
            <a:endCxn id="11275" idx="2"/>
          </p:cNvCxnSpPr>
          <p:nvPr/>
        </p:nvCxnSpPr>
        <p:spPr bwMode="auto">
          <a:xfrm flipV="1">
            <a:off x="5334000" y="2590800"/>
            <a:ext cx="3276600" cy="914400"/>
          </a:xfrm>
          <a:prstGeom prst="bentConnector2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331" name="AutoShape 71"/>
          <p:cNvCxnSpPr>
            <a:cxnSpLocks noChangeShapeType="1"/>
            <a:stCxn id="11291" idx="3"/>
            <a:endCxn id="11321" idx="2"/>
          </p:cNvCxnSpPr>
          <p:nvPr/>
        </p:nvCxnSpPr>
        <p:spPr bwMode="auto">
          <a:xfrm>
            <a:off x="2819400" y="1638300"/>
            <a:ext cx="1371600" cy="38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332" name="AutoShape 72"/>
          <p:cNvCxnSpPr>
            <a:cxnSpLocks noChangeShapeType="1"/>
            <a:stCxn id="11291" idx="3"/>
            <a:endCxn id="11323" idx="1"/>
          </p:cNvCxnSpPr>
          <p:nvPr/>
        </p:nvCxnSpPr>
        <p:spPr bwMode="auto">
          <a:xfrm>
            <a:off x="2819400" y="1638300"/>
            <a:ext cx="501650" cy="1835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333" name="AutoShape 73"/>
          <p:cNvCxnSpPr>
            <a:cxnSpLocks noChangeShapeType="1"/>
            <a:stCxn id="11292" idx="2"/>
            <a:endCxn id="11323" idx="2"/>
          </p:cNvCxnSpPr>
          <p:nvPr/>
        </p:nvCxnSpPr>
        <p:spPr bwMode="auto">
          <a:xfrm rot="16200000" flipH="1">
            <a:off x="1485900" y="1790700"/>
            <a:ext cx="838200" cy="2743200"/>
          </a:xfrm>
          <a:prstGeom prst="bentConnector2">
            <a:avLst/>
          </a:prstGeom>
          <a:noFill/>
          <a:ln w="15875">
            <a:solidFill>
              <a:schemeClr val="tx1"/>
            </a:solidFill>
            <a:miter lim="800000"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334" name="AutoShape 74"/>
          <p:cNvCxnSpPr>
            <a:cxnSpLocks noChangeShapeType="1"/>
            <a:stCxn id="11321" idx="1"/>
            <a:endCxn id="11293" idx="0"/>
          </p:cNvCxnSpPr>
          <p:nvPr/>
        </p:nvCxnSpPr>
        <p:spPr bwMode="auto">
          <a:xfrm rot="5400000" flipH="1">
            <a:off x="1943100" y="-723900"/>
            <a:ext cx="882650" cy="3702050"/>
          </a:xfrm>
          <a:prstGeom prst="bentConnector3">
            <a:avLst>
              <a:gd name="adj1" fmla="val 125898"/>
            </a:avLst>
          </a:prstGeom>
          <a:noFill/>
          <a:ln w="15875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335" name="AutoShape 75"/>
          <p:cNvCxnSpPr>
            <a:cxnSpLocks noChangeShapeType="1"/>
            <a:stCxn id="11309" idx="3"/>
            <a:endCxn id="11323" idx="5"/>
          </p:cNvCxnSpPr>
          <p:nvPr/>
        </p:nvCxnSpPr>
        <p:spPr bwMode="auto">
          <a:xfrm flipH="1" flipV="1">
            <a:off x="3536950" y="3689350"/>
            <a:ext cx="692150" cy="11112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336" name="AutoShape 76"/>
          <p:cNvCxnSpPr>
            <a:cxnSpLocks noChangeShapeType="1"/>
            <a:stCxn id="11309" idx="3"/>
            <a:endCxn id="11322" idx="3"/>
          </p:cNvCxnSpPr>
          <p:nvPr/>
        </p:nvCxnSpPr>
        <p:spPr bwMode="auto">
          <a:xfrm flipV="1">
            <a:off x="4229100" y="3613150"/>
            <a:ext cx="844550" cy="11874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337" name="AutoShape 77"/>
          <p:cNvCxnSpPr>
            <a:cxnSpLocks noChangeShapeType="1"/>
            <a:stCxn id="11323" idx="3"/>
            <a:endCxn id="11311" idx="1"/>
          </p:cNvCxnSpPr>
          <p:nvPr/>
        </p:nvCxnSpPr>
        <p:spPr bwMode="auto">
          <a:xfrm rot="5400000">
            <a:off x="1352550" y="4127500"/>
            <a:ext cx="2406650" cy="1530350"/>
          </a:xfrm>
          <a:prstGeom prst="bentConnector3">
            <a:avLst>
              <a:gd name="adj1" fmla="val -134"/>
            </a:avLst>
          </a:prstGeom>
          <a:noFill/>
          <a:ln w="15875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338" name="AutoShape 78"/>
          <p:cNvCxnSpPr>
            <a:cxnSpLocks noChangeShapeType="1"/>
            <a:stCxn id="11322" idx="5"/>
            <a:endCxn id="11310" idx="1"/>
          </p:cNvCxnSpPr>
          <p:nvPr/>
        </p:nvCxnSpPr>
        <p:spPr bwMode="auto">
          <a:xfrm rot="16200000" flipH="1">
            <a:off x="4775200" y="4127500"/>
            <a:ext cx="2482850" cy="1454150"/>
          </a:xfrm>
          <a:prstGeom prst="bentConnector3">
            <a:avLst>
              <a:gd name="adj1" fmla="val 380"/>
            </a:avLst>
          </a:prstGeom>
          <a:noFill/>
          <a:ln w="15875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339" name="Oval 93"/>
          <p:cNvSpPr>
            <a:spLocks noChangeArrowheads="1"/>
          </p:cNvSpPr>
          <p:nvPr/>
        </p:nvSpPr>
        <p:spPr bwMode="auto">
          <a:xfrm>
            <a:off x="4267200" y="16002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340" name="Oval 94"/>
          <p:cNvSpPr>
            <a:spLocks noChangeArrowheads="1"/>
          </p:cNvSpPr>
          <p:nvPr/>
        </p:nvSpPr>
        <p:spPr bwMode="auto">
          <a:xfrm>
            <a:off x="5105400" y="34290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341" name="Oval 95"/>
          <p:cNvSpPr>
            <a:spLocks noChangeArrowheads="1"/>
          </p:cNvSpPr>
          <p:nvPr/>
        </p:nvSpPr>
        <p:spPr bwMode="auto">
          <a:xfrm>
            <a:off x="3352800" y="35052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342" name="Oval 96"/>
          <p:cNvSpPr>
            <a:spLocks noChangeArrowheads="1"/>
          </p:cNvSpPr>
          <p:nvPr/>
        </p:nvSpPr>
        <p:spPr bwMode="auto">
          <a:xfrm>
            <a:off x="6400800" y="6096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343" name="Oval 97"/>
          <p:cNvSpPr>
            <a:spLocks noChangeArrowheads="1"/>
          </p:cNvSpPr>
          <p:nvPr/>
        </p:nvSpPr>
        <p:spPr bwMode="auto">
          <a:xfrm>
            <a:off x="2438400" y="25908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344" name="Oval 98"/>
          <p:cNvSpPr>
            <a:spLocks noChangeArrowheads="1"/>
          </p:cNvSpPr>
          <p:nvPr/>
        </p:nvSpPr>
        <p:spPr bwMode="auto">
          <a:xfrm>
            <a:off x="5791200" y="50292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83" name="灯片编号占位符 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81AAB-ED2B-49E2-A88F-B1252A0D9E2D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Application Areas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100">
                <a:ea typeface="宋体" charset="-122"/>
              </a:rPr>
              <a:t>Software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Mobile Phones at Nokia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Bank Transactions &amp; Interconnect Fabric at Hewlett-Packard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Mutual Exclusion Algorithm at University of Aarhus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Distributed Program Execution at University of Aarhus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Internet Cache at the Hungarian Academy of Science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Electronic Funds Transfer in the US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Document Storage System at Bull AG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ADA Program at Draper Laboratories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ea typeface="宋体" charset="-122"/>
              </a:rPr>
              <a:t>Hardware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Superscalar Processor Architectures at Univ. of Newcastle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VLSI Chip in the US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Arbiter Cascade at Meta Software Corp.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A4F32F-7EF6-4CE0-985B-C1794BD84284}" type="slidenum">
              <a:rPr lang="en-US" altLang="en-US"/>
              <a:pPr>
                <a:defRPr/>
              </a:pPr>
              <a:t>50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Application Areas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600">
                <a:ea typeface="宋体" charset="-122"/>
              </a:rPr>
              <a:t>Control of Systems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>
                <a:ea typeface="宋体" charset="-122"/>
              </a:rPr>
              <a:t>Security and Access Control Systems at Dalcotech A/S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>
                <a:ea typeface="宋体" charset="-122"/>
              </a:rPr>
              <a:t>Mechatronic Systems in Cars at Peugeot-Citroën in France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>
                <a:ea typeface="宋体" charset="-122"/>
              </a:rPr>
              <a:t>European Train Control System in Germany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>
                <a:ea typeface="宋体" charset="-122"/>
              </a:rPr>
              <a:t>Flowmeter System at Danfoss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>
                <a:ea typeface="宋体" charset="-122"/>
              </a:rPr>
              <a:t>Traffic Signals in Brazil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>
                <a:ea typeface="宋体" charset="-122"/>
              </a:rPr>
              <a:t>Chemical Production in Germany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>
                <a:ea typeface="宋体" charset="-122"/>
              </a:rPr>
              <a:t>Model Train System at University of Kiel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600">
                <a:ea typeface="宋体" charset="-122"/>
              </a:rPr>
              <a:t>Military Systems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>
                <a:ea typeface="宋体" charset="-122"/>
              </a:rPr>
              <a:t>Military Communications Gateway in Australia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>
                <a:ea typeface="宋体" charset="-122"/>
              </a:rPr>
              <a:t>Influence Nets for the US Air Force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>
                <a:ea typeface="宋体" charset="-122"/>
              </a:rPr>
              <a:t>Missile Simulator in Australia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>
                <a:ea typeface="宋体" charset="-122"/>
              </a:rPr>
              <a:t>Naval Command and Control System in Canada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18E490-030F-412B-976E-CA673E636265}" type="slidenum">
              <a:rPr lang="en-US" altLang="en-US"/>
              <a:pPr>
                <a:defRPr/>
              </a:pPr>
              <a:t>51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References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sz="1900">
                <a:ea typeface="宋体" charset="-122"/>
              </a:rPr>
              <a:t>Kurt Jensen. A brief introduction to colored Petri nets. In: </a:t>
            </a:r>
            <a:r>
              <a:rPr lang="en-US" altLang="zh-CN" sz="1900" i="1">
                <a:ea typeface="宋体" charset="-122"/>
              </a:rPr>
              <a:t>Proc. Workshop on the Applicability of Formal Models, 2 June 1998, Aarhus, Denmark</a:t>
            </a:r>
            <a:r>
              <a:rPr lang="en-US" altLang="zh-CN" sz="1900">
                <a:ea typeface="宋体" charset="-122"/>
              </a:rPr>
              <a:t>, pages 55-58. 1998.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900">
                <a:ea typeface="宋体" charset="-122"/>
              </a:rPr>
              <a:t>Kurt Jensen. An Introduction to the Theoretical Aspects of Coloured Petri Nets. In Lecture Notes in Computer Science (803), pp. 230-272. SpringerVerlag, 1994.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GB" altLang="da-DK" sz="1900"/>
              <a:t>Kurt Jensen, Coloured</a:t>
            </a:r>
            <a:r>
              <a:rPr lang="da-DK" altLang="da-DK" sz="1900"/>
              <a:t> </a:t>
            </a:r>
            <a:r>
              <a:rPr lang="en-GB" altLang="da-DK" sz="1900"/>
              <a:t>Petri Nets,</a:t>
            </a:r>
            <a:r>
              <a:rPr lang="en-GB" altLang="da-DK" sz="19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GB" altLang="da-DK" sz="1900"/>
              <a:t>Department of Computer Science University of </a:t>
            </a:r>
            <a:r>
              <a:rPr lang="da-DK" altLang="da-DK" sz="1900"/>
              <a:t>Aarhus,</a:t>
            </a:r>
            <a:r>
              <a:rPr lang="en-GB" altLang="da-DK" sz="1900"/>
              <a:t> Denmark, Powerpoint Presentation</a:t>
            </a:r>
            <a:endParaRPr lang="en-US" altLang="zh-CN" sz="1900">
              <a:ea typeface="宋体" charset="-122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900">
                <a:ea typeface="宋体" charset="-122"/>
                <a:hlinkClick r:id="rId2"/>
              </a:rPr>
              <a:t>http://wiki.daimi.au.dk/cpntools/cpntools.wiki</a:t>
            </a:r>
            <a:endParaRPr lang="en-US" altLang="zh-CN" sz="1900">
              <a:ea typeface="宋体" charset="-122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900">
                <a:ea typeface="宋体" charset="-122"/>
              </a:rPr>
              <a:t>Anne Vinter Ratzer, Lisa Wells, Henry Michael Lassen, Mads Laursen, Jacob Frank Qvortrup, Martin Stig Stissing, Michael Westergaard. CPN Tools for Editing, Simulating, and Analysing Coloured Petri Nets. 2000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900">
                <a:ea typeface="宋体" charset="-122"/>
              </a:rPr>
              <a:t>Michel Beaudouin-Lafon, Wendy E. Mackay, Peter Andersen, Paul Janecek, Mads Jensen, Michael Lassen, Kasper Lund, Kjeld Mortensen, Stephanie Munck. CPN/Tools: A Post-WIMP Interface for Editing and Simulating Coloured Petri Nets. 2000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759BF9-8FDB-45A7-B25F-40F40E065FE6}" type="slidenum">
              <a:rPr lang="en-US" altLang="en-US"/>
              <a:pPr>
                <a:defRPr/>
              </a:pPr>
              <a:t>52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Formal Definition</a:t>
            </a: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9963"/>
            <a:ext cx="9144000" cy="588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13C19-03FE-484F-935B-64A2D3B72B43}" type="slidenum">
              <a:rPr lang="en-US" altLang="en-US"/>
              <a:pPr>
                <a:defRPr/>
              </a:pPr>
              <a:t>53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Using Colored Tokens</a:t>
            </a:r>
          </a:p>
        </p:txBody>
      </p:sp>
      <p:sp>
        <p:nvSpPr>
          <p:cNvPr id="12291" name="Oval 4"/>
          <p:cNvSpPr>
            <a:spLocks noChangeArrowheads="1"/>
          </p:cNvSpPr>
          <p:nvPr/>
        </p:nvSpPr>
        <p:spPr bwMode="auto">
          <a:xfrm>
            <a:off x="1752600" y="2514600"/>
            <a:ext cx="762000" cy="7620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292" name="Text Box 7"/>
          <p:cNvSpPr txBox="1">
            <a:spLocks noChangeArrowheads="1"/>
          </p:cNvSpPr>
          <p:nvPr/>
        </p:nvSpPr>
        <p:spPr bwMode="auto">
          <a:xfrm>
            <a:off x="1828800" y="3254375"/>
            <a:ext cx="617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400" b="1">
                <a:ea typeface="宋体" charset="-122"/>
              </a:rPr>
              <a:t>fork1</a:t>
            </a:r>
          </a:p>
        </p:txBody>
      </p:sp>
      <p:sp>
        <p:nvSpPr>
          <p:cNvPr id="12293" name="Text Box 8"/>
          <p:cNvSpPr txBox="1">
            <a:spLocks noChangeArrowheads="1"/>
          </p:cNvSpPr>
          <p:nvPr/>
        </p:nvSpPr>
        <p:spPr bwMode="auto">
          <a:xfrm>
            <a:off x="2743200" y="4800600"/>
            <a:ext cx="617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400" b="1">
                <a:ea typeface="宋体" charset="-122"/>
              </a:rPr>
              <a:t>fork2</a:t>
            </a:r>
          </a:p>
        </p:txBody>
      </p:sp>
      <p:sp>
        <p:nvSpPr>
          <p:cNvPr id="12294" name="Text Box 9"/>
          <p:cNvSpPr txBox="1">
            <a:spLocks noChangeArrowheads="1"/>
          </p:cNvSpPr>
          <p:nvPr/>
        </p:nvSpPr>
        <p:spPr bwMode="auto">
          <a:xfrm>
            <a:off x="990600" y="4778375"/>
            <a:ext cx="617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400" b="1">
                <a:ea typeface="宋体" charset="-122"/>
              </a:rPr>
              <a:t>fork3</a:t>
            </a:r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7010400" y="3048000"/>
            <a:ext cx="914400" cy="9144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7162800" y="2743200"/>
            <a:ext cx="617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400" b="1">
                <a:ea typeface="宋体" charset="-122"/>
              </a:rPr>
              <a:t>forks</a:t>
            </a:r>
          </a:p>
        </p:txBody>
      </p:sp>
      <p:sp>
        <p:nvSpPr>
          <p:cNvPr id="12297" name="Oval 12"/>
          <p:cNvSpPr>
            <a:spLocks noChangeArrowheads="1"/>
          </p:cNvSpPr>
          <p:nvPr/>
        </p:nvSpPr>
        <p:spPr bwMode="auto">
          <a:xfrm>
            <a:off x="2590800" y="4038600"/>
            <a:ext cx="762000" cy="7620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298" name="Oval 13"/>
          <p:cNvSpPr>
            <a:spLocks noChangeArrowheads="1"/>
          </p:cNvSpPr>
          <p:nvPr/>
        </p:nvSpPr>
        <p:spPr bwMode="auto">
          <a:xfrm>
            <a:off x="914400" y="4038600"/>
            <a:ext cx="762000" cy="7620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299" name="Oval 14"/>
          <p:cNvSpPr>
            <a:spLocks noChangeArrowheads="1"/>
          </p:cNvSpPr>
          <p:nvPr/>
        </p:nvSpPr>
        <p:spPr bwMode="auto">
          <a:xfrm>
            <a:off x="2057400" y="28194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300" name="Oval 15"/>
          <p:cNvSpPr>
            <a:spLocks noChangeArrowheads="1"/>
          </p:cNvSpPr>
          <p:nvPr/>
        </p:nvSpPr>
        <p:spPr bwMode="auto">
          <a:xfrm>
            <a:off x="1219200" y="4419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301" name="Oval 16"/>
          <p:cNvSpPr>
            <a:spLocks noChangeArrowheads="1"/>
          </p:cNvSpPr>
          <p:nvPr/>
        </p:nvSpPr>
        <p:spPr bwMode="auto">
          <a:xfrm>
            <a:off x="2971800" y="4419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7425" name="Oval 17"/>
          <p:cNvSpPr>
            <a:spLocks noChangeArrowheads="1"/>
          </p:cNvSpPr>
          <p:nvPr/>
        </p:nvSpPr>
        <p:spPr bwMode="auto">
          <a:xfrm>
            <a:off x="7467600" y="3505200"/>
            <a:ext cx="228600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7426" name="Oval 18"/>
          <p:cNvSpPr>
            <a:spLocks noChangeArrowheads="1"/>
          </p:cNvSpPr>
          <p:nvPr/>
        </p:nvSpPr>
        <p:spPr bwMode="auto">
          <a:xfrm>
            <a:off x="7162800" y="34290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7427" name="Oval 19"/>
          <p:cNvSpPr>
            <a:spLocks noChangeArrowheads="1"/>
          </p:cNvSpPr>
          <p:nvPr/>
        </p:nvSpPr>
        <p:spPr bwMode="auto">
          <a:xfrm>
            <a:off x="7391400" y="3200400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7428" name="AutoShape 20"/>
          <p:cNvSpPr>
            <a:spLocks noChangeArrowheads="1"/>
          </p:cNvSpPr>
          <p:nvPr/>
        </p:nvSpPr>
        <p:spPr bwMode="auto">
          <a:xfrm>
            <a:off x="4114800" y="3276600"/>
            <a:ext cx="1676400" cy="457200"/>
          </a:xfrm>
          <a:prstGeom prst="rightArrow">
            <a:avLst>
              <a:gd name="adj1" fmla="val 50000"/>
              <a:gd name="adj2" fmla="val 91667"/>
            </a:avLst>
          </a:prstGeom>
          <a:noFill/>
          <a:ln w="9525" algn="ctr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0E3D29-DAAF-4ED9-B8A8-D05CA19B47AF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8" grpId="0" animBg="1"/>
      <p:bldP spid="17419" grpId="0"/>
      <p:bldP spid="17425" grpId="0" animBg="1"/>
      <p:bldP spid="17426" grpId="0" animBg="1"/>
      <p:bldP spid="17427" grpId="0" animBg="1"/>
      <p:bldP spid="174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>
              <a:ea typeface="宋体" charset="-122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6324600" y="533400"/>
            <a:ext cx="304800" cy="3048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6324600" y="2362200"/>
            <a:ext cx="304800" cy="3048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8458200" y="1447800"/>
            <a:ext cx="304800" cy="3048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189538" y="609600"/>
            <a:ext cx="966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phil1_ready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5715000" y="2667000"/>
            <a:ext cx="12112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phil1_has_both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7239000" y="1447800"/>
            <a:ext cx="12112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phil1_has_right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172200" y="1600200"/>
            <a:ext cx="609600" cy="76200"/>
          </a:xfrm>
          <a:prstGeom prst="rect">
            <a:avLst/>
          </a:prstGeom>
          <a:noFill/>
          <a:ln w="9525" algn="ctr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8305800" y="685800"/>
            <a:ext cx="609600" cy="76200"/>
          </a:xfrm>
          <a:prstGeom prst="rect">
            <a:avLst/>
          </a:prstGeom>
          <a:noFill/>
          <a:ln w="9525" algn="ctr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8305800" y="2514600"/>
            <a:ext cx="609600" cy="76200"/>
          </a:xfrm>
          <a:prstGeom prst="rect">
            <a:avLst/>
          </a:prstGeom>
          <a:noFill/>
          <a:ln w="9525" algn="ctr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257800" y="1295400"/>
            <a:ext cx="11096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phil1_finished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7391400" y="2667000"/>
            <a:ext cx="1162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phil1_take_left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7889875" y="228600"/>
            <a:ext cx="12541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phil1_take_right</a:t>
            </a:r>
          </a:p>
        </p:txBody>
      </p:sp>
      <p:cxnSp>
        <p:nvCxnSpPr>
          <p:cNvPr id="13327" name="AutoShape 15"/>
          <p:cNvCxnSpPr>
            <a:cxnSpLocks noChangeShapeType="1"/>
            <a:stCxn id="13321" idx="0"/>
            <a:endCxn id="13315" idx="4"/>
          </p:cNvCxnSpPr>
          <p:nvPr/>
        </p:nvCxnSpPr>
        <p:spPr bwMode="auto">
          <a:xfrm flipV="1">
            <a:off x="6477000" y="838200"/>
            <a:ext cx="0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28" name="AutoShape 16"/>
          <p:cNvCxnSpPr>
            <a:cxnSpLocks noChangeShapeType="1"/>
            <a:stCxn id="13323" idx="1"/>
            <a:endCxn id="13316" idx="6"/>
          </p:cNvCxnSpPr>
          <p:nvPr/>
        </p:nvCxnSpPr>
        <p:spPr bwMode="auto">
          <a:xfrm flipH="1" flipV="1">
            <a:off x="6629400" y="2514600"/>
            <a:ext cx="1676400" cy="38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29" name="AutoShape 17"/>
          <p:cNvCxnSpPr>
            <a:cxnSpLocks noChangeShapeType="1"/>
            <a:stCxn id="13317" idx="4"/>
            <a:endCxn id="13323" idx="0"/>
          </p:cNvCxnSpPr>
          <p:nvPr/>
        </p:nvCxnSpPr>
        <p:spPr bwMode="auto">
          <a:xfrm>
            <a:off x="8610600" y="1752600"/>
            <a:ext cx="0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30" name="AutoShape 18"/>
          <p:cNvCxnSpPr>
            <a:cxnSpLocks noChangeShapeType="1"/>
            <a:stCxn id="13322" idx="2"/>
            <a:endCxn id="13317" idx="0"/>
          </p:cNvCxnSpPr>
          <p:nvPr/>
        </p:nvCxnSpPr>
        <p:spPr bwMode="auto">
          <a:xfrm>
            <a:off x="8610600" y="762000"/>
            <a:ext cx="0" cy="685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31" name="AutoShape 19"/>
          <p:cNvCxnSpPr>
            <a:cxnSpLocks noChangeShapeType="1"/>
            <a:stCxn id="13315" idx="6"/>
            <a:endCxn id="13322" idx="1"/>
          </p:cNvCxnSpPr>
          <p:nvPr/>
        </p:nvCxnSpPr>
        <p:spPr bwMode="auto">
          <a:xfrm>
            <a:off x="6629400" y="685800"/>
            <a:ext cx="1676400" cy="38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32" name="AutoShape 20"/>
          <p:cNvCxnSpPr>
            <a:cxnSpLocks noChangeShapeType="1"/>
            <a:stCxn id="13316" idx="0"/>
            <a:endCxn id="13321" idx="2"/>
          </p:cNvCxnSpPr>
          <p:nvPr/>
        </p:nvCxnSpPr>
        <p:spPr bwMode="auto">
          <a:xfrm flipV="1">
            <a:off x="6477000" y="1676400"/>
            <a:ext cx="0" cy="685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333" name="Oval 21"/>
          <p:cNvSpPr>
            <a:spLocks noChangeArrowheads="1"/>
          </p:cNvSpPr>
          <p:nvPr/>
        </p:nvSpPr>
        <p:spPr bwMode="auto">
          <a:xfrm>
            <a:off x="2362200" y="2514600"/>
            <a:ext cx="304800" cy="3048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34" name="Oval 22"/>
          <p:cNvSpPr>
            <a:spLocks noChangeArrowheads="1"/>
          </p:cNvSpPr>
          <p:nvPr/>
        </p:nvSpPr>
        <p:spPr bwMode="auto">
          <a:xfrm>
            <a:off x="2362200" y="533400"/>
            <a:ext cx="304800" cy="3048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35" name="Oval 23"/>
          <p:cNvSpPr>
            <a:spLocks noChangeArrowheads="1"/>
          </p:cNvSpPr>
          <p:nvPr/>
        </p:nvSpPr>
        <p:spPr bwMode="auto">
          <a:xfrm>
            <a:off x="381000" y="1676400"/>
            <a:ext cx="304800" cy="3048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2057400" y="28194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phil3_ready</a:t>
            </a:r>
          </a:p>
        </p:txBody>
      </p: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2667000" y="533400"/>
            <a:ext cx="12112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phil3_has_both</a:t>
            </a:r>
          </a:p>
        </p:txBody>
      </p:sp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533400" y="1371600"/>
            <a:ext cx="12112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phil3_has_right</a:t>
            </a:r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2209800" y="1600200"/>
            <a:ext cx="609600" cy="76200"/>
          </a:xfrm>
          <a:prstGeom prst="rect">
            <a:avLst/>
          </a:prstGeom>
          <a:noFill/>
          <a:ln w="9525" algn="ctr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228600" y="2667000"/>
            <a:ext cx="609600" cy="76200"/>
          </a:xfrm>
          <a:prstGeom prst="rect">
            <a:avLst/>
          </a:prstGeom>
          <a:noFill/>
          <a:ln w="9525" algn="ctr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228600" y="685800"/>
            <a:ext cx="609600" cy="76200"/>
          </a:xfrm>
          <a:prstGeom prst="rect">
            <a:avLst/>
          </a:prstGeom>
          <a:noFill/>
          <a:ln w="9525" algn="ctr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1447800" y="1676400"/>
            <a:ext cx="11096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phil3_finished</a:t>
            </a:r>
          </a:p>
        </p:txBody>
      </p:sp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0" y="152400"/>
            <a:ext cx="1162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phil3_take_left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457200" y="2743200"/>
            <a:ext cx="12541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phil3_take_right</a:t>
            </a:r>
          </a:p>
        </p:txBody>
      </p:sp>
      <p:cxnSp>
        <p:nvCxnSpPr>
          <p:cNvPr id="13345" name="AutoShape 33"/>
          <p:cNvCxnSpPr>
            <a:cxnSpLocks noChangeShapeType="1"/>
            <a:stCxn id="13339" idx="2"/>
            <a:endCxn id="13333" idx="0"/>
          </p:cNvCxnSpPr>
          <p:nvPr/>
        </p:nvCxnSpPr>
        <p:spPr bwMode="auto">
          <a:xfrm>
            <a:off x="2514600" y="1676400"/>
            <a:ext cx="0" cy="838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46" name="AutoShape 34"/>
          <p:cNvCxnSpPr>
            <a:cxnSpLocks noChangeShapeType="1"/>
            <a:stCxn id="13341" idx="3"/>
            <a:endCxn id="13334" idx="2"/>
          </p:cNvCxnSpPr>
          <p:nvPr/>
        </p:nvCxnSpPr>
        <p:spPr bwMode="auto">
          <a:xfrm flipV="1">
            <a:off x="838200" y="685800"/>
            <a:ext cx="1524000" cy="38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47" name="AutoShape 35"/>
          <p:cNvCxnSpPr>
            <a:cxnSpLocks noChangeShapeType="1"/>
            <a:stCxn id="13335" idx="0"/>
            <a:endCxn id="13341" idx="2"/>
          </p:cNvCxnSpPr>
          <p:nvPr/>
        </p:nvCxnSpPr>
        <p:spPr bwMode="auto">
          <a:xfrm flipV="1">
            <a:off x="533400" y="762000"/>
            <a:ext cx="0" cy="914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48" name="AutoShape 36"/>
          <p:cNvCxnSpPr>
            <a:cxnSpLocks noChangeShapeType="1"/>
            <a:stCxn id="13340" idx="0"/>
            <a:endCxn id="13335" idx="4"/>
          </p:cNvCxnSpPr>
          <p:nvPr/>
        </p:nvCxnSpPr>
        <p:spPr bwMode="auto">
          <a:xfrm flipV="1">
            <a:off x="533400" y="1981200"/>
            <a:ext cx="0" cy="685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49" name="AutoShape 37"/>
          <p:cNvCxnSpPr>
            <a:cxnSpLocks noChangeShapeType="1"/>
            <a:stCxn id="13333" idx="2"/>
            <a:endCxn id="13340" idx="3"/>
          </p:cNvCxnSpPr>
          <p:nvPr/>
        </p:nvCxnSpPr>
        <p:spPr bwMode="auto">
          <a:xfrm flipH="1">
            <a:off x="838200" y="2667000"/>
            <a:ext cx="1524000" cy="38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50" name="AutoShape 38"/>
          <p:cNvCxnSpPr>
            <a:cxnSpLocks noChangeShapeType="1"/>
            <a:stCxn id="13334" idx="4"/>
            <a:endCxn id="13339" idx="0"/>
          </p:cNvCxnSpPr>
          <p:nvPr/>
        </p:nvCxnSpPr>
        <p:spPr bwMode="auto">
          <a:xfrm>
            <a:off x="2514600" y="838200"/>
            <a:ext cx="0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351" name="Oval 39"/>
          <p:cNvSpPr>
            <a:spLocks noChangeArrowheads="1"/>
          </p:cNvSpPr>
          <p:nvPr/>
        </p:nvSpPr>
        <p:spPr bwMode="auto">
          <a:xfrm>
            <a:off x="5715000" y="4953000"/>
            <a:ext cx="304800" cy="3048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52" name="Oval 40"/>
          <p:cNvSpPr>
            <a:spLocks noChangeArrowheads="1"/>
          </p:cNvSpPr>
          <p:nvPr/>
        </p:nvSpPr>
        <p:spPr bwMode="auto">
          <a:xfrm>
            <a:off x="2438400" y="4953000"/>
            <a:ext cx="304800" cy="3048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53" name="Oval 41"/>
          <p:cNvSpPr>
            <a:spLocks noChangeArrowheads="1"/>
          </p:cNvSpPr>
          <p:nvPr/>
        </p:nvSpPr>
        <p:spPr bwMode="auto">
          <a:xfrm>
            <a:off x="4114800" y="6248400"/>
            <a:ext cx="304800" cy="3048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5334000" y="46482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phil2_ready</a:t>
            </a:r>
          </a:p>
        </p:txBody>
      </p:sp>
      <p:sp>
        <p:nvSpPr>
          <p:cNvPr id="13355" name="Text Box 43"/>
          <p:cNvSpPr txBox="1">
            <a:spLocks noChangeArrowheads="1"/>
          </p:cNvSpPr>
          <p:nvPr/>
        </p:nvSpPr>
        <p:spPr bwMode="auto">
          <a:xfrm>
            <a:off x="1828800" y="4648200"/>
            <a:ext cx="12112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phil2_has_both</a:t>
            </a:r>
          </a:p>
        </p:txBody>
      </p:sp>
      <p:sp>
        <p:nvSpPr>
          <p:cNvPr id="13356" name="Text Box 44"/>
          <p:cNvSpPr txBox="1">
            <a:spLocks noChangeArrowheads="1"/>
          </p:cNvSpPr>
          <p:nvPr/>
        </p:nvSpPr>
        <p:spPr bwMode="auto">
          <a:xfrm>
            <a:off x="3657600" y="5943600"/>
            <a:ext cx="12112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phil2_has_right</a:t>
            </a:r>
          </a:p>
        </p:txBody>
      </p:sp>
      <p:sp>
        <p:nvSpPr>
          <p:cNvPr id="13357" name="Rectangle 45"/>
          <p:cNvSpPr>
            <a:spLocks noChangeArrowheads="1"/>
          </p:cNvSpPr>
          <p:nvPr/>
        </p:nvSpPr>
        <p:spPr bwMode="auto">
          <a:xfrm rot="-5400000">
            <a:off x="3924300" y="5067300"/>
            <a:ext cx="609600" cy="76200"/>
          </a:xfrm>
          <a:prstGeom prst="rect">
            <a:avLst/>
          </a:prstGeom>
          <a:noFill/>
          <a:ln w="9525" algn="ctr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58" name="Rectangle 46"/>
          <p:cNvSpPr>
            <a:spLocks noChangeArrowheads="1"/>
          </p:cNvSpPr>
          <p:nvPr/>
        </p:nvSpPr>
        <p:spPr bwMode="auto">
          <a:xfrm rot="5400000">
            <a:off x="6438900" y="6362700"/>
            <a:ext cx="609600" cy="76200"/>
          </a:xfrm>
          <a:prstGeom prst="rect">
            <a:avLst/>
          </a:prstGeom>
          <a:noFill/>
          <a:ln w="9525" algn="ctr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59" name="Rectangle 47"/>
          <p:cNvSpPr>
            <a:spLocks noChangeArrowheads="1"/>
          </p:cNvSpPr>
          <p:nvPr/>
        </p:nvSpPr>
        <p:spPr bwMode="auto">
          <a:xfrm rot="5400000">
            <a:off x="1485900" y="6362700"/>
            <a:ext cx="609600" cy="76200"/>
          </a:xfrm>
          <a:prstGeom prst="rect">
            <a:avLst/>
          </a:prstGeom>
          <a:noFill/>
          <a:ln w="9525" algn="ctr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60" name="Text Box 48"/>
          <p:cNvSpPr txBox="1">
            <a:spLocks noChangeArrowheads="1"/>
          </p:cNvSpPr>
          <p:nvPr/>
        </p:nvSpPr>
        <p:spPr bwMode="auto">
          <a:xfrm>
            <a:off x="3581400" y="5410200"/>
            <a:ext cx="11096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phil2_finished</a:t>
            </a:r>
          </a:p>
        </p:txBody>
      </p:sp>
      <p:sp>
        <p:nvSpPr>
          <p:cNvPr id="13361" name="Text Box 49"/>
          <p:cNvSpPr txBox="1">
            <a:spLocks noChangeArrowheads="1"/>
          </p:cNvSpPr>
          <p:nvPr/>
        </p:nvSpPr>
        <p:spPr bwMode="auto">
          <a:xfrm>
            <a:off x="533400" y="6172200"/>
            <a:ext cx="1162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phil2_take_left</a:t>
            </a:r>
          </a:p>
        </p:txBody>
      </p:sp>
      <p:sp>
        <p:nvSpPr>
          <p:cNvPr id="13362" name="Text Box 50"/>
          <p:cNvSpPr txBox="1">
            <a:spLocks noChangeArrowheads="1"/>
          </p:cNvSpPr>
          <p:nvPr/>
        </p:nvSpPr>
        <p:spPr bwMode="auto">
          <a:xfrm>
            <a:off x="6858000" y="6248400"/>
            <a:ext cx="12541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phil2_take_right</a:t>
            </a:r>
          </a:p>
        </p:txBody>
      </p:sp>
      <p:cxnSp>
        <p:nvCxnSpPr>
          <p:cNvPr id="13363" name="AutoShape 51"/>
          <p:cNvCxnSpPr>
            <a:cxnSpLocks noChangeShapeType="1"/>
            <a:stCxn id="13357" idx="2"/>
            <a:endCxn id="13351" idx="2"/>
          </p:cNvCxnSpPr>
          <p:nvPr/>
        </p:nvCxnSpPr>
        <p:spPr bwMode="auto">
          <a:xfrm>
            <a:off x="4267200" y="5105400"/>
            <a:ext cx="1447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64" name="AutoShape 52"/>
          <p:cNvCxnSpPr>
            <a:cxnSpLocks noChangeShapeType="1"/>
            <a:stCxn id="13359" idx="0"/>
            <a:endCxn id="13352" idx="2"/>
          </p:cNvCxnSpPr>
          <p:nvPr/>
        </p:nvCxnSpPr>
        <p:spPr bwMode="auto">
          <a:xfrm flipV="1">
            <a:off x="1828800" y="5105400"/>
            <a:ext cx="609600" cy="1295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65" name="AutoShape 53"/>
          <p:cNvCxnSpPr>
            <a:cxnSpLocks noChangeShapeType="1"/>
            <a:stCxn id="13353" idx="2"/>
            <a:endCxn id="13359" idx="0"/>
          </p:cNvCxnSpPr>
          <p:nvPr/>
        </p:nvCxnSpPr>
        <p:spPr bwMode="auto">
          <a:xfrm flipH="1">
            <a:off x="1828800" y="6400800"/>
            <a:ext cx="22860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66" name="AutoShape 54"/>
          <p:cNvCxnSpPr>
            <a:cxnSpLocks noChangeShapeType="1"/>
            <a:stCxn id="13358" idx="2"/>
            <a:endCxn id="13353" idx="6"/>
          </p:cNvCxnSpPr>
          <p:nvPr/>
        </p:nvCxnSpPr>
        <p:spPr bwMode="auto">
          <a:xfrm flipH="1">
            <a:off x="4419600" y="6400800"/>
            <a:ext cx="22860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67" name="AutoShape 55"/>
          <p:cNvCxnSpPr>
            <a:cxnSpLocks noChangeShapeType="1"/>
            <a:stCxn id="13351" idx="6"/>
            <a:endCxn id="13358" idx="2"/>
          </p:cNvCxnSpPr>
          <p:nvPr/>
        </p:nvCxnSpPr>
        <p:spPr bwMode="auto">
          <a:xfrm>
            <a:off x="6019800" y="5105400"/>
            <a:ext cx="685800" cy="1295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68" name="AutoShape 56"/>
          <p:cNvCxnSpPr>
            <a:cxnSpLocks noChangeShapeType="1"/>
            <a:stCxn id="13352" idx="6"/>
            <a:endCxn id="13357" idx="0"/>
          </p:cNvCxnSpPr>
          <p:nvPr/>
        </p:nvCxnSpPr>
        <p:spPr bwMode="auto">
          <a:xfrm>
            <a:off x="2743200" y="5105400"/>
            <a:ext cx="1447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369" name="Oval 57"/>
          <p:cNvSpPr>
            <a:spLocks noChangeArrowheads="1"/>
          </p:cNvSpPr>
          <p:nvPr/>
        </p:nvSpPr>
        <p:spPr bwMode="auto">
          <a:xfrm>
            <a:off x="4191000" y="1524000"/>
            <a:ext cx="304800" cy="3048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70" name="Oval 58"/>
          <p:cNvSpPr>
            <a:spLocks noChangeArrowheads="1"/>
          </p:cNvSpPr>
          <p:nvPr/>
        </p:nvSpPr>
        <p:spPr bwMode="auto">
          <a:xfrm>
            <a:off x="5029200" y="3352800"/>
            <a:ext cx="304800" cy="3048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71" name="Oval 59"/>
          <p:cNvSpPr>
            <a:spLocks noChangeArrowheads="1"/>
          </p:cNvSpPr>
          <p:nvPr/>
        </p:nvSpPr>
        <p:spPr bwMode="auto">
          <a:xfrm>
            <a:off x="3276600" y="3429000"/>
            <a:ext cx="304800" cy="3048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72" name="Text Box 60"/>
          <p:cNvSpPr txBox="1">
            <a:spLocks noChangeArrowheads="1"/>
          </p:cNvSpPr>
          <p:nvPr/>
        </p:nvSpPr>
        <p:spPr bwMode="auto">
          <a:xfrm>
            <a:off x="4038600" y="1905000"/>
            <a:ext cx="522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fork1</a:t>
            </a:r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4572000" y="3276600"/>
            <a:ext cx="522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fork2</a:t>
            </a:r>
          </a:p>
        </p:txBody>
      </p: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3352800" y="3200400"/>
            <a:ext cx="522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fork3</a:t>
            </a:r>
          </a:p>
        </p:txBody>
      </p:sp>
      <p:cxnSp>
        <p:nvCxnSpPr>
          <p:cNvPr id="13375" name="AutoShape 63"/>
          <p:cNvCxnSpPr>
            <a:cxnSpLocks noChangeShapeType="1"/>
            <a:stCxn id="13369" idx="7"/>
            <a:endCxn id="13322" idx="0"/>
          </p:cNvCxnSpPr>
          <p:nvPr/>
        </p:nvCxnSpPr>
        <p:spPr bwMode="auto">
          <a:xfrm rot="-5400000">
            <a:off x="6089650" y="-952500"/>
            <a:ext cx="882650" cy="4159250"/>
          </a:xfrm>
          <a:prstGeom prst="bentConnector3">
            <a:avLst>
              <a:gd name="adj1" fmla="val 125898"/>
            </a:avLst>
          </a:prstGeom>
          <a:noFill/>
          <a:ln w="15875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76" name="AutoShape 64"/>
          <p:cNvCxnSpPr>
            <a:cxnSpLocks noChangeShapeType="1"/>
            <a:stCxn id="13321" idx="1"/>
            <a:endCxn id="13369" idx="6"/>
          </p:cNvCxnSpPr>
          <p:nvPr/>
        </p:nvCxnSpPr>
        <p:spPr bwMode="auto">
          <a:xfrm flipH="1">
            <a:off x="4495800" y="1638300"/>
            <a:ext cx="1676400" cy="38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77" name="AutoShape 65"/>
          <p:cNvCxnSpPr>
            <a:cxnSpLocks noChangeShapeType="1"/>
            <a:stCxn id="13321" idx="1"/>
            <a:endCxn id="13370" idx="0"/>
          </p:cNvCxnSpPr>
          <p:nvPr/>
        </p:nvCxnSpPr>
        <p:spPr bwMode="auto">
          <a:xfrm flipH="1">
            <a:off x="5181600" y="1638300"/>
            <a:ext cx="990600" cy="17145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78" name="AutoShape 66"/>
          <p:cNvCxnSpPr>
            <a:cxnSpLocks noChangeShapeType="1"/>
            <a:stCxn id="13370" idx="6"/>
            <a:endCxn id="13323" idx="2"/>
          </p:cNvCxnSpPr>
          <p:nvPr/>
        </p:nvCxnSpPr>
        <p:spPr bwMode="auto">
          <a:xfrm flipV="1">
            <a:off x="5334000" y="2590800"/>
            <a:ext cx="3276600" cy="914400"/>
          </a:xfrm>
          <a:prstGeom prst="bentConnector2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79" name="AutoShape 67"/>
          <p:cNvCxnSpPr>
            <a:cxnSpLocks noChangeShapeType="1"/>
            <a:stCxn id="13339" idx="3"/>
            <a:endCxn id="13369" idx="2"/>
          </p:cNvCxnSpPr>
          <p:nvPr/>
        </p:nvCxnSpPr>
        <p:spPr bwMode="auto">
          <a:xfrm>
            <a:off x="2819400" y="1638300"/>
            <a:ext cx="1371600" cy="38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80" name="AutoShape 68"/>
          <p:cNvCxnSpPr>
            <a:cxnSpLocks noChangeShapeType="1"/>
            <a:stCxn id="13339" idx="3"/>
            <a:endCxn id="13371" idx="1"/>
          </p:cNvCxnSpPr>
          <p:nvPr/>
        </p:nvCxnSpPr>
        <p:spPr bwMode="auto">
          <a:xfrm>
            <a:off x="2819400" y="1638300"/>
            <a:ext cx="501650" cy="1835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81" name="AutoShape 69"/>
          <p:cNvCxnSpPr>
            <a:cxnSpLocks noChangeShapeType="1"/>
            <a:stCxn id="13340" idx="2"/>
            <a:endCxn id="13371" idx="2"/>
          </p:cNvCxnSpPr>
          <p:nvPr/>
        </p:nvCxnSpPr>
        <p:spPr bwMode="auto">
          <a:xfrm rot="16200000" flipH="1">
            <a:off x="1485900" y="1790700"/>
            <a:ext cx="838200" cy="2743200"/>
          </a:xfrm>
          <a:prstGeom prst="bentConnector2">
            <a:avLst/>
          </a:prstGeom>
          <a:noFill/>
          <a:ln w="15875">
            <a:solidFill>
              <a:schemeClr val="tx1"/>
            </a:solidFill>
            <a:miter lim="800000"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82" name="AutoShape 70"/>
          <p:cNvCxnSpPr>
            <a:cxnSpLocks noChangeShapeType="1"/>
            <a:stCxn id="13369" idx="1"/>
            <a:endCxn id="13341" idx="0"/>
          </p:cNvCxnSpPr>
          <p:nvPr/>
        </p:nvCxnSpPr>
        <p:spPr bwMode="auto">
          <a:xfrm rot="5400000" flipH="1">
            <a:off x="1943100" y="-723900"/>
            <a:ext cx="882650" cy="3702050"/>
          </a:xfrm>
          <a:prstGeom prst="bentConnector3">
            <a:avLst>
              <a:gd name="adj1" fmla="val 125898"/>
            </a:avLst>
          </a:prstGeom>
          <a:noFill/>
          <a:ln w="15875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83" name="AutoShape 71"/>
          <p:cNvCxnSpPr>
            <a:cxnSpLocks noChangeShapeType="1"/>
            <a:stCxn id="13357" idx="3"/>
            <a:endCxn id="13371" idx="5"/>
          </p:cNvCxnSpPr>
          <p:nvPr/>
        </p:nvCxnSpPr>
        <p:spPr bwMode="auto">
          <a:xfrm flipH="1" flipV="1">
            <a:off x="3536950" y="3689350"/>
            <a:ext cx="692150" cy="11112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84" name="AutoShape 72"/>
          <p:cNvCxnSpPr>
            <a:cxnSpLocks noChangeShapeType="1"/>
            <a:stCxn id="13357" idx="3"/>
            <a:endCxn id="13370" idx="3"/>
          </p:cNvCxnSpPr>
          <p:nvPr/>
        </p:nvCxnSpPr>
        <p:spPr bwMode="auto">
          <a:xfrm flipV="1">
            <a:off x="4229100" y="3613150"/>
            <a:ext cx="844550" cy="11874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85" name="AutoShape 73"/>
          <p:cNvCxnSpPr>
            <a:cxnSpLocks noChangeShapeType="1"/>
            <a:stCxn id="13371" idx="3"/>
            <a:endCxn id="13359" idx="1"/>
          </p:cNvCxnSpPr>
          <p:nvPr/>
        </p:nvCxnSpPr>
        <p:spPr bwMode="auto">
          <a:xfrm rot="5400000">
            <a:off x="1352550" y="4127500"/>
            <a:ext cx="2406650" cy="1530350"/>
          </a:xfrm>
          <a:prstGeom prst="bentConnector3">
            <a:avLst>
              <a:gd name="adj1" fmla="val -1190"/>
            </a:avLst>
          </a:prstGeom>
          <a:noFill/>
          <a:ln w="15875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86" name="AutoShape 74"/>
          <p:cNvCxnSpPr>
            <a:cxnSpLocks noChangeShapeType="1"/>
            <a:stCxn id="13370" idx="5"/>
            <a:endCxn id="13358" idx="1"/>
          </p:cNvCxnSpPr>
          <p:nvPr/>
        </p:nvCxnSpPr>
        <p:spPr bwMode="auto">
          <a:xfrm rot="16200000" flipH="1">
            <a:off x="4775200" y="4127500"/>
            <a:ext cx="2482850" cy="1454150"/>
          </a:xfrm>
          <a:prstGeom prst="bentConnector3">
            <a:avLst>
              <a:gd name="adj1" fmla="val -644"/>
            </a:avLst>
          </a:prstGeom>
          <a:noFill/>
          <a:ln w="15875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507" name="Text Box 75"/>
          <p:cNvSpPr txBox="1">
            <a:spLocks noChangeArrowheads="1"/>
          </p:cNvSpPr>
          <p:nvPr/>
        </p:nvSpPr>
        <p:spPr bwMode="auto">
          <a:xfrm>
            <a:off x="5257800" y="152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1</a:t>
            </a:r>
          </a:p>
        </p:txBody>
      </p:sp>
      <p:sp>
        <p:nvSpPr>
          <p:cNvPr id="18508" name="Text Box 76"/>
          <p:cNvSpPr txBox="1">
            <a:spLocks noChangeArrowheads="1"/>
          </p:cNvSpPr>
          <p:nvPr/>
        </p:nvSpPr>
        <p:spPr bwMode="auto">
          <a:xfrm>
            <a:off x="5257800" y="1676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1</a:t>
            </a:r>
          </a:p>
        </p:txBody>
      </p:sp>
      <p:sp>
        <p:nvSpPr>
          <p:cNvPr id="18509" name="Text Box 77"/>
          <p:cNvSpPr txBox="1">
            <a:spLocks noChangeArrowheads="1"/>
          </p:cNvSpPr>
          <p:nvPr/>
        </p:nvSpPr>
        <p:spPr bwMode="auto">
          <a:xfrm>
            <a:off x="1752600" y="152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1</a:t>
            </a:r>
          </a:p>
        </p:txBody>
      </p:sp>
      <p:sp>
        <p:nvSpPr>
          <p:cNvPr id="18510" name="Text Box 78"/>
          <p:cNvSpPr txBox="1">
            <a:spLocks noChangeArrowheads="1"/>
          </p:cNvSpPr>
          <p:nvPr/>
        </p:nvSpPr>
        <p:spPr bwMode="auto">
          <a:xfrm>
            <a:off x="3124200" y="1371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1</a:t>
            </a:r>
          </a:p>
        </p:txBody>
      </p:sp>
      <p:sp>
        <p:nvSpPr>
          <p:cNvPr id="18511" name="Text Box 79"/>
          <p:cNvSpPr txBox="1">
            <a:spLocks noChangeArrowheads="1"/>
          </p:cNvSpPr>
          <p:nvPr/>
        </p:nvSpPr>
        <p:spPr bwMode="auto">
          <a:xfrm>
            <a:off x="7010400" y="3200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2</a:t>
            </a:r>
          </a:p>
        </p:txBody>
      </p:sp>
      <p:sp>
        <p:nvSpPr>
          <p:cNvPr id="18512" name="Text Box 80"/>
          <p:cNvSpPr txBox="1">
            <a:spLocks noChangeArrowheads="1"/>
          </p:cNvSpPr>
          <p:nvPr/>
        </p:nvSpPr>
        <p:spPr bwMode="auto">
          <a:xfrm>
            <a:off x="5410200" y="2362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2</a:t>
            </a:r>
          </a:p>
        </p:txBody>
      </p:sp>
      <p:sp>
        <p:nvSpPr>
          <p:cNvPr id="18513" name="Text Box 81"/>
          <p:cNvSpPr txBox="1">
            <a:spLocks noChangeArrowheads="1"/>
          </p:cNvSpPr>
          <p:nvPr/>
        </p:nvSpPr>
        <p:spPr bwMode="auto">
          <a:xfrm>
            <a:off x="6705600" y="4343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2</a:t>
            </a:r>
          </a:p>
        </p:txBody>
      </p:sp>
      <p:sp>
        <p:nvSpPr>
          <p:cNvPr id="18514" name="Text Box 82"/>
          <p:cNvSpPr txBox="1">
            <a:spLocks noChangeArrowheads="1"/>
          </p:cNvSpPr>
          <p:nvPr/>
        </p:nvSpPr>
        <p:spPr bwMode="auto">
          <a:xfrm>
            <a:off x="4724400" y="3962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2</a:t>
            </a:r>
          </a:p>
        </p:txBody>
      </p:sp>
      <p:sp>
        <p:nvSpPr>
          <p:cNvPr id="18515" name="Text Box 83"/>
          <p:cNvSpPr txBox="1">
            <a:spLocks noChangeArrowheads="1"/>
          </p:cNvSpPr>
          <p:nvPr/>
        </p:nvSpPr>
        <p:spPr bwMode="auto">
          <a:xfrm>
            <a:off x="3581400" y="4114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3</a:t>
            </a:r>
          </a:p>
        </p:txBody>
      </p:sp>
      <p:sp>
        <p:nvSpPr>
          <p:cNvPr id="18516" name="Text Box 84"/>
          <p:cNvSpPr txBox="1">
            <a:spLocks noChangeArrowheads="1"/>
          </p:cNvSpPr>
          <p:nvPr/>
        </p:nvSpPr>
        <p:spPr bwMode="auto">
          <a:xfrm>
            <a:off x="3048000" y="2362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3</a:t>
            </a:r>
          </a:p>
        </p:txBody>
      </p:sp>
      <p:sp>
        <p:nvSpPr>
          <p:cNvPr id="18517" name="Text Box 85"/>
          <p:cNvSpPr txBox="1">
            <a:spLocks noChangeArrowheads="1"/>
          </p:cNvSpPr>
          <p:nvPr/>
        </p:nvSpPr>
        <p:spPr bwMode="auto">
          <a:xfrm>
            <a:off x="2286000" y="3733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3</a:t>
            </a:r>
          </a:p>
        </p:txBody>
      </p:sp>
      <p:sp>
        <p:nvSpPr>
          <p:cNvPr id="18518" name="Text Box 86"/>
          <p:cNvSpPr txBox="1">
            <a:spLocks noChangeArrowheads="1"/>
          </p:cNvSpPr>
          <p:nvPr/>
        </p:nvSpPr>
        <p:spPr bwMode="auto">
          <a:xfrm>
            <a:off x="15240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3</a:t>
            </a:r>
          </a:p>
        </p:txBody>
      </p:sp>
      <p:sp>
        <p:nvSpPr>
          <p:cNvPr id="13399" name="Oval 87"/>
          <p:cNvSpPr>
            <a:spLocks noChangeArrowheads="1"/>
          </p:cNvSpPr>
          <p:nvPr/>
        </p:nvSpPr>
        <p:spPr bwMode="auto">
          <a:xfrm>
            <a:off x="4267200" y="16002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400" name="Oval 88"/>
          <p:cNvSpPr>
            <a:spLocks noChangeArrowheads="1"/>
          </p:cNvSpPr>
          <p:nvPr/>
        </p:nvSpPr>
        <p:spPr bwMode="auto">
          <a:xfrm>
            <a:off x="5105400" y="34290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401" name="Oval 89"/>
          <p:cNvSpPr>
            <a:spLocks noChangeArrowheads="1"/>
          </p:cNvSpPr>
          <p:nvPr/>
        </p:nvSpPr>
        <p:spPr bwMode="auto">
          <a:xfrm>
            <a:off x="3352800" y="35052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402" name="Oval 90"/>
          <p:cNvSpPr>
            <a:spLocks noChangeArrowheads="1"/>
          </p:cNvSpPr>
          <p:nvPr/>
        </p:nvSpPr>
        <p:spPr bwMode="auto">
          <a:xfrm>
            <a:off x="6400800" y="6096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403" name="Oval 91"/>
          <p:cNvSpPr>
            <a:spLocks noChangeArrowheads="1"/>
          </p:cNvSpPr>
          <p:nvPr/>
        </p:nvSpPr>
        <p:spPr bwMode="auto">
          <a:xfrm>
            <a:off x="2438400" y="25908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404" name="Oval 92"/>
          <p:cNvSpPr>
            <a:spLocks noChangeArrowheads="1"/>
          </p:cNvSpPr>
          <p:nvPr/>
        </p:nvSpPr>
        <p:spPr bwMode="auto">
          <a:xfrm>
            <a:off x="5791200" y="50292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5" name="灯片编号占位符 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7FEE3B-B3C5-4182-89B7-2AD9AE26E9EE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8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8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8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8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8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07" grpId="0"/>
      <p:bldP spid="18508" grpId="0"/>
      <p:bldP spid="18509" grpId="0"/>
      <p:bldP spid="18510" grpId="0"/>
      <p:bldP spid="18511" grpId="0"/>
      <p:bldP spid="18512" grpId="0"/>
      <p:bldP spid="18513" grpId="0"/>
      <p:bldP spid="18514" grpId="0"/>
      <p:bldP spid="18515" grpId="0"/>
      <p:bldP spid="18516" grpId="0"/>
      <p:bldP spid="18517" grpId="0"/>
      <p:bldP spid="185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>
              <a:ea typeface="宋体" charset="-122"/>
            </a:endParaRPr>
          </a:p>
        </p:txBody>
      </p:sp>
      <p:sp>
        <p:nvSpPr>
          <p:cNvPr id="14339" name="Oval 3"/>
          <p:cNvSpPr>
            <a:spLocks noChangeArrowheads="1"/>
          </p:cNvSpPr>
          <p:nvPr/>
        </p:nvSpPr>
        <p:spPr bwMode="auto">
          <a:xfrm>
            <a:off x="6324600" y="533400"/>
            <a:ext cx="304800" cy="3048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6324600" y="2362200"/>
            <a:ext cx="304800" cy="3048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8458200" y="1447800"/>
            <a:ext cx="304800" cy="3048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5189538" y="609600"/>
            <a:ext cx="966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phil1_ready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715000" y="2667000"/>
            <a:ext cx="12112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phil1_has_both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7239000" y="1447800"/>
            <a:ext cx="12112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phil1_has_right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6172200" y="1600200"/>
            <a:ext cx="609600" cy="76200"/>
          </a:xfrm>
          <a:prstGeom prst="rect">
            <a:avLst/>
          </a:prstGeom>
          <a:noFill/>
          <a:ln w="9525" algn="ctr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8305800" y="685800"/>
            <a:ext cx="609600" cy="76200"/>
          </a:xfrm>
          <a:prstGeom prst="rect">
            <a:avLst/>
          </a:prstGeom>
          <a:noFill/>
          <a:ln w="9525" algn="ctr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8305800" y="2514600"/>
            <a:ext cx="609600" cy="76200"/>
          </a:xfrm>
          <a:prstGeom prst="rect">
            <a:avLst/>
          </a:prstGeom>
          <a:noFill/>
          <a:ln w="9525" algn="ctr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5257800" y="1295400"/>
            <a:ext cx="11096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phil1_finished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7391400" y="2667000"/>
            <a:ext cx="1162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phil1_take_left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7889875" y="228600"/>
            <a:ext cx="12541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phil1_take_right</a:t>
            </a:r>
          </a:p>
        </p:txBody>
      </p:sp>
      <p:cxnSp>
        <p:nvCxnSpPr>
          <p:cNvPr id="14351" name="AutoShape 15"/>
          <p:cNvCxnSpPr>
            <a:cxnSpLocks noChangeShapeType="1"/>
            <a:stCxn id="14345" idx="0"/>
            <a:endCxn id="14339" idx="4"/>
          </p:cNvCxnSpPr>
          <p:nvPr/>
        </p:nvCxnSpPr>
        <p:spPr bwMode="auto">
          <a:xfrm flipV="1">
            <a:off x="6477000" y="838200"/>
            <a:ext cx="0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2" name="AutoShape 16"/>
          <p:cNvCxnSpPr>
            <a:cxnSpLocks noChangeShapeType="1"/>
            <a:stCxn id="14347" idx="1"/>
            <a:endCxn id="14340" idx="6"/>
          </p:cNvCxnSpPr>
          <p:nvPr/>
        </p:nvCxnSpPr>
        <p:spPr bwMode="auto">
          <a:xfrm flipH="1" flipV="1">
            <a:off x="6629400" y="2514600"/>
            <a:ext cx="1676400" cy="38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3" name="AutoShape 17"/>
          <p:cNvCxnSpPr>
            <a:cxnSpLocks noChangeShapeType="1"/>
            <a:stCxn id="14341" idx="4"/>
            <a:endCxn id="14347" idx="0"/>
          </p:cNvCxnSpPr>
          <p:nvPr/>
        </p:nvCxnSpPr>
        <p:spPr bwMode="auto">
          <a:xfrm>
            <a:off x="8610600" y="1752600"/>
            <a:ext cx="0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4" name="AutoShape 18"/>
          <p:cNvCxnSpPr>
            <a:cxnSpLocks noChangeShapeType="1"/>
            <a:stCxn id="14346" idx="2"/>
            <a:endCxn id="14341" idx="0"/>
          </p:cNvCxnSpPr>
          <p:nvPr/>
        </p:nvCxnSpPr>
        <p:spPr bwMode="auto">
          <a:xfrm>
            <a:off x="8610600" y="762000"/>
            <a:ext cx="0" cy="685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5" name="AutoShape 19"/>
          <p:cNvCxnSpPr>
            <a:cxnSpLocks noChangeShapeType="1"/>
            <a:stCxn id="14339" idx="6"/>
            <a:endCxn id="14346" idx="1"/>
          </p:cNvCxnSpPr>
          <p:nvPr/>
        </p:nvCxnSpPr>
        <p:spPr bwMode="auto">
          <a:xfrm>
            <a:off x="6629400" y="685800"/>
            <a:ext cx="1676400" cy="38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6" name="AutoShape 20"/>
          <p:cNvCxnSpPr>
            <a:cxnSpLocks noChangeShapeType="1"/>
            <a:stCxn id="14340" idx="0"/>
            <a:endCxn id="14345" idx="2"/>
          </p:cNvCxnSpPr>
          <p:nvPr/>
        </p:nvCxnSpPr>
        <p:spPr bwMode="auto">
          <a:xfrm flipV="1">
            <a:off x="6477000" y="1676400"/>
            <a:ext cx="0" cy="685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357" name="Oval 21"/>
          <p:cNvSpPr>
            <a:spLocks noChangeArrowheads="1"/>
          </p:cNvSpPr>
          <p:nvPr/>
        </p:nvSpPr>
        <p:spPr bwMode="auto">
          <a:xfrm>
            <a:off x="2362200" y="2514600"/>
            <a:ext cx="304800" cy="3048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358" name="Oval 22"/>
          <p:cNvSpPr>
            <a:spLocks noChangeArrowheads="1"/>
          </p:cNvSpPr>
          <p:nvPr/>
        </p:nvSpPr>
        <p:spPr bwMode="auto">
          <a:xfrm>
            <a:off x="2362200" y="533400"/>
            <a:ext cx="304800" cy="3048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359" name="Oval 23"/>
          <p:cNvSpPr>
            <a:spLocks noChangeArrowheads="1"/>
          </p:cNvSpPr>
          <p:nvPr/>
        </p:nvSpPr>
        <p:spPr bwMode="auto">
          <a:xfrm>
            <a:off x="381000" y="1676400"/>
            <a:ext cx="304800" cy="3048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2057400" y="28956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phil3_ready</a:t>
            </a: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2667000" y="533400"/>
            <a:ext cx="12112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phil3_has_both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533400" y="1371600"/>
            <a:ext cx="12112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phil3_has_right</a:t>
            </a:r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209800" y="1600200"/>
            <a:ext cx="609600" cy="76200"/>
          </a:xfrm>
          <a:prstGeom prst="rect">
            <a:avLst/>
          </a:prstGeom>
          <a:noFill/>
          <a:ln w="9525" algn="ctr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228600" y="2667000"/>
            <a:ext cx="609600" cy="76200"/>
          </a:xfrm>
          <a:prstGeom prst="rect">
            <a:avLst/>
          </a:prstGeom>
          <a:noFill/>
          <a:ln w="9525" algn="ctr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228600" y="685800"/>
            <a:ext cx="609600" cy="76200"/>
          </a:xfrm>
          <a:prstGeom prst="rect">
            <a:avLst/>
          </a:prstGeom>
          <a:noFill/>
          <a:ln w="9525" algn="ctr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1447800" y="1676400"/>
            <a:ext cx="11096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phil3_finished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0" y="152400"/>
            <a:ext cx="1162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phil3_take_left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57200" y="2362200"/>
            <a:ext cx="12541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phil3_take_right</a:t>
            </a:r>
          </a:p>
        </p:txBody>
      </p:sp>
      <p:cxnSp>
        <p:nvCxnSpPr>
          <p:cNvPr id="14369" name="AutoShape 33"/>
          <p:cNvCxnSpPr>
            <a:cxnSpLocks noChangeShapeType="1"/>
            <a:stCxn id="14363" idx="2"/>
            <a:endCxn id="14357" idx="0"/>
          </p:cNvCxnSpPr>
          <p:nvPr/>
        </p:nvCxnSpPr>
        <p:spPr bwMode="auto">
          <a:xfrm>
            <a:off x="2514600" y="1676400"/>
            <a:ext cx="0" cy="838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70" name="AutoShape 34"/>
          <p:cNvCxnSpPr>
            <a:cxnSpLocks noChangeShapeType="1"/>
            <a:stCxn id="14365" idx="3"/>
            <a:endCxn id="14358" idx="2"/>
          </p:cNvCxnSpPr>
          <p:nvPr/>
        </p:nvCxnSpPr>
        <p:spPr bwMode="auto">
          <a:xfrm flipV="1">
            <a:off x="838200" y="685800"/>
            <a:ext cx="1524000" cy="38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71" name="AutoShape 35"/>
          <p:cNvCxnSpPr>
            <a:cxnSpLocks noChangeShapeType="1"/>
            <a:stCxn id="14359" idx="0"/>
            <a:endCxn id="14365" idx="2"/>
          </p:cNvCxnSpPr>
          <p:nvPr/>
        </p:nvCxnSpPr>
        <p:spPr bwMode="auto">
          <a:xfrm flipV="1">
            <a:off x="533400" y="762000"/>
            <a:ext cx="0" cy="914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72" name="AutoShape 36"/>
          <p:cNvCxnSpPr>
            <a:cxnSpLocks noChangeShapeType="1"/>
            <a:stCxn id="14364" idx="0"/>
            <a:endCxn id="14359" idx="4"/>
          </p:cNvCxnSpPr>
          <p:nvPr/>
        </p:nvCxnSpPr>
        <p:spPr bwMode="auto">
          <a:xfrm flipV="1">
            <a:off x="533400" y="1981200"/>
            <a:ext cx="0" cy="685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73" name="AutoShape 37"/>
          <p:cNvCxnSpPr>
            <a:cxnSpLocks noChangeShapeType="1"/>
            <a:stCxn id="14357" idx="2"/>
            <a:endCxn id="14364" idx="3"/>
          </p:cNvCxnSpPr>
          <p:nvPr/>
        </p:nvCxnSpPr>
        <p:spPr bwMode="auto">
          <a:xfrm flipH="1">
            <a:off x="838200" y="2667000"/>
            <a:ext cx="1524000" cy="38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74" name="AutoShape 38"/>
          <p:cNvCxnSpPr>
            <a:cxnSpLocks noChangeShapeType="1"/>
            <a:stCxn id="14358" idx="4"/>
            <a:endCxn id="14363" idx="0"/>
          </p:cNvCxnSpPr>
          <p:nvPr/>
        </p:nvCxnSpPr>
        <p:spPr bwMode="auto">
          <a:xfrm>
            <a:off x="2514600" y="838200"/>
            <a:ext cx="0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375" name="Oval 39"/>
          <p:cNvSpPr>
            <a:spLocks noChangeArrowheads="1"/>
          </p:cNvSpPr>
          <p:nvPr/>
        </p:nvSpPr>
        <p:spPr bwMode="auto">
          <a:xfrm>
            <a:off x="5715000" y="4953000"/>
            <a:ext cx="304800" cy="3048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376" name="Oval 40"/>
          <p:cNvSpPr>
            <a:spLocks noChangeArrowheads="1"/>
          </p:cNvSpPr>
          <p:nvPr/>
        </p:nvSpPr>
        <p:spPr bwMode="auto">
          <a:xfrm>
            <a:off x="2438400" y="4953000"/>
            <a:ext cx="304800" cy="3048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377" name="Oval 41"/>
          <p:cNvSpPr>
            <a:spLocks noChangeArrowheads="1"/>
          </p:cNvSpPr>
          <p:nvPr/>
        </p:nvSpPr>
        <p:spPr bwMode="auto">
          <a:xfrm>
            <a:off x="4114800" y="6248400"/>
            <a:ext cx="304800" cy="3048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378" name="Text Box 42"/>
          <p:cNvSpPr txBox="1">
            <a:spLocks noChangeArrowheads="1"/>
          </p:cNvSpPr>
          <p:nvPr/>
        </p:nvSpPr>
        <p:spPr bwMode="auto">
          <a:xfrm>
            <a:off x="5334000" y="46482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phil2_ready</a:t>
            </a:r>
          </a:p>
        </p:txBody>
      </p:sp>
      <p:sp>
        <p:nvSpPr>
          <p:cNvPr id="14379" name="Text Box 43"/>
          <p:cNvSpPr txBox="1">
            <a:spLocks noChangeArrowheads="1"/>
          </p:cNvSpPr>
          <p:nvPr/>
        </p:nvSpPr>
        <p:spPr bwMode="auto">
          <a:xfrm>
            <a:off x="1828800" y="4648200"/>
            <a:ext cx="12112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phil2_has_both</a:t>
            </a:r>
          </a:p>
        </p:txBody>
      </p:sp>
      <p:sp>
        <p:nvSpPr>
          <p:cNvPr id="14380" name="Text Box 44"/>
          <p:cNvSpPr txBox="1">
            <a:spLocks noChangeArrowheads="1"/>
          </p:cNvSpPr>
          <p:nvPr/>
        </p:nvSpPr>
        <p:spPr bwMode="auto">
          <a:xfrm>
            <a:off x="3657600" y="5943600"/>
            <a:ext cx="12112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phil2_has_right</a:t>
            </a:r>
          </a:p>
        </p:txBody>
      </p:sp>
      <p:sp>
        <p:nvSpPr>
          <p:cNvPr id="14381" name="Rectangle 45"/>
          <p:cNvSpPr>
            <a:spLocks noChangeArrowheads="1"/>
          </p:cNvSpPr>
          <p:nvPr/>
        </p:nvSpPr>
        <p:spPr bwMode="auto">
          <a:xfrm rot="-5400000">
            <a:off x="4000500" y="5067300"/>
            <a:ext cx="609600" cy="76200"/>
          </a:xfrm>
          <a:prstGeom prst="rect">
            <a:avLst/>
          </a:prstGeom>
          <a:noFill/>
          <a:ln w="9525" algn="ctr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382" name="Rectangle 46"/>
          <p:cNvSpPr>
            <a:spLocks noChangeArrowheads="1"/>
          </p:cNvSpPr>
          <p:nvPr/>
        </p:nvSpPr>
        <p:spPr bwMode="auto">
          <a:xfrm rot="5400000">
            <a:off x="6438900" y="6362700"/>
            <a:ext cx="609600" cy="76200"/>
          </a:xfrm>
          <a:prstGeom prst="rect">
            <a:avLst/>
          </a:prstGeom>
          <a:noFill/>
          <a:ln w="9525" algn="ctr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383" name="Rectangle 47"/>
          <p:cNvSpPr>
            <a:spLocks noChangeArrowheads="1"/>
          </p:cNvSpPr>
          <p:nvPr/>
        </p:nvSpPr>
        <p:spPr bwMode="auto">
          <a:xfrm rot="5400000">
            <a:off x="1485900" y="6362700"/>
            <a:ext cx="609600" cy="76200"/>
          </a:xfrm>
          <a:prstGeom prst="rect">
            <a:avLst/>
          </a:prstGeom>
          <a:noFill/>
          <a:ln w="9525" algn="ctr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384" name="Text Box 48"/>
          <p:cNvSpPr txBox="1">
            <a:spLocks noChangeArrowheads="1"/>
          </p:cNvSpPr>
          <p:nvPr/>
        </p:nvSpPr>
        <p:spPr bwMode="auto">
          <a:xfrm>
            <a:off x="3810000" y="5410200"/>
            <a:ext cx="11096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phil2_finished</a:t>
            </a:r>
          </a:p>
        </p:txBody>
      </p:sp>
      <p:sp>
        <p:nvSpPr>
          <p:cNvPr id="14385" name="Text Box 49"/>
          <p:cNvSpPr txBox="1">
            <a:spLocks noChangeArrowheads="1"/>
          </p:cNvSpPr>
          <p:nvPr/>
        </p:nvSpPr>
        <p:spPr bwMode="auto">
          <a:xfrm>
            <a:off x="533400" y="6172200"/>
            <a:ext cx="1162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phil2_take_left</a:t>
            </a:r>
          </a:p>
        </p:txBody>
      </p:sp>
      <p:sp>
        <p:nvSpPr>
          <p:cNvPr id="14386" name="Text Box 50"/>
          <p:cNvSpPr txBox="1">
            <a:spLocks noChangeArrowheads="1"/>
          </p:cNvSpPr>
          <p:nvPr/>
        </p:nvSpPr>
        <p:spPr bwMode="auto">
          <a:xfrm>
            <a:off x="6858000" y="6248400"/>
            <a:ext cx="12541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phil2_take_right</a:t>
            </a:r>
          </a:p>
        </p:txBody>
      </p:sp>
      <p:cxnSp>
        <p:nvCxnSpPr>
          <p:cNvPr id="14387" name="AutoShape 51"/>
          <p:cNvCxnSpPr>
            <a:cxnSpLocks noChangeShapeType="1"/>
            <a:stCxn id="14381" idx="2"/>
            <a:endCxn id="14375" idx="2"/>
          </p:cNvCxnSpPr>
          <p:nvPr/>
        </p:nvCxnSpPr>
        <p:spPr bwMode="auto">
          <a:xfrm>
            <a:off x="4343400" y="5105400"/>
            <a:ext cx="13716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88" name="AutoShape 52"/>
          <p:cNvCxnSpPr>
            <a:cxnSpLocks noChangeShapeType="1"/>
            <a:stCxn id="14383" idx="0"/>
            <a:endCxn id="14376" idx="2"/>
          </p:cNvCxnSpPr>
          <p:nvPr/>
        </p:nvCxnSpPr>
        <p:spPr bwMode="auto">
          <a:xfrm flipV="1">
            <a:off x="1828800" y="5105400"/>
            <a:ext cx="609600" cy="1295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89" name="AutoShape 53"/>
          <p:cNvCxnSpPr>
            <a:cxnSpLocks noChangeShapeType="1"/>
            <a:stCxn id="14377" idx="2"/>
            <a:endCxn id="14383" idx="0"/>
          </p:cNvCxnSpPr>
          <p:nvPr/>
        </p:nvCxnSpPr>
        <p:spPr bwMode="auto">
          <a:xfrm flipH="1">
            <a:off x="1828800" y="6400800"/>
            <a:ext cx="22860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90" name="AutoShape 54"/>
          <p:cNvCxnSpPr>
            <a:cxnSpLocks noChangeShapeType="1"/>
            <a:stCxn id="14382" idx="2"/>
            <a:endCxn id="14377" idx="6"/>
          </p:cNvCxnSpPr>
          <p:nvPr/>
        </p:nvCxnSpPr>
        <p:spPr bwMode="auto">
          <a:xfrm flipH="1">
            <a:off x="4419600" y="6400800"/>
            <a:ext cx="22860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91" name="AutoShape 55"/>
          <p:cNvCxnSpPr>
            <a:cxnSpLocks noChangeShapeType="1"/>
            <a:stCxn id="14375" idx="6"/>
            <a:endCxn id="14382" idx="2"/>
          </p:cNvCxnSpPr>
          <p:nvPr/>
        </p:nvCxnSpPr>
        <p:spPr bwMode="auto">
          <a:xfrm>
            <a:off x="6019800" y="5105400"/>
            <a:ext cx="685800" cy="1295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92" name="AutoShape 56"/>
          <p:cNvCxnSpPr>
            <a:cxnSpLocks noChangeShapeType="1"/>
            <a:stCxn id="14376" idx="6"/>
            <a:endCxn id="14381" idx="0"/>
          </p:cNvCxnSpPr>
          <p:nvPr/>
        </p:nvCxnSpPr>
        <p:spPr bwMode="auto">
          <a:xfrm>
            <a:off x="2743200" y="5105400"/>
            <a:ext cx="15240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393" name="Oval 57"/>
          <p:cNvSpPr>
            <a:spLocks noChangeArrowheads="1"/>
          </p:cNvSpPr>
          <p:nvPr/>
        </p:nvSpPr>
        <p:spPr bwMode="auto">
          <a:xfrm>
            <a:off x="3886200" y="2514600"/>
            <a:ext cx="762000" cy="7620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394" name="Text Box 60"/>
          <p:cNvSpPr txBox="1">
            <a:spLocks noChangeArrowheads="1"/>
          </p:cNvSpPr>
          <p:nvPr/>
        </p:nvSpPr>
        <p:spPr bwMode="auto">
          <a:xfrm>
            <a:off x="4038600" y="2133600"/>
            <a:ext cx="514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forks</a:t>
            </a:r>
          </a:p>
        </p:txBody>
      </p:sp>
      <p:cxnSp>
        <p:nvCxnSpPr>
          <p:cNvPr id="14395" name="AutoShape 63"/>
          <p:cNvCxnSpPr>
            <a:cxnSpLocks noChangeShapeType="1"/>
            <a:stCxn id="14393" idx="7"/>
            <a:endCxn id="14346" idx="0"/>
          </p:cNvCxnSpPr>
          <p:nvPr/>
        </p:nvCxnSpPr>
        <p:spPr bwMode="auto">
          <a:xfrm rot="-5400000">
            <a:off x="5603875" y="-381000"/>
            <a:ext cx="1939925" cy="4073525"/>
          </a:xfrm>
          <a:prstGeom prst="bentConnector3">
            <a:avLst>
              <a:gd name="adj1" fmla="val 111782"/>
            </a:avLst>
          </a:prstGeom>
          <a:noFill/>
          <a:ln w="15875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96" name="AutoShape 64"/>
          <p:cNvCxnSpPr>
            <a:cxnSpLocks noChangeShapeType="1"/>
            <a:stCxn id="14345" idx="1"/>
            <a:endCxn id="14393" idx="7"/>
          </p:cNvCxnSpPr>
          <p:nvPr/>
        </p:nvCxnSpPr>
        <p:spPr bwMode="auto">
          <a:xfrm flipH="1">
            <a:off x="4537075" y="1638300"/>
            <a:ext cx="1635125" cy="9874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97" name="AutoShape 65"/>
          <p:cNvCxnSpPr>
            <a:cxnSpLocks noChangeShapeType="1"/>
            <a:stCxn id="14345" idx="1"/>
            <a:endCxn id="14393" idx="6"/>
          </p:cNvCxnSpPr>
          <p:nvPr/>
        </p:nvCxnSpPr>
        <p:spPr bwMode="auto">
          <a:xfrm flipH="1">
            <a:off x="4648200" y="1638300"/>
            <a:ext cx="1524000" cy="1257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98" name="AutoShape 66"/>
          <p:cNvCxnSpPr>
            <a:cxnSpLocks noChangeShapeType="1"/>
            <a:stCxn id="14393" idx="6"/>
            <a:endCxn id="14347" idx="2"/>
          </p:cNvCxnSpPr>
          <p:nvPr/>
        </p:nvCxnSpPr>
        <p:spPr bwMode="auto">
          <a:xfrm flipV="1">
            <a:off x="4648200" y="2590800"/>
            <a:ext cx="3962400" cy="304800"/>
          </a:xfrm>
          <a:prstGeom prst="bentConnector2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99" name="AutoShape 67"/>
          <p:cNvCxnSpPr>
            <a:cxnSpLocks noChangeShapeType="1"/>
            <a:stCxn id="14363" idx="3"/>
            <a:endCxn id="14393" idx="1"/>
          </p:cNvCxnSpPr>
          <p:nvPr/>
        </p:nvCxnSpPr>
        <p:spPr bwMode="auto">
          <a:xfrm>
            <a:off x="2819400" y="1638300"/>
            <a:ext cx="1177925" cy="9874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400" name="AutoShape 68"/>
          <p:cNvCxnSpPr>
            <a:cxnSpLocks noChangeShapeType="1"/>
            <a:stCxn id="14363" idx="3"/>
            <a:endCxn id="14393" idx="2"/>
          </p:cNvCxnSpPr>
          <p:nvPr/>
        </p:nvCxnSpPr>
        <p:spPr bwMode="auto">
          <a:xfrm>
            <a:off x="2819400" y="1638300"/>
            <a:ext cx="1066800" cy="1257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401" name="AutoShape 69"/>
          <p:cNvCxnSpPr>
            <a:cxnSpLocks noChangeShapeType="1"/>
            <a:stCxn id="14364" idx="2"/>
            <a:endCxn id="14393" idx="2"/>
          </p:cNvCxnSpPr>
          <p:nvPr/>
        </p:nvCxnSpPr>
        <p:spPr bwMode="auto">
          <a:xfrm rot="16200000" flipH="1">
            <a:off x="2133600" y="1143000"/>
            <a:ext cx="152400" cy="3352800"/>
          </a:xfrm>
          <a:prstGeom prst="bentConnector2">
            <a:avLst/>
          </a:prstGeom>
          <a:noFill/>
          <a:ln w="15875">
            <a:solidFill>
              <a:schemeClr val="tx1"/>
            </a:solidFill>
            <a:miter lim="800000"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402" name="AutoShape 70"/>
          <p:cNvCxnSpPr>
            <a:cxnSpLocks noChangeShapeType="1"/>
            <a:stCxn id="14393" idx="1"/>
            <a:endCxn id="14365" idx="0"/>
          </p:cNvCxnSpPr>
          <p:nvPr/>
        </p:nvCxnSpPr>
        <p:spPr bwMode="auto">
          <a:xfrm rot="5400000" flipH="1">
            <a:off x="1295400" y="-76200"/>
            <a:ext cx="1939925" cy="3463925"/>
          </a:xfrm>
          <a:prstGeom prst="bentConnector3">
            <a:avLst>
              <a:gd name="adj1" fmla="val 111782"/>
            </a:avLst>
          </a:prstGeom>
          <a:noFill/>
          <a:ln w="15875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403" name="AutoShape 71"/>
          <p:cNvCxnSpPr>
            <a:cxnSpLocks noChangeShapeType="1"/>
            <a:stCxn id="14381" idx="3"/>
            <a:endCxn id="14393" idx="3"/>
          </p:cNvCxnSpPr>
          <p:nvPr/>
        </p:nvCxnSpPr>
        <p:spPr bwMode="auto">
          <a:xfrm flipH="1" flipV="1">
            <a:off x="3997325" y="3165475"/>
            <a:ext cx="307975" cy="16351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404" name="AutoShape 72"/>
          <p:cNvCxnSpPr>
            <a:cxnSpLocks noChangeShapeType="1"/>
            <a:stCxn id="14381" idx="3"/>
            <a:endCxn id="14393" idx="5"/>
          </p:cNvCxnSpPr>
          <p:nvPr/>
        </p:nvCxnSpPr>
        <p:spPr bwMode="auto">
          <a:xfrm flipV="1">
            <a:off x="4305300" y="3165475"/>
            <a:ext cx="231775" cy="16351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405" name="AutoShape 73"/>
          <p:cNvCxnSpPr>
            <a:cxnSpLocks noChangeShapeType="1"/>
            <a:stCxn id="14393" idx="3"/>
            <a:endCxn id="14383" idx="1"/>
          </p:cNvCxnSpPr>
          <p:nvPr/>
        </p:nvCxnSpPr>
        <p:spPr bwMode="auto">
          <a:xfrm rot="5400000">
            <a:off x="1428750" y="3527425"/>
            <a:ext cx="2930525" cy="2206625"/>
          </a:xfrm>
          <a:prstGeom prst="bentConnector3">
            <a:avLst>
              <a:gd name="adj1" fmla="val 162"/>
            </a:avLst>
          </a:prstGeom>
          <a:noFill/>
          <a:ln w="15875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406" name="AutoShape 74"/>
          <p:cNvCxnSpPr>
            <a:cxnSpLocks noChangeShapeType="1"/>
            <a:stCxn id="14393" idx="5"/>
            <a:endCxn id="14382" idx="1"/>
          </p:cNvCxnSpPr>
          <p:nvPr/>
        </p:nvCxnSpPr>
        <p:spPr bwMode="auto">
          <a:xfrm rot="16200000" flipH="1">
            <a:off x="4175125" y="3527425"/>
            <a:ext cx="2930525" cy="2206625"/>
          </a:xfrm>
          <a:prstGeom prst="bentConnector3">
            <a:avLst>
              <a:gd name="adj1" fmla="val 593"/>
            </a:avLst>
          </a:prstGeom>
          <a:noFill/>
          <a:ln w="15875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407" name="Text Box 75"/>
          <p:cNvSpPr txBox="1">
            <a:spLocks noChangeArrowheads="1"/>
          </p:cNvSpPr>
          <p:nvPr/>
        </p:nvSpPr>
        <p:spPr bwMode="auto">
          <a:xfrm>
            <a:off x="5257800" y="152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1</a:t>
            </a:r>
          </a:p>
        </p:txBody>
      </p:sp>
      <p:sp>
        <p:nvSpPr>
          <p:cNvPr id="14408" name="Text Box 76"/>
          <p:cNvSpPr txBox="1">
            <a:spLocks noChangeArrowheads="1"/>
          </p:cNvSpPr>
          <p:nvPr/>
        </p:nvSpPr>
        <p:spPr bwMode="auto">
          <a:xfrm>
            <a:off x="4953000" y="1981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1</a:t>
            </a:r>
          </a:p>
        </p:txBody>
      </p:sp>
      <p:sp>
        <p:nvSpPr>
          <p:cNvPr id="14409" name="Text Box 77"/>
          <p:cNvSpPr txBox="1">
            <a:spLocks noChangeArrowheads="1"/>
          </p:cNvSpPr>
          <p:nvPr/>
        </p:nvSpPr>
        <p:spPr bwMode="auto">
          <a:xfrm>
            <a:off x="1752600" y="152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1</a:t>
            </a:r>
          </a:p>
        </p:txBody>
      </p:sp>
      <p:sp>
        <p:nvSpPr>
          <p:cNvPr id="14410" name="Text Box 78"/>
          <p:cNvSpPr txBox="1">
            <a:spLocks noChangeArrowheads="1"/>
          </p:cNvSpPr>
          <p:nvPr/>
        </p:nvSpPr>
        <p:spPr bwMode="auto">
          <a:xfrm>
            <a:off x="3352800" y="1905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1</a:t>
            </a:r>
          </a:p>
        </p:txBody>
      </p:sp>
      <p:sp>
        <p:nvSpPr>
          <p:cNvPr id="14411" name="Text Box 79"/>
          <p:cNvSpPr txBox="1">
            <a:spLocks noChangeArrowheads="1"/>
          </p:cNvSpPr>
          <p:nvPr/>
        </p:nvSpPr>
        <p:spPr bwMode="auto">
          <a:xfrm>
            <a:off x="7010400" y="2895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2</a:t>
            </a:r>
          </a:p>
        </p:txBody>
      </p:sp>
      <p:sp>
        <p:nvSpPr>
          <p:cNvPr id="14412" name="Text Box 80"/>
          <p:cNvSpPr txBox="1">
            <a:spLocks noChangeArrowheads="1"/>
          </p:cNvSpPr>
          <p:nvPr/>
        </p:nvSpPr>
        <p:spPr bwMode="auto">
          <a:xfrm>
            <a:off x="5181600" y="2438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2</a:t>
            </a:r>
          </a:p>
        </p:txBody>
      </p:sp>
      <p:sp>
        <p:nvSpPr>
          <p:cNvPr id="14413" name="Text Box 81"/>
          <p:cNvSpPr txBox="1">
            <a:spLocks noChangeArrowheads="1"/>
          </p:cNvSpPr>
          <p:nvPr/>
        </p:nvSpPr>
        <p:spPr bwMode="auto">
          <a:xfrm>
            <a:off x="6705600" y="4343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2</a:t>
            </a:r>
          </a:p>
        </p:txBody>
      </p:sp>
      <p:sp>
        <p:nvSpPr>
          <p:cNvPr id="14414" name="Text Box 82"/>
          <p:cNvSpPr txBox="1">
            <a:spLocks noChangeArrowheads="1"/>
          </p:cNvSpPr>
          <p:nvPr/>
        </p:nvSpPr>
        <p:spPr bwMode="auto">
          <a:xfrm>
            <a:off x="4419600" y="3733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2</a:t>
            </a:r>
          </a:p>
        </p:txBody>
      </p:sp>
      <p:sp>
        <p:nvSpPr>
          <p:cNvPr id="14415" name="Text Box 83"/>
          <p:cNvSpPr txBox="1">
            <a:spLocks noChangeArrowheads="1"/>
          </p:cNvSpPr>
          <p:nvPr/>
        </p:nvSpPr>
        <p:spPr bwMode="auto">
          <a:xfrm>
            <a:off x="3810000" y="3733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3</a:t>
            </a:r>
          </a:p>
        </p:txBody>
      </p:sp>
      <p:sp>
        <p:nvSpPr>
          <p:cNvPr id="14416" name="Text Box 84"/>
          <p:cNvSpPr txBox="1">
            <a:spLocks noChangeArrowheads="1"/>
          </p:cNvSpPr>
          <p:nvPr/>
        </p:nvSpPr>
        <p:spPr bwMode="auto">
          <a:xfrm>
            <a:off x="3276600" y="2362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3</a:t>
            </a:r>
          </a:p>
        </p:txBody>
      </p:sp>
      <p:sp>
        <p:nvSpPr>
          <p:cNvPr id="14417" name="Text Box 85"/>
          <p:cNvSpPr txBox="1">
            <a:spLocks noChangeArrowheads="1"/>
          </p:cNvSpPr>
          <p:nvPr/>
        </p:nvSpPr>
        <p:spPr bwMode="auto">
          <a:xfrm>
            <a:off x="25908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3</a:t>
            </a:r>
          </a:p>
        </p:txBody>
      </p:sp>
      <p:sp>
        <p:nvSpPr>
          <p:cNvPr id="14418" name="Text Box 86"/>
          <p:cNvSpPr txBox="1">
            <a:spLocks noChangeArrowheads="1"/>
          </p:cNvSpPr>
          <p:nvPr/>
        </p:nvSpPr>
        <p:spPr bwMode="auto">
          <a:xfrm>
            <a:off x="1295400" y="2895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3</a:t>
            </a:r>
          </a:p>
        </p:txBody>
      </p:sp>
      <p:sp>
        <p:nvSpPr>
          <p:cNvPr id="14419" name="Oval 88"/>
          <p:cNvSpPr>
            <a:spLocks noChangeArrowheads="1"/>
          </p:cNvSpPr>
          <p:nvPr/>
        </p:nvSpPr>
        <p:spPr bwMode="auto">
          <a:xfrm>
            <a:off x="2438400" y="25908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420" name="Oval 89"/>
          <p:cNvSpPr>
            <a:spLocks noChangeArrowheads="1"/>
          </p:cNvSpPr>
          <p:nvPr/>
        </p:nvSpPr>
        <p:spPr bwMode="auto">
          <a:xfrm>
            <a:off x="6400800" y="6096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421" name="Oval 90"/>
          <p:cNvSpPr>
            <a:spLocks noChangeArrowheads="1"/>
          </p:cNvSpPr>
          <p:nvPr/>
        </p:nvSpPr>
        <p:spPr bwMode="auto">
          <a:xfrm>
            <a:off x="5791200" y="50292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422" name="Oval 91"/>
          <p:cNvSpPr>
            <a:spLocks noChangeArrowheads="1"/>
          </p:cNvSpPr>
          <p:nvPr/>
        </p:nvSpPr>
        <p:spPr bwMode="auto">
          <a:xfrm>
            <a:off x="4191000" y="2590800"/>
            <a:ext cx="228600" cy="2286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b="1">
                <a:ea typeface="宋体" charset="-122"/>
              </a:rPr>
              <a:t>1</a:t>
            </a:r>
          </a:p>
        </p:txBody>
      </p:sp>
      <p:sp>
        <p:nvSpPr>
          <p:cNvPr id="14423" name="Oval 92"/>
          <p:cNvSpPr>
            <a:spLocks noChangeArrowheads="1"/>
          </p:cNvSpPr>
          <p:nvPr/>
        </p:nvSpPr>
        <p:spPr bwMode="auto">
          <a:xfrm>
            <a:off x="3962400" y="2819400"/>
            <a:ext cx="228600" cy="2286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b="1">
                <a:ea typeface="宋体" charset="-122"/>
              </a:rPr>
              <a:t>3</a:t>
            </a:r>
          </a:p>
        </p:txBody>
      </p:sp>
      <p:sp>
        <p:nvSpPr>
          <p:cNvPr id="14424" name="Oval 93"/>
          <p:cNvSpPr>
            <a:spLocks noChangeArrowheads="1"/>
          </p:cNvSpPr>
          <p:nvPr/>
        </p:nvSpPr>
        <p:spPr bwMode="auto">
          <a:xfrm>
            <a:off x="4267200" y="2895600"/>
            <a:ext cx="228600" cy="2286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b="1">
                <a:ea typeface="宋体" charset="-122"/>
              </a:rPr>
              <a:t>2</a:t>
            </a:r>
          </a:p>
        </p:txBody>
      </p:sp>
      <p:sp>
        <p:nvSpPr>
          <p:cNvPr id="91" name="灯片编号占位符 9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CFA4CA-0ADE-40C4-B5EF-4961015789FE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Folded Philosophers</a:t>
            </a:r>
          </a:p>
        </p:txBody>
      </p:sp>
      <p:sp>
        <p:nvSpPr>
          <p:cNvPr id="15363" name="Oval 4"/>
          <p:cNvSpPr>
            <a:spLocks noChangeArrowheads="1"/>
          </p:cNvSpPr>
          <p:nvPr/>
        </p:nvSpPr>
        <p:spPr bwMode="auto">
          <a:xfrm>
            <a:off x="5791200" y="3810000"/>
            <a:ext cx="304800" cy="3048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5364" name="Oval 5"/>
          <p:cNvSpPr>
            <a:spLocks noChangeArrowheads="1"/>
          </p:cNvSpPr>
          <p:nvPr/>
        </p:nvSpPr>
        <p:spPr bwMode="auto">
          <a:xfrm>
            <a:off x="2514600" y="3810000"/>
            <a:ext cx="304800" cy="3048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5365" name="Oval 6"/>
          <p:cNvSpPr>
            <a:spLocks noChangeArrowheads="1"/>
          </p:cNvSpPr>
          <p:nvPr/>
        </p:nvSpPr>
        <p:spPr bwMode="auto">
          <a:xfrm>
            <a:off x="4191000" y="5105400"/>
            <a:ext cx="304800" cy="3048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5410200" y="3505200"/>
            <a:ext cx="8826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phil_ready</a:t>
            </a:r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1905000" y="3505200"/>
            <a:ext cx="11271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phil_has_both</a:t>
            </a:r>
          </a:p>
        </p:txBody>
      </p:sp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3733800" y="4800600"/>
            <a:ext cx="11271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phil_has_right</a:t>
            </a:r>
          </a:p>
        </p:txBody>
      </p:sp>
      <p:sp>
        <p:nvSpPr>
          <p:cNvPr id="15369" name="Rectangle 10"/>
          <p:cNvSpPr>
            <a:spLocks noChangeArrowheads="1"/>
          </p:cNvSpPr>
          <p:nvPr/>
        </p:nvSpPr>
        <p:spPr bwMode="auto">
          <a:xfrm rot="-5400000">
            <a:off x="4076700" y="3924300"/>
            <a:ext cx="609600" cy="76200"/>
          </a:xfrm>
          <a:prstGeom prst="rect">
            <a:avLst/>
          </a:prstGeom>
          <a:noFill/>
          <a:ln w="9525" algn="ctr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5370" name="Rectangle 11"/>
          <p:cNvSpPr>
            <a:spLocks noChangeArrowheads="1"/>
          </p:cNvSpPr>
          <p:nvPr/>
        </p:nvSpPr>
        <p:spPr bwMode="auto">
          <a:xfrm rot="5400000">
            <a:off x="6515100" y="5219700"/>
            <a:ext cx="609600" cy="76200"/>
          </a:xfrm>
          <a:prstGeom prst="rect">
            <a:avLst/>
          </a:prstGeom>
          <a:noFill/>
          <a:ln w="9525" algn="ctr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5371" name="Rectangle 12"/>
          <p:cNvSpPr>
            <a:spLocks noChangeArrowheads="1"/>
          </p:cNvSpPr>
          <p:nvPr/>
        </p:nvSpPr>
        <p:spPr bwMode="auto">
          <a:xfrm rot="5400000">
            <a:off x="1562100" y="5219700"/>
            <a:ext cx="609600" cy="76200"/>
          </a:xfrm>
          <a:prstGeom prst="rect">
            <a:avLst/>
          </a:prstGeom>
          <a:noFill/>
          <a:ln w="9525" algn="ctr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5372" name="Text Box 13"/>
          <p:cNvSpPr txBox="1">
            <a:spLocks noChangeArrowheads="1"/>
          </p:cNvSpPr>
          <p:nvPr/>
        </p:nvSpPr>
        <p:spPr bwMode="auto">
          <a:xfrm>
            <a:off x="3886200" y="4267200"/>
            <a:ext cx="1025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phil_finished</a:t>
            </a:r>
          </a:p>
        </p:txBody>
      </p:sp>
      <p:sp>
        <p:nvSpPr>
          <p:cNvPr id="15373" name="Text Box 14"/>
          <p:cNvSpPr txBox="1">
            <a:spLocks noChangeArrowheads="1"/>
          </p:cNvSpPr>
          <p:nvPr/>
        </p:nvSpPr>
        <p:spPr bwMode="auto">
          <a:xfrm>
            <a:off x="609600" y="5029200"/>
            <a:ext cx="10779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phil_take_left</a:t>
            </a:r>
          </a:p>
        </p:txBody>
      </p:sp>
      <p:sp>
        <p:nvSpPr>
          <p:cNvPr id="15374" name="Text Box 15"/>
          <p:cNvSpPr txBox="1">
            <a:spLocks noChangeArrowheads="1"/>
          </p:cNvSpPr>
          <p:nvPr/>
        </p:nvSpPr>
        <p:spPr bwMode="auto">
          <a:xfrm>
            <a:off x="6934200" y="5105400"/>
            <a:ext cx="11699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phil_take_right</a:t>
            </a:r>
          </a:p>
        </p:txBody>
      </p:sp>
      <p:cxnSp>
        <p:nvCxnSpPr>
          <p:cNvPr id="15375" name="AutoShape 16"/>
          <p:cNvCxnSpPr>
            <a:cxnSpLocks noChangeShapeType="1"/>
            <a:stCxn id="15369" idx="2"/>
            <a:endCxn id="15363" idx="2"/>
          </p:cNvCxnSpPr>
          <p:nvPr/>
        </p:nvCxnSpPr>
        <p:spPr bwMode="auto">
          <a:xfrm>
            <a:off x="4419600" y="3962400"/>
            <a:ext cx="13716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AutoShape 17"/>
          <p:cNvCxnSpPr>
            <a:cxnSpLocks noChangeShapeType="1"/>
            <a:stCxn id="15371" idx="0"/>
            <a:endCxn id="15364" idx="2"/>
          </p:cNvCxnSpPr>
          <p:nvPr/>
        </p:nvCxnSpPr>
        <p:spPr bwMode="auto">
          <a:xfrm flipV="1">
            <a:off x="1905000" y="3962400"/>
            <a:ext cx="609600" cy="1295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77" name="AutoShape 18"/>
          <p:cNvCxnSpPr>
            <a:cxnSpLocks noChangeShapeType="1"/>
            <a:stCxn id="15365" idx="2"/>
            <a:endCxn id="15371" idx="0"/>
          </p:cNvCxnSpPr>
          <p:nvPr/>
        </p:nvCxnSpPr>
        <p:spPr bwMode="auto">
          <a:xfrm flipH="1">
            <a:off x="1905000" y="5257800"/>
            <a:ext cx="22860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78" name="AutoShape 19"/>
          <p:cNvCxnSpPr>
            <a:cxnSpLocks noChangeShapeType="1"/>
            <a:stCxn id="15370" idx="2"/>
            <a:endCxn id="15365" idx="6"/>
          </p:cNvCxnSpPr>
          <p:nvPr/>
        </p:nvCxnSpPr>
        <p:spPr bwMode="auto">
          <a:xfrm flipH="1">
            <a:off x="4495800" y="5257800"/>
            <a:ext cx="22860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AutoShape 20"/>
          <p:cNvCxnSpPr>
            <a:cxnSpLocks noChangeShapeType="1"/>
            <a:stCxn id="15363" idx="6"/>
            <a:endCxn id="15370" idx="2"/>
          </p:cNvCxnSpPr>
          <p:nvPr/>
        </p:nvCxnSpPr>
        <p:spPr bwMode="auto">
          <a:xfrm>
            <a:off x="6096000" y="3962400"/>
            <a:ext cx="685800" cy="1295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AutoShape 21"/>
          <p:cNvCxnSpPr>
            <a:cxnSpLocks noChangeShapeType="1"/>
            <a:stCxn id="15364" idx="6"/>
            <a:endCxn id="15369" idx="0"/>
          </p:cNvCxnSpPr>
          <p:nvPr/>
        </p:nvCxnSpPr>
        <p:spPr bwMode="auto">
          <a:xfrm>
            <a:off x="2819400" y="3962400"/>
            <a:ext cx="15240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381" name="Oval 22"/>
          <p:cNvSpPr>
            <a:spLocks noChangeArrowheads="1"/>
          </p:cNvSpPr>
          <p:nvPr/>
        </p:nvSpPr>
        <p:spPr bwMode="auto">
          <a:xfrm>
            <a:off x="4267200" y="1828800"/>
            <a:ext cx="304800" cy="304800"/>
          </a:xfrm>
          <a:prstGeom prst="ellipse">
            <a:avLst/>
          </a:prstGeom>
          <a:noFill/>
          <a:ln w="9525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5382" name="Text Box 23"/>
          <p:cNvSpPr txBox="1">
            <a:spLocks noChangeArrowheads="1"/>
          </p:cNvSpPr>
          <p:nvPr/>
        </p:nvSpPr>
        <p:spPr bwMode="auto">
          <a:xfrm>
            <a:off x="4191000" y="1524000"/>
            <a:ext cx="514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ea typeface="宋体" charset="-122"/>
              </a:rPr>
              <a:t>forks</a:t>
            </a:r>
          </a:p>
        </p:txBody>
      </p:sp>
      <p:cxnSp>
        <p:nvCxnSpPr>
          <p:cNvPr id="15383" name="AutoShape 24"/>
          <p:cNvCxnSpPr>
            <a:cxnSpLocks noChangeShapeType="1"/>
            <a:stCxn id="15369" idx="3"/>
            <a:endCxn id="15381" idx="3"/>
          </p:cNvCxnSpPr>
          <p:nvPr/>
        </p:nvCxnSpPr>
        <p:spPr bwMode="auto">
          <a:xfrm flipH="1" flipV="1">
            <a:off x="4311650" y="2089150"/>
            <a:ext cx="69850" cy="15684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84" name="AutoShape 25"/>
          <p:cNvCxnSpPr>
            <a:cxnSpLocks noChangeShapeType="1"/>
            <a:stCxn id="15369" idx="3"/>
            <a:endCxn id="15381" idx="5"/>
          </p:cNvCxnSpPr>
          <p:nvPr/>
        </p:nvCxnSpPr>
        <p:spPr bwMode="auto">
          <a:xfrm flipV="1">
            <a:off x="4381500" y="2089150"/>
            <a:ext cx="146050" cy="15684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85" name="AutoShape 26"/>
          <p:cNvCxnSpPr>
            <a:cxnSpLocks noChangeShapeType="1"/>
            <a:stCxn id="15381" idx="2"/>
            <a:endCxn id="15371" idx="1"/>
          </p:cNvCxnSpPr>
          <p:nvPr/>
        </p:nvCxnSpPr>
        <p:spPr bwMode="auto">
          <a:xfrm rot="10800000" flipV="1">
            <a:off x="1866900" y="1981200"/>
            <a:ext cx="2400300" cy="2971800"/>
          </a:xfrm>
          <a:prstGeom prst="bentConnector2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86" name="AutoShape 27"/>
          <p:cNvCxnSpPr>
            <a:cxnSpLocks noChangeShapeType="1"/>
            <a:stCxn id="15381" idx="6"/>
            <a:endCxn id="15370" idx="1"/>
          </p:cNvCxnSpPr>
          <p:nvPr/>
        </p:nvCxnSpPr>
        <p:spPr bwMode="auto">
          <a:xfrm>
            <a:off x="4572000" y="1981200"/>
            <a:ext cx="2247900" cy="2971800"/>
          </a:xfrm>
          <a:prstGeom prst="bentConnector2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387" name="Text Box 29"/>
          <p:cNvSpPr txBox="1">
            <a:spLocks noChangeArrowheads="1"/>
          </p:cNvSpPr>
          <p:nvPr/>
        </p:nvSpPr>
        <p:spPr bwMode="auto">
          <a:xfrm>
            <a:off x="6781800" y="2514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f</a:t>
            </a:r>
          </a:p>
        </p:txBody>
      </p:sp>
      <p:sp>
        <p:nvSpPr>
          <p:cNvPr id="15388" name="Text Box 30"/>
          <p:cNvSpPr txBox="1">
            <a:spLocks noChangeArrowheads="1"/>
          </p:cNvSpPr>
          <p:nvPr/>
        </p:nvSpPr>
        <p:spPr bwMode="auto">
          <a:xfrm>
            <a:off x="3962400" y="2667000"/>
            <a:ext cx="1447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p</a:t>
            </a:r>
          </a:p>
        </p:txBody>
      </p:sp>
      <p:sp>
        <p:nvSpPr>
          <p:cNvPr id="15389" name="Text Box 32"/>
          <p:cNvSpPr txBox="1">
            <a:spLocks noChangeArrowheads="1"/>
          </p:cNvSpPr>
          <p:nvPr/>
        </p:nvSpPr>
        <p:spPr bwMode="auto">
          <a:xfrm>
            <a:off x="1600200" y="2438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f</a:t>
            </a:r>
          </a:p>
        </p:txBody>
      </p:sp>
      <p:sp>
        <p:nvSpPr>
          <p:cNvPr id="15390" name="Text Box 34"/>
          <p:cNvSpPr txBox="1">
            <a:spLocks noChangeArrowheads="1"/>
          </p:cNvSpPr>
          <p:nvPr/>
        </p:nvSpPr>
        <p:spPr bwMode="auto">
          <a:xfrm>
            <a:off x="2362200" y="2667000"/>
            <a:ext cx="1981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if p=3 then 1 else p+1</a:t>
            </a:r>
          </a:p>
        </p:txBody>
      </p:sp>
      <p:sp>
        <p:nvSpPr>
          <p:cNvPr id="15391" name="Text Box 35"/>
          <p:cNvSpPr txBox="1">
            <a:spLocks noChangeArrowheads="1"/>
          </p:cNvSpPr>
          <p:nvPr/>
        </p:nvSpPr>
        <p:spPr bwMode="auto">
          <a:xfrm>
            <a:off x="2209800" y="4495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p</a:t>
            </a:r>
          </a:p>
        </p:txBody>
      </p:sp>
      <p:sp>
        <p:nvSpPr>
          <p:cNvPr id="15392" name="Text Box 36"/>
          <p:cNvSpPr txBox="1">
            <a:spLocks noChangeArrowheads="1"/>
          </p:cNvSpPr>
          <p:nvPr/>
        </p:nvSpPr>
        <p:spPr bwMode="auto">
          <a:xfrm>
            <a:off x="3276600" y="3657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p</a:t>
            </a:r>
          </a:p>
        </p:txBody>
      </p:sp>
      <p:sp>
        <p:nvSpPr>
          <p:cNvPr id="15393" name="Text Box 37"/>
          <p:cNvSpPr txBox="1">
            <a:spLocks noChangeArrowheads="1"/>
          </p:cNvSpPr>
          <p:nvPr/>
        </p:nvSpPr>
        <p:spPr bwMode="auto">
          <a:xfrm>
            <a:off x="4876800" y="3657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p</a:t>
            </a:r>
          </a:p>
        </p:txBody>
      </p:sp>
      <p:sp>
        <p:nvSpPr>
          <p:cNvPr id="15394" name="Text Box 38"/>
          <p:cNvSpPr txBox="1">
            <a:spLocks noChangeArrowheads="1"/>
          </p:cNvSpPr>
          <p:nvPr/>
        </p:nvSpPr>
        <p:spPr bwMode="auto">
          <a:xfrm>
            <a:off x="6096000" y="4343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p</a:t>
            </a:r>
          </a:p>
        </p:txBody>
      </p:sp>
      <p:sp>
        <p:nvSpPr>
          <p:cNvPr id="15395" name="Text Box 39"/>
          <p:cNvSpPr txBox="1">
            <a:spLocks noChangeArrowheads="1"/>
          </p:cNvSpPr>
          <p:nvPr/>
        </p:nvSpPr>
        <p:spPr bwMode="auto">
          <a:xfrm>
            <a:off x="5410200" y="4953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p</a:t>
            </a:r>
          </a:p>
        </p:txBody>
      </p:sp>
      <p:sp>
        <p:nvSpPr>
          <p:cNvPr id="15396" name="Text Box 40"/>
          <p:cNvSpPr txBox="1">
            <a:spLocks noChangeArrowheads="1"/>
          </p:cNvSpPr>
          <p:nvPr/>
        </p:nvSpPr>
        <p:spPr bwMode="auto">
          <a:xfrm>
            <a:off x="2971800" y="4953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p</a:t>
            </a:r>
          </a:p>
        </p:txBody>
      </p:sp>
      <p:sp>
        <p:nvSpPr>
          <p:cNvPr id="15397" name="Text Box 41"/>
          <p:cNvSpPr txBox="1">
            <a:spLocks noChangeArrowheads="1"/>
          </p:cNvSpPr>
          <p:nvPr/>
        </p:nvSpPr>
        <p:spPr bwMode="auto">
          <a:xfrm>
            <a:off x="838200" y="56388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f == (if p=3 then 1 else p+1)</a:t>
            </a:r>
          </a:p>
        </p:txBody>
      </p:sp>
      <p:sp>
        <p:nvSpPr>
          <p:cNvPr id="15398" name="Text Box 42"/>
          <p:cNvSpPr txBox="1">
            <a:spLocks noChangeArrowheads="1"/>
          </p:cNvSpPr>
          <p:nvPr/>
        </p:nvSpPr>
        <p:spPr bwMode="auto">
          <a:xfrm>
            <a:off x="5867400" y="5562600"/>
            <a:ext cx="1981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f == p</a:t>
            </a: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AF9435-4984-4442-8FA7-69198628E294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485</TotalTime>
  <Words>1737</Words>
  <Application>Microsoft Macintosh PowerPoint</Application>
  <PresentationFormat>全屏显示(4:3)</PresentationFormat>
  <Paragraphs>475</Paragraphs>
  <Slides>53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64" baseType="lpstr">
      <vt:lpstr>宋体</vt:lpstr>
      <vt:lpstr>Arial</vt:lpstr>
      <vt:lpstr>Garamond</vt:lpstr>
      <vt:lpstr>Helvetica</vt:lpstr>
      <vt:lpstr>Monotype Sorts</vt:lpstr>
      <vt:lpstr>Symbol</vt:lpstr>
      <vt:lpstr>Times</vt:lpstr>
      <vt:lpstr>Wingdings</vt:lpstr>
      <vt:lpstr>Edge</vt:lpstr>
      <vt:lpstr>Equation</vt:lpstr>
      <vt:lpstr>Bitmap Image</vt:lpstr>
      <vt:lpstr>Colored Petri Nets (CPN)</vt:lpstr>
      <vt:lpstr>Outline</vt:lpstr>
      <vt:lpstr>Motivation: From Petri Nets to CPN</vt:lpstr>
      <vt:lpstr>Dining Philosophers</vt:lpstr>
      <vt:lpstr>PowerPoint 演示文稿</vt:lpstr>
      <vt:lpstr>Using Colored Tokens</vt:lpstr>
      <vt:lpstr>PowerPoint 演示文稿</vt:lpstr>
      <vt:lpstr>PowerPoint 演示文稿</vt:lpstr>
      <vt:lpstr>Folded Philosophers</vt:lpstr>
      <vt:lpstr>CPN Model</vt:lpstr>
      <vt:lpstr>What is a CPN?</vt:lpstr>
      <vt:lpstr>CP-nets versus Petri Nets</vt:lpstr>
      <vt:lpstr>A Real Example of Colored Petri Nets </vt:lpstr>
      <vt:lpstr>Simple protocol</vt:lpstr>
      <vt:lpstr>Simple protocol</vt:lpstr>
      <vt:lpstr>Simple protocol</vt:lpstr>
      <vt:lpstr>Simple protocol</vt:lpstr>
      <vt:lpstr>Simple protocol</vt:lpstr>
      <vt:lpstr>Marking of Send</vt:lpstr>
      <vt:lpstr>Simple protocol</vt:lpstr>
      <vt:lpstr>Simple protocol</vt:lpstr>
      <vt:lpstr>Simple protocol</vt:lpstr>
      <vt:lpstr>Simple protocol</vt:lpstr>
      <vt:lpstr>Simple protocol</vt:lpstr>
      <vt:lpstr>Simple protocol</vt:lpstr>
      <vt:lpstr>Simple protocol</vt:lpstr>
      <vt:lpstr>Simple protocol</vt:lpstr>
      <vt:lpstr>Send packet</vt:lpstr>
      <vt:lpstr>Simple protocol</vt:lpstr>
      <vt:lpstr>Transmit packet</vt:lpstr>
      <vt:lpstr>Loss of packets</vt:lpstr>
      <vt:lpstr>Simple protocol</vt:lpstr>
      <vt:lpstr>Receive packet</vt:lpstr>
      <vt:lpstr>Correct packet number</vt:lpstr>
      <vt:lpstr>Wrong packet number</vt:lpstr>
      <vt:lpstr>Simple protocol</vt:lpstr>
      <vt:lpstr>Transmit acknowledgement</vt:lpstr>
      <vt:lpstr>Simple protocol</vt:lpstr>
      <vt:lpstr>Receive acknowledgement</vt:lpstr>
      <vt:lpstr>PowerPoint 演示文稿</vt:lpstr>
      <vt:lpstr>Three different modules</vt:lpstr>
      <vt:lpstr>Abstract view</vt:lpstr>
      <vt:lpstr>Modules can be reused</vt:lpstr>
      <vt:lpstr>Protocol with multiple receivers</vt:lpstr>
      <vt:lpstr>Tools and Applications</vt:lpstr>
      <vt:lpstr>Tools</vt:lpstr>
      <vt:lpstr>PowerPoint 演示文稿</vt:lpstr>
      <vt:lpstr>CPN Tools and Design/CPN</vt:lpstr>
      <vt:lpstr>Application Areas</vt:lpstr>
      <vt:lpstr>Application Areas</vt:lpstr>
      <vt:lpstr>Application Areas</vt:lpstr>
      <vt:lpstr>References</vt:lpstr>
      <vt:lpstr>Formal Definition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WLJ</dc:creator>
  <cp:lastModifiedBy>Microsoft Office 用户</cp:lastModifiedBy>
  <cp:revision>163</cp:revision>
  <cp:lastPrinted>1601-01-01T00:00:00Z</cp:lastPrinted>
  <dcterms:created xsi:type="dcterms:W3CDTF">1601-01-01T00:00:00Z</dcterms:created>
  <dcterms:modified xsi:type="dcterms:W3CDTF">2019-09-14T08:27:43Z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