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69"/>
  </p:notesMasterIdLst>
  <p:sldIdLst>
    <p:sldId id="262" r:id="rId2"/>
    <p:sldId id="263" r:id="rId3"/>
    <p:sldId id="264" r:id="rId4"/>
    <p:sldId id="273" r:id="rId5"/>
    <p:sldId id="456" r:id="rId6"/>
    <p:sldId id="272" r:id="rId7"/>
    <p:sldId id="310" r:id="rId8"/>
    <p:sldId id="455" r:id="rId9"/>
    <p:sldId id="274" r:id="rId10"/>
    <p:sldId id="275" r:id="rId11"/>
    <p:sldId id="311" r:id="rId12"/>
    <p:sldId id="312" r:id="rId13"/>
    <p:sldId id="313" r:id="rId14"/>
    <p:sldId id="314" r:id="rId15"/>
    <p:sldId id="315" r:id="rId16"/>
    <p:sldId id="317" r:id="rId17"/>
    <p:sldId id="318" r:id="rId18"/>
    <p:sldId id="324" r:id="rId19"/>
    <p:sldId id="327" r:id="rId20"/>
    <p:sldId id="277" r:id="rId21"/>
    <p:sldId id="278" r:id="rId22"/>
    <p:sldId id="279" r:id="rId23"/>
    <p:sldId id="280" r:id="rId24"/>
    <p:sldId id="281" r:id="rId25"/>
    <p:sldId id="285" r:id="rId26"/>
    <p:sldId id="284" r:id="rId27"/>
    <p:sldId id="282" r:id="rId28"/>
    <p:sldId id="283"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28" r:id="rId47"/>
    <p:sldId id="303" r:id="rId48"/>
    <p:sldId id="304" r:id="rId49"/>
    <p:sldId id="305" r:id="rId50"/>
    <p:sldId id="459" r:id="rId51"/>
    <p:sldId id="391" r:id="rId52"/>
    <p:sldId id="307" r:id="rId53"/>
    <p:sldId id="306" r:id="rId54"/>
    <p:sldId id="308" r:id="rId55"/>
    <p:sldId id="309" r:id="rId56"/>
    <p:sldId id="329" r:id="rId57"/>
    <p:sldId id="330" r:id="rId58"/>
    <p:sldId id="331" r:id="rId59"/>
    <p:sldId id="332" r:id="rId60"/>
    <p:sldId id="333" r:id="rId61"/>
    <p:sldId id="449" r:id="rId62"/>
    <p:sldId id="450" r:id="rId63"/>
    <p:sldId id="451" r:id="rId64"/>
    <p:sldId id="452" r:id="rId65"/>
    <p:sldId id="453" r:id="rId66"/>
    <p:sldId id="334" r:id="rId67"/>
    <p:sldId id="335" r:id="rId68"/>
    <p:sldId id="336" r:id="rId69"/>
    <p:sldId id="337" r:id="rId70"/>
    <p:sldId id="338" r:id="rId71"/>
    <p:sldId id="454" r:id="rId72"/>
    <p:sldId id="366" r:id="rId73"/>
    <p:sldId id="339" r:id="rId74"/>
    <p:sldId id="340" r:id="rId75"/>
    <p:sldId id="341" r:id="rId76"/>
    <p:sldId id="342" r:id="rId77"/>
    <p:sldId id="343" r:id="rId78"/>
    <p:sldId id="392" r:id="rId79"/>
    <p:sldId id="344" r:id="rId80"/>
    <p:sldId id="345" r:id="rId81"/>
    <p:sldId id="393"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367" r:id="rId100"/>
    <p:sldId id="363" r:id="rId101"/>
    <p:sldId id="364" r:id="rId102"/>
    <p:sldId id="365" r:id="rId103"/>
    <p:sldId id="394" r:id="rId104"/>
    <p:sldId id="395" r:id="rId105"/>
    <p:sldId id="396" r:id="rId106"/>
    <p:sldId id="397" r:id="rId107"/>
    <p:sldId id="398" r:id="rId108"/>
    <p:sldId id="399" r:id="rId109"/>
    <p:sldId id="400" r:id="rId110"/>
    <p:sldId id="401" r:id="rId111"/>
    <p:sldId id="403" r:id="rId112"/>
    <p:sldId id="404" r:id="rId113"/>
    <p:sldId id="405" r:id="rId114"/>
    <p:sldId id="406" r:id="rId115"/>
    <p:sldId id="407" r:id="rId116"/>
    <p:sldId id="408" r:id="rId117"/>
    <p:sldId id="409" r:id="rId118"/>
    <p:sldId id="410" r:id="rId119"/>
    <p:sldId id="411" r:id="rId120"/>
    <p:sldId id="412" r:id="rId121"/>
    <p:sldId id="413" r:id="rId122"/>
    <p:sldId id="414" r:id="rId123"/>
    <p:sldId id="415" r:id="rId124"/>
    <p:sldId id="416" r:id="rId125"/>
    <p:sldId id="417" r:id="rId126"/>
    <p:sldId id="418" r:id="rId127"/>
    <p:sldId id="447" r:id="rId128"/>
    <p:sldId id="457" r:id="rId129"/>
    <p:sldId id="368" r:id="rId130"/>
    <p:sldId id="369" r:id="rId131"/>
    <p:sldId id="370" r:id="rId132"/>
    <p:sldId id="371" r:id="rId133"/>
    <p:sldId id="372" r:id="rId134"/>
    <p:sldId id="373" r:id="rId135"/>
    <p:sldId id="374" r:id="rId136"/>
    <p:sldId id="375" r:id="rId137"/>
    <p:sldId id="376" r:id="rId138"/>
    <p:sldId id="377" r:id="rId139"/>
    <p:sldId id="378" r:id="rId140"/>
    <p:sldId id="379" r:id="rId141"/>
    <p:sldId id="380" r:id="rId142"/>
    <p:sldId id="420" r:id="rId143"/>
    <p:sldId id="421" r:id="rId144"/>
    <p:sldId id="422" r:id="rId145"/>
    <p:sldId id="423" r:id="rId146"/>
    <p:sldId id="419" r:id="rId147"/>
    <p:sldId id="458" r:id="rId148"/>
    <p:sldId id="424" r:id="rId149"/>
    <p:sldId id="381" r:id="rId150"/>
    <p:sldId id="382" r:id="rId151"/>
    <p:sldId id="383" r:id="rId152"/>
    <p:sldId id="384" r:id="rId153"/>
    <p:sldId id="390" r:id="rId154"/>
    <p:sldId id="385" r:id="rId155"/>
    <p:sldId id="386" r:id="rId156"/>
    <p:sldId id="444" r:id="rId157"/>
    <p:sldId id="445" r:id="rId158"/>
    <p:sldId id="435" r:id="rId159"/>
    <p:sldId id="387" r:id="rId160"/>
    <p:sldId id="388" r:id="rId161"/>
    <p:sldId id="446" r:id="rId162"/>
    <p:sldId id="439" r:id="rId163"/>
    <p:sldId id="440" r:id="rId164"/>
    <p:sldId id="441" r:id="rId165"/>
    <p:sldId id="442" r:id="rId166"/>
    <p:sldId id="443" r:id="rId167"/>
    <p:sldId id="271" r:id="rId16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661414"/>
    <a:srgbClr val="660000"/>
    <a:srgbClr val="2B16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4586" autoAdjust="0"/>
  </p:normalViewPr>
  <p:slideViewPr>
    <p:cSldViewPr snapToGrid="0">
      <p:cViewPr varScale="1">
        <p:scale>
          <a:sx n="104" d="100"/>
          <a:sy n="104" d="100"/>
        </p:scale>
        <p:origin x="164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383AE09-CB23-4D26-9C8D-330DE0F781F6}" type="datetimeFigureOut">
              <a:rPr lang="zh-CN" altLang="en-US"/>
              <a:pPr>
                <a:defRPr/>
              </a:pPr>
              <a:t>2019/9/21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FC84C94-E581-4C14-8756-D2633BCF06F1}" type="slidenum">
              <a:rPr lang="zh-CN" altLang="en-US"/>
              <a:pPr>
                <a:defRPr/>
              </a:pPr>
              <a:t>‹#›</a:t>
            </a:fld>
            <a:endParaRPr lang="zh-CN" altLang="en-US"/>
          </a:p>
        </p:txBody>
      </p:sp>
    </p:spTree>
    <p:extLst>
      <p:ext uri="{BB962C8B-B14F-4D97-AF65-F5344CB8AC3E}">
        <p14:creationId xmlns:p14="http://schemas.microsoft.com/office/powerpoint/2010/main" val="2685772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547752.ht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baike.baidu.com/view/1545993.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15742.ht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baike.baidu.com/view/2955084.htm" TargetMode="External"/><Relationship Id="rId4" Type="http://schemas.openxmlformats.org/officeDocument/2006/relationships/hyperlink" Target="http://baike.baidu.com/view/275137.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896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寄存器是中央处理器内的组成部份。寄存器是有限存贮容量的高速存贮部件，它们可用来暂存指令、数据和地址。在中央处理器的控制部件中，包含的寄存器有</a:t>
            </a:r>
            <a:r>
              <a:rPr lang="zh-CN" altLang="en-US" b="1" dirty="0"/>
              <a:t>指令寄存器</a:t>
            </a:r>
            <a:r>
              <a:rPr lang="en-US" altLang="zh-CN" b="1" dirty="0"/>
              <a:t>(IR)</a:t>
            </a:r>
            <a:r>
              <a:rPr lang="zh-CN" altLang="en-US" dirty="0"/>
              <a:t>和</a:t>
            </a:r>
            <a:r>
              <a:rPr lang="zh-CN" altLang="en-US" b="1" dirty="0"/>
              <a:t>程序计数器</a:t>
            </a:r>
            <a:r>
              <a:rPr lang="en-US" altLang="zh-CN" b="1" dirty="0"/>
              <a:t>(PC)</a:t>
            </a:r>
            <a:r>
              <a:rPr lang="zh-CN" altLang="en-US" b="1" dirty="0"/>
              <a:t>：</a:t>
            </a:r>
            <a:r>
              <a:rPr lang="zh-CN" altLang="en-US" dirty="0"/>
              <a:t>指明程序中下一次要执行的指令地址的一种计数器。在中央处理器的算术及逻辑部件中，包含的寄存器有累加器</a:t>
            </a:r>
            <a:r>
              <a:rPr lang="en-US" altLang="zh-CN" dirty="0"/>
              <a:t>(ACC)</a:t>
            </a:r>
            <a:r>
              <a:rPr lang="zh-CN" altLang="en-US" dirty="0"/>
              <a:t>。</a:t>
            </a:r>
          </a:p>
          <a:p>
            <a:pPr eaLnBrk="1" hangingPunct="1">
              <a:spcBef>
                <a:spcPct val="0"/>
              </a:spcBef>
            </a:pPr>
            <a:r>
              <a:rPr lang="zh-CN" altLang="en-US" b="1" dirty="0"/>
              <a:t>指令寄存器（</a:t>
            </a:r>
            <a:r>
              <a:rPr lang="en-US" altLang="zh-CN" b="1" dirty="0"/>
              <a:t>IR </a:t>
            </a:r>
            <a:r>
              <a:rPr lang="zh-CN" altLang="en-US" b="1" dirty="0"/>
              <a:t>）</a:t>
            </a:r>
            <a:r>
              <a:rPr lang="zh-CN" altLang="en-US" dirty="0"/>
              <a:t>用来保存当前正在执行的一条指令。当执行一条指令时，先把它从内存取到</a:t>
            </a:r>
            <a:r>
              <a:rPr lang="zh-CN" altLang="en-US" dirty="0">
                <a:hlinkClick r:id="rId3" action="ppaction://hlinkfile"/>
              </a:rPr>
              <a:t>数据寄存器</a:t>
            </a:r>
            <a:r>
              <a:rPr lang="zh-CN" altLang="en-US" dirty="0"/>
              <a:t>（</a:t>
            </a:r>
            <a:r>
              <a:rPr lang="en-US" altLang="zh-CN" dirty="0"/>
              <a:t>DR</a:t>
            </a:r>
            <a:r>
              <a:rPr lang="zh-CN" altLang="en-US" dirty="0"/>
              <a:t>）中，然后再传送至</a:t>
            </a:r>
            <a:r>
              <a:rPr lang="en-US" altLang="zh-CN" dirty="0"/>
              <a:t>IR</a:t>
            </a:r>
            <a:r>
              <a:rPr lang="zh-CN" altLang="en-US" dirty="0"/>
              <a:t>。指令划分为操作码和地址码字段，由二进制数字组成。为了执行任何给定的指令，必须对操作码进行测试，以便识别所要求的操作。 </a:t>
            </a:r>
            <a:r>
              <a:rPr lang="zh-CN" altLang="en-US" b="1" dirty="0"/>
              <a:t>指令译码器</a:t>
            </a:r>
            <a:r>
              <a:rPr lang="zh-CN" altLang="en-US" dirty="0"/>
              <a:t>就是做这项工作的。指令寄存器中操作码字段的输出就是指令译码器的输入。操作码一经译码后，即可向</a:t>
            </a:r>
            <a:r>
              <a:rPr lang="zh-CN" altLang="en-US" dirty="0">
                <a:hlinkClick r:id="rId4" action="ppaction://hlinkfile"/>
              </a:rPr>
              <a:t>操作控制器</a:t>
            </a:r>
            <a:r>
              <a:rPr lang="zh-CN" altLang="en-US" dirty="0"/>
              <a:t>发出具体操作的特定信号。</a:t>
            </a:r>
          </a:p>
          <a:p>
            <a:pPr eaLnBrk="1" hangingPunct="1">
              <a:spcBef>
                <a:spcPct val="0"/>
              </a:spcBef>
            </a:pPr>
            <a:endParaRPr lang="en-US" altLang="zh-CN" b="1" dirty="0"/>
          </a:p>
          <a:p>
            <a:pPr eaLnBrk="1" hangingPunct="1">
              <a:spcBef>
                <a:spcPct val="0"/>
              </a:spcBef>
            </a:pPr>
            <a:r>
              <a:rPr lang="en-US" altLang="zh-CN" b="1" dirty="0"/>
              <a:t>ALU</a:t>
            </a:r>
            <a:r>
              <a:rPr lang="zh-CN" altLang="en-US" b="1" dirty="0"/>
              <a:t>：算数逻辑单元，实现算数加、减，加</a:t>
            </a:r>
            <a:r>
              <a:rPr lang="en-US" altLang="zh-CN" b="1" dirty="0"/>
              <a:t>1</a:t>
            </a:r>
            <a:r>
              <a:rPr lang="zh-CN" altLang="en-US" b="1" dirty="0"/>
              <a:t>、减</a:t>
            </a:r>
            <a:r>
              <a:rPr lang="en-US" altLang="zh-CN" b="1" dirty="0"/>
              <a:t>1</a:t>
            </a:r>
            <a:r>
              <a:rPr lang="zh-CN" altLang="en-US" b="1" dirty="0"/>
              <a:t>运算和逻辑与、或、非和传递</a:t>
            </a:r>
            <a:endParaRPr lang="en-US" altLang="zh-CN" b="1" dirty="0"/>
          </a:p>
          <a:p>
            <a:pPr eaLnBrk="1" hangingPunct="1">
              <a:spcBef>
                <a:spcPct val="0"/>
              </a:spcBef>
            </a:pPr>
            <a:r>
              <a:rPr lang="en-US" altLang="zh-CN" b="1" dirty="0"/>
              <a:t>MAU</a:t>
            </a:r>
            <a:r>
              <a:rPr lang="zh-CN" altLang="en-US" b="1" dirty="0"/>
              <a:t>：乘累加单元</a:t>
            </a:r>
            <a:endParaRPr lang="en-US" altLang="zh-CN" b="1" dirty="0"/>
          </a:p>
          <a:p>
            <a:pPr eaLnBrk="1" hangingPunct="1">
              <a:spcBef>
                <a:spcPct val="0"/>
              </a:spcBef>
            </a:pPr>
            <a:endParaRPr lang="en-US" altLang="zh-CN" b="1" dirty="0"/>
          </a:p>
          <a:p>
            <a:pPr eaLnBrk="1" hangingPunct="1">
              <a:spcBef>
                <a:spcPct val="0"/>
              </a:spcBef>
            </a:pPr>
            <a:r>
              <a:rPr lang="zh-CN" altLang="en-US" b="1" dirty="0"/>
              <a:t>总线部件（</a:t>
            </a:r>
            <a:r>
              <a:rPr lang="en-US" altLang="zh-CN" b="1" dirty="0"/>
              <a:t>Bus Unit, BU</a:t>
            </a:r>
            <a:r>
              <a:rPr lang="zh-CN" altLang="en-US" b="1" dirty="0"/>
              <a:t>）</a:t>
            </a:r>
          </a:p>
          <a:p>
            <a:pPr eaLnBrk="1" hangingPunct="1">
              <a:spcBef>
                <a:spcPct val="0"/>
              </a:spcBef>
            </a:pPr>
            <a:r>
              <a:rPr lang="zh-CN" altLang="en-US" dirty="0"/>
              <a:t>总线部件</a:t>
            </a:r>
            <a:r>
              <a:rPr lang="en-US" altLang="zh-CN" dirty="0"/>
              <a:t>BU</a:t>
            </a:r>
            <a:r>
              <a:rPr lang="zh-CN" altLang="en-US" dirty="0"/>
              <a:t>由地址做存期和驱动器，总线控制，数据收发器，预取器和</a:t>
            </a:r>
            <a:r>
              <a:rPr lang="en-US" altLang="zh-CN" dirty="0"/>
              <a:t>6B</a:t>
            </a:r>
            <a:r>
              <a:rPr lang="zh-CN" altLang="en-US" dirty="0"/>
              <a:t>指令预取队列以及协处理器接口等组成，他是由</a:t>
            </a:r>
            <a:r>
              <a:rPr lang="en-US" altLang="zh-CN" dirty="0"/>
              <a:t>CPU</a:t>
            </a:r>
            <a:r>
              <a:rPr lang="zh-CN" altLang="en-US" dirty="0"/>
              <a:t>与系统之间的一个高速接口，其任务是使</a:t>
            </a:r>
            <a:r>
              <a:rPr lang="en-US" altLang="zh-CN" dirty="0"/>
              <a:t>CPU</a:t>
            </a:r>
            <a:r>
              <a:rPr lang="zh-CN" altLang="en-US" dirty="0"/>
              <a:t>一最高速率从外部取代码和读</a:t>
            </a:r>
            <a:r>
              <a:rPr lang="en-US" altLang="zh-CN" dirty="0"/>
              <a:t>/</a:t>
            </a:r>
            <a:r>
              <a:rPr lang="zh-CN" altLang="en-US" dirty="0"/>
              <a:t>写数据。</a:t>
            </a:r>
          </a:p>
        </p:txBody>
      </p:sp>
      <p:sp>
        <p:nvSpPr>
          <p:cNvPr id="16896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AE1D8CC-99B5-4069-AE9E-AA04E762FB9A}" type="slidenum">
              <a:rPr lang="zh-CN" altLang="en-US" smtClean="0"/>
              <a:pPr/>
              <a:t>7</a:t>
            </a:fld>
            <a:endParaRPr lang="zh-CN" altLang="en-US"/>
          </a:p>
        </p:txBody>
      </p:sp>
    </p:spTree>
    <p:extLst>
      <p:ext uri="{BB962C8B-B14F-4D97-AF65-F5344CB8AC3E}">
        <p14:creationId xmlns:p14="http://schemas.microsoft.com/office/powerpoint/2010/main" val="324825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40000" lnSpcReduction="20000"/>
          </a:bodyPr>
          <a:lstStyle/>
          <a:p>
            <a:pPr eaLnBrk="1" hangingPunct="1">
              <a:defRPr/>
            </a:pPr>
            <a:r>
              <a:rPr lang="zh-CN" altLang="en-US" dirty="0"/>
              <a:t>用来描叙某任务或进程的虚拟内存。 </a:t>
            </a:r>
            <a:br>
              <a:rPr lang="zh-CN" altLang="en-US" dirty="0"/>
            </a:br>
            <a:br>
              <a:rPr lang="zh-CN" altLang="en-US" dirty="0"/>
            </a:br>
            <a:r>
              <a:rPr lang="en-US" altLang="zh-CN" b="1" dirty="0" err="1"/>
              <a:t>struct</a:t>
            </a:r>
            <a:r>
              <a:rPr lang="en-US" altLang="zh-CN" b="1" dirty="0"/>
              <a:t> </a:t>
            </a:r>
            <a:r>
              <a:rPr lang="en-US" altLang="zh-CN" b="1" dirty="0" err="1"/>
              <a:t>mm_struct</a:t>
            </a:r>
            <a:r>
              <a:rPr lang="en-US" altLang="zh-CN" b="1" dirty="0"/>
              <a:t> { </a:t>
            </a:r>
            <a:br>
              <a:rPr lang="en-US" altLang="zh-CN" b="1" dirty="0"/>
            </a:br>
            <a:br>
              <a:rPr lang="en-US" altLang="zh-CN" b="1" dirty="0"/>
            </a:br>
            <a:r>
              <a:rPr lang="en-US" altLang="zh-CN" b="1" dirty="0" err="1"/>
              <a:t>int</a:t>
            </a:r>
            <a:r>
              <a:rPr lang="en-US" altLang="zh-CN" b="1" dirty="0"/>
              <a:t> count; </a:t>
            </a:r>
            <a:br>
              <a:rPr lang="en-US" altLang="zh-CN" b="1" dirty="0"/>
            </a:br>
            <a:br>
              <a:rPr lang="en-US" altLang="zh-CN" b="1" dirty="0"/>
            </a:br>
            <a:r>
              <a:rPr lang="en-US" altLang="zh-CN" b="1" dirty="0" err="1"/>
              <a:t>pgd_t</a:t>
            </a:r>
            <a:r>
              <a:rPr lang="en-US" altLang="zh-CN" b="1" dirty="0"/>
              <a:t> * </a:t>
            </a:r>
            <a:r>
              <a:rPr lang="en-US" altLang="zh-CN" b="1" dirty="0" err="1"/>
              <a:t>pgd</a:t>
            </a:r>
            <a:r>
              <a:rPr lang="en-US" altLang="zh-CN" b="1" dirty="0"/>
              <a:t>; </a:t>
            </a:r>
            <a:br>
              <a:rPr lang="en-US" altLang="zh-CN" b="1" dirty="0"/>
            </a:br>
            <a:br>
              <a:rPr lang="en-US" altLang="zh-CN" b="1" dirty="0"/>
            </a:br>
            <a:r>
              <a:rPr lang="en-US" altLang="zh-CN" b="1" dirty="0"/>
              <a:t>unsigned long context; </a:t>
            </a:r>
            <a:br>
              <a:rPr lang="en-US" altLang="zh-CN" b="1" dirty="0"/>
            </a:br>
            <a:br>
              <a:rPr lang="en-US" altLang="zh-CN" b="1" dirty="0"/>
            </a:br>
            <a:r>
              <a:rPr lang="en-US" altLang="zh-CN" b="1" dirty="0"/>
              <a:t>unsigned long </a:t>
            </a:r>
            <a:r>
              <a:rPr lang="en-US" altLang="zh-CN" b="1" dirty="0" err="1"/>
              <a:t>start_code</a:t>
            </a:r>
            <a:r>
              <a:rPr lang="en-US" altLang="zh-CN" b="1" dirty="0"/>
              <a:t>, </a:t>
            </a:r>
            <a:r>
              <a:rPr lang="en-US" altLang="zh-CN" b="1" dirty="0" err="1"/>
              <a:t>end_code</a:t>
            </a:r>
            <a:r>
              <a:rPr lang="en-US" altLang="zh-CN" b="1" dirty="0"/>
              <a:t>, </a:t>
            </a:r>
            <a:r>
              <a:rPr lang="en-US" altLang="zh-CN" b="1" dirty="0" err="1"/>
              <a:t>start_data</a:t>
            </a:r>
            <a:r>
              <a:rPr lang="en-US" altLang="zh-CN" b="1" dirty="0"/>
              <a:t>, </a:t>
            </a:r>
            <a:r>
              <a:rPr lang="en-US" altLang="zh-CN" b="1" dirty="0" err="1"/>
              <a:t>end_data</a:t>
            </a:r>
            <a:r>
              <a:rPr lang="en-US" altLang="zh-CN" b="1" dirty="0"/>
              <a:t>; </a:t>
            </a:r>
            <a:br>
              <a:rPr lang="en-US" altLang="zh-CN" b="1" dirty="0"/>
            </a:br>
            <a:br>
              <a:rPr lang="en-US" altLang="zh-CN" b="1" dirty="0"/>
            </a:br>
            <a:r>
              <a:rPr lang="en-US" altLang="zh-CN" b="1" dirty="0"/>
              <a:t>unsigned long </a:t>
            </a:r>
            <a:r>
              <a:rPr lang="en-US" altLang="zh-CN" b="1" dirty="0" err="1"/>
              <a:t>start_brk</a:t>
            </a:r>
            <a:r>
              <a:rPr lang="en-US" altLang="zh-CN" b="1" dirty="0"/>
              <a:t>, </a:t>
            </a:r>
            <a:r>
              <a:rPr lang="en-US" altLang="zh-CN" b="1" dirty="0" err="1"/>
              <a:t>brk</a:t>
            </a:r>
            <a:r>
              <a:rPr lang="en-US" altLang="zh-CN" b="1" dirty="0"/>
              <a:t>, </a:t>
            </a:r>
            <a:r>
              <a:rPr lang="en-US" altLang="zh-CN" b="1" dirty="0" err="1"/>
              <a:t>start_stack</a:t>
            </a:r>
            <a:r>
              <a:rPr lang="en-US" altLang="zh-CN" b="1" dirty="0"/>
              <a:t>, </a:t>
            </a:r>
            <a:r>
              <a:rPr lang="en-US" altLang="zh-CN" b="1" dirty="0" err="1"/>
              <a:t>start_mmap</a:t>
            </a:r>
            <a:r>
              <a:rPr lang="en-US" altLang="zh-CN" b="1" dirty="0"/>
              <a:t>; </a:t>
            </a:r>
            <a:br>
              <a:rPr lang="en-US" altLang="zh-CN" b="1" dirty="0"/>
            </a:br>
            <a:br>
              <a:rPr lang="en-US" altLang="zh-CN" b="1" dirty="0"/>
            </a:br>
            <a:r>
              <a:rPr lang="en-US" altLang="zh-CN" b="1" dirty="0"/>
              <a:t>unsigned long </a:t>
            </a:r>
            <a:r>
              <a:rPr lang="en-US" altLang="zh-CN" b="1" dirty="0" err="1"/>
              <a:t>arg_start</a:t>
            </a:r>
            <a:r>
              <a:rPr lang="en-US" altLang="zh-CN" b="1" dirty="0"/>
              <a:t>, </a:t>
            </a:r>
            <a:r>
              <a:rPr lang="en-US" altLang="zh-CN" b="1" dirty="0" err="1"/>
              <a:t>arg_end</a:t>
            </a:r>
            <a:r>
              <a:rPr lang="en-US" altLang="zh-CN" b="1" dirty="0"/>
              <a:t>, </a:t>
            </a:r>
            <a:r>
              <a:rPr lang="en-US" altLang="zh-CN" b="1" dirty="0" err="1"/>
              <a:t>env_start</a:t>
            </a:r>
            <a:r>
              <a:rPr lang="en-US" altLang="zh-CN" b="1" dirty="0"/>
              <a:t>, </a:t>
            </a:r>
            <a:r>
              <a:rPr lang="en-US" altLang="zh-CN" b="1" dirty="0" err="1"/>
              <a:t>env_end</a:t>
            </a:r>
            <a:r>
              <a:rPr lang="en-US" altLang="zh-CN" b="1" dirty="0"/>
              <a:t>; </a:t>
            </a:r>
            <a:br>
              <a:rPr lang="en-US" altLang="zh-CN" b="1" dirty="0"/>
            </a:br>
            <a:br>
              <a:rPr lang="en-US" altLang="zh-CN" b="1" dirty="0"/>
            </a:br>
            <a:r>
              <a:rPr lang="en-US" altLang="zh-CN" b="1" dirty="0"/>
              <a:t>unsigned long </a:t>
            </a:r>
            <a:r>
              <a:rPr lang="en-US" altLang="zh-CN" b="1" dirty="0" err="1"/>
              <a:t>rss</a:t>
            </a:r>
            <a:r>
              <a:rPr lang="en-US" altLang="zh-CN" b="1" dirty="0"/>
              <a:t>, </a:t>
            </a:r>
            <a:r>
              <a:rPr lang="en-US" altLang="zh-CN" b="1" dirty="0" err="1"/>
              <a:t>total_vm</a:t>
            </a:r>
            <a:r>
              <a:rPr lang="en-US" altLang="zh-CN" b="1" dirty="0"/>
              <a:t>, </a:t>
            </a:r>
            <a:r>
              <a:rPr lang="en-US" altLang="zh-CN" b="1" dirty="0" err="1"/>
              <a:t>locked_vm</a:t>
            </a:r>
            <a:r>
              <a:rPr lang="en-US" altLang="zh-CN" b="1" dirty="0"/>
              <a:t>; </a:t>
            </a:r>
            <a:br>
              <a:rPr lang="en-US" altLang="zh-CN" b="1" dirty="0"/>
            </a:br>
            <a:br>
              <a:rPr lang="en-US" altLang="zh-CN" b="1" dirty="0"/>
            </a:br>
            <a:r>
              <a:rPr lang="en-US" altLang="zh-CN" b="1" dirty="0"/>
              <a:t>unsigned long </a:t>
            </a:r>
            <a:r>
              <a:rPr lang="en-US" altLang="zh-CN" b="1" dirty="0" err="1"/>
              <a:t>def_flags</a:t>
            </a:r>
            <a:r>
              <a:rPr lang="en-US" altLang="zh-CN" b="1" dirty="0"/>
              <a:t>; </a:t>
            </a:r>
            <a:br>
              <a:rPr lang="en-US" altLang="zh-CN" b="1" dirty="0"/>
            </a:br>
            <a:br>
              <a:rPr lang="en-US" altLang="zh-CN" b="1" dirty="0"/>
            </a:br>
            <a:r>
              <a:rPr lang="en-US" altLang="zh-CN" b="1" dirty="0" err="1"/>
              <a:t>struct</a:t>
            </a:r>
            <a:r>
              <a:rPr lang="en-US" altLang="zh-CN" b="1" dirty="0"/>
              <a:t> </a:t>
            </a:r>
            <a:r>
              <a:rPr lang="en-US" altLang="zh-CN" b="1" dirty="0" err="1"/>
              <a:t>vm_area_struct</a:t>
            </a:r>
            <a:r>
              <a:rPr lang="en-US" altLang="zh-CN" b="1" dirty="0"/>
              <a:t> * </a:t>
            </a:r>
            <a:r>
              <a:rPr lang="en-US" altLang="zh-CN" b="1" dirty="0" err="1"/>
              <a:t>mmap</a:t>
            </a:r>
            <a:r>
              <a:rPr lang="en-US" altLang="zh-CN" b="1" dirty="0"/>
              <a:t>; </a:t>
            </a:r>
            <a:br>
              <a:rPr lang="en-US" altLang="zh-CN" b="1" dirty="0"/>
            </a:br>
            <a:br>
              <a:rPr lang="en-US" altLang="zh-CN" b="1" dirty="0"/>
            </a:br>
            <a:r>
              <a:rPr lang="en-US" altLang="zh-CN" b="1" dirty="0" err="1"/>
              <a:t>struct</a:t>
            </a:r>
            <a:r>
              <a:rPr lang="en-US" altLang="zh-CN" b="1" dirty="0"/>
              <a:t> </a:t>
            </a:r>
            <a:r>
              <a:rPr lang="en-US" altLang="zh-CN" b="1" dirty="0" err="1"/>
              <a:t>vm_area_struct</a:t>
            </a:r>
            <a:r>
              <a:rPr lang="en-US" altLang="zh-CN" b="1" dirty="0"/>
              <a:t> * </a:t>
            </a:r>
            <a:r>
              <a:rPr lang="en-US" altLang="zh-CN" b="1" dirty="0" err="1"/>
              <a:t>mmap_avl</a:t>
            </a:r>
            <a:r>
              <a:rPr lang="en-US" altLang="zh-CN" b="1" dirty="0"/>
              <a:t>; </a:t>
            </a:r>
            <a:br>
              <a:rPr lang="en-US" altLang="zh-CN" b="1" dirty="0"/>
            </a:br>
            <a:br>
              <a:rPr lang="en-US" altLang="zh-CN" b="1" dirty="0"/>
            </a:br>
            <a:r>
              <a:rPr lang="en-US" altLang="zh-CN" b="1" dirty="0" err="1"/>
              <a:t>struct</a:t>
            </a:r>
            <a:r>
              <a:rPr lang="en-US" altLang="zh-CN" b="1" dirty="0"/>
              <a:t> semaphore </a:t>
            </a:r>
            <a:r>
              <a:rPr lang="en-US" altLang="zh-CN" b="1" dirty="0" err="1"/>
              <a:t>mmap_sem</a:t>
            </a:r>
            <a:r>
              <a:rPr lang="en-US" altLang="zh-CN" b="1" dirty="0"/>
              <a:t>; </a:t>
            </a:r>
            <a:br>
              <a:rPr lang="en-US" altLang="zh-CN" b="1" dirty="0"/>
            </a:br>
            <a:br>
              <a:rPr lang="en-US" altLang="zh-CN" b="1" dirty="0"/>
            </a:br>
            <a:r>
              <a:rPr lang="en-US" altLang="zh-CN" b="1" dirty="0"/>
              <a:t>};</a:t>
            </a:r>
            <a:r>
              <a:rPr lang="en-US" altLang="zh-CN" dirty="0"/>
              <a:t> </a:t>
            </a:r>
            <a:br>
              <a:rPr lang="en-US" altLang="zh-CN" dirty="0"/>
            </a:br>
            <a:endParaRPr lang="en-US" altLang="zh-CN" dirty="0"/>
          </a:p>
          <a:p>
            <a:pPr eaLnBrk="1" hangingPunct="1">
              <a:defRPr/>
            </a:pPr>
            <a:r>
              <a:rPr lang="en-US" altLang="zh-CN" dirty="0"/>
              <a:t>Linux</a:t>
            </a:r>
            <a:r>
              <a:rPr lang="zh-CN" altLang="en-US" dirty="0"/>
              <a:t>内核中，关于虚存管理的最基本的管理单元应该是</a:t>
            </a:r>
            <a:r>
              <a:rPr lang="en-US" altLang="zh-CN" dirty="0" err="1"/>
              <a:t>struct</a:t>
            </a:r>
            <a:r>
              <a:rPr lang="en-US" altLang="zh-CN" dirty="0"/>
              <a:t> </a:t>
            </a:r>
            <a:r>
              <a:rPr lang="en-US" altLang="zh-CN" dirty="0" err="1"/>
              <a:t>vm_area_struct</a:t>
            </a:r>
            <a:r>
              <a:rPr lang="zh-CN" altLang="en-US" dirty="0"/>
              <a:t>了，它描述的是一段连续的、具有相同访问属性的虚存空间，该虚存空间的大小为物理内存页面的整数倍。</a:t>
            </a:r>
            <a:br>
              <a:rPr lang="zh-CN" altLang="en-US" dirty="0"/>
            </a:br>
            <a:br>
              <a:rPr lang="zh-CN" altLang="en-US" dirty="0"/>
            </a:br>
            <a:r>
              <a:rPr lang="zh-CN" altLang="en-US" dirty="0"/>
              <a:t>　　下面是</a:t>
            </a:r>
            <a:r>
              <a:rPr lang="en-US" altLang="zh-CN" dirty="0" err="1"/>
              <a:t>struct</a:t>
            </a:r>
            <a:r>
              <a:rPr lang="en-US" altLang="zh-CN" dirty="0"/>
              <a:t> </a:t>
            </a:r>
            <a:r>
              <a:rPr lang="en-US" altLang="zh-CN" dirty="0" err="1"/>
              <a:t>vm_area_struct</a:t>
            </a:r>
            <a:r>
              <a:rPr lang="zh-CN" altLang="en-US" dirty="0"/>
              <a:t>结构体的定义： </a:t>
            </a:r>
            <a:r>
              <a:rPr lang="en-US" altLang="zh-CN" dirty="0"/>
              <a:t>/*</a:t>
            </a:r>
            <a:br>
              <a:rPr lang="en-US" altLang="zh-CN" dirty="0"/>
            </a:br>
            <a:r>
              <a:rPr lang="en-US" altLang="zh-CN" dirty="0"/>
              <a:t>* This </a:t>
            </a:r>
            <a:r>
              <a:rPr lang="en-US" altLang="zh-CN" dirty="0" err="1"/>
              <a:t>struct</a:t>
            </a:r>
            <a:r>
              <a:rPr lang="en-US" altLang="zh-CN" dirty="0"/>
              <a:t> defines a memory VMM memory area. There is one of these</a:t>
            </a:r>
            <a:br>
              <a:rPr lang="en-US" altLang="zh-CN" dirty="0"/>
            </a:br>
            <a:r>
              <a:rPr lang="en-US" altLang="zh-CN" dirty="0"/>
              <a:t>* per VM-area/task. A VM area is any part of the process virtual memory</a:t>
            </a:r>
            <a:br>
              <a:rPr lang="en-US" altLang="zh-CN" dirty="0"/>
            </a:br>
            <a:r>
              <a:rPr lang="en-US" altLang="zh-CN" dirty="0"/>
              <a:t>* space that has a special rule for the page-fault handlers (</a:t>
            </a:r>
            <a:r>
              <a:rPr lang="en-US" altLang="zh-CN" dirty="0" err="1"/>
              <a:t>ie</a:t>
            </a:r>
            <a:r>
              <a:rPr lang="en-US" altLang="zh-CN" dirty="0"/>
              <a:t> a shared</a:t>
            </a:r>
            <a:br>
              <a:rPr lang="en-US" altLang="zh-CN" dirty="0"/>
            </a:br>
            <a:r>
              <a:rPr lang="en-US" altLang="zh-CN" dirty="0"/>
              <a:t>* library, the executable area etc).</a:t>
            </a:r>
            <a:br>
              <a:rPr lang="en-US" altLang="zh-CN" dirty="0"/>
            </a:br>
            <a:r>
              <a:rPr lang="en-US" altLang="zh-CN" dirty="0"/>
              <a:t>*/</a:t>
            </a:r>
            <a:br>
              <a:rPr lang="en-US" altLang="zh-CN" dirty="0"/>
            </a:br>
            <a:r>
              <a:rPr lang="en-US" altLang="zh-CN" dirty="0" err="1"/>
              <a:t>struct</a:t>
            </a:r>
            <a:r>
              <a:rPr lang="en-US" altLang="zh-CN" dirty="0"/>
              <a:t> </a:t>
            </a:r>
            <a:r>
              <a:rPr lang="en-US" altLang="zh-CN" dirty="0" err="1"/>
              <a:t>vm_area_struct</a:t>
            </a:r>
            <a:r>
              <a:rPr lang="en-US" altLang="zh-CN" dirty="0"/>
              <a:t> {</a:t>
            </a:r>
            <a:br>
              <a:rPr lang="en-US" altLang="zh-CN" dirty="0"/>
            </a:br>
            <a:r>
              <a:rPr lang="en-US" altLang="zh-CN" dirty="0" err="1"/>
              <a:t>struct</a:t>
            </a:r>
            <a:r>
              <a:rPr lang="en-US" altLang="zh-CN" dirty="0"/>
              <a:t> </a:t>
            </a:r>
            <a:r>
              <a:rPr lang="en-US" altLang="zh-CN" dirty="0" err="1"/>
              <a:t>mm_struct</a:t>
            </a:r>
            <a:r>
              <a:rPr lang="en-US" altLang="zh-CN" dirty="0"/>
              <a:t> * </a:t>
            </a:r>
            <a:r>
              <a:rPr lang="en-US" altLang="zh-CN" dirty="0" err="1"/>
              <a:t>vm_mm</a:t>
            </a:r>
            <a:r>
              <a:rPr lang="en-US" altLang="zh-CN" dirty="0"/>
              <a:t>; /* VM area parameters */</a:t>
            </a:r>
            <a:br>
              <a:rPr lang="en-US" altLang="zh-CN" dirty="0"/>
            </a:br>
            <a:r>
              <a:rPr lang="en-US" altLang="zh-CN" dirty="0"/>
              <a:t>unsigned long </a:t>
            </a:r>
            <a:r>
              <a:rPr lang="en-US" altLang="zh-CN" dirty="0" err="1"/>
              <a:t>vm_start</a:t>
            </a:r>
            <a:r>
              <a:rPr lang="en-US" altLang="zh-CN" dirty="0"/>
              <a:t>;</a:t>
            </a:r>
            <a:br>
              <a:rPr lang="en-US" altLang="zh-CN" dirty="0"/>
            </a:br>
            <a:r>
              <a:rPr lang="en-US" altLang="zh-CN" dirty="0"/>
              <a:t>unsigned long </a:t>
            </a:r>
            <a:r>
              <a:rPr lang="en-US" altLang="zh-CN" dirty="0" err="1"/>
              <a:t>vm_end</a:t>
            </a:r>
            <a:r>
              <a:rPr lang="en-US" altLang="zh-CN" dirty="0"/>
              <a:t>;</a:t>
            </a:r>
            <a:br>
              <a:rPr lang="en-US" altLang="zh-CN" dirty="0"/>
            </a:br>
            <a:br>
              <a:rPr lang="en-US" altLang="zh-CN" dirty="0"/>
            </a:br>
            <a:r>
              <a:rPr lang="en-US" altLang="zh-CN" dirty="0"/>
              <a:t>/* linked list of VM areas per task, sorted by address */</a:t>
            </a:r>
            <a:br>
              <a:rPr lang="en-US" altLang="zh-CN" dirty="0"/>
            </a:br>
            <a:r>
              <a:rPr lang="en-US" altLang="zh-CN" dirty="0" err="1"/>
              <a:t>struct</a:t>
            </a:r>
            <a:r>
              <a:rPr lang="en-US" altLang="zh-CN" dirty="0"/>
              <a:t> </a:t>
            </a:r>
            <a:r>
              <a:rPr lang="en-US" altLang="zh-CN" dirty="0" err="1"/>
              <a:t>vm_area_struct</a:t>
            </a:r>
            <a:r>
              <a:rPr lang="en-US" altLang="zh-CN" dirty="0"/>
              <a:t> *</a:t>
            </a:r>
            <a:r>
              <a:rPr lang="en-US" altLang="zh-CN" dirty="0" err="1"/>
              <a:t>vm_next</a:t>
            </a:r>
            <a:r>
              <a:rPr lang="en-US" altLang="zh-CN" dirty="0"/>
              <a:t>;</a:t>
            </a:r>
            <a:br>
              <a:rPr lang="en-US" altLang="zh-CN" dirty="0"/>
            </a:br>
            <a:br>
              <a:rPr lang="en-US" altLang="zh-CN" dirty="0"/>
            </a:br>
            <a:r>
              <a:rPr lang="en-US" altLang="zh-CN" dirty="0" err="1"/>
              <a:t>pgprot_t</a:t>
            </a:r>
            <a:r>
              <a:rPr lang="en-US" altLang="zh-CN" dirty="0"/>
              <a:t> </a:t>
            </a:r>
            <a:r>
              <a:rPr lang="en-US" altLang="zh-CN" dirty="0" err="1"/>
              <a:t>vm_page_prot</a:t>
            </a:r>
            <a:r>
              <a:rPr lang="en-US" altLang="zh-CN" dirty="0"/>
              <a:t>;</a:t>
            </a:r>
            <a:br>
              <a:rPr lang="en-US" altLang="zh-CN" dirty="0"/>
            </a:br>
            <a:r>
              <a:rPr lang="en-US" altLang="zh-CN" dirty="0"/>
              <a:t>unsigned long </a:t>
            </a:r>
            <a:r>
              <a:rPr lang="en-US" altLang="zh-CN" dirty="0" err="1"/>
              <a:t>vm_flags</a:t>
            </a:r>
            <a:r>
              <a:rPr lang="en-US" altLang="zh-CN" dirty="0"/>
              <a:t>;</a:t>
            </a:r>
            <a:br>
              <a:rPr lang="en-US" altLang="zh-CN" dirty="0"/>
            </a:br>
            <a:br>
              <a:rPr lang="en-US" altLang="zh-CN" dirty="0"/>
            </a:br>
            <a:r>
              <a:rPr lang="en-US" altLang="zh-CN" dirty="0"/>
              <a:t>/* AVL tree of VM areas per task, sorted by address */</a:t>
            </a:r>
            <a:br>
              <a:rPr lang="en-US" altLang="zh-CN" dirty="0"/>
            </a:br>
            <a:r>
              <a:rPr lang="en-US" altLang="zh-CN" dirty="0"/>
              <a:t>short </a:t>
            </a:r>
            <a:r>
              <a:rPr lang="en-US" altLang="zh-CN" dirty="0" err="1"/>
              <a:t>vm_avl_height</a:t>
            </a:r>
            <a:r>
              <a:rPr lang="en-US" altLang="zh-CN" dirty="0"/>
              <a:t>;</a:t>
            </a:r>
            <a:br>
              <a:rPr lang="en-US" altLang="zh-CN" dirty="0"/>
            </a:br>
            <a:r>
              <a:rPr lang="en-US" altLang="zh-CN" dirty="0" err="1"/>
              <a:t>struct</a:t>
            </a:r>
            <a:r>
              <a:rPr lang="en-US" altLang="zh-CN" dirty="0"/>
              <a:t> </a:t>
            </a:r>
            <a:r>
              <a:rPr lang="en-US" altLang="zh-CN" dirty="0" err="1"/>
              <a:t>vm_area_struct</a:t>
            </a:r>
            <a:r>
              <a:rPr lang="en-US" altLang="zh-CN" dirty="0"/>
              <a:t> * </a:t>
            </a:r>
            <a:r>
              <a:rPr lang="en-US" altLang="zh-CN" dirty="0" err="1"/>
              <a:t>vm_avl_left</a:t>
            </a:r>
            <a:r>
              <a:rPr lang="en-US" altLang="zh-CN" dirty="0"/>
              <a:t>;</a:t>
            </a:r>
            <a:br>
              <a:rPr lang="en-US" altLang="zh-CN" dirty="0"/>
            </a:br>
            <a:r>
              <a:rPr lang="en-US" altLang="zh-CN" dirty="0" err="1"/>
              <a:t>struct</a:t>
            </a:r>
            <a:r>
              <a:rPr lang="en-US" altLang="zh-CN" dirty="0"/>
              <a:t> </a:t>
            </a:r>
            <a:r>
              <a:rPr lang="en-US" altLang="zh-CN" dirty="0" err="1"/>
              <a:t>vm_area_struct</a:t>
            </a:r>
            <a:r>
              <a:rPr lang="en-US" altLang="zh-CN" dirty="0"/>
              <a:t> * </a:t>
            </a:r>
            <a:r>
              <a:rPr lang="en-US" altLang="zh-CN" dirty="0" err="1"/>
              <a:t>vm_avl_right</a:t>
            </a:r>
            <a:r>
              <a:rPr lang="en-US" altLang="zh-CN" dirty="0"/>
              <a:t>;</a:t>
            </a:r>
            <a:br>
              <a:rPr lang="en-US" altLang="zh-CN" dirty="0"/>
            </a:br>
            <a:br>
              <a:rPr lang="en-US" altLang="zh-CN" dirty="0"/>
            </a:br>
            <a:r>
              <a:rPr lang="en-US" altLang="zh-CN" dirty="0"/>
              <a:t>/* For areas with an address space and backing store,</a:t>
            </a:r>
            <a:br>
              <a:rPr lang="en-US" altLang="zh-CN" dirty="0"/>
            </a:br>
            <a:r>
              <a:rPr lang="en-US" altLang="zh-CN" dirty="0"/>
              <a:t>* one of the </a:t>
            </a:r>
            <a:r>
              <a:rPr lang="en-US" altLang="zh-CN" dirty="0" err="1"/>
              <a:t>address_space</a:t>
            </a:r>
            <a:r>
              <a:rPr lang="en-US" altLang="zh-CN" dirty="0"/>
              <a:t>-&gt;</a:t>
            </a:r>
            <a:r>
              <a:rPr lang="en-US" altLang="zh-CN" dirty="0" err="1"/>
              <a:t>i_mmap</a:t>
            </a:r>
            <a:r>
              <a:rPr lang="en-US" altLang="zh-CN" dirty="0"/>
              <a:t>{,shared} lists,</a:t>
            </a:r>
            <a:br>
              <a:rPr lang="en-US" altLang="zh-CN" dirty="0"/>
            </a:br>
            <a:r>
              <a:rPr lang="en-US" altLang="zh-CN" dirty="0"/>
              <a:t>* for </a:t>
            </a:r>
            <a:r>
              <a:rPr lang="en-US" altLang="zh-CN" dirty="0" err="1"/>
              <a:t>shm</a:t>
            </a:r>
            <a:r>
              <a:rPr lang="en-US" altLang="zh-CN" dirty="0"/>
              <a:t> areas, the list of attaches, otherwise unused.</a:t>
            </a:r>
            <a:br>
              <a:rPr lang="en-US" altLang="zh-CN" dirty="0"/>
            </a:br>
            <a:r>
              <a:rPr lang="en-US" altLang="zh-CN" dirty="0"/>
              <a:t>*/</a:t>
            </a:r>
            <a:br>
              <a:rPr lang="en-US" altLang="zh-CN" dirty="0"/>
            </a:br>
            <a:r>
              <a:rPr lang="en-US" altLang="zh-CN" dirty="0" err="1"/>
              <a:t>struct</a:t>
            </a:r>
            <a:r>
              <a:rPr lang="en-US" altLang="zh-CN" dirty="0"/>
              <a:t> </a:t>
            </a:r>
            <a:r>
              <a:rPr lang="en-US" altLang="zh-CN" dirty="0" err="1"/>
              <a:t>vm_area_struct</a:t>
            </a:r>
            <a:r>
              <a:rPr lang="en-US" altLang="zh-CN" dirty="0"/>
              <a:t> *</a:t>
            </a:r>
            <a:r>
              <a:rPr lang="en-US" altLang="zh-CN" dirty="0" err="1"/>
              <a:t>vm_next_share</a:t>
            </a:r>
            <a:r>
              <a:rPr lang="en-US" altLang="zh-CN" dirty="0"/>
              <a:t>;</a:t>
            </a:r>
            <a:br>
              <a:rPr lang="en-US" altLang="zh-CN" dirty="0"/>
            </a:br>
            <a:r>
              <a:rPr lang="en-US" altLang="zh-CN" dirty="0" err="1"/>
              <a:t>struct</a:t>
            </a:r>
            <a:r>
              <a:rPr lang="en-US" altLang="zh-CN" dirty="0"/>
              <a:t> </a:t>
            </a:r>
            <a:r>
              <a:rPr lang="en-US" altLang="zh-CN" dirty="0" err="1"/>
              <a:t>vm_area_struct</a:t>
            </a:r>
            <a:r>
              <a:rPr lang="en-US" altLang="zh-CN" dirty="0"/>
              <a:t> **</a:t>
            </a:r>
            <a:r>
              <a:rPr lang="en-US" altLang="zh-CN" dirty="0" err="1"/>
              <a:t>vm_pprev_share</a:t>
            </a:r>
            <a:r>
              <a:rPr lang="en-US" altLang="zh-CN" dirty="0"/>
              <a:t>;</a:t>
            </a:r>
            <a:br>
              <a:rPr lang="en-US" altLang="zh-CN" dirty="0"/>
            </a:br>
            <a:br>
              <a:rPr lang="en-US" altLang="zh-CN" dirty="0"/>
            </a:br>
            <a:r>
              <a:rPr lang="en-US" altLang="zh-CN" dirty="0" err="1"/>
              <a:t>struct</a:t>
            </a:r>
            <a:r>
              <a:rPr lang="en-US" altLang="zh-CN" dirty="0"/>
              <a:t> </a:t>
            </a:r>
            <a:r>
              <a:rPr lang="en-US" altLang="zh-CN" dirty="0" err="1"/>
              <a:t>vm_operations_struct</a:t>
            </a:r>
            <a:r>
              <a:rPr lang="en-US" altLang="zh-CN" dirty="0"/>
              <a:t> * </a:t>
            </a:r>
            <a:r>
              <a:rPr lang="en-US" altLang="zh-CN" dirty="0" err="1"/>
              <a:t>vm_ops</a:t>
            </a:r>
            <a:r>
              <a:rPr lang="en-US" altLang="zh-CN" dirty="0"/>
              <a:t>;</a:t>
            </a:r>
            <a:br>
              <a:rPr lang="en-US" altLang="zh-CN" dirty="0"/>
            </a:br>
            <a:r>
              <a:rPr lang="en-US" altLang="zh-CN" dirty="0"/>
              <a:t>unsigned long </a:t>
            </a:r>
            <a:r>
              <a:rPr lang="en-US" altLang="zh-CN" dirty="0" err="1"/>
              <a:t>vm_pgoff</a:t>
            </a:r>
            <a:r>
              <a:rPr lang="en-US" altLang="zh-CN" dirty="0"/>
              <a:t>; /* offset in PAGE_SIZE units, *not* PAGE_CACHE_SIZE */</a:t>
            </a:r>
            <a:br>
              <a:rPr lang="en-US" altLang="zh-CN" dirty="0"/>
            </a:br>
            <a:r>
              <a:rPr lang="en-US" altLang="zh-CN" dirty="0" err="1"/>
              <a:t>struct</a:t>
            </a:r>
            <a:r>
              <a:rPr lang="en-US" altLang="zh-CN" dirty="0"/>
              <a:t> file * </a:t>
            </a:r>
            <a:r>
              <a:rPr lang="en-US" altLang="zh-CN" dirty="0" err="1"/>
              <a:t>vm_file</a:t>
            </a:r>
            <a:r>
              <a:rPr lang="en-US" altLang="zh-CN" dirty="0"/>
              <a:t>;</a:t>
            </a:r>
            <a:br>
              <a:rPr lang="en-US" altLang="zh-CN" dirty="0"/>
            </a:br>
            <a:r>
              <a:rPr lang="en-US" altLang="zh-CN" dirty="0"/>
              <a:t>unsigned long </a:t>
            </a:r>
            <a:r>
              <a:rPr lang="en-US" altLang="zh-CN" dirty="0" err="1"/>
              <a:t>vm_raend</a:t>
            </a:r>
            <a:r>
              <a:rPr lang="en-US" altLang="zh-CN" dirty="0"/>
              <a:t>;</a:t>
            </a:r>
            <a:br>
              <a:rPr lang="en-US" altLang="zh-CN" dirty="0"/>
            </a:br>
            <a:r>
              <a:rPr lang="en-US" altLang="zh-CN" dirty="0"/>
              <a:t>void * </a:t>
            </a:r>
            <a:r>
              <a:rPr lang="en-US" altLang="zh-CN" dirty="0" err="1"/>
              <a:t>vm_private_data</a:t>
            </a:r>
            <a:r>
              <a:rPr lang="en-US" altLang="zh-CN" dirty="0"/>
              <a:t>; /* was </a:t>
            </a:r>
            <a:r>
              <a:rPr lang="en-US" altLang="zh-CN" dirty="0" err="1"/>
              <a:t>vm_pte</a:t>
            </a:r>
            <a:r>
              <a:rPr lang="en-US" altLang="zh-CN" dirty="0"/>
              <a:t> (shared </a:t>
            </a:r>
            <a:r>
              <a:rPr lang="en-US" altLang="zh-CN" dirty="0" err="1"/>
              <a:t>mem</a:t>
            </a:r>
            <a:r>
              <a:rPr lang="en-US" altLang="zh-CN" dirty="0"/>
              <a:t>) */</a:t>
            </a:r>
            <a:br>
              <a:rPr lang="en-US" altLang="zh-CN" dirty="0"/>
            </a:br>
            <a:r>
              <a:rPr lang="en-US" altLang="zh-CN" dirty="0"/>
              <a:t>};</a:t>
            </a:r>
          </a:p>
        </p:txBody>
      </p:sp>
      <p:sp>
        <p:nvSpPr>
          <p:cNvPr id="17613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1C6BF93-3ED4-49E7-8A10-CBE7AA502876}" type="slidenum">
              <a:rPr lang="zh-CN" altLang="en-US" smtClean="0"/>
              <a:pPr/>
              <a:t>33</a:t>
            </a:fld>
            <a:endParaRPr lang="zh-CN" altLang="en-US"/>
          </a:p>
        </p:txBody>
      </p:sp>
    </p:spTree>
    <p:extLst>
      <p:ext uri="{BB962C8B-B14F-4D97-AF65-F5344CB8AC3E}">
        <p14:creationId xmlns:p14="http://schemas.microsoft.com/office/powerpoint/2010/main" val="4268774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715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请同学们尝试回答这两个问题？</a:t>
            </a:r>
          </a:p>
        </p:txBody>
      </p:sp>
      <p:sp>
        <p:nvSpPr>
          <p:cNvPr id="17715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645B988-6023-4529-A2F7-3D49D9BD7736}" type="slidenum">
              <a:rPr lang="zh-CN" altLang="en-US" smtClean="0"/>
              <a:pPr/>
              <a:t>34</a:t>
            </a:fld>
            <a:endParaRPr lang="zh-CN" altLang="en-US"/>
          </a:p>
        </p:txBody>
      </p:sp>
    </p:spTree>
    <p:extLst>
      <p:ext uri="{BB962C8B-B14F-4D97-AF65-F5344CB8AC3E}">
        <p14:creationId xmlns:p14="http://schemas.microsoft.com/office/powerpoint/2010/main" val="1037454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817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请同学们思考并回答这一问题：如何组织</a:t>
            </a:r>
            <a:r>
              <a:rPr lang="en-US" altLang="zh-CN"/>
              <a:t>PCB</a:t>
            </a:r>
            <a:r>
              <a:rPr lang="zh-CN" altLang="en-US"/>
              <a:t>？</a:t>
            </a:r>
          </a:p>
        </p:txBody>
      </p:sp>
      <p:sp>
        <p:nvSpPr>
          <p:cNvPr id="17818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E63899F-D01B-47CF-AE8E-87C987A9F9A2}" type="slidenum">
              <a:rPr lang="zh-CN" altLang="en-US" smtClean="0"/>
              <a:pPr/>
              <a:t>35</a:t>
            </a:fld>
            <a:endParaRPr lang="zh-CN" altLang="en-US"/>
          </a:p>
        </p:txBody>
      </p:sp>
    </p:spTree>
    <p:extLst>
      <p:ext uri="{BB962C8B-B14F-4D97-AF65-F5344CB8AC3E}">
        <p14:creationId xmlns:p14="http://schemas.microsoft.com/office/powerpoint/2010/main" val="376310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920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a:t>请同学们畅谈、讨论队列的各种可能实现机制，互相评判质量</a:t>
            </a:r>
          </a:p>
        </p:txBody>
      </p:sp>
      <p:sp>
        <p:nvSpPr>
          <p:cNvPr id="17920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81DD84C-F535-43ED-A6C8-75E95C703150}" type="slidenum">
              <a:rPr lang="zh-CN" altLang="en-US" smtClean="0"/>
              <a:pPr/>
              <a:t>37</a:t>
            </a:fld>
            <a:endParaRPr lang="zh-CN" altLang="en-US"/>
          </a:p>
        </p:txBody>
      </p:sp>
    </p:spTree>
    <p:extLst>
      <p:ext uri="{BB962C8B-B14F-4D97-AF65-F5344CB8AC3E}">
        <p14:creationId xmlns:p14="http://schemas.microsoft.com/office/powerpoint/2010/main" val="3551313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022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是否有存储空间（缓冲区</a:t>
            </a:r>
            <a:r>
              <a:rPr lang="en-US" altLang="zh-CN"/>
              <a:t>buffer</a:t>
            </a:r>
            <a:r>
              <a:rPr lang="zh-CN" altLang="en-US"/>
              <a:t>）的浪费？</a:t>
            </a:r>
          </a:p>
        </p:txBody>
      </p:sp>
      <p:sp>
        <p:nvSpPr>
          <p:cNvPr id="18022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B7CED12-95DE-465E-9068-CF9C406C9EA4}" type="slidenum">
              <a:rPr lang="zh-CN" altLang="en-US" smtClean="0"/>
              <a:pPr/>
              <a:t>40</a:t>
            </a:fld>
            <a:endParaRPr lang="zh-CN" altLang="en-US"/>
          </a:p>
        </p:txBody>
      </p:sp>
    </p:spTree>
    <p:extLst>
      <p:ext uri="{BB962C8B-B14F-4D97-AF65-F5344CB8AC3E}">
        <p14:creationId xmlns:p14="http://schemas.microsoft.com/office/powerpoint/2010/main" val="2671344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125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请同学们尝试回答</a:t>
            </a:r>
          </a:p>
        </p:txBody>
      </p:sp>
      <p:sp>
        <p:nvSpPr>
          <p:cNvPr id="18125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0281CA8-3FDA-4EEF-B3F9-56809B3AF0F9}" type="slidenum">
              <a:rPr lang="zh-CN" altLang="en-US" smtClean="0"/>
              <a:pPr/>
              <a:t>41</a:t>
            </a:fld>
            <a:endParaRPr lang="zh-CN" altLang="en-US"/>
          </a:p>
        </p:txBody>
      </p:sp>
    </p:spTree>
    <p:extLst>
      <p:ext uri="{BB962C8B-B14F-4D97-AF65-F5344CB8AC3E}">
        <p14:creationId xmlns:p14="http://schemas.microsoft.com/office/powerpoint/2010/main" val="233302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227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LD</a:t>
            </a:r>
            <a:r>
              <a:rPr lang="zh-CN" altLang="en-US"/>
              <a:t>是</a:t>
            </a:r>
            <a:r>
              <a:rPr lang="en-US" altLang="zh-CN"/>
              <a:t>load</a:t>
            </a:r>
            <a:r>
              <a:rPr lang="zh-CN" altLang="en-US"/>
              <a:t>简写，</a:t>
            </a:r>
            <a:r>
              <a:rPr lang="en-US" altLang="zh-CN" i="1"/>
              <a:t>ST</a:t>
            </a:r>
            <a:r>
              <a:rPr lang="zh-CN" altLang="en-US"/>
              <a:t>是</a:t>
            </a:r>
            <a:r>
              <a:rPr lang="en-US" altLang="zh-CN"/>
              <a:t>store</a:t>
            </a:r>
            <a:r>
              <a:rPr lang="zh-CN" altLang="en-US"/>
              <a:t>的简写</a:t>
            </a:r>
          </a:p>
        </p:txBody>
      </p:sp>
      <p:sp>
        <p:nvSpPr>
          <p:cNvPr id="18227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B8C44CF-008C-45D4-8535-BD65170B601F}" type="slidenum">
              <a:rPr lang="zh-CN" altLang="en-US" smtClean="0"/>
              <a:pPr/>
              <a:t>47</a:t>
            </a:fld>
            <a:endParaRPr lang="zh-CN" altLang="en-US"/>
          </a:p>
        </p:txBody>
      </p:sp>
    </p:spTree>
    <p:extLst>
      <p:ext uri="{BB962C8B-B14F-4D97-AF65-F5344CB8AC3E}">
        <p14:creationId xmlns:p14="http://schemas.microsoft.com/office/powerpoint/2010/main" val="791099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32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为何寄存器和栈是线程独享的？</a:t>
            </a:r>
          </a:p>
        </p:txBody>
      </p:sp>
      <p:sp>
        <p:nvSpPr>
          <p:cNvPr id="1833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AE32424-B101-4EA5-BCEE-F789DBC3FF3E}" type="slidenum">
              <a:rPr lang="zh-CN" altLang="en-US" smtClean="0"/>
              <a:pPr/>
              <a:t>48</a:t>
            </a:fld>
            <a:endParaRPr lang="zh-CN" altLang="en-US"/>
          </a:p>
        </p:txBody>
      </p:sp>
    </p:spTree>
    <p:extLst>
      <p:ext uri="{BB962C8B-B14F-4D97-AF65-F5344CB8AC3E}">
        <p14:creationId xmlns:p14="http://schemas.microsoft.com/office/powerpoint/2010/main" val="322015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08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请同学们自愿回答对程序</a:t>
            </a:r>
            <a:r>
              <a:rPr lang="en-US" altLang="zh-CN"/>
              <a:t>=</a:t>
            </a:r>
            <a:r>
              <a:rPr lang="zh-CN" altLang="en-US"/>
              <a:t>数据结构</a:t>
            </a:r>
            <a:r>
              <a:rPr lang="en-US" altLang="zh-CN"/>
              <a:t>+</a:t>
            </a:r>
            <a:r>
              <a:rPr lang="zh-CN" altLang="en-US"/>
              <a:t>算法的理解</a:t>
            </a:r>
          </a:p>
        </p:txBody>
      </p:sp>
      <p:sp>
        <p:nvSpPr>
          <p:cNvPr id="17408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667A1A00-240A-45CC-B5F9-6FAEF36A7B6D}" type="slidenum">
              <a:rPr lang="zh-CN" altLang="en-US" smtClean="0"/>
              <a:pPr/>
              <a:t>50</a:t>
            </a:fld>
            <a:endParaRPr lang="zh-CN" altLang="en-US"/>
          </a:p>
        </p:txBody>
      </p:sp>
    </p:spTree>
    <p:extLst>
      <p:ext uri="{BB962C8B-B14F-4D97-AF65-F5344CB8AC3E}">
        <p14:creationId xmlns:p14="http://schemas.microsoft.com/office/powerpoint/2010/main" val="4143898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a:effectLst/>
              </a:rPr>
              <a:t>shmget</a:t>
            </a:r>
            <a:r>
              <a:rPr lang="en-US" altLang="zh-CN" dirty="0">
                <a:effectLst/>
              </a:rPr>
              <a:t>(</a:t>
            </a:r>
            <a:r>
              <a:rPr lang="zh-CN" altLang="en-US" dirty="0">
                <a:effectLst/>
              </a:rPr>
              <a:t>得到一个共享内存标识符或创建一个共享内存对象</a:t>
            </a:r>
            <a:r>
              <a:rPr lang="en-US" altLang="zh-CN" dirty="0">
                <a:effectLst/>
              </a:rPr>
              <a:t>)</a:t>
            </a:r>
            <a:endParaRPr lang="zh-CN" altLang="en-US"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a:effectLst/>
              </a:rPr>
              <a:t>shmat</a:t>
            </a:r>
            <a:r>
              <a:rPr lang="en-US" altLang="zh-CN" dirty="0">
                <a:effectLst/>
              </a:rPr>
              <a:t>(</a:t>
            </a:r>
            <a:r>
              <a:rPr lang="zh-CN" altLang="en-US" dirty="0">
                <a:effectLst/>
              </a:rPr>
              <a:t>把共享内存区对象映射到调用进程的地址空间</a:t>
            </a:r>
            <a:r>
              <a:rPr lang="en-US" altLang="zh-CN" dirty="0">
                <a:effectLst/>
              </a:rPr>
              <a:t>)</a:t>
            </a:r>
            <a:endParaRPr lang="zh-CN" altLang="en-US"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a:effectLst/>
              </a:rPr>
              <a:t>shmdt</a:t>
            </a:r>
            <a:r>
              <a:rPr lang="en-US" altLang="zh-CN" dirty="0">
                <a:effectLst/>
              </a:rPr>
              <a:t>(</a:t>
            </a:r>
            <a:r>
              <a:rPr lang="zh-CN" altLang="en-US" dirty="0">
                <a:effectLst/>
              </a:rPr>
              <a:t>断开共享内存连接</a:t>
            </a:r>
            <a:r>
              <a:rPr lang="en-US" altLang="zh-CN" dirty="0">
                <a:effectLst/>
              </a:rPr>
              <a:t>)</a:t>
            </a:r>
            <a:endParaRPr lang="zh-CN" altLang="en-US"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a:effectLst/>
              </a:rPr>
              <a:t>shmctl</a:t>
            </a:r>
            <a:r>
              <a:rPr lang="en-US" altLang="zh-CN" dirty="0">
                <a:effectLst/>
              </a:rPr>
              <a:t>(</a:t>
            </a:r>
            <a:r>
              <a:rPr lang="zh-CN" altLang="en-US" dirty="0">
                <a:effectLst/>
              </a:rPr>
              <a:t>共享内存管理</a:t>
            </a:r>
            <a:r>
              <a:rPr lang="en-US" altLang="zh-CN" dirty="0">
                <a:effectLst/>
              </a:rPr>
              <a:t>)</a:t>
            </a:r>
            <a:endParaRPr lang="zh-CN" altLang="en-US" dirty="0"/>
          </a:p>
        </p:txBody>
      </p:sp>
      <p:sp>
        <p:nvSpPr>
          <p:cNvPr id="4" name="灯片编号占位符 3"/>
          <p:cNvSpPr>
            <a:spLocks noGrp="1"/>
          </p:cNvSpPr>
          <p:nvPr>
            <p:ph type="sldNum" sz="quarter" idx="10"/>
          </p:nvPr>
        </p:nvSpPr>
        <p:spPr/>
        <p:txBody>
          <a:bodyPr/>
          <a:lstStyle/>
          <a:p>
            <a:pPr>
              <a:defRPr/>
            </a:pPr>
            <a:fld id="{BFC84C94-E581-4C14-8756-D2633BCF06F1}" type="slidenum">
              <a:rPr lang="zh-CN" altLang="en-US" smtClean="0"/>
              <a:pPr>
                <a:defRPr/>
              </a:pPr>
              <a:t>63</a:t>
            </a:fld>
            <a:endParaRPr lang="zh-CN" altLang="en-US"/>
          </a:p>
        </p:txBody>
      </p:sp>
    </p:spTree>
    <p:extLst>
      <p:ext uri="{BB962C8B-B14F-4D97-AF65-F5344CB8AC3E}">
        <p14:creationId xmlns:p14="http://schemas.microsoft.com/office/powerpoint/2010/main" val="88309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zh-CN" altLang="en-US" dirty="0"/>
              <a:t>　　</a:t>
            </a:r>
            <a:r>
              <a:rPr lang="en-US" altLang="zh-CN" b="1" dirty="0"/>
              <a:t>OF</a:t>
            </a:r>
            <a:r>
              <a:rPr lang="zh-CN" altLang="en-US" b="1" dirty="0"/>
              <a:t>：</a:t>
            </a:r>
            <a:r>
              <a:rPr lang="zh-CN" altLang="en-US" dirty="0"/>
              <a:t> 溢出标志位</a:t>
            </a:r>
            <a:r>
              <a:rPr lang="en-US" altLang="zh-CN" dirty="0"/>
              <a:t>OF</a:t>
            </a:r>
            <a:r>
              <a:rPr lang="zh-CN" altLang="en-US" dirty="0"/>
              <a:t>用于反映有</a:t>
            </a:r>
            <a:r>
              <a:rPr lang="zh-CN" altLang="en-US" dirty="0">
                <a:hlinkClick r:id="rId3" action="ppaction://hlinkfile"/>
              </a:rPr>
              <a:t>符号</a:t>
            </a:r>
            <a:r>
              <a:rPr lang="zh-CN" altLang="en-US" dirty="0"/>
              <a:t>数加减运算所得</a:t>
            </a:r>
            <a:r>
              <a:rPr lang="zh-CN" altLang="en-US" dirty="0">
                <a:hlinkClick r:id="rId4" action="ppaction://hlinkfile"/>
              </a:rPr>
              <a:t>结果</a:t>
            </a:r>
            <a:r>
              <a:rPr lang="zh-CN" altLang="en-US" dirty="0"/>
              <a:t>是否溢出。如果运算结果超过当前运算位数所能表示的范围，则称为溢出，</a:t>
            </a:r>
            <a:r>
              <a:rPr lang="en-US" altLang="zh-CN" dirty="0"/>
              <a:t>OF</a:t>
            </a:r>
            <a:r>
              <a:rPr lang="zh-CN" altLang="en-US" dirty="0"/>
              <a:t>的值被置为</a:t>
            </a:r>
            <a:r>
              <a:rPr lang="en-US" altLang="zh-CN" dirty="0"/>
              <a:t>1</a:t>
            </a:r>
            <a:r>
              <a:rPr lang="zh-CN" altLang="en-US" dirty="0"/>
              <a:t>，否则，</a:t>
            </a:r>
            <a:r>
              <a:rPr lang="en-US" altLang="zh-CN" dirty="0"/>
              <a:t>OF</a:t>
            </a:r>
            <a:r>
              <a:rPr lang="zh-CN" altLang="en-US" dirty="0"/>
              <a:t>的值被清为</a:t>
            </a:r>
            <a:r>
              <a:rPr lang="en-US" altLang="zh-CN" dirty="0"/>
              <a:t>0</a:t>
            </a:r>
            <a:r>
              <a:rPr lang="zh-CN" altLang="en-US" dirty="0"/>
              <a:t>。 </a:t>
            </a:r>
          </a:p>
          <a:p>
            <a:pPr eaLnBrk="1" fontAlgn="auto" hangingPunct="1">
              <a:spcBef>
                <a:spcPts val="0"/>
              </a:spcBef>
              <a:spcAft>
                <a:spcPts val="0"/>
              </a:spcAft>
              <a:defRPr/>
            </a:pPr>
            <a:r>
              <a:rPr lang="zh-CN" altLang="en-US" dirty="0"/>
              <a:t>　　</a:t>
            </a:r>
            <a:r>
              <a:rPr lang="en-US" altLang="zh-CN" b="1" dirty="0"/>
              <a:t>DF</a:t>
            </a:r>
            <a:r>
              <a:rPr lang="zh-CN" altLang="en-US" b="1" dirty="0"/>
              <a:t>：</a:t>
            </a:r>
            <a:r>
              <a:rPr lang="zh-CN" altLang="en-US" dirty="0"/>
              <a:t>方向标志</a:t>
            </a:r>
            <a:r>
              <a:rPr lang="en-US" altLang="zh-CN" dirty="0"/>
              <a:t>DF</a:t>
            </a:r>
            <a:r>
              <a:rPr lang="zh-CN" altLang="en-US" dirty="0"/>
              <a:t>位用来决定在串操作指令执行时有关指针寄存器发生调整的方向。 </a:t>
            </a:r>
          </a:p>
          <a:p>
            <a:pPr eaLnBrk="1" fontAlgn="auto" hangingPunct="1">
              <a:spcBef>
                <a:spcPts val="0"/>
              </a:spcBef>
              <a:spcAft>
                <a:spcPts val="0"/>
              </a:spcAft>
              <a:defRPr/>
            </a:pPr>
            <a:r>
              <a:rPr lang="zh-CN" altLang="en-US" dirty="0"/>
              <a:t>　　</a:t>
            </a:r>
            <a:r>
              <a:rPr lang="en-US" altLang="zh-CN" b="1" dirty="0"/>
              <a:t>IF</a:t>
            </a:r>
            <a:r>
              <a:rPr lang="zh-CN" altLang="en-US" b="1" dirty="0"/>
              <a:t>：</a:t>
            </a:r>
            <a:r>
              <a:rPr lang="zh-CN" altLang="en-US" dirty="0"/>
              <a:t>中断允许标志</a:t>
            </a:r>
            <a:r>
              <a:rPr lang="en-US" altLang="zh-CN" dirty="0"/>
              <a:t>IF</a:t>
            </a:r>
            <a:r>
              <a:rPr lang="zh-CN" altLang="en-US" dirty="0"/>
              <a:t>位用来决定</a:t>
            </a:r>
            <a:r>
              <a:rPr lang="en-US" altLang="zh-CN" dirty="0"/>
              <a:t>CPU</a:t>
            </a:r>
            <a:r>
              <a:rPr lang="zh-CN" altLang="en-US" dirty="0"/>
              <a:t>是否响应</a:t>
            </a:r>
            <a:r>
              <a:rPr lang="en-US" altLang="zh-CN" dirty="0"/>
              <a:t>CPU</a:t>
            </a:r>
            <a:r>
              <a:rPr lang="zh-CN" altLang="en-US" dirty="0"/>
              <a:t>外部的可屏蔽中断发出的中断请求。但不管该标志为何值，</a:t>
            </a:r>
            <a:r>
              <a:rPr lang="en-US" altLang="zh-CN" dirty="0"/>
              <a:t>CPU</a:t>
            </a:r>
            <a:r>
              <a:rPr lang="zh-CN" altLang="en-US" dirty="0"/>
              <a:t>都必须响应</a:t>
            </a:r>
            <a:r>
              <a:rPr lang="en-US" altLang="zh-CN" dirty="0"/>
              <a:t>CPU</a:t>
            </a:r>
            <a:r>
              <a:rPr lang="zh-CN" altLang="en-US" dirty="0"/>
              <a:t>外部的不可屏蔽中断所发出的中断请求，以及</a:t>
            </a:r>
            <a:r>
              <a:rPr lang="en-US" altLang="zh-CN" dirty="0"/>
              <a:t>CPU</a:t>
            </a:r>
            <a:r>
              <a:rPr lang="zh-CN" altLang="en-US" dirty="0"/>
              <a:t>内部产生的中断请求。具体规定如下： </a:t>
            </a:r>
          </a:p>
          <a:p>
            <a:pPr eaLnBrk="1" fontAlgn="auto" hangingPunct="1">
              <a:spcBef>
                <a:spcPts val="0"/>
              </a:spcBef>
              <a:spcAft>
                <a:spcPts val="0"/>
              </a:spcAft>
              <a:defRPr/>
            </a:pPr>
            <a:r>
              <a:rPr lang="zh-CN" altLang="en-US" dirty="0"/>
              <a:t>　　</a:t>
            </a:r>
            <a:r>
              <a:rPr lang="en-US" altLang="zh-CN" dirty="0"/>
              <a:t>(1)</a:t>
            </a:r>
            <a:r>
              <a:rPr lang="zh-CN" altLang="en-US" dirty="0"/>
              <a:t>、当</a:t>
            </a:r>
            <a:r>
              <a:rPr lang="en-US" altLang="zh-CN" dirty="0"/>
              <a:t>IF=1</a:t>
            </a:r>
            <a:r>
              <a:rPr lang="zh-CN" altLang="en-US" dirty="0"/>
              <a:t>时，</a:t>
            </a:r>
            <a:r>
              <a:rPr lang="en-US" altLang="zh-CN" dirty="0"/>
              <a:t>CPU</a:t>
            </a:r>
            <a:r>
              <a:rPr lang="zh-CN" altLang="en-US" dirty="0"/>
              <a:t>可以响应</a:t>
            </a:r>
            <a:r>
              <a:rPr lang="en-US" altLang="zh-CN" dirty="0"/>
              <a:t>CPU</a:t>
            </a:r>
            <a:r>
              <a:rPr lang="zh-CN" altLang="en-US" dirty="0"/>
              <a:t>外部的可屏蔽中断发出的中断请求 </a:t>
            </a:r>
          </a:p>
          <a:p>
            <a:pPr eaLnBrk="1" fontAlgn="auto" hangingPunct="1">
              <a:spcBef>
                <a:spcPts val="0"/>
              </a:spcBef>
              <a:spcAft>
                <a:spcPts val="0"/>
              </a:spcAft>
              <a:defRPr/>
            </a:pPr>
            <a:r>
              <a:rPr lang="zh-CN" altLang="en-US" dirty="0"/>
              <a:t>　　</a:t>
            </a:r>
            <a:r>
              <a:rPr lang="en-US" altLang="zh-CN" dirty="0"/>
              <a:t>(2)</a:t>
            </a:r>
            <a:r>
              <a:rPr lang="zh-CN" altLang="en-US" dirty="0"/>
              <a:t>、当</a:t>
            </a:r>
            <a:r>
              <a:rPr lang="en-US" altLang="zh-CN" dirty="0"/>
              <a:t>IF=0</a:t>
            </a:r>
            <a:r>
              <a:rPr lang="zh-CN" altLang="en-US" dirty="0"/>
              <a:t>时，</a:t>
            </a:r>
            <a:r>
              <a:rPr lang="en-US" altLang="zh-CN" dirty="0"/>
              <a:t>CPU</a:t>
            </a:r>
            <a:r>
              <a:rPr lang="zh-CN" altLang="en-US" dirty="0"/>
              <a:t>不响应</a:t>
            </a:r>
            <a:r>
              <a:rPr lang="en-US" altLang="zh-CN" dirty="0"/>
              <a:t>CPU</a:t>
            </a:r>
            <a:r>
              <a:rPr lang="zh-CN" altLang="en-US" dirty="0"/>
              <a:t>外部的可屏蔽中断发出的中断请求。 </a:t>
            </a:r>
          </a:p>
          <a:p>
            <a:pPr eaLnBrk="1" fontAlgn="auto" hangingPunct="1">
              <a:spcBef>
                <a:spcPts val="0"/>
              </a:spcBef>
              <a:spcAft>
                <a:spcPts val="0"/>
              </a:spcAft>
              <a:defRPr/>
            </a:pPr>
            <a:r>
              <a:rPr lang="zh-CN" altLang="en-US" dirty="0"/>
              <a:t>　　</a:t>
            </a:r>
            <a:r>
              <a:rPr lang="en-US" altLang="zh-CN" b="1" dirty="0"/>
              <a:t>TF</a:t>
            </a:r>
            <a:r>
              <a:rPr lang="zh-CN" altLang="en-US" b="1" dirty="0"/>
              <a:t>：</a:t>
            </a:r>
            <a:r>
              <a:rPr lang="zh-CN" altLang="en-US" dirty="0"/>
              <a:t>跟踪标志</a:t>
            </a:r>
            <a:r>
              <a:rPr lang="en-US" altLang="zh-CN" dirty="0"/>
              <a:t>TF</a:t>
            </a:r>
            <a:r>
              <a:rPr lang="zh-CN" altLang="en-US" dirty="0"/>
              <a:t>。该标志可用于程序调试。</a:t>
            </a:r>
            <a:r>
              <a:rPr lang="en-US" altLang="zh-CN" dirty="0"/>
              <a:t>TF</a:t>
            </a:r>
            <a:r>
              <a:rPr lang="zh-CN" altLang="en-US" dirty="0"/>
              <a:t>标志没有专门的指令来设置或清除。 </a:t>
            </a:r>
          </a:p>
          <a:p>
            <a:pPr eaLnBrk="1" fontAlgn="auto" hangingPunct="1">
              <a:spcBef>
                <a:spcPts val="0"/>
              </a:spcBef>
              <a:spcAft>
                <a:spcPts val="0"/>
              </a:spcAft>
              <a:defRPr/>
            </a:pPr>
            <a:r>
              <a:rPr lang="zh-CN" altLang="en-US" dirty="0"/>
              <a:t>　　（</a:t>
            </a:r>
            <a:r>
              <a:rPr lang="en-US" altLang="zh-CN" dirty="0"/>
              <a:t>1</a:t>
            </a:r>
            <a:r>
              <a:rPr lang="zh-CN" altLang="en-US" dirty="0"/>
              <a:t>）如果</a:t>
            </a:r>
            <a:r>
              <a:rPr lang="en-US" altLang="zh-CN" dirty="0"/>
              <a:t>TF=1</a:t>
            </a:r>
            <a:r>
              <a:rPr lang="zh-CN" altLang="en-US" dirty="0"/>
              <a:t>，则</a:t>
            </a:r>
            <a:r>
              <a:rPr lang="en-US" altLang="zh-CN" dirty="0"/>
              <a:t>CPU</a:t>
            </a:r>
            <a:r>
              <a:rPr lang="zh-CN" altLang="en-US" dirty="0"/>
              <a:t>处于单步执行指令的工作方式，此时每执行完一条指令，就显示</a:t>
            </a:r>
            <a:r>
              <a:rPr lang="en-US" altLang="zh-CN" dirty="0"/>
              <a:t>CPU</a:t>
            </a:r>
            <a:r>
              <a:rPr lang="zh-CN" altLang="en-US" dirty="0"/>
              <a:t>内各个寄存器的当前值及</a:t>
            </a:r>
            <a:r>
              <a:rPr lang="en-US" altLang="zh-CN" dirty="0"/>
              <a:t>CPU</a:t>
            </a:r>
            <a:r>
              <a:rPr lang="zh-CN" altLang="en-US" dirty="0"/>
              <a:t>将要执行的下一条指令。 </a:t>
            </a:r>
          </a:p>
          <a:p>
            <a:pPr eaLnBrk="1" fontAlgn="auto" hangingPunct="1">
              <a:spcBef>
                <a:spcPts val="0"/>
              </a:spcBef>
              <a:spcAft>
                <a:spcPts val="0"/>
              </a:spcAft>
              <a:defRPr/>
            </a:pPr>
            <a:r>
              <a:rPr lang="zh-CN" altLang="en-US" dirty="0"/>
              <a:t>　　（</a:t>
            </a:r>
            <a:r>
              <a:rPr lang="en-US" altLang="zh-CN" dirty="0"/>
              <a:t>2</a:t>
            </a:r>
            <a:r>
              <a:rPr lang="zh-CN" altLang="en-US" dirty="0"/>
              <a:t>）如果</a:t>
            </a:r>
            <a:r>
              <a:rPr lang="en-US" altLang="zh-CN" dirty="0"/>
              <a:t>TF=0</a:t>
            </a:r>
            <a:r>
              <a:rPr lang="zh-CN" altLang="en-US" dirty="0"/>
              <a:t>，则处于连续工作模式。 </a:t>
            </a:r>
          </a:p>
          <a:p>
            <a:pPr eaLnBrk="1" fontAlgn="auto" hangingPunct="1">
              <a:spcBef>
                <a:spcPts val="0"/>
              </a:spcBef>
              <a:spcAft>
                <a:spcPts val="0"/>
              </a:spcAft>
              <a:defRPr/>
            </a:pPr>
            <a:r>
              <a:rPr lang="zh-CN" altLang="en-US" dirty="0"/>
              <a:t>　　</a:t>
            </a:r>
            <a:r>
              <a:rPr lang="en-US" altLang="zh-CN" b="1" dirty="0"/>
              <a:t>SF</a:t>
            </a:r>
            <a:r>
              <a:rPr lang="zh-CN" altLang="en-US" b="1" dirty="0"/>
              <a:t>：</a:t>
            </a:r>
            <a:r>
              <a:rPr lang="zh-CN" altLang="en-US" dirty="0"/>
              <a:t>符号标志</a:t>
            </a:r>
            <a:r>
              <a:rPr lang="en-US" altLang="zh-CN" dirty="0"/>
              <a:t>SF</a:t>
            </a:r>
            <a:r>
              <a:rPr lang="zh-CN" altLang="en-US" dirty="0"/>
              <a:t>用来反映运算结果的符号位，它与运算结果的最高位相同。在</a:t>
            </a:r>
            <a:r>
              <a:rPr lang="zh-CN" altLang="en-US" dirty="0">
                <a:hlinkClick r:id="rId5" action="ppaction://hlinkfile"/>
              </a:rPr>
              <a:t>微机系统</a:t>
            </a:r>
            <a:r>
              <a:rPr lang="zh-CN" altLang="en-US" dirty="0"/>
              <a:t>中，有符号数采用补码表示法，所以，</a:t>
            </a:r>
            <a:r>
              <a:rPr lang="en-US" altLang="zh-CN" dirty="0"/>
              <a:t>SF</a:t>
            </a:r>
            <a:r>
              <a:rPr lang="zh-CN" altLang="en-US" dirty="0"/>
              <a:t>也就反映运算结果的正负号。运算结果为正数时，</a:t>
            </a:r>
            <a:r>
              <a:rPr lang="en-US" altLang="zh-CN" dirty="0"/>
              <a:t>SF</a:t>
            </a:r>
            <a:r>
              <a:rPr lang="zh-CN" altLang="en-US" dirty="0"/>
              <a:t>的值为</a:t>
            </a:r>
            <a:r>
              <a:rPr lang="en-US" altLang="zh-CN" dirty="0"/>
              <a:t>0</a:t>
            </a:r>
            <a:r>
              <a:rPr lang="zh-CN" altLang="en-US" dirty="0"/>
              <a:t>，否则其值为</a:t>
            </a:r>
            <a:r>
              <a:rPr lang="en-US" altLang="zh-CN" dirty="0"/>
              <a:t>1</a:t>
            </a:r>
            <a:r>
              <a:rPr lang="zh-CN" altLang="en-US" dirty="0"/>
              <a:t>。当运算结果没有产生溢出时，运算结果等于逻辑结果（即应该得到的正确的结果），此时</a:t>
            </a:r>
            <a:r>
              <a:rPr lang="en-US" altLang="zh-CN" dirty="0"/>
              <a:t>SF</a:t>
            </a:r>
            <a:r>
              <a:rPr lang="zh-CN" altLang="en-US" dirty="0"/>
              <a:t>表示的是逻辑结果的正负，当运算结果产生溢出时，运算结果不等于逻辑结果，此时的</a:t>
            </a:r>
            <a:r>
              <a:rPr lang="en-US" altLang="zh-CN" dirty="0"/>
              <a:t>SF</a:t>
            </a:r>
            <a:r>
              <a:rPr lang="zh-CN" altLang="en-US" dirty="0"/>
              <a:t>值所表示的正负情况与逻辑结果相反，即：</a:t>
            </a:r>
            <a:r>
              <a:rPr lang="en-US" altLang="zh-CN" dirty="0"/>
              <a:t>SF=0</a:t>
            </a:r>
            <a:r>
              <a:rPr lang="zh-CN" altLang="en-US" dirty="0"/>
              <a:t>时，逻辑结果为负，</a:t>
            </a:r>
            <a:r>
              <a:rPr lang="en-US" altLang="zh-CN" dirty="0"/>
              <a:t>SF=1</a:t>
            </a:r>
            <a:r>
              <a:rPr lang="zh-CN" altLang="en-US" dirty="0"/>
              <a:t>时，逻辑结果为正。 </a:t>
            </a:r>
          </a:p>
          <a:p>
            <a:pPr eaLnBrk="1" fontAlgn="auto" hangingPunct="1">
              <a:spcBef>
                <a:spcPts val="0"/>
              </a:spcBef>
              <a:spcAft>
                <a:spcPts val="0"/>
              </a:spcAft>
              <a:defRPr/>
            </a:pPr>
            <a:r>
              <a:rPr lang="zh-CN" altLang="en-US" dirty="0"/>
              <a:t>　　</a:t>
            </a:r>
            <a:r>
              <a:rPr lang="en-US" altLang="zh-CN" b="1" dirty="0"/>
              <a:t>ZF</a:t>
            </a:r>
            <a:r>
              <a:rPr lang="zh-CN" altLang="en-US" b="1" dirty="0"/>
              <a:t>：</a:t>
            </a:r>
            <a:r>
              <a:rPr lang="zh-CN" altLang="en-US" dirty="0"/>
              <a:t> 零标志</a:t>
            </a:r>
            <a:r>
              <a:rPr lang="en-US" altLang="zh-CN" dirty="0"/>
              <a:t>ZF</a:t>
            </a:r>
            <a:r>
              <a:rPr lang="zh-CN" altLang="en-US" dirty="0"/>
              <a:t>用来反映运算结果是否为</a:t>
            </a:r>
            <a:r>
              <a:rPr lang="en-US" altLang="zh-CN" dirty="0"/>
              <a:t>0</a:t>
            </a:r>
            <a:r>
              <a:rPr lang="zh-CN" altLang="en-US" dirty="0"/>
              <a:t>。如果运算结果为</a:t>
            </a:r>
            <a:r>
              <a:rPr lang="en-US" altLang="zh-CN" dirty="0"/>
              <a:t>0</a:t>
            </a:r>
            <a:r>
              <a:rPr lang="zh-CN" altLang="en-US" dirty="0"/>
              <a:t>，则其值为</a:t>
            </a:r>
            <a:r>
              <a:rPr lang="en-US" altLang="zh-CN" dirty="0"/>
              <a:t>1</a:t>
            </a:r>
            <a:r>
              <a:rPr lang="zh-CN" altLang="en-US" dirty="0"/>
              <a:t>，否则其值为</a:t>
            </a:r>
            <a:r>
              <a:rPr lang="en-US" altLang="zh-CN" dirty="0"/>
              <a:t>0</a:t>
            </a:r>
            <a:r>
              <a:rPr lang="zh-CN" altLang="en-US" dirty="0"/>
              <a:t>。在判断运算结果 寄存器</a:t>
            </a:r>
          </a:p>
          <a:p>
            <a:pPr eaLnBrk="1" fontAlgn="auto" hangingPunct="1">
              <a:spcBef>
                <a:spcPts val="0"/>
              </a:spcBef>
              <a:spcAft>
                <a:spcPts val="0"/>
              </a:spcAft>
              <a:defRPr/>
            </a:pPr>
            <a:r>
              <a:rPr lang="zh-CN" altLang="en-US" dirty="0"/>
              <a:t>是否为</a:t>
            </a:r>
            <a:r>
              <a:rPr lang="en-US" altLang="zh-CN" dirty="0"/>
              <a:t>0</a:t>
            </a:r>
            <a:r>
              <a:rPr lang="zh-CN" altLang="en-US" dirty="0"/>
              <a:t>时，可使用此标志位。 </a:t>
            </a:r>
          </a:p>
          <a:p>
            <a:pPr eaLnBrk="1" fontAlgn="auto" hangingPunct="1">
              <a:spcBef>
                <a:spcPts val="0"/>
              </a:spcBef>
              <a:spcAft>
                <a:spcPts val="0"/>
              </a:spcAft>
              <a:defRPr/>
            </a:pPr>
            <a:r>
              <a:rPr lang="zh-CN" altLang="en-US" dirty="0"/>
              <a:t>　　</a:t>
            </a:r>
            <a:r>
              <a:rPr lang="en-US" altLang="zh-CN" b="1" dirty="0"/>
              <a:t>AF</a:t>
            </a:r>
            <a:r>
              <a:rPr lang="zh-CN" altLang="en-US" b="1" dirty="0"/>
              <a:t>：</a:t>
            </a:r>
            <a:r>
              <a:rPr lang="zh-CN" altLang="en-US" dirty="0"/>
              <a:t>下列情况下，辅助进位标志</a:t>
            </a:r>
            <a:r>
              <a:rPr lang="en-US" altLang="zh-CN" dirty="0"/>
              <a:t>AF</a:t>
            </a:r>
            <a:r>
              <a:rPr lang="zh-CN" altLang="en-US" dirty="0"/>
              <a:t>的值被置为</a:t>
            </a:r>
            <a:r>
              <a:rPr lang="en-US" altLang="zh-CN" dirty="0"/>
              <a:t>1</a:t>
            </a:r>
            <a:r>
              <a:rPr lang="zh-CN" altLang="en-US" dirty="0"/>
              <a:t>，否则其值为</a:t>
            </a:r>
            <a:r>
              <a:rPr lang="en-US" altLang="zh-CN" dirty="0"/>
              <a:t>0</a:t>
            </a:r>
            <a:r>
              <a:rPr lang="zh-CN" altLang="en-US" dirty="0"/>
              <a:t>： </a:t>
            </a:r>
          </a:p>
          <a:p>
            <a:pPr eaLnBrk="1" fontAlgn="auto" hangingPunct="1">
              <a:spcBef>
                <a:spcPts val="0"/>
              </a:spcBef>
              <a:spcAft>
                <a:spcPts val="0"/>
              </a:spcAft>
              <a:defRPr/>
            </a:pPr>
            <a:r>
              <a:rPr lang="zh-CN" altLang="en-US" dirty="0"/>
              <a:t>　　</a:t>
            </a:r>
            <a:r>
              <a:rPr lang="en-US" altLang="zh-CN" dirty="0"/>
              <a:t>(1)</a:t>
            </a:r>
            <a:r>
              <a:rPr lang="zh-CN" altLang="en-US" dirty="0"/>
              <a:t>、在字操作时，发生低字节向高字节进位或借位时 </a:t>
            </a:r>
          </a:p>
          <a:p>
            <a:pPr eaLnBrk="1" fontAlgn="auto" hangingPunct="1">
              <a:spcBef>
                <a:spcPts val="0"/>
              </a:spcBef>
              <a:spcAft>
                <a:spcPts val="0"/>
              </a:spcAft>
              <a:defRPr/>
            </a:pPr>
            <a:r>
              <a:rPr lang="zh-CN" altLang="en-US" dirty="0"/>
              <a:t>　　</a:t>
            </a:r>
            <a:r>
              <a:rPr lang="en-US" altLang="zh-CN" dirty="0"/>
              <a:t>(2)</a:t>
            </a:r>
            <a:r>
              <a:rPr lang="zh-CN" altLang="en-US" dirty="0"/>
              <a:t>、在字节操作时，发生低</a:t>
            </a:r>
            <a:r>
              <a:rPr lang="en-US" altLang="zh-CN" dirty="0"/>
              <a:t>4</a:t>
            </a:r>
            <a:r>
              <a:rPr lang="zh-CN" altLang="en-US" dirty="0"/>
              <a:t>位向高</a:t>
            </a:r>
            <a:r>
              <a:rPr lang="en-US" altLang="zh-CN" dirty="0"/>
              <a:t>4</a:t>
            </a:r>
            <a:r>
              <a:rPr lang="zh-CN" altLang="en-US" dirty="0"/>
              <a:t>位进位或借位时。 </a:t>
            </a:r>
          </a:p>
          <a:p>
            <a:pPr eaLnBrk="1" fontAlgn="auto" hangingPunct="1">
              <a:spcBef>
                <a:spcPts val="0"/>
              </a:spcBef>
              <a:spcAft>
                <a:spcPts val="0"/>
              </a:spcAft>
              <a:defRPr/>
            </a:pPr>
            <a:r>
              <a:rPr lang="zh-CN" altLang="en-US" dirty="0"/>
              <a:t>　　</a:t>
            </a:r>
            <a:r>
              <a:rPr lang="en-US" altLang="zh-CN" b="1" dirty="0"/>
              <a:t>PF</a:t>
            </a:r>
            <a:r>
              <a:rPr lang="zh-CN" altLang="en-US" b="1" dirty="0"/>
              <a:t>：</a:t>
            </a:r>
            <a:r>
              <a:rPr lang="zh-CN" altLang="en-US" dirty="0"/>
              <a:t>奇偶标志</a:t>
            </a:r>
            <a:r>
              <a:rPr lang="en-US" altLang="zh-CN" dirty="0"/>
              <a:t>PF</a:t>
            </a:r>
            <a:r>
              <a:rPr lang="zh-CN" altLang="en-US" dirty="0"/>
              <a:t>用于反映运算结果中“</a:t>
            </a:r>
            <a:r>
              <a:rPr lang="en-US" altLang="zh-CN" dirty="0"/>
              <a:t>1”</a:t>
            </a:r>
            <a:r>
              <a:rPr lang="zh-CN" altLang="en-US" dirty="0"/>
              <a:t>的个数的奇偶性。如果“</a:t>
            </a:r>
            <a:r>
              <a:rPr lang="en-US" altLang="zh-CN" dirty="0"/>
              <a:t>1”</a:t>
            </a:r>
            <a:r>
              <a:rPr lang="zh-CN" altLang="en-US" dirty="0"/>
              <a:t>的个数为偶数，则</a:t>
            </a:r>
            <a:r>
              <a:rPr lang="en-US" altLang="zh-CN" dirty="0"/>
              <a:t>PF</a:t>
            </a:r>
            <a:r>
              <a:rPr lang="zh-CN" altLang="en-US" dirty="0"/>
              <a:t>的值为</a:t>
            </a:r>
            <a:r>
              <a:rPr lang="en-US" altLang="zh-CN" dirty="0"/>
              <a:t>1</a:t>
            </a:r>
            <a:r>
              <a:rPr lang="zh-CN" altLang="en-US" dirty="0"/>
              <a:t>，否则其值为</a:t>
            </a:r>
            <a:r>
              <a:rPr lang="en-US" altLang="zh-CN" dirty="0"/>
              <a:t>0</a:t>
            </a:r>
            <a:r>
              <a:rPr lang="zh-CN" altLang="en-US" dirty="0"/>
              <a:t>。 </a:t>
            </a:r>
          </a:p>
          <a:p>
            <a:pPr eaLnBrk="1" fontAlgn="auto" hangingPunct="1">
              <a:spcBef>
                <a:spcPts val="0"/>
              </a:spcBef>
              <a:spcAft>
                <a:spcPts val="0"/>
              </a:spcAft>
              <a:defRPr/>
            </a:pPr>
            <a:r>
              <a:rPr lang="zh-CN" altLang="en-US" dirty="0"/>
              <a:t>　　</a:t>
            </a:r>
            <a:r>
              <a:rPr lang="en-US" altLang="zh-CN" b="1" dirty="0"/>
              <a:t>CF</a:t>
            </a:r>
            <a:r>
              <a:rPr lang="zh-CN" altLang="en-US" b="1" dirty="0"/>
              <a:t>：</a:t>
            </a:r>
            <a:r>
              <a:rPr lang="zh-CN" altLang="en-US" dirty="0"/>
              <a:t>进位标志</a:t>
            </a:r>
            <a:r>
              <a:rPr lang="en-US" altLang="zh-CN" dirty="0"/>
              <a:t>CF</a:t>
            </a:r>
            <a:r>
              <a:rPr lang="zh-CN" altLang="en-US" dirty="0"/>
              <a:t>主要用来反映无符号数运算是否产生进位或借位。如果运算结果的最高位产生了一个进位或借位，那么，其值为</a:t>
            </a:r>
            <a:r>
              <a:rPr lang="en-US" altLang="zh-CN" dirty="0"/>
              <a:t>1</a:t>
            </a:r>
            <a:r>
              <a:rPr lang="zh-CN" altLang="en-US" dirty="0"/>
              <a:t>，否则其值为</a:t>
            </a:r>
            <a:r>
              <a:rPr lang="en-US" altLang="zh-CN" dirty="0"/>
              <a:t>0</a:t>
            </a:r>
            <a:r>
              <a:rPr lang="zh-CN" altLang="en-US" dirty="0"/>
              <a:t>。</a:t>
            </a:r>
            <a:endParaRPr lang="en-US" altLang="zh-CN" dirty="0"/>
          </a:p>
        </p:txBody>
      </p:sp>
      <p:sp>
        <p:nvSpPr>
          <p:cNvPr id="16998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F115BC7-D247-496F-B578-F87155BCEA11}" type="slidenum">
              <a:rPr lang="zh-CN" altLang="en-US" smtClean="0"/>
              <a:pPr/>
              <a:t>9</a:t>
            </a:fld>
            <a:endParaRPr lang="zh-CN" altLang="en-US"/>
          </a:p>
        </p:txBody>
      </p:sp>
    </p:spTree>
    <p:extLst>
      <p:ext uri="{BB962C8B-B14F-4D97-AF65-F5344CB8AC3E}">
        <p14:creationId xmlns:p14="http://schemas.microsoft.com/office/powerpoint/2010/main" val="788560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43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8432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6FDEABE-5B74-4812-991B-EAE3CFBCF8FA}" type="slidenum">
              <a:rPr lang="zh-CN" altLang="en-US" smtClean="0"/>
              <a:pPr/>
              <a:t>66</a:t>
            </a:fld>
            <a:endParaRPr lang="zh-CN" altLang="en-US"/>
          </a:p>
        </p:txBody>
      </p:sp>
    </p:spTree>
    <p:extLst>
      <p:ext uri="{BB962C8B-B14F-4D97-AF65-F5344CB8AC3E}">
        <p14:creationId xmlns:p14="http://schemas.microsoft.com/office/powerpoint/2010/main" val="1644447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534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534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B7BD705-CBC7-4674-9F4F-883C5765414E}" type="slidenum">
              <a:rPr lang="zh-CN" altLang="en-US" smtClean="0"/>
              <a:pPr/>
              <a:t>72</a:t>
            </a:fld>
            <a:endParaRPr lang="zh-CN" altLang="en-US"/>
          </a:p>
        </p:txBody>
      </p:sp>
    </p:spTree>
    <p:extLst>
      <p:ext uri="{BB962C8B-B14F-4D97-AF65-F5344CB8AC3E}">
        <p14:creationId xmlns:p14="http://schemas.microsoft.com/office/powerpoint/2010/main" val="1571885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rabicPeriod"/>
            </a:pPr>
            <a:r>
              <a:rPr lang="zh-CN" altLang="en-US"/>
              <a:t>会导致其他进程得不到调度，影响正常的执行进度</a:t>
            </a:r>
            <a:endParaRPr lang="en-US" altLang="zh-CN"/>
          </a:p>
          <a:p>
            <a:pPr marL="228600" indent="-228600">
              <a:buFontTx/>
              <a:buAutoNum type="arabicPeriod"/>
            </a:pPr>
            <a:r>
              <a:rPr lang="zh-CN" altLang="en-US"/>
              <a:t>万一忘记打开中断，则整个系统无法继续执行下去</a:t>
            </a:r>
            <a:endParaRPr lang="en-US" altLang="zh-CN"/>
          </a:p>
          <a:p>
            <a:pPr marL="228600" indent="-228600">
              <a:buFontTx/>
              <a:buAutoNum type="arabicPeriod"/>
            </a:pPr>
            <a:r>
              <a:rPr lang="zh-CN" altLang="en-US"/>
              <a:t>不安全，多进程并发，会导致互斥未能被正确实现</a:t>
            </a:r>
          </a:p>
        </p:txBody>
      </p:sp>
      <p:sp>
        <p:nvSpPr>
          <p:cNvPr id="18637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61F00983-3B55-406E-99C0-03785D16C702}" type="slidenum">
              <a:rPr lang="zh-CN" altLang="en-US" smtClean="0"/>
              <a:pPr/>
              <a:t>78</a:t>
            </a:fld>
            <a:endParaRPr lang="zh-CN" altLang="en-US"/>
          </a:p>
        </p:txBody>
      </p:sp>
    </p:spTree>
    <p:extLst>
      <p:ext uri="{BB962C8B-B14F-4D97-AF65-F5344CB8AC3E}">
        <p14:creationId xmlns:p14="http://schemas.microsoft.com/office/powerpoint/2010/main" val="1602529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总是一个进程竞争得到</a:t>
            </a:r>
            <a:r>
              <a:rPr lang="en-US" altLang="zh-CN" dirty="0"/>
              <a:t>lock</a:t>
            </a:r>
            <a:r>
              <a:rPr lang="zh-CN" altLang="en-US" dirty="0"/>
              <a:t>，进行不停的执行</a:t>
            </a:r>
          </a:p>
        </p:txBody>
      </p:sp>
      <p:sp>
        <p:nvSpPr>
          <p:cNvPr id="4" name="灯片编号占位符 3"/>
          <p:cNvSpPr>
            <a:spLocks noGrp="1"/>
          </p:cNvSpPr>
          <p:nvPr>
            <p:ph type="sldNum" sz="quarter" idx="10"/>
          </p:nvPr>
        </p:nvSpPr>
        <p:spPr/>
        <p:txBody>
          <a:bodyPr/>
          <a:lstStyle/>
          <a:p>
            <a:pPr>
              <a:defRPr/>
            </a:pPr>
            <a:fld id="{BFC84C94-E581-4C14-8756-D2633BCF06F1}" type="slidenum">
              <a:rPr lang="zh-CN" altLang="en-US" smtClean="0"/>
              <a:pPr>
                <a:defRPr/>
              </a:pPr>
              <a:t>79</a:t>
            </a:fld>
            <a:endParaRPr lang="zh-CN" altLang="en-US"/>
          </a:p>
        </p:txBody>
      </p:sp>
    </p:spTree>
    <p:extLst>
      <p:ext uri="{BB962C8B-B14F-4D97-AF65-F5344CB8AC3E}">
        <p14:creationId xmlns:p14="http://schemas.microsoft.com/office/powerpoint/2010/main" val="2469230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739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哪个进程能进入临界区执行，不应该根据上一个在临界区中的进程决定，而应由操作系统控制，这种控制绝不是轮流执行</a:t>
            </a:r>
          </a:p>
        </p:txBody>
      </p:sp>
      <p:sp>
        <p:nvSpPr>
          <p:cNvPr id="18739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5F68E41-A369-47F5-890D-3B7AFF1D3A4D}" type="slidenum">
              <a:rPr lang="zh-CN" altLang="en-US" smtClean="0"/>
              <a:pPr/>
              <a:t>80</a:t>
            </a:fld>
            <a:endParaRPr lang="zh-CN" altLang="en-US"/>
          </a:p>
        </p:txBody>
      </p:sp>
    </p:spTree>
    <p:extLst>
      <p:ext uri="{BB962C8B-B14F-4D97-AF65-F5344CB8AC3E}">
        <p14:creationId xmlns:p14="http://schemas.microsoft.com/office/powerpoint/2010/main" val="1582393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841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842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33A1AF9-67EB-4868-9BFB-900BCD5E66B2}" type="slidenum">
              <a:rPr lang="zh-CN" altLang="en-US" smtClean="0"/>
              <a:pPr/>
              <a:t>91</a:t>
            </a:fld>
            <a:endParaRPr lang="zh-CN" altLang="en-US"/>
          </a:p>
        </p:txBody>
      </p:sp>
    </p:spTree>
    <p:extLst>
      <p:ext uri="{BB962C8B-B14F-4D97-AF65-F5344CB8AC3E}">
        <p14:creationId xmlns:p14="http://schemas.microsoft.com/office/powerpoint/2010/main" val="2063306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944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944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2BB0BB7-F1C0-44D0-97F9-7B0D2BE56019}" type="slidenum">
              <a:rPr lang="zh-CN" altLang="en-US" smtClean="0"/>
              <a:pPr/>
              <a:t>94</a:t>
            </a:fld>
            <a:endParaRPr lang="zh-CN" altLang="en-US"/>
          </a:p>
        </p:txBody>
      </p:sp>
    </p:spTree>
    <p:extLst>
      <p:ext uri="{BB962C8B-B14F-4D97-AF65-F5344CB8AC3E}">
        <p14:creationId xmlns:p14="http://schemas.microsoft.com/office/powerpoint/2010/main" val="225113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70000" lnSpcReduction="20000"/>
          </a:bodyPr>
          <a:lstStyle/>
          <a:p>
            <a:pPr>
              <a:defRPr/>
            </a:pPr>
            <a:r>
              <a:rPr lang="zh-CN" altLang="en-US" b="1" dirty="0"/>
              <a:t>进程切换</a:t>
            </a:r>
          </a:p>
          <a:p>
            <a:pPr>
              <a:defRPr/>
            </a:pPr>
            <a:r>
              <a:rPr lang="zh-CN" altLang="en-US" dirty="0"/>
              <a:t>　　进行进程切换就是从正在运行的进程中收回处理器，然后再使待运行进程来占用处理器。这里所说的从某个进程收回处理器，实质上就是把进程存放在处理器的寄存器中的中间数据找个地方存起来，从而把处理器的寄存器腾出来让其他进程使用。那么被中止运行进程的中间数据存在何处好呢？当然这个地方应该是进程的私有堆栈。 </a:t>
            </a:r>
          </a:p>
          <a:p>
            <a:pPr>
              <a:defRPr/>
            </a:pPr>
            <a:r>
              <a:rPr lang="zh-CN" altLang="en-US" dirty="0"/>
              <a:t>　　让进程来占用处理器，实质上是把某个进程存放在私有堆栈中寄存器的数据（前一次本进程被中止时的中间数据）再恢复到处理器的寄存器中去，并把待运行进程的断点送入处理器的程序指针</a:t>
            </a:r>
            <a:r>
              <a:rPr lang="en-US" altLang="zh-CN" dirty="0"/>
              <a:t>PC</a:t>
            </a:r>
            <a:r>
              <a:rPr lang="zh-CN" altLang="en-US" dirty="0"/>
              <a:t>，于是待运行进程就开始被处理器运行了，也就是这个进程已经占有处理器的使用权了。 </a:t>
            </a:r>
          </a:p>
          <a:p>
            <a:pPr>
              <a:defRPr/>
            </a:pPr>
            <a:r>
              <a:rPr lang="zh-CN" altLang="en-US" dirty="0"/>
              <a:t>　　这就像多个同学要分时使用同一张课桌一样，要收回正在使用课桌同学的课桌使用权，实质上就是让他把属于他的东西拿走；而赋予某个同学课桌使用权，只不过就是让他把他的东西放到课桌上罢了。 </a:t>
            </a:r>
          </a:p>
          <a:p>
            <a:pPr>
              <a:defRPr/>
            </a:pPr>
            <a:r>
              <a:rPr lang="zh-CN" altLang="en-US" dirty="0"/>
              <a:t>　　在切换时，一个进程存储在处理器各寄存器中的中间数据叫做进程的上下文，所以进程的切换实质上就是被中止运行进程与待运行进程上下文的切换。在进程未占用处理器时，进程的上下文是存储在进程的私有堆栈中的。 </a:t>
            </a:r>
          </a:p>
          <a:p>
            <a:pPr>
              <a:defRPr/>
            </a:pPr>
            <a:r>
              <a:rPr lang="zh-CN" altLang="en-US" dirty="0"/>
              <a:t>　　从上面的叙述可知，调度器进程切换的代码应有如下功能： </a:t>
            </a:r>
          </a:p>
          <a:p>
            <a:pPr>
              <a:defRPr/>
            </a:pPr>
            <a:r>
              <a:rPr lang="zh-CN" altLang="en-US" dirty="0"/>
              <a:t>　　●保存处理器</a:t>
            </a:r>
            <a:r>
              <a:rPr lang="en-US" altLang="zh-CN" dirty="0"/>
              <a:t>PC</a:t>
            </a:r>
            <a:r>
              <a:rPr lang="zh-CN" altLang="en-US" dirty="0"/>
              <a:t>寄存器的值到被中止进程的私有堆栈； </a:t>
            </a:r>
          </a:p>
          <a:p>
            <a:pPr>
              <a:defRPr/>
            </a:pPr>
            <a:r>
              <a:rPr lang="zh-CN" altLang="en-US" dirty="0"/>
              <a:t>　　●保存处理器</a:t>
            </a:r>
            <a:r>
              <a:rPr lang="en-US" altLang="zh-CN" dirty="0"/>
              <a:t>PSW</a:t>
            </a:r>
            <a:r>
              <a:rPr lang="zh-CN" altLang="en-US" dirty="0"/>
              <a:t>寄存器的值到被中止进程的私有堆栈； </a:t>
            </a:r>
          </a:p>
          <a:p>
            <a:pPr>
              <a:defRPr/>
            </a:pPr>
            <a:r>
              <a:rPr lang="zh-CN" altLang="en-US" dirty="0"/>
              <a:t>　　●保存处理器</a:t>
            </a:r>
            <a:r>
              <a:rPr lang="en-US" altLang="zh-CN" dirty="0"/>
              <a:t>SP</a:t>
            </a:r>
            <a:r>
              <a:rPr lang="zh-CN" altLang="en-US" dirty="0"/>
              <a:t>寄存器的值到被中止进程的进程控制块； </a:t>
            </a:r>
          </a:p>
          <a:p>
            <a:pPr>
              <a:defRPr/>
            </a:pPr>
            <a:r>
              <a:rPr lang="zh-CN" altLang="en-US" dirty="0"/>
              <a:t>　　●保存处理器其他寄存器的值到被中止进程的私有堆栈； </a:t>
            </a:r>
          </a:p>
          <a:p>
            <a:pPr>
              <a:defRPr/>
            </a:pPr>
            <a:r>
              <a:rPr lang="zh-CN" altLang="en-US" dirty="0"/>
              <a:t>　　●自待运行进程的进程控制块取</a:t>
            </a:r>
            <a:r>
              <a:rPr lang="en-US" altLang="zh-CN" dirty="0"/>
              <a:t>SP</a:t>
            </a:r>
            <a:r>
              <a:rPr lang="zh-CN" altLang="en-US" dirty="0"/>
              <a:t>值并存入处理器的寄存器</a:t>
            </a:r>
            <a:r>
              <a:rPr lang="en-US" altLang="zh-CN" dirty="0"/>
              <a:t>SP</a:t>
            </a:r>
            <a:r>
              <a:rPr lang="zh-CN" altLang="en-US" dirty="0"/>
              <a:t>； </a:t>
            </a:r>
          </a:p>
          <a:p>
            <a:pPr>
              <a:defRPr/>
            </a:pPr>
            <a:r>
              <a:rPr lang="zh-CN" altLang="en-US" dirty="0"/>
              <a:t>　　●自待运行进程的私有堆栈恢复处理器各寄存器的值； </a:t>
            </a:r>
          </a:p>
          <a:p>
            <a:pPr>
              <a:defRPr/>
            </a:pPr>
            <a:r>
              <a:rPr lang="zh-CN" altLang="en-US" dirty="0"/>
              <a:t>　　●自待运行进程的私有堆栈中弹出</a:t>
            </a:r>
            <a:r>
              <a:rPr lang="en-US" altLang="zh-CN" dirty="0"/>
              <a:t>PSW</a:t>
            </a:r>
            <a:r>
              <a:rPr lang="zh-CN" altLang="en-US" dirty="0"/>
              <a:t>值并送入处理器的</a:t>
            </a:r>
            <a:r>
              <a:rPr lang="en-US" altLang="zh-CN" dirty="0"/>
              <a:t>PSW</a:t>
            </a:r>
            <a:r>
              <a:rPr lang="zh-CN" altLang="en-US" dirty="0"/>
              <a:t>； </a:t>
            </a:r>
          </a:p>
          <a:p>
            <a:pPr>
              <a:defRPr/>
            </a:pPr>
            <a:r>
              <a:rPr lang="zh-CN" altLang="en-US" dirty="0"/>
              <a:t>　　●自待运行进程的私有堆栈中弹出</a:t>
            </a:r>
            <a:r>
              <a:rPr lang="en-US" altLang="zh-CN" dirty="0"/>
              <a:t>PC</a:t>
            </a:r>
            <a:r>
              <a:rPr lang="zh-CN" altLang="en-US" dirty="0"/>
              <a:t>值并送入处理器的</a:t>
            </a:r>
            <a:r>
              <a:rPr lang="en-US" altLang="zh-CN" dirty="0"/>
              <a:t>PC</a:t>
            </a:r>
            <a:r>
              <a:rPr lang="zh-CN" altLang="en-US" dirty="0"/>
              <a:t>。 </a:t>
            </a:r>
          </a:p>
          <a:p>
            <a:pPr>
              <a:defRPr/>
            </a:pPr>
            <a:r>
              <a:rPr lang="zh-CN" altLang="en-US" dirty="0"/>
              <a:t>　　显然，进程的切换可以用中断技术来实现，即当调度器获得了待运行进程的控制块之后，应立即用软中断指令来中止当前进程的运行，并保存当前进程的</a:t>
            </a:r>
            <a:r>
              <a:rPr lang="en-US" altLang="zh-CN" dirty="0"/>
              <a:t>PC</a:t>
            </a:r>
            <a:r>
              <a:rPr lang="zh-CN" altLang="en-US" dirty="0"/>
              <a:t>值和</a:t>
            </a:r>
            <a:r>
              <a:rPr lang="en-US" altLang="zh-CN" dirty="0"/>
              <a:t>PSW</a:t>
            </a:r>
            <a:r>
              <a:rPr lang="zh-CN" altLang="en-US" dirty="0"/>
              <a:t>值。其后，使用压栈指令把处理器其他寄存器的值压入进程私有堆栈。接下来，就从待运行进程的进程控 制块中取出私有堆栈指针的值并存入处理器的寄存器</a:t>
            </a:r>
            <a:r>
              <a:rPr lang="en-US" altLang="zh-CN" dirty="0"/>
              <a:t>SP</a:t>
            </a:r>
            <a:r>
              <a:rPr lang="zh-CN" altLang="en-US" dirty="0"/>
              <a:t>，至此</a:t>
            </a:r>
            <a:r>
              <a:rPr lang="en-US" altLang="zh-CN" dirty="0"/>
              <a:t>SP</a:t>
            </a:r>
            <a:r>
              <a:rPr lang="zh-CN" altLang="en-US" dirty="0"/>
              <a:t>就指向了待运行进程的私有堆栈，于是下面就自待运行进程的私有堆栈中弹出上下文进人处理器。最后，利用中断返回指令来实现自待运行进程的私有堆栈中弹出</a:t>
            </a:r>
            <a:r>
              <a:rPr lang="en-US" altLang="zh-CN" dirty="0"/>
              <a:t>PSW</a:t>
            </a:r>
            <a:r>
              <a:rPr lang="zh-CN" altLang="en-US" dirty="0"/>
              <a:t>值和自待运行进程的私有堆栈中弹出</a:t>
            </a:r>
            <a:r>
              <a:rPr lang="en-US" altLang="zh-CN" dirty="0"/>
              <a:t>PC</a:t>
            </a:r>
            <a:r>
              <a:rPr lang="zh-CN" altLang="en-US" dirty="0"/>
              <a:t>值的功能。 </a:t>
            </a:r>
          </a:p>
          <a:p>
            <a:pPr>
              <a:defRPr/>
            </a:pPr>
            <a:r>
              <a:rPr lang="zh-CN" altLang="en-US" dirty="0"/>
              <a:t>　　这是一个完整的软中断处理过程，只不过在保护现场和恢复现场工作中，保护的是被中止运行进程的现场，恢复的是待运行进程的现场，这一切都依赖于堆栈指针的切换。 </a:t>
            </a:r>
          </a:p>
          <a:p>
            <a:pPr>
              <a:defRPr/>
            </a:pPr>
            <a:r>
              <a:rPr lang="zh-CN" altLang="en-US" dirty="0"/>
              <a:t>　　进程切换时，被中止进程保护断点和待运行进程保护断点的示意图如图所示。</a:t>
            </a:r>
          </a:p>
          <a:p>
            <a:pPr>
              <a:defRPr/>
            </a:pPr>
            <a:endParaRPr lang="zh-CN" altLang="en-US" dirty="0"/>
          </a:p>
        </p:txBody>
      </p:sp>
      <p:sp>
        <p:nvSpPr>
          <p:cNvPr id="19046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D2CC51-B9AD-458F-A542-2803513E0DE0}" type="slidenum">
              <a:rPr lang="zh-CN" altLang="en-US" smtClean="0"/>
              <a:pPr/>
              <a:t>146</a:t>
            </a:fld>
            <a:endParaRPr lang="zh-CN" altLang="en-US"/>
          </a:p>
        </p:txBody>
      </p:sp>
    </p:spTree>
    <p:extLst>
      <p:ext uri="{BB962C8B-B14F-4D97-AF65-F5344CB8AC3E}">
        <p14:creationId xmlns:p14="http://schemas.microsoft.com/office/powerpoint/2010/main" val="1418820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70000" lnSpcReduction="20000"/>
          </a:bodyPr>
          <a:lstStyle/>
          <a:p>
            <a:pPr>
              <a:defRPr/>
            </a:pPr>
            <a:r>
              <a:rPr lang="zh-CN" altLang="en-US" b="1" dirty="0"/>
              <a:t>进程切换</a:t>
            </a:r>
          </a:p>
          <a:p>
            <a:pPr>
              <a:defRPr/>
            </a:pPr>
            <a:r>
              <a:rPr lang="zh-CN" altLang="en-US" dirty="0"/>
              <a:t>　　进行进程切换就是从正在运行的进程中收回处理器，然后再使待运行进程来占用处理器。这里所说的从某个进程收回处理器，实质上就是把进程存放在处理器的寄存器中的中间数据找个地方存起来，从而把处理器的寄存器腾出来让其他进程使用。那么被中止运行进程的中间数据存在何处好呢？当然这个地方应该是进程的私有堆栈。 </a:t>
            </a:r>
          </a:p>
          <a:p>
            <a:pPr>
              <a:defRPr/>
            </a:pPr>
            <a:r>
              <a:rPr lang="zh-CN" altLang="en-US" dirty="0"/>
              <a:t>　　让进程来占用处理器，实质上是把某个进程存放在私有堆栈中寄存器的数据（前一次本进程被中止时的中间数据）再恢复到处理器的寄存器中去，并把待运行进程的断点送入处理器的程序指针</a:t>
            </a:r>
            <a:r>
              <a:rPr lang="en-US" altLang="zh-CN" dirty="0"/>
              <a:t>PC</a:t>
            </a:r>
            <a:r>
              <a:rPr lang="zh-CN" altLang="en-US" dirty="0"/>
              <a:t>，于是待运行进程就开始被处理器运行了，也就是这个进程已经占有处理器的使用权了。 </a:t>
            </a:r>
          </a:p>
          <a:p>
            <a:pPr>
              <a:defRPr/>
            </a:pPr>
            <a:r>
              <a:rPr lang="zh-CN" altLang="en-US" dirty="0"/>
              <a:t>　　这就像多个同学要分时使用同一张课桌一样，要收回正在使用课桌同学的课桌使用权，实质上就是让他把属于他的东西拿走；而赋予某个同学课桌使用权，只不过就是让他把他的东西放到课桌上罢了。 </a:t>
            </a:r>
          </a:p>
          <a:p>
            <a:pPr>
              <a:defRPr/>
            </a:pPr>
            <a:r>
              <a:rPr lang="zh-CN" altLang="en-US" dirty="0"/>
              <a:t>　　在切换时，一个进程存储在处理器各寄存器中的中间数据叫做进程的上下文，所以进程的切换实质上就是被中止运行进程与待运行进程上下文的切换。在进程未占用处理器时，进程的上下文是存储在进程的私有堆栈中的。 </a:t>
            </a:r>
          </a:p>
          <a:p>
            <a:pPr>
              <a:defRPr/>
            </a:pPr>
            <a:r>
              <a:rPr lang="zh-CN" altLang="en-US" dirty="0"/>
              <a:t>　　从上面的叙述可知，调度器进程切换的代码应有如下功能： </a:t>
            </a:r>
          </a:p>
          <a:p>
            <a:pPr>
              <a:defRPr/>
            </a:pPr>
            <a:r>
              <a:rPr lang="zh-CN" altLang="en-US" dirty="0"/>
              <a:t>　　●保存处理器</a:t>
            </a:r>
            <a:r>
              <a:rPr lang="en-US" altLang="zh-CN" dirty="0"/>
              <a:t>PC</a:t>
            </a:r>
            <a:r>
              <a:rPr lang="zh-CN" altLang="en-US" dirty="0"/>
              <a:t>寄存器的值到被中止进程的私有堆栈； </a:t>
            </a:r>
          </a:p>
          <a:p>
            <a:pPr>
              <a:defRPr/>
            </a:pPr>
            <a:r>
              <a:rPr lang="zh-CN" altLang="en-US" dirty="0"/>
              <a:t>　　●保存处理器</a:t>
            </a:r>
            <a:r>
              <a:rPr lang="en-US" altLang="zh-CN" dirty="0"/>
              <a:t>PSW</a:t>
            </a:r>
            <a:r>
              <a:rPr lang="zh-CN" altLang="en-US" dirty="0"/>
              <a:t>寄存器的值到被中止进程的私有堆栈； </a:t>
            </a:r>
          </a:p>
          <a:p>
            <a:pPr>
              <a:defRPr/>
            </a:pPr>
            <a:r>
              <a:rPr lang="zh-CN" altLang="en-US" dirty="0"/>
              <a:t>　　●保存处理器其他寄存器的值到被中止进程的私有堆栈； </a:t>
            </a:r>
          </a:p>
          <a:p>
            <a:pPr>
              <a:defRPr/>
            </a:pPr>
            <a:r>
              <a:rPr lang="zh-CN" altLang="en-US" dirty="0"/>
              <a:t>　　●保存处理器</a:t>
            </a:r>
            <a:r>
              <a:rPr lang="en-US" altLang="zh-CN" dirty="0"/>
              <a:t>SP</a:t>
            </a:r>
            <a:r>
              <a:rPr lang="zh-CN" altLang="en-US" dirty="0"/>
              <a:t>寄存器的值到被中止进程的进程控制块；</a:t>
            </a:r>
          </a:p>
          <a:p>
            <a:pPr>
              <a:defRPr/>
            </a:pPr>
            <a:r>
              <a:rPr lang="zh-CN" altLang="en-US" dirty="0"/>
              <a:t>　　●自待运行进程的进程控制块取</a:t>
            </a:r>
            <a:r>
              <a:rPr lang="en-US" altLang="zh-CN" dirty="0"/>
              <a:t>SP</a:t>
            </a:r>
            <a:r>
              <a:rPr lang="zh-CN" altLang="en-US" dirty="0"/>
              <a:t>值并存入处理器的寄存器</a:t>
            </a:r>
            <a:r>
              <a:rPr lang="en-US" altLang="zh-CN" dirty="0"/>
              <a:t>SP</a:t>
            </a:r>
            <a:r>
              <a:rPr lang="zh-CN" altLang="en-US" dirty="0"/>
              <a:t>； </a:t>
            </a:r>
          </a:p>
          <a:p>
            <a:pPr>
              <a:defRPr/>
            </a:pPr>
            <a:r>
              <a:rPr lang="zh-CN" altLang="en-US" dirty="0"/>
              <a:t>　　●自待运行进程的私有堆栈恢复处理器各寄存器的值； </a:t>
            </a:r>
          </a:p>
          <a:p>
            <a:pPr>
              <a:defRPr/>
            </a:pPr>
            <a:r>
              <a:rPr lang="zh-CN" altLang="en-US" dirty="0"/>
              <a:t>　　●自待运行进程的私有堆栈中弹出</a:t>
            </a:r>
            <a:r>
              <a:rPr lang="en-US" altLang="zh-CN" dirty="0"/>
              <a:t>PSW</a:t>
            </a:r>
            <a:r>
              <a:rPr lang="zh-CN" altLang="en-US" dirty="0"/>
              <a:t>值并送入处理器的</a:t>
            </a:r>
            <a:r>
              <a:rPr lang="en-US" altLang="zh-CN" dirty="0"/>
              <a:t>PSW</a:t>
            </a:r>
            <a:r>
              <a:rPr lang="zh-CN" altLang="en-US" dirty="0"/>
              <a:t>； </a:t>
            </a:r>
          </a:p>
          <a:p>
            <a:pPr>
              <a:defRPr/>
            </a:pPr>
            <a:r>
              <a:rPr lang="zh-CN" altLang="en-US" dirty="0"/>
              <a:t>　　●自待运行进程的私有堆栈中弹出</a:t>
            </a:r>
            <a:r>
              <a:rPr lang="en-US" altLang="zh-CN" dirty="0"/>
              <a:t>PC</a:t>
            </a:r>
            <a:r>
              <a:rPr lang="zh-CN" altLang="en-US" dirty="0"/>
              <a:t>值并送入处理器的</a:t>
            </a:r>
            <a:r>
              <a:rPr lang="en-US" altLang="zh-CN" dirty="0"/>
              <a:t>PC</a:t>
            </a:r>
            <a:r>
              <a:rPr lang="zh-CN" altLang="en-US" dirty="0"/>
              <a:t>。 </a:t>
            </a:r>
          </a:p>
          <a:p>
            <a:pPr>
              <a:defRPr/>
            </a:pPr>
            <a:r>
              <a:rPr lang="zh-CN" altLang="en-US" dirty="0"/>
              <a:t>　　显然，进程的切换可以用中断技术来实现，即当调度器获得了待运行进程的控制块之后，应立即用软中断指令来中止当前进程的运行，并保存当前进程的</a:t>
            </a:r>
            <a:r>
              <a:rPr lang="en-US" altLang="zh-CN" dirty="0"/>
              <a:t>PC</a:t>
            </a:r>
            <a:r>
              <a:rPr lang="zh-CN" altLang="en-US" dirty="0"/>
              <a:t>值和</a:t>
            </a:r>
            <a:r>
              <a:rPr lang="en-US" altLang="zh-CN" dirty="0"/>
              <a:t>PSW</a:t>
            </a:r>
            <a:r>
              <a:rPr lang="zh-CN" altLang="en-US" dirty="0"/>
              <a:t>值。其后，使用压栈指令把处理器其他寄存器的值压入进程私有堆栈。接下来，就从待运行进程的进程控 制块中取出私有堆栈指针的值并存入处理器的寄存器</a:t>
            </a:r>
            <a:r>
              <a:rPr lang="en-US" altLang="zh-CN" dirty="0"/>
              <a:t>SP</a:t>
            </a:r>
            <a:r>
              <a:rPr lang="zh-CN" altLang="en-US" dirty="0"/>
              <a:t>，至此</a:t>
            </a:r>
            <a:r>
              <a:rPr lang="en-US" altLang="zh-CN" dirty="0"/>
              <a:t>SP</a:t>
            </a:r>
            <a:r>
              <a:rPr lang="zh-CN" altLang="en-US" dirty="0"/>
              <a:t>就指向了待运行进程的私有堆栈，于是下面就自待运行进程的私有堆栈中弹出上下文进人处理器。最后，利用中断返回指令来实现自待运行进程的私有堆栈中弹出</a:t>
            </a:r>
            <a:r>
              <a:rPr lang="en-US" altLang="zh-CN" dirty="0"/>
              <a:t>PSW</a:t>
            </a:r>
            <a:r>
              <a:rPr lang="zh-CN" altLang="en-US" dirty="0"/>
              <a:t>值和自待运行进程的私有堆栈中弹出</a:t>
            </a:r>
            <a:r>
              <a:rPr lang="en-US" altLang="zh-CN" dirty="0"/>
              <a:t>PC</a:t>
            </a:r>
            <a:r>
              <a:rPr lang="zh-CN" altLang="en-US" dirty="0"/>
              <a:t>值的功能。 </a:t>
            </a:r>
          </a:p>
          <a:p>
            <a:pPr>
              <a:defRPr/>
            </a:pPr>
            <a:r>
              <a:rPr lang="zh-CN" altLang="en-US" dirty="0"/>
              <a:t>　　这是一个完整的软中断处理过程，只不过在保护现场和恢复现场工作中，保护的是被中止运行进程的现场，恢复的是待运行进程的现场，这一切都依赖于堆栈指针的切换。 </a:t>
            </a:r>
          </a:p>
          <a:p>
            <a:pPr>
              <a:defRPr/>
            </a:pPr>
            <a:r>
              <a:rPr lang="zh-CN" altLang="en-US" dirty="0"/>
              <a:t>　　进程切换时，被中止进程保护断点和待运行进程保护断点的示意图如图所示。</a:t>
            </a:r>
          </a:p>
          <a:p>
            <a:pPr>
              <a:defRPr/>
            </a:pPr>
            <a:endParaRPr lang="zh-CN" altLang="en-US" dirty="0"/>
          </a:p>
        </p:txBody>
      </p:sp>
      <p:sp>
        <p:nvSpPr>
          <p:cNvPr id="19046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AD2CC51-B9AD-458F-A542-2803513E0DE0}" type="slidenum">
              <a:rPr lang="zh-CN" altLang="en-US" smtClean="0"/>
              <a:pPr/>
              <a:t>147</a:t>
            </a:fld>
            <a:endParaRPr lang="zh-CN" altLang="en-US"/>
          </a:p>
        </p:txBody>
      </p:sp>
    </p:spTree>
    <p:extLst>
      <p:ext uri="{BB962C8B-B14F-4D97-AF65-F5344CB8AC3E}">
        <p14:creationId xmlns:p14="http://schemas.microsoft.com/office/powerpoint/2010/main" val="1631564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149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149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4EFF432-72AA-4F0D-A56E-DB09907F72C0}" type="slidenum">
              <a:rPr lang="zh-CN" altLang="en-US" smtClean="0"/>
              <a:pPr/>
              <a:t>148</a:t>
            </a:fld>
            <a:endParaRPr lang="zh-CN" altLang="en-US"/>
          </a:p>
        </p:txBody>
      </p:sp>
    </p:spTree>
    <p:extLst>
      <p:ext uri="{BB962C8B-B14F-4D97-AF65-F5344CB8AC3E}">
        <p14:creationId xmlns:p14="http://schemas.microsoft.com/office/powerpoint/2010/main" val="2536383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eaLnBrk="1" fontAlgn="auto" hangingPunct="1">
              <a:spcBef>
                <a:spcPts val="0"/>
              </a:spcBef>
              <a:spcAft>
                <a:spcPts val="0"/>
              </a:spcAft>
              <a:defRPr/>
            </a:pPr>
            <a:r>
              <a:rPr lang="en-US" altLang="zh-CN" dirty="0" err="1"/>
              <a:t>mov</a:t>
            </a:r>
            <a:r>
              <a:rPr lang="en-US" altLang="zh-CN" dirty="0"/>
              <a:t> ax, 0040h ;</a:t>
            </a:r>
            <a:r>
              <a:rPr lang="zh-CN" altLang="en-US" dirty="0"/>
              <a:t>键盘缓冲区段地址</a:t>
            </a:r>
            <a:endParaRPr lang="en-US" altLang="zh-CN" dirty="0"/>
          </a:p>
          <a:p>
            <a:pPr eaLnBrk="1" fontAlgn="auto" hangingPunct="1">
              <a:spcBef>
                <a:spcPts val="0"/>
              </a:spcBef>
              <a:spcAft>
                <a:spcPts val="0"/>
              </a:spcAft>
              <a:defRPr/>
            </a:pPr>
            <a:r>
              <a:rPr lang="en-US" altLang="zh-CN" dirty="0" err="1"/>
              <a:t>mov</a:t>
            </a:r>
            <a:r>
              <a:rPr lang="en-US" altLang="zh-CN" dirty="0"/>
              <a:t> </a:t>
            </a:r>
            <a:r>
              <a:rPr lang="en-US" altLang="zh-CN" dirty="0" err="1"/>
              <a:t>ds</a:t>
            </a:r>
            <a:r>
              <a:rPr lang="en-US" altLang="zh-CN" dirty="0"/>
              <a:t>, ax ; </a:t>
            </a:r>
            <a:r>
              <a:rPr lang="zh-CN" altLang="en-US" dirty="0"/>
              <a:t>送入</a:t>
            </a:r>
            <a:r>
              <a:rPr lang="en-US" altLang="zh-CN" dirty="0" err="1"/>
              <a:t>ds</a:t>
            </a:r>
            <a:endParaRPr lang="en-US" altLang="zh-CN" dirty="0"/>
          </a:p>
          <a:p>
            <a:pPr eaLnBrk="1" fontAlgn="auto" hangingPunct="1">
              <a:spcBef>
                <a:spcPts val="0"/>
              </a:spcBef>
              <a:spcAft>
                <a:spcPts val="0"/>
              </a:spcAft>
              <a:defRPr/>
            </a:pPr>
            <a:r>
              <a:rPr lang="en-US" altLang="zh-CN" dirty="0"/>
              <a:t>test [0314], 24 ; TEST</a:t>
            </a:r>
            <a:r>
              <a:rPr lang="zh-CN" altLang="en-US" dirty="0"/>
              <a:t>指令和</a:t>
            </a:r>
            <a:r>
              <a:rPr lang="en-US" altLang="zh-CN" dirty="0"/>
              <a:t>AND</a:t>
            </a:r>
            <a:r>
              <a:rPr lang="zh-CN" altLang="en-US" dirty="0"/>
              <a:t>指令差不多，只是</a:t>
            </a:r>
            <a:r>
              <a:rPr lang="en-US" altLang="zh-CN" dirty="0"/>
              <a:t>AND</a:t>
            </a:r>
            <a:r>
              <a:rPr lang="zh-CN" altLang="en-US" dirty="0"/>
              <a:t>指令执行后会把结果送到目的操作数，而</a:t>
            </a:r>
            <a:r>
              <a:rPr lang="en-US" altLang="zh-CN" dirty="0"/>
              <a:t>TEST</a:t>
            </a:r>
            <a:r>
              <a:rPr lang="zh-CN" altLang="en-US" dirty="0"/>
              <a:t>却不会，只是影响标志位，如</a:t>
            </a:r>
            <a:r>
              <a:rPr lang="en-US" altLang="zh-CN" dirty="0"/>
              <a:t>ZF</a:t>
            </a:r>
          </a:p>
          <a:p>
            <a:pPr eaLnBrk="1" fontAlgn="auto" hangingPunct="1">
              <a:spcBef>
                <a:spcPts val="0"/>
              </a:spcBef>
              <a:spcAft>
                <a:spcPts val="0"/>
              </a:spcAft>
              <a:defRPr/>
            </a:pPr>
            <a:r>
              <a:rPr lang="en-US" altLang="zh-CN" dirty="0" err="1"/>
              <a:t>jnz</a:t>
            </a:r>
            <a:r>
              <a:rPr lang="zh-CN" altLang="en-US" dirty="0"/>
              <a:t>就是</a:t>
            </a:r>
            <a:r>
              <a:rPr lang="en-US" altLang="zh-CN" dirty="0" err="1"/>
              <a:t>zf</a:t>
            </a:r>
            <a:r>
              <a:rPr lang="zh-CN" altLang="en-US" dirty="0"/>
              <a:t>标志不为</a:t>
            </a:r>
            <a:r>
              <a:rPr lang="en-US" altLang="zh-CN" dirty="0"/>
              <a:t>1</a:t>
            </a:r>
            <a:r>
              <a:rPr lang="zh-CN" altLang="en-US" dirty="0"/>
              <a:t>转移</a:t>
            </a:r>
            <a:endParaRPr lang="en-US" altLang="zh-CN" dirty="0"/>
          </a:p>
          <a:p>
            <a:pPr eaLnBrk="1" fontAlgn="auto" hangingPunct="1">
              <a:spcBef>
                <a:spcPts val="0"/>
              </a:spcBef>
              <a:spcAft>
                <a:spcPts val="0"/>
              </a:spcAft>
              <a:defRPr/>
            </a:pPr>
            <a:r>
              <a:rPr lang="en-US" altLang="zh-CN" dirty="0" err="1"/>
              <a:t>int</a:t>
            </a:r>
            <a:r>
              <a:rPr lang="en-US" altLang="zh-CN" dirty="0"/>
              <a:t> 21H</a:t>
            </a:r>
            <a:r>
              <a:rPr lang="zh-CN" altLang="en-US" dirty="0"/>
              <a:t>，是</a:t>
            </a:r>
            <a:r>
              <a:rPr lang="en-US" altLang="zh-CN" dirty="0"/>
              <a:t>dos</a:t>
            </a:r>
            <a:r>
              <a:rPr lang="zh-CN" altLang="en-US" dirty="0"/>
              <a:t>提供的可以调用的实现不同功能的函数</a:t>
            </a:r>
            <a:endParaRPr lang="en-US" altLang="zh-CN" dirty="0"/>
          </a:p>
          <a:p>
            <a:pPr eaLnBrk="1" fontAlgn="auto" hangingPunct="1">
              <a:spcBef>
                <a:spcPts val="0"/>
              </a:spcBef>
              <a:spcAft>
                <a:spcPts val="0"/>
              </a:spcAft>
              <a:defRPr/>
            </a:pPr>
            <a:r>
              <a:rPr lang="en-US" altLang="zh-CN" dirty="0"/>
              <a:t>09 </a:t>
            </a:r>
            <a:r>
              <a:rPr lang="zh-CN" altLang="en-US" dirty="0"/>
              <a:t>显示字符串，</a:t>
            </a:r>
            <a:r>
              <a:rPr lang="en-US" altLang="zh-CN" dirty="0"/>
              <a:t>DS:DX=</a:t>
            </a:r>
            <a:r>
              <a:rPr lang="zh-CN" altLang="en-US" dirty="0"/>
              <a:t>串地址，</a:t>
            </a:r>
            <a:r>
              <a:rPr lang="en-US" altLang="zh-CN" dirty="0"/>
              <a:t>‘$’</a:t>
            </a:r>
            <a:r>
              <a:rPr lang="zh-CN" altLang="en-US" dirty="0"/>
              <a:t>结束字符串</a:t>
            </a:r>
          </a:p>
        </p:txBody>
      </p:sp>
      <p:sp>
        <p:nvSpPr>
          <p:cNvPr id="17101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1BA366D-BAD2-4060-A33A-4E7764069917}" type="slidenum">
              <a:rPr lang="zh-CN" altLang="en-US" smtClean="0"/>
              <a:pPr/>
              <a:t>10</a:t>
            </a:fld>
            <a:endParaRPr lang="zh-CN" altLang="en-US"/>
          </a:p>
        </p:txBody>
      </p:sp>
    </p:spTree>
    <p:extLst>
      <p:ext uri="{BB962C8B-B14F-4D97-AF65-F5344CB8AC3E}">
        <p14:creationId xmlns:p14="http://schemas.microsoft.com/office/powerpoint/2010/main" val="272129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BFC84C94-E581-4C14-8756-D2633BCF06F1}" type="slidenum">
              <a:rPr lang="zh-CN" altLang="en-US" smtClean="0"/>
              <a:pPr>
                <a:defRPr/>
              </a:pPr>
              <a:t>11</a:t>
            </a:fld>
            <a:endParaRPr lang="zh-CN" altLang="en-US"/>
          </a:p>
        </p:txBody>
      </p:sp>
    </p:spTree>
    <p:extLst>
      <p:ext uri="{BB962C8B-B14F-4D97-AF65-F5344CB8AC3E}">
        <p14:creationId xmlns:p14="http://schemas.microsoft.com/office/powerpoint/2010/main" val="4205944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FC84C94-E581-4C14-8756-D2633BCF06F1}" type="slidenum">
              <a:rPr lang="zh-CN" altLang="en-US" smtClean="0"/>
              <a:pPr>
                <a:defRPr/>
              </a:pPr>
              <a:t>16</a:t>
            </a:fld>
            <a:endParaRPr lang="zh-CN" altLang="en-US"/>
          </a:p>
        </p:txBody>
      </p:sp>
    </p:spTree>
    <p:extLst>
      <p:ext uri="{BB962C8B-B14F-4D97-AF65-F5344CB8AC3E}">
        <p14:creationId xmlns:p14="http://schemas.microsoft.com/office/powerpoint/2010/main" val="132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2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栈是从高地址向低地址延伸的。每个函数的每次调用，都有它自己独立的一个栈帧，这个栈帧中维持着所需要的各种信息。寄存器</a:t>
            </a:r>
            <a:r>
              <a:rPr lang="en-US" altLang="zh-CN" dirty="0" err="1"/>
              <a:t>ebp</a:t>
            </a:r>
            <a:r>
              <a:rPr lang="zh-CN" altLang="en-US" dirty="0"/>
              <a:t>指向当前的栈帧的底部（高地址），寄存器</a:t>
            </a:r>
            <a:r>
              <a:rPr lang="en-US" altLang="zh-CN" dirty="0" err="1"/>
              <a:t>esp</a:t>
            </a:r>
            <a:r>
              <a:rPr lang="zh-CN" altLang="en-US" dirty="0"/>
              <a:t>指向当前的栈帧的顶部（低地址）</a:t>
            </a:r>
          </a:p>
        </p:txBody>
      </p:sp>
      <p:sp>
        <p:nvSpPr>
          <p:cNvPr id="17203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A5401EB-30C2-42EC-B125-EF4E569F1980}" type="slidenum">
              <a:rPr lang="zh-CN" altLang="en-US" smtClean="0"/>
              <a:pPr/>
              <a:t>17</a:t>
            </a:fld>
            <a:endParaRPr lang="zh-CN" altLang="en-US"/>
          </a:p>
        </p:txBody>
      </p:sp>
    </p:spTree>
    <p:extLst>
      <p:ext uri="{BB962C8B-B14F-4D97-AF65-F5344CB8AC3E}">
        <p14:creationId xmlns:p14="http://schemas.microsoft.com/office/powerpoint/2010/main" val="1450471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a:solidFill>
                  <a:srgbClr val="2B166E"/>
                </a:solidFill>
                <a:ea typeface="+mn-ea"/>
              </a:rPr>
              <a:t>思考</a:t>
            </a:r>
            <a:r>
              <a:rPr kumimoji="1" lang="en-US" altLang="zh-CN" sz="1200" b="1" dirty="0">
                <a:solidFill>
                  <a:srgbClr val="2B166E"/>
                </a:solidFill>
                <a:ea typeface="+mn-ea"/>
              </a:rPr>
              <a:t>2~3</a:t>
            </a:r>
            <a:r>
              <a:rPr kumimoji="1" lang="zh-CN" altLang="en-US" sz="1200" b="1" dirty="0">
                <a:solidFill>
                  <a:srgbClr val="2B166E"/>
                </a:solidFill>
                <a:ea typeface="+mn-ea"/>
              </a:rPr>
              <a:t>分钟的时间！</a:t>
            </a:r>
          </a:p>
        </p:txBody>
      </p:sp>
      <p:sp>
        <p:nvSpPr>
          <p:cNvPr id="17306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58D75C2-7419-4790-8AC4-75CA63E89AD8}" type="slidenum">
              <a:rPr lang="zh-CN" altLang="en-US" smtClean="0"/>
              <a:pPr/>
              <a:t>30</a:t>
            </a:fld>
            <a:endParaRPr lang="zh-CN" altLang="en-US"/>
          </a:p>
        </p:txBody>
      </p:sp>
    </p:spTree>
    <p:extLst>
      <p:ext uri="{BB962C8B-B14F-4D97-AF65-F5344CB8AC3E}">
        <p14:creationId xmlns:p14="http://schemas.microsoft.com/office/powerpoint/2010/main" val="221881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08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请同学们自愿回答对程序</a:t>
            </a:r>
            <a:r>
              <a:rPr lang="en-US" altLang="zh-CN"/>
              <a:t>=</a:t>
            </a:r>
            <a:r>
              <a:rPr lang="zh-CN" altLang="en-US"/>
              <a:t>数据结构</a:t>
            </a:r>
            <a:r>
              <a:rPr lang="en-US" altLang="zh-CN"/>
              <a:t>+</a:t>
            </a:r>
            <a:r>
              <a:rPr lang="zh-CN" altLang="en-US"/>
              <a:t>算法的理解</a:t>
            </a:r>
          </a:p>
        </p:txBody>
      </p:sp>
      <p:sp>
        <p:nvSpPr>
          <p:cNvPr id="17408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667A1A00-240A-45CC-B5F9-6FAEF36A7B6D}" type="slidenum">
              <a:rPr lang="zh-CN" altLang="en-US" smtClean="0"/>
              <a:pPr/>
              <a:t>31</a:t>
            </a:fld>
            <a:endParaRPr lang="zh-CN" altLang="en-US"/>
          </a:p>
        </p:txBody>
      </p:sp>
    </p:spTree>
    <p:extLst>
      <p:ext uri="{BB962C8B-B14F-4D97-AF65-F5344CB8AC3E}">
        <p14:creationId xmlns:p14="http://schemas.microsoft.com/office/powerpoint/2010/main" val="227542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510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请同学们自愿回答！</a:t>
            </a:r>
          </a:p>
        </p:txBody>
      </p:sp>
      <p:sp>
        <p:nvSpPr>
          <p:cNvPr id="17510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992E037-64AF-492F-B219-CB3F6CD4ECD2}" type="slidenum">
              <a:rPr lang="zh-CN" altLang="en-US" smtClean="0"/>
              <a:pPr/>
              <a:t>32</a:t>
            </a:fld>
            <a:endParaRPr lang="zh-CN" altLang="en-US"/>
          </a:p>
        </p:txBody>
      </p:sp>
    </p:spTree>
    <p:extLst>
      <p:ext uri="{BB962C8B-B14F-4D97-AF65-F5344CB8AC3E}">
        <p14:creationId xmlns:p14="http://schemas.microsoft.com/office/powerpoint/2010/main" val="246383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27"/>
          <p:cNvSpPr>
            <a:spLocks noChangeArrowheads="1"/>
          </p:cNvSpPr>
          <p:nvPr/>
        </p:nvSpPr>
        <p:spPr bwMode="gray">
          <a:xfrm>
            <a:off x="0" y="0"/>
            <a:ext cx="9144000" cy="6858000"/>
          </a:xfrm>
          <a:prstGeom prst="rect">
            <a:avLst/>
          </a:prstGeom>
          <a:solidFill>
            <a:schemeClr val="hlink"/>
          </a:solidFill>
          <a:ln w="9525">
            <a:noFill/>
            <a:miter lim="800000"/>
            <a:headEnd/>
            <a:tailEnd/>
          </a:ln>
          <a:effectLst/>
        </p:spPr>
        <p:txBody>
          <a:bodyPr wrap="none" anchor="ctr"/>
          <a:lstStyle/>
          <a:p>
            <a:pPr>
              <a:defRPr/>
            </a:pPr>
            <a:endParaRPr lang="zh-CN" altLang="en-US">
              <a:ea typeface="宋体" pitchFamily="2" charset="-122"/>
            </a:endParaRPr>
          </a:p>
        </p:txBody>
      </p:sp>
      <p:sp>
        <p:nvSpPr>
          <p:cNvPr id="5" name="Oval 128"/>
          <p:cNvSpPr>
            <a:spLocks noChangeArrowheads="1"/>
          </p:cNvSpPr>
          <p:nvPr/>
        </p:nvSpPr>
        <p:spPr bwMode="gray">
          <a:xfrm>
            <a:off x="1022350" y="336550"/>
            <a:ext cx="7073900" cy="6184900"/>
          </a:xfrm>
          <a:prstGeom prst="ellipse">
            <a:avLst/>
          </a:prstGeom>
          <a:gradFill rotWithShape="1">
            <a:gsLst>
              <a:gs pos="0">
                <a:schemeClr val="folHlink"/>
              </a:gs>
              <a:gs pos="100000">
                <a:schemeClr val="hlink"/>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6" name="Rectangle 34"/>
          <p:cNvSpPr>
            <a:spLocks noChangeArrowheads="1"/>
          </p:cNvSpPr>
          <p:nvPr/>
        </p:nvSpPr>
        <p:spPr bwMode="gray">
          <a:xfrm>
            <a:off x="0" y="3783013"/>
            <a:ext cx="9144000" cy="1663700"/>
          </a:xfrm>
          <a:prstGeom prst="rect">
            <a:avLst/>
          </a:prstGeom>
          <a:gradFill rotWithShape="1">
            <a:gsLst>
              <a:gs pos="0">
                <a:schemeClr val="folHlink"/>
              </a:gs>
              <a:gs pos="100000">
                <a:schemeClr val="hlink"/>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7" name="Rectangle 35"/>
          <p:cNvSpPr>
            <a:spLocks noChangeArrowheads="1"/>
          </p:cNvSpPr>
          <p:nvPr/>
        </p:nvSpPr>
        <p:spPr bwMode="gray">
          <a:xfrm>
            <a:off x="0" y="5384800"/>
            <a:ext cx="9144000" cy="1460500"/>
          </a:xfrm>
          <a:prstGeom prst="rect">
            <a:avLst/>
          </a:prstGeom>
          <a:gradFill rotWithShape="1">
            <a:gsLst>
              <a:gs pos="0">
                <a:schemeClr val="hlink"/>
              </a:gs>
              <a:gs pos="100000">
                <a:schemeClr val="accent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 name="Oval 195"/>
          <p:cNvSpPr>
            <a:spLocks noChangeArrowheads="1"/>
          </p:cNvSpPr>
          <p:nvPr/>
        </p:nvSpPr>
        <p:spPr bwMode="gray">
          <a:xfrm>
            <a:off x="3225800" y="4775200"/>
            <a:ext cx="2663825" cy="508000"/>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pPr>
              <a:defRPr/>
            </a:pPr>
            <a:endParaRPr lang="zh-CN" altLang="en-US">
              <a:ea typeface="宋体" pitchFamily="2" charset="-122"/>
            </a:endParaRPr>
          </a:p>
        </p:txBody>
      </p:sp>
      <p:sp>
        <p:nvSpPr>
          <p:cNvPr id="9" name="AutoShape 212"/>
          <p:cNvSpPr>
            <a:spLocks noChangeArrowheads="1"/>
          </p:cNvSpPr>
          <p:nvPr/>
        </p:nvSpPr>
        <p:spPr bwMode="gray">
          <a:xfrm rot="20754832">
            <a:off x="1917700" y="3590925"/>
            <a:ext cx="5991225" cy="2282825"/>
          </a:xfrm>
          <a:custGeom>
            <a:avLst/>
            <a:gdLst>
              <a:gd name="G0" fmla="+- 663 0 0"/>
              <a:gd name="G1" fmla="+- 21600 0 663"/>
              <a:gd name="G2" fmla="+- 21600 0 66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63" y="10800"/>
                </a:moveTo>
                <a:cubicBezTo>
                  <a:pt x="663" y="16399"/>
                  <a:pt x="5201" y="20937"/>
                  <a:pt x="10800" y="20937"/>
                </a:cubicBezTo>
                <a:cubicBezTo>
                  <a:pt x="16399" y="20937"/>
                  <a:pt x="20937" y="16399"/>
                  <a:pt x="20937" y="10800"/>
                </a:cubicBezTo>
                <a:cubicBezTo>
                  <a:pt x="20937" y="5201"/>
                  <a:pt x="16399" y="663"/>
                  <a:pt x="10800" y="663"/>
                </a:cubicBezTo>
                <a:cubicBezTo>
                  <a:pt x="5201" y="663"/>
                  <a:pt x="663" y="5201"/>
                  <a:pt x="663" y="10800"/>
                </a:cubicBezTo>
                <a:close/>
              </a:path>
            </a:pathLst>
          </a:custGeom>
          <a:gradFill rotWithShape="1">
            <a:gsLst>
              <a:gs pos="0">
                <a:schemeClr val="hlink"/>
              </a:gs>
              <a:gs pos="50000">
                <a:schemeClr val="folHlink"/>
              </a:gs>
              <a:gs pos="100000">
                <a:schemeClr val="hlink"/>
              </a:gs>
            </a:gsLst>
            <a:lin ang="0" scaled="1"/>
          </a:gradFill>
          <a:ln w="19050">
            <a:noFill/>
            <a:prstDash val="sysDot"/>
            <a:round/>
            <a:headEnd/>
            <a:tailEnd/>
          </a:ln>
          <a:effectLst/>
        </p:spPr>
        <p:txBody>
          <a:bodyPr wrap="none" anchor="ctr"/>
          <a:lstStyle/>
          <a:p>
            <a:pPr>
              <a:defRPr/>
            </a:pPr>
            <a:endParaRPr lang="zh-CN" altLang="en-US"/>
          </a:p>
        </p:txBody>
      </p:sp>
      <p:sp>
        <p:nvSpPr>
          <p:cNvPr id="10" name="Oval 197"/>
          <p:cNvSpPr>
            <a:spLocks noChangeArrowheads="1"/>
          </p:cNvSpPr>
          <p:nvPr/>
        </p:nvSpPr>
        <p:spPr bwMode="gray">
          <a:xfrm>
            <a:off x="6604000" y="5181600"/>
            <a:ext cx="1714500" cy="381000"/>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pPr>
              <a:defRPr/>
            </a:pPr>
            <a:endParaRPr lang="zh-CN" altLang="en-US">
              <a:ea typeface="宋体" pitchFamily="2" charset="-122"/>
            </a:endParaRPr>
          </a:p>
        </p:txBody>
      </p:sp>
      <p:sp>
        <p:nvSpPr>
          <p:cNvPr id="11" name="Oval 198"/>
          <p:cNvSpPr>
            <a:spLocks noChangeArrowheads="1"/>
          </p:cNvSpPr>
          <p:nvPr/>
        </p:nvSpPr>
        <p:spPr bwMode="gray">
          <a:xfrm>
            <a:off x="990600" y="6324600"/>
            <a:ext cx="2051050" cy="444500"/>
          </a:xfrm>
          <a:prstGeom prst="ellipse">
            <a:avLst/>
          </a:prstGeom>
          <a:gradFill rotWithShape="1">
            <a:gsLst>
              <a:gs pos="0">
                <a:schemeClr val="accent2"/>
              </a:gs>
              <a:gs pos="50000">
                <a:schemeClr val="accent1"/>
              </a:gs>
              <a:gs pos="100000">
                <a:schemeClr val="accent2"/>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nvGrpSpPr>
          <p:cNvPr id="12" name="Group 214"/>
          <p:cNvGrpSpPr>
            <a:grpSpLocks/>
          </p:cNvGrpSpPr>
          <p:nvPr/>
        </p:nvGrpSpPr>
        <p:grpSpPr bwMode="auto">
          <a:xfrm>
            <a:off x="0" y="5397500"/>
            <a:ext cx="9144000" cy="1435100"/>
            <a:chOff x="0" y="3400"/>
            <a:chExt cx="5760" cy="904"/>
          </a:xfrm>
        </p:grpSpPr>
        <p:sp>
          <p:nvSpPr>
            <p:cNvPr id="13" name="Line 37"/>
            <p:cNvSpPr>
              <a:spLocks noChangeShapeType="1"/>
            </p:cNvSpPr>
            <p:nvPr/>
          </p:nvSpPr>
          <p:spPr bwMode="gray">
            <a:xfrm>
              <a:off x="0" y="4216"/>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14" name="Line 38"/>
            <p:cNvSpPr>
              <a:spLocks noChangeShapeType="1"/>
            </p:cNvSpPr>
            <p:nvPr/>
          </p:nvSpPr>
          <p:spPr bwMode="gray">
            <a:xfrm>
              <a:off x="0" y="4136"/>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15" name="Line 39"/>
            <p:cNvSpPr>
              <a:spLocks noChangeShapeType="1"/>
            </p:cNvSpPr>
            <p:nvPr/>
          </p:nvSpPr>
          <p:spPr bwMode="gray">
            <a:xfrm>
              <a:off x="0" y="4064"/>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16" name="Line 40"/>
            <p:cNvSpPr>
              <a:spLocks noChangeShapeType="1"/>
            </p:cNvSpPr>
            <p:nvPr/>
          </p:nvSpPr>
          <p:spPr bwMode="gray">
            <a:xfrm>
              <a:off x="0" y="3992"/>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17" name="Line 41"/>
            <p:cNvSpPr>
              <a:spLocks noChangeShapeType="1"/>
            </p:cNvSpPr>
            <p:nvPr/>
          </p:nvSpPr>
          <p:spPr bwMode="gray">
            <a:xfrm>
              <a:off x="0" y="3920"/>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18" name="Line 42"/>
            <p:cNvSpPr>
              <a:spLocks noChangeShapeType="1"/>
            </p:cNvSpPr>
            <p:nvPr/>
          </p:nvSpPr>
          <p:spPr bwMode="gray">
            <a:xfrm>
              <a:off x="0" y="3860"/>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19" name="Line 43"/>
            <p:cNvSpPr>
              <a:spLocks noChangeShapeType="1"/>
            </p:cNvSpPr>
            <p:nvPr/>
          </p:nvSpPr>
          <p:spPr bwMode="gray">
            <a:xfrm>
              <a:off x="0" y="3800"/>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20" name="Line 44"/>
            <p:cNvSpPr>
              <a:spLocks noChangeShapeType="1"/>
            </p:cNvSpPr>
            <p:nvPr/>
          </p:nvSpPr>
          <p:spPr bwMode="gray">
            <a:xfrm>
              <a:off x="0" y="3744"/>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21" name="Line 45"/>
            <p:cNvSpPr>
              <a:spLocks noChangeShapeType="1"/>
            </p:cNvSpPr>
            <p:nvPr/>
          </p:nvSpPr>
          <p:spPr bwMode="gray">
            <a:xfrm>
              <a:off x="0" y="3696"/>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22" name="Line 46"/>
            <p:cNvSpPr>
              <a:spLocks noChangeShapeType="1"/>
            </p:cNvSpPr>
            <p:nvPr/>
          </p:nvSpPr>
          <p:spPr bwMode="gray">
            <a:xfrm>
              <a:off x="0" y="3648"/>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23" name="Line 47"/>
            <p:cNvSpPr>
              <a:spLocks noChangeShapeType="1"/>
            </p:cNvSpPr>
            <p:nvPr/>
          </p:nvSpPr>
          <p:spPr bwMode="gray">
            <a:xfrm>
              <a:off x="0" y="3600"/>
              <a:ext cx="5760" cy="0"/>
            </a:xfrm>
            <a:prstGeom prst="line">
              <a:avLst/>
            </a:prstGeom>
            <a:noFill/>
            <a:ln w="38100">
              <a:solidFill>
                <a:schemeClr val="hlink"/>
              </a:solidFill>
              <a:round/>
              <a:headEnd/>
              <a:tailEnd/>
            </a:ln>
            <a:effectLst/>
          </p:spPr>
          <p:txBody>
            <a:bodyPr/>
            <a:lstStyle/>
            <a:p>
              <a:pPr>
                <a:defRPr/>
              </a:pPr>
              <a:endParaRPr lang="zh-CN" altLang="en-US"/>
            </a:p>
          </p:txBody>
        </p:sp>
        <p:sp>
          <p:nvSpPr>
            <p:cNvPr id="24" name="Line 48"/>
            <p:cNvSpPr>
              <a:spLocks noChangeShapeType="1"/>
            </p:cNvSpPr>
            <p:nvPr/>
          </p:nvSpPr>
          <p:spPr bwMode="gray">
            <a:xfrm>
              <a:off x="0" y="3560"/>
              <a:ext cx="5760" cy="0"/>
            </a:xfrm>
            <a:prstGeom prst="line">
              <a:avLst/>
            </a:prstGeom>
            <a:noFill/>
            <a:ln w="28575">
              <a:solidFill>
                <a:schemeClr val="hlink"/>
              </a:solidFill>
              <a:round/>
              <a:headEnd/>
              <a:tailEnd/>
            </a:ln>
            <a:effectLst/>
          </p:spPr>
          <p:txBody>
            <a:bodyPr/>
            <a:lstStyle/>
            <a:p>
              <a:pPr>
                <a:defRPr/>
              </a:pPr>
              <a:endParaRPr lang="zh-CN" altLang="en-US"/>
            </a:p>
          </p:txBody>
        </p:sp>
        <p:sp>
          <p:nvSpPr>
            <p:cNvPr id="25" name="Line 49"/>
            <p:cNvSpPr>
              <a:spLocks noChangeShapeType="1"/>
            </p:cNvSpPr>
            <p:nvPr/>
          </p:nvSpPr>
          <p:spPr bwMode="gray">
            <a:xfrm>
              <a:off x="0" y="3520"/>
              <a:ext cx="5760" cy="0"/>
            </a:xfrm>
            <a:prstGeom prst="line">
              <a:avLst/>
            </a:prstGeom>
            <a:noFill/>
            <a:ln w="28575">
              <a:solidFill>
                <a:schemeClr val="hlink"/>
              </a:solidFill>
              <a:round/>
              <a:headEnd/>
              <a:tailEnd/>
            </a:ln>
            <a:effectLst/>
          </p:spPr>
          <p:txBody>
            <a:bodyPr/>
            <a:lstStyle/>
            <a:p>
              <a:pPr>
                <a:defRPr/>
              </a:pPr>
              <a:endParaRPr lang="zh-CN" altLang="en-US"/>
            </a:p>
          </p:txBody>
        </p:sp>
        <p:sp>
          <p:nvSpPr>
            <p:cNvPr id="26" name="Line 50"/>
            <p:cNvSpPr>
              <a:spLocks noChangeShapeType="1"/>
            </p:cNvSpPr>
            <p:nvPr/>
          </p:nvSpPr>
          <p:spPr bwMode="gray">
            <a:xfrm>
              <a:off x="0" y="3480"/>
              <a:ext cx="5760" cy="0"/>
            </a:xfrm>
            <a:prstGeom prst="line">
              <a:avLst/>
            </a:prstGeom>
            <a:noFill/>
            <a:ln w="28575">
              <a:solidFill>
                <a:schemeClr val="hlink"/>
              </a:solidFill>
              <a:round/>
              <a:headEnd/>
              <a:tailEnd/>
            </a:ln>
            <a:effectLst/>
          </p:spPr>
          <p:txBody>
            <a:bodyPr/>
            <a:lstStyle/>
            <a:p>
              <a:pPr>
                <a:defRPr/>
              </a:pPr>
              <a:endParaRPr lang="zh-CN" altLang="en-US"/>
            </a:p>
          </p:txBody>
        </p:sp>
        <p:sp>
          <p:nvSpPr>
            <p:cNvPr id="27" name="Line 51"/>
            <p:cNvSpPr>
              <a:spLocks noChangeShapeType="1"/>
            </p:cNvSpPr>
            <p:nvPr/>
          </p:nvSpPr>
          <p:spPr bwMode="gray">
            <a:xfrm>
              <a:off x="0" y="3440"/>
              <a:ext cx="5760" cy="0"/>
            </a:xfrm>
            <a:prstGeom prst="line">
              <a:avLst/>
            </a:prstGeom>
            <a:noFill/>
            <a:ln w="28575">
              <a:solidFill>
                <a:schemeClr val="hlink"/>
              </a:solidFill>
              <a:round/>
              <a:headEnd/>
              <a:tailEnd/>
            </a:ln>
            <a:effectLst/>
          </p:spPr>
          <p:txBody>
            <a:bodyPr/>
            <a:lstStyle/>
            <a:p>
              <a:pPr>
                <a:defRPr/>
              </a:pPr>
              <a:endParaRPr lang="zh-CN" altLang="en-US"/>
            </a:p>
          </p:txBody>
        </p:sp>
        <p:sp>
          <p:nvSpPr>
            <p:cNvPr id="28" name="Line 52"/>
            <p:cNvSpPr>
              <a:spLocks noChangeShapeType="1"/>
            </p:cNvSpPr>
            <p:nvPr/>
          </p:nvSpPr>
          <p:spPr bwMode="gray">
            <a:xfrm>
              <a:off x="0" y="3400"/>
              <a:ext cx="5760" cy="0"/>
            </a:xfrm>
            <a:prstGeom prst="line">
              <a:avLst/>
            </a:prstGeom>
            <a:noFill/>
            <a:ln w="28575">
              <a:solidFill>
                <a:schemeClr val="hlink"/>
              </a:solidFill>
              <a:round/>
              <a:headEnd/>
              <a:tailEnd/>
            </a:ln>
            <a:effectLst/>
          </p:spPr>
          <p:txBody>
            <a:bodyPr/>
            <a:lstStyle/>
            <a:p>
              <a:pPr>
                <a:defRPr/>
              </a:pPr>
              <a:endParaRPr lang="zh-CN" altLang="en-US"/>
            </a:p>
          </p:txBody>
        </p:sp>
        <p:sp>
          <p:nvSpPr>
            <p:cNvPr id="29" name="Line 53"/>
            <p:cNvSpPr>
              <a:spLocks noChangeShapeType="1"/>
            </p:cNvSpPr>
            <p:nvPr userDrawn="1"/>
          </p:nvSpPr>
          <p:spPr bwMode="gray">
            <a:xfrm>
              <a:off x="0" y="4304"/>
              <a:ext cx="5760" cy="0"/>
            </a:xfrm>
            <a:prstGeom prst="line">
              <a:avLst/>
            </a:prstGeom>
            <a:noFill/>
            <a:ln w="38100">
              <a:solidFill>
                <a:schemeClr val="hlink"/>
              </a:solidFill>
              <a:round/>
              <a:headEnd/>
              <a:tailEnd/>
            </a:ln>
            <a:effectLst/>
          </p:spPr>
          <p:txBody>
            <a:bodyPr/>
            <a:lstStyle/>
            <a:p>
              <a:pPr>
                <a:defRPr/>
              </a:pPr>
              <a:endParaRPr lang="zh-CN" altLang="en-US"/>
            </a:p>
          </p:txBody>
        </p:sp>
      </p:grpSp>
      <p:grpSp>
        <p:nvGrpSpPr>
          <p:cNvPr id="30" name="Group 213"/>
          <p:cNvGrpSpPr>
            <a:grpSpLocks/>
          </p:cNvGrpSpPr>
          <p:nvPr/>
        </p:nvGrpSpPr>
        <p:grpSpPr bwMode="auto">
          <a:xfrm>
            <a:off x="0" y="3819525"/>
            <a:ext cx="9144000" cy="1524000"/>
            <a:chOff x="0" y="2398"/>
            <a:chExt cx="5760" cy="960"/>
          </a:xfrm>
        </p:grpSpPr>
        <p:sp>
          <p:nvSpPr>
            <p:cNvPr id="31" name="Line 56"/>
            <p:cNvSpPr>
              <a:spLocks noChangeShapeType="1"/>
            </p:cNvSpPr>
            <p:nvPr userDrawn="1"/>
          </p:nvSpPr>
          <p:spPr bwMode="gray">
            <a:xfrm>
              <a:off x="0" y="3358"/>
              <a:ext cx="5760" cy="0"/>
            </a:xfrm>
            <a:prstGeom prst="line">
              <a:avLst/>
            </a:prstGeom>
            <a:noFill/>
            <a:ln w="28575">
              <a:solidFill>
                <a:schemeClr val="hlink"/>
              </a:solidFill>
              <a:round/>
              <a:headEnd/>
              <a:tailEnd/>
            </a:ln>
            <a:effectLst/>
          </p:spPr>
          <p:txBody>
            <a:bodyPr/>
            <a:lstStyle/>
            <a:p>
              <a:pPr>
                <a:defRPr/>
              </a:pPr>
              <a:endParaRPr lang="zh-CN" altLang="en-US"/>
            </a:p>
          </p:txBody>
        </p:sp>
        <p:sp>
          <p:nvSpPr>
            <p:cNvPr id="32" name="Line 57"/>
            <p:cNvSpPr>
              <a:spLocks noChangeShapeType="1"/>
            </p:cNvSpPr>
            <p:nvPr userDrawn="1"/>
          </p:nvSpPr>
          <p:spPr bwMode="gray">
            <a:xfrm>
              <a:off x="0" y="3334"/>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33" name="Line 58"/>
            <p:cNvSpPr>
              <a:spLocks noChangeShapeType="1"/>
            </p:cNvSpPr>
            <p:nvPr userDrawn="1"/>
          </p:nvSpPr>
          <p:spPr bwMode="gray">
            <a:xfrm>
              <a:off x="0" y="3310"/>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34" name="Line 59"/>
            <p:cNvSpPr>
              <a:spLocks noChangeShapeType="1"/>
            </p:cNvSpPr>
            <p:nvPr userDrawn="1"/>
          </p:nvSpPr>
          <p:spPr bwMode="gray">
            <a:xfrm>
              <a:off x="0" y="3286"/>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35" name="Line 60"/>
            <p:cNvSpPr>
              <a:spLocks noChangeShapeType="1"/>
            </p:cNvSpPr>
            <p:nvPr userDrawn="1"/>
          </p:nvSpPr>
          <p:spPr bwMode="gray">
            <a:xfrm>
              <a:off x="0" y="3262"/>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36" name="Line 61"/>
            <p:cNvSpPr>
              <a:spLocks noChangeShapeType="1"/>
            </p:cNvSpPr>
            <p:nvPr userDrawn="1"/>
          </p:nvSpPr>
          <p:spPr bwMode="gray">
            <a:xfrm>
              <a:off x="0" y="3238"/>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37" name="Line 62"/>
            <p:cNvSpPr>
              <a:spLocks noChangeShapeType="1"/>
            </p:cNvSpPr>
            <p:nvPr userDrawn="1"/>
          </p:nvSpPr>
          <p:spPr bwMode="gray">
            <a:xfrm>
              <a:off x="0" y="3214"/>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38" name="Line 63"/>
            <p:cNvSpPr>
              <a:spLocks noChangeShapeType="1"/>
            </p:cNvSpPr>
            <p:nvPr userDrawn="1"/>
          </p:nvSpPr>
          <p:spPr bwMode="gray">
            <a:xfrm>
              <a:off x="0" y="3190"/>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39" name="Line 64"/>
            <p:cNvSpPr>
              <a:spLocks noChangeShapeType="1"/>
            </p:cNvSpPr>
            <p:nvPr userDrawn="1"/>
          </p:nvSpPr>
          <p:spPr bwMode="gray">
            <a:xfrm>
              <a:off x="0" y="3166"/>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0" name="Line 65"/>
            <p:cNvSpPr>
              <a:spLocks noChangeShapeType="1"/>
            </p:cNvSpPr>
            <p:nvPr userDrawn="1"/>
          </p:nvSpPr>
          <p:spPr bwMode="gray">
            <a:xfrm>
              <a:off x="0" y="3142"/>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1" name="Line 66"/>
            <p:cNvSpPr>
              <a:spLocks noChangeShapeType="1"/>
            </p:cNvSpPr>
            <p:nvPr userDrawn="1"/>
          </p:nvSpPr>
          <p:spPr bwMode="gray">
            <a:xfrm>
              <a:off x="0" y="3118"/>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2" name="Line 67"/>
            <p:cNvSpPr>
              <a:spLocks noChangeShapeType="1"/>
            </p:cNvSpPr>
            <p:nvPr userDrawn="1"/>
          </p:nvSpPr>
          <p:spPr bwMode="gray">
            <a:xfrm>
              <a:off x="0" y="3094"/>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3" name="Line 68"/>
            <p:cNvSpPr>
              <a:spLocks noChangeShapeType="1"/>
            </p:cNvSpPr>
            <p:nvPr userDrawn="1"/>
          </p:nvSpPr>
          <p:spPr bwMode="gray">
            <a:xfrm>
              <a:off x="0" y="3070"/>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4" name="Line 69"/>
            <p:cNvSpPr>
              <a:spLocks noChangeShapeType="1"/>
            </p:cNvSpPr>
            <p:nvPr userDrawn="1"/>
          </p:nvSpPr>
          <p:spPr bwMode="gray">
            <a:xfrm>
              <a:off x="0" y="3046"/>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5" name="Line 70"/>
            <p:cNvSpPr>
              <a:spLocks noChangeShapeType="1"/>
            </p:cNvSpPr>
            <p:nvPr userDrawn="1"/>
          </p:nvSpPr>
          <p:spPr bwMode="gray">
            <a:xfrm>
              <a:off x="0" y="3022"/>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6" name="Line 71"/>
            <p:cNvSpPr>
              <a:spLocks noChangeShapeType="1"/>
            </p:cNvSpPr>
            <p:nvPr userDrawn="1"/>
          </p:nvSpPr>
          <p:spPr bwMode="gray">
            <a:xfrm>
              <a:off x="0" y="2998"/>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7" name="Line 72"/>
            <p:cNvSpPr>
              <a:spLocks noChangeShapeType="1"/>
            </p:cNvSpPr>
            <p:nvPr userDrawn="1"/>
          </p:nvSpPr>
          <p:spPr bwMode="gray">
            <a:xfrm>
              <a:off x="0" y="2974"/>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8" name="Line 73"/>
            <p:cNvSpPr>
              <a:spLocks noChangeShapeType="1"/>
            </p:cNvSpPr>
            <p:nvPr userDrawn="1"/>
          </p:nvSpPr>
          <p:spPr bwMode="gray">
            <a:xfrm>
              <a:off x="0" y="2950"/>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49" name="Line 74"/>
            <p:cNvSpPr>
              <a:spLocks noChangeShapeType="1"/>
            </p:cNvSpPr>
            <p:nvPr userDrawn="1"/>
          </p:nvSpPr>
          <p:spPr bwMode="gray">
            <a:xfrm>
              <a:off x="0" y="2926"/>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0" name="Line 75"/>
            <p:cNvSpPr>
              <a:spLocks noChangeShapeType="1"/>
            </p:cNvSpPr>
            <p:nvPr userDrawn="1"/>
          </p:nvSpPr>
          <p:spPr bwMode="gray">
            <a:xfrm>
              <a:off x="0" y="2902"/>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1" name="Line 76"/>
            <p:cNvSpPr>
              <a:spLocks noChangeShapeType="1"/>
            </p:cNvSpPr>
            <p:nvPr userDrawn="1"/>
          </p:nvSpPr>
          <p:spPr bwMode="gray">
            <a:xfrm>
              <a:off x="0" y="2878"/>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2" name="Line 77"/>
            <p:cNvSpPr>
              <a:spLocks noChangeShapeType="1"/>
            </p:cNvSpPr>
            <p:nvPr userDrawn="1"/>
          </p:nvSpPr>
          <p:spPr bwMode="gray">
            <a:xfrm>
              <a:off x="0" y="2854"/>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3" name="Line 78"/>
            <p:cNvSpPr>
              <a:spLocks noChangeShapeType="1"/>
            </p:cNvSpPr>
            <p:nvPr userDrawn="1"/>
          </p:nvSpPr>
          <p:spPr bwMode="gray">
            <a:xfrm>
              <a:off x="0" y="2830"/>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4" name="Line 79"/>
            <p:cNvSpPr>
              <a:spLocks noChangeShapeType="1"/>
            </p:cNvSpPr>
            <p:nvPr userDrawn="1"/>
          </p:nvSpPr>
          <p:spPr bwMode="gray">
            <a:xfrm>
              <a:off x="0" y="2806"/>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5" name="Line 80"/>
            <p:cNvSpPr>
              <a:spLocks noChangeShapeType="1"/>
            </p:cNvSpPr>
            <p:nvPr userDrawn="1"/>
          </p:nvSpPr>
          <p:spPr bwMode="gray">
            <a:xfrm>
              <a:off x="0" y="2782"/>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6" name="Line 81"/>
            <p:cNvSpPr>
              <a:spLocks noChangeShapeType="1"/>
            </p:cNvSpPr>
            <p:nvPr userDrawn="1"/>
          </p:nvSpPr>
          <p:spPr bwMode="gray">
            <a:xfrm>
              <a:off x="0" y="2758"/>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7" name="Line 82"/>
            <p:cNvSpPr>
              <a:spLocks noChangeShapeType="1"/>
            </p:cNvSpPr>
            <p:nvPr userDrawn="1"/>
          </p:nvSpPr>
          <p:spPr bwMode="gray">
            <a:xfrm>
              <a:off x="0" y="2734"/>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8" name="Line 83"/>
            <p:cNvSpPr>
              <a:spLocks noChangeShapeType="1"/>
            </p:cNvSpPr>
            <p:nvPr userDrawn="1"/>
          </p:nvSpPr>
          <p:spPr bwMode="gray">
            <a:xfrm>
              <a:off x="0" y="2710"/>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59" name="Line 84"/>
            <p:cNvSpPr>
              <a:spLocks noChangeShapeType="1"/>
            </p:cNvSpPr>
            <p:nvPr userDrawn="1"/>
          </p:nvSpPr>
          <p:spPr bwMode="gray">
            <a:xfrm>
              <a:off x="0" y="2686"/>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0" name="Line 85"/>
            <p:cNvSpPr>
              <a:spLocks noChangeShapeType="1"/>
            </p:cNvSpPr>
            <p:nvPr userDrawn="1"/>
          </p:nvSpPr>
          <p:spPr bwMode="gray">
            <a:xfrm>
              <a:off x="0" y="2662"/>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1" name="Line 86"/>
            <p:cNvSpPr>
              <a:spLocks noChangeShapeType="1"/>
            </p:cNvSpPr>
            <p:nvPr userDrawn="1"/>
          </p:nvSpPr>
          <p:spPr bwMode="gray">
            <a:xfrm>
              <a:off x="0" y="2638"/>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2" name="Line 87"/>
            <p:cNvSpPr>
              <a:spLocks noChangeShapeType="1"/>
            </p:cNvSpPr>
            <p:nvPr userDrawn="1"/>
          </p:nvSpPr>
          <p:spPr bwMode="gray">
            <a:xfrm>
              <a:off x="0" y="2614"/>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3" name="Line 88"/>
            <p:cNvSpPr>
              <a:spLocks noChangeShapeType="1"/>
            </p:cNvSpPr>
            <p:nvPr userDrawn="1"/>
          </p:nvSpPr>
          <p:spPr bwMode="gray">
            <a:xfrm>
              <a:off x="0" y="2590"/>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4" name="Line 89"/>
            <p:cNvSpPr>
              <a:spLocks noChangeShapeType="1"/>
            </p:cNvSpPr>
            <p:nvPr userDrawn="1"/>
          </p:nvSpPr>
          <p:spPr bwMode="gray">
            <a:xfrm>
              <a:off x="0" y="2566"/>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5" name="Line 90"/>
            <p:cNvSpPr>
              <a:spLocks noChangeShapeType="1"/>
            </p:cNvSpPr>
            <p:nvPr userDrawn="1"/>
          </p:nvSpPr>
          <p:spPr bwMode="gray">
            <a:xfrm>
              <a:off x="0" y="2542"/>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6" name="Line 91"/>
            <p:cNvSpPr>
              <a:spLocks noChangeShapeType="1"/>
            </p:cNvSpPr>
            <p:nvPr userDrawn="1"/>
          </p:nvSpPr>
          <p:spPr bwMode="gray">
            <a:xfrm>
              <a:off x="0" y="2518"/>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7" name="Line 92"/>
            <p:cNvSpPr>
              <a:spLocks noChangeShapeType="1"/>
            </p:cNvSpPr>
            <p:nvPr userDrawn="1"/>
          </p:nvSpPr>
          <p:spPr bwMode="gray">
            <a:xfrm>
              <a:off x="0" y="2494"/>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8" name="Line 93"/>
            <p:cNvSpPr>
              <a:spLocks noChangeShapeType="1"/>
            </p:cNvSpPr>
            <p:nvPr userDrawn="1"/>
          </p:nvSpPr>
          <p:spPr bwMode="gray">
            <a:xfrm>
              <a:off x="0" y="2470"/>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69" name="Line 94"/>
            <p:cNvSpPr>
              <a:spLocks noChangeShapeType="1"/>
            </p:cNvSpPr>
            <p:nvPr userDrawn="1"/>
          </p:nvSpPr>
          <p:spPr bwMode="gray">
            <a:xfrm>
              <a:off x="0" y="2446"/>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70" name="Line 95"/>
            <p:cNvSpPr>
              <a:spLocks noChangeShapeType="1"/>
            </p:cNvSpPr>
            <p:nvPr userDrawn="1"/>
          </p:nvSpPr>
          <p:spPr bwMode="gray">
            <a:xfrm>
              <a:off x="0" y="2422"/>
              <a:ext cx="5760" cy="0"/>
            </a:xfrm>
            <a:prstGeom prst="line">
              <a:avLst/>
            </a:prstGeom>
            <a:noFill/>
            <a:ln w="19050">
              <a:solidFill>
                <a:schemeClr val="hlink"/>
              </a:solidFill>
              <a:round/>
              <a:headEnd/>
              <a:tailEnd/>
            </a:ln>
            <a:effectLst/>
          </p:spPr>
          <p:txBody>
            <a:bodyPr/>
            <a:lstStyle/>
            <a:p>
              <a:pPr>
                <a:defRPr/>
              </a:pPr>
              <a:endParaRPr lang="zh-CN" altLang="en-US"/>
            </a:p>
          </p:txBody>
        </p:sp>
        <p:sp>
          <p:nvSpPr>
            <p:cNvPr id="71" name="Line 96"/>
            <p:cNvSpPr>
              <a:spLocks noChangeShapeType="1"/>
            </p:cNvSpPr>
            <p:nvPr userDrawn="1"/>
          </p:nvSpPr>
          <p:spPr bwMode="gray">
            <a:xfrm>
              <a:off x="0" y="2398"/>
              <a:ext cx="5760" cy="0"/>
            </a:xfrm>
            <a:prstGeom prst="line">
              <a:avLst/>
            </a:prstGeom>
            <a:noFill/>
            <a:ln w="19050">
              <a:solidFill>
                <a:schemeClr val="hlink"/>
              </a:solidFill>
              <a:round/>
              <a:headEnd/>
              <a:tailEnd/>
            </a:ln>
            <a:effectLst/>
          </p:spPr>
          <p:txBody>
            <a:bodyPr/>
            <a:lstStyle/>
            <a:p>
              <a:pPr>
                <a:defRPr/>
              </a:pPr>
              <a:endParaRPr lang="zh-CN" altLang="en-US"/>
            </a:p>
          </p:txBody>
        </p:sp>
      </p:grpSp>
      <p:grpSp>
        <p:nvGrpSpPr>
          <p:cNvPr id="72" name="Group 174"/>
          <p:cNvGrpSpPr>
            <a:grpSpLocks/>
          </p:cNvGrpSpPr>
          <p:nvPr/>
        </p:nvGrpSpPr>
        <p:grpSpPr bwMode="auto">
          <a:xfrm>
            <a:off x="0" y="3759200"/>
            <a:ext cx="9131300" cy="787400"/>
            <a:chOff x="0" y="2376"/>
            <a:chExt cx="5752" cy="496"/>
          </a:xfrm>
        </p:grpSpPr>
        <p:grpSp>
          <p:nvGrpSpPr>
            <p:cNvPr id="73" name="Group 163"/>
            <p:cNvGrpSpPr>
              <a:grpSpLocks/>
            </p:cNvGrpSpPr>
            <p:nvPr userDrawn="1"/>
          </p:nvGrpSpPr>
          <p:grpSpPr bwMode="auto">
            <a:xfrm>
              <a:off x="0" y="2376"/>
              <a:ext cx="2832" cy="496"/>
              <a:chOff x="0" y="2376"/>
              <a:chExt cx="2832" cy="496"/>
            </a:xfrm>
          </p:grpSpPr>
          <p:sp>
            <p:nvSpPr>
              <p:cNvPr id="84" name="Line 154"/>
              <p:cNvSpPr>
                <a:spLocks noChangeShapeType="1"/>
              </p:cNvSpPr>
              <p:nvPr userDrawn="1"/>
            </p:nvSpPr>
            <p:spPr bwMode="gray">
              <a:xfrm flipV="1">
                <a:off x="0" y="2376"/>
                <a:ext cx="2784" cy="496"/>
              </a:xfrm>
              <a:prstGeom prst="line">
                <a:avLst/>
              </a:prstGeom>
              <a:noFill/>
              <a:ln w="9525">
                <a:solidFill>
                  <a:schemeClr val="accent2"/>
                </a:solidFill>
                <a:round/>
                <a:headEnd/>
                <a:tailEnd/>
              </a:ln>
              <a:effectLst/>
            </p:spPr>
            <p:txBody>
              <a:bodyPr/>
              <a:lstStyle/>
              <a:p>
                <a:pPr>
                  <a:defRPr/>
                </a:pPr>
                <a:endParaRPr lang="zh-CN" altLang="en-US"/>
              </a:p>
            </p:txBody>
          </p:sp>
          <p:sp>
            <p:nvSpPr>
              <p:cNvPr id="85" name="Line 155"/>
              <p:cNvSpPr>
                <a:spLocks noChangeShapeType="1"/>
              </p:cNvSpPr>
              <p:nvPr userDrawn="1"/>
            </p:nvSpPr>
            <p:spPr bwMode="gray">
              <a:xfrm flipV="1">
                <a:off x="0" y="2376"/>
                <a:ext cx="2784" cy="448"/>
              </a:xfrm>
              <a:prstGeom prst="line">
                <a:avLst/>
              </a:prstGeom>
              <a:noFill/>
              <a:ln w="9525">
                <a:solidFill>
                  <a:schemeClr val="accent2"/>
                </a:solidFill>
                <a:round/>
                <a:headEnd/>
                <a:tailEnd/>
              </a:ln>
              <a:effectLst/>
            </p:spPr>
            <p:txBody>
              <a:bodyPr/>
              <a:lstStyle/>
              <a:p>
                <a:pPr>
                  <a:defRPr/>
                </a:pPr>
                <a:endParaRPr lang="zh-CN" altLang="en-US"/>
              </a:p>
            </p:txBody>
          </p:sp>
          <p:sp>
            <p:nvSpPr>
              <p:cNvPr id="86" name="Line 156"/>
              <p:cNvSpPr>
                <a:spLocks noChangeShapeType="1"/>
              </p:cNvSpPr>
              <p:nvPr userDrawn="1"/>
            </p:nvSpPr>
            <p:spPr bwMode="gray">
              <a:xfrm flipV="1">
                <a:off x="0" y="2376"/>
                <a:ext cx="2800" cy="376"/>
              </a:xfrm>
              <a:prstGeom prst="line">
                <a:avLst/>
              </a:prstGeom>
              <a:noFill/>
              <a:ln w="9525">
                <a:solidFill>
                  <a:schemeClr val="accent2"/>
                </a:solidFill>
                <a:round/>
                <a:headEnd/>
                <a:tailEnd/>
              </a:ln>
              <a:effectLst/>
            </p:spPr>
            <p:txBody>
              <a:bodyPr/>
              <a:lstStyle/>
              <a:p>
                <a:pPr>
                  <a:defRPr/>
                </a:pPr>
                <a:endParaRPr lang="zh-CN" altLang="en-US"/>
              </a:p>
            </p:txBody>
          </p:sp>
          <p:sp>
            <p:nvSpPr>
              <p:cNvPr id="87" name="Line 157"/>
              <p:cNvSpPr>
                <a:spLocks noChangeShapeType="1"/>
              </p:cNvSpPr>
              <p:nvPr userDrawn="1"/>
            </p:nvSpPr>
            <p:spPr bwMode="gray">
              <a:xfrm flipV="1">
                <a:off x="0" y="2384"/>
                <a:ext cx="2800" cy="304"/>
              </a:xfrm>
              <a:prstGeom prst="line">
                <a:avLst/>
              </a:prstGeom>
              <a:noFill/>
              <a:ln w="9525">
                <a:solidFill>
                  <a:schemeClr val="accent2"/>
                </a:solidFill>
                <a:round/>
                <a:headEnd/>
                <a:tailEnd/>
              </a:ln>
              <a:effectLst/>
            </p:spPr>
            <p:txBody>
              <a:bodyPr/>
              <a:lstStyle/>
              <a:p>
                <a:pPr>
                  <a:defRPr/>
                </a:pPr>
                <a:endParaRPr lang="zh-CN" altLang="en-US"/>
              </a:p>
            </p:txBody>
          </p:sp>
          <p:sp>
            <p:nvSpPr>
              <p:cNvPr id="88" name="Line 158"/>
              <p:cNvSpPr>
                <a:spLocks noChangeShapeType="1"/>
              </p:cNvSpPr>
              <p:nvPr userDrawn="1"/>
            </p:nvSpPr>
            <p:spPr bwMode="gray">
              <a:xfrm flipV="1">
                <a:off x="0" y="2376"/>
                <a:ext cx="2800" cy="248"/>
              </a:xfrm>
              <a:prstGeom prst="line">
                <a:avLst/>
              </a:prstGeom>
              <a:noFill/>
              <a:ln w="9525">
                <a:solidFill>
                  <a:schemeClr val="accent2"/>
                </a:solidFill>
                <a:round/>
                <a:headEnd/>
                <a:tailEnd/>
              </a:ln>
              <a:effectLst/>
            </p:spPr>
            <p:txBody>
              <a:bodyPr/>
              <a:lstStyle/>
              <a:p>
                <a:pPr>
                  <a:defRPr/>
                </a:pPr>
                <a:endParaRPr lang="zh-CN" altLang="en-US"/>
              </a:p>
            </p:txBody>
          </p:sp>
          <p:sp>
            <p:nvSpPr>
              <p:cNvPr id="89" name="Line 159"/>
              <p:cNvSpPr>
                <a:spLocks noChangeShapeType="1"/>
              </p:cNvSpPr>
              <p:nvPr userDrawn="1"/>
            </p:nvSpPr>
            <p:spPr bwMode="gray">
              <a:xfrm flipV="1">
                <a:off x="0" y="2384"/>
                <a:ext cx="2808" cy="184"/>
              </a:xfrm>
              <a:prstGeom prst="line">
                <a:avLst/>
              </a:prstGeom>
              <a:noFill/>
              <a:ln w="9525">
                <a:solidFill>
                  <a:schemeClr val="accent2"/>
                </a:solidFill>
                <a:round/>
                <a:headEnd/>
                <a:tailEnd/>
              </a:ln>
              <a:effectLst/>
            </p:spPr>
            <p:txBody>
              <a:bodyPr/>
              <a:lstStyle/>
              <a:p>
                <a:pPr>
                  <a:defRPr/>
                </a:pPr>
                <a:endParaRPr lang="zh-CN" altLang="en-US"/>
              </a:p>
            </p:txBody>
          </p:sp>
          <p:sp>
            <p:nvSpPr>
              <p:cNvPr id="90" name="Line 160"/>
              <p:cNvSpPr>
                <a:spLocks noChangeShapeType="1"/>
              </p:cNvSpPr>
              <p:nvPr userDrawn="1"/>
            </p:nvSpPr>
            <p:spPr bwMode="gray">
              <a:xfrm flipV="1">
                <a:off x="0" y="2392"/>
                <a:ext cx="2808" cy="128"/>
              </a:xfrm>
              <a:prstGeom prst="line">
                <a:avLst/>
              </a:prstGeom>
              <a:noFill/>
              <a:ln w="9525">
                <a:solidFill>
                  <a:schemeClr val="accent2"/>
                </a:solidFill>
                <a:round/>
                <a:headEnd/>
                <a:tailEnd/>
              </a:ln>
              <a:effectLst/>
            </p:spPr>
            <p:txBody>
              <a:bodyPr/>
              <a:lstStyle/>
              <a:p>
                <a:pPr>
                  <a:defRPr/>
                </a:pPr>
                <a:endParaRPr lang="zh-CN" altLang="en-US"/>
              </a:p>
            </p:txBody>
          </p:sp>
          <p:sp>
            <p:nvSpPr>
              <p:cNvPr id="91" name="Line 161"/>
              <p:cNvSpPr>
                <a:spLocks noChangeShapeType="1"/>
              </p:cNvSpPr>
              <p:nvPr userDrawn="1"/>
            </p:nvSpPr>
            <p:spPr bwMode="gray">
              <a:xfrm flipV="1">
                <a:off x="0" y="2384"/>
                <a:ext cx="2808" cy="88"/>
              </a:xfrm>
              <a:prstGeom prst="line">
                <a:avLst/>
              </a:prstGeom>
              <a:noFill/>
              <a:ln w="9525">
                <a:solidFill>
                  <a:schemeClr val="accent2"/>
                </a:solidFill>
                <a:round/>
                <a:headEnd/>
                <a:tailEnd/>
              </a:ln>
              <a:effectLst/>
            </p:spPr>
            <p:txBody>
              <a:bodyPr/>
              <a:lstStyle/>
              <a:p>
                <a:pPr>
                  <a:defRPr/>
                </a:pPr>
                <a:endParaRPr lang="zh-CN" altLang="en-US"/>
              </a:p>
            </p:txBody>
          </p:sp>
          <p:sp>
            <p:nvSpPr>
              <p:cNvPr id="92" name="Line 162"/>
              <p:cNvSpPr>
                <a:spLocks noChangeShapeType="1"/>
              </p:cNvSpPr>
              <p:nvPr userDrawn="1"/>
            </p:nvSpPr>
            <p:spPr bwMode="gray">
              <a:xfrm flipV="1">
                <a:off x="0" y="2384"/>
                <a:ext cx="2832" cy="40"/>
              </a:xfrm>
              <a:prstGeom prst="line">
                <a:avLst/>
              </a:prstGeom>
              <a:noFill/>
              <a:ln w="9525">
                <a:solidFill>
                  <a:schemeClr val="accent2"/>
                </a:solidFill>
                <a:round/>
                <a:headEnd/>
                <a:tailEnd/>
              </a:ln>
              <a:effectLst/>
            </p:spPr>
            <p:txBody>
              <a:bodyPr/>
              <a:lstStyle/>
              <a:p>
                <a:pPr>
                  <a:defRPr/>
                </a:pPr>
                <a:endParaRPr lang="zh-CN" altLang="en-US"/>
              </a:p>
            </p:txBody>
          </p:sp>
        </p:grpSp>
        <p:grpSp>
          <p:nvGrpSpPr>
            <p:cNvPr id="74" name="Group 164"/>
            <p:cNvGrpSpPr>
              <a:grpSpLocks/>
            </p:cNvGrpSpPr>
            <p:nvPr userDrawn="1"/>
          </p:nvGrpSpPr>
          <p:grpSpPr bwMode="auto">
            <a:xfrm flipH="1">
              <a:off x="2920" y="2376"/>
              <a:ext cx="2832" cy="496"/>
              <a:chOff x="0" y="2376"/>
              <a:chExt cx="2832" cy="496"/>
            </a:xfrm>
          </p:grpSpPr>
          <p:sp>
            <p:nvSpPr>
              <p:cNvPr id="75" name="Line 165"/>
              <p:cNvSpPr>
                <a:spLocks noChangeShapeType="1"/>
              </p:cNvSpPr>
              <p:nvPr userDrawn="1"/>
            </p:nvSpPr>
            <p:spPr bwMode="gray">
              <a:xfrm flipV="1">
                <a:off x="0" y="2376"/>
                <a:ext cx="2784" cy="496"/>
              </a:xfrm>
              <a:prstGeom prst="line">
                <a:avLst/>
              </a:prstGeom>
              <a:noFill/>
              <a:ln w="9525">
                <a:solidFill>
                  <a:schemeClr val="accent2"/>
                </a:solidFill>
                <a:round/>
                <a:headEnd/>
                <a:tailEnd/>
              </a:ln>
              <a:effectLst/>
            </p:spPr>
            <p:txBody>
              <a:bodyPr/>
              <a:lstStyle/>
              <a:p>
                <a:pPr>
                  <a:defRPr/>
                </a:pPr>
                <a:endParaRPr lang="zh-CN" altLang="en-US"/>
              </a:p>
            </p:txBody>
          </p:sp>
          <p:sp>
            <p:nvSpPr>
              <p:cNvPr id="76" name="Line 166"/>
              <p:cNvSpPr>
                <a:spLocks noChangeShapeType="1"/>
              </p:cNvSpPr>
              <p:nvPr userDrawn="1"/>
            </p:nvSpPr>
            <p:spPr bwMode="gray">
              <a:xfrm flipV="1">
                <a:off x="0" y="2376"/>
                <a:ext cx="2784" cy="448"/>
              </a:xfrm>
              <a:prstGeom prst="line">
                <a:avLst/>
              </a:prstGeom>
              <a:noFill/>
              <a:ln w="9525">
                <a:solidFill>
                  <a:schemeClr val="accent2"/>
                </a:solidFill>
                <a:round/>
                <a:headEnd/>
                <a:tailEnd/>
              </a:ln>
              <a:effectLst/>
            </p:spPr>
            <p:txBody>
              <a:bodyPr/>
              <a:lstStyle/>
              <a:p>
                <a:pPr>
                  <a:defRPr/>
                </a:pPr>
                <a:endParaRPr lang="zh-CN" altLang="en-US"/>
              </a:p>
            </p:txBody>
          </p:sp>
          <p:sp>
            <p:nvSpPr>
              <p:cNvPr id="77" name="Line 167"/>
              <p:cNvSpPr>
                <a:spLocks noChangeShapeType="1"/>
              </p:cNvSpPr>
              <p:nvPr userDrawn="1"/>
            </p:nvSpPr>
            <p:spPr bwMode="gray">
              <a:xfrm flipV="1">
                <a:off x="0" y="2376"/>
                <a:ext cx="2800" cy="376"/>
              </a:xfrm>
              <a:prstGeom prst="line">
                <a:avLst/>
              </a:prstGeom>
              <a:noFill/>
              <a:ln w="9525">
                <a:solidFill>
                  <a:schemeClr val="accent2"/>
                </a:solidFill>
                <a:round/>
                <a:headEnd/>
                <a:tailEnd/>
              </a:ln>
              <a:effectLst/>
            </p:spPr>
            <p:txBody>
              <a:bodyPr/>
              <a:lstStyle/>
              <a:p>
                <a:pPr>
                  <a:defRPr/>
                </a:pPr>
                <a:endParaRPr lang="zh-CN" altLang="en-US"/>
              </a:p>
            </p:txBody>
          </p:sp>
          <p:sp>
            <p:nvSpPr>
              <p:cNvPr id="78" name="Line 168"/>
              <p:cNvSpPr>
                <a:spLocks noChangeShapeType="1"/>
              </p:cNvSpPr>
              <p:nvPr userDrawn="1"/>
            </p:nvSpPr>
            <p:spPr bwMode="gray">
              <a:xfrm flipV="1">
                <a:off x="0" y="2384"/>
                <a:ext cx="2800" cy="304"/>
              </a:xfrm>
              <a:prstGeom prst="line">
                <a:avLst/>
              </a:prstGeom>
              <a:noFill/>
              <a:ln w="9525">
                <a:solidFill>
                  <a:schemeClr val="accent2"/>
                </a:solidFill>
                <a:round/>
                <a:headEnd/>
                <a:tailEnd/>
              </a:ln>
              <a:effectLst/>
            </p:spPr>
            <p:txBody>
              <a:bodyPr/>
              <a:lstStyle/>
              <a:p>
                <a:pPr>
                  <a:defRPr/>
                </a:pPr>
                <a:endParaRPr lang="zh-CN" altLang="en-US"/>
              </a:p>
            </p:txBody>
          </p:sp>
          <p:sp>
            <p:nvSpPr>
              <p:cNvPr id="79" name="Line 169"/>
              <p:cNvSpPr>
                <a:spLocks noChangeShapeType="1"/>
              </p:cNvSpPr>
              <p:nvPr userDrawn="1"/>
            </p:nvSpPr>
            <p:spPr bwMode="gray">
              <a:xfrm flipV="1">
                <a:off x="0" y="2376"/>
                <a:ext cx="2800" cy="248"/>
              </a:xfrm>
              <a:prstGeom prst="line">
                <a:avLst/>
              </a:prstGeom>
              <a:noFill/>
              <a:ln w="9525">
                <a:solidFill>
                  <a:schemeClr val="accent2"/>
                </a:solidFill>
                <a:round/>
                <a:headEnd/>
                <a:tailEnd/>
              </a:ln>
              <a:effectLst/>
            </p:spPr>
            <p:txBody>
              <a:bodyPr/>
              <a:lstStyle/>
              <a:p>
                <a:pPr>
                  <a:defRPr/>
                </a:pPr>
                <a:endParaRPr lang="zh-CN" altLang="en-US"/>
              </a:p>
            </p:txBody>
          </p:sp>
          <p:sp>
            <p:nvSpPr>
              <p:cNvPr id="80" name="Line 170"/>
              <p:cNvSpPr>
                <a:spLocks noChangeShapeType="1"/>
              </p:cNvSpPr>
              <p:nvPr userDrawn="1"/>
            </p:nvSpPr>
            <p:spPr bwMode="gray">
              <a:xfrm flipV="1">
                <a:off x="0" y="2384"/>
                <a:ext cx="2808" cy="184"/>
              </a:xfrm>
              <a:prstGeom prst="line">
                <a:avLst/>
              </a:prstGeom>
              <a:noFill/>
              <a:ln w="9525">
                <a:solidFill>
                  <a:schemeClr val="accent2"/>
                </a:solidFill>
                <a:round/>
                <a:headEnd/>
                <a:tailEnd/>
              </a:ln>
              <a:effectLst/>
            </p:spPr>
            <p:txBody>
              <a:bodyPr/>
              <a:lstStyle/>
              <a:p>
                <a:pPr>
                  <a:defRPr/>
                </a:pPr>
                <a:endParaRPr lang="zh-CN" altLang="en-US"/>
              </a:p>
            </p:txBody>
          </p:sp>
          <p:sp>
            <p:nvSpPr>
              <p:cNvPr id="81" name="Line 171"/>
              <p:cNvSpPr>
                <a:spLocks noChangeShapeType="1"/>
              </p:cNvSpPr>
              <p:nvPr userDrawn="1"/>
            </p:nvSpPr>
            <p:spPr bwMode="gray">
              <a:xfrm flipV="1">
                <a:off x="0" y="2392"/>
                <a:ext cx="2808" cy="128"/>
              </a:xfrm>
              <a:prstGeom prst="line">
                <a:avLst/>
              </a:prstGeom>
              <a:noFill/>
              <a:ln w="9525">
                <a:solidFill>
                  <a:schemeClr val="accent2"/>
                </a:solidFill>
                <a:round/>
                <a:headEnd/>
                <a:tailEnd/>
              </a:ln>
              <a:effectLst/>
            </p:spPr>
            <p:txBody>
              <a:bodyPr/>
              <a:lstStyle/>
              <a:p>
                <a:pPr>
                  <a:defRPr/>
                </a:pPr>
                <a:endParaRPr lang="zh-CN" altLang="en-US"/>
              </a:p>
            </p:txBody>
          </p:sp>
          <p:sp>
            <p:nvSpPr>
              <p:cNvPr id="82" name="Line 172"/>
              <p:cNvSpPr>
                <a:spLocks noChangeShapeType="1"/>
              </p:cNvSpPr>
              <p:nvPr userDrawn="1"/>
            </p:nvSpPr>
            <p:spPr bwMode="gray">
              <a:xfrm flipV="1">
                <a:off x="0" y="2384"/>
                <a:ext cx="2808" cy="88"/>
              </a:xfrm>
              <a:prstGeom prst="line">
                <a:avLst/>
              </a:prstGeom>
              <a:noFill/>
              <a:ln w="9525">
                <a:solidFill>
                  <a:schemeClr val="accent2"/>
                </a:solidFill>
                <a:round/>
                <a:headEnd/>
                <a:tailEnd/>
              </a:ln>
              <a:effectLst/>
            </p:spPr>
            <p:txBody>
              <a:bodyPr/>
              <a:lstStyle/>
              <a:p>
                <a:pPr>
                  <a:defRPr/>
                </a:pPr>
                <a:endParaRPr lang="zh-CN" altLang="en-US"/>
              </a:p>
            </p:txBody>
          </p:sp>
          <p:sp>
            <p:nvSpPr>
              <p:cNvPr id="83" name="Line 173"/>
              <p:cNvSpPr>
                <a:spLocks noChangeShapeType="1"/>
              </p:cNvSpPr>
              <p:nvPr userDrawn="1"/>
            </p:nvSpPr>
            <p:spPr bwMode="gray">
              <a:xfrm flipV="1">
                <a:off x="0" y="2384"/>
                <a:ext cx="2832" cy="40"/>
              </a:xfrm>
              <a:prstGeom prst="line">
                <a:avLst/>
              </a:prstGeom>
              <a:noFill/>
              <a:ln w="9525">
                <a:solidFill>
                  <a:schemeClr val="accent2"/>
                </a:solidFill>
                <a:round/>
                <a:headEnd/>
                <a:tailEnd/>
              </a:ln>
              <a:effectLst/>
            </p:spPr>
            <p:txBody>
              <a:bodyPr/>
              <a:lstStyle/>
              <a:p>
                <a:pPr>
                  <a:defRPr/>
                </a:pPr>
                <a:endParaRPr lang="zh-CN" altLang="en-US"/>
              </a:p>
            </p:txBody>
          </p:sp>
        </p:grpSp>
      </p:grpSp>
      <p:grpSp>
        <p:nvGrpSpPr>
          <p:cNvPr id="93" name="Group 98"/>
          <p:cNvGrpSpPr>
            <a:grpSpLocks/>
          </p:cNvGrpSpPr>
          <p:nvPr/>
        </p:nvGrpSpPr>
        <p:grpSpPr bwMode="auto">
          <a:xfrm>
            <a:off x="0" y="3771900"/>
            <a:ext cx="9144000" cy="3048000"/>
            <a:chOff x="0" y="2400"/>
            <a:chExt cx="5760" cy="1920"/>
          </a:xfrm>
        </p:grpSpPr>
        <p:sp>
          <p:nvSpPr>
            <p:cNvPr id="94" name="Line 99"/>
            <p:cNvSpPr>
              <a:spLocks noChangeShapeType="1"/>
            </p:cNvSpPr>
            <p:nvPr userDrawn="1"/>
          </p:nvSpPr>
          <p:spPr bwMode="gray">
            <a:xfrm>
              <a:off x="2880" y="2400"/>
              <a:ext cx="144" cy="1920"/>
            </a:xfrm>
            <a:prstGeom prst="line">
              <a:avLst/>
            </a:prstGeom>
            <a:noFill/>
            <a:ln w="38100">
              <a:solidFill>
                <a:schemeClr val="accent2"/>
              </a:solidFill>
              <a:round/>
              <a:headEnd/>
              <a:tailEnd/>
            </a:ln>
            <a:effectLst/>
          </p:spPr>
          <p:txBody>
            <a:bodyPr/>
            <a:lstStyle/>
            <a:p>
              <a:pPr>
                <a:defRPr/>
              </a:pPr>
              <a:endParaRPr lang="zh-CN" altLang="en-US"/>
            </a:p>
          </p:txBody>
        </p:sp>
        <p:sp>
          <p:nvSpPr>
            <p:cNvPr id="95" name="Line 100"/>
            <p:cNvSpPr>
              <a:spLocks noChangeShapeType="1"/>
            </p:cNvSpPr>
            <p:nvPr userDrawn="1"/>
          </p:nvSpPr>
          <p:spPr bwMode="gray">
            <a:xfrm rot="21591021" flipV="1">
              <a:off x="2360" y="2400"/>
              <a:ext cx="528" cy="1920"/>
            </a:xfrm>
            <a:prstGeom prst="line">
              <a:avLst/>
            </a:prstGeom>
            <a:noFill/>
            <a:ln w="38100">
              <a:solidFill>
                <a:schemeClr val="accent2"/>
              </a:solidFill>
              <a:round/>
              <a:headEnd/>
              <a:tailEnd/>
            </a:ln>
            <a:effectLst/>
          </p:spPr>
          <p:txBody>
            <a:bodyPr/>
            <a:lstStyle/>
            <a:p>
              <a:pPr>
                <a:defRPr/>
              </a:pPr>
              <a:endParaRPr lang="zh-CN" altLang="en-US"/>
            </a:p>
          </p:txBody>
        </p:sp>
        <p:sp>
          <p:nvSpPr>
            <p:cNvPr id="96" name="Line 101"/>
            <p:cNvSpPr>
              <a:spLocks noChangeShapeType="1"/>
            </p:cNvSpPr>
            <p:nvPr userDrawn="1"/>
          </p:nvSpPr>
          <p:spPr bwMode="gray">
            <a:xfrm flipH="1">
              <a:off x="1776" y="2400"/>
              <a:ext cx="1056" cy="1920"/>
            </a:xfrm>
            <a:prstGeom prst="line">
              <a:avLst/>
            </a:prstGeom>
            <a:noFill/>
            <a:ln w="38100">
              <a:solidFill>
                <a:schemeClr val="accent2"/>
              </a:solidFill>
              <a:round/>
              <a:headEnd/>
              <a:tailEnd/>
            </a:ln>
            <a:effectLst/>
          </p:spPr>
          <p:txBody>
            <a:bodyPr/>
            <a:lstStyle/>
            <a:p>
              <a:pPr>
                <a:defRPr/>
              </a:pPr>
              <a:endParaRPr lang="zh-CN" altLang="en-US"/>
            </a:p>
          </p:txBody>
        </p:sp>
        <p:sp>
          <p:nvSpPr>
            <p:cNvPr id="97" name="Line 102"/>
            <p:cNvSpPr>
              <a:spLocks noChangeShapeType="1"/>
            </p:cNvSpPr>
            <p:nvPr userDrawn="1"/>
          </p:nvSpPr>
          <p:spPr bwMode="gray">
            <a:xfrm flipH="1">
              <a:off x="1152" y="2400"/>
              <a:ext cx="1632" cy="1920"/>
            </a:xfrm>
            <a:prstGeom prst="line">
              <a:avLst/>
            </a:prstGeom>
            <a:noFill/>
            <a:ln w="38100">
              <a:solidFill>
                <a:schemeClr val="accent2"/>
              </a:solidFill>
              <a:round/>
              <a:headEnd/>
              <a:tailEnd/>
            </a:ln>
            <a:effectLst/>
          </p:spPr>
          <p:txBody>
            <a:bodyPr/>
            <a:lstStyle/>
            <a:p>
              <a:pPr>
                <a:defRPr/>
              </a:pPr>
              <a:endParaRPr lang="zh-CN" altLang="en-US"/>
            </a:p>
          </p:txBody>
        </p:sp>
        <p:sp>
          <p:nvSpPr>
            <p:cNvPr id="98" name="Line 103"/>
            <p:cNvSpPr>
              <a:spLocks noChangeShapeType="1"/>
            </p:cNvSpPr>
            <p:nvPr userDrawn="1"/>
          </p:nvSpPr>
          <p:spPr bwMode="gray">
            <a:xfrm flipH="1">
              <a:off x="480" y="2400"/>
              <a:ext cx="2304" cy="1920"/>
            </a:xfrm>
            <a:prstGeom prst="line">
              <a:avLst/>
            </a:prstGeom>
            <a:noFill/>
            <a:ln w="38100">
              <a:solidFill>
                <a:schemeClr val="accent2"/>
              </a:solidFill>
              <a:round/>
              <a:headEnd/>
              <a:tailEnd/>
            </a:ln>
            <a:effectLst/>
          </p:spPr>
          <p:txBody>
            <a:bodyPr/>
            <a:lstStyle/>
            <a:p>
              <a:pPr>
                <a:defRPr/>
              </a:pPr>
              <a:endParaRPr lang="zh-CN" altLang="en-US"/>
            </a:p>
          </p:txBody>
        </p:sp>
        <p:sp>
          <p:nvSpPr>
            <p:cNvPr id="99" name="Line 104"/>
            <p:cNvSpPr>
              <a:spLocks noChangeShapeType="1"/>
            </p:cNvSpPr>
            <p:nvPr userDrawn="1"/>
          </p:nvSpPr>
          <p:spPr bwMode="gray">
            <a:xfrm flipH="1">
              <a:off x="0" y="2400"/>
              <a:ext cx="2784" cy="1824"/>
            </a:xfrm>
            <a:prstGeom prst="line">
              <a:avLst/>
            </a:prstGeom>
            <a:noFill/>
            <a:ln w="38100">
              <a:solidFill>
                <a:schemeClr val="accent2"/>
              </a:solidFill>
              <a:round/>
              <a:headEnd/>
              <a:tailEnd/>
            </a:ln>
            <a:effectLst/>
          </p:spPr>
          <p:txBody>
            <a:bodyPr/>
            <a:lstStyle/>
            <a:p>
              <a:pPr>
                <a:defRPr/>
              </a:pPr>
              <a:endParaRPr lang="zh-CN" altLang="en-US"/>
            </a:p>
          </p:txBody>
        </p:sp>
        <p:sp>
          <p:nvSpPr>
            <p:cNvPr id="100" name="Line 105"/>
            <p:cNvSpPr>
              <a:spLocks noChangeShapeType="1"/>
            </p:cNvSpPr>
            <p:nvPr userDrawn="1"/>
          </p:nvSpPr>
          <p:spPr bwMode="gray">
            <a:xfrm flipH="1">
              <a:off x="0" y="2400"/>
              <a:ext cx="2784" cy="1488"/>
            </a:xfrm>
            <a:prstGeom prst="line">
              <a:avLst/>
            </a:prstGeom>
            <a:noFill/>
            <a:ln w="38100">
              <a:solidFill>
                <a:schemeClr val="accent2"/>
              </a:solidFill>
              <a:round/>
              <a:headEnd/>
              <a:tailEnd/>
            </a:ln>
            <a:effectLst/>
          </p:spPr>
          <p:txBody>
            <a:bodyPr/>
            <a:lstStyle/>
            <a:p>
              <a:pPr>
                <a:defRPr/>
              </a:pPr>
              <a:endParaRPr lang="zh-CN" altLang="en-US"/>
            </a:p>
          </p:txBody>
        </p:sp>
        <p:sp>
          <p:nvSpPr>
            <p:cNvPr id="101" name="Line 106"/>
            <p:cNvSpPr>
              <a:spLocks noChangeShapeType="1"/>
            </p:cNvSpPr>
            <p:nvPr userDrawn="1"/>
          </p:nvSpPr>
          <p:spPr bwMode="gray">
            <a:xfrm flipH="1">
              <a:off x="0" y="2400"/>
              <a:ext cx="2784" cy="1248"/>
            </a:xfrm>
            <a:prstGeom prst="line">
              <a:avLst/>
            </a:prstGeom>
            <a:noFill/>
            <a:ln w="38100">
              <a:solidFill>
                <a:schemeClr val="accent2"/>
              </a:solidFill>
              <a:round/>
              <a:headEnd/>
              <a:tailEnd/>
            </a:ln>
            <a:effectLst/>
          </p:spPr>
          <p:txBody>
            <a:bodyPr/>
            <a:lstStyle/>
            <a:p>
              <a:pPr>
                <a:defRPr/>
              </a:pPr>
              <a:endParaRPr lang="zh-CN" altLang="en-US"/>
            </a:p>
          </p:txBody>
        </p:sp>
        <p:sp>
          <p:nvSpPr>
            <p:cNvPr id="102" name="Line 107"/>
            <p:cNvSpPr>
              <a:spLocks noChangeShapeType="1"/>
            </p:cNvSpPr>
            <p:nvPr userDrawn="1"/>
          </p:nvSpPr>
          <p:spPr bwMode="gray">
            <a:xfrm flipH="1">
              <a:off x="0" y="2400"/>
              <a:ext cx="2784" cy="1056"/>
            </a:xfrm>
            <a:prstGeom prst="line">
              <a:avLst/>
            </a:prstGeom>
            <a:noFill/>
            <a:ln w="28575">
              <a:solidFill>
                <a:schemeClr val="accent2"/>
              </a:solidFill>
              <a:round/>
              <a:headEnd/>
              <a:tailEnd/>
            </a:ln>
            <a:effectLst/>
          </p:spPr>
          <p:txBody>
            <a:bodyPr/>
            <a:lstStyle/>
            <a:p>
              <a:pPr>
                <a:defRPr/>
              </a:pPr>
              <a:endParaRPr lang="zh-CN" altLang="en-US"/>
            </a:p>
          </p:txBody>
        </p:sp>
        <p:sp>
          <p:nvSpPr>
            <p:cNvPr id="103" name="Line 108"/>
            <p:cNvSpPr>
              <a:spLocks noChangeShapeType="1"/>
            </p:cNvSpPr>
            <p:nvPr userDrawn="1"/>
          </p:nvSpPr>
          <p:spPr bwMode="gray">
            <a:xfrm flipH="1">
              <a:off x="0" y="2400"/>
              <a:ext cx="2784" cy="912"/>
            </a:xfrm>
            <a:prstGeom prst="line">
              <a:avLst/>
            </a:prstGeom>
            <a:noFill/>
            <a:ln w="28575">
              <a:solidFill>
                <a:schemeClr val="accent2"/>
              </a:solidFill>
              <a:round/>
              <a:headEnd/>
              <a:tailEnd/>
            </a:ln>
            <a:effectLst/>
          </p:spPr>
          <p:txBody>
            <a:bodyPr/>
            <a:lstStyle/>
            <a:p>
              <a:pPr>
                <a:defRPr/>
              </a:pPr>
              <a:endParaRPr lang="zh-CN" altLang="en-US"/>
            </a:p>
          </p:txBody>
        </p:sp>
        <p:sp>
          <p:nvSpPr>
            <p:cNvPr id="104" name="Line 109"/>
            <p:cNvSpPr>
              <a:spLocks noChangeShapeType="1"/>
            </p:cNvSpPr>
            <p:nvPr userDrawn="1"/>
          </p:nvSpPr>
          <p:spPr bwMode="gray">
            <a:xfrm flipH="1">
              <a:off x="0" y="2400"/>
              <a:ext cx="2784" cy="816"/>
            </a:xfrm>
            <a:prstGeom prst="line">
              <a:avLst/>
            </a:prstGeom>
            <a:noFill/>
            <a:ln w="12700">
              <a:solidFill>
                <a:schemeClr val="accent2"/>
              </a:solidFill>
              <a:round/>
              <a:headEnd/>
              <a:tailEnd/>
            </a:ln>
            <a:effectLst/>
          </p:spPr>
          <p:txBody>
            <a:bodyPr/>
            <a:lstStyle/>
            <a:p>
              <a:pPr>
                <a:defRPr/>
              </a:pPr>
              <a:endParaRPr lang="zh-CN" altLang="en-US"/>
            </a:p>
          </p:txBody>
        </p:sp>
        <p:sp>
          <p:nvSpPr>
            <p:cNvPr id="105" name="Line 110"/>
            <p:cNvSpPr>
              <a:spLocks noChangeShapeType="1"/>
            </p:cNvSpPr>
            <p:nvPr userDrawn="1"/>
          </p:nvSpPr>
          <p:spPr bwMode="gray">
            <a:xfrm flipH="1">
              <a:off x="0" y="2400"/>
              <a:ext cx="2784" cy="720"/>
            </a:xfrm>
            <a:prstGeom prst="line">
              <a:avLst/>
            </a:prstGeom>
            <a:noFill/>
            <a:ln w="12700">
              <a:solidFill>
                <a:schemeClr val="accent2"/>
              </a:solidFill>
              <a:round/>
              <a:headEnd/>
              <a:tailEnd/>
            </a:ln>
            <a:effectLst/>
          </p:spPr>
          <p:txBody>
            <a:bodyPr/>
            <a:lstStyle/>
            <a:p>
              <a:pPr>
                <a:defRPr/>
              </a:pPr>
              <a:endParaRPr lang="zh-CN" altLang="en-US"/>
            </a:p>
          </p:txBody>
        </p:sp>
        <p:sp>
          <p:nvSpPr>
            <p:cNvPr id="106" name="Line 111"/>
            <p:cNvSpPr>
              <a:spLocks noChangeShapeType="1"/>
            </p:cNvSpPr>
            <p:nvPr userDrawn="1"/>
          </p:nvSpPr>
          <p:spPr bwMode="gray">
            <a:xfrm flipH="1">
              <a:off x="0" y="2400"/>
              <a:ext cx="2784" cy="624"/>
            </a:xfrm>
            <a:prstGeom prst="line">
              <a:avLst/>
            </a:prstGeom>
            <a:noFill/>
            <a:ln w="12700">
              <a:solidFill>
                <a:schemeClr val="accent2"/>
              </a:solidFill>
              <a:round/>
              <a:headEnd/>
              <a:tailEnd/>
            </a:ln>
            <a:effectLst/>
          </p:spPr>
          <p:txBody>
            <a:bodyPr/>
            <a:lstStyle/>
            <a:p>
              <a:pPr>
                <a:defRPr/>
              </a:pPr>
              <a:endParaRPr lang="zh-CN" altLang="en-US"/>
            </a:p>
          </p:txBody>
        </p:sp>
        <p:sp>
          <p:nvSpPr>
            <p:cNvPr id="107" name="Line 112"/>
            <p:cNvSpPr>
              <a:spLocks noChangeShapeType="1"/>
            </p:cNvSpPr>
            <p:nvPr userDrawn="1"/>
          </p:nvSpPr>
          <p:spPr bwMode="gray">
            <a:xfrm flipH="1">
              <a:off x="0" y="2400"/>
              <a:ext cx="2784" cy="576"/>
            </a:xfrm>
            <a:prstGeom prst="line">
              <a:avLst/>
            </a:prstGeom>
            <a:noFill/>
            <a:ln w="12700">
              <a:solidFill>
                <a:schemeClr val="accent2"/>
              </a:solidFill>
              <a:round/>
              <a:headEnd/>
              <a:tailEnd/>
            </a:ln>
            <a:effectLst/>
          </p:spPr>
          <p:txBody>
            <a:bodyPr/>
            <a:lstStyle/>
            <a:p>
              <a:pPr>
                <a:defRPr/>
              </a:pPr>
              <a:endParaRPr lang="zh-CN" altLang="en-US"/>
            </a:p>
          </p:txBody>
        </p:sp>
        <p:sp>
          <p:nvSpPr>
            <p:cNvPr id="108" name="Line 113"/>
            <p:cNvSpPr>
              <a:spLocks noChangeShapeType="1"/>
            </p:cNvSpPr>
            <p:nvPr userDrawn="1"/>
          </p:nvSpPr>
          <p:spPr bwMode="gray">
            <a:xfrm flipH="1">
              <a:off x="0" y="2400"/>
              <a:ext cx="2832" cy="528"/>
            </a:xfrm>
            <a:prstGeom prst="line">
              <a:avLst/>
            </a:prstGeom>
            <a:noFill/>
            <a:ln w="9525">
              <a:solidFill>
                <a:schemeClr val="accent2"/>
              </a:solidFill>
              <a:round/>
              <a:headEnd/>
              <a:tailEnd/>
            </a:ln>
            <a:effectLst/>
          </p:spPr>
          <p:txBody>
            <a:bodyPr/>
            <a:lstStyle/>
            <a:p>
              <a:pPr>
                <a:defRPr/>
              </a:pPr>
              <a:endParaRPr lang="zh-CN" altLang="en-US"/>
            </a:p>
          </p:txBody>
        </p:sp>
        <p:sp>
          <p:nvSpPr>
            <p:cNvPr id="109" name="Line 114"/>
            <p:cNvSpPr>
              <a:spLocks noChangeShapeType="1"/>
            </p:cNvSpPr>
            <p:nvPr userDrawn="1"/>
          </p:nvSpPr>
          <p:spPr bwMode="gray">
            <a:xfrm>
              <a:off x="2880" y="2400"/>
              <a:ext cx="768" cy="1920"/>
            </a:xfrm>
            <a:prstGeom prst="line">
              <a:avLst/>
            </a:prstGeom>
            <a:noFill/>
            <a:ln w="38100">
              <a:solidFill>
                <a:schemeClr val="accent2"/>
              </a:solidFill>
              <a:round/>
              <a:headEnd/>
              <a:tailEnd/>
            </a:ln>
            <a:effectLst/>
          </p:spPr>
          <p:txBody>
            <a:bodyPr/>
            <a:lstStyle/>
            <a:p>
              <a:pPr>
                <a:defRPr/>
              </a:pPr>
              <a:endParaRPr lang="zh-CN" altLang="en-US"/>
            </a:p>
          </p:txBody>
        </p:sp>
        <p:sp>
          <p:nvSpPr>
            <p:cNvPr id="110" name="Line 115"/>
            <p:cNvSpPr>
              <a:spLocks noChangeShapeType="1"/>
            </p:cNvSpPr>
            <p:nvPr userDrawn="1"/>
          </p:nvSpPr>
          <p:spPr bwMode="gray">
            <a:xfrm>
              <a:off x="2928" y="2400"/>
              <a:ext cx="1344" cy="1920"/>
            </a:xfrm>
            <a:prstGeom prst="line">
              <a:avLst/>
            </a:prstGeom>
            <a:noFill/>
            <a:ln w="38100">
              <a:solidFill>
                <a:schemeClr val="accent2"/>
              </a:solidFill>
              <a:round/>
              <a:headEnd/>
              <a:tailEnd/>
            </a:ln>
            <a:effectLst/>
          </p:spPr>
          <p:txBody>
            <a:bodyPr/>
            <a:lstStyle/>
            <a:p>
              <a:pPr>
                <a:defRPr/>
              </a:pPr>
              <a:endParaRPr lang="zh-CN" altLang="en-US"/>
            </a:p>
          </p:txBody>
        </p:sp>
        <p:sp>
          <p:nvSpPr>
            <p:cNvPr id="111" name="Line 116"/>
            <p:cNvSpPr>
              <a:spLocks noChangeShapeType="1"/>
            </p:cNvSpPr>
            <p:nvPr userDrawn="1"/>
          </p:nvSpPr>
          <p:spPr bwMode="gray">
            <a:xfrm>
              <a:off x="2976" y="2400"/>
              <a:ext cx="1920" cy="1920"/>
            </a:xfrm>
            <a:prstGeom prst="line">
              <a:avLst/>
            </a:prstGeom>
            <a:noFill/>
            <a:ln w="38100">
              <a:solidFill>
                <a:schemeClr val="accent2"/>
              </a:solidFill>
              <a:round/>
              <a:headEnd/>
              <a:tailEnd/>
            </a:ln>
            <a:effectLst/>
          </p:spPr>
          <p:txBody>
            <a:bodyPr/>
            <a:lstStyle/>
            <a:p>
              <a:pPr>
                <a:defRPr/>
              </a:pPr>
              <a:endParaRPr lang="zh-CN" altLang="en-US"/>
            </a:p>
          </p:txBody>
        </p:sp>
        <p:sp>
          <p:nvSpPr>
            <p:cNvPr id="112" name="Line 117"/>
            <p:cNvSpPr>
              <a:spLocks noChangeShapeType="1"/>
            </p:cNvSpPr>
            <p:nvPr userDrawn="1"/>
          </p:nvSpPr>
          <p:spPr bwMode="gray">
            <a:xfrm>
              <a:off x="2976" y="2400"/>
              <a:ext cx="2544" cy="1920"/>
            </a:xfrm>
            <a:prstGeom prst="line">
              <a:avLst/>
            </a:prstGeom>
            <a:noFill/>
            <a:ln w="38100">
              <a:solidFill>
                <a:schemeClr val="accent2"/>
              </a:solidFill>
              <a:round/>
              <a:headEnd/>
              <a:tailEnd/>
            </a:ln>
            <a:effectLst/>
          </p:spPr>
          <p:txBody>
            <a:bodyPr/>
            <a:lstStyle/>
            <a:p>
              <a:pPr>
                <a:defRPr/>
              </a:pPr>
              <a:endParaRPr lang="zh-CN" altLang="en-US"/>
            </a:p>
          </p:txBody>
        </p:sp>
        <p:sp>
          <p:nvSpPr>
            <p:cNvPr id="113" name="Line 118"/>
            <p:cNvSpPr>
              <a:spLocks noChangeShapeType="1"/>
            </p:cNvSpPr>
            <p:nvPr userDrawn="1"/>
          </p:nvSpPr>
          <p:spPr bwMode="gray">
            <a:xfrm>
              <a:off x="2976" y="2400"/>
              <a:ext cx="2784" cy="1680"/>
            </a:xfrm>
            <a:prstGeom prst="line">
              <a:avLst/>
            </a:prstGeom>
            <a:noFill/>
            <a:ln w="38100">
              <a:solidFill>
                <a:schemeClr val="accent2"/>
              </a:solidFill>
              <a:round/>
              <a:headEnd/>
              <a:tailEnd/>
            </a:ln>
            <a:effectLst/>
          </p:spPr>
          <p:txBody>
            <a:bodyPr/>
            <a:lstStyle/>
            <a:p>
              <a:pPr>
                <a:defRPr/>
              </a:pPr>
              <a:endParaRPr lang="zh-CN" altLang="en-US"/>
            </a:p>
          </p:txBody>
        </p:sp>
        <p:sp>
          <p:nvSpPr>
            <p:cNvPr id="114" name="Line 119"/>
            <p:cNvSpPr>
              <a:spLocks noChangeShapeType="1"/>
            </p:cNvSpPr>
            <p:nvPr userDrawn="1"/>
          </p:nvSpPr>
          <p:spPr bwMode="gray">
            <a:xfrm>
              <a:off x="3024" y="2400"/>
              <a:ext cx="2736" cy="1392"/>
            </a:xfrm>
            <a:prstGeom prst="line">
              <a:avLst/>
            </a:prstGeom>
            <a:noFill/>
            <a:ln w="38100">
              <a:solidFill>
                <a:schemeClr val="accent2"/>
              </a:solidFill>
              <a:round/>
              <a:headEnd/>
              <a:tailEnd/>
            </a:ln>
            <a:effectLst/>
          </p:spPr>
          <p:txBody>
            <a:bodyPr/>
            <a:lstStyle/>
            <a:p>
              <a:pPr>
                <a:defRPr/>
              </a:pPr>
              <a:endParaRPr lang="zh-CN" altLang="en-US"/>
            </a:p>
          </p:txBody>
        </p:sp>
        <p:sp>
          <p:nvSpPr>
            <p:cNvPr id="115" name="Line 120"/>
            <p:cNvSpPr>
              <a:spLocks noChangeShapeType="1"/>
            </p:cNvSpPr>
            <p:nvPr userDrawn="1"/>
          </p:nvSpPr>
          <p:spPr bwMode="gray">
            <a:xfrm>
              <a:off x="3024" y="2400"/>
              <a:ext cx="2736" cy="1200"/>
            </a:xfrm>
            <a:prstGeom prst="line">
              <a:avLst/>
            </a:prstGeom>
            <a:noFill/>
            <a:ln w="38100">
              <a:solidFill>
                <a:schemeClr val="accent2"/>
              </a:solidFill>
              <a:round/>
              <a:headEnd/>
              <a:tailEnd/>
            </a:ln>
            <a:effectLst/>
          </p:spPr>
          <p:txBody>
            <a:bodyPr/>
            <a:lstStyle/>
            <a:p>
              <a:pPr>
                <a:defRPr/>
              </a:pPr>
              <a:endParaRPr lang="zh-CN" altLang="en-US"/>
            </a:p>
          </p:txBody>
        </p:sp>
        <p:sp>
          <p:nvSpPr>
            <p:cNvPr id="116" name="Line 121"/>
            <p:cNvSpPr>
              <a:spLocks noChangeShapeType="1"/>
            </p:cNvSpPr>
            <p:nvPr userDrawn="1"/>
          </p:nvSpPr>
          <p:spPr bwMode="gray">
            <a:xfrm>
              <a:off x="3072" y="2400"/>
              <a:ext cx="2688" cy="1056"/>
            </a:xfrm>
            <a:prstGeom prst="line">
              <a:avLst/>
            </a:prstGeom>
            <a:noFill/>
            <a:ln w="38100">
              <a:solidFill>
                <a:schemeClr val="accent2"/>
              </a:solidFill>
              <a:round/>
              <a:headEnd/>
              <a:tailEnd/>
            </a:ln>
            <a:effectLst/>
          </p:spPr>
          <p:txBody>
            <a:bodyPr/>
            <a:lstStyle/>
            <a:p>
              <a:pPr>
                <a:defRPr/>
              </a:pPr>
              <a:endParaRPr lang="zh-CN" altLang="en-US"/>
            </a:p>
          </p:txBody>
        </p:sp>
        <p:sp>
          <p:nvSpPr>
            <p:cNvPr id="117" name="Line 122"/>
            <p:cNvSpPr>
              <a:spLocks noChangeShapeType="1"/>
            </p:cNvSpPr>
            <p:nvPr userDrawn="1"/>
          </p:nvSpPr>
          <p:spPr bwMode="gray">
            <a:xfrm>
              <a:off x="3120" y="2400"/>
              <a:ext cx="2640" cy="912"/>
            </a:xfrm>
            <a:prstGeom prst="line">
              <a:avLst/>
            </a:prstGeom>
            <a:noFill/>
            <a:ln w="28575">
              <a:solidFill>
                <a:schemeClr val="accent2"/>
              </a:solidFill>
              <a:round/>
              <a:headEnd/>
              <a:tailEnd/>
            </a:ln>
            <a:effectLst/>
          </p:spPr>
          <p:txBody>
            <a:bodyPr/>
            <a:lstStyle/>
            <a:p>
              <a:pPr>
                <a:defRPr/>
              </a:pPr>
              <a:endParaRPr lang="zh-CN" altLang="en-US"/>
            </a:p>
          </p:txBody>
        </p:sp>
        <p:sp>
          <p:nvSpPr>
            <p:cNvPr id="118" name="Line 123"/>
            <p:cNvSpPr>
              <a:spLocks noChangeShapeType="1"/>
            </p:cNvSpPr>
            <p:nvPr userDrawn="1"/>
          </p:nvSpPr>
          <p:spPr bwMode="gray">
            <a:xfrm>
              <a:off x="3120" y="2400"/>
              <a:ext cx="2640" cy="816"/>
            </a:xfrm>
            <a:prstGeom prst="line">
              <a:avLst/>
            </a:prstGeom>
            <a:noFill/>
            <a:ln w="28575">
              <a:solidFill>
                <a:schemeClr val="accent2"/>
              </a:solidFill>
              <a:round/>
              <a:headEnd/>
              <a:tailEnd/>
            </a:ln>
            <a:effectLst/>
          </p:spPr>
          <p:txBody>
            <a:bodyPr/>
            <a:lstStyle/>
            <a:p>
              <a:pPr>
                <a:defRPr/>
              </a:pPr>
              <a:endParaRPr lang="zh-CN" altLang="en-US"/>
            </a:p>
          </p:txBody>
        </p:sp>
        <p:sp>
          <p:nvSpPr>
            <p:cNvPr id="119" name="Line 124"/>
            <p:cNvSpPr>
              <a:spLocks noChangeShapeType="1"/>
            </p:cNvSpPr>
            <p:nvPr userDrawn="1"/>
          </p:nvSpPr>
          <p:spPr bwMode="gray">
            <a:xfrm>
              <a:off x="3168" y="2400"/>
              <a:ext cx="2592" cy="720"/>
            </a:xfrm>
            <a:prstGeom prst="line">
              <a:avLst/>
            </a:prstGeom>
            <a:noFill/>
            <a:ln w="12700">
              <a:solidFill>
                <a:schemeClr val="accent2"/>
              </a:solidFill>
              <a:round/>
              <a:headEnd/>
              <a:tailEnd/>
            </a:ln>
            <a:effectLst/>
          </p:spPr>
          <p:txBody>
            <a:bodyPr/>
            <a:lstStyle/>
            <a:p>
              <a:pPr>
                <a:defRPr/>
              </a:pPr>
              <a:endParaRPr lang="zh-CN" altLang="en-US"/>
            </a:p>
          </p:txBody>
        </p:sp>
        <p:sp>
          <p:nvSpPr>
            <p:cNvPr id="120" name="Line 125"/>
            <p:cNvSpPr>
              <a:spLocks noChangeShapeType="1"/>
            </p:cNvSpPr>
            <p:nvPr userDrawn="1"/>
          </p:nvSpPr>
          <p:spPr bwMode="gray">
            <a:xfrm>
              <a:off x="3216" y="2400"/>
              <a:ext cx="2544" cy="672"/>
            </a:xfrm>
            <a:prstGeom prst="line">
              <a:avLst/>
            </a:prstGeom>
            <a:noFill/>
            <a:ln w="12700">
              <a:solidFill>
                <a:schemeClr val="accent2"/>
              </a:solidFill>
              <a:round/>
              <a:headEnd/>
              <a:tailEnd/>
            </a:ln>
            <a:effectLst/>
          </p:spPr>
          <p:txBody>
            <a:bodyPr/>
            <a:lstStyle/>
            <a:p>
              <a:pPr>
                <a:defRPr/>
              </a:pPr>
              <a:endParaRPr lang="zh-CN" altLang="en-US"/>
            </a:p>
          </p:txBody>
        </p:sp>
        <p:sp>
          <p:nvSpPr>
            <p:cNvPr id="121" name="Line 126"/>
            <p:cNvSpPr>
              <a:spLocks noChangeShapeType="1"/>
            </p:cNvSpPr>
            <p:nvPr userDrawn="1"/>
          </p:nvSpPr>
          <p:spPr bwMode="gray">
            <a:xfrm>
              <a:off x="3120" y="2400"/>
              <a:ext cx="2640" cy="576"/>
            </a:xfrm>
            <a:prstGeom prst="line">
              <a:avLst/>
            </a:prstGeom>
            <a:noFill/>
            <a:ln w="12700">
              <a:solidFill>
                <a:schemeClr val="accent2"/>
              </a:solidFill>
              <a:round/>
              <a:headEnd/>
              <a:tailEnd/>
            </a:ln>
            <a:effectLst/>
          </p:spPr>
          <p:txBody>
            <a:bodyPr/>
            <a:lstStyle/>
            <a:p>
              <a:pPr>
                <a:defRPr/>
              </a:pPr>
              <a:endParaRPr lang="zh-CN" altLang="en-US"/>
            </a:p>
          </p:txBody>
        </p:sp>
      </p:grpSp>
      <p:sp>
        <p:nvSpPr>
          <p:cNvPr id="122" name="AutoShape 211"/>
          <p:cNvSpPr>
            <a:spLocks noChangeArrowheads="1"/>
          </p:cNvSpPr>
          <p:nvPr/>
        </p:nvSpPr>
        <p:spPr bwMode="gray">
          <a:xfrm rot="20754832">
            <a:off x="1676400" y="3375025"/>
            <a:ext cx="5991225" cy="2282825"/>
          </a:xfrm>
          <a:custGeom>
            <a:avLst/>
            <a:gdLst>
              <a:gd name="G0" fmla="+- 663 0 0"/>
              <a:gd name="G1" fmla="+- 21600 0 663"/>
              <a:gd name="G2" fmla="+- 21600 0 66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63" y="10800"/>
                </a:moveTo>
                <a:cubicBezTo>
                  <a:pt x="663" y="16399"/>
                  <a:pt x="5201" y="20937"/>
                  <a:pt x="10800" y="20937"/>
                </a:cubicBezTo>
                <a:cubicBezTo>
                  <a:pt x="16399" y="20937"/>
                  <a:pt x="20937" y="16399"/>
                  <a:pt x="20937" y="10800"/>
                </a:cubicBezTo>
                <a:cubicBezTo>
                  <a:pt x="20937" y="5201"/>
                  <a:pt x="16399" y="663"/>
                  <a:pt x="10800" y="663"/>
                </a:cubicBezTo>
                <a:cubicBezTo>
                  <a:pt x="5201" y="663"/>
                  <a:pt x="663" y="5201"/>
                  <a:pt x="663" y="10800"/>
                </a:cubicBezTo>
                <a:close/>
              </a:path>
            </a:pathLst>
          </a:custGeom>
          <a:gradFill rotWithShape="1">
            <a:gsLst>
              <a:gs pos="0">
                <a:schemeClr val="bg1"/>
              </a:gs>
              <a:gs pos="100000">
                <a:schemeClr val="accent2"/>
              </a:gs>
            </a:gsLst>
            <a:lin ang="18900000" scaled="1"/>
          </a:gradFill>
          <a:ln w="19050">
            <a:noFill/>
            <a:prstDash val="sysDot"/>
            <a:round/>
            <a:headEnd/>
            <a:tailEnd/>
          </a:ln>
          <a:effectLst/>
        </p:spPr>
        <p:txBody>
          <a:bodyPr wrap="none" anchor="ctr"/>
          <a:lstStyle/>
          <a:p>
            <a:pPr>
              <a:defRPr/>
            </a:pPr>
            <a:endParaRPr lang="zh-CN" altLang="en-US"/>
          </a:p>
        </p:txBody>
      </p:sp>
      <p:grpSp>
        <p:nvGrpSpPr>
          <p:cNvPr id="123" name="Group 175"/>
          <p:cNvGrpSpPr>
            <a:grpSpLocks/>
          </p:cNvGrpSpPr>
          <p:nvPr/>
        </p:nvGrpSpPr>
        <p:grpSpPr bwMode="auto">
          <a:xfrm>
            <a:off x="1001713" y="4203700"/>
            <a:ext cx="2057400" cy="2057400"/>
            <a:chOff x="1161" y="1708"/>
            <a:chExt cx="948" cy="948"/>
          </a:xfrm>
        </p:grpSpPr>
        <p:sp>
          <p:nvSpPr>
            <p:cNvPr id="124" name="Oval 176"/>
            <p:cNvSpPr>
              <a:spLocks noChangeArrowheads="1"/>
            </p:cNvSpPr>
            <p:nvPr userDrawn="1"/>
          </p:nvSpPr>
          <p:spPr bwMode="gray">
            <a:xfrm>
              <a:off x="1161" y="1708"/>
              <a:ext cx="948" cy="948"/>
            </a:xfrm>
            <a:prstGeom prst="ellipse">
              <a:avLst/>
            </a:prstGeom>
            <a:solidFill>
              <a:schemeClr val="tx2"/>
            </a:solidFill>
            <a:ln w="9525">
              <a:noFill/>
              <a:round/>
              <a:headEnd/>
              <a:tailEnd/>
            </a:ln>
            <a:effectLst/>
          </p:spPr>
          <p:txBody>
            <a:bodyPr wrap="none" anchor="ctr"/>
            <a:lstStyle/>
            <a:p>
              <a:pPr>
                <a:defRPr/>
              </a:pPr>
              <a:endParaRPr lang="zh-CN" altLang="en-US">
                <a:ea typeface="宋体" pitchFamily="2" charset="-122"/>
              </a:endParaRPr>
            </a:p>
          </p:txBody>
        </p:sp>
        <p:sp>
          <p:nvSpPr>
            <p:cNvPr id="125" name="Oval 177"/>
            <p:cNvSpPr>
              <a:spLocks noChangeArrowheads="1"/>
            </p:cNvSpPr>
            <p:nvPr userDrawn="1"/>
          </p:nvSpPr>
          <p:spPr bwMode="gray">
            <a:xfrm>
              <a:off x="1422" y="2013"/>
              <a:ext cx="525" cy="525"/>
            </a:xfrm>
            <a:prstGeom prst="ellipse">
              <a:avLst/>
            </a:prstGeom>
            <a:gradFill rotWithShape="1">
              <a:gsLst>
                <a:gs pos="0">
                  <a:schemeClr val="bg1"/>
                </a:gs>
                <a:gs pos="100000">
                  <a:schemeClr val="tx2">
                    <a:alpha val="0"/>
                  </a:schemeClr>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26" name="Oval 178"/>
            <p:cNvSpPr>
              <a:spLocks noChangeArrowheads="1"/>
            </p:cNvSpPr>
            <p:nvPr userDrawn="1"/>
          </p:nvSpPr>
          <p:spPr bwMode="gray">
            <a:xfrm rot="-2566439">
              <a:off x="1240" y="1855"/>
              <a:ext cx="399" cy="220"/>
            </a:xfrm>
            <a:prstGeom prst="ellipse">
              <a:avLst/>
            </a:prstGeom>
            <a:gradFill rotWithShape="1">
              <a:gsLst>
                <a:gs pos="0">
                  <a:schemeClr val="bg1"/>
                </a:gs>
                <a:gs pos="100000">
                  <a:schemeClr val="tx2"/>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grpSp>
      <p:grpSp>
        <p:nvGrpSpPr>
          <p:cNvPr id="127" name="Group 206"/>
          <p:cNvGrpSpPr>
            <a:grpSpLocks/>
          </p:cNvGrpSpPr>
          <p:nvPr/>
        </p:nvGrpSpPr>
        <p:grpSpPr bwMode="auto">
          <a:xfrm>
            <a:off x="3343275" y="2127250"/>
            <a:ext cx="2439988" cy="2439988"/>
            <a:chOff x="2106" y="1460"/>
            <a:chExt cx="1537" cy="1537"/>
          </a:xfrm>
        </p:grpSpPr>
        <p:sp>
          <p:nvSpPr>
            <p:cNvPr id="128" name="Oval 180"/>
            <p:cNvSpPr>
              <a:spLocks noChangeArrowheads="1"/>
            </p:cNvSpPr>
            <p:nvPr userDrawn="1"/>
          </p:nvSpPr>
          <p:spPr bwMode="gray">
            <a:xfrm>
              <a:off x="2106" y="1460"/>
              <a:ext cx="1537" cy="1537"/>
            </a:xfrm>
            <a:prstGeom prst="ellipse">
              <a:avLst/>
            </a:prstGeom>
            <a:solidFill>
              <a:schemeClr val="accent2"/>
            </a:solidFill>
            <a:ln w="9525">
              <a:noFill/>
              <a:round/>
              <a:headEnd/>
              <a:tailEnd/>
            </a:ln>
            <a:effectLst/>
          </p:spPr>
          <p:txBody>
            <a:bodyPr wrap="none" anchor="ctr"/>
            <a:lstStyle/>
            <a:p>
              <a:pPr>
                <a:defRPr/>
              </a:pPr>
              <a:endParaRPr lang="zh-CN" altLang="en-US">
                <a:ea typeface="宋体" pitchFamily="2" charset="-122"/>
              </a:endParaRPr>
            </a:p>
          </p:txBody>
        </p:sp>
        <p:sp>
          <p:nvSpPr>
            <p:cNvPr id="129" name="Oval 181"/>
            <p:cNvSpPr>
              <a:spLocks noChangeArrowheads="1"/>
            </p:cNvSpPr>
            <p:nvPr userDrawn="1"/>
          </p:nvSpPr>
          <p:spPr bwMode="gray">
            <a:xfrm>
              <a:off x="2530" y="1954"/>
              <a:ext cx="849" cy="852"/>
            </a:xfrm>
            <a:prstGeom prst="ellipse">
              <a:avLst/>
            </a:prstGeom>
            <a:gradFill rotWithShape="1">
              <a:gsLst>
                <a:gs pos="0">
                  <a:schemeClr val="bg1"/>
                </a:gs>
                <a:gs pos="100000">
                  <a:schemeClr val="accent2">
                    <a:alpha val="0"/>
                  </a:schemeClr>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30" name="Oval 182"/>
            <p:cNvSpPr>
              <a:spLocks noChangeArrowheads="1"/>
            </p:cNvSpPr>
            <p:nvPr userDrawn="1"/>
          </p:nvSpPr>
          <p:spPr bwMode="gray">
            <a:xfrm rot="-2566439">
              <a:off x="2236" y="1697"/>
              <a:ext cx="646" cy="358"/>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grpSp>
      <p:grpSp>
        <p:nvGrpSpPr>
          <p:cNvPr id="131" name="Group 209"/>
          <p:cNvGrpSpPr>
            <a:grpSpLocks/>
          </p:cNvGrpSpPr>
          <p:nvPr/>
        </p:nvGrpSpPr>
        <p:grpSpPr bwMode="auto">
          <a:xfrm>
            <a:off x="6607175" y="3386138"/>
            <a:ext cx="1693863" cy="1693862"/>
            <a:chOff x="4066" y="2429"/>
            <a:chExt cx="1067" cy="1067"/>
          </a:xfrm>
        </p:grpSpPr>
        <p:sp>
          <p:nvSpPr>
            <p:cNvPr id="132" name="Oval 192"/>
            <p:cNvSpPr>
              <a:spLocks noChangeArrowheads="1"/>
            </p:cNvSpPr>
            <p:nvPr userDrawn="1"/>
          </p:nvSpPr>
          <p:spPr bwMode="gray">
            <a:xfrm>
              <a:off x="4066" y="2429"/>
              <a:ext cx="1067" cy="1067"/>
            </a:xfrm>
            <a:prstGeom prst="ellipse">
              <a:avLst/>
            </a:prstGeom>
            <a:solidFill>
              <a:schemeClr val="accent1"/>
            </a:solidFill>
            <a:ln w="9525">
              <a:noFill/>
              <a:round/>
              <a:headEnd/>
              <a:tailEnd/>
            </a:ln>
            <a:effectLst/>
          </p:spPr>
          <p:txBody>
            <a:bodyPr wrap="none" anchor="ctr"/>
            <a:lstStyle/>
            <a:p>
              <a:pPr>
                <a:defRPr/>
              </a:pPr>
              <a:endParaRPr lang="zh-CN" altLang="en-US">
                <a:ea typeface="宋体" pitchFamily="2" charset="-122"/>
              </a:endParaRPr>
            </a:p>
          </p:txBody>
        </p:sp>
        <p:sp>
          <p:nvSpPr>
            <p:cNvPr id="133" name="Oval 193"/>
            <p:cNvSpPr>
              <a:spLocks noChangeArrowheads="1"/>
            </p:cNvSpPr>
            <p:nvPr userDrawn="1"/>
          </p:nvSpPr>
          <p:spPr bwMode="gray">
            <a:xfrm>
              <a:off x="4360" y="2772"/>
              <a:ext cx="591" cy="591"/>
            </a:xfrm>
            <a:prstGeom prst="ellipse">
              <a:avLst/>
            </a:prstGeom>
            <a:gradFill rotWithShape="1">
              <a:gsLst>
                <a:gs pos="0">
                  <a:schemeClr val="bg1"/>
                </a:gs>
                <a:gs pos="100000">
                  <a:schemeClr val="accent1">
                    <a:alpha val="0"/>
                  </a:schemeClr>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34" name="Oval 194"/>
            <p:cNvSpPr>
              <a:spLocks noChangeArrowheads="1"/>
            </p:cNvSpPr>
            <p:nvPr userDrawn="1"/>
          </p:nvSpPr>
          <p:spPr bwMode="gray">
            <a:xfrm rot="-2566439">
              <a:off x="4155" y="2595"/>
              <a:ext cx="450" cy="247"/>
            </a:xfrm>
            <a:prstGeom prst="ellipse">
              <a:avLst/>
            </a:prstGeom>
            <a:gradFill rotWithShape="1">
              <a:gsLst>
                <a:gs pos="0">
                  <a:schemeClr val="bg1"/>
                </a:gs>
                <a:gs pos="100000">
                  <a:schemeClr val="accent1"/>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grpSp>
      <p:sp>
        <p:nvSpPr>
          <p:cNvPr id="13333" name="Rectangle 21"/>
          <p:cNvSpPr>
            <a:spLocks noGrp="1" noChangeArrowheads="1"/>
          </p:cNvSpPr>
          <p:nvPr>
            <p:ph type="ctrTitle" sz="quarter"/>
          </p:nvPr>
        </p:nvSpPr>
        <p:spPr>
          <a:xfrm>
            <a:off x="533400" y="1460500"/>
            <a:ext cx="8153400" cy="669925"/>
          </a:xfrm>
        </p:spPr>
        <p:txBody>
          <a:bodyPr/>
          <a:lstStyle>
            <a:lvl1pPr algn="ctr">
              <a:defRPr sz="3600"/>
            </a:lvl1pPr>
          </a:lstStyle>
          <a:p>
            <a:r>
              <a:rPr lang="ko-KR" altLang="en-US"/>
              <a:t>单击此处编辑母版标题样式</a:t>
            </a:r>
          </a:p>
        </p:txBody>
      </p:sp>
      <p:sp>
        <p:nvSpPr>
          <p:cNvPr id="13334" name="Rectangle 22"/>
          <p:cNvSpPr>
            <a:spLocks noGrp="1" noChangeArrowheads="1"/>
          </p:cNvSpPr>
          <p:nvPr>
            <p:ph type="subTitle" sz="quarter" idx="1"/>
          </p:nvPr>
        </p:nvSpPr>
        <p:spPr>
          <a:xfrm>
            <a:off x="1447800" y="3810000"/>
            <a:ext cx="6400800" cy="533400"/>
          </a:xfrm>
        </p:spPr>
        <p:txBody>
          <a:bodyPr/>
          <a:lstStyle>
            <a:lvl1pPr marL="0" indent="0" algn="ctr">
              <a:buFont typeface="Wingdings" pitchFamily="2" charset="2"/>
              <a:buNone/>
              <a:defRPr sz="2000" b="0">
                <a:solidFill>
                  <a:schemeClr val="tx1"/>
                </a:solidFill>
              </a:defRPr>
            </a:lvl1pPr>
          </a:lstStyle>
          <a:p>
            <a:r>
              <a:rPr lang="ko-KR" altLang="en-US"/>
              <a:t>单击此处编辑母版副标题样式</a:t>
            </a:r>
          </a:p>
        </p:txBody>
      </p:sp>
      <p:sp>
        <p:nvSpPr>
          <p:cNvPr id="135" name="Rectangle 23"/>
          <p:cNvSpPr>
            <a:spLocks noGrp="1" noChangeArrowheads="1"/>
          </p:cNvSpPr>
          <p:nvPr>
            <p:ph type="dt" sz="quarter" idx="10"/>
          </p:nvPr>
        </p:nvSpPr>
        <p:spPr>
          <a:xfrm>
            <a:off x="457200" y="6553200"/>
            <a:ext cx="2133600" cy="152400"/>
          </a:xfrm>
        </p:spPr>
        <p:txBody>
          <a:bodyPr/>
          <a:lstStyle>
            <a:lvl1pPr>
              <a:defRPr sz="1400">
                <a:solidFill>
                  <a:schemeClr val="tx1"/>
                </a:solidFill>
                <a:effectLst>
                  <a:outerShdw blurRad="38100" dist="38100" dir="2700000" algn="tl">
                    <a:srgbClr val="C0C0C0"/>
                  </a:outerShdw>
                </a:effectLst>
                <a:latin typeface="Times New Roman" pitchFamily="18" charset="0"/>
              </a:defRPr>
            </a:lvl1pPr>
          </a:lstStyle>
          <a:p>
            <a:pPr>
              <a:defRPr/>
            </a:pPr>
            <a:endParaRPr lang="en-US" altLang="ko-KR"/>
          </a:p>
        </p:txBody>
      </p:sp>
      <p:sp>
        <p:nvSpPr>
          <p:cNvPr id="136"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Times New Roman" pitchFamily="18" charset="0"/>
              </a:defRPr>
            </a:lvl1pPr>
          </a:lstStyle>
          <a:p>
            <a:pPr>
              <a:defRPr/>
            </a:pPr>
            <a:endParaRPr lang="en-US" altLang="ko-KR"/>
          </a:p>
        </p:txBody>
      </p:sp>
      <p:sp>
        <p:nvSpPr>
          <p:cNvPr id="137" name="Rectangle 25"/>
          <p:cNvSpPr>
            <a:spLocks noGrp="1" noChangeArrowheads="1"/>
          </p:cNvSpPr>
          <p:nvPr>
            <p:ph type="sldNum" sz="quarter" idx="12"/>
          </p:nvPr>
        </p:nvSpPr>
        <p:spPr>
          <a:xfrm>
            <a:off x="6553200" y="6553200"/>
            <a:ext cx="2133600" cy="152400"/>
          </a:xfrm>
        </p:spPr>
        <p:txBody>
          <a:bodyPr/>
          <a:lstStyle>
            <a:lvl1pPr algn="r">
              <a:defRPr sz="1400">
                <a:latin typeface="Times New Roman" pitchFamily="18" charset="0"/>
              </a:defRPr>
            </a:lvl1pPr>
          </a:lstStyle>
          <a:p>
            <a:pPr>
              <a:defRPr/>
            </a:pPr>
            <a:fld id="{4BDBB388-C334-446B-8F25-40C6B11E41C3}" type="slidenum">
              <a:rPr lang="ko-KR" altLang="en-US"/>
              <a:pPr>
                <a:defRPr/>
              </a:pPr>
              <a:t>‹#›</a:t>
            </a:fld>
            <a:endParaRPr lang="en-US" altLang="ko-KR"/>
          </a:p>
        </p:txBody>
      </p:sp>
    </p:spTree>
    <p:extLst>
      <p:ext uri="{BB962C8B-B14F-4D97-AF65-F5344CB8AC3E}">
        <p14:creationId xmlns:p14="http://schemas.microsoft.com/office/powerpoint/2010/main" val="288729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5" name="Rectangle 24"/>
          <p:cNvSpPr>
            <a:spLocks noGrp="1" noChangeArrowheads="1"/>
          </p:cNvSpPr>
          <p:nvPr>
            <p:ph type="ftr" sz="quarter" idx="11"/>
          </p:nvPr>
        </p:nvSpPr>
        <p:spPr>
          <a:ln/>
        </p:spPr>
        <p:txBody>
          <a:bodyPr/>
          <a:lstStyle>
            <a:lvl1pPr>
              <a:defRPr/>
            </a:lvl1pPr>
          </a:lstStyle>
          <a:p>
            <a:pPr>
              <a:defRPr/>
            </a:pPr>
            <a:fld id="{C3BD487A-3501-4B42-9882-460B1DEDA4CD}" type="slidenum">
              <a:rPr lang="en-US" altLang="ko-KR"/>
              <a:pPr>
                <a:defRPr/>
              </a:pPr>
              <a:t>‹#›</a:t>
            </a:fld>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7AC37CAF-8976-4A85-93F2-3503766CB6BC}" type="slidenum">
              <a:rPr lang="ko-KR" altLang="en-US"/>
              <a:pPr>
                <a:defRPr/>
              </a:pPr>
              <a:t>‹#›</a:t>
            </a:fld>
            <a:endParaRPr lang="en-US" altLang="ko-KR"/>
          </a:p>
        </p:txBody>
      </p:sp>
    </p:spTree>
    <p:extLst>
      <p:ext uri="{BB962C8B-B14F-4D97-AF65-F5344CB8AC3E}">
        <p14:creationId xmlns:p14="http://schemas.microsoft.com/office/powerpoint/2010/main" val="120825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04800"/>
            <a:ext cx="20574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04800"/>
            <a:ext cx="60198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5" name="Rectangle 24"/>
          <p:cNvSpPr>
            <a:spLocks noGrp="1" noChangeArrowheads="1"/>
          </p:cNvSpPr>
          <p:nvPr>
            <p:ph type="ftr" sz="quarter" idx="11"/>
          </p:nvPr>
        </p:nvSpPr>
        <p:spPr>
          <a:ln/>
        </p:spPr>
        <p:txBody>
          <a:bodyPr/>
          <a:lstStyle>
            <a:lvl1pPr>
              <a:defRPr/>
            </a:lvl1pPr>
          </a:lstStyle>
          <a:p>
            <a:pPr>
              <a:defRPr/>
            </a:pPr>
            <a:fld id="{4B221CBC-69E1-4564-A54A-E2884A54676A}" type="slidenum">
              <a:rPr lang="en-US" altLang="ko-KR"/>
              <a:pPr>
                <a:defRPr/>
              </a:pPr>
              <a:t>‹#›</a:t>
            </a:fld>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B22FC4BC-9F38-4236-9C71-0818164CD711}" type="slidenum">
              <a:rPr lang="ko-KR" altLang="en-US"/>
              <a:pPr>
                <a:defRPr/>
              </a:pPr>
              <a:t>‹#›</a:t>
            </a:fld>
            <a:endParaRPr lang="en-US" altLang="ko-KR"/>
          </a:p>
        </p:txBody>
      </p:sp>
    </p:spTree>
    <p:extLst>
      <p:ext uri="{BB962C8B-B14F-4D97-AF65-F5344CB8AC3E}">
        <p14:creationId xmlns:p14="http://schemas.microsoft.com/office/powerpoint/2010/main" val="136894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7848600" cy="609600"/>
          </a:xfrm>
        </p:spPr>
        <p:txBody>
          <a:bodyPr/>
          <a:lstStyle/>
          <a:p>
            <a:r>
              <a:rPr lang="zh-CN" altLang="en-US"/>
              <a:t>单击此处编辑母版标题样式</a:t>
            </a:r>
          </a:p>
        </p:txBody>
      </p:sp>
      <p:sp>
        <p:nvSpPr>
          <p:cNvPr id="3" name="图表占位符 2"/>
          <p:cNvSpPr>
            <a:spLocks noGrp="1"/>
          </p:cNvSpPr>
          <p:nvPr>
            <p:ph type="chart" idx="1"/>
          </p:nvPr>
        </p:nvSpPr>
        <p:spPr>
          <a:xfrm>
            <a:off x="457200" y="1371600"/>
            <a:ext cx="8229600" cy="4953000"/>
          </a:xfrm>
        </p:spPr>
        <p:txBody>
          <a:bodyPr/>
          <a:lstStyle/>
          <a:p>
            <a:pPr lvl="0"/>
            <a:endParaRPr lang="zh-CN" altLang="en-US" noProof="0"/>
          </a:p>
        </p:txBody>
      </p:sp>
      <p:sp>
        <p:nvSpPr>
          <p:cNvPr id="4"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5" name="Rectangle 24"/>
          <p:cNvSpPr>
            <a:spLocks noGrp="1" noChangeArrowheads="1"/>
          </p:cNvSpPr>
          <p:nvPr>
            <p:ph type="ftr" sz="quarter" idx="11"/>
          </p:nvPr>
        </p:nvSpPr>
        <p:spPr>
          <a:ln/>
        </p:spPr>
        <p:txBody>
          <a:bodyPr/>
          <a:lstStyle>
            <a:lvl1pPr>
              <a:defRPr/>
            </a:lvl1pPr>
          </a:lstStyle>
          <a:p>
            <a:pPr>
              <a:defRPr/>
            </a:pPr>
            <a:fld id="{973E1A3E-616C-4D77-96C3-581FE60F29A5}" type="slidenum">
              <a:rPr lang="en-US" altLang="ko-KR"/>
              <a:pPr>
                <a:defRPr/>
              </a:pPr>
              <a:t>‹#›</a:t>
            </a:fld>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6EAC8E56-E4F7-41F5-8935-5E8F7518C684}" type="slidenum">
              <a:rPr lang="ko-KR" altLang="en-US"/>
              <a:pPr>
                <a:defRPr/>
              </a:pPr>
              <a:t>‹#›</a:t>
            </a:fld>
            <a:endParaRPr lang="en-US" altLang="ko-KR"/>
          </a:p>
        </p:txBody>
      </p:sp>
    </p:spTree>
    <p:extLst>
      <p:ext uri="{BB962C8B-B14F-4D97-AF65-F5344CB8AC3E}">
        <p14:creationId xmlns:p14="http://schemas.microsoft.com/office/powerpoint/2010/main" val="1188706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0"/>
            <a:ext cx="8229600" cy="601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4" name="Rectangle 24"/>
          <p:cNvSpPr>
            <a:spLocks noGrp="1" noChangeArrowheads="1"/>
          </p:cNvSpPr>
          <p:nvPr>
            <p:ph type="ftr" sz="quarter" idx="11"/>
          </p:nvPr>
        </p:nvSpPr>
        <p:spPr>
          <a:ln/>
        </p:spPr>
        <p:txBody>
          <a:bodyPr/>
          <a:lstStyle>
            <a:lvl1pPr>
              <a:defRPr/>
            </a:lvl1pPr>
          </a:lstStyle>
          <a:p>
            <a:pPr>
              <a:defRPr/>
            </a:pPr>
            <a:fld id="{3E4A4290-6F3A-40DD-B3D1-6988C565F046}" type="slidenum">
              <a:rPr lang="en-US" altLang="ko-KR"/>
              <a:pPr>
                <a:defRPr/>
              </a:pPr>
              <a:t>‹#›</a:t>
            </a:fld>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394100E7-5058-48CC-BF7F-ABE2B233A305}" type="slidenum">
              <a:rPr lang="ko-KR" altLang="en-US"/>
              <a:pPr>
                <a:defRPr/>
              </a:pPr>
              <a:t>‹#›</a:t>
            </a:fld>
            <a:endParaRPr lang="en-US" altLang="ko-KR"/>
          </a:p>
        </p:txBody>
      </p:sp>
    </p:spTree>
    <p:extLst>
      <p:ext uri="{BB962C8B-B14F-4D97-AF65-F5344CB8AC3E}">
        <p14:creationId xmlns:p14="http://schemas.microsoft.com/office/powerpoint/2010/main" val="16785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5" name="Rectangle 24"/>
          <p:cNvSpPr>
            <a:spLocks noGrp="1" noChangeArrowheads="1"/>
          </p:cNvSpPr>
          <p:nvPr>
            <p:ph type="ftr" sz="quarter" idx="11"/>
          </p:nvPr>
        </p:nvSpPr>
        <p:spPr>
          <a:ln/>
        </p:spPr>
        <p:txBody>
          <a:bodyPr/>
          <a:lstStyle>
            <a:lvl1pPr>
              <a:defRPr/>
            </a:lvl1pPr>
          </a:lstStyle>
          <a:p>
            <a:pPr>
              <a:defRPr/>
            </a:pPr>
            <a:fld id="{69F67107-D210-43A7-AC9E-0A7F8C2776E2}" type="slidenum">
              <a:rPr lang="en-US" altLang="ko-KR"/>
              <a:pPr>
                <a:defRPr/>
              </a:pPr>
              <a:t>‹#›</a:t>
            </a:fld>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A6BE7F85-3F8A-4D8B-98C0-B43D6FBF180B}" type="slidenum">
              <a:rPr lang="ko-KR" altLang="en-US"/>
              <a:pPr>
                <a:defRPr/>
              </a:pPr>
              <a:t>‹#›</a:t>
            </a:fld>
            <a:endParaRPr lang="en-US" altLang="ko-KR"/>
          </a:p>
        </p:txBody>
      </p:sp>
    </p:spTree>
    <p:extLst>
      <p:ext uri="{BB962C8B-B14F-4D97-AF65-F5344CB8AC3E}">
        <p14:creationId xmlns:p14="http://schemas.microsoft.com/office/powerpoint/2010/main" val="220092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5" name="Rectangle 24"/>
          <p:cNvSpPr>
            <a:spLocks noGrp="1" noChangeArrowheads="1"/>
          </p:cNvSpPr>
          <p:nvPr>
            <p:ph type="ftr" sz="quarter" idx="11"/>
          </p:nvPr>
        </p:nvSpPr>
        <p:spPr>
          <a:ln/>
        </p:spPr>
        <p:txBody>
          <a:bodyPr/>
          <a:lstStyle>
            <a:lvl1pPr>
              <a:defRPr/>
            </a:lvl1pPr>
          </a:lstStyle>
          <a:p>
            <a:pPr>
              <a:defRPr/>
            </a:pPr>
            <a:fld id="{79B9B758-B306-4656-BF04-6A495579F09B}" type="slidenum">
              <a:rPr lang="en-US" altLang="ko-KR"/>
              <a:pPr>
                <a:defRPr/>
              </a:pPr>
              <a:t>‹#›</a:t>
            </a:fld>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1F3DA6D6-B6DC-48BE-80C0-F7101CEF6ED5}" type="slidenum">
              <a:rPr lang="ko-KR" altLang="en-US"/>
              <a:pPr>
                <a:defRPr/>
              </a:pPr>
              <a:t>‹#›</a:t>
            </a:fld>
            <a:endParaRPr lang="en-US" altLang="ko-KR"/>
          </a:p>
        </p:txBody>
      </p:sp>
    </p:spTree>
    <p:extLst>
      <p:ext uri="{BB962C8B-B14F-4D97-AF65-F5344CB8AC3E}">
        <p14:creationId xmlns:p14="http://schemas.microsoft.com/office/powerpoint/2010/main" val="416110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6" name="Rectangle 24"/>
          <p:cNvSpPr>
            <a:spLocks noGrp="1" noChangeArrowheads="1"/>
          </p:cNvSpPr>
          <p:nvPr>
            <p:ph type="ftr" sz="quarter" idx="11"/>
          </p:nvPr>
        </p:nvSpPr>
        <p:spPr>
          <a:ln/>
        </p:spPr>
        <p:txBody>
          <a:bodyPr/>
          <a:lstStyle>
            <a:lvl1pPr>
              <a:defRPr/>
            </a:lvl1pPr>
          </a:lstStyle>
          <a:p>
            <a:pPr>
              <a:defRPr/>
            </a:pPr>
            <a:fld id="{CE5BA49C-B186-4CD4-9D99-ADE8D96994D4}" type="slidenum">
              <a:rPr lang="en-US" altLang="ko-KR"/>
              <a:pPr>
                <a:defRPr/>
              </a:pPr>
              <a:t>‹#›</a:t>
            </a:fld>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E439CFD0-195F-45DF-802D-74CE2495862A}" type="slidenum">
              <a:rPr lang="ko-KR" altLang="en-US"/>
              <a:pPr>
                <a:defRPr/>
              </a:pPr>
              <a:t>‹#›</a:t>
            </a:fld>
            <a:endParaRPr lang="en-US" altLang="ko-KR"/>
          </a:p>
        </p:txBody>
      </p:sp>
    </p:spTree>
    <p:extLst>
      <p:ext uri="{BB962C8B-B14F-4D97-AF65-F5344CB8AC3E}">
        <p14:creationId xmlns:p14="http://schemas.microsoft.com/office/powerpoint/2010/main" val="354433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8" name="Rectangle 24"/>
          <p:cNvSpPr>
            <a:spLocks noGrp="1" noChangeArrowheads="1"/>
          </p:cNvSpPr>
          <p:nvPr>
            <p:ph type="ftr" sz="quarter" idx="11"/>
          </p:nvPr>
        </p:nvSpPr>
        <p:spPr>
          <a:ln/>
        </p:spPr>
        <p:txBody>
          <a:bodyPr/>
          <a:lstStyle>
            <a:lvl1pPr>
              <a:defRPr/>
            </a:lvl1pPr>
          </a:lstStyle>
          <a:p>
            <a:pPr>
              <a:defRPr/>
            </a:pPr>
            <a:fld id="{CB74F03D-2F2C-463D-982E-51CA63D5676C}" type="slidenum">
              <a:rPr lang="en-US" altLang="ko-KR"/>
              <a:pPr>
                <a:defRPr/>
              </a:pPr>
              <a:t>‹#›</a:t>
            </a:fld>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36A7A469-49E2-4234-A5E4-864FB09A1F8A}" type="slidenum">
              <a:rPr lang="ko-KR" altLang="en-US"/>
              <a:pPr>
                <a:defRPr/>
              </a:pPr>
              <a:t>‹#›</a:t>
            </a:fld>
            <a:endParaRPr lang="en-US" altLang="ko-KR"/>
          </a:p>
        </p:txBody>
      </p:sp>
    </p:spTree>
    <p:extLst>
      <p:ext uri="{BB962C8B-B14F-4D97-AF65-F5344CB8AC3E}">
        <p14:creationId xmlns:p14="http://schemas.microsoft.com/office/powerpoint/2010/main" val="132319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4" name="Rectangle 24"/>
          <p:cNvSpPr>
            <a:spLocks noGrp="1" noChangeArrowheads="1"/>
          </p:cNvSpPr>
          <p:nvPr>
            <p:ph type="ftr" sz="quarter" idx="11"/>
          </p:nvPr>
        </p:nvSpPr>
        <p:spPr>
          <a:ln/>
        </p:spPr>
        <p:txBody>
          <a:bodyPr/>
          <a:lstStyle>
            <a:lvl1pPr>
              <a:defRPr/>
            </a:lvl1pPr>
          </a:lstStyle>
          <a:p>
            <a:pPr>
              <a:defRPr/>
            </a:pPr>
            <a:fld id="{0AAADB0B-F9A9-4A28-9989-55A44382C3A3}" type="slidenum">
              <a:rPr lang="en-US" altLang="ko-KR"/>
              <a:pPr>
                <a:defRPr/>
              </a:pPr>
              <a:t>‹#›</a:t>
            </a:fld>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6E560A52-7144-4B9F-91D9-44B7624BE243}" type="slidenum">
              <a:rPr lang="ko-KR" altLang="en-US"/>
              <a:pPr>
                <a:defRPr/>
              </a:pPr>
              <a:t>‹#›</a:t>
            </a:fld>
            <a:endParaRPr lang="en-US" altLang="ko-KR"/>
          </a:p>
        </p:txBody>
      </p:sp>
    </p:spTree>
    <p:extLst>
      <p:ext uri="{BB962C8B-B14F-4D97-AF65-F5344CB8AC3E}">
        <p14:creationId xmlns:p14="http://schemas.microsoft.com/office/powerpoint/2010/main" val="158716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3" name="Rectangle 24"/>
          <p:cNvSpPr>
            <a:spLocks noGrp="1" noChangeArrowheads="1"/>
          </p:cNvSpPr>
          <p:nvPr>
            <p:ph type="ftr" sz="quarter" idx="11"/>
          </p:nvPr>
        </p:nvSpPr>
        <p:spPr>
          <a:ln/>
        </p:spPr>
        <p:txBody>
          <a:bodyPr/>
          <a:lstStyle>
            <a:lvl1pPr>
              <a:defRPr/>
            </a:lvl1pPr>
          </a:lstStyle>
          <a:p>
            <a:pPr>
              <a:defRPr/>
            </a:pPr>
            <a:fld id="{20339EC5-7A43-430B-80FA-4B9A2C1681D8}" type="slidenum">
              <a:rPr lang="en-US" altLang="ko-KR"/>
              <a:pPr>
                <a:defRPr/>
              </a:pPr>
              <a:t>‹#›</a:t>
            </a:fld>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A03783C4-E1B5-4445-8ACC-528B11980067}" type="slidenum">
              <a:rPr lang="ko-KR" altLang="en-US"/>
              <a:pPr>
                <a:defRPr/>
              </a:pPr>
              <a:t>‹#›</a:t>
            </a:fld>
            <a:endParaRPr lang="en-US" altLang="ko-KR"/>
          </a:p>
        </p:txBody>
      </p:sp>
    </p:spTree>
    <p:extLst>
      <p:ext uri="{BB962C8B-B14F-4D97-AF65-F5344CB8AC3E}">
        <p14:creationId xmlns:p14="http://schemas.microsoft.com/office/powerpoint/2010/main" val="354363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6" name="Rectangle 24"/>
          <p:cNvSpPr>
            <a:spLocks noGrp="1" noChangeArrowheads="1"/>
          </p:cNvSpPr>
          <p:nvPr>
            <p:ph type="ftr" sz="quarter" idx="11"/>
          </p:nvPr>
        </p:nvSpPr>
        <p:spPr>
          <a:ln/>
        </p:spPr>
        <p:txBody>
          <a:bodyPr/>
          <a:lstStyle>
            <a:lvl1pPr>
              <a:defRPr/>
            </a:lvl1pPr>
          </a:lstStyle>
          <a:p>
            <a:pPr>
              <a:defRPr/>
            </a:pPr>
            <a:fld id="{14638390-C5AC-44DB-B7E7-A0667145FCE8}" type="slidenum">
              <a:rPr lang="en-US" altLang="ko-KR"/>
              <a:pPr>
                <a:defRPr/>
              </a:pPr>
              <a:t>‹#›</a:t>
            </a:fld>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E5D073B5-DED3-473D-9045-68D4D6AEF7FF}" type="slidenum">
              <a:rPr lang="ko-KR" altLang="en-US"/>
              <a:pPr>
                <a:defRPr/>
              </a:pPr>
              <a:t>‹#›</a:t>
            </a:fld>
            <a:endParaRPr lang="en-US" altLang="ko-KR"/>
          </a:p>
        </p:txBody>
      </p:sp>
    </p:spTree>
    <p:extLst>
      <p:ext uri="{BB962C8B-B14F-4D97-AF65-F5344CB8AC3E}">
        <p14:creationId xmlns:p14="http://schemas.microsoft.com/office/powerpoint/2010/main" val="22892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zh-CN" altLang="en-US"/>
              <a:t>   进程管理</a:t>
            </a:r>
          </a:p>
        </p:txBody>
      </p:sp>
      <p:sp>
        <p:nvSpPr>
          <p:cNvPr id="6" name="Rectangle 24"/>
          <p:cNvSpPr>
            <a:spLocks noGrp="1" noChangeArrowheads="1"/>
          </p:cNvSpPr>
          <p:nvPr>
            <p:ph type="ftr" sz="quarter" idx="11"/>
          </p:nvPr>
        </p:nvSpPr>
        <p:spPr>
          <a:ln/>
        </p:spPr>
        <p:txBody>
          <a:bodyPr/>
          <a:lstStyle>
            <a:lvl1pPr>
              <a:defRPr/>
            </a:lvl1pPr>
          </a:lstStyle>
          <a:p>
            <a:pPr>
              <a:defRPr/>
            </a:pPr>
            <a:fld id="{723400B3-85AA-4610-B4E2-A35EA13D7C50}" type="slidenum">
              <a:rPr lang="en-US" altLang="ko-KR"/>
              <a:pPr>
                <a:defRPr/>
              </a:pPr>
              <a:t>‹#›</a:t>
            </a:fld>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F208531E-4CC2-4052-B04F-0D8A798B7C77}" type="slidenum">
              <a:rPr lang="ko-KR" altLang="en-US"/>
              <a:pPr>
                <a:defRPr/>
              </a:pPr>
              <a:t>‹#›</a:t>
            </a:fld>
            <a:endParaRPr lang="en-US" altLang="ko-KR"/>
          </a:p>
        </p:txBody>
      </p:sp>
    </p:spTree>
    <p:extLst>
      <p:ext uri="{BB962C8B-B14F-4D97-AF65-F5344CB8AC3E}">
        <p14:creationId xmlns:p14="http://schemas.microsoft.com/office/powerpoint/2010/main" val="25847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77" descr="spac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438775"/>
            <a:ext cx="9144000" cy="1419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44" name="Rectangle 156"/>
          <p:cNvSpPr>
            <a:spLocks noChangeArrowheads="1"/>
          </p:cNvSpPr>
          <p:nvPr/>
        </p:nvSpPr>
        <p:spPr bwMode="gray">
          <a:xfrm>
            <a:off x="0" y="0"/>
            <a:ext cx="9144000" cy="914400"/>
          </a:xfrm>
          <a:prstGeom prst="rect">
            <a:avLst/>
          </a:prstGeom>
          <a:solidFill>
            <a:schemeClr val="hlink"/>
          </a:solidFill>
          <a:ln w="9525">
            <a:noFill/>
            <a:miter lim="800000"/>
            <a:headEnd/>
            <a:tailEnd/>
          </a:ln>
          <a:effectLst/>
        </p:spPr>
        <p:txBody>
          <a:bodyPr wrap="none" anchor="ctr"/>
          <a:lstStyle/>
          <a:p>
            <a:pPr>
              <a:defRPr/>
            </a:pPr>
            <a:endParaRPr lang="zh-CN" altLang="en-US">
              <a:ea typeface="宋体" pitchFamily="2" charset="-122"/>
            </a:endParaRPr>
          </a:p>
        </p:txBody>
      </p:sp>
      <p:sp>
        <p:nvSpPr>
          <p:cNvPr id="12445" name="Oval 157"/>
          <p:cNvSpPr>
            <a:spLocks noChangeArrowheads="1"/>
          </p:cNvSpPr>
          <p:nvPr/>
        </p:nvSpPr>
        <p:spPr bwMode="gray">
          <a:xfrm>
            <a:off x="25400" y="76200"/>
            <a:ext cx="8534400" cy="1358900"/>
          </a:xfrm>
          <a:prstGeom prst="ellipse">
            <a:avLst/>
          </a:prstGeom>
          <a:gradFill rotWithShape="1">
            <a:gsLst>
              <a:gs pos="0">
                <a:schemeClr val="folHlink"/>
              </a:gs>
              <a:gs pos="100000">
                <a:schemeClr val="hlink"/>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2311" name="Rectangle 23"/>
          <p:cNvSpPr>
            <a:spLocks noGrp="1" noChangeArrowheads="1"/>
          </p:cNvSpPr>
          <p:nvPr>
            <p:ph type="dt" sz="half" idx="2"/>
          </p:nvPr>
        </p:nvSpPr>
        <p:spPr bwMode="gray">
          <a:xfrm>
            <a:off x="123825" y="65405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2B166E"/>
                </a:solidFill>
                <a:latin typeface="+mn-lt"/>
                <a:ea typeface="Gulim" pitchFamily="34" charset="-127"/>
              </a:defRPr>
            </a:lvl1pPr>
          </a:lstStyle>
          <a:p>
            <a:pPr>
              <a:defRPr/>
            </a:pPr>
            <a:r>
              <a:rPr lang="zh-CN" altLang="en-US"/>
              <a:t>   进程管理</a:t>
            </a:r>
          </a:p>
        </p:txBody>
      </p:sp>
      <p:sp>
        <p:nvSpPr>
          <p:cNvPr id="12312" name="Rectangle 24"/>
          <p:cNvSpPr>
            <a:spLocks noGrp="1" noChangeArrowheads="1"/>
          </p:cNvSpPr>
          <p:nvPr>
            <p:ph type="ftr" sz="quarter" idx="3"/>
          </p:nvPr>
        </p:nvSpPr>
        <p:spPr bwMode="gray">
          <a:xfrm>
            <a:off x="6032500" y="65405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rgbClr val="2B166E"/>
                </a:solidFill>
                <a:latin typeface="+mn-lt"/>
                <a:ea typeface="Gulim" pitchFamily="34" charset="-127"/>
              </a:defRPr>
            </a:lvl1pPr>
          </a:lstStyle>
          <a:p>
            <a:pPr>
              <a:defRPr/>
            </a:pPr>
            <a:fld id="{24C62DB5-3C0F-4CC6-891C-40A2BFE366C3}" type="slidenum">
              <a:rPr lang="en-US" altLang="ko-KR"/>
              <a:pPr>
                <a:defRPr/>
              </a:pPr>
              <a:t>‹#›</a:t>
            </a:fld>
            <a:endParaRPr lang="en-US" altLang="ko-K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mn-lt"/>
                <a:ea typeface="Gulim" pitchFamily="34" charset="-127"/>
              </a:defRPr>
            </a:lvl1pPr>
          </a:lstStyle>
          <a:p>
            <a:pPr>
              <a:defRPr/>
            </a:pPr>
            <a:fld id="{D3DF4AAC-E905-497C-B06A-30A082E41643}" type="slidenum">
              <a:rPr lang="ko-KR" altLang="en-US"/>
              <a:pPr>
                <a:defRPr/>
              </a:pPr>
              <a:t>‹#›</a:t>
            </a:fld>
            <a:endParaRPr lang="en-US" altLang="ko-KR"/>
          </a:p>
        </p:txBody>
      </p:sp>
      <p:sp>
        <p:nvSpPr>
          <p:cNvPr id="12512" name="Rectangle 224"/>
          <p:cNvSpPr>
            <a:spLocks noChangeArrowheads="1"/>
          </p:cNvSpPr>
          <p:nvPr/>
        </p:nvSpPr>
        <p:spPr bwMode="gray">
          <a:xfrm>
            <a:off x="0" y="901700"/>
            <a:ext cx="9144000" cy="5359400"/>
          </a:xfrm>
          <a:prstGeom prst="rect">
            <a:avLst/>
          </a:prstGeom>
          <a:solidFill>
            <a:schemeClr val="bg1"/>
          </a:solidFill>
          <a:ln w="9525">
            <a:noFill/>
            <a:miter lim="800000"/>
            <a:headEnd/>
            <a:tailEnd/>
          </a:ln>
          <a:effectLst/>
        </p:spPr>
        <p:txBody>
          <a:bodyPr wrap="none" anchor="ctr"/>
          <a:lstStyle/>
          <a:p>
            <a:pPr>
              <a:defRPr/>
            </a:pPr>
            <a:endParaRPr lang="zh-CN" altLang="en-US">
              <a:ea typeface="宋体" pitchFamily="2" charset="-122"/>
            </a:endParaRPr>
          </a:p>
        </p:txBody>
      </p:sp>
      <p:sp>
        <p:nvSpPr>
          <p:cNvPr id="4105" name="Rectangle 22"/>
          <p:cNvSpPr>
            <a:spLocks noGrp="1" noChangeArrowheads="1"/>
          </p:cNvSpPr>
          <p:nvPr>
            <p:ph type="body" idx="1"/>
          </p:nvPr>
        </p:nvSpPr>
        <p:spPr bwMode="gray">
          <a:xfrm>
            <a:off x="457200" y="13716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4106" name="Rectangle 21"/>
          <p:cNvSpPr>
            <a:spLocks noGrp="1" noChangeArrowheads="1"/>
          </p:cNvSpPr>
          <p:nvPr>
            <p:ph type="title"/>
          </p:nvPr>
        </p:nvSpPr>
        <p:spPr bwMode="gray">
          <a:xfrm>
            <a:off x="457200" y="304800"/>
            <a:ext cx="7848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552" name="AutoShape 264"/>
          <p:cNvSpPr>
            <a:spLocks noChangeArrowheads="1"/>
          </p:cNvSpPr>
          <p:nvPr/>
        </p:nvSpPr>
        <p:spPr bwMode="gray">
          <a:xfrm rot="19725732" flipH="1">
            <a:off x="7740650" y="234950"/>
            <a:ext cx="1730375" cy="760413"/>
          </a:xfrm>
          <a:custGeom>
            <a:avLst/>
            <a:gdLst>
              <a:gd name="G0" fmla="+- 8517 0 0"/>
              <a:gd name="G1" fmla="+- -8693954 0 0"/>
              <a:gd name="G2" fmla="+- 0 0 -8693954"/>
              <a:gd name="T0" fmla="*/ 0 256 1"/>
              <a:gd name="T1" fmla="*/ 180 256 1"/>
              <a:gd name="G3" fmla="+- -8693954 T0 T1"/>
              <a:gd name="T2" fmla="*/ 0 256 1"/>
              <a:gd name="T3" fmla="*/ 90 256 1"/>
              <a:gd name="G4" fmla="+- -8693954 T2 T3"/>
              <a:gd name="G5" fmla="*/ G4 2 1"/>
              <a:gd name="T4" fmla="*/ 90 256 1"/>
              <a:gd name="T5" fmla="*/ 0 256 1"/>
              <a:gd name="G6" fmla="+- -8693954 T4 T5"/>
              <a:gd name="G7" fmla="*/ G6 2 1"/>
              <a:gd name="G8" fmla="abs -869395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517"/>
              <a:gd name="G18" fmla="*/ 8517 1 2"/>
              <a:gd name="G19" fmla="+- G18 5400 0"/>
              <a:gd name="G20" fmla="cos G19 -8693954"/>
              <a:gd name="G21" fmla="sin G19 -8693954"/>
              <a:gd name="G22" fmla="+- G20 10800 0"/>
              <a:gd name="G23" fmla="+- G21 10800 0"/>
              <a:gd name="G24" fmla="+- 10800 0 G20"/>
              <a:gd name="G25" fmla="+- 8517 10800 0"/>
              <a:gd name="G26" fmla="?: G9 G17 G25"/>
              <a:gd name="G27" fmla="?: G9 0 21600"/>
              <a:gd name="G28" fmla="cos 10800 -8693954"/>
              <a:gd name="G29" fmla="sin 10800 -8693954"/>
              <a:gd name="G30" fmla="sin 8517 -8693954"/>
              <a:gd name="G31" fmla="+- G28 10800 0"/>
              <a:gd name="G32" fmla="+- G29 10800 0"/>
              <a:gd name="G33" fmla="+- G30 10800 0"/>
              <a:gd name="G34" fmla="?: G4 0 G31"/>
              <a:gd name="G35" fmla="?: -8693954 G34 0"/>
              <a:gd name="G36" fmla="?: G6 G35 G31"/>
              <a:gd name="G37" fmla="+- 21600 0 G36"/>
              <a:gd name="G38" fmla="?: G4 0 G33"/>
              <a:gd name="G39" fmla="?: -8693954 G38 G32"/>
              <a:gd name="G40" fmla="?: G6 G39 0"/>
              <a:gd name="G41" fmla="?: G4 G32 21600"/>
              <a:gd name="G42" fmla="?: G6 G41 G33"/>
              <a:gd name="T12" fmla="*/ 10800 w 21600"/>
              <a:gd name="T13" fmla="*/ 0 h 21600"/>
              <a:gd name="T14" fmla="*/ 4254 w 21600"/>
              <a:gd name="T15" fmla="*/ 3696 h 21600"/>
              <a:gd name="T16" fmla="*/ 10800 w 21600"/>
              <a:gd name="T17" fmla="*/ 2283 h 21600"/>
              <a:gd name="T18" fmla="*/ 17346 w 21600"/>
              <a:gd name="T19" fmla="*/ 369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028" y="4536"/>
                </a:moveTo>
                <a:cubicBezTo>
                  <a:pt x="6601" y="3087"/>
                  <a:pt x="8661" y="2282"/>
                  <a:pt x="10800" y="2283"/>
                </a:cubicBezTo>
                <a:cubicBezTo>
                  <a:pt x="12938" y="2283"/>
                  <a:pt x="14998" y="3087"/>
                  <a:pt x="16571" y="4536"/>
                </a:cubicBezTo>
                <a:lnTo>
                  <a:pt x="18118" y="2857"/>
                </a:lnTo>
                <a:cubicBezTo>
                  <a:pt x="16124" y="1020"/>
                  <a:pt x="13511" y="-1"/>
                  <a:pt x="10799" y="0"/>
                </a:cubicBezTo>
                <a:cubicBezTo>
                  <a:pt x="8088" y="0"/>
                  <a:pt x="5475" y="1020"/>
                  <a:pt x="3481" y="2857"/>
                </a:cubicBezTo>
                <a:close/>
              </a:path>
            </a:pathLst>
          </a:custGeom>
          <a:gradFill rotWithShape="1">
            <a:gsLst>
              <a:gs pos="0">
                <a:schemeClr val="folHlink"/>
              </a:gs>
              <a:gs pos="100000">
                <a:schemeClr val="accent1"/>
              </a:gs>
            </a:gsLst>
            <a:lin ang="0" scaled="1"/>
          </a:gradFill>
          <a:ln w="9525">
            <a:noFill/>
            <a:miter lim="800000"/>
            <a:headEnd/>
            <a:tailEnd/>
          </a:ln>
          <a:effectLst/>
        </p:spPr>
        <p:txBody>
          <a:bodyPr wrap="none" anchor="ctr"/>
          <a:lstStyle/>
          <a:p>
            <a:pPr>
              <a:defRPr/>
            </a:pPr>
            <a:endParaRPr lang="zh-CN" altLang="en-US"/>
          </a:p>
        </p:txBody>
      </p:sp>
      <p:grpSp>
        <p:nvGrpSpPr>
          <p:cNvPr id="4108" name="Group 272"/>
          <p:cNvGrpSpPr>
            <a:grpSpLocks/>
          </p:cNvGrpSpPr>
          <p:nvPr/>
        </p:nvGrpSpPr>
        <p:grpSpPr bwMode="auto">
          <a:xfrm>
            <a:off x="8258175" y="120650"/>
            <a:ext cx="376238" cy="376238"/>
            <a:chOff x="5202" y="76"/>
            <a:chExt cx="237" cy="237"/>
          </a:xfrm>
        </p:grpSpPr>
        <p:sp>
          <p:nvSpPr>
            <p:cNvPr id="12541" name="Oval 253"/>
            <p:cNvSpPr>
              <a:spLocks noChangeArrowheads="1"/>
            </p:cNvSpPr>
            <p:nvPr userDrawn="1"/>
          </p:nvSpPr>
          <p:spPr bwMode="gray">
            <a:xfrm>
              <a:off x="5202" y="76"/>
              <a:ext cx="237" cy="237"/>
            </a:xfrm>
            <a:prstGeom prst="ellipse">
              <a:avLst/>
            </a:prstGeom>
            <a:solidFill>
              <a:schemeClr val="tx2"/>
            </a:solidFill>
            <a:ln w="9525">
              <a:noFill/>
              <a:round/>
              <a:headEnd/>
              <a:tailEnd/>
            </a:ln>
            <a:effectLst/>
          </p:spPr>
          <p:txBody>
            <a:bodyPr wrap="none" anchor="ctr"/>
            <a:lstStyle/>
            <a:p>
              <a:pPr>
                <a:defRPr/>
              </a:pPr>
              <a:endParaRPr lang="zh-CN" altLang="en-US">
                <a:ea typeface="宋体" pitchFamily="2" charset="-122"/>
              </a:endParaRPr>
            </a:p>
          </p:txBody>
        </p:sp>
        <p:sp>
          <p:nvSpPr>
            <p:cNvPr id="12542" name="Oval 254"/>
            <p:cNvSpPr>
              <a:spLocks noChangeArrowheads="1"/>
            </p:cNvSpPr>
            <p:nvPr userDrawn="1"/>
          </p:nvSpPr>
          <p:spPr bwMode="gray">
            <a:xfrm>
              <a:off x="5267" y="152"/>
              <a:ext cx="132" cy="132"/>
            </a:xfrm>
            <a:prstGeom prst="ellipse">
              <a:avLst/>
            </a:prstGeom>
            <a:gradFill rotWithShape="1">
              <a:gsLst>
                <a:gs pos="0">
                  <a:schemeClr val="bg1"/>
                </a:gs>
                <a:gs pos="100000">
                  <a:schemeClr val="tx2">
                    <a:alpha val="0"/>
                  </a:schemeClr>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2543" name="Oval 255"/>
            <p:cNvSpPr>
              <a:spLocks noChangeArrowheads="1"/>
            </p:cNvSpPr>
            <p:nvPr userDrawn="1"/>
          </p:nvSpPr>
          <p:spPr bwMode="gray">
            <a:xfrm rot="-2566439">
              <a:off x="5222" y="113"/>
              <a:ext cx="100" cy="55"/>
            </a:xfrm>
            <a:prstGeom prst="ellipse">
              <a:avLst/>
            </a:prstGeom>
            <a:gradFill rotWithShape="1">
              <a:gsLst>
                <a:gs pos="0">
                  <a:schemeClr val="bg1"/>
                </a:gs>
                <a:gs pos="100000">
                  <a:schemeClr val="tx2"/>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grpSp>
      <p:grpSp>
        <p:nvGrpSpPr>
          <p:cNvPr id="4109" name="Group 266"/>
          <p:cNvGrpSpPr>
            <a:grpSpLocks/>
          </p:cNvGrpSpPr>
          <p:nvPr/>
        </p:nvGrpSpPr>
        <p:grpSpPr bwMode="auto">
          <a:xfrm>
            <a:off x="7748588" y="566738"/>
            <a:ext cx="479425" cy="479425"/>
            <a:chOff x="4881" y="357"/>
            <a:chExt cx="302" cy="302"/>
          </a:xfrm>
        </p:grpSpPr>
        <p:sp>
          <p:nvSpPr>
            <p:cNvPr id="12549" name="Oval 261"/>
            <p:cNvSpPr>
              <a:spLocks noChangeArrowheads="1"/>
            </p:cNvSpPr>
            <p:nvPr userDrawn="1"/>
          </p:nvSpPr>
          <p:spPr bwMode="gray">
            <a:xfrm>
              <a:off x="4881" y="357"/>
              <a:ext cx="302" cy="302"/>
            </a:xfrm>
            <a:prstGeom prst="ellipse">
              <a:avLst/>
            </a:prstGeom>
            <a:solidFill>
              <a:schemeClr val="accent2"/>
            </a:solidFill>
            <a:ln w="9525">
              <a:noFill/>
              <a:round/>
              <a:headEnd/>
              <a:tailEnd/>
            </a:ln>
            <a:effectLst/>
          </p:spPr>
          <p:txBody>
            <a:bodyPr wrap="none" anchor="ctr"/>
            <a:lstStyle/>
            <a:p>
              <a:pPr>
                <a:defRPr/>
              </a:pPr>
              <a:endParaRPr lang="zh-CN" altLang="en-US">
                <a:ea typeface="宋体" pitchFamily="2" charset="-122"/>
              </a:endParaRPr>
            </a:p>
          </p:txBody>
        </p:sp>
        <p:sp>
          <p:nvSpPr>
            <p:cNvPr id="12550" name="Oval 262"/>
            <p:cNvSpPr>
              <a:spLocks noChangeArrowheads="1"/>
            </p:cNvSpPr>
            <p:nvPr userDrawn="1"/>
          </p:nvSpPr>
          <p:spPr bwMode="gray">
            <a:xfrm>
              <a:off x="4964" y="454"/>
              <a:ext cx="168" cy="167"/>
            </a:xfrm>
            <a:prstGeom prst="ellipse">
              <a:avLst/>
            </a:prstGeom>
            <a:gradFill rotWithShape="1">
              <a:gsLst>
                <a:gs pos="0">
                  <a:schemeClr val="bg1"/>
                </a:gs>
                <a:gs pos="100000">
                  <a:schemeClr val="accent2">
                    <a:alpha val="0"/>
                  </a:schemeClr>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2551" name="Oval 263"/>
            <p:cNvSpPr>
              <a:spLocks noChangeArrowheads="1"/>
            </p:cNvSpPr>
            <p:nvPr userDrawn="1"/>
          </p:nvSpPr>
          <p:spPr bwMode="gray">
            <a:xfrm rot="-2566439">
              <a:off x="4906" y="404"/>
              <a:ext cx="128" cy="70"/>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grpSp>
      <p:grpSp>
        <p:nvGrpSpPr>
          <p:cNvPr id="4110" name="Group 275"/>
          <p:cNvGrpSpPr>
            <a:grpSpLocks/>
          </p:cNvGrpSpPr>
          <p:nvPr/>
        </p:nvGrpSpPr>
        <p:grpSpPr bwMode="auto">
          <a:xfrm>
            <a:off x="8882063" y="0"/>
            <a:ext cx="247650" cy="247650"/>
            <a:chOff x="5595" y="0"/>
            <a:chExt cx="156" cy="156"/>
          </a:xfrm>
        </p:grpSpPr>
        <p:sp>
          <p:nvSpPr>
            <p:cNvPr id="12545" name="Oval 257"/>
            <p:cNvSpPr>
              <a:spLocks noChangeArrowheads="1"/>
            </p:cNvSpPr>
            <p:nvPr userDrawn="1"/>
          </p:nvSpPr>
          <p:spPr bwMode="gray">
            <a:xfrm>
              <a:off x="5595" y="0"/>
              <a:ext cx="156" cy="156"/>
            </a:xfrm>
            <a:prstGeom prst="ellipse">
              <a:avLst/>
            </a:prstGeom>
            <a:solidFill>
              <a:schemeClr val="accent1"/>
            </a:solidFill>
            <a:ln w="9525">
              <a:noFill/>
              <a:round/>
              <a:headEnd/>
              <a:tailEnd/>
            </a:ln>
            <a:effectLst/>
          </p:spPr>
          <p:txBody>
            <a:bodyPr wrap="none" anchor="ctr"/>
            <a:lstStyle/>
            <a:p>
              <a:pPr>
                <a:defRPr/>
              </a:pPr>
              <a:endParaRPr lang="zh-CN" altLang="en-US">
                <a:ea typeface="宋体" pitchFamily="2" charset="-122"/>
              </a:endParaRPr>
            </a:p>
          </p:txBody>
        </p:sp>
        <p:sp>
          <p:nvSpPr>
            <p:cNvPr id="12546" name="Oval 258"/>
            <p:cNvSpPr>
              <a:spLocks noChangeArrowheads="1"/>
            </p:cNvSpPr>
            <p:nvPr userDrawn="1"/>
          </p:nvSpPr>
          <p:spPr bwMode="gray">
            <a:xfrm>
              <a:off x="5638" y="50"/>
              <a:ext cx="86" cy="87"/>
            </a:xfrm>
            <a:prstGeom prst="ellipse">
              <a:avLst/>
            </a:prstGeom>
            <a:gradFill rotWithShape="1">
              <a:gsLst>
                <a:gs pos="0">
                  <a:schemeClr val="bg1"/>
                </a:gs>
                <a:gs pos="100000">
                  <a:schemeClr val="accent1">
                    <a:alpha val="0"/>
                  </a:schemeClr>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2547" name="Oval 259"/>
            <p:cNvSpPr>
              <a:spLocks noChangeArrowheads="1"/>
            </p:cNvSpPr>
            <p:nvPr userDrawn="1"/>
          </p:nvSpPr>
          <p:spPr bwMode="gray">
            <a:xfrm rot="-2566439">
              <a:off x="5608" y="24"/>
              <a:ext cx="66" cy="36"/>
            </a:xfrm>
            <a:prstGeom prst="ellipse">
              <a:avLst/>
            </a:prstGeom>
            <a:gradFill rotWithShape="1">
              <a:gsLst>
                <a:gs pos="0">
                  <a:schemeClr val="bg1"/>
                </a:gs>
                <a:gs pos="100000">
                  <a:schemeClr val="accent1"/>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grpSp>
      <p:sp>
        <p:nvSpPr>
          <p:cNvPr id="12539" name="Rectangle 251"/>
          <p:cNvSpPr>
            <a:spLocks noChangeArrowheads="1"/>
          </p:cNvSpPr>
          <p:nvPr/>
        </p:nvSpPr>
        <p:spPr bwMode="gray">
          <a:xfrm>
            <a:off x="0" y="876300"/>
            <a:ext cx="9144000" cy="63500"/>
          </a:xfrm>
          <a:prstGeom prst="rect">
            <a:avLst/>
          </a:prstGeom>
          <a:gradFill rotWithShape="1">
            <a:gsLst>
              <a:gs pos="0">
                <a:schemeClr val="hlink"/>
              </a:gs>
              <a:gs pos="100000">
                <a:schemeClr val="accent1"/>
              </a:gs>
            </a:gsLst>
            <a:lin ang="5400000" scaled="1"/>
          </a:gradFill>
          <a:ln w="9525">
            <a:noFill/>
            <a:miter lim="800000"/>
            <a:headEnd/>
            <a:tailEnd/>
          </a:ln>
          <a:effectLst/>
        </p:spPr>
        <p:txBody>
          <a:bodyPr wrap="none" anchor="ctr"/>
          <a:lstStyle/>
          <a:p>
            <a:pPr algn="ctr">
              <a:defRPr/>
            </a:pPr>
            <a:endParaRPr lang="ko-KR" altLang="en-US">
              <a:ea typeface="Gulim" pitchFamily="34" charset="-127"/>
            </a:endParaRPr>
          </a:p>
        </p:txBody>
      </p:sp>
      <p:sp>
        <p:nvSpPr>
          <p:cNvPr id="12566" name="Line 278"/>
          <p:cNvSpPr>
            <a:spLocks noChangeShapeType="1"/>
          </p:cNvSpPr>
          <p:nvPr userDrawn="1"/>
        </p:nvSpPr>
        <p:spPr bwMode="auto">
          <a:xfrm>
            <a:off x="425450" y="6524625"/>
            <a:ext cx="8353425"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37"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Lst>
  <p:hf sldNum="0" hdr="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fontAlgn="base">
        <a:spcBef>
          <a:spcPct val="0"/>
        </a:spcBef>
        <a:spcAft>
          <a:spcPct val="0"/>
        </a:spcAft>
        <a:defRPr sz="3200" b="1">
          <a:solidFill>
            <a:schemeClr val="tx1"/>
          </a:solidFill>
          <a:latin typeface="Verdana" pitchFamily="34" charset="0"/>
        </a:defRPr>
      </a:lvl6pPr>
      <a:lvl7pPr marL="914400" algn="l" rtl="0" fontAlgn="base">
        <a:spcBef>
          <a:spcPct val="0"/>
        </a:spcBef>
        <a:spcAft>
          <a:spcPct val="0"/>
        </a:spcAft>
        <a:defRPr sz="3200" b="1">
          <a:solidFill>
            <a:schemeClr val="tx1"/>
          </a:solidFill>
          <a:latin typeface="Verdana" pitchFamily="34" charset="0"/>
        </a:defRPr>
      </a:lvl7pPr>
      <a:lvl8pPr marL="1371600" algn="l" rtl="0" fontAlgn="base">
        <a:spcBef>
          <a:spcPct val="0"/>
        </a:spcBef>
        <a:spcAft>
          <a:spcPct val="0"/>
        </a:spcAft>
        <a:defRPr sz="3200" b="1">
          <a:solidFill>
            <a:schemeClr val="tx1"/>
          </a:solidFill>
          <a:latin typeface="Verdana" pitchFamily="34" charset="0"/>
        </a:defRPr>
      </a:lvl8pPr>
      <a:lvl9pPr marL="1828800" algn="l" rtl="0" fontAlgn="base">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image" Target="../media/image28.tiff"/><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1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emf"/><Relationship Id="rId5" Type="http://schemas.openxmlformats.org/officeDocument/2006/relationships/oleObject" Target="../embeddings/oleObject4.bin"/><Relationship Id="rId4" Type="http://schemas.openxmlformats.org/officeDocument/2006/relationships/image" Target="../media/image32.e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18"/>
          <p:cNvSpPr>
            <a:spLocks noGrp="1" noChangeArrowheads="1"/>
          </p:cNvSpPr>
          <p:nvPr>
            <p:ph type="ctrTitle" sz="quarter"/>
          </p:nvPr>
        </p:nvSpPr>
        <p:spPr>
          <a:xfrm>
            <a:off x="495300" y="271850"/>
            <a:ext cx="8115300" cy="1878227"/>
          </a:xfrm>
          <a:noFill/>
        </p:spPr>
        <p:txBody>
          <a:bodyPr/>
          <a:lstStyle/>
          <a:p>
            <a:pPr eaLnBrk="1" hangingPunct="1">
              <a:lnSpc>
                <a:spcPct val="110000"/>
              </a:lnSpc>
            </a:pPr>
            <a:r>
              <a:rPr lang="zh-CN" altLang="en-US" sz="6000" dirty="0">
                <a:solidFill>
                  <a:schemeClr val="bg1"/>
                </a:solidFill>
                <a:latin typeface="隶书" pitchFamily="49" charset="-122"/>
                <a:ea typeface="隶书" pitchFamily="49" charset="-122"/>
              </a:rPr>
              <a:t>操作系统</a:t>
            </a:r>
            <a:endParaRPr lang="en-US" altLang="ko-KR" sz="6000" dirty="0">
              <a:solidFill>
                <a:schemeClr val="bg1"/>
              </a:solidFill>
              <a:latin typeface="隶书" pitchFamily="49" charset="-122"/>
              <a:ea typeface="隶书" pitchFamily="49" charset="-122"/>
            </a:endParaRPr>
          </a:p>
        </p:txBody>
      </p:sp>
      <p:sp>
        <p:nvSpPr>
          <p:cNvPr id="6148" name="Rectangle 239"/>
          <p:cNvSpPr>
            <a:spLocks noGrp="1" noChangeArrowheads="1"/>
          </p:cNvSpPr>
          <p:nvPr>
            <p:ph type="subTitle" idx="1"/>
          </p:nvPr>
        </p:nvSpPr>
        <p:spPr bwMode="white">
          <a:xfrm>
            <a:off x="1122330" y="3280501"/>
            <a:ext cx="7086600" cy="1514770"/>
          </a:xfrm>
          <a:noFill/>
        </p:spPr>
        <p:txBody>
          <a:bodyPr/>
          <a:lstStyle/>
          <a:p>
            <a:pPr eaLnBrk="1" hangingPunct="1"/>
            <a:r>
              <a:rPr lang="zh-CN" altLang="en-US" sz="4800" b="1" dirty="0">
                <a:solidFill>
                  <a:srgbClr val="FFC000"/>
                </a:solidFill>
                <a:latin typeface="楷体_GB2312" pitchFamily="49" charset="-122"/>
                <a:ea typeface="行楷体" pitchFamily="49" charset="-122"/>
              </a:rPr>
              <a:t>闻立杰</a:t>
            </a:r>
          </a:p>
          <a:p>
            <a:pPr eaLnBrk="1" hangingPunct="1"/>
            <a:r>
              <a:rPr lang="zh-CN" altLang="en-US" sz="3600" b="1" dirty="0">
                <a:solidFill>
                  <a:schemeClr val="bg1"/>
                </a:solidFill>
                <a:latin typeface="楷体_GB2312" pitchFamily="49" charset="-122"/>
                <a:ea typeface="楷体_GB2312" pitchFamily="49" charset="-122"/>
              </a:rPr>
              <a:t>清华大学软件学院</a:t>
            </a:r>
            <a:r>
              <a:rPr lang="zh-CN" altLang="en-US" sz="3600" dirty="0">
                <a:solidFill>
                  <a:schemeClr val="bg1"/>
                </a:solidFill>
                <a:latin typeface="楷体_GB2312" pitchFamily="49" charset="-122"/>
                <a:ea typeface="楷体_GB2312" pitchFamily="49"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3D08F81B-4DD1-4D5F-BA2B-242C0ED6E14F}" type="slidenum">
              <a:rPr lang="en-US" altLang="ko-KR"/>
              <a:pPr>
                <a:defRPr/>
              </a:pPr>
              <a:t>10</a:t>
            </a:fld>
            <a:endParaRPr lang="en-US" altLang="ko-KR"/>
          </a:p>
        </p:txBody>
      </p:sp>
      <p:sp>
        <p:nvSpPr>
          <p:cNvPr id="13316" name="Text Box 4"/>
          <p:cNvSpPr txBox="1">
            <a:spLocks noChangeArrowheads="1"/>
          </p:cNvSpPr>
          <p:nvPr/>
        </p:nvSpPr>
        <p:spPr bwMode="auto">
          <a:xfrm>
            <a:off x="482600" y="1212850"/>
            <a:ext cx="3860800" cy="3754438"/>
          </a:xfrm>
          <a:prstGeom prst="rect">
            <a:avLst/>
          </a:prstGeom>
          <a:noFill/>
          <a:ln w="28575">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dirty="0">
                <a:solidFill>
                  <a:srgbClr val="2B166E"/>
                </a:solidFill>
                <a:latin typeface="Courier New" pitchFamily="49" charset="0"/>
                <a:ea typeface="宋体" pitchFamily="2" charset="-122"/>
              </a:rPr>
              <a:t>MOV   AX, 0040</a:t>
            </a:r>
          </a:p>
          <a:p>
            <a:pPr>
              <a:spcBef>
                <a:spcPct val="50000"/>
              </a:spcBef>
            </a:pPr>
            <a:r>
              <a:rPr kumimoji="1" lang="en-US" altLang="zh-CN" sz="2800" b="1" dirty="0">
                <a:solidFill>
                  <a:srgbClr val="2B166E"/>
                </a:solidFill>
                <a:latin typeface="Courier New" pitchFamily="49" charset="0"/>
                <a:ea typeface="宋体" pitchFamily="2" charset="-122"/>
              </a:rPr>
              <a:t>MOV   DS, AX</a:t>
            </a:r>
          </a:p>
          <a:p>
            <a:pPr>
              <a:spcBef>
                <a:spcPct val="50000"/>
              </a:spcBef>
            </a:pPr>
            <a:r>
              <a:rPr kumimoji="1" lang="en-US" altLang="zh-CN" sz="2800" b="1" dirty="0">
                <a:solidFill>
                  <a:srgbClr val="2B166E"/>
                </a:solidFill>
                <a:latin typeface="Courier New" pitchFamily="49" charset="0"/>
                <a:ea typeface="宋体" pitchFamily="2" charset="-122"/>
              </a:rPr>
              <a:t>TEST  [0314], 24</a:t>
            </a:r>
          </a:p>
          <a:p>
            <a:pPr>
              <a:spcBef>
                <a:spcPct val="50000"/>
              </a:spcBef>
            </a:pPr>
            <a:r>
              <a:rPr kumimoji="1" lang="en-US" altLang="zh-CN" sz="2800" b="1" dirty="0">
                <a:solidFill>
                  <a:srgbClr val="2B166E"/>
                </a:solidFill>
                <a:latin typeface="Courier New" pitchFamily="49" charset="0"/>
                <a:ea typeface="宋体" pitchFamily="2" charset="-122"/>
              </a:rPr>
              <a:t>JNZ   579B</a:t>
            </a:r>
          </a:p>
          <a:p>
            <a:pPr>
              <a:spcBef>
                <a:spcPct val="50000"/>
              </a:spcBef>
            </a:pPr>
            <a:r>
              <a:rPr kumimoji="1" lang="en-US" altLang="zh-CN" sz="2800" b="1" dirty="0">
                <a:solidFill>
                  <a:srgbClr val="2B166E"/>
                </a:solidFill>
                <a:latin typeface="Courier New" pitchFamily="49" charset="0"/>
                <a:ea typeface="宋体" pitchFamily="2" charset="-122"/>
              </a:rPr>
              <a:t>POP   AX</a:t>
            </a:r>
          </a:p>
          <a:p>
            <a:pPr>
              <a:spcBef>
                <a:spcPct val="50000"/>
              </a:spcBef>
            </a:pPr>
            <a:r>
              <a:rPr kumimoji="1" lang="en-US" altLang="zh-CN" sz="2800" b="1" dirty="0">
                <a:solidFill>
                  <a:srgbClr val="2B166E"/>
                </a:solidFill>
                <a:latin typeface="Courier New" pitchFamily="49" charset="0"/>
                <a:ea typeface="宋体" pitchFamily="2" charset="-122"/>
              </a:rPr>
              <a:t>...</a:t>
            </a:r>
          </a:p>
        </p:txBody>
      </p:sp>
      <p:sp>
        <p:nvSpPr>
          <p:cNvPr id="13317" name="Text Box 5"/>
          <p:cNvSpPr txBox="1">
            <a:spLocks noChangeArrowheads="1"/>
          </p:cNvSpPr>
          <p:nvPr/>
        </p:nvSpPr>
        <p:spPr bwMode="auto">
          <a:xfrm>
            <a:off x="1828800" y="431800"/>
            <a:ext cx="107632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0000"/>
                </a:solidFill>
                <a:ea typeface="宋体" pitchFamily="2" charset="-122"/>
              </a:rPr>
              <a:t>程序</a:t>
            </a:r>
            <a:r>
              <a:rPr kumimoji="1" lang="en-US" altLang="zh-CN" sz="2800" b="1">
                <a:solidFill>
                  <a:srgbClr val="FF0000"/>
                </a:solidFill>
                <a:ea typeface="宋体" pitchFamily="2" charset="-122"/>
              </a:rPr>
              <a:t>1</a:t>
            </a:r>
          </a:p>
        </p:txBody>
      </p:sp>
      <p:sp>
        <p:nvSpPr>
          <p:cNvPr id="13318" name="Text Box 6"/>
          <p:cNvSpPr txBox="1">
            <a:spLocks noChangeArrowheads="1"/>
          </p:cNvSpPr>
          <p:nvPr/>
        </p:nvSpPr>
        <p:spPr bwMode="auto">
          <a:xfrm>
            <a:off x="4713288" y="1214438"/>
            <a:ext cx="3860800" cy="3754437"/>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a:solidFill>
                  <a:srgbClr val="2B166E"/>
                </a:solidFill>
                <a:latin typeface="Courier New" pitchFamily="49" charset="0"/>
                <a:ea typeface="宋体" pitchFamily="2" charset="-122"/>
              </a:rPr>
              <a:t>POP   DS</a:t>
            </a:r>
          </a:p>
          <a:p>
            <a:pPr>
              <a:spcBef>
                <a:spcPct val="50000"/>
              </a:spcBef>
            </a:pPr>
            <a:r>
              <a:rPr kumimoji="1" lang="en-US" altLang="zh-CN" sz="2800" b="1">
                <a:solidFill>
                  <a:srgbClr val="2B166E"/>
                </a:solidFill>
                <a:latin typeface="Courier New" pitchFamily="49" charset="0"/>
                <a:ea typeface="宋体" pitchFamily="2" charset="-122"/>
              </a:rPr>
              <a:t>MOV   DX, 000E</a:t>
            </a:r>
          </a:p>
          <a:p>
            <a:pPr>
              <a:spcBef>
                <a:spcPct val="50000"/>
              </a:spcBef>
            </a:pPr>
            <a:r>
              <a:rPr kumimoji="1" lang="en-US" altLang="zh-CN" sz="2800" b="1">
                <a:solidFill>
                  <a:srgbClr val="2B166E"/>
                </a:solidFill>
                <a:latin typeface="Courier New" pitchFamily="49" charset="0"/>
                <a:ea typeface="宋体" pitchFamily="2" charset="-122"/>
              </a:rPr>
              <a:t>MOV   AH, 09</a:t>
            </a:r>
          </a:p>
          <a:p>
            <a:pPr>
              <a:spcBef>
                <a:spcPct val="50000"/>
              </a:spcBef>
            </a:pPr>
            <a:r>
              <a:rPr kumimoji="1" lang="en-US" altLang="zh-CN" sz="2800" b="1">
                <a:solidFill>
                  <a:srgbClr val="2B166E"/>
                </a:solidFill>
                <a:latin typeface="Courier New" pitchFamily="49" charset="0"/>
                <a:ea typeface="宋体" pitchFamily="2" charset="-122"/>
              </a:rPr>
              <a:t>INT   21</a:t>
            </a:r>
          </a:p>
          <a:p>
            <a:pPr>
              <a:spcBef>
                <a:spcPct val="50000"/>
              </a:spcBef>
            </a:pPr>
            <a:r>
              <a:rPr kumimoji="1" lang="en-US" altLang="zh-CN" sz="2800" b="1">
                <a:solidFill>
                  <a:srgbClr val="2B166E"/>
                </a:solidFill>
                <a:latin typeface="Courier New" pitchFamily="49" charset="0"/>
                <a:ea typeface="宋体" pitchFamily="2" charset="-122"/>
              </a:rPr>
              <a:t>MOV   AX, 4C01</a:t>
            </a:r>
          </a:p>
          <a:p>
            <a:pPr>
              <a:spcBef>
                <a:spcPct val="50000"/>
              </a:spcBef>
            </a:pPr>
            <a:r>
              <a:rPr kumimoji="1" lang="en-US" altLang="zh-CN" sz="2800" b="1">
                <a:solidFill>
                  <a:srgbClr val="2B166E"/>
                </a:solidFill>
                <a:latin typeface="Courier New" pitchFamily="49" charset="0"/>
                <a:ea typeface="宋体" pitchFamily="2" charset="-122"/>
              </a:rPr>
              <a:t>...</a:t>
            </a:r>
          </a:p>
        </p:txBody>
      </p:sp>
      <p:sp>
        <p:nvSpPr>
          <p:cNvPr id="13319" name="Text Box 7"/>
          <p:cNvSpPr txBox="1">
            <a:spLocks noChangeArrowheads="1"/>
          </p:cNvSpPr>
          <p:nvPr/>
        </p:nvSpPr>
        <p:spPr bwMode="auto">
          <a:xfrm>
            <a:off x="6059488" y="433388"/>
            <a:ext cx="10763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0000"/>
                </a:solidFill>
                <a:ea typeface="宋体" pitchFamily="2" charset="-122"/>
              </a:rPr>
              <a:t>程序</a:t>
            </a:r>
            <a:r>
              <a:rPr kumimoji="1" lang="en-US" altLang="zh-CN" sz="2800" b="1">
                <a:solidFill>
                  <a:srgbClr val="FF0000"/>
                </a:solidFill>
                <a:ea typeface="宋体" pitchFamily="2" charset="-122"/>
              </a:rPr>
              <a:t>2</a:t>
            </a:r>
          </a:p>
        </p:txBody>
      </p:sp>
      <p:sp>
        <p:nvSpPr>
          <p:cNvPr id="92168" name="Text Box 8"/>
          <p:cNvSpPr txBox="1">
            <a:spLocks noChangeArrowheads="1"/>
          </p:cNvSpPr>
          <p:nvPr/>
        </p:nvSpPr>
        <p:spPr bwMode="auto">
          <a:xfrm>
            <a:off x="496888" y="5773738"/>
            <a:ext cx="8224837"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a:solidFill>
                  <a:srgbClr val="2B166E"/>
                </a:solidFill>
                <a:ea typeface="宋体" pitchFamily="2" charset="-122"/>
              </a:rPr>
              <a:t>为此，操作系统设计者提出了</a:t>
            </a:r>
            <a:r>
              <a:rPr kumimoji="1" lang="zh-CN" altLang="en-US" sz="3600" b="1">
                <a:solidFill>
                  <a:schemeClr val="tx2"/>
                </a:solidFill>
                <a:ea typeface="黑体" pitchFamily="49" charset="-122"/>
              </a:rPr>
              <a:t>进程</a:t>
            </a:r>
            <a:r>
              <a:rPr kumimoji="1" lang="zh-CN" altLang="en-US" sz="3200" b="1">
                <a:solidFill>
                  <a:srgbClr val="2B166E"/>
                </a:solidFill>
                <a:ea typeface="宋体" pitchFamily="2" charset="-122"/>
              </a:rPr>
              <a:t>的概念。</a:t>
            </a:r>
          </a:p>
        </p:txBody>
      </p:sp>
      <p:sp>
        <p:nvSpPr>
          <p:cNvPr id="92169" name="Text Box 9"/>
          <p:cNvSpPr txBox="1">
            <a:spLocks noChangeArrowheads="1"/>
          </p:cNvSpPr>
          <p:nvPr/>
        </p:nvSpPr>
        <p:spPr bwMode="auto">
          <a:xfrm>
            <a:off x="485775" y="5199063"/>
            <a:ext cx="822483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F0000"/>
                </a:solidFill>
                <a:ea typeface="楷体_GB2312" pitchFamily="49" charset="-122"/>
              </a:rPr>
              <a:t>硬件只有一份，如何使这两个程序同时运行？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169"/>
                                        </p:tgtEl>
                                        <p:attrNameLst>
                                          <p:attrName>style.visibility</p:attrName>
                                        </p:attrNameLst>
                                      </p:cBhvr>
                                      <p:to>
                                        <p:strVal val="visible"/>
                                      </p:to>
                                    </p:set>
                                    <p:anim calcmode="lin" valueType="num">
                                      <p:cBhvr>
                                        <p:cTn id="7" dur="500" fill="hold"/>
                                        <p:tgtEl>
                                          <p:spTgt spid="92169"/>
                                        </p:tgtEl>
                                        <p:attrNameLst>
                                          <p:attrName>ppt_w</p:attrName>
                                        </p:attrNameLst>
                                      </p:cBhvr>
                                      <p:tavLst>
                                        <p:tav tm="0">
                                          <p:val>
                                            <p:fltVal val="0"/>
                                          </p:val>
                                        </p:tav>
                                        <p:tav tm="100000">
                                          <p:val>
                                            <p:strVal val="#ppt_w"/>
                                          </p:val>
                                        </p:tav>
                                      </p:tavLst>
                                    </p:anim>
                                    <p:anim calcmode="lin" valueType="num">
                                      <p:cBhvr>
                                        <p:cTn id="8" dur="500" fill="hold"/>
                                        <p:tgtEl>
                                          <p:spTgt spid="9216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2168"/>
                                        </p:tgtEl>
                                        <p:attrNameLst>
                                          <p:attrName>style.visibility</p:attrName>
                                        </p:attrNameLst>
                                      </p:cBhvr>
                                      <p:to>
                                        <p:strVal val="visible"/>
                                      </p:to>
                                    </p:set>
                                    <p:anim calcmode="lin" valueType="num">
                                      <p:cBhvr>
                                        <p:cTn id="13" dur="500" fill="hold"/>
                                        <p:tgtEl>
                                          <p:spTgt spid="92168"/>
                                        </p:tgtEl>
                                        <p:attrNameLst>
                                          <p:attrName>ppt_w</p:attrName>
                                        </p:attrNameLst>
                                      </p:cBhvr>
                                      <p:tavLst>
                                        <p:tav tm="0">
                                          <p:val>
                                            <p:fltVal val="0"/>
                                          </p:val>
                                        </p:tav>
                                        <p:tav tm="100000">
                                          <p:val>
                                            <p:strVal val="#ppt_w"/>
                                          </p:val>
                                        </p:tav>
                                      </p:tavLst>
                                    </p:anim>
                                    <p:anim calcmode="lin" valueType="num">
                                      <p:cBhvr>
                                        <p:cTn id="14" dur="500" fill="hold"/>
                                        <p:tgtEl>
                                          <p:spTgt spid="921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utoUpdateAnimBg="0"/>
      <p:bldP spid="9216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r>
              <a:rPr lang="zh-CN" altLang="en-US"/>
              <a:t>   进程管理</a:t>
            </a:r>
          </a:p>
        </p:txBody>
      </p:sp>
      <p:sp>
        <p:nvSpPr>
          <p:cNvPr id="12" name="页脚占位符 4"/>
          <p:cNvSpPr>
            <a:spLocks noGrp="1"/>
          </p:cNvSpPr>
          <p:nvPr>
            <p:ph type="ftr" sz="quarter" idx="11"/>
          </p:nvPr>
        </p:nvSpPr>
        <p:spPr/>
        <p:txBody>
          <a:bodyPr/>
          <a:lstStyle/>
          <a:p>
            <a:pPr>
              <a:defRPr/>
            </a:pPr>
            <a:fld id="{3C393D0E-A36C-49AC-9DF8-25BEAE63A7DB}" type="slidenum">
              <a:rPr lang="en-US" altLang="ko-KR"/>
              <a:pPr>
                <a:defRPr/>
              </a:pPr>
              <a:t>100</a:t>
            </a:fld>
            <a:endParaRPr lang="en-US" altLang="ko-KR"/>
          </a:p>
        </p:txBody>
      </p:sp>
      <p:grpSp>
        <p:nvGrpSpPr>
          <p:cNvPr id="102404" name="Group 10"/>
          <p:cNvGrpSpPr>
            <a:grpSpLocks/>
          </p:cNvGrpSpPr>
          <p:nvPr/>
        </p:nvGrpSpPr>
        <p:grpSpPr bwMode="auto">
          <a:xfrm>
            <a:off x="1895475" y="1671638"/>
            <a:ext cx="5051425" cy="1652587"/>
            <a:chOff x="895" y="2936"/>
            <a:chExt cx="3182" cy="1041"/>
          </a:xfrm>
        </p:grpSpPr>
        <p:sp>
          <p:nvSpPr>
            <p:cNvPr id="102407" name="Oval 11"/>
            <p:cNvSpPr>
              <a:spLocks noChangeArrowheads="1"/>
            </p:cNvSpPr>
            <p:nvPr/>
          </p:nvSpPr>
          <p:spPr bwMode="auto">
            <a:xfrm>
              <a:off x="2020" y="3026"/>
              <a:ext cx="1372" cy="95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102408" name="Arc 12"/>
            <p:cNvSpPr>
              <a:spLocks/>
            </p:cNvSpPr>
            <p:nvPr/>
          </p:nvSpPr>
          <p:spPr bwMode="auto">
            <a:xfrm>
              <a:off x="1509" y="2936"/>
              <a:ext cx="924" cy="4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p>
          </p:txBody>
        </p:sp>
        <p:sp>
          <p:nvSpPr>
            <p:cNvPr id="102409" name="Arc 13"/>
            <p:cNvSpPr>
              <a:spLocks/>
            </p:cNvSpPr>
            <p:nvPr/>
          </p:nvSpPr>
          <p:spPr bwMode="auto">
            <a:xfrm>
              <a:off x="2900" y="3002"/>
              <a:ext cx="870" cy="333"/>
            </a:xfrm>
            <a:custGeom>
              <a:avLst/>
              <a:gdLst>
                <a:gd name="T0" fmla="*/ 0 w 21599"/>
                <a:gd name="T1" fmla="*/ 0 h 21581"/>
                <a:gd name="T2" fmla="*/ 0 w 21599"/>
                <a:gd name="T3" fmla="*/ 0 h 21581"/>
                <a:gd name="T4" fmla="*/ 0 w 21599"/>
                <a:gd name="T5" fmla="*/ 0 h 21581"/>
                <a:gd name="T6" fmla="*/ 0 60000 65536"/>
                <a:gd name="T7" fmla="*/ 0 60000 65536"/>
                <a:gd name="T8" fmla="*/ 0 60000 65536"/>
                <a:gd name="T9" fmla="*/ 0 w 21599"/>
                <a:gd name="T10" fmla="*/ 0 h 21581"/>
                <a:gd name="T11" fmla="*/ 21599 w 21599"/>
                <a:gd name="T12" fmla="*/ 21581 h 21581"/>
              </a:gdLst>
              <a:ahLst/>
              <a:cxnLst>
                <a:cxn ang="T6">
                  <a:pos x="T0" y="T1"/>
                </a:cxn>
                <a:cxn ang="T7">
                  <a:pos x="T2" y="T3"/>
                </a:cxn>
                <a:cxn ang="T8">
                  <a:pos x="T4" y="T5"/>
                </a:cxn>
              </a:cxnLst>
              <a:rect l="T9" t="T10" r="T11" b="T12"/>
              <a:pathLst>
                <a:path w="21599" h="21581" fill="none" extrusionOk="0">
                  <a:moveTo>
                    <a:pt x="0" y="21339"/>
                  </a:moveTo>
                  <a:cubicBezTo>
                    <a:pt x="128" y="9857"/>
                    <a:pt x="9217" y="483"/>
                    <a:pt x="20690" y="0"/>
                  </a:cubicBezTo>
                </a:path>
                <a:path w="21599" h="21581" stroke="0" extrusionOk="0">
                  <a:moveTo>
                    <a:pt x="0" y="21339"/>
                  </a:moveTo>
                  <a:cubicBezTo>
                    <a:pt x="128" y="9857"/>
                    <a:pt x="9217" y="483"/>
                    <a:pt x="20690" y="0"/>
                  </a:cubicBezTo>
                  <a:lnTo>
                    <a:pt x="21599" y="21581"/>
                  </a:lnTo>
                  <a:close/>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p>
          </p:txBody>
        </p:sp>
        <p:sp>
          <p:nvSpPr>
            <p:cNvPr id="102410" name="Text Box 14"/>
            <p:cNvSpPr txBox="1">
              <a:spLocks noChangeArrowheads="1"/>
            </p:cNvSpPr>
            <p:nvPr/>
          </p:nvSpPr>
          <p:spPr bwMode="auto">
            <a:xfrm>
              <a:off x="2352" y="3339"/>
              <a:ext cx="714"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buffer</a:t>
              </a:r>
            </a:p>
          </p:txBody>
        </p:sp>
        <p:sp>
          <p:nvSpPr>
            <p:cNvPr id="102411" name="Text Box 15"/>
            <p:cNvSpPr txBox="1">
              <a:spLocks noChangeArrowheads="1"/>
            </p:cNvSpPr>
            <p:nvPr/>
          </p:nvSpPr>
          <p:spPr bwMode="auto">
            <a:xfrm>
              <a:off x="895" y="2945"/>
              <a:ext cx="100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Compute</a:t>
              </a:r>
            </a:p>
          </p:txBody>
        </p:sp>
        <p:sp>
          <p:nvSpPr>
            <p:cNvPr id="102412" name="Text Box 16"/>
            <p:cNvSpPr txBox="1">
              <a:spLocks noChangeArrowheads="1"/>
            </p:cNvSpPr>
            <p:nvPr/>
          </p:nvSpPr>
          <p:spPr bwMode="auto">
            <a:xfrm>
              <a:off x="3463" y="3017"/>
              <a:ext cx="614"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Print</a:t>
              </a:r>
            </a:p>
          </p:txBody>
        </p:sp>
      </p:grpSp>
      <p:sp>
        <p:nvSpPr>
          <p:cNvPr id="102405" name="Text Box 17"/>
          <p:cNvSpPr txBox="1">
            <a:spLocks noChangeArrowheads="1"/>
          </p:cNvSpPr>
          <p:nvPr/>
        </p:nvSpPr>
        <p:spPr bwMode="auto">
          <a:xfrm>
            <a:off x="3148013" y="3892550"/>
            <a:ext cx="3373437" cy="2043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zh-CN" altLang="en-US" sz="3200" b="1">
                <a:solidFill>
                  <a:srgbClr val="0000FF"/>
                </a:solidFill>
                <a:ea typeface="宋体" pitchFamily="2" charset="-122"/>
              </a:rPr>
              <a:t>正确：</a:t>
            </a:r>
            <a:r>
              <a:rPr kumimoji="1" lang="en-US" altLang="zh-CN" sz="3200" b="1">
                <a:solidFill>
                  <a:srgbClr val="0000FF"/>
                </a:solidFill>
                <a:ea typeface="宋体" pitchFamily="2" charset="-122"/>
              </a:rPr>
              <a:t>CPCP</a:t>
            </a:r>
          </a:p>
          <a:p>
            <a:pPr>
              <a:spcBef>
                <a:spcPct val="50000"/>
              </a:spcBef>
            </a:pPr>
            <a:r>
              <a:rPr kumimoji="1" lang="zh-CN" altLang="en-US" sz="3200" b="1">
                <a:solidFill>
                  <a:srgbClr val="0000FF"/>
                </a:solidFill>
                <a:ea typeface="宋体" pitchFamily="2" charset="-122"/>
              </a:rPr>
              <a:t>错误：</a:t>
            </a:r>
            <a:r>
              <a:rPr kumimoji="1" lang="en-US" altLang="zh-CN" sz="3200" b="1">
                <a:solidFill>
                  <a:srgbClr val="0000FF"/>
                </a:solidFill>
                <a:ea typeface="宋体" pitchFamily="2" charset="-122"/>
              </a:rPr>
              <a:t>CCPP</a:t>
            </a:r>
          </a:p>
          <a:p>
            <a:pPr>
              <a:spcBef>
                <a:spcPct val="50000"/>
              </a:spcBef>
            </a:pPr>
            <a:r>
              <a:rPr kumimoji="1" lang="zh-CN" altLang="en-US" sz="3200" b="1">
                <a:solidFill>
                  <a:srgbClr val="0000FF"/>
                </a:solidFill>
                <a:ea typeface="宋体" pitchFamily="2" charset="-122"/>
              </a:rPr>
              <a:t>错误：</a:t>
            </a:r>
            <a:r>
              <a:rPr kumimoji="1" lang="en-US" altLang="zh-CN" sz="3200" b="1">
                <a:solidFill>
                  <a:srgbClr val="0000FF"/>
                </a:solidFill>
                <a:ea typeface="宋体" pitchFamily="2" charset="-122"/>
              </a:rPr>
              <a:t>CPPC</a:t>
            </a:r>
          </a:p>
        </p:txBody>
      </p:sp>
      <p:sp>
        <p:nvSpPr>
          <p:cNvPr id="102406" name="Rectangle 18"/>
          <p:cNvSpPr>
            <a:spLocks noChangeArrowheads="1"/>
          </p:cNvSpPr>
          <p:nvPr/>
        </p:nvSpPr>
        <p:spPr bwMode="auto">
          <a:xfrm>
            <a:off x="1409700" y="2305050"/>
            <a:ext cx="216058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2B166E"/>
                </a:solidFill>
                <a:ea typeface="宋体" pitchFamily="2" charset="-122"/>
              </a:rPr>
              <a:t>“</a:t>
            </a:r>
            <a:r>
              <a:rPr kumimoji="1" lang="en-US" altLang="zh-CN" sz="2800" b="1">
                <a:solidFill>
                  <a:srgbClr val="2B166E"/>
                </a:solidFill>
                <a:ea typeface="宋体" pitchFamily="2" charset="-122"/>
              </a:rPr>
              <a:t>ABCD…”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p:cNvSpPr>
            <a:spLocks noGrp="1"/>
          </p:cNvSpPr>
          <p:nvPr>
            <p:ph type="dt" sz="quarter" idx="10"/>
          </p:nvPr>
        </p:nvSpPr>
        <p:spPr/>
        <p:txBody>
          <a:bodyPr/>
          <a:lstStyle/>
          <a:p>
            <a:pPr>
              <a:defRPr/>
            </a:pPr>
            <a:r>
              <a:rPr lang="zh-CN" altLang="en-US"/>
              <a:t>   进程管理</a:t>
            </a:r>
          </a:p>
        </p:txBody>
      </p:sp>
      <p:sp>
        <p:nvSpPr>
          <p:cNvPr id="36" name="页脚占位符 4"/>
          <p:cNvSpPr>
            <a:spLocks noGrp="1"/>
          </p:cNvSpPr>
          <p:nvPr>
            <p:ph type="ftr" sz="quarter" idx="11"/>
          </p:nvPr>
        </p:nvSpPr>
        <p:spPr/>
        <p:txBody>
          <a:bodyPr/>
          <a:lstStyle/>
          <a:p>
            <a:pPr>
              <a:defRPr/>
            </a:pPr>
            <a:fld id="{C89E2008-DF1E-4402-9999-56D46680BC78}" type="slidenum">
              <a:rPr lang="en-US" altLang="ko-KR"/>
              <a:pPr>
                <a:defRPr/>
              </a:pPr>
              <a:t>101</a:t>
            </a:fld>
            <a:endParaRPr lang="en-US" altLang="ko-KR"/>
          </a:p>
        </p:txBody>
      </p:sp>
      <p:sp>
        <p:nvSpPr>
          <p:cNvPr id="183307" name="Text Box 11"/>
          <p:cNvSpPr txBox="1">
            <a:spLocks noChangeArrowheads="1"/>
          </p:cNvSpPr>
          <p:nvPr/>
        </p:nvSpPr>
        <p:spPr bwMode="auto">
          <a:xfrm>
            <a:off x="703263" y="1012825"/>
            <a:ext cx="7737475" cy="3557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30000"/>
              </a:spcBef>
            </a:pPr>
            <a:r>
              <a:rPr kumimoji="1" lang="en-US" altLang="zh-CN" sz="3200" b="1" dirty="0">
                <a:solidFill>
                  <a:srgbClr val="FF0000"/>
                </a:solidFill>
                <a:latin typeface="Microsoft YaHei" charset="-122"/>
                <a:ea typeface="Microsoft YaHei" charset="-122"/>
                <a:cs typeface="Microsoft YaHei" charset="-122"/>
              </a:rPr>
              <a:t>1. </a:t>
            </a:r>
            <a:r>
              <a:rPr kumimoji="1" lang="zh-CN" altLang="en-US" sz="3200" b="1" dirty="0">
                <a:solidFill>
                  <a:srgbClr val="FF0000"/>
                </a:solidFill>
                <a:latin typeface="Microsoft YaHei" charset="-122"/>
                <a:ea typeface="Microsoft YaHei" charset="-122"/>
                <a:cs typeface="Microsoft YaHei" charset="-122"/>
              </a:rPr>
              <a:t>问题分析，弄清楚同步关系</a:t>
            </a:r>
            <a:endParaRPr kumimoji="1" lang="zh-CN" altLang="en-US" sz="3200" b="1" dirty="0">
              <a:solidFill>
                <a:srgbClr val="2B166E"/>
              </a:solidFill>
              <a:latin typeface="Microsoft YaHei" charset="-122"/>
              <a:ea typeface="Microsoft YaHei" charset="-122"/>
              <a:cs typeface="Microsoft YaHei" charset="-122"/>
            </a:endParaRPr>
          </a:p>
          <a:p>
            <a:pPr>
              <a:spcBef>
                <a:spcPct val="10000"/>
              </a:spcBef>
            </a:pPr>
            <a:r>
              <a:rPr kumimoji="1" lang="zh-CN" altLang="en-US" sz="2800" b="1" dirty="0">
                <a:solidFill>
                  <a:srgbClr val="2B166E"/>
                </a:solidFill>
                <a:ea typeface="宋体" pitchFamily="2" charset="-122"/>
              </a:rPr>
              <a:t>要保证打印结果的正确，</a:t>
            </a:r>
            <a:r>
              <a:rPr kumimoji="1" lang="en-US" altLang="zh-CN" sz="2800" b="1" dirty="0">
                <a:solidFill>
                  <a:srgbClr val="2B166E"/>
                </a:solidFill>
                <a:ea typeface="宋体" pitchFamily="2" charset="-122"/>
              </a:rPr>
              <a:t>Compute</a:t>
            </a:r>
            <a:r>
              <a:rPr kumimoji="1" lang="zh-CN" altLang="en-US" sz="2800" b="1" dirty="0">
                <a:solidFill>
                  <a:srgbClr val="2B166E"/>
                </a:solidFill>
                <a:ea typeface="宋体" pitchFamily="2" charset="-122"/>
              </a:rPr>
              <a:t>和</a:t>
            </a:r>
            <a:r>
              <a:rPr kumimoji="1" lang="en-US" altLang="zh-CN" sz="2800" b="1" dirty="0">
                <a:solidFill>
                  <a:srgbClr val="2B166E"/>
                </a:solidFill>
                <a:ea typeface="宋体" pitchFamily="2" charset="-122"/>
              </a:rPr>
              <a:t>Print</a:t>
            </a:r>
            <a:r>
              <a:rPr kumimoji="1" lang="zh-CN" altLang="en-US" sz="2800" b="1" dirty="0">
                <a:solidFill>
                  <a:srgbClr val="2B166E"/>
                </a:solidFill>
                <a:ea typeface="宋体" pitchFamily="2" charset="-122"/>
              </a:rPr>
              <a:t>进程必</a:t>
            </a:r>
          </a:p>
          <a:p>
            <a:pPr>
              <a:spcBef>
                <a:spcPct val="20000"/>
              </a:spcBef>
            </a:pPr>
            <a:r>
              <a:rPr kumimoji="1" lang="zh-CN" altLang="en-US" sz="2800" b="1" dirty="0">
                <a:solidFill>
                  <a:srgbClr val="2B166E"/>
                </a:solidFill>
                <a:ea typeface="宋体" pitchFamily="2" charset="-122"/>
              </a:rPr>
              <a:t>须遵循以下同步规则：</a:t>
            </a:r>
          </a:p>
          <a:p>
            <a:pPr>
              <a:spcBef>
                <a:spcPct val="30000"/>
              </a:spcBef>
              <a:buFontTx/>
              <a:buChar char="•"/>
            </a:pPr>
            <a:r>
              <a:rPr kumimoji="1" lang="zh-CN" altLang="en-US" sz="2800" b="1" dirty="0">
                <a:solidFill>
                  <a:srgbClr val="2B166E"/>
                </a:solidFill>
                <a:ea typeface="宋体" pitchFamily="2" charset="-122"/>
              </a:rPr>
              <a:t>当</a:t>
            </a:r>
            <a:r>
              <a:rPr kumimoji="1" lang="en-US" altLang="zh-CN" sz="2800" b="1" dirty="0">
                <a:solidFill>
                  <a:srgbClr val="2B166E"/>
                </a:solidFill>
                <a:ea typeface="宋体" pitchFamily="2" charset="-122"/>
              </a:rPr>
              <a:t>Compute</a:t>
            </a:r>
            <a:r>
              <a:rPr kumimoji="1" lang="zh-CN" altLang="en-US" sz="2800" b="1" dirty="0">
                <a:solidFill>
                  <a:srgbClr val="2B166E"/>
                </a:solidFill>
                <a:ea typeface="宋体" pitchFamily="2" charset="-122"/>
              </a:rPr>
              <a:t>把数据送入</a:t>
            </a:r>
            <a:r>
              <a:rPr kumimoji="1" lang="en-US" altLang="zh-CN" sz="2800" b="1" dirty="0">
                <a:solidFill>
                  <a:srgbClr val="2B166E"/>
                </a:solidFill>
                <a:ea typeface="宋体" pitchFamily="2" charset="-122"/>
              </a:rPr>
              <a:t>buffer</a:t>
            </a:r>
            <a:r>
              <a:rPr kumimoji="1" lang="zh-CN" altLang="en-US" sz="2800" b="1" dirty="0">
                <a:solidFill>
                  <a:srgbClr val="2B166E"/>
                </a:solidFill>
                <a:ea typeface="宋体" pitchFamily="2" charset="-122"/>
              </a:rPr>
              <a:t>后，</a:t>
            </a:r>
            <a:r>
              <a:rPr kumimoji="1" lang="en-US" altLang="zh-CN" sz="2800" b="1" dirty="0">
                <a:solidFill>
                  <a:srgbClr val="2B166E"/>
                </a:solidFill>
                <a:ea typeface="宋体" pitchFamily="2" charset="-122"/>
              </a:rPr>
              <a:t>Print</a:t>
            </a:r>
            <a:r>
              <a:rPr kumimoji="1" lang="zh-CN" altLang="en-US" sz="2800" b="1" dirty="0">
                <a:solidFill>
                  <a:srgbClr val="2B166E"/>
                </a:solidFill>
                <a:ea typeface="宋体" pitchFamily="2" charset="-122"/>
              </a:rPr>
              <a:t>才能从</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buffer</a:t>
            </a:r>
            <a:r>
              <a:rPr kumimoji="1" lang="zh-CN" altLang="en-US" sz="2800" b="1" dirty="0">
                <a:solidFill>
                  <a:srgbClr val="2B166E"/>
                </a:solidFill>
                <a:ea typeface="宋体" pitchFamily="2" charset="-122"/>
              </a:rPr>
              <a:t>中取，否则它必须等待 </a:t>
            </a:r>
            <a:r>
              <a:rPr kumimoji="1" lang="en-US" altLang="zh-CN" sz="2800" b="1" dirty="0">
                <a:solidFill>
                  <a:srgbClr val="2B166E"/>
                </a:solidFill>
                <a:ea typeface="宋体" pitchFamily="2" charset="-122"/>
              </a:rPr>
              <a:t>(</a:t>
            </a:r>
            <a:r>
              <a:rPr kumimoji="1" lang="zh-CN" altLang="en-US" sz="2800" b="1" dirty="0">
                <a:solidFill>
                  <a:srgbClr val="0000FF"/>
                </a:solidFill>
                <a:latin typeface="Microsoft YaHei" charset="-122"/>
                <a:ea typeface="Microsoft YaHei" charset="-122"/>
                <a:cs typeface="Microsoft YaHei" charset="-122"/>
              </a:rPr>
              <a:t>先存后取</a:t>
            </a:r>
            <a:r>
              <a:rPr kumimoji="1" lang="en-US" altLang="zh-CN" sz="2800" b="1" dirty="0">
                <a:solidFill>
                  <a:srgbClr val="2B166E"/>
                </a:solidFill>
                <a:ea typeface="宋体" pitchFamily="2" charset="-122"/>
              </a:rPr>
              <a:t>)</a:t>
            </a:r>
            <a:endParaRPr kumimoji="1" lang="zh-CN" altLang="en-US" sz="2800" b="1" dirty="0">
              <a:solidFill>
                <a:srgbClr val="2B166E"/>
              </a:solidFill>
              <a:ea typeface="宋体" pitchFamily="2" charset="-122"/>
            </a:endParaRPr>
          </a:p>
          <a:p>
            <a:pPr>
              <a:spcBef>
                <a:spcPct val="30000"/>
              </a:spcBef>
              <a:buFontTx/>
              <a:buChar char="•"/>
            </a:pPr>
            <a:r>
              <a:rPr kumimoji="1" lang="zh-CN" altLang="en-US" sz="2800" b="1" dirty="0">
                <a:solidFill>
                  <a:srgbClr val="2B166E"/>
                </a:solidFill>
                <a:ea typeface="宋体" pitchFamily="2" charset="-122"/>
              </a:rPr>
              <a:t>当</a:t>
            </a:r>
            <a:r>
              <a:rPr kumimoji="1" lang="en-US" altLang="zh-CN" sz="2800" b="1" dirty="0">
                <a:solidFill>
                  <a:srgbClr val="2B166E"/>
                </a:solidFill>
                <a:ea typeface="宋体" pitchFamily="2" charset="-122"/>
              </a:rPr>
              <a:t>Print</a:t>
            </a:r>
            <a:r>
              <a:rPr kumimoji="1" lang="zh-CN" altLang="en-US" sz="2800" b="1" dirty="0">
                <a:solidFill>
                  <a:srgbClr val="2B166E"/>
                </a:solidFill>
                <a:ea typeface="宋体" pitchFamily="2" charset="-122"/>
              </a:rPr>
              <a:t>从</a:t>
            </a:r>
            <a:r>
              <a:rPr kumimoji="1" lang="en-US" altLang="zh-CN" sz="2800" b="1" dirty="0">
                <a:solidFill>
                  <a:srgbClr val="2B166E"/>
                </a:solidFill>
                <a:ea typeface="宋体" pitchFamily="2" charset="-122"/>
              </a:rPr>
              <a:t>buffer</a:t>
            </a:r>
            <a:r>
              <a:rPr kumimoji="1" lang="zh-CN" altLang="en-US" sz="2800" b="1" dirty="0">
                <a:solidFill>
                  <a:srgbClr val="2B166E"/>
                </a:solidFill>
                <a:ea typeface="宋体" pitchFamily="2" charset="-122"/>
              </a:rPr>
              <a:t>取走数据后，</a:t>
            </a:r>
            <a:r>
              <a:rPr kumimoji="1" lang="en-US" altLang="zh-CN" sz="2800" b="1" dirty="0">
                <a:solidFill>
                  <a:srgbClr val="2B166E"/>
                </a:solidFill>
                <a:ea typeface="宋体" pitchFamily="2" charset="-122"/>
              </a:rPr>
              <a:t>Compute</a:t>
            </a:r>
            <a:r>
              <a:rPr kumimoji="1" lang="zh-CN" altLang="en-US" sz="2800" b="1" dirty="0">
                <a:solidFill>
                  <a:srgbClr val="2B166E"/>
                </a:solidFill>
                <a:ea typeface="宋体" pitchFamily="2" charset="-122"/>
              </a:rPr>
              <a:t>才能将</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新数据送入</a:t>
            </a:r>
            <a:r>
              <a:rPr kumimoji="1" lang="en-US" altLang="zh-CN" sz="2800" b="1" dirty="0">
                <a:solidFill>
                  <a:srgbClr val="2B166E"/>
                </a:solidFill>
                <a:ea typeface="宋体" pitchFamily="2" charset="-122"/>
              </a:rPr>
              <a:t>buffer</a:t>
            </a:r>
            <a:r>
              <a:rPr kumimoji="1" lang="zh-CN" altLang="en-US" sz="2800" b="1" dirty="0">
                <a:solidFill>
                  <a:srgbClr val="2B166E"/>
                </a:solidFill>
                <a:ea typeface="宋体" pitchFamily="2" charset="-122"/>
              </a:rPr>
              <a:t>，否则也须等待 </a:t>
            </a:r>
            <a:r>
              <a:rPr kumimoji="1" lang="en-US" altLang="zh-CN" sz="2800" b="1" dirty="0">
                <a:solidFill>
                  <a:srgbClr val="2B166E"/>
                </a:solidFill>
                <a:ea typeface="宋体" pitchFamily="2" charset="-122"/>
              </a:rPr>
              <a:t>(</a:t>
            </a:r>
            <a:r>
              <a:rPr kumimoji="1" lang="zh-CN" altLang="en-US" sz="2800" b="1" dirty="0">
                <a:solidFill>
                  <a:srgbClr val="0000FF"/>
                </a:solidFill>
                <a:latin typeface="Microsoft YaHei" charset="-122"/>
                <a:ea typeface="Microsoft YaHei" charset="-122"/>
                <a:cs typeface="Microsoft YaHei" charset="-122"/>
              </a:rPr>
              <a:t>先取后存</a:t>
            </a:r>
            <a:r>
              <a:rPr kumimoji="1" lang="en-US" altLang="zh-CN" sz="2800" b="1" dirty="0">
                <a:solidFill>
                  <a:srgbClr val="2B166E"/>
                </a:solidFill>
                <a:ea typeface="宋体" pitchFamily="2" charset="-122"/>
              </a:rPr>
              <a:t>)</a:t>
            </a:r>
            <a:endParaRPr kumimoji="1" lang="zh-CN" altLang="en-US" sz="2800" b="1" dirty="0">
              <a:solidFill>
                <a:srgbClr val="2B166E"/>
              </a:solidFill>
              <a:ea typeface="宋体" pitchFamily="2" charset="-122"/>
            </a:endParaRPr>
          </a:p>
        </p:txBody>
      </p:sp>
      <p:grpSp>
        <p:nvGrpSpPr>
          <p:cNvPr id="2" name="Group 12"/>
          <p:cNvGrpSpPr>
            <a:grpSpLocks/>
          </p:cNvGrpSpPr>
          <p:nvPr/>
        </p:nvGrpSpPr>
        <p:grpSpPr bwMode="auto">
          <a:xfrm>
            <a:off x="668338" y="4657725"/>
            <a:ext cx="7907337" cy="1282700"/>
            <a:chOff x="331" y="882"/>
            <a:chExt cx="4981" cy="808"/>
          </a:xfrm>
        </p:grpSpPr>
        <p:grpSp>
          <p:nvGrpSpPr>
            <p:cNvPr id="103432" name="Group 13"/>
            <p:cNvGrpSpPr>
              <a:grpSpLocks/>
            </p:cNvGrpSpPr>
            <p:nvPr/>
          </p:nvGrpSpPr>
          <p:grpSpPr bwMode="auto">
            <a:xfrm>
              <a:off x="430" y="882"/>
              <a:ext cx="4558" cy="288"/>
              <a:chOff x="430" y="882"/>
              <a:chExt cx="4558" cy="288"/>
            </a:xfrm>
          </p:grpSpPr>
          <p:sp>
            <p:nvSpPr>
              <p:cNvPr id="103455" name="Text Box 14"/>
              <p:cNvSpPr txBox="1">
                <a:spLocks noChangeArrowheads="1"/>
              </p:cNvSpPr>
              <p:nvPr/>
            </p:nvSpPr>
            <p:spPr bwMode="auto">
              <a:xfrm>
                <a:off x="430" y="882"/>
                <a:ext cx="82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2B166E"/>
                    </a:solidFill>
                    <a:ea typeface="宋体" pitchFamily="2" charset="-122"/>
                  </a:rPr>
                  <a:t>compute</a:t>
                </a:r>
              </a:p>
            </p:txBody>
          </p:sp>
          <p:sp>
            <p:nvSpPr>
              <p:cNvPr id="103456" name="Text Box 15"/>
              <p:cNvSpPr txBox="1">
                <a:spLocks noChangeArrowheads="1"/>
              </p:cNvSpPr>
              <p:nvPr/>
            </p:nvSpPr>
            <p:spPr bwMode="auto">
              <a:xfrm>
                <a:off x="1372" y="882"/>
                <a:ext cx="5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2B166E"/>
                    </a:solidFill>
                    <a:ea typeface="宋体" pitchFamily="2" charset="-122"/>
                  </a:rPr>
                  <a:t>print</a:t>
                </a:r>
              </a:p>
            </p:txBody>
          </p:sp>
          <p:sp>
            <p:nvSpPr>
              <p:cNvPr id="103457" name="Text Box 16"/>
              <p:cNvSpPr txBox="1">
                <a:spLocks noChangeArrowheads="1"/>
              </p:cNvSpPr>
              <p:nvPr/>
            </p:nvSpPr>
            <p:spPr bwMode="auto">
              <a:xfrm>
                <a:off x="2002" y="882"/>
                <a:ext cx="82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2B166E"/>
                    </a:solidFill>
                    <a:ea typeface="宋体" pitchFamily="2" charset="-122"/>
                  </a:rPr>
                  <a:t>compute</a:t>
                </a:r>
              </a:p>
            </p:txBody>
          </p:sp>
          <p:sp>
            <p:nvSpPr>
              <p:cNvPr id="103458" name="Text Box 17"/>
              <p:cNvSpPr txBox="1">
                <a:spLocks noChangeArrowheads="1"/>
              </p:cNvSpPr>
              <p:nvPr/>
            </p:nvSpPr>
            <p:spPr bwMode="auto">
              <a:xfrm>
                <a:off x="2935" y="882"/>
                <a:ext cx="5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2B166E"/>
                    </a:solidFill>
                    <a:ea typeface="宋体" pitchFamily="2" charset="-122"/>
                  </a:rPr>
                  <a:t>print</a:t>
                </a:r>
              </a:p>
            </p:txBody>
          </p:sp>
          <p:sp>
            <p:nvSpPr>
              <p:cNvPr id="103459" name="Text Box 18"/>
              <p:cNvSpPr txBox="1">
                <a:spLocks noChangeArrowheads="1"/>
              </p:cNvSpPr>
              <p:nvPr/>
            </p:nvSpPr>
            <p:spPr bwMode="auto">
              <a:xfrm>
                <a:off x="3568" y="882"/>
                <a:ext cx="82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2B166E"/>
                    </a:solidFill>
                    <a:ea typeface="宋体" pitchFamily="2" charset="-122"/>
                  </a:rPr>
                  <a:t>compute</a:t>
                </a:r>
              </a:p>
            </p:txBody>
          </p:sp>
          <p:sp>
            <p:nvSpPr>
              <p:cNvPr id="103460" name="Text Box 19"/>
              <p:cNvSpPr txBox="1">
                <a:spLocks noChangeArrowheads="1"/>
              </p:cNvSpPr>
              <p:nvPr/>
            </p:nvSpPr>
            <p:spPr bwMode="auto">
              <a:xfrm>
                <a:off x="4456" y="882"/>
                <a:ext cx="5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2B166E"/>
                    </a:solidFill>
                    <a:ea typeface="宋体" pitchFamily="2" charset="-122"/>
                  </a:rPr>
                  <a:t>print</a:t>
                </a:r>
              </a:p>
            </p:txBody>
          </p:sp>
        </p:grpSp>
        <p:grpSp>
          <p:nvGrpSpPr>
            <p:cNvPr id="103433" name="Group 20"/>
            <p:cNvGrpSpPr>
              <a:grpSpLocks/>
            </p:cNvGrpSpPr>
            <p:nvPr/>
          </p:nvGrpSpPr>
          <p:grpSpPr bwMode="auto">
            <a:xfrm>
              <a:off x="385" y="1169"/>
              <a:ext cx="4857" cy="180"/>
              <a:chOff x="385" y="1169"/>
              <a:chExt cx="4857" cy="180"/>
            </a:xfrm>
          </p:grpSpPr>
          <p:sp>
            <p:nvSpPr>
              <p:cNvPr id="103442" name="Line 21"/>
              <p:cNvSpPr>
                <a:spLocks noChangeShapeType="1"/>
              </p:cNvSpPr>
              <p:nvPr/>
            </p:nvSpPr>
            <p:spPr bwMode="auto">
              <a:xfrm>
                <a:off x="555" y="1253"/>
                <a:ext cx="616" cy="0"/>
              </a:xfrm>
              <a:prstGeom prst="line">
                <a:avLst/>
              </a:prstGeom>
              <a:noFill/>
              <a:ln w="28575">
                <a:solidFill>
                  <a:srgbClr val="2B166E"/>
                </a:solidFill>
                <a:round/>
                <a:headEn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3443" name="Oval 22"/>
              <p:cNvSpPr>
                <a:spLocks noChangeArrowheads="1"/>
              </p:cNvSpPr>
              <p:nvPr/>
            </p:nvSpPr>
            <p:spPr bwMode="auto">
              <a:xfrm>
                <a:off x="1171" y="1172"/>
                <a:ext cx="180" cy="174"/>
              </a:xfrm>
              <a:prstGeom prst="ellipse">
                <a:avLst/>
              </a:prstGeom>
              <a:solidFill>
                <a:srgbClr val="2B166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103444" name="Line 23"/>
              <p:cNvSpPr>
                <a:spLocks noChangeShapeType="1"/>
              </p:cNvSpPr>
              <p:nvPr/>
            </p:nvSpPr>
            <p:spPr bwMode="auto">
              <a:xfrm>
                <a:off x="1353" y="1250"/>
                <a:ext cx="616" cy="0"/>
              </a:xfrm>
              <a:prstGeom prst="line">
                <a:avLst/>
              </a:prstGeom>
              <a:noFill/>
              <a:ln w="28575">
                <a:solidFill>
                  <a:srgbClr val="2B166E"/>
                </a:solidFill>
                <a:round/>
                <a:headEn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3445" name="Oval 24"/>
              <p:cNvSpPr>
                <a:spLocks noChangeArrowheads="1"/>
              </p:cNvSpPr>
              <p:nvPr/>
            </p:nvSpPr>
            <p:spPr bwMode="auto">
              <a:xfrm>
                <a:off x="1969" y="1169"/>
                <a:ext cx="180" cy="174"/>
              </a:xfrm>
              <a:prstGeom prst="ellipse">
                <a:avLst/>
              </a:prstGeom>
              <a:solidFill>
                <a:srgbClr val="2B166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103446" name="Line 25"/>
              <p:cNvSpPr>
                <a:spLocks noChangeShapeType="1"/>
              </p:cNvSpPr>
              <p:nvPr/>
            </p:nvSpPr>
            <p:spPr bwMode="auto">
              <a:xfrm>
                <a:off x="2136" y="1250"/>
                <a:ext cx="616" cy="0"/>
              </a:xfrm>
              <a:prstGeom prst="line">
                <a:avLst/>
              </a:prstGeom>
              <a:noFill/>
              <a:ln w="28575">
                <a:solidFill>
                  <a:srgbClr val="2B166E"/>
                </a:solidFill>
                <a:round/>
                <a:headEn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3447" name="Oval 26"/>
              <p:cNvSpPr>
                <a:spLocks noChangeArrowheads="1"/>
              </p:cNvSpPr>
              <p:nvPr/>
            </p:nvSpPr>
            <p:spPr bwMode="auto">
              <a:xfrm>
                <a:off x="2752" y="1169"/>
                <a:ext cx="180" cy="174"/>
              </a:xfrm>
              <a:prstGeom prst="ellipse">
                <a:avLst/>
              </a:prstGeom>
              <a:solidFill>
                <a:srgbClr val="2B166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103448" name="Line 27"/>
              <p:cNvSpPr>
                <a:spLocks noChangeShapeType="1"/>
              </p:cNvSpPr>
              <p:nvPr/>
            </p:nvSpPr>
            <p:spPr bwMode="auto">
              <a:xfrm>
                <a:off x="2919" y="1250"/>
                <a:ext cx="616" cy="0"/>
              </a:xfrm>
              <a:prstGeom prst="line">
                <a:avLst/>
              </a:prstGeom>
              <a:noFill/>
              <a:ln w="28575">
                <a:solidFill>
                  <a:srgbClr val="2B166E"/>
                </a:solidFill>
                <a:round/>
                <a:headEn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3449" name="Oval 28"/>
              <p:cNvSpPr>
                <a:spLocks noChangeArrowheads="1"/>
              </p:cNvSpPr>
              <p:nvPr/>
            </p:nvSpPr>
            <p:spPr bwMode="auto">
              <a:xfrm>
                <a:off x="3535" y="1169"/>
                <a:ext cx="180" cy="174"/>
              </a:xfrm>
              <a:prstGeom prst="ellipse">
                <a:avLst/>
              </a:prstGeom>
              <a:solidFill>
                <a:srgbClr val="2B166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103450" name="Line 29"/>
              <p:cNvSpPr>
                <a:spLocks noChangeShapeType="1"/>
              </p:cNvSpPr>
              <p:nvPr/>
            </p:nvSpPr>
            <p:spPr bwMode="auto">
              <a:xfrm>
                <a:off x="3681" y="1256"/>
                <a:ext cx="616" cy="0"/>
              </a:xfrm>
              <a:prstGeom prst="line">
                <a:avLst/>
              </a:prstGeom>
              <a:noFill/>
              <a:ln w="28575">
                <a:solidFill>
                  <a:srgbClr val="2B166E"/>
                </a:solidFill>
                <a:round/>
                <a:headEn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3451" name="Oval 30"/>
              <p:cNvSpPr>
                <a:spLocks noChangeArrowheads="1"/>
              </p:cNvSpPr>
              <p:nvPr/>
            </p:nvSpPr>
            <p:spPr bwMode="auto">
              <a:xfrm>
                <a:off x="4297" y="1175"/>
                <a:ext cx="180" cy="174"/>
              </a:xfrm>
              <a:prstGeom prst="ellipse">
                <a:avLst/>
              </a:prstGeom>
              <a:solidFill>
                <a:srgbClr val="2B166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103452" name="Line 31"/>
              <p:cNvSpPr>
                <a:spLocks noChangeShapeType="1"/>
              </p:cNvSpPr>
              <p:nvPr/>
            </p:nvSpPr>
            <p:spPr bwMode="auto">
              <a:xfrm>
                <a:off x="4446" y="1256"/>
                <a:ext cx="616" cy="0"/>
              </a:xfrm>
              <a:prstGeom prst="line">
                <a:avLst/>
              </a:prstGeom>
              <a:noFill/>
              <a:ln w="28575">
                <a:solidFill>
                  <a:srgbClr val="2B166E"/>
                </a:solidFill>
                <a:round/>
                <a:headEn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3453" name="Oval 32"/>
              <p:cNvSpPr>
                <a:spLocks noChangeArrowheads="1"/>
              </p:cNvSpPr>
              <p:nvPr/>
            </p:nvSpPr>
            <p:spPr bwMode="auto">
              <a:xfrm>
                <a:off x="5062" y="1175"/>
                <a:ext cx="180" cy="174"/>
              </a:xfrm>
              <a:prstGeom prst="ellipse">
                <a:avLst/>
              </a:prstGeom>
              <a:solidFill>
                <a:srgbClr val="2B166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103454" name="Oval 33"/>
              <p:cNvSpPr>
                <a:spLocks noChangeArrowheads="1"/>
              </p:cNvSpPr>
              <p:nvPr/>
            </p:nvSpPr>
            <p:spPr bwMode="auto">
              <a:xfrm>
                <a:off x="385" y="1169"/>
                <a:ext cx="180" cy="174"/>
              </a:xfrm>
              <a:prstGeom prst="ellipse">
                <a:avLst/>
              </a:prstGeom>
              <a:solidFill>
                <a:srgbClr val="2B166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p>
                <a:endParaRPr lang="zh-CN" altLang="en-US">
                  <a:ea typeface="宋体" pitchFamily="2" charset="-122"/>
                </a:endParaRPr>
              </a:p>
            </p:txBody>
          </p:sp>
        </p:grpSp>
        <p:grpSp>
          <p:nvGrpSpPr>
            <p:cNvPr id="103434" name="Group 34"/>
            <p:cNvGrpSpPr>
              <a:grpSpLocks/>
            </p:cNvGrpSpPr>
            <p:nvPr/>
          </p:nvGrpSpPr>
          <p:grpSpPr bwMode="auto">
            <a:xfrm>
              <a:off x="331" y="1363"/>
              <a:ext cx="4981" cy="327"/>
              <a:chOff x="331" y="1363"/>
              <a:chExt cx="4981" cy="327"/>
            </a:xfrm>
          </p:grpSpPr>
          <p:sp>
            <p:nvSpPr>
              <p:cNvPr id="103435" name="Text Box 35"/>
              <p:cNvSpPr txBox="1">
                <a:spLocks noChangeArrowheads="1"/>
              </p:cNvSpPr>
              <p:nvPr/>
            </p:nvSpPr>
            <p:spPr bwMode="auto">
              <a:xfrm>
                <a:off x="1122" y="1363"/>
                <a:ext cx="30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t1</a:t>
                </a:r>
              </a:p>
            </p:txBody>
          </p:sp>
          <p:sp>
            <p:nvSpPr>
              <p:cNvPr id="103436" name="Text Box 36"/>
              <p:cNvSpPr txBox="1">
                <a:spLocks noChangeArrowheads="1"/>
              </p:cNvSpPr>
              <p:nvPr/>
            </p:nvSpPr>
            <p:spPr bwMode="auto">
              <a:xfrm>
                <a:off x="331" y="1363"/>
                <a:ext cx="30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t0</a:t>
                </a:r>
              </a:p>
            </p:txBody>
          </p:sp>
          <p:sp>
            <p:nvSpPr>
              <p:cNvPr id="103437" name="Text Box 37"/>
              <p:cNvSpPr txBox="1">
                <a:spLocks noChangeArrowheads="1"/>
              </p:cNvSpPr>
              <p:nvPr/>
            </p:nvSpPr>
            <p:spPr bwMode="auto">
              <a:xfrm>
                <a:off x="1913" y="1363"/>
                <a:ext cx="30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t2</a:t>
                </a:r>
              </a:p>
            </p:txBody>
          </p:sp>
          <p:sp>
            <p:nvSpPr>
              <p:cNvPr id="103438" name="Text Box 38"/>
              <p:cNvSpPr txBox="1">
                <a:spLocks noChangeArrowheads="1"/>
              </p:cNvSpPr>
              <p:nvPr/>
            </p:nvSpPr>
            <p:spPr bwMode="auto">
              <a:xfrm>
                <a:off x="2697" y="1363"/>
                <a:ext cx="30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t3</a:t>
                </a:r>
              </a:p>
            </p:txBody>
          </p:sp>
          <p:sp>
            <p:nvSpPr>
              <p:cNvPr id="103439" name="Text Box 39"/>
              <p:cNvSpPr txBox="1">
                <a:spLocks noChangeArrowheads="1"/>
              </p:cNvSpPr>
              <p:nvPr/>
            </p:nvSpPr>
            <p:spPr bwMode="auto">
              <a:xfrm>
                <a:off x="3479" y="1363"/>
                <a:ext cx="30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t4</a:t>
                </a:r>
              </a:p>
            </p:txBody>
          </p:sp>
          <p:sp>
            <p:nvSpPr>
              <p:cNvPr id="103440" name="Text Box 40"/>
              <p:cNvSpPr txBox="1">
                <a:spLocks noChangeArrowheads="1"/>
              </p:cNvSpPr>
              <p:nvPr/>
            </p:nvSpPr>
            <p:spPr bwMode="auto">
              <a:xfrm>
                <a:off x="4246" y="1363"/>
                <a:ext cx="30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t5</a:t>
                </a:r>
              </a:p>
            </p:txBody>
          </p:sp>
          <p:sp>
            <p:nvSpPr>
              <p:cNvPr id="103441" name="Text Box 41"/>
              <p:cNvSpPr txBox="1">
                <a:spLocks noChangeArrowheads="1"/>
              </p:cNvSpPr>
              <p:nvPr/>
            </p:nvSpPr>
            <p:spPr bwMode="auto">
              <a:xfrm>
                <a:off x="5009" y="1363"/>
                <a:ext cx="30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t6</a:t>
                </a:r>
              </a:p>
            </p:txBody>
          </p:sp>
        </p:grpSp>
      </p:grpSp>
      <p:sp>
        <p:nvSpPr>
          <p:cNvPr id="183338" name="AutoShape 42"/>
          <p:cNvSpPr>
            <a:spLocks noChangeArrowheads="1"/>
          </p:cNvSpPr>
          <p:nvPr/>
        </p:nvSpPr>
        <p:spPr bwMode="auto">
          <a:xfrm>
            <a:off x="2179638" y="5792828"/>
            <a:ext cx="1074737" cy="950833"/>
          </a:xfrm>
          <a:prstGeom prst="irregularSeal1">
            <a:avLst/>
          </a:prstGeom>
          <a:noFill/>
          <a:ln w="1905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marL="457200" indent="-457200" algn="ctr" eaLnBrk="1" hangingPunct="1">
              <a:spcBef>
                <a:spcPct val="50000"/>
              </a:spcBef>
            </a:pPr>
            <a:r>
              <a:rPr kumimoji="1" lang="zh-CN" altLang="en-US" sz="1600" b="1">
                <a:solidFill>
                  <a:srgbClr val="FF0000"/>
                </a:solidFill>
                <a:latin typeface="Microsoft YaHei" charset="-122"/>
                <a:ea typeface="Microsoft YaHei" charset="-122"/>
                <a:cs typeface="Microsoft YaHei" charset="-122"/>
              </a:rPr>
              <a:t>讨论</a:t>
            </a:r>
          </a:p>
        </p:txBody>
      </p:sp>
      <p:sp>
        <p:nvSpPr>
          <p:cNvPr id="183339" name="Text Box 43"/>
          <p:cNvSpPr txBox="1">
            <a:spLocks noChangeArrowheads="1"/>
          </p:cNvSpPr>
          <p:nvPr/>
        </p:nvSpPr>
        <p:spPr bwMode="auto">
          <a:xfrm>
            <a:off x="3656013" y="6015038"/>
            <a:ext cx="37401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0000"/>
                </a:solidFill>
                <a:ea typeface="楷体_GB2312" pitchFamily="49" charset="-122"/>
              </a:rPr>
              <a:t>一个信号量是否可行？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3307">
                                            <p:txEl>
                                              <p:pRg st="3" end="3"/>
                                            </p:txEl>
                                          </p:spTgt>
                                        </p:tgtEl>
                                        <p:attrNameLst>
                                          <p:attrName>style.visibility</p:attrName>
                                        </p:attrNameLst>
                                      </p:cBhvr>
                                      <p:to>
                                        <p:strVal val="visible"/>
                                      </p:to>
                                    </p:set>
                                    <p:animEffect transition="in" filter="dissolve">
                                      <p:cBhvr>
                                        <p:cTn id="7" dur="500"/>
                                        <p:tgtEl>
                                          <p:spTgt spid="1833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3307">
                                            <p:txEl>
                                              <p:pRg st="4" end="4"/>
                                            </p:txEl>
                                          </p:spTgt>
                                        </p:tgtEl>
                                        <p:attrNameLst>
                                          <p:attrName>style.visibility</p:attrName>
                                        </p:attrNameLst>
                                      </p:cBhvr>
                                      <p:to>
                                        <p:strVal val="visible"/>
                                      </p:to>
                                    </p:set>
                                    <p:animEffect transition="in" filter="dissolve">
                                      <p:cBhvr>
                                        <p:cTn id="12" dur="500"/>
                                        <p:tgtEl>
                                          <p:spTgt spid="18330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3338"/>
                                        </p:tgtEl>
                                        <p:attrNameLst>
                                          <p:attrName>style.visibility</p:attrName>
                                        </p:attrNameLst>
                                      </p:cBhvr>
                                      <p:to>
                                        <p:strVal val="visible"/>
                                      </p:to>
                                    </p:set>
                                    <p:animEffect transition="in" filter="box(in)">
                                      <p:cBhvr>
                                        <p:cTn id="23" dur="1000"/>
                                        <p:tgtEl>
                                          <p:spTgt spid="183338"/>
                                        </p:tgtEl>
                                      </p:cBhvr>
                                    </p:animEffect>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183339"/>
                                        </p:tgtEl>
                                        <p:attrNameLst>
                                          <p:attrName>style.visibility</p:attrName>
                                        </p:attrNameLst>
                                      </p:cBhvr>
                                      <p:to>
                                        <p:strVal val="visible"/>
                                      </p:to>
                                    </p:set>
                                    <p:anim calcmode="lin" valueType="num">
                                      <p:cBhvr additive="base">
                                        <p:cTn id="27" dur="500" fill="hold"/>
                                        <p:tgtEl>
                                          <p:spTgt spid="183339"/>
                                        </p:tgtEl>
                                        <p:attrNameLst>
                                          <p:attrName>ppt_x</p:attrName>
                                        </p:attrNameLst>
                                      </p:cBhvr>
                                      <p:tavLst>
                                        <p:tav tm="0">
                                          <p:val>
                                            <p:strVal val="#ppt_x"/>
                                          </p:val>
                                        </p:tav>
                                        <p:tav tm="100000">
                                          <p:val>
                                            <p:strVal val="#ppt_x"/>
                                          </p:val>
                                        </p:tav>
                                      </p:tavLst>
                                    </p:anim>
                                    <p:anim calcmode="lin" valueType="num">
                                      <p:cBhvr additive="base">
                                        <p:cTn id="28" dur="500" fill="hold"/>
                                        <p:tgtEl>
                                          <p:spTgt spid="183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38" grpId="0" animBg="1"/>
      <p:bldP spid="18333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r>
              <a:rPr lang="zh-CN" altLang="en-US"/>
              <a:t>   进程管理</a:t>
            </a:r>
          </a:p>
        </p:txBody>
      </p:sp>
      <p:sp>
        <p:nvSpPr>
          <p:cNvPr id="11" name="页脚占位符 4"/>
          <p:cNvSpPr>
            <a:spLocks noGrp="1"/>
          </p:cNvSpPr>
          <p:nvPr>
            <p:ph type="ftr" sz="quarter" idx="11"/>
          </p:nvPr>
        </p:nvSpPr>
        <p:spPr/>
        <p:txBody>
          <a:bodyPr/>
          <a:lstStyle/>
          <a:p>
            <a:pPr>
              <a:defRPr/>
            </a:pPr>
            <a:fld id="{C80018D5-EE1E-4809-9FBC-F403E08E4EA5}" type="slidenum">
              <a:rPr lang="en-US" altLang="ko-KR"/>
              <a:pPr>
                <a:defRPr/>
              </a:pPr>
              <a:t>102</a:t>
            </a:fld>
            <a:endParaRPr lang="en-US" altLang="ko-KR"/>
          </a:p>
        </p:txBody>
      </p:sp>
      <p:sp>
        <p:nvSpPr>
          <p:cNvPr id="104452" name="Text Box 11"/>
          <p:cNvSpPr txBox="1">
            <a:spLocks noChangeArrowheads="1"/>
          </p:cNvSpPr>
          <p:nvPr/>
        </p:nvSpPr>
        <p:spPr bwMode="auto">
          <a:xfrm>
            <a:off x="333375" y="1106488"/>
            <a:ext cx="8447088" cy="977900"/>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2B166E"/>
                </a:solidFill>
                <a:ea typeface="宋体" pitchFamily="2" charset="-122"/>
              </a:rPr>
              <a:t>semaphore  Buffer</a:t>
            </a: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缓冲区是否有空间，初值</a:t>
            </a:r>
            <a:r>
              <a:rPr kumimoji="1" lang="en-US" altLang="zh-CN" sz="2800" b="1" dirty="0">
                <a:solidFill>
                  <a:srgbClr val="2B166E"/>
                </a:solidFill>
                <a:ea typeface="宋体" pitchFamily="2" charset="-122"/>
              </a:rPr>
              <a:t>1</a:t>
            </a:r>
          </a:p>
          <a:p>
            <a:r>
              <a:rPr kumimoji="1" lang="en-US" altLang="zh-CN" sz="2800" b="1" dirty="0">
                <a:solidFill>
                  <a:srgbClr val="2B166E"/>
                </a:solidFill>
                <a:ea typeface="宋体" pitchFamily="2" charset="-122"/>
              </a:rPr>
              <a:t>semaphore  Data;  	// </a:t>
            </a:r>
            <a:r>
              <a:rPr kumimoji="1" lang="zh-CN" altLang="en-US" sz="2800" b="1" dirty="0">
                <a:solidFill>
                  <a:srgbClr val="2B166E"/>
                </a:solidFill>
                <a:ea typeface="宋体" pitchFamily="2" charset="-122"/>
              </a:rPr>
              <a:t>是否有数据需打印，初值</a:t>
            </a:r>
            <a:r>
              <a:rPr kumimoji="1" lang="en-US" altLang="zh-CN" sz="2800" b="1" dirty="0">
                <a:solidFill>
                  <a:srgbClr val="2B166E"/>
                </a:solidFill>
                <a:ea typeface="宋体" pitchFamily="2" charset="-122"/>
              </a:rPr>
              <a:t>0</a:t>
            </a:r>
          </a:p>
        </p:txBody>
      </p:sp>
      <p:sp>
        <p:nvSpPr>
          <p:cNvPr id="104453" name="Text Box 12"/>
          <p:cNvSpPr txBox="1">
            <a:spLocks noChangeArrowheads="1"/>
          </p:cNvSpPr>
          <p:nvPr/>
        </p:nvSpPr>
        <p:spPr bwMode="auto">
          <a:xfrm>
            <a:off x="703263" y="301599"/>
            <a:ext cx="642195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30000"/>
              </a:spcBef>
              <a:spcAft>
                <a:spcPct val="30000"/>
              </a:spcAft>
            </a:pPr>
            <a:r>
              <a:rPr kumimoji="1" lang="en-US" altLang="zh-CN" sz="3200" b="1" dirty="0">
                <a:solidFill>
                  <a:srgbClr val="FFFFFF"/>
                </a:solidFill>
                <a:latin typeface="Microsoft YaHei" charset="-122"/>
                <a:ea typeface="Microsoft YaHei" charset="-122"/>
                <a:cs typeface="Microsoft YaHei" charset="-122"/>
              </a:rPr>
              <a:t>2. </a:t>
            </a:r>
            <a:r>
              <a:rPr kumimoji="1" lang="zh-CN" altLang="en-US" sz="3200" b="1" dirty="0">
                <a:solidFill>
                  <a:srgbClr val="FFFFFF"/>
                </a:solidFill>
                <a:latin typeface="Microsoft YaHei" charset="-122"/>
                <a:ea typeface="Microsoft YaHei" charset="-122"/>
                <a:cs typeface="Microsoft YaHei" charset="-122"/>
              </a:rPr>
              <a:t>设置信号量，说明含义、初值。</a:t>
            </a:r>
          </a:p>
        </p:txBody>
      </p:sp>
      <p:grpSp>
        <p:nvGrpSpPr>
          <p:cNvPr id="2" name="Group 13"/>
          <p:cNvGrpSpPr>
            <a:grpSpLocks/>
          </p:cNvGrpSpPr>
          <p:nvPr/>
        </p:nvGrpSpPr>
        <p:grpSpPr bwMode="auto">
          <a:xfrm>
            <a:off x="420688" y="2314575"/>
            <a:ext cx="8389937" cy="4405313"/>
            <a:chOff x="265" y="1458"/>
            <a:chExt cx="5285" cy="2775"/>
          </a:xfrm>
        </p:grpSpPr>
        <p:sp>
          <p:nvSpPr>
            <p:cNvPr id="104455" name="Text Box 14"/>
            <p:cNvSpPr txBox="1">
              <a:spLocks noChangeArrowheads="1"/>
            </p:cNvSpPr>
            <p:nvPr/>
          </p:nvSpPr>
          <p:spPr bwMode="auto">
            <a:xfrm>
              <a:off x="444" y="1458"/>
              <a:ext cx="2164"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30000"/>
                </a:spcBef>
                <a:spcAft>
                  <a:spcPct val="30000"/>
                </a:spcAft>
              </a:pPr>
              <a:r>
                <a:rPr kumimoji="1" lang="en-US" altLang="zh-CN" sz="3200" b="1" dirty="0">
                  <a:solidFill>
                    <a:srgbClr val="2B166E"/>
                  </a:solidFill>
                  <a:ea typeface="楷体_GB2312" pitchFamily="49" charset="-122"/>
                </a:rPr>
                <a:t>3. </a:t>
              </a:r>
              <a:r>
                <a:rPr kumimoji="1" lang="zh-CN" altLang="en-US" sz="3200" b="1" dirty="0">
                  <a:solidFill>
                    <a:srgbClr val="2B166E"/>
                  </a:solidFill>
                  <a:ea typeface="楷体_GB2312" pitchFamily="49" charset="-122"/>
                </a:rPr>
                <a:t>写出程序描述。</a:t>
              </a:r>
            </a:p>
          </p:txBody>
        </p:sp>
        <p:sp>
          <p:nvSpPr>
            <p:cNvPr id="104456" name="Text Box 15"/>
            <p:cNvSpPr txBox="1">
              <a:spLocks noChangeArrowheads="1"/>
            </p:cNvSpPr>
            <p:nvPr/>
          </p:nvSpPr>
          <p:spPr bwMode="auto">
            <a:xfrm>
              <a:off x="265" y="1896"/>
              <a:ext cx="2487" cy="1961"/>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2B166E"/>
                  </a:solidFill>
                  <a:ea typeface="宋体" pitchFamily="2" charset="-122"/>
                </a:rPr>
                <a:t>while(</a:t>
              </a:r>
              <a:r>
                <a:rPr kumimoji="1" lang="zh-CN" altLang="en-US" sz="2800" b="1" dirty="0">
                  <a:solidFill>
                    <a:srgbClr val="2B166E"/>
                  </a:solidFill>
                  <a:ea typeface="宋体" pitchFamily="2" charset="-122"/>
                </a:rPr>
                <a:t>计算未完成</a:t>
              </a:r>
              <a:r>
                <a:rPr kumimoji="1" lang="en-US" altLang="zh-CN" sz="2800" b="1" dirty="0">
                  <a:solidFill>
                    <a:srgbClr val="2B166E"/>
                  </a:solidFill>
                  <a:ea typeface="宋体" pitchFamily="2" charset="-122"/>
                </a:rPr>
                <a:t>)</a:t>
              </a:r>
            </a:p>
            <a:p>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得到一个计算结果</a:t>
              </a:r>
              <a:r>
                <a:rPr kumimoji="1" lang="en-US" altLang="zh-CN" sz="2800" b="1" dirty="0">
                  <a:solidFill>
                    <a:srgbClr val="2B166E"/>
                  </a:solidFill>
                  <a:ea typeface="宋体" pitchFamily="2" charset="-122"/>
                </a:rPr>
                <a:t>;</a:t>
              </a:r>
            </a:p>
            <a:p>
              <a:r>
                <a:rPr kumimoji="1" lang="en-US" altLang="zh-CN" sz="2800" b="1" dirty="0">
                  <a:solidFill>
                    <a:srgbClr val="2B166E"/>
                  </a:solidFill>
                  <a:ea typeface="宋体" pitchFamily="2" charset="-122"/>
                </a:rPr>
                <a:t>    P(Buffer);</a:t>
              </a:r>
            </a:p>
            <a:p>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将数据送到缓冲区；</a:t>
              </a:r>
            </a:p>
            <a:p>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V(Data);</a:t>
              </a:r>
            </a:p>
            <a:p>
              <a:r>
                <a:rPr kumimoji="1" lang="en-US" altLang="zh-CN" sz="2800" b="1" dirty="0">
                  <a:solidFill>
                    <a:srgbClr val="2B166E"/>
                  </a:solidFill>
                  <a:ea typeface="宋体" pitchFamily="2" charset="-122"/>
                </a:rPr>
                <a:t>}</a:t>
              </a:r>
            </a:p>
          </p:txBody>
        </p:sp>
        <p:sp>
          <p:nvSpPr>
            <p:cNvPr id="104457" name="Text Box 16"/>
            <p:cNvSpPr txBox="1">
              <a:spLocks noChangeArrowheads="1"/>
            </p:cNvSpPr>
            <p:nvPr/>
          </p:nvSpPr>
          <p:spPr bwMode="auto">
            <a:xfrm>
              <a:off x="948" y="3906"/>
              <a:ext cx="1240" cy="3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0000FF"/>
                  </a:solidFill>
                  <a:ea typeface="宋体" pitchFamily="2" charset="-122"/>
                </a:rPr>
                <a:t>Compute</a:t>
              </a:r>
            </a:p>
          </p:txBody>
        </p:sp>
        <p:sp>
          <p:nvSpPr>
            <p:cNvPr id="104458" name="Text Box 17"/>
            <p:cNvSpPr txBox="1">
              <a:spLocks noChangeArrowheads="1"/>
            </p:cNvSpPr>
            <p:nvPr/>
          </p:nvSpPr>
          <p:spPr bwMode="auto">
            <a:xfrm>
              <a:off x="2894" y="1896"/>
              <a:ext cx="2656" cy="1961"/>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2B166E"/>
                  </a:solidFill>
                  <a:ea typeface="宋体" pitchFamily="2" charset="-122"/>
                </a:rPr>
                <a:t>while(</a:t>
              </a:r>
              <a:r>
                <a:rPr kumimoji="1" lang="zh-CN" altLang="en-US" sz="2800" b="1" dirty="0">
                  <a:solidFill>
                    <a:srgbClr val="2B166E"/>
                  </a:solidFill>
                  <a:ea typeface="宋体" pitchFamily="2" charset="-122"/>
                </a:rPr>
                <a:t>打印未完成</a:t>
              </a:r>
              <a:r>
                <a:rPr kumimoji="1" lang="en-US" altLang="zh-CN" sz="2800" b="1" dirty="0">
                  <a:solidFill>
                    <a:srgbClr val="2B166E"/>
                  </a:solidFill>
                  <a:ea typeface="宋体" pitchFamily="2" charset="-122"/>
                </a:rPr>
                <a:t>)</a:t>
              </a:r>
            </a:p>
            <a:p>
              <a:r>
                <a:rPr kumimoji="1" lang="en-US" altLang="zh-CN" sz="2800" b="1" dirty="0">
                  <a:solidFill>
                    <a:srgbClr val="2B166E"/>
                  </a:solidFill>
                  <a:ea typeface="宋体" pitchFamily="2" charset="-122"/>
                </a:rPr>
                <a:t>{</a:t>
              </a:r>
            </a:p>
            <a:p>
              <a:r>
                <a:rPr kumimoji="1" lang="en-US" altLang="zh-CN" sz="2800" b="1" dirty="0">
                  <a:solidFill>
                    <a:srgbClr val="2B166E"/>
                  </a:solidFill>
                  <a:ea typeface="宋体" pitchFamily="2" charset="-122"/>
                </a:rPr>
                <a:t>    P(Data);</a:t>
              </a:r>
            </a:p>
            <a:p>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从缓冲区中取一数据；</a:t>
              </a:r>
            </a:p>
            <a:p>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V(Buffer);</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打印该数据；</a:t>
              </a:r>
            </a:p>
            <a:p>
              <a:r>
                <a:rPr kumimoji="1" lang="en-US" altLang="zh-CN" sz="2800" b="1" dirty="0">
                  <a:solidFill>
                    <a:srgbClr val="2B166E"/>
                  </a:solidFill>
                  <a:ea typeface="宋体" pitchFamily="2" charset="-122"/>
                </a:rPr>
                <a:t>}</a:t>
              </a:r>
            </a:p>
          </p:txBody>
        </p:sp>
        <p:sp>
          <p:nvSpPr>
            <p:cNvPr id="104459" name="Text Box 18"/>
            <p:cNvSpPr txBox="1">
              <a:spLocks noChangeArrowheads="1"/>
            </p:cNvSpPr>
            <p:nvPr/>
          </p:nvSpPr>
          <p:spPr bwMode="auto">
            <a:xfrm>
              <a:off x="3863" y="3906"/>
              <a:ext cx="791" cy="3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0000FF"/>
                  </a:solidFill>
                  <a:ea typeface="宋体" pitchFamily="2" charset="-122"/>
                </a:rPr>
                <a:t>Print</a:t>
              </a:r>
            </a:p>
          </p:txBody>
        </p:sp>
      </p:grpSp>
      <p:cxnSp>
        <p:nvCxnSpPr>
          <p:cNvPr id="4" name="直线箭头连接符 3"/>
          <p:cNvCxnSpPr/>
          <p:nvPr/>
        </p:nvCxnSpPr>
        <p:spPr bwMode="auto">
          <a:xfrm>
            <a:off x="2638425" y="4596714"/>
            <a:ext cx="2403132" cy="407772"/>
          </a:xfrm>
          <a:prstGeom prst="straightConnector1">
            <a:avLst/>
          </a:prstGeom>
          <a:solidFill>
            <a:schemeClr val="accent1"/>
          </a:solidFill>
          <a:ln w="38100" cap="flat" cmpd="sng" algn="ctr">
            <a:solidFill>
              <a:srgbClr val="FF0000"/>
            </a:solidFill>
            <a:prstDash val="solid"/>
            <a:round/>
            <a:headEnd type="stealth" w="med" len="med"/>
            <a:tailEnd type="none"/>
          </a:ln>
          <a:effectLst/>
        </p:spPr>
      </p:cxnSp>
      <p:cxnSp>
        <p:nvCxnSpPr>
          <p:cNvPr id="14" name="直线箭头连接符 13"/>
          <p:cNvCxnSpPr/>
          <p:nvPr/>
        </p:nvCxnSpPr>
        <p:spPr bwMode="auto">
          <a:xfrm flipV="1">
            <a:off x="2638425" y="4179202"/>
            <a:ext cx="2403132" cy="1292223"/>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F444486A-F675-4181-8199-6E117062E060}" type="slidenum">
              <a:rPr lang="en-US" altLang="ko-KR"/>
              <a:pPr>
                <a:defRPr/>
              </a:pPr>
              <a:t>103</a:t>
            </a:fld>
            <a:endParaRPr lang="en-US" altLang="ko-KR"/>
          </a:p>
        </p:txBody>
      </p:sp>
      <p:sp>
        <p:nvSpPr>
          <p:cNvPr id="105476"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3.7</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经典的</a:t>
            </a:r>
            <a:r>
              <a:rPr lang="en-US" altLang="zh-CN" sz="4400">
                <a:solidFill>
                  <a:schemeClr val="bg1"/>
                </a:solidFill>
                <a:latin typeface="隶书" pitchFamily="49" charset="-122"/>
                <a:ea typeface="隶书" pitchFamily="49" charset="-122"/>
              </a:rPr>
              <a:t>IPC</a:t>
            </a:r>
            <a:r>
              <a:rPr lang="zh-CN" altLang="en-US" sz="4400">
                <a:solidFill>
                  <a:schemeClr val="bg1"/>
                </a:solidFill>
                <a:latin typeface="隶书" pitchFamily="49" charset="-122"/>
                <a:ea typeface="隶书" pitchFamily="49" charset="-122"/>
              </a:rPr>
              <a:t>问题</a:t>
            </a:r>
          </a:p>
        </p:txBody>
      </p:sp>
      <p:sp>
        <p:nvSpPr>
          <p:cNvPr id="105477" name="Text Box 5"/>
          <p:cNvSpPr txBox="1">
            <a:spLocks noChangeArrowheads="1"/>
          </p:cNvSpPr>
          <p:nvPr/>
        </p:nvSpPr>
        <p:spPr bwMode="auto">
          <a:xfrm>
            <a:off x="2349499" y="2133600"/>
            <a:ext cx="4851693"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buFontTx/>
              <a:buBlip>
                <a:blip r:embed="rId2"/>
              </a:buBlip>
            </a:pPr>
            <a:r>
              <a:rPr kumimoji="1" lang="zh-CN" altLang="en-US" sz="3200" b="1" dirty="0">
                <a:solidFill>
                  <a:srgbClr val="2B166E"/>
                </a:solidFill>
                <a:ea typeface="宋体" pitchFamily="2" charset="-122"/>
              </a:rPr>
              <a:t>  生产者</a:t>
            </a:r>
            <a:r>
              <a:rPr kumimoji="1" lang="en-US" altLang="zh-CN" sz="3200" b="1" dirty="0">
                <a:solidFill>
                  <a:srgbClr val="2B166E"/>
                </a:solidFill>
                <a:ea typeface="宋体" pitchFamily="2" charset="-122"/>
              </a:rPr>
              <a:t>—</a:t>
            </a:r>
            <a:r>
              <a:rPr kumimoji="1" lang="zh-CN" altLang="en-US" sz="3200" b="1" dirty="0">
                <a:solidFill>
                  <a:srgbClr val="2B166E"/>
                </a:solidFill>
                <a:ea typeface="宋体" pitchFamily="2" charset="-122"/>
              </a:rPr>
              <a:t>消费者问题</a:t>
            </a:r>
          </a:p>
          <a:p>
            <a:pPr>
              <a:spcBef>
                <a:spcPct val="50000"/>
              </a:spcBef>
              <a:buFontTx/>
              <a:buBlip>
                <a:blip r:embed="rId2"/>
              </a:buBlip>
            </a:pPr>
            <a:r>
              <a:rPr kumimoji="1" lang="zh-CN" altLang="en-US" sz="3200" b="1" dirty="0">
                <a:solidFill>
                  <a:srgbClr val="2B166E"/>
                </a:solidFill>
                <a:ea typeface="宋体" pitchFamily="2" charset="-122"/>
              </a:rPr>
              <a:t>  哲学家就餐问题</a:t>
            </a:r>
          </a:p>
        </p:txBody>
      </p:sp>
      <p:sp>
        <p:nvSpPr>
          <p:cNvPr id="105478" name="Text Box 6"/>
          <p:cNvSpPr txBox="1">
            <a:spLocks noChangeArrowheads="1"/>
          </p:cNvSpPr>
          <p:nvPr/>
        </p:nvSpPr>
        <p:spPr bwMode="auto">
          <a:xfrm>
            <a:off x="811213" y="4303713"/>
            <a:ext cx="7685087" cy="1074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30000"/>
              </a:spcBef>
            </a:pPr>
            <a:r>
              <a:rPr kumimoji="1" lang="zh-CN" altLang="en-US" sz="2800" b="1" dirty="0">
                <a:solidFill>
                  <a:srgbClr val="2B166E"/>
                </a:solidFill>
                <a:ea typeface="宋体" pitchFamily="2" charset="-122"/>
              </a:rPr>
              <a:t>用信号量来解决，主要问题：</a:t>
            </a:r>
            <a:r>
              <a:rPr kumimoji="1" lang="zh-CN" altLang="en-US" sz="2800" b="1" dirty="0">
                <a:solidFill>
                  <a:srgbClr val="661414"/>
                </a:solidFill>
                <a:latin typeface="Microsoft YaHei" charset="-122"/>
                <a:ea typeface="Microsoft YaHei" charset="-122"/>
                <a:cs typeface="Microsoft YaHei" charset="-122"/>
              </a:rPr>
              <a:t>如何选择信号量</a:t>
            </a:r>
            <a:r>
              <a:rPr kumimoji="1" lang="zh-CN" altLang="en-US" sz="2800" b="1" dirty="0">
                <a:solidFill>
                  <a:srgbClr val="2B166E"/>
                </a:solidFill>
                <a:ea typeface="宋体" pitchFamily="2" charset="-122"/>
              </a:rPr>
              <a:t>，</a:t>
            </a:r>
          </a:p>
          <a:p>
            <a:pPr>
              <a:spcBef>
                <a:spcPct val="30000"/>
              </a:spcBef>
            </a:pPr>
            <a:r>
              <a:rPr kumimoji="1" lang="zh-CN" altLang="en-US" sz="2800" b="1" dirty="0">
                <a:solidFill>
                  <a:srgbClr val="661414"/>
                </a:solidFill>
                <a:latin typeface="Microsoft YaHei" charset="-122"/>
                <a:ea typeface="Microsoft YaHei" charset="-122"/>
                <a:cs typeface="Microsoft YaHei" charset="-122"/>
              </a:rPr>
              <a:t>如何安排</a:t>
            </a:r>
            <a:r>
              <a:rPr kumimoji="1" lang="en-US" altLang="zh-CN" sz="2800" b="1" dirty="0">
                <a:solidFill>
                  <a:srgbClr val="661414"/>
                </a:solidFill>
                <a:latin typeface="Microsoft YaHei" charset="-122"/>
                <a:ea typeface="Microsoft YaHei" charset="-122"/>
                <a:cs typeface="Microsoft YaHei" charset="-122"/>
              </a:rPr>
              <a:t>P</a:t>
            </a:r>
            <a:r>
              <a:rPr kumimoji="1" lang="zh-CN" altLang="en-US" sz="2800" b="1" dirty="0">
                <a:solidFill>
                  <a:srgbClr val="661414"/>
                </a:solidFill>
                <a:latin typeface="Microsoft YaHei" charset="-122"/>
                <a:ea typeface="Microsoft YaHei" charset="-122"/>
                <a:cs typeface="Microsoft YaHei" charset="-122"/>
              </a:rPr>
              <a:t>、</a:t>
            </a:r>
            <a:r>
              <a:rPr kumimoji="1" lang="en-US" altLang="zh-CN" sz="2800" b="1" dirty="0">
                <a:solidFill>
                  <a:srgbClr val="661414"/>
                </a:solidFill>
                <a:latin typeface="Microsoft YaHei" charset="-122"/>
                <a:ea typeface="Microsoft YaHei" charset="-122"/>
                <a:cs typeface="Microsoft YaHei" charset="-122"/>
              </a:rPr>
              <a:t>V</a:t>
            </a:r>
            <a:r>
              <a:rPr kumimoji="1" lang="zh-CN" altLang="en-US" sz="2800" b="1" dirty="0">
                <a:solidFill>
                  <a:srgbClr val="661414"/>
                </a:solidFill>
                <a:latin typeface="Microsoft YaHei" charset="-122"/>
                <a:ea typeface="Microsoft YaHei" charset="-122"/>
                <a:cs typeface="Microsoft YaHei" charset="-122"/>
              </a:rPr>
              <a:t>原语的顺序</a:t>
            </a:r>
            <a:r>
              <a:rPr kumimoji="1" lang="zh-CN" altLang="en-US" sz="2800" b="1" dirty="0">
                <a:solidFill>
                  <a:srgbClr val="2B166E"/>
                </a:solidFill>
                <a:ea typeface="宋体" pitchFamily="2" charset="-122"/>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F8F13FE2-153E-4D70-A2EC-22DF4DD426F3}" type="slidenum">
              <a:rPr lang="en-US" altLang="ko-KR"/>
              <a:pPr>
                <a:defRPr/>
              </a:pPr>
              <a:t>104</a:t>
            </a:fld>
            <a:endParaRPr lang="en-US" altLang="ko-KR"/>
          </a:p>
        </p:txBody>
      </p:sp>
      <p:sp>
        <p:nvSpPr>
          <p:cNvPr id="106500" name="Text Box 11"/>
          <p:cNvSpPr txBox="1">
            <a:spLocks noChangeArrowheads="1"/>
          </p:cNvSpPr>
          <p:nvPr/>
        </p:nvSpPr>
        <p:spPr bwMode="auto">
          <a:xfrm>
            <a:off x="1676400" y="1219200"/>
            <a:ext cx="6038850" cy="701675"/>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4000" b="1">
                <a:solidFill>
                  <a:srgbClr val="CC0000"/>
                </a:solidFill>
                <a:ea typeface="宋体" pitchFamily="2" charset="-122"/>
              </a:rPr>
              <a:t>   1. </a:t>
            </a:r>
            <a:r>
              <a:rPr kumimoji="1" lang="zh-CN" altLang="en-US" sz="4000" b="1">
                <a:solidFill>
                  <a:srgbClr val="CC0000"/>
                </a:solidFill>
                <a:ea typeface="宋体" pitchFamily="2" charset="-122"/>
              </a:rPr>
              <a:t>生产者</a:t>
            </a:r>
            <a:r>
              <a:rPr kumimoji="1" lang="en-US" altLang="zh-CN" sz="4000" b="1">
                <a:solidFill>
                  <a:srgbClr val="CC0000"/>
                </a:solidFill>
                <a:ea typeface="宋体" pitchFamily="2" charset="-122"/>
              </a:rPr>
              <a:t>—</a:t>
            </a:r>
            <a:r>
              <a:rPr kumimoji="1" lang="zh-CN" altLang="en-US" sz="4000" b="1">
                <a:solidFill>
                  <a:srgbClr val="CC0000"/>
                </a:solidFill>
                <a:ea typeface="宋体" pitchFamily="2" charset="-122"/>
              </a:rPr>
              <a:t>消费者问题</a:t>
            </a:r>
          </a:p>
        </p:txBody>
      </p:sp>
      <p:sp>
        <p:nvSpPr>
          <p:cNvPr id="106501" name="Text Box 12"/>
          <p:cNvSpPr txBox="1">
            <a:spLocks noChangeArrowheads="1"/>
          </p:cNvSpPr>
          <p:nvPr/>
        </p:nvSpPr>
        <p:spPr bwMode="auto">
          <a:xfrm>
            <a:off x="511175" y="2454275"/>
            <a:ext cx="7935913" cy="350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dirty="0">
                <a:solidFill>
                  <a:srgbClr val="2B166E"/>
                </a:solidFill>
                <a:ea typeface="宋体" pitchFamily="2" charset="-122"/>
              </a:rPr>
              <a:t>两个进程（</a:t>
            </a:r>
            <a:r>
              <a:rPr kumimoji="1" lang="zh-CN" altLang="en-US" sz="3200" b="1" dirty="0">
                <a:solidFill>
                  <a:srgbClr val="661414"/>
                </a:solidFill>
                <a:latin typeface="Microsoft YaHei" charset="-122"/>
                <a:ea typeface="Microsoft YaHei" charset="-122"/>
                <a:cs typeface="Microsoft YaHei" charset="-122"/>
              </a:rPr>
              <a:t>生产者</a:t>
            </a:r>
            <a:r>
              <a:rPr kumimoji="1" lang="zh-CN" altLang="en-US" sz="3200" b="1" dirty="0">
                <a:solidFill>
                  <a:srgbClr val="2B166E"/>
                </a:solidFill>
                <a:ea typeface="宋体" pitchFamily="2" charset="-122"/>
              </a:rPr>
              <a:t>和</a:t>
            </a:r>
            <a:r>
              <a:rPr kumimoji="1" lang="zh-CN" altLang="en-US" sz="3200" b="1" dirty="0">
                <a:solidFill>
                  <a:srgbClr val="661414"/>
                </a:solidFill>
                <a:latin typeface="Microsoft YaHei" charset="-122"/>
                <a:ea typeface="Microsoft YaHei" charset="-122"/>
                <a:cs typeface="Microsoft YaHei" charset="-122"/>
              </a:rPr>
              <a:t>消费者</a:t>
            </a:r>
            <a:r>
              <a:rPr kumimoji="1" lang="zh-CN" altLang="en-US" sz="3200" b="1" dirty="0">
                <a:solidFill>
                  <a:srgbClr val="2B166E"/>
                </a:solidFill>
                <a:ea typeface="宋体" pitchFamily="2" charset="-122"/>
              </a:rPr>
              <a:t>）共享一个公有</a:t>
            </a:r>
          </a:p>
          <a:p>
            <a:pPr eaLnBrk="1" hangingPunct="1">
              <a:spcBef>
                <a:spcPct val="50000"/>
              </a:spcBef>
            </a:pPr>
            <a:r>
              <a:rPr kumimoji="1" lang="zh-CN" altLang="en-US" sz="3200" b="1" dirty="0">
                <a:solidFill>
                  <a:srgbClr val="2B166E"/>
                </a:solidFill>
                <a:ea typeface="宋体" pitchFamily="2" charset="-122"/>
              </a:rPr>
              <a:t>的、固定大小的缓冲区，</a:t>
            </a:r>
            <a:r>
              <a:rPr kumimoji="1" lang="zh-CN" altLang="en-US" sz="3200" b="1" dirty="0">
                <a:solidFill>
                  <a:srgbClr val="661414"/>
                </a:solidFill>
                <a:latin typeface="Microsoft YaHei" charset="-122"/>
                <a:ea typeface="Microsoft YaHei" charset="-122"/>
                <a:cs typeface="Microsoft YaHei" charset="-122"/>
              </a:rPr>
              <a:t>生产者</a:t>
            </a:r>
            <a:r>
              <a:rPr kumimoji="1" lang="zh-CN" altLang="en-US" sz="3200" b="1" dirty="0">
                <a:solidFill>
                  <a:srgbClr val="2B166E"/>
                </a:solidFill>
                <a:ea typeface="宋体" pitchFamily="2" charset="-122"/>
              </a:rPr>
              <a:t>不断地制造</a:t>
            </a:r>
          </a:p>
          <a:p>
            <a:pPr eaLnBrk="1" hangingPunct="1">
              <a:spcBef>
                <a:spcPct val="50000"/>
              </a:spcBef>
            </a:pPr>
            <a:r>
              <a:rPr kumimoji="1" lang="zh-CN" altLang="en-US" sz="3200" b="1" dirty="0">
                <a:solidFill>
                  <a:srgbClr val="2B166E"/>
                </a:solidFill>
                <a:ea typeface="宋体" pitchFamily="2" charset="-122"/>
              </a:rPr>
              <a:t>产品，并把它放入缓冲区，而</a:t>
            </a:r>
            <a:r>
              <a:rPr kumimoji="1" lang="zh-CN" altLang="en-US" sz="3200" b="1" dirty="0">
                <a:solidFill>
                  <a:srgbClr val="661414"/>
                </a:solidFill>
                <a:latin typeface="Microsoft YaHei" charset="-122"/>
                <a:ea typeface="Microsoft YaHei" charset="-122"/>
                <a:cs typeface="Microsoft YaHei" charset="-122"/>
              </a:rPr>
              <a:t>消费者</a:t>
            </a:r>
            <a:r>
              <a:rPr kumimoji="1" lang="zh-CN" altLang="en-US" sz="3200" b="1" dirty="0">
                <a:solidFill>
                  <a:srgbClr val="2B166E"/>
                </a:solidFill>
                <a:ea typeface="宋体" pitchFamily="2" charset="-122"/>
              </a:rPr>
              <a:t>不断地</a:t>
            </a:r>
          </a:p>
          <a:p>
            <a:pPr eaLnBrk="1" hangingPunct="1">
              <a:spcBef>
                <a:spcPct val="50000"/>
              </a:spcBef>
            </a:pPr>
            <a:r>
              <a:rPr kumimoji="1" lang="zh-CN" altLang="en-US" sz="3200" b="1" dirty="0">
                <a:solidFill>
                  <a:srgbClr val="2B166E"/>
                </a:solidFill>
                <a:ea typeface="宋体" pitchFamily="2" charset="-122"/>
              </a:rPr>
              <a:t>把产品取出来，并且使用它。要求这两个</a:t>
            </a:r>
          </a:p>
          <a:p>
            <a:pPr eaLnBrk="1" hangingPunct="1">
              <a:spcBef>
                <a:spcPct val="50000"/>
              </a:spcBef>
            </a:pPr>
            <a:r>
              <a:rPr kumimoji="1" lang="zh-CN" altLang="en-US" sz="3200" b="1" dirty="0">
                <a:solidFill>
                  <a:srgbClr val="2B166E"/>
                </a:solidFill>
                <a:ea typeface="宋体" pitchFamily="2" charset="-122"/>
              </a:rPr>
              <a:t>进程相互协调，正确地完成各自的工作。</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quarter" idx="10"/>
          </p:nvPr>
        </p:nvSpPr>
        <p:spPr/>
        <p:txBody>
          <a:bodyPr/>
          <a:lstStyle/>
          <a:p>
            <a:pPr>
              <a:defRPr/>
            </a:pPr>
            <a:r>
              <a:rPr lang="zh-CN" altLang="en-US"/>
              <a:t>   进程管理</a:t>
            </a:r>
          </a:p>
        </p:txBody>
      </p:sp>
      <p:sp>
        <p:nvSpPr>
          <p:cNvPr id="42" name="页脚占位符 4"/>
          <p:cNvSpPr>
            <a:spLocks noGrp="1"/>
          </p:cNvSpPr>
          <p:nvPr>
            <p:ph type="ftr" sz="quarter" idx="11"/>
          </p:nvPr>
        </p:nvSpPr>
        <p:spPr/>
        <p:txBody>
          <a:bodyPr/>
          <a:lstStyle/>
          <a:p>
            <a:pPr>
              <a:defRPr/>
            </a:pPr>
            <a:fld id="{E9E32D69-A88E-48B7-AE5C-6B284C5F9960}" type="slidenum">
              <a:rPr lang="en-US" altLang="ko-KR"/>
              <a:pPr>
                <a:defRPr/>
              </a:pPr>
              <a:t>105</a:t>
            </a:fld>
            <a:endParaRPr lang="en-US" altLang="ko-KR"/>
          </a:p>
        </p:txBody>
      </p:sp>
      <p:sp>
        <p:nvSpPr>
          <p:cNvPr id="107524" name="AutoShape 5"/>
          <p:cNvSpPr>
            <a:spLocks noChangeArrowheads="1"/>
          </p:cNvSpPr>
          <p:nvPr/>
        </p:nvSpPr>
        <p:spPr bwMode="auto">
          <a:xfrm>
            <a:off x="2533650" y="2019300"/>
            <a:ext cx="3600450" cy="332263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705" y="10800"/>
                </a:moveTo>
                <a:cubicBezTo>
                  <a:pt x="6705" y="13062"/>
                  <a:pt x="8538" y="14895"/>
                  <a:pt x="10800" y="14895"/>
                </a:cubicBezTo>
                <a:cubicBezTo>
                  <a:pt x="13062" y="14895"/>
                  <a:pt x="14895" y="13062"/>
                  <a:pt x="14895" y="10800"/>
                </a:cubicBezTo>
                <a:cubicBezTo>
                  <a:pt x="14895" y="8538"/>
                  <a:pt x="13062" y="6705"/>
                  <a:pt x="10800" y="6705"/>
                </a:cubicBezTo>
                <a:cubicBezTo>
                  <a:pt x="8538" y="6705"/>
                  <a:pt x="6705" y="8538"/>
                  <a:pt x="6705" y="10800"/>
                </a:cubicBezTo>
                <a:close/>
              </a:path>
            </a:pathLst>
          </a:custGeom>
          <a:gradFill rotWithShape="0">
            <a:gsLst>
              <a:gs pos="0">
                <a:srgbClr val="ADE7EB"/>
              </a:gs>
              <a:gs pos="100000">
                <a:srgbClr val="FFFFFF"/>
              </a:gs>
            </a:gsLst>
            <a:path path="rect">
              <a:fillToRect l="50000" t="50000" r="50000" b="50000"/>
            </a:path>
          </a:gradFill>
          <a:ln w="28575">
            <a:solidFill>
              <a:srgbClr val="2B166E"/>
            </a:solidFill>
            <a:round/>
            <a:headEnd/>
            <a:tailEnd/>
          </a:ln>
        </p:spPr>
        <p:txBody>
          <a:bodyPr wrap="none" anchor="ctr">
            <a:spAutoFit/>
          </a:bodyPr>
          <a:lstStyle/>
          <a:p>
            <a:endParaRPr lang="zh-CN" altLang="en-US"/>
          </a:p>
        </p:txBody>
      </p:sp>
      <p:sp>
        <p:nvSpPr>
          <p:cNvPr id="107525" name="Line 6"/>
          <p:cNvSpPr>
            <a:spLocks noChangeShapeType="1"/>
          </p:cNvSpPr>
          <p:nvPr/>
        </p:nvSpPr>
        <p:spPr bwMode="auto">
          <a:xfrm flipV="1">
            <a:off x="2519363" y="3713163"/>
            <a:ext cx="1182687" cy="4762"/>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7526" name="Line 7"/>
          <p:cNvSpPr>
            <a:spLocks noChangeShapeType="1"/>
          </p:cNvSpPr>
          <p:nvPr/>
        </p:nvSpPr>
        <p:spPr bwMode="auto">
          <a:xfrm>
            <a:off x="5000625" y="3713163"/>
            <a:ext cx="1133475" cy="4762"/>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7527" name="Line 8"/>
          <p:cNvSpPr>
            <a:spLocks noChangeShapeType="1"/>
          </p:cNvSpPr>
          <p:nvPr/>
        </p:nvSpPr>
        <p:spPr bwMode="auto">
          <a:xfrm rot="5400000">
            <a:off x="3821112" y="2549526"/>
            <a:ext cx="1065213" cy="4762"/>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7528" name="Line 9"/>
          <p:cNvSpPr>
            <a:spLocks noChangeShapeType="1"/>
          </p:cNvSpPr>
          <p:nvPr/>
        </p:nvSpPr>
        <p:spPr bwMode="auto">
          <a:xfrm rot="5400000">
            <a:off x="3816351" y="4830762"/>
            <a:ext cx="1065212" cy="4763"/>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7529" name="Line 10"/>
          <p:cNvSpPr>
            <a:spLocks noChangeShapeType="1"/>
          </p:cNvSpPr>
          <p:nvPr/>
        </p:nvSpPr>
        <p:spPr bwMode="auto">
          <a:xfrm flipV="1">
            <a:off x="4841875" y="2427288"/>
            <a:ext cx="701675" cy="809625"/>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7530" name="Line 11"/>
          <p:cNvSpPr>
            <a:spLocks noChangeShapeType="1"/>
          </p:cNvSpPr>
          <p:nvPr/>
        </p:nvSpPr>
        <p:spPr bwMode="auto">
          <a:xfrm flipV="1">
            <a:off x="3171825" y="4132263"/>
            <a:ext cx="701675" cy="809625"/>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7531" name="Line 12"/>
          <p:cNvSpPr>
            <a:spLocks noChangeShapeType="1"/>
          </p:cNvSpPr>
          <p:nvPr/>
        </p:nvSpPr>
        <p:spPr bwMode="auto">
          <a:xfrm rot="5400000" flipV="1">
            <a:off x="3103563" y="2481263"/>
            <a:ext cx="701675" cy="809625"/>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7532" name="Line 13"/>
          <p:cNvSpPr>
            <a:spLocks noChangeShapeType="1"/>
          </p:cNvSpPr>
          <p:nvPr/>
        </p:nvSpPr>
        <p:spPr bwMode="auto">
          <a:xfrm rot="5400000" flipV="1">
            <a:off x="4873625" y="4057650"/>
            <a:ext cx="701675" cy="809625"/>
          </a:xfrm>
          <a:prstGeom prst="line">
            <a:avLst/>
          </a:prstGeom>
          <a:noFill/>
          <a:ln w="3175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07533" name="Text Box 14"/>
          <p:cNvSpPr txBox="1">
            <a:spLocks noChangeArrowheads="1"/>
          </p:cNvSpPr>
          <p:nvPr/>
        </p:nvSpPr>
        <p:spPr bwMode="auto">
          <a:xfrm>
            <a:off x="4899025" y="1657350"/>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1</a:t>
            </a:r>
          </a:p>
        </p:txBody>
      </p:sp>
      <p:sp>
        <p:nvSpPr>
          <p:cNvPr id="107534" name="Text Box 15"/>
          <p:cNvSpPr txBox="1">
            <a:spLocks noChangeArrowheads="1"/>
          </p:cNvSpPr>
          <p:nvPr/>
        </p:nvSpPr>
        <p:spPr bwMode="auto">
          <a:xfrm>
            <a:off x="5995988" y="2632075"/>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2</a:t>
            </a:r>
          </a:p>
        </p:txBody>
      </p:sp>
      <p:sp>
        <p:nvSpPr>
          <p:cNvPr id="107535" name="Text Box 16"/>
          <p:cNvSpPr txBox="1">
            <a:spLocks noChangeArrowheads="1"/>
          </p:cNvSpPr>
          <p:nvPr/>
        </p:nvSpPr>
        <p:spPr bwMode="auto">
          <a:xfrm>
            <a:off x="5962650" y="4146550"/>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3</a:t>
            </a:r>
          </a:p>
        </p:txBody>
      </p:sp>
      <p:sp>
        <p:nvSpPr>
          <p:cNvPr id="107536" name="Text Box 17"/>
          <p:cNvSpPr txBox="1">
            <a:spLocks noChangeArrowheads="1"/>
          </p:cNvSpPr>
          <p:nvPr/>
        </p:nvSpPr>
        <p:spPr bwMode="auto">
          <a:xfrm>
            <a:off x="4981575" y="5113338"/>
            <a:ext cx="3619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4</a:t>
            </a:r>
          </a:p>
        </p:txBody>
      </p:sp>
      <p:sp>
        <p:nvSpPr>
          <p:cNvPr id="107537" name="Text Box 18"/>
          <p:cNvSpPr txBox="1">
            <a:spLocks noChangeArrowheads="1"/>
          </p:cNvSpPr>
          <p:nvPr/>
        </p:nvSpPr>
        <p:spPr bwMode="auto">
          <a:xfrm>
            <a:off x="3440113" y="5186363"/>
            <a:ext cx="3619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5</a:t>
            </a:r>
          </a:p>
        </p:txBody>
      </p:sp>
      <p:sp>
        <p:nvSpPr>
          <p:cNvPr id="107538" name="Text Box 19"/>
          <p:cNvSpPr txBox="1">
            <a:spLocks noChangeArrowheads="1"/>
          </p:cNvSpPr>
          <p:nvPr/>
        </p:nvSpPr>
        <p:spPr bwMode="auto">
          <a:xfrm>
            <a:off x="2328863" y="4251325"/>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6</a:t>
            </a:r>
          </a:p>
        </p:txBody>
      </p:sp>
      <p:sp>
        <p:nvSpPr>
          <p:cNvPr id="107539" name="Text Box 20"/>
          <p:cNvSpPr txBox="1">
            <a:spLocks noChangeArrowheads="1"/>
          </p:cNvSpPr>
          <p:nvPr/>
        </p:nvSpPr>
        <p:spPr bwMode="auto">
          <a:xfrm>
            <a:off x="2305050" y="2760663"/>
            <a:ext cx="3619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7</a:t>
            </a:r>
          </a:p>
        </p:txBody>
      </p:sp>
      <p:sp>
        <p:nvSpPr>
          <p:cNvPr id="107540" name="Text Box 21"/>
          <p:cNvSpPr txBox="1">
            <a:spLocks noChangeArrowheads="1"/>
          </p:cNvSpPr>
          <p:nvPr/>
        </p:nvSpPr>
        <p:spPr bwMode="auto">
          <a:xfrm>
            <a:off x="3357563" y="1685925"/>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8</a:t>
            </a:r>
          </a:p>
        </p:txBody>
      </p:sp>
      <p:pic>
        <p:nvPicPr>
          <p:cNvPr id="107541" name="Picture 2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252663"/>
            <a:ext cx="685800"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542" name="Picture 2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488" y="3025775"/>
            <a:ext cx="685800"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543" name="Picture 2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1925" y="3821113"/>
            <a:ext cx="685800"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544" name="Picture 2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4540250"/>
            <a:ext cx="685800"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545" name="Picture 2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4583113"/>
            <a:ext cx="685800"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546" name="Picture 2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650" y="3860800"/>
            <a:ext cx="685800"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7547" name="Group 28"/>
          <p:cNvGrpSpPr>
            <a:grpSpLocks/>
          </p:cNvGrpSpPr>
          <p:nvPr/>
        </p:nvGrpSpPr>
        <p:grpSpPr bwMode="auto">
          <a:xfrm>
            <a:off x="500063" y="1808163"/>
            <a:ext cx="2563812" cy="1400175"/>
            <a:chOff x="306" y="782"/>
            <a:chExt cx="1615" cy="882"/>
          </a:xfrm>
        </p:grpSpPr>
        <p:grpSp>
          <p:nvGrpSpPr>
            <p:cNvPr id="107559" name="Group 29"/>
            <p:cNvGrpSpPr>
              <a:grpSpLocks/>
            </p:cNvGrpSpPr>
            <p:nvPr/>
          </p:nvGrpSpPr>
          <p:grpSpPr bwMode="auto">
            <a:xfrm>
              <a:off x="306" y="782"/>
              <a:ext cx="871" cy="873"/>
              <a:chOff x="396" y="872"/>
              <a:chExt cx="871" cy="873"/>
            </a:xfrm>
          </p:grpSpPr>
          <p:pic>
            <p:nvPicPr>
              <p:cNvPr id="107561" name="Picture 30"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 y="1212"/>
                <a:ext cx="871" cy="5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562" name="Text Box 31"/>
              <p:cNvSpPr txBox="1">
                <a:spLocks noChangeArrowheads="1"/>
              </p:cNvSpPr>
              <p:nvPr/>
            </p:nvSpPr>
            <p:spPr bwMode="auto">
              <a:xfrm>
                <a:off x="422" y="872"/>
                <a:ext cx="7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生产者</a:t>
                </a:r>
              </a:p>
            </p:txBody>
          </p:sp>
        </p:grpSp>
        <p:sp>
          <p:nvSpPr>
            <p:cNvPr id="107560" name="Arc 32"/>
            <p:cNvSpPr>
              <a:spLocks/>
            </p:cNvSpPr>
            <p:nvPr/>
          </p:nvSpPr>
          <p:spPr bwMode="auto">
            <a:xfrm>
              <a:off x="1177" y="1337"/>
              <a:ext cx="744" cy="3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p>
          </p:txBody>
        </p:sp>
      </p:grpSp>
      <p:sp>
        <p:nvSpPr>
          <p:cNvPr id="107548" name="Text Box 33"/>
          <p:cNvSpPr txBox="1">
            <a:spLocks noChangeArrowheads="1"/>
          </p:cNvSpPr>
          <p:nvPr/>
        </p:nvSpPr>
        <p:spPr bwMode="auto">
          <a:xfrm>
            <a:off x="2611438" y="5843588"/>
            <a:ext cx="350996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kumimoji="1" lang="zh-CN" altLang="en-US" sz="2800" b="1">
                <a:solidFill>
                  <a:srgbClr val="0000FF"/>
                </a:solidFill>
                <a:latin typeface="Microsoft YaHei" charset="-122"/>
                <a:ea typeface="Microsoft YaHei" charset="-122"/>
                <a:cs typeface="Microsoft YaHei" charset="-122"/>
              </a:rPr>
              <a:t>生产者</a:t>
            </a:r>
            <a:r>
              <a:rPr kumimoji="1" lang="en-US" altLang="zh-CN" sz="2800" b="1" dirty="0">
                <a:solidFill>
                  <a:srgbClr val="0000FF"/>
                </a:solidFill>
                <a:latin typeface="Microsoft YaHei" charset="-122"/>
                <a:ea typeface="Microsoft YaHei" charset="-122"/>
                <a:cs typeface="Microsoft YaHei" charset="-122"/>
              </a:rPr>
              <a:t>—</a:t>
            </a:r>
            <a:r>
              <a:rPr kumimoji="1" lang="zh-CN" altLang="en-US" sz="2800" b="1" dirty="0">
                <a:solidFill>
                  <a:srgbClr val="0000FF"/>
                </a:solidFill>
                <a:latin typeface="Microsoft YaHei" charset="-122"/>
                <a:ea typeface="Microsoft YaHei" charset="-122"/>
                <a:cs typeface="Microsoft YaHei" charset="-122"/>
              </a:rPr>
              <a:t>消费者问题</a:t>
            </a:r>
          </a:p>
        </p:txBody>
      </p:sp>
      <p:sp>
        <p:nvSpPr>
          <p:cNvPr id="107549" name="Arc 34"/>
          <p:cNvSpPr>
            <a:spLocks/>
          </p:cNvSpPr>
          <p:nvPr/>
        </p:nvSpPr>
        <p:spPr bwMode="auto">
          <a:xfrm>
            <a:off x="5121275" y="1733550"/>
            <a:ext cx="1201738" cy="711200"/>
          </a:xfrm>
          <a:custGeom>
            <a:avLst/>
            <a:gdLst>
              <a:gd name="T0" fmla="*/ 2147483647 w 22714"/>
              <a:gd name="T1" fmla="*/ 2147483647 h 22305"/>
              <a:gd name="T2" fmla="*/ 2147483647 w 22714"/>
              <a:gd name="T3" fmla="*/ 2147483647 h 22305"/>
              <a:gd name="T4" fmla="*/ 2147483647 w 22714"/>
              <a:gd name="T5" fmla="*/ 2147483647 h 22305"/>
              <a:gd name="T6" fmla="*/ 0 60000 65536"/>
              <a:gd name="T7" fmla="*/ 0 60000 65536"/>
              <a:gd name="T8" fmla="*/ 0 60000 65536"/>
              <a:gd name="T9" fmla="*/ 0 w 22714"/>
              <a:gd name="T10" fmla="*/ 0 h 22305"/>
              <a:gd name="T11" fmla="*/ 22714 w 22714"/>
              <a:gd name="T12" fmla="*/ 22305 h 22305"/>
            </a:gdLst>
            <a:ahLst/>
            <a:cxnLst>
              <a:cxn ang="T6">
                <a:pos x="T0" y="T1"/>
              </a:cxn>
              <a:cxn ang="T7">
                <a:pos x="T2" y="T3"/>
              </a:cxn>
              <a:cxn ang="T8">
                <a:pos x="T4" y="T5"/>
              </a:cxn>
            </a:cxnLst>
            <a:rect l="T9" t="T10" r="T11" b="T12"/>
            <a:pathLst>
              <a:path w="22714" h="22305" fill="none" extrusionOk="0">
                <a:moveTo>
                  <a:pt x="11" y="22305"/>
                </a:moveTo>
                <a:cubicBezTo>
                  <a:pt x="3" y="22070"/>
                  <a:pt x="0" y="21835"/>
                  <a:pt x="0" y="21600"/>
                </a:cubicBezTo>
                <a:cubicBezTo>
                  <a:pt x="0" y="9670"/>
                  <a:pt x="9670" y="0"/>
                  <a:pt x="21600" y="0"/>
                </a:cubicBezTo>
                <a:cubicBezTo>
                  <a:pt x="21971" y="-1"/>
                  <a:pt x="22342" y="9"/>
                  <a:pt x="22714" y="28"/>
                </a:cubicBezTo>
              </a:path>
              <a:path w="22714" h="22305" stroke="0" extrusionOk="0">
                <a:moveTo>
                  <a:pt x="11" y="22305"/>
                </a:moveTo>
                <a:cubicBezTo>
                  <a:pt x="3" y="22070"/>
                  <a:pt x="0" y="21835"/>
                  <a:pt x="0" y="21600"/>
                </a:cubicBezTo>
                <a:cubicBezTo>
                  <a:pt x="0" y="9670"/>
                  <a:pt x="9670" y="0"/>
                  <a:pt x="21600" y="0"/>
                </a:cubicBezTo>
                <a:cubicBezTo>
                  <a:pt x="21971" y="-1"/>
                  <a:pt x="22342" y="9"/>
                  <a:pt x="22714" y="28"/>
                </a:cubicBezTo>
                <a:lnTo>
                  <a:pt x="21600" y="21600"/>
                </a:lnTo>
                <a:close/>
              </a:path>
            </a:pathLst>
          </a:custGeom>
          <a:noFill/>
          <a:ln w="3175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p>
        </p:txBody>
      </p:sp>
      <p:grpSp>
        <p:nvGrpSpPr>
          <p:cNvPr id="107550" name="Group 35"/>
          <p:cNvGrpSpPr>
            <a:grpSpLocks/>
          </p:cNvGrpSpPr>
          <p:nvPr/>
        </p:nvGrpSpPr>
        <p:grpSpPr bwMode="auto">
          <a:xfrm>
            <a:off x="5905500" y="2940050"/>
            <a:ext cx="2682875" cy="1328738"/>
            <a:chOff x="3738" y="1738"/>
            <a:chExt cx="1690" cy="837"/>
          </a:xfrm>
        </p:grpSpPr>
        <p:sp>
          <p:nvSpPr>
            <p:cNvPr id="107557" name="Arc 36"/>
            <p:cNvSpPr>
              <a:spLocks/>
            </p:cNvSpPr>
            <p:nvPr/>
          </p:nvSpPr>
          <p:spPr bwMode="auto">
            <a:xfrm>
              <a:off x="3738" y="1738"/>
              <a:ext cx="665" cy="837"/>
            </a:xfrm>
            <a:custGeom>
              <a:avLst/>
              <a:gdLst>
                <a:gd name="T0" fmla="*/ 0 w 21600"/>
                <a:gd name="T1" fmla="*/ 0 h 26589"/>
                <a:gd name="T2" fmla="*/ 0 w 21600"/>
                <a:gd name="T3" fmla="*/ 0 h 26589"/>
                <a:gd name="T4" fmla="*/ 0 w 21600"/>
                <a:gd name="T5" fmla="*/ 0 h 26589"/>
                <a:gd name="T6" fmla="*/ 0 60000 65536"/>
                <a:gd name="T7" fmla="*/ 0 60000 65536"/>
                <a:gd name="T8" fmla="*/ 0 60000 65536"/>
                <a:gd name="T9" fmla="*/ 0 w 21600"/>
                <a:gd name="T10" fmla="*/ 0 h 26589"/>
                <a:gd name="T11" fmla="*/ 21600 w 21600"/>
                <a:gd name="T12" fmla="*/ 26589 h 26589"/>
              </a:gdLst>
              <a:ahLst/>
              <a:cxnLst>
                <a:cxn ang="T6">
                  <a:pos x="T0" y="T1"/>
                </a:cxn>
                <a:cxn ang="T7">
                  <a:pos x="T2" y="T3"/>
                </a:cxn>
                <a:cxn ang="T8">
                  <a:pos x="T4" y="T5"/>
                </a:cxn>
              </a:cxnLst>
              <a:rect l="T9" t="T10" r="T11" b="T12"/>
              <a:pathLst>
                <a:path w="21600" h="26589" fill="none" extrusionOk="0">
                  <a:moveTo>
                    <a:pt x="18070" y="-1"/>
                  </a:moveTo>
                  <a:cubicBezTo>
                    <a:pt x="20373" y="3516"/>
                    <a:pt x="21600" y="7629"/>
                    <a:pt x="21600" y="11833"/>
                  </a:cubicBezTo>
                  <a:cubicBezTo>
                    <a:pt x="21600" y="17312"/>
                    <a:pt x="19517" y="22587"/>
                    <a:pt x="15774" y="26589"/>
                  </a:cubicBezTo>
                </a:path>
                <a:path w="21600" h="26589" stroke="0" extrusionOk="0">
                  <a:moveTo>
                    <a:pt x="18070" y="-1"/>
                  </a:moveTo>
                  <a:cubicBezTo>
                    <a:pt x="20373" y="3516"/>
                    <a:pt x="21600" y="7629"/>
                    <a:pt x="21600" y="11833"/>
                  </a:cubicBezTo>
                  <a:cubicBezTo>
                    <a:pt x="21600" y="17312"/>
                    <a:pt x="19517" y="22587"/>
                    <a:pt x="15774" y="26589"/>
                  </a:cubicBezTo>
                  <a:lnTo>
                    <a:pt x="0" y="11833"/>
                  </a:lnTo>
                  <a:close/>
                </a:path>
              </a:pathLst>
            </a:custGeom>
            <a:noFill/>
            <a:ln w="31750">
              <a:solidFill>
                <a:srgbClr val="2B166E"/>
              </a:solidFill>
              <a:round/>
              <a:headEnd/>
              <a:tailEnd type="triangle" w="lg" len="me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p>
          </p:txBody>
        </p:sp>
        <p:sp>
          <p:nvSpPr>
            <p:cNvPr id="107558" name="Text Box 37"/>
            <p:cNvSpPr txBox="1">
              <a:spLocks noChangeArrowheads="1"/>
            </p:cNvSpPr>
            <p:nvPr/>
          </p:nvSpPr>
          <p:spPr bwMode="auto">
            <a:xfrm>
              <a:off x="4412" y="1952"/>
              <a:ext cx="10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消费方向</a:t>
              </a:r>
            </a:p>
          </p:txBody>
        </p:sp>
      </p:grpSp>
      <p:grpSp>
        <p:nvGrpSpPr>
          <p:cNvPr id="107551" name="Group 38"/>
          <p:cNvGrpSpPr>
            <a:grpSpLocks/>
          </p:cNvGrpSpPr>
          <p:nvPr/>
        </p:nvGrpSpPr>
        <p:grpSpPr bwMode="auto">
          <a:xfrm>
            <a:off x="269875" y="3538538"/>
            <a:ext cx="2005013" cy="1423987"/>
            <a:chOff x="170" y="2133"/>
            <a:chExt cx="1263" cy="897"/>
          </a:xfrm>
        </p:grpSpPr>
        <p:sp>
          <p:nvSpPr>
            <p:cNvPr id="107555" name="Arc 39"/>
            <p:cNvSpPr>
              <a:spLocks/>
            </p:cNvSpPr>
            <p:nvPr/>
          </p:nvSpPr>
          <p:spPr bwMode="auto">
            <a:xfrm>
              <a:off x="1132" y="2133"/>
              <a:ext cx="301" cy="897"/>
            </a:xfrm>
            <a:custGeom>
              <a:avLst/>
              <a:gdLst>
                <a:gd name="T0" fmla="*/ 0 w 21600"/>
                <a:gd name="T1" fmla="*/ 0 h 28518"/>
                <a:gd name="T2" fmla="*/ 0 w 21600"/>
                <a:gd name="T3" fmla="*/ 0 h 28518"/>
                <a:gd name="T4" fmla="*/ 0 w 21600"/>
                <a:gd name="T5" fmla="*/ 0 h 28518"/>
                <a:gd name="T6" fmla="*/ 0 60000 65536"/>
                <a:gd name="T7" fmla="*/ 0 60000 65536"/>
                <a:gd name="T8" fmla="*/ 0 60000 65536"/>
                <a:gd name="T9" fmla="*/ 0 w 21600"/>
                <a:gd name="T10" fmla="*/ 0 h 28518"/>
                <a:gd name="T11" fmla="*/ 21600 w 21600"/>
                <a:gd name="T12" fmla="*/ 28518 h 28518"/>
              </a:gdLst>
              <a:ahLst/>
              <a:cxnLst>
                <a:cxn ang="T6">
                  <a:pos x="T0" y="T1"/>
                </a:cxn>
                <a:cxn ang="T7">
                  <a:pos x="T2" y="T3"/>
                </a:cxn>
                <a:cxn ang="T8">
                  <a:pos x="T4" y="T5"/>
                </a:cxn>
              </a:cxnLst>
              <a:rect l="T9" t="T10" r="T11" b="T12"/>
              <a:pathLst>
                <a:path w="21600" h="28518" fill="none" extrusionOk="0">
                  <a:moveTo>
                    <a:pt x="21072" y="28517"/>
                  </a:moveTo>
                  <a:cubicBezTo>
                    <a:pt x="9351" y="28230"/>
                    <a:pt x="0" y="18647"/>
                    <a:pt x="0" y="6924"/>
                  </a:cubicBezTo>
                  <a:cubicBezTo>
                    <a:pt x="-1" y="4569"/>
                    <a:pt x="385" y="2230"/>
                    <a:pt x="1139" y="-1"/>
                  </a:cubicBezTo>
                </a:path>
                <a:path w="21600" h="28518" stroke="0" extrusionOk="0">
                  <a:moveTo>
                    <a:pt x="21072" y="28517"/>
                  </a:moveTo>
                  <a:cubicBezTo>
                    <a:pt x="9351" y="28230"/>
                    <a:pt x="0" y="18647"/>
                    <a:pt x="0" y="6924"/>
                  </a:cubicBezTo>
                  <a:cubicBezTo>
                    <a:pt x="-1" y="4569"/>
                    <a:pt x="385" y="2230"/>
                    <a:pt x="1139" y="-1"/>
                  </a:cubicBezTo>
                  <a:lnTo>
                    <a:pt x="21600" y="6924"/>
                  </a:lnTo>
                  <a:close/>
                </a:path>
              </a:pathLst>
            </a:custGeom>
            <a:noFill/>
            <a:ln w="31750">
              <a:solidFill>
                <a:srgbClr val="2B166E"/>
              </a:solidFill>
              <a:round/>
              <a:headEnd/>
              <a:tailEnd type="triangle" w="lg" len="me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p>
          </p:txBody>
        </p:sp>
        <p:sp>
          <p:nvSpPr>
            <p:cNvPr id="107556" name="Text Box 40"/>
            <p:cNvSpPr txBox="1">
              <a:spLocks noChangeArrowheads="1"/>
            </p:cNvSpPr>
            <p:nvPr/>
          </p:nvSpPr>
          <p:spPr bwMode="auto">
            <a:xfrm>
              <a:off x="170" y="2521"/>
              <a:ext cx="10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生产方向</a:t>
              </a:r>
            </a:p>
          </p:txBody>
        </p:sp>
      </p:grpSp>
      <p:grpSp>
        <p:nvGrpSpPr>
          <p:cNvPr id="107552" name="Group 41"/>
          <p:cNvGrpSpPr>
            <a:grpSpLocks/>
          </p:cNvGrpSpPr>
          <p:nvPr/>
        </p:nvGrpSpPr>
        <p:grpSpPr bwMode="auto">
          <a:xfrm>
            <a:off x="6280150" y="439738"/>
            <a:ext cx="1314450" cy="2144712"/>
            <a:chOff x="3956" y="181"/>
            <a:chExt cx="828" cy="1351"/>
          </a:xfrm>
        </p:grpSpPr>
        <p:pic>
          <p:nvPicPr>
            <p:cNvPr id="107553" name="Picture 42" descr="Bman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8" y="495"/>
              <a:ext cx="806" cy="1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554" name="Text Box 43"/>
            <p:cNvSpPr txBox="1">
              <a:spLocks noChangeArrowheads="1"/>
            </p:cNvSpPr>
            <p:nvPr/>
          </p:nvSpPr>
          <p:spPr bwMode="auto">
            <a:xfrm>
              <a:off x="3956" y="181"/>
              <a:ext cx="7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FFFF"/>
                  </a:solidFill>
                  <a:ea typeface="宋体" pitchFamily="2" charset="-122"/>
                </a:rPr>
                <a:t>消费者</a:t>
              </a: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3765B004-4CA9-4A50-8BF3-AFC53B21CDF4}" type="slidenum">
              <a:rPr lang="en-US" altLang="ko-KR"/>
              <a:pPr>
                <a:defRPr/>
              </a:pPr>
              <a:t>106</a:t>
            </a:fld>
            <a:endParaRPr lang="en-US" altLang="ko-KR"/>
          </a:p>
        </p:txBody>
      </p:sp>
      <p:sp>
        <p:nvSpPr>
          <p:cNvPr id="108548" name="Text Box 4"/>
          <p:cNvSpPr txBox="1">
            <a:spLocks noChangeArrowheads="1"/>
          </p:cNvSpPr>
          <p:nvPr/>
        </p:nvSpPr>
        <p:spPr bwMode="auto">
          <a:xfrm>
            <a:off x="611188" y="1011238"/>
            <a:ext cx="20129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ea typeface="黑体" pitchFamily="49" charset="-122"/>
              </a:rPr>
              <a:t>问题分析</a:t>
            </a:r>
          </a:p>
        </p:txBody>
      </p:sp>
      <p:sp>
        <p:nvSpPr>
          <p:cNvPr id="219141" name="Text Box 5"/>
          <p:cNvSpPr txBox="1">
            <a:spLocks noChangeArrowheads="1"/>
          </p:cNvSpPr>
          <p:nvPr/>
        </p:nvSpPr>
        <p:spPr bwMode="auto">
          <a:xfrm>
            <a:off x="525463" y="1774825"/>
            <a:ext cx="8042275" cy="4578350"/>
          </a:xfrm>
          <a:prstGeom prst="rect">
            <a:avLst/>
          </a:prstGeom>
          <a:noFill/>
          <a:ln w="9525">
            <a:noFill/>
            <a:miter lim="800000"/>
            <a:headEnd/>
            <a:tailEnd/>
          </a:ln>
        </p:spPr>
        <p:txBody>
          <a:bodyPr>
            <a:spAutoFit/>
          </a:bodyPr>
          <a:lstStyle/>
          <a:p>
            <a:pPr>
              <a:spcBef>
                <a:spcPct val="50000"/>
              </a:spcBef>
              <a:defRPr/>
            </a:pPr>
            <a:r>
              <a:rPr kumimoji="1" lang="zh-CN" altLang="en-US" sz="2800" b="1" dirty="0">
                <a:solidFill>
                  <a:srgbClr val="2B166E"/>
                </a:solidFill>
                <a:ea typeface="宋体" pitchFamily="2" charset="-122"/>
              </a:rPr>
              <a:t>对于生产者进程：制造一个产品，当要送入缓冲区</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时，要检查缓冲区</a:t>
            </a:r>
            <a:r>
              <a:rPr kumimoji="1" lang="zh-CN" altLang="en-US" sz="2800" b="1" dirty="0">
                <a:solidFill>
                  <a:srgbClr val="FF0000"/>
                </a:solidFill>
                <a:latin typeface="Microsoft YaHei" charset="-122"/>
                <a:ea typeface="Microsoft YaHei" charset="-122"/>
                <a:cs typeface="Microsoft YaHei" charset="-122"/>
              </a:rPr>
              <a:t>是否有空位</a:t>
            </a:r>
            <a:r>
              <a:rPr kumimoji="1" lang="zh-CN" altLang="en-US" sz="2800" b="1" dirty="0">
                <a:solidFill>
                  <a:srgbClr val="2B166E"/>
                </a:solidFill>
                <a:ea typeface="宋体" pitchFamily="2" charset="-122"/>
              </a:rPr>
              <a:t>，若是，才可将产品</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送入缓冲区，并在必要时通知消费者；否则等待；</a:t>
            </a:r>
          </a:p>
          <a:p>
            <a:pPr>
              <a:spcBef>
                <a:spcPct val="50000"/>
              </a:spcBef>
              <a:defRPr/>
            </a:pPr>
            <a:r>
              <a:rPr kumimoji="1" lang="zh-CN" altLang="en-US" sz="2800" b="1" dirty="0">
                <a:solidFill>
                  <a:srgbClr val="2B166E"/>
                </a:solidFill>
                <a:ea typeface="宋体" pitchFamily="2" charset="-122"/>
              </a:rPr>
              <a:t>对于消费者进程：当它去取产品时，先要检查缓冲</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区中</a:t>
            </a:r>
            <a:r>
              <a:rPr kumimoji="1" lang="zh-CN" altLang="en-US" sz="2800" b="1" dirty="0">
                <a:solidFill>
                  <a:srgbClr val="FF0000"/>
                </a:solidFill>
                <a:latin typeface="Microsoft YaHei" charset="-122"/>
                <a:ea typeface="Microsoft YaHei" charset="-122"/>
                <a:cs typeface="Microsoft YaHei" charset="-122"/>
              </a:rPr>
              <a:t>是否有产品可取</a:t>
            </a:r>
            <a:r>
              <a:rPr kumimoji="1" lang="zh-CN" altLang="en-US" sz="2800" b="1" dirty="0">
                <a:solidFill>
                  <a:srgbClr val="2B166E"/>
                </a:solidFill>
                <a:ea typeface="宋体" pitchFamily="2" charset="-122"/>
              </a:rPr>
              <a:t>，若有，则取走一个，并在必</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要时通知生产者；否则等待。</a:t>
            </a:r>
          </a:p>
          <a:p>
            <a:pPr>
              <a:spcBef>
                <a:spcPct val="50000"/>
              </a:spcBef>
              <a:defRPr/>
            </a:pPr>
            <a:r>
              <a:rPr kumimoji="1" lang="zh-CN" altLang="en-US" sz="2800" b="1" dirty="0">
                <a:solidFill>
                  <a:srgbClr val="2B166E"/>
                </a:solidFill>
                <a:ea typeface="宋体" pitchFamily="2" charset="-122"/>
              </a:rPr>
              <a:t>这种相互等待，并互通信息就是典型的</a:t>
            </a:r>
            <a:r>
              <a:rPr kumimoji="1" lang="zh-CN" altLang="en-US" sz="2800" b="1" dirty="0">
                <a:solidFill>
                  <a:srgbClr val="661414"/>
                </a:solidFill>
                <a:latin typeface="Microsoft YaHei" charset="-122"/>
                <a:ea typeface="Microsoft YaHei" charset="-122"/>
                <a:cs typeface="Microsoft YaHei" charset="-122"/>
              </a:rPr>
              <a:t>进程</a:t>
            </a:r>
            <a:r>
              <a:rPr kumimoji="1" lang="zh-CN" altLang="en-US" sz="2800" b="1" dirty="0">
                <a:solidFill>
                  <a:srgbClr val="661414"/>
                </a:solidFill>
                <a:effectLst>
                  <a:outerShdw blurRad="38100" dist="38100" dir="2700000" algn="tl">
                    <a:srgbClr val="000000">
                      <a:alpha val="43137"/>
                    </a:srgbClr>
                  </a:outerShdw>
                </a:effectLst>
                <a:latin typeface="Microsoft YaHei" charset="-122"/>
                <a:ea typeface="Microsoft YaHei" charset="-122"/>
                <a:cs typeface="Microsoft YaHei" charset="-122"/>
              </a:rPr>
              <a:t>同步</a:t>
            </a:r>
            <a:r>
              <a:rPr kumimoji="1" lang="zh-CN" altLang="en-US" sz="2800" b="1" dirty="0">
                <a:solidFill>
                  <a:srgbClr val="2B166E"/>
                </a:solidFill>
                <a:ea typeface="宋体" pitchFamily="2" charset="-122"/>
              </a:rPr>
              <a:t>。</a:t>
            </a:r>
          </a:p>
          <a:p>
            <a:pPr>
              <a:spcBef>
                <a:spcPct val="50000"/>
              </a:spcBef>
              <a:defRPr/>
            </a:pPr>
            <a:r>
              <a:rPr kumimoji="1" lang="zh-CN" altLang="en-US" sz="2800" b="1" dirty="0">
                <a:solidFill>
                  <a:srgbClr val="2B166E"/>
                </a:solidFill>
                <a:ea typeface="宋体" pitchFamily="2" charset="-122"/>
              </a:rPr>
              <a:t>同时，</a:t>
            </a:r>
            <a:r>
              <a:rPr kumimoji="1" lang="zh-CN" altLang="en-US" sz="2800" b="1" dirty="0">
                <a:solidFill>
                  <a:srgbClr val="0000FF"/>
                </a:solidFill>
                <a:latin typeface="Microsoft YaHei" charset="-122"/>
                <a:ea typeface="Microsoft YaHei" charset="-122"/>
                <a:cs typeface="Microsoft YaHei" charset="-122"/>
              </a:rPr>
              <a:t>缓冲区是个临界资源</a:t>
            </a:r>
            <a:r>
              <a:rPr kumimoji="1" lang="zh-CN" altLang="en-US" sz="2800" b="1" dirty="0">
                <a:solidFill>
                  <a:srgbClr val="2B166E"/>
                </a:solidFill>
                <a:ea typeface="宋体" pitchFamily="2" charset="-122"/>
              </a:rPr>
              <a:t>，因此，各个进程在</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使用缓冲区的时候，还有一个</a:t>
            </a:r>
            <a:r>
              <a:rPr kumimoji="1" lang="zh-CN" altLang="en-US" sz="2800" b="1" dirty="0">
                <a:solidFill>
                  <a:srgbClr val="2B166E"/>
                </a:solidFill>
                <a:effectLst>
                  <a:outerShdw blurRad="38100" dist="38100" dir="2700000" algn="tl">
                    <a:srgbClr val="000000">
                      <a:alpha val="43137"/>
                    </a:srgbClr>
                  </a:outerShdw>
                </a:effectLst>
                <a:latin typeface="Microsoft YaHei" charset="-122"/>
                <a:ea typeface="Microsoft YaHei" charset="-122"/>
                <a:cs typeface="Microsoft YaHei" charset="-122"/>
              </a:rPr>
              <a:t>互斥</a:t>
            </a:r>
            <a:r>
              <a:rPr kumimoji="1" lang="zh-CN" altLang="en-US" sz="2800" b="1" dirty="0">
                <a:solidFill>
                  <a:srgbClr val="2B166E"/>
                </a:solidFill>
                <a:ea typeface="宋体" pitchFamily="2" charset="-122"/>
              </a:rPr>
              <a:t>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9141">
                                            <p:txEl>
                                              <p:pRg st="1" end="1"/>
                                            </p:txEl>
                                          </p:spTgt>
                                        </p:tgtEl>
                                        <p:attrNameLst>
                                          <p:attrName>style.visibility</p:attrName>
                                        </p:attrNameLst>
                                      </p:cBhvr>
                                      <p:to>
                                        <p:strVal val="visible"/>
                                      </p:to>
                                    </p:set>
                                    <p:animEffect transition="in" filter="dissolve">
                                      <p:cBhvr>
                                        <p:cTn id="7" dur="500"/>
                                        <p:tgtEl>
                                          <p:spTgt spid="21914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9141">
                                            <p:txEl>
                                              <p:pRg st="2" end="2"/>
                                            </p:txEl>
                                          </p:spTgt>
                                        </p:tgtEl>
                                        <p:attrNameLst>
                                          <p:attrName>style.visibility</p:attrName>
                                        </p:attrNameLst>
                                      </p:cBhvr>
                                      <p:to>
                                        <p:strVal val="visible"/>
                                      </p:to>
                                    </p:set>
                                    <p:animEffect transition="in" filter="dissolve">
                                      <p:cBhvr>
                                        <p:cTn id="12" dur="500"/>
                                        <p:tgtEl>
                                          <p:spTgt spid="21914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9141">
                                            <p:txEl>
                                              <p:pRg st="3" end="3"/>
                                            </p:txEl>
                                          </p:spTgt>
                                        </p:tgtEl>
                                        <p:attrNameLst>
                                          <p:attrName>style.visibility</p:attrName>
                                        </p:attrNameLst>
                                      </p:cBhvr>
                                      <p:to>
                                        <p:strVal val="visible"/>
                                      </p:to>
                                    </p:set>
                                    <p:animEffect transition="in" filter="dissolve">
                                      <p:cBhvr>
                                        <p:cTn id="17" dur="500"/>
                                        <p:tgtEl>
                                          <p:spTgt spid="2191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7C324D17-2932-4A60-87A0-6024D673B26A}" type="slidenum">
              <a:rPr lang="en-US" altLang="ko-KR"/>
              <a:pPr>
                <a:defRPr/>
              </a:pPr>
              <a:t>107</a:t>
            </a:fld>
            <a:endParaRPr lang="en-US" altLang="ko-KR"/>
          </a:p>
        </p:txBody>
      </p:sp>
      <p:sp>
        <p:nvSpPr>
          <p:cNvPr id="109572" name="Text Box 4"/>
          <p:cNvSpPr txBox="1">
            <a:spLocks noChangeArrowheads="1"/>
          </p:cNvSpPr>
          <p:nvPr/>
        </p:nvSpPr>
        <p:spPr bwMode="auto">
          <a:xfrm>
            <a:off x="379413" y="2149475"/>
            <a:ext cx="8418512" cy="311467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dirty="0">
                <a:solidFill>
                  <a:srgbClr val="2B166E"/>
                </a:solidFill>
                <a:ea typeface="宋体" pitchFamily="2" charset="-122"/>
              </a:rPr>
              <a:t>semaphore  </a:t>
            </a:r>
            <a:r>
              <a:rPr kumimoji="1" lang="en-US" altLang="zh-CN" sz="2800" b="1" dirty="0" err="1">
                <a:solidFill>
                  <a:srgbClr val="2B166E"/>
                </a:solidFill>
                <a:ea typeface="宋体" pitchFamily="2" charset="-122"/>
              </a:rPr>
              <a:t>BufferNum</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空闲的缓冲区个数，</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初值为</a:t>
            </a:r>
            <a:r>
              <a:rPr kumimoji="1" lang="en-US" altLang="zh-CN" sz="2800" b="1" dirty="0">
                <a:solidFill>
                  <a:srgbClr val="2B166E"/>
                </a:solidFill>
                <a:ea typeface="宋体" pitchFamily="2" charset="-122"/>
              </a:rPr>
              <a:t>N</a:t>
            </a:r>
          </a:p>
          <a:p>
            <a:pPr>
              <a:spcBef>
                <a:spcPct val="50000"/>
              </a:spcBef>
            </a:pPr>
            <a:r>
              <a:rPr kumimoji="1" lang="en-US" altLang="zh-CN" sz="2800" b="1" dirty="0">
                <a:solidFill>
                  <a:srgbClr val="2B166E"/>
                </a:solidFill>
                <a:ea typeface="宋体" pitchFamily="2" charset="-122"/>
              </a:rPr>
              <a:t>semaphore  </a:t>
            </a:r>
            <a:r>
              <a:rPr kumimoji="1" lang="en-US" altLang="zh-CN" sz="2800" b="1" dirty="0" err="1">
                <a:solidFill>
                  <a:srgbClr val="2B166E"/>
                </a:solidFill>
                <a:ea typeface="宋体" pitchFamily="2" charset="-122"/>
              </a:rPr>
              <a:t>ProductNum</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缓冲区当中的产品个</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数，初值为</a:t>
            </a:r>
            <a:r>
              <a:rPr kumimoji="1" lang="en-US" altLang="zh-CN" sz="2800" b="1" dirty="0">
                <a:solidFill>
                  <a:srgbClr val="2B166E"/>
                </a:solidFill>
                <a:ea typeface="宋体" pitchFamily="2" charset="-122"/>
              </a:rPr>
              <a:t>0</a:t>
            </a:r>
          </a:p>
          <a:p>
            <a:pPr>
              <a:spcBef>
                <a:spcPct val="50000"/>
              </a:spcBef>
            </a:pPr>
            <a:r>
              <a:rPr kumimoji="1" lang="en-US" altLang="zh-CN" sz="2800" b="1" dirty="0">
                <a:solidFill>
                  <a:srgbClr val="2B166E"/>
                </a:solidFill>
                <a:ea typeface="宋体" pitchFamily="2" charset="-122"/>
              </a:rPr>
              <a:t>semaphore  </a:t>
            </a:r>
            <a:r>
              <a:rPr kumimoji="1" lang="en-US" altLang="zh-CN" sz="2800" b="1" dirty="0" err="1">
                <a:solidFill>
                  <a:srgbClr val="2B166E"/>
                </a:solidFill>
                <a:ea typeface="宋体" pitchFamily="2" charset="-122"/>
              </a:rPr>
              <a:t>Mutex</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用于互斥访问的信号</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量，初值为</a:t>
            </a:r>
            <a:r>
              <a:rPr kumimoji="1" lang="en-US" altLang="zh-CN" sz="2800" b="1" dirty="0">
                <a:solidFill>
                  <a:srgbClr val="2B166E"/>
                </a:solidFill>
                <a:ea typeface="宋体" pitchFamily="2" charset="-122"/>
              </a:rPr>
              <a:t>1</a:t>
            </a:r>
          </a:p>
        </p:txBody>
      </p:sp>
      <p:sp>
        <p:nvSpPr>
          <p:cNvPr id="109573" name="Text Box 5"/>
          <p:cNvSpPr txBox="1">
            <a:spLocks noChangeArrowheads="1"/>
          </p:cNvSpPr>
          <p:nvPr/>
        </p:nvSpPr>
        <p:spPr bwMode="auto">
          <a:xfrm>
            <a:off x="3159125" y="1262063"/>
            <a:ext cx="2632075"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2B166E"/>
                </a:solidFill>
                <a:latin typeface="Microsoft YaHei" charset="-122"/>
                <a:ea typeface="Microsoft YaHei" charset="-122"/>
                <a:cs typeface="Microsoft YaHei" charset="-122"/>
              </a:rPr>
              <a:t>信号量的定义</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E261B7EC-88B4-45D5-8D7A-1A25E60E7E45}" type="slidenum">
              <a:rPr lang="en-US" altLang="ko-KR"/>
              <a:pPr>
                <a:defRPr/>
              </a:pPr>
              <a:t>108</a:t>
            </a:fld>
            <a:endParaRPr lang="en-US" altLang="ko-KR"/>
          </a:p>
        </p:txBody>
      </p:sp>
      <p:sp>
        <p:nvSpPr>
          <p:cNvPr id="110596" name="Text Box 4"/>
          <p:cNvSpPr txBox="1">
            <a:spLocks noChangeArrowheads="1"/>
          </p:cNvSpPr>
          <p:nvPr/>
        </p:nvSpPr>
        <p:spPr bwMode="auto">
          <a:xfrm>
            <a:off x="419100" y="2090738"/>
            <a:ext cx="8418513" cy="3535362"/>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3200" b="1" dirty="0">
                <a:solidFill>
                  <a:srgbClr val="2B166E"/>
                </a:solidFill>
                <a:ea typeface="宋体" pitchFamily="2" charset="-122"/>
              </a:rPr>
              <a:t>main( )</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cobegin</a:t>
            </a:r>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并行开始</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producer( );</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consumer( );</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coend</a:t>
            </a:r>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并行结束</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   进程管理</a:t>
            </a:r>
          </a:p>
        </p:txBody>
      </p:sp>
      <p:sp>
        <p:nvSpPr>
          <p:cNvPr id="8" name="页脚占位符 4"/>
          <p:cNvSpPr>
            <a:spLocks noGrp="1"/>
          </p:cNvSpPr>
          <p:nvPr>
            <p:ph type="ftr" sz="quarter" idx="11"/>
          </p:nvPr>
        </p:nvSpPr>
        <p:spPr/>
        <p:txBody>
          <a:bodyPr/>
          <a:lstStyle/>
          <a:p>
            <a:pPr>
              <a:defRPr/>
            </a:pPr>
            <a:fld id="{E980381C-CEBD-408B-B06A-759442AAC2EB}" type="slidenum">
              <a:rPr lang="en-US" altLang="ko-KR"/>
              <a:pPr>
                <a:defRPr/>
              </a:pPr>
              <a:t>109</a:t>
            </a:fld>
            <a:endParaRPr lang="en-US" altLang="ko-KR"/>
          </a:p>
        </p:txBody>
      </p:sp>
      <p:sp>
        <p:nvSpPr>
          <p:cNvPr id="111620" name="Text Box 3"/>
          <p:cNvSpPr txBox="1">
            <a:spLocks noChangeArrowheads="1"/>
          </p:cNvSpPr>
          <p:nvPr/>
        </p:nvSpPr>
        <p:spPr bwMode="auto">
          <a:xfrm>
            <a:off x="712788" y="993050"/>
            <a:ext cx="7812087" cy="5453801"/>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Aft>
                <a:spcPct val="40000"/>
              </a:spcAft>
            </a:pPr>
            <a:r>
              <a:rPr kumimoji="1" lang="en-US" altLang="zh-CN" sz="2600" b="1" dirty="0">
                <a:solidFill>
                  <a:srgbClr val="2B166E"/>
                </a:solidFill>
                <a:ea typeface="宋体" pitchFamily="2" charset="-122"/>
              </a:rPr>
              <a:t>void  producer(void)</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    </a:t>
            </a:r>
            <a:r>
              <a:rPr kumimoji="1" lang="en-US" altLang="zh-CN" sz="2600" b="1" dirty="0" err="1">
                <a:solidFill>
                  <a:srgbClr val="2B166E"/>
                </a:solidFill>
                <a:ea typeface="宋体" pitchFamily="2" charset="-122"/>
              </a:rPr>
              <a:t>int</a:t>
            </a:r>
            <a:r>
              <a:rPr kumimoji="1" lang="en-US" altLang="zh-CN" sz="2600" b="1" dirty="0">
                <a:solidFill>
                  <a:srgbClr val="2B166E"/>
                </a:solidFill>
                <a:ea typeface="宋体" pitchFamily="2" charset="-122"/>
              </a:rPr>
              <a:t>  item;</a:t>
            </a:r>
          </a:p>
          <a:p>
            <a:r>
              <a:rPr kumimoji="1" lang="en-US" altLang="zh-CN" sz="2600" b="1" dirty="0">
                <a:solidFill>
                  <a:srgbClr val="2B166E"/>
                </a:solidFill>
                <a:ea typeface="宋体" pitchFamily="2" charset="-122"/>
              </a:rPr>
              <a:t>    while(TRUE)</a:t>
            </a:r>
          </a:p>
          <a:p>
            <a:r>
              <a:rPr kumimoji="1" lang="en-US" altLang="zh-CN" sz="2600" b="1" dirty="0">
                <a:solidFill>
                  <a:srgbClr val="2B166E"/>
                </a:solidFill>
                <a:ea typeface="宋体" pitchFamily="2" charset="-122"/>
              </a:rPr>
              <a:t>    {</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        item  =  </a:t>
            </a:r>
            <a:r>
              <a:rPr kumimoji="1" lang="en-US" altLang="zh-CN" sz="2600" b="1" dirty="0" err="1">
                <a:solidFill>
                  <a:srgbClr val="2B166E"/>
                </a:solidFill>
                <a:ea typeface="宋体" pitchFamily="2" charset="-122"/>
              </a:rPr>
              <a:t>produce_item</a:t>
            </a:r>
            <a:r>
              <a:rPr kumimoji="1" lang="en-US" altLang="zh-CN" sz="2600" b="1" dirty="0">
                <a:solidFill>
                  <a:srgbClr val="2B166E"/>
                </a:solidFill>
                <a:ea typeface="宋体" pitchFamily="2" charset="-122"/>
              </a:rPr>
              <a:t>( );	// </a:t>
            </a:r>
            <a:r>
              <a:rPr kumimoji="1" lang="zh-CN" altLang="en-US" sz="2600" b="1" dirty="0">
                <a:solidFill>
                  <a:srgbClr val="2B166E"/>
                </a:solidFill>
                <a:ea typeface="宋体" pitchFamily="2" charset="-122"/>
              </a:rPr>
              <a:t>制造一个产品</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P(</a:t>
            </a:r>
            <a:r>
              <a:rPr kumimoji="1" lang="en-US" altLang="zh-CN" sz="2600" b="1" dirty="0" err="1">
                <a:solidFill>
                  <a:srgbClr val="2B166E"/>
                </a:solidFill>
                <a:ea typeface="宋体" pitchFamily="2" charset="-122"/>
              </a:rPr>
              <a:t>BufferNum</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是否有空闲缓冲区</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P(</a:t>
            </a:r>
            <a:r>
              <a:rPr kumimoji="1" lang="en-US" altLang="zh-CN" sz="2600" b="1" dirty="0" err="1">
                <a:solidFill>
                  <a:srgbClr val="2B166E"/>
                </a:solidFill>
                <a:ea typeface="宋体" pitchFamily="2" charset="-122"/>
              </a:rPr>
              <a:t>Mutex</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进入临界区</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err="1">
                <a:solidFill>
                  <a:srgbClr val="2B166E"/>
                </a:solidFill>
                <a:ea typeface="宋体" pitchFamily="2" charset="-122"/>
              </a:rPr>
              <a:t>insert_item</a:t>
            </a:r>
            <a:r>
              <a:rPr kumimoji="1" lang="en-US" altLang="zh-CN" sz="2600" b="1" dirty="0">
                <a:solidFill>
                  <a:srgbClr val="2B166E"/>
                </a:solidFill>
                <a:ea typeface="宋体" pitchFamily="2" charset="-122"/>
              </a:rPr>
              <a:t>(item);		// </a:t>
            </a:r>
            <a:r>
              <a:rPr kumimoji="1" lang="zh-CN" altLang="en-US" sz="2600" b="1" dirty="0">
                <a:solidFill>
                  <a:srgbClr val="2B166E"/>
                </a:solidFill>
                <a:ea typeface="宋体" pitchFamily="2" charset="-122"/>
              </a:rPr>
              <a:t>产品放入缓冲区</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V(</a:t>
            </a:r>
            <a:r>
              <a:rPr kumimoji="1" lang="en-US" altLang="zh-CN" sz="2600" b="1" dirty="0" err="1">
                <a:solidFill>
                  <a:srgbClr val="2B166E"/>
                </a:solidFill>
                <a:ea typeface="宋体" pitchFamily="2" charset="-122"/>
              </a:rPr>
              <a:t>Mutex</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离开临界区</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V(</a:t>
            </a:r>
            <a:r>
              <a:rPr kumimoji="1" lang="en-US" altLang="zh-CN" sz="2600" b="1" dirty="0" err="1">
                <a:solidFill>
                  <a:srgbClr val="2B166E"/>
                </a:solidFill>
                <a:ea typeface="宋体" pitchFamily="2" charset="-122"/>
              </a:rPr>
              <a:t>ProductNum</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新增了一个产品</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a:t>
            </a:r>
          </a:p>
          <a:p>
            <a:r>
              <a:rPr kumimoji="1" lang="en-US" altLang="zh-CN" sz="2600" b="1" dirty="0">
                <a:solidFill>
                  <a:srgbClr val="2B166E"/>
                </a:solidFill>
                <a:ea typeface="宋体" pitchFamily="2" charset="-122"/>
              </a:rPr>
              <a:t>}</a:t>
            </a:r>
          </a:p>
        </p:txBody>
      </p:sp>
      <p:sp>
        <p:nvSpPr>
          <p:cNvPr id="111621" name="Text Box 4"/>
          <p:cNvSpPr txBox="1">
            <a:spLocks noChangeArrowheads="1"/>
          </p:cNvSpPr>
          <p:nvPr/>
        </p:nvSpPr>
        <p:spPr bwMode="auto">
          <a:xfrm>
            <a:off x="3338513" y="244475"/>
            <a:ext cx="1970087"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kumimoji="1" lang="zh-CN" altLang="en-US" sz="2800" b="1">
                <a:solidFill>
                  <a:schemeClr val="bg1"/>
                </a:solidFill>
                <a:latin typeface="Microsoft YaHei" charset="-122"/>
                <a:ea typeface="Microsoft YaHei" charset="-122"/>
                <a:cs typeface="Microsoft YaHei" charset="-122"/>
              </a:rPr>
              <a:t>生产者进程</a:t>
            </a:r>
          </a:p>
        </p:txBody>
      </p:sp>
      <p:grpSp>
        <p:nvGrpSpPr>
          <p:cNvPr id="2" name="Group 5"/>
          <p:cNvGrpSpPr>
            <a:grpSpLocks/>
          </p:cNvGrpSpPr>
          <p:nvPr/>
        </p:nvGrpSpPr>
        <p:grpSpPr bwMode="auto">
          <a:xfrm>
            <a:off x="5578475" y="436563"/>
            <a:ext cx="3052763" cy="2654300"/>
            <a:chOff x="2947" y="-471"/>
            <a:chExt cx="1923" cy="1672"/>
          </a:xfrm>
        </p:grpSpPr>
        <p:sp>
          <p:nvSpPr>
            <p:cNvPr id="111623" name="Text Box 6"/>
            <p:cNvSpPr txBox="1">
              <a:spLocks noChangeArrowheads="1"/>
            </p:cNvSpPr>
            <p:nvPr/>
          </p:nvSpPr>
          <p:spPr bwMode="auto">
            <a:xfrm>
              <a:off x="2947" y="-471"/>
              <a:ext cx="1923" cy="1422"/>
            </a:xfrm>
            <a:prstGeom prst="rect">
              <a:avLst/>
            </a:prstGeom>
            <a:solidFill>
              <a:srgbClr val="FFFFFF"/>
            </a:solidFill>
            <a:ln w="31750">
              <a:solidFill>
                <a:srgbClr val="0000FF"/>
              </a:solidFill>
              <a:miter lim="800000"/>
              <a:headEnd/>
              <a:tailEnd/>
            </a:ln>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000" b="1" dirty="0">
                  <a:ea typeface="宋体" pitchFamily="2" charset="-122"/>
                </a:rPr>
                <a:t>while(</a:t>
              </a:r>
              <a:r>
                <a:rPr kumimoji="1" lang="zh-CN" altLang="en-US" sz="2000" b="1" dirty="0">
                  <a:ea typeface="宋体" pitchFamily="2" charset="-122"/>
                </a:rPr>
                <a:t>计算未完成</a:t>
              </a:r>
              <a:r>
                <a:rPr kumimoji="1" lang="en-US" altLang="zh-CN" sz="2000" b="1" dirty="0">
                  <a:ea typeface="宋体" pitchFamily="2" charset="-122"/>
                </a:rPr>
                <a:t>)</a:t>
              </a:r>
            </a:p>
            <a:p>
              <a:r>
                <a:rPr kumimoji="1" lang="en-US" altLang="zh-CN" sz="2000" b="1" dirty="0">
                  <a:ea typeface="宋体" pitchFamily="2" charset="-122"/>
                </a:rPr>
                <a:t>{</a:t>
              </a:r>
              <a:br>
                <a:rPr kumimoji="1" lang="en-US" altLang="zh-CN" sz="2000" b="1" dirty="0">
                  <a:ea typeface="宋体" pitchFamily="2" charset="-122"/>
                </a:rPr>
              </a:br>
              <a:r>
                <a:rPr kumimoji="1" lang="en-US" altLang="zh-CN" sz="2000" b="1" dirty="0">
                  <a:solidFill>
                    <a:srgbClr val="2B166E"/>
                  </a:solidFill>
                  <a:ea typeface="宋体" pitchFamily="2" charset="-122"/>
                </a:rPr>
                <a:t>    </a:t>
              </a:r>
              <a:r>
                <a:rPr kumimoji="1" lang="zh-CN" altLang="en-US" sz="2000" b="1" dirty="0">
                  <a:solidFill>
                    <a:srgbClr val="2B166E"/>
                  </a:solidFill>
                  <a:ea typeface="宋体" pitchFamily="2" charset="-122"/>
                </a:rPr>
                <a:t>得到一个计算结果</a:t>
              </a:r>
              <a:r>
                <a:rPr kumimoji="1" lang="en-US" altLang="zh-CN" sz="2000" b="1" dirty="0">
                  <a:solidFill>
                    <a:srgbClr val="2B166E"/>
                  </a:solidFill>
                  <a:ea typeface="宋体" pitchFamily="2" charset="-122"/>
                </a:rPr>
                <a:t>;</a:t>
              </a:r>
            </a:p>
            <a:p>
              <a:r>
                <a:rPr kumimoji="1" lang="en-US" altLang="zh-CN" sz="2000" b="1" dirty="0">
                  <a:solidFill>
                    <a:srgbClr val="2B166E"/>
                  </a:solidFill>
                  <a:ea typeface="宋体" pitchFamily="2" charset="-122"/>
                </a:rPr>
                <a:t>    P(Buffer);</a:t>
              </a:r>
            </a:p>
            <a:p>
              <a:r>
                <a:rPr kumimoji="1" lang="en-US" altLang="zh-CN" sz="2000" b="1" dirty="0">
                  <a:solidFill>
                    <a:srgbClr val="2B166E"/>
                  </a:solidFill>
                  <a:ea typeface="宋体" pitchFamily="2" charset="-122"/>
                </a:rPr>
                <a:t>    </a:t>
              </a:r>
              <a:r>
                <a:rPr kumimoji="1" lang="zh-CN" altLang="en-US" sz="2000" b="1" dirty="0">
                  <a:solidFill>
                    <a:srgbClr val="2B166E"/>
                  </a:solidFill>
                  <a:ea typeface="宋体" pitchFamily="2" charset="-122"/>
                </a:rPr>
                <a:t>将数据送到缓冲区；</a:t>
              </a:r>
            </a:p>
            <a:p>
              <a:r>
                <a:rPr kumimoji="1" lang="zh-CN" altLang="en-US" sz="2000" b="1" dirty="0">
                  <a:solidFill>
                    <a:srgbClr val="2B166E"/>
                  </a:solidFill>
                  <a:ea typeface="宋体" pitchFamily="2" charset="-122"/>
                </a:rPr>
                <a:t>    </a:t>
              </a:r>
              <a:r>
                <a:rPr kumimoji="1" lang="en-US" altLang="zh-CN" sz="2000" b="1" dirty="0">
                  <a:solidFill>
                    <a:srgbClr val="2B166E"/>
                  </a:solidFill>
                  <a:ea typeface="宋体" pitchFamily="2" charset="-122"/>
                </a:rPr>
                <a:t>V(Data);</a:t>
              </a:r>
            </a:p>
            <a:p>
              <a:r>
                <a:rPr kumimoji="1" lang="en-US" altLang="zh-CN" sz="2000" b="1" dirty="0">
                  <a:solidFill>
                    <a:srgbClr val="2B166E"/>
                  </a:solidFill>
                  <a:ea typeface="宋体" pitchFamily="2" charset="-122"/>
                </a:rPr>
                <a:t>}</a:t>
              </a:r>
            </a:p>
          </p:txBody>
        </p:sp>
        <p:sp>
          <p:nvSpPr>
            <p:cNvPr id="111624" name="Text Box 7"/>
            <p:cNvSpPr txBox="1">
              <a:spLocks noChangeArrowheads="1"/>
            </p:cNvSpPr>
            <p:nvPr/>
          </p:nvSpPr>
          <p:spPr bwMode="auto">
            <a:xfrm>
              <a:off x="3488" y="951"/>
              <a:ext cx="124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000" b="1" dirty="0">
                  <a:solidFill>
                    <a:srgbClr val="0000FF"/>
                  </a:solidFill>
                  <a:ea typeface="宋体" pitchFamily="2" charset="-122"/>
                </a:rPr>
                <a:t>Compute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dirty="0"/>
              <a:t>   进程管理</a:t>
            </a:r>
          </a:p>
        </p:txBody>
      </p:sp>
      <p:sp>
        <p:nvSpPr>
          <p:cNvPr id="6" name="页脚占位符 4"/>
          <p:cNvSpPr>
            <a:spLocks noGrp="1"/>
          </p:cNvSpPr>
          <p:nvPr>
            <p:ph type="ftr" sz="quarter" idx="11"/>
          </p:nvPr>
        </p:nvSpPr>
        <p:spPr/>
        <p:txBody>
          <a:bodyPr/>
          <a:lstStyle/>
          <a:p>
            <a:pPr>
              <a:defRPr/>
            </a:pPr>
            <a:fld id="{7E5A3AA6-8D60-4AC0-A093-85B717CDCEC4}" type="slidenum">
              <a:rPr lang="en-US" altLang="ko-KR"/>
              <a:pPr>
                <a:defRPr/>
              </a:pPr>
              <a:t>11</a:t>
            </a:fld>
            <a:endParaRPr lang="en-US" altLang="ko-KR"/>
          </a:p>
        </p:txBody>
      </p:sp>
      <p:sp>
        <p:nvSpPr>
          <p:cNvPr id="14340"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.1</a:t>
            </a:r>
            <a:r>
              <a:rPr lang="en-US" altLang="zh-CN" sz="4400">
                <a:solidFill>
                  <a:schemeClr val="bg1"/>
                </a:solidFill>
                <a:latin typeface="Times New Roman" pitchFamily="18" charset="0"/>
                <a:ea typeface="宋体" pitchFamily="2" charset="-122"/>
              </a:rPr>
              <a:t>.2</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什么是进程</a:t>
            </a:r>
            <a:r>
              <a:rPr lang="en-US" altLang="zh-CN" sz="4400">
                <a:solidFill>
                  <a:schemeClr val="bg1"/>
                </a:solidFill>
                <a:latin typeface="隶书" pitchFamily="49" charset="-122"/>
                <a:ea typeface="隶书" pitchFamily="49" charset="-122"/>
              </a:rPr>
              <a:t>?</a:t>
            </a:r>
            <a:r>
              <a:rPr lang="zh-CN" altLang="en-US" sz="4400">
                <a:solidFill>
                  <a:schemeClr val="bg1"/>
                </a:solidFill>
                <a:latin typeface="Times New Roman" pitchFamily="18" charset="0"/>
                <a:ea typeface="宋体" pitchFamily="2" charset="-122"/>
              </a:rPr>
              <a:t> </a:t>
            </a:r>
          </a:p>
        </p:txBody>
      </p:sp>
      <p:sp>
        <p:nvSpPr>
          <p:cNvPr id="129027" name="Text Box 3"/>
          <p:cNvSpPr txBox="1">
            <a:spLocks noChangeArrowheads="1"/>
          </p:cNvSpPr>
          <p:nvPr/>
        </p:nvSpPr>
        <p:spPr bwMode="auto">
          <a:xfrm>
            <a:off x="505339" y="962002"/>
            <a:ext cx="850564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3600" b="1" dirty="0">
                <a:solidFill>
                  <a:srgbClr val="2B166E"/>
                </a:solidFill>
                <a:ea typeface="宋体" pitchFamily="2" charset="-122"/>
              </a:rPr>
              <a:t>A  process  </a:t>
            </a:r>
            <a:r>
              <a:rPr kumimoji="1" lang="zh-CN" altLang="en-US" sz="3600" b="1" dirty="0">
                <a:solidFill>
                  <a:srgbClr val="2B166E"/>
                </a:solidFill>
                <a:ea typeface="宋体" pitchFamily="2" charset="-122"/>
              </a:rPr>
              <a:t>＝ </a:t>
            </a:r>
            <a:r>
              <a:rPr kumimoji="1" lang="en-US" altLang="zh-CN" sz="3600" b="1" dirty="0">
                <a:solidFill>
                  <a:srgbClr val="FF0000"/>
                </a:solidFill>
                <a:ea typeface="宋体" pitchFamily="2" charset="-122"/>
              </a:rPr>
              <a:t>a  program  in  execution</a:t>
            </a:r>
          </a:p>
        </p:txBody>
      </p:sp>
      <p:sp>
        <p:nvSpPr>
          <p:cNvPr id="129028" name="Text Box 4"/>
          <p:cNvSpPr txBox="1">
            <a:spLocks noChangeArrowheads="1"/>
          </p:cNvSpPr>
          <p:nvPr/>
        </p:nvSpPr>
        <p:spPr bwMode="auto">
          <a:xfrm>
            <a:off x="546995" y="1669669"/>
            <a:ext cx="8392646" cy="4875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dirty="0">
                <a:solidFill>
                  <a:srgbClr val="2B166E"/>
                </a:solidFill>
                <a:ea typeface="宋体" pitchFamily="2" charset="-122"/>
              </a:rPr>
              <a:t>一个进程应该包括：</a:t>
            </a:r>
          </a:p>
          <a:p>
            <a:pPr eaLnBrk="1" hangingPunct="1">
              <a:spcBef>
                <a:spcPct val="30000"/>
              </a:spcBef>
              <a:buFontTx/>
              <a:buBlip>
                <a:blip r:embed="rId3"/>
              </a:buBlip>
            </a:pPr>
            <a:r>
              <a:rPr kumimoji="1" lang="zh-CN" altLang="en-US" sz="2800" b="1" dirty="0">
                <a:solidFill>
                  <a:srgbClr val="2B166E"/>
                </a:solidFill>
                <a:ea typeface="宋体" pitchFamily="2" charset="-122"/>
              </a:rPr>
              <a:t>  程序的代码；</a:t>
            </a:r>
          </a:p>
          <a:p>
            <a:pPr eaLnBrk="1" hangingPunct="1">
              <a:spcBef>
                <a:spcPct val="30000"/>
              </a:spcBef>
              <a:buFontTx/>
              <a:buBlip>
                <a:blip r:embed="rId3"/>
              </a:buBlip>
            </a:pPr>
            <a:r>
              <a:rPr kumimoji="1" lang="zh-CN" altLang="en-US" sz="2800" b="1" dirty="0">
                <a:solidFill>
                  <a:srgbClr val="2B166E"/>
                </a:solidFill>
                <a:ea typeface="宋体" pitchFamily="2" charset="-122"/>
              </a:rPr>
              <a:t>  程序的数据；</a:t>
            </a:r>
          </a:p>
          <a:p>
            <a:pPr eaLnBrk="1" hangingPunct="1">
              <a:spcBef>
                <a:spcPct val="30000"/>
              </a:spcBef>
              <a:buFontTx/>
              <a:buBlip>
                <a:blip r:embed="rId3"/>
              </a:buBlip>
            </a:pP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寄存器的值，如</a:t>
            </a:r>
            <a:r>
              <a:rPr kumimoji="1" lang="en-US" altLang="zh-CN" sz="2800" b="1" dirty="0">
                <a:solidFill>
                  <a:srgbClr val="2B166E"/>
                </a:solidFill>
                <a:ea typeface="宋体" pitchFamily="2" charset="-122"/>
              </a:rPr>
              <a:t>PC</a:t>
            </a:r>
            <a:r>
              <a:rPr kumimoji="1" lang="zh-CN" altLang="en-US" sz="2800" b="1" dirty="0">
                <a:solidFill>
                  <a:srgbClr val="2B166E"/>
                </a:solidFill>
                <a:ea typeface="宋体" pitchFamily="2" charset="-122"/>
              </a:rPr>
              <a:t>（用来指示下一条将运行</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的指令）、通用寄存器等；</a:t>
            </a:r>
          </a:p>
          <a:p>
            <a:pPr eaLnBrk="1" hangingPunct="1">
              <a:spcBef>
                <a:spcPct val="30000"/>
              </a:spcBef>
              <a:buFontTx/>
              <a:buBlip>
                <a:blip r:embed="rId3"/>
              </a:buBlip>
            </a:pPr>
            <a:r>
              <a:rPr kumimoji="1" lang="zh-CN" altLang="en-US" sz="2800" b="1" dirty="0">
                <a:solidFill>
                  <a:srgbClr val="2B166E"/>
                </a:solidFill>
                <a:ea typeface="宋体" pitchFamily="2" charset="-122"/>
              </a:rPr>
              <a:t>  </a:t>
            </a:r>
            <a:r>
              <a:rPr kumimoji="1" lang="zh-CN" altLang="en-US" sz="2800" b="1" dirty="0">
                <a:solidFill>
                  <a:srgbClr val="0000FF"/>
                </a:solidFill>
                <a:ea typeface="宋体" pitchFamily="2" charset="-122"/>
              </a:rPr>
              <a:t>堆、栈</a:t>
            </a:r>
            <a:r>
              <a:rPr kumimoji="1" lang="zh-CN" altLang="en-US" sz="2800" b="1" dirty="0">
                <a:solidFill>
                  <a:srgbClr val="2B166E"/>
                </a:solidFill>
                <a:ea typeface="宋体" pitchFamily="2" charset="-122"/>
              </a:rPr>
              <a:t>；</a:t>
            </a:r>
          </a:p>
          <a:p>
            <a:pPr eaLnBrk="1" hangingPunct="1">
              <a:spcBef>
                <a:spcPct val="30000"/>
              </a:spcBef>
              <a:buFontTx/>
              <a:buBlip>
                <a:blip r:embed="rId3"/>
              </a:buBlip>
            </a:pPr>
            <a:r>
              <a:rPr kumimoji="1" lang="zh-CN" altLang="en-US" sz="2800" b="1" dirty="0">
                <a:solidFill>
                  <a:srgbClr val="2B166E"/>
                </a:solidFill>
                <a:ea typeface="宋体" pitchFamily="2" charset="-122"/>
              </a:rPr>
              <a:t>  一组系统资源（如地址空间、打开的文件）</a:t>
            </a:r>
          </a:p>
          <a:p>
            <a:pPr eaLnBrk="1" hangingPunct="1">
              <a:spcBef>
                <a:spcPct val="30000"/>
              </a:spcBef>
            </a:pPr>
            <a:r>
              <a:rPr kumimoji="1" lang="zh-CN" altLang="en-US" sz="2800" b="1" dirty="0">
                <a:solidFill>
                  <a:srgbClr val="661414"/>
                </a:solidFill>
                <a:ea typeface="宋体" pitchFamily="2" charset="-122"/>
              </a:rPr>
              <a:t>总之，进程包含了正在运行的一个程序的所有</a:t>
            </a:r>
            <a:endParaRPr kumimoji="1" lang="en-US" altLang="zh-CN" sz="2800" b="1" dirty="0">
              <a:solidFill>
                <a:srgbClr val="661414"/>
              </a:solidFill>
              <a:ea typeface="宋体" pitchFamily="2" charset="-122"/>
            </a:endParaRPr>
          </a:p>
          <a:p>
            <a:pPr eaLnBrk="1" hangingPunct="1">
              <a:spcBef>
                <a:spcPct val="30000"/>
              </a:spcBef>
            </a:pPr>
            <a:r>
              <a:rPr kumimoji="1" lang="zh-CN" altLang="en-US" sz="2800" b="1" dirty="0">
                <a:solidFill>
                  <a:srgbClr val="661414"/>
                </a:solidFill>
                <a:ea typeface="宋体" pitchFamily="2" charset="-122"/>
              </a:rPr>
              <a:t>状态信息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9027"/>
                                        </p:tgtEl>
                                        <p:attrNameLst>
                                          <p:attrName>style.visibility</p:attrName>
                                        </p:attrNameLst>
                                      </p:cBhvr>
                                      <p:to>
                                        <p:strVal val="visible"/>
                                      </p:to>
                                    </p:set>
                                    <p:anim calcmode="lin" valueType="num">
                                      <p:cBhvr>
                                        <p:cTn id="7" dur="500" fill="hold"/>
                                        <p:tgtEl>
                                          <p:spTgt spid="129027"/>
                                        </p:tgtEl>
                                        <p:attrNameLst>
                                          <p:attrName>ppt_w</p:attrName>
                                        </p:attrNameLst>
                                      </p:cBhvr>
                                      <p:tavLst>
                                        <p:tav tm="0">
                                          <p:val>
                                            <p:fltVal val="0"/>
                                          </p:val>
                                        </p:tav>
                                        <p:tav tm="100000">
                                          <p:val>
                                            <p:strVal val="#ppt_w"/>
                                          </p:val>
                                        </p:tav>
                                      </p:tavLst>
                                    </p:anim>
                                    <p:anim calcmode="lin" valueType="num">
                                      <p:cBhvr>
                                        <p:cTn id="8" dur="500" fill="hold"/>
                                        <p:tgtEl>
                                          <p:spTgt spid="12902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29028">
                                            <p:txEl>
                                              <p:pRg st="0" end="0"/>
                                            </p:txEl>
                                          </p:spTgt>
                                        </p:tgtEl>
                                        <p:attrNameLst>
                                          <p:attrName>style.visibility</p:attrName>
                                        </p:attrNameLst>
                                      </p:cBhvr>
                                      <p:to>
                                        <p:strVal val="visible"/>
                                      </p:to>
                                    </p:set>
                                    <p:anim calcmode="lin" valueType="num">
                                      <p:cBhvr>
                                        <p:cTn id="13" dur="500" fill="hold"/>
                                        <p:tgtEl>
                                          <p:spTgt spid="129028">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2902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29028">
                                            <p:txEl>
                                              <p:pRg st="1" end="1"/>
                                            </p:txEl>
                                          </p:spTgt>
                                        </p:tgtEl>
                                        <p:attrNameLst>
                                          <p:attrName>style.visibility</p:attrName>
                                        </p:attrNameLst>
                                      </p:cBhvr>
                                      <p:to>
                                        <p:strVal val="visible"/>
                                      </p:to>
                                    </p:set>
                                    <p:anim calcmode="lin" valueType="num">
                                      <p:cBhvr>
                                        <p:cTn id="19" dur="500" fill="hold"/>
                                        <p:tgtEl>
                                          <p:spTgt spid="129028">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2902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29028">
                                            <p:txEl>
                                              <p:pRg st="2" end="2"/>
                                            </p:txEl>
                                          </p:spTgt>
                                        </p:tgtEl>
                                        <p:attrNameLst>
                                          <p:attrName>style.visibility</p:attrName>
                                        </p:attrNameLst>
                                      </p:cBhvr>
                                      <p:to>
                                        <p:strVal val="visible"/>
                                      </p:to>
                                    </p:set>
                                    <p:anim calcmode="lin" valueType="num">
                                      <p:cBhvr>
                                        <p:cTn id="25" dur="500" fill="hold"/>
                                        <p:tgtEl>
                                          <p:spTgt spid="129028">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902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29028">
                                            <p:txEl>
                                              <p:pRg st="3" end="3"/>
                                            </p:txEl>
                                          </p:spTgt>
                                        </p:tgtEl>
                                        <p:attrNameLst>
                                          <p:attrName>style.visibility</p:attrName>
                                        </p:attrNameLst>
                                      </p:cBhvr>
                                      <p:to>
                                        <p:strVal val="visible"/>
                                      </p:to>
                                    </p:set>
                                    <p:anim calcmode="lin" valueType="num">
                                      <p:cBhvr>
                                        <p:cTn id="31" dur="500" fill="hold"/>
                                        <p:tgtEl>
                                          <p:spTgt spid="129028">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29028">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29028">
                                            <p:txEl>
                                              <p:pRg st="4" end="4"/>
                                            </p:txEl>
                                          </p:spTgt>
                                        </p:tgtEl>
                                        <p:attrNameLst>
                                          <p:attrName>style.visibility</p:attrName>
                                        </p:attrNameLst>
                                      </p:cBhvr>
                                      <p:to>
                                        <p:strVal val="visible"/>
                                      </p:to>
                                    </p:set>
                                    <p:anim calcmode="lin" valueType="num">
                                      <p:cBhvr>
                                        <p:cTn id="37" dur="500" fill="hold"/>
                                        <p:tgtEl>
                                          <p:spTgt spid="129028">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129028">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129028">
                                            <p:txEl>
                                              <p:pRg st="5" end="5"/>
                                            </p:txEl>
                                          </p:spTgt>
                                        </p:tgtEl>
                                        <p:attrNameLst>
                                          <p:attrName>style.visibility</p:attrName>
                                        </p:attrNameLst>
                                      </p:cBhvr>
                                      <p:to>
                                        <p:strVal val="visible"/>
                                      </p:to>
                                    </p:set>
                                    <p:anim calcmode="lin" valueType="num">
                                      <p:cBhvr>
                                        <p:cTn id="43" dur="500" fill="hold"/>
                                        <p:tgtEl>
                                          <p:spTgt spid="129028">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129028">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129028">
                                            <p:txEl>
                                              <p:pRg st="6" end="6"/>
                                            </p:txEl>
                                          </p:spTgt>
                                        </p:tgtEl>
                                        <p:attrNameLst>
                                          <p:attrName>style.visibility</p:attrName>
                                        </p:attrNameLst>
                                      </p:cBhvr>
                                      <p:to>
                                        <p:strVal val="visible"/>
                                      </p:to>
                                    </p:set>
                                    <p:anim calcmode="lin" valueType="num">
                                      <p:cBhvr>
                                        <p:cTn id="49" dur="500" fill="hold"/>
                                        <p:tgtEl>
                                          <p:spTgt spid="129028">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29028">
                                            <p:txEl>
                                              <p:pRg st="6" end="6"/>
                                            </p:txEl>
                                          </p:spTgt>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129028">
                                            <p:txEl>
                                              <p:pRg st="7" end="7"/>
                                            </p:txEl>
                                          </p:spTgt>
                                        </p:tgtEl>
                                        <p:attrNameLst>
                                          <p:attrName>style.visibility</p:attrName>
                                        </p:attrNameLst>
                                      </p:cBhvr>
                                      <p:to>
                                        <p:strVal val="visible"/>
                                      </p:to>
                                    </p:set>
                                    <p:anim calcmode="lin" valueType="num">
                                      <p:cBhvr>
                                        <p:cTn id="53" dur="500" fill="hold"/>
                                        <p:tgtEl>
                                          <p:spTgt spid="129028">
                                            <p:txEl>
                                              <p:pRg st="7" end="7"/>
                                            </p:txEl>
                                          </p:spTgt>
                                        </p:tgtEl>
                                        <p:attrNameLst>
                                          <p:attrName>ppt_w</p:attrName>
                                        </p:attrNameLst>
                                      </p:cBhvr>
                                      <p:tavLst>
                                        <p:tav tm="0">
                                          <p:val>
                                            <p:fltVal val="0"/>
                                          </p:val>
                                        </p:tav>
                                        <p:tav tm="100000">
                                          <p:val>
                                            <p:strVal val="#ppt_w"/>
                                          </p:val>
                                        </p:tav>
                                      </p:tavLst>
                                    </p:anim>
                                    <p:anim calcmode="lin" valueType="num">
                                      <p:cBhvr>
                                        <p:cTn id="54" dur="500" fill="hold"/>
                                        <p:tgtEl>
                                          <p:spTgt spid="129028">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P spid="129028" grpId="0" uiExpand="1"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F054EA72-036F-4C8C-881E-4585B43FDF83}" type="slidenum">
              <a:rPr lang="en-US" altLang="ko-KR"/>
              <a:pPr>
                <a:defRPr/>
              </a:pPr>
              <a:t>110</a:t>
            </a:fld>
            <a:endParaRPr lang="en-US" altLang="ko-KR"/>
          </a:p>
        </p:txBody>
      </p:sp>
      <p:sp>
        <p:nvSpPr>
          <p:cNvPr id="112644" name="Text Box 7"/>
          <p:cNvSpPr txBox="1">
            <a:spLocks noChangeArrowheads="1"/>
          </p:cNvSpPr>
          <p:nvPr/>
        </p:nvSpPr>
        <p:spPr bwMode="auto">
          <a:xfrm>
            <a:off x="712788" y="977946"/>
            <a:ext cx="8060509" cy="5453801"/>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Aft>
                <a:spcPct val="40000"/>
              </a:spcAft>
            </a:pPr>
            <a:r>
              <a:rPr kumimoji="1" lang="en-US" altLang="zh-CN" sz="2600" b="1" dirty="0">
                <a:solidFill>
                  <a:srgbClr val="2B166E"/>
                </a:solidFill>
                <a:ea typeface="宋体" pitchFamily="2" charset="-122"/>
              </a:rPr>
              <a:t>void  consumer(void)</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    </a:t>
            </a:r>
            <a:r>
              <a:rPr kumimoji="1" lang="en-US" altLang="zh-CN" sz="2600" b="1" dirty="0" err="1">
                <a:solidFill>
                  <a:srgbClr val="2B166E"/>
                </a:solidFill>
                <a:ea typeface="宋体" pitchFamily="2" charset="-122"/>
              </a:rPr>
              <a:t>int</a:t>
            </a:r>
            <a:r>
              <a:rPr kumimoji="1" lang="en-US" altLang="zh-CN" sz="2600" b="1" dirty="0">
                <a:solidFill>
                  <a:srgbClr val="2B166E"/>
                </a:solidFill>
                <a:ea typeface="宋体" pitchFamily="2" charset="-122"/>
              </a:rPr>
              <a:t>  item;</a:t>
            </a:r>
          </a:p>
          <a:p>
            <a:r>
              <a:rPr kumimoji="1" lang="en-US" altLang="zh-CN" sz="2600" b="1" dirty="0">
                <a:solidFill>
                  <a:srgbClr val="2B166E"/>
                </a:solidFill>
                <a:ea typeface="宋体" pitchFamily="2" charset="-122"/>
              </a:rPr>
              <a:t>    while(TRUE)</a:t>
            </a:r>
          </a:p>
          <a:p>
            <a:r>
              <a:rPr kumimoji="1" lang="en-US" altLang="zh-CN" sz="2600" b="1" dirty="0">
                <a:solidFill>
                  <a:srgbClr val="2B166E"/>
                </a:solidFill>
                <a:ea typeface="宋体" pitchFamily="2" charset="-122"/>
              </a:rPr>
              <a:t>    {</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        P(</a:t>
            </a:r>
            <a:r>
              <a:rPr kumimoji="1" lang="en-US" altLang="zh-CN" sz="2600" b="1" dirty="0" err="1">
                <a:solidFill>
                  <a:srgbClr val="2B166E"/>
                </a:solidFill>
                <a:ea typeface="宋体" pitchFamily="2" charset="-122"/>
              </a:rPr>
              <a:t>ProductNum</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缓冲区中有无产品</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P(</a:t>
            </a:r>
            <a:r>
              <a:rPr kumimoji="1" lang="en-US" altLang="zh-CN" sz="2600" b="1" dirty="0" err="1">
                <a:solidFill>
                  <a:srgbClr val="2B166E"/>
                </a:solidFill>
                <a:ea typeface="宋体" pitchFamily="2" charset="-122"/>
              </a:rPr>
              <a:t>Mutex</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进入临界区</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item  =  </a:t>
            </a:r>
            <a:r>
              <a:rPr kumimoji="1" lang="en-US" altLang="zh-CN" sz="2600" b="1" dirty="0" err="1">
                <a:solidFill>
                  <a:srgbClr val="2B166E"/>
                </a:solidFill>
                <a:ea typeface="宋体" pitchFamily="2" charset="-122"/>
              </a:rPr>
              <a:t>remove_item</a:t>
            </a:r>
            <a:r>
              <a:rPr kumimoji="1" lang="en-US" altLang="zh-CN" sz="2600" b="1" dirty="0">
                <a:solidFill>
                  <a:srgbClr val="2B166E"/>
                </a:solidFill>
                <a:ea typeface="宋体" pitchFamily="2" charset="-122"/>
              </a:rPr>
              <a:t>( )	// </a:t>
            </a:r>
            <a:r>
              <a:rPr kumimoji="1" lang="zh-CN" altLang="en-US" sz="2600" b="1" dirty="0">
                <a:solidFill>
                  <a:srgbClr val="2B166E"/>
                </a:solidFill>
                <a:ea typeface="宋体" pitchFamily="2" charset="-122"/>
              </a:rPr>
              <a:t>从缓冲区取产品 </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V(</a:t>
            </a:r>
            <a:r>
              <a:rPr kumimoji="1" lang="en-US" altLang="zh-CN" sz="2600" b="1" dirty="0" err="1">
                <a:solidFill>
                  <a:srgbClr val="2B166E"/>
                </a:solidFill>
                <a:ea typeface="宋体" pitchFamily="2" charset="-122"/>
              </a:rPr>
              <a:t>Mutex</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离开临界区</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V(</a:t>
            </a:r>
            <a:r>
              <a:rPr kumimoji="1" lang="en-US" altLang="zh-CN" sz="2600" b="1" dirty="0" err="1">
                <a:solidFill>
                  <a:srgbClr val="2B166E"/>
                </a:solidFill>
                <a:ea typeface="宋体" pitchFamily="2" charset="-122"/>
              </a:rPr>
              <a:t>BufferNum</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新增一个空闲缓冲区</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err="1">
                <a:solidFill>
                  <a:srgbClr val="2B166E"/>
                </a:solidFill>
                <a:ea typeface="宋体" pitchFamily="2" charset="-122"/>
              </a:rPr>
              <a:t>consume_item</a:t>
            </a:r>
            <a:r>
              <a:rPr kumimoji="1" lang="en-US" altLang="zh-CN" sz="2600" b="1" dirty="0">
                <a:solidFill>
                  <a:srgbClr val="2B166E"/>
                </a:solidFill>
                <a:ea typeface="宋体" pitchFamily="2" charset="-122"/>
              </a:rPr>
              <a:t>(item);		// </a:t>
            </a:r>
            <a:r>
              <a:rPr kumimoji="1" lang="zh-CN" altLang="en-US" sz="2600" b="1" dirty="0">
                <a:solidFill>
                  <a:srgbClr val="2B166E"/>
                </a:solidFill>
                <a:ea typeface="宋体" pitchFamily="2" charset="-122"/>
              </a:rPr>
              <a:t>使用该产品</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a:t>
            </a:r>
          </a:p>
          <a:p>
            <a:r>
              <a:rPr kumimoji="1" lang="en-US" altLang="zh-CN" sz="2600" b="1" dirty="0">
                <a:solidFill>
                  <a:srgbClr val="2B166E"/>
                </a:solidFill>
                <a:ea typeface="宋体" pitchFamily="2" charset="-122"/>
              </a:rPr>
              <a:t>}</a:t>
            </a:r>
          </a:p>
        </p:txBody>
      </p:sp>
      <p:sp>
        <p:nvSpPr>
          <p:cNvPr id="112645" name="Text Box 8"/>
          <p:cNvSpPr txBox="1">
            <a:spLocks noChangeArrowheads="1"/>
          </p:cNvSpPr>
          <p:nvPr/>
        </p:nvSpPr>
        <p:spPr bwMode="auto">
          <a:xfrm>
            <a:off x="3338513" y="254088"/>
            <a:ext cx="1970087"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chemeClr val="bg1"/>
                </a:solidFill>
                <a:latin typeface="Microsoft YaHei" charset="-122"/>
                <a:ea typeface="Microsoft YaHei" charset="-122"/>
                <a:cs typeface="Microsoft YaHei" charset="-122"/>
              </a:rPr>
              <a:t>消费者进程</a:t>
            </a:r>
          </a:p>
        </p:txBody>
      </p:sp>
      <p:grpSp>
        <p:nvGrpSpPr>
          <p:cNvPr id="2" name="Group 9"/>
          <p:cNvGrpSpPr>
            <a:grpSpLocks/>
          </p:cNvGrpSpPr>
          <p:nvPr/>
        </p:nvGrpSpPr>
        <p:grpSpPr bwMode="auto">
          <a:xfrm>
            <a:off x="5308600" y="314325"/>
            <a:ext cx="3189288" cy="2654300"/>
            <a:chOff x="3056" y="-1839"/>
            <a:chExt cx="2009" cy="1672"/>
          </a:xfrm>
        </p:grpSpPr>
        <p:sp>
          <p:nvSpPr>
            <p:cNvPr id="112648" name="Text Box 10"/>
            <p:cNvSpPr txBox="1">
              <a:spLocks noChangeArrowheads="1"/>
            </p:cNvSpPr>
            <p:nvPr/>
          </p:nvSpPr>
          <p:spPr bwMode="auto">
            <a:xfrm>
              <a:off x="3056" y="-1839"/>
              <a:ext cx="2009" cy="1422"/>
            </a:xfrm>
            <a:prstGeom prst="rect">
              <a:avLst/>
            </a:prstGeom>
            <a:solidFill>
              <a:srgbClr val="FFFFFF"/>
            </a:solidFill>
            <a:ln w="31750">
              <a:solidFill>
                <a:srgbClr val="0000FF"/>
              </a:solidFill>
              <a:miter lim="800000"/>
              <a:headEnd/>
              <a:tailEnd/>
            </a:ln>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000" b="1" dirty="0">
                  <a:solidFill>
                    <a:srgbClr val="2B166E"/>
                  </a:solidFill>
                  <a:ea typeface="宋体" pitchFamily="2" charset="-122"/>
                </a:rPr>
                <a:t>while(</a:t>
              </a:r>
              <a:r>
                <a:rPr kumimoji="1" lang="zh-CN" altLang="en-US" sz="2000" b="1" dirty="0">
                  <a:solidFill>
                    <a:srgbClr val="2B166E"/>
                  </a:solidFill>
                  <a:ea typeface="宋体" pitchFamily="2" charset="-122"/>
                </a:rPr>
                <a:t>打印未完成</a:t>
              </a:r>
              <a:r>
                <a:rPr kumimoji="1" lang="en-US" altLang="zh-CN" sz="2000" b="1" dirty="0">
                  <a:solidFill>
                    <a:srgbClr val="2B166E"/>
                  </a:solidFill>
                  <a:ea typeface="宋体" pitchFamily="2" charset="-122"/>
                </a:rPr>
                <a:t>)</a:t>
              </a:r>
            </a:p>
            <a:p>
              <a:r>
                <a:rPr kumimoji="1" lang="en-US" altLang="zh-CN" sz="2000" b="1" dirty="0">
                  <a:solidFill>
                    <a:srgbClr val="2B166E"/>
                  </a:solidFill>
                  <a:ea typeface="宋体" pitchFamily="2" charset="-122"/>
                </a:rPr>
                <a:t>{</a:t>
              </a:r>
            </a:p>
            <a:p>
              <a:r>
                <a:rPr kumimoji="1" lang="en-US" altLang="zh-CN" sz="2000" b="1" dirty="0">
                  <a:solidFill>
                    <a:srgbClr val="2B166E"/>
                  </a:solidFill>
                  <a:ea typeface="宋体" pitchFamily="2" charset="-122"/>
                </a:rPr>
                <a:t>    P(Data);</a:t>
              </a:r>
            </a:p>
            <a:p>
              <a:r>
                <a:rPr kumimoji="1" lang="en-US" altLang="zh-CN" sz="2000" b="1" dirty="0">
                  <a:solidFill>
                    <a:srgbClr val="2B166E"/>
                  </a:solidFill>
                  <a:ea typeface="宋体" pitchFamily="2" charset="-122"/>
                </a:rPr>
                <a:t>    </a:t>
              </a:r>
              <a:r>
                <a:rPr kumimoji="1" lang="zh-CN" altLang="en-US" sz="2000" b="1" dirty="0">
                  <a:solidFill>
                    <a:srgbClr val="2B166E"/>
                  </a:solidFill>
                  <a:ea typeface="宋体" pitchFamily="2" charset="-122"/>
                </a:rPr>
                <a:t>从缓冲区中取一数据；</a:t>
              </a:r>
            </a:p>
            <a:p>
              <a:r>
                <a:rPr kumimoji="1" lang="zh-CN" altLang="en-US" sz="2000" b="1" dirty="0">
                  <a:solidFill>
                    <a:srgbClr val="2B166E"/>
                  </a:solidFill>
                  <a:ea typeface="宋体" pitchFamily="2" charset="-122"/>
                </a:rPr>
                <a:t>    </a:t>
              </a:r>
              <a:r>
                <a:rPr kumimoji="1" lang="en-US" altLang="zh-CN" sz="2000" b="1" dirty="0">
                  <a:solidFill>
                    <a:srgbClr val="2B166E"/>
                  </a:solidFill>
                  <a:ea typeface="宋体" pitchFamily="2" charset="-122"/>
                </a:rPr>
                <a:t>V(Buffer);</a:t>
              </a:r>
              <a:br>
                <a:rPr kumimoji="1" lang="en-US" altLang="zh-CN" sz="2000" b="1" dirty="0">
                  <a:solidFill>
                    <a:srgbClr val="2B166E"/>
                  </a:solidFill>
                  <a:ea typeface="宋体" pitchFamily="2" charset="-122"/>
                </a:rPr>
              </a:br>
              <a:r>
                <a:rPr kumimoji="1" lang="en-US" altLang="zh-CN" sz="2000" b="1" dirty="0">
                  <a:solidFill>
                    <a:srgbClr val="2B166E"/>
                  </a:solidFill>
                  <a:ea typeface="宋体" pitchFamily="2" charset="-122"/>
                </a:rPr>
                <a:t>    </a:t>
              </a:r>
              <a:r>
                <a:rPr kumimoji="1" lang="zh-CN" altLang="en-US" sz="2000" b="1" dirty="0">
                  <a:solidFill>
                    <a:srgbClr val="2B166E"/>
                  </a:solidFill>
                  <a:ea typeface="宋体" pitchFamily="2" charset="-122"/>
                </a:rPr>
                <a:t>打印该数据；</a:t>
              </a:r>
            </a:p>
            <a:p>
              <a:r>
                <a:rPr kumimoji="1" lang="en-US" altLang="zh-CN" sz="2000" b="1" dirty="0">
                  <a:solidFill>
                    <a:srgbClr val="2B166E"/>
                  </a:solidFill>
                  <a:ea typeface="宋体" pitchFamily="2" charset="-122"/>
                </a:rPr>
                <a:t>}</a:t>
              </a:r>
            </a:p>
          </p:txBody>
        </p:sp>
        <p:sp>
          <p:nvSpPr>
            <p:cNvPr id="112649" name="Text Box 11"/>
            <p:cNvSpPr txBox="1">
              <a:spLocks noChangeArrowheads="1"/>
            </p:cNvSpPr>
            <p:nvPr/>
          </p:nvSpPr>
          <p:spPr bwMode="auto">
            <a:xfrm>
              <a:off x="3764" y="-417"/>
              <a:ext cx="79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000" b="1" dirty="0">
                  <a:solidFill>
                    <a:srgbClr val="0000FF"/>
                  </a:solidFill>
                  <a:ea typeface="宋体" pitchFamily="2" charset="-122"/>
                </a:rPr>
                <a:t>Print</a:t>
              </a:r>
            </a:p>
          </p:txBody>
        </p:sp>
      </p:grpSp>
      <p:sp>
        <p:nvSpPr>
          <p:cNvPr id="223244" name="Text Box 12"/>
          <p:cNvSpPr txBox="1">
            <a:spLocks noChangeArrowheads="1"/>
          </p:cNvSpPr>
          <p:nvPr/>
        </p:nvSpPr>
        <p:spPr bwMode="auto">
          <a:xfrm>
            <a:off x="3338513" y="5880100"/>
            <a:ext cx="20764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0000FF"/>
                </a:solidFill>
                <a:ea typeface="楷体_GB2312" pitchFamily="49" charset="-122"/>
              </a:rPr>
              <a:t>Why </a:t>
            </a:r>
            <a:r>
              <a:rPr kumimoji="1" lang="zh-CN" altLang="en-US" sz="2800" b="1">
                <a:solidFill>
                  <a:srgbClr val="0000FF"/>
                </a:solidFill>
                <a:ea typeface="楷体_GB2312" pitchFamily="49" charset="-122"/>
              </a:rPr>
              <a:t>互斥？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3244"/>
                                        </p:tgtEl>
                                        <p:attrNameLst>
                                          <p:attrName>style.visibility</p:attrName>
                                        </p:attrNameLst>
                                      </p:cBhvr>
                                      <p:to>
                                        <p:strVal val="visible"/>
                                      </p:to>
                                    </p:set>
                                    <p:anim calcmode="lin" valueType="num">
                                      <p:cBhvr additive="base">
                                        <p:cTn id="13" dur="500" fill="hold"/>
                                        <p:tgtEl>
                                          <p:spTgt spid="223244"/>
                                        </p:tgtEl>
                                        <p:attrNameLst>
                                          <p:attrName>ppt_x</p:attrName>
                                        </p:attrNameLst>
                                      </p:cBhvr>
                                      <p:tavLst>
                                        <p:tav tm="0">
                                          <p:val>
                                            <p:strVal val="#ppt_x"/>
                                          </p:val>
                                        </p:tav>
                                        <p:tav tm="100000">
                                          <p:val>
                                            <p:strVal val="#ppt_x"/>
                                          </p:val>
                                        </p:tav>
                                      </p:tavLst>
                                    </p:anim>
                                    <p:anim calcmode="lin" valueType="num">
                                      <p:cBhvr additive="base">
                                        <p:cTn id="14" dur="500" fill="hold"/>
                                        <p:tgtEl>
                                          <p:spTgt spid="223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7055F744-0DE7-4B54-A2AB-6AA21C9E1E51}" type="slidenum">
              <a:rPr lang="en-US" altLang="ko-KR"/>
              <a:pPr>
                <a:defRPr/>
              </a:pPr>
              <a:t>111</a:t>
            </a:fld>
            <a:endParaRPr lang="en-US" altLang="ko-KR"/>
          </a:p>
        </p:txBody>
      </p:sp>
      <p:sp>
        <p:nvSpPr>
          <p:cNvPr id="113668" name="Text Box 4"/>
          <p:cNvSpPr txBox="1">
            <a:spLocks noChangeArrowheads="1"/>
          </p:cNvSpPr>
          <p:nvPr/>
        </p:nvSpPr>
        <p:spPr bwMode="auto">
          <a:xfrm>
            <a:off x="1890713" y="1320800"/>
            <a:ext cx="4767262" cy="701675"/>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4000" b="1">
                <a:solidFill>
                  <a:srgbClr val="CC0000"/>
                </a:solidFill>
                <a:ea typeface="宋体" pitchFamily="2" charset="-122"/>
              </a:rPr>
              <a:t>  2. </a:t>
            </a:r>
            <a:r>
              <a:rPr kumimoji="1" lang="zh-CN" altLang="en-US" sz="4000" b="1">
                <a:solidFill>
                  <a:srgbClr val="CC0000"/>
                </a:solidFill>
                <a:ea typeface="宋体" pitchFamily="2" charset="-122"/>
              </a:rPr>
              <a:t>哲学家就餐问题  </a:t>
            </a:r>
          </a:p>
        </p:txBody>
      </p:sp>
      <p:sp>
        <p:nvSpPr>
          <p:cNvPr id="113669" name="Text Box 5"/>
          <p:cNvSpPr txBox="1">
            <a:spLocks noChangeArrowheads="1"/>
          </p:cNvSpPr>
          <p:nvPr/>
        </p:nvSpPr>
        <p:spPr bwMode="auto">
          <a:xfrm>
            <a:off x="539750" y="2779713"/>
            <a:ext cx="7935913" cy="277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3200" b="1" dirty="0">
                <a:solidFill>
                  <a:srgbClr val="2B166E"/>
                </a:solidFill>
                <a:ea typeface="宋体" pitchFamily="2" charset="-122"/>
              </a:rPr>
              <a:t>1965</a:t>
            </a:r>
            <a:r>
              <a:rPr kumimoji="1" lang="zh-CN" altLang="en-US" sz="3200" b="1" dirty="0">
                <a:solidFill>
                  <a:srgbClr val="2B166E"/>
                </a:solidFill>
                <a:ea typeface="宋体" pitchFamily="2" charset="-122"/>
              </a:rPr>
              <a:t>年，由</a:t>
            </a:r>
            <a:r>
              <a:rPr kumimoji="1" lang="en-US" altLang="zh-CN" sz="3200" b="1" dirty="0" err="1">
                <a:solidFill>
                  <a:srgbClr val="2B166E"/>
                </a:solidFill>
                <a:ea typeface="宋体" pitchFamily="2" charset="-122"/>
              </a:rPr>
              <a:t>Dijkstra</a:t>
            </a:r>
            <a:r>
              <a:rPr kumimoji="1" lang="zh-CN" altLang="en-US" sz="3200" b="1" dirty="0">
                <a:solidFill>
                  <a:srgbClr val="2B166E"/>
                </a:solidFill>
                <a:ea typeface="宋体" pitchFamily="2" charset="-122"/>
              </a:rPr>
              <a:t>提出并解决，后来逐渐</a:t>
            </a:r>
          </a:p>
          <a:p>
            <a:pPr eaLnBrk="1" hangingPunct="1">
              <a:spcBef>
                <a:spcPct val="50000"/>
              </a:spcBef>
            </a:pPr>
            <a:r>
              <a:rPr kumimoji="1" lang="zh-CN" altLang="en-US" sz="3200" b="1" dirty="0">
                <a:solidFill>
                  <a:srgbClr val="2B166E"/>
                </a:solidFill>
                <a:ea typeface="宋体" pitchFamily="2" charset="-122"/>
              </a:rPr>
              <a:t>成为该领域的一个经典问题，或者说，是一</a:t>
            </a:r>
          </a:p>
          <a:p>
            <a:pPr eaLnBrk="1" hangingPunct="1">
              <a:spcBef>
                <a:spcPct val="50000"/>
              </a:spcBef>
            </a:pPr>
            <a:r>
              <a:rPr kumimoji="1" lang="zh-CN" altLang="en-US" sz="3200" b="1" dirty="0">
                <a:solidFill>
                  <a:srgbClr val="2B166E"/>
                </a:solidFill>
                <a:ea typeface="宋体" pitchFamily="2" charset="-122"/>
              </a:rPr>
              <a:t>块试金石，用来试验新的进程同步方法的优</a:t>
            </a:r>
          </a:p>
          <a:p>
            <a:pPr eaLnBrk="1" hangingPunct="1">
              <a:spcBef>
                <a:spcPct val="50000"/>
              </a:spcBef>
            </a:pPr>
            <a:r>
              <a:rPr kumimoji="1" lang="zh-CN" altLang="en-US" sz="3200" b="1" dirty="0">
                <a:solidFill>
                  <a:srgbClr val="2B166E"/>
                </a:solidFill>
                <a:ea typeface="宋体" pitchFamily="2" charset="-122"/>
              </a:rPr>
              <a:t>劣。</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quarter" idx="10"/>
          </p:nvPr>
        </p:nvSpPr>
        <p:spPr/>
        <p:txBody>
          <a:bodyPr/>
          <a:lstStyle/>
          <a:p>
            <a:pPr>
              <a:defRPr/>
            </a:pPr>
            <a:r>
              <a:rPr lang="zh-CN" altLang="en-US"/>
              <a:t>   进程管理</a:t>
            </a:r>
          </a:p>
        </p:txBody>
      </p:sp>
      <p:sp>
        <p:nvSpPr>
          <p:cNvPr id="17" name="页脚占位符 4"/>
          <p:cNvSpPr>
            <a:spLocks noGrp="1"/>
          </p:cNvSpPr>
          <p:nvPr>
            <p:ph type="ftr" sz="quarter" idx="11"/>
          </p:nvPr>
        </p:nvSpPr>
        <p:spPr/>
        <p:txBody>
          <a:bodyPr/>
          <a:lstStyle/>
          <a:p>
            <a:pPr>
              <a:defRPr/>
            </a:pPr>
            <a:fld id="{485E95D5-A693-46FF-A542-4B02AF8CA0E4}" type="slidenum">
              <a:rPr lang="en-US" altLang="ko-KR"/>
              <a:pPr>
                <a:defRPr/>
              </a:pPr>
              <a:t>112</a:t>
            </a:fld>
            <a:endParaRPr lang="en-US" altLang="ko-KR"/>
          </a:p>
        </p:txBody>
      </p:sp>
      <p:sp>
        <p:nvSpPr>
          <p:cNvPr id="114692" name="Text Box 4"/>
          <p:cNvSpPr txBox="1">
            <a:spLocks noChangeArrowheads="1"/>
          </p:cNvSpPr>
          <p:nvPr/>
        </p:nvSpPr>
        <p:spPr bwMode="auto">
          <a:xfrm>
            <a:off x="381000" y="2127250"/>
            <a:ext cx="4470400" cy="372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dirty="0">
                <a:solidFill>
                  <a:srgbClr val="2B166E"/>
                </a:solidFill>
                <a:ea typeface="宋体" pitchFamily="2" charset="-122"/>
              </a:rPr>
              <a:t>五个哲学家围坐在一张圆桌</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旁，每个哲学家面前都摆着</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一大盘意大利面条，面条非</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常滑，所以每个哲学家都需</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要</a:t>
            </a:r>
            <a:r>
              <a:rPr kumimoji="1" lang="zh-CN" altLang="en-US" sz="2800" b="1" dirty="0">
                <a:solidFill>
                  <a:srgbClr val="0000FF"/>
                </a:solidFill>
                <a:ea typeface="宋体" pitchFamily="2" charset="-122"/>
              </a:rPr>
              <a:t>两把叉子</a:t>
            </a:r>
            <a:r>
              <a:rPr kumimoji="1" lang="zh-CN" altLang="en-US" sz="2800" b="1" dirty="0">
                <a:solidFill>
                  <a:srgbClr val="2B166E"/>
                </a:solidFill>
                <a:ea typeface="宋体" pitchFamily="2" charset="-122"/>
              </a:rPr>
              <a:t>才能进餐，在相</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邻两个盘子之间，只有一把</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叉子。</a:t>
            </a:r>
          </a:p>
          <a:p>
            <a:pPr eaLnBrk="1" hangingPunct="1">
              <a:spcBef>
                <a:spcPct val="50000"/>
              </a:spcBef>
            </a:pPr>
            <a:r>
              <a:rPr kumimoji="1" lang="zh-CN" altLang="en-US" sz="2800" b="1" dirty="0">
                <a:solidFill>
                  <a:srgbClr val="2B166E"/>
                </a:solidFill>
                <a:ea typeface="宋体" pitchFamily="2" charset="-122"/>
              </a:rPr>
              <a:t>       桌面的布局见右图。</a:t>
            </a:r>
          </a:p>
        </p:txBody>
      </p:sp>
      <p:sp>
        <p:nvSpPr>
          <p:cNvPr id="114693" name="Text Box 5"/>
          <p:cNvSpPr txBox="1">
            <a:spLocks noChangeArrowheads="1"/>
          </p:cNvSpPr>
          <p:nvPr/>
        </p:nvSpPr>
        <p:spPr bwMode="auto">
          <a:xfrm>
            <a:off x="3556000" y="1066800"/>
            <a:ext cx="20129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ea typeface="黑体" pitchFamily="49" charset="-122"/>
              </a:rPr>
              <a:t>问题描述</a:t>
            </a:r>
          </a:p>
        </p:txBody>
      </p:sp>
      <p:pic>
        <p:nvPicPr>
          <p:cNvPr id="114694" name="Picture 6" descr="2-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286000"/>
            <a:ext cx="3614738" cy="3419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5" name="Rectangle 7"/>
          <p:cNvSpPr>
            <a:spLocks noChangeArrowheads="1"/>
          </p:cNvSpPr>
          <p:nvPr/>
        </p:nvSpPr>
        <p:spPr bwMode="auto">
          <a:xfrm>
            <a:off x="5138738" y="5792788"/>
            <a:ext cx="3654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p>
            <a:pPr eaLnBrk="1" hangingPunct="1">
              <a:spcBef>
                <a:spcPct val="50000"/>
              </a:spcBef>
            </a:pPr>
            <a:r>
              <a:rPr kumimoji="1" lang="zh-CN" altLang="en-US" sz="1600" b="1">
                <a:solidFill>
                  <a:srgbClr val="2B166E"/>
                </a:solidFill>
                <a:ea typeface="宋体" pitchFamily="2" charset="-122"/>
              </a:rPr>
              <a:t>本图摘自 “</a:t>
            </a:r>
            <a:r>
              <a:rPr kumimoji="1" lang="en-US" altLang="zh-CN" sz="1600" b="1">
                <a:solidFill>
                  <a:srgbClr val="2B166E"/>
                </a:solidFill>
                <a:ea typeface="宋体" pitchFamily="2" charset="-122"/>
              </a:rPr>
              <a:t>Modern Operating Systems”</a:t>
            </a:r>
          </a:p>
        </p:txBody>
      </p:sp>
      <p:sp>
        <p:nvSpPr>
          <p:cNvPr id="114696" name="Text Box 8"/>
          <p:cNvSpPr txBox="1">
            <a:spLocks noChangeArrowheads="1"/>
          </p:cNvSpPr>
          <p:nvPr/>
        </p:nvSpPr>
        <p:spPr bwMode="auto">
          <a:xfrm>
            <a:off x="6369050" y="2157413"/>
            <a:ext cx="3619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FF0000"/>
                </a:solidFill>
                <a:ea typeface="宋体" pitchFamily="2" charset="-122"/>
              </a:rPr>
              <a:t>0</a:t>
            </a:r>
          </a:p>
        </p:txBody>
      </p:sp>
      <p:sp>
        <p:nvSpPr>
          <p:cNvPr id="114697" name="Text Box 9"/>
          <p:cNvSpPr txBox="1">
            <a:spLocks noChangeArrowheads="1"/>
          </p:cNvSpPr>
          <p:nvPr/>
        </p:nvSpPr>
        <p:spPr bwMode="auto">
          <a:xfrm>
            <a:off x="5162550" y="3230563"/>
            <a:ext cx="3619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FF0000"/>
                </a:solidFill>
                <a:ea typeface="宋体" pitchFamily="2" charset="-122"/>
              </a:rPr>
              <a:t>1</a:t>
            </a:r>
          </a:p>
        </p:txBody>
      </p:sp>
      <p:sp>
        <p:nvSpPr>
          <p:cNvPr id="114698" name="Text Box 10"/>
          <p:cNvSpPr txBox="1">
            <a:spLocks noChangeArrowheads="1"/>
          </p:cNvSpPr>
          <p:nvPr/>
        </p:nvSpPr>
        <p:spPr bwMode="auto">
          <a:xfrm>
            <a:off x="5683250" y="5067300"/>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FF0000"/>
                </a:solidFill>
                <a:ea typeface="宋体" pitchFamily="2" charset="-122"/>
              </a:rPr>
              <a:t>2</a:t>
            </a:r>
          </a:p>
        </p:txBody>
      </p:sp>
      <p:sp>
        <p:nvSpPr>
          <p:cNvPr id="114699" name="Text Box 11"/>
          <p:cNvSpPr txBox="1">
            <a:spLocks noChangeArrowheads="1"/>
          </p:cNvSpPr>
          <p:nvPr/>
        </p:nvSpPr>
        <p:spPr bwMode="auto">
          <a:xfrm>
            <a:off x="7815263" y="5110163"/>
            <a:ext cx="3619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FF0000"/>
                </a:solidFill>
                <a:ea typeface="宋体" pitchFamily="2" charset="-122"/>
              </a:rPr>
              <a:t>3</a:t>
            </a:r>
          </a:p>
        </p:txBody>
      </p:sp>
      <p:sp>
        <p:nvSpPr>
          <p:cNvPr id="114700" name="Text Box 12"/>
          <p:cNvSpPr txBox="1">
            <a:spLocks noChangeArrowheads="1"/>
          </p:cNvSpPr>
          <p:nvPr/>
        </p:nvSpPr>
        <p:spPr bwMode="auto">
          <a:xfrm>
            <a:off x="8429625" y="3154363"/>
            <a:ext cx="3619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FF0000"/>
                </a:solidFill>
                <a:ea typeface="宋体" pitchFamily="2" charset="-122"/>
              </a:rPr>
              <a:t>4</a:t>
            </a:r>
          </a:p>
        </p:txBody>
      </p:sp>
      <p:sp>
        <p:nvSpPr>
          <p:cNvPr id="114701" name="Text Box 13"/>
          <p:cNvSpPr txBox="1">
            <a:spLocks noChangeArrowheads="1"/>
          </p:cNvSpPr>
          <p:nvPr/>
        </p:nvSpPr>
        <p:spPr bwMode="auto">
          <a:xfrm>
            <a:off x="7608888" y="2616200"/>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0</a:t>
            </a:r>
          </a:p>
        </p:txBody>
      </p:sp>
      <p:sp>
        <p:nvSpPr>
          <p:cNvPr id="114702" name="Text Box 14"/>
          <p:cNvSpPr txBox="1">
            <a:spLocks noChangeArrowheads="1"/>
          </p:cNvSpPr>
          <p:nvPr/>
        </p:nvSpPr>
        <p:spPr bwMode="auto">
          <a:xfrm>
            <a:off x="5964238" y="2647950"/>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1</a:t>
            </a:r>
          </a:p>
        </p:txBody>
      </p:sp>
      <p:sp>
        <p:nvSpPr>
          <p:cNvPr id="114703" name="Text Box 15"/>
          <p:cNvSpPr txBox="1">
            <a:spLocks noChangeArrowheads="1"/>
          </p:cNvSpPr>
          <p:nvPr/>
        </p:nvSpPr>
        <p:spPr bwMode="auto">
          <a:xfrm>
            <a:off x="5495925" y="4149725"/>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2</a:t>
            </a:r>
          </a:p>
        </p:txBody>
      </p:sp>
      <p:sp>
        <p:nvSpPr>
          <p:cNvPr id="114704" name="Text Box 16"/>
          <p:cNvSpPr txBox="1">
            <a:spLocks noChangeArrowheads="1"/>
          </p:cNvSpPr>
          <p:nvPr/>
        </p:nvSpPr>
        <p:spPr bwMode="auto">
          <a:xfrm>
            <a:off x="6773863" y="5153025"/>
            <a:ext cx="3619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3</a:t>
            </a:r>
          </a:p>
        </p:txBody>
      </p:sp>
      <p:sp>
        <p:nvSpPr>
          <p:cNvPr id="114705" name="Text Box 17"/>
          <p:cNvSpPr txBox="1">
            <a:spLocks noChangeArrowheads="1"/>
          </p:cNvSpPr>
          <p:nvPr/>
        </p:nvSpPr>
        <p:spPr bwMode="auto">
          <a:xfrm>
            <a:off x="8091488" y="4192588"/>
            <a:ext cx="3619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4</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98DDEE54-4409-47C1-BC50-3097DFA9FAF6}" type="slidenum">
              <a:rPr lang="en-US" altLang="ko-KR"/>
              <a:pPr>
                <a:defRPr/>
              </a:pPr>
              <a:t>113</a:t>
            </a:fld>
            <a:endParaRPr lang="en-US" altLang="ko-KR"/>
          </a:p>
        </p:txBody>
      </p:sp>
      <p:sp>
        <p:nvSpPr>
          <p:cNvPr id="227332" name="Text Box 4"/>
          <p:cNvSpPr txBox="1">
            <a:spLocks noChangeArrowheads="1"/>
          </p:cNvSpPr>
          <p:nvPr/>
        </p:nvSpPr>
        <p:spPr bwMode="auto">
          <a:xfrm>
            <a:off x="482600" y="1800225"/>
            <a:ext cx="8480207" cy="465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30000"/>
              </a:spcBef>
            </a:pPr>
            <a:r>
              <a:rPr kumimoji="1" lang="zh-CN" altLang="en-US" sz="2800" b="1" dirty="0">
                <a:solidFill>
                  <a:srgbClr val="2B166E"/>
                </a:solidFill>
                <a:ea typeface="宋体" pitchFamily="2" charset="-122"/>
              </a:rPr>
              <a:t>每个哲学家的动作只有两种：</a:t>
            </a:r>
            <a:r>
              <a:rPr kumimoji="1" lang="zh-CN" altLang="en-US" sz="2800" b="1" dirty="0">
                <a:solidFill>
                  <a:srgbClr val="0000FF"/>
                </a:solidFill>
                <a:latin typeface="Microsoft YaHei" charset="-122"/>
                <a:ea typeface="Microsoft YaHei" charset="-122"/>
                <a:cs typeface="Microsoft YaHei" charset="-122"/>
              </a:rPr>
              <a:t>进餐和思考</a:t>
            </a:r>
            <a:r>
              <a:rPr kumimoji="1" lang="zh-CN" altLang="en-US" sz="2800" b="1" dirty="0">
                <a:solidFill>
                  <a:srgbClr val="2B166E"/>
                </a:solidFill>
                <a:ea typeface="宋体" pitchFamily="2" charset="-122"/>
              </a:rPr>
              <a:t>。当一个</a:t>
            </a:r>
          </a:p>
          <a:p>
            <a:pPr eaLnBrk="1" hangingPunct="1">
              <a:spcBef>
                <a:spcPct val="30000"/>
              </a:spcBef>
            </a:pPr>
            <a:r>
              <a:rPr kumimoji="1" lang="zh-CN" altLang="en-US" sz="2800" b="1" dirty="0">
                <a:solidFill>
                  <a:srgbClr val="2B166E"/>
                </a:solidFill>
                <a:ea typeface="宋体" pitchFamily="2" charset="-122"/>
              </a:rPr>
              <a:t>哲学家感到饥饿时，他试图去获得他左边和右边的</a:t>
            </a:r>
          </a:p>
          <a:p>
            <a:pPr eaLnBrk="1" hangingPunct="1">
              <a:spcBef>
                <a:spcPct val="30000"/>
              </a:spcBef>
            </a:pPr>
            <a:r>
              <a:rPr kumimoji="1" lang="zh-CN" altLang="en-US" sz="2800" b="1" dirty="0">
                <a:solidFill>
                  <a:srgbClr val="2B166E"/>
                </a:solidFill>
                <a:ea typeface="宋体" pitchFamily="2" charset="-122"/>
              </a:rPr>
              <a:t>两把叉子（一次取一把，顺序无关），然后才能开</a:t>
            </a:r>
          </a:p>
          <a:p>
            <a:pPr eaLnBrk="1" hangingPunct="1">
              <a:spcBef>
                <a:spcPct val="30000"/>
              </a:spcBef>
            </a:pPr>
            <a:r>
              <a:rPr kumimoji="1" lang="zh-CN" altLang="en-US" sz="2800" b="1" dirty="0">
                <a:solidFill>
                  <a:srgbClr val="2B166E"/>
                </a:solidFill>
                <a:ea typeface="宋体" pitchFamily="2" charset="-122"/>
              </a:rPr>
              <a:t>始进餐。吃完以后，他需要把两把叉子放回原处，</a:t>
            </a:r>
          </a:p>
          <a:p>
            <a:pPr eaLnBrk="1" hangingPunct="1">
              <a:spcBef>
                <a:spcPct val="30000"/>
              </a:spcBef>
              <a:spcAft>
                <a:spcPct val="50000"/>
              </a:spcAft>
            </a:pPr>
            <a:r>
              <a:rPr kumimoji="1" lang="zh-CN" altLang="en-US" sz="2800" b="1" dirty="0">
                <a:solidFill>
                  <a:srgbClr val="2B166E"/>
                </a:solidFill>
                <a:ea typeface="宋体" pitchFamily="2" charset="-122"/>
              </a:rPr>
              <a:t>然后继续思考。</a:t>
            </a:r>
          </a:p>
          <a:p>
            <a:pPr algn="just" eaLnBrk="1" hangingPunct="1">
              <a:spcBef>
                <a:spcPct val="30000"/>
              </a:spcBef>
            </a:pPr>
            <a:r>
              <a:rPr kumimoji="1" lang="zh-CN" altLang="en-US" sz="2800" b="1" dirty="0">
                <a:solidFill>
                  <a:srgbClr val="FF0000"/>
                </a:solidFill>
                <a:latin typeface="微软雅黑" panose="020B0503020204020204" pitchFamily="34" charset="-122"/>
                <a:ea typeface="微软雅黑" panose="020B0503020204020204" pitchFamily="34" charset="-122"/>
              </a:rPr>
              <a:t>问题是</a:t>
            </a:r>
            <a:r>
              <a:rPr kumimoji="1" lang="zh-CN" altLang="en-US" sz="2800" b="1" dirty="0">
                <a:solidFill>
                  <a:srgbClr val="2B166E"/>
                </a:solidFill>
                <a:ea typeface="宋体" pitchFamily="2" charset="-122"/>
              </a:rPr>
              <a:t>：如何保证哲学家们的动作有序进行？如：</a:t>
            </a:r>
          </a:p>
          <a:p>
            <a:pPr algn="just" eaLnBrk="1" hangingPunct="1">
              <a:spcBef>
                <a:spcPct val="30000"/>
              </a:spcBef>
            </a:pPr>
            <a:r>
              <a:rPr kumimoji="1" lang="zh-CN" altLang="en-US" sz="2800" b="1" dirty="0">
                <a:solidFill>
                  <a:srgbClr val="2B166E"/>
                </a:solidFill>
                <a:ea typeface="宋体" pitchFamily="2" charset="-122"/>
              </a:rPr>
              <a:t>不出现相邻者同时竞争一把叉子，也不出现有人永远</a:t>
            </a:r>
            <a:endParaRPr kumimoji="1" lang="en-US" altLang="zh-CN" sz="2800" b="1" dirty="0">
              <a:solidFill>
                <a:srgbClr val="2B166E"/>
              </a:solidFill>
              <a:ea typeface="宋体" pitchFamily="2" charset="-122"/>
            </a:endParaRPr>
          </a:p>
          <a:p>
            <a:pPr algn="just" eaLnBrk="1" hangingPunct="1">
              <a:spcBef>
                <a:spcPct val="30000"/>
              </a:spcBef>
            </a:pPr>
            <a:r>
              <a:rPr kumimoji="1" lang="zh-CN" altLang="en-US" sz="2800" b="1">
                <a:solidFill>
                  <a:srgbClr val="2B166E"/>
                </a:solidFill>
                <a:ea typeface="宋体" pitchFamily="2" charset="-122"/>
              </a:rPr>
              <a:t>拿不到</a:t>
            </a:r>
            <a:r>
              <a:rPr kumimoji="1" lang="zh-CN" altLang="en-US" sz="2800" b="1" dirty="0">
                <a:solidFill>
                  <a:srgbClr val="2B166E"/>
                </a:solidFill>
                <a:ea typeface="宋体" pitchFamily="2" charset="-122"/>
              </a:rPr>
              <a:t>叉子。</a:t>
            </a:r>
          </a:p>
        </p:txBody>
      </p:sp>
      <p:sp>
        <p:nvSpPr>
          <p:cNvPr id="115717" name="Text Box 5"/>
          <p:cNvSpPr txBox="1">
            <a:spLocks noChangeArrowheads="1"/>
          </p:cNvSpPr>
          <p:nvPr/>
        </p:nvSpPr>
        <p:spPr bwMode="auto">
          <a:xfrm>
            <a:off x="2786063" y="958850"/>
            <a:ext cx="3384550" cy="641350"/>
          </a:xfrm>
          <a:prstGeom prst="rect">
            <a:avLst/>
          </a:prstGeom>
          <a:gradFill rotWithShape="0">
            <a:gsLst>
              <a:gs pos="0">
                <a:srgbClr val="ADE7EB"/>
              </a:gs>
              <a:gs pos="100000">
                <a:srgbClr val="FFFFFF"/>
              </a:gs>
            </a:gsLst>
            <a:path path="shape">
              <a:fillToRect l="50000" t="50000" r="50000" b="5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ea typeface="黑体" pitchFamily="49" charset="-122"/>
              </a:rPr>
              <a:t>问题描述（续）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7332">
                                            <p:txEl>
                                              <p:pRg st="5" end="5"/>
                                            </p:txEl>
                                          </p:spTgt>
                                        </p:tgtEl>
                                        <p:attrNameLst>
                                          <p:attrName>style.visibility</p:attrName>
                                        </p:attrNameLst>
                                      </p:cBhvr>
                                      <p:to>
                                        <p:strVal val="visible"/>
                                      </p:to>
                                    </p:set>
                                    <p:animEffect transition="in" filter="dissolve">
                                      <p:cBhvr>
                                        <p:cTn id="7" dur="500"/>
                                        <p:tgtEl>
                                          <p:spTgt spid="227332">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7332">
                                            <p:txEl>
                                              <p:pRg st="6" end="6"/>
                                            </p:txEl>
                                          </p:spTgt>
                                        </p:tgtEl>
                                        <p:attrNameLst>
                                          <p:attrName>style.visibility</p:attrName>
                                        </p:attrNameLst>
                                      </p:cBhvr>
                                      <p:to>
                                        <p:strVal val="visible"/>
                                      </p:to>
                                    </p:set>
                                    <p:animEffect transition="in" filter="dissolve">
                                      <p:cBhvr>
                                        <p:cTn id="10" dur="500"/>
                                        <p:tgtEl>
                                          <p:spTgt spid="227332">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27332">
                                            <p:txEl>
                                              <p:pRg st="7" end="7"/>
                                            </p:txEl>
                                          </p:spTgt>
                                        </p:tgtEl>
                                        <p:attrNameLst>
                                          <p:attrName>style.visibility</p:attrName>
                                        </p:attrNameLst>
                                      </p:cBhvr>
                                      <p:to>
                                        <p:strVal val="visible"/>
                                      </p:to>
                                    </p:set>
                                    <p:animEffect transition="in" filter="dissolve">
                                      <p:cBhvr>
                                        <p:cTn id="13" dur="500"/>
                                        <p:tgtEl>
                                          <p:spTgt spid="2273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B63C4820-F5F0-4D39-AF77-BC586D0C4F69}" type="slidenum">
              <a:rPr lang="en-US" altLang="ko-KR"/>
              <a:pPr>
                <a:defRPr/>
              </a:pPr>
              <a:t>114</a:t>
            </a:fld>
            <a:endParaRPr lang="en-US" altLang="ko-KR"/>
          </a:p>
        </p:txBody>
      </p:sp>
      <p:sp>
        <p:nvSpPr>
          <p:cNvPr id="116740" name="Text Box 4"/>
          <p:cNvSpPr txBox="1">
            <a:spLocks noChangeArrowheads="1"/>
          </p:cNvSpPr>
          <p:nvPr/>
        </p:nvSpPr>
        <p:spPr bwMode="auto">
          <a:xfrm>
            <a:off x="703263" y="180975"/>
            <a:ext cx="1173162" cy="523220"/>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kumimoji="1" lang="zh-CN" altLang="en-US" sz="2800" b="1">
                <a:solidFill>
                  <a:srgbClr val="D60093"/>
                </a:solidFill>
                <a:latin typeface="Microsoft YaHei" charset="-122"/>
                <a:ea typeface="Microsoft YaHei" charset="-122"/>
                <a:cs typeface="Microsoft YaHei" charset="-122"/>
              </a:rPr>
              <a:t>方案</a:t>
            </a:r>
            <a:r>
              <a:rPr kumimoji="1" lang="en-US" altLang="zh-CN" sz="2800" b="1" dirty="0">
                <a:solidFill>
                  <a:srgbClr val="D60093"/>
                </a:solidFill>
                <a:latin typeface="Microsoft YaHei" charset="-122"/>
                <a:ea typeface="Microsoft YaHei" charset="-122"/>
                <a:cs typeface="Microsoft YaHei" charset="-122"/>
              </a:rPr>
              <a:t>1</a:t>
            </a:r>
          </a:p>
        </p:txBody>
      </p:sp>
      <p:sp>
        <p:nvSpPr>
          <p:cNvPr id="116741" name="Text Box 5"/>
          <p:cNvSpPr txBox="1">
            <a:spLocks noChangeArrowheads="1"/>
          </p:cNvSpPr>
          <p:nvPr/>
        </p:nvSpPr>
        <p:spPr bwMode="auto">
          <a:xfrm>
            <a:off x="712788" y="977861"/>
            <a:ext cx="7812087" cy="5453801"/>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Aft>
                <a:spcPct val="40000"/>
              </a:spcAft>
            </a:pPr>
            <a:r>
              <a:rPr kumimoji="1" lang="en-US" altLang="zh-CN" sz="2600" b="1" dirty="0">
                <a:solidFill>
                  <a:srgbClr val="2B166E"/>
                </a:solidFill>
                <a:ea typeface="宋体" pitchFamily="2" charset="-122"/>
              </a:rPr>
              <a:t>#define   N   5			// </a:t>
            </a:r>
            <a:r>
              <a:rPr kumimoji="1" lang="zh-CN" altLang="en-US" sz="2600" b="1" dirty="0">
                <a:solidFill>
                  <a:srgbClr val="2B166E"/>
                </a:solidFill>
                <a:ea typeface="宋体" pitchFamily="2" charset="-122"/>
              </a:rPr>
              <a:t>哲学家个数</a:t>
            </a:r>
            <a:br>
              <a:rPr kumimoji="1" lang="zh-CN" altLang="en-US" sz="2600" b="1" dirty="0">
                <a:solidFill>
                  <a:srgbClr val="2B166E"/>
                </a:solidFill>
                <a:ea typeface="宋体" pitchFamily="2" charset="-122"/>
              </a:rPr>
            </a:br>
            <a:r>
              <a:rPr kumimoji="1" lang="en-US" altLang="zh-CN" sz="2600" b="1" dirty="0">
                <a:solidFill>
                  <a:srgbClr val="2B166E"/>
                </a:solidFill>
                <a:ea typeface="宋体" pitchFamily="2" charset="-122"/>
              </a:rPr>
              <a:t>void   philosopher(</a:t>
            </a:r>
            <a:r>
              <a:rPr kumimoji="1" lang="en-US" altLang="zh-CN" sz="2600" b="1" dirty="0" err="1">
                <a:solidFill>
                  <a:srgbClr val="2B166E"/>
                </a:solidFill>
                <a:ea typeface="宋体" pitchFamily="2" charset="-122"/>
              </a:rPr>
              <a:t>int</a:t>
            </a:r>
            <a:r>
              <a:rPr kumimoji="1" lang="en-US" altLang="zh-CN" sz="2600" b="1" dirty="0">
                <a:solidFill>
                  <a:srgbClr val="2B166E"/>
                </a:solidFill>
                <a:ea typeface="宋体" pitchFamily="2" charset="-122"/>
              </a:rPr>
              <a:t> </a:t>
            </a:r>
            <a:r>
              <a:rPr kumimoji="1" lang="en-US" altLang="zh-CN" sz="2600" b="1" dirty="0" err="1">
                <a:solidFill>
                  <a:srgbClr val="2B166E"/>
                </a:solidFill>
                <a:ea typeface="宋体" pitchFamily="2" charset="-122"/>
              </a:rPr>
              <a:t>i</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哲学家编号：</a:t>
            </a:r>
            <a:r>
              <a:rPr kumimoji="1" lang="en-US" altLang="zh-CN" sz="2600" b="1" dirty="0">
                <a:solidFill>
                  <a:srgbClr val="2B166E"/>
                </a:solidFill>
                <a:ea typeface="宋体" pitchFamily="2" charset="-122"/>
              </a:rPr>
              <a:t>0-4</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    while(TRUE)</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    {</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        think( );				// </a:t>
            </a:r>
            <a:r>
              <a:rPr kumimoji="1" lang="zh-CN" altLang="en-US" sz="2600" b="1" dirty="0">
                <a:solidFill>
                  <a:srgbClr val="2B166E"/>
                </a:solidFill>
                <a:ea typeface="宋体" pitchFamily="2" charset="-122"/>
              </a:rPr>
              <a:t>哲学家在思考</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err="1">
                <a:solidFill>
                  <a:srgbClr val="0000FF"/>
                </a:solidFill>
                <a:ea typeface="宋体" pitchFamily="2" charset="-122"/>
              </a:rPr>
              <a:t>take_fork</a:t>
            </a:r>
            <a:r>
              <a:rPr kumimoji="1" lang="en-US" altLang="zh-CN" sz="2600" b="1" dirty="0">
                <a:solidFill>
                  <a:srgbClr val="0000FF"/>
                </a:solidFill>
                <a:ea typeface="宋体" pitchFamily="2" charset="-122"/>
              </a:rPr>
              <a:t>(</a:t>
            </a:r>
            <a:r>
              <a:rPr kumimoji="1" lang="en-US" altLang="zh-CN" sz="2600" b="1" dirty="0" err="1">
                <a:solidFill>
                  <a:srgbClr val="0000FF"/>
                </a:solidFill>
                <a:ea typeface="宋体" pitchFamily="2" charset="-122"/>
              </a:rPr>
              <a:t>i</a:t>
            </a:r>
            <a:r>
              <a:rPr kumimoji="1" lang="en-US" altLang="zh-CN" sz="2600" b="1" dirty="0">
                <a:solidFill>
                  <a:srgbClr val="0000FF"/>
                </a:solidFill>
                <a:ea typeface="宋体" pitchFamily="2" charset="-122"/>
              </a:rPr>
              <a:t>);</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去拿左边的叉子</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err="1">
                <a:solidFill>
                  <a:srgbClr val="2B166E"/>
                </a:solidFill>
                <a:ea typeface="宋体" pitchFamily="2" charset="-122"/>
              </a:rPr>
              <a:t>take_fork</a:t>
            </a:r>
            <a:r>
              <a:rPr kumimoji="1" lang="en-US" altLang="zh-CN" sz="2600" b="1" dirty="0">
                <a:solidFill>
                  <a:srgbClr val="2B166E"/>
                </a:solidFill>
                <a:ea typeface="宋体" pitchFamily="2" charset="-122"/>
              </a:rPr>
              <a:t>((</a:t>
            </a:r>
            <a:r>
              <a:rPr kumimoji="1" lang="en-US" altLang="zh-CN" sz="2600" b="1" dirty="0" err="1">
                <a:solidFill>
                  <a:srgbClr val="2B166E"/>
                </a:solidFill>
                <a:ea typeface="宋体" pitchFamily="2" charset="-122"/>
              </a:rPr>
              <a:t>i</a:t>
            </a:r>
            <a:r>
              <a:rPr kumimoji="1" lang="en-US" altLang="zh-CN" sz="2600" b="1" dirty="0">
                <a:solidFill>
                  <a:srgbClr val="2B166E"/>
                </a:solidFill>
                <a:ea typeface="宋体" pitchFamily="2" charset="-122"/>
              </a:rPr>
              <a:t> + 1) % N);	// </a:t>
            </a:r>
            <a:r>
              <a:rPr kumimoji="1" lang="zh-CN" altLang="en-US" sz="2600" b="1" dirty="0">
                <a:solidFill>
                  <a:srgbClr val="2B166E"/>
                </a:solidFill>
                <a:ea typeface="宋体" pitchFamily="2" charset="-122"/>
              </a:rPr>
              <a:t>去拿右边的叉子</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eat( );				// </a:t>
            </a:r>
            <a:r>
              <a:rPr kumimoji="1" lang="zh-CN" altLang="en-US" sz="2600" b="1" dirty="0">
                <a:solidFill>
                  <a:srgbClr val="2B166E"/>
                </a:solidFill>
                <a:ea typeface="宋体" pitchFamily="2" charset="-122"/>
              </a:rPr>
              <a:t>吃面条中</a:t>
            </a:r>
            <a:r>
              <a:rPr kumimoji="1" lang="en-US" altLang="zh-CN" sz="2600" b="1" dirty="0">
                <a:solidFill>
                  <a:srgbClr val="2B166E"/>
                </a:solidFill>
                <a:ea typeface="宋体" pitchFamily="2" charset="-122"/>
              </a:rPr>
              <a:t>….</a:t>
            </a:r>
            <a:br>
              <a:rPr kumimoji="1" lang="en-US" altLang="zh-CN" sz="2600" b="1" dirty="0">
                <a:solidFill>
                  <a:srgbClr val="2B166E"/>
                </a:solidFill>
                <a:ea typeface="宋体" pitchFamily="2" charset="-122"/>
              </a:rPr>
            </a:br>
            <a:r>
              <a:rPr kumimoji="1" lang="en-US" altLang="zh-CN" sz="2600" b="1" dirty="0">
                <a:solidFill>
                  <a:srgbClr val="2B166E"/>
                </a:solidFill>
                <a:ea typeface="宋体" pitchFamily="2" charset="-122"/>
              </a:rPr>
              <a:t>        </a:t>
            </a:r>
            <a:r>
              <a:rPr kumimoji="1" lang="en-US" altLang="zh-CN" sz="2600" b="1" dirty="0" err="1">
                <a:solidFill>
                  <a:srgbClr val="2B166E"/>
                </a:solidFill>
                <a:ea typeface="宋体" pitchFamily="2" charset="-122"/>
              </a:rPr>
              <a:t>put_fork</a:t>
            </a:r>
            <a:r>
              <a:rPr kumimoji="1" lang="en-US" altLang="zh-CN" sz="2600" b="1" dirty="0">
                <a:solidFill>
                  <a:srgbClr val="2B166E"/>
                </a:solidFill>
                <a:ea typeface="宋体" pitchFamily="2" charset="-122"/>
              </a:rPr>
              <a:t>(</a:t>
            </a:r>
            <a:r>
              <a:rPr kumimoji="1" lang="en-US" altLang="zh-CN" sz="2600" b="1" dirty="0" err="1">
                <a:solidFill>
                  <a:srgbClr val="2B166E"/>
                </a:solidFill>
                <a:ea typeface="宋体" pitchFamily="2" charset="-122"/>
              </a:rPr>
              <a:t>i</a:t>
            </a:r>
            <a:r>
              <a:rPr kumimoji="1" lang="en-US" altLang="zh-CN" sz="2600" b="1" dirty="0">
                <a:solidFill>
                  <a:srgbClr val="2B166E"/>
                </a:solidFill>
                <a:ea typeface="宋体" pitchFamily="2" charset="-122"/>
              </a:rPr>
              <a:t>);			// </a:t>
            </a:r>
            <a:r>
              <a:rPr kumimoji="1" lang="zh-CN" altLang="en-US" sz="2600" b="1" dirty="0">
                <a:solidFill>
                  <a:srgbClr val="2B166E"/>
                </a:solidFill>
                <a:ea typeface="宋体" pitchFamily="2" charset="-122"/>
              </a:rPr>
              <a:t>放下左边的叉子</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err="1">
                <a:solidFill>
                  <a:srgbClr val="2B166E"/>
                </a:solidFill>
                <a:ea typeface="宋体" pitchFamily="2" charset="-122"/>
              </a:rPr>
              <a:t>put_fork</a:t>
            </a:r>
            <a:r>
              <a:rPr kumimoji="1" lang="en-US" altLang="zh-CN" sz="2600" b="1" dirty="0">
                <a:solidFill>
                  <a:srgbClr val="2B166E"/>
                </a:solidFill>
                <a:ea typeface="宋体" pitchFamily="2" charset="-122"/>
              </a:rPr>
              <a:t>((</a:t>
            </a:r>
            <a:r>
              <a:rPr kumimoji="1" lang="en-US" altLang="zh-CN" sz="2600" b="1" dirty="0" err="1">
                <a:solidFill>
                  <a:srgbClr val="2B166E"/>
                </a:solidFill>
                <a:ea typeface="宋体" pitchFamily="2" charset="-122"/>
              </a:rPr>
              <a:t>i</a:t>
            </a:r>
            <a:r>
              <a:rPr kumimoji="1" lang="en-US" altLang="zh-CN" sz="2600" b="1" dirty="0">
                <a:solidFill>
                  <a:srgbClr val="2B166E"/>
                </a:solidFill>
                <a:ea typeface="宋体" pitchFamily="2" charset="-122"/>
              </a:rPr>
              <a:t> + 1) % N);	// </a:t>
            </a:r>
            <a:r>
              <a:rPr kumimoji="1" lang="zh-CN" altLang="en-US" sz="2600" b="1" dirty="0">
                <a:solidFill>
                  <a:srgbClr val="2B166E"/>
                </a:solidFill>
                <a:ea typeface="宋体" pitchFamily="2" charset="-122"/>
              </a:rPr>
              <a:t>放下右边的叉子</a:t>
            </a:r>
            <a:br>
              <a:rPr kumimoji="1" lang="zh-CN" altLang="en-US" sz="2600" b="1" dirty="0">
                <a:solidFill>
                  <a:srgbClr val="2B166E"/>
                </a:solidFill>
                <a:ea typeface="宋体" pitchFamily="2" charset="-122"/>
              </a:rPr>
            </a:br>
            <a:r>
              <a:rPr kumimoji="1" lang="zh-CN" altLang="en-US" sz="2600" b="1" dirty="0">
                <a:solidFill>
                  <a:srgbClr val="2B166E"/>
                </a:solidFill>
                <a:ea typeface="宋体" pitchFamily="2" charset="-122"/>
              </a:rPr>
              <a:t>    </a:t>
            </a:r>
            <a:r>
              <a:rPr kumimoji="1" lang="en-US" altLang="zh-CN" sz="2600" b="1" dirty="0">
                <a:solidFill>
                  <a:srgbClr val="2B166E"/>
                </a:solidFill>
                <a:ea typeface="宋体" pitchFamily="2" charset="-122"/>
              </a:rPr>
              <a:t>}</a:t>
            </a:r>
          </a:p>
          <a:p>
            <a:r>
              <a:rPr kumimoji="1" lang="en-US" altLang="zh-CN" sz="2600" b="1" dirty="0">
                <a:solidFill>
                  <a:srgbClr val="2B166E"/>
                </a:solidFill>
                <a:ea typeface="宋体" pitchFamily="2" charset="-122"/>
              </a:rPr>
              <a:t>}</a:t>
            </a:r>
          </a:p>
        </p:txBody>
      </p:sp>
      <p:sp>
        <p:nvSpPr>
          <p:cNvPr id="228358" name="Text Box 6"/>
          <p:cNvSpPr txBox="1">
            <a:spLocks noChangeArrowheads="1"/>
          </p:cNvSpPr>
          <p:nvPr/>
        </p:nvSpPr>
        <p:spPr bwMode="auto">
          <a:xfrm>
            <a:off x="1901139" y="184709"/>
            <a:ext cx="377539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FFFF66"/>
                </a:solidFill>
                <a:latin typeface="Microsoft YaHei" charset="-122"/>
                <a:ea typeface="Microsoft YaHei" charset="-122"/>
                <a:cs typeface="Microsoft YaHei" charset="-122"/>
              </a:rPr>
              <a:t>不正确，可能导致死锁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8"/>
                                        </p:tgtEl>
                                        <p:attrNameLst>
                                          <p:attrName>style.visibility</p:attrName>
                                        </p:attrNameLst>
                                      </p:cBhvr>
                                      <p:to>
                                        <p:strVal val="visible"/>
                                      </p:to>
                                    </p:set>
                                    <p:anim calcmode="lin" valueType="num">
                                      <p:cBhvr additive="base">
                                        <p:cTn id="7" dur="500" fill="hold"/>
                                        <p:tgtEl>
                                          <p:spTgt spid="228358"/>
                                        </p:tgtEl>
                                        <p:attrNameLst>
                                          <p:attrName>ppt_x</p:attrName>
                                        </p:attrNameLst>
                                      </p:cBhvr>
                                      <p:tavLst>
                                        <p:tav tm="0">
                                          <p:val>
                                            <p:strVal val="#ppt_x"/>
                                          </p:val>
                                        </p:tav>
                                        <p:tav tm="100000">
                                          <p:val>
                                            <p:strVal val="#ppt_x"/>
                                          </p:val>
                                        </p:tav>
                                      </p:tavLst>
                                    </p:anim>
                                    <p:anim calcmode="lin" valueType="num">
                                      <p:cBhvr additive="base">
                                        <p:cTn id="8"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8"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A8278BDE-A086-4074-93EB-8CA7BE71B252}" type="slidenum">
              <a:rPr lang="en-US" altLang="ko-KR"/>
              <a:pPr>
                <a:defRPr/>
              </a:pPr>
              <a:t>115</a:t>
            </a:fld>
            <a:endParaRPr lang="en-US" altLang="ko-KR"/>
          </a:p>
        </p:txBody>
      </p:sp>
      <p:sp>
        <p:nvSpPr>
          <p:cNvPr id="117764" name="Text Box 5"/>
          <p:cNvSpPr txBox="1">
            <a:spLocks noChangeArrowheads="1"/>
          </p:cNvSpPr>
          <p:nvPr/>
        </p:nvSpPr>
        <p:spPr bwMode="auto">
          <a:xfrm>
            <a:off x="703263" y="333375"/>
            <a:ext cx="1173162" cy="523220"/>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D60093"/>
                </a:solidFill>
                <a:latin typeface="Microsoft YaHei" charset="-122"/>
                <a:ea typeface="Microsoft YaHei" charset="-122"/>
                <a:cs typeface="Microsoft YaHei" charset="-122"/>
              </a:rPr>
              <a:t>方案</a:t>
            </a:r>
            <a:r>
              <a:rPr kumimoji="1" lang="en-US" altLang="zh-CN" sz="2800" b="1">
                <a:solidFill>
                  <a:srgbClr val="D60093"/>
                </a:solidFill>
                <a:latin typeface="Microsoft YaHei" charset="-122"/>
                <a:ea typeface="Microsoft YaHei" charset="-122"/>
                <a:cs typeface="Microsoft YaHei" charset="-122"/>
              </a:rPr>
              <a:t>2</a:t>
            </a:r>
          </a:p>
        </p:txBody>
      </p:sp>
      <p:sp>
        <p:nvSpPr>
          <p:cNvPr id="117765" name="Text Box 6"/>
          <p:cNvSpPr txBox="1">
            <a:spLocks noChangeArrowheads="1"/>
          </p:cNvSpPr>
          <p:nvPr/>
        </p:nvSpPr>
        <p:spPr bwMode="auto">
          <a:xfrm>
            <a:off x="712788" y="1071563"/>
            <a:ext cx="7812087" cy="5262980"/>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0000FF"/>
                </a:solidFill>
                <a:ea typeface="宋体" pitchFamily="2" charset="-122"/>
              </a:rPr>
              <a:t>while(1)</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去拿两把叉子</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       </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a:t>
            </a:r>
            <a:r>
              <a:rPr kumimoji="1" lang="en-US" altLang="zh-CN" sz="2800" b="1" dirty="0" err="1">
                <a:solidFill>
                  <a:srgbClr val="2B166E"/>
                </a:solidFill>
                <a:ea typeface="宋体" pitchFamily="2" charset="-122"/>
              </a:rPr>
              <a:t>take_fork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去拿左边的叉子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if(fork((i+1)%N)) {		// </a:t>
            </a:r>
            <a:r>
              <a:rPr kumimoji="1" lang="zh-CN" altLang="en-US" sz="2800" b="1" dirty="0">
                <a:solidFill>
                  <a:srgbClr val="2B166E"/>
                </a:solidFill>
                <a:ea typeface="宋体" pitchFamily="2" charset="-122"/>
              </a:rPr>
              <a:t>右边叉子还在吗</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2B166E"/>
                </a:solidFill>
                <a:ea typeface="宋体" pitchFamily="2" charset="-122"/>
              </a:rPr>
              <a:t>take_fork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+ 1) % N);// </a:t>
            </a:r>
            <a:r>
              <a:rPr kumimoji="1" lang="zh-CN" altLang="en-US" sz="2800" b="1" dirty="0">
                <a:solidFill>
                  <a:srgbClr val="2B166E"/>
                </a:solidFill>
                <a:ea typeface="宋体" pitchFamily="2" charset="-122"/>
              </a:rPr>
              <a:t>去拿右边的叉子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break;			// </a:t>
            </a:r>
            <a:r>
              <a:rPr kumimoji="1" lang="zh-CN" altLang="en-US" sz="2800" b="1" dirty="0">
                <a:solidFill>
                  <a:srgbClr val="2B166E"/>
                </a:solidFill>
                <a:ea typeface="宋体" pitchFamily="2" charset="-122"/>
              </a:rPr>
              <a:t>两把叉子均到手</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else {				// </a:t>
            </a:r>
            <a:r>
              <a:rPr kumimoji="1" lang="zh-CN" altLang="en-US" sz="2800" b="1" dirty="0">
                <a:solidFill>
                  <a:srgbClr val="2B166E"/>
                </a:solidFill>
                <a:ea typeface="宋体" pitchFamily="2" charset="-122"/>
              </a:rPr>
              <a:t>右边叉子已不在</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2B166E"/>
                </a:solidFill>
                <a:ea typeface="宋体" pitchFamily="2" charset="-122"/>
              </a:rPr>
              <a:t>put_fork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放下左边的叉子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0000FF"/>
                </a:solidFill>
                <a:ea typeface="宋体" pitchFamily="2" charset="-122"/>
              </a:rPr>
              <a:t>wait_some_time</a:t>
            </a:r>
            <a:r>
              <a:rPr kumimoji="1" lang="en-US" altLang="zh-CN" sz="2800" b="1" dirty="0">
                <a:solidFill>
                  <a:srgbClr val="0000FF"/>
                </a:solidFill>
                <a:ea typeface="宋体" pitchFamily="2" charset="-122"/>
              </a:rPr>
              <a:t>( );</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等待一会儿</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a:t>
            </a:r>
          </a:p>
        </p:txBody>
      </p:sp>
      <p:sp>
        <p:nvSpPr>
          <p:cNvPr id="229383" name="Text Box 7"/>
          <p:cNvSpPr txBox="1">
            <a:spLocks noChangeArrowheads="1"/>
          </p:cNvSpPr>
          <p:nvPr/>
        </p:nvSpPr>
        <p:spPr bwMode="auto">
          <a:xfrm>
            <a:off x="1876425" y="324752"/>
            <a:ext cx="66135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chemeClr val="bg1"/>
                </a:solidFill>
                <a:latin typeface="Microsoft YaHei" charset="-122"/>
                <a:ea typeface="Microsoft YaHei" charset="-122"/>
                <a:cs typeface="Microsoft YaHei" charset="-122"/>
              </a:rPr>
              <a:t>对拿叉子的过程进行了改进</a:t>
            </a:r>
            <a:r>
              <a:rPr kumimoji="1" lang="zh-CN" altLang="en-US" sz="2800" b="1" dirty="0">
                <a:solidFill>
                  <a:srgbClr val="FFFF66"/>
                </a:solidFill>
                <a:latin typeface="Microsoft YaHei" charset="-122"/>
                <a:ea typeface="Microsoft YaHei" charset="-122"/>
                <a:cs typeface="Microsoft YaHei" charset="-122"/>
              </a:rPr>
              <a:t>，但仍不正确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83"/>
                                        </p:tgtEl>
                                        <p:attrNameLst>
                                          <p:attrName>style.visibility</p:attrName>
                                        </p:attrNameLst>
                                      </p:cBhvr>
                                      <p:to>
                                        <p:strVal val="visible"/>
                                      </p:to>
                                    </p:set>
                                    <p:anim calcmode="lin" valueType="num">
                                      <p:cBhvr additive="base">
                                        <p:cTn id="7" dur="500" fill="hold"/>
                                        <p:tgtEl>
                                          <p:spTgt spid="229383"/>
                                        </p:tgtEl>
                                        <p:attrNameLst>
                                          <p:attrName>ppt_x</p:attrName>
                                        </p:attrNameLst>
                                      </p:cBhvr>
                                      <p:tavLst>
                                        <p:tav tm="0">
                                          <p:val>
                                            <p:strVal val="#ppt_x"/>
                                          </p:val>
                                        </p:tav>
                                        <p:tav tm="100000">
                                          <p:val>
                                            <p:strVal val="#ppt_x"/>
                                          </p:val>
                                        </p:tav>
                                      </p:tavLst>
                                    </p:anim>
                                    <p:anim calcmode="lin" valueType="num">
                                      <p:cBhvr additive="base">
                                        <p:cTn id="8" dur="500" fill="hold"/>
                                        <p:tgtEl>
                                          <p:spTgt spid="229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3"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3FF8F7D7-02F8-44F2-8213-06D690AD3FE4}" type="slidenum">
              <a:rPr lang="en-US" altLang="ko-KR"/>
              <a:pPr>
                <a:defRPr/>
              </a:pPr>
              <a:t>116</a:t>
            </a:fld>
            <a:endParaRPr lang="en-US" altLang="ko-KR"/>
          </a:p>
        </p:txBody>
      </p:sp>
      <p:sp>
        <p:nvSpPr>
          <p:cNvPr id="118788" name="Text Box 5"/>
          <p:cNvSpPr txBox="1">
            <a:spLocks noChangeArrowheads="1"/>
          </p:cNvSpPr>
          <p:nvPr/>
        </p:nvSpPr>
        <p:spPr bwMode="auto">
          <a:xfrm>
            <a:off x="703263" y="320675"/>
            <a:ext cx="1173162" cy="519113"/>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D60093"/>
                </a:solidFill>
                <a:latin typeface="Microsoft YaHei" charset="-122"/>
                <a:ea typeface="Microsoft YaHei" charset="-122"/>
                <a:cs typeface="Microsoft YaHei" charset="-122"/>
              </a:rPr>
              <a:t>方案</a:t>
            </a:r>
            <a:r>
              <a:rPr kumimoji="1" lang="en-US" altLang="zh-CN" sz="2800" b="1">
                <a:solidFill>
                  <a:srgbClr val="D60093"/>
                </a:solidFill>
                <a:latin typeface="Microsoft YaHei" charset="-122"/>
                <a:ea typeface="Microsoft YaHei" charset="-122"/>
                <a:cs typeface="Microsoft YaHei" charset="-122"/>
              </a:rPr>
              <a:t>3</a:t>
            </a:r>
          </a:p>
        </p:txBody>
      </p:sp>
      <p:sp>
        <p:nvSpPr>
          <p:cNvPr id="118789" name="Text Box 6"/>
          <p:cNvSpPr txBox="1">
            <a:spLocks noChangeArrowheads="1"/>
          </p:cNvSpPr>
          <p:nvPr/>
        </p:nvSpPr>
        <p:spPr bwMode="auto">
          <a:xfrm>
            <a:off x="712788" y="1058863"/>
            <a:ext cx="7812087" cy="5262979"/>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2B166E"/>
                </a:solidFill>
                <a:ea typeface="宋体" pitchFamily="2" charset="-122"/>
              </a:rPr>
              <a:t>while(1)				// </a:t>
            </a:r>
            <a:r>
              <a:rPr kumimoji="1" lang="zh-CN" altLang="en-US" sz="2800" b="1" dirty="0">
                <a:solidFill>
                  <a:srgbClr val="2B166E"/>
                </a:solidFill>
                <a:ea typeface="宋体" pitchFamily="2" charset="-122"/>
              </a:rPr>
              <a:t>去拿两把叉子</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       </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a:t>
            </a:r>
            <a:r>
              <a:rPr kumimoji="1" lang="en-US" altLang="zh-CN" sz="2800" b="1" dirty="0" err="1">
                <a:solidFill>
                  <a:srgbClr val="2B166E"/>
                </a:solidFill>
                <a:ea typeface="宋体" pitchFamily="2" charset="-122"/>
              </a:rPr>
              <a:t>take_fork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去拿左边的叉子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if(fork((i+1)%N)) {		// </a:t>
            </a:r>
            <a:r>
              <a:rPr kumimoji="1" lang="zh-CN" altLang="en-US" sz="2800" b="1" dirty="0">
                <a:solidFill>
                  <a:srgbClr val="2B166E"/>
                </a:solidFill>
                <a:ea typeface="宋体" pitchFamily="2" charset="-122"/>
              </a:rPr>
              <a:t>右边叉子还在吗</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2B166E"/>
                </a:solidFill>
                <a:ea typeface="宋体" pitchFamily="2" charset="-122"/>
              </a:rPr>
              <a:t>take_fork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+ 1) % N);// </a:t>
            </a:r>
            <a:r>
              <a:rPr kumimoji="1" lang="zh-CN" altLang="en-US" sz="2800" b="1" dirty="0">
                <a:solidFill>
                  <a:srgbClr val="2B166E"/>
                </a:solidFill>
                <a:ea typeface="宋体" pitchFamily="2" charset="-122"/>
              </a:rPr>
              <a:t>去拿右边的叉子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break;			// </a:t>
            </a:r>
            <a:r>
              <a:rPr kumimoji="1" lang="zh-CN" altLang="en-US" sz="2800" b="1" dirty="0">
                <a:solidFill>
                  <a:srgbClr val="2B166E"/>
                </a:solidFill>
                <a:ea typeface="宋体" pitchFamily="2" charset="-122"/>
              </a:rPr>
              <a:t>两把叉子均到手</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else {				// </a:t>
            </a:r>
            <a:r>
              <a:rPr kumimoji="1" lang="zh-CN" altLang="en-US" sz="2800" b="1" dirty="0">
                <a:solidFill>
                  <a:srgbClr val="2B166E"/>
                </a:solidFill>
                <a:ea typeface="宋体" pitchFamily="2" charset="-122"/>
              </a:rPr>
              <a:t>右边叉子已不在</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2B166E"/>
                </a:solidFill>
                <a:ea typeface="宋体" pitchFamily="2" charset="-122"/>
              </a:rPr>
              <a:t>put_fork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放下左边的叉子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0000FF"/>
                </a:solidFill>
                <a:ea typeface="宋体" pitchFamily="2" charset="-122"/>
              </a:rPr>
              <a:t>wait_random_time</a:t>
            </a:r>
            <a:r>
              <a:rPr kumimoji="1" lang="en-US" altLang="zh-CN" sz="2800" b="1" dirty="0">
                <a:solidFill>
                  <a:srgbClr val="0000FF"/>
                </a:solidFill>
                <a:ea typeface="宋体" pitchFamily="2" charset="-122"/>
              </a:rPr>
              <a:t>( );	// </a:t>
            </a:r>
            <a:r>
              <a:rPr kumimoji="1" lang="zh-CN" altLang="en-US" sz="2800" b="1" dirty="0">
                <a:solidFill>
                  <a:srgbClr val="0000FF"/>
                </a:solidFill>
                <a:ea typeface="宋体" pitchFamily="2" charset="-122"/>
              </a:rPr>
              <a:t>等待随机长时间</a:t>
            </a:r>
            <a:br>
              <a:rPr kumimoji="1" lang="zh-CN" altLang="en-US" sz="2800" b="1" dirty="0">
                <a:solidFill>
                  <a:srgbClr val="0000FF"/>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a:t>
            </a:r>
          </a:p>
        </p:txBody>
      </p:sp>
      <p:sp>
        <p:nvSpPr>
          <p:cNvPr id="118790" name="Text Box 7"/>
          <p:cNvSpPr txBox="1">
            <a:spLocks noChangeArrowheads="1"/>
          </p:cNvSpPr>
          <p:nvPr/>
        </p:nvSpPr>
        <p:spPr bwMode="auto">
          <a:xfrm>
            <a:off x="1901139" y="324409"/>
            <a:ext cx="66135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chemeClr val="bg1"/>
                </a:solidFill>
                <a:latin typeface="Microsoft YaHei" charset="-122"/>
                <a:ea typeface="Microsoft YaHei" charset="-122"/>
                <a:cs typeface="Microsoft YaHei" charset="-122"/>
              </a:rPr>
              <a:t>等待时间随机变化。</a:t>
            </a:r>
            <a:r>
              <a:rPr kumimoji="1" lang="zh-CN" altLang="en-US" sz="2800" b="1" dirty="0">
                <a:solidFill>
                  <a:srgbClr val="FFFF66"/>
                </a:solidFill>
                <a:latin typeface="Microsoft YaHei" charset="-122"/>
                <a:ea typeface="Microsoft YaHei" charset="-122"/>
                <a:cs typeface="Microsoft YaHei" charset="-122"/>
              </a:rPr>
              <a:t>可行，但非万全之策</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2EE512F1-A205-42D3-BE7C-4F98F2FFA283}" type="slidenum">
              <a:rPr lang="en-US" altLang="ko-KR"/>
              <a:pPr>
                <a:defRPr/>
              </a:pPr>
              <a:t>117</a:t>
            </a:fld>
            <a:endParaRPr lang="en-US" altLang="ko-KR"/>
          </a:p>
        </p:txBody>
      </p:sp>
      <p:sp>
        <p:nvSpPr>
          <p:cNvPr id="119812" name="Text Box 5"/>
          <p:cNvSpPr txBox="1">
            <a:spLocks noChangeArrowheads="1"/>
          </p:cNvSpPr>
          <p:nvPr/>
        </p:nvSpPr>
        <p:spPr bwMode="auto">
          <a:xfrm>
            <a:off x="703264" y="209550"/>
            <a:ext cx="1173162" cy="523220"/>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kumimoji="1" lang="zh-CN" altLang="en-US" sz="2800" b="1">
                <a:solidFill>
                  <a:srgbClr val="D60093"/>
                </a:solidFill>
                <a:latin typeface="Microsoft YaHei" charset="-122"/>
                <a:ea typeface="Microsoft YaHei" charset="-122"/>
                <a:cs typeface="Microsoft YaHei" charset="-122"/>
              </a:rPr>
              <a:t>方案</a:t>
            </a:r>
            <a:r>
              <a:rPr kumimoji="1" lang="en-US" altLang="zh-CN" sz="2800" b="1" dirty="0">
                <a:solidFill>
                  <a:srgbClr val="D60093"/>
                </a:solidFill>
                <a:latin typeface="Microsoft YaHei" charset="-122"/>
                <a:ea typeface="Microsoft YaHei" charset="-122"/>
                <a:cs typeface="Microsoft YaHei" charset="-122"/>
              </a:rPr>
              <a:t>4</a:t>
            </a:r>
          </a:p>
        </p:txBody>
      </p:sp>
      <p:sp>
        <p:nvSpPr>
          <p:cNvPr id="119813" name="Text Box 6"/>
          <p:cNvSpPr txBox="1">
            <a:spLocks noChangeArrowheads="1"/>
          </p:cNvSpPr>
          <p:nvPr/>
        </p:nvSpPr>
        <p:spPr bwMode="auto">
          <a:xfrm>
            <a:off x="712788" y="847725"/>
            <a:ext cx="7812087" cy="5693866"/>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Aft>
                <a:spcPct val="40000"/>
              </a:spcAft>
            </a:pPr>
            <a:r>
              <a:rPr kumimoji="1" lang="en-US" altLang="zh-CN" sz="2800" b="1" dirty="0">
                <a:solidFill>
                  <a:srgbClr val="0000FF"/>
                </a:solidFill>
                <a:ea typeface="宋体" pitchFamily="2" charset="-122"/>
              </a:rPr>
              <a:t>semaphore   </a:t>
            </a:r>
            <a:r>
              <a:rPr kumimoji="1" lang="en-US" altLang="zh-CN" sz="2800" b="1" dirty="0" err="1">
                <a:solidFill>
                  <a:srgbClr val="0000FF"/>
                </a:solidFill>
                <a:ea typeface="宋体" pitchFamily="2" charset="-122"/>
              </a:rPr>
              <a:t>mutex</a:t>
            </a:r>
            <a:r>
              <a:rPr kumimoji="1" lang="en-US" altLang="zh-CN" sz="2800" b="1" dirty="0">
                <a:solidFill>
                  <a:srgbClr val="0000FF"/>
                </a:solidFill>
                <a:ea typeface="宋体" pitchFamily="2" charset="-122"/>
              </a:rPr>
              <a:t>;	// </a:t>
            </a:r>
            <a:r>
              <a:rPr kumimoji="1" lang="zh-CN" altLang="en-US" sz="2800" b="1" dirty="0">
                <a:solidFill>
                  <a:srgbClr val="0000FF"/>
                </a:solidFill>
                <a:ea typeface="宋体" pitchFamily="2" charset="-122"/>
              </a:rPr>
              <a:t>互斥信号量，初值</a:t>
            </a:r>
            <a:r>
              <a:rPr kumimoji="1" lang="en-US" altLang="zh-CN" sz="2800" b="1" dirty="0">
                <a:solidFill>
                  <a:srgbClr val="0000FF"/>
                </a:solidFill>
                <a:ea typeface="宋体" pitchFamily="2" charset="-122"/>
              </a:rPr>
              <a:t>1</a:t>
            </a:r>
            <a:br>
              <a:rPr kumimoji="1" lang="en-US" altLang="zh-CN" sz="2800" b="1" dirty="0">
                <a:solidFill>
                  <a:srgbClr val="0000FF"/>
                </a:solidFill>
                <a:ea typeface="宋体" pitchFamily="2" charset="-122"/>
              </a:rPr>
            </a:br>
            <a:r>
              <a:rPr kumimoji="1" lang="en-US" altLang="zh-CN" sz="2800" b="1" dirty="0">
                <a:solidFill>
                  <a:srgbClr val="2B166E"/>
                </a:solidFill>
                <a:ea typeface="宋体" pitchFamily="2" charset="-122"/>
              </a:rPr>
              <a:t>void philosopher(</a:t>
            </a:r>
            <a:r>
              <a:rPr kumimoji="1" lang="en-US" altLang="zh-CN" sz="2800" b="1" dirty="0" err="1">
                <a:solidFill>
                  <a:srgbClr val="2B166E"/>
                </a:solidFill>
                <a:ea typeface="宋体" pitchFamily="2" charset="-122"/>
              </a:rPr>
              <a:t>int</a:t>
            </a:r>
            <a:r>
              <a:rPr kumimoji="1" lang="en-US" altLang="zh-CN" sz="2800" b="1" dirty="0">
                <a:solidFill>
                  <a:srgbClr val="2B166E"/>
                </a:solidFill>
                <a:ea typeface="宋体" pitchFamily="2" charset="-122"/>
              </a:rPr>
              <a:t> </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哲学家编号</a:t>
            </a:r>
            <a:r>
              <a:rPr kumimoji="1" lang="en-US" altLang="zh-CN" sz="2800" b="1" dirty="0" err="1">
                <a:solidFill>
                  <a:srgbClr val="2B166E"/>
                </a:solidFill>
                <a:ea typeface="宋体" pitchFamily="2" charset="-122"/>
              </a:rPr>
              <a:t>i</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0-4	</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while(TRUE){</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think( );			// </a:t>
            </a:r>
            <a:r>
              <a:rPr kumimoji="1" lang="zh-CN" altLang="en-US" sz="2800" b="1" dirty="0">
                <a:solidFill>
                  <a:srgbClr val="2B166E"/>
                </a:solidFill>
                <a:ea typeface="宋体" pitchFamily="2" charset="-122"/>
              </a:rPr>
              <a:t>哲学家在思考</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0000FF"/>
                </a:solidFill>
                <a:ea typeface="宋体" pitchFamily="2" charset="-122"/>
              </a:rPr>
              <a:t>P(</a:t>
            </a:r>
            <a:r>
              <a:rPr kumimoji="1" lang="en-US" altLang="zh-CN" sz="2800" b="1" dirty="0" err="1">
                <a:solidFill>
                  <a:srgbClr val="0000FF"/>
                </a:solidFill>
                <a:ea typeface="宋体" pitchFamily="2" charset="-122"/>
              </a:rPr>
              <a:t>mutex</a:t>
            </a:r>
            <a:r>
              <a:rPr kumimoji="1" lang="en-US" altLang="zh-CN" sz="2800" b="1" dirty="0">
                <a:solidFill>
                  <a:srgbClr val="0000FF"/>
                </a:solidFill>
                <a:ea typeface="宋体" pitchFamily="2" charset="-122"/>
              </a:rPr>
              <a:t>);			// </a:t>
            </a:r>
            <a:r>
              <a:rPr kumimoji="1" lang="zh-CN" altLang="en-US" sz="2800" b="1" dirty="0">
                <a:solidFill>
                  <a:srgbClr val="0000FF"/>
                </a:solidFill>
                <a:ea typeface="宋体" pitchFamily="2" charset="-122"/>
              </a:rPr>
              <a:t>进入临界区</a:t>
            </a:r>
            <a:br>
              <a:rPr kumimoji="1" lang="zh-CN" altLang="en-US" sz="2800" b="1" dirty="0">
                <a:solidFill>
                  <a:srgbClr val="0000FF"/>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2B166E"/>
                </a:solidFill>
                <a:ea typeface="宋体" pitchFamily="2" charset="-122"/>
              </a:rPr>
              <a:t>take_fork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去拿左边的叉子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2B166E"/>
                </a:solidFill>
                <a:ea typeface="宋体" pitchFamily="2" charset="-122"/>
              </a:rPr>
              <a:t>take_fork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+ 1) % N);	// </a:t>
            </a:r>
            <a:r>
              <a:rPr kumimoji="1" lang="zh-CN" altLang="en-US" sz="2800" b="1" dirty="0">
                <a:solidFill>
                  <a:srgbClr val="2B166E"/>
                </a:solidFill>
                <a:ea typeface="宋体" pitchFamily="2" charset="-122"/>
              </a:rPr>
              <a:t>去拿右边的叉子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eat( );				// </a:t>
            </a:r>
            <a:r>
              <a:rPr kumimoji="1" lang="zh-CN" altLang="en-US" sz="2800" b="1" dirty="0">
                <a:solidFill>
                  <a:srgbClr val="2B166E"/>
                </a:solidFill>
                <a:ea typeface="宋体" pitchFamily="2" charset="-122"/>
              </a:rPr>
              <a:t>吃面条中</a:t>
            </a:r>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a:t>
            </a:r>
            <a:r>
              <a:rPr kumimoji="1" lang="en-US" altLang="zh-CN" sz="2800" b="1" dirty="0" err="1">
                <a:solidFill>
                  <a:srgbClr val="2B166E"/>
                </a:solidFill>
                <a:ea typeface="宋体" pitchFamily="2" charset="-122"/>
              </a:rPr>
              <a:t>put_fork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放下左边的叉子</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en-US" altLang="zh-CN" sz="2800" b="1" dirty="0" err="1">
                <a:solidFill>
                  <a:srgbClr val="2B166E"/>
                </a:solidFill>
                <a:ea typeface="宋体" pitchFamily="2" charset="-122"/>
              </a:rPr>
              <a:t>put_fork</a:t>
            </a:r>
            <a:r>
              <a:rPr kumimoji="1" lang="en-US" altLang="zh-CN" sz="2800" b="1" dirty="0">
                <a:solidFill>
                  <a:srgbClr val="2B166E"/>
                </a:solidFill>
                <a:ea typeface="宋体" pitchFamily="2" charset="-122"/>
              </a:rPr>
              <a:t>((</a:t>
            </a:r>
            <a:r>
              <a:rPr kumimoji="1" lang="en-US" altLang="zh-CN" sz="2800" b="1" dirty="0" err="1">
                <a:solidFill>
                  <a:srgbClr val="2B166E"/>
                </a:solidFill>
                <a:ea typeface="宋体" pitchFamily="2" charset="-122"/>
              </a:rPr>
              <a:t>i</a:t>
            </a:r>
            <a:r>
              <a:rPr kumimoji="1" lang="en-US" altLang="zh-CN" sz="2800" b="1" dirty="0">
                <a:solidFill>
                  <a:srgbClr val="2B166E"/>
                </a:solidFill>
                <a:ea typeface="宋体" pitchFamily="2" charset="-122"/>
              </a:rPr>
              <a:t> + 1) % N);	// </a:t>
            </a:r>
            <a:r>
              <a:rPr kumimoji="1" lang="zh-CN" altLang="en-US" sz="2800" b="1" dirty="0">
                <a:solidFill>
                  <a:srgbClr val="2B166E"/>
                </a:solidFill>
                <a:ea typeface="宋体" pitchFamily="2" charset="-122"/>
              </a:rPr>
              <a:t>放下右边的叉子</a:t>
            </a:r>
            <a:br>
              <a:rPr kumimoji="1" lang="zh-CN" altLang="en-US" sz="2800" b="1" dirty="0">
                <a:solidFill>
                  <a:srgbClr val="2B166E"/>
                </a:solidFill>
                <a:ea typeface="宋体" pitchFamily="2" charset="-122"/>
              </a:rPr>
            </a:br>
            <a:r>
              <a:rPr kumimoji="1" lang="zh-CN" altLang="en-US" sz="2800" b="1" dirty="0">
                <a:solidFill>
                  <a:srgbClr val="0000FF"/>
                </a:solidFill>
                <a:ea typeface="宋体" pitchFamily="2" charset="-122"/>
              </a:rPr>
              <a:t>        </a:t>
            </a:r>
            <a:r>
              <a:rPr kumimoji="1" lang="en-US" altLang="zh-CN" sz="2800" b="1" dirty="0">
                <a:solidFill>
                  <a:srgbClr val="0000FF"/>
                </a:solidFill>
                <a:ea typeface="宋体" pitchFamily="2" charset="-122"/>
              </a:rPr>
              <a:t>V(</a:t>
            </a:r>
            <a:r>
              <a:rPr kumimoji="1" lang="en-US" altLang="zh-CN" sz="2800" b="1" dirty="0" err="1">
                <a:solidFill>
                  <a:srgbClr val="0000FF"/>
                </a:solidFill>
                <a:ea typeface="宋体" pitchFamily="2" charset="-122"/>
              </a:rPr>
              <a:t>mutex</a:t>
            </a:r>
            <a:r>
              <a:rPr kumimoji="1" lang="en-US" altLang="zh-CN" sz="2800" b="1" dirty="0">
                <a:solidFill>
                  <a:srgbClr val="0000FF"/>
                </a:solidFill>
                <a:ea typeface="宋体" pitchFamily="2" charset="-122"/>
              </a:rPr>
              <a:t>);			// </a:t>
            </a:r>
            <a:r>
              <a:rPr kumimoji="1" lang="zh-CN" altLang="en-US" sz="2800" b="1" dirty="0">
                <a:solidFill>
                  <a:srgbClr val="0000FF"/>
                </a:solidFill>
                <a:ea typeface="宋体" pitchFamily="2" charset="-122"/>
              </a:rPr>
              <a:t>退出临界区</a:t>
            </a:r>
            <a:br>
              <a:rPr kumimoji="1" lang="zh-CN" altLang="en-US" sz="2800" b="1" dirty="0">
                <a:solidFill>
                  <a:srgbClr val="0000FF"/>
                </a:solidFill>
                <a:ea typeface="宋体" pitchFamily="2" charset="-122"/>
              </a:rPr>
            </a:br>
            <a:r>
              <a:rPr kumimoji="1" lang="en-US" altLang="zh-CN" sz="2800" b="1" dirty="0">
                <a:solidFill>
                  <a:srgbClr val="2B166E"/>
                </a:solidFill>
                <a:ea typeface="宋体" pitchFamily="2" charset="-122"/>
              </a:rPr>
              <a:t>}}</a:t>
            </a:r>
          </a:p>
        </p:txBody>
      </p:sp>
      <p:sp>
        <p:nvSpPr>
          <p:cNvPr id="231431" name="Text Box 7"/>
          <p:cNvSpPr txBox="1">
            <a:spLocks noChangeArrowheads="1"/>
          </p:cNvSpPr>
          <p:nvPr/>
        </p:nvSpPr>
        <p:spPr bwMode="auto">
          <a:xfrm>
            <a:off x="1888782" y="225641"/>
            <a:ext cx="66135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chemeClr val="bg1"/>
                </a:solidFill>
                <a:latin typeface="Microsoft YaHei" charset="-122"/>
                <a:ea typeface="Microsoft YaHei" charset="-122"/>
                <a:cs typeface="Microsoft YaHei" charset="-122"/>
              </a:rPr>
              <a:t>互斥访问。</a:t>
            </a:r>
            <a:r>
              <a:rPr kumimoji="1" lang="zh-CN" altLang="en-US" sz="2800" b="1" dirty="0">
                <a:solidFill>
                  <a:srgbClr val="FFFF66"/>
                </a:solidFill>
                <a:latin typeface="Microsoft YaHei" charset="-122"/>
                <a:ea typeface="Microsoft YaHei" charset="-122"/>
                <a:cs typeface="Microsoft YaHei" charset="-122"/>
              </a:rPr>
              <a:t>正确，但每次只允许一人进餐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431"/>
                                        </p:tgtEl>
                                        <p:attrNameLst>
                                          <p:attrName>style.visibility</p:attrName>
                                        </p:attrNameLst>
                                      </p:cBhvr>
                                      <p:to>
                                        <p:strVal val="visible"/>
                                      </p:to>
                                    </p:set>
                                    <p:anim calcmode="lin" valueType="num">
                                      <p:cBhvr additive="base">
                                        <p:cTn id="7" dur="500" fill="hold"/>
                                        <p:tgtEl>
                                          <p:spTgt spid="231431"/>
                                        </p:tgtEl>
                                        <p:attrNameLst>
                                          <p:attrName>ppt_x</p:attrName>
                                        </p:attrNameLst>
                                      </p:cBhvr>
                                      <p:tavLst>
                                        <p:tav tm="0">
                                          <p:val>
                                            <p:strVal val="#ppt_x"/>
                                          </p:val>
                                        </p:tav>
                                        <p:tav tm="100000">
                                          <p:val>
                                            <p:strVal val="#ppt_x"/>
                                          </p:val>
                                        </p:tav>
                                      </p:tavLst>
                                    </p:anim>
                                    <p:anim calcmode="lin" valueType="num">
                                      <p:cBhvr additive="base">
                                        <p:cTn id="8" dur="500" fill="hold"/>
                                        <p:tgtEl>
                                          <p:spTgt spid="231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1"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8AFDD9DD-387D-4152-AFCF-354F4A4179D3}" type="slidenum">
              <a:rPr lang="en-US" altLang="ko-KR"/>
              <a:pPr>
                <a:defRPr/>
              </a:pPr>
              <a:t>118</a:t>
            </a:fld>
            <a:endParaRPr lang="en-US" altLang="ko-KR"/>
          </a:p>
        </p:txBody>
      </p:sp>
      <p:sp>
        <p:nvSpPr>
          <p:cNvPr id="120836" name="Text Box 5"/>
          <p:cNvSpPr txBox="1">
            <a:spLocks noChangeArrowheads="1"/>
          </p:cNvSpPr>
          <p:nvPr/>
        </p:nvSpPr>
        <p:spPr bwMode="auto">
          <a:xfrm>
            <a:off x="940101" y="1818421"/>
            <a:ext cx="7338927" cy="348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spcAft>
                <a:spcPct val="20000"/>
              </a:spcAft>
            </a:pPr>
            <a:r>
              <a:rPr kumimoji="1" lang="zh-CN" altLang="en-US" sz="3200" b="1" dirty="0">
                <a:solidFill>
                  <a:srgbClr val="2B166E"/>
                </a:solidFill>
                <a:latin typeface="Microsoft YaHei" charset="-122"/>
                <a:ea typeface="Microsoft YaHei" charset="-122"/>
                <a:cs typeface="Microsoft YaHei" charset="-122"/>
              </a:rPr>
              <a:t>方案</a:t>
            </a:r>
            <a:r>
              <a:rPr kumimoji="1" lang="en-US" altLang="zh-CN" sz="3200" b="1" dirty="0">
                <a:solidFill>
                  <a:srgbClr val="2B166E"/>
                </a:solidFill>
                <a:latin typeface="Microsoft YaHei" charset="-122"/>
                <a:ea typeface="Microsoft YaHei" charset="-122"/>
                <a:cs typeface="Microsoft YaHei" charset="-122"/>
              </a:rPr>
              <a:t>4</a:t>
            </a:r>
            <a:r>
              <a:rPr kumimoji="1" lang="zh-CN" altLang="en-US" sz="3200" b="1" dirty="0">
                <a:solidFill>
                  <a:srgbClr val="2B166E"/>
                </a:solidFill>
                <a:latin typeface="Microsoft YaHei" charset="-122"/>
                <a:ea typeface="Microsoft YaHei" charset="-122"/>
                <a:cs typeface="Microsoft YaHei" charset="-122"/>
              </a:rPr>
              <a:t>的缺点</a:t>
            </a:r>
          </a:p>
          <a:p>
            <a:pPr algn="just">
              <a:lnSpc>
                <a:spcPct val="150000"/>
              </a:lnSpc>
              <a:spcBef>
                <a:spcPct val="50000"/>
              </a:spcBef>
            </a:pPr>
            <a:r>
              <a:rPr kumimoji="1" lang="zh-CN" altLang="en-US" sz="2800" b="1" dirty="0">
                <a:solidFill>
                  <a:srgbClr val="0000FF"/>
                </a:solidFill>
                <a:ea typeface="宋体" pitchFamily="2" charset="-122"/>
              </a:rPr>
              <a:t>把就餐（而不是叉子）看成是必须互斥访问的临界资源</a:t>
            </a:r>
            <a:r>
              <a:rPr kumimoji="1" lang="zh-CN" altLang="en-US" sz="2800" b="1" dirty="0">
                <a:solidFill>
                  <a:srgbClr val="2B166E"/>
                </a:solidFill>
                <a:ea typeface="宋体" pitchFamily="2" charset="-122"/>
              </a:rPr>
              <a:t>，因此会造成（叉子）资源的浪费。从理论上说，如果有五把叉子，应允许</a:t>
            </a:r>
            <a:r>
              <a:rPr kumimoji="1" lang="zh-CN" altLang="en-US" sz="2800" b="1" dirty="0">
                <a:solidFill>
                  <a:srgbClr val="0000FF"/>
                </a:solidFill>
                <a:ea typeface="宋体" pitchFamily="2" charset="-122"/>
              </a:rPr>
              <a:t>两个</a:t>
            </a:r>
            <a:r>
              <a:rPr kumimoji="1" lang="zh-CN" altLang="en-US" sz="2800" b="1" dirty="0">
                <a:solidFill>
                  <a:srgbClr val="2B166E"/>
                </a:solidFill>
                <a:ea typeface="宋体" pitchFamily="2" charset="-122"/>
              </a:rPr>
              <a:t>不相邻的哲学家同时进餐。</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3477B989-12AC-4C22-A3CF-76BF5E404E1B}" type="slidenum">
              <a:rPr lang="en-US" altLang="ko-KR"/>
              <a:pPr>
                <a:defRPr/>
              </a:pPr>
              <a:t>119</a:t>
            </a:fld>
            <a:endParaRPr lang="en-US" altLang="ko-KR"/>
          </a:p>
        </p:txBody>
      </p:sp>
      <p:sp>
        <p:nvSpPr>
          <p:cNvPr id="121860" name="Text Box 3"/>
          <p:cNvSpPr txBox="1">
            <a:spLocks noChangeArrowheads="1"/>
          </p:cNvSpPr>
          <p:nvPr/>
        </p:nvSpPr>
        <p:spPr bwMode="auto">
          <a:xfrm>
            <a:off x="473075" y="2803525"/>
            <a:ext cx="8283575" cy="3533775"/>
          </a:xfrm>
          <a:prstGeom prst="rect">
            <a:avLst/>
          </a:prstGeom>
          <a:noFill/>
          <a:ln w="2540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a:solidFill>
                  <a:srgbClr val="2B166E"/>
                </a:solidFill>
                <a:ea typeface="宋体" pitchFamily="2" charset="-122"/>
              </a:rPr>
              <a:t>S1  </a:t>
            </a:r>
            <a:r>
              <a:rPr kumimoji="1" lang="zh-CN" altLang="en-US" sz="2800" b="1">
                <a:solidFill>
                  <a:srgbClr val="2B166E"/>
                </a:solidFill>
                <a:ea typeface="宋体" pitchFamily="2" charset="-122"/>
              </a:rPr>
              <a:t>思考中</a:t>
            </a:r>
            <a:r>
              <a:rPr kumimoji="1" lang="en-US" altLang="zh-CN" sz="2800" b="1">
                <a:solidFill>
                  <a:srgbClr val="2B166E"/>
                </a:solidFill>
                <a:ea typeface="宋体" pitchFamily="2" charset="-122"/>
              </a:rPr>
              <a:t>…</a:t>
            </a:r>
            <a:br>
              <a:rPr kumimoji="1" lang="en-US" altLang="zh-CN" sz="2800" b="1">
                <a:solidFill>
                  <a:srgbClr val="2B166E"/>
                </a:solidFill>
                <a:ea typeface="宋体" pitchFamily="2" charset="-122"/>
              </a:rPr>
            </a:br>
            <a:r>
              <a:rPr kumimoji="1" lang="en-US" altLang="zh-CN" sz="2800" b="1">
                <a:solidFill>
                  <a:srgbClr val="2B166E"/>
                </a:solidFill>
                <a:ea typeface="宋体" pitchFamily="2" charset="-122"/>
              </a:rPr>
              <a:t>S2  </a:t>
            </a:r>
            <a:r>
              <a:rPr kumimoji="1" lang="zh-CN" altLang="en-US" sz="2800" b="1">
                <a:solidFill>
                  <a:srgbClr val="2B166E"/>
                </a:solidFill>
                <a:ea typeface="宋体" pitchFamily="2" charset="-122"/>
              </a:rPr>
              <a:t>进入饥饿状态；</a:t>
            </a:r>
            <a:br>
              <a:rPr kumimoji="1" lang="zh-CN" altLang="en-US" sz="2800" b="1">
                <a:solidFill>
                  <a:srgbClr val="2B166E"/>
                </a:solidFill>
                <a:ea typeface="宋体" pitchFamily="2" charset="-122"/>
              </a:rPr>
            </a:br>
            <a:r>
              <a:rPr kumimoji="1" lang="en-US" altLang="zh-CN" sz="2800" b="1">
                <a:solidFill>
                  <a:srgbClr val="2B166E"/>
                </a:solidFill>
                <a:ea typeface="宋体" pitchFamily="2" charset="-122"/>
              </a:rPr>
              <a:t>S3  </a:t>
            </a:r>
            <a:r>
              <a:rPr kumimoji="1" lang="zh-CN" altLang="en-US" sz="2800" b="1">
                <a:solidFill>
                  <a:srgbClr val="2B166E"/>
                </a:solidFill>
                <a:ea typeface="宋体" pitchFamily="2" charset="-122"/>
              </a:rPr>
              <a:t>如果左邻居或右邻居正在进餐，等待；否则转</a:t>
            </a:r>
            <a:r>
              <a:rPr kumimoji="1" lang="en-US" altLang="zh-CN" sz="2800" b="1">
                <a:solidFill>
                  <a:srgbClr val="2B166E"/>
                </a:solidFill>
                <a:ea typeface="宋体" pitchFamily="2" charset="-122"/>
              </a:rPr>
              <a:t>S4</a:t>
            </a:r>
            <a:br>
              <a:rPr kumimoji="1" lang="en-US" altLang="zh-CN" sz="2800" b="1">
                <a:solidFill>
                  <a:srgbClr val="2B166E"/>
                </a:solidFill>
                <a:ea typeface="宋体" pitchFamily="2" charset="-122"/>
              </a:rPr>
            </a:br>
            <a:r>
              <a:rPr kumimoji="1" lang="en-US" altLang="zh-CN" sz="2800" b="1">
                <a:solidFill>
                  <a:srgbClr val="2B166E"/>
                </a:solidFill>
                <a:ea typeface="宋体" pitchFamily="2" charset="-122"/>
              </a:rPr>
              <a:t>S4  </a:t>
            </a:r>
            <a:r>
              <a:rPr kumimoji="1" lang="zh-CN" altLang="en-US" sz="2800" b="1">
                <a:solidFill>
                  <a:srgbClr val="2B166E"/>
                </a:solidFill>
                <a:ea typeface="宋体" pitchFamily="2" charset="-122"/>
              </a:rPr>
              <a:t>拿起两把叉子；</a:t>
            </a:r>
            <a:br>
              <a:rPr kumimoji="1" lang="zh-CN" altLang="en-US" sz="2800" b="1">
                <a:solidFill>
                  <a:srgbClr val="2B166E"/>
                </a:solidFill>
                <a:ea typeface="宋体" pitchFamily="2" charset="-122"/>
              </a:rPr>
            </a:br>
            <a:r>
              <a:rPr kumimoji="1" lang="en-US" altLang="zh-CN" sz="2800" b="1">
                <a:solidFill>
                  <a:srgbClr val="2B166E"/>
                </a:solidFill>
                <a:ea typeface="宋体" pitchFamily="2" charset="-122"/>
              </a:rPr>
              <a:t>S5  </a:t>
            </a:r>
            <a:r>
              <a:rPr kumimoji="1" lang="zh-CN" altLang="en-US" sz="2800" b="1">
                <a:solidFill>
                  <a:srgbClr val="2B166E"/>
                </a:solidFill>
                <a:ea typeface="宋体" pitchFamily="2" charset="-122"/>
              </a:rPr>
              <a:t>吃面条</a:t>
            </a:r>
            <a:r>
              <a:rPr kumimoji="1" lang="en-US" altLang="zh-CN" sz="2800" b="1">
                <a:solidFill>
                  <a:srgbClr val="2B166E"/>
                </a:solidFill>
                <a:ea typeface="宋体" pitchFamily="2" charset="-122"/>
              </a:rPr>
              <a:t>…</a:t>
            </a:r>
            <a:br>
              <a:rPr kumimoji="1" lang="en-US" altLang="zh-CN" sz="2800" b="1">
                <a:solidFill>
                  <a:srgbClr val="2B166E"/>
                </a:solidFill>
                <a:ea typeface="宋体" pitchFamily="2" charset="-122"/>
              </a:rPr>
            </a:br>
            <a:r>
              <a:rPr kumimoji="1" lang="en-US" altLang="zh-CN" sz="2800" b="1">
                <a:solidFill>
                  <a:srgbClr val="2B166E"/>
                </a:solidFill>
                <a:ea typeface="宋体" pitchFamily="2" charset="-122"/>
              </a:rPr>
              <a:t>S6  </a:t>
            </a:r>
            <a:r>
              <a:rPr kumimoji="1" lang="zh-CN" altLang="en-US" sz="2800" b="1">
                <a:solidFill>
                  <a:srgbClr val="2B166E"/>
                </a:solidFill>
                <a:ea typeface="宋体" pitchFamily="2" charset="-122"/>
              </a:rPr>
              <a:t>放下左边的叉子；</a:t>
            </a:r>
            <a:br>
              <a:rPr kumimoji="1" lang="zh-CN" altLang="en-US" sz="2800" b="1">
                <a:solidFill>
                  <a:srgbClr val="2B166E"/>
                </a:solidFill>
                <a:ea typeface="宋体" pitchFamily="2" charset="-122"/>
              </a:rPr>
            </a:br>
            <a:r>
              <a:rPr kumimoji="1" lang="en-US" altLang="zh-CN" sz="2800" b="1">
                <a:solidFill>
                  <a:srgbClr val="2B166E"/>
                </a:solidFill>
                <a:ea typeface="宋体" pitchFamily="2" charset="-122"/>
              </a:rPr>
              <a:t>S7  </a:t>
            </a:r>
            <a:r>
              <a:rPr kumimoji="1" lang="zh-CN" altLang="en-US" sz="2800" b="1">
                <a:solidFill>
                  <a:srgbClr val="2B166E"/>
                </a:solidFill>
                <a:ea typeface="宋体" pitchFamily="2" charset="-122"/>
              </a:rPr>
              <a:t>放下右边的叉子；</a:t>
            </a:r>
            <a:br>
              <a:rPr kumimoji="1" lang="zh-CN" altLang="en-US" sz="2800" b="1">
                <a:solidFill>
                  <a:srgbClr val="2B166E"/>
                </a:solidFill>
                <a:ea typeface="宋体" pitchFamily="2" charset="-122"/>
              </a:rPr>
            </a:br>
            <a:r>
              <a:rPr kumimoji="1" lang="en-US" altLang="zh-CN" sz="2800" b="1">
                <a:solidFill>
                  <a:srgbClr val="2B166E"/>
                </a:solidFill>
                <a:ea typeface="宋体" pitchFamily="2" charset="-122"/>
              </a:rPr>
              <a:t>S8  </a:t>
            </a:r>
            <a:r>
              <a:rPr kumimoji="1" lang="zh-CN" altLang="en-US" sz="2800" b="1">
                <a:solidFill>
                  <a:srgbClr val="2B166E"/>
                </a:solidFill>
                <a:ea typeface="宋体" pitchFamily="2" charset="-122"/>
              </a:rPr>
              <a:t>新的一天又开始了，转</a:t>
            </a:r>
            <a:r>
              <a:rPr kumimoji="1" lang="en-US" altLang="zh-CN" sz="2800" b="1">
                <a:solidFill>
                  <a:srgbClr val="2B166E"/>
                </a:solidFill>
                <a:ea typeface="宋体" pitchFamily="2" charset="-122"/>
              </a:rPr>
              <a:t>S1</a:t>
            </a:r>
          </a:p>
        </p:txBody>
      </p:sp>
      <p:sp>
        <p:nvSpPr>
          <p:cNvPr id="121861" name="Text Box 4"/>
          <p:cNvSpPr txBox="1">
            <a:spLocks noChangeArrowheads="1"/>
          </p:cNvSpPr>
          <p:nvPr/>
        </p:nvSpPr>
        <p:spPr bwMode="auto">
          <a:xfrm>
            <a:off x="2314575" y="257175"/>
            <a:ext cx="4756150" cy="641350"/>
          </a:xfrm>
          <a:prstGeom prst="rect">
            <a:avLst/>
          </a:prstGeom>
          <a:gradFill rotWithShape="0">
            <a:gsLst>
              <a:gs pos="0">
                <a:srgbClr val="ADE7EB"/>
              </a:gs>
              <a:gs pos="100000">
                <a:srgbClr val="FFFFFF"/>
              </a:gs>
            </a:gsLst>
            <a:path path="shape">
              <a:fillToRect l="50000" t="50000" r="50000" b="5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ea typeface="黑体" pitchFamily="49" charset="-122"/>
              </a:rPr>
              <a:t>哲学家就餐问题的解答</a:t>
            </a:r>
          </a:p>
        </p:txBody>
      </p:sp>
      <p:grpSp>
        <p:nvGrpSpPr>
          <p:cNvPr id="121862" name="Group 5"/>
          <p:cNvGrpSpPr>
            <a:grpSpLocks/>
          </p:cNvGrpSpPr>
          <p:nvPr/>
        </p:nvGrpSpPr>
        <p:grpSpPr bwMode="auto">
          <a:xfrm>
            <a:off x="315913" y="1271588"/>
            <a:ext cx="6996112" cy="579437"/>
            <a:chOff x="199" y="753"/>
            <a:chExt cx="4407" cy="365"/>
          </a:xfrm>
        </p:grpSpPr>
        <p:sp>
          <p:nvSpPr>
            <p:cNvPr id="121864" name="Text Box 6"/>
            <p:cNvSpPr txBox="1">
              <a:spLocks noChangeArrowheads="1"/>
            </p:cNvSpPr>
            <p:nvPr/>
          </p:nvSpPr>
          <p:spPr bwMode="auto">
            <a:xfrm>
              <a:off x="199" y="753"/>
              <a:ext cx="1017"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2B166E"/>
                  </a:solidFill>
                  <a:latin typeface="黑体" pitchFamily="49" charset="-122"/>
                  <a:ea typeface="黑体" pitchFamily="49" charset="-122"/>
                </a:rPr>
                <a:t>思路</a:t>
              </a:r>
              <a:r>
                <a:rPr kumimoji="1" lang="en-US" altLang="zh-CN" sz="3200" b="1" dirty="0">
                  <a:solidFill>
                    <a:srgbClr val="2B166E"/>
                  </a:solidFill>
                  <a:latin typeface="黑体" pitchFamily="49" charset="-122"/>
                  <a:ea typeface="黑体" pitchFamily="49" charset="-122"/>
                </a:rPr>
                <a:t>(1)</a:t>
              </a:r>
            </a:p>
          </p:txBody>
        </p:sp>
        <p:sp>
          <p:nvSpPr>
            <p:cNvPr id="121865" name="Text Box 7"/>
            <p:cNvSpPr txBox="1">
              <a:spLocks noChangeArrowheads="1"/>
            </p:cNvSpPr>
            <p:nvPr/>
          </p:nvSpPr>
          <p:spPr bwMode="auto">
            <a:xfrm>
              <a:off x="1115" y="768"/>
              <a:ext cx="3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哲学家自己怎么来解决这个问题？</a:t>
              </a:r>
            </a:p>
          </p:txBody>
        </p:sp>
      </p:grpSp>
      <p:sp>
        <p:nvSpPr>
          <p:cNvPr id="121863" name="Text Box 8"/>
          <p:cNvSpPr txBox="1">
            <a:spLocks noChangeArrowheads="1"/>
          </p:cNvSpPr>
          <p:nvPr/>
        </p:nvSpPr>
        <p:spPr bwMode="auto">
          <a:xfrm>
            <a:off x="323850" y="1990725"/>
            <a:ext cx="697071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2B166E"/>
                </a:solidFill>
                <a:latin typeface="Microsoft YaHei" charset="-122"/>
                <a:ea typeface="Microsoft YaHei" charset="-122"/>
                <a:cs typeface="Microsoft YaHei" charset="-122"/>
              </a:rPr>
              <a:t>指导原则</a:t>
            </a:r>
            <a:r>
              <a:rPr kumimoji="1" lang="zh-CN" altLang="en-US" sz="2800" b="1" dirty="0">
                <a:solidFill>
                  <a:srgbClr val="2B166E"/>
                </a:solidFill>
                <a:ea typeface="宋体" pitchFamily="2" charset="-122"/>
              </a:rPr>
              <a:t>：要么不拿，要么就拿两把叉子。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3"/>
          <p:cNvSpPr>
            <a:spLocks noGrp="1"/>
          </p:cNvSpPr>
          <p:nvPr>
            <p:ph type="dt" sz="quarter" idx="10"/>
          </p:nvPr>
        </p:nvSpPr>
        <p:spPr/>
        <p:txBody>
          <a:bodyPr/>
          <a:lstStyle/>
          <a:p>
            <a:pPr>
              <a:defRPr/>
            </a:pPr>
            <a:r>
              <a:rPr lang="zh-CN" altLang="en-US"/>
              <a:t>   进程管理</a:t>
            </a:r>
          </a:p>
        </p:txBody>
      </p:sp>
      <p:sp>
        <p:nvSpPr>
          <p:cNvPr id="28" name="页脚占位符 4"/>
          <p:cNvSpPr>
            <a:spLocks noGrp="1"/>
          </p:cNvSpPr>
          <p:nvPr>
            <p:ph type="ftr" sz="quarter" idx="11"/>
          </p:nvPr>
        </p:nvSpPr>
        <p:spPr/>
        <p:txBody>
          <a:bodyPr/>
          <a:lstStyle/>
          <a:p>
            <a:pPr>
              <a:defRPr/>
            </a:pPr>
            <a:fld id="{176256B2-03DA-4E4C-8A3E-3797EFEDF44E}" type="slidenum">
              <a:rPr lang="en-US" altLang="ko-KR"/>
              <a:pPr>
                <a:defRPr/>
              </a:pPr>
              <a:t>12</a:t>
            </a:fld>
            <a:endParaRPr lang="en-US" altLang="ko-KR"/>
          </a:p>
        </p:txBody>
      </p:sp>
      <p:sp>
        <p:nvSpPr>
          <p:cNvPr id="15364" name="Rectangle 6"/>
          <p:cNvSpPr>
            <a:spLocks noChangeArrowheads="1"/>
          </p:cNvSpPr>
          <p:nvPr/>
        </p:nvSpPr>
        <p:spPr bwMode="auto">
          <a:xfrm>
            <a:off x="611188" y="2024063"/>
            <a:ext cx="8001000" cy="297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tx1"/>
              </a:buClr>
              <a:buFont typeface="Wingdings" pitchFamily="2" charset="2"/>
              <a:buChar char="v"/>
            </a:pPr>
            <a:r>
              <a:rPr lang="zh-CN" altLang="en-US" sz="2800" b="1">
                <a:solidFill>
                  <a:srgbClr val="003366"/>
                </a:solidFill>
                <a:ea typeface="楷体_GB2312" pitchFamily="49" charset="-122"/>
              </a:rPr>
              <a:t>只允许在一端插入和删除。允许插入和删除的一端称为栈顶 </a:t>
            </a:r>
            <a:r>
              <a:rPr lang="en-US" altLang="zh-CN" sz="2800" b="1">
                <a:solidFill>
                  <a:srgbClr val="003366"/>
                </a:solidFill>
                <a:ea typeface="楷体_GB2312" pitchFamily="49" charset="-122"/>
              </a:rPr>
              <a:t>(top)</a:t>
            </a:r>
            <a:r>
              <a:rPr lang="zh-CN" altLang="en-US" sz="2800" b="1">
                <a:solidFill>
                  <a:srgbClr val="003366"/>
                </a:solidFill>
                <a:ea typeface="楷体_GB2312" pitchFamily="49" charset="-122"/>
              </a:rPr>
              <a:t>，另一端称为栈底 </a:t>
            </a:r>
            <a:r>
              <a:rPr lang="en-US" altLang="zh-CN" sz="2800" b="1">
                <a:solidFill>
                  <a:srgbClr val="003366"/>
                </a:solidFill>
                <a:ea typeface="楷体_GB2312" pitchFamily="49" charset="-122"/>
              </a:rPr>
              <a:t>(bottom)</a:t>
            </a:r>
          </a:p>
          <a:p>
            <a:pPr marL="342900" indent="-342900" eaLnBrk="1" hangingPunct="1">
              <a:spcBef>
                <a:spcPct val="20000"/>
              </a:spcBef>
              <a:buClr>
                <a:schemeClr val="tx1"/>
              </a:buClr>
              <a:buFont typeface="Wingdings" pitchFamily="2" charset="2"/>
              <a:buChar char="v"/>
            </a:pPr>
            <a:r>
              <a:rPr lang="zh-CN" altLang="en-US" sz="2800" b="1">
                <a:solidFill>
                  <a:srgbClr val="003366"/>
                </a:solidFill>
                <a:ea typeface="楷体_GB2312" pitchFamily="49" charset="-122"/>
              </a:rPr>
              <a:t>特点：</a:t>
            </a:r>
            <a:r>
              <a:rPr lang="zh-CN" altLang="en-US" sz="2800" b="1">
                <a:solidFill>
                  <a:srgbClr val="0000FF"/>
                </a:solidFill>
                <a:ea typeface="楷体_GB2312" pitchFamily="49" charset="-122"/>
              </a:rPr>
              <a:t>后进先出</a:t>
            </a:r>
            <a:r>
              <a:rPr lang="en-US" altLang="zh-CN" sz="2800" b="1">
                <a:solidFill>
                  <a:srgbClr val="003366"/>
                </a:solidFill>
                <a:ea typeface="楷体_GB2312" pitchFamily="49" charset="-122"/>
              </a:rPr>
              <a:t>(LIFO)</a:t>
            </a:r>
          </a:p>
          <a:p>
            <a:pPr marL="342900" indent="-342900" eaLnBrk="1" hangingPunct="1">
              <a:spcBef>
                <a:spcPct val="20000"/>
              </a:spcBef>
              <a:buClr>
                <a:schemeClr val="tx1"/>
              </a:buClr>
              <a:buFont typeface="Wingdings" pitchFamily="2" charset="2"/>
              <a:buChar char="v"/>
            </a:pPr>
            <a:r>
              <a:rPr lang="zh-CN" altLang="en-US" sz="2800" b="1">
                <a:solidFill>
                  <a:srgbClr val="003366"/>
                </a:solidFill>
                <a:ea typeface="楷体_GB2312" pitchFamily="49" charset="-122"/>
              </a:rPr>
              <a:t>栈的主要操作</a:t>
            </a:r>
          </a:p>
          <a:p>
            <a:pPr marL="742950" lvl="1" indent="-285750" eaLnBrk="1" hangingPunct="1">
              <a:spcBef>
                <a:spcPct val="20000"/>
              </a:spcBef>
              <a:buClr>
                <a:schemeClr val="tx2"/>
              </a:buClr>
              <a:buSzPct val="60000"/>
              <a:buFont typeface="Wingdings" pitchFamily="2" charset="2"/>
              <a:buChar char="n"/>
            </a:pPr>
            <a:r>
              <a:rPr lang="zh-CN" altLang="en-US" sz="2800" b="1">
                <a:solidFill>
                  <a:srgbClr val="003366"/>
                </a:solidFill>
                <a:ea typeface="楷体_GB2312" pitchFamily="49" charset="-122"/>
              </a:rPr>
              <a:t>进栈 </a:t>
            </a:r>
            <a:r>
              <a:rPr lang="en-US" altLang="zh-CN" sz="2800" b="1">
                <a:solidFill>
                  <a:srgbClr val="003366"/>
                </a:solidFill>
                <a:ea typeface="楷体_GB2312" pitchFamily="49" charset="-122"/>
              </a:rPr>
              <a:t>Push</a:t>
            </a:r>
          </a:p>
          <a:p>
            <a:pPr marL="742950" lvl="1" indent="-285750" eaLnBrk="1" hangingPunct="1">
              <a:spcBef>
                <a:spcPct val="20000"/>
              </a:spcBef>
              <a:buClr>
                <a:schemeClr val="tx2"/>
              </a:buClr>
              <a:buSzPct val="60000"/>
              <a:buFont typeface="Wingdings" pitchFamily="2" charset="2"/>
              <a:buChar char="n"/>
            </a:pPr>
            <a:r>
              <a:rPr lang="zh-CN" altLang="en-US" sz="2800" b="1">
                <a:solidFill>
                  <a:srgbClr val="003366"/>
                </a:solidFill>
                <a:ea typeface="楷体_GB2312" pitchFamily="49" charset="-122"/>
              </a:rPr>
              <a:t>出栈 </a:t>
            </a:r>
            <a:r>
              <a:rPr lang="en-US" altLang="zh-CN" sz="2800" b="1">
                <a:solidFill>
                  <a:srgbClr val="003366"/>
                </a:solidFill>
                <a:ea typeface="楷体_GB2312" pitchFamily="49" charset="-122"/>
              </a:rPr>
              <a:t>Pop</a:t>
            </a:r>
          </a:p>
        </p:txBody>
      </p:sp>
      <p:sp>
        <p:nvSpPr>
          <p:cNvPr id="15365" name="Rectangle 7"/>
          <p:cNvSpPr>
            <a:spLocks noChangeArrowheads="1"/>
          </p:cNvSpPr>
          <p:nvPr/>
        </p:nvSpPr>
        <p:spPr bwMode="auto">
          <a:xfrm>
            <a:off x="2124075" y="1009650"/>
            <a:ext cx="4384675"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b="1">
                <a:solidFill>
                  <a:srgbClr val="2B166E"/>
                </a:solidFill>
                <a:latin typeface="隶书" pitchFamily="49" charset="-122"/>
                <a:ea typeface="隶书" pitchFamily="49" charset="-122"/>
              </a:rPr>
              <a:t>栈 </a:t>
            </a:r>
            <a:r>
              <a:rPr lang="en-US" altLang="zh-CN" sz="4000" b="1">
                <a:solidFill>
                  <a:srgbClr val="2B166E"/>
                </a:solidFill>
                <a:ea typeface="宋体" pitchFamily="2" charset="-122"/>
              </a:rPr>
              <a:t>( Stack )</a:t>
            </a:r>
          </a:p>
        </p:txBody>
      </p:sp>
      <p:sp>
        <p:nvSpPr>
          <p:cNvPr id="15366" name="Rectangle 11" descr="之字形"/>
          <p:cNvSpPr>
            <a:spLocks noChangeArrowheads="1"/>
          </p:cNvSpPr>
          <p:nvPr/>
        </p:nvSpPr>
        <p:spPr bwMode="auto">
          <a:xfrm>
            <a:off x="6221413" y="3487738"/>
            <a:ext cx="1752600" cy="2209800"/>
          </a:xfrm>
          <a:prstGeom prst="rect">
            <a:avLst/>
          </a:prstGeom>
          <a:pattFill prst="zigZag">
            <a:fgClr>
              <a:schemeClr val="accent1"/>
            </a:fgClr>
            <a:bgClr>
              <a:schemeClr val="bg1"/>
            </a:bgClr>
          </a:pattFill>
          <a:ln w="28575">
            <a:solidFill>
              <a:srgbClr val="660000"/>
            </a:solidFill>
            <a:miter lim="800000"/>
            <a:headEnd/>
            <a:tailEnd/>
          </a:ln>
        </p:spPr>
        <p:txBody>
          <a:bodyPr wrap="none" anchor="ctr"/>
          <a:lstStyle/>
          <a:p>
            <a:pPr algn="ctr"/>
            <a:endParaRPr lang="zh-CN" altLang="en-US">
              <a:solidFill>
                <a:srgbClr val="660000"/>
              </a:solidFill>
              <a:ea typeface="宋体" pitchFamily="2" charset="-122"/>
            </a:endParaRPr>
          </a:p>
        </p:txBody>
      </p:sp>
      <p:sp>
        <p:nvSpPr>
          <p:cNvPr id="15367" name="Rectangle 12"/>
          <p:cNvSpPr>
            <a:spLocks noChangeArrowheads="1"/>
          </p:cNvSpPr>
          <p:nvPr/>
        </p:nvSpPr>
        <p:spPr bwMode="auto">
          <a:xfrm>
            <a:off x="5840413" y="3335338"/>
            <a:ext cx="2209800" cy="2286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30061" name="Text Box 13"/>
          <p:cNvSpPr txBox="1">
            <a:spLocks noChangeArrowheads="1"/>
          </p:cNvSpPr>
          <p:nvPr/>
        </p:nvSpPr>
        <p:spPr bwMode="auto">
          <a:xfrm>
            <a:off x="6843713" y="5087938"/>
            <a:ext cx="520700"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3200" b="1" i="1">
                <a:solidFill>
                  <a:srgbClr val="660000"/>
                </a:solidFill>
                <a:ea typeface="宋体" pitchFamily="2" charset="-122"/>
              </a:rPr>
              <a:t>a</a:t>
            </a:r>
            <a:r>
              <a:rPr kumimoji="1" lang="en-US" altLang="zh-CN" sz="3200" b="1" baseline="-25000">
                <a:solidFill>
                  <a:srgbClr val="660000"/>
                </a:solidFill>
                <a:ea typeface="宋体" pitchFamily="2" charset="-122"/>
              </a:rPr>
              <a:t>1</a:t>
            </a:r>
            <a:endParaRPr kumimoji="1" lang="en-US" altLang="zh-CN" sz="2400">
              <a:solidFill>
                <a:srgbClr val="660000"/>
              </a:solidFill>
              <a:ea typeface="宋体" pitchFamily="2" charset="-122"/>
            </a:endParaRPr>
          </a:p>
        </p:txBody>
      </p:sp>
      <p:sp>
        <p:nvSpPr>
          <p:cNvPr id="15369" name="Line 14"/>
          <p:cNvSpPr>
            <a:spLocks noChangeShapeType="1"/>
          </p:cNvSpPr>
          <p:nvPr/>
        </p:nvSpPr>
        <p:spPr bwMode="auto">
          <a:xfrm>
            <a:off x="6221413" y="5240338"/>
            <a:ext cx="1752600" cy="0"/>
          </a:xfrm>
          <a:prstGeom prst="line">
            <a:avLst/>
          </a:prstGeom>
          <a:noFill/>
          <a:ln w="28575">
            <a:solidFill>
              <a:srgbClr val="66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370" name="Line 16"/>
          <p:cNvSpPr>
            <a:spLocks noChangeShapeType="1"/>
          </p:cNvSpPr>
          <p:nvPr/>
        </p:nvSpPr>
        <p:spPr bwMode="auto">
          <a:xfrm>
            <a:off x="6221413" y="3792538"/>
            <a:ext cx="1752600" cy="0"/>
          </a:xfrm>
          <a:prstGeom prst="line">
            <a:avLst/>
          </a:prstGeom>
          <a:noFill/>
          <a:ln w="28575">
            <a:solidFill>
              <a:srgbClr val="66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371" name="Line 17"/>
          <p:cNvSpPr>
            <a:spLocks noChangeShapeType="1"/>
          </p:cNvSpPr>
          <p:nvPr/>
        </p:nvSpPr>
        <p:spPr bwMode="auto">
          <a:xfrm>
            <a:off x="6221413" y="4249738"/>
            <a:ext cx="1752600" cy="0"/>
          </a:xfrm>
          <a:prstGeom prst="line">
            <a:avLst/>
          </a:prstGeom>
          <a:noFill/>
          <a:ln w="28575">
            <a:solidFill>
              <a:srgbClr val="66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30066" name="Text Box 18"/>
          <p:cNvSpPr txBox="1">
            <a:spLocks noChangeArrowheads="1"/>
          </p:cNvSpPr>
          <p:nvPr/>
        </p:nvSpPr>
        <p:spPr bwMode="auto">
          <a:xfrm>
            <a:off x="6843713" y="4097338"/>
            <a:ext cx="520700"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3200" b="1" i="1">
                <a:solidFill>
                  <a:srgbClr val="660000"/>
                </a:solidFill>
                <a:ea typeface="宋体" pitchFamily="2" charset="-122"/>
              </a:rPr>
              <a:t>a</a:t>
            </a:r>
            <a:r>
              <a:rPr kumimoji="1" lang="en-US" altLang="zh-CN" sz="3200" b="1" baseline="-25000">
                <a:solidFill>
                  <a:srgbClr val="660000"/>
                </a:solidFill>
                <a:ea typeface="宋体" pitchFamily="2" charset="-122"/>
              </a:rPr>
              <a:t>3</a:t>
            </a:r>
            <a:endParaRPr kumimoji="1" lang="en-US" altLang="zh-CN" sz="2400">
              <a:solidFill>
                <a:srgbClr val="660000"/>
              </a:solidFill>
              <a:ea typeface="宋体" pitchFamily="2" charset="-122"/>
            </a:endParaRPr>
          </a:p>
        </p:txBody>
      </p:sp>
      <p:sp>
        <p:nvSpPr>
          <p:cNvPr id="15373" name="Line 19"/>
          <p:cNvSpPr>
            <a:spLocks noChangeShapeType="1"/>
          </p:cNvSpPr>
          <p:nvPr/>
        </p:nvSpPr>
        <p:spPr bwMode="auto">
          <a:xfrm>
            <a:off x="6221413" y="4706938"/>
            <a:ext cx="1752600" cy="0"/>
          </a:xfrm>
          <a:prstGeom prst="line">
            <a:avLst/>
          </a:prstGeom>
          <a:noFill/>
          <a:ln w="28575">
            <a:solidFill>
              <a:srgbClr val="66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374" name="Text Box 22"/>
          <p:cNvSpPr txBox="1">
            <a:spLocks noChangeArrowheads="1"/>
          </p:cNvSpPr>
          <p:nvPr/>
        </p:nvSpPr>
        <p:spPr bwMode="auto">
          <a:xfrm>
            <a:off x="5230813" y="5699125"/>
            <a:ext cx="127317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2800" b="1" dirty="0">
                <a:solidFill>
                  <a:schemeClr val="tx2"/>
                </a:solidFill>
                <a:ea typeface="隶书" pitchFamily="49" charset="-122"/>
              </a:rPr>
              <a:t>bottom</a:t>
            </a:r>
            <a:endParaRPr kumimoji="1" lang="en-US" altLang="zh-CN" sz="2800" dirty="0">
              <a:ea typeface="宋体" pitchFamily="2" charset="-122"/>
            </a:endParaRPr>
          </a:p>
        </p:txBody>
      </p:sp>
      <p:grpSp>
        <p:nvGrpSpPr>
          <p:cNvPr id="2" name="Group 29"/>
          <p:cNvGrpSpPr>
            <a:grpSpLocks/>
          </p:cNvGrpSpPr>
          <p:nvPr/>
        </p:nvGrpSpPr>
        <p:grpSpPr bwMode="auto">
          <a:xfrm>
            <a:off x="5053013" y="4176713"/>
            <a:ext cx="1168400" cy="519112"/>
            <a:chOff x="3183" y="2327"/>
            <a:chExt cx="736" cy="327"/>
          </a:xfrm>
        </p:grpSpPr>
        <p:sp>
          <p:nvSpPr>
            <p:cNvPr id="15387" name="Text Box 21"/>
            <p:cNvSpPr txBox="1">
              <a:spLocks noChangeArrowheads="1"/>
            </p:cNvSpPr>
            <p:nvPr/>
          </p:nvSpPr>
          <p:spPr bwMode="auto">
            <a:xfrm>
              <a:off x="3183" y="2327"/>
              <a:ext cx="42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2800" b="1">
                  <a:solidFill>
                    <a:schemeClr val="tx2"/>
                  </a:solidFill>
                  <a:ea typeface="隶书" pitchFamily="49" charset="-122"/>
                </a:rPr>
                <a:t>top</a:t>
              </a:r>
              <a:endParaRPr kumimoji="1" lang="en-US" altLang="zh-CN" sz="2800">
                <a:ea typeface="宋体" pitchFamily="2" charset="-122"/>
              </a:endParaRPr>
            </a:p>
          </p:txBody>
        </p:sp>
        <p:sp>
          <p:nvSpPr>
            <p:cNvPr id="15388" name="Line 23"/>
            <p:cNvSpPr>
              <a:spLocks noChangeShapeType="1"/>
            </p:cNvSpPr>
            <p:nvPr/>
          </p:nvSpPr>
          <p:spPr bwMode="auto">
            <a:xfrm>
              <a:off x="3583" y="2533"/>
              <a:ext cx="336" cy="0"/>
            </a:xfrm>
            <a:prstGeom prst="line">
              <a:avLst/>
            </a:prstGeom>
            <a:noFill/>
            <a:ln w="38100">
              <a:solidFill>
                <a:srgbClr val="0000FF"/>
              </a:solidFill>
              <a:round/>
              <a:headEnd/>
              <a:tailEnd type="triangle" w="sm"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5376" name="Line 24"/>
          <p:cNvSpPr>
            <a:spLocks noChangeShapeType="1"/>
          </p:cNvSpPr>
          <p:nvPr/>
        </p:nvSpPr>
        <p:spPr bwMode="auto">
          <a:xfrm>
            <a:off x="6475413" y="6002338"/>
            <a:ext cx="533400" cy="0"/>
          </a:xfrm>
          <a:prstGeom prst="line">
            <a:avLst/>
          </a:prstGeom>
          <a:noFill/>
          <a:ln w="38100">
            <a:solidFill>
              <a:srgbClr val="0000FF"/>
            </a:solidFill>
            <a:round/>
            <a:headEnd/>
            <a:tailEnd type="triangle" w="sm" len="me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3" name="Group 30"/>
          <p:cNvGrpSpPr>
            <a:grpSpLocks/>
          </p:cNvGrpSpPr>
          <p:nvPr/>
        </p:nvGrpSpPr>
        <p:grpSpPr bwMode="auto">
          <a:xfrm>
            <a:off x="5040313" y="4684713"/>
            <a:ext cx="1168400" cy="519112"/>
            <a:chOff x="3183" y="2327"/>
            <a:chExt cx="736" cy="327"/>
          </a:xfrm>
        </p:grpSpPr>
        <p:sp>
          <p:nvSpPr>
            <p:cNvPr id="15385" name="Text Box 31"/>
            <p:cNvSpPr txBox="1">
              <a:spLocks noChangeArrowheads="1"/>
            </p:cNvSpPr>
            <p:nvPr/>
          </p:nvSpPr>
          <p:spPr bwMode="auto">
            <a:xfrm>
              <a:off x="3183" y="2327"/>
              <a:ext cx="42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2800" b="1">
                  <a:solidFill>
                    <a:schemeClr val="tx2"/>
                  </a:solidFill>
                  <a:ea typeface="隶书" pitchFamily="49" charset="-122"/>
                </a:rPr>
                <a:t>top</a:t>
              </a:r>
              <a:endParaRPr kumimoji="1" lang="en-US" altLang="zh-CN" sz="2800">
                <a:ea typeface="宋体" pitchFamily="2" charset="-122"/>
              </a:endParaRPr>
            </a:p>
          </p:txBody>
        </p:sp>
        <p:sp>
          <p:nvSpPr>
            <p:cNvPr id="15386" name="Line 32"/>
            <p:cNvSpPr>
              <a:spLocks noChangeShapeType="1"/>
            </p:cNvSpPr>
            <p:nvPr/>
          </p:nvSpPr>
          <p:spPr bwMode="auto">
            <a:xfrm>
              <a:off x="3583" y="2533"/>
              <a:ext cx="336" cy="0"/>
            </a:xfrm>
            <a:prstGeom prst="line">
              <a:avLst/>
            </a:prstGeom>
            <a:noFill/>
            <a:ln w="38100">
              <a:solidFill>
                <a:srgbClr val="0000FF"/>
              </a:solidFill>
              <a:round/>
              <a:headEnd/>
              <a:tailEnd type="triangle" w="sm"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30081" name="Text Box 33"/>
          <p:cNvSpPr txBox="1">
            <a:spLocks noChangeArrowheads="1"/>
          </p:cNvSpPr>
          <p:nvPr/>
        </p:nvSpPr>
        <p:spPr bwMode="auto">
          <a:xfrm>
            <a:off x="6843713" y="4618038"/>
            <a:ext cx="520700"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3200" b="1" i="1">
                <a:solidFill>
                  <a:srgbClr val="660000"/>
                </a:solidFill>
                <a:ea typeface="宋体" pitchFamily="2" charset="-122"/>
              </a:rPr>
              <a:t>a</a:t>
            </a:r>
            <a:r>
              <a:rPr kumimoji="1" lang="en-US" altLang="zh-CN" sz="3200" b="1" baseline="-25000">
                <a:solidFill>
                  <a:srgbClr val="660000"/>
                </a:solidFill>
                <a:ea typeface="宋体" pitchFamily="2" charset="-122"/>
              </a:rPr>
              <a:t>2</a:t>
            </a:r>
            <a:endParaRPr kumimoji="1" lang="en-US" altLang="zh-CN" sz="2400">
              <a:solidFill>
                <a:srgbClr val="660000"/>
              </a:solidFill>
              <a:ea typeface="宋体" pitchFamily="2" charset="-122"/>
            </a:endParaRPr>
          </a:p>
        </p:txBody>
      </p:sp>
      <p:grpSp>
        <p:nvGrpSpPr>
          <p:cNvPr id="4" name="Group 34"/>
          <p:cNvGrpSpPr>
            <a:grpSpLocks/>
          </p:cNvGrpSpPr>
          <p:nvPr/>
        </p:nvGrpSpPr>
        <p:grpSpPr bwMode="auto">
          <a:xfrm>
            <a:off x="5040313" y="5167313"/>
            <a:ext cx="1168400" cy="519112"/>
            <a:chOff x="3183" y="2327"/>
            <a:chExt cx="736" cy="327"/>
          </a:xfrm>
        </p:grpSpPr>
        <p:sp>
          <p:nvSpPr>
            <p:cNvPr id="15383" name="Text Box 35"/>
            <p:cNvSpPr txBox="1">
              <a:spLocks noChangeArrowheads="1"/>
            </p:cNvSpPr>
            <p:nvPr/>
          </p:nvSpPr>
          <p:spPr bwMode="auto">
            <a:xfrm>
              <a:off x="3183" y="2327"/>
              <a:ext cx="42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2800" b="1">
                  <a:solidFill>
                    <a:schemeClr val="tx2"/>
                  </a:solidFill>
                  <a:ea typeface="隶书" pitchFamily="49" charset="-122"/>
                </a:rPr>
                <a:t>top</a:t>
              </a:r>
              <a:endParaRPr kumimoji="1" lang="en-US" altLang="zh-CN" sz="2800">
                <a:ea typeface="宋体" pitchFamily="2" charset="-122"/>
              </a:endParaRPr>
            </a:p>
          </p:txBody>
        </p:sp>
        <p:sp>
          <p:nvSpPr>
            <p:cNvPr id="15384" name="Line 36"/>
            <p:cNvSpPr>
              <a:spLocks noChangeShapeType="1"/>
            </p:cNvSpPr>
            <p:nvPr/>
          </p:nvSpPr>
          <p:spPr bwMode="auto">
            <a:xfrm>
              <a:off x="3583" y="2533"/>
              <a:ext cx="336" cy="0"/>
            </a:xfrm>
            <a:prstGeom prst="line">
              <a:avLst/>
            </a:prstGeom>
            <a:noFill/>
            <a:ln w="38100">
              <a:solidFill>
                <a:srgbClr val="0000FF"/>
              </a:solidFill>
              <a:round/>
              <a:headEnd/>
              <a:tailEnd type="triangle" w="sm" len="me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5" name="Group 37"/>
          <p:cNvGrpSpPr>
            <a:grpSpLocks/>
          </p:cNvGrpSpPr>
          <p:nvPr/>
        </p:nvGrpSpPr>
        <p:grpSpPr bwMode="auto">
          <a:xfrm>
            <a:off x="4113213" y="5662613"/>
            <a:ext cx="1168400" cy="519112"/>
            <a:chOff x="3183" y="2327"/>
            <a:chExt cx="736" cy="327"/>
          </a:xfrm>
        </p:grpSpPr>
        <p:sp>
          <p:nvSpPr>
            <p:cNvPr id="15381" name="Text Box 38"/>
            <p:cNvSpPr txBox="1">
              <a:spLocks noChangeArrowheads="1"/>
            </p:cNvSpPr>
            <p:nvPr/>
          </p:nvSpPr>
          <p:spPr bwMode="auto">
            <a:xfrm>
              <a:off x="3183" y="2327"/>
              <a:ext cx="42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2800" b="1">
                  <a:solidFill>
                    <a:schemeClr val="tx2"/>
                  </a:solidFill>
                  <a:ea typeface="隶书" pitchFamily="49" charset="-122"/>
                </a:rPr>
                <a:t>top</a:t>
              </a:r>
              <a:endParaRPr kumimoji="1" lang="en-US" altLang="zh-CN" sz="2800">
                <a:ea typeface="宋体" pitchFamily="2" charset="-122"/>
              </a:endParaRPr>
            </a:p>
          </p:txBody>
        </p:sp>
        <p:sp>
          <p:nvSpPr>
            <p:cNvPr id="15382" name="Line 39"/>
            <p:cNvSpPr>
              <a:spLocks noChangeShapeType="1"/>
            </p:cNvSpPr>
            <p:nvPr/>
          </p:nvSpPr>
          <p:spPr bwMode="auto">
            <a:xfrm>
              <a:off x="3583" y="2533"/>
              <a:ext cx="336" cy="0"/>
            </a:xfrm>
            <a:prstGeom prst="line">
              <a:avLst/>
            </a:prstGeom>
            <a:noFill/>
            <a:ln w="38100">
              <a:solidFill>
                <a:srgbClr val="0000FF"/>
              </a:solidFill>
              <a:round/>
              <a:headEnd/>
              <a:tailEnd type="triangle" w="sm"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nodeType="afterGroup">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30061"/>
                                        </p:tgtEl>
                                        <p:attrNameLst>
                                          <p:attrName>style.visibility</p:attrName>
                                        </p:attrNameLst>
                                      </p:cBhvr>
                                      <p:to>
                                        <p:strVal val="visible"/>
                                      </p:to>
                                    </p:set>
                                    <p:anim calcmode="lin" valueType="num">
                                      <p:cBhvr additive="base">
                                        <p:cTn id="15" dur="500" fill="hold"/>
                                        <p:tgtEl>
                                          <p:spTgt spid="130061"/>
                                        </p:tgtEl>
                                        <p:attrNameLst>
                                          <p:attrName>ppt_x</p:attrName>
                                        </p:attrNameLst>
                                      </p:cBhvr>
                                      <p:tavLst>
                                        <p:tav tm="0">
                                          <p:val>
                                            <p:strVal val="#ppt_x"/>
                                          </p:val>
                                        </p:tav>
                                        <p:tav tm="100000">
                                          <p:val>
                                            <p:strVal val="#ppt_x"/>
                                          </p:val>
                                        </p:tav>
                                      </p:tavLst>
                                    </p:anim>
                                    <p:anim calcmode="lin" valueType="num">
                                      <p:cBhvr additive="base">
                                        <p:cTn id="16" dur="500" fill="hold"/>
                                        <p:tgtEl>
                                          <p:spTgt spid="130061"/>
                                        </p:tgtEl>
                                        <p:attrNameLst>
                                          <p:attrName>ppt_y</p:attrName>
                                        </p:attrNameLst>
                                      </p:cBhvr>
                                      <p:tavLst>
                                        <p:tav tm="0">
                                          <p:val>
                                            <p:strVal val="0-#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nodeType="clickEffect">
                                  <p:stCondLst>
                                    <p:cond delay="0"/>
                                  </p:stCondLst>
                                  <p:childTnLst>
                                    <p:animEffect transition="out" filter="dissolv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par>
                          <p:cTn id="26" fill="hold" nodeType="afterGroup">
                            <p:stCondLst>
                              <p:cond delay="1000"/>
                            </p:stCondLst>
                            <p:childTnLst>
                              <p:par>
                                <p:cTn id="27" presetID="2" presetClass="entr" presetSubtype="1" fill="hold" nodeType="afterEffect">
                                  <p:stCondLst>
                                    <p:cond delay="0"/>
                                  </p:stCondLst>
                                  <p:childTnLst>
                                    <p:set>
                                      <p:cBhvr>
                                        <p:cTn id="28" dur="1" fill="hold">
                                          <p:stCondLst>
                                            <p:cond delay="0"/>
                                          </p:stCondLst>
                                        </p:cTn>
                                        <p:tgtEl>
                                          <p:spTgt spid="130081">
                                            <p:txEl>
                                              <p:pRg st="0" end="0"/>
                                            </p:txEl>
                                          </p:spTgt>
                                        </p:tgtEl>
                                        <p:attrNameLst>
                                          <p:attrName>style.visibility</p:attrName>
                                        </p:attrNameLst>
                                      </p:cBhvr>
                                      <p:to>
                                        <p:strVal val="visible"/>
                                      </p:to>
                                    </p:set>
                                    <p:anim calcmode="lin" valueType="num">
                                      <p:cBhvr additive="base">
                                        <p:cTn id="29" dur="500" fill="hold"/>
                                        <p:tgtEl>
                                          <p:spTgt spid="13008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008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nodeType="clickEffect">
                                  <p:stCondLst>
                                    <p:cond delay="0"/>
                                  </p:stCondLst>
                                  <p:childTnLst>
                                    <p:animEffect transition="out" filter="dissolv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par>
                          <p:cTn id="40" fill="hold" nodeType="afterGroup">
                            <p:stCondLst>
                              <p:cond delay="1000"/>
                            </p:stCondLst>
                            <p:childTnLst>
                              <p:par>
                                <p:cTn id="41" presetID="2" presetClass="entr" presetSubtype="1" fill="hold" grpId="0" nodeType="afterEffect">
                                  <p:stCondLst>
                                    <p:cond delay="0"/>
                                  </p:stCondLst>
                                  <p:childTnLst>
                                    <p:set>
                                      <p:cBhvr>
                                        <p:cTn id="42" dur="1" fill="hold">
                                          <p:stCondLst>
                                            <p:cond delay="0"/>
                                          </p:stCondLst>
                                        </p:cTn>
                                        <p:tgtEl>
                                          <p:spTgt spid="130066"/>
                                        </p:tgtEl>
                                        <p:attrNameLst>
                                          <p:attrName>style.visibility</p:attrName>
                                        </p:attrNameLst>
                                      </p:cBhvr>
                                      <p:to>
                                        <p:strVal val="visible"/>
                                      </p:to>
                                    </p:set>
                                    <p:anim calcmode="lin" valueType="num">
                                      <p:cBhvr additive="base">
                                        <p:cTn id="43" dur="500" fill="hold"/>
                                        <p:tgtEl>
                                          <p:spTgt spid="130066"/>
                                        </p:tgtEl>
                                        <p:attrNameLst>
                                          <p:attrName>ppt_x</p:attrName>
                                        </p:attrNameLst>
                                      </p:cBhvr>
                                      <p:tavLst>
                                        <p:tav tm="0">
                                          <p:val>
                                            <p:strVal val="#ppt_x"/>
                                          </p:val>
                                        </p:tav>
                                        <p:tav tm="100000">
                                          <p:val>
                                            <p:strVal val="#ppt_x"/>
                                          </p:val>
                                        </p:tav>
                                      </p:tavLst>
                                    </p:anim>
                                    <p:anim calcmode="lin" valueType="num">
                                      <p:cBhvr additive="base">
                                        <p:cTn id="44" dur="500" fill="hold"/>
                                        <p:tgtEl>
                                          <p:spTgt spid="130066"/>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xit" presetSubtype="0" fill="hold" grpId="1" nodeType="clickEffect">
                                  <p:stCondLst>
                                    <p:cond delay="0"/>
                                  </p:stCondLst>
                                  <p:childTnLst>
                                    <p:animEffect transition="out" filter="dissolve">
                                      <p:cBhvr>
                                        <p:cTn id="48" dur="500"/>
                                        <p:tgtEl>
                                          <p:spTgt spid="130066"/>
                                        </p:tgtEl>
                                      </p:cBhvr>
                                    </p:animEffect>
                                    <p:set>
                                      <p:cBhvr>
                                        <p:cTn id="49" dur="1" fill="hold">
                                          <p:stCondLst>
                                            <p:cond delay="499"/>
                                          </p:stCondLst>
                                        </p:cTn>
                                        <p:tgtEl>
                                          <p:spTgt spid="130066"/>
                                        </p:tgtEl>
                                        <p:attrNameLst>
                                          <p:attrName>style.visibility</p:attrName>
                                        </p:attrNameLst>
                                      </p:cBhvr>
                                      <p:to>
                                        <p:strVal val="hidden"/>
                                      </p:to>
                                    </p:set>
                                  </p:childTnLst>
                                </p:cTn>
                              </p:par>
                            </p:childTnLst>
                          </p:cTn>
                        </p:par>
                        <p:par>
                          <p:cTn id="50" fill="hold" nodeType="afterGroup">
                            <p:stCondLst>
                              <p:cond delay="500"/>
                            </p:stCondLst>
                            <p:childTnLst>
                              <p:par>
                                <p:cTn id="51" presetID="9" presetClass="exit" presetSubtype="0" fill="hold" nodeType="afterEffect">
                                  <p:stCondLst>
                                    <p:cond delay="0"/>
                                  </p:stCondLst>
                                  <p:childTnLst>
                                    <p:animEffect transition="out" filter="dissolve">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childTnLst>
                          </p:cTn>
                        </p:par>
                        <p:par>
                          <p:cTn id="54" fill="hold" nodeType="afterGroup">
                            <p:stCondLst>
                              <p:cond delay="1000"/>
                            </p:stCondLst>
                            <p:childTnLst>
                              <p:par>
                                <p:cTn id="55" presetID="9"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xit" presetSubtype="0" fill="hold" grpId="0" nodeType="clickEffect">
                                  <p:stCondLst>
                                    <p:cond delay="0"/>
                                  </p:stCondLst>
                                  <p:childTnLst>
                                    <p:animEffect transition="out" filter="dissolve">
                                      <p:cBhvr>
                                        <p:cTn id="61" dur="500"/>
                                        <p:tgtEl>
                                          <p:spTgt spid="130081">
                                            <p:txEl>
                                              <p:pRg st="0" end="0"/>
                                            </p:txEl>
                                          </p:spTgt>
                                        </p:tgtEl>
                                      </p:cBhvr>
                                    </p:animEffect>
                                    <p:set>
                                      <p:cBhvr>
                                        <p:cTn id="62" dur="1" fill="hold">
                                          <p:stCondLst>
                                            <p:cond delay="499"/>
                                          </p:stCondLst>
                                        </p:cTn>
                                        <p:tgtEl>
                                          <p:spTgt spid="130081">
                                            <p:txEl>
                                              <p:pRg st="0" end="0"/>
                                            </p:txEl>
                                          </p:spTgt>
                                        </p:tgtEl>
                                        <p:attrNameLst>
                                          <p:attrName>style.visibility</p:attrName>
                                        </p:attrNameLst>
                                      </p:cBhvr>
                                      <p:to>
                                        <p:strVal val="hidden"/>
                                      </p:to>
                                    </p:set>
                                  </p:childTnLst>
                                </p:cTn>
                              </p:par>
                            </p:childTnLst>
                          </p:cTn>
                        </p:par>
                        <p:par>
                          <p:cTn id="63" fill="hold" nodeType="afterGroup">
                            <p:stCondLst>
                              <p:cond delay="500"/>
                            </p:stCondLst>
                            <p:childTnLst>
                              <p:par>
                                <p:cTn id="64" presetID="9" presetClass="exit" presetSubtype="0" fill="hold" nodeType="afterEffect">
                                  <p:stCondLst>
                                    <p:cond delay="0"/>
                                  </p:stCondLst>
                                  <p:childTnLst>
                                    <p:animEffect transition="out" filter="dissolve">
                                      <p:cBhvr>
                                        <p:cTn id="65" dur="500"/>
                                        <p:tgtEl>
                                          <p:spTgt spid="3"/>
                                        </p:tgtEl>
                                      </p:cBhvr>
                                    </p:animEffect>
                                    <p:set>
                                      <p:cBhvr>
                                        <p:cTn id="66" dur="1" fill="hold">
                                          <p:stCondLst>
                                            <p:cond delay="499"/>
                                          </p:stCondLst>
                                        </p:cTn>
                                        <p:tgtEl>
                                          <p:spTgt spid="3"/>
                                        </p:tgtEl>
                                        <p:attrNameLst>
                                          <p:attrName>style.visibility</p:attrName>
                                        </p:attrNameLst>
                                      </p:cBhvr>
                                      <p:to>
                                        <p:strVal val="hidden"/>
                                      </p:to>
                                    </p:set>
                                  </p:childTnLst>
                                </p:cTn>
                              </p:par>
                            </p:childTnLst>
                          </p:cTn>
                        </p:par>
                        <p:par>
                          <p:cTn id="67" fill="hold" nodeType="afterGroup">
                            <p:stCondLst>
                              <p:cond delay="1000"/>
                            </p:stCondLst>
                            <p:childTnLst>
                              <p:par>
                                <p:cTn id="68" presetID="9" presetClass="entr" presetSubtype="0" fill="hold" nodeType="after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dissolve">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1" grpId="0"/>
      <p:bldP spid="130066" grpId="0"/>
      <p:bldP spid="130066" grpId="1"/>
      <p:bldP spid="130081" grpId="0" build="allAtOnce"/>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   进程管理</a:t>
            </a:r>
          </a:p>
        </p:txBody>
      </p:sp>
      <p:sp>
        <p:nvSpPr>
          <p:cNvPr id="8" name="页脚占位符 4"/>
          <p:cNvSpPr>
            <a:spLocks noGrp="1"/>
          </p:cNvSpPr>
          <p:nvPr>
            <p:ph type="ftr" sz="quarter" idx="11"/>
          </p:nvPr>
        </p:nvSpPr>
        <p:spPr/>
        <p:txBody>
          <a:bodyPr/>
          <a:lstStyle/>
          <a:p>
            <a:pPr>
              <a:defRPr/>
            </a:pPr>
            <a:fld id="{2BBBD748-DA79-47B9-9504-1ED3A872CFF2}" type="slidenum">
              <a:rPr lang="en-US" altLang="ko-KR"/>
              <a:pPr>
                <a:defRPr/>
              </a:pPr>
              <a:t>120</a:t>
            </a:fld>
            <a:endParaRPr lang="en-US" altLang="ko-KR"/>
          </a:p>
        </p:txBody>
      </p:sp>
      <p:sp>
        <p:nvSpPr>
          <p:cNvPr id="122884" name="Text Box 8"/>
          <p:cNvSpPr txBox="1">
            <a:spLocks noChangeArrowheads="1"/>
          </p:cNvSpPr>
          <p:nvPr/>
        </p:nvSpPr>
        <p:spPr bwMode="auto">
          <a:xfrm>
            <a:off x="473075" y="1711325"/>
            <a:ext cx="8264525" cy="4814888"/>
          </a:xfrm>
          <a:prstGeom prst="rect">
            <a:avLst/>
          </a:prstGeom>
          <a:noFill/>
          <a:ln w="2540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dirty="0">
                <a:solidFill>
                  <a:srgbClr val="2B166E"/>
                </a:solidFill>
                <a:ea typeface="宋体" pitchFamily="2" charset="-122"/>
              </a:rPr>
              <a:t>S1  </a:t>
            </a:r>
            <a:r>
              <a:rPr kumimoji="1" lang="zh-CN" altLang="en-US" sz="2800" b="1" dirty="0">
                <a:solidFill>
                  <a:srgbClr val="2B166E"/>
                </a:solidFill>
                <a:ea typeface="宋体" pitchFamily="2" charset="-122"/>
              </a:rPr>
              <a:t>思考中</a:t>
            </a:r>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S2  </a:t>
            </a:r>
            <a:r>
              <a:rPr kumimoji="1" lang="zh-CN" altLang="en-US" sz="2800" b="1" dirty="0">
                <a:solidFill>
                  <a:srgbClr val="2B166E"/>
                </a:solidFill>
                <a:ea typeface="宋体" pitchFamily="2" charset="-122"/>
              </a:rPr>
              <a:t>进入饥饿状态；</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S3  </a:t>
            </a:r>
            <a:r>
              <a:rPr kumimoji="1" lang="zh-CN" altLang="en-US" sz="2800" b="1" dirty="0">
                <a:solidFill>
                  <a:srgbClr val="2B166E"/>
                </a:solidFill>
                <a:ea typeface="宋体" pitchFamily="2" charset="-122"/>
              </a:rPr>
              <a:t>如果左邻居或右邻居正在进餐，</a:t>
            </a:r>
            <a:r>
              <a:rPr kumimoji="1" lang="zh-CN" altLang="en-US" sz="2800" b="1" dirty="0">
                <a:solidFill>
                  <a:srgbClr val="0000FF"/>
                </a:solidFill>
                <a:ea typeface="宋体" pitchFamily="2" charset="-122"/>
              </a:rPr>
              <a:t>进入阻塞状态</a:t>
            </a:r>
            <a:r>
              <a:rPr kumimoji="1" lang="zh-CN" altLang="en-US" sz="2800" b="1" dirty="0">
                <a:solidFill>
                  <a:srgbClr val="2B166E"/>
                </a:solidFill>
                <a:ea typeface="宋体" pitchFamily="2" charset="-122"/>
              </a:rPr>
              <a:t>；</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否则转</a:t>
            </a:r>
            <a:r>
              <a:rPr kumimoji="1" lang="en-US" altLang="zh-CN" sz="2800" b="1" dirty="0">
                <a:solidFill>
                  <a:srgbClr val="2B166E"/>
                </a:solidFill>
                <a:ea typeface="宋体" pitchFamily="2" charset="-122"/>
              </a:rPr>
              <a:t>S4</a:t>
            </a:r>
            <a:br>
              <a:rPr kumimoji="1" lang="en-US" altLang="zh-CN" sz="2800" b="1" dirty="0">
                <a:solidFill>
                  <a:srgbClr val="2B166E"/>
                </a:solidFill>
                <a:ea typeface="宋体" pitchFamily="2" charset="-122"/>
              </a:rPr>
            </a:br>
            <a:r>
              <a:rPr kumimoji="1" lang="en-US" altLang="zh-CN" sz="2800" b="1" dirty="0" err="1">
                <a:solidFill>
                  <a:srgbClr val="2B166E"/>
                </a:solidFill>
                <a:ea typeface="宋体" pitchFamily="2" charset="-122"/>
              </a:rPr>
              <a:t>S4</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拿起两把叉子；</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S5  </a:t>
            </a:r>
            <a:r>
              <a:rPr kumimoji="1" lang="zh-CN" altLang="en-US" sz="2800" b="1" dirty="0">
                <a:solidFill>
                  <a:srgbClr val="2B166E"/>
                </a:solidFill>
                <a:ea typeface="宋体" pitchFamily="2" charset="-122"/>
              </a:rPr>
              <a:t>吃面条</a:t>
            </a:r>
            <a:r>
              <a:rPr kumimoji="1" lang="en-US" altLang="zh-CN" sz="2800" b="1" dirty="0">
                <a:solidFill>
                  <a:srgbClr val="2B166E"/>
                </a:solidFill>
                <a:ea typeface="宋体" pitchFamily="2" charset="-122"/>
              </a:rPr>
              <a:t>…</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S6  </a:t>
            </a:r>
            <a:r>
              <a:rPr kumimoji="1" lang="zh-CN" altLang="en-US" sz="2800" b="1" dirty="0">
                <a:solidFill>
                  <a:srgbClr val="2B166E"/>
                </a:solidFill>
                <a:ea typeface="宋体" pitchFamily="2" charset="-122"/>
              </a:rPr>
              <a:t>放下左边的叉子，</a:t>
            </a:r>
            <a:r>
              <a:rPr kumimoji="1" lang="zh-CN" altLang="en-US" sz="2800" b="1" dirty="0">
                <a:solidFill>
                  <a:srgbClr val="0000FF"/>
                </a:solidFill>
                <a:ea typeface="宋体" pitchFamily="2" charset="-122"/>
              </a:rPr>
              <a:t>看看左邻居现在能否进餐</a:t>
            </a:r>
            <a:br>
              <a:rPr kumimoji="1" lang="zh-CN" altLang="en-US" sz="2800" b="1" dirty="0">
                <a:solidFill>
                  <a:srgbClr val="0000FF"/>
                </a:solidFill>
                <a:ea typeface="宋体" pitchFamily="2" charset="-122"/>
              </a:rPr>
            </a:br>
            <a:r>
              <a:rPr kumimoji="1" lang="zh-CN" altLang="en-US" sz="2800" b="1" dirty="0">
                <a:solidFill>
                  <a:srgbClr val="0000FF"/>
                </a:solidFill>
                <a:ea typeface="宋体" pitchFamily="2" charset="-122"/>
              </a:rPr>
              <a:t>     （饥饿状态、两把叉子都在），若能则唤醒之；</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S7  </a:t>
            </a:r>
            <a:r>
              <a:rPr kumimoji="1" lang="zh-CN" altLang="en-US" sz="2800" b="1" dirty="0">
                <a:solidFill>
                  <a:srgbClr val="2B166E"/>
                </a:solidFill>
                <a:ea typeface="宋体" pitchFamily="2" charset="-122"/>
              </a:rPr>
              <a:t>放下右边的叉子，</a:t>
            </a:r>
            <a:r>
              <a:rPr kumimoji="1" lang="zh-CN" altLang="en-US" sz="2800" b="1" dirty="0">
                <a:solidFill>
                  <a:srgbClr val="0000FF"/>
                </a:solidFill>
                <a:ea typeface="宋体" pitchFamily="2" charset="-122"/>
              </a:rPr>
              <a:t>看看右邻居现在能否进餐，</a:t>
            </a:r>
            <a:br>
              <a:rPr kumimoji="1" lang="zh-CN" altLang="en-US" sz="2800" b="1" dirty="0">
                <a:solidFill>
                  <a:srgbClr val="0000FF"/>
                </a:solidFill>
                <a:ea typeface="宋体" pitchFamily="2" charset="-122"/>
              </a:rPr>
            </a:br>
            <a:r>
              <a:rPr kumimoji="1" lang="zh-CN" altLang="en-US" sz="2800" b="1" dirty="0">
                <a:solidFill>
                  <a:srgbClr val="0000FF"/>
                </a:solidFill>
                <a:ea typeface="宋体" pitchFamily="2" charset="-122"/>
              </a:rPr>
              <a:t>      若能，唤醒之；</a:t>
            </a:r>
            <a:br>
              <a:rPr kumimoji="1" lang="zh-CN" altLang="en-US" sz="2800" b="1" dirty="0">
                <a:solidFill>
                  <a:srgbClr val="0000FF"/>
                </a:solidFill>
                <a:ea typeface="宋体" pitchFamily="2" charset="-122"/>
              </a:rPr>
            </a:br>
            <a:r>
              <a:rPr kumimoji="1" lang="en-US" altLang="zh-CN" sz="2800" b="1" dirty="0">
                <a:solidFill>
                  <a:srgbClr val="2B166E"/>
                </a:solidFill>
                <a:ea typeface="宋体" pitchFamily="2" charset="-122"/>
              </a:rPr>
              <a:t>S8  </a:t>
            </a:r>
            <a:r>
              <a:rPr kumimoji="1" lang="zh-CN" altLang="en-US" sz="2800" b="1" dirty="0">
                <a:solidFill>
                  <a:srgbClr val="2B166E"/>
                </a:solidFill>
                <a:ea typeface="宋体" pitchFamily="2" charset="-122"/>
              </a:rPr>
              <a:t>新的一天又开始了，转</a:t>
            </a:r>
            <a:r>
              <a:rPr kumimoji="1" lang="en-US" altLang="zh-CN" sz="2800" b="1" dirty="0">
                <a:solidFill>
                  <a:srgbClr val="2B166E"/>
                </a:solidFill>
                <a:ea typeface="宋体" pitchFamily="2" charset="-122"/>
              </a:rPr>
              <a:t>S1</a:t>
            </a:r>
          </a:p>
        </p:txBody>
      </p:sp>
      <p:grpSp>
        <p:nvGrpSpPr>
          <p:cNvPr id="122885" name="Group 9"/>
          <p:cNvGrpSpPr>
            <a:grpSpLocks/>
          </p:cNvGrpSpPr>
          <p:nvPr/>
        </p:nvGrpSpPr>
        <p:grpSpPr bwMode="auto">
          <a:xfrm>
            <a:off x="315913" y="303213"/>
            <a:ext cx="6967537" cy="579437"/>
            <a:chOff x="199" y="330"/>
            <a:chExt cx="4389" cy="365"/>
          </a:xfrm>
        </p:grpSpPr>
        <p:sp>
          <p:nvSpPr>
            <p:cNvPr id="122887" name="Text Box 10"/>
            <p:cNvSpPr txBox="1">
              <a:spLocks noChangeArrowheads="1"/>
            </p:cNvSpPr>
            <p:nvPr/>
          </p:nvSpPr>
          <p:spPr bwMode="auto">
            <a:xfrm>
              <a:off x="199" y="330"/>
              <a:ext cx="1017"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chemeClr val="bg1"/>
                  </a:solidFill>
                  <a:latin typeface="黑体" pitchFamily="49" charset="-122"/>
                  <a:ea typeface="黑体" pitchFamily="49" charset="-122"/>
                </a:rPr>
                <a:t>思路</a:t>
              </a:r>
              <a:r>
                <a:rPr kumimoji="1" lang="en-US" altLang="zh-CN" sz="3200" b="1">
                  <a:solidFill>
                    <a:schemeClr val="bg1"/>
                  </a:solidFill>
                  <a:latin typeface="黑体" pitchFamily="49" charset="-122"/>
                  <a:ea typeface="黑体" pitchFamily="49" charset="-122"/>
                </a:rPr>
                <a:t>(2)</a:t>
              </a:r>
            </a:p>
          </p:txBody>
        </p:sp>
        <p:sp>
          <p:nvSpPr>
            <p:cNvPr id="122888" name="Text Box 11"/>
            <p:cNvSpPr txBox="1">
              <a:spLocks noChangeArrowheads="1"/>
            </p:cNvSpPr>
            <p:nvPr/>
          </p:nvSpPr>
          <p:spPr bwMode="auto">
            <a:xfrm>
              <a:off x="1097" y="345"/>
              <a:ext cx="34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FFFF"/>
                  </a:solidFill>
                  <a:ea typeface="宋体" pitchFamily="2" charset="-122"/>
                </a:rPr>
                <a:t>计算机程序怎么来解决这个问题？</a:t>
              </a:r>
            </a:p>
          </p:txBody>
        </p:sp>
      </p:grpSp>
      <p:sp>
        <p:nvSpPr>
          <p:cNvPr id="122886" name="Text Box 12"/>
          <p:cNvSpPr txBox="1">
            <a:spLocks noChangeArrowheads="1"/>
          </p:cNvSpPr>
          <p:nvPr/>
        </p:nvSpPr>
        <p:spPr bwMode="auto">
          <a:xfrm>
            <a:off x="323850" y="1057275"/>
            <a:ext cx="805973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2B166E"/>
                </a:solidFill>
                <a:latin typeface="Microsoft YaHei" charset="-122"/>
                <a:ea typeface="Microsoft YaHei" charset="-122"/>
                <a:cs typeface="Microsoft YaHei" charset="-122"/>
              </a:rPr>
              <a:t>指导原则</a:t>
            </a:r>
            <a:r>
              <a:rPr kumimoji="1" lang="zh-CN" altLang="en-US" sz="2800" b="1" dirty="0">
                <a:solidFill>
                  <a:srgbClr val="2B166E"/>
                </a:solidFill>
                <a:ea typeface="宋体" pitchFamily="2" charset="-122"/>
              </a:rPr>
              <a:t>：不能浪费</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时间；进程间相互通信。</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   进程管理</a:t>
            </a:r>
          </a:p>
        </p:txBody>
      </p:sp>
      <p:sp>
        <p:nvSpPr>
          <p:cNvPr id="7" name="页脚占位符 4"/>
          <p:cNvSpPr>
            <a:spLocks noGrp="1"/>
          </p:cNvSpPr>
          <p:nvPr>
            <p:ph type="ftr" sz="quarter" idx="11"/>
          </p:nvPr>
        </p:nvSpPr>
        <p:spPr/>
        <p:txBody>
          <a:bodyPr/>
          <a:lstStyle/>
          <a:p>
            <a:pPr>
              <a:defRPr/>
            </a:pPr>
            <a:fld id="{5B589A24-5665-407D-B447-F3E09250F267}" type="slidenum">
              <a:rPr lang="en-US" altLang="ko-KR"/>
              <a:pPr>
                <a:defRPr/>
              </a:pPr>
              <a:t>121</a:t>
            </a:fld>
            <a:endParaRPr lang="en-US" altLang="ko-KR"/>
          </a:p>
        </p:txBody>
      </p:sp>
      <p:grpSp>
        <p:nvGrpSpPr>
          <p:cNvPr id="123908" name="Group 7"/>
          <p:cNvGrpSpPr>
            <a:grpSpLocks/>
          </p:cNvGrpSpPr>
          <p:nvPr/>
        </p:nvGrpSpPr>
        <p:grpSpPr bwMode="auto">
          <a:xfrm>
            <a:off x="550863" y="1570038"/>
            <a:ext cx="5324475" cy="592137"/>
            <a:chOff x="307" y="573"/>
            <a:chExt cx="3354" cy="373"/>
          </a:xfrm>
        </p:grpSpPr>
        <p:sp>
          <p:nvSpPr>
            <p:cNvPr id="123910" name="Text Box 8"/>
            <p:cNvSpPr txBox="1">
              <a:spLocks noChangeArrowheads="1"/>
            </p:cNvSpPr>
            <p:nvPr/>
          </p:nvSpPr>
          <p:spPr bwMode="auto">
            <a:xfrm>
              <a:off x="307" y="573"/>
              <a:ext cx="1017"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2B166E"/>
                  </a:solidFill>
                  <a:latin typeface="黑体" pitchFamily="49" charset="-122"/>
                  <a:ea typeface="黑体" pitchFamily="49" charset="-122"/>
                </a:rPr>
                <a:t>思路</a:t>
              </a:r>
              <a:r>
                <a:rPr kumimoji="1" lang="en-US" altLang="zh-CN" sz="3200" b="1">
                  <a:solidFill>
                    <a:srgbClr val="2B166E"/>
                  </a:solidFill>
                  <a:latin typeface="黑体" pitchFamily="49" charset="-122"/>
                  <a:ea typeface="黑体" pitchFamily="49" charset="-122"/>
                </a:rPr>
                <a:t>(3)</a:t>
              </a:r>
            </a:p>
          </p:txBody>
        </p:sp>
        <p:sp>
          <p:nvSpPr>
            <p:cNvPr id="123911" name="Text Box 9"/>
            <p:cNvSpPr txBox="1">
              <a:spLocks noChangeArrowheads="1"/>
            </p:cNvSpPr>
            <p:nvPr/>
          </p:nvSpPr>
          <p:spPr bwMode="auto">
            <a:xfrm>
              <a:off x="1232" y="581"/>
              <a:ext cx="2429"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2B166E"/>
                  </a:solidFill>
                  <a:ea typeface="宋体" pitchFamily="2" charset="-122"/>
                </a:rPr>
                <a:t>怎么样来编写程序？</a:t>
              </a:r>
            </a:p>
          </p:txBody>
        </p:sp>
      </p:grpSp>
      <p:sp>
        <p:nvSpPr>
          <p:cNvPr id="235530" name="Text Box 10"/>
          <p:cNvSpPr txBox="1">
            <a:spLocks noChangeArrowheads="1"/>
          </p:cNvSpPr>
          <p:nvPr/>
        </p:nvSpPr>
        <p:spPr bwMode="auto">
          <a:xfrm>
            <a:off x="566738" y="2563813"/>
            <a:ext cx="8142287" cy="308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buFontTx/>
              <a:buAutoNum type="arabicPeriod"/>
            </a:pPr>
            <a:r>
              <a:rPr kumimoji="1" lang="zh-CN" altLang="en-US" sz="2800" b="1" dirty="0">
                <a:solidFill>
                  <a:srgbClr val="2B166E"/>
                </a:solidFill>
                <a:ea typeface="宋体" pitchFamily="2" charset="-122"/>
              </a:rPr>
              <a:t>必须有一个数据结构，来描述每个哲学家的</a:t>
            </a:r>
            <a:r>
              <a:rPr kumimoji="1" lang="zh-CN" altLang="en-US" sz="2800" b="1" dirty="0">
                <a:solidFill>
                  <a:srgbClr val="2B166E"/>
                </a:solidFill>
                <a:ea typeface="黑体" pitchFamily="49" charset="-122"/>
              </a:rPr>
              <a:t>当前</a:t>
            </a:r>
            <a:br>
              <a:rPr kumimoji="1" lang="zh-CN" altLang="en-US" sz="2800" b="1" dirty="0">
                <a:solidFill>
                  <a:srgbClr val="2B166E"/>
                </a:solidFill>
                <a:ea typeface="黑体" pitchFamily="49" charset="-122"/>
              </a:rPr>
            </a:br>
            <a:r>
              <a:rPr kumimoji="1" lang="zh-CN" altLang="en-US" sz="2800" b="1" dirty="0">
                <a:solidFill>
                  <a:srgbClr val="2B166E"/>
                </a:solidFill>
                <a:ea typeface="黑体" pitchFamily="49" charset="-122"/>
              </a:rPr>
              <a:t>状态</a:t>
            </a:r>
            <a:r>
              <a:rPr kumimoji="1" lang="zh-CN" altLang="en-US" sz="2800" b="1" dirty="0">
                <a:solidFill>
                  <a:srgbClr val="2B166E"/>
                </a:solidFill>
                <a:ea typeface="宋体" pitchFamily="2" charset="-122"/>
              </a:rPr>
              <a:t>；</a:t>
            </a:r>
          </a:p>
          <a:p>
            <a:pPr>
              <a:spcBef>
                <a:spcPct val="50000"/>
              </a:spcBef>
              <a:buFontTx/>
              <a:buAutoNum type="arabicPeriod"/>
            </a:pPr>
            <a:r>
              <a:rPr kumimoji="1" lang="zh-CN" altLang="en-US" sz="2800" b="1" dirty="0">
                <a:solidFill>
                  <a:srgbClr val="2B166E"/>
                </a:solidFill>
                <a:ea typeface="宋体" pitchFamily="2" charset="-122"/>
              </a:rPr>
              <a:t>该数据结构是一个</a:t>
            </a:r>
            <a:r>
              <a:rPr kumimoji="1" lang="zh-CN" altLang="en-US" sz="2800" b="1" dirty="0">
                <a:solidFill>
                  <a:srgbClr val="0000FF"/>
                </a:solidFill>
                <a:latin typeface="SimHei" charset="-122"/>
                <a:ea typeface="SimHei" charset="-122"/>
                <a:cs typeface="SimHei" charset="-122"/>
              </a:rPr>
              <a:t>临界资源</a:t>
            </a:r>
            <a:r>
              <a:rPr kumimoji="1" lang="zh-CN" altLang="en-US" sz="2800" b="1" dirty="0">
                <a:solidFill>
                  <a:srgbClr val="2B166E"/>
                </a:solidFill>
                <a:ea typeface="宋体" pitchFamily="2" charset="-122"/>
              </a:rPr>
              <a:t>，各个哲学家对它的</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访问应该互斥地进行</a:t>
            </a:r>
            <a:r>
              <a:rPr kumimoji="1" lang="en-US" altLang="zh-CN" sz="2800" b="1" dirty="0">
                <a:solidFill>
                  <a:srgbClr val="2B166E"/>
                </a:solidFill>
                <a:ea typeface="宋体" pitchFamily="2" charset="-122"/>
                <a:cs typeface="Times New Roman" pitchFamily="18" charset="0"/>
              </a:rPr>
              <a:t>——</a:t>
            </a:r>
            <a:r>
              <a:rPr kumimoji="1" lang="zh-CN" altLang="en-US" sz="2800" b="1" dirty="0">
                <a:solidFill>
                  <a:srgbClr val="2B166E"/>
                </a:solidFill>
                <a:ea typeface="黑体" pitchFamily="49" charset="-122"/>
              </a:rPr>
              <a:t>进程互斥</a:t>
            </a:r>
            <a:r>
              <a:rPr kumimoji="1" lang="zh-CN" altLang="en-US" sz="2800" b="1" dirty="0">
                <a:solidFill>
                  <a:srgbClr val="2B166E"/>
                </a:solidFill>
                <a:ea typeface="宋体" pitchFamily="2" charset="-122"/>
              </a:rPr>
              <a:t>；</a:t>
            </a:r>
          </a:p>
          <a:p>
            <a:pPr>
              <a:spcBef>
                <a:spcPct val="50000"/>
              </a:spcBef>
              <a:buFontTx/>
              <a:buAutoNum type="arabicPeriod"/>
            </a:pPr>
            <a:r>
              <a:rPr kumimoji="1" lang="zh-CN" altLang="en-US" sz="2800" b="1" dirty="0">
                <a:solidFill>
                  <a:srgbClr val="2B166E"/>
                </a:solidFill>
                <a:ea typeface="宋体" pitchFamily="2" charset="-122"/>
              </a:rPr>
              <a:t>一个哲学家吃饱后，可能要唤醒它的左邻右舍，</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两者之间存在着同步关系</a:t>
            </a:r>
            <a:r>
              <a:rPr kumimoji="1" lang="en-US" altLang="zh-CN" sz="2800" b="1" dirty="0">
                <a:solidFill>
                  <a:srgbClr val="2B166E"/>
                </a:solidFill>
                <a:ea typeface="宋体" pitchFamily="2" charset="-122"/>
              </a:rPr>
              <a:t>——</a:t>
            </a:r>
            <a:r>
              <a:rPr kumimoji="1" lang="zh-CN" altLang="en-US" sz="2800" b="1" dirty="0">
                <a:solidFill>
                  <a:srgbClr val="2B166E"/>
                </a:solidFill>
                <a:ea typeface="黑体" pitchFamily="49" charset="-122"/>
              </a:rPr>
              <a:t>进程同步</a:t>
            </a:r>
            <a:r>
              <a:rPr kumimoji="1" lang="zh-CN" altLang="en-US" sz="2800" b="1" dirty="0">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5530">
                                            <p:txEl>
                                              <p:pRg st="0" end="0"/>
                                            </p:txEl>
                                          </p:spTgt>
                                        </p:tgtEl>
                                        <p:attrNameLst>
                                          <p:attrName>style.visibility</p:attrName>
                                        </p:attrNameLst>
                                      </p:cBhvr>
                                      <p:to>
                                        <p:strVal val="visible"/>
                                      </p:to>
                                    </p:set>
                                    <p:animEffect transition="in" filter="dissolve">
                                      <p:cBhvr>
                                        <p:cTn id="7" dur="500"/>
                                        <p:tgtEl>
                                          <p:spTgt spid="235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530">
                                            <p:txEl>
                                              <p:pRg st="1" end="1"/>
                                            </p:txEl>
                                          </p:spTgt>
                                        </p:tgtEl>
                                        <p:attrNameLst>
                                          <p:attrName>style.visibility</p:attrName>
                                        </p:attrNameLst>
                                      </p:cBhvr>
                                      <p:to>
                                        <p:strVal val="visible"/>
                                      </p:to>
                                    </p:set>
                                    <p:animEffect transition="in" filter="dissolve">
                                      <p:cBhvr>
                                        <p:cTn id="12" dur="500"/>
                                        <p:tgtEl>
                                          <p:spTgt spid="2355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530">
                                            <p:txEl>
                                              <p:pRg st="2" end="2"/>
                                            </p:txEl>
                                          </p:spTgt>
                                        </p:tgtEl>
                                        <p:attrNameLst>
                                          <p:attrName>style.visibility</p:attrName>
                                        </p:attrNameLst>
                                      </p:cBhvr>
                                      <p:to>
                                        <p:strVal val="visible"/>
                                      </p:to>
                                    </p:set>
                                    <p:animEffect transition="in" filter="dissolve">
                                      <p:cBhvr>
                                        <p:cTn id="17" dur="500"/>
                                        <p:tgtEl>
                                          <p:spTgt spid="235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0"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36D4FC7C-6233-420B-A4A7-68476546F15C}" type="slidenum">
              <a:rPr lang="en-US" altLang="ko-KR"/>
              <a:pPr>
                <a:defRPr/>
              </a:pPr>
              <a:t>122</a:t>
            </a:fld>
            <a:endParaRPr lang="en-US" altLang="ko-KR"/>
          </a:p>
        </p:txBody>
      </p:sp>
      <p:sp>
        <p:nvSpPr>
          <p:cNvPr id="124932" name="Text Box 6"/>
          <p:cNvSpPr txBox="1">
            <a:spLocks noChangeArrowheads="1"/>
          </p:cNvSpPr>
          <p:nvPr/>
        </p:nvSpPr>
        <p:spPr bwMode="auto">
          <a:xfrm>
            <a:off x="3065463" y="1143000"/>
            <a:ext cx="2684462"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数据结构的定义</a:t>
            </a:r>
          </a:p>
        </p:txBody>
      </p:sp>
      <p:sp>
        <p:nvSpPr>
          <p:cNvPr id="124933" name="Text Box 7"/>
          <p:cNvSpPr txBox="1">
            <a:spLocks noChangeArrowheads="1"/>
          </p:cNvSpPr>
          <p:nvPr/>
        </p:nvSpPr>
        <p:spPr bwMode="auto">
          <a:xfrm>
            <a:off x="387350" y="1925638"/>
            <a:ext cx="8380413" cy="3960812"/>
          </a:xfrm>
          <a:prstGeom prst="rect">
            <a:avLst/>
          </a:prstGeom>
          <a:noFill/>
          <a:ln w="2540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dirty="0">
                <a:solidFill>
                  <a:srgbClr val="2B166E"/>
                </a:solidFill>
                <a:ea typeface="宋体" pitchFamily="2" charset="-122"/>
              </a:rPr>
              <a:t>#define  N		5		// </a:t>
            </a:r>
            <a:r>
              <a:rPr kumimoji="1" lang="zh-CN" altLang="en-US" sz="2800" b="1" dirty="0">
                <a:solidFill>
                  <a:srgbClr val="2B166E"/>
                </a:solidFill>
                <a:ea typeface="宋体" pitchFamily="2" charset="-122"/>
              </a:rPr>
              <a:t>哲学家个数</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#define  LEFT	(i+N-1)%N	// </a:t>
            </a:r>
            <a:r>
              <a:rPr kumimoji="1" lang="zh-CN" altLang="en-US" sz="2800" b="1" dirty="0">
                <a:solidFill>
                  <a:srgbClr val="2B166E"/>
                </a:solidFill>
                <a:ea typeface="宋体" pitchFamily="2" charset="-122"/>
              </a:rPr>
              <a:t>第</a:t>
            </a:r>
            <a:r>
              <a:rPr kumimoji="1" lang="en-US" altLang="zh-CN" sz="2800" b="1" dirty="0" err="1">
                <a:solidFill>
                  <a:srgbClr val="2B166E"/>
                </a:solidFill>
                <a:ea typeface="宋体" pitchFamily="2" charset="-122"/>
              </a:rPr>
              <a:t>i</a:t>
            </a:r>
            <a:r>
              <a:rPr kumimoji="1" lang="zh-CN" altLang="en-US" sz="2800" b="1" dirty="0">
                <a:solidFill>
                  <a:srgbClr val="2B166E"/>
                </a:solidFill>
                <a:ea typeface="宋体" pitchFamily="2" charset="-122"/>
              </a:rPr>
              <a:t>个哲学家的左邻居</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#define  RIGHT	(i+1)%N	// </a:t>
            </a:r>
            <a:r>
              <a:rPr kumimoji="1" lang="zh-CN" altLang="en-US" sz="2800" b="1" dirty="0">
                <a:solidFill>
                  <a:srgbClr val="2B166E"/>
                </a:solidFill>
                <a:ea typeface="宋体" pitchFamily="2" charset="-122"/>
              </a:rPr>
              <a:t>第</a:t>
            </a:r>
            <a:r>
              <a:rPr kumimoji="1" lang="en-US" altLang="zh-CN" sz="2800" b="1" dirty="0" err="1">
                <a:solidFill>
                  <a:srgbClr val="2B166E"/>
                </a:solidFill>
                <a:ea typeface="宋体" pitchFamily="2" charset="-122"/>
              </a:rPr>
              <a:t>i</a:t>
            </a:r>
            <a:r>
              <a:rPr kumimoji="1" lang="zh-CN" altLang="en-US" sz="2800" b="1" dirty="0">
                <a:solidFill>
                  <a:srgbClr val="2B166E"/>
                </a:solidFill>
                <a:ea typeface="宋体" pitchFamily="2" charset="-122"/>
              </a:rPr>
              <a:t>个哲学家的右邻居</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#define  THINKING	0	// </a:t>
            </a:r>
            <a:r>
              <a:rPr kumimoji="1" lang="zh-CN" altLang="en-US" sz="2800" b="1" dirty="0">
                <a:solidFill>
                  <a:srgbClr val="2B166E"/>
                </a:solidFill>
                <a:ea typeface="宋体" pitchFamily="2" charset="-122"/>
              </a:rPr>
              <a:t>思考状态</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#define  HUNGRY	1	// </a:t>
            </a:r>
            <a:r>
              <a:rPr kumimoji="1" lang="zh-CN" altLang="en-US" sz="2800" b="1" dirty="0">
                <a:solidFill>
                  <a:srgbClr val="2B166E"/>
                </a:solidFill>
                <a:ea typeface="宋体" pitchFamily="2" charset="-122"/>
              </a:rPr>
              <a:t>饥饿状态</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#define  EATING		2	// </a:t>
            </a:r>
            <a:r>
              <a:rPr kumimoji="1" lang="zh-CN" altLang="en-US" sz="2800" b="1" dirty="0">
                <a:solidFill>
                  <a:srgbClr val="2B166E"/>
                </a:solidFill>
                <a:ea typeface="宋体" pitchFamily="2" charset="-122"/>
              </a:rPr>
              <a:t>进餐状态</a:t>
            </a:r>
            <a:br>
              <a:rPr kumimoji="1" lang="zh-CN" altLang="en-US" sz="2800" b="1" dirty="0">
                <a:solidFill>
                  <a:srgbClr val="2B166E"/>
                </a:solidFill>
                <a:ea typeface="宋体" pitchFamily="2" charset="-122"/>
              </a:rPr>
            </a:br>
            <a:r>
              <a:rPr kumimoji="1" lang="en-US" altLang="zh-CN" sz="2800" b="1" dirty="0" err="1">
                <a:solidFill>
                  <a:srgbClr val="2B166E"/>
                </a:solidFill>
                <a:ea typeface="宋体" pitchFamily="2" charset="-122"/>
              </a:rPr>
              <a:t>int</a:t>
            </a:r>
            <a:r>
              <a:rPr kumimoji="1" lang="en-US" altLang="zh-CN" sz="2800" b="1" dirty="0">
                <a:solidFill>
                  <a:srgbClr val="2B166E"/>
                </a:solidFill>
                <a:ea typeface="宋体" pitchFamily="2" charset="-122"/>
              </a:rPr>
              <a:t>   state[N];			// </a:t>
            </a:r>
            <a:r>
              <a:rPr kumimoji="1" lang="zh-CN" altLang="en-US" sz="2800" b="1" dirty="0">
                <a:solidFill>
                  <a:srgbClr val="2B166E"/>
                </a:solidFill>
                <a:ea typeface="宋体" pitchFamily="2" charset="-122"/>
              </a:rPr>
              <a:t>记录每个人的状态</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semaphore   </a:t>
            </a:r>
            <a:r>
              <a:rPr kumimoji="1" lang="en-US" altLang="zh-CN" sz="2800" b="1" dirty="0" err="1">
                <a:solidFill>
                  <a:srgbClr val="2B166E"/>
                </a:solidFill>
                <a:ea typeface="宋体" pitchFamily="2" charset="-122"/>
              </a:rPr>
              <a:t>mutex</a:t>
            </a:r>
            <a:r>
              <a:rPr kumimoji="1" lang="en-US" altLang="zh-CN" sz="2800" b="1" dirty="0">
                <a:solidFill>
                  <a:srgbClr val="2B166E"/>
                </a:solidFill>
                <a:ea typeface="宋体" pitchFamily="2" charset="-122"/>
              </a:rPr>
              <a:t>;		// </a:t>
            </a:r>
            <a:r>
              <a:rPr kumimoji="1" lang="zh-CN" altLang="en-US" sz="2800" b="1" dirty="0">
                <a:solidFill>
                  <a:srgbClr val="2B166E"/>
                </a:solidFill>
                <a:ea typeface="宋体" pitchFamily="2" charset="-122"/>
              </a:rPr>
              <a:t>互斥信号量，初值</a:t>
            </a:r>
            <a:r>
              <a:rPr kumimoji="1" lang="en-US" altLang="zh-CN" sz="2800" b="1" dirty="0">
                <a:solidFill>
                  <a:srgbClr val="2B166E"/>
                </a:solidFill>
                <a:ea typeface="宋体" pitchFamily="2" charset="-122"/>
              </a:rPr>
              <a:t>1</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semaphore   s[N];			// </a:t>
            </a:r>
            <a:r>
              <a:rPr kumimoji="1" lang="zh-CN" altLang="en-US" sz="2800" b="1" dirty="0">
                <a:solidFill>
                  <a:srgbClr val="2B166E"/>
                </a:solidFill>
                <a:ea typeface="宋体" pitchFamily="2" charset="-122"/>
              </a:rPr>
              <a:t>每人一个信号量，</a:t>
            </a:r>
            <a:r>
              <a:rPr kumimoji="1" lang="en-US" altLang="zh-CN" sz="2800" b="1" dirty="0">
                <a:solidFill>
                  <a:srgbClr val="2B166E"/>
                </a:solidFill>
                <a:ea typeface="宋体" pitchFamily="2" charset="-122"/>
              </a:rPr>
              <a:t>0</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quarter" idx="10"/>
          </p:nvPr>
        </p:nvSpPr>
        <p:spPr/>
        <p:txBody>
          <a:bodyPr/>
          <a:lstStyle/>
          <a:p>
            <a:pPr>
              <a:defRPr/>
            </a:pPr>
            <a:r>
              <a:rPr lang="zh-CN" altLang="en-US"/>
              <a:t>   进程管理</a:t>
            </a:r>
          </a:p>
        </p:txBody>
      </p:sp>
      <p:sp>
        <p:nvSpPr>
          <p:cNvPr id="17" name="页脚占位符 4"/>
          <p:cNvSpPr>
            <a:spLocks noGrp="1"/>
          </p:cNvSpPr>
          <p:nvPr>
            <p:ph type="ftr" sz="quarter" idx="11"/>
          </p:nvPr>
        </p:nvSpPr>
        <p:spPr/>
        <p:txBody>
          <a:bodyPr/>
          <a:lstStyle/>
          <a:p>
            <a:pPr>
              <a:defRPr/>
            </a:pPr>
            <a:fld id="{88E085E1-E62B-4EA0-B738-F56E88FD568F}" type="slidenum">
              <a:rPr lang="en-US" altLang="ko-KR"/>
              <a:pPr>
                <a:defRPr/>
              </a:pPr>
              <a:t>123</a:t>
            </a:fld>
            <a:endParaRPr lang="en-US" altLang="ko-KR"/>
          </a:p>
        </p:txBody>
      </p:sp>
      <p:sp>
        <p:nvSpPr>
          <p:cNvPr id="125956" name="Text Box 4"/>
          <p:cNvSpPr txBox="1">
            <a:spLocks noChangeArrowheads="1"/>
          </p:cNvSpPr>
          <p:nvPr/>
        </p:nvSpPr>
        <p:spPr bwMode="auto">
          <a:xfrm>
            <a:off x="1016000" y="1155700"/>
            <a:ext cx="7724775" cy="4991100"/>
          </a:xfrm>
          <a:prstGeom prst="rect">
            <a:avLst/>
          </a:prstGeom>
          <a:noFill/>
          <a:ln w="2540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3200" b="1" dirty="0">
                <a:solidFill>
                  <a:srgbClr val="2B166E"/>
                </a:solidFill>
                <a:ea typeface="宋体" pitchFamily="2" charset="-122"/>
              </a:rPr>
              <a:t>void   philosopher(</a:t>
            </a:r>
            <a:r>
              <a:rPr kumimoji="1" lang="en-US" altLang="zh-CN" sz="3200" b="1" dirty="0" err="1">
                <a:solidFill>
                  <a:srgbClr val="2B166E"/>
                </a:solidFill>
                <a:ea typeface="宋体" pitchFamily="2" charset="-122"/>
              </a:rPr>
              <a:t>int</a:t>
            </a: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en-US" altLang="zh-CN" sz="2800" b="1" dirty="0" err="1">
                <a:solidFill>
                  <a:srgbClr val="2B166E"/>
                </a:solidFill>
                <a:ea typeface="宋体" pitchFamily="2" charset="-122"/>
              </a:rPr>
              <a:t>i</a:t>
            </a:r>
            <a:r>
              <a:rPr kumimoji="1" lang="zh-CN" altLang="en-US" sz="2800" b="1" dirty="0">
                <a:solidFill>
                  <a:srgbClr val="2B166E"/>
                </a:solidFill>
                <a:ea typeface="宋体" pitchFamily="2" charset="-122"/>
              </a:rPr>
              <a:t>的取值：</a:t>
            </a:r>
            <a:r>
              <a:rPr kumimoji="1" lang="en-US" altLang="zh-CN" sz="2800" b="1" dirty="0">
                <a:solidFill>
                  <a:srgbClr val="2B166E"/>
                </a:solidFill>
                <a:ea typeface="宋体" pitchFamily="2" charset="-122"/>
              </a:rPr>
              <a:t>0</a:t>
            </a:r>
            <a:r>
              <a:rPr kumimoji="1" lang="zh-CN" altLang="en-US" sz="2800" b="1" dirty="0">
                <a:solidFill>
                  <a:srgbClr val="2B166E"/>
                </a:solidFill>
                <a:ea typeface="宋体" pitchFamily="2" charset="-122"/>
              </a:rPr>
              <a:t>到</a:t>
            </a:r>
            <a:r>
              <a:rPr kumimoji="1" lang="en-US" altLang="zh-CN" sz="2800" b="1" dirty="0">
                <a:solidFill>
                  <a:srgbClr val="2B166E"/>
                </a:solidFill>
                <a:ea typeface="宋体" pitchFamily="2" charset="-122"/>
              </a:rPr>
              <a:t>N-1</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while(TRUE)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封闭式开发，一直循环</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think( );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思考中</a:t>
            </a:r>
            <a:r>
              <a:rPr kumimoji="1" lang="en-US" altLang="zh-CN" sz="28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take_forks</a:t>
            </a:r>
            <a:r>
              <a:rPr kumimoji="1" lang="en-US" altLang="zh-CN" sz="3200" b="1" dirty="0">
                <a:solidFill>
                  <a:srgbClr val="2B166E"/>
                </a:solidFill>
                <a:ea typeface="宋体" pitchFamily="2" charset="-122"/>
              </a:rPr>
              <a:t>(</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拿到两把叉子或被阻塞</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eat( );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吃面条中</a:t>
            </a:r>
            <a:r>
              <a:rPr kumimoji="1" lang="en-US" altLang="zh-CN" sz="28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put_forks</a:t>
            </a:r>
            <a:r>
              <a:rPr kumimoji="1" lang="en-US" altLang="zh-CN" sz="3200" b="1" dirty="0">
                <a:solidFill>
                  <a:srgbClr val="2B166E"/>
                </a:solidFill>
                <a:ea typeface="宋体" pitchFamily="2" charset="-122"/>
              </a:rPr>
              <a:t>(</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把两把叉子放回原处</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p>
        </p:txBody>
      </p:sp>
      <p:sp>
        <p:nvSpPr>
          <p:cNvPr id="125957" name="Text Box 5"/>
          <p:cNvSpPr txBox="1">
            <a:spLocks noChangeArrowheads="1"/>
          </p:cNvSpPr>
          <p:nvPr/>
        </p:nvSpPr>
        <p:spPr bwMode="auto">
          <a:xfrm>
            <a:off x="2636838" y="366713"/>
            <a:ext cx="37687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chemeClr val="bg1"/>
                </a:solidFill>
                <a:ea typeface="宋体" pitchFamily="2" charset="-122"/>
              </a:rPr>
              <a:t>函数</a:t>
            </a:r>
            <a:r>
              <a:rPr kumimoji="1" lang="en-US" altLang="zh-CN" sz="2800" b="1">
                <a:solidFill>
                  <a:schemeClr val="bg1"/>
                </a:solidFill>
                <a:ea typeface="宋体" pitchFamily="2" charset="-122"/>
              </a:rPr>
              <a:t>philosopher</a:t>
            </a:r>
            <a:r>
              <a:rPr kumimoji="1" lang="zh-CN" altLang="en-US" sz="2800" b="1">
                <a:solidFill>
                  <a:schemeClr val="bg1"/>
                </a:solidFill>
                <a:ea typeface="宋体" pitchFamily="2" charset="-122"/>
              </a:rPr>
              <a:t>的定义</a:t>
            </a:r>
          </a:p>
        </p:txBody>
      </p:sp>
      <p:grpSp>
        <p:nvGrpSpPr>
          <p:cNvPr id="125958" name="Group 6"/>
          <p:cNvGrpSpPr>
            <a:grpSpLocks/>
          </p:cNvGrpSpPr>
          <p:nvPr/>
        </p:nvGrpSpPr>
        <p:grpSpPr bwMode="auto">
          <a:xfrm>
            <a:off x="195263" y="3195638"/>
            <a:ext cx="1657350" cy="457200"/>
            <a:chOff x="123" y="1917"/>
            <a:chExt cx="1044" cy="288"/>
          </a:xfrm>
        </p:grpSpPr>
        <p:sp>
          <p:nvSpPr>
            <p:cNvPr id="125968" name="Text Box 7"/>
            <p:cNvSpPr txBox="1">
              <a:spLocks noChangeArrowheads="1"/>
            </p:cNvSpPr>
            <p:nvPr/>
          </p:nvSpPr>
          <p:spPr bwMode="auto">
            <a:xfrm>
              <a:off x="123" y="1917"/>
              <a:ext cx="31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0000FF"/>
                  </a:solidFill>
                  <a:ea typeface="宋体" pitchFamily="2" charset="-122"/>
                </a:rPr>
                <a:t>S1</a:t>
              </a:r>
            </a:p>
          </p:txBody>
        </p:sp>
        <p:sp>
          <p:nvSpPr>
            <p:cNvPr id="125969" name="Line 8"/>
            <p:cNvSpPr>
              <a:spLocks noChangeShapeType="1"/>
            </p:cNvSpPr>
            <p:nvPr/>
          </p:nvSpPr>
          <p:spPr bwMode="auto">
            <a:xfrm>
              <a:off x="442" y="2067"/>
              <a:ext cx="725" cy="0"/>
            </a:xfrm>
            <a:prstGeom prst="line">
              <a:avLst/>
            </a:prstGeom>
            <a:noFill/>
            <a:ln w="25400">
              <a:solidFill>
                <a:srgbClr val="0000FF"/>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grpSp>
      <p:grpSp>
        <p:nvGrpSpPr>
          <p:cNvPr id="125959" name="Group 9"/>
          <p:cNvGrpSpPr>
            <a:grpSpLocks/>
          </p:cNvGrpSpPr>
          <p:nvPr/>
        </p:nvGrpSpPr>
        <p:grpSpPr bwMode="auto">
          <a:xfrm>
            <a:off x="76200" y="3690938"/>
            <a:ext cx="1814513" cy="457200"/>
            <a:chOff x="48" y="2229"/>
            <a:chExt cx="1143" cy="288"/>
          </a:xfrm>
        </p:grpSpPr>
        <p:sp>
          <p:nvSpPr>
            <p:cNvPr id="125966" name="Text Box 10"/>
            <p:cNvSpPr txBox="1">
              <a:spLocks noChangeArrowheads="1"/>
            </p:cNvSpPr>
            <p:nvPr/>
          </p:nvSpPr>
          <p:spPr bwMode="auto">
            <a:xfrm>
              <a:off x="48" y="2229"/>
              <a:ext cx="61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0000FF"/>
                  </a:solidFill>
                  <a:ea typeface="宋体" pitchFamily="2" charset="-122"/>
                </a:rPr>
                <a:t>S2</a:t>
              </a:r>
              <a:r>
                <a:rPr kumimoji="1" lang="en-US" altLang="zh-CN" sz="2400" b="1">
                  <a:solidFill>
                    <a:srgbClr val="0000FF"/>
                  </a:solidFill>
                  <a:ea typeface="宋体" pitchFamily="2" charset="-122"/>
                  <a:cs typeface="Times New Roman" pitchFamily="18" charset="0"/>
                </a:rPr>
                <a:t>–</a:t>
              </a:r>
              <a:r>
                <a:rPr kumimoji="1" lang="en-US" altLang="zh-CN" sz="2400" b="1">
                  <a:solidFill>
                    <a:srgbClr val="0000FF"/>
                  </a:solidFill>
                  <a:ea typeface="宋体" pitchFamily="2" charset="-122"/>
                </a:rPr>
                <a:t>S4</a:t>
              </a:r>
            </a:p>
          </p:txBody>
        </p:sp>
        <p:sp>
          <p:nvSpPr>
            <p:cNvPr id="125967" name="Line 11"/>
            <p:cNvSpPr>
              <a:spLocks noChangeShapeType="1"/>
            </p:cNvSpPr>
            <p:nvPr/>
          </p:nvSpPr>
          <p:spPr bwMode="auto">
            <a:xfrm>
              <a:off x="640" y="2379"/>
              <a:ext cx="551" cy="0"/>
            </a:xfrm>
            <a:prstGeom prst="line">
              <a:avLst/>
            </a:prstGeom>
            <a:noFill/>
            <a:ln w="25400">
              <a:solidFill>
                <a:srgbClr val="0000FF"/>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grpSp>
      <p:grpSp>
        <p:nvGrpSpPr>
          <p:cNvPr id="125960" name="Group 12"/>
          <p:cNvGrpSpPr>
            <a:grpSpLocks/>
          </p:cNvGrpSpPr>
          <p:nvPr/>
        </p:nvGrpSpPr>
        <p:grpSpPr bwMode="auto">
          <a:xfrm>
            <a:off x="204788" y="4176713"/>
            <a:ext cx="1657350" cy="457200"/>
            <a:chOff x="123" y="1917"/>
            <a:chExt cx="1044" cy="288"/>
          </a:xfrm>
        </p:grpSpPr>
        <p:sp>
          <p:nvSpPr>
            <p:cNvPr id="125964" name="Text Box 13"/>
            <p:cNvSpPr txBox="1">
              <a:spLocks noChangeArrowheads="1"/>
            </p:cNvSpPr>
            <p:nvPr/>
          </p:nvSpPr>
          <p:spPr bwMode="auto">
            <a:xfrm>
              <a:off x="123" y="1917"/>
              <a:ext cx="31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0000FF"/>
                  </a:solidFill>
                  <a:ea typeface="宋体" pitchFamily="2" charset="-122"/>
                </a:rPr>
                <a:t>S5</a:t>
              </a:r>
            </a:p>
          </p:txBody>
        </p:sp>
        <p:sp>
          <p:nvSpPr>
            <p:cNvPr id="125965" name="Line 14"/>
            <p:cNvSpPr>
              <a:spLocks noChangeShapeType="1"/>
            </p:cNvSpPr>
            <p:nvPr/>
          </p:nvSpPr>
          <p:spPr bwMode="auto">
            <a:xfrm>
              <a:off x="442" y="2067"/>
              <a:ext cx="725" cy="0"/>
            </a:xfrm>
            <a:prstGeom prst="line">
              <a:avLst/>
            </a:prstGeom>
            <a:noFill/>
            <a:ln w="25400">
              <a:solidFill>
                <a:srgbClr val="0000FF"/>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grpSp>
      <p:grpSp>
        <p:nvGrpSpPr>
          <p:cNvPr id="125961" name="Group 15"/>
          <p:cNvGrpSpPr>
            <a:grpSpLocks/>
          </p:cNvGrpSpPr>
          <p:nvPr/>
        </p:nvGrpSpPr>
        <p:grpSpPr bwMode="auto">
          <a:xfrm>
            <a:off x="85725" y="4729163"/>
            <a:ext cx="1814513" cy="457200"/>
            <a:chOff x="48" y="2229"/>
            <a:chExt cx="1143" cy="288"/>
          </a:xfrm>
        </p:grpSpPr>
        <p:sp>
          <p:nvSpPr>
            <p:cNvPr id="125962" name="Text Box 16"/>
            <p:cNvSpPr txBox="1">
              <a:spLocks noChangeArrowheads="1"/>
            </p:cNvSpPr>
            <p:nvPr/>
          </p:nvSpPr>
          <p:spPr bwMode="auto">
            <a:xfrm>
              <a:off x="48" y="2229"/>
              <a:ext cx="61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0000FF"/>
                  </a:solidFill>
                  <a:ea typeface="宋体" pitchFamily="2" charset="-122"/>
                </a:rPr>
                <a:t>S6</a:t>
              </a:r>
              <a:r>
                <a:rPr kumimoji="1" lang="en-US" altLang="zh-CN" sz="2400" b="1">
                  <a:solidFill>
                    <a:srgbClr val="0000FF"/>
                  </a:solidFill>
                  <a:ea typeface="宋体" pitchFamily="2" charset="-122"/>
                  <a:cs typeface="Times New Roman" pitchFamily="18" charset="0"/>
                </a:rPr>
                <a:t>–</a:t>
              </a:r>
              <a:r>
                <a:rPr kumimoji="1" lang="en-US" altLang="zh-CN" sz="2400" b="1">
                  <a:solidFill>
                    <a:srgbClr val="0000FF"/>
                  </a:solidFill>
                  <a:ea typeface="宋体" pitchFamily="2" charset="-122"/>
                </a:rPr>
                <a:t>S7</a:t>
              </a:r>
            </a:p>
          </p:txBody>
        </p:sp>
        <p:sp>
          <p:nvSpPr>
            <p:cNvPr id="125963" name="Line 17"/>
            <p:cNvSpPr>
              <a:spLocks noChangeShapeType="1"/>
            </p:cNvSpPr>
            <p:nvPr/>
          </p:nvSpPr>
          <p:spPr bwMode="auto">
            <a:xfrm>
              <a:off x="640" y="2379"/>
              <a:ext cx="551" cy="0"/>
            </a:xfrm>
            <a:prstGeom prst="line">
              <a:avLst/>
            </a:prstGeom>
            <a:noFill/>
            <a:ln w="25400">
              <a:solidFill>
                <a:srgbClr val="0000FF"/>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gr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65B3D9A2-EF5B-4929-9552-059A923E4305}" type="slidenum">
              <a:rPr lang="en-US" altLang="ko-KR"/>
              <a:pPr>
                <a:defRPr/>
              </a:pPr>
              <a:t>124</a:t>
            </a:fld>
            <a:endParaRPr lang="en-US" altLang="ko-KR"/>
          </a:p>
        </p:txBody>
      </p:sp>
      <p:sp>
        <p:nvSpPr>
          <p:cNvPr id="126980" name="Text Box 16"/>
          <p:cNvSpPr txBox="1">
            <a:spLocks noChangeArrowheads="1"/>
          </p:cNvSpPr>
          <p:nvPr/>
        </p:nvSpPr>
        <p:spPr bwMode="auto">
          <a:xfrm>
            <a:off x="744538" y="1222375"/>
            <a:ext cx="7655411" cy="4462760"/>
          </a:xfrm>
          <a:prstGeom prst="rect">
            <a:avLst/>
          </a:prstGeom>
          <a:noFill/>
          <a:ln w="2540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功能：要么拿到两把叉子，要么被阻塞起来。</a:t>
            </a:r>
            <a:br>
              <a:rPr kumimoji="1" lang="zh-CN" altLang="en-US" sz="2800" b="1" dirty="0">
                <a:solidFill>
                  <a:srgbClr val="2B166E"/>
                </a:solidFill>
                <a:ea typeface="宋体" pitchFamily="2" charset="-122"/>
              </a:rPr>
            </a:br>
            <a:r>
              <a:rPr kumimoji="1" lang="en-US" altLang="zh-CN" sz="3200" b="1" dirty="0">
                <a:solidFill>
                  <a:srgbClr val="2B166E"/>
                </a:solidFill>
                <a:ea typeface="宋体" pitchFamily="2" charset="-122"/>
              </a:rPr>
              <a:t>void   </a:t>
            </a:r>
            <a:r>
              <a:rPr kumimoji="1" lang="en-US" altLang="zh-CN" sz="3200" b="1" dirty="0" err="1">
                <a:solidFill>
                  <a:srgbClr val="2B166E"/>
                </a:solidFill>
                <a:ea typeface="宋体" pitchFamily="2" charset="-122"/>
              </a:rPr>
              <a:t>take_forks</a:t>
            </a:r>
            <a:r>
              <a:rPr kumimoji="1" lang="en-US" altLang="zh-CN" sz="3200" b="1" dirty="0">
                <a:solidFill>
                  <a:srgbClr val="2B166E"/>
                </a:solidFill>
                <a:ea typeface="宋体" pitchFamily="2" charset="-122"/>
              </a:rPr>
              <a:t>(</a:t>
            </a:r>
            <a:r>
              <a:rPr kumimoji="1" lang="en-US" altLang="zh-CN" sz="3200" b="1" dirty="0" err="1">
                <a:solidFill>
                  <a:srgbClr val="2B166E"/>
                </a:solidFill>
                <a:ea typeface="宋体" pitchFamily="2" charset="-122"/>
              </a:rPr>
              <a:t>int</a:t>
            </a: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en-US" altLang="zh-CN" sz="2800" b="1" dirty="0" err="1">
                <a:solidFill>
                  <a:srgbClr val="2B166E"/>
                </a:solidFill>
                <a:ea typeface="宋体" pitchFamily="2" charset="-122"/>
              </a:rPr>
              <a:t>i</a:t>
            </a:r>
            <a:r>
              <a:rPr kumimoji="1" lang="zh-CN" altLang="en-US" sz="2800" b="1" dirty="0">
                <a:solidFill>
                  <a:srgbClr val="2B166E"/>
                </a:solidFill>
                <a:ea typeface="宋体" pitchFamily="2" charset="-122"/>
              </a:rPr>
              <a:t>的取值：</a:t>
            </a:r>
            <a:r>
              <a:rPr kumimoji="1" lang="en-US" altLang="zh-CN" sz="2800" b="1" dirty="0">
                <a:solidFill>
                  <a:srgbClr val="2B166E"/>
                </a:solidFill>
                <a:ea typeface="宋体" pitchFamily="2" charset="-122"/>
              </a:rPr>
              <a:t>0</a:t>
            </a:r>
            <a:r>
              <a:rPr kumimoji="1" lang="zh-CN" altLang="en-US" sz="2800" b="1" dirty="0">
                <a:solidFill>
                  <a:srgbClr val="2B166E"/>
                </a:solidFill>
                <a:ea typeface="宋体" pitchFamily="2" charset="-122"/>
              </a:rPr>
              <a:t>到</a:t>
            </a:r>
            <a:r>
              <a:rPr kumimoji="1" lang="en-US" altLang="zh-CN" sz="2800" b="1" dirty="0">
                <a:solidFill>
                  <a:srgbClr val="2B166E"/>
                </a:solidFill>
                <a:ea typeface="宋体" pitchFamily="2" charset="-122"/>
              </a:rPr>
              <a:t>N-1</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P(</a:t>
            </a:r>
            <a:r>
              <a:rPr kumimoji="1" lang="en-US" altLang="zh-CN" sz="3200" b="1" dirty="0" err="1">
                <a:solidFill>
                  <a:srgbClr val="2B166E"/>
                </a:solidFill>
                <a:ea typeface="宋体" pitchFamily="2" charset="-122"/>
              </a:rPr>
              <a:t>mutex</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进入临界区</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state[</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 HUNGRY;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我饿了！</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test(</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试图拿两把叉子</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V(</a:t>
            </a:r>
            <a:r>
              <a:rPr kumimoji="1" lang="en-US" altLang="zh-CN" sz="3200" b="1" dirty="0" err="1">
                <a:solidFill>
                  <a:srgbClr val="2B166E"/>
                </a:solidFill>
                <a:ea typeface="宋体" pitchFamily="2" charset="-122"/>
              </a:rPr>
              <a:t>mutex</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退出临界区</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P(s[</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没有叉子便阻塞</a:t>
            </a:r>
            <a:br>
              <a:rPr kumimoji="1" lang="zh-CN" altLang="en-US" sz="3200" b="1" dirty="0">
                <a:solidFill>
                  <a:srgbClr val="2B166E"/>
                </a:solidFill>
                <a:ea typeface="宋体" pitchFamily="2" charset="-122"/>
              </a:rPr>
            </a:br>
            <a:r>
              <a:rPr kumimoji="1" lang="en-US" altLang="zh-CN" sz="3200" b="1" dirty="0">
                <a:solidFill>
                  <a:srgbClr val="2B166E"/>
                </a:solidFill>
                <a:ea typeface="宋体" pitchFamily="2" charset="-122"/>
              </a:rPr>
              <a:t>}</a:t>
            </a:r>
          </a:p>
        </p:txBody>
      </p:sp>
      <p:sp>
        <p:nvSpPr>
          <p:cNvPr id="126981" name="Text Box 17"/>
          <p:cNvSpPr txBox="1">
            <a:spLocks noChangeArrowheads="1"/>
          </p:cNvSpPr>
          <p:nvPr/>
        </p:nvSpPr>
        <p:spPr bwMode="auto">
          <a:xfrm>
            <a:off x="2651125" y="366713"/>
            <a:ext cx="35909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chemeClr val="bg1"/>
                </a:solidFill>
                <a:ea typeface="宋体" pitchFamily="2" charset="-122"/>
              </a:rPr>
              <a:t>函数</a:t>
            </a:r>
            <a:r>
              <a:rPr kumimoji="1" lang="en-US" altLang="zh-CN" sz="2800" b="1">
                <a:solidFill>
                  <a:schemeClr val="bg1"/>
                </a:solidFill>
                <a:ea typeface="宋体" pitchFamily="2" charset="-122"/>
              </a:rPr>
              <a:t>take_forks</a:t>
            </a:r>
            <a:r>
              <a:rPr kumimoji="1" lang="zh-CN" altLang="en-US" sz="2800" b="1">
                <a:solidFill>
                  <a:schemeClr val="bg1"/>
                </a:solidFill>
                <a:ea typeface="宋体" pitchFamily="2" charset="-122"/>
              </a:rPr>
              <a:t>的定义</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F8F111EB-CE46-4BB2-8EEA-E3289A529FDC}" type="slidenum">
              <a:rPr lang="en-US" altLang="ko-KR"/>
              <a:pPr>
                <a:defRPr/>
              </a:pPr>
              <a:t>125</a:t>
            </a:fld>
            <a:endParaRPr lang="en-US" altLang="ko-KR"/>
          </a:p>
        </p:txBody>
      </p:sp>
      <p:sp>
        <p:nvSpPr>
          <p:cNvPr id="128004" name="Text Box 4"/>
          <p:cNvSpPr txBox="1">
            <a:spLocks noChangeArrowheads="1"/>
          </p:cNvSpPr>
          <p:nvPr/>
        </p:nvSpPr>
        <p:spPr bwMode="auto">
          <a:xfrm>
            <a:off x="601663" y="1174750"/>
            <a:ext cx="7921625" cy="4991100"/>
          </a:xfrm>
          <a:prstGeom prst="rect">
            <a:avLst/>
          </a:prstGeom>
          <a:noFill/>
          <a:ln w="2540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3200" b="1" dirty="0">
                <a:solidFill>
                  <a:srgbClr val="2B166E"/>
                </a:solidFill>
                <a:ea typeface="宋体" pitchFamily="2" charset="-122"/>
              </a:rPr>
              <a:t>void   test(</a:t>
            </a:r>
            <a:r>
              <a:rPr kumimoji="1" lang="en-US" altLang="zh-CN" sz="3200" b="1" dirty="0" err="1">
                <a:solidFill>
                  <a:srgbClr val="2B166E"/>
                </a:solidFill>
                <a:ea typeface="宋体" pitchFamily="2" charset="-122"/>
              </a:rPr>
              <a:t>int</a:t>
            </a: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en-US" altLang="zh-CN" sz="2800" b="1" dirty="0" err="1">
                <a:solidFill>
                  <a:srgbClr val="2B166E"/>
                </a:solidFill>
                <a:ea typeface="宋体" pitchFamily="2" charset="-122"/>
              </a:rPr>
              <a:t>i</a:t>
            </a:r>
            <a:r>
              <a:rPr kumimoji="1" lang="zh-CN" altLang="en-US" sz="2800" b="1" dirty="0">
                <a:solidFill>
                  <a:srgbClr val="2B166E"/>
                </a:solidFill>
                <a:ea typeface="宋体" pitchFamily="2" charset="-122"/>
              </a:rPr>
              <a:t>的取值：</a:t>
            </a:r>
            <a:r>
              <a:rPr kumimoji="1" lang="en-US" altLang="zh-CN" sz="2800" b="1" dirty="0">
                <a:solidFill>
                  <a:srgbClr val="2B166E"/>
                </a:solidFill>
                <a:ea typeface="宋体" pitchFamily="2" charset="-122"/>
              </a:rPr>
              <a:t>0</a:t>
            </a:r>
            <a:r>
              <a:rPr kumimoji="1" lang="zh-CN" altLang="en-US" sz="2800" b="1" dirty="0">
                <a:solidFill>
                  <a:srgbClr val="2B166E"/>
                </a:solidFill>
                <a:ea typeface="宋体" pitchFamily="2" charset="-122"/>
              </a:rPr>
              <a:t>到</a:t>
            </a:r>
            <a:r>
              <a:rPr kumimoji="1" lang="en-US" altLang="zh-CN" sz="2800" b="1" dirty="0">
                <a:solidFill>
                  <a:srgbClr val="2B166E"/>
                </a:solidFill>
                <a:ea typeface="宋体" pitchFamily="2" charset="-122"/>
              </a:rPr>
              <a:t>N</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1</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if(state[</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  HUNGRY   &amp;&amp;</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state[LEFT]  !=  EATING   &amp;&amp;</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state[RIGHT]  !=  EATING)</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a:t>
            </a:r>
            <a:r>
              <a:rPr kumimoji="1" lang="en-US" altLang="zh-CN" sz="3200" b="1" dirty="0">
                <a:solidFill>
                  <a:srgbClr val="0000FF"/>
                </a:solidFill>
                <a:ea typeface="宋体" pitchFamily="2" charset="-122"/>
              </a:rPr>
              <a:t>state[</a:t>
            </a:r>
            <a:r>
              <a:rPr kumimoji="1" lang="en-US" altLang="zh-CN" sz="3200" b="1" dirty="0" err="1">
                <a:solidFill>
                  <a:srgbClr val="0000FF"/>
                </a:solidFill>
                <a:ea typeface="宋体" pitchFamily="2" charset="-122"/>
              </a:rPr>
              <a:t>i</a:t>
            </a:r>
            <a:r>
              <a:rPr kumimoji="1" lang="en-US" altLang="zh-CN" sz="3200" b="1" dirty="0">
                <a:solidFill>
                  <a:srgbClr val="0000FF"/>
                </a:solidFill>
                <a:ea typeface="宋体" pitchFamily="2" charset="-122"/>
              </a:rPr>
              <a:t>] = EATING;</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两把叉子到手</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V(s[</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第</a:t>
            </a:r>
            <a:r>
              <a:rPr kumimoji="1" lang="en-US" altLang="zh-CN" sz="2800" b="1" dirty="0" err="1">
                <a:solidFill>
                  <a:srgbClr val="2B166E"/>
                </a:solidFill>
                <a:ea typeface="宋体" pitchFamily="2" charset="-122"/>
              </a:rPr>
              <a:t>i</a:t>
            </a:r>
            <a:r>
              <a:rPr kumimoji="1" lang="zh-CN" altLang="en-US" sz="2800" b="1" dirty="0">
                <a:solidFill>
                  <a:srgbClr val="2B166E"/>
                </a:solidFill>
                <a:ea typeface="宋体" pitchFamily="2" charset="-122"/>
              </a:rPr>
              <a:t>人可以吃饭了</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 </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p>
        </p:txBody>
      </p:sp>
      <p:sp>
        <p:nvSpPr>
          <p:cNvPr id="128005" name="Text Box 5"/>
          <p:cNvSpPr txBox="1">
            <a:spLocks noChangeArrowheads="1"/>
          </p:cNvSpPr>
          <p:nvPr/>
        </p:nvSpPr>
        <p:spPr bwMode="auto">
          <a:xfrm>
            <a:off x="2651125" y="366713"/>
            <a:ext cx="250348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chemeClr val="bg1"/>
                </a:solidFill>
                <a:ea typeface="宋体" pitchFamily="2" charset="-122"/>
              </a:rPr>
              <a:t>函数</a:t>
            </a:r>
            <a:r>
              <a:rPr kumimoji="1" lang="en-US" altLang="zh-CN" sz="2800" b="1">
                <a:solidFill>
                  <a:schemeClr val="bg1"/>
                </a:solidFill>
                <a:ea typeface="宋体" pitchFamily="2" charset="-122"/>
              </a:rPr>
              <a:t>test</a:t>
            </a:r>
            <a:r>
              <a:rPr kumimoji="1" lang="zh-CN" altLang="en-US" sz="2800" b="1">
                <a:solidFill>
                  <a:schemeClr val="bg1"/>
                </a:solidFill>
                <a:ea typeface="宋体" pitchFamily="2" charset="-122"/>
              </a:rPr>
              <a:t>的定义</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9D194FD9-E7C2-4467-94DA-79F36B078975}" type="slidenum">
              <a:rPr lang="en-US" altLang="ko-KR"/>
              <a:pPr>
                <a:defRPr/>
              </a:pPr>
              <a:t>126</a:t>
            </a:fld>
            <a:endParaRPr lang="en-US" altLang="ko-KR"/>
          </a:p>
        </p:txBody>
      </p:sp>
      <p:sp>
        <p:nvSpPr>
          <p:cNvPr id="129028" name="Text Box 4"/>
          <p:cNvSpPr txBox="1">
            <a:spLocks noChangeArrowheads="1"/>
          </p:cNvSpPr>
          <p:nvPr/>
        </p:nvSpPr>
        <p:spPr bwMode="auto">
          <a:xfrm>
            <a:off x="644525" y="1208088"/>
            <a:ext cx="8014484" cy="4893647"/>
          </a:xfrm>
          <a:prstGeom prst="rect">
            <a:avLst/>
          </a:prstGeom>
          <a:noFill/>
          <a:ln w="2540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功能：把两把叉子放回原处，并在需要的时候，</a:t>
            </a:r>
            <a:br>
              <a:rPr kumimoji="1" lang="zh-CN" altLang="en-US" sz="2800" b="1" dirty="0">
                <a:solidFill>
                  <a:srgbClr val="2B166E"/>
                </a:solidFill>
                <a:ea typeface="宋体" pitchFamily="2" charset="-122"/>
              </a:rPr>
            </a:b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去唤醒左邻右舍。</a:t>
            </a:r>
            <a:br>
              <a:rPr kumimoji="1" lang="zh-CN" altLang="en-US" sz="3200" b="1" dirty="0">
                <a:solidFill>
                  <a:srgbClr val="2B166E"/>
                </a:solidFill>
                <a:ea typeface="宋体" pitchFamily="2" charset="-122"/>
              </a:rPr>
            </a:br>
            <a:r>
              <a:rPr kumimoji="1" lang="en-US" altLang="zh-CN" sz="3200" b="1" dirty="0">
                <a:solidFill>
                  <a:srgbClr val="2B166E"/>
                </a:solidFill>
                <a:ea typeface="宋体" pitchFamily="2" charset="-122"/>
              </a:rPr>
              <a:t>void   </a:t>
            </a:r>
            <a:r>
              <a:rPr kumimoji="1" lang="en-US" altLang="zh-CN" sz="3200" b="1" dirty="0" err="1">
                <a:solidFill>
                  <a:srgbClr val="2B166E"/>
                </a:solidFill>
                <a:ea typeface="宋体" pitchFamily="2" charset="-122"/>
              </a:rPr>
              <a:t>put_forks</a:t>
            </a:r>
            <a:r>
              <a:rPr kumimoji="1" lang="en-US" altLang="zh-CN" sz="3200" b="1" dirty="0">
                <a:solidFill>
                  <a:srgbClr val="2B166E"/>
                </a:solidFill>
                <a:ea typeface="宋体" pitchFamily="2" charset="-122"/>
              </a:rPr>
              <a:t>(</a:t>
            </a:r>
            <a:r>
              <a:rPr kumimoji="1" lang="en-US" altLang="zh-CN" sz="3200" b="1" dirty="0" err="1">
                <a:solidFill>
                  <a:srgbClr val="2B166E"/>
                </a:solidFill>
                <a:ea typeface="宋体" pitchFamily="2" charset="-122"/>
              </a:rPr>
              <a:t>int</a:t>
            </a: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en-US" altLang="zh-CN" sz="2800" b="1" dirty="0" err="1">
                <a:solidFill>
                  <a:srgbClr val="2B166E"/>
                </a:solidFill>
                <a:ea typeface="宋体" pitchFamily="2" charset="-122"/>
              </a:rPr>
              <a:t>i</a:t>
            </a:r>
            <a:r>
              <a:rPr kumimoji="1" lang="zh-CN" altLang="en-US" sz="2800" b="1" dirty="0">
                <a:solidFill>
                  <a:srgbClr val="2B166E"/>
                </a:solidFill>
                <a:ea typeface="宋体" pitchFamily="2" charset="-122"/>
              </a:rPr>
              <a:t>的取值：</a:t>
            </a:r>
            <a:r>
              <a:rPr kumimoji="1" lang="en-US" altLang="zh-CN" sz="2800" b="1" dirty="0">
                <a:solidFill>
                  <a:srgbClr val="2B166E"/>
                </a:solidFill>
                <a:ea typeface="宋体" pitchFamily="2" charset="-122"/>
              </a:rPr>
              <a:t>0</a:t>
            </a:r>
            <a:r>
              <a:rPr kumimoji="1" lang="zh-CN" altLang="en-US" sz="2800" b="1" dirty="0">
                <a:solidFill>
                  <a:srgbClr val="2B166E"/>
                </a:solidFill>
                <a:ea typeface="宋体" pitchFamily="2" charset="-122"/>
              </a:rPr>
              <a:t>到</a:t>
            </a:r>
            <a:r>
              <a:rPr kumimoji="1" lang="en-US" altLang="zh-CN" sz="2800" b="1" dirty="0">
                <a:solidFill>
                  <a:srgbClr val="2B166E"/>
                </a:solidFill>
                <a:ea typeface="宋体" pitchFamily="2" charset="-122"/>
              </a:rPr>
              <a:t>N-1</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    P(</a:t>
            </a:r>
            <a:r>
              <a:rPr kumimoji="1" lang="en-US" altLang="zh-CN" sz="3200" b="1" dirty="0" err="1">
                <a:solidFill>
                  <a:srgbClr val="2B166E"/>
                </a:solidFill>
                <a:ea typeface="宋体" pitchFamily="2" charset="-122"/>
              </a:rPr>
              <a:t>mutex</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进入临界区</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state[</a:t>
            </a:r>
            <a:r>
              <a:rPr kumimoji="1" lang="en-US" altLang="zh-CN" sz="3200" b="1" dirty="0" err="1">
                <a:solidFill>
                  <a:srgbClr val="2B166E"/>
                </a:solidFill>
                <a:ea typeface="宋体" pitchFamily="2" charset="-122"/>
              </a:rPr>
              <a:t>i</a:t>
            </a:r>
            <a:r>
              <a:rPr kumimoji="1" lang="en-US" altLang="zh-CN" sz="3200" b="1" dirty="0">
                <a:solidFill>
                  <a:srgbClr val="2B166E"/>
                </a:solidFill>
                <a:ea typeface="宋体" pitchFamily="2" charset="-122"/>
              </a:rPr>
              <a:t>] = THINKING;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交出两把叉子</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test(LEFT);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看左邻居能否进餐</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test(RIGHT);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看右邻居能否进餐</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V(</a:t>
            </a:r>
            <a:r>
              <a:rPr kumimoji="1" lang="en-US" altLang="zh-CN" sz="3200" b="1" dirty="0" err="1">
                <a:solidFill>
                  <a:srgbClr val="2B166E"/>
                </a:solidFill>
                <a:ea typeface="宋体" pitchFamily="2" charset="-122"/>
              </a:rPr>
              <a:t>mutex</a:t>
            </a:r>
            <a:r>
              <a:rPr kumimoji="1" lang="en-US" altLang="zh-CN" sz="3200" b="1" dirty="0">
                <a:solidFill>
                  <a:srgbClr val="2B166E"/>
                </a:solidFill>
                <a:ea typeface="宋体" pitchFamily="2" charset="-122"/>
              </a:rPr>
              <a: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退出临界区</a:t>
            </a:r>
            <a:br>
              <a:rPr kumimoji="1" lang="zh-CN" altLang="en-US" sz="3200" b="1" dirty="0">
                <a:solidFill>
                  <a:srgbClr val="2B166E"/>
                </a:solidFill>
                <a:ea typeface="宋体" pitchFamily="2" charset="-122"/>
              </a:rPr>
            </a:br>
            <a:r>
              <a:rPr kumimoji="1" lang="en-US" altLang="zh-CN" sz="3200" b="1" dirty="0">
                <a:solidFill>
                  <a:srgbClr val="2B166E"/>
                </a:solidFill>
                <a:ea typeface="宋体" pitchFamily="2" charset="-122"/>
              </a:rPr>
              <a:t>}</a:t>
            </a:r>
          </a:p>
        </p:txBody>
      </p:sp>
      <p:sp>
        <p:nvSpPr>
          <p:cNvPr id="129029" name="Text Box 5"/>
          <p:cNvSpPr txBox="1">
            <a:spLocks noChangeArrowheads="1"/>
          </p:cNvSpPr>
          <p:nvPr/>
        </p:nvSpPr>
        <p:spPr bwMode="auto">
          <a:xfrm>
            <a:off x="2651125" y="366713"/>
            <a:ext cx="34544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chemeClr val="bg1"/>
                </a:solidFill>
                <a:ea typeface="宋体" pitchFamily="2" charset="-122"/>
              </a:rPr>
              <a:t>函数</a:t>
            </a:r>
            <a:r>
              <a:rPr kumimoji="1" lang="en-US" altLang="zh-CN" sz="2800" b="1">
                <a:solidFill>
                  <a:schemeClr val="bg1"/>
                </a:solidFill>
                <a:ea typeface="宋体" pitchFamily="2" charset="-122"/>
              </a:rPr>
              <a:t>put_forks</a:t>
            </a:r>
            <a:r>
              <a:rPr kumimoji="1" lang="zh-CN" altLang="en-US" sz="2800" b="1">
                <a:solidFill>
                  <a:schemeClr val="bg1"/>
                </a:solidFill>
                <a:ea typeface="宋体" pitchFamily="2" charset="-122"/>
              </a:rPr>
              <a:t>的定义</a:t>
            </a:r>
          </a:p>
        </p:txBody>
      </p:sp>
      <p:sp>
        <p:nvSpPr>
          <p:cNvPr id="6" name="Text Box 6"/>
          <p:cNvSpPr txBox="1">
            <a:spLocks noChangeArrowheads="1"/>
          </p:cNvSpPr>
          <p:nvPr/>
        </p:nvSpPr>
        <p:spPr bwMode="auto">
          <a:xfrm>
            <a:off x="4625975" y="5946775"/>
            <a:ext cx="4040188" cy="706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4000" b="1">
                <a:solidFill>
                  <a:srgbClr val="FF0000"/>
                </a:solidFill>
                <a:ea typeface="楷体_GB2312" pitchFamily="49" charset="-122"/>
              </a:rPr>
              <a:t>CPN Tools</a:t>
            </a:r>
            <a:r>
              <a:rPr kumimoji="1" lang="zh-CN" altLang="en-US" sz="4000" b="1">
                <a:solidFill>
                  <a:srgbClr val="FF0000"/>
                </a:solidFill>
                <a:ea typeface="楷体_GB2312" pitchFamily="49" charset="-122"/>
              </a:rPr>
              <a:t>演示</a:t>
            </a:r>
            <a:r>
              <a:rPr kumimoji="1" lang="en-US" altLang="zh-CN" sz="4000" b="1">
                <a:solidFill>
                  <a:srgbClr val="FF0000"/>
                </a:solidFill>
                <a:ea typeface="楷体_GB2312" pitchFamily="49" charset="-122"/>
              </a:rPr>
              <a:t>…</a:t>
            </a:r>
            <a:endParaRPr kumimoji="1" lang="zh-CN" altLang="en-US" sz="4000" b="1">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kumimoji="1" lang="zh-CN" altLang="en-US" kern="1200" dirty="0">
                <a:solidFill>
                  <a:srgbClr val="2B166E"/>
                </a:solidFill>
                <a:latin typeface="Microsoft YaHei" charset="-122"/>
                <a:ea typeface="Microsoft YaHei" charset="-122"/>
                <a:cs typeface="Microsoft YaHei" charset="-122"/>
              </a:rPr>
              <a:t>信号量机制</a:t>
            </a:r>
            <a:endParaRPr kumimoji="1" lang="en-US" altLang="zh-CN" kern="1200" dirty="0">
              <a:solidFill>
                <a:srgbClr val="2B166E"/>
              </a:solidFill>
              <a:latin typeface="Microsoft YaHei" charset="-122"/>
              <a:ea typeface="Microsoft YaHei" charset="-122"/>
              <a:cs typeface="Microsoft YaHei" charset="-122"/>
            </a:endParaRPr>
          </a:p>
          <a:p>
            <a:pPr lvl="1">
              <a:lnSpc>
                <a:spcPct val="150000"/>
              </a:lnSpc>
              <a:defRPr/>
            </a:pPr>
            <a:r>
              <a:rPr kumimoji="1" lang="zh-CN" altLang="en-US" kern="1200" dirty="0">
                <a:solidFill>
                  <a:srgbClr val="2B166E"/>
                </a:solidFill>
                <a:latin typeface="Microsoft YaHei" charset="-122"/>
                <a:ea typeface="Microsoft YaHei" charset="-122"/>
                <a:cs typeface="Microsoft YaHei" charset="-122"/>
              </a:rPr>
              <a:t>谁来创建、哪里创建、如何管理</a:t>
            </a:r>
            <a:endParaRPr kumimoji="1" lang="en-US" altLang="zh-CN" kern="1200" dirty="0">
              <a:solidFill>
                <a:srgbClr val="2B166E"/>
              </a:solidFill>
              <a:latin typeface="Microsoft YaHei" charset="-122"/>
              <a:ea typeface="Microsoft YaHei" charset="-122"/>
              <a:cs typeface="Microsoft YaHei" charset="-122"/>
            </a:endParaRPr>
          </a:p>
          <a:p>
            <a:pPr lvl="1">
              <a:lnSpc>
                <a:spcPct val="150000"/>
              </a:lnSpc>
              <a:defRPr/>
            </a:pPr>
            <a:r>
              <a:rPr kumimoji="1" lang="en-US" altLang="zh-CN" kern="1200" dirty="0">
                <a:solidFill>
                  <a:srgbClr val="2B166E"/>
                </a:solidFill>
                <a:latin typeface="Microsoft YaHei" charset="-122"/>
                <a:ea typeface="Microsoft YaHei" charset="-122"/>
                <a:cs typeface="Microsoft YaHei" charset="-122"/>
              </a:rPr>
              <a:t>P</a:t>
            </a:r>
            <a:r>
              <a:rPr kumimoji="1" lang="zh-CN" altLang="en-US" kern="1200" dirty="0">
                <a:solidFill>
                  <a:srgbClr val="2B166E"/>
                </a:solidFill>
                <a:latin typeface="Microsoft YaHei" charset="-122"/>
                <a:ea typeface="Microsoft YaHei" charset="-122"/>
                <a:cs typeface="Microsoft YaHei" charset="-122"/>
              </a:rPr>
              <a:t>、</a:t>
            </a:r>
            <a:r>
              <a:rPr kumimoji="1" lang="en-US" altLang="zh-CN" kern="1200" dirty="0">
                <a:solidFill>
                  <a:srgbClr val="2B166E"/>
                </a:solidFill>
                <a:latin typeface="Microsoft YaHei" charset="-122"/>
                <a:ea typeface="Microsoft YaHei" charset="-122"/>
                <a:cs typeface="Microsoft YaHei" charset="-122"/>
              </a:rPr>
              <a:t>V</a:t>
            </a:r>
            <a:r>
              <a:rPr kumimoji="1" lang="zh-CN" altLang="en-US" kern="1200" dirty="0">
                <a:solidFill>
                  <a:srgbClr val="2B166E"/>
                </a:solidFill>
                <a:latin typeface="Microsoft YaHei" charset="-122"/>
                <a:ea typeface="Microsoft YaHei" charset="-122"/>
                <a:cs typeface="Microsoft YaHei" charset="-122"/>
              </a:rPr>
              <a:t>原语的具体实现</a:t>
            </a:r>
            <a:endParaRPr kumimoji="1" lang="en-US" altLang="zh-CN" kern="1200" dirty="0">
              <a:solidFill>
                <a:srgbClr val="2B166E"/>
              </a:solidFill>
              <a:latin typeface="Microsoft YaHei" charset="-122"/>
              <a:ea typeface="Microsoft YaHei" charset="-122"/>
              <a:cs typeface="Microsoft YaHei" charset="-122"/>
            </a:endParaRPr>
          </a:p>
          <a:p>
            <a:pPr>
              <a:lnSpc>
                <a:spcPct val="150000"/>
              </a:lnSpc>
              <a:defRPr/>
            </a:pPr>
            <a:r>
              <a:rPr kumimoji="1" lang="zh-CN" altLang="en-US" kern="1200" dirty="0">
                <a:solidFill>
                  <a:srgbClr val="2B166E"/>
                </a:solidFill>
                <a:latin typeface="Microsoft YaHei" charset="-122"/>
                <a:ea typeface="Microsoft YaHei" charset="-122"/>
                <a:cs typeface="Microsoft YaHei" charset="-122"/>
              </a:rPr>
              <a:t>多</a:t>
            </a:r>
            <a:r>
              <a:rPr kumimoji="1" lang="en-US" altLang="zh-CN" kern="1200" dirty="0">
                <a:solidFill>
                  <a:srgbClr val="2B166E"/>
                </a:solidFill>
                <a:latin typeface="Microsoft YaHei" charset="-122"/>
                <a:ea typeface="Microsoft YaHei" charset="-122"/>
                <a:cs typeface="Microsoft YaHei" charset="-122"/>
              </a:rPr>
              <a:t>CPU</a:t>
            </a:r>
            <a:r>
              <a:rPr kumimoji="1" lang="zh-CN" altLang="en-US" kern="1200" dirty="0">
                <a:solidFill>
                  <a:srgbClr val="2B166E"/>
                </a:solidFill>
                <a:latin typeface="Microsoft YaHei" charset="-122"/>
                <a:ea typeface="Microsoft YaHei" charset="-122"/>
                <a:cs typeface="Microsoft YaHei" charset="-122"/>
              </a:rPr>
              <a:t>、多核对进程间通信的影响</a:t>
            </a:r>
            <a:endParaRPr kumimoji="1" lang="en-US" altLang="zh-CN" kern="1200" dirty="0">
              <a:solidFill>
                <a:srgbClr val="2B166E"/>
              </a:solidFill>
              <a:latin typeface="Microsoft YaHei" charset="-122"/>
              <a:ea typeface="Microsoft YaHei" charset="-122"/>
              <a:cs typeface="Microsoft YaHei" charset="-122"/>
            </a:endParaRPr>
          </a:p>
          <a:p>
            <a:pPr>
              <a:lnSpc>
                <a:spcPct val="150000"/>
              </a:lnSpc>
              <a:defRPr/>
            </a:pPr>
            <a:r>
              <a:rPr kumimoji="1" lang="en-US" altLang="zh-CN" kern="1200" dirty="0">
                <a:solidFill>
                  <a:srgbClr val="2B166E"/>
                </a:solidFill>
                <a:latin typeface="Microsoft YaHei" charset="-122"/>
                <a:ea typeface="Microsoft YaHei" charset="-122"/>
                <a:cs typeface="Microsoft YaHei" charset="-122"/>
              </a:rPr>
              <a:t>CPN Tools</a:t>
            </a:r>
            <a:r>
              <a:rPr kumimoji="1" lang="zh-CN" altLang="en-US" kern="1200" dirty="0">
                <a:solidFill>
                  <a:srgbClr val="2B166E"/>
                </a:solidFill>
                <a:latin typeface="Microsoft YaHei" charset="-122"/>
                <a:ea typeface="Microsoft YaHei" charset="-122"/>
                <a:cs typeface="Microsoft YaHei" charset="-122"/>
              </a:rPr>
              <a:t>的使用</a:t>
            </a:r>
            <a:endParaRPr kumimoji="1" lang="en-US" altLang="zh-CN" kern="1200" dirty="0">
              <a:solidFill>
                <a:srgbClr val="2B166E"/>
              </a:solidFill>
              <a:latin typeface="Microsoft YaHei" charset="-122"/>
              <a:ea typeface="Microsoft YaHei" charset="-122"/>
              <a:cs typeface="Microsoft YaHei" charset="-122"/>
            </a:endParaRPr>
          </a:p>
          <a:p>
            <a:pPr lvl="1">
              <a:lnSpc>
                <a:spcPct val="150000"/>
              </a:lnSpc>
              <a:defRPr/>
            </a:pPr>
            <a:r>
              <a:rPr kumimoji="1" lang="zh-CN" altLang="en-US" kern="1200" dirty="0">
                <a:solidFill>
                  <a:srgbClr val="2B166E"/>
                </a:solidFill>
                <a:latin typeface="Microsoft YaHei" charset="-122"/>
                <a:ea typeface="Microsoft YaHei" charset="-122"/>
                <a:cs typeface="Microsoft YaHei" charset="-122"/>
              </a:rPr>
              <a:t>具体阐释模型的各个组成部分</a:t>
            </a:r>
            <a:endParaRPr kumimoji="1" lang="en-US" altLang="zh-CN" kern="1200" dirty="0">
              <a:solidFill>
                <a:srgbClr val="2B166E"/>
              </a:solidFill>
              <a:latin typeface="Microsoft YaHei" charset="-122"/>
              <a:ea typeface="Microsoft YaHei" charset="-122"/>
              <a:cs typeface="Microsoft YaHei" charset="-122"/>
            </a:endParaRPr>
          </a:p>
          <a:p>
            <a:pPr lvl="1">
              <a:lnSpc>
                <a:spcPct val="150000"/>
              </a:lnSpc>
              <a:defRPr/>
            </a:pPr>
            <a:r>
              <a:rPr kumimoji="1" lang="zh-CN" altLang="en-US" kern="1200" dirty="0">
                <a:solidFill>
                  <a:srgbClr val="2B166E"/>
                </a:solidFill>
                <a:latin typeface="Microsoft YaHei" charset="-122"/>
                <a:ea typeface="Microsoft YaHei" charset="-122"/>
                <a:cs typeface="Microsoft YaHei" charset="-122"/>
              </a:rPr>
              <a:t>使能原则、发生原则、绑定的理解</a:t>
            </a:r>
            <a:endParaRPr kumimoji="1" lang="en-US" altLang="zh-CN" kern="1200" dirty="0">
              <a:solidFill>
                <a:srgbClr val="2B166E"/>
              </a:solidFill>
              <a:latin typeface="Microsoft YaHei" charset="-122"/>
              <a:ea typeface="Microsoft YaHei" charset="-122"/>
              <a:cs typeface="Microsoft YaHei" charset="-122"/>
            </a:endParaRPr>
          </a:p>
        </p:txBody>
      </p:sp>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AFD9AA07-E3FF-4EA4-B720-9228C82817BD}" type="slidenum">
              <a:rPr lang="en-US" altLang="ko-KR" smtClean="0"/>
              <a:pPr>
                <a:defRPr/>
              </a:pPr>
              <a:t>127</a:t>
            </a:fld>
            <a:endParaRPr lang="en-US" altLang="ko-KR"/>
          </a:p>
        </p:txBody>
      </p:sp>
      <p:sp>
        <p:nvSpPr>
          <p:cNvPr id="7" name="Rectangle 2"/>
          <p:cNvSpPr txBox="1">
            <a:spLocks noChangeArrowheads="1"/>
          </p:cNvSpPr>
          <p:nvPr/>
        </p:nvSpPr>
        <p:spPr bwMode="white">
          <a:xfrm>
            <a:off x="304800" y="241300"/>
            <a:ext cx="8458200" cy="676275"/>
          </a:xfrm>
          <a:prstGeom prst="rect">
            <a:avLst/>
          </a:prstGeom>
          <a:noFill/>
          <a:ln w="9525">
            <a:noFill/>
            <a:miter lim="800000"/>
            <a:headEnd/>
            <a:tailEnd/>
          </a:ln>
        </p:spPr>
        <p:txBody>
          <a:bodyPr anchor="b"/>
          <a:lstStyle/>
          <a:p>
            <a:pPr algn="ctr" eaLnBrk="1" fontAlgn="ctr" hangingPunct="1">
              <a:defRPr/>
            </a:pPr>
            <a:r>
              <a:rPr lang="en-US" altLang="zh-CN" sz="4400" b="1" kern="0" dirty="0">
                <a:solidFill>
                  <a:schemeClr val="bg1"/>
                </a:solidFill>
                <a:ea typeface="宋体" pitchFamily="2" charset="-122"/>
                <a:cs typeface="+mj-cs"/>
              </a:rPr>
              <a:t>2</a:t>
            </a:r>
            <a:r>
              <a:rPr lang="en-US" altLang="en-US" sz="4400" b="1" kern="0" dirty="0">
                <a:solidFill>
                  <a:schemeClr val="bg1"/>
                </a:solidFill>
                <a:ea typeface="+mj-ea"/>
                <a:cs typeface="+mj-cs"/>
              </a:rPr>
              <a:t>.</a:t>
            </a:r>
            <a:r>
              <a:rPr lang="en-US" altLang="en-US" sz="4400" b="1" kern="0" dirty="0">
                <a:solidFill>
                  <a:schemeClr val="bg1"/>
                </a:solidFill>
                <a:ea typeface="宋体" pitchFamily="2" charset="-122"/>
                <a:cs typeface="+mj-cs"/>
              </a:rPr>
              <a:t>3.8</a:t>
            </a:r>
            <a:r>
              <a:rPr lang="en-US" altLang="en-US" sz="4400" b="1" kern="0" dirty="0">
                <a:solidFill>
                  <a:schemeClr val="bg1"/>
                </a:solidFill>
                <a:latin typeface="隶书" pitchFamily="49" charset="-122"/>
                <a:ea typeface="隶书" pitchFamily="49" charset="-122"/>
                <a:cs typeface="+mj-cs"/>
              </a:rPr>
              <a:t> </a:t>
            </a:r>
            <a:r>
              <a:rPr lang="zh-CN" altLang="en-US" sz="4400" b="1" kern="0" dirty="0">
                <a:solidFill>
                  <a:schemeClr val="bg1"/>
                </a:solidFill>
                <a:latin typeface="隶书" pitchFamily="49" charset="-122"/>
                <a:ea typeface="隶书" pitchFamily="49" charset="-122"/>
                <a:cs typeface="+mj-cs"/>
              </a:rPr>
              <a:t>一些问题探讨</a:t>
            </a:r>
            <a:r>
              <a:rPr lang="zh-CN" altLang="en-US" sz="4400" b="1" kern="0" dirty="0">
                <a:solidFill>
                  <a:schemeClr val="bg1"/>
                </a:solidFill>
                <a:ea typeface="隶书" pitchFamily="49" charset="-122"/>
                <a:cs typeface="+mj-cs"/>
              </a:rPr>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zh-CN" altLang="en-US"/>
              <a:t>   进程管理</a:t>
            </a:r>
          </a:p>
        </p:txBody>
      </p:sp>
      <p:sp>
        <p:nvSpPr>
          <p:cNvPr id="3" name="页脚占位符 2"/>
          <p:cNvSpPr>
            <a:spLocks noGrp="1"/>
          </p:cNvSpPr>
          <p:nvPr>
            <p:ph type="ftr" sz="quarter" idx="11"/>
          </p:nvPr>
        </p:nvSpPr>
        <p:spPr/>
        <p:txBody>
          <a:bodyPr/>
          <a:lstStyle/>
          <a:p>
            <a:pPr>
              <a:defRPr/>
            </a:pPr>
            <a:fld id="{20339EC5-7A43-430B-80FA-4B9A2C1681D8}" type="slidenum">
              <a:rPr lang="en-US" altLang="ko-KR" smtClean="0"/>
              <a:pPr>
                <a:defRPr/>
              </a:pPr>
              <a:t>128</a:t>
            </a:fld>
            <a:endParaRPr lang="en-US" altLang="ko-KR"/>
          </a:p>
        </p:txBody>
      </p:sp>
      <p:pic>
        <p:nvPicPr>
          <p:cNvPr id="4" name="图片 3"/>
          <p:cNvPicPr>
            <a:picLocks noChangeAspect="1"/>
          </p:cNvPicPr>
          <p:nvPr/>
        </p:nvPicPr>
        <p:blipFill>
          <a:blip r:embed="rId2"/>
          <a:stretch>
            <a:fillRect/>
          </a:stretch>
        </p:blipFill>
        <p:spPr>
          <a:xfrm>
            <a:off x="0" y="1111747"/>
            <a:ext cx="9144000" cy="2583283"/>
          </a:xfrm>
          <a:prstGeom prst="rect">
            <a:avLst/>
          </a:prstGeom>
        </p:spPr>
      </p:pic>
      <p:pic>
        <p:nvPicPr>
          <p:cNvPr id="5" name="图片 4"/>
          <p:cNvPicPr>
            <a:picLocks noChangeAspect="1"/>
          </p:cNvPicPr>
          <p:nvPr/>
        </p:nvPicPr>
        <p:blipFill>
          <a:blip r:embed="rId3"/>
          <a:stretch>
            <a:fillRect/>
          </a:stretch>
        </p:blipFill>
        <p:spPr>
          <a:xfrm>
            <a:off x="0" y="3885448"/>
            <a:ext cx="9144000" cy="2464634"/>
          </a:xfrm>
          <a:prstGeom prst="rect">
            <a:avLst/>
          </a:prstGeom>
        </p:spPr>
      </p:pic>
      <p:sp>
        <p:nvSpPr>
          <p:cNvPr id="6" name="Rectangle 2"/>
          <p:cNvSpPr txBox="1">
            <a:spLocks noChangeArrowheads="1"/>
          </p:cNvSpPr>
          <p:nvPr/>
        </p:nvSpPr>
        <p:spPr bwMode="white">
          <a:xfrm>
            <a:off x="304800" y="241300"/>
            <a:ext cx="8458200" cy="676275"/>
          </a:xfrm>
          <a:prstGeom prst="rect">
            <a:avLst/>
          </a:prstGeom>
          <a:noFill/>
        </p:spPr>
        <p:txBody>
          <a:bodyPr anchor="b"/>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fontAlgn="base">
              <a:spcBef>
                <a:spcPct val="0"/>
              </a:spcBef>
              <a:spcAft>
                <a:spcPct val="0"/>
              </a:spcAft>
              <a:defRPr sz="3200" b="1">
                <a:solidFill>
                  <a:schemeClr val="tx1"/>
                </a:solidFill>
                <a:latin typeface="Verdana" pitchFamily="34" charset="0"/>
              </a:defRPr>
            </a:lvl6pPr>
            <a:lvl7pPr marL="914400" algn="l" rtl="0" fontAlgn="base">
              <a:spcBef>
                <a:spcPct val="0"/>
              </a:spcBef>
              <a:spcAft>
                <a:spcPct val="0"/>
              </a:spcAft>
              <a:defRPr sz="3200" b="1">
                <a:solidFill>
                  <a:schemeClr val="tx1"/>
                </a:solidFill>
                <a:latin typeface="Verdana" pitchFamily="34" charset="0"/>
              </a:defRPr>
            </a:lvl7pPr>
            <a:lvl8pPr marL="1371600" algn="l" rtl="0" fontAlgn="base">
              <a:spcBef>
                <a:spcPct val="0"/>
              </a:spcBef>
              <a:spcAft>
                <a:spcPct val="0"/>
              </a:spcAft>
              <a:defRPr sz="3200" b="1">
                <a:solidFill>
                  <a:schemeClr val="tx1"/>
                </a:solidFill>
                <a:latin typeface="Verdana" pitchFamily="34" charset="0"/>
              </a:defRPr>
            </a:lvl8pPr>
            <a:lvl9pPr marL="1828800" algn="l" rtl="0" fontAlgn="base">
              <a:spcBef>
                <a:spcPct val="0"/>
              </a:spcBef>
              <a:spcAft>
                <a:spcPct val="0"/>
              </a:spcAft>
              <a:defRPr sz="3200" b="1">
                <a:solidFill>
                  <a:schemeClr val="tx1"/>
                </a:solidFill>
                <a:latin typeface="Verdana" pitchFamily="34" charset="0"/>
              </a:defRPr>
            </a:lvl9pPr>
          </a:lstStyle>
          <a:p>
            <a:pPr algn="ctr" eaLnBrk="1" fontAlgn="ctr" hangingPunct="1"/>
            <a:r>
              <a:rPr lang="en-US" altLang="zh-CN" sz="4400" kern="0" dirty="0">
                <a:solidFill>
                  <a:schemeClr val="bg1"/>
                </a:solidFill>
                <a:latin typeface="Times New Roman" pitchFamily="18" charset="0"/>
                <a:ea typeface="宋体" pitchFamily="2" charset="-122"/>
              </a:rPr>
              <a:t>2017</a:t>
            </a:r>
            <a:r>
              <a:rPr lang="zh-CN" altLang="en-US" sz="4400" kern="0" dirty="0">
                <a:solidFill>
                  <a:schemeClr val="bg1"/>
                </a:solidFill>
                <a:latin typeface="Times New Roman" pitchFamily="18" charset="0"/>
                <a:ea typeface="宋体" pitchFamily="2" charset="-122"/>
              </a:rPr>
              <a:t>图灵奖得主</a:t>
            </a:r>
            <a:endParaRPr lang="zh-CN" altLang="en-US" sz="4400" kern="0" dirty="0">
              <a:solidFill>
                <a:schemeClr val="bg1"/>
              </a:solidFill>
              <a:latin typeface="Times New Roman" pitchFamily="18" charset="0"/>
              <a:ea typeface="隶书" pitchFamily="49" charset="-122"/>
            </a:endParaRPr>
          </a:p>
        </p:txBody>
      </p:sp>
      <p:sp>
        <p:nvSpPr>
          <p:cNvPr id="7" name="文本框 6"/>
          <p:cNvSpPr txBox="1"/>
          <p:nvPr/>
        </p:nvSpPr>
        <p:spPr>
          <a:xfrm>
            <a:off x="9786551" y="2286000"/>
            <a:ext cx="184731" cy="369332"/>
          </a:xfrm>
          <a:prstGeom prst="rect">
            <a:avLst/>
          </a:prstGeom>
          <a:noFill/>
        </p:spPr>
        <p:txBody>
          <a:bodyPr wrap="none" rtlCol="0">
            <a:spAutoFit/>
          </a:bodyPr>
          <a:lstStyle/>
          <a:p>
            <a:endParaRPr kumimoji="1" lang="zh-CN" altLang="en-US" dirty="0"/>
          </a:p>
        </p:txBody>
      </p:sp>
      <p:sp>
        <p:nvSpPr>
          <p:cNvPr id="8" name="矩形 7"/>
          <p:cNvSpPr/>
          <p:nvPr/>
        </p:nvSpPr>
        <p:spPr>
          <a:xfrm>
            <a:off x="2638425" y="911659"/>
            <a:ext cx="6450228" cy="5579413"/>
          </a:xfrm>
          <a:prstGeom prst="rect">
            <a:avLst/>
          </a:prstGeom>
          <a:solidFill>
            <a:schemeClr val="bg1"/>
          </a:solidFill>
          <a:ln w="28575">
            <a:solidFill>
              <a:schemeClr val="accent4">
                <a:lumMod val="95000"/>
                <a:lumOff val="5000"/>
              </a:schemeClr>
            </a:solidFill>
          </a:ln>
        </p:spPr>
        <p:txBody>
          <a:bodyPr wrap="square">
            <a:spAutoFit/>
          </a:bodyPr>
          <a:lstStyle/>
          <a:p>
            <a:pPr>
              <a:lnSpc>
                <a:spcPct val="150000"/>
              </a:lnSpc>
            </a:pPr>
            <a:r>
              <a:rPr lang="en-US" altLang="zh-CN" sz="2400" dirty="0">
                <a:solidFill>
                  <a:srgbClr val="191919"/>
                </a:solidFill>
                <a:latin typeface="PingFang SC" charset="-122"/>
              </a:rPr>
              <a:t>Hennessy</a:t>
            </a:r>
            <a:r>
              <a:rPr lang="zh-CN" altLang="en-US" sz="2400" dirty="0">
                <a:solidFill>
                  <a:srgbClr val="191919"/>
                </a:solidFill>
                <a:latin typeface="PingFang SC" charset="-122"/>
              </a:rPr>
              <a:t>和</a:t>
            </a:r>
            <a:r>
              <a:rPr lang="en-US" altLang="zh-CN" sz="2400" dirty="0">
                <a:solidFill>
                  <a:srgbClr val="191919"/>
                </a:solidFill>
                <a:latin typeface="PingFang SC" charset="-122"/>
              </a:rPr>
              <a:t>Patterson</a:t>
            </a:r>
            <a:r>
              <a:rPr lang="zh-CN" altLang="en-US" sz="2400" dirty="0">
                <a:solidFill>
                  <a:srgbClr val="191919"/>
                </a:solidFill>
                <a:latin typeface="PingFang SC" charset="-122"/>
              </a:rPr>
              <a:t>同为体系结构领域的大师，</a:t>
            </a:r>
            <a:r>
              <a:rPr lang="zh-CN" altLang="en-US" sz="2400" b="1" dirty="0">
                <a:solidFill>
                  <a:srgbClr val="191919"/>
                </a:solidFill>
                <a:latin typeface="PingFang SC" charset="-122"/>
              </a:rPr>
              <a:t>他们为设计更快、更低功耗以及精简指令集（</a:t>
            </a:r>
            <a:r>
              <a:rPr lang="en-US" altLang="zh-CN" sz="2400" b="1" dirty="0">
                <a:solidFill>
                  <a:srgbClr val="191919"/>
                </a:solidFill>
                <a:latin typeface="PingFang SC" charset="-122"/>
              </a:rPr>
              <a:t>RISC</a:t>
            </a:r>
            <a:r>
              <a:rPr lang="zh-CN" altLang="en-US" sz="2400" b="1" dirty="0">
                <a:solidFill>
                  <a:srgbClr val="191919"/>
                </a:solidFill>
                <a:latin typeface="PingFang SC" charset="-122"/>
              </a:rPr>
              <a:t>）微处理器创建了一套系统的、量化的方法</a:t>
            </a:r>
            <a:r>
              <a:rPr lang="zh-CN" altLang="en-US" sz="2400" dirty="0">
                <a:solidFill>
                  <a:srgbClr val="191919"/>
                </a:solidFill>
                <a:latin typeface="PingFang SC" charset="-122"/>
              </a:rPr>
              <a:t>。他们的方法具有持久、可重复的原则，已经被几代体系结构设计师应用于学术界和工业界的许多项目。今天，全世界每年生产的超过</a:t>
            </a:r>
            <a:r>
              <a:rPr lang="en-US" altLang="zh-CN" sz="2400" dirty="0">
                <a:solidFill>
                  <a:srgbClr val="191919"/>
                </a:solidFill>
                <a:latin typeface="PingFang SC" charset="-122"/>
              </a:rPr>
              <a:t>160</a:t>
            </a:r>
            <a:r>
              <a:rPr lang="zh-CN" altLang="en-US" sz="2400" dirty="0">
                <a:solidFill>
                  <a:srgbClr val="191919"/>
                </a:solidFill>
                <a:latin typeface="PingFang SC" charset="-122"/>
              </a:rPr>
              <a:t>亿个微处理器中，有</a:t>
            </a:r>
            <a:r>
              <a:rPr lang="en-US" altLang="zh-CN" sz="2400" dirty="0">
                <a:solidFill>
                  <a:srgbClr val="191919"/>
                </a:solidFill>
                <a:latin typeface="PingFang SC" charset="-122"/>
              </a:rPr>
              <a:t>99</a:t>
            </a:r>
            <a:r>
              <a:rPr lang="zh-CN" altLang="en-US" sz="2400" dirty="0">
                <a:solidFill>
                  <a:srgbClr val="191919"/>
                </a:solidFill>
                <a:latin typeface="PingFang SC" charset="-122"/>
              </a:rPr>
              <a:t>％是</a:t>
            </a:r>
            <a:r>
              <a:rPr lang="en-US" altLang="zh-CN" sz="2400" dirty="0">
                <a:solidFill>
                  <a:srgbClr val="191919"/>
                </a:solidFill>
                <a:latin typeface="PingFang SC" charset="-122"/>
              </a:rPr>
              <a:t>RISC</a:t>
            </a:r>
            <a:r>
              <a:rPr lang="zh-CN" altLang="en-US" sz="2400" dirty="0">
                <a:solidFill>
                  <a:srgbClr val="191919"/>
                </a:solidFill>
                <a:latin typeface="PingFang SC" charset="-122"/>
              </a:rPr>
              <a:t>处理器，它们被用于几乎所有智能手机、平板电脑和数以亿计的嵌入式设备中，这些设备组成了物联网（</a:t>
            </a:r>
            <a:r>
              <a:rPr lang="en-US" altLang="zh-CN" sz="2400" dirty="0" err="1">
                <a:solidFill>
                  <a:srgbClr val="191919"/>
                </a:solidFill>
                <a:latin typeface="PingFang SC" charset="-122"/>
              </a:rPr>
              <a:t>IoT</a:t>
            </a:r>
            <a:r>
              <a:rPr lang="zh-CN" altLang="en-US" sz="2400" dirty="0">
                <a:solidFill>
                  <a:srgbClr val="191919"/>
                </a:solidFill>
                <a:latin typeface="PingFang SC" charset="-122"/>
              </a:rPr>
              <a:t>）。</a:t>
            </a:r>
            <a:endParaRPr lang="zh-CN" altLang="en-US" sz="2400" dirty="0"/>
          </a:p>
        </p:txBody>
      </p:sp>
      <p:sp>
        <p:nvSpPr>
          <p:cNvPr id="9" name="矩形 8"/>
          <p:cNvSpPr/>
          <p:nvPr/>
        </p:nvSpPr>
        <p:spPr>
          <a:xfrm>
            <a:off x="37326" y="911659"/>
            <a:ext cx="2514600" cy="646331"/>
          </a:xfrm>
          <a:prstGeom prst="rect">
            <a:avLst/>
          </a:prstGeom>
          <a:noFill/>
        </p:spPr>
        <p:txBody>
          <a:bodyPr wrap="square">
            <a:spAutoFit/>
          </a:bodyPr>
          <a:lstStyle/>
          <a:p>
            <a:r>
              <a:rPr lang="en-US" altLang="zh-CN" sz="1200" b="1" dirty="0">
                <a:solidFill>
                  <a:srgbClr val="191919"/>
                </a:solidFill>
                <a:latin typeface="PingFang SC" charset="-122"/>
              </a:rPr>
              <a:t>John Hennessy</a:t>
            </a:r>
            <a:r>
              <a:rPr lang="zh-CN" altLang="en-US" sz="1200" b="1" dirty="0">
                <a:solidFill>
                  <a:srgbClr val="191919"/>
                </a:solidFill>
                <a:latin typeface="PingFang SC" charset="-122"/>
              </a:rPr>
              <a:t>：现任</a:t>
            </a:r>
            <a:r>
              <a:rPr lang="en-US" altLang="zh-CN" sz="1200" b="1" dirty="0">
                <a:solidFill>
                  <a:srgbClr val="191919"/>
                </a:solidFill>
                <a:latin typeface="PingFang SC" charset="-122"/>
              </a:rPr>
              <a:t>Alphabet</a:t>
            </a:r>
            <a:r>
              <a:rPr lang="zh-CN" altLang="en-US" sz="1200" b="1" dirty="0">
                <a:solidFill>
                  <a:srgbClr val="191919"/>
                </a:solidFill>
                <a:latin typeface="PingFang SC" charset="-122"/>
              </a:rPr>
              <a:t>董事长，学术强企业管理更强，人称硅谷教父</a:t>
            </a:r>
            <a:endParaRPr lang="zh-CN" altLang="en-US" sz="1200" b="1" dirty="0"/>
          </a:p>
        </p:txBody>
      </p:sp>
      <p:sp>
        <p:nvSpPr>
          <p:cNvPr id="10" name="矩形 9"/>
          <p:cNvSpPr/>
          <p:nvPr/>
        </p:nvSpPr>
        <p:spPr>
          <a:xfrm>
            <a:off x="11328" y="3695522"/>
            <a:ext cx="2590026" cy="461665"/>
          </a:xfrm>
          <a:prstGeom prst="rect">
            <a:avLst/>
          </a:prstGeom>
        </p:spPr>
        <p:txBody>
          <a:bodyPr wrap="square">
            <a:spAutoFit/>
          </a:bodyPr>
          <a:lstStyle/>
          <a:p>
            <a:r>
              <a:rPr lang="en-US" altLang="zh-CN" sz="1200" b="1" dirty="0">
                <a:solidFill>
                  <a:srgbClr val="191919"/>
                </a:solidFill>
                <a:latin typeface="PingFang SC" charset="-122"/>
              </a:rPr>
              <a:t>David Patterson</a:t>
            </a:r>
            <a:r>
              <a:rPr lang="zh-CN" altLang="en-US" sz="1200" b="1" dirty="0">
                <a:solidFill>
                  <a:srgbClr val="191919"/>
                </a:solidFill>
                <a:latin typeface="PingFang SC" charset="-122"/>
              </a:rPr>
              <a:t>：一次只做一件大事，</a:t>
            </a:r>
            <a:r>
              <a:rPr lang="en-US" altLang="zh-CN" sz="1200" b="1" dirty="0">
                <a:solidFill>
                  <a:srgbClr val="191919"/>
                </a:solidFill>
                <a:latin typeface="PingFang SC" charset="-122"/>
              </a:rPr>
              <a:t>40</a:t>
            </a:r>
            <a:r>
              <a:rPr lang="zh-CN" altLang="en-US" sz="1200" b="1" dirty="0">
                <a:solidFill>
                  <a:srgbClr val="191919"/>
                </a:solidFill>
                <a:latin typeface="PingFang SC" charset="-122"/>
              </a:rPr>
              <a:t>年学术生涯后投入谷歌</a:t>
            </a:r>
            <a:r>
              <a:rPr lang="en-US" altLang="zh-CN" sz="1200" b="1" dirty="0">
                <a:solidFill>
                  <a:srgbClr val="191919"/>
                </a:solidFill>
                <a:latin typeface="PingFang SC" charset="-122"/>
              </a:rPr>
              <a:t>TPU</a:t>
            </a:r>
            <a:endParaRPr lang="zh-CN" altLang="en-US" sz="1200" b="1" dirty="0"/>
          </a:p>
        </p:txBody>
      </p:sp>
    </p:spTree>
    <p:extLst>
      <p:ext uri="{BB962C8B-B14F-4D97-AF65-F5344CB8AC3E}">
        <p14:creationId xmlns:p14="http://schemas.microsoft.com/office/powerpoint/2010/main" val="159632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5EAD71E2-FC39-4BDA-9EA8-100EF8161145}" type="slidenum">
              <a:rPr lang="en-US" altLang="ko-KR"/>
              <a:pPr>
                <a:defRPr/>
              </a:pPr>
              <a:t>129</a:t>
            </a:fld>
            <a:endParaRPr lang="en-US" altLang="ko-KR"/>
          </a:p>
        </p:txBody>
      </p:sp>
      <p:sp>
        <p:nvSpPr>
          <p:cNvPr id="131076"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a:t>
            </a:r>
            <a:r>
              <a:rPr lang="en-US" altLang="zh-CN" sz="4400">
                <a:solidFill>
                  <a:schemeClr val="bg1"/>
                </a:solidFill>
                <a:latin typeface="Times New Roman" pitchFamily="18" charset="0"/>
                <a:ea typeface="宋体" pitchFamily="2" charset="-122"/>
              </a:rPr>
              <a:t>4</a:t>
            </a:r>
            <a:r>
              <a:rPr lang="en-US" altLang="en-US" sz="4400">
                <a:solidFill>
                  <a:schemeClr val="bg1"/>
                </a:solidFill>
                <a:latin typeface="隶书" pitchFamily="49" charset="-122"/>
                <a:ea typeface="隶书" pitchFamily="49" charset="-122"/>
              </a:rPr>
              <a:t> </a:t>
            </a:r>
            <a:r>
              <a:rPr lang="zh-CN" altLang="en-US" sz="4400">
                <a:solidFill>
                  <a:schemeClr val="bg1"/>
                </a:solidFill>
                <a:latin typeface="Times New Roman" pitchFamily="18" charset="0"/>
                <a:ea typeface="隶书" pitchFamily="49" charset="-122"/>
              </a:rPr>
              <a:t>进程调度 </a:t>
            </a:r>
          </a:p>
        </p:txBody>
      </p:sp>
      <p:sp>
        <p:nvSpPr>
          <p:cNvPr id="131077" name="Text Box 20"/>
          <p:cNvSpPr txBox="1">
            <a:spLocks noChangeArrowheads="1"/>
          </p:cNvSpPr>
          <p:nvPr/>
        </p:nvSpPr>
        <p:spPr bwMode="auto">
          <a:xfrm>
            <a:off x="454033" y="1612025"/>
            <a:ext cx="8531226" cy="36256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30000"/>
              </a:spcBef>
              <a:spcAft>
                <a:spcPct val="30000"/>
              </a:spcAft>
            </a:pPr>
            <a:r>
              <a:rPr kumimoji="1" lang="zh-CN" altLang="en-US" sz="2800" b="1" dirty="0">
                <a:solidFill>
                  <a:srgbClr val="2B166E"/>
                </a:solidFill>
                <a:ea typeface="宋体" pitchFamily="2" charset="-122"/>
              </a:rPr>
              <a:t>在多道系统当中，往往有多个进程同时在内存中</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运行。在任何时刻，一个进程只可能是以下三种</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状态之一：</a:t>
            </a:r>
          </a:p>
          <a:p>
            <a:pPr algn="just">
              <a:spcBef>
                <a:spcPct val="30000"/>
              </a:spcBef>
              <a:buFont typeface="Wingdings" pitchFamily="2" charset="2"/>
              <a:buChar char="v"/>
            </a:pPr>
            <a:r>
              <a:rPr kumimoji="1" lang="zh-CN" altLang="en-US" sz="2800" b="1" dirty="0">
                <a:solidFill>
                  <a:srgbClr val="2B166E"/>
                </a:solidFill>
                <a:ea typeface="宋体" pitchFamily="2" charset="-122"/>
              </a:rPr>
              <a:t>  </a:t>
            </a:r>
            <a:r>
              <a:rPr kumimoji="1" lang="zh-CN" altLang="en-US" sz="2800" b="1" dirty="0">
                <a:solidFill>
                  <a:srgbClr val="0000FF"/>
                </a:solidFill>
                <a:effectLst>
                  <a:outerShdw blurRad="38100" dist="38100" dir="2700000" algn="tl">
                    <a:srgbClr val="000000">
                      <a:alpha val="43137"/>
                    </a:srgbClr>
                  </a:outerShdw>
                </a:effectLst>
                <a:latin typeface="Microsoft YaHei" charset="-122"/>
                <a:ea typeface="Microsoft YaHei" charset="-122"/>
                <a:cs typeface="Microsoft YaHei" charset="-122"/>
              </a:rPr>
              <a:t>运行状态</a:t>
            </a:r>
            <a:r>
              <a:rPr kumimoji="1" lang="zh-CN" altLang="en-US" sz="2800" b="1" dirty="0">
                <a:solidFill>
                  <a:srgbClr val="2B166E"/>
                </a:solidFill>
                <a:ea typeface="宋体" pitchFamily="2" charset="-122"/>
              </a:rPr>
              <a:t>：该进程正在</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上运行，每个</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内核上最多只能有一个进程在运行；</a:t>
            </a:r>
          </a:p>
          <a:p>
            <a:pPr algn="just">
              <a:spcBef>
                <a:spcPct val="30000"/>
              </a:spcBef>
              <a:buFont typeface="Wingdings" pitchFamily="2" charset="2"/>
              <a:buChar char="v"/>
            </a:pPr>
            <a:r>
              <a:rPr kumimoji="1" lang="zh-CN" altLang="en-US" sz="2800" b="1" dirty="0">
                <a:solidFill>
                  <a:srgbClr val="2B166E"/>
                </a:solidFill>
                <a:ea typeface="宋体" pitchFamily="2" charset="-122"/>
              </a:rPr>
              <a:t>  </a:t>
            </a:r>
            <a:r>
              <a:rPr kumimoji="1" lang="zh-CN" altLang="en-US" sz="2800" b="1" dirty="0">
                <a:solidFill>
                  <a:srgbClr val="0000FF"/>
                </a:solidFill>
                <a:effectLst>
                  <a:outerShdw blurRad="38100" dist="38100" dir="2700000" algn="tl">
                    <a:srgbClr val="000000">
                      <a:alpha val="43137"/>
                    </a:srgbClr>
                  </a:outerShdw>
                </a:effectLst>
                <a:latin typeface="Microsoft YaHei" charset="-122"/>
                <a:ea typeface="Microsoft YaHei" charset="-122"/>
                <a:cs typeface="Microsoft YaHei" charset="-122"/>
              </a:rPr>
              <a:t>就绪状态</a:t>
            </a:r>
            <a:r>
              <a:rPr kumimoji="1" lang="zh-CN" altLang="en-US" sz="2800" b="1" dirty="0">
                <a:solidFill>
                  <a:srgbClr val="2B166E"/>
                </a:solidFill>
                <a:ea typeface="宋体" pitchFamily="2" charset="-122"/>
              </a:rPr>
              <a:t>：进程已经就绪，随时可以运行；</a:t>
            </a:r>
          </a:p>
          <a:p>
            <a:pPr algn="just">
              <a:spcBef>
                <a:spcPct val="30000"/>
              </a:spcBef>
              <a:buFont typeface="Wingdings" pitchFamily="2" charset="2"/>
              <a:buChar char="v"/>
            </a:pPr>
            <a:r>
              <a:rPr kumimoji="1" lang="zh-CN" altLang="en-US" sz="2800" b="1" dirty="0">
                <a:solidFill>
                  <a:srgbClr val="2B166E"/>
                </a:solidFill>
                <a:ea typeface="宋体" pitchFamily="2" charset="-122"/>
              </a:rPr>
              <a:t>  </a:t>
            </a:r>
            <a:r>
              <a:rPr kumimoji="1" lang="zh-CN" altLang="en-US" sz="2800" b="1" dirty="0">
                <a:solidFill>
                  <a:srgbClr val="0000FF"/>
                </a:solidFill>
                <a:effectLst>
                  <a:outerShdw blurRad="38100" dist="38100" dir="2700000" algn="tl">
                    <a:srgbClr val="000000">
                      <a:alpha val="43137"/>
                    </a:srgbClr>
                  </a:outerShdw>
                </a:effectLst>
                <a:latin typeface="Microsoft YaHei" charset="-122"/>
                <a:ea typeface="Microsoft YaHei" charset="-122"/>
                <a:cs typeface="Microsoft YaHei" charset="-122"/>
              </a:rPr>
              <a:t>阻塞状态</a:t>
            </a:r>
            <a:r>
              <a:rPr kumimoji="1" lang="zh-CN" altLang="en-US" sz="2800" b="1" dirty="0">
                <a:solidFill>
                  <a:srgbClr val="2B166E"/>
                </a:solidFill>
                <a:ea typeface="宋体" pitchFamily="2" charset="-122"/>
              </a:rPr>
              <a:t>：如在某个信号量上被阻塞，等待</a:t>
            </a:r>
            <a:r>
              <a:rPr kumimoji="1" lang="en-US" altLang="zh-CN" sz="2800" b="1" dirty="0">
                <a:solidFill>
                  <a:srgbClr val="2B166E"/>
                </a:solidFill>
                <a:ea typeface="宋体" pitchFamily="2" charset="-122"/>
              </a:rPr>
              <a:t>I/O</a:t>
            </a:r>
          </a:p>
        </p:txBody>
      </p:sp>
      <p:sp>
        <p:nvSpPr>
          <p:cNvPr id="131078" name="Text Box 21"/>
          <p:cNvSpPr txBox="1">
            <a:spLocks noChangeArrowheads="1"/>
          </p:cNvSpPr>
          <p:nvPr/>
        </p:nvSpPr>
        <p:spPr bwMode="auto">
          <a:xfrm>
            <a:off x="612775" y="5546278"/>
            <a:ext cx="768508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2B166E"/>
                </a:solidFill>
                <a:ea typeface="宋体" pitchFamily="2" charset="-122"/>
              </a:rPr>
              <a:t>与此相对应，操作系统会</a:t>
            </a:r>
            <a:r>
              <a:rPr kumimoji="1" lang="zh-CN" altLang="en-US" sz="2800" b="1" dirty="0">
                <a:solidFill>
                  <a:srgbClr val="2B166E"/>
                </a:solidFill>
                <a:latin typeface="Microsoft YaHei" charset="-122"/>
                <a:ea typeface="Microsoft YaHei" charset="-122"/>
                <a:cs typeface="Microsoft YaHei" charset="-122"/>
              </a:rPr>
              <a:t>维护相应的状态队列</a:t>
            </a:r>
            <a:r>
              <a:rPr kumimoji="1" lang="zh-CN" altLang="en-US" sz="2800" b="1" dirty="0">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7">
                                            <p:txEl>
                                              <p:pRg st="1" end="1"/>
                                            </p:txEl>
                                          </p:spTgt>
                                        </p:tgtEl>
                                        <p:attrNameLst>
                                          <p:attrName>style.visibility</p:attrName>
                                        </p:attrNameLst>
                                      </p:cBhvr>
                                      <p:to>
                                        <p:strVal val="visible"/>
                                      </p:to>
                                    </p:set>
                                    <p:anim calcmode="lin" valueType="num">
                                      <p:cBhvr additive="base">
                                        <p:cTn id="7" dur="500" fill="hold"/>
                                        <p:tgtEl>
                                          <p:spTgt spid="13107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7">
                                            <p:txEl>
                                              <p:pRg st="2" end="2"/>
                                            </p:txEl>
                                          </p:spTgt>
                                        </p:tgtEl>
                                        <p:attrNameLst>
                                          <p:attrName>style.visibility</p:attrName>
                                        </p:attrNameLst>
                                      </p:cBhvr>
                                      <p:to>
                                        <p:strVal val="visible"/>
                                      </p:to>
                                    </p:set>
                                    <p:anim calcmode="lin" valueType="num">
                                      <p:cBhvr additive="base">
                                        <p:cTn id="13" dur="500" fill="hold"/>
                                        <p:tgtEl>
                                          <p:spTgt spid="13107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1077">
                                            <p:txEl>
                                              <p:pRg st="3" end="3"/>
                                            </p:txEl>
                                          </p:spTgt>
                                        </p:tgtEl>
                                        <p:attrNameLst>
                                          <p:attrName>style.visibility</p:attrName>
                                        </p:attrNameLst>
                                      </p:cBhvr>
                                      <p:to>
                                        <p:strVal val="visible"/>
                                      </p:to>
                                    </p:set>
                                    <p:anim calcmode="lin" valueType="num">
                                      <p:cBhvr additive="base">
                                        <p:cTn id="19" dur="500" fill="hold"/>
                                        <p:tgtEl>
                                          <p:spTgt spid="13107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1078"/>
                                        </p:tgtEl>
                                        <p:attrNameLst>
                                          <p:attrName>style.visibility</p:attrName>
                                        </p:attrNameLst>
                                      </p:cBhvr>
                                      <p:to>
                                        <p:strVal val="visible"/>
                                      </p:to>
                                    </p:set>
                                    <p:anim calcmode="lin" valueType="num">
                                      <p:cBhvr additive="base">
                                        <p:cTn id="25" dur="500" fill="hold"/>
                                        <p:tgtEl>
                                          <p:spTgt spid="131078"/>
                                        </p:tgtEl>
                                        <p:attrNameLst>
                                          <p:attrName>ppt_x</p:attrName>
                                        </p:attrNameLst>
                                      </p:cBhvr>
                                      <p:tavLst>
                                        <p:tav tm="0">
                                          <p:val>
                                            <p:strVal val="#ppt_x"/>
                                          </p:val>
                                        </p:tav>
                                        <p:tav tm="100000">
                                          <p:val>
                                            <p:strVal val="#ppt_x"/>
                                          </p:val>
                                        </p:tav>
                                      </p:tavLst>
                                    </p:anim>
                                    <p:anim calcmode="lin" valueType="num">
                                      <p:cBhvr additive="base">
                                        <p:cTn id="26" dur="500" fill="hold"/>
                                        <p:tgtEl>
                                          <p:spTgt spid="131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C61664EB-67C5-47B2-99DF-18A01CDD17C6}" type="slidenum">
              <a:rPr lang="en-US" altLang="ko-KR"/>
              <a:pPr>
                <a:defRPr/>
              </a:pPr>
              <a:t>13</a:t>
            </a:fld>
            <a:endParaRPr lang="en-US" altLang="ko-KR"/>
          </a:p>
        </p:txBody>
      </p:sp>
      <p:sp>
        <p:nvSpPr>
          <p:cNvPr id="131078" name="Rectangle 6" descr="Rectangle: Click to edit Master text styles&#10;Second level&#10;Third level&#10;Fourth level&#10;Fifth level"/>
          <p:cNvSpPr>
            <a:spLocks noGrp="1" noChangeArrowheads="1"/>
          </p:cNvSpPr>
          <p:nvPr>
            <p:ph type="body" idx="1"/>
          </p:nvPr>
        </p:nvSpPr>
        <p:spPr>
          <a:xfrm>
            <a:off x="609600" y="1676400"/>
            <a:ext cx="8001000" cy="4419600"/>
          </a:xfrm>
          <a:noFill/>
        </p:spPr>
        <p:txBody>
          <a:bodyPr/>
          <a:lstStyle/>
          <a:p>
            <a:pPr marL="450850" indent="-450850" eaLnBrk="1" hangingPunct="1">
              <a:buClr>
                <a:srgbClr val="2B166E"/>
              </a:buClr>
              <a:buFont typeface="Wingdings 2" pitchFamily="18" charset="2"/>
              <a:buChar char="ö"/>
            </a:pPr>
            <a:r>
              <a:rPr lang="zh-CN" altLang="en-US" sz="3600" dirty="0">
                <a:solidFill>
                  <a:srgbClr val="2B166E"/>
                </a:solidFill>
                <a:ea typeface="宋体" pitchFamily="2" charset="-122"/>
              </a:rPr>
              <a:t>栈的用途</a:t>
            </a:r>
          </a:p>
          <a:p>
            <a:pPr marL="1074738" lvl="1" indent="-444500" eaLnBrk="1" hangingPunct="1">
              <a:spcBef>
                <a:spcPct val="50000"/>
              </a:spcBef>
              <a:buClr>
                <a:srgbClr val="2B166E"/>
              </a:buClr>
              <a:buSzTx/>
              <a:buFont typeface="Times New Roman" pitchFamily="18" charset="0"/>
              <a:buChar char="☺"/>
            </a:pPr>
            <a:r>
              <a:rPr lang="zh-CN" altLang="en-US" sz="3200" b="1" dirty="0">
                <a:solidFill>
                  <a:srgbClr val="2B166E"/>
                </a:solidFill>
                <a:latin typeface="楷体_GB2312" pitchFamily="49" charset="-122"/>
                <a:ea typeface="楷体_GB2312" pitchFamily="49" charset="-122"/>
              </a:rPr>
              <a:t>用于</a:t>
            </a:r>
            <a:r>
              <a:rPr lang="zh-CN" altLang="en-US" sz="3200" b="1" dirty="0">
                <a:solidFill>
                  <a:srgbClr val="0000FF"/>
                </a:solidFill>
                <a:latin typeface="楷体_GB2312" pitchFamily="49" charset="-122"/>
                <a:ea typeface="楷体_GB2312" pitchFamily="49" charset="-122"/>
              </a:rPr>
              <a:t>暂存</a:t>
            </a:r>
            <a:r>
              <a:rPr lang="zh-CN" altLang="en-US" sz="3200" b="1" dirty="0">
                <a:solidFill>
                  <a:srgbClr val="2B166E"/>
                </a:solidFill>
                <a:latin typeface="楷体_GB2312" pitchFamily="49" charset="-122"/>
                <a:ea typeface="楷体_GB2312" pitchFamily="49" charset="-122"/>
              </a:rPr>
              <a:t>功能，在程序运行时保存运行上下文信息</a:t>
            </a:r>
          </a:p>
          <a:p>
            <a:pPr marL="1074738" lvl="1" indent="-444500" eaLnBrk="1" hangingPunct="1">
              <a:spcBef>
                <a:spcPct val="50000"/>
              </a:spcBef>
              <a:buClr>
                <a:srgbClr val="2B166E"/>
              </a:buClr>
              <a:buSzTx/>
              <a:buFont typeface="Times New Roman" pitchFamily="18" charset="0"/>
              <a:buChar char="☺"/>
            </a:pPr>
            <a:r>
              <a:rPr lang="zh-CN" altLang="en-US" sz="3200" b="1" dirty="0">
                <a:solidFill>
                  <a:srgbClr val="2B166E"/>
                </a:solidFill>
                <a:latin typeface="楷体_GB2312" pitchFamily="49" charset="-122"/>
                <a:ea typeface="楷体_GB2312" pitchFamily="49" charset="-122"/>
              </a:rPr>
              <a:t>在函数调用发生时，保存被调用函数的</a:t>
            </a:r>
            <a:r>
              <a:rPr lang="zh-CN" altLang="en-US" sz="3200" b="1" dirty="0">
                <a:solidFill>
                  <a:srgbClr val="FF0000"/>
                </a:solidFill>
                <a:latin typeface="楷体_GB2312" pitchFamily="49" charset="-122"/>
                <a:ea typeface="楷体_GB2312" pitchFamily="49" charset="-122"/>
              </a:rPr>
              <a:t>局部变量</a:t>
            </a:r>
            <a:r>
              <a:rPr lang="zh-CN" altLang="en-US" sz="3200" b="1" dirty="0">
                <a:solidFill>
                  <a:srgbClr val="2B166E"/>
                </a:solidFill>
                <a:latin typeface="楷体_GB2312" pitchFamily="49" charset="-122"/>
                <a:ea typeface="楷体_GB2312" pitchFamily="49" charset="-122"/>
              </a:rPr>
              <a:t>和</a:t>
            </a:r>
            <a:r>
              <a:rPr lang="zh-CN" altLang="en-US" sz="3200" b="1" dirty="0">
                <a:solidFill>
                  <a:srgbClr val="FF0000"/>
                </a:solidFill>
                <a:latin typeface="楷体_GB2312" pitchFamily="49" charset="-122"/>
                <a:ea typeface="楷体_GB2312" pitchFamily="49" charset="-122"/>
              </a:rPr>
              <a:t>形参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31078">
                                            <p:txEl>
                                              <p:pRg st="0" end="0"/>
                                            </p:txEl>
                                          </p:spTgt>
                                        </p:tgtEl>
                                        <p:attrNameLst>
                                          <p:attrName>style.visibility</p:attrName>
                                        </p:attrNameLst>
                                      </p:cBhvr>
                                      <p:to>
                                        <p:strVal val="visible"/>
                                      </p:to>
                                    </p:set>
                                    <p:animEffect transition="in" filter="box(in)">
                                      <p:cBhvr>
                                        <p:cTn id="7" dur="500"/>
                                        <p:tgtEl>
                                          <p:spTgt spid="131078">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310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10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r>
              <a:rPr lang="zh-CN" altLang="en-US"/>
              <a:t>   进程管理</a:t>
            </a:r>
          </a:p>
        </p:txBody>
      </p:sp>
      <p:sp>
        <p:nvSpPr>
          <p:cNvPr id="10" name="页脚占位符 4"/>
          <p:cNvSpPr>
            <a:spLocks noGrp="1"/>
          </p:cNvSpPr>
          <p:nvPr>
            <p:ph type="ftr" sz="quarter" idx="11"/>
          </p:nvPr>
        </p:nvSpPr>
        <p:spPr/>
        <p:txBody>
          <a:bodyPr/>
          <a:lstStyle/>
          <a:p>
            <a:pPr>
              <a:defRPr/>
            </a:pPr>
            <a:fld id="{E2038726-8883-4205-A218-7792A38CD792}" type="slidenum">
              <a:rPr lang="en-US" altLang="ko-KR"/>
              <a:pPr>
                <a:defRPr/>
              </a:pPr>
              <a:t>130</a:t>
            </a:fld>
            <a:endParaRPr lang="en-US" altLang="ko-KR"/>
          </a:p>
        </p:txBody>
      </p:sp>
      <p:pic>
        <p:nvPicPr>
          <p:cNvPr id="132100" name="Picture 6"/>
          <p:cNvPicPr>
            <a:picLocks noChangeAspect="1" noChangeArrowheads="1"/>
          </p:cNvPicPr>
          <p:nvPr/>
        </p:nvPicPr>
        <p:blipFill>
          <a:blip r:embed="rId2">
            <a:extLst>
              <a:ext uri="{28A0092B-C50C-407E-A947-70E740481C1C}">
                <a14:useLocalDpi xmlns:a14="http://schemas.microsoft.com/office/drawing/2010/main" val="0"/>
              </a:ext>
            </a:extLst>
          </a:blip>
          <a:srcRect l="4250" t="540" r="4106" b="690"/>
          <a:stretch>
            <a:fillRect/>
          </a:stretch>
        </p:blipFill>
        <p:spPr bwMode="auto">
          <a:xfrm>
            <a:off x="827088" y="1003300"/>
            <a:ext cx="7577137" cy="5411788"/>
          </a:xfrm>
          <a:prstGeom prst="rect">
            <a:avLst/>
          </a:prstGeom>
          <a:noFill/>
          <a:ln w="57150" cmpd="thickThin">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132101" name="Text Box 7"/>
          <p:cNvSpPr txBox="1">
            <a:spLocks noChangeArrowheads="1"/>
          </p:cNvSpPr>
          <p:nvPr/>
        </p:nvSpPr>
        <p:spPr bwMode="auto">
          <a:xfrm>
            <a:off x="2327275" y="231775"/>
            <a:ext cx="462597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chemeClr val="bg1"/>
                </a:solidFill>
                <a:ea typeface="宋体" pitchFamily="2" charset="-122"/>
              </a:rPr>
              <a:t>就绪队列和各种</a:t>
            </a:r>
            <a:r>
              <a:rPr kumimoji="1" lang="en-US" altLang="zh-CN" sz="2800" b="1">
                <a:solidFill>
                  <a:schemeClr val="bg1"/>
                </a:solidFill>
                <a:ea typeface="宋体" pitchFamily="2" charset="-122"/>
              </a:rPr>
              <a:t>I/O</a:t>
            </a:r>
            <a:r>
              <a:rPr kumimoji="1" lang="zh-CN" altLang="en-US" sz="2800" b="1">
                <a:solidFill>
                  <a:schemeClr val="bg1"/>
                </a:solidFill>
                <a:ea typeface="宋体" pitchFamily="2" charset="-122"/>
              </a:rPr>
              <a:t>设备队列</a:t>
            </a:r>
          </a:p>
        </p:txBody>
      </p:sp>
      <p:sp>
        <p:nvSpPr>
          <p:cNvPr id="188424" name="Text Box 8"/>
          <p:cNvSpPr txBox="1">
            <a:spLocks noChangeArrowheads="1"/>
          </p:cNvSpPr>
          <p:nvPr/>
        </p:nvSpPr>
        <p:spPr bwMode="auto">
          <a:xfrm>
            <a:off x="1082675" y="6457950"/>
            <a:ext cx="708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1600" b="1">
                <a:solidFill>
                  <a:srgbClr val="FFFFFF"/>
                </a:solidFill>
                <a:ea typeface="宋体" pitchFamily="2" charset="-122"/>
              </a:rPr>
              <a:t>（本图摘自</a:t>
            </a:r>
            <a:r>
              <a:rPr kumimoji="1" lang="en-US" altLang="zh-CN" sz="1600" b="1">
                <a:solidFill>
                  <a:srgbClr val="FFFFFF"/>
                </a:solidFill>
                <a:ea typeface="宋体" pitchFamily="2" charset="-122"/>
              </a:rPr>
              <a:t>Silberschatz, Galvin and  Gagne</a:t>
            </a:r>
            <a:r>
              <a:rPr kumimoji="1" lang="zh-CN" altLang="en-US" sz="1600" b="1">
                <a:solidFill>
                  <a:srgbClr val="FFFFFF"/>
                </a:solidFill>
                <a:ea typeface="宋体" pitchFamily="2" charset="-122"/>
              </a:rPr>
              <a:t>： “</a:t>
            </a:r>
            <a:r>
              <a:rPr kumimoji="1" lang="en-US" altLang="zh-CN" sz="1600" b="1">
                <a:solidFill>
                  <a:srgbClr val="FFFFFF"/>
                </a:solidFill>
                <a:ea typeface="宋体" pitchFamily="2" charset="-122"/>
              </a:rPr>
              <a:t>Operating System Concepts”</a:t>
            </a:r>
            <a:r>
              <a:rPr kumimoji="1" lang="zh-CN" altLang="en-US" sz="1600" b="1">
                <a:solidFill>
                  <a:srgbClr val="FFFFFF"/>
                </a:solidFill>
                <a:ea typeface="宋体" pitchFamily="2" charset="-122"/>
              </a:rPr>
              <a:t>）</a:t>
            </a:r>
          </a:p>
        </p:txBody>
      </p:sp>
      <p:grpSp>
        <p:nvGrpSpPr>
          <p:cNvPr id="2" name="Group 9"/>
          <p:cNvGrpSpPr>
            <a:grpSpLocks/>
          </p:cNvGrpSpPr>
          <p:nvPr/>
        </p:nvGrpSpPr>
        <p:grpSpPr bwMode="auto">
          <a:xfrm>
            <a:off x="4445000" y="1843088"/>
            <a:ext cx="2754313" cy="1485900"/>
            <a:chOff x="2800" y="1161"/>
            <a:chExt cx="1735" cy="936"/>
          </a:xfrm>
        </p:grpSpPr>
        <p:sp>
          <p:nvSpPr>
            <p:cNvPr id="132104" name="Line 10"/>
            <p:cNvSpPr>
              <a:spLocks noChangeShapeType="1"/>
            </p:cNvSpPr>
            <p:nvPr/>
          </p:nvSpPr>
          <p:spPr bwMode="auto">
            <a:xfrm>
              <a:off x="3191" y="1161"/>
              <a:ext cx="338" cy="622"/>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132105" name="Line 11"/>
            <p:cNvSpPr>
              <a:spLocks noChangeShapeType="1"/>
            </p:cNvSpPr>
            <p:nvPr/>
          </p:nvSpPr>
          <p:spPr bwMode="auto">
            <a:xfrm flipH="1">
              <a:off x="3529" y="1161"/>
              <a:ext cx="1006" cy="622"/>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132106" name="Text Box 12"/>
            <p:cNvSpPr txBox="1">
              <a:spLocks noChangeArrowheads="1"/>
            </p:cNvSpPr>
            <p:nvPr/>
          </p:nvSpPr>
          <p:spPr bwMode="auto">
            <a:xfrm>
              <a:off x="2800" y="1770"/>
              <a:ext cx="16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0000"/>
                  </a:solidFill>
                  <a:latin typeface="Microsoft YaHei" charset="-122"/>
                  <a:ea typeface="Microsoft YaHei" charset="-122"/>
                  <a:cs typeface="Microsoft YaHei" charset="-122"/>
                </a:rPr>
                <a:t>选择谁去运行？</a:t>
              </a:r>
            </a:p>
          </p:txBody>
        </p:sp>
      </p:grpSp>
      <p:sp>
        <p:nvSpPr>
          <p:cNvPr id="11" name="Text Box 12"/>
          <p:cNvSpPr txBox="1">
            <a:spLocks noChangeArrowheads="1"/>
          </p:cNvSpPr>
          <p:nvPr/>
        </p:nvSpPr>
        <p:spPr bwMode="auto">
          <a:xfrm>
            <a:off x="5268612" y="5616575"/>
            <a:ext cx="268446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kumimoji="1" lang="zh-CN" altLang="en-US" sz="2800" b="1" dirty="0">
                <a:solidFill>
                  <a:srgbClr val="0000FF"/>
                </a:solidFill>
                <a:latin typeface="Microsoft YaHei" charset="-122"/>
                <a:ea typeface="Microsoft YaHei" charset="-122"/>
                <a:cs typeface="Microsoft YaHei" charset="-122"/>
              </a:rPr>
              <a:t>进程调度机制！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8424"/>
                                        </p:tgtEl>
                                        <p:attrNameLst>
                                          <p:attrName>style.visibility</p:attrName>
                                        </p:attrNameLst>
                                      </p:cBhvr>
                                      <p:to>
                                        <p:strVal val="visible"/>
                                      </p:to>
                                    </p:set>
                                    <p:animEffect transition="in" filter="dissolve">
                                      <p:cBhvr>
                                        <p:cTn id="7" dur="500"/>
                                        <p:tgtEl>
                                          <p:spTgt spid="1884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4" grpId="0" autoUpdateAnimBg="0"/>
      <p:bldP spid="1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0F6E4A7F-8EA2-42CE-8487-6E50BC5A0820}" type="slidenum">
              <a:rPr lang="en-US" altLang="ko-KR"/>
              <a:pPr>
                <a:defRPr/>
              </a:pPr>
              <a:t>131</a:t>
            </a:fld>
            <a:endParaRPr lang="en-US" altLang="ko-KR"/>
          </a:p>
        </p:txBody>
      </p:sp>
      <p:sp>
        <p:nvSpPr>
          <p:cNvPr id="133124"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4.1</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关于调度的若干问题</a:t>
            </a:r>
          </a:p>
        </p:txBody>
      </p:sp>
      <p:sp>
        <p:nvSpPr>
          <p:cNvPr id="133125" name="Text Box 4"/>
          <p:cNvSpPr txBox="1">
            <a:spLocks noChangeArrowheads="1"/>
          </p:cNvSpPr>
          <p:nvPr/>
        </p:nvSpPr>
        <p:spPr bwMode="auto">
          <a:xfrm>
            <a:off x="2836863" y="1495425"/>
            <a:ext cx="3489796" cy="64633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kumimoji="1" lang="en-US" altLang="zh-CN" sz="3600" b="1" dirty="0">
                <a:latin typeface="Microsoft YaHei" charset="-122"/>
                <a:ea typeface="Microsoft YaHei" charset="-122"/>
                <a:cs typeface="Microsoft YaHei" charset="-122"/>
              </a:rPr>
              <a:t>1. </a:t>
            </a:r>
            <a:r>
              <a:rPr kumimoji="1" lang="zh-CN" altLang="en-US" sz="3600" b="1" dirty="0">
                <a:latin typeface="Microsoft YaHei" charset="-122"/>
                <a:ea typeface="Microsoft YaHei" charset="-122"/>
                <a:cs typeface="Microsoft YaHei" charset="-122"/>
              </a:rPr>
              <a:t>要解决的问题</a:t>
            </a:r>
          </a:p>
        </p:txBody>
      </p:sp>
      <p:sp>
        <p:nvSpPr>
          <p:cNvPr id="133126" name="Rectangle 5"/>
          <p:cNvSpPr>
            <a:spLocks noChangeArrowheads="1"/>
          </p:cNvSpPr>
          <p:nvPr/>
        </p:nvSpPr>
        <p:spPr bwMode="auto">
          <a:xfrm>
            <a:off x="2792783" y="2514600"/>
            <a:ext cx="4870375" cy="308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spcBef>
                <a:spcPct val="20000"/>
              </a:spcBef>
              <a:buClr>
                <a:srgbClr val="FF00FF"/>
              </a:buClr>
              <a:buFont typeface="Wingdings" pitchFamily="2" charset="2"/>
              <a:buNone/>
            </a:pPr>
            <a:r>
              <a:rPr lang="en-US" altLang="zh-CN" sz="2800" b="1" dirty="0">
                <a:solidFill>
                  <a:srgbClr val="0000FF"/>
                </a:solidFill>
                <a:latin typeface="Abadi MT Condensed Extra Bold" charset="0"/>
                <a:ea typeface="Abadi MT Condensed Extra Bold" charset="0"/>
                <a:cs typeface="Abadi MT Condensed Extra Bold" charset="0"/>
              </a:rPr>
              <a:t>WHEN</a:t>
            </a:r>
            <a:r>
              <a:rPr lang="zh-CN" altLang="en-US" sz="2800" b="1" dirty="0">
                <a:solidFill>
                  <a:srgbClr val="2B166E"/>
                </a:solidFill>
                <a:latin typeface="宋体" pitchFamily="2" charset="-122"/>
                <a:ea typeface="宋体" pitchFamily="2" charset="-122"/>
              </a:rPr>
              <a:t>：何时分配</a:t>
            </a:r>
            <a:r>
              <a:rPr lang="en-US" altLang="zh-CN" sz="2800" b="1" dirty="0">
                <a:solidFill>
                  <a:srgbClr val="2B166E"/>
                </a:solidFill>
                <a:latin typeface="宋体" pitchFamily="2" charset="-122"/>
                <a:ea typeface="宋体" pitchFamily="2" charset="-122"/>
              </a:rPr>
              <a:t>CPU</a:t>
            </a:r>
          </a:p>
          <a:p>
            <a:pPr marL="342900" indent="-342900" eaLnBrk="1" hangingPunct="1">
              <a:spcBef>
                <a:spcPct val="20000"/>
              </a:spcBef>
              <a:buClr>
                <a:srgbClr val="FF00FF"/>
              </a:buClr>
              <a:buFont typeface="Wingdings" pitchFamily="2" charset="2"/>
              <a:buNone/>
            </a:pPr>
            <a:r>
              <a:rPr lang="en-US" altLang="zh-CN" sz="2800" b="1" dirty="0">
                <a:solidFill>
                  <a:srgbClr val="2B166E"/>
                </a:solidFill>
                <a:latin typeface="宋体" pitchFamily="2" charset="-122"/>
                <a:ea typeface="宋体" pitchFamily="2" charset="-122"/>
              </a:rPr>
              <a:t>      — </a:t>
            </a:r>
            <a:r>
              <a:rPr lang="zh-CN" altLang="en-US" sz="2800" b="1" dirty="0">
                <a:solidFill>
                  <a:srgbClr val="2B166E"/>
                </a:solidFill>
                <a:latin typeface="Microsoft YaHei" charset="-122"/>
                <a:ea typeface="Microsoft YaHei" charset="-122"/>
                <a:cs typeface="Microsoft YaHei" charset="-122"/>
              </a:rPr>
              <a:t>调度时机</a:t>
            </a:r>
          </a:p>
          <a:p>
            <a:pPr marL="342900" indent="-342900" eaLnBrk="1" hangingPunct="1">
              <a:spcBef>
                <a:spcPct val="20000"/>
              </a:spcBef>
              <a:buClr>
                <a:srgbClr val="FF00FF"/>
              </a:buClr>
              <a:buFont typeface="Wingdings" pitchFamily="2" charset="2"/>
              <a:buNone/>
            </a:pPr>
            <a:r>
              <a:rPr lang="en-US" altLang="zh-CN" sz="2800" b="1" dirty="0">
                <a:solidFill>
                  <a:srgbClr val="0000FF"/>
                </a:solidFill>
                <a:latin typeface="Abadi MT Condensed Extra Bold" charset="0"/>
                <a:ea typeface="Abadi MT Condensed Extra Bold" charset="0"/>
                <a:cs typeface="Abadi MT Condensed Extra Bold" charset="0"/>
              </a:rPr>
              <a:t>WHAT</a:t>
            </a:r>
            <a:r>
              <a:rPr lang="zh-CN" altLang="en-US" sz="2800" b="1" dirty="0">
                <a:solidFill>
                  <a:srgbClr val="2B166E"/>
                </a:solidFill>
                <a:latin typeface="宋体" pitchFamily="2" charset="-122"/>
                <a:ea typeface="宋体" pitchFamily="2" charset="-122"/>
              </a:rPr>
              <a:t>：按什么原则分配</a:t>
            </a:r>
            <a:r>
              <a:rPr lang="en-US" altLang="zh-CN" sz="2800" b="1" dirty="0">
                <a:solidFill>
                  <a:srgbClr val="2B166E"/>
                </a:solidFill>
                <a:latin typeface="宋体" pitchFamily="2" charset="-122"/>
                <a:ea typeface="宋体" pitchFamily="2" charset="-122"/>
              </a:rPr>
              <a:t>CPU</a:t>
            </a:r>
          </a:p>
          <a:p>
            <a:pPr marL="342900" indent="-342900" eaLnBrk="1" hangingPunct="1">
              <a:spcBef>
                <a:spcPct val="20000"/>
              </a:spcBef>
              <a:buClr>
                <a:srgbClr val="FF00FF"/>
              </a:buClr>
              <a:buFont typeface="Wingdings" pitchFamily="2" charset="2"/>
              <a:buNone/>
            </a:pPr>
            <a:r>
              <a:rPr lang="en-US" altLang="zh-CN" sz="2800" b="1" dirty="0">
                <a:solidFill>
                  <a:srgbClr val="2B166E"/>
                </a:solidFill>
                <a:latin typeface="宋体" pitchFamily="2" charset="-122"/>
                <a:ea typeface="宋体" pitchFamily="2" charset="-122"/>
              </a:rPr>
              <a:t>      — </a:t>
            </a:r>
            <a:r>
              <a:rPr lang="zh-CN" altLang="en-US" sz="2800" b="1" dirty="0">
                <a:solidFill>
                  <a:srgbClr val="2B166E"/>
                </a:solidFill>
                <a:latin typeface="Microsoft YaHei" charset="-122"/>
                <a:ea typeface="Microsoft YaHei" charset="-122"/>
                <a:cs typeface="Microsoft YaHei" charset="-122"/>
              </a:rPr>
              <a:t>调度算法</a:t>
            </a:r>
          </a:p>
          <a:p>
            <a:pPr marL="342900" indent="-342900" eaLnBrk="1" hangingPunct="1">
              <a:spcBef>
                <a:spcPct val="20000"/>
              </a:spcBef>
              <a:buClr>
                <a:srgbClr val="FF00FF"/>
              </a:buClr>
              <a:buFont typeface="Wingdings" pitchFamily="2" charset="2"/>
              <a:buNone/>
            </a:pPr>
            <a:r>
              <a:rPr lang="en-US" altLang="zh-CN" sz="2800" b="1" dirty="0">
                <a:solidFill>
                  <a:srgbClr val="0000FF"/>
                </a:solidFill>
                <a:latin typeface="Abadi MT Condensed Extra Bold" charset="0"/>
                <a:ea typeface="Abadi MT Condensed Extra Bold" charset="0"/>
                <a:cs typeface="Abadi MT Condensed Extra Bold" charset="0"/>
              </a:rPr>
              <a:t>HOW</a:t>
            </a:r>
            <a:r>
              <a:rPr lang="zh-CN" altLang="en-US" sz="2800" b="1" dirty="0">
                <a:solidFill>
                  <a:srgbClr val="2B166E"/>
                </a:solidFill>
                <a:latin typeface="宋体" pitchFamily="2" charset="-122"/>
                <a:ea typeface="宋体" pitchFamily="2" charset="-122"/>
              </a:rPr>
              <a:t>： 如何分配</a:t>
            </a:r>
            <a:r>
              <a:rPr lang="en-US" altLang="zh-CN" sz="2800" b="1" dirty="0">
                <a:solidFill>
                  <a:srgbClr val="2B166E"/>
                </a:solidFill>
                <a:latin typeface="宋体" pitchFamily="2" charset="-122"/>
                <a:ea typeface="宋体" pitchFamily="2" charset="-122"/>
              </a:rPr>
              <a:t>CPU</a:t>
            </a:r>
          </a:p>
          <a:p>
            <a:pPr marL="342900" indent="-342900" eaLnBrk="1" hangingPunct="1">
              <a:spcBef>
                <a:spcPct val="20000"/>
              </a:spcBef>
              <a:buClr>
                <a:srgbClr val="FF00FF"/>
              </a:buClr>
              <a:buFont typeface="Wingdings" pitchFamily="2" charset="2"/>
              <a:buNone/>
            </a:pPr>
            <a:r>
              <a:rPr lang="en-US" altLang="zh-CN" sz="2800" b="1" dirty="0">
                <a:solidFill>
                  <a:srgbClr val="2B166E"/>
                </a:solidFill>
                <a:latin typeface="宋体" pitchFamily="2" charset="-122"/>
                <a:ea typeface="宋体" pitchFamily="2" charset="-122"/>
              </a:rPr>
              <a:t>      — </a:t>
            </a:r>
            <a:r>
              <a:rPr lang="zh-CN" altLang="en-US" sz="2800" b="1" dirty="0">
                <a:solidFill>
                  <a:srgbClr val="2B166E"/>
                </a:solidFill>
                <a:latin typeface="Microsoft YaHei" charset="-122"/>
                <a:ea typeface="Microsoft YaHei" charset="-122"/>
                <a:cs typeface="Microsoft YaHei" charset="-122"/>
              </a:rPr>
              <a:t>进程的上下文切换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6">
                                            <p:txEl>
                                              <p:pRg st="0" end="0"/>
                                            </p:txEl>
                                          </p:spTgt>
                                        </p:tgtEl>
                                        <p:attrNameLst>
                                          <p:attrName>style.visibility</p:attrName>
                                        </p:attrNameLst>
                                      </p:cBhvr>
                                      <p:to>
                                        <p:strVal val="visible"/>
                                      </p:to>
                                    </p:set>
                                    <p:anim calcmode="lin" valueType="num">
                                      <p:cBhvr additive="base">
                                        <p:cTn id="7" dur="500" fill="hold"/>
                                        <p:tgtEl>
                                          <p:spTgt spid="1331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26">
                                            <p:txEl>
                                              <p:pRg st="1" end="1"/>
                                            </p:txEl>
                                          </p:spTgt>
                                        </p:tgtEl>
                                        <p:attrNameLst>
                                          <p:attrName>style.visibility</p:attrName>
                                        </p:attrNameLst>
                                      </p:cBhvr>
                                      <p:to>
                                        <p:strVal val="visible"/>
                                      </p:to>
                                    </p:set>
                                    <p:anim calcmode="lin" valueType="num">
                                      <p:cBhvr additive="base">
                                        <p:cTn id="11" dur="500" fill="hold"/>
                                        <p:tgtEl>
                                          <p:spTgt spid="1331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26">
                                            <p:txEl>
                                              <p:pRg st="2" end="2"/>
                                            </p:txEl>
                                          </p:spTgt>
                                        </p:tgtEl>
                                        <p:attrNameLst>
                                          <p:attrName>style.visibility</p:attrName>
                                        </p:attrNameLst>
                                      </p:cBhvr>
                                      <p:to>
                                        <p:strVal val="visible"/>
                                      </p:to>
                                    </p:set>
                                    <p:anim calcmode="lin" valueType="num">
                                      <p:cBhvr additive="base">
                                        <p:cTn id="17" dur="500" fill="hold"/>
                                        <p:tgtEl>
                                          <p:spTgt spid="1331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26">
                                            <p:txEl>
                                              <p:pRg st="3" end="3"/>
                                            </p:txEl>
                                          </p:spTgt>
                                        </p:tgtEl>
                                        <p:attrNameLst>
                                          <p:attrName>style.visibility</p:attrName>
                                        </p:attrNameLst>
                                      </p:cBhvr>
                                      <p:to>
                                        <p:strVal val="visible"/>
                                      </p:to>
                                    </p:set>
                                    <p:anim calcmode="lin" valueType="num">
                                      <p:cBhvr additive="base">
                                        <p:cTn id="21" dur="500" fill="hold"/>
                                        <p:tgtEl>
                                          <p:spTgt spid="1331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26">
                                            <p:txEl>
                                              <p:pRg st="4" end="4"/>
                                            </p:txEl>
                                          </p:spTgt>
                                        </p:tgtEl>
                                        <p:attrNameLst>
                                          <p:attrName>style.visibility</p:attrName>
                                        </p:attrNameLst>
                                      </p:cBhvr>
                                      <p:to>
                                        <p:strVal val="visible"/>
                                      </p:to>
                                    </p:set>
                                    <p:anim calcmode="lin" valueType="num">
                                      <p:cBhvr additive="base">
                                        <p:cTn id="27" dur="500" fill="hold"/>
                                        <p:tgtEl>
                                          <p:spTgt spid="13312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2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3126">
                                            <p:txEl>
                                              <p:pRg st="5" end="5"/>
                                            </p:txEl>
                                          </p:spTgt>
                                        </p:tgtEl>
                                        <p:attrNameLst>
                                          <p:attrName>style.visibility</p:attrName>
                                        </p:attrNameLst>
                                      </p:cBhvr>
                                      <p:to>
                                        <p:strVal val="visible"/>
                                      </p:to>
                                    </p:set>
                                    <p:anim calcmode="lin" valueType="num">
                                      <p:cBhvr additive="base">
                                        <p:cTn id="31" dur="500" fill="hold"/>
                                        <p:tgtEl>
                                          <p:spTgt spid="13312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D559EBBC-FAF3-41CE-BA4A-F3C9CDD94905}" type="slidenum">
              <a:rPr lang="en-US" altLang="ko-KR"/>
              <a:pPr>
                <a:defRPr/>
              </a:pPr>
              <a:t>132</a:t>
            </a:fld>
            <a:endParaRPr lang="en-US" altLang="ko-KR"/>
          </a:p>
        </p:txBody>
      </p:sp>
      <p:sp>
        <p:nvSpPr>
          <p:cNvPr id="134148" name="Text Box 6"/>
          <p:cNvSpPr txBox="1">
            <a:spLocks noChangeArrowheads="1"/>
          </p:cNvSpPr>
          <p:nvPr/>
        </p:nvSpPr>
        <p:spPr bwMode="auto">
          <a:xfrm>
            <a:off x="3165475" y="225425"/>
            <a:ext cx="29273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600">
                <a:ea typeface="黑体" pitchFamily="49" charset="-122"/>
              </a:rPr>
              <a:t>2. </a:t>
            </a:r>
            <a:r>
              <a:rPr kumimoji="1" lang="zh-CN" altLang="en-US" sz="3600">
                <a:ea typeface="黑体" pitchFamily="49" charset="-122"/>
              </a:rPr>
              <a:t>进程的行为</a:t>
            </a:r>
          </a:p>
        </p:txBody>
      </p:sp>
      <p:pic>
        <p:nvPicPr>
          <p:cNvPr id="134149" name="Picture 8"/>
          <p:cNvPicPr>
            <a:picLocks noChangeAspect="1" noChangeArrowheads="1"/>
          </p:cNvPicPr>
          <p:nvPr/>
        </p:nvPicPr>
        <p:blipFill>
          <a:blip r:embed="rId2">
            <a:extLst>
              <a:ext uri="{28A0092B-C50C-407E-A947-70E740481C1C}">
                <a14:useLocalDpi xmlns:a14="http://schemas.microsoft.com/office/drawing/2010/main" val="0"/>
              </a:ext>
            </a:extLst>
          </a:blip>
          <a:srcRect l="38274" t="10310" r="40599" b="52560"/>
          <a:stretch>
            <a:fillRect/>
          </a:stretch>
        </p:blipFill>
        <p:spPr bwMode="auto">
          <a:xfrm>
            <a:off x="3691457" y="1104900"/>
            <a:ext cx="5279553" cy="5389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150" name="Text Box 7"/>
          <p:cNvSpPr txBox="1">
            <a:spLocks noChangeArrowheads="1"/>
          </p:cNvSpPr>
          <p:nvPr/>
        </p:nvSpPr>
        <p:spPr bwMode="auto">
          <a:xfrm>
            <a:off x="354012" y="1389063"/>
            <a:ext cx="3587995"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50000"/>
              </a:lnSpc>
            </a:pPr>
            <a:r>
              <a:rPr kumimoji="1" lang="zh-CN" altLang="en-US" sz="2800" b="1" dirty="0">
                <a:solidFill>
                  <a:srgbClr val="2B166E"/>
                </a:solidFill>
                <a:ea typeface="宋体" pitchFamily="2" charset="-122"/>
              </a:rPr>
              <a:t>进程的执行过程：</a:t>
            </a:r>
            <a:endParaRPr kumimoji="1" lang="en-US" altLang="zh-CN" sz="2800" b="1" dirty="0">
              <a:solidFill>
                <a:srgbClr val="2B166E"/>
              </a:solidFill>
              <a:ea typeface="宋体" pitchFamily="2" charset="-122"/>
            </a:endParaRPr>
          </a:p>
          <a:p>
            <a:pPr>
              <a:lnSpc>
                <a:spcPct val="150000"/>
              </a:lnSpc>
            </a:pPr>
            <a:r>
              <a:rPr kumimoji="1" lang="en-US" altLang="zh-CN" sz="2800" b="1" dirty="0">
                <a:solidFill>
                  <a:srgbClr val="0000FF"/>
                </a:solidFill>
                <a:latin typeface="Microsoft YaHei" charset="-122"/>
                <a:ea typeface="Microsoft YaHei" charset="-122"/>
                <a:cs typeface="Microsoft YaHei" charset="-122"/>
              </a:rPr>
              <a:t>CPU</a:t>
            </a:r>
            <a:r>
              <a:rPr kumimoji="1" lang="zh-CN" altLang="en-US" sz="2800" b="1" dirty="0">
                <a:solidFill>
                  <a:srgbClr val="0000FF"/>
                </a:solidFill>
                <a:latin typeface="Microsoft YaHei" charset="-122"/>
                <a:ea typeface="Microsoft YaHei" charset="-122"/>
                <a:cs typeface="Microsoft YaHei" charset="-122"/>
              </a:rPr>
              <a:t>执行</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CPU burst</a:t>
            </a:r>
            <a:r>
              <a:rPr kumimoji="1" lang="zh-CN" altLang="en-US" sz="2800" b="1" dirty="0">
                <a:solidFill>
                  <a:srgbClr val="2B166E"/>
                </a:solidFill>
                <a:ea typeface="宋体" pitchFamily="2" charset="-122"/>
              </a:rPr>
              <a:t>）和</a:t>
            </a:r>
            <a:r>
              <a:rPr kumimoji="1" lang="zh-CN" altLang="en-US" sz="2800" b="1" dirty="0">
                <a:solidFill>
                  <a:srgbClr val="0000FF"/>
                </a:solidFill>
                <a:latin typeface="Microsoft YaHei" charset="-122"/>
                <a:ea typeface="Microsoft YaHei" charset="-122"/>
                <a:cs typeface="Microsoft YaHei" charset="-122"/>
              </a:rPr>
              <a:t>等待</a:t>
            </a:r>
            <a:r>
              <a:rPr kumimoji="1" lang="en-US" altLang="zh-CN" sz="2800" b="1" dirty="0">
                <a:solidFill>
                  <a:srgbClr val="0000FF"/>
                </a:solidFill>
                <a:latin typeface="Microsoft YaHei" charset="-122"/>
                <a:ea typeface="Microsoft YaHei" charset="-122"/>
                <a:cs typeface="Microsoft YaHei" charset="-122"/>
              </a:rPr>
              <a:t>I/O</a:t>
            </a:r>
            <a:r>
              <a:rPr kumimoji="1" lang="zh-CN" altLang="en-US" sz="2800" b="1" dirty="0">
                <a:solidFill>
                  <a:srgbClr val="0000FF"/>
                </a:solidFill>
                <a:latin typeface="Microsoft YaHei" charset="-122"/>
                <a:ea typeface="Microsoft YaHei" charset="-122"/>
                <a:cs typeface="Microsoft YaHei" charset="-122"/>
              </a:rPr>
              <a:t>操作</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I/O burst</a:t>
            </a:r>
            <a:r>
              <a:rPr kumimoji="1" lang="zh-CN" altLang="en-US" sz="2800" b="1" dirty="0">
                <a:solidFill>
                  <a:srgbClr val="2B166E"/>
                </a:solidFill>
                <a:ea typeface="宋体" pitchFamily="2" charset="-122"/>
              </a:rPr>
              <a:t>）交替进行。</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8D3A7096-BF0D-4F1A-A4CC-E1676B1C9276}" type="slidenum">
              <a:rPr lang="en-US" altLang="ko-KR"/>
              <a:pPr>
                <a:defRPr/>
              </a:pPr>
              <a:t>133</a:t>
            </a:fld>
            <a:endParaRPr lang="en-US" altLang="ko-KR"/>
          </a:p>
        </p:txBody>
      </p:sp>
      <p:sp>
        <p:nvSpPr>
          <p:cNvPr id="135172" name="Text Box 5"/>
          <p:cNvSpPr txBox="1">
            <a:spLocks noChangeArrowheads="1"/>
          </p:cNvSpPr>
          <p:nvPr/>
        </p:nvSpPr>
        <p:spPr bwMode="auto">
          <a:xfrm>
            <a:off x="303213" y="1068388"/>
            <a:ext cx="8596312" cy="530542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000" b="1" dirty="0" err="1">
                <a:solidFill>
                  <a:srgbClr val="2B166E"/>
                </a:solidFill>
                <a:latin typeface="Courier New" pitchFamily="49" charset="0"/>
                <a:ea typeface="宋体" pitchFamily="2" charset="-122"/>
              </a:rPr>
              <a:t>fpResult</a:t>
            </a:r>
            <a:r>
              <a:rPr kumimoji="1" lang="en-US" altLang="zh-CN" sz="2000" b="1" dirty="0">
                <a:solidFill>
                  <a:srgbClr val="2B166E"/>
                </a:solidFill>
                <a:latin typeface="Courier New" pitchFamily="49" charset="0"/>
                <a:ea typeface="宋体" pitchFamily="2" charset="-122"/>
              </a:rPr>
              <a:t> = </a:t>
            </a:r>
            <a:r>
              <a:rPr kumimoji="1" lang="en-US" altLang="zh-CN" sz="2000" b="1" dirty="0" err="1">
                <a:solidFill>
                  <a:srgbClr val="2B166E"/>
                </a:solidFill>
                <a:latin typeface="Courier New" pitchFamily="49" charset="0"/>
                <a:ea typeface="宋体" pitchFamily="2" charset="-122"/>
              </a:rPr>
              <a:t>fopen</a:t>
            </a:r>
            <a:r>
              <a:rPr kumimoji="1" lang="en-US" altLang="zh-CN" sz="2000" b="1" dirty="0">
                <a:solidFill>
                  <a:srgbClr val="2B166E"/>
                </a:solidFill>
                <a:latin typeface="Courier New" pitchFamily="49" charset="0"/>
                <a:ea typeface="宋体" pitchFamily="2" charset="-122"/>
              </a:rPr>
              <a:t>(</a:t>
            </a:r>
            <a:r>
              <a:rPr kumimoji="1" lang="en-US" altLang="zh-CN" sz="2000" b="1" dirty="0" err="1">
                <a:solidFill>
                  <a:srgbClr val="2B166E"/>
                </a:solidFill>
                <a:latin typeface="Courier New" pitchFamily="49" charset="0"/>
                <a:ea typeface="宋体" pitchFamily="2" charset="-122"/>
              </a:rPr>
              <a:t>szResult</a:t>
            </a:r>
            <a:r>
              <a:rPr kumimoji="1" lang="en-US" altLang="zh-CN" sz="2000" b="1" dirty="0">
                <a:solidFill>
                  <a:srgbClr val="2B166E"/>
                </a:solidFill>
                <a:latin typeface="Courier New" pitchFamily="49" charset="0"/>
                <a:ea typeface="宋体" pitchFamily="2" charset="-122"/>
              </a:rPr>
              <a:t>, "w");</a:t>
            </a:r>
          </a:p>
          <a:p>
            <a:r>
              <a:rPr kumimoji="1" lang="en-US" altLang="zh-CN" sz="2000" b="1" dirty="0">
                <a:solidFill>
                  <a:srgbClr val="2B166E"/>
                </a:solidFill>
                <a:latin typeface="Courier New" pitchFamily="49" charset="0"/>
                <a:ea typeface="宋体" pitchFamily="2" charset="-122"/>
              </a:rPr>
              <a:t>if(</a:t>
            </a:r>
            <a:r>
              <a:rPr kumimoji="1" lang="en-US" altLang="zh-CN" sz="2000" b="1" dirty="0" err="1">
                <a:solidFill>
                  <a:srgbClr val="2B166E"/>
                </a:solidFill>
                <a:latin typeface="Courier New" pitchFamily="49" charset="0"/>
                <a:ea typeface="宋体" pitchFamily="2" charset="-122"/>
              </a:rPr>
              <a:t>fpResult</a:t>
            </a:r>
            <a:r>
              <a:rPr kumimoji="1" lang="en-US" altLang="zh-CN" sz="2000" b="1" dirty="0">
                <a:solidFill>
                  <a:srgbClr val="2B166E"/>
                </a:solidFill>
                <a:latin typeface="Courier New" pitchFamily="49" charset="0"/>
                <a:ea typeface="宋体" pitchFamily="2" charset="-122"/>
              </a:rPr>
              <a:t>==NULL) </a:t>
            </a:r>
            <a:r>
              <a:rPr kumimoji="1" lang="en-US" altLang="zh-CN" sz="2000" b="1" dirty="0" err="1">
                <a:solidFill>
                  <a:srgbClr val="2B166E"/>
                </a:solidFill>
                <a:latin typeface="Courier New" pitchFamily="49" charset="0"/>
                <a:ea typeface="宋体" pitchFamily="2" charset="-122"/>
              </a:rPr>
              <a:t>printf</a:t>
            </a:r>
            <a:r>
              <a:rPr kumimoji="1" lang="en-US" altLang="zh-CN" sz="2000" b="1" dirty="0">
                <a:solidFill>
                  <a:srgbClr val="2B166E"/>
                </a:solidFill>
                <a:latin typeface="Courier New" pitchFamily="49" charset="0"/>
                <a:ea typeface="宋体" pitchFamily="2" charset="-122"/>
              </a:rPr>
              <a:t>(“can’t open file");</a:t>
            </a:r>
          </a:p>
          <a:p>
            <a:r>
              <a:rPr kumimoji="1" lang="en-US" altLang="zh-CN" sz="2000" b="1" dirty="0">
                <a:solidFill>
                  <a:srgbClr val="2B166E"/>
                </a:solidFill>
                <a:latin typeface="Courier New" pitchFamily="49" charset="0"/>
                <a:ea typeface="宋体" pitchFamily="2" charset="-122"/>
              </a:rPr>
              <a:t>flag = 0;</a:t>
            </a:r>
          </a:p>
          <a:p>
            <a:r>
              <a:rPr kumimoji="1" lang="en-US" altLang="zh-CN" sz="2000" b="1" dirty="0">
                <a:solidFill>
                  <a:srgbClr val="2B166E"/>
                </a:solidFill>
                <a:latin typeface="Courier New" pitchFamily="49" charset="0"/>
                <a:ea typeface="宋体" pitchFamily="2" charset="-122"/>
              </a:rPr>
              <a:t>while(1)</a:t>
            </a:r>
          </a:p>
          <a:p>
            <a:r>
              <a:rPr kumimoji="1" lang="en-US" altLang="zh-CN" sz="2000" b="1" dirty="0">
                <a:solidFill>
                  <a:srgbClr val="2B166E"/>
                </a:solidFill>
                <a:latin typeface="Courier New" pitchFamily="49" charset="0"/>
                <a:ea typeface="宋体" pitchFamily="2" charset="-122"/>
              </a:rPr>
              <a:t>{</a:t>
            </a:r>
          </a:p>
          <a:p>
            <a:r>
              <a:rPr kumimoji="1" lang="en-US" altLang="zh-CN" sz="2000" b="1" dirty="0">
                <a:solidFill>
                  <a:srgbClr val="2B166E"/>
                </a:solidFill>
                <a:latin typeface="Courier New" pitchFamily="49" charset="0"/>
                <a:ea typeface="宋体" pitchFamily="2" charset="-122"/>
              </a:rPr>
              <a:t>	str1[0] = 0;</a:t>
            </a:r>
          </a:p>
          <a:p>
            <a:r>
              <a:rPr kumimoji="1" lang="en-US" altLang="zh-CN" sz="2000" b="1" dirty="0">
                <a:solidFill>
                  <a:srgbClr val="2B166E"/>
                </a:solidFill>
                <a:latin typeface="Courier New" pitchFamily="49" charset="0"/>
                <a:ea typeface="宋体" pitchFamily="2" charset="-122"/>
              </a:rPr>
              <a:t>	</a:t>
            </a:r>
            <a:r>
              <a:rPr kumimoji="1" lang="en-US" altLang="zh-CN" sz="2000" b="1" dirty="0" err="1">
                <a:solidFill>
                  <a:srgbClr val="2B166E"/>
                </a:solidFill>
                <a:latin typeface="Courier New" pitchFamily="49" charset="0"/>
                <a:ea typeface="宋体" pitchFamily="2" charset="-122"/>
              </a:rPr>
              <a:t>fgets</a:t>
            </a:r>
            <a:r>
              <a:rPr kumimoji="1" lang="en-US" altLang="zh-CN" sz="2000" b="1" dirty="0">
                <a:solidFill>
                  <a:srgbClr val="2B166E"/>
                </a:solidFill>
                <a:latin typeface="Courier New" pitchFamily="49" charset="0"/>
                <a:ea typeface="宋体" pitchFamily="2" charset="-122"/>
              </a:rPr>
              <a:t>(str1, MAX_LEN, </a:t>
            </a:r>
            <a:r>
              <a:rPr kumimoji="1" lang="en-US" altLang="zh-CN" sz="2000" b="1" dirty="0" err="1">
                <a:solidFill>
                  <a:srgbClr val="2B166E"/>
                </a:solidFill>
                <a:latin typeface="Courier New" pitchFamily="49" charset="0"/>
                <a:ea typeface="宋体" pitchFamily="2" charset="-122"/>
              </a:rPr>
              <a:t>fpOut</a:t>
            </a:r>
            <a:r>
              <a:rPr kumimoji="1" lang="en-US" altLang="zh-CN" sz="2000" b="1" dirty="0">
                <a:solidFill>
                  <a:srgbClr val="2B166E"/>
                </a:solidFill>
                <a:latin typeface="Courier New" pitchFamily="49" charset="0"/>
                <a:ea typeface="宋体" pitchFamily="2" charset="-122"/>
              </a:rPr>
              <a:t>);</a:t>
            </a:r>
          </a:p>
          <a:p>
            <a:r>
              <a:rPr kumimoji="1" lang="en-US" altLang="zh-CN" sz="2000" b="1" dirty="0">
                <a:solidFill>
                  <a:srgbClr val="2B166E"/>
                </a:solidFill>
                <a:latin typeface="Courier New" pitchFamily="49" charset="0"/>
                <a:ea typeface="宋体" pitchFamily="2" charset="-122"/>
              </a:rPr>
              <a:t>	if(str1[0] == 0)</a:t>
            </a:r>
          </a:p>
          <a:p>
            <a:r>
              <a:rPr kumimoji="1" lang="en-US" altLang="zh-CN" sz="2000" b="1" dirty="0">
                <a:solidFill>
                  <a:srgbClr val="2B166E"/>
                </a:solidFill>
                <a:latin typeface="Courier New" pitchFamily="49" charset="0"/>
                <a:ea typeface="宋体" pitchFamily="2" charset="-122"/>
              </a:rPr>
              <a:t>	{</a:t>
            </a:r>
          </a:p>
          <a:p>
            <a:r>
              <a:rPr kumimoji="1" lang="en-US" altLang="zh-CN" sz="2000" b="1" dirty="0">
                <a:solidFill>
                  <a:srgbClr val="2B166E"/>
                </a:solidFill>
                <a:latin typeface="Courier New" pitchFamily="49" charset="0"/>
                <a:ea typeface="宋体" pitchFamily="2" charset="-122"/>
              </a:rPr>
              <a:t>		str2[0] = 0;</a:t>
            </a:r>
          </a:p>
          <a:p>
            <a:r>
              <a:rPr kumimoji="1" lang="en-US" altLang="zh-CN" sz="2000" b="1" dirty="0">
                <a:solidFill>
                  <a:srgbClr val="2B166E"/>
                </a:solidFill>
                <a:latin typeface="Courier New" pitchFamily="49" charset="0"/>
                <a:ea typeface="宋体" pitchFamily="2" charset="-122"/>
              </a:rPr>
              <a:t>		</a:t>
            </a:r>
            <a:r>
              <a:rPr kumimoji="1" lang="en-US" altLang="zh-CN" sz="2000" b="1" dirty="0" err="1">
                <a:solidFill>
                  <a:srgbClr val="2B166E"/>
                </a:solidFill>
                <a:latin typeface="Courier New" pitchFamily="49" charset="0"/>
                <a:ea typeface="宋体" pitchFamily="2" charset="-122"/>
              </a:rPr>
              <a:t>fgets</a:t>
            </a:r>
            <a:r>
              <a:rPr kumimoji="1" lang="en-US" altLang="zh-CN" sz="2000" b="1" dirty="0">
                <a:solidFill>
                  <a:srgbClr val="2B166E"/>
                </a:solidFill>
                <a:latin typeface="Courier New" pitchFamily="49" charset="0"/>
                <a:ea typeface="宋体" pitchFamily="2" charset="-122"/>
              </a:rPr>
              <a:t>(str2, MAX_LEN, </a:t>
            </a:r>
            <a:r>
              <a:rPr kumimoji="1" lang="en-US" altLang="zh-CN" sz="2000" b="1" dirty="0" err="1">
                <a:solidFill>
                  <a:srgbClr val="2B166E"/>
                </a:solidFill>
                <a:latin typeface="Courier New" pitchFamily="49" charset="0"/>
                <a:ea typeface="宋体" pitchFamily="2" charset="-122"/>
              </a:rPr>
              <a:t>fpStd</a:t>
            </a:r>
            <a:r>
              <a:rPr kumimoji="1" lang="en-US" altLang="zh-CN" sz="2000" b="1" dirty="0">
                <a:solidFill>
                  <a:srgbClr val="2B166E"/>
                </a:solidFill>
                <a:latin typeface="Courier New" pitchFamily="49" charset="0"/>
                <a:ea typeface="宋体" pitchFamily="2" charset="-122"/>
              </a:rPr>
              <a:t>);</a:t>
            </a:r>
          </a:p>
          <a:p>
            <a:r>
              <a:rPr kumimoji="1" lang="en-US" altLang="zh-CN" sz="2000" b="1" dirty="0">
                <a:solidFill>
                  <a:srgbClr val="2B166E"/>
                </a:solidFill>
                <a:latin typeface="Courier New" pitchFamily="49" charset="0"/>
                <a:ea typeface="宋体" pitchFamily="2" charset="-122"/>
              </a:rPr>
              <a:t>		if(str2[0] == 0)</a:t>
            </a:r>
          </a:p>
          <a:p>
            <a:r>
              <a:rPr kumimoji="1" lang="en-US" altLang="zh-CN" sz="2000" b="1" dirty="0">
                <a:solidFill>
                  <a:srgbClr val="2B166E"/>
                </a:solidFill>
                <a:latin typeface="Courier New" pitchFamily="49" charset="0"/>
                <a:ea typeface="宋体" pitchFamily="2" charset="-122"/>
              </a:rPr>
              <a:t>		{</a:t>
            </a:r>
          </a:p>
          <a:p>
            <a:r>
              <a:rPr kumimoji="1" lang="en-US" altLang="zh-CN" sz="2000" b="1" dirty="0">
                <a:solidFill>
                  <a:srgbClr val="2B166E"/>
                </a:solidFill>
                <a:latin typeface="Courier New" pitchFamily="49" charset="0"/>
                <a:ea typeface="宋体" pitchFamily="2" charset="-122"/>
              </a:rPr>
              <a:t>			flag = 1;	break;</a:t>
            </a:r>
          </a:p>
          <a:p>
            <a:r>
              <a:rPr kumimoji="1" lang="en-US" altLang="zh-CN" sz="2000" b="1" dirty="0">
                <a:solidFill>
                  <a:srgbClr val="2B166E"/>
                </a:solidFill>
                <a:latin typeface="Courier New" pitchFamily="49" charset="0"/>
                <a:ea typeface="宋体" pitchFamily="2" charset="-122"/>
              </a:rPr>
              <a:t>		}</a:t>
            </a:r>
          </a:p>
          <a:p>
            <a:r>
              <a:rPr kumimoji="1" lang="en-US" altLang="zh-CN" sz="2000" b="1" dirty="0">
                <a:solidFill>
                  <a:srgbClr val="2B166E"/>
                </a:solidFill>
                <a:latin typeface="Courier New" pitchFamily="49" charset="0"/>
                <a:ea typeface="宋体" pitchFamily="2" charset="-122"/>
              </a:rPr>
              <a:t>	}</a:t>
            </a:r>
          </a:p>
          <a:p>
            <a:r>
              <a:rPr kumimoji="1" lang="en-US" altLang="zh-CN" sz="2000" b="1" dirty="0">
                <a:solidFill>
                  <a:srgbClr val="2B166E"/>
                </a:solidFill>
                <a:latin typeface="Courier New" pitchFamily="49" charset="0"/>
                <a:ea typeface="宋体" pitchFamily="2" charset="-122"/>
              </a:rPr>
              <a:t>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   进程管理</a:t>
            </a:r>
          </a:p>
        </p:txBody>
      </p:sp>
      <p:sp>
        <p:nvSpPr>
          <p:cNvPr id="8" name="页脚占位符 4"/>
          <p:cNvSpPr>
            <a:spLocks noGrp="1"/>
          </p:cNvSpPr>
          <p:nvPr>
            <p:ph type="ftr" sz="quarter" idx="11"/>
          </p:nvPr>
        </p:nvSpPr>
        <p:spPr/>
        <p:txBody>
          <a:bodyPr/>
          <a:lstStyle/>
          <a:p>
            <a:pPr>
              <a:defRPr/>
            </a:pPr>
            <a:fld id="{53C6D21E-B9E2-4271-A45F-43E9D8CB7055}" type="slidenum">
              <a:rPr lang="en-US" altLang="ko-KR"/>
              <a:pPr>
                <a:defRPr/>
              </a:pPr>
              <a:t>134</a:t>
            </a:fld>
            <a:endParaRPr lang="en-US" altLang="ko-KR"/>
          </a:p>
        </p:txBody>
      </p:sp>
      <p:graphicFrame>
        <p:nvGraphicFramePr>
          <p:cNvPr id="2050" name="Object 3"/>
          <p:cNvGraphicFramePr>
            <a:graphicFrameLocks noChangeAspect="1"/>
          </p:cNvGraphicFramePr>
          <p:nvPr/>
        </p:nvGraphicFramePr>
        <p:xfrm>
          <a:off x="784225" y="1166813"/>
          <a:ext cx="7739063" cy="3213100"/>
        </p:xfrm>
        <a:graphic>
          <a:graphicData uri="http://schemas.openxmlformats.org/presentationml/2006/ole">
            <mc:AlternateContent xmlns:mc="http://schemas.openxmlformats.org/markup-compatibility/2006">
              <mc:Choice xmlns:v="urn:schemas-microsoft-com:vml" Requires="v">
                <p:oleObj spid="_x0000_s2614" r:id="rId3" imgW="11266667" imgH="2619048" progId="Paint.Picture">
                  <p:embed/>
                </p:oleObj>
              </mc:Choice>
              <mc:Fallback>
                <p:oleObj r:id="rId3" imgW="11266667" imgH="2619048"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225" y="1166813"/>
                        <a:ext cx="7739063" cy="3213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92516" name="Text Box 4"/>
          <p:cNvSpPr txBox="1">
            <a:spLocks noChangeArrowheads="1"/>
          </p:cNvSpPr>
          <p:nvPr/>
        </p:nvSpPr>
        <p:spPr bwMode="auto">
          <a:xfrm>
            <a:off x="723900" y="4640263"/>
            <a:ext cx="7963712"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Clr>
                <a:srgbClr val="2B166E"/>
              </a:buClr>
              <a:buFontTx/>
              <a:buChar char="•"/>
            </a:pPr>
            <a:r>
              <a:rPr kumimoji="1" lang="zh-CN" altLang="en-US" sz="2800" b="1" dirty="0">
                <a:solidFill>
                  <a:srgbClr val="FFFFFF"/>
                </a:solidFill>
                <a:ea typeface="宋体" pitchFamily="2" charset="-122"/>
              </a:rPr>
              <a:t>  </a:t>
            </a:r>
            <a:r>
              <a:rPr kumimoji="1" lang="en-US" altLang="zh-CN" sz="2800" b="1" dirty="0">
                <a:solidFill>
                  <a:srgbClr val="FF0000"/>
                </a:solidFill>
                <a:latin typeface="Microsoft YaHei" charset="-122"/>
                <a:ea typeface="Microsoft YaHei" charset="-122"/>
                <a:cs typeface="Microsoft YaHei" charset="-122"/>
              </a:rPr>
              <a:t>CPU</a:t>
            </a:r>
            <a:r>
              <a:rPr kumimoji="1" lang="zh-CN" altLang="en-US" sz="2800" b="1" dirty="0">
                <a:solidFill>
                  <a:srgbClr val="FF0000"/>
                </a:solidFill>
                <a:latin typeface="Microsoft YaHei" charset="-122"/>
                <a:ea typeface="Microsoft YaHei" charset="-122"/>
                <a:cs typeface="Microsoft YaHei" charset="-122"/>
              </a:rPr>
              <a:t>繁忙（</a:t>
            </a:r>
            <a:r>
              <a:rPr kumimoji="1" lang="en-US" altLang="zh-CN" sz="2800" b="1" dirty="0">
                <a:solidFill>
                  <a:srgbClr val="FF0000"/>
                </a:solidFill>
                <a:latin typeface="Microsoft YaHei" charset="-122"/>
                <a:ea typeface="Microsoft YaHei" charset="-122"/>
                <a:cs typeface="Microsoft YaHei" charset="-122"/>
              </a:rPr>
              <a:t>CPU-bound</a:t>
            </a:r>
            <a:r>
              <a:rPr kumimoji="1" lang="zh-CN" altLang="en-US" sz="2800" b="1" dirty="0">
                <a:solidFill>
                  <a:srgbClr val="FF0000"/>
                </a:solidFill>
                <a:latin typeface="Microsoft YaHei" charset="-122"/>
                <a:ea typeface="Microsoft YaHei" charset="-122"/>
                <a:cs typeface="Microsoft YaHei" charset="-122"/>
              </a:rPr>
              <a:t>）</a:t>
            </a:r>
            <a:r>
              <a:rPr kumimoji="1" lang="zh-CN" altLang="en-US" sz="2800" b="1" dirty="0">
                <a:solidFill>
                  <a:srgbClr val="2B166E"/>
                </a:solidFill>
                <a:ea typeface="宋体" pitchFamily="2" charset="-122"/>
              </a:rPr>
              <a:t>的进程：大部分时间</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处于运行和就绪状态；</a:t>
            </a:r>
          </a:p>
          <a:p>
            <a:pPr>
              <a:buClr>
                <a:srgbClr val="2B166E"/>
              </a:buClr>
              <a:buFontTx/>
              <a:buChar char="•"/>
            </a:pPr>
            <a:r>
              <a:rPr kumimoji="1" lang="zh-CN" altLang="en-US" sz="2800" b="1" dirty="0">
                <a:solidFill>
                  <a:srgbClr val="FFFFFF"/>
                </a:solidFill>
                <a:ea typeface="宋体" pitchFamily="2" charset="-122"/>
              </a:rPr>
              <a:t>  </a:t>
            </a:r>
            <a:r>
              <a:rPr kumimoji="1" lang="en-US" altLang="zh-CN" sz="2800" b="1" dirty="0">
                <a:solidFill>
                  <a:srgbClr val="0000FF"/>
                </a:solidFill>
                <a:latin typeface="Microsoft YaHei" charset="-122"/>
                <a:ea typeface="Microsoft YaHei" charset="-122"/>
                <a:cs typeface="Microsoft YaHei" charset="-122"/>
              </a:rPr>
              <a:t>I/O</a:t>
            </a:r>
            <a:r>
              <a:rPr kumimoji="1" lang="zh-CN" altLang="en-US" sz="2800" b="1" dirty="0">
                <a:solidFill>
                  <a:srgbClr val="0000FF"/>
                </a:solidFill>
                <a:latin typeface="Microsoft YaHei" charset="-122"/>
                <a:ea typeface="Microsoft YaHei" charset="-122"/>
                <a:cs typeface="Microsoft YaHei" charset="-122"/>
              </a:rPr>
              <a:t>繁忙（</a:t>
            </a:r>
            <a:r>
              <a:rPr kumimoji="1" lang="en-US" altLang="zh-CN" sz="2800" b="1" dirty="0">
                <a:solidFill>
                  <a:srgbClr val="0000FF"/>
                </a:solidFill>
                <a:latin typeface="Microsoft YaHei" charset="-122"/>
                <a:ea typeface="Microsoft YaHei" charset="-122"/>
                <a:cs typeface="Microsoft YaHei" charset="-122"/>
              </a:rPr>
              <a:t>I/O-bound</a:t>
            </a:r>
            <a:r>
              <a:rPr kumimoji="1" lang="zh-CN" altLang="en-US" sz="2800" b="1" dirty="0">
                <a:solidFill>
                  <a:srgbClr val="0000FF"/>
                </a:solidFill>
                <a:latin typeface="Microsoft YaHei" charset="-122"/>
                <a:ea typeface="Microsoft YaHei" charset="-122"/>
                <a:cs typeface="Microsoft YaHei" charset="-122"/>
              </a:rPr>
              <a:t>）</a:t>
            </a:r>
            <a:r>
              <a:rPr kumimoji="1" lang="zh-CN" altLang="en-US" sz="2800" b="1" dirty="0">
                <a:solidFill>
                  <a:srgbClr val="2B166E"/>
                </a:solidFill>
                <a:ea typeface="宋体" pitchFamily="2" charset="-122"/>
              </a:rPr>
              <a:t>的进程：大部分时间处</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于阻塞状态。</a:t>
            </a:r>
          </a:p>
        </p:txBody>
      </p:sp>
      <p:sp>
        <p:nvSpPr>
          <p:cNvPr id="2054" name="Rectangle 5"/>
          <p:cNvSpPr>
            <a:spLocks noChangeArrowheads="1"/>
          </p:cNvSpPr>
          <p:nvPr/>
        </p:nvSpPr>
        <p:spPr bwMode="auto">
          <a:xfrm>
            <a:off x="1974850" y="1252538"/>
            <a:ext cx="1450975" cy="1138237"/>
          </a:xfrm>
          <a:prstGeom prst="rect">
            <a:avLst/>
          </a:prstGeom>
          <a:noFill/>
          <a:ln w="3175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2055" name="Rectangle 6"/>
          <p:cNvSpPr>
            <a:spLocks noChangeArrowheads="1"/>
          </p:cNvSpPr>
          <p:nvPr/>
        </p:nvSpPr>
        <p:spPr bwMode="auto">
          <a:xfrm>
            <a:off x="3151188" y="3155950"/>
            <a:ext cx="1435100" cy="1138238"/>
          </a:xfrm>
          <a:prstGeom prst="rect">
            <a:avLst/>
          </a:prstGeom>
          <a:noFill/>
          <a:ln w="3175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2056" name="Rectangle 7"/>
          <p:cNvSpPr>
            <a:spLocks noChangeArrowheads="1"/>
          </p:cNvSpPr>
          <p:nvPr/>
        </p:nvSpPr>
        <p:spPr bwMode="auto">
          <a:xfrm>
            <a:off x="784225" y="3155950"/>
            <a:ext cx="1450975" cy="1138238"/>
          </a:xfrm>
          <a:prstGeom prst="rect">
            <a:avLst/>
          </a:prstGeom>
          <a:noFill/>
          <a:ln w="31750">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2516">
                                            <p:txEl>
                                              <p:pRg st="0" end="0"/>
                                            </p:txEl>
                                          </p:spTgt>
                                        </p:tgtEl>
                                        <p:attrNameLst>
                                          <p:attrName>style.visibility</p:attrName>
                                        </p:attrNameLst>
                                      </p:cBhvr>
                                      <p:to>
                                        <p:strVal val="visible"/>
                                      </p:to>
                                    </p:set>
                                    <p:animEffect transition="in" filter="dissolve">
                                      <p:cBhvr>
                                        <p:cTn id="7" dur="500"/>
                                        <p:tgtEl>
                                          <p:spTgt spid="192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2516">
                                            <p:txEl>
                                              <p:pRg st="1" end="1"/>
                                            </p:txEl>
                                          </p:spTgt>
                                        </p:tgtEl>
                                        <p:attrNameLst>
                                          <p:attrName>style.visibility</p:attrName>
                                        </p:attrNameLst>
                                      </p:cBhvr>
                                      <p:to>
                                        <p:strVal val="visible"/>
                                      </p:to>
                                    </p:set>
                                    <p:animEffect transition="in" filter="dissolve">
                                      <p:cBhvr>
                                        <p:cTn id="12" dur="500"/>
                                        <p:tgtEl>
                                          <p:spTgt spid="1925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7A43732B-963B-414C-B991-BCBFDA0CA156}" type="slidenum">
              <a:rPr lang="en-US" altLang="ko-KR"/>
              <a:pPr>
                <a:defRPr/>
              </a:pPr>
              <a:t>135</a:t>
            </a:fld>
            <a:endParaRPr lang="en-US" altLang="ko-KR"/>
          </a:p>
        </p:txBody>
      </p:sp>
      <p:pic>
        <p:nvPicPr>
          <p:cNvPr id="136196" name="Picture 7" descr="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 y="1050925"/>
            <a:ext cx="8135938" cy="350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6197" name="Text Box 8"/>
          <p:cNvSpPr txBox="1">
            <a:spLocks noChangeArrowheads="1"/>
          </p:cNvSpPr>
          <p:nvPr/>
        </p:nvSpPr>
        <p:spPr bwMode="auto">
          <a:xfrm>
            <a:off x="2752725" y="254000"/>
            <a:ext cx="321468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chemeClr val="bg1"/>
                </a:solidFill>
                <a:ea typeface="宋体" pitchFamily="2" charset="-122"/>
              </a:rPr>
              <a:t>CPU</a:t>
            </a:r>
            <a:r>
              <a:rPr kumimoji="1" lang="zh-CN" altLang="en-US" sz="2800" b="1">
                <a:solidFill>
                  <a:schemeClr val="bg1"/>
                </a:solidFill>
                <a:ea typeface="宋体" pitchFamily="2" charset="-122"/>
              </a:rPr>
              <a:t>繁忙与</a:t>
            </a:r>
            <a:r>
              <a:rPr kumimoji="1" lang="en-US" altLang="zh-CN" sz="2800" b="1">
                <a:solidFill>
                  <a:schemeClr val="bg1"/>
                </a:solidFill>
                <a:ea typeface="宋体" pitchFamily="2" charset="-122"/>
              </a:rPr>
              <a:t>I/O</a:t>
            </a:r>
            <a:r>
              <a:rPr kumimoji="1" lang="zh-CN" altLang="en-US" sz="2800" b="1">
                <a:solidFill>
                  <a:schemeClr val="bg1"/>
                </a:solidFill>
                <a:ea typeface="宋体" pitchFamily="2" charset="-122"/>
              </a:rPr>
              <a:t>繁忙</a:t>
            </a:r>
          </a:p>
        </p:txBody>
      </p:sp>
      <p:sp>
        <p:nvSpPr>
          <p:cNvPr id="136198" name="Text Box 9"/>
          <p:cNvSpPr txBox="1">
            <a:spLocks noChangeArrowheads="1"/>
          </p:cNvSpPr>
          <p:nvPr/>
        </p:nvSpPr>
        <p:spPr bwMode="auto">
          <a:xfrm>
            <a:off x="574675" y="2122488"/>
            <a:ext cx="15383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FF0000"/>
                </a:solidFill>
                <a:latin typeface="Microsoft YaHei" charset="-122"/>
                <a:ea typeface="Microsoft YaHei" charset="-122"/>
                <a:cs typeface="Microsoft YaHei" charset="-122"/>
              </a:rPr>
              <a:t>CPU</a:t>
            </a:r>
            <a:r>
              <a:rPr kumimoji="1" lang="zh-CN" altLang="en-US" sz="2400" b="1" dirty="0">
                <a:solidFill>
                  <a:srgbClr val="FF0000"/>
                </a:solidFill>
                <a:latin typeface="Microsoft YaHei" charset="-122"/>
                <a:ea typeface="Microsoft YaHei" charset="-122"/>
                <a:cs typeface="Microsoft YaHei" charset="-122"/>
              </a:rPr>
              <a:t>繁忙</a:t>
            </a:r>
          </a:p>
        </p:txBody>
      </p:sp>
      <p:sp>
        <p:nvSpPr>
          <p:cNvPr id="136199" name="Text Box 10"/>
          <p:cNvSpPr txBox="1">
            <a:spLocks noChangeArrowheads="1"/>
          </p:cNvSpPr>
          <p:nvPr/>
        </p:nvSpPr>
        <p:spPr bwMode="auto">
          <a:xfrm>
            <a:off x="574675" y="3914775"/>
            <a:ext cx="1315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FF0000"/>
                </a:solidFill>
                <a:latin typeface="Microsoft YaHei" charset="-122"/>
                <a:ea typeface="Microsoft YaHei" charset="-122"/>
                <a:cs typeface="Microsoft YaHei" charset="-122"/>
              </a:rPr>
              <a:t>I/O</a:t>
            </a:r>
            <a:r>
              <a:rPr kumimoji="1" lang="zh-CN" altLang="en-US" sz="2400" b="1" dirty="0">
                <a:solidFill>
                  <a:srgbClr val="FF0000"/>
                </a:solidFill>
                <a:latin typeface="Microsoft YaHei" charset="-122"/>
                <a:ea typeface="Microsoft YaHei" charset="-122"/>
                <a:cs typeface="Microsoft YaHei" charset="-122"/>
              </a:rPr>
              <a:t>繁忙</a:t>
            </a:r>
          </a:p>
        </p:txBody>
      </p:sp>
      <p:sp>
        <p:nvSpPr>
          <p:cNvPr id="193547" name="Text Box 11"/>
          <p:cNvSpPr txBox="1">
            <a:spLocks noChangeArrowheads="1"/>
          </p:cNvSpPr>
          <p:nvPr/>
        </p:nvSpPr>
        <p:spPr bwMode="auto">
          <a:xfrm>
            <a:off x="1619250" y="4584397"/>
            <a:ext cx="5530850" cy="1938337"/>
          </a:xfrm>
          <a:prstGeom prst="rect">
            <a:avLst/>
          </a:prstGeom>
          <a:noFill/>
          <a:ln w="31750">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dirty="0">
                <a:solidFill>
                  <a:srgbClr val="0000FF"/>
                </a:solidFill>
                <a:latin typeface="Courier New" pitchFamily="49" charset="0"/>
                <a:ea typeface="宋体" pitchFamily="2" charset="-122"/>
              </a:rPr>
              <a:t>while(</a:t>
            </a:r>
            <a:r>
              <a:rPr kumimoji="1" lang="en-US" altLang="zh-CN" sz="2400" b="1" dirty="0" err="1">
                <a:solidFill>
                  <a:srgbClr val="0000FF"/>
                </a:solidFill>
                <a:latin typeface="Courier New" pitchFamily="49" charset="0"/>
                <a:ea typeface="宋体" pitchFamily="2" charset="-122"/>
              </a:rPr>
              <a:t>ch</a:t>
            </a:r>
            <a:r>
              <a:rPr kumimoji="1" lang="en-US" altLang="zh-CN" sz="2400" b="1" dirty="0">
                <a:solidFill>
                  <a:srgbClr val="0000FF"/>
                </a:solidFill>
                <a:latin typeface="Courier New" pitchFamily="49" charset="0"/>
                <a:ea typeface="宋体" pitchFamily="2" charset="-122"/>
              </a:rPr>
              <a:t> != EOF) </a:t>
            </a:r>
          </a:p>
          <a:p>
            <a:r>
              <a:rPr kumimoji="1" lang="en-US" altLang="zh-CN" sz="2400" b="1" dirty="0">
                <a:solidFill>
                  <a:srgbClr val="0000FF"/>
                </a:solidFill>
                <a:latin typeface="Courier New" pitchFamily="49" charset="0"/>
                <a:ea typeface="宋体" pitchFamily="2" charset="-122"/>
              </a:rPr>
              <a:t>{</a:t>
            </a:r>
          </a:p>
          <a:p>
            <a:r>
              <a:rPr kumimoji="1" lang="en-US" altLang="zh-CN" sz="2400" b="1" dirty="0">
                <a:solidFill>
                  <a:srgbClr val="0000FF"/>
                </a:solidFill>
                <a:latin typeface="Courier New" pitchFamily="49" charset="0"/>
                <a:ea typeface="宋体" pitchFamily="2" charset="-122"/>
              </a:rPr>
              <a:t>    </a:t>
            </a:r>
            <a:r>
              <a:rPr kumimoji="1" lang="en-US" altLang="zh-CN" sz="2400" b="1" dirty="0" err="1">
                <a:solidFill>
                  <a:srgbClr val="0000FF"/>
                </a:solidFill>
                <a:latin typeface="Courier New" pitchFamily="49" charset="0"/>
                <a:ea typeface="宋体" pitchFamily="2" charset="-122"/>
              </a:rPr>
              <a:t>putchar</a:t>
            </a:r>
            <a:r>
              <a:rPr kumimoji="1" lang="en-US" altLang="zh-CN" sz="2400" b="1" dirty="0">
                <a:solidFill>
                  <a:srgbClr val="0000FF"/>
                </a:solidFill>
                <a:latin typeface="Courier New" pitchFamily="49" charset="0"/>
                <a:ea typeface="宋体" pitchFamily="2" charset="-122"/>
              </a:rPr>
              <a:t>(</a:t>
            </a:r>
            <a:r>
              <a:rPr kumimoji="1" lang="en-US" altLang="zh-CN" sz="2400" b="1" dirty="0" err="1">
                <a:solidFill>
                  <a:srgbClr val="0000FF"/>
                </a:solidFill>
                <a:latin typeface="Courier New" pitchFamily="49" charset="0"/>
                <a:ea typeface="宋体" pitchFamily="2" charset="-122"/>
              </a:rPr>
              <a:t>ch</a:t>
            </a:r>
            <a:r>
              <a:rPr kumimoji="1" lang="en-US" altLang="zh-CN" sz="2400" b="1" dirty="0">
                <a:solidFill>
                  <a:srgbClr val="0000FF"/>
                </a:solidFill>
                <a:latin typeface="Courier New" pitchFamily="49" charset="0"/>
                <a:ea typeface="宋体" pitchFamily="2" charset="-122"/>
              </a:rPr>
              <a:t>);	//</a:t>
            </a:r>
            <a:r>
              <a:rPr kumimoji="1" lang="zh-CN" altLang="en-US" sz="2400" b="1" dirty="0">
                <a:solidFill>
                  <a:srgbClr val="0000FF"/>
                </a:solidFill>
                <a:latin typeface="Courier New" pitchFamily="49" charset="0"/>
                <a:ea typeface="宋体" pitchFamily="2" charset="-122"/>
              </a:rPr>
              <a:t>输出字符</a:t>
            </a:r>
            <a:endParaRPr kumimoji="1" lang="en-US" altLang="zh-CN" sz="2400" b="1" dirty="0">
              <a:solidFill>
                <a:srgbClr val="0000FF"/>
              </a:solidFill>
              <a:latin typeface="Courier New" pitchFamily="49" charset="0"/>
              <a:ea typeface="宋体" pitchFamily="2" charset="-122"/>
            </a:endParaRPr>
          </a:p>
          <a:p>
            <a:r>
              <a:rPr kumimoji="1" lang="en-US" altLang="zh-CN" sz="2400" b="1" dirty="0">
                <a:solidFill>
                  <a:srgbClr val="0000FF"/>
                </a:solidFill>
                <a:latin typeface="Courier New" pitchFamily="49" charset="0"/>
                <a:ea typeface="宋体" pitchFamily="2" charset="-122"/>
              </a:rPr>
              <a:t>    </a:t>
            </a:r>
            <a:r>
              <a:rPr kumimoji="1" lang="en-US" altLang="zh-CN" sz="2400" b="1" dirty="0" err="1">
                <a:solidFill>
                  <a:srgbClr val="0000FF"/>
                </a:solidFill>
                <a:latin typeface="Courier New" pitchFamily="49" charset="0"/>
                <a:ea typeface="宋体" pitchFamily="2" charset="-122"/>
              </a:rPr>
              <a:t>ch</a:t>
            </a:r>
            <a:r>
              <a:rPr kumimoji="1" lang="en-US" altLang="zh-CN" sz="2400" b="1" dirty="0">
                <a:solidFill>
                  <a:srgbClr val="0000FF"/>
                </a:solidFill>
                <a:latin typeface="Courier New" pitchFamily="49" charset="0"/>
                <a:ea typeface="宋体" pitchFamily="2" charset="-122"/>
              </a:rPr>
              <a:t> = </a:t>
            </a:r>
            <a:r>
              <a:rPr kumimoji="1" lang="en-US" altLang="zh-CN" sz="2400" b="1" dirty="0" err="1">
                <a:solidFill>
                  <a:srgbClr val="0000FF"/>
                </a:solidFill>
                <a:latin typeface="Courier New" pitchFamily="49" charset="0"/>
                <a:ea typeface="宋体" pitchFamily="2" charset="-122"/>
              </a:rPr>
              <a:t>fgetc</a:t>
            </a:r>
            <a:r>
              <a:rPr kumimoji="1" lang="en-US" altLang="zh-CN" sz="2400" b="1" dirty="0">
                <a:solidFill>
                  <a:srgbClr val="0000FF"/>
                </a:solidFill>
                <a:latin typeface="Courier New" pitchFamily="49" charset="0"/>
                <a:ea typeface="宋体" pitchFamily="2" charset="-122"/>
              </a:rPr>
              <a:t>(</a:t>
            </a:r>
            <a:r>
              <a:rPr kumimoji="1" lang="en-US" altLang="zh-CN" sz="2400" b="1" dirty="0" err="1">
                <a:solidFill>
                  <a:srgbClr val="0000FF"/>
                </a:solidFill>
                <a:latin typeface="Courier New" pitchFamily="49" charset="0"/>
                <a:ea typeface="宋体" pitchFamily="2" charset="-122"/>
              </a:rPr>
              <a:t>fp</a:t>
            </a:r>
            <a:r>
              <a:rPr kumimoji="1" lang="en-US" altLang="zh-CN" sz="2400" b="1" dirty="0">
                <a:solidFill>
                  <a:srgbClr val="0000FF"/>
                </a:solidFill>
                <a:latin typeface="Courier New" pitchFamily="49" charset="0"/>
                <a:ea typeface="宋体" pitchFamily="2" charset="-122"/>
              </a:rPr>
              <a:t>);	//</a:t>
            </a:r>
            <a:r>
              <a:rPr kumimoji="1" lang="zh-CN" altLang="en-US" sz="2400" b="1" dirty="0">
                <a:solidFill>
                  <a:srgbClr val="0000FF"/>
                </a:solidFill>
                <a:latin typeface="Courier New" pitchFamily="49" charset="0"/>
                <a:ea typeface="宋体" pitchFamily="2" charset="-122"/>
              </a:rPr>
              <a:t>读取字符</a:t>
            </a:r>
            <a:endParaRPr kumimoji="1" lang="en-US" altLang="zh-CN" sz="2400" b="1" dirty="0">
              <a:solidFill>
                <a:srgbClr val="0000FF"/>
              </a:solidFill>
              <a:latin typeface="Courier New" pitchFamily="49" charset="0"/>
              <a:ea typeface="宋体" pitchFamily="2" charset="-122"/>
            </a:endParaRPr>
          </a:p>
          <a:p>
            <a:r>
              <a:rPr kumimoji="1" lang="en-US" altLang="zh-CN" sz="2400" b="1" dirty="0">
                <a:solidFill>
                  <a:srgbClr val="0000FF"/>
                </a:solidFill>
                <a:latin typeface="Courier New" pitchFamily="49" charset="0"/>
                <a:ea typeface="宋体" pitchFamily="2" charset="-122"/>
              </a:rPr>
              <a:t>}</a:t>
            </a:r>
          </a:p>
        </p:txBody>
      </p:sp>
      <p:sp>
        <p:nvSpPr>
          <p:cNvPr id="193548" name="Line 12"/>
          <p:cNvSpPr>
            <a:spLocks noChangeShapeType="1"/>
          </p:cNvSpPr>
          <p:nvPr/>
        </p:nvSpPr>
        <p:spPr bwMode="auto">
          <a:xfrm>
            <a:off x="4025900" y="1050925"/>
            <a:ext cx="0" cy="3502025"/>
          </a:xfrm>
          <a:prstGeom prst="line">
            <a:avLst/>
          </a:prstGeom>
          <a:noFill/>
          <a:ln w="9525">
            <a:solidFill>
              <a:srgbClr val="00FFFF"/>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548"/>
                                        </p:tgtEl>
                                        <p:attrNameLst>
                                          <p:attrName>style.visibility</p:attrName>
                                        </p:attrNameLst>
                                      </p:cBhvr>
                                      <p:to>
                                        <p:strVal val="visible"/>
                                      </p:to>
                                    </p:set>
                                    <p:anim calcmode="lin" valueType="num">
                                      <p:cBhvr additive="base">
                                        <p:cTn id="7" dur="500" fill="hold"/>
                                        <p:tgtEl>
                                          <p:spTgt spid="193548"/>
                                        </p:tgtEl>
                                        <p:attrNameLst>
                                          <p:attrName>ppt_x</p:attrName>
                                        </p:attrNameLst>
                                      </p:cBhvr>
                                      <p:tavLst>
                                        <p:tav tm="0">
                                          <p:val>
                                            <p:strVal val="#ppt_x"/>
                                          </p:val>
                                        </p:tav>
                                        <p:tav tm="100000">
                                          <p:val>
                                            <p:strVal val="#ppt_x"/>
                                          </p:val>
                                        </p:tav>
                                      </p:tavLst>
                                    </p:anim>
                                    <p:anim calcmode="lin" valueType="num">
                                      <p:cBhvr additive="base">
                                        <p:cTn id="8" dur="500" fill="hold"/>
                                        <p:tgtEl>
                                          <p:spTgt spid="1935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3547"/>
                                        </p:tgtEl>
                                        <p:attrNameLst>
                                          <p:attrName>style.visibility</p:attrName>
                                        </p:attrNameLst>
                                      </p:cBhvr>
                                      <p:to>
                                        <p:strVal val="visible"/>
                                      </p:to>
                                    </p:set>
                                    <p:anim calcmode="lin" valueType="num">
                                      <p:cBhvr additive="base">
                                        <p:cTn id="13" dur="500" fill="hold"/>
                                        <p:tgtEl>
                                          <p:spTgt spid="193547"/>
                                        </p:tgtEl>
                                        <p:attrNameLst>
                                          <p:attrName>ppt_x</p:attrName>
                                        </p:attrNameLst>
                                      </p:cBhvr>
                                      <p:tavLst>
                                        <p:tav tm="0">
                                          <p:val>
                                            <p:strVal val="#ppt_x"/>
                                          </p:val>
                                        </p:tav>
                                        <p:tav tm="100000">
                                          <p:val>
                                            <p:strVal val="#ppt_x"/>
                                          </p:val>
                                        </p:tav>
                                      </p:tavLst>
                                    </p:anim>
                                    <p:anim calcmode="lin" valueType="num">
                                      <p:cBhvr additive="base">
                                        <p:cTn id="14" dur="500" fill="hold"/>
                                        <p:tgtEl>
                                          <p:spTgt spid="193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7" grpId="0" animBg="1"/>
      <p:bldP spid="19354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0C44685B-29BF-4512-84B0-5E8611A9CF99}" type="slidenum">
              <a:rPr lang="en-US" altLang="ko-KR"/>
              <a:pPr>
                <a:defRPr/>
              </a:pPr>
              <a:t>136</a:t>
            </a:fld>
            <a:endParaRPr lang="en-US" altLang="ko-KR"/>
          </a:p>
        </p:txBody>
      </p:sp>
      <p:sp>
        <p:nvSpPr>
          <p:cNvPr id="194568" name="Rectangle 8"/>
          <p:cNvSpPr>
            <a:spLocks noChangeArrowheads="1"/>
          </p:cNvSpPr>
          <p:nvPr/>
        </p:nvSpPr>
        <p:spPr bwMode="auto">
          <a:xfrm>
            <a:off x="1385888" y="2727325"/>
            <a:ext cx="6686550" cy="152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eaLnBrk="1" hangingPunct="1">
              <a:spcBef>
                <a:spcPct val="60000"/>
              </a:spcBef>
              <a:buFontTx/>
              <a:buChar char="•"/>
            </a:pPr>
            <a:r>
              <a:rPr kumimoji="1" lang="en-US" altLang="zh-CN" sz="3600" b="1">
                <a:solidFill>
                  <a:srgbClr val="0000FF"/>
                </a:solidFill>
                <a:ea typeface="宋体" pitchFamily="2" charset="-122"/>
              </a:rPr>
              <a:t>WORD</a:t>
            </a:r>
            <a:r>
              <a:rPr kumimoji="1" lang="zh-CN" altLang="en-US" sz="3600" b="1">
                <a:solidFill>
                  <a:srgbClr val="0000FF"/>
                </a:solidFill>
                <a:ea typeface="宋体" pitchFamily="2" charset="-122"/>
              </a:rPr>
              <a:t>文字编辑器</a:t>
            </a:r>
          </a:p>
          <a:p>
            <a:pPr marL="342900" indent="-342900" eaLnBrk="1" hangingPunct="1">
              <a:spcBef>
                <a:spcPct val="60000"/>
              </a:spcBef>
              <a:buFontTx/>
              <a:buChar char="•"/>
            </a:pPr>
            <a:r>
              <a:rPr kumimoji="1" lang="en-US" altLang="zh-CN" sz="3600" b="1">
                <a:solidFill>
                  <a:srgbClr val="0000FF"/>
                </a:solidFill>
                <a:ea typeface="宋体" pitchFamily="2" charset="-122"/>
              </a:rPr>
              <a:t>VCD</a:t>
            </a:r>
            <a:r>
              <a:rPr kumimoji="1" lang="zh-CN" altLang="en-US" sz="3600" b="1">
                <a:solidFill>
                  <a:srgbClr val="0000FF"/>
                </a:solidFill>
                <a:ea typeface="宋体" pitchFamily="2" charset="-122"/>
              </a:rPr>
              <a:t>播放软件</a:t>
            </a:r>
          </a:p>
        </p:txBody>
      </p:sp>
      <p:sp>
        <p:nvSpPr>
          <p:cNvPr id="137221" name="Text Box 9"/>
          <p:cNvSpPr txBox="1">
            <a:spLocks noChangeArrowheads="1"/>
          </p:cNvSpPr>
          <p:nvPr/>
        </p:nvSpPr>
        <p:spPr bwMode="auto">
          <a:xfrm>
            <a:off x="941388" y="1546225"/>
            <a:ext cx="63690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4000" b="1">
                <a:solidFill>
                  <a:srgbClr val="2B166E"/>
                </a:solidFill>
                <a:ea typeface="宋体" pitchFamily="2" charset="-122"/>
              </a:rPr>
              <a:t>CPU</a:t>
            </a:r>
            <a:r>
              <a:rPr kumimoji="1" lang="zh-CN" altLang="en-US" sz="4000" b="1">
                <a:solidFill>
                  <a:srgbClr val="2B166E"/>
                </a:solidFill>
                <a:ea typeface="宋体" pitchFamily="2" charset="-122"/>
              </a:rPr>
              <a:t>繁忙还是</a:t>
            </a:r>
            <a:r>
              <a:rPr kumimoji="1" lang="en-US" altLang="zh-CN" sz="4000" b="1">
                <a:solidFill>
                  <a:srgbClr val="2B166E"/>
                </a:solidFill>
                <a:ea typeface="宋体" pitchFamily="2" charset="-122"/>
              </a:rPr>
              <a:t>I/O</a:t>
            </a:r>
            <a:r>
              <a:rPr kumimoji="1" lang="zh-CN" altLang="en-US" sz="4000" b="1">
                <a:solidFill>
                  <a:srgbClr val="2B166E"/>
                </a:solidFill>
                <a:ea typeface="宋体" pitchFamily="2" charset="-122"/>
              </a:rPr>
              <a:t>繁忙？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8">
                                            <p:txEl>
                                              <p:pRg st="0" end="0"/>
                                            </p:txEl>
                                          </p:spTgt>
                                        </p:tgtEl>
                                        <p:attrNameLst>
                                          <p:attrName>style.visibility</p:attrName>
                                        </p:attrNameLst>
                                      </p:cBhvr>
                                      <p:to>
                                        <p:strVal val="visible"/>
                                      </p:to>
                                    </p:set>
                                    <p:animEffect transition="in" filter="dissolve">
                                      <p:cBhvr>
                                        <p:cTn id="7" dur="500"/>
                                        <p:tgtEl>
                                          <p:spTgt spid="1945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68">
                                            <p:txEl>
                                              <p:pRg st="1" end="1"/>
                                            </p:txEl>
                                          </p:spTgt>
                                        </p:tgtEl>
                                        <p:attrNameLst>
                                          <p:attrName>style.visibility</p:attrName>
                                        </p:attrNameLst>
                                      </p:cBhvr>
                                      <p:to>
                                        <p:strVal val="visible"/>
                                      </p:to>
                                    </p:set>
                                    <p:animEffect transition="in" filter="dissolve">
                                      <p:cBhvr>
                                        <p:cTn id="12" dur="500"/>
                                        <p:tgtEl>
                                          <p:spTgt spid="1945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8"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C7EC1FBE-1417-401A-BF0A-608DBBFA7D0E}" type="slidenum">
              <a:rPr lang="en-US" altLang="ko-KR"/>
              <a:pPr>
                <a:defRPr/>
              </a:pPr>
              <a:t>137</a:t>
            </a:fld>
            <a:endParaRPr lang="en-US" altLang="ko-KR"/>
          </a:p>
        </p:txBody>
      </p:sp>
      <p:sp>
        <p:nvSpPr>
          <p:cNvPr id="195588" name="Rectangle 4"/>
          <p:cNvSpPr>
            <a:spLocks noChangeArrowheads="1"/>
          </p:cNvSpPr>
          <p:nvPr/>
        </p:nvSpPr>
        <p:spPr bwMode="auto">
          <a:xfrm>
            <a:off x="550863" y="2009775"/>
            <a:ext cx="8097837" cy="44258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algn="just" eaLnBrk="1" hangingPunct="1">
              <a:spcBef>
                <a:spcPct val="50000"/>
              </a:spcBef>
              <a:buFontTx/>
              <a:buChar char="•"/>
            </a:pPr>
            <a:r>
              <a:rPr kumimoji="1" lang="zh-CN" altLang="en-US" sz="3200" b="1" dirty="0">
                <a:solidFill>
                  <a:srgbClr val="0000FF"/>
                </a:solidFill>
                <a:ea typeface="宋体" pitchFamily="2" charset="-122"/>
              </a:rPr>
              <a:t>电子海图</a:t>
            </a:r>
            <a:r>
              <a:rPr kumimoji="1" lang="zh-CN" altLang="en-US" sz="3200" b="1" dirty="0">
                <a:solidFill>
                  <a:srgbClr val="2B166E"/>
                </a:solidFill>
                <a:ea typeface="宋体" pitchFamily="2" charset="-122"/>
              </a:rPr>
              <a:t>的显示性能优化</a:t>
            </a:r>
          </a:p>
          <a:p>
            <a:pPr marL="342900" indent="-342900" algn="just" eaLnBrk="1" hangingPunct="1">
              <a:spcBef>
                <a:spcPct val="40000"/>
              </a:spcBef>
              <a:buFontTx/>
              <a:buChar char="•"/>
            </a:pPr>
            <a:r>
              <a:rPr kumimoji="1" lang="zh-CN" altLang="en-US" sz="3200" b="1" dirty="0">
                <a:solidFill>
                  <a:srgbClr val="2B166E"/>
                </a:solidFill>
                <a:ea typeface="宋体" pitchFamily="2" charset="-122"/>
              </a:rPr>
              <a:t>海图显示主要有</a:t>
            </a:r>
            <a:r>
              <a:rPr kumimoji="1" lang="zh-CN" altLang="en-US" sz="3200" b="1" dirty="0">
                <a:solidFill>
                  <a:srgbClr val="0000FF"/>
                </a:solidFill>
                <a:ea typeface="宋体" pitchFamily="2" charset="-122"/>
              </a:rPr>
              <a:t>数据读取</a:t>
            </a:r>
            <a:r>
              <a:rPr kumimoji="1" lang="zh-CN" altLang="en-US" sz="3200" b="1" dirty="0">
                <a:solidFill>
                  <a:srgbClr val="2B166E"/>
                </a:solidFill>
                <a:ea typeface="宋体" pitchFamily="2" charset="-122"/>
              </a:rPr>
              <a:t>和</a:t>
            </a:r>
            <a:r>
              <a:rPr kumimoji="1" lang="zh-CN" altLang="en-US" sz="3200" b="1" dirty="0">
                <a:solidFill>
                  <a:srgbClr val="0000FF"/>
                </a:solidFill>
                <a:ea typeface="宋体" pitchFamily="2" charset="-122"/>
              </a:rPr>
              <a:t>绘图</a:t>
            </a:r>
            <a:r>
              <a:rPr kumimoji="1" lang="zh-CN" altLang="en-US" sz="3200" b="1" dirty="0">
                <a:solidFill>
                  <a:srgbClr val="2B166E"/>
                </a:solidFill>
                <a:ea typeface="宋体" pitchFamily="2" charset="-122"/>
              </a:rPr>
              <a:t>两个主要步骤。数据读取，显然是属于</a:t>
            </a:r>
            <a:r>
              <a:rPr kumimoji="1" lang="en-US" altLang="zh-CN" sz="3200" b="1" dirty="0">
                <a:solidFill>
                  <a:srgbClr val="2B166E"/>
                </a:solidFill>
                <a:ea typeface="宋体" pitchFamily="2" charset="-122"/>
              </a:rPr>
              <a:t>I/O</a:t>
            </a:r>
            <a:r>
              <a:rPr kumimoji="1" lang="zh-CN" altLang="en-US" sz="3200" b="1" dirty="0">
                <a:solidFill>
                  <a:srgbClr val="2B166E"/>
                </a:solidFill>
                <a:ea typeface="宋体" pitchFamily="2" charset="-122"/>
              </a:rPr>
              <a:t>操作，而海图绘画的主要过程是在内存中进行，属于</a:t>
            </a:r>
            <a:r>
              <a:rPr kumimoji="1" lang="en-US" altLang="zh-CN" sz="3200" b="1" dirty="0">
                <a:solidFill>
                  <a:srgbClr val="2B166E"/>
                </a:solidFill>
                <a:ea typeface="宋体" pitchFamily="2" charset="-122"/>
              </a:rPr>
              <a:t>CPU</a:t>
            </a:r>
            <a:r>
              <a:rPr kumimoji="1" lang="zh-CN" altLang="en-US" sz="3200" b="1" dirty="0">
                <a:solidFill>
                  <a:srgbClr val="2B166E"/>
                </a:solidFill>
                <a:ea typeface="宋体" pitchFamily="2" charset="-122"/>
              </a:rPr>
              <a:t>繁忙。</a:t>
            </a:r>
          </a:p>
          <a:p>
            <a:pPr marL="342900" indent="-342900" algn="just" eaLnBrk="1" hangingPunct="1">
              <a:spcBef>
                <a:spcPct val="40000"/>
              </a:spcBef>
              <a:buFontTx/>
              <a:buChar char="•"/>
            </a:pPr>
            <a:r>
              <a:rPr kumimoji="1" lang="zh-CN" altLang="en-US" sz="3200" b="1" dirty="0">
                <a:solidFill>
                  <a:srgbClr val="2B166E"/>
                </a:solidFill>
                <a:ea typeface="宋体" pitchFamily="2" charset="-122"/>
              </a:rPr>
              <a:t>让这两个步骤分别在两个</a:t>
            </a:r>
            <a:r>
              <a:rPr kumimoji="1" lang="zh-CN" altLang="en-US" sz="3200" b="1" dirty="0">
                <a:solidFill>
                  <a:srgbClr val="0000FF"/>
                </a:solidFill>
                <a:ea typeface="宋体" pitchFamily="2" charset="-122"/>
              </a:rPr>
              <a:t>线程</a:t>
            </a:r>
            <a:r>
              <a:rPr kumimoji="1" lang="zh-CN" altLang="en-US" sz="3200" b="1" dirty="0">
                <a:solidFill>
                  <a:srgbClr val="2B166E"/>
                </a:solidFill>
                <a:ea typeface="宋体" pitchFamily="2" charset="-122"/>
              </a:rPr>
              <a:t>中进行，就能够有效地利用</a:t>
            </a:r>
            <a:r>
              <a:rPr kumimoji="1" lang="en-US" altLang="zh-CN" sz="3200" b="1" dirty="0">
                <a:solidFill>
                  <a:srgbClr val="2B166E"/>
                </a:solidFill>
                <a:ea typeface="宋体" pitchFamily="2" charset="-122"/>
              </a:rPr>
              <a:t>CPU</a:t>
            </a:r>
            <a:r>
              <a:rPr kumimoji="1" lang="zh-CN" altLang="en-US" sz="3200" b="1" dirty="0">
                <a:solidFill>
                  <a:srgbClr val="2B166E"/>
                </a:solidFill>
                <a:ea typeface="宋体" pitchFamily="2" charset="-122"/>
              </a:rPr>
              <a:t>和</a:t>
            </a:r>
            <a:r>
              <a:rPr kumimoji="1" lang="en-US" altLang="zh-CN" sz="3200" b="1" dirty="0">
                <a:solidFill>
                  <a:srgbClr val="2B166E"/>
                </a:solidFill>
                <a:ea typeface="宋体" pitchFamily="2" charset="-122"/>
              </a:rPr>
              <a:t>I/O</a:t>
            </a:r>
            <a:r>
              <a:rPr kumimoji="1" lang="zh-CN" altLang="en-US" sz="3200" b="1" dirty="0">
                <a:solidFill>
                  <a:srgbClr val="2B166E"/>
                </a:solidFill>
                <a:ea typeface="宋体" pitchFamily="2" charset="-122"/>
              </a:rPr>
              <a:t>设备，从而提高显示速度。 </a:t>
            </a:r>
          </a:p>
        </p:txBody>
      </p:sp>
      <p:sp>
        <p:nvSpPr>
          <p:cNvPr id="138245" name="Text Box 5"/>
          <p:cNvSpPr txBox="1">
            <a:spLocks noChangeArrowheads="1"/>
          </p:cNvSpPr>
          <p:nvPr/>
        </p:nvSpPr>
        <p:spPr bwMode="auto">
          <a:xfrm>
            <a:off x="1385888" y="1120775"/>
            <a:ext cx="63690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zh-CN" altLang="en-US" sz="3600" b="1">
                <a:solidFill>
                  <a:srgbClr val="2B166E"/>
                </a:solidFill>
                <a:ea typeface="黑体" pitchFamily="49" charset="-122"/>
              </a:rPr>
              <a:t>真实案例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5588">
                                            <p:txEl>
                                              <p:pRg st="0" end="0"/>
                                            </p:txEl>
                                          </p:spTgt>
                                        </p:tgtEl>
                                        <p:attrNameLst>
                                          <p:attrName>style.visibility</p:attrName>
                                        </p:attrNameLst>
                                      </p:cBhvr>
                                      <p:to>
                                        <p:strVal val="visible"/>
                                      </p:to>
                                    </p:set>
                                    <p:animEffect transition="in" filter="dissolve">
                                      <p:cBhvr>
                                        <p:cTn id="7" dur="500"/>
                                        <p:tgtEl>
                                          <p:spTgt spid="195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5588">
                                            <p:txEl>
                                              <p:pRg st="1" end="1"/>
                                            </p:txEl>
                                          </p:spTgt>
                                        </p:tgtEl>
                                        <p:attrNameLst>
                                          <p:attrName>style.visibility</p:attrName>
                                        </p:attrNameLst>
                                      </p:cBhvr>
                                      <p:to>
                                        <p:strVal val="visible"/>
                                      </p:to>
                                    </p:set>
                                    <p:animEffect transition="in" filter="dissolve">
                                      <p:cBhvr>
                                        <p:cTn id="12" dur="500"/>
                                        <p:tgtEl>
                                          <p:spTgt spid="1955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5588">
                                            <p:txEl>
                                              <p:pRg st="2" end="2"/>
                                            </p:txEl>
                                          </p:spTgt>
                                        </p:tgtEl>
                                        <p:attrNameLst>
                                          <p:attrName>style.visibility</p:attrName>
                                        </p:attrNameLst>
                                      </p:cBhvr>
                                      <p:to>
                                        <p:strVal val="visible"/>
                                      </p:to>
                                    </p:set>
                                    <p:animEffect transition="in" filter="dissolve">
                                      <p:cBhvr>
                                        <p:cTn id="17" dur="500"/>
                                        <p:tgtEl>
                                          <p:spTgt spid="1955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日期占位符 2"/>
          <p:cNvSpPr>
            <a:spLocks noGrp="1"/>
          </p:cNvSpPr>
          <p:nvPr>
            <p:ph type="dt" sz="quarter" idx="10"/>
          </p:nvPr>
        </p:nvSpPr>
        <p:spPr/>
        <p:txBody>
          <a:bodyPr/>
          <a:lstStyle/>
          <a:p>
            <a:pPr>
              <a:defRPr/>
            </a:pPr>
            <a:r>
              <a:rPr lang="zh-CN" altLang="en-US"/>
              <a:t>   进程管理</a:t>
            </a:r>
          </a:p>
        </p:txBody>
      </p:sp>
      <p:sp>
        <p:nvSpPr>
          <p:cNvPr id="59" name="页脚占位符 3"/>
          <p:cNvSpPr>
            <a:spLocks noGrp="1"/>
          </p:cNvSpPr>
          <p:nvPr>
            <p:ph type="ftr" sz="quarter" idx="11"/>
          </p:nvPr>
        </p:nvSpPr>
        <p:spPr/>
        <p:txBody>
          <a:bodyPr/>
          <a:lstStyle/>
          <a:p>
            <a:pPr>
              <a:defRPr/>
            </a:pPr>
            <a:fld id="{EBF53334-E812-4AB6-95BA-58A597D430D6}" type="slidenum">
              <a:rPr lang="en-US" altLang="ko-KR"/>
              <a:pPr>
                <a:defRPr/>
              </a:pPr>
              <a:t>138</a:t>
            </a:fld>
            <a:endParaRPr lang="en-US" altLang="ko-KR"/>
          </a:p>
        </p:txBody>
      </p:sp>
      <p:graphicFrame>
        <p:nvGraphicFramePr>
          <p:cNvPr id="196750" name="Group 142"/>
          <p:cNvGraphicFramePr>
            <a:graphicFrameLocks noGrp="1"/>
          </p:cNvGraphicFramePr>
          <p:nvPr>
            <p:ph/>
          </p:nvPr>
        </p:nvGraphicFramePr>
        <p:xfrm>
          <a:off x="457200" y="495300"/>
          <a:ext cx="8229600" cy="6391276"/>
        </p:xfrm>
        <a:graphic>
          <a:graphicData uri="http://schemas.openxmlformats.org/drawingml/2006/table">
            <a:tbl>
              <a:tblPr/>
              <a:tblGrid>
                <a:gridCol w="2936875">
                  <a:extLst>
                    <a:ext uri="{9D8B030D-6E8A-4147-A177-3AD203B41FA5}">
                      <a16:colId xmlns:a16="http://schemas.microsoft.com/office/drawing/2014/main" val="20000"/>
                    </a:ext>
                  </a:extLst>
                </a:gridCol>
                <a:gridCol w="1119188">
                  <a:extLst>
                    <a:ext uri="{9D8B030D-6E8A-4147-A177-3AD203B41FA5}">
                      <a16:colId xmlns:a16="http://schemas.microsoft.com/office/drawing/2014/main" val="20001"/>
                    </a:ext>
                  </a:extLst>
                </a:gridCol>
                <a:gridCol w="1387475">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92237">
                  <a:extLst>
                    <a:ext uri="{9D8B030D-6E8A-4147-A177-3AD203B41FA5}">
                      <a16:colId xmlns:a16="http://schemas.microsoft.com/office/drawing/2014/main" val="20004"/>
                    </a:ext>
                  </a:extLst>
                </a:gridCol>
              </a:tblGrid>
              <a:tr h="487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1" u="none" strike="noStrike" cap="none" normalizeH="0" baseline="0">
                          <a:ln>
                            <a:noFill/>
                          </a:ln>
                          <a:solidFill>
                            <a:schemeClr val="bg1"/>
                          </a:solidFill>
                          <a:effectLst/>
                          <a:latin typeface="Times New Roman" pitchFamily="18" charset="0"/>
                          <a:ea typeface="宋体" pitchFamily="2" charset="-122"/>
                          <a:cs typeface="Times New Roman" pitchFamily="18" charset="0"/>
                        </a:rPr>
                        <a:t>显示范围</a:t>
                      </a:r>
                      <a:endParaRPr kumimoji="0" lang="zh-CN" altLang="en-US" sz="1800" b="1" i="0" u="none" strike="noStrike" cap="none" normalizeH="0" baseline="0">
                        <a:ln>
                          <a:noFill/>
                        </a:ln>
                        <a:solidFill>
                          <a:schemeClr val="bg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28575"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1" u="none" strike="noStrike" cap="none" normalizeH="0" baseline="0">
                          <a:ln>
                            <a:noFill/>
                          </a:ln>
                          <a:solidFill>
                            <a:schemeClr val="bg1"/>
                          </a:solidFill>
                          <a:effectLst/>
                          <a:latin typeface="Times New Roman" pitchFamily="18" charset="0"/>
                          <a:ea typeface="宋体" pitchFamily="2" charset="-122"/>
                          <a:cs typeface="Times New Roman" pitchFamily="18" charset="0"/>
                        </a:rPr>
                        <a:t>海图数目</a:t>
                      </a:r>
                      <a:endParaRPr kumimoji="0" lang="zh-CN" altLang="en-US" sz="1800" b="1" i="0" u="none" strike="noStrike" cap="none" normalizeH="0" baseline="0">
                        <a:ln>
                          <a:noFill/>
                        </a:ln>
                        <a:solidFill>
                          <a:schemeClr val="bg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28575"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1" u="none" strike="noStrike" cap="none" normalizeH="0" baseline="0">
                          <a:ln>
                            <a:noFill/>
                          </a:ln>
                          <a:solidFill>
                            <a:schemeClr val="bg1"/>
                          </a:solidFill>
                          <a:effectLst/>
                          <a:latin typeface="Times New Roman" pitchFamily="18" charset="0"/>
                          <a:ea typeface="宋体" pitchFamily="2" charset="-122"/>
                          <a:cs typeface="Times New Roman" pitchFamily="18" charset="0"/>
                        </a:rPr>
                        <a:t>总物标数目</a:t>
                      </a:r>
                      <a:endParaRPr kumimoji="0" lang="zh-CN" altLang="en-US" sz="1800" b="1" i="0" u="none" strike="noStrike" cap="none" normalizeH="0" baseline="0">
                        <a:ln>
                          <a:noFill/>
                        </a:ln>
                        <a:solidFill>
                          <a:schemeClr val="bg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28575"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1" u="none" strike="noStrike" cap="none" normalizeH="0" baseline="0">
                          <a:ln>
                            <a:noFill/>
                          </a:ln>
                          <a:solidFill>
                            <a:schemeClr val="bg1"/>
                          </a:solidFill>
                          <a:effectLst/>
                          <a:latin typeface="Times New Roman" pitchFamily="18" charset="0"/>
                          <a:ea typeface="宋体" pitchFamily="2" charset="-122"/>
                          <a:cs typeface="Times New Roman" pitchFamily="18" charset="0"/>
                        </a:rPr>
                        <a:t>单线程</a:t>
                      </a:r>
                      <a:endParaRPr kumimoji="0" lang="zh-CN" altLang="en-US" sz="1800" b="1" i="0" u="none" strike="noStrike" cap="none" normalizeH="0" baseline="0">
                        <a:ln>
                          <a:noFill/>
                        </a:ln>
                        <a:solidFill>
                          <a:schemeClr val="bg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28575"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1" u="none" strike="noStrike" cap="none" normalizeH="0" baseline="0">
                          <a:ln>
                            <a:noFill/>
                          </a:ln>
                          <a:solidFill>
                            <a:schemeClr val="bg1"/>
                          </a:solidFill>
                          <a:effectLst/>
                          <a:latin typeface="Times New Roman" pitchFamily="18" charset="0"/>
                          <a:ea typeface="宋体" pitchFamily="2" charset="-122"/>
                          <a:cs typeface="Times New Roman" pitchFamily="18" charset="0"/>
                        </a:rPr>
                        <a:t>多线程</a:t>
                      </a:r>
                      <a:endParaRPr kumimoji="0" lang="zh-CN" altLang="en-US" sz="1800" b="1" i="0" u="none" strike="noStrike" cap="none" normalizeH="0" baseline="0">
                        <a:ln>
                          <a:noFill/>
                        </a:ln>
                        <a:solidFill>
                          <a:schemeClr val="bg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2B166E"/>
                      </a:solidFill>
                      <a:prstDash val="solid"/>
                      <a:round/>
                      <a:headEnd type="none" w="med" len="med"/>
                      <a:tailEnd type="none" w="med" len="med"/>
                    </a:lnL>
                    <a:lnR w="28575" cap="flat" cmpd="sng" algn="ctr">
                      <a:solidFill>
                        <a:srgbClr val="2B166E"/>
                      </a:solidFill>
                      <a:prstDash val="solid"/>
                      <a:round/>
                      <a:headEnd type="none" w="med" len="med"/>
                      <a:tailEnd type="none" w="med" len="med"/>
                    </a:lnR>
                    <a:lnT w="28575"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0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W85°39'2''~W84°20'46''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N45°49'39''~N46°22'57''</a:t>
                      </a:r>
                    </a:p>
                  </a:txBody>
                  <a:tcPr anchor="ctr" horzOverflow="overflow">
                    <a:lnL w="28575"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5</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幅</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14618</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个</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6199</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5648</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28575"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89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W98°1'11''~W89°50'9''</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N28°1'51''~N32°33'57''</a:t>
                      </a:r>
                    </a:p>
                  </a:txBody>
                  <a:tcPr anchor="ctr" horzOverflow="overflow">
                    <a:lnL w="28575"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幅</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3719</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个</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5778</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3786</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28575"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W70°54'29''~W69°36'51''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N43°21'42''~N43°56'21''</a:t>
                      </a:r>
                    </a:p>
                  </a:txBody>
                  <a:tcPr anchor="ctr" horzOverflow="overflow">
                    <a:lnL w="28575"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4</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幅</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19823</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个</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29593</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18146</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28575"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W148°18'51''~W147°0'25''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N60°58'10''~N61°21'20''</a:t>
                      </a:r>
                    </a:p>
                  </a:txBody>
                  <a:tcPr anchor="ctr" horzOverflow="overflow">
                    <a:lnL w="28575"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幅</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12153</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个</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7391</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4597</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28575"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90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W77°7'33''~W75°49'3''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N36°47'47''~N37°26'19''</a:t>
                      </a:r>
                    </a:p>
                  </a:txBody>
                  <a:tcPr anchor="ctr" horzOverflow="overflow">
                    <a:lnL w="28575"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13</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幅</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51671</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个</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45265</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42481</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28575"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4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W74°44'53''~W73°26'42''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N40°27'8''~N41°1'32''</a:t>
                      </a:r>
                    </a:p>
                  </a:txBody>
                  <a:tcPr anchor="ctr" horzOverflow="overflow">
                    <a:lnL w="28575"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幅</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10001</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个</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11337</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10385</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28575"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12700" cap="flat" cmpd="sng" algn="ctr">
                      <a:solidFill>
                        <a:srgbClr val="2B166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90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W87°23'27''~W86°5'26''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N30°14'43''~N30°56'28''</a:t>
                      </a:r>
                    </a:p>
                  </a:txBody>
                  <a:tcPr anchor="ctr" horzOverflow="overflow">
                    <a:lnL w="28575"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28575"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4</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幅</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28575"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11918</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个</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28575"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16113</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12700"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28575" cap="flat" cmpd="sng" algn="ctr">
                      <a:solidFill>
                        <a:srgbClr val="2B166E"/>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11046</a:t>
                      </a:r>
                      <a:r>
                        <a:rPr kumimoji="0" lang="zh-CN" altLang="en-US" sz="1800" b="1" i="0" u="none" strike="noStrike" cap="none" normalizeH="0" baseline="0">
                          <a:ln>
                            <a:noFill/>
                          </a:ln>
                          <a:solidFill>
                            <a:srgbClr val="2B166E"/>
                          </a:solidFill>
                          <a:effectLst/>
                          <a:latin typeface="Times New Roman" pitchFamily="18" charset="0"/>
                          <a:ea typeface="宋体" pitchFamily="2" charset="-122"/>
                          <a:cs typeface="Times New Roman" pitchFamily="18" charset="0"/>
                        </a:rPr>
                        <a:t>毫秒</a:t>
                      </a:r>
                    </a:p>
                  </a:txBody>
                  <a:tcPr anchor="ctr" horzOverflow="overflow">
                    <a:lnL w="12700" cap="flat" cmpd="sng" algn="ctr">
                      <a:solidFill>
                        <a:srgbClr val="2B166E"/>
                      </a:solidFill>
                      <a:prstDash val="solid"/>
                      <a:round/>
                      <a:headEnd type="none" w="med" len="med"/>
                      <a:tailEnd type="none" w="med" len="med"/>
                    </a:lnL>
                    <a:lnR w="28575" cap="flat" cmpd="sng" algn="ctr">
                      <a:solidFill>
                        <a:srgbClr val="2B166E"/>
                      </a:solidFill>
                      <a:prstDash val="solid"/>
                      <a:round/>
                      <a:headEnd type="none" w="med" len="med"/>
                      <a:tailEnd type="none" w="med" len="med"/>
                    </a:lnR>
                    <a:lnT w="12700" cap="flat" cmpd="sng" algn="ctr">
                      <a:solidFill>
                        <a:srgbClr val="2B166E"/>
                      </a:solidFill>
                      <a:prstDash val="solid"/>
                      <a:round/>
                      <a:headEnd type="none" w="med" len="med"/>
                      <a:tailEnd type="none" w="med" len="med"/>
                    </a:lnT>
                    <a:lnB w="28575" cap="flat" cmpd="sng" algn="ctr">
                      <a:solidFill>
                        <a:srgbClr val="2B166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B4066C69-B562-4183-8E61-D77A12EBC3E2}" type="slidenum">
              <a:rPr lang="en-US" altLang="ko-KR"/>
              <a:pPr>
                <a:defRPr/>
              </a:pPr>
              <a:t>139</a:t>
            </a:fld>
            <a:endParaRPr lang="en-US" altLang="ko-KR"/>
          </a:p>
        </p:txBody>
      </p:sp>
      <p:sp>
        <p:nvSpPr>
          <p:cNvPr id="140292" name="Text Box 4"/>
          <p:cNvSpPr txBox="1">
            <a:spLocks noChangeArrowheads="1"/>
          </p:cNvSpPr>
          <p:nvPr/>
        </p:nvSpPr>
        <p:spPr bwMode="auto">
          <a:xfrm>
            <a:off x="3008313" y="1131888"/>
            <a:ext cx="29273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600">
                <a:ea typeface="黑体" pitchFamily="49" charset="-122"/>
              </a:rPr>
              <a:t>3. </a:t>
            </a:r>
            <a:r>
              <a:rPr kumimoji="1" lang="zh-CN" altLang="en-US" sz="3600">
                <a:ea typeface="黑体" pitchFamily="49" charset="-122"/>
              </a:rPr>
              <a:t>何时调度？</a:t>
            </a:r>
          </a:p>
        </p:txBody>
      </p:sp>
      <p:sp>
        <p:nvSpPr>
          <p:cNvPr id="198661" name="Rectangle 5"/>
          <p:cNvSpPr>
            <a:spLocks noChangeArrowheads="1"/>
          </p:cNvSpPr>
          <p:nvPr/>
        </p:nvSpPr>
        <p:spPr bwMode="auto">
          <a:xfrm>
            <a:off x="700088" y="2062163"/>
            <a:ext cx="8037512" cy="419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algn="just" eaLnBrk="1" hangingPunct="1">
              <a:spcBef>
                <a:spcPct val="40000"/>
              </a:spcBef>
              <a:buFontTx/>
              <a:buAutoNum type="arabicPeriod"/>
            </a:pPr>
            <a:r>
              <a:rPr kumimoji="1" lang="zh-CN" altLang="en-US" sz="2800" b="1" dirty="0">
                <a:solidFill>
                  <a:srgbClr val="2B166E"/>
                </a:solidFill>
                <a:ea typeface="宋体" pitchFamily="2" charset="-122"/>
              </a:rPr>
              <a:t>当一个新的进程被创建时，是执行新进程还是继续执行父进程？</a:t>
            </a:r>
          </a:p>
          <a:p>
            <a:pPr marL="457200" indent="-457200" algn="just" eaLnBrk="1" hangingPunct="1">
              <a:spcBef>
                <a:spcPct val="40000"/>
              </a:spcBef>
              <a:buFontTx/>
              <a:buAutoNum type="arabicPeriod"/>
            </a:pPr>
            <a:r>
              <a:rPr kumimoji="1" lang="zh-CN" altLang="en-US" sz="2800" b="1" dirty="0">
                <a:solidFill>
                  <a:srgbClr val="2B166E"/>
                </a:solidFill>
                <a:ea typeface="宋体" pitchFamily="2" charset="-122"/>
              </a:rPr>
              <a:t>当一个进程运行完毕时；</a:t>
            </a:r>
          </a:p>
          <a:p>
            <a:pPr marL="457200" indent="-457200" algn="just" eaLnBrk="1" hangingPunct="1">
              <a:spcBef>
                <a:spcPct val="40000"/>
              </a:spcBef>
              <a:buFontTx/>
              <a:buAutoNum type="arabicPeriod"/>
            </a:pPr>
            <a:r>
              <a:rPr kumimoji="1" lang="zh-CN" altLang="en-US" sz="2800" b="1" dirty="0">
                <a:solidFill>
                  <a:srgbClr val="2B166E"/>
                </a:solidFill>
                <a:ea typeface="宋体" pitchFamily="2" charset="-122"/>
              </a:rPr>
              <a:t>当一个进程由于</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、信号量或其他的某个原因被阻塞时；</a:t>
            </a:r>
          </a:p>
          <a:p>
            <a:pPr marL="457200" indent="-457200" algn="just" eaLnBrk="1" hangingPunct="1">
              <a:spcBef>
                <a:spcPct val="40000"/>
              </a:spcBef>
              <a:buFontTx/>
              <a:buAutoNum type="arabicPeriod"/>
            </a:pPr>
            <a:r>
              <a:rPr kumimoji="1" lang="zh-CN" altLang="en-US" sz="2800" b="1" dirty="0">
                <a:solidFill>
                  <a:srgbClr val="2B166E"/>
                </a:solidFill>
                <a:ea typeface="宋体" pitchFamily="2" charset="-122"/>
              </a:rPr>
              <a:t>当一个</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中断发生时，表明某个</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操作已经完成，而等待该</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操作的进程转入</a:t>
            </a:r>
            <a:r>
              <a:rPr kumimoji="1" lang="zh-CN" altLang="en-US" sz="2800" b="1" dirty="0">
                <a:solidFill>
                  <a:srgbClr val="0000FF"/>
                </a:solidFill>
                <a:ea typeface="宋体" pitchFamily="2" charset="-122"/>
              </a:rPr>
              <a:t>就绪状态</a:t>
            </a:r>
            <a:r>
              <a:rPr kumimoji="1" lang="zh-CN" altLang="en-US" sz="2800" b="1" dirty="0">
                <a:solidFill>
                  <a:srgbClr val="2B166E"/>
                </a:solidFill>
                <a:ea typeface="宋体" pitchFamily="2" charset="-122"/>
              </a:rPr>
              <a:t>；</a:t>
            </a:r>
          </a:p>
          <a:p>
            <a:pPr marL="457200" indent="-457200" algn="just" eaLnBrk="1" hangingPunct="1">
              <a:spcBef>
                <a:spcPct val="40000"/>
              </a:spcBef>
              <a:buFontTx/>
              <a:buAutoNum type="arabicPeriod"/>
            </a:pPr>
            <a:r>
              <a:rPr kumimoji="1" lang="zh-CN" altLang="en-US" sz="2800" b="1" dirty="0">
                <a:solidFill>
                  <a:srgbClr val="2B166E"/>
                </a:solidFill>
                <a:ea typeface="宋体" pitchFamily="2" charset="-122"/>
              </a:rPr>
              <a:t>在分时系统中，当一个时钟中断发生时。</a:t>
            </a:r>
            <a:endParaRPr kumimoji="1" lang="zh-CN" altLang="en-US" sz="2400" b="1" dirty="0">
              <a:solidFill>
                <a:srgbClr val="2B166E"/>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8661">
                                            <p:txEl>
                                              <p:pRg st="0" end="0"/>
                                            </p:txEl>
                                          </p:spTgt>
                                        </p:tgtEl>
                                        <p:attrNameLst>
                                          <p:attrName>style.visibility</p:attrName>
                                        </p:attrNameLst>
                                      </p:cBhvr>
                                      <p:to>
                                        <p:strVal val="visible"/>
                                      </p:to>
                                    </p:set>
                                    <p:anim calcmode="lin" valueType="num">
                                      <p:cBhvr additive="base">
                                        <p:cTn id="7" dur="500" fill="hold"/>
                                        <p:tgtEl>
                                          <p:spTgt spid="1986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8661">
                                            <p:txEl>
                                              <p:pRg st="1" end="1"/>
                                            </p:txEl>
                                          </p:spTgt>
                                        </p:tgtEl>
                                        <p:attrNameLst>
                                          <p:attrName>style.visibility</p:attrName>
                                        </p:attrNameLst>
                                      </p:cBhvr>
                                      <p:to>
                                        <p:strVal val="visible"/>
                                      </p:to>
                                    </p:set>
                                    <p:anim calcmode="lin" valueType="num">
                                      <p:cBhvr additive="base">
                                        <p:cTn id="13" dur="500" fill="hold"/>
                                        <p:tgtEl>
                                          <p:spTgt spid="19866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86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8661">
                                            <p:txEl>
                                              <p:pRg st="2" end="2"/>
                                            </p:txEl>
                                          </p:spTgt>
                                        </p:tgtEl>
                                        <p:attrNameLst>
                                          <p:attrName>style.visibility</p:attrName>
                                        </p:attrNameLst>
                                      </p:cBhvr>
                                      <p:to>
                                        <p:strVal val="visible"/>
                                      </p:to>
                                    </p:set>
                                    <p:anim calcmode="lin" valueType="num">
                                      <p:cBhvr additive="base">
                                        <p:cTn id="19" dur="500" fill="hold"/>
                                        <p:tgtEl>
                                          <p:spTgt spid="19866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86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8661">
                                            <p:txEl>
                                              <p:pRg st="3" end="3"/>
                                            </p:txEl>
                                          </p:spTgt>
                                        </p:tgtEl>
                                        <p:attrNameLst>
                                          <p:attrName>style.visibility</p:attrName>
                                        </p:attrNameLst>
                                      </p:cBhvr>
                                      <p:to>
                                        <p:strVal val="visible"/>
                                      </p:to>
                                    </p:set>
                                    <p:anim calcmode="lin" valueType="num">
                                      <p:cBhvr additive="base">
                                        <p:cTn id="25" dur="500" fill="hold"/>
                                        <p:tgtEl>
                                          <p:spTgt spid="19866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86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8661">
                                            <p:txEl>
                                              <p:pRg st="4" end="4"/>
                                            </p:txEl>
                                          </p:spTgt>
                                        </p:tgtEl>
                                        <p:attrNameLst>
                                          <p:attrName>style.visibility</p:attrName>
                                        </p:attrNameLst>
                                      </p:cBhvr>
                                      <p:to>
                                        <p:strVal val="visible"/>
                                      </p:to>
                                    </p:set>
                                    <p:anim calcmode="lin" valueType="num">
                                      <p:cBhvr additive="base">
                                        <p:cTn id="31" dur="500" fill="hold"/>
                                        <p:tgtEl>
                                          <p:spTgt spid="19866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866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70EA304B-47A8-463A-A435-1EA8BA90AA1D}" type="slidenum">
              <a:rPr lang="en-US" altLang="ko-KR"/>
              <a:pPr>
                <a:defRPr/>
              </a:pPr>
              <a:t>14</a:t>
            </a:fld>
            <a:endParaRPr lang="en-US" altLang="ko-KR"/>
          </a:p>
        </p:txBody>
      </p:sp>
      <p:sp>
        <p:nvSpPr>
          <p:cNvPr id="132098" name="Rectangle 2" descr="Rectangle: Click to edit Master text styles&#10;Second level&#10;Third level&#10;Fourth level&#10;Fifth level"/>
          <p:cNvSpPr>
            <a:spLocks noGrp="1" noChangeArrowheads="1"/>
          </p:cNvSpPr>
          <p:nvPr>
            <p:ph type="body" idx="1"/>
          </p:nvPr>
        </p:nvSpPr>
        <p:spPr>
          <a:xfrm>
            <a:off x="609599" y="1676400"/>
            <a:ext cx="8263961" cy="4419600"/>
          </a:xfrm>
          <a:noFill/>
        </p:spPr>
        <p:txBody>
          <a:bodyPr/>
          <a:lstStyle/>
          <a:p>
            <a:pPr marL="450850" indent="-450850" eaLnBrk="1" hangingPunct="1">
              <a:buClr>
                <a:srgbClr val="2B166E"/>
              </a:buClr>
              <a:buFont typeface="Wingdings 2" pitchFamily="18" charset="2"/>
              <a:buChar char="ö"/>
            </a:pPr>
            <a:r>
              <a:rPr lang="zh-CN" altLang="en-US" sz="3600" dirty="0">
                <a:solidFill>
                  <a:schemeClr val="tx1"/>
                </a:solidFill>
                <a:ea typeface="宋体" pitchFamily="2" charset="-122"/>
              </a:rPr>
              <a:t>变量的类型</a:t>
            </a:r>
          </a:p>
          <a:p>
            <a:pPr marL="1074738" lvl="1" indent="-444500" eaLnBrk="1" hangingPunct="1">
              <a:spcBef>
                <a:spcPct val="50000"/>
              </a:spcBef>
              <a:buClr>
                <a:srgbClr val="2B166E"/>
              </a:buClr>
              <a:buSzTx/>
              <a:buFont typeface="Times New Roman" pitchFamily="18" charset="0"/>
              <a:buChar char="☺"/>
            </a:pPr>
            <a:r>
              <a:rPr lang="zh-CN" altLang="en-US" sz="3200" b="1" dirty="0">
                <a:latin typeface="楷体_GB2312" pitchFamily="49" charset="-122"/>
                <a:ea typeface="楷体_GB2312" pitchFamily="49" charset="-122"/>
              </a:rPr>
              <a:t>局部变量</a:t>
            </a:r>
            <a:r>
              <a:rPr lang="zh-CN" altLang="en-US" sz="3200" b="1" dirty="0">
                <a:solidFill>
                  <a:srgbClr val="2B166E"/>
                </a:solidFill>
                <a:latin typeface="楷体_GB2312" pitchFamily="49" charset="-122"/>
                <a:ea typeface="楷体_GB2312" pitchFamily="49" charset="-122"/>
              </a:rPr>
              <a:t>：在一个</a:t>
            </a:r>
            <a:r>
              <a:rPr lang="zh-CN" altLang="en-US" sz="3200" b="1" dirty="0">
                <a:solidFill>
                  <a:srgbClr val="FF0000"/>
                </a:solidFill>
                <a:latin typeface="楷体_GB2312" pitchFamily="49" charset="-122"/>
                <a:ea typeface="楷体_GB2312" pitchFamily="49" charset="-122"/>
              </a:rPr>
              <a:t>函数内部</a:t>
            </a:r>
            <a:r>
              <a:rPr lang="zh-CN" altLang="en-US" sz="3200" b="1" dirty="0">
                <a:solidFill>
                  <a:srgbClr val="2B166E"/>
                </a:solidFill>
                <a:latin typeface="楷体_GB2312" pitchFamily="49" charset="-122"/>
                <a:ea typeface="楷体_GB2312" pitchFamily="49" charset="-122"/>
              </a:rPr>
              <a:t>定义的变量</a:t>
            </a:r>
          </a:p>
          <a:p>
            <a:pPr marL="1074738" lvl="1" indent="-444500" eaLnBrk="1" hangingPunct="1">
              <a:spcBef>
                <a:spcPct val="50000"/>
              </a:spcBef>
              <a:buClr>
                <a:srgbClr val="2B166E"/>
              </a:buClr>
              <a:buSzTx/>
              <a:buFont typeface="Times New Roman" pitchFamily="18" charset="0"/>
              <a:buChar char="☺"/>
            </a:pPr>
            <a:r>
              <a:rPr lang="zh-CN" altLang="en-US" sz="3200" b="1" dirty="0">
                <a:latin typeface="楷体_GB2312" pitchFamily="49" charset="-122"/>
                <a:ea typeface="楷体_GB2312" pitchFamily="49" charset="-122"/>
              </a:rPr>
              <a:t>全局变量</a:t>
            </a:r>
            <a:r>
              <a:rPr lang="zh-CN" altLang="en-US" sz="3200" b="1" dirty="0">
                <a:solidFill>
                  <a:srgbClr val="2B166E"/>
                </a:solidFill>
                <a:latin typeface="楷体_GB2312" pitchFamily="49" charset="-122"/>
                <a:ea typeface="楷体_GB2312" pitchFamily="49" charset="-122"/>
              </a:rPr>
              <a:t>：在所有</a:t>
            </a:r>
            <a:r>
              <a:rPr lang="zh-CN" altLang="en-US" sz="3200" b="1" dirty="0">
                <a:solidFill>
                  <a:srgbClr val="FF0000"/>
                </a:solidFill>
                <a:latin typeface="楷体_GB2312" pitchFamily="49" charset="-122"/>
                <a:ea typeface="楷体_GB2312" pitchFamily="49" charset="-122"/>
              </a:rPr>
              <a:t>函数之外</a:t>
            </a:r>
            <a:r>
              <a:rPr lang="zh-CN" altLang="en-US" sz="3200" b="1" dirty="0">
                <a:solidFill>
                  <a:srgbClr val="2B166E"/>
                </a:solidFill>
                <a:latin typeface="楷体_GB2312" pitchFamily="49" charset="-122"/>
                <a:ea typeface="楷体_GB2312" pitchFamily="49" charset="-122"/>
              </a:rPr>
              <a:t>定义的变量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32098">
                                            <p:txEl>
                                              <p:pRg st="0" end="0"/>
                                            </p:txEl>
                                          </p:spTgt>
                                        </p:tgtEl>
                                        <p:attrNameLst>
                                          <p:attrName>style.visibility</p:attrName>
                                        </p:attrNameLst>
                                      </p:cBhvr>
                                      <p:to>
                                        <p:strVal val="visible"/>
                                      </p:to>
                                    </p:set>
                                    <p:animEffect transition="in" filter="box(in)">
                                      <p:cBhvr>
                                        <p:cTn id="7" dur="500"/>
                                        <p:tgtEl>
                                          <p:spTgt spid="132098">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32098">
                                            <p:txEl>
                                              <p:pRg st="1" end="1"/>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32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9C088D75-F8B8-4407-BEA4-8ECDFBCC6BDB}" type="slidenum">
              <a:rPr lang="en-US" altLang="ko-KR"/>
              <a:pPr>
                <a:defRPr/>
              </a:pPr>
              <a:t>140</a:t>
            </a:fld>
            <a:endParaRPr lang="en-US" altLang="ko-KR"/>
          </a:p>
        </p:txBody>
      </p:sp>
      <p:sp>
        <p:nvSpPr>
          <p:cNvPr id="199684" name="Rectangle 4"/>
          <p:cNvSpPr>
            <a:spLocks noChangeArrowheads="1"/>
          </p:cNvSpPr>
          <p:nvPr/>
        </p:nvSpPr>
        <p:spPr bwMode="auto">
          <a:xfrm>
            <a:off x="700088" y="2201863"/>
            <a:ext cx="7772400" cy="3410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algn="just" eaLnBrk="1" hangingPunct="1">
              <a:spcBef>
                <a:spcPct val="70000"/>
              </a:spcBef>
              <a:buFontTx/>
              <a:buBlip>
                <a:blip r:embed="rId2"/>
              </a:buBlip>
            </a:pPr>
            <a:r>
              <a:rPr kumimoji="1" lang="zh-CN" altLang="en-US" sz="2800" b="1" dirty="0">
                <a:solidFill>
                  <a:srgbClr val="0000FF"/>
                </a:solidFill>
                <a:latin typeface="Microsoft YaHei" charset="-122"/>
                <a:ea typeface="Microsoft YaHei" charset="-122"/>
                <a:cs typeface="Microsoft YaHei" charset="-122"/>
              </a:rPr>
              <a:t>不可抢占调度方式</a:t>
            </a:r>
            <a:r>
              <a:rPr kumimoji="1" lang="zh-CN" altLang="en-US" sz="2800" b="1" dirty="0">
                <a:solidFill>
                  <a:srgbClr val="2B166E"/>
                </a:solidFill>
                <a:ea typeface="宋体" pitchFamily="2" charset="-122"/>
              </a:rPr>
              <a:t>：一个进程若被选中，就一直运行下去，直到它被阻塞（</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，或正在等待其他的进程），或主动地交出</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。以上的情形</a:t>
            </a:r>
            <a:r>
              <a:rPr kumimoji="1" lang="en-US" altLang="zh-CN" sz="2800" b="1" dirty="0">
                <a:solidFill>
                  <a:srgbClr val="2B166E"/>
                </a:solidFill>
                <a:ea typeface="宋体" pitchFamily="2" charset="-122"/>
              </a:rPr>
              <a:t>1-3</a:t>
            </a:r>
            <a:r>
              <a:rPr kumimoji="1" lang="zh-CN" altLang="en-US" sz="2800" b="1" dirty="0">
                <a:solidFill>
                  <a:srgbClr val="2B166E"/>
                </a:solidFill>
                <a:ea typeface="宋体" pitchFamily="2" charset="-122"/>
              </a:rPr>
              <a:t>均可发生调度；</a:t>
            </a:r>
          </a:p>
          <a:p>
            <a:pPr marL="457200" indent="-457200" algn="just" eaLnBrk="1" hangingPunct="1">
              <a:spcBef>
                <a:spcPct val="70000"/>
              </a:spcBef>
              <a:buFontTx/>
              <a:buBlip>
                <a:blip r:embed="rId2"/>
              </a:buBlip>
            </a:pPr>
            <a:r>
              <a:rPr kumimoji="1" lang="zh-CN" altLang="en-US" sz="2800" b="1" dirty="0">
                <a:solidFill>
                  <a:srgbClr val="0000FF"/>
                </a:solidFill>
                <a:latin typeface="Microsoft YaHei" charset="-122"/>
                <a:ea typeface="Microsoft YaHei" charset="-122"/>
                <a:cs typeface="Microsoft YaHei" charset="-122"/>
              </a:rPr>
              <a:t>可抢占调度方式</a:t>
            </a:r>
            <a:r>
              <a:rPr kumimoji="1" lang="zh-CN" altLang="en-US" sz="2800" b="1" dirty="0">
                <a:solidFill>
                  <a:srgbClr val="2B166E"/>
                </a:solidFill>
                <a:ea typeface="宋体" pitchFamily="2" charset="-122"/>
              </a:rPr>
              <a:t>：当一个进程在运行时，调度程序可以打断它。以上的情形</a:t>
            </a:r>
            <a:r>
              <a:rPr kumimoji="1" lang="en-US" altLang="zh-CN" sz="2800" b="1" dirty="0">
                <a:solidFill>
                  <a:srgbClr val="2B166E"/>
                </a:solidFill>
                <a:ea typeface="宋体" pitchFamily="2" charset="-122"/>
              </a:rPr>
              <a:t>1-5</a:t>
            </a:r>
            <a:r>
              <a:rPr kumimoji="1" lang="zh-CN" altLang="en-US" sz="2800" b="1" dirty="0">
                <a:solidFill>
                  <a:srgbClr val="2B166E"/>
                </a:solidFill>
                <a:ea typeface="宋体" pitchFamily="2" charset="-122"/>
              </a:rPr>
              <a:t>均可发生调度。</a:t>
            </a:r>
          </a:p>
        </p:txBody>
      </p:sp>
      <p:sp>
        <p:nvSpPr>
          <p:cNvPr id="141317" name="Text Box 5"/>
          <p:cNvSpPr txBox="1">
            <a:spLocks noChangeArrowheads="1"/>
          </p:cNvSpPr>
          <p:nvPr/>
        </p:nvSpPr>
        <p:spPr bwMode="auto">
          <a:xfrm>
            <a:off x="2595563" y="1247775"/>
            <a:ext cx="3948112"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2B166E"/>
                </a:solidFill>
                <a:ea typeface="宋体" pitchFamily="2" charset="-122"/>
              </a:rPr>
              <a:t>两种调度方式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4">
                                            <p:txEl>
                                              <p:pRg st="0" end="0"/>
                                            </p:txEl>
                                          </p:spTgt>
                                        </p:tgtEl>
                                        <p:attrNameLst>
                                          <p:attrName>style.visibility</p:attrName>
                                        </p:attrNameLst>
                                      </p:cBhvr>
                                      <p:to>
                                        <p:strVal val="visible"/>
                                      </p:to>
                                    </p:set>
                                    <p:animEffect transition="in" filter="dissolve">
                                      <p:cBhvr>
                                        <p:cTn id="7" dur="500"/>
                                        <p:tgtEl>
                                          <p:spTgt spid="199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9684">
                                            <p:txEl>
                                              <p:pRg st="1" end="1"/>
                                            </p:txEl>
                                          </p:spTgt>
                                        </p:tgtEl>
                                        <p:attrNameLst>
                                          <p:attrName>style.visibility</p:attrName>
                                        </p:attrNameLst>
                                      </p:cBhvr>
                                      <p:to>
                                        <p:strVal val="visible"/>
                                      </p:to>
                                    </p:set>
                                    <p:animEffect transition="in" filter="dissolve">
                                      <p:cBhvr>
                                        <p:cTn id="12" dur="500"/>
                                        <p:tgtEl>
                                          <p:spTgt spid="1996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CC3C53E6-099A-4C02-BA23-DB5F9849FE78}" type="slidenum">
              <a:rPr lang="en-US" altLang="ko-KR"/>
              <a:pPr>
                <a:defRPr/>
              </a:pPr>
              <a:t>141</a:t>
            </a:fld>
            <a:endParaRPr lang="en-US" altLang="ko-KR"/>
          </a:p>
        </p:txBody>
      </p:sp>
      <p:sp>
        <p:nvSpPr>
          <p:cNvPr id="142340" name="Text Box 6"/>
          <p:cNvSpPr txBox="1">
            <a:spLocks noChangeArrowheads="1"/>
          </p:cNvSpPr>
          <p:nvPr/>
        </p:nvSpPr>
        <p:spPr bwMode="auto">
          <a:xfrm>
            <a:off x="2693988" y="1233488"/>
            <a:ext cx="38417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600">
                <a:ea typeface="黑体" pitchFamily="49" charset="-122"/>
              </a:rPr>
              <a:t>4. </a:t>
            </a:r>
            <a:r>
              <a:rPr kumimoji="1" lang="zh-CN" altLang="en-US" sz="3600">
                <a:ea typeface="黑体" pitchFamily="49" charset="-122"/>
              </a:rPr>
              <a:t>调度算法的类别</a:t>
            </a:r>
          </a:p>
        </p:txBody>
      </p:sp>
      <p:sp>
        <p:nvSpPr>
          <p:cNvPr id="200711" name="Rectangle 7"/>
          <p:cNvSpPr>
            <a:spLocks noChangeArrowheads="1"/>
          </p:cNvSpPr>
          <p:nvPr/>
        </p:nvSpPr>
        <p:spPr bwMode="auto">
          <a:xfrm>
            <a:off x="700088" y="2295525"/>
            <a:ext cx="7772400" cy="376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11113" indent="-11113" algn="just" eaLnBrk="1" hangingPunct="1"/>
            <a:r>
              <a:rPr kumimoji="1" lang="zh-CN" altLang="en-US" sz="2800" b="1" dirty="0">
                <a:solidFill>
                  <a:srgbClr val="2B166E"/>
                </a:solidFill>
                <a:ea typeface="宋体" pitchFamily="2" charset="-122"/>
              </a:rPr>
              <a:t>不同的</a:t>
            </a:r>
            <a:r>
              <a:rPr kumimoji="1" lang="en-US" altLang="zh-CN" sz="2800" b="1" dirty="0">
                <a:solidFill>
                  <a:srgbClr val="2B166E"/>
                </a:solidFill>
                <a:ea typeface="宋体" pitchFamily="2" charset="-122"/>
              </a:rPr>
              <a:t>OS</a:t>
            </a:r>
            <a:r>
              <a:rPr kumimoji="1" lang="zh-CN" altLang="en-US" sz="2800" b="1" dirty="0">
                <a:solidFill>
                  <a:srgbClr val="2B166E"/>
                </a:solidFill>
                <a:ea typeface="宋体" pitchFamily="2" charset="-122"/>
              </a:rPr>
              <a:t>有不同的目标，对调度程序有不同的要求，因此需要不同类型的调度算法。</a:t>
            </a:r>
          </a:p>
          <a:p>
            <a:pPr marL="457200" indent="-457200" algn="just" eaLnBrk="1" hangingPunct="1">
              <a:spcBef>
                <a:spcPct val="20000"/>
              </a:spcBef>
              <a:buFontTx/>
              <a:buChar char="•"/>
            </a:pPr>
            <a:r>
              <a:rPr kumimoji="1" lang="zh-CN" altLang="en-US" sz="2800" b="1" dirty="0">
                <a:solidFill>
                  <a:srgbClr val="0000FF"/>
                </a:solidFill>
                <a:latin typeface="SimHei" charset="-122"/>
                <a:ea typeface="SimHei" charset="-122"/>
                <a:cs typeface="SimHei" charset="-122"/>
              </a:rPr>
              <a:t>批处理系统</a:t>
            </a:r>
            <a:r>
              <a:rPr kumimoji="1" lang="zh-CN" altLang="en-US" sz="2800" b="1" dirty="0">
                <a:solidFill>
                  <a:srgbClr val="2B166E"/>
                </a:solidFill>
                <a:ea typeface="宋体" pitchFamily="2" charset="-122"/>
              </a:rPr>
              <a:t>：无须及时的用户响应，采用不可抢占的调度方式，允许进程长时间运行；</a:t>
            </a:r>
          </a:p>
          <a:p>
            <a:pPr marL="457200" indent="-457200" algn="just" eaLnBrk="1" hangingPunct="1">
              <a:spcBef>
                <a:spcPct val="20000"/>
              </a:spcBef>
              <a:buFontTx/>
              <a:buChar char="•"/>
            </a:pPr>
            <a:r>
              <a:rPr kumimoji="1" lang="zh-CN" altLang="en-US" sz="2800" b="1" dirty="0">
                <a:solidFill>
                  <a:srgbClr val="0000FF"/>
                </a:solidFill>
                <a:latin typeface="SimHei" charset="-122"/>
                <a:ea typeface="SimHei" charset="-122"/>
                <a:cs typeface="SimHei" charset="-122"/>
              </a:rPr>
              <a:t>交互式系统</a:t>
            </a:r>
            <a:r>
              <a:rPr kumimoji="1" lang="zh-CN" altLang="en-US" sz="2800" b="1" dirty="0">
                <a:solidFill>
                  <a:srgbClr val="2B166E"/>
                </a:solidFill>
                <a:ea typeface="宋体" pitchFamily="2" charset="-122"/>
              </a:rPr>
              <a:t>：及时的用户响应非常重要，必须采用可抢占的调度方式。</a:t>
            </a:r>
          </a:p>
          <a:p>
            <a:pPr marL="457200" indent="-457200" algn="just" eaLnBrk="1" hangingPunct="1">
              <a:spcBef>
                <a:spcPct val="20000"/>
              </a:spcBef>
              <a:buFontTx/>
              <a:buChar char="•"/>
            </a:pPr>
            <a:r>
              <a:rPr kumimoji="1" lang="zh-CN" altLang="en-US" sz="2800" b="1" dirty="0">
                <a:solidFill>
                  <a:srgbClr val="0000FF"/>
                </a:solidFill>
                <a:latin typeface="SimHei" charset="-122"/>
                <a:ea typeface="SimHei" charset="-122"/>
                <a:cs typeface="SimHei" charset="-122"/>
              </a:rPr>
              <a:t>实时系统</a:t>
            </a:r>
            <a:r>
              <a:rPr kumimoji="1" lang="zh-CN" altLang="en-US" sz="2800" b="1" dirty="0">
                <a:solidFill>
                  <a:srgbClr val="2B166E"/>
                </a:solidFill>
                <a:ea typeface="宋体" pitchFamily="2" charset="-122"/>
              </a:rPr>
              <a:t>：对响应时间要求苛刻，每个进程运行时间很短，采用可抢占的调度方式。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0711">
                                            <p:txEl>
                                              <p:pRg st="0" end="0"/>
                                            </p:txEl>
                                          </p:spTgt>
                                        </p:tgtEl>
                                        <p:attrNameLst>
                                          <p:attrName>style.visibility</p:attrName>
                                        </p:attrNameLst>
                                      </p:cBhvr>
                                      <p:to>
                                        <p:strVal val="visible"/>
                                      </p:to>
                                    </p:set>
                                    <p:animEffect transition="in" filter="dissolve">
                                      <p:cBhvr>
                                        <p:cTn id="7" dur="500"/>
                                        <p:tgtEl>
                                          <p:spTgt spid="200711">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0711">
                                            <p:txEl>
                                              <p:pRg st="1" end="1"/>
                                            </p:txEl>
                                          </p:spTgt>
                                        </p:tgtEl>
                                        <p:attrNameLst>
                                          <p:attrName>style.visibility</p:attrName>
                                        </p:attrNameLst>
                                      </p:cBhvr>
                                      <p:to>
                                        <p:strVal val="visible"/>
                                      </p:to>
                                    </p:set>
                                    <p:animEffect transition="in" filter="dissolve">
                                      <p:cBhvr>
                                        <p:cTn id="12" dur="500"/>
                                        <p:tgtEl>
                                          <p:spTgt spid="2007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0711">
                                            <p:txEl>
                                              <p:pRg st="2" end="2"/>
                                            </p:txEl>
                                          </p:spTgt>
                                        </p:tgtEl>
                                        <p:attrNameLst>
                                          <p:attrName>style.visibility</p:attrName>
                                        </p:attrNameLst>
                                      </p:cBhvr>
                                      <p:to>
                                        <p:strVal val="visible"/>
                                      </p:to>
                                    </p:set>
                                    <p:animEffect transition="in" filter="dissolve">
                                      <p:cBhvr>
                                        <p:cTn id="17" dur="500"/>
                                        <p:tgtEl>
                                          <p:spTgt spid="2007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0711">
                                            <p:txEl>
                                              <p:pRg st="3" end="3"/>
                                            </p:txEl>
                                          </p:spTgt>
                                        </p:tgtEl>
                                        <p:attrNameLst>
                                          <p:attrName>style.visibility</p:attrName>
                                        </p:attrNameLst>
                                      </p:cBhvr>
                                      <p:to>
                                        <p:strVal val="visible"/>
                                      </p:to>
                                    </p:set>
                                    <p:animEffect transition="in" filter="dissolve">
                                      <p:cBhvr>
                                        <p:cTn id="22" dur="500"/>
                                        <p:tgtEl>
                                          <p:spTgt spid="2007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uiExpand="1"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EA10EC40-339B-48E5-89DB-F6B7D4A720CA}" type="slidenum">
              <a:rPr lang="en-US" altLang="ko-KR"/>
              <a:pPr>
                <a:defRPr/>
              </a:pPr>
              <a:t>142</a:t>
            </a:fld>
            <a:endParaRPr lang="en-US" altLang="ko-KR"/>
          </a:p>
        </p:txBody>
      </p:sp>
      <p:sp>
        <p:nvSpPr>
          <p:cNvPr id="143364" name="Text Box 4"/>
          <p:cNvSpPr txBox="1">
            <a:spLocks noChangeArrowheads="1"/>
          </p:cNvSpPr>
          <p:nvPr/>
        </p:nvSpPr>
        <p:spPr bwMode="auto">
          <a:xfrm>
            <a:off x="2693988" y="1257300"/>
            <a:ext cx="38417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600">
                <a:ea typeface="黑体" pitchFamily="49" charset="-122"/>
              </a:rPr>
              <a:t>5. </a:t>
            </a:r>
            <a:r>
              <a:rPr kumimoji="1" lang="zh-CN" altLang="en-US" sz="3600">
                <a:ea typeface="黑体" pitchFamily="49" charset="-122"/>
              </a:rPr>
              <a:t>调度算法的目标</a:t>
            </a:r>
          </a:p>
        </p:txBody>
      </p:sp>
      <p:sp>
        <p:nvSpPr>
          <p:cNvPr id="242693" name="Text Box 5"/>
          <p:cNvSpPr txBox="1">
            <a:spLocks noChangeArrowheads="1"/>
          </p:cNvSpPr>
          <p:nvPr/>
        </p:nvSpPr>
        <p:spPr bwMode="auto">
          <a:xfrm>
            <a:off x="665163" y="2322830"/>
            <a:ext cx="7836286" cy="3927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61938" indent="-261938">
              <a:defRPr>
                <a:solidFill>
                  <a:schemeClr val="tx1"/>
                </a:solidFill>
                <a:latin typeface="Times New Roman" pitchFamily="18" charset="0"/>
              </a:defRPr>
            </a:lvl1pPr>
            <a:lvl2pPr>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kumimoji="1" lang="zh-CN" altLang="en-US" sz="2800" b="1" dirty="0">
                <a:solidFill>
                  <a:srgbClr val="2B166E"/>
                </a:solidFill>
                <a:ea typeface="宋体" pitchFamily="2" charset="-122"/>
              </a:rPr>
              <a:t>用户关心的评价指标：</a:t>
            </a:r>
          </a:p>
          <a:p>
            <a:pPr algn="just">
              <a:lnSpc>
                <a:spcPct val="130000"/>
              </a:lnSpc>
              <a:spcBef>
                <a:spcPct val="50000"/>
              </a:spcBef>
              <a:buFontTx/>
              <a:buChar char="•"/>
            </a:pPr>
            <a:r>
              <a:rPr kumimoji="1" lang="zh-CN" altLang="en-US" sz="2800" b="1" dirty="0">
                <a:solidFill>
                  <a:srgbClr val="0000FF"/>
                </a:solidFill>
                <a:latin typeface="SimHei" charset="-122"/>
                <a:ea typeface="SimHei" charset="-122"/>
                <a:cs typeface="SimHei" charset="-122"/>
              </a:rPr>
              <a:t>周转时间</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Turnaround time</a:t>
            </a:r>
            <a:r>
              <a:rPr kumimoji="1" lang="zh-CN" altLang="en-US" sz="2800" b="1" dirty="0">
                <a:solidFill>
                  <a:srgbClr val="2B166E"/>
                </a:solidFill>
                <a:ea typeface="宋体" pitchFamily="2" charset="-122"/>
              </a:rPr>
              <a:t>）：一个作业从提交到完成（得到结果）所经历的时间。包括在</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上执行、在就绪队列和阻塞队列中等待、结果输出等待；</a:t>
            </a:r>
          </a:p>
          <a:p>
            <a:pPr lvl="1" algn="just">
              <a:spcBef>
                <a:spcPct val="10000"/>
              </a:spcBef>
              <a:buFont typeface="Wingdings 2" pitchFamily="18" charset="2"/>
              <a:buChar char="C"/>
            </a:pPr>
            <a:r>
              <a:rPr kumimoji="1" lang="zh-CN" altLang="en-US" sz="2800" b="1" dirty="0">
                <a:solidFill>
                  <a:srgbClr val="2B166E"/>
                </a:solidFill>
                <a:ea typeface="宋体" pitchFamily="2" charset="-122"/>
              </a:rPr>
              <a:t> </a:t>
            </a:r>
            <a:r>
              <a:rPr kumimoji="1" lang="zh-CN" altLang="en-US" sz="2400" b="1" dirty="0">
                <a:solidFill>
                  <a:srgbClr val="0000FF"/>
                </a:solidFill>
                <a:latin typeface="SimHei" charset="-122"/>
                <a:ea typeface="SimHei" charset="-122"/>
                <a:cs typeface="SimHei" charset="-122"/>
              </a:rPr>
              <a:t>平均周转时间</a:t>
            </a:r>
            <a:r>
              <a:rPr kumimoji="1" lang="zh-CN" altLang="en-US" sz="2400" b="1" dirty="0">
                <a:solidFill>
                  <a:srgbClr val="2B166E"/>
                </a:solidFill>
                <a:ea typeface="宋体" pitchFamily="2" charset="-122"/>
              </a:rPr>
              <a:t>：一批作业的周转时间的平均值；</a:t>
            </a:r>
          </a:p>
          <a:p>
            <a:pPr lvl="1" algn="just">
              <a:spcBef>
                <a:spcPct val="10000"/>
              </a:spcBef>
              <a:buFont typeface="Wingdings 2" pitchFamily="18" charset="2"/>
              <a:buChar char="C"/>
            </a:pPr>
            <a:r>
              <a:rPr kumimoji="1" lang="zh-CN" altLang="en-US" sz="2800" b="1" dirty="0">
                <a:solidFill>
                  <a:srgbClr val="2B166E"/>
                </a:solidFill>
                <a:ea typeface="宋体" pitchFamily="2" charset="-122"/>
              </a:rPr>
              <a:t> </a:t>
            </a:r>
            <a:r>
              <a:rPr kumimoji="1" lang="zh-CN" altLang="en-US" sz="2400" b="1" dirty="0">
                <a:solidFill>
                  <a:srgbClr val="0000FF"/>
                </a:solidFill>
                <a:latin typeface="SimHei" charset="-122"/>
                <a:ea typeface="SimHei" charset="-122"/>
                <a:cs typeface="SimHei" charset="-122"/>
              </a:rPr>
              <a:t>平均带权周转时间</a:t>
            </a:r>
            <a:r>
              <a:rPr kumimoji="1" lang="zh-CN" altLang="en-US" sz="2400" b="1" dirty="0">
                <a:solidFill>
                  <a:srgbClr val="2B166E"/>
                </a:solidFill>
                <a:ea typeface="宋体" pitchFamily="2" charset="-122"/>
              </a:rPr>
              <a:t>：权值是实际执行时间的倒数。</a:t>
            </a:r>
            <a:r>
              <a:rPr kumimoji="1" lang="en-US" altLang="zh-CN" sz="2800" b="1" dirty="0">
                <a:solidFill>
                  <a:srgbClr val="2B166E"/>
                </a:solidFill>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2693">
                                            <p:txEl>
                                              <p:pRg st="0" end="0"/>
                                            </p:txEl>
                                          </p:spTgt>
                                        </p:tgtEl>
                                        <p:attrNameLst>
                                          <p:attrName>style.visibility</p:attrName>
                                        </p:attrNameLst>
                                      </p:cBhvr>
                                      <p:to>
                                        <p:strVal val="visible"/>
                                      </p:to>
                                    </p:set>
                                    <p:animEffect transition="in" filter="dissolve">
                                      <p:cBhvr>
                                        <p:cTn id="7" dur="500"/>
                                        <p:tgtEl>
                                          <p:spTgt spid="242693">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693">
                                            <p:txEl>
                                              <p:pRg st="1" end="1"/>
                                            </p:txEl>
                                          </p:spTgt>
                                        </p:tgtEl>
                                        <p:attrNameLst>
                                          <p:attrName>style.visibility</p:attrName>
                                        </p:attrNameLst>
                                      </p:cBhvr>
                                      <p:to>
                                        <p:strVal val="visible"/>
                                      </p:to>
                                    </p:set>
                                    <p:animEffect transition="in" filter="dissolve">
                                      <p:cBhvr>
                                        <p:cTn id="12" dur="500"/>
                                        <p:tgtEl>
                                          <p:spTgt spid="2426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2693">
                                            <p:txEl>
                                              <p:pRg st="2" end="2"/>
                                            </p:txEl>
                                          </p:spTgt>
                                        </p:tgtEl>
                                        <p:attrNameLst>
                                          <p:attrName>style.visibility</p:attrName>
                                        </p:attrNameLst>
                                      </p:cBhvr>
                                      <p:to>
                                        <p:strVal val="visible"/>
                                      </p:to>
                                    </p:set>
                                    <p:animEffect transition="in" filter="dissolve">
                                      <p:cBhvr>
                                        <p:cTn id="17" dur="500"/>
                                        <p:tgtEl>
                                          <p:spTgt spid="24269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2693">
                                            <p:txEl>
                                              <p:pRg st="3" end="3"/>
                                            </p:txEl>
                                          </p:spTgt>
                                        </p:tgtEl>
                                        <p:attrNameLst>
                                          <p:attrName>style.visibility</p:attrName>
                                        </p:attrNameLst>
                                      </p:cBhvr>
                                      <p:to>
                                        <p:strVal val="visible"/>
                                      </p:to>
                                    </p:set>
                                    <p:animEffect transition="in" filter="dissolve">
                                      <p:cBhvr>
                                        <p:cTn id="22" dur="500"/>
                                        <p:tgtEl>
                                          <p:spTgt spid="2426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uiExpand="1" build="p" bldLvl="2"/>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r>
              <a:rPr lang="zh-CN" altLang="en-US"/>
              <a:t>   进程管理</a:t>
            </a:r>
          </a:p>
        </p:txBody>
      </p:sp>
      <p:sp>
        <p:nvSpPr>
          <p:cNvPr id="12" name="页脚占位符 4"/>
          <p:cNvSpPr>
            <a:spLocks noGrp="1"/>
          </p:cNvSpPr>
          <p:nvPr>
            <p:ph type="ftr" sz="quarter" idx="11"/>
          </p:nvPr>
        </p:nvSpPr>
        <p:spPr/>
        <p:txBody>
          <a:bodyPr/>
          <a:lstStyle/>
          <a:p>
            <a:pPr>
              <a:defRPr/>
            </a:pPr>
            <a:fld id="{21317D71-6A1F-4AA1-A966-3D03301A6ACE}" type="slidenum">
              <a:rPr lang="en-US" altLang="ko-KR"/>
              <a:pPr>
                <a:defRPr/>
              </a:pPr>
              <a:t>143</a:t>
            </a:fld>
            <a:endParaRPr lang="en-US" altLang="ko-KR"/>
          </a:p>
        </p:txBody>
      </p:sp>
      <p:sp>
        <p:nvSpPr>
          <p:cNvPr id="3079" name="Text Box 4"/>
          <p:cNvSpPr txBox="1">
            <a:spLocks noChangeArrowheads="1"/>
          </p:cNvSpPr>
          <p:nvPr/>
        </p:nvSpPr>
        <p:spPr bwMode="auto">
          <a:xfrm>
            <a:off x="504825" y="1366520"/>
            <a:ext cx="2224088"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0000FF"/>
                </a:solidFill>
                <a:ea typeface="宋体" pitchFamily="2" charset="-122"/>
              </a:rPr>
              <a:t>周转时间：</a:t>
            </a:r>
          </a:p>
        </p:txBody>
      </p:sp>
      <p:graphicFrame>
        <p:nvGraphicFramePr>
          <p:cNvPr id="3074" name="Object 5"/>
          <p:cNvGraphicFramePr>
            <a:graphicFrameLocks noChangeAspect="1"/>
          </p:cNvGraphicFramePr>
          <p:nvPr>
            <p:extLst>
              <p:ext uri="{D42A27DB-BD31-4B8C-83A1-F6EECF244321}">
                <p14:modId xmlns:p14="http://schemas.microsoft.com/office/powerpoint/2010/main" val="578312388"/>
              </p:ext>
            </p:extLst>
          </p:nvPr>
        </p:nvGraphicFramePr>
        <p:xfrm>
          <a:off x="2554288" y="1314133"/>
          <a:ext cx="2522537" cy="825500"/>
        </p:xfrm>
        <a:graphic>
          <a:graphicData uri="http://schemas.openxmlformats.org/presentationml/2006/ole">
            <mc:AlternateContent xmlns:mc="http://schemas.openxmlformats.org/markup-compatibility/2006">
              <mc:Choice xmlns:v="urn:schemas-microsoft-com:vml" Requires="v">
                <p:oleObj spid="_x0000_s4732" name="Equation" r:id="rId3" imgW="698400" imgH="228600" progId="Equation.3">
                  <p:embed/>
                </p:oleObj>
              </mc:Choice>
              <mc:Fallback>
                <p:oleObj name="Equation" r:id="rId3" imgW="6984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288" y="1314133"/>
                        <a:ext cx="2522537" cy="825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6"/>
          <p:cNvSpPr txBox="1">
            <a:spLocks noChangeArrowheads="1"/>
          </p:cNvSpPr>
          <p:nvPr/>
        </p:nvSpPr>
        <p:spPr bwMode="auto">
          <a:xfrm>
            <a:off x="5224463" y="1317308"/>
            <a:ext cx="374332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400" b="1" dirty="0">
                <a:solidFill>
                  <a:srgbClr val="2B166E"/>
                </a:solidFill>
                <a:ea typeface="宋体" pitchFamily="2" charset="-122"/>
              </a:rPr>
              <a:t>（</a:t>
            </a:r>
            <a:r>
              <a:rPr kumimoji="1" lang="en-US" altLang="zh-CN" sz="2400" b="1" i="1" dirty="0" err="1">
                <a:solidFill>
                  <a:srgbClr val="2B166E"/>
                </a:solidFill>
                <a:ea typeface="宋体" pitchFamily="2" charset="-122"/>
              </a:rPr>
              <a:t>E</a:t>
            </a:r>
            <a:r>
              <a:rPr kumimoji="1" lang="en-US" altLang="zh-CN" sz="2400" b="1" i="1" baseline="-25000" dirty="0" err="1">
                <a:solidFill>
                  <a:srgbClr val="2B166E"/>
                </a:solidFill>
                <a:ea typeface="宋体" pitchFamily="2" charset="-122"/>
              </a:rPr>
              <a:t>i</a:t>
            </a:r>
            <a:r>
              <a:rPr kumimoji="1" lang="zh-CN" altLang="en-US" sz="2400" b="1" dirty="0">
                <a:solidFill>
                  <a:srgbClr val="2B166E"/>
                </a:solidFill>
                <a:ea typeface="宋体" pitchFamily="2" charset="-122"/>
              </a:rPr>
              <a:t>表示作业</a:t>
            </a:r>
            <a:r>
              <a:rPr kumimoji="1" lang="en-US" altLang="zh-CN" sz="2400" b="1" i="1" dirty="0" err="1">
                <a:solidFill>
                  <a:srgbClr val="2B166E"/>
                </a:solidFill>
                <a:ea typeface="宋体" pitchFamily="2" charset="-122"/>
              </a:rPr>
              <a:t>i</a:t>
            </a:r>
            <a:r>
              <a:rPr kumimoji="1" lang="zh-CN" altLang="en-US" sz="2400" b="1" dirty="0">
                <a:solidFill>
                  <a:srgbClr val="2B166E"/>
                </a:solidFill>
                <a:ea typeface="宋体" pitchFamily="2" charset="-122"/>
              </a:rPr>
              <a:t>完成时刻，</a:t>
            </a:r>
            <a:br>
              <a:rPr kumimoji="1" lang="zh-CN" altLang="en-US" sz="2400" b="1" dirty="0">
                <a:solidFill>
                  <a:srgbClr val="2B166E"/>
                </a:solidFill>
                <a:ea typeface="宋体" pitchFamily="2" charset="-122"/>
              </a:rPr>
            </a:br>
            <a:r>
              <a:rPr kumimoji="1" lang="zh-CN" altLang="en-US" sz="2400" b="1" dirty="0">
                <a:solidFill>
                  <a:srgbClr val="2B166E"/>
                </a:solidFill>
                <a:ea typeface="宋体" pitchFamily="2" charset="-122"/>
              </a:rPr>
              <a:t>  </a:t>
            </a:r>
            <a:r>
              <a:rPr kumimoji="1" lang="en-US" altLang="zh-CN" sz="2400" b="1" i="1" dirty="0">
                <a:solidFill>
                  <a:srgbClr val="2B166E"/>
                </a:solidFill>
                <a:ea typeface="宋体" pitchFamily="2" charset="-122"/>
              </a:rPr>
              <a:t>S</a:t>
            </a:r>
            <a:r>
              <a:rPr kumimoji="1" lang="en-US" altLang="zh-CN" sz="2400" b="1" i="1" baseline="-25000" dirty="0">
                <a:solidFill>
                  <a:srgbClr val="2B166E"/>
                </a:solidFill>
                <a:ea typeface="宋体" pitchFamily="2" charset="-122"/>
              </a:rPr>
              <a:t>i</a:t>
            </a:r>
            <a:r>
              <a:rPr kumimoji="1" lang="zh-CN" altLang="en-US" sz="2400" b="1" dirty="0">
                <a:solidFill>
                  <a:srgbClr val="2B166E"/>
                </a:solidFill>
                <a:ea typeface="宋体" pitchFamily="2" charset="-122"/>
              </a:rPr>
              <a:t>表示作业</a:t>
            </a:r>
            <a:r>
              <a:rPr kumimoji="1" lang="en-US" altLang="zh-CN" sz="2400" b="1" i="1" dirty="0" err="1">
                <a:solidFill>
                  <a:srgbClr val="2B166E"/>
                </a:solidFill>
                <a:ea typeface="宋体" pitchFamily="2" charset="-122"/>
              </a:rPr>
              <a:t>i</a:t>
            </a:r>
            <a:r>
              <a:rPr kumimoji="1" lang="zh-CN" altLang="en-US" sz="2400" b="1" dirty="0">
                <a:solidFill>
                  <a:srgbClr val="2B166E"/>
                </a:solidFill>
                <a:ea typeface="宋体" pitchFamily="2" charset="-122"/>
              </a:rPr>
              <a:t>提交时刻）</a:t>
            </a:r>
          </a:p>
        </p:txBody>
      </p:sp>
      <p:sp>
        <p:nvSpPr>
          <p:cNvPr id="3081" name="Text Box 7"/>
          <p:cNvSpPr txBox="1">
            <a:spLocks noChangeArrowheads="1"/>
          </p:cNvSpPr>
          <p:nvPr/>
        </p:nvSpPr>
        <p:spPr bwMode="auto">
          <a:xfrm>
            <a:off x="504825" y="2753995"/>
            <a:ext cx="3040063"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0000FF"/>
                </a:solidFill>
                <a:ea typeface="宋体" pitchFamily="2" charset="-122"/>
              </a:rPr>
              <a:t>平均周转时间：</a:t>
            </a:r>
          </a:p>
        </p:txBody>
      </p:sp>
      <p:graphicFrame>
        <p:nvGraphicFramePr>
          <p:cNvPr id="3075" name="Object 8"/>
          <p:cNvGraphicFramePr>
            <a:graphicFrameLocks noChangeAspect="1"/>
          </p:cNvGraphicFramePr>
          <p:nvPr>
            <p:extLst>
              <p:ext uri="{D42A27DB-BD31-4B8C-83A1-F6EECF244321}">
                <p14:modId xmlns:p14="http://schemas.microsoft.com/office/powerpoint/2010/main" val="169590571"/>
              </p:ext>
            </p:extLst>
          </p:nvPr>
        </p:nvGraphicFramePr>
        <p:xfrm>
          <a:off x="3373438" y="2388870"/>
          <a:ext cx="2670175" cy="1487488"/>
        </p:xfrm>
        <a:graphic>
          <a:graphicData uri="http://schemas.openxmlformats.org/presentationml/2006/ole">
            <mc:AlternateContent xmlns:mc="http://schemas.openxmlformats.org/markup-compatibility/2006">
              <mc:Choice xmlns:v="urn:schemas-microsoft-com:vml" Requires="v">
                <p:oleObj spid="_x0000_s4733" name="Equation" r:id="rId5" imgW="774360" imgH="431640" progId="Equation.3">
                  <p:embed/>
                </p:oleObj>
              </mc:Choice>
              <mc:Fallback>
                <p:oleObj name="Equation" r:id="rId5" imgW="774360" imgH="4316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438" y="2388870"/>
                        <a:ext cx="2670175" cy="14874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Text Box 9"/>
          <p:cNvSpPr txBox="1">
            <a:spLocks noChangeArrowheads="1"/>
          </p:cNvSpPr>
          <p:nvPr/>
        </p:nvSpPr>
        <p:spPr bwMode="auto">
          <a:xfrm>
            <a:off x="6115050" y="2842895"/>
            <a:ext cx="28813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a:solidFill>
                  <a:srgbClr val="2B166E"/>
                </a:solidFill>
                <a:ea typeface="宋体" pitchFamily="2" charset="-122"/>
              </a:rPr>
              <a:t>(</a:t>
            </a:r>
            <a:r>
              <a:rPr kumimoji="1" lang="en-US" altLang="zh-CN" sz="2400" b="1" i="1">
                <a:solidFill>
                  <a:srgbClr val="2B166E"/>
                </a:solidFill>
                <a:ea typeface="宋体" pitchFamily="2" charset="-122"/>
              </a:rPr>
              <a:t>N</a:t>
            </a:r>
            <a:r>
              <a:rPr kumimoji="1" lang="zh-CN" altLang="en-US" sz="2400" b="1">
                <a:solidFill>
                  <a:srgbClr val="2B166E"/>
                </a:solidFill>
                <a:ea typeface="宋体" pitchFamily="2" charset="-122"/>
              </a:rPr>
              <a:t>表示作业的个数</a:t>
            </a:r>
            <a:r>
              <a:rPr kumimoji="1" lang="en-US" altLang="zh-CN" sz="2400" b="1">
                <a:solidFill>
                  <a:srgbClr val="2B166E"/>
                </a:solidFill>
                <a:ea typeface="宋体" pitchFamily="2" charset="-122"/>
              </a:rPr>
              <a:t>)</a:t>
            </a:r>
          </a:p>
        </p:txBody>
      </p:sp>
      <p:sp>
        <p:nvSpPr>
          <p:cNvPr id="3083" name="Text Box 10"/>
          <p:cNvSpPr txBox="1">
            <a:spLocks noChangeArrowheads="1"/>
          </p:cNvSpPr>
          <p:nvPr/>
        </p:nvSpPr>
        <p:spPr bwMode="auto">
          <a:xfrm>
            <a:off x="504825" y="4408170"/>
            <a:ext cx="3856038"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0000FF"/>
                </a:solidFill>
                <a:ea typeface="宋体" pitchFamily="2" charset="-122"/>
              </a:rPr>
              <a:t>平均带权周转时间：</a:t>
            </a:r>
          </a:p>
        </p:txBody>
      </p:sp>
      <p:graphicFrame>
        <p:nvGraphicFramePr>
          <p:cNvPr id="3076" name="Object 11"/>
          <p:cNvGraphicFramePr>
            <a:graphicFrameLocks noChangeAspect="1"/>
          </p:cNvGraphicFramePr>
          <p:nvPr>
            <p:extLst>
              <p:ext uri="{D42A27DB-BD31-4B8C-83A1-F6EECF244321}">
                <p14:modId xmlns:p14="http://schemas.microsoft.com/office/powerpoint/2010/main" val="1129371107"/>
              </p:ext>
            </p:extLst>
          </p:nvPr>
        </p:nvGraphicFramePr>
        <p:xfrm>
          <a:off x="4332288" y="3992245"/>
          <a:ext cx="3100387" cy="1643063"/>
        </p:xfrm>
        <a:graphic>
          <a:graphicData uri="http://schemas.openxmlformats.org/presentationml/2006/ole">
            <mc:AlternateContent xmlns:mc="http://schemas.openxmlformats.org/markup-compatibility/2006">
              <mc:Choice xmlns:v="urn:schemas-microsoft-com:vml" Requires="v">
                <p:oleObj spid="_x0000_s4734" name="Equation" r:id="rId7" imgW="838080" imgH="444240" progId="Equation.3">
                  <p:embed/>
                </p:oleObj>
              </mc:Choice>
              <mc:Fallback>
                <p:oleObj name="Equation" r:id="rId7" imgW="838080" imgH="4442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2288" y="3992245"/>
                        <a:ext cx="3100387" cy="16430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Text Box 12"/>
          <p:cNvSpPr txBox="1">
            <a:spLocks noChangeArrowheads="1"/>
          </p:cNvSpPr>
          <p:nvPr/>
        </p:nvSpPr>
        <p:spPr bwMode="auto">
          <a:xfrm>
            <a:off x="4176713" y="5847080"/>
            <a:ext cx="424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dirty="0">
                <a:solidFill>
                  <a:srgbClr val="660000"/>
                </a:solidFill>
                <a:ea typeface="宋体" pitchFamily="2" charset="-122"/>
              </a:rPr>
              <a:t>(</a:t>
            </a:r>
            <a:r>
              <a:rPr kumimoji="1" lang="en-US" altLang="zh-CN" sz="2400" b="1" i="1" dirty="0" err="1">
                <a:solidFill>
                  <a:srgbClr val="660000"/>
                </a:solidFill>
                <a:ea typeface="宋体" pitchFamily="2" charset="-122"/>
              </a:rPr>
              <a:t>r</a:t>
            </a:r>
            <a:r>
              <a:rPr kumimoji="1" lang="en-US" altLang="zh-CN" sz="2400" b="1" i="1" baseline="-25000" dirty="0" err="1">
                <a:solidFill>
                  <a:srgbClr val="660000"/>
                </a:solidFill>
                <a:ea typeface="宋体" pitchFamily="2" charset="-122"/>
              </a:rPr>
              <a:t>i</a:t>
            </a:r>
            <a:r>
              <a:rPr kumimoji="1" lang="zh-CN" altLang="en-US" sz="2400" b="1" dirty="0">
                <a:solidFill>
                  <a:srgbClr val="660000"/>
                </a:solidFill>
                <a:ea typeface="宋体" pitchFamily="2" charset="-122"/>
              </a:rPr>
              <a:t>表示作业</a:t>
            </a:r>
            <a:r>
              <a:rPr kumimoji="1" lang="en-US" altLang="zh-CN" sz="2400" b="1" i="1" dirty="0" err="1">
                <a:solidFill>
                  <a:srgbClr val="660000"/>
                </a:solidFill>
                <a:ea typeface="宋体" pitchFamily="2" charset="-122"/>
              </a:rPr>
              <a:t>i</a:t>
            </a:r>
            <a:r>
              <a:rPr kumimoji="1" lang="zh-CN" altLang="en-US" sz="2400" b="1" dirty="0">
                <a:solidFill>
                  <a:srgbClr val="660000"/>
                </a:solidFill>
                <a:ea typeface="宋体" pitchFamily="2" charset="-122"/>
              </a:rPr>
              <a:t>的实际执行时间</a:t>
            </a:r>
            <a:r>
              <a:rPr kumimoji="1" lang="en-US" altLang="zh-CN" sz="2400" b="1" dirty="0">
                <a:solidFill>
                  <a:srgbClr val="660000"/>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1"/>
                                        </p:tgtEl>
                                        <p:attrNameLst>
                                          <p:attrName>style.visibility</p:attrName>
                                        </p:attrNameLst>
                                      </p:cBhvr>
                                      <p:to>
                                        <p:strVal val="visible"/>
                                      </p:to>
                                    </p:set>
                                    <p:anim calcmode="lin" valueType="num">
                                      <p:cBhvr additive="base">
                                        <p:cTn id="7" dur="500" fill="hold"/>
                                        <p:tgtEl>
                                          <p:spTgt spid="3081"/>
                                        </p:tgtEl>
                                        <p:attrNameLst>
                                          <p:attrName>ppt_x</p:attrName>
                                        </p:attrNameLst>
                                      </p:cBhvr>
                                      <p:tavLst>
                                        <p:tav tm="0">
                                          <p:val>
                                            <p:strVal val="#ppt_x"/>
                                          </p:val>
                                        </p:tav>
                                        <p:tav tm="100000">
                                          <p:val>
                                            <p:strVal val="#ppt_x"/>
                                          </p:val>
                                        </p:tav>
                                      </p:tavLst>
                                    </p:anim>
                                    <p:anim calcmode="lin" valueType="num">
                                      <p:cBhvr additive="base">
                                        <p:cTn id="8" dur="500" fill="hold"/>
                                        <p:tgtEl>
                                          <p:spTgt spid="308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gtEl>
                                        <p:attrNameLst>
                                          <p:attrName>style.visibility</p:attrName>
                                        </p:attrNameLst>
                                      </p:cBhvr>
                                      <p:to>
                                        <p:strVal val="visible"/>
                                      </p:to>
                                    </p:set>
                                    <p:anim calcmode="lin" valueType="num">
                                      <p:cBhvr additive="base">
                                        <p:cTn id="11" dur="500" fill="hold"/>
                                        <p:tgtEl>
                                          <p:spTgt spid="3075"/>
                                        </p:tgtEl>
                                        <p:attrNameLst>
                                          <p:attrName>ppt_x</p:attrName>
                                        </p:attrNameLst>
                                      </p:cBhvr>
                                      <p:tavLst>
                                        <p:tav tm="0">
                                          <p:val>
                                            <p:strVal val="#ppt_x"/>
                                          </p:val>
                                        </p:tav>
                                        <p:tav tm="100000">
                                          <p:val>
                                            <p:strVal val="#ppt_x"/>
                                          </p:val>
                                        </p:tav>
                                      </p:tavLst>
                                    </p:anim>
                                    <p:anim calcmode="lin" valueType="num">
                                      <p:cBhvr additive="base">
                                        <p:cTn id="12" dur="500" fill="hold"/>
                                        <p:tgtEl>
                                          <p:spTgt spid="307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82"/>
                                        </p:tgtEl>
                                        <p:attrNameLst>
                                          <p:attrName>style.visibility</p:attrName>
                                        </p:attrNameLst>
                                      </p:cBhvr>
                                      <p:to>
                                        <p:strVal val="visible"/>
                                      </p:to>
                                    </p:set>
                                    <p:anim calcmode="lin" valueType="num">
                                      <p:cBhvr additive="base">
                                        <p:cTn id="15" dur="500" fill="hold"/>
                                        <p:tgtEl>
                                          <p:spTgt spid="3082"/>
                                        </p:tgtEl>
                                        <p:attrNameLst>
                                          <p:attrName>ppt_x</p:attrName>
                                        </p:attrNameLst>
                                      </p:cBhvr>
                                      <p:tavLst>
                                        <p:tav tm="0">
                                          <p:val>
                                            <p:strVal val="#ppt_x"/>
                                          </p:val>
                                        </p:tav>
                                        <p:tav tm="100000">
                                          <p:val>
                                            <p:strVal val="#ppt_x"/>
                                          </p:val>
                                        </p:tav>
                                      </p:tavLst>
                                    </p:anim>
                                    <p:anim calcmode="lin" valueType="num">
                                      <p:cBhvr additive="base">
                                        <p:cTn id="16"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083"/>
                                        </p:tgtEl>
                                        <p:attrNameLst>
                                          <p:attrName>style.visibility</p:attrName>
                                        </p:attrNameLst>
                                      </p:cBhvr>
                                      <p:to>
                                        <p:strVal val="visible"/>
                                      </p:to>
                                    </p:set>
                                    <p:anim calcmode="lin" valueType="num">
                                      <p:cBhvr additive="base">
                                        <p:cTn id="21" dur="500" fill="hold"/>
                                        <p:tgtEl>
                                          <p:spTgt spid="3083"/>
                                        </p:tgtEl>
                                        <p:attrNameLst>
                                          <p:attrName>ppt_x</p:attrName>
                                        </p:attrNameLst>
                                      </p:cBhvr>
                                      <p:tavLst>
                                        <p:tav tm="0">
                                          <p:val>
                                            <p:strVal val="#ppt_x"/>
                                          </p:val>
                                        </p:tav>
                                        <p:tav tm="100000">
                                          <p:val>
                                            <p:strVal val="#ppt_x"/>
                                          </p:val>
                                        </p:tav>
                                      </p:tavLst>
                                    </p:anim>
                                    <p:anim calcmode="lin" valueType="num">
                                      <p:cBhvr additive="base">
                                        <p:cTn id="22" dur="500" fill="hold"/>
                                        <p:tgtEl>
                                          <p:spTgt spid="308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6"/>
                                        </p:tgtEl>
                                        <p:attrNameLst>
                                          <p:attrName>style.visibility</p:attrName>
                                        </p:attrNameLst>
                                      </p:cBhvr>
                                      <p:to>
                                        <p:strVal val="visible"/>
                                      </p:to>
                                    </p:set>
                                    <p:anim calcmode="lin" valueType="num">
                                      <p:cBhvr additive="base">
                                        <p:cTn id="25" dur="500" fill="hold"/>
                                        <p:tgtEl>
                                          <p:spTgt spid="3076"/>
                                        </p:tgtEl>
                                        <p:attrNameLst>
                                          <p:attrName>ppt_x</p:attrName>
                                        </p:attrNameLst>
                                      </p:cBhvr>
                                      <p:tavLst>
                                        <p:tav tm="0">
                                          <p:val>
                                            <p:strVal val="#ppt_x"/>
                                          </p:val>
                                        </p:tav>
                                        <p:tav tm="100000">
                                          <p:val>
                                            <p:strVal val="#ppt_x"/>
                                          </p:val>
                                        </p:tav>
                                      </p:tavLst>
                                    </p:anim>
                                    <p:anim calcmode="lin" valueType="num">
                                      <p:cBhvr additive="base">
                                        <p:cTn id="26" dur="500" fill="hold"/>
                                        <p:tgtEl>
                                          <p:spTgt spid="307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84"/>
                                        </p:tgtEl>
                                        <p:attrNameLst>
                                          <p:attrName>style.visibility</p:attrName>
                                        </p:attrNameLst>
                                      </p:cBhvr>
                                      <p:to>
                                        <p:strVal val="visible"/>
                                      </p:to>
                                    </p:set>
                                    <p:anim calcmode="lin" valueType="num">
                                      <p:cBhvr additive="base">
                                        <p:cTn id="29" dur="500" fill="hold"/>
                                        <p:tgtEl>
                                          <p:spTgt spid="3084"/>
                                        </p:tgtEl>
                                        <p:attrNameLst>
                                          <p:attrName>ppt_x</p:attrName>
                                        </p:attrNameLst>
                                      </p:cBhvr>
                                      <p:tavLst>
                                        <p:tav tm="0">
                                          <p:val>
                                            <p:strVal val="#ppt_x"/>
                                          </p:val>
                                        </p:tav>
                                        <p:tav tm="100000">
                                          <p:val>
                                            <p:strVal val="#ppt_x"/>
                                          </p:val>
                                        </p:tav>
                                      </p:tavLst>
                                    </p:anim>
                                    <p:anim calcmode="lin" valueType="num">
                                      <p:cBhvr additive="base">
                                        <p:cTn id="30" dur="500" fill="hold"/>
                                        <p:tgtEl>
                                          <p:spTgt spid="3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p:bldP spid="3083" grpId="0"/>
      <p:bldP spid="308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154910F1-F0AD-4C81-AC01-678F073154C5}" type="slidenum">
              <a:rPr lang="en-US" altLang="ko-KR"/>
              <a:pPr>
                <a:defRPr/>
              </a:pPr>
              <a:t>144</a:t>
            </a:fld>
            <a:endParaRPr lang="en-US" altLang="ko-KR"/>
          </a:p>
        </p:txBody>
      </p:sp>
      <p:sp>
        <p:nvSpPr>
          <p:cNvPr id="244740" name="Text Box 4"/>
          <p:cNvSpPr txBox="1">
            <a:spLocks noChangeArrowheads="1"/>
          </p:cNvSpPr>
          <p:nvPr/>
        </p:nvSpPr>
        <p:spPr bwMode="auto">
          <a:xfrm>
            <a:off x="665163" y="1561783"/>
            <a:ext cx="7753350" cy="4253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61938" indent="-261938">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457200" indent="-457200" algn="just">
              <a:lnSpc>
                <a:spcPct val="150000"/>
              </a:lnSpc>
              <a:spcBef>
                <a:spcPct val="50000"/>
              </a:spcBef>
              <a:buFont typeface="Arial" pitchFamily="34" charset="0"/>
              <a:buChar char="•"/>
            </a:pPr>
            <a:r>
              <a:rPr kumimoji="1" lang="zh-CN" altLang="en-US" sz="2800" b="1" dirty="0">
                <a:solidFill>
                  <a:srgbClr val="0000FF"/>
                </a:solidFill>
                <a:ea typeface="宋体" pitchFamily="2" charset="-122"/>
              </a:rPr>
              <a:t>等待时间</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Waiting Time</a:t>
            </a:r>
            <a:r>
              <a:rPr kumimoji="1" lang="zh-CN" altLang="en-US" sz="2800" b="1" dirty="0">
                <a:solidFill>
                  <a:srgbClr val="2B166E"/>
                </a:solidFill>
                <a:ea typeface="宋体" pitchFamily="2" charset="-122"/>
              </a:rPr>
              <a:t>）：在就绪队列中的等待时间。</a:t>
            </a:r>
          </a:p>
          <a:p>
            <a:pPr marL="457200" indent="-457200" algn="just">
              <a:lnSpc>
                <a:spcPct val="150000"/>
              </a:lnSpc>
              <a:spcBef>
                <a:spcPct val="70000"/>
              </a:spcBef>
              <a:buFont typeface="Arial" pitchFamily="34" charset="0"/>
              <a:buChar char="•"/>
            </a:pPr>
            <a:r>
              <a:rPr kumimoji="1" lang="zh-CN" altLang="en-US" sz="2800" b="1" dirty="0">
                <a:solidFill>
                  <a:srgbClr val="0000FF"/>
                </a:solidFill>
                <a:ea typeface="宋体" pitchFamily="2" charset="-122"/>
              </a:rPr>
              <a:t>响应时间</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Response Time</a:t>
            </a:r>
            <a:r>
              <a:rPr kumimoji="1" lang="zh-CN" altLang="en-US" sz="2800" b="1" dirty="0">
                <a:solidFill>
                  <a:srgbClr val="2B166E"/>
                </a:solidFill>
                <a:ea typeface="宋体" pitchFamily="2" charset="-122"/>
              </a:rPr>
              <a:t>）：用户输入一个请求（如击键）到系统给出首次响应（如屏幕显示）的时间。</a:t>
            </a:r>
            <a:endParaRPr kumimoji="1" lang="en-US" altLang="zh-CN" sz="2800" b="1" dirty="0">
              <a:solidFill>
                <a:srgbClr val="2B166E"/>
              </a:solidFill>
              <a:ea typeface="宋体" pitchFamily="2" charset="-122"/>
            </a:endParaRPr>
          </a:p>
          <a:p>
            <a:pPr marL="938212" lvl="1" indent="-457200" algn="just">
              <a:spcBef>
                <a:spcPct val="70000"/>
              </a:spcBef>
              <a:buFont typeface="Wingdings" pitchFamily="2" charset="2"/>
              <a:buChar char="Ø"/>
            </a:pPr>
            <a:r>
              <a:rPr kumimoji="1" lang="zh-CN" altLang="en-US" sz="2400" b="1" dirty="0">
                <a:solidFill>
                  <a:srgbClr val="2B166E"/>
                </a:solidFill>
                <a:ea typeface="宋体" pitchFamily="2" charset="-122"/>
              </a:rPr>
              <a:t>响应时间越短越好，优先考虑交互式进程</a:t>
            </a:r>
            <a:endParaRPr kumimoji="1" lang="zh-CN" altLang="en-US" sz="2800" b="1" dirty="0">
              <a:solidFill>
                <a:srgbClr val="2B166E"/>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4740">
                                            <p:txEl>
                                              <p:pRg st="0" end="0"/>
                                            </p:txEl>
                                          </p:spTgt>
                                        </p:tgtEl>
                                        <p:attrNameLst>
                                          <p:attrName>style.visibility</p:attrName>
                                        </p:attrNameLst>
                                      </p:cBhvr>
                                      <p:to>
                                        <p:strVal val="visible"/>
                                      </p:to>
                                    </p:set>
                                    <p:animEffect transition="in" filter="dissolve">
                                      <p:cBhvr>
                                        <p:cTn id="7" dur="500"/>
                                        <p:tgtEl>
                                          <p:spTgt spid="2447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4740">
                                            <p:txEl>
                                              <p:pRg st="1" end="1"/>
                                            </p:txEl>
                                          </p:spTgt>
                                        </p:tgtEl>
                                        <p:attrNameLst>
                                          <p:attrName>style.visibility</p:attrName>
                                        </p:attrNameLst>
                                      </p:cBhvr>
                                      <p:to>
                                        <p:strVal val="visible"/>
                                      </p:to>
                                    </p:set>
                                    <p:animEffect transition="in" filter="dissolve">
                                      <p:cBhvr>
                                        <p:cTn id="12" dur="500"/>
                                        <p:tgtEl>
                                          <p:spTgt spid="244740">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44740">
                                            <p:txEl>
                                              <p:pRg st="2" end="2"/>
                                            </p:txEl>
                                          </p:spTgt>
                                        </p:tgtEl>
                                        <p:attrNameLst>
                                          <p:attrName>style.visibility</p:attrName>
                                        </p:attrNameLst>
                                      </p:cBhvr>
                                      <p:to>
                                        <p:strVal val="visible"/>
                                      </p:to>
                                    </p:set>
                                    <p:animEffect transition="in" filter="dissolve">
                                      <p:cBhvr>
                                        <p:cTn id="15" dur="500"/>
                                        <p:tgtEl>
                                          <p:spTgt spid="2447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FC431D56-3AEA-4195-A804-48C4B060D1D1}" type="slidenum">
              <a:rPr lang="en-US" altLang="ko-KR"/>
              <a:pPr>
                <a:defRPr/>
              </a:pPr>
              <a:t>145</a:t>
            </a:fld>
            <a:endParaRPr lang="en-US" altLang="ko-KR"/>
          </a:p>
        </p:txBody>
      </p:sp>
      <p:sp>
        <p:nvSpPr>
          <p:cNvPr id="145412" name="Text Box 3"/>
          <p:cNvSpPr txBox="1">
            <a:spLocks noChangeArrowheads="1"/>
          </p:cNvSpPr>
          <p:nvPr/>
        </p:nvSpPr>
        <p:spPr bwMode="auto">
          <a:xfrm>
            <a:off x="550863" y="1430338"/>
            <a:ext cx="8072437" cy="4616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61938" indent="-261938">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kumimoji="1" lang="zh-CN" altLang="en-US" sz="2800" b="1" dirty="0">
                <a:solidFill>
                  <a:srgbClr val="2B166E"/>
                </a:solidFill>
                <a:ea typeface="宋体" pitchFamily="2" charset="-122"/>
              </a:rPr>
              <a:t>系统关心的评价指标（</a:t>
            </a:r>
            <a:r>
              <a:rPr kumimoji="1" lang="zh-CN" altLang="en-US" sz="2800" b="1" dirty="0">
                <a:solidFill>
                  <a:srgbClr val="660000"/>
                </a:solidFill>
                <a:ea typeface="宋体" pitchFamily="2" charset="-122"/>
              </a:rPr>
              <a:t>考虑系统各部分的利用率</a:t>
            </a:r>
            <a:r>
              <a:rPr kumimoji="1" lang="zh-CN" altLang="en-US" sz="2800" b="1" dirty="0">
                <a:solidFill>
                  <a:srgbClr val="2B166E"/>
                </a:solidFill>
                <a:ea typeface="宋体" pitchFamily="2" charset="-122"/>
              </a:rPr>
              <a:t>）</a:t>
            </a:r>
          </a:p>
          <a:p>
            <a:pPr algn="just">
              <a:lnSpc>
                <a:spcPct val="130000"/>
              </a:lnSpc>
              <a:spcBef>
                <a:spcPct val="70000"/>
              </a:spcBef>
              <a:buFontTx/>
              <a:buChar char="•"/>
            </a:pPr>
            <a:r>
              <a:rPr kumimoji="1" lang="zh-CN" altLang="en-US" sz="2800" b="1" dirty="0">
                <a:solidFill>
                  <a:srgbClr val="0000FF"/>
                </a:solidFill>
                <a:latin typeface="SimHei" charset="-122"/>
                <a:ea typeface="SimHei" charset="-122"/>
                <a:cs typeface="SimHei" charset="-122"/>
              </a:rPr>
              <a:t>吞吐量</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Throughput</a:t>
            </a:r>
            <a:r>
              <a:rPr kumimoji="1" lang="zh-CN" altLang="en-US" sz="2800" b="1" dirty="0">
                <a:solidFill>
                  <a:srgbClr val="2B166E"/>
                </a:solidFill>
                <a:ea typeface="宋体" pitchFamily="2" charset="-122"/>
              </a:rPr>
              <a:t>）：单位时间内所完成的</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作业数，与作业本身特性和调度算法有关；</a:t>
            </a:r>
          </a:p>
          <a:p>
            <a:pPr algn="just">
              <a:lnSpc>
                <a:spcPct val="130000"/>
              </a:lnSpc>
              <a:spcBef>
                <a:spcPct val="50000"/>
              </a:spcBef>
              <a:buFontTx/>
              <a:buChar char="•"/>
            </a:pPr>
            <a:r>
              <a:rPr kumimoji="1" lang="en-US" altLang="zh-CN" sz="2800" b="1" dirty="0">
                <a:solidFill>
                  <a:srgbClr val="0000FF"/>
                </a:solidFill>
                <a:latin typeface="SimHei" charset="-122"/>
                <a:ea typeface="SimHei" charset="-122"/>
                <a:cs typeface="SimHei" charset="-122"/>
              </a:rPr>
              <a:t>CPU</a:t>
            </a:r>
            <a:r>
              <a:rPr kumimoji="1" lang="zh-CN" altLang="en-US" sz="2800" b="1" dirty="0">
                <a:solidFill>
                  <a:srgbClr val="0000FF"/>
                </a:solidFill>
                <a:latin typeface="SimHei" charset="-122"/>
                <a:ea typeface="SimHei" charset="-122"/>
                <a:cs typeface="SimHei" charset="-122"/>
              </a:rPr>
              <a:t>的利用率</a:t>
            </a:r>
            <a:r>
              <a:rPr kumimoji="1" lang="zh-CN" altLang="en-US" sz="2800" b="1" dirty="0">
                <a:solidFill>
                  <a:srgbClr val="2B166E"/>
                </a:solidFill>
                <a:ea typeface="宋体" pitchFamily="2" charset="-122"/>
              </a:rPr>
              <a:t>：大中型主机的</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较贵，所以要让它时刻不停地转着；</a:t>
            </a:r>
          </a:p>
          <a:p>
            <a:pPr algn="just">
              <a:lnSpc>
                <a:spcPct val="130000"/>
              </a:lnSpc>
              <a:spcBef>
                <a:spcPct val="50000"/>
              </a:spcBef>
              <a:buFontTx/>
              <a:buChar char="•"/>
            </a:pPr>
            <a:r>
              <a:rPr kumimoji="1" lang="zh-CN" altLang="en-US" sz="2800" b="1" dirty="0">
                <a:solidFill>
                  <a:srgbClr val="0000FF"/>
                </a:solidFill>
                <a:latin typeface="SimHei" charset="-122"/>
                <a:ea typeface="SimHei" charset="-122"/>
                <a:cs typeface="SimHei" charset="-122"/>
              </a:rPr>
              <a:t>各种设备的均衡利用</a:t>
            </a:r>
            <a:r>
              <a:rPr kumimoji="1" lang="zh-CN" altLang="en-US" sz="2800" b="1" dirty="0">
                <a:solidFill>
                  <a:srgbClr val="2B166E"/>
                </a:solidFill>
                <a:ea typeface="宋体" pitchFamily="2" charset="-122"/>
              </a:rPr>
              <a:t>：如</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繁忙的作业和</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繁忙的作业搭配。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2">
                                            <p:txEl>
                                              <p:pRg st="1" end="1"/>
                                            </p:txEl>
                                          </p:spTgt>
                                        </p:tgtEl>
                                        <p:attrNameLst>
                                          <p:attrName>style.visibility</p:attrName>
                                        </p:attrNameLst>
                                      </p:cBhvr>
                                      <p:to>
                                        <p:strVal val="visible"/>
                                      </p:to>
                                    </p:set>
                                    <p:anim calcmode="lin" valueType="num">
                                      <p:cBhvr additive="base">
                                        <p:cTn id="7" dur="500" fill="hold"/>
                                        <p:tgtEl>
                                          <p:spTgt spid="1454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412">
                                            <p:txEl>
                                              <p:pRg st="2" end="2"/>
                                            </p:txEl>
                                          </p:spTgt>
                                        </p:tgtEl>
                                        <p:attrNameLst>
                                          <p:attrName>style.visibility</p:attrName>
                                        </p:attrNameLst>
                                      </p:cBhvr>
                                      <p:to>
                                        <p:strVal val="visible"/>
                                      </p:to>
                                    </p:set>
                                    <p:anim calcmode="lin" valueType="num">
                                      <p:cBhvr additive="base">
                                        <p:cTn id="13" dur="500" fill="hold"/>
                                        <p:tgtEl>
                                          <p:spTgt spid="1454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12">
                                            <p:txEl>
                                              <p:pRg st="3" end="3"/>
                                            </p:txEl>
                                          </p:spTgt>
                                        </p:tgtEl>
                                        <p:attrNameLst>
                                          <p:attrName>style.visibility</p:attrName>
                                        </p:attrNameLst>
                                      </p:cBhvr>
                                      <p:to>
                                        <p:strVal val="visible"/>
                                      </p:to>
                                    </p:set>
                                    <p:anim calcmode="lin" valueType="num">
                                      <p:cBhvr additive="base">
                                        <p:cTn id="19" dur="500" fill="hold"/>
                                        <p:tgtEl>
                                          <p:spTgt spid="1454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73AD2269-D89C-482A-A4FC-8A238869523B}" type="slidenum">
              <a:rPr lang="en-US" altLang="ko-KR"/>
              <a:pPr>
                <a:defRPr/>
              </a:pPr>
              <a:t>146</a:t>
            </a:fld>
            <a:endParaRPr lang="en-US" altLang="ko-KR"/>
          </a:p>
        </p:txBody>
      </p:sp>
      <p:sp>
        <p:nvSpPr>
          <p:cNvPr id="146436" name="Text Box 2"/>
          <p:cNvSpPr txBox="1">
            <a:spLocks noChangeArrowheads="1"/>
          </p:cNvSpPr>
          <p:nvPr/>
        </p:nvSpPr>
        <p:spPr bwMode="auto">
          <a:xfrm>
            <a:off x="2708275" y="1460500"/>
            <a:ext cx="26987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ea typeface="黑体" pitchFamily="49" charset="-122"/>
              </a:rPr>
              <a:t> </a:t>
            </a:r>
            <a:r>
              <a:rPr kumimoji="1" lang="en-US" altLang="zh-CN" sz="3600">
                <a:ea typeface="黑体" pitchFamily="49" charset="-122"/>
              </a:rPr>
              <a:t>6. </a:t>
            </a:r>
            <a:r>
              <a:rPr kumimoji="1" lang="zh-CN" altLang="en-US" sz="3600">
                <a:ea typeface="黑体" pitchFamily="49" charset="-122"/>
              </a:rPr>
              <a:t>进程切换 </a:t>
            </a:r>
          </a:p>
        </p:txBody>
      </p:sp>
      <p:sp>
        <p:nvSpPr>
          <p:cNvPr id="241667" name="Text Box 3"/>
          <p:cNvSpPr txBox="1">
            <a:spLocks noChangeArrowheads="1"/>
          </p:cNvSpPr>
          <p:nvPr/>
        </p:nvSpPr>
        <p:spPr bwMode="auto">
          <a:xfrm>
            <a:off x="839788" y="2911475"/>
            <a:ext cx="7753350"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61938" indent="-261938">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zh-CN" altLang="en-US" sz="3600" b="1" dirty="0">
                <a:solidFill>
                  <a:srgbClr val="2B166E"/>
                </a:solidFill>
                <a:ea typeface="楷体_GB2312" pitchFamily="49" charset="-122"/>
              </a:rPr>
              <a:t>进程切换时需要做哪些事情？</a:t>
            </a:r>
          </a:p>
          <a:p>
            <a:pPr>
              <a:spcBef>
                <a:spcPct val="100000"/>
              </a:spcBef>
            </a:pPr>
            <a:r>
              <a:rPr kumimoji="1" lang="zh-CN" altLang="en-US" sz="3600" b="1" dirty="0">
                <a:solidFill>
                  <a:srgbClr val="FFFFFF"/>
                </a:solidFill>
                <a:ea typeface="楷体_GB2312" pitchFamily="49" charset="-122"/>
              </a:rPr>
              <a:t>				</a:t>
            </a:r>
            <a:r>
              <a:rPr kumimoji="1" lang="zh-CN" altLang="en-US" sz="4400" b="1" dirty="0">
                <a:solidFill>
                  <a:srgbClr val="0000FF"/>
                </a:solidFill>
                <a:ea typeface="楷体_GB2312" pitchFamily="49" charset="-122"/>
              </a:rPr>
              <a:t>讨论！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anim calcmode="lin" valueType="num">
                                      <p:cBhvr additive="base">
                                        <p:cTn id="7"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73AD2269-D89C-482A-A4FC-8A238869523B}" type="slidenum">
              <a:rPr lang="en-US" altLang="ko-KR"/>
              <a:pPr>
                <a:defRPr/>
              </a:pPr>
              <a:t>147</a:t>
            </a:fld>
            <a:endParaRPr lang="en-US" altLang="ko-KR"/>
          </a:p>
        </p:txBody>
      </p:sp>
      <p:sp>
        <p:nvSpPr>
          <p:cNvPr id="146436" name="Text Box 2"/>
          <p:cNvSpPr txBox="1">
            <a:spLocks noChangeArrowheads="1"/>
          </p:cNvSpPr>
          <p:nvPr/>
        </p:nvSpPr>
        <p:spPr bwMode="auto">
          <a:xfrm>
            <a:off x="2708275" y="1460500"/>
            <a:ext cx="26987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ea typeface="黑体" pitchFamily="49" charset="-122"/>
              </a:rPr>
              <a:t> </a:t>
            </a:r>
            <a:r>
              <a:rPr kumimoji="1" lang="en-US" altLang="zh-CN" sz="3600">
                <a:ea typeface="黑体" pitchFamily="49" charset="-122"/>
              </a:rPr>
              <a:t>6. </a:t>
            </a:r>
            <a:r>
              <a:rPr kumimoji="1" lang="zh-CN" altLang="en-US" sz="3600">
                <a:ea typeface="黑体" pitchFamily="49" charset="-122"/>
              </a:rPr>
              <a:t>进程切换 </a:t>
            </a:r>
          </a:p>
        </p:txBody>
      </p:sp>
      <p:sp>
        <p:nvSpPr>
          <p:cNvPr id="2" name="矩形 1"/>
          <p:cNvSpPr/>
          <p:nvPr/>
        </p:nvSpPr>
        <p:spPr>
          <a:xfrm>
            <a:off x="1050327" y="2439590"/>
            <a:ext cx="7352270" cy="3785652"/>
          </a:xfrm>
          <a:prstGeom prst="rect">
            <a:avLst/>
          </a:prstGeom>
        </p:spPr>
        <p:txBody>
          <a:bodyPr wrap="square">
            <a:spAutoFit/>
          </a:bodyPr>
          <a:lstStyle/>
          <a:p>
            <a:pPr>
              <a:lnSpc>
                <a:spcPct val="150000"/>
              </a:lnSpc>
              <a:defRPr/>
            </a:pPr>
            <a:r>
              <a:rPr lang="zh-CN" altLang="en-US" sz="2000" dirty="0">
                <a:latin typeface="Microsoft YaHei" charset="-122"/>
                <a:ea typeface="Microsoft YaHei" charset="-122"/>
                <a:cs typeface="Microsoft YaHei" charset="-122"/>
              </a:rPr>
              <a:t>●保存处理器</a:t>
            </a:r>
            <a:r>
              <a:rPr lang="en-US" altLang="zh-CN" sz="2000" dirty="0">
                <a:latin typeface="Microsoft YaHei" charset="-122"/>
                <a:ea typeface="Microsoft YaHei" charset="-122"/>
                <a:cs typeface="Microsoft YaHei" charset="-122"/>
              </a:rPr>
              <a:t>PC</a:t>
            </a:r>
            <a:r>
              <a:rPr lang="zh-CN" altLang="en-US" sz="2000" dirty="0">
                <a:latin typeface="Microsoft YaHei" charset="-122"/>
                <a:ea typeface="Microsoft YaHei" charset="-122"/>
                <a:cs typeface="Microsoft YaHei" charset="-122"/>
              </a:rPr>
              <a:t>寄存器的值到被中止进程的私有堆栈； </a:t>
            </a:r>
            <a:endParaRPr lang="en-US" altLang="zh-CN" sz="2000" dirty="0">
              <a:latin typeface="Microsoft YaHei" charset="-122"/>
              <a:ea typeface="Microsoft YaHei" charset="-122"/>
              <a:cs typeface="Microsoft YaHei" charset="-122"/>
            </a:endParaRPr>
          </a:p>
          <a:p>
            <a:pPr>
              <a:lnSpc>
                <a:spcPct val="150000"/>
              </a:lnSpc>
              <a:defRPr/>
            </a:pPr>
            <a:r>
              <a:rPr lang="zh-CN" altLang="en-US" sz="2000" dirty="0">
                <a:latin typeface="Microsoft YaHei" charset="-122"/>
                <a:ea typeface="Microsoft YaHei" charset="-122"/>
                <a:cs typeface="Microsoft YaHei" charset="-122"/>
              </a:rPr>
              <a:t>●保存处理器</a:t>
            </a:r>
            <a:r>
              <a:rPr lang="en-US" altLang="zh-CN" sz="2000" dirty="0">
                <a:latin typeface="Microsoft YaHei" charset="-122"/>
                <a:ea typeface="Microsoft YaHei" charset="-122"/>
                <a:cs typeface="Microsoft YaHei" charset="-122"/>
              </a:rPr>
              <a:t>PSW</a:t>
            </a:r>
            <a:r>
              <a:rPr lang="zh-CN" altLang="en-US" sz="2000" dirty="0">
                <a:latin typeface="Microsoft YaHei" charset="-122"/>
                <a:ea typeface="Microsoft YaHei" charset="-122"/>
                <a:cs typeface="Microsoft YaHei" charset="-122"/>
              </a:rPr>
              <a:t>寄存器的值到被中止进程的私有堆栈； </a:t>
            </a:r>
          </a:p>
          <a:p>
            <a:pPr>
              <a:lnSpc>
                <a:spcPct val="150000"/>
              </a:lnSpc>
              <a:defRPr/>
            </a:pPr>
            <a:r>
              <a:rPr lang="zh-CN" altLang="en-US" sz="2000" dirty="0">
                <a:latin typeface="Microsoft YaHei" charset="-122"/>
                <a:ea typeface="Microsoft YaHei" charset="-122"/>
                <a:cs typeface="Microsoft YaHei" charset="-122"/>
              </a:rPr>
              <a:t>●保存处理器其他寄存器的值到被中止进程的私有堆栈； </a:t>
            </a:r>
          </a:p>
          <a:p>
            <a:pPr>
              <a:lnSpc>
                <a:spcPct val="150000"/>
              </a:lnSpc>
              <a:defRPr/>
            </a:pPr>
            <a:r>
              <a:rPr lang="zh-CN" altLang="en-US" sz="2000" dirty="0">
                <a:latin typeface="Microsoft YaHei" charset="-122"/>
                <a:ea typeface="Microsoft YaHei" charset="-122"/>
                <a:cs typeface="Microsoft YaHei" charset="-122"/>
              </a:rPr>
              <a:t>●保存处理器</a:t>
            </a:r>
            <a:r>
              <a:rPr lang="en-US" altLang="zh-CN" sz="2000" dirty="0">
                <a:latin typeface="Microsoft YaHei" charset="-122"/>
                <a:ea typeface="Microsoft YaHei" charset="-122"/>
                <a:cs typeface="Microsoft YaHei" charset="-122"/>
              </a:rPr>
              <a:t>SP</a:t>
            </a:r>
            <a:r>
              <a:rPr lang="zh-CN" altLang="en-US" sz="2000" dirty="0">
                <a:latin typeface="Microsoft YaHei" charset="-122"/>
                <a:ea typeface="Microsoft YaHei" charset="-122"/>
                <a:cs typeface="Microsoft YaHei" charset="-122"/>
              </a:rPr>
              <a:t>寄存器的值到被中止进程的进程控制块；</a:t>
            </a:r>
          </a:p>
          <a:p>
            <a:pPr>
              <a:lnSpc>
                <a:spcPct val="150000"/>
              </a:lnSpc>
              <a:defRPr/>
            </a:pPr>
            <a:r>
              <a:rPr lang="zh-CN" altLang="en-US" sz="2000" dirty="0">
                <a:latin typeface="Microsoft YaHei" charset="-122"/>
                <a:ea typeface="Microsoft YaHei" charset="-122"/>
                <a:cs typeface="Microsoft YaHei" charset="-122"/>
              </a:rPr>
              <a:t>●自待运行进程的进程控制块取</a:t>
            </a:r>
            <a:r>
              <a:rPr lang="en-US" altLang="zh-CN" sz="2000" dirty="0">
                <a:latin typeface="Microsoft YaHei" charset="-122"/>
                <a:ea typeface="Microsoft YaHei" charset="-122"/>
                <a:cs typeface="Microsoft YaHei" charset="-122"/>
              </a:rPr>
              <a:t>SP</a:t>
            </a:r>
            <a:r>
              <a:rPr lang="zh-CN" altLang="en-US" sz="2000" dirty="0">
                <a:latin typeface="Microsoft YaHei" charset="-122"/>
                <a:ea typeface="Microsoft YaHei" charset="-122"/>
                <a:cs typeface="Microsoft YaHei" charset="-122"/>
              </a:rPr>
              <a:t>值并存入处理器的寄存器</a:t>
            </a:r>
            <a:r>
              <a:rPr lang="en-US" altLang="zh-CN" sz="2000" dirty="0">
                <a:latin typeface="Microsoft YaHei" charset="-122"/>
                <a:ea typeface="Microsoft YaHei" charset="-122"/>
                <a:cs typeface="Microsoft YaHei" charset="-122"/>
              </a:rPr>
              <a:t>SP</a:t>
            </a:r>
            <a:r>
              <a:rPr lang="zh-CN" altLang="en-US" sz="2000" dirty="0">
                <a:latin typeface="Microsoft YaHei" charset="-122"/>
                <a:ea typeface="Microsoft YaHei" charset="-122"/>
                <a:cs typeface="Microsoft YaHei" charset="-122"/>
              </a:rPr>
              <a:t>； </a:t>
            </a:r>
          </a:p>
          <a:p>
            <a:pPr>
              <a:lnSpc>
                <a:spcPct val="150000"/>
              </a:lnSpc>
              <a:defRPr/>
            </a:pPr>
            <a:r>
              <a:rPr lang="zh-CN" altLang="en-US" sz="2000" dirty="0">
                <a:latin typeface="Microsoft YaHei" charset="-122"/>
                <a:ea typeface="Microsoft YaHei" charset="-122"/>
                <a:cs typeface="Microsoft YaHei" charset="-122"/>
              </a:rPr>
              <a:t>●自待运行进程的私有堆栈恢复处理器各寄存器的值； </a:t>
            </a:r>
          </a:p>
          <a:p>
            <a:pPr>
              <a:lnSpc>
                <a:spcPct val="150000"/>
              </a:lnSpc>
              <a:defRPr/>
            </a:pPr>
            <a:r>
              <a:rPr lang="zh-CN" altLang="en-US" sz="2000" dirty="0">
                <a:latin typeface="Microsoft YaHei" charset="-122"/>
                <a:ea typeface="Microsoft YaHei" charset="-122"/>
                <a:cs typeface="Microsoft YaHei" charset="-122"/>
              </a:rPr>
              <a:t>●自待运行进程的私有堆栈中弹出</a:t>
            </a:r>
            <a:r>
              <a:rPr lang="en-US" altLang="zh-CN" sz="2000" dirty="0">
                <a:latin typeface="Microsoft YaHei" charset="-122"/>
                <a:ea typeface="Microsoft YaHei" charset="-122"/>
                <a:cs typeface="Microsoft YaHei" charset="-122"/>
              </a:rPr>
              <a:t>PSW</a:t>
            </a:r>
            <a:r>
              <a:rPr lang="zh-CN" altLang="en-US" sz="2000" dirty="0">
                <a:latin typeface="Microsoft YaHei" charset="-122"/>
                <a:ea typeface="Microsoft YaHei" charset="-122"/>
                <a:cs typeface="Microsoft YaHei" charset="-122"/>
              </a:rPr>
              <a:t>值并送入处理器的</a:t>
            </a:r>
            <a:r>
              <a:rPr lang="en-US" altLang="zh-CN" sz="2000" dirty="0">
                <a:latin typeface="Microsoft YaHei" charset="-122"/>
                <a:ea typeface="Microsoft YaHei" charset="-122"/>
                <a:cs typeface="Microsoft YaHei" charset="-122"/>
              </a:rPr>
              <a:t>PSW</a:t>
            </a:r>
            <a:r>
              <a:rPr lang="zh-CN" altLang="en-US" sz="2000" dirty="0">
                <a:latin typeface="Microsoft YaHei" charset="-122"/>
                <a:ea typeface="Microsoft YaHei" charset="-122"/>
                <a:cs typeface="Microsoft YaHei" charset="-122"/>
              </a:rPr>
              <a:t>； </a:t>
            </a:r>
          </a:p>
          <a:p>
            <a:pPr>
              <a:lnSpc>
                <a:spcPct val="150000"/>
              </a:lnSpc>
              <a:defRPr/>
            </a:pPr>
            <a:r>
              <a:rPr lang="zh-CN" altLang="en-US" sz="2000" dirty="0">
                <a:latin typeface="Microsoft YaHei" charset="-122"/>
                <a:ea typeface="Microsoft YaHei" charset="-122"/>
                <a:cs typeface="Microsoft YaHei" charset="-122"/>
              </a:rPr>
              <a:t>●自待运行进程的私有堆栈中弹出</a:t>
            </a:r>
            <a:r>
              <a:rPr lang="en-US" altLang="zh-CN" sz="2000" dirty="0">
                <a:latin typeface="Microsoft YaHei" charset="-122"/>
                <a:ea typeface="Microsoft YaHei" charset="-122"/>
                <a:cs typeface="Microsoft YaHei" charset="-122"/>
              </a:rPr>
              <a:t>PC</a:t>
            </a:r>
            <a:r>
              <a:rPr lang="zh-CN" altLang="en-US" sz="2000" dirty="0">
                <a:latin typeface="Microsoft YaHei" charset="-122"/>
                <a:ea typeface="Microsoft YaHei" charset="-122"/>
                <a:cs typeface="Microsoft YaHei" charset="-122"/>
              </a:rPr>
              <a:t>值并送入处理器的</a:t>
            </a:r>
            <a:r>
              <a:rPr lang="en-US" altLang="zh-CN" sz="2000" dirty="0">
                <a:latin typeface="Microsoft YaHei" charset="-122"/>
                <a:ea typeface="Microsoft YaHei" charset="-122"/>
                <a:cs typeface="Microsoft YaHei" charset="-122"/>
              </a:rPr>
              <a:t>PC</a:t>
            </a:r>
            <a:r>
              <a:rPr lang="zh-CN" altLang="en-US" sz="2000" dirty="0">
                <a:latin typeface="Microsoft YaHei" charset="-122"/>
                <a:ea typeface="Microsoft YaHei" charset="-122"/>
                <a:cs typeface="Microsoft YaHei" charset="-122"/>
              </a:rPr>
              <a:t>。 </a:t>
            </a:r>
          </a:p>
        </p:txBody>
      </p:sp>
    </p:spTree>
    <p:extLst>
      <p:ext uri="{BB962C8B-B14F-4D97-AF65-F5344CB8AC3E}">
        <p14:creationId xmlns:p14="http://schemas.microsoft.com/office/powerpoint/2010/main" val="2685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7BF4C5FE-17D3-4BAF-859D-9F652BDB20C2}" type="slidenum">
              <a:rPr lang="en-US" altLang="ko-KR"/>
              <a:pPr>
                <a:defRPr/>
              </a:pPr>
              <a:t>148</a:t>
            </a:fld>
            <a:endParaRPr lang="en-US" altLang="ko-KR"/>
          </a:p>
        </p:txBody>
      </p:sp>
      <p:sp>
        <p:nvSpPr>
          <p:cNvPr id="147460" name="Text Box 4"/>
          <p:cNvSpPr txBox="1">
            <a:spLocks noChangeArrowheads="1"/>
          </p:cNvSpPr>
          <p:nvPr/>
        </p:nvSpPr>
        <p:spPr bwMode="auto">
          <a:xfrm>
            <a:off x="1384300" y="1266825"/>
            <a:ext cx="6503988" cy="701675"/>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kumimoji="1" lang="zh-CN" altLang="en-US" sz="4000" b="1">
                <a:solidFill>
                  <a:srgbClr val="CC0000"/>
                </a:solidFill>
                <a:ea typeface="宋体" pitchFamily="2" charset="-122"/>
              </a:rPr>
              <a:t>批处理系统中的调度算法</a:t>
            </a:r>
          </a:p>
        </p:txBody>
      </p:sp>
      <p:sp>
        <p:nvSpPr>
          <p:cNvPr id="246790" name="Text Box 6"/>
          <p:cNvSpPr txBox="1">
            <a:spLocks noChangeArrowheads="1"/>
          </p:cNvSpPr>
          <p:nvPr/>
        </p:nvSpPr>
        <p:spPr bwMode="auto">
          <a:xfrm>
            <a:off x="561975" y="2408238"/>
            <a:ext cx="8001000" cy="319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63538" indent="-363538">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30000"/>
              </a:spcBef>
              <a:buFont typeface="Wingdings 2" pitchFamily="18" charset="2"/>
              <a:buChar char=""/>
            </a:pPr>
            <a:r>
              <a:rPr kumimoji="1" lang="zh-CN" altLang="en-US" sz="3200" b="1" dirty="0">
                <a:solidFill>
                  <a:srgbClr val="0000FF"/>
                </a:solidFill>
                <a:ea typeface="黑体" pitchFamily="49" charset="-122"/>
              </a:rPr>
              <a:t>先来先服务</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First Come First Served</a:t>
            </a:r>
            <a:r>
              <a:rPr kumimoji="1" lang="zh-CN" altLang="en-US" sz="3200" b="1" dirty="0">
                <a:solidFill>
                  <a:srgbClr val="2B166E"/>
                </a:solidFill>
                <a:ea typeface="宋体" pitchFamily="2" charset="-122"/>
              </a:rPr>
              <a:t>，</a:t>
            </a:r>
            <a:r>
              <a:rPr kumimoji="1" lang="en-US" altLang="zh-CN" sz="3200" b="1" dirty="0">
                <a:solidFill>
                  <a:srgbClr val="661414"/>
                </a:solidFill>
                <a:ea typeface="宋体" pitchFamily="2" charset="-122"/>
              </a:rPr>
              <a:t>FCFS</a:t>
            </a:r>
            <a:r>
              <a:rPr kumimoji="1" lang="en-US" altLang="zh-CN" sz="3200" b="1" dirty="0">
                <a:solidFill>
                  <a:srgbClr val="2B166E"/>
                </a:solidFill>
                <a:ea typeface="宋体" pitchFamily="2" charset="-122"/>
              </a:rPr>
              <a:t>; First In First Out</a:t>
            </a:r>
            <a:r>
              <a:rPr kumimoji="1" lang="zh-CN" altLang="en-US" sz="3200" b="1" dirty="0">
                <a:solidFill>
                  <a:srgbClr val="2B166E"/>
                </a:solidFill>
                <a:ea typeface="宋体" pitchFamily="2" charset="-122"/>
              </a:rPr>
              <a:t>，</a:t>
            </a:r>
            <a:r>
              <a:rPr kumimoji="1" lang="en-US" altLang="zh-CN" sz="3200" b="1" dirty="0">
                <a:solidFill>
                  <a:srgbClr val="661414"/>
                </a:solidFill>
                <a:ea typeface="宋体" pitchFamily="2" charset="-122"/>
              </a:rPr>
              <a:t>FIFO</a:t>
            </a:r>
            <a:r>
              <a:rPr kumimoji="1" lang="zh-CN" altLang="en-US" sz="3200" b="1" dirty="0">
                <a:solidFill>
                  <a:srgbClr val="2B166E"/>
                </a:solidFill>
                <a:ea typeface="宋体" pitchFamily="2" charset="-122"/>
              </a:rPr>
              <a:t>）：按照作业到达的先后次序进行调度；</a:t>
            </a:r>
          </a:p>
          <a:p>
            <a:pPr algn="just">
              <a:spcBef>
                <a:spcPct val="30000"/>
              </a:spcBef>
              <a:buFont typeface="Wingdings 2" pitchFamily="18" charset="2"/>
              <a:buChar char=""/>
            </a:pPr>
            <a:r>
              <a:rPr kumimoji="1" lang="zh-CN" altLang="en-US" sz="3200" b="1" dirty="0">
                <a:solidFill>
                  <a:srgbClr val="0000FF"/>
                </a:solidFill>
                <a:ea typeface="黑体" pitchFamily="49" charset="-122"/>
              </a:rPr>
              <a:t>短作业优先</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Shortest  Job  First, </a:t>
            </a:r>
            <a:r>
              <a:rPr kumimoji="1" lang="en-US" altLang="zh-CN" sz="3200" b="1" dirty="0">
                <a:solidFill>
                  <a:srgbClr val="661414"/>
                </a:solidFill>
                <a:ea typeface="宋体" pitchFamily="2" charset="-122"/>
              </a:rPr>
              <a:t>SJF</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作业在开始执行时预计执行时间，对预计执行时间短的作业优先分派处理器。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790">
                                            <p:txEl>
                                              <p:pRg st="0" end="0"/>
                                            </p:txEl>
                                          </p:spTgt>
                                        </p:tgtEl>
                                        <p:attrNameLst>
                                          <p:attrName>style.visibility</p:attrName>
                                        </p:attrNameLst>
                                      </p:cBhvr>
                                      <p:to>
                                        <p:strVal val="visible"/>
                                      </p:to>
                                    </p:set>
                                    <p:animEffect transition="in" filter="dissolve">
                                      <p:cBhvr>
                                        <p:cTn id="7" dur="500"/>
                                        <p:tgtEl>
                                          <p:spTgt spid="2467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6790">
                                            <p:txEl>
                                              <p:pRg st="1" end="1"/>
                                            </p:txEl>
                                          </p:spTgt>
                                        </p:tgtEl>
                                        <p:attrNameLst>
                                          <p:attrName>style.visibility</p:attrName>
                                        </p:attrNameLst>
                                      </p:cBhvr>
                                      <p:to>
                                        <p:strVal val="visible"/>
                                      </p:to>
                                    </p:set>
                                    <p:animEffect transition="in" filter="dissolve">
                                      <p:cBhvr>
                                        <p:cTn id="12" dur="500"/>
                                        <p:tgtEl>
                                          <p:spTgt spid="2467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0"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3B0AD4B6-52F5-41F6-8160-BB27D1209F10}" type="slidenum">
              <a:rPr lang="en-US" altLang="ko-KR"/>
              <a:pPr>
                <a:defRPr/>
              </a:pPr>
              <a:t>149</a:t>
            </a:fld>
            <a:endParaRPr lang="en-US" altLang="ko-KR"/>
          </a:p>
        </p:txBody>
      </p:sp>
      <p:sp>
        <p:nvSpPr>
          <p:cNvPr id="148484"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4.2</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时间片轮转法</a:t>
            </a:r>
          </a:p>
        </p:txBody>
      </p:sp>
      <p:sp>
        <p:nvSpPr>
          <p:cNvPr id="201733" name="Text Box 5"/>
          <p:cNvSpPr txBox="1">
            <a:spLocks noChangeArrowheads="1"/>
          </p:cNvSpPr>
          <p:nvPr/>
        </p:nvSpPr>
        <p:spPr bwMode="auto">
          <a:xfrm>
            <a:off x="393700" y="1482725"/>
            <a:ext cx="8401050" cy="474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63538" indent="-363538">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30000"/>
              </a:spcBef>
              <a:buFont typeface="Wingdings 2" pitchFamily="18" charset="2"/>
              <a:buChar char=""/>
            </a:pPr>
            <a:r>
              <a:rPr kumimoji="1" lang="zh-CN" altLang="en-US" sz="2800" b="1" dirty="0">
                <a:solidFill>
                  <a:srgbClr val="2B166E"/>
                </a:solidFill>
                <a:ea typeface="宋体" pitchFamily="2" charset="-122"/>
              </a:rPr>
              <a:t>在</a:t>
            </a:r>
            <a:r>
              <a:rPr kumimoji="1" lang="zh-CN" altLang="en-US" sz="2800" b="1" dirty="0">
                <a:solidFill>
                  <a:srgbClr val="2B166E"/>
                </a:solidFill>
                <a:ea typeface="黑体" pitchFamily="49" charset="-122"/>
              </a:rPr>
              <a:t>时间片轮转算法</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Round-Robin</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RR</a:t>
            </a:r>
            <a:r>
              <a:rPr kumimoji="1" lang="zh-CN" altLang="en-US" sz="2800" b="1" dirty="0">
                <a:solidFill>
                  <a:srgbClr val="2B166E"/>
                </a:solidFill>
                <a:ea typeface="宋体" pitchFamily="2" charset="-122"/>
              </a:rPr>
              <a:t>）中，将</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所有的就绪进程按照</a:t>
            </a:r>
            <a:r>
              <a:rPr kumimoji="1" lang="en-US" altLang="zh-CN" sz="2800" b="1" dirty="0">
                <a:solidFill>
                  <a:srgbClr val="2B166E"/>
                </a:solidFill>
                <a:ea typeface="宋体" pitchFamily="2" charset="-122"/>
              </a:rPr>
              <a:t>FCFS</a:t>
            </a:r>
            <a:r>
              <a:rPr kumimoji="1" lang="zh-CN" altLang="en-US" sz="2800" b="1" dirty="0">
                <a:solidFill>
                  <a:srgbClr val="2B166E"/>
                </a:solidFill>
                <a:ea typeface="宋体" pitchFamily="2" charset="-122"/>
              </a:rPr>
              <a:t>原则，排成一个队列；</a:t>
            </a:r>
          </a:p>
          <a:p>
            <a:pPr algn="just">
              <a:spcBef>
                <a:spcPct val="30000"/>
              </a:spcBef>
              <a:buFont typeface="Wingdings 2" pitchFamily="18" charset="2"/>
              <a:buChar char=""/>
            </a:pPr>
            <a:r>
              <a:rPr kumimoji="1" lang="zh-CN" altLang="en-US" sz="2800" b="1" dirty="0">
                <a:solidFill>
                  <a:srgbClr val="2B166E"/>
                </a:solidFill>
                <a:ea typeface="宋体" pitchFamily="2" charset="-122"/>
              </a:rPr>
              <a:t>每次调度时将处理器分派给队首进程，让其执行</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一小段</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时间（时间片）；</a:t>
            </a:r>
          </a:p>
          <a:p>
            <a:pPr algn="just">
              <a:spcBef>
                <a:spcPct val="30000"/>
              </a:spcBef>
              <a:buFont typeface="Wingdings 2" pitchFamily="18" charset="2"/>
              <a:buChar char=""/>
            </a:pPr>
            <a:r>
              <a:rPr kumimoji="1" lang="zh-CN" altLang="en-US" sz="2800" b="1" dirty="0">
                <a:solidFill>
                  <a:srgbClr val="2B166E"/>
                </a:solidFill>
                <a:ea typeface="宋体" pitchFamily="2" charset="-122"/>
              </a:rPr>
              <a:t>在一个时间片结束时，如果进程还没有执行完的</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话，</a:t>
            </a:r>
            <a:r>
              <a:rPr kumimoji="1" lang="zh-CN" altLang="en-US" sz="2800" b="1" dirty="0">
                <a:solidFill>
                  <a:srgbClr val="0000FF"/>
                </a:solidFill>
                <a:ea typeface="楷体_GB2312" pitchFamily="49" charset="-122"/>
              </a:rPr>
              <a:t>在时钟中断中</a:t>
            </a:r>
            <a:r>
              <a:rPr kumimoji="1" lang="zh-CN" altLang="en-US" sz="2800" b="1" dirty="0">
                <a:solidFill>
                  <a:srgbClr val="2B166E"/>
                </a:solidFill>
                <a:ea typeface="宋体" pitchFamily="2" charset="-122"/>
              </a:rPr>
              <a:t>，进程调度程序将暂停当前进程的执行，并将其送到就绪队列的末尾，然后执行当前的队首进程；</a:t>
            </a:r>
          </a:p>
          <a:p>
            <a:pPr algn="just">
              <a:spcBef>
                <a:spcPct val="30000"/>
              </a:spcBef>
              <a:buFont typeface="Wingdings 2" pitchFamily="18" charset="2"/>
              <a:buChar char=""/>
            </a:pPr>
            <a:r>
              <a:rPr kumimoji="1" lang="zh-CN" altLang="en-US" sz="2800" b="1" dirty="0">
                <a:solidFill>
                  <a:srgbClr val="2B166E"/>
                </a:solidFill>
                <a:ea typeface="宋体" pitchFamily="2" charset="-122"/>
              </a:rPr>
              <a:t>如果一个进程在它的时间片用完之前就已结束或</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被阻塞，那么立即让出</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1733">
                                            <p:txEl>
                                              <p:pRg st="0" end="0"/>
                                            </p:txEl>
                                          </p:spTgt>
                                        </p:tgtEl>
                                        <p:attrNameLst>
                                          <p:attrName>style.visibility</p:attrName>
                                        </p:attrNameLst>
                                      </p:cBhvr>
                                      <p:to>
                                        <p:strVal val="visible"/>
                                      </p:to>
                                    </p:set>
                                    <p:animEffect transition="in" filter="dissolve">
                                      <p:cBhvr>
                                        <p:cTn id="7" dur="500"/>
                                        <p:tgtEl>
                                          <p:spTgt spid="2017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1733">
                                            <p:txEl>
                                              <p:pRg st="1" end="1"/>
                                            </p:txEl>
                                          </p:spTgt>
                                        </p:tgtEl>
                                        <p:attrNameLst>
                                          <p:attrName>style.visibility</p:attrName>
                                        </p:attrNameLst>
                                      </p:cBhvr>
                                      <p:to>
                                        <p:strVal val="visible"/>
                                      </p:to>
                                    </p:set>
                                    <p:animEffect transition="in" filter="dissolve">
                                      <p:cBhvr>
                                        <p:cTn id="12" dur="500"/>
                                        <p:tgtEl>
                                          <p:spTgt spid="2017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1733">
                                            <p:txEl>
                                              <p:pRg st="2" end="2"/>
                                            </p:txEl>
                                          </p:spTgt>
                                        </p:tgtEl>
                                        <p:attrNameLst>
                                          <p:attrName>style.visibility</p:attrName>
                                        </p:attrNameLst>
                                      </p:cBhvr>
                                      <p:to>
                                        <p:strVal val="visible"/>
                                      </p:to>
                                    </p:set>
                                    <p:animEffect transition="in" filter="dissolve">
                                      <p:cBhvr>
                                        <p:cTn id="17" dur="500"/>
                                        <p:tgtEl>
                                          <p:spTgt spid="2017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1733">
                                            <p:txEl>
                                              <p:pRg st="3" end="3"/>
                                            </p:txEl>
                                          </p:spTgt>
                                        </p:tgtEl>
                                        <p:attrNameLst>
                                          <p:attrName>style.visibility</p:attrName>
                                        </p:attrNameLst>
                                      </p:cBhvr>
                                      <p:to>
                                        <p:strVal val="visible"/>
                                      </p:to>
                                    </p:set>
                                    <p:animEffect transition="in" filter="dissolve">
                                      <p:cBhvr>
                                        <p:cTn id="22" dur="500"/>
                                        <p:tgtEl>
                                          <p:spTgt spid="2017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AE9B528C-D1E4-49B5-A2E5-2C9D44A32E3D}" type="slidenum">
              <a:rPr lang="en-US" altLang="ko-KR"/>
              <a:pPr>
                <a:defRPr/>
              </a:pPr>
              <a:t>15</a:t>
            </a:fld>
            <a:endParaRPr lang="en-US" altLang="ko-KR"/>
          </a:p>
        </p:txBody>
      </p:sp>
      <p:sp>
        <p:nvSpPr>
          <p:cNvPr id="133122" name="Rectangle 2" descr="Rectangle: Click to edit Master text styles&#10;Second level&#10;Third level&#10;Fourth level&#10;Fifth level"/>
          <p:cNvSpPr>
            <a:spLocks noGrp="1" noChangeArrowheads="1"/>
          </p:cNvSpPr>
          <p:nvPr>
            <p:ph type="body" idx="1"/>
          </p:nvPr>
        </p:nvSpPr>
        <p:spPr>
          <a:xfrm>
            <a:off x="609600" y="1676400"/>
            <a:ext cx="8001000" cy="4419600"/>
          </a:xfrm>
          <a:noFill/>
        </p:spPr>
        <p:txBody>
          <a:bodyPr/>
          <a:lstStyle/>
          <a:p>
            <a:pPr marL="450850" indent="-450850" eaLnBrk="1" hangingPunct="1">
              <a:lnSpc>
                <a:spcPct val="90000"/>
              </a:lnSpc>
              <a:buClr>
                <a:srgbClr val="2B166E"/>
              </a:buClr>
              <a:buFont typeface="Wingdings 2" pitchFamily="18" charset="2"/>
              <a:buChar char="ö"/>
            </a:pPr>
            <a:r>
              <a:rPr lang="zh-CN" altLang="en-US" sz="3600">
                <a:solidFill>
                  <a:srgbClr val="2B166E"/>
                </a:solidFill>
                <a:ea typeface="宋体" pitchFamily="2" charset="-122"/>
              </a:rPr>
              <a:t>局部变量</a:t>
            </a:r>
          </a:p>
          <a:p>
            <a:pPr marL="1074738" lvl="1" indent="-444500" eaLnBrk="1" hangingPunct="1">
              <a:lnSpc>
                <a:spcPct val="90000"/>
              </a:lnSpc>
              <a:spcBef>
                <a:spcPct val="50000"/>
              </a:spcBef>
              <a:buClr>
                <a:srgbClr val="2B166E"/>
              </a:buClr>
              <a:buSzTx/>
              <a:buFont typeface="Times New Roman" pitchFamily="18" charset="0"/>
              <a:buChar char="☺"/>
            </a:pPr>
            <a:r>
              <a:rPr lang="zh-CN" altLang="en-US" sz="3200" b="1">
                <a:solidFill>
                  <a:srgbClr val="2B166E"/>
                </a:solidFill>
                <a:latin typeface="楷体_GB2312" pitchFamily="49" charset="-122"/>
                <a:ea typeface="楷体_GB2312" pitchFamily="49" charset="-122"/>
              </a:rPr>
              <a:t>局部变量只在本函数范围内有效；</a:t>
            </a:r>
          </a:p>
          <a:p>
            <a:pPr marL="1074738" lvl="1" indent="-444500" eaLnBrk="1" hangingPunct="1">
              <a:lnSpc>
                <a:spcPct val="90000"/>
              </a:lnSpc>
              <a:spcBef>
                <a:spcPct val="30000"/>
              </a:spcBef>
              <a:buClr>
                <a:srgbClr val="2B166E"/>
              </a:buClr>
              <a:buSzTx/>
              <a:buFont typeface="Times New Roman" pitchFamily="18" charset="0"/>
              <a:buChar char="☺"/>
            </a:pPr>
            <a:r>
              <a:rPr lang="zh-CN" altLang="en-US" sz="3200" b="1">
                <a:solidFill>
                  <a:srgbClr val="2B166E"/>
                </a:solidFill>
                <a:latin typeface="楷体_GB2312" pitchFamily="49" charset="-122"/>
                <a:ea typeface="楷体_GB2312" pitchFamily="49" charset="-122"/>
              </a:rPr>
              <a:t>形参也是局部变量，也只能在本函数中使用；</a:t>
            </a:r>
          </a:p>
          <a:p>
            <a:pPr marL="1074738" lvl="1" indent="-444500" eaLnBrk="1" hangingPunct="1">
              <a:lnSpc>
                <a:spcPct val="90000"/>
              </a:lnSpc>
              <a:spcBef>
                <a:spcPct val="30000"/>
              </a:spcBef>
              <a:buClr>
                <a:srgbClr val="2B166E"/>
              </a:buClr>
              <a:buSzTx/>
              <a:buFont typeface="Times New Roman" pitchFamily="18" charset="0"/>
              <a:buChar char="☺"/>
            </a:pPr>
            <a:r>
              <a:rPr lang="zh-CN" altLang="en-US" sz="3200" b="1">
                <a:solidFill>
                  <a:srgbClr val="2B166E"/>
                </a:solidFill>
                <a:latin typeface="楷体_GB2312" pitchFamily="49" charset="-122"/>
                <a:ea typeface="楷体_GB2312" pitchFamily="49" charset="-122"/>
              </a:rPr>
              <a:t>局部变量的生存期：当函数被</a:t>
            </a:r>
            <a:r>
              <a:rPr lang="zh-CN" altLang="en-US" sz="3200" b="1">
                <a:solidFill>
                  <a:srgbClr val="0000FF"/>
                </a:solidFill>
                <a:latin typeface="楷体_GB2312" pitchFamily="49" charset="-122"/>
                <a:ea typeface="楷体_GB2312" pitchFamily="49" charset="-122"/>
              </a:rPr>
              <a:t>调用</a:t>
            </a:r>
            <a:r>
              <a:rPr lang="zh-CN" altLang="en-US" sz="3200" b="1">
                <a:solidFill>
                  <a:srgbClr val="2B166E"/>
                </a:solidFill>
                <a:latin typeface="楷体_GB2312" pitchFamily="49" charset="-122"/>
                <a:ea typeface="楷体_GB2312" pitchFamily="49" charset="-122"/>
              </a:rPr>
              <a:t>时，其局部变量才被创建，并分配相应内存空间；当函数调用结束后，局部变量即消亡，其空间被释放。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33122">
                                            <p:txEl>
                                              <p:pRg st="0" end="0"/>
                                            </p:txEl>
                                          </p:spTgt>
                                        </p:tgtEl>
                                        <p:attrNameLst>
                                          <p:attrName>style.visibility</p:attrName>
                                        </p:attrNameLst>
                                      </p:cBhvr>
                                      <p:to>
                                        <p:strVal val="visible"/>
                                      </p:to>
                                    </p:set>
                                    <p:animEffect transition="in" filter="box(in)">
                                      <p:cBhvr>
                                        <p:cTn id="7" dur="500"/>
                                        <p:tgtEl>
                                          <p:spTgt spid="133122">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331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F19F867C-BAFC-43BB-BBFF-283554CA85D2}" type="slidenum">
              <a:rPr lang="en-US" altLang="ko-KR"/>
              <a:pPr>
                <a:defRPr/>
              </a:pPr>
              <a:t>150</a:t>
            </a:fld>
            <a:endParaRPr lang="en-US" altLang="ko-KR"/>
          </a:p>
        </p:txBody>
      </p:sp>
      <p:pic>
        <p:nvPicPr>
          <p:cNvPr id="149508"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041400"/>
            <a:ext cx="8651875" cy="308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9509" name="Text Box 5"/>
          <p:cNvSpPr txBox="1">
            <a:spLocks noChangeArrowheads="1"/>
          </p:cNvSpPr>
          <p:nvPr/>
        </p:nvSpPr>
        <p:spPr bwMode="auto">
          <a:xfrm>
            <a:off x="390525" y="4779963"/>
            <a:ext cx="8488363" cy="137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r>
              <a:rPr kumimoji="1" lang="zh-CN" altLang="en-US" sz="2800" b="1" dirty="0">
                <a:solidFill>
                  <a:srgbClr val="2B166E"/>
                </a:solidFill>
                <a:ea typeface="宋体" pitchFamily="2" charset="-122"/>
              </a:rPr>
              <a:t>开始时，进程</a:t>
            </a:r>
            <a:r>
              <a:rPr kumimoji="1" lang="en-US" altLang="zh-CN" sz="2800" b="1" dirty="0">
                <a:solidFill>
                  <a:srgbClr val="2B166E"/>
                </a:solidFill>
                <a:ea typeface="宋体" pitchFamily="2" charset="-122"/>
              </a:rPr>
              <a:t>B</a:t>
            </a:r>
            <a:r>
              <a:rPr kumimoji="1" lang="zh-CN" altLang="en-US" sz="2800" b="1" dirty="0">
                <a:solidFill>
                  <a:srgbClr val="2B166E"/>
                </a:solidFill>
                <a:ea typeface="宋体" pitchFamily="2" charset="-122"/>
              </a:rPr>
              <a:t>位于队列之首，因此被调度执行。当</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它的时间片用完后，就把它送到就绪队列的末尾。</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同时，进程</a:t>
            </a:r>
            <a:r>
              <a:rPr kumimoji="1" lang="en-US" altLang="zh-CN" sz="2800" b="1" dirty="0">
                <a:solidFill>
                  <a:srgbClr val="2B166E"/>
                </a:solidFill>
                <a:ea typeface="宋体" pitchFamily="2" charset="-122"/>
              </a:rPr>
              <a:t>F</a:t>
            </a:r>
            <a:r>
              <a:rPr kumimoji="1" lang="zh-CN" altLang="en-US" sz="2800" b="1" dirty="0">
                <a:solidFill>
                  <a:srgbClr val="2B166E"/>
                </a:solidFill>
                <a:ea typeface="宋体" pitchFamily="2" charset="-122"/>
              </a:rPr>
              <a:t>成为队首进程，被调度运行。</a:t>
            </a:r>
          </a:p>
        </p:txBody>
      </p:sp>
      <p:sp>
        <p:nvSpPr>
          <p:cNvPr id="149510" name="Rectangle 6"/>
          <p:cNvSpPr>
            <a:spLocks noChangeArrowheads="1"/>
          </p:cNvSpPr>
          <p:nvPr/>
        </p:nvSpPr>
        <p:spPr bwMode="auto">
          <a:xfrm>
            <a:off x="1463675" y="4206875"/>
            <a:ext cx="66055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kumimoji="1" lang="zh-CN" altLang="en-US" sz="1600" b="1">
                <a:solidFill>
                  <a:srgbClr val="2B166E"/>
                </a:solidFill>
                <a:ea typeface="宋体" pitchFamily="2" charset="-122"/>
              </a:rPr>
              <a:t>（本图摘自</a:t>
            </a:r>
            <a:r>
              <a:rPr kumimoji="1" lang="en-US" altLang="zh-CN" sz="1600" b="1">
                <a:solidFill>
                  <a:srgbClr val="2B166E"/>
                </a:solidFill>
                <a:ea typeface="宋体" pitchFamily="2" charset="-122"/>
              </a:rPr>
              <a:t>Andrew S. Tanenbaum</a:t>
            </a:r>
            <a:r>
              <a:rPr kumimoji="1" lang="zh-CN" altLang="en-US" sz="1600" b="1">
                <a:solidFill>
                  <a:srgbClr val="2B166E"/>
                </a:solidFill>
                <a:ea typeface="宋体" pitchFamily="2" charset="-122"/>
              </a:rPr>
              <a:t>： “</a:t>
            </a:r>
            <a:r>
              <a:rPr kumimoji="1" lang="en-US" altLang="zh-CN" sz="1600" b="1">
                <a:solidFill>
                  <a:srgbClr val="2B166E"/>
                </a:solidFill>
                <a:ea typeface="宋体" pitchFamily="2" charset="-122"/>
              </a:rPr>
              <a:t>Modern Operating Systems” </a:t>
            </a:r>
            <a:r>
              <a:rPr kumimoji="1" lang="zh-CN" altLang="en-US" sz="1600" b="1">
                <a:solidFill>
                  <a:srgbClr val="2B166E"/>
                </a:solidFill>
                <a:ea typeface="宋体" pitchFamily="2" charset="-122"/>
              </a:rPr>
              <a:t>）</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314CFEC4-1FA3-4727-9CAA-6D58D45DD110}" type="slidenum">
              <a:rPr lang="en-US" altLang="ko-KR"/>
              <a:pPr>
                <a:defRPr/>
              </a:pPr>
              <a:t>151</a:t>
            </a:fld>
            <a:endParaRPr lang="en-US" altLang="ko-KR"/>
          </a:p>
        </p:txBody>
      </p:sp>
      <p:grpSp>
        <p:nvGrpSpPr>
          <p:cNvPr id="2" name="Group 4"/>
          <p:cNvGrpSpPr>
            <a:grpSpLocks/>
          </p:cNvGrpSpPr>
          <p:nvPr/>
        </p:nvGrpSpPr>
        <p:grpSpPr bwMode="auto">
          <a:xfrm>
            <a:off x="947738" y="758188"/>
            <a:ext cx="7404100" cy="5837237"/>
            <a:chOff x="597" y="267"/>
            <a:chExt cx="4664" cy="3677"/>
          </a:xfrm>
        </p:grpSpPr>
        <p:pic>
          <p:nvPicPr>
            <p:cNvPr id="150533" name="Picture 5" descr="03"/>
            <p:cNvPicPr>
              <a:picLocks noChangeAspect="1" noChangeArrowheads="1"/>
            </p:cNvPicPr>
            <p:nvPr/>
          </p:nvPicPr>
          <p:blipFill rotWithShape="1">
            <a:blip r:embed="rId2">
              <a:extLst>
                <a:ext uri="{28A0092B-C50C-407E-A947-70E740481C1C}">
                  <a14:useLocalDpi xmlns:a14="http://schemas.microsoft.com/office/drawing/2010/main" val="0"/>
                </a:ext>
              </a:extLst>
            </a:blip>
            <a:srcRect b="5173"/>
            <a:stretch/>
          </p:blipFill>
          <p:spPr bwMode="auto">
            <a:xfrm>
              <a:off x="597" y="267"/>
              <a:ext cx="4664" cy="3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0534" name="Text Box 6"/>
            <p:cNvSpPr txBox="1">
              <a:spLocks noChangeArrowheads="1"/>
            </p:cNvSpPr>
            <p:nvPr/>
          </p:nvSpPr>
          <p:spPr bwMode="auto">
            <a:xfrm>
              <a:off x="1779" y="3617"/>
              <a:ext cx="2147"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Round  robin,  too….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C830E8B6-5FF9-4646-ABAB-3117FF199A8E}" type="slidenum">
              <a:rPr lang="en-US" altLang="ko-KR"/>
              <a:pPr>
                <a:defRPr/>
              </a:pPr>
              <a:t>152</a:t>
            </a:fld>
            <a:endParaRPr lang="en-US" altLang="ko-KR"/>
          </a:p>
        </p:txBody>
      </p:sp>
      <p:sp>
        <p:nvSpPr>
          <p:cNvPr id="204804" name="Text Box 4"/>
          <p:cNvSpPr txBox="1">
            <a:spLocks noChangeArrowheads="1"/>
          </p:cNvSpPr>
          <p:nvPr/>
        </p:nvSpPr>
        <p:spPr bwMode="auto">
          <a:xfrm>
            <a:off x="504825" y="2339975"/>
            <a:ext cx="8172450" cy="3893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901700" indent="-44450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30000"/>
              </a:spcBef>
              <a:buFont typeface="Wingdings 2" pitchFamily="18" charset="2"/>
              <a:buChar char=""/>
            </a:pPr>
            <a:r>
              <a:rPr kumimoji="1" lang="zh-CN" altLang="en-US" sz="2600" b="1" dirty="0">
                <a:solidFill>
                  <a:srgbClr val="2B166E"/>
                </a:solidFill>
                <a:ea typeface="宋体" pitchFamily="2" charset="-122"/>
              </a:rPr>
              <a:t>  优点：</a:t>
            </a:r>
          </a:p>
          <a:p>
            <a:pPr lvl="1" algn="just">
              <a:lnSpc>
                <a:spcPct val="150000"/>
              </a:lnSpc>
              <a:spcBef>
                <a:spcPct val="50000"/>
              </a:spcBef>
              <a:buFont typeface="Wingdings 3" pitchFamily="18" charset="2"/>
              <a:buChar char="e"/>
            </a:pPr>
            <a:r>
              <a:rPr kumimoji="1" lang="zh-CN" altLang="en-US" sz="2600" b="1" dirty="0">
                <a:solidFill>
                  <a:srgbClr val="0000FF"/>
                </a:solidFill>
                <a:latin typeface="SimHei" charset="-122"/>
                <a:ea typeface="SimHei" charset="-122"/>
                <a:cs typeface="SimHei" charset="-122"/>
              </a:rPr>
              <a:t>公平性</a:t>
            </a:r>
            <a:r>
              <a:rPr kumimoji="1" lang="zh-CN" altLang="en-US" sz="2600" b="1" dirty="0">
                <a:solidFill>
                  <a:srgbClr val="2B166E"/>
                </a:solidFill>
                <a:ea typeface="宋体" pitchFamily="2" charset="-122"/>
              </a:rPr>
              <a:t>：各个就绪进程平均分配</a:t>
            </a:r>
            <a:r>
              <a:rPr kumimoji="1" lang="en-US" altLang="zh-CN" sz="2600" b="1" dirty="0">
                <a:solidFill>
                  <a:srgbClr val="2B166E"/>
                </a:solidFill>
                <a:ea typeface="宋体" pitchFamily="2" charset="-122"/>
              </a:rPr>
              <a:t>CPU</a:t>
            </a:r>
            <a:r>
              <a:rPr kumimoji="1" lang="zh-CN" altLang="en-US" sz="2600" b="1" dirty="0">
                <a:solidFill>
                  <a:srgbClr val="2B166E"/>
                </a:solidFill>
                <a:ea typeface="宋体" pitchFamily="2" charset="-122"/>
              </a:rPr>
              <a:t>的使用时间。假设有</a:t>
            </a:r>
            <a:r>
              <a:rPr kumimoji="1" lang="en-US" altLang="zh-CN" sz="2600" b="1" dirty="0">
                <a:solidFill>
                  <a:srgbClr val="2B166E"/>
                </a:solidFill>
                <a:ea typeface="宋体" pitchFamily="2" charset="-122"/>
              </a:rPr>
              <a:t>n</a:t>
            </a:r>
            <a:r>
              <a:rPr kumimoji="1" lang="zh-CN" altLang="en-US" sz="2600" b="1" dirty="0">
                <a:solidFill>
                  <a:srgbClr val="2B166E"/>
                </a:solidFill>
                <a:ea typeface="宋体" pitchFamily="2" charset="-122"/>
              </a:rPr>
              <a:t>个就绪进程，那么每个进程将得到</a:t>
            </a:r>
            <a:r>
              <a:rPr kumimoji="1" lang="en-US" altLang="zh-CN" sz="2600" b="1" dirty="0">
                <a:solidFill>
                  <a:srgbClr val="2B166E"/>
                </a:solidFill>
                <a:ea typeface="宋体" pitchFamily="2" charset="-122"/>
              </a:rPr>
              <a:t>1/n</a:t>
            </a:r>
            <a:r>
              <a:rPr kumimoji="1" lang="zh-CN" altLang="en-US" sz="2600" b="1" dirty="0">
                <a:solidFill>
                  <a:srgbClr val="2B166E"/>
                </a:solidFill>
                <a:ea typeface="宋体" pitchFamily="2" charset="-122"/>
              </a:rPr>
              <a:t>的</a:t>
            </a:r>
            <a:r>
              <a:rPr kumimoji="1" lang="en-US" altLang="zh-CN" sz="2600" b="1" dirty="0">
                <a:solidFill>
                  <a:srgbClr val="2B166E"/>
                </a:solidFill>
                <a:ea typeface="宋体" pitchFamily="2" charset="-122"/>
              </a:rPr>
              <a:t>CPU</a:t>
            </a:r>
            <a:r>
              <a:rPr kumimoji="1" lang="zh-CN" altLang="en-US" sz="2600" b="1" dirty="0">
                <a:solidFill>
                  <a:srgbClr val="2B166E"/>
                </a:solidFill>
                <a:ea typeface="宋体" pitchFamily="2" charset="-122"/>
              </a:rPr>
              <a:t>时间；</a:t>
            </a:r>
          </a:p>
          <a:p>
            <a:pPr lvl="1" algn="just">
              <a:lnSpc>
                <a:spcPct val="150000"/>
              </a:lnSpc>
              <a:spcBef>
                <a:spcPct val="50000"/>
              </a:spcBef>
              <a:buFont typeface="Wingdings 3" pitchFamily="18" charset="2"/>
              <a:buChar char="e"/>
            </a:pPr>
            <a:r>
              <a:rPr kumimoji="1" lang="zh-CN" altLang="en-US" sz="2600" b="1" dirty="0">
                <a:solidFill>
                  <a:srgbClr val="0000FF"/>
                </a:solidFill>
                <a:latin typeface="SimHei" charset="-122"/>
                <a:ea typeface="SimHei" charset="-122"/>
                <a:cs typeface="SimHei" charset="-122"/>
              </a:rPr>
              <a:t>活动性</a:t>
            </a:r>
            <a:r>
              <a:rPr kumimoji="1" lang="zh-CN" altLang="en-US" sz="2600" b="1" dirty="0">
                <a:solidFill>
                  <a:srgbClr val="2B166E"/>
                </a:solidFill>
                <a:ea typeface="宋体" pitchFamily="2" charset="-122"/>
              </a:rPr>
              <a:t>：若时间片大小为</a:t>
            </a:r>
            <a:r>
              <a:rPr kumimoji="1" lang="en-US" altLang="zh-CN" sz="2600" b="1" dirty="0">
                <a:solidFill>
                  <a:srgbClr val="2B166E"/>
                </a:solidFill>
                <a:ea typeface="宋体" pitchFamily="2" charset="-122"/>
              </a:rPr>
              <a:t>q</a:t>
            </a:r>
            <a:r>
              <a:rPr kumimoji="1" lang="zh-CN" altLang="en-US" sz="2600" b="1" dirty="0">
                <a:solidFill>
                  <a:srgbClr val="2B166E"/>
                </a:solidFill>
                <a:ea typeface="宋体" pitchFamily="2" charset="-122"/>
              </a:rPr>
              <a:t>，每个进程最多等待</a:t>
            </a:r>
            <a:br>
              <a:rPr kumimoji="1" lang="zh-CN" altLang="en-US" sz="2600" b="1" dirty="0">
                <a:solidFill>
                  <a:srgbClr val="2B166E"/>
                </a:solidFill>
                <a:ea typeface="宋体" pitchFamily="2" charset="-122"/>
              </a:rPr>
            </a:br>
            <a:r>
              <a:rPr kumimoji="1" lang="en-US" altLang="zh-CN" sz="2600" b="1" dirty="0">
                <a:solidFill>
                  <a:srgbClr val="2B166E"/>
                </a:solidFill>
                <a:ea typeface="宋体" pitchFamily="2" charset="-122"/>
              </a:rPr>
              <a:t>(n-1)q</a:t>
            </a:r>
            <a:r>
              <a:rPr kumimoji="1" lang="zh-CN" altLang="en-US" sz="2600" b="1" dirty="0">
                <a:solidFill>
                  <a:srgbClr val="2B166E"/>
                </a:solidFill>
                <a:ea typeface="宋体" pitchFamily="2" charset="-122"/>
              </a:rPr>
              <a:t>时间就能够再次得到</a:t>
            </a:r>
            <a:r>
              <a:rPr kumimoji="1" lang="en-US" altLang="zh-CN" sz="2600" b="1" dirty="0">
                <a:solidFill>
                  <a:srgbClr val="2B166E"/>
                </a:solidFill>
                <a:ea typeface="宋体" pitchFamily="2" charset="-122"/>
              </a:rPr>
              <a:t>CPU</a:t>
            </a:r>
            <a:r>
              <a:rPr kumimoji="1" lang="zh-CN" altLang="en-US" sz="2600" b="1" dirty="0">
                <a:solidFill>
                  <a:srgbClr val="2B166E"/>
                </a:solidFill>
                <a:ea typeface="宋体" pitchFamily="2" charset="-122"/>
              </a:rPr>
              <a:t>去运行。 </a:t>
            </a:r>
          </a:p>
        </p:txBody>
      </p:sp>
      <p:sp>
        <p:nvSpPr>
          <p:cNvPr id="151557" name="Text Box 5"/>
          <p:cNvSpPr txBox="1">
            <a:spLocks noChangeArrowheads="1"/>
          </p:cNvSpPr>
          <p:nvPr/>
        </p:nvSpPr>
        <p:spPr bwMode="auto">
          <a:xfrm>
            <a:off x="2565400" y="1373188"/>
            <a:ext cx="3856038"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2B166E"/>
                </a:solidFill>
                <a:ea typeface="宋体" pitchFamily="2" charset="-122"/>
              </a:rPr>
              <a:t>时间片轮转法的特点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4804">
                                            <p:txEl>
                                              <p:pRg st="0" end="0"/>
                                            </p:txEl>
                                          </p:spTgt>
                                        </p:tgtEl>
                                        <p:attrNameLst>
                                          <p:attrName>style.visibility</p:attrName>
                                        </p:attrNameLst>
                                      </p:cBhvr>
                                      <p:to>
                                        <p:strVal val="visible"/>
                                      </p:to>
                                    </p:set>
                                    <p:animEffect transition="in" filter="dissolve">
                                      <p:cBhvr>
                                        <p:cTn id="7" dur="500"/>
                                        <p:tgtEl>
                                          <p:spTgt spid="204804">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4804">
                                            <p:txEl>
                                              <p:pRg st="1" end="1"/>
                                            </p:txEl>
                                          </p:spTgt>
                                        </p:tgtEl>
                                        <p:attrNameLst>
                                          <p:attrName>style.visibility</p:attrName>
                                        </p:attrNameLst>
                                      </p:cBhvr>
                                      <p:to>
                                        <p:strVal val="visible"/>
                                      </p:to>
                                    </p:set>
                                    <p:animEffect transition="in" filter="dissolve">
                                      <p:cBhvr>
                                        <p:cTn id="11" dur="500"/>
                                        <p:tgtEl>
                                          <p:spTgt spid="204804">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4804">
                                            <p:txEl>
                                              <p:pRg st="2" end="2"/>
                                            </p:txEl>
                                          </p:spTgt>
                                        </p:tgtEl>
                                        <p:attrNameLst>
                                          <p:attrName>style.visibility</p:attrName>
                                        </p:attrNameLst>
                                      </p:cBhvr>
                                      <p:to>
                                        <p:strVal val="visible"/>
                                      </p:to>
                                    </p:set>
                                    <p:animEffect transition="in" filter="dissolve">
                                      <p:cBhvr>
                                        <p:cTn id="16" dur="500"/>
                                        <p:tgtEl>
                                          <p:spTgt spid="2048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build="p" bldLvl="2"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96D62AD9-BD2A-4CDF-AFD9-122726EC2E3E}" type="slidenum">
              <a:rPr lang="en-US" altLang="ko-KR"/>
              <a:pPr>
                <a:defRPr/>
              </a:pPr>
              <a:t>153</a:t>
            </a:fld>
            <a:endParaRPr lang="en-US" altLang="ko-KR"/>
          </a:p>
        </p:txBody>
      </p:sp>
      <p:sp>
        <p:nvSpPr>
          <p:cNvPr id="211970" name="Text Box 2"/>
          <p:cNvSpPr txBox="1">
            <a:spLocks noChangeArrowheads="1"/>
          </p:cNvSpPr>
          <p:nvPr/>
        </p:nvSpPr>
        <p:spPr bwMode="auto">
          <a:xfrm>
            <a:off x="504825" y="1785290"/>
            <a:ext cx="8172450" cy="4093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901700" indent="-44450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30000"/>
              </a:spcBef>
              <a:buFont typeface="Wingdings 2" pitchFamily="18" charset="2"/>
              <a:buChar char=""/>
            </a:pPr>
            <a:r>
              <a:rPr kumimoji="1" lang="zh-CN" altLang="en-US" sz="2600" b="1" dirty="0">
                <a:solidFill>
                  <a:srgbClr val="2B166E"/>
                </a:solidFill>
                <a:ea typeface="宋体" pitchFamily="2" charset="-122"/>
              </a:rPr>
              <a:t>  缺点：</a:t>
            </a:r>
            <a:r>
              <a:rPr kumimoji="1" lang="en-US" altLang="zh-CN" sz="2600" b="1" dirty="0">
                <a:solidFill>
                  <a:srgbClr val="FF0000"/>
                </a:solidFill>
                <a:ea typeface="宋体" pitchFamily="2" charset="-122"/>
              </a:rPr>
              <a:t>q</a:t>
            </a:r>
            <a:r>
              <a:rPr kumimoji="1" lang="zh-CN" altLang="en-US" sz="2600" b="1" dirty="0">
                <a:solidFill>
                  <a:srgbClr val="FF0000"/>
                </a:solidFill>
                <a:ea typeface="宋体" pitchFamily="2" charset="-122"/>
              </a:rPr>
              <a:t>的大小难以确定</a:t>
            </a:r>
          </a:p>
          <a:p>
            <a:pPr lvl="1" algn="just">
              <a:lnSpc>
                <a:spcPct val="150000"/>
              </a:lnSpc>
              <a:spcBef>
                <a:spcPct val="50000"/>
              </a:spcBef>
              <a:buFont typeface="Wingdings 3" pitchFamily="18" charset="2"/>
              <a:buChar char="e"/>
            </a:pPr>
            <a:r>
              <a:rPr kumimoji="1" lang="en-US" altLang="zh-CN" sz="2600" b="1" dirty="0">
                <a:solidFill>
                  <a:srgbClr val="2B166E"/>
                </a:solidFill>
                <a:ea typeface="宋体" pitchFamily="2" charset="-122"/>
              </a:rPr>
              <a:t>q</a:t>
            </a:r>
            <a:r>
              <a:rPr kumimoji="1" lang="zh-CN" altLang="en-US" sz="2600" b="1" dirty="0">
                <a:solidFill>
                  <a:srgbClr val="2B166E"/>
                </a:solidFill>
                <a:ea typeface="宋体" pitchFamily="2" charset="-122"/>
              </a:rPr>
              <a:t>太大：退化为</a:t>
            </a:r>
            <a:r>
              <a:rPr kumimoji="1" lang="en-US" altLang="zh-CN" sz="2600" b="1" dirty="0">
                <a:solidFill>
                  <a:srgbClr val="2B166E"/>
                </a:solidFill>
                <a:ea typeface="宋体" pitchFamily="2" charset="-122"/>
              </a:rPr>
              <a:t>FCFS</a:t>
            </a:r>
            <a:r>
              <a:rPr kumimoji="1" lang="zh-CN" altLang="en-US" sz="2600" b="1" dirty="0">
                <a:solidFill>
                  <a:srgbClr val="2B166E"/>
                </a:solidFill>
                <a:ea typeface="宋体" pitchFamily="2" charset="-122"/>
              </a:rPr>
              <a:t>算法，进程在一个时间片内执行完或被阻塞，响应时间长。如</a:t>
            </a:r>
            <a:r>
              <a:rPr kumimoji="1" lang="en-US" altLang="zh-CN" sz="2600" b="1" dirty="0">
                <a:solidFill>
                  <a:srgbClr val="0000FF"/>
                </a:solidFill>
                <a:ea typeface="宋体" pitchFamily="2" charset="-122"/>
              </a:rPr>
              <a:t>q=100ms</a:t>
            </a:r>
            <a:r>
              <a:rPr kumimoji="1" lang="zh-CN" altLang="en-US" sz="2600" b="1" dirty="0">
                <a:solidFill>
                  <a:srgbClr val="2B166E"/>
                </a:solidFill>
                <a:ea typeface="宋体" pitchFamily="2" charset="-122"/>
              </a:rPr>
              <a:t>；</a:t>
            </a:r>
          </a:p>
          <a:p>
            <a:pPr lvl="1" algn="just">
              <a:lnSpc>
                <a:spcPct val="150000"/>
              </a:lnSpc>
              <a:spcBef>
                <a:spcPct val="50000"/>
              </a:spcBef>
              <a:buFont typeface="Wingdings 3" pitchFamily="18" charset="2"/>
              <a:buChar char="e"/>
            </a:pPr>
            <a:r>
              <a:rPr kumimoji="1" lang="en-US" altLang="zh-CN" sz="2600" b="1" dirty="0">
                <a:solidFill>
                  <a:srgbClr val="2B166E"/>
                </a:solidFill>
                <a:ea typeface="宋体" pitchFamily="2" charset="-122"/>
              </a:rPr>
              <a:t>q</a:t>
            </a:r>
            <a:r>
              <a:rPr kumimoji="1" lang="zh-CN" altLang="en-US" sz="2600" b="1" dirty="0">
                <a:solidFill>
                  <a:srgbClr val="2B166E"/>
                </a:solidFill>
                <a:ea typeface="宋体" pitchFamily="2" charset="-122"/>
              </a:rPr>
              <a:t>太小：每个进程需要更多时间片才能处理完，进程切换次数增加</a:t>
            </a:r>
            <a:r>
              <a:rPr kumimoji="1" lang="en-US" altLang="zh-CN" sz="2600" b="1" dirty="0">
                <a:solidFill>
                  <a:srgbClr val="2B166E"/>
                </a:solidFill>
                <a:ea typeface="宋体" pitchFamily="2" charset="-122"/>
              </a:rPr>
              <a:t>(</a:t>
            </a:r>
            <a:r>
              <a:rPr kumimoji="1" lang="en-US" altLang="zh-CN" sz="2600" b="1" dirty="0">
                <a:solidFill>
                  <a:srgbClr val="0000FF"/>
                </a:solidFill>
                <a:ea typeface="宋体" pitchFamily="2" charset="-122"/>
              </a:rPr>
              <a:t>q=1ms</a:t>
            </a:r>
            <a:r>
              <a:rPr kumimoji="1" lang="en-US" altLang="zh-CN" sz="2600" b="1" dirty="0">
                <a:solidFill>
                  <a:srgbClr val="2B166E"/>
                </a:solidFill>
                <a:ea typeface="宋体" pitchFamily="2" charset="-122"/>
              </a:rPr>
              <a:t>)</a:t>
            </a:r>
            <a:r>
              <a:rPr kumimoji="1" lang="zh-CN" altLang="en-US" sz="2600" b="1" dirty="0">
                <a:solidFill>
                  <a:srgbClr val="2B166E"/>
                </a:solidFill>
                <a:ea typeface="宋体" pitchFamily="2" charset="-122"/>
              </a:rPr>
              <a:t>，</a:t>
            </a:r>
            <a:r>
              <a:rPr kumimoji="1" lang="zh-CN" altLang="en-US" sz="2600" b="1" dirty="0">
                <a:solidFill>
                  <a:srgbClr val="661414"/>
                </a:solidFill>
                <a:ea typeface="宋体" pitchFamily="2" charset="-122"/>
              </a:rPr>
              <a:t>增大系统开销</a:t>
            </a:r>
            <a:r>
              <a:rPr kumimoji="1" lang="zh-CN" altLang="en-US" sz="2600" b="1" dirty="0">
                <a:solidFill>
                  <a:srgbClr val="2B166E"/>
                </a:solidFill>
                <a:ea typeface="宋体" pitchFamily="2" charset="-122"/>
              </a:rPr>
              <a:t>；</a:t>
            </a:r>
            <a:endParaRPr kumimoji="1" lang="en-US" altLang="zh-CN" sz="2600" b="1" dirty="0">
              <a:solidFill>
                <a:srgbClr val="2B166E"/>
              </a:solidFill>
              <a:ea typeface="宋体" pitchFamily="2" charset="-122"/>
            </a:endParaRPr>
          </a:p>
          <a:p>
            <a:pPr lvl="1" algn="just">
              <a:lnSpc>
                <a:spcPct val="150000"/>
              </a:lnSpc>
              <a:spcBef>
                <a:spcPct val="50000"/>
              </a:spcBef>
              <a:buFont typeface="Wingdings 3" pitchFamily="18" charset="2"/>
              <a:buChar char="e"/>
            </a:pPr>
            <a:r>
              <a:rPr kumimoji="1" lang="zh-CN" altLang="en-US" sz="2600" b="1" dirty="0">
                <a:solidFill>
                  <a:srgbClr val="2B166E"/>
                </a:solidFill>
                <a:ea typeface="宋体" pitchFamily="2" charset="-122"/>
              </a:rPr>
              <a:t>一般在</a:t>
            </a:r>
            <a:r>
              <a:rPr kumimoji="1" lang="en-US" altLang="zh-CN" sz="2600" b="1" dirty="0">
                <a:solidFill>
                  <a:srgbClr val="0000FF"/>
                </a:solidFill>
                <a:ea typeface="宋体" pitchFamily="2" charset="-122"/>
              </a:rPr>
              <a:t>20-50ms</a:t>
            </a:r>
            <a:endParaRPr kumimoji="1" lang="zh-CN" altLang="en-US" sz="2600" b="1" dirty="0">
              <a:solidFill>
                <a:srgbClr val="0000FF"/>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dissolve">
                                      <p:cBhvr>
                                        <p:cTn id="7" dur="500"/>
                                        <p:tgtEl>
                                          <p:spTgt spid="211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1970">
                                            <p:txEl>
                                              <p:pRg st="1" end="1"/>
                                            </p:txEl>
                                          </p:spTgt>
                                        </p:tgtEl>
                                        <p:attrNameLst>
                                          <p:attrName>style.visibility</p:attrName>
                                        </p:attrNameLst>
                                      </p:cBhvr>
                                      <p:to>
                                        <p:strVal val="visible"/>
                                      </p:to>
                                    </p:set>
                                    <p:animEffect transition="in" filter="dissolve">
                                      <p:cBhvr>
                                        <p:cTn id="12" dur="500"/>
                                        <p:tgtEl>
                                          <p:spTgt spid="211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1970">
                                            <p:txEl>
                                              <p:pRg st="2" end="2"/>
                                            </p:txEl>
                                          </p:spTgt>
                                        </p:tgtEl>
                                        <p:attrNameLst>
                                          <p:attrName>style.visibility</p:attrName>
                                        </p:attrNameLst>
                                      </p:cBhvr>
                                      <p:to>
                                        <p:strVal val="visible"/>
                                      </p:to>
                                    </p:set>
                                    <p:animEffect transition="in" filter="dissolve">
                                      <p:cBhvr>
                                        <p:cTn id="17" dur="500"/>
                                        <p:tgtEl>
                                          <p:spTgt spid="211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1970">
                                            <p:txEl>
                                              <p:pRg st="3" end="3"/>
                                            </p:txEl>
                                          </p:spTgt>
                                        </p:tgtEl>
                                        <p:attrNameLst>
                                          <p:attrName>style.visibility</p:attrName>
                                        </p:attrNameLst>
                                      </p:cBhvr>
                                      <p:to>
                                        <p:strVal val="visible"/>
                                      </p:to>
                                    </p:set>
                                    <p:animEffect transition="in" filter="dissolve">
                                      <p:cBhvr>
                                        <p:cTn id="22" dur="500"/>
                                        <p:tgtEl>
                                          <p:spTgt spid="2119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uild="p" bldLvl="2"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   进程管理</a:t>
            </a:r>
          </a:p>
        </p:txBody>
      </p:sp>
      <p:sp>
        <p:nvSpPr>
          <p:cNvPr id="7" name="页脚占位符 4"/>
          <p:cNvSpPr>
            <a:spLocks noGrp="1"/>
          </p:cNvSpPr>
          <p:nvPr>
            <p:ph type="ftr" sz="quarter" idx="11"/>
          </p:nvPr>
        </p:nvSpPr>
        <p:spPr/>
        <p:txBody>
          <a:bodyPr/>
          <a:lstStyle/>
          <a:p>
            <a:pPr>
              <a:defRPr/>
            </a:pPr>
            <a:fld id="{25B2D22C-87D8-4516-8EE4-096DC9F14C4C}" type="slidenum">
              <a:rPr lang="en-US" altLang="ko-KR"/>
              <a:pPr>
                <a:defRPr/>
              </a:pPr>
              <a:t>154</a:t>
            </a:fld>
            <a:endParaRPr lang="en-US" altLang="ko-KR"/>
          </a:p>
        </p:txBody>
      </p:sp>
      <p:sp>
        <p:nvSpPr>
          <p:cNvPr id="153604"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4.3</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优先级算法</a:t>
            </a:r>
          </a:p>
        </p:txBody>
      </p:sp>
      <p:sp>
        <p:nvSpPr>
          <p:cNvPr id="153605" name="Text Box 4"/>
          <p:cNvSpPr txBox="1">
            <a:spLocks noChangeArrowheads="1"/>
          </p:cNvSpPr>
          <p:nvPr/>
        </p:nvSpPr>
        <p:spPr bwMode="auto">
          <a:xfrm>
            <a:off x="547688" y="1239819"/>
            <a:ext cx="8251825" cy="2160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4500" indent="-4445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lnSpc>
                <a:spcPct val="150000"/>
              </a:lnSpc>
              <a:spcBef>
                <a:spcPct val="30000"/>
              </a:spcBef>
              <a:buClr>
                <a:srgbClr val="2B166E"/>
              </a:buClr>
              <a:buFont typeface="Wingdings" pitchFamily="2" charset="2"/>
              <a:buChar char="ü"/>
            </a:pPr>
            <a:r>
              <a:rPr kumimoji="1" lang="zh-CN" altLang="en-US" sz="2800" b="1" dirty="0">
                <a:solidFill>
                  <a:srgbClr val="2B166E"/>
                </a:solidFill>
                <a:ea typeface="宋体" pitchFamily="2" charset="-122"/>
              </a:rPr>
              <a:t>轮转法有一个缺省的前提，即</a:t>
            </a:r>
            <a:r>
              <a:rPr kumimoji="1" lang="zh-CN" altLang="en-US" sz="2800" b="1" dirty="0">
                <a:solidFill>
                  <a:srgbClr val="661414"/>
                </a:solidFill>
                <a:latin typeface="Microsoft YaHei" charset="-122"/>
                <a:ea typeface="Microsoft YaHei" charset="-122"/>
                <a:cs typeface="Microsoft YaHei" charset="-122"/>
              </a:rPr>
              <a:t>各进程同等重要</a:t>
            </a:r>
            <a:r>
              <a:rPr kumimoji="1" lang="zh-CN" altLang="en-US" sz="2800" b="1" dirty="0">
                <a:solidFill>
                  <a:srgbClr val="2B166E"/>
                </a:solidFill>
                <a:ea typeface="宋体" pitchFamily="2" charset="-122"/>
              </a:rPr>
              <a:t>；</a:t>
            </a:r>
          </a:p>
          <a:p>
            <a:pPr algn="just">
              <a:lnSpc>
                <a:spcPct val="150000"/>
              </a:lnSpc>
              <a:spcBef>
                <a:spcPct val="30000"/>
              </a:spcBef>
              <a:buClr>
                <a:srgbClr val="2B166E"/>
              </a:buClr>
              <a:buFont typeface="Wingdings" pitchFamily="2" charset="2"/>
              <a:buChar char="ü"/>
            </a:pPr>
            <a:r>
              <a:rPr kumimoji="1" lang="zh-CN" altLang="en-US" sz="2800" b="1" dirty="0">
                <a:solidFill>
                  <a:srgbClr val="2B166E"/>
                </a:solidFill>
                <a:ea typeface="宋体" pitchFamily="2" charset="-122"/>
              </a:rPr>
              <a:t>“</a:t>
            </a:r>
            <a:r>
              <a:rPr kumimoji="1" lang="zh-CN" altLang="en-US" sz="2800" b="1" dirty="0">
                <a:solidFill>
                  <a:srgbClr val="661414"/>
                </a:solidFill>
                <a:latin typeface="Microsoft YaHei" charset="-122"/>
                <a:ea typeface="Microsoft YaHei" charset="-122"/>
                <a:cs typeface="Microsoft YaHei" charset="-122"/>
              </a:rPr>
              <a:t>人人生而平等</a:t>
            </a:r>
            <a:r>
              <a:rPr kumimoji="1" lang="zh-CN" altLang="en-US" sz="2800" b="1" dirty="0">
                <a:solidFill>
                  <a:srgbClr val="2B166E"/>
                </a:solidFill>
                <a:ea typeface="宋体" pitchFamily="2" charset="-122"/>
              </a:rPr>
              <a:t>”？ 恐怕不太现实！同样，并不是每个进程都同等重要，怎么办？</a:t>
            </a:r>
            <a:r>
              <a:rPr kumimoji="1" lang="zh-CN" altLang="en-US" sz="2800" b="1" dirty="0">
                <a:solidFill>
                  <a:srgbClr val="FF0000"/>
                </a:solidFill>
                <a:latin typeface="Microsoft YaHei" charset="-122"/>
                <a:ea typeface="Microsoft YaHei" charset="-122"/>
                <a:cs typeface="Microsoft YaHei" charset="-122"/>
              </a:rPr>
              <a:t>分等级！</a:t>
            </a:r>
          </a:p>
        </p:txBody>
      </p:sp>
      <p:sp>
        <p:nvSpPr>
          <p:cNvPr id="205829" name="Rectangle 5"/>
          <p:cNvSpPr>
            <a:spLocks noChangeArrowheads="1"/>
          </p:cNvSpPr>
          <p:nvPr/>
        </p:nvSpPr>
        <p:spPr bwMode="auto">
          <a:xfrm>
            <a:off x="1654175" y="3603625"/>
            <a:ext cx="3135795"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p>
            <a:r>
              <a:rPr kumimoji="1" lang="en-US" altLang="zh-CN" sz="3200" b="1" dirty="0">
                <a:solidFill>
                  <a:srgbClr val="0000FF"/>
                </a:solidFill>
                <a:ea typeface="宋体" pitchFamily="2" charset="-122"/>
              </a:rPr>
              <a:t>QQ</a:t>
            </a:r>
            <a:r>
              <a:rPr kumimoji="1" lang="zh-CN" altLang="en-US" sz="3200" b="1" dirty="0">
                <a:solidFill>
                  <a:srgbClr val="0000FF"/>
                </a:solidFill>
                <a:ea typeface="宋体" pitchFamily="2" charset="-122"/>
              </a:rPr>
              <a:t>  </a:t>
            </a:r>
            <a:r>
              <a:rPr kumimoji="1" lang="en-US" altLang="zh-CN" sz="3200" b="1" dirty="0">
                <a:solidFill>
                  <a:srgbClr val="0000FF"/>
                </a:solidFill>
                <a:ea typeface="宋体" pitchFamily="2" charset="-122"/>
              </a:rPr>
              <a:t>vs.</a:t>
            </a:r>
            <a:r>
              <a:rPr kumimoji="1" lang="zh-CN" altLang="en-US" sz="3200" b="1" dirty="0">
                <a:solidFill>
                  <a:srgbClr val="0000FF"/>
                </a:solidFill>
                <a:ea typeface="宋体" pitchFamily="2" charset="-122"/>
              </a:rPr>
              <a:t>  </a:t>
            </a:r>
            <a:r>
              <a:rPr kumimoji="1" lang="en-US" altLang="zh-CN" sz="3200" b="1" dirty="0">
                <a:solidFill>
                  <a:srgbClr val="0000FF"/>
                </a:solidFill>
                <a:ea typeface="宋体" pitchFamily="2" charset="-122"/>
              </a:rPr>
              <a:t>Outlook</a:t>
            </a:r>
          </a:p>
        </p:txBody>
      </p:sp>
      <p:sp>
        <p:nvSpPr>
          <p:cNvPr id="205830" name="Rectangle 6"/>
          <p:cNvSpPr>
            <a:spLocks noChangeArrowheads="1"/>
          </p:cNvSpPr>
          <p:nvPr/>
        </p:nvSpPr>
        <p:spPr bwMode="auto">
          <a:xfrm>
            <a:off x="1714500" y="4586288"/>
            <a:ext cx="414087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p>
            <a:r>
              <a:rPr kumimoji="1" lang="en-US" altLang="zh-CN" sz="3200" b="1" dirty="0">
                <a:solidFill>
                  <a:srgbClr val="0000FF"/>
                </a:solidFill>
                <a:ea typeface="宋体" pitchFamily="2" charset="-122"/>
              </a:rPr>
              <a:t>I/O</a:t>
            </a:r>
            <a:r>
              <a:rPr kumimoji="1" lang="zh-CN" altLang="en-US" sz="3200" b="1" dirty="0">
                <a:solidFill>
                  <a:srgbClr val="0000FF"/>
                </a:solidFill>
                <a:ea typeface="宋体" pitchFamily="2" charset="-122"/>
              </a:rPr>
              <a:t>繁忙  </a:t>
            </a:r>
            <a:r>
              <a:rPr kumimoji="1" lang="en-US" altLang="zh-CN" sz="3200" b="1" dirty="0">
                <a:solidFill>
                  <a:srgbClr val="0000FF"/>
                </a:solidFill>
                <a:ea typeface="宋体" pitchFamily="2" charset="-122"/>
              </a:rPr>
              <a:t>vs.</a:t>
            </a:r>
            <a:r>
              <a:rPr kumimoji="1" lang="zh-CN" altLang="en-US" sz="3200" b="1" dirty="0">
                <a:solidFill>
                  <a:srgbClr val="0000FF"/>
                </a:solidFill>
                <a:ea typeface="宋体" pitchFamily="2" charset="-122"/>
              </a:rPr>
              <a:t>  </a:t>
            </a:r>
            <a:r>
              <a:rPr kumimoji="1" lang="en-US" altLang="zh-CN" sz="3200" b="1" dirty="0">
                <a:solidFill>
                  <a:srgbClr val="0000FF"/>
                </a:solidFill>
                <a:ea typeface="宋体" pitchFamily="2" charset="-122"/>
              </a:rPr>
              <a:t>CPU</a:t>
            </a:r>
            <a:r>
              <a:rPr kumimoji="1" lang="zh-CN" altLang="en-US" sz="3200" b="1" dirty="0">
                <a:solidFill>
                  <a:srgbClr val="0000FF"/>
                </a:solidFill>
                <a:ea typeface="宋体" pitchFamily="2" charset="-122"/>
              </a:rPr>
              <a:t>繁忙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 calcmode="lin" valueType="num">
                                      <p:cBhvr additive="base">
                                        <p:cTn id="7" dur="500" fill="hold"/>
                                        <p:tgtEl>
                                          <p:spTgt spid="205829"/>
                                        </p:tgtEl>
                                        <p:attrNameLst>
                                          <p:attrName>ppt_x</p:attrName>
                                        </p:attrNameLst>
                                      </p:cBhvr>
                                      <p:tavLst>
                                        <p:tav tm="0">
                                          <p:val>
                                            <p:strVal val="#ppt_x"/>
                                          </p:val>
                                        </p:tav>
                                        <p:tav tm="100000">
                                          <p:val>
                                            <p:strVal val="#ppt_x"/>
                                          </p:val>
                                        </p:tav>
                                      </p:tavLst>
                                    </p:anim>
                                    <p:anim calcmode="lin" valueType="num">
                                      <p:cBhvr additive="base">
                                        <p:cTn id="8" dur="500" fill="hold"/>
                                        <p:tgtEl>
                                          <p:spTgt spid="2058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830"/>
                                        </p:tgtEl>
                                        <p:attrNameLst>
                                          <p:attrName>style.visibility</p:attrName>
                                        </p:attrNameLst>
                                      </p:cBhvr>
                                      <p:to>
                                        <p:strVal val="visible"/>
                                      </p:to>
                                    </p:set>
                                    <p:anim calcmode="lin" valueType="num">
                                      <p:cBhvr additive="base">
                                        <p:cTn id="13" dur="500" fill="hold"/>
                                        <p:tgtEl>
                                          <p:spTgt spid="205830"/>
                                        </p:tgtEl>
                                        <p:attrNameLst>
                                          <p:attrName>ppt_x</p:attrName>
                                        </p:attrNameLst>
                                      </p:cBhvr>
                                      <p:tavLst>
                                        <p:tav tm="0">
                                          <p:val>
                                            <p:strVal val="#ppt_x"/>
                                          </p:val>
                                        </p:tav>
                                        <p:tav tm="100000">
                                          <p:val>
                                            <p:strVal val="#ppt_x"/>
                                          </p:val>
                                        </p:tav>
                                      </p:tavLst>
                                    </p:anim>
                                    <p:anim calcmode="lin" valueType="num">
                                      <p:cBhvr additive="base">
                                        <p:cTn id="14" dur="500" fill="hold"/>
                                        <p:tgtEl>
                                          <p:spTgt spid="205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p:bldP spid="205830"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3C5FE6BD-519F-4822-9271-B42BF7B2FE65}" type="slidenum">
              <a:rPr lang="en-US" altLang="ko-KR"/>
              <a:pPr>
                <a:defRPr/>
              </a:pPr>
              <a:t>155</a:t>
            </a:fld>
            <a:endParaRPr lang="en-US" altLang="ko-KR"/>
          </a:p>
        </p:txBody>
      </p:sp>
      <p:sp>
        <p:nvSpPr>
          <p:cNvPr id="206854" name="Text Box 6"/>
          <p:cNvSpPr txBox="1">
            <a:spLocks noChangeArrowheads="1"/>
          </p:cNvSpPr>
          <p:nvPr/>
        </p:nvSpPr>
        <p:spPr bwMode="auto">
          <a:xfrm>
            <a:off x="522288" y="1324669"/>
            <a:ext cx="8251825" cy="4839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lnSpc>
                <a:spcPct val="150000"/>
              </a:lnSpc>
              <a:spcBef>
                <a:spcPct val="30000"/>
              </a:spcBef>
              <a:buClr>
                <a:srgbClr val="661414"/>
              </a:buClr>
              <a:buFont typeface="Wingdings" pitchFamily="2" charset="2"/>
              <a:buChar char="1"/>
            </a:pPr>
            <a:r>
              <a:rPr kumimoji="1" lang="zh-CN" altLang="en-US" sz="2800" b="1" dirty="0">
                <a:solidFill>
                  <a:srgbClr val="2B166E"/>
                </a:solidFill>
                <a:ea typeface="黑体" pitchFamily="49" charset="-122"/>
              </a:rPr>
              <a:t> 优先级算法</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Priority</a:t>
            </a: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Scheduling</a:t>
            </a:r>
            <a:r>
              <a:rPr kumimoji="1" lang="zh-CN" altLang="en-US" sz="2800" b="1" dirty="0">
                <a:solidFill>
                  <a:srgbClr val="2B166E"/>
                </a:solidFill>
                <a:ea typeface="宋体" pitchFamily="2" charset="-122"/>
              </a:rPr>
              <a:t>）：给每个进</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程设置一个优先级，然后在所有就绪进程中选择</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优先级最高的那个进程去运行；</a:t>
            </a:r>
          </a:p>
          <a:p>
            <a:pPr algn="just">
              <a:lnSpc>
                <a:spcPct val="150000"/>
              </a:lnSpc>
              <a:spcBef>
                <a:spcPct val="30000"/>
              </a:spcBef>
              <a:buClr>
                <a:srgbClr val="661414"/>
              </a:buClr>
              <a:buFont typeface="Wingdings" pitchFamily="2" charset="2"/>
              <a:buChar char="1"/>
            </a:pP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SJF</a:t>
            </a:r>
            <a:r>
              <a:rPr kumimoji="1" lang="zh-CN" altLang="en-US" sz="2800" b="1" dirty="0">
                <a:solidFill>
                  <a:srgbClr val="2B166E"/>
                </a:solidFill>
                <a:ea typeface="宋体" pitchFamily="2" charset="-122"/>
              </a:rPr>
              <a:t>就是一个优先级算法，每个进程的优先级是</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它的</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运行时间（时间越短，优先级越高）；</a:t>
            </a:r>
          </a:p>
          <a:p>
            <a:pPr marL="542925" indent="-542925" algn="just">
              <a:lnSpc>
                <a:spcPct val="150000"/>
              </a:lnSpc>
              <a:spcBef>
                <a:spcPct val="30000"/>
              </a:spcBef>
              <a:buClr>
                <a:srgbClr val="661414"/>
              </a:buClr>
              <a:buFont typeface="Wingdings" pitchFamily="2" charset="2"/>
              <a:buChar char="1"/>
            </a:pPr>
            <a:r>
              <a:rPr kumimoji="1" lang="zh-CN" altLang="en-US" sz="2800" b="1" dirty="0">
                <a:solidFill>
                  <a:srgbClr val="2B166E"/>
                </a:solidFill>
                <a:ea typeface="宋体" pitchFamily="2" charset="-122"/>
              </a:rPr>
              <a:t>分为</a:t>
            </a:r>
            <a:r>
              <a:rPr kumimoji="1" lang="zh-CN" altLang="en-US" sz="2800" b="1" dirty="0">
                <a:solidFill>
                  <a:srgbClr val="2B166E"/>
                </a:solidFill>
                <a:ea typeface="黑体" pitchFamily="49" charset="-122"/>
              </a:rPr>
              <a:t>可抢占</a:t>
            </a:r>
            <a:r>
              <a:rPr kumimoji="1" lang="zh-CN" altLang="en-US" sz="2800" b="1" dirty="0">
                <a:solidFill>
                  <a:srgbClr val="2B166E"/>
                </a:solidFill>
                <a:ea typeface="宋体" pitchFamily="2" charset="-122"/>
              </a:rPr>
              <a:t>和</a:t>
            </a:r>
            <a:r>
              <a:rPr kumimoji="1" lang="zh-CN" altLang="en-US" sz="2800" b="1" dirty="0">
                <a:solidFill>
                  <a:srgbClr val="2B166E"/>
                </a:solidFill>
                <a:ea typeface="黑体" pitchFamily="49" charset="-122"/>
              </a:rPr>
              <a:t>不可抢占</a:t>
            </a:r>
            <a:r>
              <a:rPr kumimoji="1" lang="zh-CN" altLang="en-US" sz="2800" b="1" dirty="0">
                <a:solidFill>
                  <a:srgbClr val="2B166E"/>
                </a:solidFill>
                <a:ea typeface="宋体" pitchFamily="2" charset="-122"/>
              </a:rPr>
              <a:t>两种方式；各进程优先级的确定方式可分为</a:t>
            </a:r>
            <a:r>
              <a:rPr kumimoji="1" lang="zh-CN" altLang="en-US" sz="2800" b="1" dirty="0">
                <a:solidFill>
                  <a:srgbClr val="2B166E"/>
                </a:solidFill>
                <a:ea typeface="黑体" pitchFamily="49" charset="-122"/>
              </a:rPr>
              <a:t>静态</a:t>
            </a:r>
            <a:r>
              <a:rPr kumimoji="1" lang="zh-CN" altLang="en-US" sz="2800" b="1" dirty="0">
                <a:solidFill>
                  <a:srgbClr val="2B166E"/>
                </a:solidFill>
                <a:ea typeface="宋体" pitchFamily="2" charset="-122"/>
              </a:rPr>
              <a:t>和</a:t>
            </a:r>
            <a:r>
              <a:rPr kumimoji="1" lang="zh-CN" altLang="en-US" sz="2800" b="1" dirty="0">
                <a:solidFill>
                  <a:srgbClr val="2B166E"/>
                </a:solidFill>
                <a:ea typeface="黑体" pitchFamily="49" charset="-122"/>
              </a:rPr>
              <a:t>动态</a:t>
            </a:r>
            <a:r>
              <a:rPr kumimoji="1" lang="zh-CN" altLang="en-US" sz="2800" b="1" dirty="0">
                <a:solidFill>
                  <a:srgbClr val="2B166E"/>
                </a:solidFill>
                <a:ea typeface="宋体" pitchFamily="2" charset="-122"/>
              </a:rPr>
              <a:t>两种。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6854">
                                            <p:txEl>
                                              <p:pRg st="0" end="0"/>
                                            </p:txEl>
                                          </p:spTgt>
                                        </p:tgtEl>
                                        <p:attrNameLst>
                                          <p:attrName>style.visibility</p:attrName>
                                        </p:attrNameLst>
                                      </p:cBhvr>
                                      <p:to>
                                        <p:strVal val="visible"/>
                                      </p:to>
                                    </p:set>
                                    <p:animEffect transition="in" filter="dissolve">
                                      <p:cBhvr>
                                        <p:cTn id="7" dur="500"/>
                                        <p:tgtEl>
                                          <p:spTgt spid="2068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6854">
                                            <p:txEl>
                                              <p:pRg st="1" end="1"/>
                                            </p:txEl>
                                          </p:spTgt>
                                        </p:tgtEl>
                                        <p:attrNameLst>
                                          <p:attrName>style.visibility</p:attrName>
                                        </p:attrNameLst>
                                      </p:cBhvr>
                                      <p:to>
                                        <p:strVal val="visible"/>
                                      </p:to>
                                    </p:set>
                                    <p:animEffect transition="in" filter="dissolve">
                                      <p:cBhvr>
                                        <p:cTn id="12" dur="500"/>
                                        <p:tgtEl>
                                          <p:spTgt spid="2068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6854">
                                            <p:txEl>
                                              <p:pRg st="2" end="2"/>
                                            </p:txEl>
                                          </p:spTgt>
                                        </p:tgtEl>
                                        <p:attrNameLst>
                                          <p:attrName>style.visibility</p:attrName>
                                        </p:attrNameLst>
                                      </p:cBhvr>
                                      <p:to>
                                        <p:strVal val="visible"/>
                                      </p:to>
                                    </p:set>
                                    <p:animEffect transition="in" filter="dissolve">
                                      <p:cBhvr>
                                        <p:cTn id="17" dur="500"/>
                                        <p:tgtEl>
                                          <p:spTgt spid="2068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93368BA0-6DFF-48A5-B139-A27F63F94485}" type="slidenum">
              <a:rPr lang="en-US" altLang="ko-KR"/>
              <a:pPr>
                <a:defRPr/>
              </a:pPr>
              <a:t>156</a:t>
            </a:fld>
            <a:endParaRPr lang="en-US" altLang="ko-KR"/>
          </a:p>
        </p:txBody>
      </p:sp>
      <p:sp>
        <p:nvSpPr>
          <p:cNvPr id="267266" name="Text Box 2"/>
          <p:cNvSpPr txBox="1">
            <a:spLocks noChangeArrowheads="1"/>
          </p:cNvSpPr>
          <p:nvPr/>
        </p:nvSpPr>
        <p:spPr bwMode="auto">
          <a:xfrm>
            <a:off x="550864" y="1709738"/>
            <a:ext cx="7691094" cy="4290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533400" indent="-5334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kumimoji="1" lang="zh-CN" altLang="en-US" sz="3600" b="1" dirty="0">
                <a:solidFill>
                  <a:srgbClr val="2B166E"/>
                </a:solidFill>
                <a:ea typeface="黑体" pitchFamily="49" charset="-122"/>
              </a:rPr>
              <a:t>静态优先级方式</a:t>
            </a:r>
          </a:p>
          <a:p>
            <a:pPr algn="just">
              <a:lnSpc>
                <a:spcPct val="150000"/>
              </a:lnSpc>
              <a:spcBef>
                <a:spcPct val="70000"/>
              </a:spcBef>
              <a:buFont typeface="Times New Roman" pitchFamily="18" charset="0"/>
              <a:buChar char="☺"/>
            </a:pPr>
            <a:r>
              <a:rPr kumimoji="1" lang="zh-CN" altLang="en-US" sz="3200" b="1" dirty="0">
                <a:solidFill>
                  <a:srgbClr val="2B166E"/>
                </a:solidFill>
                <a:ea typeface="宋体" pitchFamily="2" charset="-122"/>
              </a:rPr>
              <a:t>基本思路：在创建进程时确定进程的优先级，并保持不变直到进程结束；</a:t>
            </a:r>
          </a:p>
          <a:p>
            <a:pPr algn="just">
              <a:lnSpc>
                <a:spcPct val="150000"/>
              </a:lnSpc>
              <a:spcBef>
                <a:spcPct val="70000"/>
              </a:spcBef>
              <a:buFont typeface="Times New Roman" pitchFamily="18" charset="0"/>
              <a:buChar char="☺"/>
            </a:pPr>
            <a:r>
              <a:rPr kumimoji="1" lang="zh-CN" altLang="en-US" sz="3200" b="1" dirty="0">
                <a:solidFill>
                  <a:srgbClr val="2B166E"/>
                </a:solidFill>
                <a:ea typeface="宋体" pitchFamily="2" charset="-122"/>
              </a:rPr>
              <a:t>缺点：高优先级的进程一直占用</a:t>
            </a:r>
            <a:r>
              <a:rPr kumimoji="1" lang="en-US" altLang="zh-CN" sz="3200" b="1" dirty="0">
                <a:solidFill>
                  <a:srgbClr val="2B166E"/>
                </a:solidFill>
                <a:ea typeface="宋体" pitchFamily="2" charset="-122"/>
              </a:rPr>
              <a:t>CPU</a:t>
            </a:r>
            <a:r>
              <a:rPr kumimoji="1" lang="zh-CN" altLang="en-US" sz="3200" b="1" dirty="0">
                <a:solidFill>
                  <a:srgbClr val="2B166E"/>
                </a:solidFill>
                <a:ea typeface="宋体" pitchFamily="2" charset="-122"/>
              </a:rPr>
              <a:t>，低优先级的进程“</a:t>
            </a:r>
            <a:r>
              <a:rPr kumimoji="1" lang="zh-CN" altLang="en-US" sz="3200" b="1" dirty="0">
                <a:solidFill>
                  <a:srgbClr val="0000FF"/>
                </a:solidFill>
                <a:ea typeface="宋体" pitchFamily="2" charset="-122"/>
              </a:rPr>
              <a:t>饥饿</a:t>
            </a:r>
            <a:r>
              <a:rPr kumimoji="1" lang="zh-CN" altLang="en-US" sz="3200" b="1" dirty="0">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67266">
                                            <p:txEl>
                                              <p:pRg st="2" end="2"/>
                                            </p:txEl>
                                          </p:spTgt>
                                        </p:tgtEl>
                                        <p:attrNameLst>
                                          <p:attrName>style.visibility</p:attrName>
                                        </p:attrNameLst>
                                      </p:cBhvr>
                                      <p:to>
                                        <p:strVal val="visible"/>
                                      </p:to>
                                    </p:set>
                                    <p:anim calcmode="lin" valueType="num">
                                      <p:cBhvr>
                                        <p:cTn id="7" dur="500" fill="hold"/>
                                        <p:tgtEl>
                                          <p:spTgt spid="267266">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6726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266CA51F-888F-4277-9981-A4BF0A9E00DA}" type="slidenum">
              <a:rPr lang="en-US" altLang="ko-KR"/>
              <a:pPr>
                <a:defRPr/>
              </a:pPr>
              <a:t>157</a:t>
            </a:fld>
            <a:endParaRPr lang="en-US" altLang="ko-KR"/>
          </a:p>
        </p:txBody>
      </p:sp>
      <p:sp>
        <p:nvSpPr>
          <p:cNvPr id="268290" name="Text Box 2"/>
          <p:cNvSpPr txBox="1">
            <a:spLocks noChangeArrowheads="1"/>
          </p:cNvSpPr>
          <p:nvPr/>
        </p:nvSpPr>
        <p:spPr bwMode="auto">
          <a:xfrm>
            <a:off x="550863" y="1709738"/>
            <a:ext cx="8072437" cy="4290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533400" indent="-5334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kumimoji="1" lang="zh-CN" altLang="en-US" sz="3600" b="1" dirty="0">
                <a:solidFill>
                  <a:srgbClr val="2B166E"/>
                </a:solidFill>
                <a:ea typeface="黑体" pitchFamily="49" charset="-122"/>
              </a:rPr>
              <a:t>动态优先级方式</a:t>
            </a:r>
          </a:p>
          <a:p>
            <a:pPr algn="just">
              <a:spcBef>
                <a:spcPct val="70000"/>
              </a:spcBef>
              <a:buFont typeface="Times New Roman" pitchFamily="18" charset="0"/>
              <a:buChar char="☺"/>
            </a:pPr>
            <a:r>
              <a:rPr kumimoji="1" lang="zh-CN" altLang="en-US" sz="3200" b="1" dirty="0">
                <a:solidFill>
                  <a:srgbClr val="2B166E"/>
                </a:solidFill>
                <a:ea typeface="宋体" pitchFamily="2" charset="-122"/>
              </a:rPr>
              <a:t>基本思路：在创建进程时赋给进程的优</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先级，在进程运行过程中可以动态改变；</a:t>
            </a:r>
          </a:p>
          <a:p>
            <a:pPr algn="just">
              <a:spcBef>
                <a:spcPct val="70000"/>
              </a:spcBef>
              <a:buFont typeface="Times New Roman" pitchFamily="18" charset="0"/>
              <a:buChar char="☺"/>
            </a:pPr>
            <a:r>
              <a:rPr kumimoji="1" lang="zh-CN" altLang="en-US" sz="3200" b="1" dirty="0">
                <a:solidFill>
                  <a:srgbClr val="2B166E"/>
                </a:solidFill>
                <a:ea typeface="宋体" pitchFamily="2" charset="-122"/>
              </a:rPr>
              <a:t>为防“饥饿”</a:t>
            </a:r>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可根据运行时间和等待时间调整优先级。例如，进程每执行一个时间片就降低其优先级，而在就绪队列中，等待时间延长则优先级提高。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68290">
                                            <p:txEl>
                                              <p:pRg st="2" end="2"/>
                                            </p:txEl>
                                          </p:spTgt>
                                        </p:tgtEl>
                                        <p:attrNameLst>
                                          <p:attrName>style.visibility</p:attrName>
                                        </p:attrNameLst>
                                      </p:cBhvr>
                                      <p:to>
                                        <p:strVal val="visible"/>
                                      </p:to>
                                    </p:set>
                                    <p:anim calcmode="lin" valueType="num">
                                      <p:cBhvr>
                                        <p:cTn id="7" dur="500" fill="hold"/>
                                        <p:tgtEl>
                                          <p:spTgt spid="268290">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68290">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CBF3AC4C-46E0-49D5-9BEA-6B425DBCDB3B}" type="slidenum">
              <a:rPr lang="en-US" altLang="ko-KR"/>
              <a:pPr>
                <a:defRPr/>
              </a:pPr>
              <a:t>158</a:t>
            </a:fld>
            <a:endParaRPr lang="en-US" altLang="ko-KR"/>
          </a:p>
        </p:txBody>
      </p:sp>
      <p:sp>
        <p:nvSpPr>
          <p:cNvPr id="157700" name="Rectangle 5"/>
          <p:cNvSpPr>
            <a:spLocks noChangeArrowheads="1"/>
          </p:cNvSpPr>
          <p:nvPr/>
        </p:nvSpPr>
        <p:spPr bwMode="auto">
          <a:xfrm>
            <a:off x="1165225" y="2435950"/>
            <a:ext cx="6919913"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eaLnBrk="1" hangingPunct="1">
              <a:lnSpc>
                <a:spcPct val="150000"/>
              </a:lnSpc>
            </a:pPr>
            <a:r>
              <a:rPr kumimoji="1" lang="zh-CN" altLang="en-US" sz="3600" b="1" dirty="0">
                <a:solidFill>
                  <a:srgbClr val="0000FF"/>
                </a:solidFill>
                <a:ea typeface="楷体_GB2312" pitchFamily="49" charset="-122"/>
              </a:rPr>
              <a:t>在一个实际的操作系统中，如何实现优先级调度算法？</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   进程管理</a:t>
            </a:r>
          </a:p>
        </p:txBody>
      </p:sp>
      <p:sp>
        <p:nvSpPr>
          <p:cNvPr id="8" name="页脚占位符 4"/>
          <p:cNvSpPr>
            <a:spLocks noGrp="1"/>
          </p:cNvSpPr>
          <p:nvPr>
            <p:ph type="ftr" sz="quarter" idx="11"/>
          </p:nvPr>
        </p:nvSpPr>
        <p:spPr/>
        <p:txBody>
          <a:bodyPr/>
          <a:lstStyle/>
          <a:p>
            <a:pPr>
              <a:defRPr/>
            </a:pPr>
            <a:fld id="{819C4875-3C1A-4A97-96BF-174BB7A1152E}" type="slidenum">
              <a:rPr lang="en-US" altLang="ko-KR"/>
              <a:pPr>
                <a:defRPr/>
              </a:pPr>
              <a:t>159</a:t>
            </a:fld>
            <a:endParaRPr lang="en-US" altLang="ko-KR"/>
          </a:p>
        </p:txBody>
      </p:sp>
      <p:sp>
        <p:nvSpPr>
          <p:cNvPr id="158724" name="Rectangle 4"/>
          <p:cNvSpPr>
            <a:spLocks noChangeArrowheads="1"/>
          </p:cNvSpPr>
          <p:nvPr/>
        </p:nvSpPr>
        <p:spPr bwMode="auto">
          <a:xfrm>
            <a:off x="685800" y="187325"/>
            <a:ext cx="7772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r>
              <a:rPr kumimoji="1" lang="zh-CN" altLang="en-US" sz="3600" b="1">
                <a:solidFill>
                  <a:srgbClr val="FFFF66"/>
                </a:solidFill>
                <a:ea typeface="宋体" pitchFamily="2" charset="-122"/>
              </a:rPr>
              <a:t>优先级类别</a:t>
            </a:r>
          </a:p>
        </p:txBody>
      </p:sp>
      <p:grpSp>
        <p:nvGrpSpPr>
          <p:cNvPr id="158725" name="Group 5"/>
          <p:cNvGrpSpPr>
            <a:grpSpLocks/>
          </p:cNvGrpSpPr>
          <p:nvPr/>
        </p:nvGrpSpPr>
        <p:grpSpPr bwMode="auto">
          <a:xfrm>
            <a:off x="482600" y="992188"/>
            <a:ext cx="8172450" cy="3852863"/>
            <a:chOff x="304" y="799"/>
            <a:chExt cx="5148" cy="2427"/>
          </a:xfrm>
        </p:grpSpPr>
        <p:pic>
          <p:nvPicPr>
            <p:cNvPr id="158727" name="Picture 6" descr="2-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 y="799"/>
              <a:ext cx="5148" cy="21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8728" name="Rectangle 7"/>
            <p:cNvSpPr>
              <a:spLocks noChangeArrowheads="1"/>
            </p:cNvSpPr>
            <p:nvPr/>
          </p:nvSpPr>
          <p:spPr bwMode="auto">
            <a:xfrm>
              <a:off x="922" y="3014"/>
              <a:ext cx="398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kumimoji="1" lang="zh-CN" altLang="en-US" sz="1600" b="1" dirty="0">
                  <a:solidFill>
                    <a:srgbClr val="2B166E"/>
                  </a:solidFill>
                  <a:ea typeface="宋体" pitchFamily="2" charset="-122"/>
                </a:rPr>
                <a:t>（本图摘自</a:t>
              </a:r>
              <a:r>
                <a:rPr kumimoji="1" lang="en-US" altLang="zh-CN" sz="1600" b="1" dirty="0">
                  <a:solidFill>
                    <a:srgbClr val="2B166E"/>
                  </a:solidFill>
                  <a:ea typeface="宋体" pitchFamily="2" charset="-122"/>
                </a:rPr>
                <a:t>Andrew S. </a:t>
              </a:r>
              <a:r>
                <a:rPr kumimoji="1" lang="en-US" altLang="zh-CN" sz="1600" b="1" dirty="0" err="1">
                  <a:solidFill>
                    <a:srgbClr val="2B166E"/>
                  </a:solidFill>
                  <a:ea typeface="宋体" pitchFamily="2" charset="-122"/>
                </a:rPr>
                <a:t>Tanenbaum</a:t>
              </a:r>
              <a:r>
                <a:rPr kumimoji="1" lang="zh-CN" altLang="en-US" sz="1600" b="1" dirty="0">
                  <a:solidFill>
                    <a:srgbClr val="2B166E"/>
                  </a:solidFill>
                  <a:ea typeface="宋体" pitchFamily="2" charset="-122"/>
                </a:rPr>
                <a:t>： “</a:t>
              </a:r>
              <a:r>
                <a:rPr kumimoji="1" lang="en-US" altLang="zh-CN" sz="1600" b="1" dirty="0">
                  <a:solidFill>
                    <a:srgbClr val="2B166E"/>
                  </a:solidFill>
                  <a:ea typeface="宋体" pitchFamily="2" charset="-122"/>
                </a:rPr>
                <a:t>Modern Operating Systems” </a:t>
              </a:r>
              <a:r>
                <a:rPr kumimoji="1" lang="zh-CN" altLang="en-US" sz="1600" b="1" dirty="0">
                  <a:solidFill>
                    <a:srgbClr val="2B166E"/>
                  </a:solidFill>
                  <a:ea typeface="宋体" pitchFamily="2" charset="-122"/>
                </a:rPr>
                <a:t>）</a:t>
              </a:r>
            </a:p>
          </p:txBody>
        </p:sp>
      </p:grpSp>
      <p:sp>
        <p:nvSpPr>
          <p:cNvPr id="158726" name="Text Box 8"/>
          <p:cNvSpPr txBox="1">
            <a:spLocks noChangeArrowheads="1"/>
          </p:cNvSpPr>
          <p:nvPr/>
        </p:nvSpPr>
        <p:spPr bwMode="auto">
          <a:xfrm>
            <a:off x="454025" y="4827322"/>
            <a:ext cx="8042275" cy="1708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lnSpc>
                <a:spcPct val="125000"/>
              </a:lnSpc>
            </a:pPr>
            <a:r>
              <a:rPr kumimoji="1" lang="zh-CN" altLang="en-US" sz="2800" b="1" dirty="0">
                <a:solidFill>
                  <a:srgbClr val="2B166E"/>
                </a:solidFill>
                <a:ea typeface="宋体" pitchFamily="2" charset="-122"/>
              </a:rPr>
              <a:t>可以把进程按照不同的优先级别</a:t>
            </a:r>
            <a:r>
              <a:rPr kumimoji="1" lang="zh-CN" altLang="en-US" sz="2800" b="1" dirty="0">
                <a:solidFill>
                  <a:srgbClr val="FF0000"/>
                </a:solidFill>
                <a:latin typeface="Microsoft YaHei" charset="-122"/>
                <a:ea typeface="Microsoft YaHei" charset="-122"/>
                <a:cs typeface="Microsoft YaHei" charset="-122"/>
              </a:rPr>
              <a:t>分组</a:t>
            </a:r>
            <a:r>
              <a:rPr kumimoji="1" lang="zh-CN" altLang="en-US" sz="2800" b="1" dirty="0">
                <a:solidFill>
                  <a:srgbClr val="2B166E"/>
                </a:solidFill>
                <a:ea typeface="宋体" pitchFamily="2" charset="-122"/>
              </a:rPr>
              <a:t>，然后在不同</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级别之间使用</a:t>
            </a:r>
            <a:r>
              <a:rPr kumimoji="1" lang="zh-CN" altLang="en-US" sz="2800" b="1" dirty="0">
                <a:solidFill>
                  <a:srgbClr val="661414"/>
                </a:solidFill>
                <a:latin typeface="SimHei" charset="-122"/>
                <a:ea typeface="SimHei" charset="-122"/>
                <a:cs typeface="SimHei" charset="-122"/>
              </a:rPr>
              <a:t>优先级算法</a:t>
            </a:r>
            <a:r>
              <a:rPr kumimoji="1" lang="zh-CN" altLang="en-US" sz="2800" b="1" dirty="0">
                <a:solidFill>
                  <a:srgbClr val="2B166E"/>
                </a:solidFill>
                <a:ea typeface="宋体" pitchFamily="2" charset="-122"/>
              </a:rPr>
              <a:t>，而在同一级别的各个进</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程之间使用</a:t>
            </a:r>
            <a:r>
              <a:rPr kumimoji="1" lang="zh-CN" altLang="en-US" sz="2800" b="1" dirty="0">
                <a:solidFill>
                  <a:srgbClr val="661414"/>
                </a:solidFill>
                <a:latin typeface="SimHei" charset="-122"/>
                <a:ea typeface="SimHei" charset="-122"/>
                <a:cs typeface="SimHei" charset="-122"/>
              </a:rPr>
              <a:t>时间片轮转法</a:t>
            </a:r>
            <a:r>
              <a:rPr kumimoji="1" lang="zh-CN" altLang="en-US" sz="2800" b="1" dirty="0">
                <a:solidFill>
                  <a:srgbClr val="2B166E"/>
                </a:solidFill>
                <a:ea typeface="宋体" pitchFamily="2"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D05BBC8F-9CD6-4584-9209-CB2E61E143F5}" type="slidenum">
              <a:rPr lang="en-US" altLang="ko-KR"/>
              <a:pPr>
                <a:defRPr/>
              </a:pPr>
              <a:t>16</a:t>
            </a:fld>
            <a:endParaRPr lang="en-US" altLang="ko-KR"/>
          </a:p>
        </p:txBody>
      </p:sp>
      <p:sp>
        <p:nvSpPr>
          <p:cNvPr id="135170" name="Rectangle 2" descr="Rectangle: Click to edit Master text styles&#10;Second level&#10;Third level&#10;Fourth level&#10;Fifth level"/>
          <p:cNvSpPr>
            <a:spLocks noGrp="1" noChangeArrowheads="1"/>
          </p:cNvSpPr>
          <p:nvPr>
            <p:ph type="body" idx="1"/>
          </p:nvPr>
        </p:nvSpPr>
        <p:spPr>
          <a:xfrm>
            <a:off x="609600" y="1676400"/>
            <a:ext cx="8001000" cy="4419600"/>
          </a:xfrm>
          <a:noFill/>
        </p:spPr>
        <p:txBody>
          <a:bodyPr/>
          <a:lstStyle/>
          <a:p>
            <a:pPr marL="450850" indent="-450850" eaLnBrk="1" hangingPunct="1">
              <a:buClr>
                <a:srgbClr val="2B166E"/>
              </a:buClr>
              <a:buFont typeface="Wingdings 2" pitchFamily="18" charset="2"/>
              <a:buChar char="ö"/>
            </a:pPr>
            <a:r>
              <a:rPr lang="zh-CN" altLang="en-US" sz="3600">
                <a:solidFill>
                  <a:srgbClr val="2B166E"/>
                </a:solidFill>
                <a:ea typeface="宋体" pitchFamily="2" charset="-122"/>
              </a:rPr>
              <a:t>全局变量</a:t>
            </a:r>
          </a:p>
          <a:p>
            <a:pPr marL="1074738" lvl="1" indent="-444500" eaLnBrk="1" hangingPunct="1">
              <a:spcBef>
                <a:spcPct val="50000"/>
              </a:spcBef>
              <a:buClr>
                <a:srgbClr val="2B166E"/>
              </a:buClr>
              <a:buSzTx/>
              <a:buFont typeface="Times New Roman" pitchFamily="18" charset="0"/>
              <a:buChar char="☺"/>
            </a:pPr>
            <a:r>
              <a:rPr lang="zh-CN" altLang="en-US" sz="3200" b="1">
                <a:solidFill>
                  <a:srgbClr val="2B166E"/>
                </a:solidFill>
                <a:latin typeface="楷体_GB2312" pitchFamily="49" charset="-122"/>
                <a:ea typeface="楷体_GB2312" pitchFamily="49" charset="-122"/>
              </a:rPr>
              <a:t>可以为本文件中的其他函数所共用；</a:t>
            </a:r>
          </a:p>
          <a:p>
            <a:pPr marL="1074738" lvl="1" indent="-444500" eaLnBrk="1" hangingPunct="1">
              <a:spcBef>
                <a:spcPct val="30000"/>
              </a:spcBef>
              <a:buClr>
                <a:srgbClr val="2B166E"/>
              </a:buClr>
              <a:buSzTx/>
              <a:buFont typeface="Times New Roman" pitchFamily="18" charset="0"/>
              <a:buChar char="☺"/>
            </a:pPr>
            <a:r>
              <a:rPr lang="zh-CN" altLang="en-US" sz="3200" b="1">
                <a:solidFill>
                  <a:srgbClr val="2B166E"/>
                </a:solidFill>
                <a:latin typeface="楷体_GB2312" pitchFamily="49" charset="-122"/>
                <a:ea typeface="楷体_GB2312" pitchFamily="49" charset="-122"/>
              </a:rPr>
              <a:t>其有效范围为从定义该变量的位置开始，到本源文件结束为止；</a:t>
            </a:r>
          </a:p>
          <a:p>
            <a:pPr marL="1074738" lvl="1" indent="-444500" eaLnBrk="1" hangingPunct="1">
              <a:spcBef>
                <a:spcPct val="30000"/>
              </a:spcBef>
              <a:buClr>
                <a:srgbClr val="2B166E"/>
              </a:buClr>
              <a:buSzTx/>
              <a:buFont typeface="Times New Roman" pitchFamily="18" charset="0"/>
              <a:buChar char="☺"/>
            </a:pPr>
            <a:r>
              <a:rPr lang="zh-CN" altLang="en-US" sz="3200" b="1">
                <a:solidFill>
                  <a:srgbClr val="2B166E"/>
                </a:solidFill>
                <a:latin typeface="楷体_GB2312" pitchFamily="49" charset="-122"/>
                <a:ea typeface="楷体_GB2312" pitchFamily="49" charset="-122"/>
              </a:rPr>
              <a:t>全局变量的生存期：在程序执行的整个过程中一直存在。</a:t>
            </a:r>
          </a:p>
        </p:txBody>
      </p:sp>
      <p:sp>
        <p:nvSpPr>
          <p:cNvPr id="135171" name="Text Box 3"/>
          <p:cNvSpPr txBox="1">
            <a:spLocks noChangeArrowheads="1"/>
          </p:cNvSpPr>
          <p:nvPr/>
        </p:nvSpPr>
        <p:spPr bwMode="auto">
          <a:xfrm>
            <a:off x="777875" y="5580063"/>
            <a:ext cx="720883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F0000"/>
                </a:solidFill>
                <a:ea typeface="楷体_GB2312" pitchFamily="49" charset="-122"/>
              </a:rPr>
              <a:t>全局变量和局部变量分别存放在什么地方？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35170">
                                            <p:txEl>
                                              <p:pRg st="0" end="0"/>
                                            </p:txEl>
                                          </p:spTgt>
                                        </p:tgtEl>
                                        <p:attrNameLst>
                                          <p:attrName>style.visibility</p:attrName>
                                        </p:attrNameLst>
                                      </p:cBhvr>
                                      <p:to>
                                        <p:strVal val="visible"/>
                                      </p:to>
                                    </p:set>
                                    <p:animEffect transition="in" filter="box(in)">
                                      <p:cBhvr>
                                        <p:cTn id="7" dur="500"/>
                                        <p:tgtEl>
                                          <p:spTgt spid="135170">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351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517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517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5171"/>
                                        </p:tgtEl>
                                        <p:attrNameLst>
                                          <p:attrName>style.visibility</p:attrName>
                                        </p:attrNameLst>
                                      </p:cBhvr>
                                      <p:to>
                                        <p:strVal val="visible"/>
                                      </p:to>
                                    </p:set>
                                    <p:anim calcmode="lin" valueType="num">
                                      <p:cBhvr>
                                        <p:cTn id="23" dur="500" fill="hold"/>
                                        <p:tgtEl>
                                          <p:spTgt spid="135171"/>
                                        </p:tgtEl>
                                        <p:attrNameLst>
                                          <p:attrName>ppt_w</p:attrName>
                                        </p:attrNameLst>
                                      </p:cBhvr>
                                      <p:tavLst>
                                        <p:tav tm="0">
                                          <p:val>
                                            <p:fltVal val="0"/>
                                          </p:val>
                                        </p:tav>
                                        <p:tav tm="100000">
                                          <p:val>
                                            <p:strVal val="#ppt_w"/>
                                          </p:val>
                                        </p:tav>
                                      </p:tavLst>
                                    </p:anim>
                                    <p:anim calcmode="lin" valueType="num">
                                      <p:cBhvr>
                                        <p:cTn id="24" dur="500" fill="hold"/>
                                        <p:tgtEl>
                                          <p:spTgt spid="1351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5208E551-9265-48FD-AB88-D24C883C7AB9}" type="slidenum">
              <a:rPr lang="en-US" altLang="ko-KR"/>
              <a:pPr>
                <a:defRPr/>
              </a:pPr>
              <a:t>160</a:t>
            </a:fld>
            <a:endParaRPr lang="en-US" altLang="ko-KR"/>
          </a:p>
        </p:txBody>
      </p:sp>
      <p:sp>
        <p:nvSpPr>
          <p:cNvPr id="209922" name="Rectangle 2" descr="Rectangle: Click to edit Master text styles&#10;Second level&#10;Third level&#10;Fourth level&#10;Fifth level"/>
          <p:cNvSpPr>
            <a:spLocks noGrp="1" noChangeArrowheads="1"/>
          </p:cNvSpPr>
          <p:nvPr>
            <p:ph type="body" idx="1"/>
          </p:nvPr>
        </p:nvSpPr>
        <p:spPr>
          <a:xfrm>
            <a:off x="379027" y="2133917"/>
            <a:ext cx="8378050" cy="3887677"/>
          </a:xfrm>
          <a:noFill/>
        </p:spPr>
        <p:txBody>
          <a:bodyPr/>
          <a:lstStyle/>
          <a:p>
            <a:pPr marL="450850" indent="-450850" algn="just" eaLnBrk="1" hangingPunct="1">
              <a:buClr>
                <a:srgbClr val="2B166E"/>
              </a:buClr>
              <a:buFont typeface="Wingdings 2" pitchFamily="18" charset="2"/>
              <a:buChar char="ö"/>
            </a:pPr>
            <a:r>
              <a:rPr lang="en-US" altLang="zh-CN" sz="3600" dirty="0">
                <a:solidFill>
                  <a:srgbClr val="2B166E"/>
                </a:solidFill>
                <a:latin typeface="Times New Roman" pitchFamily="18" charset="0"/>
                <a:ea typeface="宋体" pitchFamily="2" charset="-122"/>
              </a:rPr>
              <a:t>T1</a:t>
            </a:r>
            <a:r>
              <a:rPr lang="zh-CN" altLang="en-US" sz="3600" dirty="0">
                <a:solidFill>
                  <a:srgbClr val="2B166E"/>
                </a:solidFill>
                <a:latin typeface="Times New Roman" pitchFamily="18" charset="0"/>
                <a:ea typeface="宋体" pitchFamily="2" charset="-122"/>
              </a:rPr>
              <a:t>优先级高、</a:t>
            </a:r>
            <a:r>
              <a:rPr lang="en-US" altLang="zh-CN" sz="3600" dirty="0">
                <a:solidFill>
                  <a:srgbClr val="2B166E"/>
                </a:solidFill>
                <a:latin typeface="Times New Roman" pitchFamily="18" charset="0"/>
                <a:ea typeface="宋体" pitchFamily="2" charset="-122"/>
              </a:rPr>
              <a:t>T2</a:t>
            </a:r>
            <a:r>
              <a:rPr lang="zh-CN" altLang="en-US" sz="3600" dirty="0">
                <a:solidFill>
                  <a:srgbClr val="2B166E"/>
                </a:solidFill>
                <a:latin typeface="Times New Roman" pitchFamily="18" charset="0"/>
                <a:ea typeface="宋体" pitchFamily="2" charset="-122"/>
              </a:rPr>
              <a:t>优先级低</a:t>
            </a:r>
          </a:p>
          <a:p>
            <a:pPr marL="1074738" lvl="1" indent="-444500" algn="just" eaLnBrk="1" hangingPunct="1">
              <a:spcBef>
                <a:spcPct val="50000"/>
              </a:spcBef>
              <a:buClr>
                <a:srgbClr val="2B166E"/>
              </a:buClr>
              <a:buSzTx/>
              <a:buFont typeface="Times New Roman" pitchFamily="18" charset="0"/>
              <a:buChar char="☺"/>
            </a:pPr>
            <a:r>
              <a:rPr lang="en-US" altLang="zh-CN" sz="3200" b="1" dirty="0">
                <a:solidFill>
                  <a:srgbClr val="2B166E"/>
                </a:solidFill>
                <a:latin typeface="Times New Roman" pitchFamily="18" charset="0"/>
                <a:ea typeface="楷体_GB2312" pitchFamily="49" charset="-122"/>
              </a:rPr>
              <a:t>T2</a:t>
            </a:r>
            <a:r>
              <a:rPr lang="zh-CN" altLang="en-US" sz="3200" b="1" dirty="0">
                <a:solidFill>
                  <a:srgbClr val="2B166E"/>
                </a:solidFill>
                <a:latin typeface="Times New Roman" pitchFamily="18" charset="0"/>
                <a:ea typeface="楷体_GB2312" pitchFamily="49" charset="-122"/>
              </a:rPr>
              <a:t>获得了锁</a:t>
            </a:r>
            <a:r>
              <a:rPr lang="en-US" altLang="zh-CN" sz="3200" b="1" dirty="0">
                <a:solidFill>
                  <a:srgbClr val="2B166E"/>
                </a:solidFill>
                <a:latin typeface="Times New Roman" pitchFamily="18" charset="0"/>
                <a:ea typeface="楷体_GB2312" pitchFamily="49" charset="-122"/>
              </a:rPr>
              <a:t>L </a:t>
            </a:r>
            <a:endParaRPr lang="zh-CN" altLang="en-US" sz="3200" b="1" dirty="0">
              <a:solidFill>
                <a:srgbClr val="2B166E"/>
              </a:solidFill>
              <a:latin typeface="Times New Roman" pitchFamily="18" charset="0"/>
              <a:ea typeface="楷体_GB2312" pitchFamily="49" charset="-122"/>
            </a:endParaRPr>
          </a:p>
          <a:p>
            <a:pPr marL="1074738" lvl="1" indent="-444500" algn="just" eaLnBrk="1" hangingPunct="1">
              <a:lnSpc>
                <a:spcPct val="150000"/>
              </a:lnSpc>
              <a:spcBef>
                <a:spcPct val="50000"/>
              </a:spcBef>
              <a:buClr>
                <a:srgbClr val="2B166E"/>
              </a:buClr>
              <a:buSzTx/>
              <a:buFont typeface="Times New Roman" pitchFamily="18" charset="0"/>
              <a:buChar char="☺"/>
            </a:pPr>
            <a:r>
              <a:rPr lang="en-US" altLang="zh-CN" sz="3200" b="1" dirty="0">
                <a:solidFill>
                  <a:srgbClr val="2B166E"/>
                </a:solidFill>
                <a:latin typeface="Times New Roman" pitchFamily="18" charset="0"/>
                <a:ea typeface="楷体_GB2312" pitchFamily="49" charset="-122"/>
              </a:rPr>
              <a:t>T1</a:t>
            </a:r>
            <a:r>
              <a:rPr lang="zh-CN" altLang="en-US" sz="3200" b="1" dirty="0">
                <a:solidFill>
                  <a:srgbClr val="2B166E"/>
                </a:solidFill>
                <a:latin typeface="Times New Roman" pitchFamily="18" charset="0"/>
                <a:ea typeface="楷体_GB2312" pitchFamily="49" charset="-122"/>
              </a:rPr>
              <a:t>试图去获取</a:t>
            </a:r>
            <a:r>
              <a:rPr lang="en-US" altLang="zh-CN" sz="3200" b="1" dirty="0">
                <a:solidFill>
                  <a:srgbClr val="2B166E"/>
                </a:solidFill>
                <a:latin typeface="Times New Roman" pitchFamily="18" charset="0"/>
                <a:ea typeface="楷体_GB2312" pitchFamily="49" charset="-122"/>
              </a:rPr>
              <a:t>L</a:t>
            </a:r>
            <a:r>
              <a:rPr lang="zh-CN" altLang="en-US" sz="3200" b="1" dirty="0">
                <a:solidFill>
                  <a:srgbClr val="2B166E"/>
                </a:solidFill>
                <a:latin typeface="Times New Roman" pitchFamily="18" charset="0"/>
                <a:ea typeface="楷体_GB2312" pitchFamily="49" charset="-122"/>
              </a:rPr>
              <a:t>，失败，被阻塞。</a:t>
            </a:r>
            <a:r>
              <a:rPr lang="en-US" altLang="zh-CN" sz="3200" b="1" dirty="0">
                <a:solidFill>
                  <a:srgbClr val="2B166E"/>
                </a:solidFill>
                <a:latin typeface="Times New Roman" pitchFamily="18" charset="0"/>
                <a:ea typeface="楷体_GB2312" pitchFamily="49" charset="-122"/>
              </a:rPr>
              <a:t>T3 </a:t>
            </a:r>
            <a:r>
              <a:rPr lang="zh-CN" altLang="en-US" sz="3200" b="1" dirty="0">
                <a:solidFill>
                  <a:srgbClr val="2B166E"/>
                </a:solidFill>
                <a:latin typeface="Times New Roman" pitchFamily="18" charset="0"/>
                <a:ea typeface="楷体_GB2312" pitchFamily="49" charset="-122"/>
              </a:rPr>
              <a:t>进入系统，其优先级高于</a:t>
            </a:r>
            <a:r>
              <a:rPr lang="en-US" altLang="zh-CN" sz="3200" b="1" dirty="0">
                <a:solidFill>
                  <a:srgbClr val="2B166E"/>
                </a:solidFill>
                <a:latin typeface="Times New Roman" pitchFamily="18" charset="0"/>
                <a:ea typeface="楷体_GB2312" pitchFamily="49" charset="-122"/>
              </a:rPr>
              <a:t>T2</a:t>
            </a:r>
            <a:r>
              <a:rPr lang="zh-CN" altLang="en-US" sz="3200" b="1" dirty="0">
                <a:solidFill>
                  <a:srgbClr val="2B166E"/>
                </a:solidFill>
                <a:latin typeface="Times New Roman" pitchFamily="18" charset="0"/>
                <a:ea typeface="楷体_GB2312" pitchFamily="49" charset="-122"/>
              </a:rPr>
              <a:t>、低于</a:t>
            </a:r>
            <a:r>
              <a:rPr lang="en-US" altLang="zh-CN" sz="3200" b="1" dirty="0">
                <a:solidFill>
                  <a:srgbClr val="2B166E"/>
                </a:solidFill>
                <a:latin typeface="Times New Roman" pitchFamily="18" charset="0"/>
                <a:ea typeface="楷体_GB2312" pitchFamily="49" charset="-122"/>
              </a:rPr>
              <a:t>T1</a:t>
            </a:r>
            <a:r>
              <a:rPr lang="zh-CN" altLang="en-US" sz="3200" b="1" dirty="0">
                <a:solidFill>
                  <a:srgbClr val="2B166E"/>
                </a:solidFill>
                <a:latin typeface="Times New Roman" pitchFamily="18" charset="0"/>
                <a:ea typeface="楷体_GB2312" pitchFamily="49" charset="-122"/>
              </a:rPr>
              <a:t>。 最终按照</a:t>
            </a:r>
            <a:r>
              <a:rPr lang="en-US" altLang="zh-CN" sz="3200" b="1" dirty="0">
                <a:solidFill>
                  <a:srgbClr val="2B166E"/>
                </a:solidFill>
                <a:latin typeface="Times New Roman" pitchFamily="18" charset="0"/>
                <a:ea typeface="楷体_GB2312" pitchFamily="49" charset="-122"/>
              </a:rPr>
              <a:t>T3</a:t>
            </a:r>
            <a:r>
              <a:rPr lang="zh-CN" altLang="en-US" sz="3200" b="1" dirty="0">
                <a:solidFill>
                  <a:srgbClr val="2B166E"/>
                </a:solidFill>
                <a:latin typeface="Times New Roman" pitchFamily="18" charset="0"/>
                <a:ea typeface="楷体_GB2312" pitchFamily="49" charset="-122"/>
              </a:rPr>
              <a:t>、</a:t>
            </a:r>
            <a:r>
              <a:rPr lang="en-US" altLang="zh-CN" sz="3200" b="1" dirty="0">
                <a:solidFill>
                  <a:srgbClr val="2B166E"/>
                </a:solidFill>
                <a:latin typeface="Times New Roman" pitchFamily="18" charset="0"/>
                <a:ea typeface="楷体_GB2312" pitchFamily="49" charset="-122"/>
              </a:rPr>
              <a:t>T2</a:t>
            </a:r>
            <a:r>
              <a:rPr lang="zh-CN" altLang="en-US" sz="3200" b="1" dirty="0">
                <a:solidFill>
                  <a:srgbClr val="2B166E"/>
                </a:solidFill>
                <a:latin typeface="Times New Roman" pitchFamily="18" charset="0"/>
                <a:ea typeface="楷体_GB2312" pitchFamily="49" charset="-122"/>
              </a:rPr>
              <a:t>、</a:t>
            </a:r>
            <a:r>
              <a:rPr lang="en-US" altLang="zh-CN" sz="3200" b="1" dirty="0">
                <a:solidFill>
                  <a:srgbClr val="2B166E"/>
                </a:solidFill>
                <a:latin typeface="Times New Roman" pitchFamily="18" charset="0"/>
                <a:ea typeface="楷体_GB2312" pitchFamily="49" charset="-122"/>
              </a:rPr>
              <a:t>T1</a:t>
            </a:r>
            <a:r>
              <a:rPr lang="zh-CN" altLang="en-US" sz="3200" b="1" dirty="0">
                <a:solidFill>
                  <a:srgbClr val="2B166E"/>
                </a:solidFill>
                <a:latin typeface="Times New Roman" pitchFamily="18" charset="0"/>
                <a:ea typeface="楷体_GB2312" pitchFamily="49" charset="-122"/>
              </a:rPr>
              <a:t>的顺序得以执行。</a:t>
            </a:r>
          </a:p>
        </p:txBody>
      </p:sp>
      <p:sp>
        <p:nvSpPr>
          <p:cNvPr id="159749" name="Rectangle 3"/>
          <p:cNvSpPr>
            <a:spLocks noChangeArrowheads="1"/>
          </p:cNvSpPr>
          <p:nvPr/>
        </p:nvSpPr>
        <p:spPr bwMode="auto">
          <a:xfrm>
            <a:off x="527050" y="1293813"/>
            <a:ext cx="7772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eaLnBrk="1" hangingPunct="1"/>
            <a:r>
              <a:rPr kumimoji="1" lang="zh-CN" altLang="en-US" sz="3600" b="1" dirty="0">
                <a:solidFill>
                  <a:srgbClr val="0000FF"/>
                </a:solidFill>
                <a:ea typeface="黑体" pitchFamily="49" charset="-122"/>
              </a:rPr>
              <a:t>优先级反转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animEffect transition="in" filter="box(in)">
                                      <p:cBhvr>
                                        <p:cTn id="7" dur="500"/>
                                        <p:tgtEl>
                                          <p:spTgt spid="209922">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099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9F169536-B65C-479A-9B0E-CC79D8032344}" type="slidenum">
              <a:rPr lang="en-US" altLang="ko-KR"/>
              <a:pPr>
                <a:defRPr/>
              </a:pPr>
              <a:t>161</a:t>
            </a:fld>
            <a:endParaRPr lang="en-US" altLang="ko-KR"/>
          </a:p>
        </p:txBody>
      </p:sp>
      <p:sp>
        <p:nvSpPr>
          <p:cNvPr id="160772"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4.4</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多级反馈队列算法</a:t>
            </a:r>
          </a:p>
        </p:txBody>
      </p:sp>
      <p:sp>
        <p:nvSpPr>
          <p:cNvPr id="160773" name="Text Box 6"/>
          <p:cNvSpPr txBox="1">
            <a:spLocks noChangeArrowheads="1"/>
          </p:cNvSpPr>
          <p:nvPr/>
        </p:nvSpPr>
        <p:spPr bwMode="auto">
          <a:xfrm>
            <a:off x="590550" y="1462088"/>
            <a:ext cx="8220075" cy="4789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30000"/>
              </a:spcBef>
              <a:buClr>
                <a:srgbClr val="FFFFFF"/>
              </a:buClr>
              <a:buFont typeface="Wingdings" pitchFamily="2" charset="2"/>
              <a:buNone/>
            </a:pPr>
            <a:r>
              <a:rPr kumimoji="1" lang="zh-CN" altLang="en-US" sz="2800" b="1" dirty="0">
                <a:solidFill>
                  <a:srgbClr val="0000FF"/>
                </a:solidFill>
                <a:latin typeface="Microsoft YaHei" charset="-122"/>
                <a:ea typeface="Microsoft YaHei" charset="-122"/>
                <a:cs typeface="Microsoft YaHei" charset="-122"/>
              </a:rPr>
              <a:t>多级队列算法</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Multilevel  Queue</a:t>
            </a:r>
            <a:r>
              <a:rPr kumimoji="1" lang="zh-CN" altLang="en-US" sz="2800" b="1" dirty="0">
                <a:solidFill>
                  <a:srgbClr val="2B166E"/>
                </a:solidFill>
                <a:ea typeface="宋体" pitchFamily="2" charset="-122"/>
              </a:rPr>
              <a:t>）引入多个就绪</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队列，通过各个队列的区别对待，达到一个综合的</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调度目标。</a:t>
            </a:r>
          </a:p>
          <a:p>
            <a:pPr algn="just">
              <a:spcBef>
                <a:spcPct val="30000"/>
              </a:spcBef>
              <a:buClr>
                <a:srgbClr val="2B166E"/>
              </a:buClr>
              <a:buFont typeface="Wingdings" pitchFamily="2" charset="2"/>
              <a:buChar char="K"/>
            </a:pPr>
            <a:r>
              <a:rPr kumimoji="1" lang="zh-CN" altLang="en-US" sz="2800" b="1" dirty="0">
                <a:solidFill>
                  <a:srgbClr val="2B166E"/>
                </a:solidFill>
                <a:ea typeface="宋体" pitchFamily="2" charset="-122"/>
              </a:rPr>
              <a:t> 根据进程的性质或类型的不同，将就绪队列再分</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为若干个子队列，如</a:t>
            </a:r>
            <a:r>
              <a:rPr kumimoji="1" lang="zh-CN" altLang="en-US" sz="2800" b="1" dirty="0">
                <a:solidFill>
                  <a:srgbClr val="661414"/>
                </a:solidFill>
                <a:latin typeface="SimHei" charset="-122"/>
                <a:ea typeface="SimHei" charset="-122"/>
                <a:cs typeface="SimHei" charset="-122"/>
              </a:rPr>
              <a:t>系统进程</a:t>
            </a:r>
            <a:r>
              <a:rPr kumimoji="1" lang="zh-CN" altLang="en-US" sz="2800" b="1" dirty="0">
                <a:solidFill>
                  <a:srgbClr val="2B166E"/>
                </a:solidFill>
                <a:ea typeface="宋体" pitchFamily="2" charset="-122"/>
              </a:rPr>
              <a:t>、</a:t>
            </a:r>
            <a:r>
              <a:rPr kumimoji="1" lang="zh-CN" altLang="en-US" sz="2800" b="1" dirty="0">
                <a:solidFill>
                  <a:srgbClr val="661414"/>
                </a:solidFill>
                <a:latin typeface="SimHei" charset="-122"/>
                <a:ea typeface="SimHei" charset="-122"/>
                <a:cs typeface="SimHei" charset="-122"/>
              </a:rPr>
              <a:t>用户交互进程</a:t>
            </a:r>
            <a:r>
              <a:rPr kumimoji="1" lang="zh-CN" altLang="en-US" sz="2800" b="1" dirty="0">
                <a:solidFill>
                  <a:srgbClr val="2B166E"/>
                </a:solidFill>
                <a:ea typeface="宋体" pitchFamily="2" charset="-122"/>
              </a:rPr>
              <a:t>、</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a:t>
            </a:r>
            <a:r>
              <a:rPr kumimoji="1" lang="zh-CN" altLang="en-US" sz="2800" b="1" dirty="0">
                <a:solidFill>
                  <a:srgbClr val="661414"/>
                </a:solidFill>
                <a:latin typeface="SimHei" charset="-122"/>
                <a:ea typeface="SimHei" charset="-122"/>
                <a:cs typeface="SimHei" charset="-122"/>
              </a:rPr>
              <a:t>批处理进程</a:t>
            </a:r>
            <a:r>
              <a:rPr kumimoji="1" lang="zh-CN" altLang="en-US" sz="2800" b="1" dirty="0">
                <a:solidFill>
                  <a:srgbClr val="2B166E"/>
                </a:solidFill>
                <a:ea typeface="宋体" pitchFamily="2" charset="-122"/>
              </a:rPr>
              <a:t>等；</a:t>
            </a:r>
          </a:p>
          <a:p>
            <a:pPr algn="just">
              <a:spcBef>
                <a:spcPct val="30000"/>
              </a:spcBef>
              <a:buClr>
                <a:srgbClr val="2B166E"/>
              </a:buClr>
              <a:buFont typeface="Wingdings" pitchFamily="2" charset="2"/>
              <a:buChar char="K"/>
            </a:pPr>
            <a:r>
              <a:rPr kumimoji="1" lang="zh-CN" altLang="en-US" sz="2800" b="1" dirty="0">
                <a:solidFill>
                  <a:srgbClr val="2B166E"/>
                </a:solidFill>
                <a:ea typeface="宋体" pitchFamily="2" charset="-122"/>
              </a:rPr>
              <a:t> 不同的队列可以有不同的优先级；</a:t>
            </a:r>
          </a:p>
          <a:p>
            <a:pPr algn="just">
              <a:spcBef>
                <a:spcPct val="30000"/>
              </a:spcBef>
              <a:buClr>
                <a:srgbClr val="2B166E"/>
              </a:buClr>
              <a:buFont typeface="Wingdings" pitchFamily="2" charset="2"/>
              <a:buChar char="K"/>
            </a:pPr>
            <a:r>
              <a:rPr kumimoji="1" lang="zh-CN" altLang="en-US" sz="2800" b="1" dirty="0">
                <a:solidFill>
                  <a:srgbClr val="2B166E"/>
                </a:solidFill>
                <a:ea typeface="宋体" pitchFamily="2" charset="-122"/>
              </a:rPr>
              <a:t> 不同的队列可以采用各自不同的调度算法，如前</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台的交互式进程可采用</a:t>
            </a:r>
            <a:r>
              <a:rPr kumimoji="1" lang="en-US" altLang="zh-CN" sz="2800" b="1" dirty="0">
                <a:solidFill>
                  <a:srgbClr val="2B166E"/>
                </a:solidFill>
                <a:ea typeface="宋体" pitchFamily="2" charset="-122"/>
              </a:rPr>
              <a:t>RR</a:t>
            </a:r>
            <a:r>
              <a:rPr kumimoji="1" lang="zh-CN" altLang="en-US" sz="2800" b="1" dirty="0">
                <a:solidFill>
                  <a:srgbClr val="2B166E"/>
                </a:solidFill>
                <a:ea typeface="宋体" pitchFamily="2" charset="-122"/>
              </a:rPr>
              <a:t>算法，后台的批处理进</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程可采用</a:t>
            </a:r>
            <a:r>
              <a:rPr kumimoji="1" lang="en-US" altLang="zh-CN" sz="2800" b="1" dirty="0">
                <a:solidFill>
                  <a:srgbClr val="2B166E"/>
                </a:solidFill>
                <a:ea typeface="宋体" pitchFamily="2" charset="-122"/>
              </a:rPr>
              <a:t>FCFS</a:t>
            </a:r>
            <a:r>
              <a:rPr kumimoji="1" lang="zh-CN" altLang="en-US" sz="2800" b="1" dirty="0">
                <a:solidFill>
                  <a:srgbClr val="2B166E"/>
                </a:solidFill>
                <a:ea typeface="宋体" pitchFamily="2" charset="-122"/>
              </a:rPr>
              <a:t>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3">
                                            <p:txEl>
                                              <p:pRg st="1" end="1"/>
                                            </p:txEl>
                                          </p:spTgt>
                                        </p:tgtEl>
                                        <p:attrNameLst>
                                          <p:attrName>style.visibility</p:attrName>
                                        </p:attrNameLst>
                                      </p:cBhvr>
                                      <p:to>
                                        <p:strVal val="visible"/>
                                      </p:to>
                                    </p:set>
                                    <p:anim calcmode="lin" valueType="num">
                                      <p:cBhvr additive="base">
                                        <p:cTn id="7" dur="500" fill="hold"/>
                                        <p:tgtEl>
                                          <p:spTgt spid="1607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3">
                                            <p:txEl>
                                              <p:pRg st="2" end="2"/>
                                            </p:txEl>
                                          </p:spTgt>
                                        </p:tgtEl>
                                        <p:attrNameLst>
                                          <p:attrName>style.visibility</p:attrName>
                                        </p:attrNameLst>
                                      </p:cBhvr>
                                      <p:to>
                                        <p:strVal val="visible"/>
                                      </p:to>
                                    </p:set>
                                    <p:anim calcmode="lin" valueType="num">
                                      <p:cBhvr additive="base">
                                        <p:cTn id="13" dur="500" fill="hold"/>
                                        <p:tgtEl>
                                          <p:spTgt spid="1607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773">
                                            <p:txEl>
                                              <p:pRg st="3" end="3"/>
                                            </p:txEl>
                                          </p:spTgt>
                                        </p:tgtEl>
                                        <p:attrNameLst>
                                          <p:attrName>style.visibility</p:attrName>
                                        </p:attrNameLst>
                                      </p:cBhvr>
                                      <p:to>
                                        <p:strVal val="visible"/>
                                      </p:to>
                                    </p:set>
                                    <p:anim calcmode="lin" valueType="num">
                                      <p:cBhvr additive="base">
                                        <p:cTn id="19" dur="500" fill="hold"/>
                                        <p:tgtEl>
                                          <p:spTgt spid="16077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4144798B-5A85-4D6B-A173-0C4F1C0B1DAD}" type="slidenum">
              <a:rPr lang="en-US" altLang="ko-KR"/>
              <a:pPr>
                <a:defRPr/>
              </a:pPr>
              <a:t>162</a:t>
            </a:fld>
            <a:endParaRPr lang="en-US" altLang="ko-KR"/>
          </a:p>
        </p:txBody>
      </p:sp>
      <p:sp>
        <p:nvSpPr>
          <p:cNvPr id="262148" name="Text Box 4"/>
          <p:cNvSpPr txBox="1">
            <a:spLocks noChangeArrowheads="1"/>
          </p:cNvSpPr>
          <p:nvPr/>
        </p:nvSpPr>
        <p:spPr bwMode="auto">
          <a:xfrm>
            <a:off x="476250" y="1462088"/>
            <a:ext cx="8220075" cy="4789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30000"/>
              </a:spcBef>
              <a:buClr>
                <a:srgbClr val="2B166E"/>
              </a:buClr>
              <a:buFont typeface="Wingdings" pitchFamily="2" charset="2"/>
              <a:buChar char="J"/>
            </a:pPr>
            <a:r>
              <a:rPr kumimoji="1" lang="zh-CN" altLang="en-US" sz="2800" b="1" dirty="0">
                <a:solidFill>
                  <a:srgbClr val="2B166E"/>
                </a:solidFill>
                <a:ea typeface="宋体" pitchFamily="2" charset="-122"/>
              </a:rPr>
              <a:t> 多级队列算法把每个进程按照它的类型</a:t>
            </a:r>
            <a:r>
              <a:rPr kumimoji="1" lang="zh-CN" altLang="en-US" sz="2800" b="1" dirty="0">
                <a:solidFill>
                  <a:srgbClr val="0000FF"/>
                </a:solidFill>
                <a:ea typeface="宋体" pitchFamily="2" charset="-122"/>
              </a:rPr>
              <a:t>固定</a:t>
            </a:r>
            <a:r>
              <a:rPr kumimoji="1" lang="zh-CN" altLang="en-US" sz="2800" b="1" dirty="0">
                <a:solidFill>
                  <a:srgbClr val="2B166E"/>
                </a:solidFill>
                <a:ea typeface="宋体" pitchFamily="2" charset="-122"/>
              </a:rPr>
              <a:t>在一</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个队列中，但问题是如何来确定进程的类型？</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而且有的进程其类型可能动态变化，怎么办？</a:t>
            </a:r>
            <a:endParaRPr kumimoji="1" lang="en-US" altLang="zh-CN" sz="2800" b="1" dirty="0">
              <a:solidFill>
                <a:srgbClr val="2B166E"/>
              </a:solidFill>
              <a:ea typeface="宋体" pitchFamily="2" charset="-122"/>
            </a:endParaRPr>
          </a:p>
          <a:p>
            <a:pPr algn="just">
              <a:spcBef>
                <a:spcPct val="30000"/>
              </a:spcBef>
              <a:buClr>
                <a:srgbClr val="2B166E"/>
              </a:buClr>
            </a:pPr>
            <a:r>
              <a:rPr kumimoji="1" lang="zh-CN" altLang="en-US" sz="2800" b="1" dirty="0">
                <a:solidFill>
                  <a:srgbClr val="FF0000"/>
                </a:solidFill>
                <a:latin typeface="Microsoft YaHei" charset="-122"/>
                <a:ea typeface="Microsoft YaHei" charset="-122"/>
                <a:cs typeface="Microsoft YaHei" charset="-122"/>
              </a:rPr>
              <a:t>“路遥知马力，日久见人心”！</a:t>
            </a:r>
          </a:p>
          <a:p>
            <a:pPr algn="just">
              <a:spcBef>
                <a:spcPct val="30000"/>
              </a:spcBef>
              <a:buClr>
                <a:srgbClr val="2B166E"/>
              </a:buClr>
              <a:buFont typeface="Wingdings" pitchFamily="2" charset="2"/>
              <a:buChar char="J"/>
            </a:pPr>
            <a:r>
              <a:rPr kumimoji="1" lang="zh-CN" altLang="en-US" sz="2800" b="1" dirty="0">
                <a:solidFill>
                  <a:srgbClr val="2B166E"/>
                </a:solidFill>
                <a:ea typeface="宋体" pitchFamily="2" charset="-122"/>
              </a:rPr>
              <a:t> </a:t>
            </a:r>
            <a:r>
              <a:rPr kumimoji="1" lang="zh-CN" altLang="en-US" sz="2800" b="1" dirty="0">
                <a:solidFill>
                  <a:srgbClr val="2B166E"/>
                </a:solidFill>
                <a:ea typeface="黑体" pitchFamily="49" charset="-122"/>
              </a:rPr>
              <a:t>多级反馈队列算法</a:t>
            </a: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(Multilevel Feedback Queue) </a:t>
            </a:r>
            <a:br>
              <a:rPr kumimoji="1" lang="en-US" altLang="zh-CN" sz="2800" b="1" dirty="0">
                <a:solidFill>
                  <a:srgbClr val="2B166E"/>
                </a:solidFill>
                <a:ea typeface="宋体" pitchFamily="2" charset="-122"/>
              </a:rPr>
            </a:b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即根据一个进程的运行反馈信息，动态地调整它</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所在的队列。</a:t>
            </a:r>
          </a:p>
          <a:p>
            <a:pPr lvl="1" algn="just">
              <a:spcBef>
                <a:spcPct val="30000"/>
              </a:spcBef>
              <a:buClr>
                <a:srgbClr val="2B166E"/>
              </a:buClr>
              <a:buFont typeface="Wingdings" pitchFamily="2" charset="2"/>
              <a:buChar char="F"/>
            </a:pPr>
            <a:r>
              <a:rPr kumimoji="1" lang="zh-CN" altLang="en-US" sz="2800" b="1" dirty="0">
                <a:solidFill>
                  <a:srgbClr val="2B166E"/>
                </a:solidFill>
                <a:ea typeface="宋体" pitchFamily="2" charset="-122"/>
              </a:rPr>
              <a:t> </a:t>
            </a:r>
            <a:r>
              <a:rPr kumimoji="1" lang="zh-CN" altLang="en-US" sz="2800" b="1" dirty="0">
                <a:solidFill>
                  <a:srgbClr val="2B166E"/>
                </a:solidFill>
                <a:ea typeface="黑体" pitchFamily="49" charset="-122"/>
              </a:rPr>
              <a:t>反馈</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Feedback</a:t>
            </a:r>
            <a:r>
              <a:rPr kumimoji="1" lang="zh-CN" altLang="en-US" sz="2800" b="1" dirty="0">
                <a:solidFill>
                  <a:srgbClr val="2B166E"/>
                </a:solidFill>
                <a:ea typeface="宋体" pitchFamily="2" charset="-122"/>
              </a:rPr>
              <a:t>）：即进程在运行当中的表</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现，例如，它是否需要整个的时间片用于计</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算，或者它是否经常地执行</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2148">
                                            <p:txEl>
                                              <p:pRg st="1" end="1"/>
                                            </p:txEl>
                                          </p:spTgt>
                                        </p:tgtEl>
                                        <p:attrNameLst>
                                          <p:attrName>style.visibility</p:attrName>
                                        </p:attrNameLst>
                                      </p:cBhvr>
                                      <p:to>
                                        <p:strVal val="visible"/>
                                      </p:to>
                                    </p:set>
                                    <p:animEffect transition="in" filter="dissolve">
                                      <p:cBhvr>
                                        <p:cTn id="7" dur="500"/>
                                        <p:tgtEl>
                                          <p:spTgt spid="2621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2148">
                                            <p:txEl>
                                              <p:pRg st="2" end="2"/>
                                            </p:txEl>
                                          </p:spTgt>
                                        </p:tgtEl>
                                        <p:attrNameLst>
                                          <p:attrName>style.visibility</p:attrName>
                                        </p:attrNameLst>
                                      </p:cBhvr>
                                      <p:to>
                                        <p:strVal val="visible"/>
                                      </p:to>
                                    </p:set>
                                    <p:animEffect transition="in" filter="dissolve">
                                      <p:cBhvr>
                                        <p:cTn id="12" dur="500"/>
                                        <p:tgtEl>
                                          <p:spTgt spid="262148">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62148">
                                            <p:txEl>
                                              <p:pRg st="3" end="3"/>
                                            </p:txEl>
                                          </p:spTgt>
                                        </p:tgtEl>
                                        <p:attrNameLst>
                                          <p:attrName>style.visibility</p:attrName>
                                        </p:attrNameLst>
                                      </p:cBhvr>
                                      <p:to>
                                        <p:strVal val="visible"/>
                                      </p:to>
                                    </p:set>
                                    <p:animEffect transition="in" filter="dissolve">
                                      <p:cBhvr>
                                        <p:cTn id="15" dur="500"/>
                                        <p:tgtEl>
                                          <p:spTgt spid="262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98CBDB4E-804A-4E05-83EE-8583E37E8F27}" type="slidenum">
              <a:rPr lang="en-US" altLang="ko-KR"/>
              <a:pPr>
                <a:defRPr/>
              </a:pPr>
              <a:t>163</a:t>
            </a:fld>
            <a:endParaRPr lang="en-US" altLang="ko-KR"/>
          </a:p>
        </p:txBody>
      </p:sp>
      <p:sp>
        <p:nvSpPr>
          <p:cNvPr id="162820" name="Text Box 4"/>
          <p:cNvSpPr txBox="1">
            <a:spLocks noChangeArrowheads="1"/>
          </p:cNvSpPr>
          <p:nvPr/>
        </p:nvSpPr>
        <p:spPr bwMode="auto">
          <a:xfrm>
            <a:off x="476250" y="1151547"/>
            <a:ext cx="8220075" cy="5262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50000"/>
              </a:lnSpc>
              <a:spcBef>
                <a:spcPct val="30000"/>
              </a:spcBef>
              <a:buClr>
                <a:srgbClr val="2B166E"/>
              </a:buClr>
              <a:buFont typeface="Wingdings" pitchFamily="2" charset="2"/>
              <a:buChar char="J"/>
            </a:pPr>
            <a:r>
              <a:rPr kumimoji="1" lang="zh-CN" altLang="en-US" sz="2800" b="1" dirty="0">
                <a:solidFill>
                  <a:srgbClr val="2B166E"/>
                </a:solidFill>
                <a:ea typeface="宋体" pitchFamily="2" charset="-122"/>
              </a:rPr>
              <a:t> 如何实现多级反馈队列算法？需要确定以下的一</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些参数：</a:t>
            </a:r>
          </a:p>
          <a:p>
            <a:pPr lvl="1">
              <a:lnSpc>
                <a:spcPct val="150000"/>
              </a:lnSpc>
              <a:spcBef>
                <a:spcPct val="30000"/>
              </a:spcBef>
              <a:buClr>
                <a:srgbClr val="2B166E"/>
              </a:buClr>
              <a:buFont typeface="Wingdings" pitchFamily="2" charset="2"/>
              <a:buChar char="F"/>
            </a:pPr>
            <a:r>
              <a:rPr kumimoji="1" lang="zh-CN" altLang="en-US" sz="2800" b="1" dirty="0">
                <a:solidFill>
                  <a:srgbClr val="2B166E"/>
                </a:solidFill>
                <a:ea typeface="宋体" pitchFamily="2" charset="-122"/>
              </a:rPr>
              <a:t> 队列的个数；</a:t>
            </a:r>
          </a:p>
          <a:p>
            <a:pPr lvl="1">
              <a:lnSpc>
                <a:spcPct val="150000"/>
              </a:lnSpc>
              <a:spcBef>
                <a:spcPct val="30000"/>
              </a:spcBef>
              <a:buClr>
                <a:srgbClr val="2B166E"/>
              </a:buClr>
              <a:buFont typeface="Wingdings" pitchFamily="2" charset="2"/>
              <a:buChar char="F"/>
            </a:pPr>
            <a:r>
              <a:rPr kumimoji="1" lang="zh-CN" altLang="en-US" sz="2800" b="1" dirty="0">
                <a:solidFill>
                  <a:srgbClr val="2B166E"/>
                </a:solidFill>
                <a:ea typeface="宋体" pitchFamily="2" charset="-122"/>
              </a:rPr>
              <a:t> 每个队列所用的调度算法；</a:t>
            </a:r>
          </a:p>
          <a:p>
            <a:pPr lvl="1">
              <a:lnSpc>
                <a:spcPct val="150000"/>
              </a:lnSpc>
              <a:spcBef>
                <a:spcPct val="30000"/>
              </a:spcBef>
              <a:buClr>
                <a:srgbClr val="2B166E"/>
              </a:buClr>
              <a:buFont typeface="Wingdings" pitchFamily="2" charset="2"/>
              <a:buChar char="F"/>
            </a:pPr>
            <a:r>
              <a:rPr kumimoji="1" lang="zh-CN" altLang="en-US" sz="2800" b="1" dirty="0">
                <a:solidFill>
                  <a:srgbClr val="2B166E"/>
                </a:solidFill>
                <a:ea typeface="宋体" pitchFamily="2" charset="-122"/>
              </a:rPr>
              <a:t> 用来确定何时给一个进程“升级”的方法；</a:t>
            </a:r>
          </a:p>
          <a:p>
            <a:pPr lvl="1">
              <a:lnSpc>
                <a:spcPct val="150000"/>
              </a:lnSpc>
              <a:spcBef>
                <a:spcPct val="30000"/>
              </a:spcBef>
              <a:buClr>
                <a:srgbClr val="2B166E"/>
              </a:buClr>
              <a:buFont typeface="Wingdings" pitchFamily="2" charset="2"/>
              <a:buChar char="F"/>
            </a:pPr>
            <a:r>
              <a:rPr kumimoji="1" lang="zh-CN" altLang="en-US" sz="2800" b="1" dirty="0">
                <a:solidFill>
                  <a:srgbClr val="2B166E"/>
                </a:solidFill>
                <a:ea typeface="宋体" pitchFamily="2" charset="-122"/>
              </a:rPr>
              <a:t> 用来确定何时给一个进程“降级”的方法；</a:t>
            </a:r>
          </a:p>
          <a:p>
            <a:pPr lvl="1">
              <a:lnSpc>
                <a:spcPct val="150000"/>
              </a:lnSpc>
              <a:spcBef>
                <a:spcPct val="30000"/>
              </a:spcBef>
              <a:buClr>
                <a:srgbClr val="2B166E"/>
              </a:buClr>
              <a:buFont typeface="Wingdings" pitchFamily="2" charset="2"/>
              <a:buChar char="F"/>
            </a:pPr>
            <a:r>
              <a:rPr kumimoji="1" lang="zh-CN" altLang="en-US" sz="2800" b="1" dirty="0">
                <a:solidFill>
                  <a:srgbClr val="2B166E"/>
                </a:solidFill>
                <a:ea typeface="宋体" pitchFamily="2" charset="-122"/>
              </a:rPr>
              <a:t> 用来确定一个进程的初始队列的方法。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20">
                                            <p:txEl>
                                              <p:pRg st="1" end="1"/>
                                            </p:txEl>
                                          </p:spTgt>
                                        </p:tgtEl>
                                        <p:attrNameLst>
                                          <p:attrName>style.visibility</p:attrName>
                                        </p:attrNameLst>
                                      </p:cBhvr>
                                      <p:to>
                                        <p:strVal val="visible"/>
                                      </p:to>
                                    </p:set>
                                    <p:anim calcmode="lin" valueType="num">
                                      <p:cBhvr additive="base">
                                        <p:cTn id="7" dur="500" fill="hold"/>
                                        <p:tgtEl>
                                          <p:spTgt spid="1628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2820">
                                            <p:txEl>
                                              <p:pRg st="2" end="2"/>
                                            </p:txEl>
                                          </p:spTgt>
                                        </p:tgtEl>
                                        <p:attrNameLst>
                                          <p:attrName>style.visibility</p:attrName>
                                        </p:attrNameLst>
                                      </p:cBhvr>
                                      <p:to>
                                        <p:strVal val="visible"/>
                                      </p:to>
                                    </p:set>
                                    <p:anim calcmode="lin" valueType="num">
                                      <p:cBhvr additive="base">
                                        <p:cTn id="13" dur="500" fill="hold"/>
                                        <p:tgtEl>
                                          <p:spTgt spid="1628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28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2820">
                                            <p:txEl>
                                              <p:pRg st="3" end="3"/>
                                            </p:txEl>
                                          </p:spTgt>
                                        </p:tgtEl>
                                        <p:attrNameLst>
                                          <p:attrName>style.visibility</p:attrName>
                                        </p:attrNameLst>
                                      </p:cBhvr>
                                      <p:to>
                                        <p:strVal val="visible"/>
                                      </p:to>
                                    </p:set>
                                    <p:anim calcmode="lin" valueType="num">
                                      <p:cBhvr additive="base">
                                        <p:cTn id="19" dur="500" fill="hold"/>
                                        <p:tgtEl>
                                          <p:spTgt spid="1628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28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2820">
                                            <p:txEl>
                                              <p:pRg st="4" end="4"/>
                                            </p:txEl>
                                          </p:spTgt>
                                        </p:tgtEl>
                                        <p:attrNameLst>
                                          <p:attrName>style.visibility</p:attrName>
                                        </p:attrNameLst>
                                      </p:cBhvr>
                                      <p:to>
                                        <p:strVal val="visible"/>
                                      </p:to>
                                    </p:set>
                                    <p:anim calcmode="lin" valueType="num">
                                      <p:cBhvr additive="base">
                                        <p:cTn id="25" dur="500" fill="hold"/>
                                        <p:tgtEl>
                                          <p:spTgt spid="16282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28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2820">
                                            <p:txEl>
                                              <p:pRg st="5" end="5"/>
                                            </p:txEl>
                                          </p:spTgt>
                                        </p:tgtEl>
                                        <p:attrNameLst>
                                          <p:attrName>style.visibility</p:attrName>
                                        </p:attrNameLst>
                                      </p:cBhvr>
                                      <p:to>
                                        <p:strVal val="visible"/>
                                      </p:to>
                                    </p:set>
                                    <p:anim calcmode="lin" valueType="num">
                                      <p:cBhvr additive="base">
                                        <p:cTn id="31" dur="500" fill="hold"/>
                                        <p:tgtEl>
                                          <p:spTgt spid="16282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28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quarter" idx="10"/>
          </p:nvPr>
        </p:nvSpPr>
        <p:spPr/>
        <p:txBody>
          <a:bodyPr/>
          <a:lstStyle/>
          <a:p>
            <a:pPr>
              <a:defRPr/>
            </a:pPr>
            <a:r>
              <a:rPr lang="zh-CN" altLang="en-US"/>
              <a:t>   进程管理</a:t>
            </a:r>
          </a:p>
        </p:txBody>
      </p:sp>
      <p:sp>
        <p:nvSpPr>
          <p:cNvPr id="30" name="页脚占位符 4"/>
          <p:cNvSpPr>
            <a:spLocks noGrp="1"/>
          </p:cNvSpPr>
          <p:nvPr>
            <p:ph type="ftr" sz="quarter" idx="11"/>
          </p:nvPr>
        </p:nvSpPr>
        <p:spPr/>
        <p:txBody>
          <a:bodyPr/>
          <a:lstStyle/>
          <a:p>
            <a:pPr>
              <a:defRPr/>
            </a:pPr>
            <a:fld id="{0611CD36-2175-4B15-8F2F-8E76FEC1AC71}" type="slidenum">
              <a:rPr lang="en-US" altLang="ko-KR"/>
              <a:pPr>
                <a:defRPr/>
              </a:pPr>
              <a:t>164</a:t>
            </a:fld>
            <a:endParaRPr lang="en-US" altLang="ko-KR"/>
          </a:p>
        </p:txBody>
      </p:sp>
      <p:sp>
        <p:nvSpPr>
          <p:cNvPr id="163844" name="Rectangle 3"/>
          <p:cNvSpPr>
            <a:spLocks noChangeArrowheads="1"/>
          </p:cNvSpPr>
          <p:nvPr/>
        </p:nvSpPr>
        <p:spPr bwMode="auto">
          <a:xfrm>
            <a:off x="623888" y="728663"/>
            <a:ext cx="7999412" cy="26193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163845" name="Rectangle 4"/>
          <p:cNvSpPr>
            <a:spLocks noChangeArrowheads="1"/>
          </p:cNvSpPr>
          <p:nvPr/>
        </p:nvSpPr>
        <p:spPr bwMode="auto">
          <a:xfrm>
            <a:off x="1989138" y="114300"/>
            <a:ext cx="5487987"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kumimoji="1" lang="zh-CN" altLang="en-US" sz="3200" b="1">
                <a:solidFill>
                  <a:schemeClr val="bg1"/>
                </a:solidFill>
                <a:ea typeface="宋体" pitchFamily="2" charset="-122"/>
              </a:rPr>
              <a:t>多级反馈队列算法的一个例子</a:t>
            </a:r>
          </a:p>
        </p:txBody>
      </p:sp>
      <p:sp>
        <p:nvSpPr>
          <p:cNvPr id="264197" name="Text Box 5"/>
          <p:cNvSpPr txBox="1">
            <a:spLocks noChangeArrowheads="1"/>
          </p:cNvSpPr>
          <p:nvPr/>
        </p:nvSpPr>
        <p:spPr bwMode="auto">
          <a:xfrm>
            <a:off x="366713" y="3203033"/>
            <a:ext cx="8639175" cy="3416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buFontTx/>
              <a:buChar char="•"/>
            </a:pPr>
            <a:r>
              <a:rPr kumimoji="1" lang="zh-CN" altLang="en-US" sz="2400" b="1" dirty="0">
                <a:solidFill>
                  <a:srgbClr val="2B166E"/>
                </a:solidFill>
                <a:ea typeface="宋体" pitchFamily="2" charset="-122"/>
              </a:rPr>
              <a:t> 三种优先级别，</a:t>
            </a:r>
            <a:r>
              <a:rPr kumimoji="1" lang="en-US" altLang="zh-CN" sz="2400" b="1" dirty="0">
                <a:solidFill>
                  <a:srgbClr val="2B166E"/>
                </a:solidFill>
                <a:ea typeface="宋体" pitchFamily="2" charset="-122"/>
              </a:rPr>
              <a:t>3</a:t>
            </a:r>
            <a:r>
              <a:rPr kumimoji="1" lang="zh-CN" altLang="en-US" sz="2400" b="1" dirty="0">
                <a:solidFill>
                  <a:srgbClr val="2B166E"/>
                </a:solidFill>
                <a:ea typeface="宋体" pitchFamily="2" charset="-122"/>
              </a:rPr>
              <a:t>最高、</a:t>
            </a:r>
            <a:r>
              <a:rPr kumimoji="1" lang="en-US" altLang="zh-CN" sz="2400" b="1" dirty="0">
                <a:solidFill>
                  <a:srgbClr val="2B166E"/>
                </a:solidFill>
                <a:ea typeface="宋体" pitchFamily="2" charset="-122"/>
              </a:rPr>
              <a:t>1</a:t>
            </a:r>
            <a:r>
              <a:rPr kumimoji="1" lang="zh-CN" altLang="en-US" sz="2400" b="1" dirty="0">
                <a:solidFill>
                  <a:srgbClr val="2B166E"/>
                </a:solidFill>
                <a:ea typeface="宋体" pitchFamily="2" charset="-122"/>
              </a:rPr>
              <a:t>最低，三个就绪队列。时间片长度</a:t>
            </a:r>
            <a:br>
              <a:rPr kumimoji="1" lang="zh-CN" altLang="en-US" sz="2400" b="1" dirty="0">
                <a:solidFill>
                  <a:srgbClr val="2B166E"/>
                </a:solidFill>
                <a:ea typeface="宋体" pitchFamily="2" charset="-122"/>
              </a:rPr>
            </a:br>
            <a:r>
              <a:rPr kumimoji="1" lang="zh-CN" altLang="en-US" sz="2400" b="1" dirty="0">
                <a:solidFill>
                  <a:srgbClr val="2B166E"/>
                </a:solidFill>
                <a:ea typeface="宋体" pitchFamily="2" charset="-122"/>
              </a:rPr>
              <a:t>  分别为</a:t>
            </a:r>
            <a:r>
              <a:rPr kumimoji="1" lang="en-US" altLang="zh-CN" sz="2400" b="1" dirty="0">
                <a:solidFill>
                  <a:srgbClr val="2B166E"/>
                </a:solidFill>
                <a:ea typeface="宋体" pitchFamily="2" charset="-122"/>
              </a:rPr>
              <a:t>N</a:t>
            </a:r>
            <a:r>
              <a:rPr kumimoji="1" lang="zh-CN" altLang="en-US" sz="2400" b="1" dirty="0">
                <a:solidFill>
                  <a:srgbClr val="2B166E"/>
                </a:solidFill>
                <a:ea typeface="宋体" pitchFamily="2" charset="-122"/>
              </a:rPr>
              <a:t>、</a:t>
            </a:r>
            <a:r>
              <a:rPr kumimoji="1" lang="en-US" altLang="zh-CN" sz="2400" b="1" dirty="0">
                <a:solidFill>
                  <a:srgbClr val="2B166E"/>
                </a:solidFill>
                <a:ea typeface="宋体" pitchFamily="2" charset="-122"/>
              </a:rPr>
              <a:t>2N</a:t>
            </a:r>
            <a:r>
              <a:rPr kumimoji="1" lang="zh-CN" altLang="en-US" sz="2400" b="1" dirty="0">
                <a:solidFill>
                  <a:srgbClr val="2B166E"/>
                </a:solidFill>
                <a:ea typeface="宋体" pitchFamily="2" charset="-122"/>
              </a:rPr>
              <a:t>和</a:t>
            </a:r>
            <a:r>
              <a:rPr kumimoji="1" lang="en-US" altLang="zh-CN" sz="2400" b="1" dirty="0">
                <a:solidFill>
                  <a:srgbClr val="2B166E"/>
                </a:solidFill>
                <a:ea typeface="宋体" pitchFamily="2" charset="-122"/>
              </a:rPr>
              <a:t>4N</a:t>
            </a:r>
            <a:r>
              <a:rPr kumimoji="1" lang="zh-CN" altLang="en-US" sz="2400" b="1" dirty="0">
                <a:solidFill>
                  <a:srgbClr val="2B166E"/>
                </a:solidFill>
                <a:ea typeface="宋体" pitchFamily="2" charset="-122"/>
              </a:rPr>
              <a:t>；</a:t>
            </a:r>
          </a:p>
          <a:p>
            <a:pPr algn="just">
              <a:buFontTx/>
              <a:buChar char="•"/>
            </a:pPr>
            <a:r>
              <a:rPr kumimoji="1" lang="zh-CN" altLang="en-US" sz="2400" b="1" dirty="0">
                <a:solidFill>
                  <a:srgbClr val="2B166E"/>
                </a:solidFill>
                <a:ea typeface="宋体" pitchFamily="2" charset="-122"/>
              </a:rPr>
              <a:t> 新进程进入内存后，优先级为</a:t>
            </a:r>
            <a:r>
              <a:rPr kumimoji="1" lang="en-US" altLang="zh-CN" sz="2400" b="1" dirty="0">
                <a:solidFill>
                  <a:srgbClr val="2B166E"/>
                </a:solidFill>
                <a:ea typeface="宋体" pitchFamily="2" charset="-122"/>
              </a:rPr>
              <a:t>3</a:t>
            </a:r>
            <a:r>
              <a:rPr kumimoji="1" lang="zh-CN" altLang="en-US" sz="2400" b="1" dirty="0">
                <a:solidFill>
                  <a:srgbClr val="2B166E"/>
                </a:solidFill>
                <a:ea typeface="宋体" pitchFamily="2" charset="-122"/>
              </a:rPr>
              <a:t>，加入队列</a:t>
            </a:r>
            <a:r>
              <a:rPr kumimoji="1" lang="en-US" altLang="zh-CN" sz="2400" b="1" dirty="0">
                <a:solidFill>
                  <a:srgbClr val="2B166E"/>
                </a:solidFill>
                <a:ea typeface="宋体" pitchFamily="2" charset="-122"/>
              </a:rPr>
              <a:t>3</a:t>
            </a:r>
            <a:r>
              <a:rPr kumimoji="1" lang="zh-CN" altLang="en-US" sz="2400" b="1" dirty="0">
                <a:solidFill>
                  <a:srgbClr val="2B166E"/>
                </a:solidFill>
                <a:ea typeface="宋体" pitchFamily="2" charset="-122"/>
              </a:rPr>
              <a:t>的末尾，按</a:t>
            </a:r>
            <a:r>
              <a:rPr kumimoji="1" lang="en-US" altLang="zh-CN" sz="2400" b="1" dirty="0">
                <a:solidFill>
                  <a:srgbClr val="2B166E"/>
                </a:solidFill>
                <a:ea typeface="宋体" pitchFamily="2" charset="-122"/>
              </a:rPr>
              <a:t>FCFS</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算法调度；若一个时间片内未能执行完，则优先级降为</a:t>
            </a:r>
            <a:r>
              <a:rPr kumimoji="1" lang="en-US" altLang="zh-CN" sz="2400" b="1" dirty="0">
                <a:solidFill>
                  <a:srgbClr val="2B166E"/>
                </a:solidFill>
                <a:ea typeface="宋体" pitchFamily="2" charset="-122"/>
              </a:rPr>
              <a:t>2</a:t>
            </a:r>
            <a:r>
              <a:rPr kumimoji="1" lang="zh-CN" altLang="en-US" sz="2400" b="1" dirty="0">
                <a:solidFill>
                  <a:srgbClr val="2B166E"/>
                </a:solidFill>
                <a:ea typeface="宋体" pitchFamily="2" charset="-122"/>
              </a:rPr>
              <a:t>，加</a:t>
            </a:r>
            <a:br>
              <a:rPr kumimoji="1" lang="zh-CN" altLang="en-US" sz="2400" b="1" dirty="0">
                <a:solidFill>
                  <a:srgbClr val="2B166E"/>
                </a:solidFill>
                <a:ea typeface="宋体" pitchFamily="2" charset="-122"/>
              </a:rPr>
            </a:br>
            <a:r>
              <a:rPr kumimoji="1" lang="zh-CN" altLang="en-US" sz="2400" b="1" dirty="0">
                <a:solidFill>
                  <a:srgbClr val="2B166E"/>
                </a:solidFill>
                <a:ea typeface="宋体" pitchFamily="2" charset="-122"/>
              </a:rPr>
              <a:t> 入到队列</a:t>
            </a:r>
            <a:r>
              <a:rPr kumimoji="1" lang="en-US" altLang="zh-CN" sz="2400" b="1" dirty="0">
                <a:solidFill>
                  <a:srgbClr val="2B166E"/>
                </a:solidFill>
                <a:ea typeface="宋体" pitchFamily="2" charset="-122"/>
              </a:rPr>
              <a:t>2</a:t>
            </a:r>
            <a:r>
              <a:rPr kumimoji="1" lang="zh-CN" altLang="en-US" sz="2400" b="1" dirty="0">
                <a:solidFill>
                  <a:srgbClr val="2B166E"/>
                </a:solidFill>
                <a:ea typeface="宋体" pitchFamily="2" charset="-122"/>
              </a:rPr>
              <a:t>的末尾，同样按</a:t>
            </a:r>
            <a:r>
              <a:rPr kumimoji="1" lang="en-US" altLang="zh-CN" sz="2400" b="1" dirty="0">
                <a:solidFill>
                  <a:srgbClr val="2B166E"/>
                </a:solidFill>
                <a:ea typeface="宋体" pitchFamily="2" charset="-122"/>
              </a:rPr>
              <a:t>FCFS</a:t>
            </a:r>
            <a:r>
              <a:rPr kumimoji="1" lang="zh-CN" altLang="en-US" sz="2400" b="1" dirty="0">
                <a:solidFill>
                  <a:srgbClr val="2B166E"/>
                </a:solidFill>
                <a:ea typeface="宋体" pitchFamily="2" charset="-122"/>
              </a:rPr>
              <a:t>算法调度；依此类推。</a:t>
            </a:r>
          </a:p>
          <a:p>
            <a:pPr algn="just">
              <a:buFontTx/>
              <a:buChar char="•"/>
            </a:pPr>
            <a:r>
              <a:rPr kumimoji="1" lang="zh-CN" altLang="en-US" sz="2400" b="1" dirty="0">
                <a:solidFill>
                  <a:srgbClr val="2B166E"/>
                </a:solidFill>
                <a:ea typeface="宋体" pitchFamily="2" charset="-122"/>
              </a:rPr>
              <a:t> 如果进程在时间片用完之前即被阻塞，则增加它的优先级；</a:t>
            </a:r>
          </a:p>
          <a:p>
            <a:pPr algn="just">
              <a:buFontTx/>
              <a:buChar char="•"/>
            </a:pPr>
            <a:r>
              <a:rPr kumimoji="1" lang="zh-CN" altLang="en-US" sz="2400" b="1" dirty="0">
                <a:solidFill>
                  <a:srgbClr val="2B166E"/>
                </a:solidFill>
                <a:ea typeface="宋体" pitchFamily="2" charset="-122"/>
              </a:rPr>
              <a:t> 仅当较高优先级的队列为空，才调度较低优先级的队列中的进程执行。若进程执行时有新进程进入较高优先级的队列则抢先执行新进程。</a:t>
            </a:r>
          </a:p>
        </p:txBody>
      </p:sp>
      <p:grpSp>
        <p:nvGrpSpPr>
          <p:cNvPr id="163847" name="Group 6"/>
          <p:cNvGrpSpPr>
            <a:grpSpLocks/>
          </p:cNvGrpSpPr>
          <p:nvPr/>
        </p:nvGrpSpPr>
        <p:grpSpPr bwMode="auto">
          <a:xfrm>
            <a:off x="979488" y="871538"/>
            <a:ext cx="7164387" cy="2362200"/>
            <a:chOff x="527" y="702"/>
            <a:chExt cx="4513" cy="1488"/>
          </a:xfrm>
        </p:grpSpPr>
        <p:grpSp>
          <p:nvGrpSpPr>
            <p:cNvPr id="163849" name="Group 7"/>
            <p:cNvGrpSpPr>
              <a:grpSpLocks/>
            </p:cNvGrpSpPr>
            <p:nvPr/>
          </p:nvGrpSpPr>
          <p:grpSpPr bwMode="auto">
            <a:xfrm>
              <a:off x="527" y="702"/>
              <a:ext cx="4513" cy="1488"/>
              <a:chOff x="1247" y="1920"/>
              <a:chExt cx="4513" cy="1488"/>
            </a:xfrm>
          </p:grpSpPr>
          <p:sp>
            <p:nvSpPr>
              <p:cNvPr id="163853" name="Rectangle 8"/>
              <p:cNvSpPr>
                <a:spLocks noChangeArrowheads="1"/>
              </p:cNvSpPr>
              <p:nvPr/>
            </p:nvSpPr>
            <p:spPr bwMode="auto">
              <a:xfrm>
                <a:off x="1968" y="2112"/>
                <a:ext cx="480" cy="288"/>
              </a:xfrm>
              <a:prstGeom prst="rect">
                <a:avLst/>
              </a:prstGeom>
              <a:solidFill>
                <a:srgbClr val="CC00CC"/>
              </a:solidFill>
              <a:ln w="57150">
                <a:solidFill>
                  <a:srgbClr val="0F0C19"/>
                </a:solidFill>
                <a:miter lim="800000"/>
                <a:headEnd type="none" w="sm" len="sm"/>
                <a:tailEnd/>
              </a:ln>
            </p:spPr>
            <p:txBody>
              <a:bodyPr wrap="none" anchor="ctr"/>
              <a:lstStyle/>
              <a:p>
                <a:endParaRPr lang="zh-CN" altLang="en-US">
                  <a:ea typeface="宋体" pitchFamily="2" charset="-122"/>
                </a:endParaRPr>
              </a:p>
            </p:txBody>
          </p:sp>
          <p:sp>
            <p:nvSpPr>
              <p:cNvPr id="163854" name="Rectangle 9"/>
              <p:cNvSpPr>
                <a:spLocks noChangeArrowheads="1"/>
              </p:cNvSpPr>
              <p:nvPr/>
            </p:nvSpPr>
            <p:spPr bwMode="auto">
              <a:xfrm>
                <a:off x="2640" y="2112"/>
                <a:ext cx="480" cy="288"/>
              </a:xfrm>
              <a:prstGeom prst="rect">
                <a:avLst/>
              </a:prstGeom>
              <a:solidFill>
                <a:schemeClr val="accent1"/>
              </a:solidFill>
              <a:ln w="57150">
                <a:solidFill>
                  <a:srgbClr val="0F0C19"/>
                </a:solidFill>
                <a:miter lim="800000"/>
                <a:headEnd type="none" w="sm" len="sm"/>
                <a:tailEnd/>
              </a:ln>
            </p:spPr>
            <p:txBody>
              <a:bodyPr wrap="none" anchor="ctr"/>
              <a:lstStyle/>
              <a:p>
                <a:endParaRPr lang="zh-CN" altLang="en-US">
                  <a:ea typeface="宋体" pitchFamily="2" charset="-122"/>
                </a:endParaRPr>
              </a:p>
            </p:txBody>
          </p:sp>
          <p:sp>
            <p:nvSpPr>
              <p:cNvPr id="163855" name="Rectangle 10"/>
              <p:cNvSpPr>
                <a:spLocks noChangeArrowheads="1"/>
              </p:cNvSpPr>
              <p:nvPr/>
            </p:nvSpPr>
            <p:spPr bwMode="auto">
              <a:xfrm>
                <a:off x="3312" y="2112"/>
                <a:ext cx="480" cy="288"/>
              </a:xfrm>
              <a:prstGeom prst="rect">
                <a:avLst/>
              </a:prstGeom>
              <a:solidFill>
                <a:schemeClr val="bg1"/>
              </a:solidFill>
              <a:ln w="57150">
                <a:solidFill>
                  <a:srgbClr val="0F0C19"/>
                </a:solidFill>
                <a:miter lim="800000"/>
                <a:headEnd type="none" w="sm" len="sm"/>
                <a:tailEnd/>
              </a:ln>
            </p:spPr>
            <p:txBody>
              <a:bodyPr wrap="none" anchor="ctr"/>
              <a:lstStyle/>
              <a:p>
                <a:endParaRPr lang="zh-CN" altLang="en-US">
                  <a:ea typeface="宋体" pitchFamily="2" charset="-122"/>
                </a:endParaRPr>
              </a:p>
            </p:txBody>
          </p:sp>
          <p:sp>
            <p:nvSpPr>
              <p:cNvPr id="163856" name="Rectangle 11"/>
              <p:cNvSpPr>
                <a:spLocks noChangeArrowheads="1"/>
              </p:cNvSpPr>
              <p:nvPr/>
            </p:nvSpPr>
            <p:spPr bwMode="auto">
              <a:xfrm>
                <a:off x="3984" y="2112"/>
                <a:ext cx="480" cy="288"/>
              </a:xfrm>
              <a:prstGeom prst="rect">
                <a:avLst/>
              </a:prstGeom>
              <a:solidFill>
                <a:srgbClr val="66FF66"/>
              </a:solidFill>
              <a:ln w="57150">
                <a:solidFill>
                  <a:srgbClr val="0F0C19"/>
                </a:solidFill>
                <a:miter lim="800000"/>
                <a:headEnd type="none" w="sm" len="sm"/>
                <a:tailEnd/>
              </a:ln>
            </p:spPr>
            <p:txBody>
              <a:bodyPr wrap="none" anchor="ctr"/>
              <a:lstStyle/>
              <a:p>
                <a:endParaRPr lang="zh-CN" altLang="en-US">
                  <a:ea typeface="宋体" pitchFamily="2" charset="-122"/>
                </a:endParaRPr>
              </a:p>
            </p:txBody>
          </p:sp>
          <p:sp>
            <p:nvSpPr>
              <p:cNvPr id="163857" name="Line 12"/>
              <p:cNvSpPr>
                <a:spLocks noChangeShapeType="1"/>
              </p:cNvSpPr>
              <p:nvPr/>
            </p:nvSpPr>
            <p:spPr bwMode="auto">
              <a:xfrm>
                <a:off x="2448" y="2256"/>
                <a:ext cx="384" cy="0"/>
              </a:xfrm>
              <a:prstGeom prst="line">
                <a:avLst/>
              </a:prstGeom>
              <a:noFill/>
              <a:ln w="57150">
                <a:solidFill>
                  <a:srgbClr val="0F0C19"/>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858" name="Line 13"/>
              <p:cNvSpPr>
                <a:spLocks noChangeShapeType="1"/>
              </p:cNvSpPr>
              <p:nvPr/>
            </p:nvSpPr>
            <p:spPr bwMode="auto">
              <a:xfrm>
                <a:off x="1632" y="2256"/>
                <a:ext cx="0" cy="1152"/>
              </a:xfrm>
              <a:prstGeom prst="line">
                <a:avLst/>
              </a:prstGeom>
              <a:noFill/>
              <a:ln w="57150">
                <a:solidFill>
                  <a:srgbClr val="0F0C19"/>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859" name="Text Box 14"/>
              <p:cNvSpPr txBox="1">
                <a:spLocks noChangeArrowheads="1"/>
              </p:cNvSpPr>
              <p:nvPr/>
            </p:nvSpPr>
            <p:spPr bwMode="auto">
              <a:xfrm rot="5400000">
                <a:off x="1015" y="2504"/>
                <a:ext cx="7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type="none" w="sm" len="sm"/>
                    <a:tailEnd/>
                  </a14:hiddenLine>
                </a:ext>
              </a:extLst>
            </p:spPr>
            <p:txBody>
              <a:bodyPr anchor="ct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zh-CN" altLang="en-US" sz="2800" b="1">
                    <a:solidFill>
                      <a:schemeClr val="bg1"/>
                    </a:solidFill>
                    <a:latin typeface="Comic Sans MS" pitchFamily="66" charset="0"/>
                    <a:ea typeface="宋体" pitchFamily="2" charset="-122"/>
                  </a:rPr>
                  <a:t>优先级</a:t>
                </a:r>
              </a:p>
            </p:txBody>
          </p:sp>
          <p:sp>
            <p:nvSpPr>
              <p:cNvPr id="163860" name="Freeform 15"/>
              <p:cNvSpPr>
                <a:spLocks/>
              </p:cNvSpPr>
              <p:nvPr/>
            </p:nvSpPr>
            <p:spPr bwMode="auto">
              <a:xfrm>
                <a:off x="1424" y="1920"/>
                <a:ext cx="4336" cy="360"/>
              </a:xfrm>
              <a:custGeom>
                <a:avLst/>
                <a:gdLst>
                  <a:gd name="T0" fmla="*/ 23322 w 3608"/>
                  <a:gd name="T1" fmla="*/ 328 h 360"/>
                  <a:gd name="T2" fmla="*/ 24409 w 3608"/>
                  <a:gd name="T3" fmla="*/ 328 h 360"/>
                  <a:gd name="T4" fmla="*/ 26949 w 3608"/>
                  <a:gd name="T5" fmla="*/ 136 h 360"/>
                  <a:gd name="T6" fmla="*/ 22598 w 3608"/>
                  <a:gd name="T7" fmla="*/ 40 h 360"/>
                  <a:gd name="T8" fmla="*/ 3020 w 3608"/>
                  <a:gd name="T9" fmla="*/ 40 h 360"/>
                  <a:gd name="T10" fmla="*/ 4465 w 3608"/>
                  <a:gd name="T11" fmla="*/ 280 h 360"/>
                  <a:gd name="T12" fmla="*/ 0 60000 65536"/>
                  <a:gd name="T13" fmla="*/ 0 60000 65536"/>
                  <a:gd name="T14" fmla="*/ 0 60000 65536"/>
                  <a:gd name="T15" fmla="*/ 0 60000 65536"/>
                  <a:gd name="T16" fmla="*/ 0 60000 65536"/>
                  <a:gd name="T17" fmla="*/ 0 60000 65536"/>
                  <a:gd name="T18" fmla="*/ 0 w 3608"/>
                  <a:gd name="T19" fmla="*/ 0 h 360"/>
                  <a:gd name="T20" fmla="*/ 3608 w 3608"/>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3608" h="360">
                    <a:moveTo>
                      <a:pt x="3088" y="328"/>
                    </a:moveTo>
                    <a:cubicBezTo>
                      <a:pt x="3120" y="344"/>
                      <a:pt x="3152" y="360"/>
                      <a:pt x="3232" y="328"/>
                    </a:cubicBezTo>
                    <a:cubicBezTo>
                      <a:pt x="3312" y="296"/>
                      <a:pt x="3608" y="184"/>
                      <a:pt x="3568" y="136"/>
                    </a:cubicBezTo>
                    <a:cubicBezTo>
                      <a:pt x="3528" y="88"/>
                      <a:pt x="3520" y="56"/>
                      <a:pt x="2992" y="40"/>
                    </a:cubicBezTo>
                    <a:cubicBezTo>
                      <a:pt x="2464" y="24"/>
                      <a:pt x="800" y="0"/>
                      <a:pt x="400" y="40"/>
                    </a:cubicBezTo>
                    <a:cubicBezTo>
                      <a:pt x="0" y="80"/>
                      <a:pt x="568" y="240"/>
                      <a:pt x="592" y="280"/>
                    </a:cubicBezTo>
                  </a:path>
                </a:pathLst>
              </a:custGeom>
              <a:noFill/>
              <a:ln w="57150" cap="flat" cmpd="sng">
                <a:solidFill>
                  <a:srgbClr val="0F0C19"/>
                </a:solidFill>
                <a:prstDash val="solid"/>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3861" name="Rectangle 16"/>
              <p:cNvSpPr>
                <a:spLocks noChangeArrowheads="1"/>
              </p:cNvSpPr>
              <p:nvPr/>
            </p:nvSpPr>
            <p:spPr bwMode="auto">
              <a:xfrm>
                <a:off x="1968" y="2544"/>
                <a:ext cx="1152" cy="288"/>
              </a:xfrm>
              <a:prstGeom prst="rect">
                <a:avLst/>
              </a:prstGeom>
              <a:solidFill>
                <a:srgbClr val="CC00CC"/>
              </a:solidFill>
              <a:ln w="57150">
                <a:solidFill>
                  <a:srgbClr val="0F0C19"/>
                </a:solidFill>
                <a:miter lim="800000"/>
                <a:headEnd type="none" w="sm" len="sm"/>
                <a:tailEnd/>
              </a:ln>
            </p:spPr>
            <p:txBody>
              <a:bodyPr wrap="none" anchor="ctr"/>
              <a:lstStyle/>
              <a:p>
                <a:endParaRPr lang="zh-CN" altLang="en-US">
                  <a:ea typeface="宋体" pitchFamily="2" charset="-122"/>
                </a:endParaRPr>
              </a:p>
            </p:txBody>
          </p:sp>
          <p:sp>
            <p:nvSpPr>
              <p:cNvPr id="163862" name="Rectangle 17"/>
              <p:cNvSpPr>
                <a:spLocks noChangeArrowheads="1"/>
              </p:cNvSpPr>
              <p:nvPr/>
            </p:nvSpPr>
            <p:spPr bwMode="auto">
              <a:xfrm>
                <a:off x="3264" y="2544"/>
                <a:ext cx="1152" cy="288"/>
              </a:xfrm>
              <a:prstGeom prst="rect">
                <a:avLst/>
              </a:prstGeom>
              <a:solidFill>
                <a:srgbClr val="FFFF00"/>
              </a:solidFill>
              <a:ln w="57150">
                <a:solidFill>
                  <a:srgbClr val="0F0C19"/>
                </a:solidFill>
                <a:miter lim="800000"/>
                <a:headEnd type="none" w="sm" len="sm"/>
                <a:tailEnd/>
              </a:ln>
            </p:spPr>
            <p:txBody>
              <a:bodyPr wrap="none" anchor="ctr"/>
              <a:lstStyle/>
              <a:p>
                <a:endParaRPr lang="zh-CN" altLang="en-US">
                  <a:ea typeface="宋体" pitchFamily="2" charset="-122"/>
                </a:endParaRPr>
              </a:p>
            </p:txBody>
          </p:sp>
          <p:sp>
            <p:nvSpPr>
              <p:cNvPr id="163863" name="Rectangle 18"/>
              <p:cNvSpPr>
                <a:spLocks noChangeArrowheads="1"/>
              </p:cNvSpPr>
              <p:nvPr/>
            </p:nvSpPr>
            <p:spPr bwMode="auto">
              <a:xfrm>
                <a:off x="1968" y="3024"/>
                <a:ext cx="2544" cy="288"/>
              </a:xfrm>
              <a:prstGeom prst="rect">
                <a:avLst/>
              </a:prstGeom>
              <a:solidFill>
                <a:srgbClr val="CC00CC"/>
              </a:solidFill>
              <a:ln w="57150">
                <a:solidFill>
                  <a:srgbClr val="0F0C19"/>
                </a:solidFill>
                <a:miter lim="800000"/>
                <a:headEnd type="none" w="sm" len="sm"/>
                <a:tailEnd/>
              </a:ln>
            </p:spPr>
            <p:txBody>
              <a:bodyPr wrap="none" anchor="ctr"/>
              <a:lstStyle/>
              <a:p>
                <a:endParaRPr lang="zh-CN" altLang="en-US">
                  <a:ea typeface="宋体" pitchFamily="2" charset="-122"/>
                </a:endParaRPr>
              </a:p>
            </p:txBody>
          </p:sp>
          <p:sp>
            <p:nvSpPr>
              <p:cNvPr id="163864" name="Rectangle 19"/>
              <p:cNvSpPr>
                <a:spLocks noChangeArrowheads="1"/>
              </p:cNvSpPr>
              <p:nvPr/>
            </p:nvSpPr>
            <p:spPr bwMode="auto">
              <a:xfrm>
                <a:off x="4608" y="2112"/>
                <a:ext cx="480" cy="288"/>
              </a:xfrm>
              <a:prstGeom prst="rect">
                <a:avLst/>
              </a:prstGeom>
              <a:solidFill>
                <a:schemeClr val="folHlink"/>
              </a:solidFill>
              <a:ln w="57150">
                <a:solidFill>
                  <a:srgbClr val="0F0C19"/>
                </a:solidFill>
                <a:miter lim="800000"/>
                <a:headEnd type="none" w="sm" len="sm"/>
                <a:tailEnd/>
              </a:ln>
            </p:spPr>
            <p:txBody>
              <a:bodyPr wrap="none" anchor="ctr"/>
              <a:lstStyle/>
              <a:p>
                <a:endParaRPr lang="zh-CN" altLang="en-US">
                  <a:ea typeface="宋体" pitchFamily="2" charset="-122"/>
                </a:endParaRPr>
              </a:p>
            </p:txBody>
          </p:sp>
          <p:sp>
            <p:nvSpPr>
              <p:cNvPr id="163865" name="Line 20"/>
              <p:cNvSpPr>
                <a:spLocks noChangeShapeType="1"/>
              </p:cNvSpPr>
              <p:nvPr/>
            </p:nvSpPr>
            <p:spPr bwMode="auto">
              <a:xfrm>
                <a:off x="3120" y="2256"/>
                <a:ext cx="384" cy="0"/>
              </a:xfrm>
              <a:prstGeom prst="line">
                <a:avLst/>
              </a:prstGeom>
              <a:noFill/>
              <a:ln w="57150">
                <a:solidFill>
                  <a:srgbClr val="0F0C19"/>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866" name="Line 21"/>
              <p:cNvSpPr>
                <a:spLocks noChangeShapeType="1"/>
              </p:cNvSpPr>
              <p:nvPr/>
            </p:nvSpPr>
            <p:spPr bwMode="auto">
              <a:xfrm>
                <a:off x="3792" y="2256"/>
                <a:ext cx="384" cy="0"/>
              </a:xfrm>
              <a:prstGeom prst="line">
                <a:avLst/>
              </a:prstGeom>
              <a:noFill/>
              <a:ln w="57150">
                <a:solidFill>
                  <a:srgbClr val="0F0C19"/>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867" name="Line 22"/>
              <p:cNvSpPr>
                <a:spLocks noChangeShapeType="1"/>
              </p:cNvSpPr>
              <p:nvPr/>
            </p:nvSpPr>
            <p:spPr bwMode="auto">
              <a:xfrm>
                <a:off x="4464" y="2256"/>
                <a:ext cx="384" cy="0"/>
              </a:xfrm>
              <a:prstGeom prst="line">
                <a:avLst/>
              </a:prstGeom>
              <a:noFill/>
              <a:ln w="57150">
                <a:solidFill>
                  <a:srgbClr val="0F0C19"/>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868" name="Line 23"/>
              <p:cNvSpPr>
                <a:spLocks noChangeShapeType="1"/>
              </p:cNvSpPr>
              <p:nvPr/>
            </p:nvSpPr>
            <p:spPr bwMode="auto">
              <a:xfrm>
                <a:off x="1632" y="2256"/>
                <a:ext cx="336" cy="0"/>
              </a:xfrm>
              <a:prstGeom prst="line">
                <a:avLst/>
              </a:prstGeom>
              <a:noFill/>
              <a:ln w="57150">
                <a:solidFill>
                  <a:srgbClr val="0F0C19"/>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869" name="Line 24"/>
              <p:cNvSpPr>
                <a:spLocks noChangeShapeType="1"/>
              </p:cNvSpPr>
              <p:nvPr/>
            </p:nvSpPr>
            <p:spPr bwMode="auto">
              <a:xfrm>
                <a:off x="1632" y="2688"/>
                <a:ext cx="336" cy="0"/>
              </a:xfrm>
              <a:prstGeom prst="line">
                <a:avLst/>
              </a:prstGeom>
              <a:noFill/>
              <a:ln w="57150">
                <a:solidFill>
                  <a:srgbClr val="0F0C19"/>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3870" name="Line 25"/>
              <p:cNvSpPr>
                <a:spLocks noChangeShapeType="1"/>
              </p:cNvSpPr>
              <p:nvPr/>
            </p:nvSpPr>
            <p:spPr bwMode="auto">
              <a:xfrm>
                <a:off x="1632" y="3120"/>
                <a:ext cx="336" cy="0"/>
              </a:xfrm>
              <a:prstGeom prst="line">
                <a:avLst/>
              </a:prstGeom>
              <a:noFill/>
              <a:ln w="57150">
                <a:solidFill>
                  <a:srgbClr val="0F0C19"/>
                </a:solidFill>
                <a:round/>
                <a:headEnd type="none" w="sm" len="sm"/>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63850" name="Text Box 26"/>
            <p:cNvSpPr txBox="1">
              <a:spLocks noChangeArrowheads="1"/>
            </p:cNvSpPr>
            <p:nvPr/>
          </p:nvSpPr>
          <p:spPr bwMode="auto">
            <a:xfrm>
              <a:off x="713" y="900"/>
              <a:ext cx="22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3</a:t>
              </a:r>
            </a:p>
          </p:txBody>
        </p:sp>
        <p:sp>
          <p:nvSpPr>
            <p:cNvPr id="163851" name="Text Box 27"/>
            <p:cNvSpPr txBox="1">
              <a:spLocks noChangeArrowheads="1"/>
            </p:cNvSpPr>
            <p:nvPr/>
          </p:nvSpPr>
          <p:spPr bwMode="auto">
            <a:xfrm>
              <a:off x="710" y="1302"/>
              <a:ext cx="22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2</a:t>
              </a:r>
            </a:p>
          </p:txBody>
        </p:sp>
        <p:sp>
          <p:nvSpPr>
            <p:cNvPr id="163852" name="Text Box 28"/>
            <p:cNvSpPr txBox="1">
              <a:spLocks noChangeArrowheads="1"/>
            </p:cNvSpPr>
            <p:nvPr/>
          </p:nvSpPr>
          <p:spPr bwMode="auto">
            <a:xfrm>
              <a:off x="710" y="1734"/>
              <a:ext cx="22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ea typeface="宋体" pitchFamily="2" charset="-122"/>
                </a:rPr>
                <a:t>1</a:t>
              </a:r>
            </a:p>
          </p:txBody>
        </p:sp>
      </p:grpSp>
      <p:sp>
        <p:nvSpPr>
          <p:cNvPr id="264221" name="Rectangle 29"/>
          <p:cNvSpPr>
            <a:spLocks noChangeArrowheads="1"/>
          </p:cNvSpPr>
          <p:nvPr/>
        </p:nvSpPr>
        <p:spPr bwMode="auto">
          <a:xfrm>
            <a:off x="3154405" y="6392202"/>
            <a:ext cx="5295900" cy="396875"/>
          </a:xfrm>
          <a:prstGeom prst="rect">
            <a:avLst/>
          </a:prstGeom>
          <a:solidFill>
            <a:schemeClr val="bg1"/>
          </a:solidFill>
          <a:ln>
            <a:noFill/>
          </a:ln>
          <a:extLst/>
        </p:spPr>
        <p:txBody>
          <a:bodyPr wrap="none">
            <a:spAutoFit/>
          </a:bodyPr>
          <a:lstStyle/>
          <a:p>
            <a:r>
              <a:rPr kumimoji="1" lang="zh-CN" altLang="en-US" sz="2000" b="1" dirty="0">
                <a:solidFill>
                  <a:srgbClr val="0000FF"/>
                </a:solidFill>
                <a:ea typeface="宋体" pitchFamily="2" charset="-122"/>
              </a:rPr>
              <a:t>不同类型的进程如何对待？什么进程受照顾？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4197">
                                            <p:txEl>
                                              <p:pRg st="0" end="0"/>
                                            </p:txEl>
                                          </p:spTgt>
                                        </p:tgtEl>
                                        <p:attrNameLst>
                                          <p:attrName>style.visibility</p:attrName>
                                        </p:attrNameLst>
                                      </p:cBhvr>
                                      <p:to>
                                        <p:strVal val="visible"/>
                                      </p:to>
                                    </p:set>
                                    <p:anim calcmode="lin" valueType="num">
                                      <p:cBhvr additive="base">
                                        <p:cTn id="7" dur="500" fill="hold"/>
                                        <p:tgtEl>
                                          <p:spTgt spid="26419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4197">
                                            <p:txEl>
                                              <p:pRg st="1" end="1"/>
                                            </p:txEl>
                                          </p:spTgt>
                                        </p:tgtEl>
                                        <p:attrNameLst>
                                          <p:attrName>style.visibility</p:attrName>
                                        </p:attrNameLst>
                                      </p:cBhvr>
                                      <p:to>
                                        <p:strVal val="visible"/>
                                      </p:to>
                                    </p:set>
                                    <p:anim calcmode="lin" valueType="num">
                                      <p:cBhvr additive="base">
                                        <p:cTn id="13" dur="500" fill="hold"/>
                                        <p:tgtEl>
                                          <p:spTgt spid="26419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1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4197">
                                            <p:txEl>
                                              <p:pRg st="2" end="2"/>
                                            </p:txEl>
                                          </p:spTgt>
                                        </p:tgtEl>
                                        <p:attrNameLst>
                                          <p:attrName>style.visibility</p:attrName>
                                        </p:attrNameLst>
                                      </p:cBhvr>
                                      <p:to>
                                        <p:strVal val="visible"/>
                                      </p:to>
                                    </p:set>
                                    <p:anim calcmode="lin" valueType="num">
                                      <p:cBhvr additive="base">
                                        <p:cTn id="19" dur="500" fill="hold"/>
                                        <p:tgtEl>
                                          <p:spTgt spid="26419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1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4197">
                                            <p:txEl>
                                              <p:pRg st="3" end="3"/>
                                            </p:txEl>
                                          </p:spTgt>
                                        </p:tgtEl>
                                        <p:attrNameLst>
                                          <p:attrName>style.visibility</p:attrName>
                                        </p:attrNameLst>
                                      </p:cBhvr>
                                      <p:to>
                                        <p:strVal val="visible"/>
                                      </p:to>
                                    </p:set>
                                    <p:anim calcmode="lin" valueType="num">
                                      <p:cBhvr additive="base">
                                        <p:cTn id="25" dur="500" fill="hold"/>
                                        <p:tgtEl>
                                          <p:spTgt spid="26419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41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4221"/>
                                        </p:tgtEl>
                                        <p:attrNameLst>
                                          <p:attrName>style.visibility</p:attrName>
                                        </p:attrNameLst>
                                      </p:cBhvr>
                                      <p:to>
                                        <p:strVal val="visible"/>
                                      </p:to>
                                    </p:set>
                                    <p:anim calcmode="lin" valueType="num">
                                      <p:cBhvr additive="base">
                                        <p:cTn id="31" dur="500" fill="hold"/>
                                        <p:tgtEl>
                                          <p:spTgt spid="264221"/>
                                        </p:tgtEl>
                                        <p:attrNameLst>
                                          <p:attrName>ppt_x</p:attrName>
                                        </p:attrNameLst>
                                      </p:cBhvr>
                                      <p:tavLst>
                                        <p:tav tm="0">
                                          <p:val>
                                            <p:strVal val="#ppt_x"/>
                                          </p:val>
                                        </p:tav>
                                        <p:tav tm="100000">
                                          <p:val>
                                            <p:strVal val="#ppt_x"/>
                                          </p:val>
                                        </p:tav>
                                      </p:tavLst>
                                    </p:anim>
                                    <p:anim calcmode="lin" valueType="num">
                                      <p:cBhvr additive="base">
                                        <p:cTn id="32" dur="500" fill="hold"/>
                                        <p:tgtEl>
                                          <p:spTgt spid="264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build="p"/>
      <p:bldP spid="264221"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A1E58176-1B6D-4B6C-BE1A-1C8CCF3F4163}" type="slidenum">
              <a:rPr lang="en-US" altLang="ko-KR"/>
              <a:pPr>
                <a:defRPr/>
              </a:pPr>
              <a:t>165</a:t>
            </a:fld>
            <a:endParaRPr lang="en-US" altLang="ko-KR"/>
          </a:p>
        </p:txBody>
      </p:sp>
      <p:sp>
        <p:nvSpPr>
          <p:cNvPr id="164868" name="Rectangle 3"/>
          <p:cNvSpPr>
            <a:spLocks noChangeArrowheads="1"/>
          </p:cNvSpPr>
          <p:nvPr/>
        </p:nvSpPr>
        <p:spPr bwMode="auto">
          <a:xfrm>
            <a:off x="547688" y="819150"/>
            <a:ext cx="8045450" cy="579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eaLnBrk="1" hangingPunct="1">
              <a:spcBef>
                <a:spcPct val="20000"/>
              </a:spcBef>
            </a:pPr>
            <a:r>
              <a:rPr kumimoji="1" lang="zh-CN" altLang="en-US" sz="2800" b="1" dirty="0">
                <a:solidFill>
                  <a:srgbClr val="2B166E"/>
                </a:solidFill>
                <a:ea typeface="宋体" pitchFamily="2" charset="-122"/>
              </a:rPr>
              <a:t>多级反馈队列算法是</a:t>
            </a:r>
            <a:r>
              <a:rPr kumimoji="1" lang="zh-CN" altLang="en-US" sz="2800" b="1" dirty="0">
                <a:solidFill>
                  <a:srgbClr val="661414"/>
                </a:solidFill>
                <a:latin typeface="SimHei" charset="-122"/>
                <a:ea typeface="SimHei" charset="-122"/>
                <a:cs typeface="SimHei" charset="-122"/>
              </a:rPr>
              <a:t>时间片轮转算法</a:t>
            </a:r>
            <a:r>
              <a:rPr kumimoji="1" lang="zh-CN" altLang="en-US" sz="2800" b="1" dirty="0">
                <a:solidFill>
                  <a:srgbClr val="2B166E"/>
                </a:solidFill>
                <a:ea typeface="宋体" pitchFamily="2" charset="-122"/>
              </a:rPr>
              <a:t>和</a:t>
            </a:r>
            <a:r>
              <a:rPr kumimoji="1" lang="zh-CN" altLang="en-US" sz="2800" b="1" dirty="0">
                <a:solidFill>
                  <a:srgbClr val="661414"/>
                </a:solidFill>
                <a:latin typeface="SimHei" charset="-122"/>
                <a:ea typeface="SimHei" charset="-122"/>
                <a:cs typeface="SimHei" charset="-122"/>
              </a:rPr>
              <a:t>优先级算法</a:t>
            </a:r>
            <a:br>
              <a:rPr kumimoji="1" lang="zh-CN" altLang="en-US" sz="2800" b="1" dirty="0">
                <a:solidFill>
                  <a:srgbClr val="661414"/>
                </a:solidFill>
                <a:ea typeface="宋体" pitchFamily="2" charset="-122"/>
              </a:rPr>
            </a:br>
            <a:r>
              <a:rPr kumimoji="1" lang="zh-CN" altLang="en-US" sz="2800" b="1" dirty="0">
                <a:solidFill>
                  <a:srgbClr val="2B166E"/>
                </a:solidFill>
                <a:ea typeface="宋体" pitchFamily="2" charset="-122"/>
              </a:rPr>
              <a:t>的综合和发展。其特点是：</a:t>
            </a:r>
          </a:p>
          <a:p>
            <a:pPr algn="just" eaLnBrk="1" hangingPunct="1">
              <a:spcBef>
                <a:spcPct val="30000"/>
              </a:spcBef>
              <a:buFontTx/>
              <a:buChar char="•"/>
            </a:pPr>
            <a:r>
              <a:rPr kumimoji="1" lang="zh-CN" altLang="en-US" sz="2800" b="1" dirty="0">
                <a:solidFill>
                  <a:srgbClr val="2B166E"/>
                </a:solidFill>
                <a:ea typeface="宋体" pitchFamily="2" charset="-122"/>
              </a:rPr>
              <a:t>为提高系统吞吐量和缩短平均周转时间而照顾短</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进程：新进程一进来即赋予最高优先级。</a:t>
            </a:r>
          </a:p>
          <a:p>
            <a:pPr algn="just" eaLnBrk="1" hangingPunct="1">
              <a:spcBef>
                <a:spcPct val="30000"/>
              </a:spcBef>
              <a:buFontTx/>
              <a:buChar char="•"/>
            </a:pPr>
            <a:r>
              <a:rPr kumimoji="1" lang="zh-CN" altLang="en-US" sz="2800" b="1" dirty="0">
                <a:solidFill>
                  <a:srgbClr val="2B166E"/>
                </a:solidFill>
                <a:ea typeface="宋体" pitchFamily="2" charset="-122"/>
              </a:rPr>
              <a:t>为获得较好的</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设备利用率和缩短响应时间而照</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顾了</a:t>
            </a:r>
            <a:r>
              <a:rPr kumimoji="1" lang="en-US" altLang="zh-CN" sz="2800" b="1" dirty="0">
                <a:solidFill>
                  <a:srgbClr val="2B166E"/>
                </a:solidFill>
                <a:ea typeface="宋体" pitchFamily="2" charset="-122"/>
              </a:rPr>
              <a:t>I/O</a:t>
            </a:r>
            <a:r>
              <a:rPr kumimoji="1" lang="zh-CN" altLang="en-US" sz="2800" b="1" dirty="0">
                <a:solidFill>
                  <a:srgbClr val="2B166E"/>
                </a:solidFill>
                <a:ea typeface="宋体" pitchFamily="2" charset="-122"/>
              </a:rPr>
              <a:t>繁忙的进程：</a:t>
            </a:r>
          </a:p>
          <a:p>
            <a:pPr marL="742950" lvl="1" indent="-285750" algn="just" eaLnBrk="1" hangingPunct="1">
              <a:spcBef>
                <a:spcPct val="10000"/>
              </a:spcBef>
              <a:buFontTx/>
              <a:buChar char="–"/>
            </a:pPr>
            <a:r>
              <a:rPr kumimoji="1" lang="en-US" altLang="zh-CN" sz="2400" b="1" dirty="0">
                <a:solidFill>
                  <a:srgbClr val="2B166E"/>
                </a:solidFill>
                <a:ea typeface="宋体" pitchFamily="2" charset="-122"/>
              </a:rPr>
              <a:t>I/O</a:t>
            </a:r>
            <a:r>
              <a:rPr kumimoji="1" lang="zh-CN" altLang="en-US" sz="2400" b="1" dirty="0">
                <a:solidFill>
                  <a:srgbClr val="2B166E"/>
                </a:solidFill>
                <a:ea typeface="宋体" pitchFamily="2" charset="-122"/>
              </a:rPr>
              <a:t>繁忙进程：让其进入最高优先级队列，以及时启动</a:t>
            </a:r>
            <a:r>
              <a:rPr kumimoji="1" lang="en-US" altLang="zh-CN" sz="2400" b="1" dirty="0">
                <a:solidFill>
                  <a:srgbClr val="2B166E"/>
                </a:solidFill>
                <a:ea typeface="宋体" pitchFamily="2" charset="-122"/>
              </a:rPr>
              <a:t>I/O</a:t>
            </a:r>
            <a:r>
              <a:rPr kumimoji="1" lang="zh-CN" altLang="en-US" sz="2400" b="1" dirty="0">
                <a:solidFill>
                  <a:srgbClr val="2B166E"/>
                </a:solidFill>
                <a:ea typeface="宋体" pitchFamily="2" charset="-122"/>
              </a:rPr>
              <a:t>操作。通常只需一个小时间片，即可处理完一次</a:t>
            </a:r>
            <a:r>
              <a:rPr kumimoji="1" lang="en-US" altLang="zh-CN" sz="2400" b="1" dirty="0">
                <a:solidFill>
                  <a:srgbClr val="2B166E"/>
                </a:solidFill>
                <a:ea typeface="宋体" pitchFamily="2" charset="-122"/>
              </a:rPr>
              <a:t>I/O</a:t>
            </a:r>
            <a:r>
              <a:rPr kumimoji="1" lang="zh-CN" altLang="en-US" sz="2400" b="1" dirty="0">
                <a:solidFill>
                  <a:srgbClr val="2B166E"/>
                </a:solidFill>
                <a:ea typeface="宋体" pitchFamily="2" charset="-122"/>
              </a:rPr>
              <a:t>请求，然后转入到阻塞队列；</a:t>
            </a:r>
          </a:p>
          <a:p>
            <a:pPr marL="742950" lvl="1" indent="-285750" algn="just" eaLnBrk="1" hangingPunct="1">
              <a:spcBef>
                <a:spcPct val="10000"/>
              </a:spcBef>
              <a:buFontTx/>
              <a:buChar char="–"/>
            </a:pPr>
            <a:r>
              <a:rPr kumimoji="1" lang="en-US" altLang="zh-CN" sz="2400" b="1" dirty="0">
                <a:solidFill>
                  <a:srgbClr val="2B166E"/>
                </a:solidFill>
                <a:ea typeface="宋体" pitchFamily="2" charset="-122"/>
              </a:rPr>
              <a:t>CPU</a:t>
            </a:r>
            <a:r>
              <a:rPr kumimoji="1" lang="zh-CN" altLang="en-US" sz="2400" b="1" dirty="0">
                <a:solidFill>
                  <a:srgbClr val="2B166E"/>
                </a:solidFill>
                <a:ea typeface="宋体" pitchFamily="2" charset="-122"/>
              </a:rPr>
              <a:t>繁忙进程：每次都执行完时间片，进入更低级队列。最终采用最大时间片来执行，减少调度次数。</a:t>
            </a:r>
          </a:p>
          <a:p>
            <a:pPr algn="just" eaLnBrk="1" hangingPunct="1">
              <a:spcBef>
                <a:spcPct val="30000"/>
              </a:spcBef>
              <a:buFontTx/>
              <a:buChar char="•"/>
            </a:pPr>
            <a:r>
              <a:rPr kumimoji="1" lang="zh-CN" altLang="en-US" sz="2800" b="1" dirty="0">
                <a:solidFill>
                  <a:srgbClr val="2B166E"/>
                </a:solidFill>
                <a:ea typeface="宋体" pitchFamily="2" charset="-122"/>
              </a:rPr>
              <a:t>不必估计进程的执行时间，动态调节，能够适应</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一个进程在不同时间段的不同运行特点。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8">
                                            <p:txEl>
                                              <p:pRg st="1" end="1"/>
                                            </p:txEl>
                                          </p:spTgt>
                                        </p:tgtEl>
                                        <p:attrNameLst>
                                          <p:attrName>style.visibility</p:attrName>
                                        </p:attrNameLst>
                                      </p:cBhvr>
                                      <p:to>
                                        <p:strVal val="visible"/>
                                      </p:to>
                                    </p:set>
                                    <p:anim calcmode="lin" valueType="num">
                                      <p:cBhvr additive="base">
                                        <p:cTn id="7" dur="500" fill="hold"/>
                                        <p:tgtEl>
                                          <p:spTgt spid="16486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868">
                                            <p:txEl>
                                              <p:pRg st="2" end="2"/>
                                            </p:txEl>
                                          </p:spTgt>
                                        </p:tgtEl>
                                        <p:attrNameLst>
                                          <p:attrName>style.visibility</p:attrName>
                                        </p:attrNameLst>
                                      </p:cBhvr>
                                      <p:to>
                                        <p:strVal val="visible"/>
                                      </p:to>
                                    </p:set>
                                    <p:anim calcmode="lin" valueType="num">
                                      <p:cBhvr additive="base">
                                        <p:cTn id="13" dur="500" fill="hold"/>
                                        <p:tgtEl>
                                          <p:spTgt spid="16486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868">
                                            <p:txEl>
                                              <p:pRg st="3" end="3"/>
                                            </p:txEl>
                                          </p:spTgt>
                                        </p:tgtEl>
                                        <p:attrNameLst>
                                          <p:attrName>style.visibility</p:attrName>
                                        </p:attrNameLst>
                                      </p:cBhvr>
                                      <p:to>
                                        <p:strVal val="visible"/>
                                      </p:to>
                                    </p:set>
                                    <p:anim calcmode="lin" valueType="num">
                                      <p:cBhvr additive="base">
                                        <p:cTn id="19" dur="500" fill="hold"/>
                                        <p:tgtEl>
                                          <p:spTgt spid="16486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868">
                                            <p:txEl>
                                              <p:pRg st="4" end="4"/>
                                            </p:txEl>
                                          </p:spTgt>
                                        </p:tgtEl>
                                        <p:attrNameLst>
                                          <p:attrName>style.visibility</p:attrName>
                                        </p:attrNameLst>
                                      </p:cBhvr>
                                      <p:to>
                                        <p:strVal val="visible"/>
                                      </p:to>
                                    </p:set>
                                    <p:anim calcmode="lin" valueType="num">
                                      <p:cBhvr additive="base">
                                        <p:cTn id="25" dur="500" fill="hold"/>
                                        <p:tgtEl>
                                          <p:spTgt spid="16486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4868">
                                            <p:txEl>
                                              <p:pRg st="5" end="5"/>
                                            </p:txEl>
                                          </p:spTgt>
                                        </p:tgtEl>
                                        <p:attrNameLst>
                                          <p:attrName>style.visibility</p:attrName>
                                        </p:attrNameLst>
                                      </p:cBhvr>
                                      <p:to>
                                        <p:strVal val="visible"/>
                                      </p:to>
                                    </p:set>
                                    <p:anim calcmode="lin" valueType="num">
                                      <p:cBhvr additive="base">
                                        <p:cTn id="31" dur="500" fill="hold"/>
                                        <p:tgtEl>
                                          <p:spTgt spid="16486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486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r>
              <a:rPr lang="zh-CN" altLang="en-US"/>
              <a:t>   进程管理</a:t>
            </a:r>
          </a:p>
        </p:txBody>
      </p:sp>
      <p:sp>
        <p:nvSpPr>
          <p:cNvPr id="15" name="页脚占位符 4"/>
          <p:cNvSpPr>
            <a:spLocks noGrp="1"/>
          </p:cNvSpPr>
          <p:nvPr>
            <p:ph type="ftr" sz="quarter" idx="11"/>
          </p:nvPr>
        </p:nvSpPr>
        <p:spPr/>
        <p:txBody>
          <a:bodyPr/>
          <a:lstStyle/>
          <a:p>
            <a:pPr>
              <a:defRPr/>
            </a:pPr>
            <a:fld id="{DE289571-E357-41CA-BBB0-349FD183989C}" type="slidenum">
              <a:rPr lang="en-US" altLang="ko-KR"/>
              <a:pPr>
                <a:defRPr/>
              </a:pPr>
              <a:t>166</a:t>
            </a:fld>
            <a:endParaRPr lang="en-US" altLang="ko-KR"/>
          </a:p>
        </p:txBody>
      </p:sp>
      <p:sp>
        <p:nvSpPr>
          <p:cNvPr id="165892" name="Rectangle 3"/>
          <p:cNvSpPr>
            <a:spLocks noChangeArrowheads="1"/>
          </p:cNvSpPr>
          <p:nvPr/>
        </p:nvSpPr>
        <p:spPr bwMode="auto">
          <a:xfrm>
            <a:off x="130175" y="1301750"/>
            <a:ext cx="89154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eaLnBrk="1" hangingPunct="1">
              <a:spcBef>
                <a:spcPct val="20000"/>
              </a:spcBef>
              <a:buClr>
                <a:schemeClr val="tx1"/>
              </a:buClr>
              <a:buFont typeface="Wingdings" pitchFamily="2" charset="2"/>
              <a:buChar char="v"/>
            </a:pPr>
            <a:r>
              <a:rPr lang="zh-CN" altLang="en-US" sz="2800" b="1">
                <a:solidFill>
                  <a:srgbClr val="2B166E"/>
                </a:solidFill>
                <a:latin typeface="Verdana" pitchFamily="34" charset="0"/>
                <a:ea typeface="宋体" pitchFamily="2" charset="-122"/>
              </a:rPr>
              <a:t>优先级和时间片都会根据进程的特点而发生变化。</a:t>
            </a:r>
          </a:p>
        </p:txBody>
      </p:sp>
      <p:sp>
        <p:nvSpPr>
          <p:cNvPr id="165893" name="Line 4"/>
          <p:cNvSpPr>
            <a:spLocks noChangeShapeType="1"/>
          </p:cNvSpPr>
          <p:nvPr/>
        </p:nvSpPr>
        <p:spPr bwMode="auto">
          <a:xfrm flipV="1">
            <a:off x="2514600" y="2133600"/>
            <a:ext cx="0" cy="3733800"/>
          </a:xfrm>
          <a:prstGeom prst="line">
            <a:avLst/>
          </a:prstGeom>
          <a:noFill/>
          <a:ln w="69850">
            <a:solidFill>
              <a:srgbClr val="0F0C19"/>
            </a:solidFill>
            <a:round/>
            <a:headEnd type="none" w="sm" len="sm"/>
            <a:tailEnd type="triangle" w="lg"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5894" name="Line 5"/>
          <p:cNvSpPr>
            <a:spLocks noChangeShapeType="1"/>
          </p:cNvSpPr>
          <p:nvPr/>
        </p:nvSpPr>
        <p:spPr bwMode="auto">
          <a:xfrm>
            <a:off x="2514600" y="5867400"/>
            <a:ext cx="4495800" cy="0"/>
          </a:xfrm>
          <a:prstGeom prst="line">
            <a:avLst/>
          </a:prstGeom>
          <a:noFill/>
          <a:ln w="69850">
            <a:solidFill>
              <a:srgbClr val="0F0C19"/>
            </a:solidFill>
            <a:round/>
            <a:headEnd type="none" w="sm" len="sm"/>
            <a:tailEnd type="triangle" w="lg"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5895" name="AutoShape 6"/>
          <p:cNvSpPr>
            <a:spLocks noChangeArrowheads="1"/>
          </p:cNvSpPr>
          <p:nvPr/>
        </p:nvSpPr>
        <p:spPr bwMode="auto">
          <a:xfrm>
            <a:off x="2590800" y="2743200"/>
            <a:ext cx="3657600" cy="3048000"/>
          </a:xfrm>
          <a:prstGeom prst="rtTriangle">
            <a:avLst/>
          </a:prstGeom>
          <a:solidFill>
            <a:schemeClr val="accent1"/>
          </a:solidFill>
          <a:ln w="69850">
            <a:solidFill>
              <a:srgbClr val="0F0C19"/>
            </a:solidFill>
            <a:miter lim="800000"/>
            <a:headEnd type="none" w="sm" len="sm"/>
            <a:tailEnd type="none" w="lg" len="lg"/>
          </a:ln>
        </p:spPr>
        <p:txBody>
          <a:bodyPr wrap="none" anchor="ctr"/>
          <a:lstStyle/>
          <a:p>
            <a:endParaRPr lang="zh-CN" altLang="en-US">
              <a:ea typeface="宋体" pitchFamily="2" charset="-122"/>
            </a:endParaRPr>
          </a:p>
        </p:txBody>
      </p:sp>
      <p:sp>
        <p:nvSpPr>
          <p:cNvPr id="165896" name="Text Box 7"/>
          <p:cNvSpPr txBox="1">
            <a:spLocks noChangeArrowheads="1"/>
          </p:cNvSpPr>
          <p:nvPr/>
        </p:nvSpPr>
        <p:spPr bwMode="auto">
          <a:xfrm>
            <a:off x="1219200" y="5943600"/>
            <a:ext cx="1219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9850">
                <a:solidFill>
                  <a:srgbClr val="000000"/>
                </a:solidFill>
                <a:miter lim="800000"/>
                <a:headEnd type="none" w="sm" len="sm"/>
                <a:tailEnd type="none" w="lg" len="lg"/>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altLang="zh-CN" sz="2800" b="1">
                <a:solidFill>
                  <a:srgbClr val="2B166E"/>
                </a:solidFill>
                <a:latin typeface="Comic Sans MS" pitchFamily="66" charset="0"/>
                <a:ea typeface="宋体" pitchFamily="2" charset="-122"/>
              </a:rPr>
              <a:t>low</a:t>
            </a:r>
          </a:p>
        </p:txBody>
      </p:sp>
      <p:sp>
        <p:nvSpPr>
          <p:cNvPr id="165897" name="Text Box 8"/>
          <p:cNvSpPr txBox="1">
            <a:spLocks noChangeArrowheads="1"/>
          </p:cNvSpPr>
          <p:nvPr/>
        </p:nvSpPr>
        <p:spPr bwMode="auto">
          <a:xfrm>
            <a:off x="1143000" y="2667000"/>
            <a:ext cx="1219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9850">
                <a:solidFill>
                  <a:srgbClr val="000000"/>
                </a:solidFill>
                <a:miter lim="800000"/>
                <a:headEnd type="none" w="sm" len="sm"/>
                <a:tailEnd type="none" w="lg" len="lg"/>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altLang="zh-CN" sz="2800" b="1">
                <a:solidFill>
                  <a:srgbClr val="2B166E"/>
                </a:solidFill>
                <a:latin typeface="Comic Sans MS" pitchFamily="66" charset="0"/>
                <a:ea typeface="宋体" pitchFamily="2" charset="-122"/>
              </a:rPr>
              <a:t>high</a:t>
            </a:r>
          </a:p>
        </p:txBody>
      </p:sp>
      <p:sp>
        <p:nvSpPr>
          <p:cNvPr id="165898" name="Text Box 9"/>
          <p:cNvSpPr txBox="1">
            <a:spLocks noChangeArrowheads="1"/>
          </p:cNvSpPr>
          <p:nvPr/>
        </p:nvSpPr>
        <p:spPr bwMode="auto">
          <a:xfrm>
            <a:off x="7010400" y="5715000"/>
            <a:ext cx="1219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9850">
                <a:solidFill>
                  <a:srgbClr val="000000"/>
                </a:solidFill>
                <a:miter lim="800000"/>
                <a:headEnd type="none" w="sm" len="sm"/>
                <a:tailEnd type="none" w="lg" len="lg"/>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altLang="zh-CN" sz="2800" b="1">
                <a:solidFill>
                  <a:srgbClr val="2B166E"/>
                </a:solidFill>
                <a:latin typeface="Comic Sans MS" pitchFamily="66" charset="0"/>
                <a:ea typeface="宋体" pitchFamily="2" charset="-122"/>
              </a:rPr>
              <a:t>high</a:t>
            </a:r>
          </a:p>
        </p:txBody>
      </p:sp>
      <p:sp>
        <p:nvSpPr>
          <p:cNvPr id="165899" name="Text Box 10"/>
          <p:cNvSpPr txBox="1">
            <a:spLocks noChangeArrowheads="1"/>
          </p:cNvSpPr>
          <p:nvPr/>
        </p:nvSpPr>
        <p:spPr bwMode="auto">
          <a:xfrm>
            <a:off x="762000" y="4038600"/>
            <a:ext cx="16764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9850">
                <a:solidFill>
                  <a:srgbClr val="000000"/>
                </a:solidFill>
                <a:miter lim="800000"/>
                <a:headEnd type="none" w="sm" len="sm"/>
                <a:tailEnd type="none" w="lg" len="lg"/>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altLang="zh-CN" sz="2800" b="1">
                <a:solidFill>
                  <a:srgbClr val="2B166E"/>
                </a:solidFill>
                <a:latin typeface="Comic Sans MS" pitchFamily="66" charset="0"/>
                <a:ea typeface="宋体" pitchFamily="2" charset="-122"/>
              </a:rPr>
              <a:t>priority</a:t>
            </a:r>
          </a:p>
        </p:txBody>
      </p:sp>
      <p:sp>
        <p:nvSpPr>
          <p:cNvPr id="165900" name="Text Box 11"/>
          <p:cNvSpPr txBox="1">
            <a:spLocks noChangeArrowheads="1"/>
          </p:cNvSpPr>
          <p:nvPr/>
        </p:nvSpPr>
        <p:spPr bwMode="auto">
          <a:xfrm>
            <a:off x="2895600" y="6019800"/>
            <a:ext cx="32766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9850">
                <a:solidFill>
                  <a:srgbClr val="000000"/>
                </a:solidFill>
                <a:miter lim="800000"/>
                <a:headEnd type="none" w="sm" len="sm"/>
                <a:tailEnd type="none" w="lg" len="lg"/>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altLang="zh-CN" sz="2800" b="1">
                <a:solidFill>
                  <a:srgbClr val="2B166E"/>
                </a:solidFill>
                <a:latin typeface="Comic Sans MS" pitchFamily="66" charset="0"/>
                <a:ea typeface="宋体" pitchFamily="2" charset="-122"/>
              </a:rPr>
              <a:t>timeslice</a:t>
            </a:r>
          </a:p>
        </p:txBody>
      </p:sp>
      <p:sp>
        <p:nvSpPr>
          <p:cNvPr id="165901" name="Text Box 12"/>
          <p:cNvSpPr txBox="1">
            <a:spLocks noChangeArrowheads="1"/>
          </p:cNvSpPr>
          <p:nvPr/>
        </p:nvSpPr>
        <p:spPr bwMode="auto">
          <a:xfrm>
            <a:off x="3352800" y="2438400"/>
            <a:ext cx="3810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9850">
                <a:solidFill>
                  <a:srgbClr val="000000"/>
                </a:solidFill>
                <a:miter lim="800000"/>
                <a:headEnd type="none" w="sm" len="sm"/>
                <a:tailEnd type="none" w="lg" len="lg"/>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altLang="zh-CN" sz="2800" b="1">
                <a:solidFill>
                  <a:srgbClr val="2B166E"/>
                </a:solidFill>
                <a:latin typeface="Comic Sans MS" pitchFamily="66" charset="0"/>
                <a:ea typeface="宋体" pitchFamily="2" charset="-122"/>
              </a:rPr>
              <a:t>I/O  bound jobs</a:t>
            </a:r>
          </a:p>
        </p:txBody>
      </p:sp>
      <p:sp>
        <p:nvSpPr>
          <p:cNvPr id="165902" name="Text Box 13"/>
          <p:cNvSpPr txBox="1">
            <a:spLocks noChangeArrowheads="1"/>
          </p:cNvSpPr>
          <p:nvPr/>
        </p:nvSpPr>
        <p:spPr bwMode="auto">
          <a:xfrm>
            <a:off x="5334000" y="4648200"/>
            <a:ext cx="372427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9850">
                <a:solidFill>
                  <a:srgbClr val="000000"/>
                </a:solidFill>
                <a:miter lim="800000"/>
                <a:headEnd type="none" w="sm" len="sm"/>
                <a:tailEnd type="none" w="lg" len="lg"/>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altLang="zh-CN" sz="2800" b="1">
                <a:solidFill>
                  <a:srgbClr val="2B166E"/>
                </a:solidFill>
                <a:latin typeface="Comic Sans MS" pitchFamily="66" charset="0"/>
                <a:ea typeface="宋体" pitchFamily="2" charset="-122"/>
              </a:rPr>
              <a:t>CPU  bound jobs</a:t>
            </a:r>
          </a:p>
        </p:txBody>
      </p:sp>
      <p:sp>
        <p:nvSpPr>
          <p:cNvPr id="165903" name="Line 14"/>
          <p:cNvSpPr>
            <a:spLocks noChangeShapeType="1"/>
          </p:cNvSpPr>
          <p:nvPr/>
        </p:nvSpPr>
        <p:spPr bwMode="auto">
          <a:xfrm>
            <a:off x="5562600" y="3048000"/>
            <a:ext cx="1371600" cy="1447800"/>
          </a:xfrm>
          <a:prstGeom prst="line">
            <a:avLst/>
          </a:prstGeom>
          <a:noFill/>
          <a:ln w="69850">
            <a:solidFill>
              <a:srgbClr val="2B166E"/>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7" name="Text Box 7"/>
          <p:cNvSpPr txBox="1">
            <a:spLocks noChangeArrowheads="1"/>
          </p:cNvSpPr>
          <p:nvPr/>
        </p:nvSpPr>
        <p:spPr bwMode="auto">
          <a:xfrm>
            <a:off x="2419350" y="862013"/>
            <a:ext cx="4373313"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fontAlgn="ctr" hangingPunct="1">
              <a:spcBef>
                <a:spcPct val="50000"/>
              </a:spcBef>
              <a:buFont typeface="Wingdings" pitchFamily="2" charset="2"/>
              <a:buNone/>
            </a:pPr>
            <a:r>
              <a:rPr kumimoji="1" lang="zh-CN" altLang="en-US" sz="8000" b="1" dirty="0">
                <a:solidFill>
                  <a:srgbClr val="FFFFFF"/>
                </a:solidFill>
                <a:ea typeface="宋体" pitchFamily="2" charset="-122"/>
              </a:rPr>
              <a:t>结 束 啦 </a:t>
            </a:r>
            <a:r>
              <a:rPr kumimoji="1" lang="en-US" altLang="zh-CN" sz="8000" b="1" dirty="0">
                <a:solidFill>
                  <a:srgbClr val="FFFFFF"/>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6807"/>
                                        </p:tgtEl>
                                        <p:attrNameLst>
                                          <p:attrName>style.visibility</p:attrName>
                                        </p:attrNameLst>
                                      </p:cBhvr>
                                      <p:to>
                                        <p:strVal val="visible"/>
                                      </p:to>
                                    </p:set>
                                    <p:anim calcmode="lin" valueType="num">
                                      <p:cBhvr>
                                        <p:cTn id="7" dur="1000" fill="hold"/>
                                        <p:tgtEl>
                                          <p:spTgt spid="76807"/>
                                        </p:tgtEl>
                                        <p:attrNameLst>
                                          <p:attrName>ppt_w</p:attrName>
                                        </p:attrNameLst>
                                      </p:cBhvr>
                                      <p:tavLst>
                                        <p:tav tm="0">
                                          <p:val>
                                            <p:fltVal val="0"/>
                                          </p:val>
                                        </p:tav>
                                        <p:tav tm="100000">
                                          <p:val>
                                            <p:strVal val="#ppt_w"/>
                                          </p:val>
                                        </p:tav>
                                      </p:tavLst>
                                    </p:anim>
                                    <p:anim calcmode="lin" valueType="num">
                                      <p:cBhvr>
                                        <p:cTn id="8" dur="1000" fill="hold"/>
                                        <p:tgtEl>
                                          <p:spTgt spid="76807"/>
                                        </p:tgtEl>
                                        <p:attrNameLst>
                                          <p:attrName>ppt_h</p:attrName>
                                        </p:attrNameLst>
                                      </p:cBhvr>
                                      <p:tavLst>
                                        <p:tav tm="0">
                                          <p:val>
                                            <p:fltVal val="0"/>
                                          </p:val>
                                        </p:tav>
                                        <p:tav tm="100000">
                                          <p:val>
                                            <p:strVal val="#ppt_h"/>
                                          </p:val>
                                        </p:tav>
                                      </p:tavLst>
                                    </p:anim>
                                    <p:anim calcmode="lin" valueType="num">
                                      <p:cBhvr>
                                        <p:cTn id="9" dur="1000" fill="hold"/>
                                        <p:tgtEl>
                                          <p:spTgt spid="7680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680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3"/>
          <p:cNvSpPr>
            <a:spLocks noGrp="1"/>
          </p:cNvSpPr>
          <p:nvPr>
            <p:ph type="dt" sz="quarter" idx="10"/>
          </p:nvPr>
        </p:nvSpPr>
        <p:spPr/>
        <p:txBody>
          <a:bodyPr/>
          <a:lstStyle/>
          <a:p>
            <a:pPr>
              <a:defRPr/>
            </a:pPr>
            <a:r>
              <a:rPr lang="zh-CN" altLang="en-US"/>
              <a:t>   进程管理</a:t>
            </a:r>
          </a:p>
        </p:txBody>
      </p:sp>
      <p:sp>
        <p:nvSpPr>
          <p:cNvPr id="40" name="页脚占位符 4"/>
          <p:cNvSpPr>
            <a:spLocks noGrp="1"/>
          </p:cNvSpPr>
          <p:nvPr>
            <p:ph type="ftr" sz="quarter" idx="11"/>
          </p:nvPr>
        </p:nvSpPr>
        <p:spPr/>
        <p:txBody>
          <a:bodyPr/>
          <a:lstStyle/>
          <a:p>
            <a:pPr>
              <a:defRPr/>
            </a:pPr>
            <a:fld id="{3587A947-CC34-46AA-B430-65FEA38BBDDF}" type="slidenum">
              <a:rPr lang="en-US" altLang="ko-KR"/>
              <a:pPr>
                <a:defRPr/>
              </a:pPr>
              <a:t>17</a:t>
            </a:fld>
            <a:endParaRPr lang="en-US" altLang="ko-KR"/>
          </a:p>
        </p:txBody>
      </p:sp>
      <p:graphicFrame>
        <p:nvGraphicFramePr>
          <p:cNvPr id="136197" name="Group 5"/>
          <p:cNvGraphicFramePr>
            <a:graphicFrameLocks noGrp="1"/>
          </p:cNvGraphicFramePr>
          <p:nvPr/>
        </p:nvGraphicFramePr>
        <p:xfrm>
          <a:off x="2274888" y="757238"/>
          <a:ext cx="2000250" cy="5802314"/>
        </p:xfrm>
        <a:graphic>
          <a:graphicData uri="http://schemas.openxmlformats.org/drawingml/2006/table">
            <a:tbl>
              <a:tblPr/>
              <a:tblGrid>
                <a:gridCol w="2000250">
                  <a:extLst>
                    <a:ext uri="{9D8B030D-6E8A-4147-A177-3AD203B41FA5}">
                      <a16:colId xmlns:a16="http://schemas.microsoft.com/office/drawing/2014/main" val="20000"/>
                    </a:ext>
                  </a:extLst>
                </a:gridCol>
              </a:tblGrid>
              <a:tr h="9874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3200" b="1" i="0" u="none" strike="noStrike" cap="none" normalizeH="0" baseline="0">
                          <a:ln>
                            <a:noFill/>
                          </a:ln>
                          <a:solidFill>
                            <a:srgbClr val="2B166E"/>
                          </a:solidFill>
                          <a:effectLst/>
                          <a:latin typeface="Verdana" pitchFamily="34" charset="0"/>
                          <a:ea typeface="宋体" pitchFamily="2" charset="-122"/>
                        </a:rPr>
                        <a:t>操作系统</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50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3200" b="1" i="0" u="none" strike="noStrike" cap="none" normalizeH="0" baseline="0">
                          <a:ln>
                            <a:noFill/>
                          </a:ln>
                          <a:solidFill>
                            <a:srgbClr val="2B166E"/>
                          </a:solidFill>
                          <a:effectLst/>
                          <a:latin typeface="Verdana" pitchFamily="34" charset="0"/>
                          <a:ea typeface="宋体" pitchFamily="2" charset="-122"/>
                        </a:rPr>
                        <a:t>代码</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66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3200" b="1" i="0" u="none" strike="noStrike" cap="none" normalizeH="0" baseline="0">
                        <a:ln>
                          <a:noFill/>
                        </a:ln>
                        <a:solidFill>
                          <a:srgbClr val="2B166E"/>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7635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3200" b="1" i="0" u="none" strike="noStrike" cap="none" normalizeH="0" baseline="0">
                        <a:ln>
                          <a:noFill/>
                        </a:ln>
                        <a:solidFill>
                          <a:srgbClr val="2B166E"/>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43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3200" b="1" i="0" u="none" strike="noStrike" cap="none" normalizeH="0" baseline="0">
                        <a:ln>
                          <a:noFill/>
                        </a:ln>
                        <a:solidFill>
                          <a:srgbClr val="2B166E"/>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43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3200" b="1" i="0" u="none" strike="noStrike" cap="none" normalizeH="0" baseline="0">
                          <a:ln>
                            <a:noFill/>
                          </a:ln>
                          <a:solidFill>
                            <a:srgbClr val="2B166E"/>
                          </a:solidFill>
                          <a:effectLst/>
                          <a:latin typeface="Verdana" pitchFamily="34" charset="0"/>
                          <a:ea typeface="宋体" pitchFamily="2" charset="-122"/>
                        </a:rPr>
                        <a:t>栈帧</a:t>
                      </a:r>
                      <a:r>
                        <a:rPr kumimoji="0" lang="en-US" altLang="zh-CN" sz="3200" b="1" i="0" u="none" strike="noStrike" cap="none" normalizeH="0" baseline="0">
                          <a:ln>
                            <a:noFill/>
                          </a:ln>
                          <a:solidFill>
                            <a:srgbClr val="2B166E"/>
                          </a:solidFill>
                          <a:effectLst/>
                          <a:latin typeface="Verdana" pitchFamily="34" charset="0"/>
                          <a:ea typeface="宋体" pitchFamily="2" charset="-122"/>
                        </a:rPr>
                        <a:t>2</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43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3200" b="1" i="0" u="none" strike="noStrike" cap="none" normalizeH="0" baseline="0">
                          <a:ln>
                            <a:noFill/>
                          </a:ln>
                          <a:solidFill>
                            <a:srgbClr val="2B166E"/>
                          </a:solidFill>
                          <a:effectLst/>
                          <a:latin typeface="Verdana" pitchFamily="34" charset="0"/>
                          <a:ea typeface="宋体" pitchFamily="2" charset="-122"/>
                        </a:rPr>
                        <a:t>栈帧</a:t>
                      </a:r>
                      <a:r>
                        <a:rPr kumimoji="0" lang="en-US" altLang="zh-CN" sz="3200" b="1" i="0" u="none" strike="noStrike" cap="none" normalizeH="0" baseline="0">
                          <a:ln>
                            <a:noFill/>
                          </a:ln>
                          <a:solidFill>
                            <a:srgbClr val="2B166E"/>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366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3200" b="1" i="0" u="none" strike="noStrike" cap="none" normalizeH="0" baseline="0">
                          <a:ln>
                            <a:noFill/>
                          </a:ln>
                          <a:solidFill>
                            <a:srgbClr val="2B166E"/>
                          </a:solidFill>
                          <a:effectLst/>
                          <a:latin typeface="Verdana" pitchFamily="34" charset="0"/>
                          <a:ea typeface="宋体" pitchFamily="2" charset="-122"/>
                        </a:rPr>
                        <a:t>全局变量</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0503" name="Text Box 24"/>
          <p:cNvSpPr txBox="1">
            <a:spLocks noChangeArrowheads="1"/>
          </p:cNvSpPr>
          <p:nvPr/>
        </p:nvSpPr>
        <p:spPr bwMode="auto">
          <a:xfrm>
            <a:off x="1052513" y="2012950"/>
            <a:ext cx="793750" cy="309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4000" b="1">
                <a:solidFill>
                  <a:srgbClr val="2B166E"/>
                </a:solidFill>
                <a:ea typeface="宋体" pitchFamily="2" charset="-122"/>
              </a:rPr>
              <a:t>内存分布状况</a:t>
            </a:r>
          </a:p>
        </p:txBody>
      </p:sp>
      <p:grpSp>
        <p:nvGrpSpPr>
          <p:cNvPr id="2" name="Group 25"/>
          <p:cNvGrpSpPr>
            <a:grpSpLocks/>
          </p:cNvGrpSpPr>
          <p:nvPr/>
        </p:nvGrpSpPr>
        <p:grpSpPr bwMode="auto">
          <a:xfrm>
            <a:off x="4256088" y="5824538"/>
            <a:ext cx="4348162" cy="723900"/>
            <a:chOff x="2735" y="3402"/>
            <a:chExt cx="2739" cy="456"/>
          </a:xfrm>
        </p:grpSpPr>
        <p:sp>
          <p:nvSpPr>
            <p:cNvPr id="20518" name="Line 26"/>
            <p:cNvSpPr>
              <a:spLocks noChangeShapeType="1"/>
            </p:cNvSpPr>
            <p:nvPr/>
          </p:nvSpPr>
          <p:spPr bwMode="auto">
            <a:xfrm>
              <a:off x="2747" y="3402"/>
              <a:ext cx="23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20519" name="Line 27"/>
            <p:cNvSpPr>
              <a:spLocks noChangeShapeType="1"/>
            </p:cNvSpPr>
            <p:nvPr/>
          </p:nvSpPr>
          <p:spPr bwMode="auto">
            <a:xfrm>
              <a:off x="2735" y="3858"/>
              <a:ext cx="23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20520" name="Line 28"/>
            <p:cNvSpPr>
              <a:spLocks noChangeShapeType="1"/>
            </p:cNvSpPr>
            <p:nvPr/>
          </p:nvSpPr>
          <p:spPr bwMode="auto">
            <a:xfrm>
              <a:off x="2859" y="3402"/>
              <a:ext cx="0" cy="438"/>
            </a:xfrm>
            <a:prstGeom prst="line">
              <a:avLst/>
            </a:prstGeom>
            <a:noFill/>
            <a:ln w="25400">
              <a:solidFill>
                <a:schemeClr val="tx1"/>
              </a:solidFill>
              <a:round/>
              <a:headEnd type="triangle" w="lg" len="med"/>
              <a:tailEnd type="triangle" w="lg" len="me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20521" name="Rectangle 29"/>
            <p:cNvSpPr>
              <a:spLocks noChangeArrowheads="1"/>
            </p:cNvSpPr>
            <p:nvPr/>
          </p:nvSpPr>
          <p:spPr bwMode="auto">
            <a:xfrm>
              <a:off x="2877" y="3441"/>
              <a:ext cx="14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a:solidFill>
                    <a:srgbClr val="2B166E"/>
                  </a:solidFill>
                  <a:ea typeface="宋体" pitchFamily="2" charset="-122"/>
                </a:rPr>
                <a:t>全局变量区域</a:t>
              </a:r>
            </a:p>
          </p:txBody>
        </p:sp>
        <p:sp>
          <p:nvSpPr>
            <p:cNvPr id="20522" name="Rectangle 30"/>
            <p:cNvSpPr>
              <a:spLocks noChangeArrowheads="1"/>
            </p:cNvSpPr>
            <p:nvPr/>
          </p:nvSpPr>
          <p:spPr bwMode="auto">
            <a:xfrm>
              <a:off x="4458" y="3441"/>
              <a:ext cx="10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a:solidFill>
                    <a:srgbClr val="2B166E"/>
                  </a:solidFill>
                  <a:ea typeface="宋体" pitchFamily="2" charset="-122"/>
                </a:rPr>
                <a:t>静态分配</a:t>
              </a:r>
            </a:p>
          </p:txBody>
        </p:sp>
      </p:grpSp>
      <p:sp>
        <p:nvSpPr>
          <p:cNvPr id="20505" name="Line 31"/>
          <p:cNvSpPr>
            <a:spLocks noChangeShapeType="1"/>
          </p:cNvSpPr>
          <p:nvPr/>
        </p:nvSpPr>
        <p:spPr bwMode="auto">
          <a:xfrm flipV="1">
            <a:off x="3238500" y="4022725"/>
            <a:ext cx="0" cy="542925"/>
          </a:xfrm>
          <a:prstGeom prst="line">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grpSp>
        <p:nvGrpSpPr>
          <p:cNvPr id="3" name="Group 32"/>
          <p:cNvGrpSpPr>
            <a:grpSpLocks/>
          </p:cNvGrpSpPr>
          <p:nvPr/>
        </p:nvGrpSpPr>
        <p:grpSpPr bwMode="auto">
          <a:xfrm>
            <a:off x="4284663" y="3976688"/>
            <a:ext cx="2754312" cy="1838325"/>
            <a:chOff x="2753" y="2238"/>
            <a:chExt cx="1735" cy="1158"/>
          </a:xfrm>
        </p:grpSpPr>
        <p:sp>
          <p:nvSpPr>
            <p:cNvPr id="20514" name="Line 33"/>
            <p:cNvSpPr>
              <a:spLocks noChangeShapeType="1"/>
            </p:cNvSpPr>
            <p:nvPr/>
          </p:nvSpPr>
          <p:spPr bwMode="auto">
            <a:xfrm>
              <a:off x="2753" y="2238"/>
              <a:ext cx="23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20515" name="Line 34"/>
            <p:cNvSpPr>
              <a:spLocks noChangeShapeType="1"/>
            </p:cNvSpPr>
            <p:nvPr/>
          </p:nvSpPr>
          <p:spPr bwMode="auto">
            <a:xfrm>
              <a:off x="2865" y="2240"/>
              <a:ext cx="0" cy="1156"/>
            </a:xfrm>
            <a:prstGeom prst="line">
              <a:avLst/>
            </a:prstGeom>
            <a:noFill/>
            <a:ln w="25400">
              <a:solidFill>
                <a:schemeClr val="tx1"/>
              </a:solidFill>
              <a:round/>
              <a:headEnd type="triangle" w="lg" len="me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20516" name="Rectangle 35"/>
            <p:cNvSpPr>
              <a:spLocks noChangeArrowheads="1"/>
            </p:cNvSpPr>
            <p:nvPr/>
          </p:nvSpPr>
          <p:spPr bwMode="auto">
            <a:xfrm>
              <a:off x="2928" y="2655"/>
              <a:ext cx="3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a:solidFill>
                    <a:srgbClr val="0000FF"/>
                  </a:solidFill>
                  <a:ea typeface="宋体" pitchFamily="2" charset="-122"/>
                </a:rPr>
                <a:t>栈</a:t>
              </a:r>
            </a:p>
          </p:txBody>
        </p:sp>
        <p:sp>
          <p:nvSpPr>
            <p:cNvPr id="20517" name="Rectangle 36"/>
            <p:cNvSpPr>
              <a:spLocks noChangeArrowheads="1"/>
            </p:cNvSpPr>
            <p:nvPr/>
          </p:nvSpPr>
          <p:spPr bwMode="auto">
            <a:xfrm>
              <a:off x="3472" y="2655"/>
              <a:ext cx="10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a:solidFill>
                    <a:srgbClr val="2B166E"/>
                  </a:solidFill>
                  <a:ea typeface="宋体" pitchFamily="2" charset="-122"/>
                </a:rPr>
                <a:t>自动分配</a:t>
              </a:r>
            </a:p>
          </p:txBody>
        </p:sp>
      </p:grpSp>
      <p:grpSp>
        <p:nvGrpSpPr>
          <p:cNvPr id="4" name="Group 37"/>
          <p:cNvGrpSpPr>
            <a:grpSpLocks/>
          </p:cNvGrpSpPr>
          <p:nvPr/>
        </p:nvGrpSpPr>
        <p:grpSpPr bwMode="auto">
          <a:xfrm>
            <a:off x="4251325" y="2463800"/>
            <a:ext cx="2797175" cy="1531938"/>
            <a:chOff x="2732" y="1285"/>
            <a:chExt cx="1762" cy="965"/>
          </a:xfrm>
        </p:grpSpPr>
        <p:sp>
          <p:nvSpPr>
            <p:cNvPr id="20510" name="Line 38"/>
            <p:cNvSpPr>
              <a:spLocks noChangeShapeType="1"/>
            </p:cNvSpPr>
            <p:nvPr/>
          </p:nvSpPr>
          <p:spPr bwMode="auto">
            <a:xfrm>
              <a:off x="2732" y="1299"/>
              <a:ext cx="23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20511" name="Line 39"/>
            <p:cNvSpPr>
              <a:spLocks noChangeShapeType="1"/>
            </p:cNvSpPr>
            <p:nvPr/>
          </p:nvSpPr>
          <p:spPr bwMode="auto">
            <a:xfrm>
              <a:off x="2862" y="1285"/>
              <a:ext cx="0" cy="965"/>
            </a:xfrm>
            <a:prstGeom prst="line">
              <a:avLst/>
            </a:prstGeom>
            <a:noFill/>
            <a:ln w="25400">
              <a:solidFill>
                <a:schemeClr val="tx1"/>
              </a:solidFill>
              <a:round/>
              <a:headEnd type="triangle" w="lg" len="med"/>
              <a:tailEnd type="triangle" w="lg" len="me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20512" name="Rectangle 40"/>
            <p:cNvSpPr>
              <a:spLocks noChangeArrowheads="1"/>
            </p:cNvSpPr>
            <p:nvPr/>
          </p:nvSpPr>
          <p:spPr bwMode="auto">
            <a:xfrm>
              <a:off x="2934" y="1482"/>
              <a:ext cx="3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a:solidFill>
                    <a:srgbClr val="2B166E"/>
                  </a:solidFill>
                  <a:ea typeface="宋体" pitchFamily="2" charset="-122"/>
                </a:rPr>
                <a:t>堆</a:t>
              </a:r>
            </a:p>
          </p:txBody>
        </p:sp>
        <p:sp>
          <p:nvSpPr>
            <p:cNvPr id="20513" name="Rectangle 41"/>
            <p:cNvSpPr>
              <a:spLocks noChangeArrowheads="1"/>
            </p:cNvSpPr>
            <p:nvPr/>
          </p:nvSpPr>
          <p:spPr bwMode="auto">
            <a:xfrm>
              <a:off x="3478" y="1482"/>
              <a:ext cx="10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a:solidFill>
                    <a:srgbClr val="2B166E"/>
                  </a:solidFill>
                  <a:ea typeface="宋体" pitchFamily="2" charset="-122"/>
                </a:rPr>
                <a:t>动态分配</a:t>
              </a:r>
            </a:p>
          </p:txBody>
        </p:sp>
      </p:grpSp>
      <p:sp>
        <p:nvSpPr>
          <p:cNvPr id="23" name="Rectangle 35"/>
          <p:cNvSpPr>
            <a:spLocks noChangeArrowheads="1"/>
          </p:cNvSpPr>
          <p:nvPr/>
        </p:nvSpPr>
        <p:spPr bwMode="auto">
          <a:xfrm>
            <a:off x="1136650" y="960438"/>
            <a:ext cx="647700" cy="646112"/>
          </a:xfrm>
          <a:prstGeom prst="rect">
            <a:avLst/>
          </a:prstGeom>
          <a:noFill/>
          <a:ln w="9525">
            <a:noFill/>
            <a:miter lim="800000"/>
            <a:headEnd/>
            <a:tailEnd/>
          </a:ln>
        </p:spPr>
        <p:txBody>
          <a:bodyPr wrap="none">
            <a:spAutoFit/>
          </a:bodyPr>
          <a:lstStyle/>
          <a:p>
            <a:pPr eaLnBrk="1" hangingPunct="1">
              <a:spcBef>
                <a:spcPct val="50000"/>
              </a:spcBef>
              <a:defRPr/>
            </a:pPr>
            <a:r>
              <a:rPr kumimoji="1" lang="zh-CN" altLang="en-US" sz="3600" b="1" dirty="0">
                <a:solidFill>
                  <a:srgbClr val="FF0000"/>
                </a:solidFill>
                <a:effectLst>
                  <a:outerShdw blurRad="38100" dist="38100" dir="2700000" algn="tl">
                    <a:srgbClr val="000000">
                      <a:alpha val="43137"/>
                    </a:srgbClr>
                  </a:outerShdw>
                </a:effectLst>
                <a:ea typeface="宋体" pitchFamily="2" charset="-122"/>
              </a:rPr>
              <a:t>低</a:t>
            </a:r>
          </a:p>
        </p:txBody>
      </p:sp>
      <p:sp>
        <p:nvSpPr>
          <p:cNvPr id="24" name="Rectangle 35"/>
          <p:cNvSpPr>
            <a:spLocks noChangeArrowheads="1"/>
          </p:cNvSpPr>
          <p:nvPr/>
        </p:nvSpPr>
        <p:spPr bwMode="auto">
          <a:xfrm>
            <a:off x="1162050" y="5889625"/>
            <a:ext cx="647700" cy="646113"/>
          </a:xfrm>
          <a:prstGeom prst="rect">
            <a:avLst/>
          </a:prstGeom>
          <a:noFill/>
          <a:ln w="9525">
            <a:noFill/>
            <a:miter lim="800000"/>
            <a:headEnd/>
            <a:tailEnd/>
          </a:ln>
        </p:spPr>
        <p:txBody>
          <a:bodyPr wrap="none">
            <a:spAutoFit/>
          </a:bodyPr>
          <a:lstStyle/>
          <a:p>
            <a:pPr eaLnBrk="1" hangingPunct="1">
              <a:spcBef>
                <a:spcPct val="50000"/>
              </a:spcBef>
              <a:defRPr/>
            </a:pPr>
            <a:r>
              <a:rPr kumimoji="1" lang="zh-CN" altLang="en-US" sz="3600" b="1" dirty="0">
                <a:solidFill>
                  <a:srgbClr val="FF0000"/>
                </a:solidFill>
                <a:effectLst>
                  <a:outerShdw blurRad="38100" dist="38100" dir="2700000" algn="tl">
                    <a:srgbClr val="000000">
                      <a:alpha val="43137"/>
                    </a:srgbClr>
                  </a:outerShdw>
                </a:effectLst>
                <a:ea typeface="宋体" pitchFamily="2" charset="-122"/>
              </a:rPr>
              <a:t>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74A12D54-38A1-413F-9B13-7FECDD5838A6}" type="slidenum">
              <a:rPr lang="en-US" altLang="ko-KR"/>
              <a:pPr>
                <a:defRPr/>
              </a:pPr>
              <a:t>18</a:t>
            </a:fld>
            <a:endParaRPr lang="en-US" altLang="ko-KR"/>
          </a:p>
        </p:txBody>
      </p:sp>
      <p:sp>
        <p:nvSpPr>
          <p:cNvPr id="142338" name="Rectangle 2"/>
          <p:cNvSpPr>
            <a:spLocks noChangeArrowheads="1"/>
          </p:cNvSpPr>
          <p:nvPr/>
        </p:nvSpPr>
        <p:spPr bwMode="auto">
          <a:xfrm>
            <a:off x="611188" y="2468563"/>
            <a:ext cx="8001000" cy="297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1" hangingPunct="1">
              <a:spcBef>
                <a:spcPct val="50000"/>
              </a:spcBef>
              <a:buClr>
                <a:schemeClr val="tx1"/>
              </a:buClr>
              <a:buFont typeface="Wingdings" pitchFamily="2" charset="2"/>
              <a:buChar char="v"/>
            </a:pPr>
            <a:r>
              <a:rPr lang="zh-CN" altLang="en-US" sz="3200" b="1" dirty="0">
                <a:solidFill>
                  <a:srgbClr val="003366"/>
                </a:solidFill>
                <a:ea typeface="楷体_GB2312" pitchFamily="49" charset="-122"/>
              </a:rPr>
              <a:t>内存中的一块空间，用于</a:t>
            </a:r>
            <a:r>
              <a:rPr lang="zh-CN" altLang="en-US" sz="3200" b="1" dirty="0">
                <a:solidFill>
                  <a:srgbClr val="0000FF"/>
                </a:solidFill>
                <a:ea typeface="楷体_GB2312" pitchFamily="49" charset="-122"/>
              </a:rPr>
              <a:t>动态</a:t>
            </a:r>
            <a:r>
              <a:rPr lang="zh-CN" altLang="en-US" sz="3200" b="1" dirty="0">
                <a:solidFill>
                  <a:srgbClr val="003366"/>
                </a:solidFill>
                <a:ea typeface="楷体_GB2312" pitchFamily="49" charset="-122"/>
              </a:rPr>
              <a:t>分配；</a:t>
            </a:r>
            <a:endParaRPr lang="en-US" altLang="zh-CN" sz="3200" b="1" dirty="0">
              <a:solidFill>
                <a:srgbClr val="003366"/>
              </a:solidFill>
              <a:ea typeface="楷体_GB2312" pitchFamily="49" charset="-122"/>
            </a:endParaRPr>
          </a:p>
          <a:p>
            <a:pPr marL="342900" indent="-342900" eaLnBrk="1" hangingPunct="1">
              <a:spcBef>
                <a:spcPct val="50000"/>
              </a:spcBef>
              <a:buClr>
                <a:schemeClr val="tx1"/>
              </a:buClr>
              <a:buFont typeface="Wingdings" pitchFamily="2" charset="2"/>
              <a:buChar char="v"/>
            </a:pPr>
            <a:r>
              <a:rPr lang="zh-CN" altLang="en-US" sz="3200" b="1" dirty="0">
                <a:solidFill>
                  <a:srgbClr val="003366"/>
                </a:solidFill>
                <a:ea typeface="楷体_GB2312" pitchFamily="49" charset="-122"/>
              </a:rPr>
              <a:t>在</a:t>
            </a:r>
            <a:r>
              <a:rPr lang="en-US" altLang="zh-CN" sz="3200" b="1" dirty="0">
                <a:solidFill>
                  <a:srgbClr val="003366"/>
                </a:solidFill>
                <a:ea typeface="楷体_GB2312" pitchFamily="49" charset="-122"/>
              </a:rPr>
              <a:t>C/C++</a:t>
            </a:r>
            <a:r>
              <a:rPr lang="zh-CN" altLang="en-US" sz="3200" b="1" dirty="0">
                <a:solidFill>
                  <a:srgbClr val="003366"/>
                </a:solidFill>
                <a:ea typeface="楷体_GB2312" pitchFamily="49" charset="-122"/>
              </a:rPr>
              <a:t>语言中，通过</a:t>
            </a:r>
            <a:r>
              <a:rPr lang="en-US" altLang="zh-CN" sz="3200" b="1" dirty="0" err="1">
                <a:solidFill>
                  <a:srgbClr val="003366"/>
                </a:solidFill>
                <a:ea typeface="楷体_GB2312" pitchFamily="49" charset="-122"/>
              </a:rPr>
              <a:t>malloc</a:t>
            </a:r>
            <a:r>
              <a:rPr lang="en-US" altLang="zh-CN" sz="3200" b="1" dirty="0">
                <a:solidFill>
                  <a:srgbClr val="003366"/>
                </a:solidFill>
                <a:ea typeface="楷体_GB2312" pitchFamily="49" charset="-122"/>
              </a:rPr>
              <a:t>/new</a:t>
            </a:r>
            <a:r>
              <a:rPr lang="zh-CN" altLang="en-US" sz="3200" b="1" dirty="0">
                <a:solidFill>
                  <a:srgbClr val="003366"/>
                </a:solidFill>
                <a:ea typeface="楷体_GB2312" pitchFamily="49" charset="-122"/>
              </a:rPr>
              <a:t>来申请动态内存空间，通过</a:t>
            </a:r>
            <a:r>
              <a:rPr lang="en-US" altLang="zh-CN" sz="3200" b="1" dirty="0">
                <a:solidFill>
                  <a:srgbClr val="003366"/>
                </a:solidFill>
                <a:ea typeface="楷体_GB2312" pitchFamily="49" charset="-122"/>
              </a:rPr>
              <a:t>free/delete</a:t>
            </a:r>
            <a:r>
              <a:rPr lang="zh-CN" altLang="en-US" sz="3200" b="1" dirty="0">
                <a:solidFill>
                  <a:srgbClr val="003366"/>
                </a:solidFill>
                <a:ea typeface="楷体_GB2312" pitchFamily="49" charset="-122"/>
              </a:rPr>
              <a:t>来释放；</a:t>
            </a:r>
          </a:p>
          <a:p>
            <a:pPr marL="342900" indent="-342900" eaLnBrk="1" hangingPunct="1">
              <a:spcBef>
                <a:spcPct val="50000"/>
              </a:spcBef>
              <a:buClr>
                <a:schemeClr val="tx1"/>
              </a:buClr>
              <a:buFont typeface="Wingdings" pitchFamily="2" charset="2"/>
              <a:buChar char="v"/>
            </a:pPr>
            <a:r>
              <a:rPr lang="zh-CN" altLang="en-US" sz="3200" b="1" dirty="0">
                <a:solidFill>
                  <a:srgbClr val="003366"/>
                </a:solidFill>
                <a:ea typeface="楷体_GB2312" pitchFamily="49" charset="-122"/>
              </a:rPr>
              <a:t>使用不当可能导致</a:t>
            </a:r>
            <a:r>
              <a:rPr lang="zh-CN" altLang="en-US" sz="3200" b="1" dirty="0">
                <a:solidFill>
                  <a:srgbClr val="0000FF"/>
                </a:solidFill>
                <a:ea typeface="楷体_GB2312" pitchFamily="49" charset="-122"/>
              </a:rPr>
              <a:t>内存泄漏</a:t>
            </a:r>
            <a:r>
              <a:rPr lang="zh-CN" altLang="en-US" sz="3200" b="1" dirty="0">
                <a:solidFill>
                  <a:srgbClr val="003366"/>
                </a:solidFill>
                <a:ea typeface="楷体_GB2312" pitchFamily="49" charset="-122"/>
              </a:rPr>
              <a:t>。</a:t>
            </a:r>
          </a:p>
        </p:txBody>
      </p:sp>
      <p:sp>
        <p:nvSpPr>
          <p:cNvPr id="21509" name="Rectangle 3"/>
          <p:cNvSpPr>
            <a:spLocks noChangeArrowheads="1"/>
          </p:cNvSpPr>
          <p:nvPr/>
        </p:nvSpPr>
        <p:spPr bwMode="auto">
          <a:xfrm>
            <a:off x="2124075" y="1263650"/>
            <a:ext cx="4384675"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b="1">
                <a:solidFill>
                  <a:srgbClr val="2B166E"/>
                </a:solidFill>
                <a:latin typeface="隶书" pitchFamily="49" charset="-122"/>
                <a:ea typeface="隶书" pitchFamily="49" charset="-122"/>
              </a:rPr>
              <a:t>堆 </a:t>
            </a:r>
            <a:r>
              <a:rPr lang="en-US" altLang="zh-CN" sz="4000" b="1">
                <a:solidFill>
                  <a:srgbClr val="2B166E"/>
                </a:solidFill>
                <a:ea typeface="宋体" pitchFamily="2" charset="-122"/>
              </a:rPr>
              <a:t>(Heap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2338">
                                            <p:txEl>
                                              <p:pRg st="1" end="1"/>
                                            </p:txEl>
                                          </p:spTgt>
                                        </p:tgtEl>
                                        <p:attrNameLst>
                                          <p:attrName>style.visibility</p:attrName>
                                        </p:attrNameLst>
                                      </p:cBhvr>
                                      <p:to>
                                        <p:strVal val="visible"/>
                                      </p:to>
                                    </p:set>
                                    <p:animEffect transition="in" filter="dissolve">
                                      <p:cBhvr>
                                        <p:cTn id="7" dur="500"/>
                                        <p:tgtEl>
                                          <p:spTgt spid="1423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2338">
                                            <p:txEl>
                                              <p:pRg st="2" end="2"/>
                                            </p:txEl>
                                          </p:spTgt>
                                        </p:tgtEl>
                                        <p:attrNameLst>
                                          <p:attrName>style.visibility</p:attrName>
                                        </p:attrNameLst>
                                      </p:cBhvr>
                                      <p:to>
                                        <p:strVal val="visible"/>
                                      </p:to>
                                    </p:set>
                                    <p:animEffect transition="in" filter="dissolve">
                                      <p:cBhvr>
                                        <p:cTn id="12" dur="500"/>
                                        <p:tgtEl>
                                          <p:spTgt spid="142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1997EE34-BF4D-46C5-8DAD-268B582DB3E3}" type="slidenum">
              <a:rPr lang="en-US" altLang="ko-KR"/>
              <a:pPr>
                <a:defRPr/>
              </a:pPr>
              <a:t>19</a:t>
            </a:fld>
            <a:endParaRPr lang="en-US" altLang="ko-KR"/>
          </a:p>
        </p:txBody>
      </p:sp>
      <p:sp>
        <p:nvSpPr>
          <p:cNvPr id="145411" name="Text Box 3"/>
          <p:cNvSpPr txBox="1">
            <a:spLocks noChangeArrowheads="1"/>
          </p:cNvSpPr>
          <p:nvPr/>
        </p:nvSpPr>
        <p:spPr bwMode="auto">
          <a:xfrm>
            <a:off x="582613" y="1077913"/>
            <a:ext cx="825959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3600" b="1" dirty="0">
                <a:solidFill>
                  <a:srgbClr val="2B166E"/>
                </a:solidFill>
                <a:ea typeface="宋体" pitchFamily="2" charset="-122"/>
              </a:rPr>
              <a:t>A  process  </a:t>
            </a:r>
            <a:r>
              <a:rPr kumimoji="1" lang="zh-CN" altLang="en-US" sz="3600" b="1" dirty="0">
                <a:solidFill>
                  <a:srgbClr val="2B166E"/>
                </a:solidFill>
                <a:ea typeface="宋体" pitchFamily="2" charset="-122"/>
              </a:rPr>
              <a:t>＝ </a:t>
            </a:r>
            <a:r>
              <a:rPr kumimoji="1" lang="en-US" altLang="zh-CN" sz="3600" b="1" dirty="0">
                <a:solidFill>
                  <a:srgbClr val="2B166E"/>
                </a:solidFill>
                <a:ea typeface="宋体" pitchFamily="2" charset="-122"/>
              </a:rPr>
              <a:t>a  program  in  execution</a:t>
            </a:r>
          </a:p>
        </p:txBody>
      </p:sp>
      <p:sp>
        <p:nvSpPr>
          <p:cNvPr id="145412" name="Text Box 4"/>
          <p:cNvSpPr txBox="1">
            <a:spLocks noChangeArrowheads="1"/>
          </p:cNvSpPr>
          <p:nvPr/>
        </p:nvSpPr>
        <p:spPr bwMode="auto">
          <a:xfrm>
            <a:off x="482600" y="1811338"/>
            <a:ext cx="8401050" cy="47459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dirty="0">
                <a:solidFill>
                  <a:srgbClr val="2B166E"/>
                </a:solidFill>
                <a:ea typeface="宋体" pitchFamily="2" charset="-122"/>
              </a:rPr>
              <a:t>一个进程应该包括：</a:t>
            </a:r>
          </a:p>
          <a:p>
            <a:pPr eaLnBrk="1" hangingPunct="1">
              <a:spcBef>
                <a:spcPct val="30000"/>
              </a:spcBef>
              <a:buFontTx/>
              <a:buBlip>
                <a:blip r:embed="rId2"/>
              </a:buBlip>
            </a:pPr>
            <a:r>
              <a:rPr kumimoji="1" lang="zh-CN" altLang="en-US" sz="2800" b="1" dirty="0">
                <a:solidFill>
                  <a:srgbClr val="2B166E"/>
                </a:solidFill>
                <a:ea typeface="宋体" pitchFamily="2" charset="-122"/>
              </a:rPr>
              <a:t>  程序的代码；</a:t>
            </a:r>
          </a:p>
          <a:p>
            <a:pPr eaLnBrk="1" hangingPunct="1">
              <a:spcBef>
                <a:spcPct val="30000"/>
              </a:spcBef>
              <a:buFontTx/>
              <a:buBlip>
                <a:blip r:embed="rId2"/>
              </a:buBlip>
            </a:pPr>
            <a:r>
              <a:rPr kumimoji="1" lang="zh-CN" altLang="en-US" sz="2800" b="1" dirty="0">
                <a:solidFill>
                  <a:srgbClr val="2B166E"/>
                </a:solidFill>
                <a:ea typeface="宋体" pitchFamily="2" charset="-122"/>
              </a:rPr>
              <a:t>  程序的数据；</a:t>
            </a:r>
          </a:p>
          <a:p>
            <a:pPr eaLnBrk="1" hangingPunct="1">
              <a:spcBef>
                <a:spcPct val="30000"/>
              </a:spcBef>
              <a:buFontTx/>
              <a:buBlip>
                <a:blip r:embed="rId2"/>
              </a:buBlip>
            </a:pP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寄存器的值，如</a:t>
            </a:r>
            <a:r>
              <a:rPr kumimoji="1" lang="en-US" altLang="zh-CN" sz="2800" b="1" dirty="0">
                <a:solidFill>
                  <a:srgbClr val="2B166E"/>
                </a:solidFill>
                <a:ea typeface="宋体" pitchFamily="2" charset="-122"/>
              </a:rPr>
              <a:t>PC</a:t>
            </a:r>
            <a:r>
              <a:rPr kumimoji="1" lang="zh-CN" altLang="en-US" sz="2800" b="1" dirty="0">
                <a:solidFill>
                  <a:srgbClr val="2B166E"/>
                </a:solidFill>
                <a:ea typeface="宋体" pitchFamily="2" charset="-122"/>
              </a:rPr>
              <a:t>，用来指示下一条将运行</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的指令、通用寄存器等；</a:t>
            </a:r>
          </a:p>
          <a:p>
            <a:pPr eaLnBrk="1" hangingPunct="1">
              <a:spcBef>
                <a:spcPct val="30000"/>
              </a:spcBef>
              <a:buFontTx/>
              <a:buBlip>
                <a:blip r:embed="rId2"/>
              </a:buBlip>
            </a:pPr>
            <a:r>
              <a:rPr kumimoji="1" lang="zh-CN" altLang="en-US" sz="2800" b="1" dirty="0">
                <a:solidFill>
                  <a:srgbClr val="2B166E"/>
                </a:solidFill>
                <a:ea typeface="宋体" pitchFamily="2" charset="-122"/>
              </a:rPr>
              <a:t>  堆、栈；</a:t>
            </a:r>
          </a:p>
          <a:p>
            <a:pPr eaLnBrk="1" hangingPunct="1">
              <a:spcBef>
                <a:spcPct val="30000"/>
              </a:spcBef>
              <a:buFontTx/>
              <a:buBlip>
                <a:blip r:embed="rId2"/>
              </a:buBlip>
            </a:pPr>
            <a:r>
              <a:rPr kumimoji="1" lang="zh-CN" altLang="en-US" sz="2800" b="1" dirty="0">
                <a:solidFill>
                  <a:srgbClr val="2B166E"/>
                </a:solidFill>
                <a:ea typeface="宋体" pitchFamily="2" charset="-122"/>
              </a:rPr>
              <a:t>  一组系统资源（如地址空间、打开的文件）</a:t>
            </a:r>
          </a:p>
          <a:p>
            <a:pPr eaLnBrk="1" hangingPunct="1">
              <a:spcBef>
                <a:spcPct val="30000"/>
              </a:spcBef>
            </a:pPr>
            <a:r>
              <a:rPr kumimoji="1" lang="zh-CN" altLang="en-US" sz="2800" b="1" dirty="0">
                <a:solidFill>
                  <a:srgbClr val="2B166E"/>
                </a:solidFill>
                <a:ea typeface="宋体" pitchFamily="2" charset="-122"/>
              </a:rPr>
              <a:t> </a:t>
            </a:r>
            <a:r>
              <a:rPr kumimoji="1" lang="zh-CN" altLang="en-US" sz="2800" b="1" dirty="0">
                <a:solidFill>
                  <a:srgbClr val="661414"/>
                </a:solidFill>
                <a:ea typeface="宋体" pitchFamily="2" charset="-122"/>
              </a:rPr>
              <a:t>总之，进程包含了正在运行的一个程序的所有</a:t>
            </a:r>
            <a:br>
              <a:rPr kumimoji="1" lang="zh-CN" altLang="en-US" sz="2800" b="1" dirty="0">
                <a:solidFill>
                  <a:srgbClr val="661414"/>
                </a:solidFill>
                <a:ea typeface="宋体" pitchFamily="2" charset="-122"/>
              </a:rPr>
            </a:br>
            <a:r>
              <a:rPr kumimoji="1" lang="zh-CN" altLang="en-US" sz="2800" b="1" dirty="0">
                <a:solidFill>
                  <a:srgbClr val="661414"/>
                </a:solidFill>
                <a:ea typeface="宋体" pitchFamily="2" charset="-122"/>
              </a:rPr>
              <a:t>状态信息。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5411"/>
                                        </p:tgtEl>
                                        <p:attrNameLst>
                                          <p:attrName>style.visibility</p:attrName>
                                        </p:attrNameLst>
                                      </p:cBhvr>
                                      <p:to>
                                        <p:strVal val="visible"/>
                                      </p:to>
                                    </p:set>
                                    <p:anim calcmode="lin" valueType="num">
                                      <p:cBhvr>
                                        <p:cTn id="7" dur="500" fill="hold"/>
                                        <p:tgtEl>
                                          <p:spTgt spid="145411"/>
                                        </p:tgtEl>
                                        <p:attrNameLst>
                                          <p:attrName>ppt_w</p:attrName>
                                        </p:attrNameLst>
                                      </p:cBhvr>
                                      <p:tavLst>
                                        <p:tav tm="0">
                                          <p:val>
                                            <p:fltVal val="0"/>
                                          </p:val>
                                        </p:tav>
                                        <p:tav tm="100000">
                                          <p:val>
                                            <p:strVal val="#ppt_w"/>
                                          </p:val>
                                        </p:tav>
                                      </p:tavLst>
                                    </p:anim>
                                    <p:anim calcmode="lin" valueType="num">
                                      <p:cBhvr>
                                        <p:cTn id="8" dur="500" fill="hold"/>
                                        <p:tgtEl>
                                          <p:spTgt spid="145411"/>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dissolve">
                                      <p:cBhvr>
                                        <p:cTn id="12"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p:bldP spid="1454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3"/>
          <p:cNvSpPr>
            <a:spLocks noGrp="1"/>
          </p:cNvSpPr>
          <p:nvPr>
            <p:ph type="dt" sz="quarter" idx="10"/>
          </p:nvPr>
        </p:nvSpPr>
        <p:spPr/>
        <p:txBody>
          <a:bodyPr/>
          <a:lstStyle/>
          <a:p>
            <a:pPr>
              <a:defRPr/>
            </a:pPr>
            <a:r>
              <a:rPr lang="zh-CN" altLang="en-US"/>
              <a:t>   进程管理</a:t>
            </a:r>
          </a:p>
        </p:txBody>
      </p:sp>
      <p:sp>
        <p:nvSpPr>
          <p:cNvPr id="24" name="页脚占位符 4"/>
          <p:cNvSpPr>
            <a:spLocks noGrp="1"/>
          </p:cNvSpPr>
          <p:nvPr>
            <p:ph type="ftr" sz="quarter" idx="11"/>
          </p:nvPr>
        </p:nvSpPr>
        <p:spPr/>
        <p:txBody>
          <a:bodyPr/>
          <a:lstStyle/>
          <a:p>
            <a:pPr>
              <a:defRPr/>
            </a:pPr>
            <a:fld id="{87B10342-FFEA-4CAC-AAED-2A44A4E323CD}" type="slidenum">
              <a:rPr lang="en-US" altLang="ko-KR"/>
              <a:pPr>
                <a:defRPr/>
              </a:pPr>
              <a:t>2</a:t>
            </a:fld>
            <a:endParaRPr lang="en-US" altLang="ko-KR"/>
          </a:p>
        </p:txBody>
      </p:sp>
      <p:grpSp>
        <p:nvGrpSpPr>
          <p:cNvPr id="7172" name="Group 5"/>
          <p:cNvGrpSpPr>
            <a:grpSpLocks/>
          </p:cNvGrpSpPr>
          <p:nvPr/>
        </p:nvGrpSpPr>
        <p:grpSpPr bwMode="auto">
          <a:xfrm>
            <a:off x="1955800" y="1928813"/>
            <a:ext cx="4651375" cy="684212"/>
            <a:chOff x="880" y="1279"/>
            <a:chExt cx="2930" cy="393"/>
          </a:xfrm>
        </p:grpSpPr>
        <p:sp>
          <p:nvSpPr>
            <p:cNvPr id="7190" name="AutoShape 6"/>
            <p:cNvSpPr>
              <a:spLocks noChangeArrowheads="1"/>
            </p:cNvSpPr>
            <p:nvPr/>
          </p:nvSpPr>
          <p:spPr bwMode="gray">
            <a:xfrm>
              <a:off x="880" y="1295"/>
              <a:ext cx="2928" cy="377"/>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sp>
          <p:nvSpPr>
            <p:cNvPr id="66567" name="AutoShape 7"/>
            <p:cNvSpPr>
              <a:spLocks noChangeArrowheads="1"/>
            </p:cNvSpPr>
            <p:nvPr/>
          </p:nvSpPr>
          <p:spPr bwMode="gray">
            <a:xfrm>
              <a:off x="880" y="1279"/>
              <a:ext cx="2930" cy="381"/>
            </a:xfrm>
            <a:prstGeom prst="roundRect">
              <a:avLst>
                <a:gd name="adj" fmla="val 50000"/>
              </a:avLst>
            </a:prstGeom>
            <a:gradFill rotWithShape="1">
              <a:gsLst>
                <a:gs pos="0">
                  <a:schemeClr val="bg2"/>
                </a:gs>
                <a:gs pos="100000">
                  <a:schemeClr val="bg2">
                    <a:gamma/>
                    <a:shade val="46275"/>
                    <a:invGamma/>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192" name="Oval 8"/>
            <p:cNvSpPr>
              <a:spLocks noChangeArrowheads="1"/>
            </p:cNvSpPr>
            <p:nvPr/>
          </p:nvSpPr>
          <p:spPr bwMode="gray">
            <a:xfrm rot="-2566439">
              <a:off x="896" y="1339"/>
              <a:ext cx="143" cy="89"/>
            </a:xfrm>
            <a:prstGeom prst="ellipse">
              <a:avLst/>
            </a:prstGeom>
            <a:gradFill rotWithShape="1">
              <a:gsLst>
                <a:gs pos="0">
                  <a:schemeClr val="bg1"/>
                </a:gs>
                <a:gs pos="100000">
                  <a:schemeClr val="bg2"/>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grpSp>
      <p:grpSp>
        <p:nvGrpSpPr>
          <p:cNvPr id="7173" name="Group 9"/>
          <p:cNvGrpSpPr>
            <a:grpSpLocks/>
          </p:cNvGrpSpPr>
          <p:nvPr/>
        </p:nvGrpSpPr>
        <p:grpSpPr bwMode="auto">
          <a:xfrm>
            <a:off x="1968500" y="2919413"/>
            <a:ext cx="4651375" cy="684212"/>
            <a:chOff x="888" y="1807"/>
            <a:chExt cx="2930" cy="393"/>
          </a:xfrm>
        </p:grpSpPr>
        <p:sp>
          <p:nvSpPr>
            <p:cNvPr id="7187" name="AutoShape 10"/>
            <p:cNvSpPr>
              <a:spLocks noChangeArrowheads="1"/>
            </p:cNvSpPr>
            <p:nvPr/>
          </p:nvSpPr>
          <p:spPr bwMode="gray">
            <a:xfrm>
              <a:off x="888" y="1823"/>
              <a:ext cx="2928" cy="377"/>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sp>
          <p:nvSpPr>
            <p:cNvPr id="66571" name="AutoShape 11"/>
            <p:cNvSpPr>
              <a:spLocks noChangeArrowheads="1"/>
            </p:cNvSpPr>
            <p:nvPr/>
          </p:nvSpPr>
          <p:spPr bwMode="gray">
            <a:xfrm>
              <a:off x="888" y="1807"/>
              <a:ext cx="2930" cy="381"/>
            </a:xfrm>
            <a:prstGeom prst="roundRect">
              <a:avLst>
                <a:gd name="adj" fmla="val 50000"/>
              </a:avLst>
            </a:prstGeom>
            <a:gradFill rotWithShape="1">
              <a:gsLst>
                <a:gs pos="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189" name="Oval 12"/>
            <p:cNvSpPr>
              <a:spLocks noChangeArrowheads="1"/>
            </p:cNvSpPr>
            <p:nvPr/>
          </p:nvSpPr>
          <p:spPr bwMode="gray">
            <a:xfrm rot="-2566439">
              <a:off x="904" y="1867"/>
              <a:ext cx="143" cy="89"/>
            </a:xfrm>
            <a:prstGeom prst="ellipse">
              <a:avLst/>
            </a:prstGeom>
            <a:gradFill rotWithShape="1">
              <a:gsLst>
                <a:gs pos="0">
                  <a:schemeClr val="bg1"/>
                </a:gs>
                <a:gs pos="100000">
                  <a:schemeClr val="folHlink"/>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grpSp>
      <p:grpSp>
        <p:nvGrpSpPr>
          <p:cNvPr id="7174" name="Group 13"/>
          <p:cNvGrpSpPr>
            <a:grpSpLocks/>
          </p:cNvGrpSpPr>
          <p:nvPr/>
        </p:nvGrpSpPr>
        <p:grpSpPr bwMode="auto">
          <a:xfrm>
            <a:off x="1955800" y="3910013"/>
            <a:ext cx="4651375" cy="684212"/>
            <a:chOff x="880" y="2351"/>
            <a:chExt cx="2930" cy="393"/>
          </a:xfrm>
        </p:grpSpPr>
        <p:sp>
          <p:nvSpPr>
            <p:cNvPr id="7184" name="AutoShape 14"/>
            <p:cNvSpPr>
              <a:spLocks noChangeArrowheads="1"/>
            </p:cNvSpPr>
            <p:nvPr/>
          </p:nvSpPr>
          <p:spPr bwMode="gray">
            <a:xfrm>
              <a:off x="880" y="2367"/>
              <a:ext cx="2928" cy="377"/>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sp>
          <p:nvSpPr>
            <p:cNvPr id="66575" name="AutoShape 15"/>
            <p:cNvSpPr>
              <a:spLocks noChangeArrowheads="1"/>
            </p:cNvSpPr>
            <p:nvPr/>
          </p:nvSpPr>
          <p:spPr bwMode="gray">
            <a:xfrm>
              <a:off x="880" y="2351"/>
              <a:ext cx="2930" cy="381"/>
            </a:xfrm>
            <a:prstGeom prst="roundRect">
              <a:avLst>
                <a:gd name="adj" fmla="val 50000"/>
              </a:avLst>
            </a:prstGeom>
            <a:gradFill rotWithShape="1">
              <a:gsLst>
                <a:gs pos="0">
                  <a:schemeClr val="bg2"/>
                </a:gs>
                <a:gs pos="100000">
                  <a:schemeClr val="bg2">
                    <a:gamma/>
                    <a:shade val="46275"/>
                    <a:invGamma/>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186" name="Oval 16"/>
            <p:cNvSpPr>
              <a:spLocks noChangeArrowheads="1"/>
            </p:cNvSpPr>
            <p:nvPr/>
          </p:nvSpPr>
          <p:spPr bwMode="gray">
            <a:xfrm rot="-2566439">
              <a:off x="896" y="2411"/>
              <a:ext cx="143" cy="89"/>
            </a:xfrm>
            <a:prstGeom prst="ellipse">
              <a:avLst/>
            </a:prstGeom>
            <a:gradFill rotWithShape="1">
              <a:gsLst>
                <a:gs pos="0">
                  <a:schemeClr val="bg1"/>
                </a:gs>
                <a:gs pos="100000">
                  <a:schemeClr val="bg2"/>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grpSp>
      <p:grpSp>
        <p:nvGrpSpPr>
          <p:cNvPr id="7175" name="Group 17"/>
          <p:cNvGrpSpPr>
            <a:grpSpLocks/>
          </p:cNvGrpSpPr>
          <p:nvPr/>
        </p:nvGrpSpPr>
        <p:grpSpPr bwMode="auto">
          <a:xfrm>
            <a:off x="1968500" y="4900613"/>
            <a:ext cx="4651375" cy="684212"/>
            <a:chOff x="888" y="2879"/>
            <a:chExt cx="2930" cy="393"/>
          </a:xfrm>
        </p:grpSpPr>
        <p:sp>
          <p:nvSpPr>
            <p:cNvPr id="7181" name="AutoShape 18"/>
            <p:cNvSpPr>
              <a:spLocks noChangeArrowheads="1"/>
            </p:cNvSpPr>
            <p:nvPr/>
          </p:nvSpPr>
          <p:spPr bwMode="gray">
            <a:xfrm>
              <a:off x="888" y="2895"/>
              <a:ext cx="2928" cy="377"/>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sp>
          <p:nvSpPr>
            <p:cNvPr id="66579" name="AutoShape 19"/>
            <p:cNvSpPr>
              <a:spLocks noChangeArrowheads="1"/>
            </p:cNvSpPr>
            <p:nvPr/>
          </p:nvSpPr>
          <p:spPr bwMode="gray">
            <a:xfrm>
              <a:off x="888" y="2879"/>
              <a:ext cx="2930" cy="381"/>
            </a:xfrm>
            <a:prstGeom prst="roundRect">
              <a:avLst>
                <a:gd name="adj" fmla="val 50000"/>
              </a:avLst>
            </a:prstGeom>
            <a:gradFill rotWithShape="1">
              <a:gsLst>
                <a:gs pos="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183" name="Oval 20"/>
            <p:cNvSpPr>
              <a:spLocks noChangeArrowheads="1"/>
            </p:cNvSpPr>
            <p:nvPr/>
          </p:nvSpPr>
          <p:spPr bwMode="gray">
            <a:xfrm rot="-2566439">
              <a:off x="904" y="2939"/>
              <a:ext cx="143" cy="89"/>
            </a:xfrm>
            <a:prstGeom prst="ellipse">
              <a:avLst/>
            </a:prstGeom>
            <a:gradFill rotWithShape="1">
              <a:gsLst>
                <a:gs pos="0">
                  <a:schemeClr val="bg1"/>
                </a:gs>
                <a:gs pos="100000">
                  <a:schemeClr val="folHlink"/>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grpSp>
      <p:sp>
        <p:nvSpPr>
          <p:cNvPr id="7176" name="Rectangle 21"/>
          <p:cNvSpPr>
            <a:spLocks noChangeArrowheads="1"/>
          </p:cNvSpPr>
          <p:nvPr/>
        </p:nvSpPr>
        <p:spPr bwMode="gray">
          <a:xfrm>
            <a:off x="2501900" y="2073275"/>
            <a:ext cx="3773488"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r>
              <a:rPr lang="en-US" altLang="zh-CN" sz="3200" b="1">
                <a:solidFill>
                  <a:schemeClr val="bg1"/>
                </a:solidFill>
                <a:latin typeface="Verdana" pitchFamily="34" charset="0"/>
                <a:ea typeface="Gulim" pitchFamily="34" charset="-127"/>
              </a:rPr>
              <a:t>1. </a:t>
            </a:r>
            <a:r>
              <a:rPr kumimoji="1" lang="zh-CN" altLang="en-US" sz="3200" b="1">
                <a:solidFill>
                  <a:schemeClr val="bg1"/>
                </a:solidFill>
                <a:latin typeface="宋体" pitchFamily="2" charset="-122"/>
                <a:ea typeface="宋体" pitchFamily="2" charset="-122"/>
              </a:rPr>
              <a:t>进程（</a:t>
            </a:r>
            <a:r>
              <a:rPr kumimoji="1" lang="en-US" altLang="zh-CN" sz="3200" b="1">
                <a:solidFill>
                  <a:schemeClr val="bg1"/>
                </a:solidFill>
                <a:ea typeface="宋体" pitchFamily="2" charset="-122"/>
              </a:rPr>
              <a:t>Process</a:t>
            </a:r>
            <a:r>
              <a:rPr kumimoji="1" lang="zh-CN" altLang="en-US" sz="3200" b="1">
                <a:solidFill>
                  <a:schemeClr val="bg1"/>
                </a:solidFill>
                <a:latin typeface="宋体" pitchFamily="2" charset="-122"/>
                <a:ea typeface="宋体" pitchFamily="2" charset="-122"/>
              </a:rPr>
              <a:t>）</a:t>
            </a:r>
            <a:endParaRPr kumimoji="1" lang="en-US" altLang="ko-KR" sz="3200" b="1">
              <a:solidFill>
                <a:schemeClr val="bg1"/>
              </a:solidFill>
              <a:latin typeface="宋体" pitchFamily="2" charset="-122"/>
              <a:ea typeface="宋体" pitchFamily="2" charset="-122"/>
            </a:endParaRPr>
          </a:p>
        </p:txBody>
      </p:sp>
      <p:sp>
        <p:nvSpPr>
          <p:cNvPr id="7177" name="Rectangle 22"/>
          <p:cNvSpPr>
            <a:spLocks noChangeArrowheads="1"/>
          </p:cNvSpPr>
          <p:nvPr/>
        </p:nvSpPr>
        <p:spPr bwMode="gray">
          <a:xfrm>
            <a:off x="2514600" y="3038475"/>
            <a:ext cx="3976688"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r>
              <a:rPr lang="en-US" altLang="zh-CN" sz="3200" b="1">
                <a:solidFill>
                  <a:schemeClr val="bg1"/>
                </a:solidFill>
                <a:latin typeface="Verdana" pitchFamily="34" charset="0"/>
                <a:ea typeface="Gulim" pitchFamily="34" charset="-127"/>
              </a:rPr>
              <a:t>2. </a:t>
            </a:r>
            <a:r>
              <a:rPr lang="ko-KR" altLang="en-US" sz="3200" b="1">
                <a:solidFill>
                  <a:schemeClr val="bg1"/>
                </a:solidFill>
                <a:latin typeface="宋体" pitchFamily="2" charset="-122"/>
                <a:ea typeface="宋体" pitchFamily="2" charset="-122"/>
              </a:rPr>
              <a:t>线程（</a:t>
            </a:r>
            <a:r>
              <a:rPr lang="en-US" altLang="ko-KR" sz="3200" b="1">
                <a:solidFill>
                  <a:schemeClr val="bg1"/>
                </a:solidFill>
                <a:ea typeface="宋体" pitchFamily="2" charset="-122"/>
              </a:rPr>
              <a:t>Thread</a:t>
            </a:r>
            <a:r>
              <a:rPr lang="ko-KR" altLang="en-US" sz="3200" b="1">
                <a:solidFill>
                  <a:schemeClr val="bg1"/>
                </a:solidFill>
                <a:latin typeface="宋体" pitchFamily="2" charset="-122"/>
                <a:ea typeface="宋体" pitchFamily="2" charset="-122"/>
              </a:rPr>
              <a:t>）</a:t>
            </a:r>
            <a:endParaRPr lang="en-US" altLang="ko-KR" sz="3200" b="1">
              <a:solidFill>
                <a:schemeClr val="bg1"/>
              </a:solidFill>
              <a:latin typeface="宋体" pitchFamily="2" charset="-122"/>
              <a:ea typeface="宋体" pitchFamily="2" charset="-122"/>
            </a:endParaRPr>
          </a:p>
        </p:txBody>
      </p:sp>
      <p:sp>
        <p:nvSpPr>
          <p:cNvPr id="7178" name="Rectangle 23"/>
          <p:cNvSpPr>
            <a:spLocks noChangeArrowheads="1"/>
          </p:cNvSpPr>
          <p:nvPr/>
        </p:nvSpPr>
        <p:spPr bwMode="gray">
          <a:xfrm>
            <a:off x="2527300" y="4041775"/>
            <a:ext cx="3887788"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r>
              <a:rPr lang="en-US" altLang="ko-KR" sz="3200" b="1">
                <a:solidFill>
                  <a:schemeClr val="bg1"/>
                </a:solidFill>
                <a:latin typeface="Verdana" pitchFamily="34" charset="0"/>
                <a:ea typeface="Gulim" pitchFamily="34" charset="-127"/>
              </a:rPr>
              <a:t>3. </a:t>
            </a:r>
            <a:r>
              <a:rPr lang="ko-KR" altLang="en-US" sz="3200" b="1">
                <a:solidFill>
                  <a:schemeClr val="bg1"/>
                </a:solidFill>
                <a:latin typeface="Verdana" pitchFamily="34" charset="0"/>
                <a:ea typeface="宋体" pitchFamily="2" charset="-122"/>
              </a:rPr>
              <a:t>进程间通信</a:t>
            </a:r>
            <a:endParaRPr lang="en-US" altLang="ko-KR" sz="3200" b="1">
              <a:solidFill>
                <a:schemeClr val="bg1"/>
              </a:solidFill>
              <a:latin typeface="Verdana" pitchFamily="34" charset="0"/>
              <a:ea typeface="宋体" pitchFamily="2" charset="-122"/>
            </a:endParaRPr>
          </a:p>
        </p:txBody>
      </p:sp>
      <p:sp>
        <p:nvSpPr>
          <p:cNvPr id="7179" name="Rectangle 24"/>
          <p:cNvSpPr>
            <a:spLocks noChangeArrowheads="1"/>
          </p:cNvSpPr>
          <p:nvPr/>
        </p:nvSpPr>
        <p:spPr bwMode="gray">
          <a:xfrm>
            <a:off x="2540000" y="5045075"/>
            <a:ext cx="3633788"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r>
              <a:rPr lang="en-US" altLang="ko-KR" sz="3200" b="1">
                <a:solidFill>
                  <a:schemeClr val="bg1"/>
                </a:solidFill>
                <a:latin typeface="Verdana" pitchFamily="34" charset="0"/>
                <a:ea typeface="Gulim" pitchFamily="34" charset="-127"/>
              </a:rPr>
              <a:t>4. </a:t>
            </a:r>
            <a:r>
              <a:rPr lang="ko-KR" altLang="en-US" sz="3200" b="1">
                <a:solidFill>
                  <a:schemeClr val="bg1"/>
                </a:solidFill>
                <a:latin typeface="Verdana" pitchFamily="34" charset="0"/>
                <a:ea typeface="宋体" pitchFamily="2" charset="-122"/>
              </a:rPr>
              <a:t>进程调度</a:t>
            </a:r>
            <a:endParaRPr lang="en-US" altLang="ko-KR" sz="3200" b="1">
              <a:solidFill>
                <a:schemeClr val="bg1"/>
              </a:solidFill>
              <a:latin typeface="Verdana" pitchFamily="34" charset="0"/>
              <a:ea typeface="宋体" pitchFamily="2" charset="-122"/>
            </a:endParaRPr>
          </a:p>
        </p:txBody>
      </p:sp>
      <p:sp>
        <p:nvSpPr>
          <p:cNvPr id="7180" name="Rectangle 62"/>
          <p:cNvSpPr>
            <a:spLocks noGrp="1" noChangeArrowheads="1"/>
          </p:cNvSpPr>
          <p:nvPr>
            <p:ph type="title"/>
          </p:nvPr>
        </p:nvSpPr>
        <p:spPr>
          <a:xfrm>
            <a:off x="266700" y="190500"/>
            <a:ext cx="8572500" cy="660400"/>
          </a:xfrm>
          <a:noFill/>
        </p:spPr>
        <p:txBody>
          <a:bodyPr anchor="b"/>
          <a:lstStyle/>
          <a:p>
            <a:pPr algn="ctr" eaLnBrk="1" hangingPunct="1"/>
            <a:r>
              <a:rPr lang="en-US" altLang="en-US" sz="4400">
                <a:solidFill>
                  <a:schemeClr val="bg1"/>
                </a:solidFill>
                <a:latin typeface="隶书" pitchFamily="49" charset="-122"/>
                <a:ea typeface="隶书" pitchFamily="49" charset="-122"/>
              </a:rPr>
              <a:t>第</a:t>
            </a:r>
            <a:r>
              <a:rPr lang="zh-CN" altLang="en-US" sz="4400">
                <a:solidFill>
                  <a:schemeClr val="bg1"/>
                </a:solidFill>
                <a:latin typeface="隶书" pitchFamily="49" charset="-122"/>
                <a:ea typeface="隶书" pitchFamily="49" charset="-122"/>
              </a:rPr>
              <a:t>二</a:t>
            </a:r>
            <a:r>
              <a:rPr lang="en-US" altLang="en-US" sz="4400">
                <a:solidFill>
                  <a:schemeClr val="bg1"/>
                </a:solidFill>
                <a:latin typeface="隶书" pitchFamily="49" charset="-122"/>
                <a:ea typeface="隶书" pitchFamily="49" charset="-122"/>
              </a:rPr>
              <a:t>章 </a:t>
            </a:r>
            <a:r>
              <a:rPr lang="zh-CN" altLang="en-US" sz="4400">
                <a:solidFill>
                  <a:schemeClr val="bg1"/>
                </a:solidFill>
                <a:latin typeface="隶书" pitchFamily="49" charset="-122"/>
                <a:ea typeface="隶书" pitchFamily="49" charset="-122"/>
              </a:rPr>
              <a:t>进程管理</a:t>
            </a:r>
            <a:endParaRPr lang="en-US" altLang="ko-KR" sz="4400">
              <a:solidFill>
                <a:schemeClr val="bg1"/>
              </a:solidFill>
              <a:latin typeface="隶书" pitchFamily="49" charset="-122"/>
              <a:ea typeface="隶书"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r>
              <a:rPr lang="zh-CN" altLang="en-US"/>
              <a:t>   进程管理</a:t>
            </a:r>
          </a:p>
        </p:txBody>
      </p:sp>
      <p:sp>
        <p:nvSpPr>
          <p:cNvPr id="12" name="页脚占位符 4"/>
          <p:cNvSpPr>
            <a:spLocks noGrp="1"/>
          </p:cNvSpPr>
          <p:nvPr>
            <p:ph type="ftr" sz="quarter" idx="11"/>
          </p:nvPr>
        </p:nvSpPr>
        <p:spPr/>
        <p:txBody>
          <a:bodyPr/>
          <a:lstStyle/>
          <a:p>
            <a:pPr>
              <a:defRPr/>
            </a:pPr>
            <a:fld id="{2B17BF93-86A9-4ED1-AE2F-3E1E4A468303}" type="slidenum">
              <a:rPr lang="en-US" altLang="ko-KR"/>
              <a:pPr>
                <a:defRPr/>
              </a:pPr>
              <a:t>20</a:t>
            </a:fld>
            <a:endParaRPr lang="en-US" altLang="ko-KR"/>
          </a:p>
        </p:txBody>
      </p:sp>
      <p:sp>
        <p:nvSpPr>
          <p:cNvPr id="23556" name="Rectangle 6"/>
          <p:cNvSpPr>
            <a:spLocks noChangeArrowheads="1"/>
          </p:cNvSpPr>
          <p:nvPr/>
        </p:nvSpPr>
        <p:spPr bwMode="auto">
          <a:xfrm>
            <a:off x="609600" y="1300163"/>
            <a:ext cx="7772400" cy="2037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eaLnBrk="1" hangingPunct="1">
              <a:spcBef>
                <a:spcPct val="20000"/>
              </a:spcBef>
              <a:buFontTx/>
              <a:buChar char="•"/>
            </a:pPr>
            <a:r>
              <a:rPr kumimoji="1" lang="en-US" altLang="zh-CN" sz="3200" b="1" dirty="0">
                <a:solidFill>
                  <a:srgbClr val="2B166E"/>
                </a:solidFill>
                <a:ea typeface="宋体" pitchFamily="2" charset="-122"/>
              </a:rPr>
              <a:t>A program is C statements or commands</a:t>
            </a:r>
            <a:br>
              <a:rPr kumimoji="1" lang="en-US" altLang="zh-CN" sz="3200" b="1" dirty="0">
                <a:solidFill>
                  <a:srgbClr val="2B166E"/>
                </a:solidFill>
                <a:ea typeface="宋体" pitchFamily="2" charset="-122"/>
              </a:rPr>
            </a:br>
            <a:r>
              <a:rPr kumimoji="1" lang="zh-CN" altLang="en-US" sz="2800" b="1" dirty="0">
                <a:solidFill>
                  <a:srgbClr val="0000FF"/>
                </a:solidFill>
                <a:latin typeface="SimHei" charset="-122"/>
                <a:ea typeface="SimHei" charset="-122"/>
                <a:cs typeface="SimHei" charset="-122"/>
              </a:rPr>
              <a:t>静态的</a:t>
            </a:r>
            <a:r>
              <a:rPr kumimoji="1" lang="zh-CN" altLang="en-US" sz="2800" b="1" dirty="0">
                <a:solidFill>
                  <a:srgbClr val="2B166E"/>
                </a:solidFill>
                <a:ea typeface="宋体" pitchFamily="2" charset="-122"/>
              </a:rPr>
              <a:t>；</a:t>
            </a:r>
          </a:p>
          <a:p>
            <a:pPr marL="342900" indent="-342900" eaLnBrk="1" hangingPunct="1">
              <a:spcBef>
                <a:spcPct val="20000"/>
              </a:spcBef>
              <a:buFontTx/>
              <a:buChar char="•"/>
            </a:pPr>
            <a:r>
              <a:rPr kumimoji="1" lang="en-US" altLang="zh-CN" sz="3200" b="1" dirty="0">
                <a:solidFill>
                  <a:srgbClr val="2B166E"/>
                </a:solidFill>
                <a:ea typeface="宋体" pitchFamily="2" charset="-122"/>
              </a:rPr>
              <a:t>A process is program + running context</a:t>
            </a:r>
            <a:br>
              <a:rPr kumimoji="1" lang="en-US" altLang="zh-CN" sz="3200" b="1" dirty="0">
                <a:solidFill>
                  <a:srgbClr val="2B166E"/>
                </a:solidFill>
                <a:ea typeface="宋体" pitchFamily="2" charset="-122"/>
              </a:rPr>
            </a:br>
            <a:r>
              <a:rPr kumimoji="1" lang="zh-CN" altLang="en-US" sz="2800" b="1" dirty="0">
                <a:solidFill>
                  <a:srgbClr val="0000FF"/>
                </a:solidFill>
                <a:latin typeface="SimHei" charset="-122"/>
                <a:ea typeface="SimHei" charset="-122"/>
                <a:cs typeface="SimHei" charset="-122"/>
              </a:rPr>
              <a:t>动态的</a:t>
            </a:r>
            <a:r>
              <a:rPr kumimoji="1" lang="en-US" altLang="zh-CN" sz="2800" b="1" dirty="0">
                <a:solidFill>
                  <a:srgbClr val="2B166E"/>
                </a:solidFill>
                <a:ea typeface="宋体" pitchFamily="2" charset="-122"/>
              </a:rPr>
              <a:t>.</a:t>
            </a:r>
          </a:p>
        </p:txBody>
      </p:sp>
      <p:sp>
        <p:nvSpPr>
          <p:cNvPr id="94215" name="Rectangle 7"/>
          <p:cNvSpPr>
            <a:spLocks noChangeArrowheads="1"/>
          </p:cNvSpPr>
          <p:nvPr/>
        </p:nvSpPr>
        <p:spPr bwMode="auto">
          <a:xfrm>
            <a:off x="1143000" y="3414713"/>
            <a:ext cx="3200400" cy="2895600"/>
          </a:xfrm>
          <a:prstGeom prst="rect">
            <a:avLst/>
          </a:prstGeom>
          <a:solidFill>
            <a:srgbClr val="FFFF99"/>
          </a:solidFill>
          <a:ln w="9525">
            <a:solidFill>
              <a:schemeClr val="tx1"/>
            </a:solidFill>
            <a:miter lim="800000"/>
            <a:headEnd/>
            <a:tailEnd/>
          </a:ln>
        </p:spPr>
        <p:txBody>
          <a:bodyPr wrap="none" anchor="ctr"/>
          <a:lstStyle/>
          <a:p>
            <a:r>
              <a:rPr lang="en-US" altLang="zh-CN" sz="2000" b="1" dirty="0">
                <a:solidFill>
                  <a:srgbClr val="2B166E"/>
                </a:solidFill>
                <a:ea typeface="宋体" pitchFamily="2" charset="-122"/>
              </a:rPr>
              <a:t>main( )</a:t>
            </a:r>
            <a:br>
              <a:rPr lang="en-US" altLang="zh-CN" sz="2000" b="1" dirty="0">
                <a:solidFill>
                  <a:srgbClr val="2B166E"/>
                </a:solidFill>
                <a:ea typeface="宋体" pitchFamily="2" charset="-122"/>
              </a:rPr>
            </a:br>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 )</a:t>
            </a:r>
            <a:br>
              <a:rPr lang="en-US" altLang="zh-CN" sz="2000" b="1" dirty="0">
                <a:solidFill>
                  <a:srgbClr val="2B166E"/>
                </a:solidFill>
                <a:ea typeface="宋体" pitchFamily="2" charset="-122"/>
              </a:rPr>
            </a:br>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	</a:t>
            </a:r>
            <a:r>
              <a:rPr lang="en-US" altLang="zh-CN" sz="2400" b="1" dirty="0">
                <a:solidFill>
                  <a:srgbClr val="661414"/>
                </a:solidFill>
                <a:ea typeface="宋体" pitchFamily="2" charset="-122"/>
              </a:rPr>
              <a:t>PROGRAM</a:t>
            </a:r>
            <a:endParaRPr lang="en-US" altLang="zh-CN" sz="2000" b="1" dirty="0">
              <a:solidFill>
                <a:srgbClr val="661414"/>
              </a:solidFill>
              <a:ea typeface="宋体" pitchFamily="2" charset="-122"/>
            </a:endParaRPr>
          </a:p>
        </p:txBody>
      </p:sp>
      <p:grpSp>
        <p:nvGrpSpPr>
          <p:cNvPr id="2" name="Group 8"/>
          <p:cNvGrpSpPr>
            <a:grpSpLocks/>
          </p:cNvGrpSpPr>
          <p:nvPr/>
        </p:nvGrpSpPr>
        <p:grpSpPr bwMode="auto">
          <a:xfrm>
            <a:off x="4800600" y="3414713"/>
            <a:ext cx="3200400" cy="2895600"/>
            <a:chOff x="3024" y="2151"/>
            <a:chExt cx="2016" cy="1824"/>
          </a:xfrm>
        </p:grpSpPr>
        <p:sp>
          <p:nvSpPr>
            <p:cNvPr id="23561" name="Rectangle 9"/>
            <p:cNvSpPr>
              <a:spLocks noChangeArrowheads="1"/>
            </p:cNvSpPr>
            <p:nvPr/>
          </p:nvSpPr>
          <p:spPr bwMode="auto">
            <a:xfrm>
              <a:off x="3024" y="2151"/>
              <a:ext cx="2016" cy="1824"/>
            </a:xfrm>
            <a:prstGeom prst="rect">
              <a:avLst/>
            </a:prstGeom>
            <a:solidFill>
              <a:srgbClr val="FFFF99"/>
            </a:solidFill>
            <a:ln w="9525">
              <a:solidFill>
                <a:schemeClr val="tx1"/>
              </a:solidFill>
              <a:miter lim="800000"/>
              <a:headEnd/>
              <a:tailEnd/>
            </a:ln>
          </p:spPr>
          <p:txBody>
            <a:bodyPr wrap="none" anchor="ctr"/>
            <a:lstStyle/>
            <a:p>
              <a:r>
                <a:rPr lang="en-US" altLang="zh-CN" sz="2000" b="1" dirty="0">
                  <a:solidFill>
                    <a:srgbClr val="2B166E"/>
                  </a:solidFill>
                  <a:ea typeface="宋体" pitchFamily="2" charset="-122"/>
                </a:rPr>
                <a:t>main( )</a:t>
              </a:r>
              <a:br>
                <a:rPr lang="en-US" altLang="zh-CN" sz="2000" b="1" dirty="0">
                  <a:solidFill>
                    <a:srgbClr val="2B166E"/>
                  </a:solidFill>
                  <a:ea typeface="宋体" pitchFamily="2" charset="-122"/>
                </a:rPr>
              </a:br>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 )</a:t>
              </a:r>
              <a:br>
                <a:rPr lang="en-US" altLang="zh-CN" sz="2000" b="1" dirty="0">
                  <a:solidFill>
                    <a:srgbClr val="2B166E"/>
                  </a:solidFill>
                  <a:ea typeface="宋体" pitchFamily="2" charset="-122"/>
                </a:rPr>
              </a:br>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a:t>
              </a:r>
            </a:p>
            <a:p>
              <a:r>
                <a:rPr lang="en-US" altLang="zh-CN" sz="2000" b="1" dirty="0">
                  <a:solidFill>
                    <a:srgbClr val="2B166E"/>
                  </a:solidFill>
                  <a:ea typeface="宋体" pitchFamily="2" charset="-122"/>
                </a:rPr>
                <a:t>	</a:t>
              </a:r>
              <a:r>
                <a:rPr lang="en-US" altLang="zh-CN" sz="2400" b="1" dirty="0">
                  <a:solidFill>
                    <a:srgbClr val="661414"/>
                  </a:solidFill>
                  <a:ea typeface="宋体" pitchFamily="2" charset="-122"/>
                </a:rPr>
                <a:t>PROCESS</a:t>
              </a:r>
              <a:endParaRPr lang="en-US" altLang="zh-CN" sz="2000" b="1" dirty="0">
                <a:solidFill>
                  <a:srgbClr val="661414"/>
                </a:solidFill>
                <a:ea typeface="宋体" pitchFamily="2" charset="-122"/>
              </a:endParaRPr>
            </a:p>
          </p:txBody>
        </p:sp>
        <p:sp>
          <p:nvSpPr>
            <p:cNvPr id="23562" name="Rectangle 10"/>
            <p:cNvSpPr>
              <a:spLocks noChangeArrowheads="1"/>
            </p:cNvSpPr>
            <p:nvPr/>
          </p:nvSpPr>
          <p:spPr bwMode="auto">
            <a:xfrm>
              <a:off x="4176" y="2247"/>
              <a:ext cx="720" cy="432"/>
            </a:xfrm>
            <a:prstGeom prst="rect">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2B166E"/>
                  </a:solidFill>
                  <a:ea typeface="宋体" pitchFamily="2" charset="-122"/>
                </a:rPr>
                <a:t>heap</a:t>
              </a:r>
            </a:p>
          </p:txBody>
        </p:sp>
        <p:sp>
          <p:nvSpPr>
            <p:cNvPr id="23563" name="Rectangle 11"/>
            <p:cNvSpPr>
              <a:spLocks noChangeArrowheads="1"/>
            </p:cNvSpPr>
            <p:nvPr/>
          </p:nvSpPr>
          <p:spPr bwMode="auto">
            <a:xfrm>
              <a:off x="4176" y="2727"/>
              <a:ext cx="720" cy="576"/>
            </a:xfrm>
            <a:prstGeom prst="rect">
              <a:avLst/>
            </a:prstGeom>
            <a:solidFill>
              <a:schemeClr val="accent1"/>
            </a:solidFill>
            <a:ln w="9525">
              <a:solidFill>
                <a:schemeClr val="tx1"/>
              </a:solidFill>
              <a:miter lim="800000"/>
              <a:headEnd/>
              <a:tailEnd/>
            </a:ln>
          </p:spPr>
          <p:txBody>
            <a:bodyPr wrap="none" anchor="ctr"/>
            <a:lstStyle/>
            <a:p>
              <a:r>
                <a:rPr lang="zh-CN" altLang="en-US" sz="2000" b="1">
                  <a:solidFill>
                    <a:srgbClr val="2B166E"/>
                  </a:solidFill>
                  <a:ea typeface="宋体" pitchFamily="2" charset="-122"/>
                </a:rPr>
                <a:t>   </a:t>
              </a:r>
              <a:r>
                <a:rPr lang="en-US" altLang="zh-CN" sz="2000" b="1">
                  <a:solidFill>
                    <a:srgbClr val="2B166E"/>
                  </a:solidFill>
                  <a:ea typeface="宋体" pitchFamily="2" charset="-122"/>
                </a:rPr>
                <a:t>Stack</a:t>
              </a:r>
            </a:p>
            <a:p>
              <a:r>
                <a:rPr lang="en-US" altLang="zh-CN" sz="2000" b="1">
                  <a:solidFill>
                    <a:srgbClr val="2B166E"/>
                  </a:solidFill>
                  <a:ea typeface="宋体" pitchFamily="2" charset="-122"/>
                </a:rPr>
                <a:t>A </a:t>
              </a:r>
            </a:p>
            <a:p>
              <a:r>
                <a:rPr lang="en-US" altLang="zh-CN" sz="2000" b="1">
                  <a:solidFill>
                    <a:srgbClr val="2B166E"/>
                  </a:solidFill>
                  <a:ea typeface="宋体" pitchFamily="2" charset="-122"/>
                </a:rPr>
                <a:t>Main</a:t>
              </a:r>
            </a:p>
          </p:txBody>
        </p:sp>
        <p:sp>
          <p:nvSpPr>
            <p:cNvPr id="23564" name="Text Box 12"/>
            <p:cNvSpPr txBox="1">
              <a:spLocks noChangeArrowheads="1"/>
            </p:cNvSpPr>
            <p:nvPr/>
          </p:nvSpPr>
          <p:spPr bwMode="auto">
            <a:xfrm>
              <a:off x="4118" y="3423"/>
              <a:ext cx="91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b="1">
                  <a:solidFill>
                    <a:srgbClr val="2B166E"/>
                  </a:solidFill>
                  <a:ea typeface="宋体" pitchFamily="2" charset="-122"/>
                </a:rPr>
                <a:t>Registers,PC</a:t>
              </a:r>
            </a:p>
          </p:txBody>
        </p:sp>
      </p:grpSp>
      <p:sp>
        <p:nvSpPr>
          <p:cNvPr id="23559" name="Text Box 13"/>
          <p:cNvSpPr txBox="1">
            <a:spLocks noChangeArrowheads="1"/>
          </p:cNvSpPr>
          <p:nvPr/>
        </p:nvSpPr>
        <p:spPr bwMode="auto">
          <a:xfrm>
            <a:off x="2544763" y="206375"/>
            <a:ext cx="4378325" cy="701675"/>
          </a:xfrm>
          <a:prstGeom prst="rect">
            <a:avLst/>
          </a:prstGeom>
          <a:gradFill rotWithShape="0">
            <a:gsLst>
              <a:gs pos="0">
                <a:srgbClr val="ADE7EB"/>
              </a:gs>
              <a:gs pos="100000">
                <a:srgbClr val="FFFFFF"/>
              </a:gs>
            </a:gsLst>
            <a:path path="shape">
              <a:fillToRect l="50000" t="50000" r="50000" b="5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4000">
                <a:ea typeface="黑体" pitchFamily="49" charset="-122"/>
              </a:rPr>
              <a:t>Process ≠ Program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15"/>
                                        </p:tgtEl>
                                        <p:attrNameLst>
                                          <p:attrName>style.visibility</p:attrName>
                                        </p:attrNameLst>
                                      </p:cBhvr>
                                      <p:to>
                                        <p:strVal val="visible"/>
                                      </p:to>
                                    </p:set>
                                    <p:animEffect transition="in" filter="dissolve">
                                      <p:cBhvr>
                                        <p:cTn id="7" dur="500"/>
                                        <p:tgtEl>
                                          <p:spTgt spid="942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3B29678D-6EAA-44F0-BBAB-A1461A1B33DE}" type="slidenum">
              <a:rPr lang="en-US" altLang="ko-KR"/>
              <a:pPr>
                <a:defRPr/>
              </a:pPr>
              <a:t>21</a:t>
            </a:fld>
            <a:endParaRPr lang="en-US" altLang="ko-KR"/>
          </a:p>
        </p:txBody>
      </p:sp>
      <p:sp>
        <p:nvSpPr>
          <p:cNvPr id="24580" name="Text Box 4"/>
          <p:cNvSpPr txBox="1">
            <a:spLocks noChangeArrowheads="1"/>
          </p:cNvSpPr>
          <p:nvPr/>
        </p:nvSpPr>
        <p:spPr bwMode="auto">
          <a:xfrm>
            <a:off x="360363" y="1096963"/>
            <a:ext cx="8399462" cy="11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400" b="1">
                <a:solidFill>
                  <a:srgbClr val="2B166E"/>
                </a:solidFill>
                <a:latin typeface="宋体" pitchFamily="2" charset="-122"/>
                <a:ea typeface="宋体" pitchFamily="2" charset="-122"/>
              </a:rPr>
              <a:t>有一个计算机科学家，有一天女儿过生日，想亲手给女儿做一个生日蛋糕。所以他就找了一本有关做蛋糕的食谱，买了一些原料，面粉、鸡蛋、糖、香料等，然后边看边学边做。</a:t>
            </a:r>
            <a:r>
              <a:rPr kumimoji="1" lang="zh-CN" altLang="en-US" sz="2400" b="1">
                <a:solidFill>
                  <a:srgbClr val="2B166E"/>
                </a:solidFill>
                <a:ea typeface="宋体" pitchFamily="2" charset="-122"/>
              </a:rPr>
              <a:t> </a:t>
            </a:r>
          </a:p>
        </p:txBody>
      </p:sp>
      <p:sp>
        <p:nvSpPr>
          <p:cNvPr id="24581" name="Text Box 5"/>
          <p:cNvSpPr txBox="1">
            <a:spLocks noChangeArrowheads="1"/>
          </p:cNvSpPr>
          <p:nvPr/>
        </p:nvSpPr>
        <p:spPr bwMode="auto">
          <a:xfrm>
            <a:off x="1608138" y="2268538"/>
            <a:ext cx="63023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660000"/>
                </a:solidFill>
                <a:ea typeface="宋体" pitchFamily="2" charset="-122"/>
              </a:rPr>
              <a:t>食谱 ＝ 算法；原料 ＝ 数据；</a:t>
            </a:r>
          </a:p>
        </p:txBody>
      </p:sp>
      <p:sp>
        <p:nvSpPr>
          <p:cNvPr id="95238" name="Text Box 6"/>
          <p:cNvSpPr txBox="1">
            <a:spLocks noChangeArrowheads="1"/>
          </p:cNvSpPr>
          <p:nvPr/>
        </p:nvSpPr>
        <p:spPr bwMode="auto">
          <a:xfrm>
            <a:off x="360363" y="3384550"/>
            <a:ext cx="8399462" cy="191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400" b="1">
                <a:solidFill>
                  <a:srgbClr val="2B166E"/>
                </a:solidFill>
                <a:latin typeface="宋体" pitchFamily="2" charset="-122"/>
                <a:ea typeface="宋体" pitchFamily="2" charset="-122"/>
              </a:rPr>
              <a:t>这时小儿子哭着跑进来，说手被蜜蜂蛰了。教授只好把蛋糕先放在一边。他在食谱上做了个标记，把状态信息记录了起来。然后又去找了一本医疗手册，查到了相关的内容，按照上面的指令一步步地执行。当伤口处理完之后，又回到厨房继续做蛋糕。</a:t>
            </a:r>
            <a:r>
              <a:rPr kumimoji="1" lang="zh-CN" altLang="en-US" sz="2400" b="1">
                <a:solidFill>
                  <a:srgbClr val="2B166E"/>
                </a:solidFill>
                <a:ea typeface="宋体" pitchFamily="2" charset="-122"/>
              </a:rPr>
              <a:t> </a:t>
            </a:r>
          </a:p>
        </p:txBody>
      </p:sp>
      <p:sp>
        <p:nvSpPr>
          <p:cNvPr id="95239" name="Rectangle 7"/>
          <p:cNvSpPr>
            <a:spLocks noChangeArrowheads="1"/>
          </p:cNvSpPr>
          <p:nvPr/>
        </p:nvSpPr>
        <p:spPr bwMode="auto">
          <a:xfrm>
            <a:off x="385763" y="5357813"/>
            <a:ext cx="8416925"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p>
            <a:pPr eaLnBrk="1" hangingPunct="1">
              <a:spcBef>
                <a:spcPct val="50000"/>
              </a:spcBef>
            </a:pPr>
            <a:r>
              <a:rPr kumimoji="1" lang="en-US" altLang="zh-CN" sz="2800" b="1">
                <a:solidFill>
                  <a:srgbClr val="660000"/>
                </a:solidFill>
                <a:ea typeface="宋体" pitchFamily="2" charset="-122"/>
              </a:rPr>
              <a:t>CPU</a:t>
            </a:r>
            <a:r>
              <a:rPr kumimoji="1" lang="zh-CN" altLang="en-US" sz="2800" b="1">
                <a:solidFill>
                  <a:srgbClr val="660000"/>
                </a:solidFill>
                <a:latin typeface="宋体" pitchFamily="2" charset="-122"/>
                <a:ea typeface="宋体" pitchFamily="2" charset="-122"/>
              </a:rPr>
              <a:t>从一个进程（</a:t>
            </a:r>
            <a:r>
              <a:rPr kumimoji="1" lang="zh-CN" altLang="en-US" sz="2800" b="1">
                <a:solidFill>
                  <a:srgbClr val="0000FF"/>
                </a:solidFill>
                <a:latin typeface="宋体" pitchFamily="2" charset="-122"/>
                <a:ea typeface="宋体" pitchFamily="2" charset="-122"/>
              </a:rPr>
              <a:t>做蛋糕</a:t>
            </a:r>
            <a:r>
              <a:rPr kumimoji="1" lang="zh-CN" altLang="en-US" sz="2800" b="1">
                <a:solidFill>
                  <a:srgbClr val="660000"/>
                </a:solidFill>
                <a:latin typeface="宋体" pitchFamily="2" charset="-122"/>
                <a:ea typeface="宋体" pitchFamily="2" charset="-122"/>
              </a:rPr>
              <a:t>）切换到另一个进程（</a:t>
            </a:r>
            <a:r>
              <a:rPr kumimoji="1" lang="zh-CN" altLang="en-US" sz="2800" b="1">
                <a:solidFill>
                  <a:srgbClr val="0000FF"/>
                </a:solidFill>
                <a:latin typeface="宋体" pitchFamily="2" charset="-122"/>
                <a:ea typeface="宋体" pitchFamily="2" charset="-122"/>
              </a:rPr>
              <a:t>医疗</a:t>
            </a:r>
            <a:br>
              <a:rPr kumimoji="1" lang="zh-CN" altLang="en-US" sz="2800" b="1">
                <a:solidFill>
                  <a:srgbClr val="0000FF"/>
                </a:solidFill>
                <a:latin typeface="宋体" pitchFamily="2" charset="-122"/>
                <a:ea typeface="宋体" pitchFamily="2" charset="-122"/>
              </a:rPr>
            </a:br>
            <a:r>
              <a:rPr kumimoji="1" lang="zh-CN" altLang="en-US" sz="2800" b="1">
                <a:solidFill>
                  <a:srgbClr val="0000FF"/>
                </a:solidFill>
                <a:latin typeface="宋体" pitchFamily="2" charset="-122"/>
                <a:ea typeface="宋体" pitchFamily="2" charset="-122"/>
              </a:rPr>
              <a:t>救护</a:t>
            </a:r>
            <a:r>
              <a:rPr kumimoji="1" lang="zh-CN" altLang="en-US" sz="2800" b="1">
                <a:solidFill>
                  <a:srgbClr val="660000"/>
                </a:solidFill>
                <a:latin typeface="宋体" pitchFamily="2" charset="-122"/>
                <a:ea typeface="宋体" pitchFamily="2" charset="-122"/>
              </a:rPr>
              <a:t>）。</a:t>
            </a:r>
          </a:p>
        </p:txBody>
      </p:sp>
      <p:sp>
        <p:nvSpPr>
          <p:cNvPr id="24584" name="Text Box 8"/>
          <p:cNvSpPr txBox="1">
            <a:spLocks noChangeArrowheads="1"/>
          </p:cNvSpPr>
          <p:nvPr/>
        </p:nvSpPr>
        <p:spPr bwMode="auto">
          <a:xfrm>
            <a:off x="1624013" y="2784475"/>
            <a:ext cx="6449986"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dirty="0">
                <a:solidFill>
                  <a:srgbClr val="660000"/>
                </a:solidFill>
                <a:ea typeface="宋体" pitchFamily="2" charset="-122"/>
              </a:rPr>
              <a:t>科学家＝            ；进程 ＝               ；</a:t>
            </a:r>
          </a:p>
        </p:txBody>
      </p:sp>
      <p:sp>
        <p:nvSpPr>
          <p:cNvPr id="95241" name="Text Box 9"/>
          <p:cNvSpPr txBox="1">
            <a:spLocks noChangeArrowheads="1"/>
          </p:cNvSpPr>
          <p:nvPr/>
        </p:nvSpPr>
        <p:spPr bwMode="auto">
          <a:xfrm>
            <a:off x="3212617" y="2768798"/>
            <a:ext cx="444341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2800" b="1" dirty="0">
                <a:solidFill>
                  <a:srgbClr val="0000FF"/>
                </a:solidFill>
                <a:ea typeface="宋体" pitchFamily="2" charset="-122"/>
              </a:rPr>
              <a:t>CPU</a:t>
            </a:r>
            <a:r>
              <a:rPr kumimoji="1" lang="zh-CN" altLang="en-US" sz="2800" b="1" dirty="0">
                <a:solidFill>
                  <a:srgbClr val="0000FF"/>
                </a:solidFill>
                <a:ea typeface="宋体" pitchFamily="2" charset="-122"/>
              </a:rPr>
              <a:t> </a:t>
            </a:r>
            <a:r>
              <a:rPr kumimoji="1" lang="en-US" altLang="zh-CN" sz="2800" b="1" dirty="0">
                <a:solidFill>
                  <a:srgbClr val="660000"/>
                </a:solidFill>
                <a:ea typeface="宋体" pitchFamily="2" charset="-122"/>
              </a:rPr>
              <a:t>                  </a:t>
            </a:r>
            <a:r>
              <a:rPr kumimoji="1" lang="zh-CN" altLang="en-US" sz="2800" b="1" dirty="0">
                <a:solidFill>
                  <a:srgbClr val="660000"/>
                </a:solidFill>
                <a:ea typeface="宋体" pitchFamily="2" charset="-122"/>
              </a:rPr>
              <a:t> </a:t>
            </a:r>
            <a:r>
              <a:rPr kumimoji="1" lang="zh-CN" altLang="en-US" sz="2800" b="1" dirty="0">
                <a:solidFill>
                  <a:srgbClr val="0000FF"/>
                </a:solidFill>
                <a:ea typeface="宋体" pitchFamily="2" charset="-122"/>
              </a:rPr>
              <a:t>做蛋糕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 calcmode="lin" valueType="num">
                                      <p:cBhvr additive="base">
                                        <p:cTn id="7" dur="500" fill="hold"/>
                                        <p:tgtEl>
                                          <p:spTgt spid="95241"/>
                                        </p:tgtEl>
                                        <p:attrNameLst>
                                          <p:attrName>ppt_x</p:attrName>
                                        </p:attrNameLst>
                                      </p:cBhvr>
                                      <p:tavLst>
                                        <p:tav tm="0">
                                          <p:val>
                                            <p:strVal val="#ppt_x"/>
                                          </p:val>
                                        </p:tav>
                                        <p:tav tm="100000">
                                          <p:val>
                                            <p:strVal val="#ppt_x"/>
                                          </p:val>
                                        </p:tav>
                                      </p:tavLst>
                                    </p:anim>
                                    <p:anim calcmode="lin" valueType="num">
                                      <p:cBhvr additive="base">
                                        <p:cTn id="8" dur="500" fill="hold"/>
                                        <p:tgtEl>
                                          <p:spTgt spid="952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5238"/>
                                        </p:tgtEl>
                                        <p:attrNameLst>
                                          <p:attrName>style.visibility</p:attrName>
                                        </p:attrNameLst>
                                      </p:cBhvr>
                                      <p:to>
                                        <p:strVal val="visible"/>
                                      </p:to>
                                    </p:set>
                                    <p:animEffect transition="in" filter="box(in)">
                                      <p:cBhvr>
                                        <p:cTn id="13" dur="500"/>
                                        <p:tgtEl>
                                          <p:spTgt spid="9523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5239"/>
                                        </p:tgtEl>
                                        <p:attrNameLst>
                                          <p:attrName>style.visibility</p:attrName>
                                        </p:attrNameLst>
                                      </p:cBhvr>
                                      <p:to>
                                        <p:strVal val="visible"/>
                                      </p:to>
                                    </p:set>
                                    <p:animEffect transition="in" filter="box(in)">
                                      <p:cBhvr>
                                        <p:cTn id="16" dur="5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p:bldP spid="95239" grpId="0"/>
      <p:bldP spid="952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06532055-C23E-43EC-8D21-A6928B813AA7}" type="slidenum">
              <a:rPr lang="en-US" altLang="ko-KR"/>
              <a:pPr>
                <a:defRPr/>
              </a:pPr>
              <a:t>22</a:t>
            </a:fld>
            <a:endParaRPr lang="en-US" altLang="ko-KR"/>
          </a:p>
        </p:txBody>
      </p:sp>
      <p:sp>
        <p:nvSpPr>
          <p:cNvPr id="25604"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.1</a:t>
            </a:r>
            <a:r>
              <a:rPr lang="en-US" altLang="zh-CN" sz="4400">
                <a:solidFill>
                  <a:schemeClr val="bg1"/>
                </a:solidFill>
                <a:latin typeface="Times New Roman" pitchFamily="18" charset="0"/>
                <a:ea typeface="宋体" pitchFamily="2" charset="-122"/>
              </a:rPr>
              <a:t>.3</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进程</a:t>
            </a:r>
            <a:r>
              <a:rPr lang="en-US" altLang="en-US" sz="4400">
                <a:solidFill>
                  <a:schemeClr val="bg1"/>
                </a:solidFill>
                <a:latin typeface="隶书" pitchFamily="49" charset="-122"/>
                <a:ea typeface="隶书" pitchFamily="49" charset="-122"/>
              </a:rPr>
              <a:t>的特性</a:t>
            </a:r>
            <a:r>
              <a:rPr lang="zh-CN" altLang="en-US" sz="4400">
                <a:solidFill>
                  <a:schemeClr val="bg1"/>
                </a:solidFill>
                <a:latin typeface="Times New Roman" pitchFamily="18" charset="0"/>
                <a:ea typeface="宋体" pitchFamily="2" charset="-122"/>
              </a:rPr>
              <a:t> </a:t>
            </a:r>
          </a:p>
        </p:txBody>
      </p:sp>
      <p:sp>
        <p:nvSpPr>
          <p:cNvPr id="96261" name="Text Box 5"/>
          <p:cNvSpPr txBox="1">
            <a:spLocks noChangeArrowheads="1"/>
          </p:cNvSpPr>
          <p:nvPr/>
        </p:nvSpPr>
        <p:spPr bwMode="auto">
          <a:xfrm>
            <a:off x="441325" y="1730375"/>
            <a:ext cx="8347075"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buFontTx/>
              <a:buBlip>
                <a:blip r:embed="rId2"/>
              </a:buBlip>
            </a:pPr>
            <a:r>
              <a:rPr kumimoji="1" lang="zh-CN" altLang="en-US" sz="3200" b="1" dirty="0">
                <a:solidFill>
                  <a:srgbClr val="0000FF"/>
                </a:solidFill>
                <a:ea typeface="宋体" pitchFamily="2" charset="-122"/>
              </a:rPr>
              <a:t>动态性</a:t>
            </a:r>
            <a:r>
              <a:rPr kumimoji="1" lang="zh-CN" altLang="en-US" sz="3200" b="1" dirty="0">
                <a:solidFill>
                  <a:srgbClr val="2B166E"/>
                </a:solidFill>
                <a:ea typeface="宋体" pitchFamily="2" charset="-122"/>
              </a:rPr>
              <a:t>：</a:t>
            </a:r>
            <a:r>
              <a:rPr kumimoji="1" lang="zh-CN" altLang="en-US" sz="2800" b="1" dirty="0">
                <a:solidFill>
                  <a:srgbClr val="2B166E"/>
                </a:solidFill>
                <a:ea typeface="宋体" pitchFamily="2" charset="-122"/>
              </a:rPr>
              <a:t>程序的运行状态在变，</a:t>
            </a:r>
            <a:r>
              <a:rPr kumimoji="1" lang="en-US" altLang="zh-CN" sz="2800" b="1" dirty="0">
                <a:solidFill>
                  <a:srgbClr val="2B166E"/>
                </a:solidFill>
                <a:ea typeface="宋体" pitchFamily="2" charset="-122"/>
              </a:rPr>
              <a:t>PC</a:t>
            </a:r>
            <a:r>
              <a:rPr kumimoji="1" lang="zh-CN" altLang="en-US" sz="2800" b="1" dirty="0">
                <a:solidFill>
                  <a:srgbClr val="2B166E"/>
                </a:solidFill>
                <a:ea typeface="宋体" pitchFamily="2" charset="-122"/>
              </a:rPr>
              <a:t>、寄存器、</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堆和栈等；</a:t>
            </a:r>
          </a:p>
          <a:p>
            <a:pPr algn="just" eaLnBrk="1" hangingPunct="1">
              <a:spcBef>
                <a:spcPct val="50000"/>
              </a:spcBef>
              <a:buFontTx/>
              <a:buBlip>
                <a:blip r:embed="rId2"/>
              </a:buBlip>
            </a:pPr>
            <a:r>
              <a:rPr kumimoji="1" lang="zh-CN" altLang="en-US" sz="3200" b="1" dirty="0">
                <a:solidFill>
                  <a:srgbClr val="0000FF"/>
                </a:solidFill>
                <a:ea typeface="宋体" pitchFamily="2" charset="-122"/>
              </a:rPr>
              <a:t>独立性</a:t>
            </a:r>
            <a:r>
              <a:rPr kumimoji="1" lang="zh-CN" altLang="en-US" sz="3200" b="1" dirty="0">
                <a:solidFill>
                  <a:srgbClr val="2B166E"/>
                </a:solidFill>
                <a:ea typeface="宋体" pitchFamily="2" charset="-122"/>
              </a:rPr>
              <a:t>：</a:t>
            </a:r>
            <a:r>
              <a:rPr kumimoji="1" lang="zh-CN" altLang="en-US" sz="2800" b="1" dirty="0">
                <a:solidFill>
                  <a:srgbClr val="2B166E"/>
                </a:solidFill>
                <a:ea typeface="宋体" pitchFamily="2" charset="-122"/>
              </a:rPr>
              <a:t>是一个独立的实体，是计算机系统资源的使用单位。每个进程在一个“虚拟计算机”上运行，每个进程都有“</a:t>
            </a:r>
            <a:r>
              <a:rPr kumimoji="1" lang="zh-CN" altLang="en-US" sz="2800" b="1" dirty="0">
                <a:solidFill>
                  <a:srgbClr val="FF0000"/>
                </a:solidFill>
                <a:ea typeface="宋体" pitchFamily="2" charset="-122"/>
              </a:rPr>
              <a:t>自己</a:t>
            </a:r>
            <a:r>
              <a:rPr kumimoji="1" lang="zh-CN" altLang="en-US" sz="2800" b="1" dirty="0">
                <a:solidFill>
                  <a:srgbClr val="2B166E"/>
                </a:solidFill>
                <a:ea typeface="宋体" pitchFamily="2" charset="-122"/>
              </a:rPr>
              <a:t>”的</a:t>
            </a:r>
            <a:r>
              <a:rPr kumimoji="1" lang="en-US" altLang="zh-CN" sz="2800" b="1" dirty="0">
                <a:solidFill>
                  <a:srgbClr val="2B166E"/>
                </a:solidFill>
                <a:ea typeface="宋体" pitchFamily="2" charset="-122"/>
              </a:rPr>
              <a:t>PC</a:t>
            </a:r>
            <a:r>
              <a:rPr kumimoji="1" lang="zh-CN" altLang="en-US" sz="2800" b="1" dirty="0">
                <a:solidFill>
                  <a:srgbClr val="2B166E"/>
                </a:solidFill>
                <a:ea typeface="宋体" pitchFamily="2" charset="-122"/>
              </a:rPr>
              <a:t>和内部状态，运行时独立于其他的进程（</a:t>
            </a:r>
            <a:r>
              <a:rPr kumimoji="1" lang="zh-CN" altLang="en-US" sz="2800" b="1" dirty="0">
                <a:solidFill>
                  <a:srgbClr val="C00000"/>
                </a:solidFill>
                <a:latin typeface="华文彩云" panose="02010800040101010101" pitchFamily="2" charset="-122"/>
                <a:ea typeface="华文彩云" panose="02010800040101010101" pitchFamily="2" charset="-122"/>
              </a:rPr>
              <a:t>虚拟</a:t>
            </a:r>
            <a:r>
              <a:rPr kumimoji="1" lang="en-US" altLang="zh-CN" sz="2800" b="1" dirty="0">
                <a:solidFill>
                  <a:srgbClr val="C00000"/>
                </a:solidFill>
                <a:latin typeface="华文彩云" panose="02010800040101010101" pitchFamily="2" charset="-122"/>
                <a:ea typeface="华文彩云" panose="02010800040101010101" pitchFamily="2" charset="-122"/>
              </a:rPr>
              <a:t>PC</a:t>
            </a:r>
            <a:r>
              <a:rPr kumimoji="1" lang="zh-CN" altLang="en-US" sz="2800" b="1" dirty="0">
                <a:solidFill>
                  <a:srgbClr val="2B166E"/>
                </a:solidFill>
                <a:ea typeface="宋体" pitchFamily="2" charset="-122"/>
              </a:rPr>
              <a:t>和</a:t>
            </a:r>
            <a:r>
              <a:rPr kumimoji="1" lang="zh-CN" altLang="en-US" sz="2800" b="1" dirty="0">
                <a:solidFill>
                  <a:srgbClr val="2B166E"/>
                </a:solidFill>
                <a:latin typeface="华文琥珀" panose="02010800040101010101" pitchFamily="2" charset="-122"/>
                <a:ea typeface="华文琥珀" panose="02010800040101010101" pitchFamily="2" charset="-122"/>
              </a:rPr>
              <a:t>物理</a:t>
            </a:r>
            <a:r>
              <a:rPr kumimoji="1" lang="en-US" altLang="zh-CN" sz="2800" b="1" dirty="0">
                <a:solidFill>
                  <a:srgbClr val="2B166E"/>
                </a:solidFill>
                <a:latin typeface="华文琥珀" panose="02010800040101010101" pitchFamily="2" charset="-122"/>
                <a:ea typeface="华文琥珀" panose="02010800040101010101" pitchFamily="2" charset="-122"/>
              </a:rPr>
              <a:t>PC</a:t>
            </a:r>
            <a:r>
              <a:rPr kumimoji="1" lang="zh-CN" altLang="en-US" sz="2800" b="1" dirty="0">
                <a:solidFill>
                  <a:srgbClr val="2B166E"/>
                </a:solidFill>
                <a:ea typeface="宋体" pitchFamily="2" charset="-122"/>
              </a:rPr>
              <a:t>）；</a:t>
            </a:r>
          </a:p>
          <a:p>
            <a:pPr algn="just" eaLnBrk="1" hangingPunct="1">
              <a:spcBef>
                <a:spcPct val="50000"/>
              </a:spcBef>
              <a:buFontTx/>
              <a:buBlip>
                <a:blip r:embed="rId2"/>
              </a:buBlip>
            </a:pPr>
            <a:r>
              <a:rPr kumimoji="1" lang="zh-CN" altLang="en-US" sz="3200" b="1" dirty="0">
                <a:solidFill>
                  <a:srgbClr val="0000FF"/>
                </a:solidFill>
                <a:ea typeface="宋体" pitchFamily="2" charset="-122"/>
              </a:rPr>
              <a:t>并发性</a:t>
            </a:r>
            <a:r>
              <a:rPr kumimoji="1" lang="zh-CN" altLang="en-US" sz="3200" b="1" dirty="0">
                <a:solidFill>
                  <a:srgbClr val="2B166E"/>
                </a:solidFill>
                <a:ea typeface="宋体" pitchFamily="2" charset="-122"/>
              </a:rPr>
              <a:t>：</a:t>
            </a:r>
            <a:r>
              <a:rPr kumimoji="1" lang="zh-CN" altLang="en-US" sz="2800" b="1" dirty="0">
                <a:solidFill>
                  <a:srgbClr val="2B166E"/>
                </a:solidFill>
                <a:ea typeface="宋体" pitchFamily="2" charset="-122"/>
              </a:rPr>
              <a:t>从宏观上看各进程是同时独立运行的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96261">
                                            <p:txEl>
                                              <p:pRg st="0" end="0"/>
                                            </p:txEl>
                                          </p:spTgt>
                                        </p:tgtEl>
                                        <p:attrNameLst>
                                          <p:attrName>style.visibility</p:attrName>
                                        </p:attrNameLst>
                                      </p:cBhvr>
                                      <p:to>
                                        <p:strVal val="visible"/>
                                      </p:to>
                                    </p:set>
                                    <p:anim calcmode="lin" valueType="num">
                                      <p:cBhvr>
                                        <p:cTn id="7" dur="500" fill="hold"/>
                                        <p:tgtEl>
                                          <p:spTgt spid="96261">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9626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96261">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9626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96261">
                                            <p:txEl>
                                              <p:pRg st="1" end="1"/>
                                            </p:txEl>
                                          </p:spTgt>
                                        </p:tgtEl>
                                        <p:attrNameLst>
                                          <p:attrName>style.visibility</p:attrName>
                                        </p:attrNameLst>
                                      </p:cBhvr>
                                      <p:to>
                                        <p:strVal val="visible"/>
                                      </p:to>
                                    </p:set>
                                    <p:anim calcmode="lin" valueType="num">
                                      <p:cBhvr>
                                        <p:cTn id="15" dur="500" fill="hold"/>
                                        <p:tgtEl>
                                          <p:spTgt spid="96261">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96261">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9626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9626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96261">
                                            <p:txEl>
                                              <p:pRg st="2" end="2"/>
                                            </p:txEl>
                                          </p:spTgt>
                                        </p:tgtEl>
                                        <p:attrNameLst>
                                          <p:attrName>style.visibility</p:attrName>
                                        </p:attrNameLst>
                                      </p:cBhvr>
                                      <p:to>
                                        <p:strVal val="visible"/>
                                      </p:to>
                                    </p:set>
                                    <p:anim calcmode="lin" valueType="num">
                                      <p:cBhvr>
                                        <p:cTn id="23" dur="500" fill="hold"/>
                                        <p:tgtEl>
                                          <p:spTgt spid="96261">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96261">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96261">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96261">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   进程管理</a:t>
            </a:r>
          </a:p>
        </p:txBody>
      </p:sp>
      <p:sp>
        <p:nvSpPr>
          <p:cNvPr id="8" name="页脚占位符 4"/>
          <p:cNvSpPr>
            <a:spLocks noGrp="1"/>
          </p:cNvSpPr>
          <p:nvPr>
            <p:ph type="ftr" sz="quarter" idx="11"/>
          </p:nvPr>
        </p:nvSpPr>
        <p:spPr/>
        <p:txBody>
          <a:bodyPr/>
          <a:lstStyle/>
          <a:p>
            <a:pPr>
              <a:defRPr/>
            </a:pPr>
            <a:fld id="{5E3CCFC4-A77F-4DFC-94BA-5D8BF2B12DDB}" type="slidenum">
              <a:rPr lang="en-US" altLang="ko-KR"/>
              <a:pPr>
                <a:defRPr/>
              </a:pPr>
              <a:t>23</a:t>
            </a:fld>
            <a:endParaRPr lang="en-US" altLang="ko-KR"/>
          </a:p>
        </p:txBody>
      </p:sp>
      <p:pic>
        <p:nvPicPr>
          <p:cNvPr id="26628" name="Picture 5" descr="2-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1220788"/>
            <a:ext cx="8258175" cy="3890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9" name="Text Box 6"/>
          <p:cNvSpPr txBox="1">
            <a:spLocks noChangeArrowheads="1"/>
          </p:cNvSpPr>
          <p:nvPr/>
        </p:nvSpPr>
        <p:spPr bwMode="auto">
          <a:xfrm>
            <a:off x="2578100" y="5834063"/>
            <a:ext cx="42576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2B166E"/>
                </a:solidFill>
                <a:ea typeface="楷体_GB2312" pitchFamily="49" charset="-122"/>
              </a:rPr>
              <a:t>四个进程在并发地运行</a:t>
            </a:r>
          </a:p>
        </p:txBody>
      </p:sp>
      <p:sp>
        <p:nvSpPr>
          <p:cNvPr id="26630" name="Text Box 7"/>
          <p:cNvSpPr txBox="1">
            <a:spLocks noChangeArrowheads="1"/>
          </p:cNvSpPr>
          <p:nvPr/>
        </p:nvSpPr>
        <p:spPr bwMode="auto">
          <a:xfrm>
            <a:off x="1639888" y="5245100"/>
            <a:ext cx="62817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1600" b="1">
                <a:solidFill>
                  <a:srgbClr val="2B166E"/>
                </a:solidFill>
                <a:ea typeface="宋体" pitchFamily="2" charset="-122"/>
              </a:rPr>
              <a:t>（本图摘自</a:t>
            </a:r>
            <a:r>
              <a:rPr kumimoji="1" lang="en-US" altLang="zh-CN" sz="1600" b="1">
                <a:solidFill>
                  <a:srgbClr val="2B166E"/>
                </a:solidFill>
                <a:ea typeface="宋体" pitchFamily="2" charset="-122"/>
              </a:rPr>
              <a:t>Andrew S. Tanenbaum</a:t>
            </a:r>
            <a:r>
              <a:rPr kumimoji="1" lang="zh-CN" altLang="en-US" sz="1600" b="1">
                <a:solidFill>
                  <a:srgbClr val="2B166E"/>
                </a:solidFill>
                <a:ea typeface="宋体" pitchFamily="2" charset="-122"/>
              </a:rPr>
              <a:t>： “</a:t>
            </a:r>
            <a:r>
              <a:rPr kumimoji="1" lang="en-US" altLang="zh-CN" sz="1600" b="1">
                <a:solidFill>
                  <a:srgbClr val="2B166E"/>
                </a:solidFill>
                <a:ea typeface="宋体" pitchFamily="2" charset="-122"/>
              </a:rPr>
              <a:t>Modern Operating Systems”</a:t>
            </a:r>
            <a:r>
              <a:rPr kumimoji="1" lang="zh-CN" altLang="en-US" sz="1600" b="1">
                <a:solidFill>
                  <a:srgbClr val="2B166E"/>
                </a:solidFill>
                <a:ea typeface="宋体" pitchFamily="2" charset="-122"/>
              </a:rPr>
              <a:t>）</a:t>
            </a:r>
          </a:p>
        </p:txBody>
      </p:sp>
      <p:sp>
        <p:nvSpPr>
          <p:cNvPr id="26632" name="Line 9"/>
          <p:cNvSpPr>
            <a:spLocks noChangeShapeType="1"/>
          </p:cNvSpPr>
          <p:nvPr/>
        </p:nvSpPr>
        <p:spPr bwMode="auto">
          <a:xfrm>
            <a:off x="7154863" y="4538663"/>
            <a:ext cx="766762" cy="0"/>
          </a:xfrm>
          <a:prstGeom prst="line">
            <a:avLst/>
          </a:prstGeom>
          <a:noFill/>
          <a:ln w="12700">
            <a:solidFill>
              <a:srgbClr val="FFFF00"/>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F4B34832-9C75-442E-B776-3980AF20E571}" type="slidenum">
              <a:rPr lang="en-US" altLang="ko-KR"/>
              <a:pPr>
                <a:defRPr/>
              </a:pPr>
              <a:t>24</a:t>
            </a:fld>
            <a:endParaRPr lang="en-US" altLang="ko-KR"/>
          </a:p>
        </p:txBody>
      </p:sp>
      <p:sp>
        <p:nvSpPr>
          <p:cNvPr id="27652"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.1</a:t>
            </a:r>
            <a:r>
              <a:rPr lang="en-US" altLang="zh-CN" sz="4400">
                <a:solidFill>
                  <a:schemeClr val="bg1"/>
                </a:solidFill>
                <a:latin typeface="Times New Roman" pitchFamily="18" charset="0"/>
                <a:ea typeface="宋体" pitchFamily="2" charset="-122"/>
              </a:rPr>
              <a:t>.4</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进程</a:t>
            </a:r>
            <a:r>
              <a:rPr lang="en-US" altLang="en-US" sz="4400">
                <a:solidFill>
                  <a:schemeClr val="bg1"/>
                </a:solidFill>
                <a:latin typeface="隶书" pitchFamily="49" charset="-122"/>
                <a:ea typeface="隶书" pitchFamily="49" charset="-122"/>
              </a:rPr>
              <a:t>的</a:t>
            </a:r>
            <a:r>
              <a:rPr lang="zh-CN" altLang="en-US" sz="4400">
                <a:solidFill>
                  <a:schemeClr val="bg1"/>
                </a:solidFill>
                <a:latin typeface="隶书" pitchFamily="49" charset="-122"/>
                <a:ea typeface="隶书" pitchFamily="49" charset="-122"/>
              </a:rPr>
              <a:t>创建</a:t>
            </a:r>
          </a:p>
        </p:txBody>
      </p:sp>
      <p:sp>
        <p:nvSpPr>
          <p:cNvPr id="98311" name="Text Box 7"/>
          <p:cNvSpPr txBox="1">
            <a:spLocks noChangeArrowheads="1"/>
          </p:cNvSpPr>
          <p:nvPr/>
        </p:nvSpPr>
        <p:spPr bwMode="auto">
          <a:xfrm>
            <a:off x="746485" y="1714500"/>
            <a:ext cx="8061822" cy="3293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dirty="0">
                <a:solidFill>
                  <a:srgbClr val="2B166E"/>
                </a:solidFill>
                <a:ea typeface="宋体" pitchFamily="2" charset="-122"/>
              </a:rPr>
              <a:t>引起进程创建的三个主要事件：</a:t>
            </a:r>
          </a:p>
          <a:p>
            <a:pPr eaLnBrk="1" hangingPunct="1">
              <a:spcBef>
                <a:spcPct val="50000"/>
              </a:spcBef>
              <a:buFontTx/>
              <a:buChar char="•"/>
            </a:pPr>
            <a:r>
              <a:rPr kumimoji="1" lang="zh-CN" altLang="en-US" sz="3200" b="1" dirty="0">
                <a:solidFill>
                  <a:srgbClr val="0000FF"/>
                </a:solidFill>
                <a:ea typeface="宋体" pitchFamily="2" charset="-122"/>
              </a:rPr>
              <a:t>系统初始化时；（</a:t>
            </a:r>
            <a:r>
              <a:rPr kumimoji="1" lang="zh-CN" altLang="en-US" sz="3200" b="1" dirty="0">
                <a:solidFill>
                  <a:srgbClr val="C00000"/>
                </a:solidFill>
                <a:ea typeface="宋体" pitchFamily="2" charset="-122"/>
              </a:rPr>
              <a:t>服务进程、自启进程</a:t>
            </a:r>
            <a:r>
              <a:rPr kumimoji="1" lang="zh-CN" altLang="en-US" sz="3200" b="1" dirty="0">
                <a:solidFill>
                  <a:srgbClr val="0000FF"/>
                </a:solidFill>
                <a:ea typeface="宋体" pitchFamily="2" charset="-122"/>
              </a:rPr>
              <a:t>）</a:t>
            </a:r>
          </a:p>
          <a:p>
            <a:pPr eaLnBrk="1" hangingPunct="1">
              <a:spcBef>
                <a:spcPct val="50000"/>
              </a:spcBef>
              <a:buFontTx/>
              <a:buChar char="•"/>
            </a:pPr>
            <a:r>
              <a:rPr kumimoji="1" lang="zh-CN" altLang="en-US" sz="3200" b="1" dirty="0">
                <a:solidFill>
                  <a:srgbClr val="0000FF"/>
                </a:solidFill>
                <a:ea typeface="宋体" pitchFamily="2" charset="-122"/>
              </a:rPr>
              <a:t>在一个正在运行的进程当中，执行了</a:t>
            </a:r>
            <a:br>
              <a:rPr kumimoji="1" lang="zh-CN" altLang="en-US" sz="3200" b="1" dirty="0">
                <a:solidFill>
                  <a:srgbClr val="0000FF"/>
                </a:solidFill>
                <a:ea typeface="宋体" pitchFamily="2" charset="-122"/>
              </a:rPr>
            </a:br>
            <a:r>
              <a:rPr kumimoji="1" lang="zh-CN" altLang="en-US" sz="3200" b="1" dirty="0">
                <a:solidFill>
                  <a:srgbClr val="0000FF"/>
                </a:solidFill>
                <a:ea typeface="宋体" pitchFamily="2" charset="-122"/>
              </a:rPr>
              <a:t>创建进程的系统调用；（</a:t>
            </a:r>
            <a:r>
              <a:rPr kumimoji="1" lang="zh-CN" altLang="en-US" sz="3200" b="1" dirty="0">
                <a:solidFill>
                  <a:srgbClr val="C00000"/>
                </a:solidFill>
                <a:ea typeface="宋体" pitchFamily="2" charset="-122"/>
              </a:rPr>
              <a:t>父子进程</a:t>
            </a:r>
            <a:r>
              <a:rPr kumimoji="1" lang="zh-CN" altLang="en-US" sz="3200" b="1" dirty="0">
                <a:solidFill>
                  <a:srgbClr val="0000FF"/>
                </a:solidFill>
                <a:ea typeface="宋体" pitchFamily="2" charset="-122"/>
              </a:rPr>
              <a:t>）</a:t>
            </a:r>
          </a:p>
          <a:p>
            <a:pPr eaLnBrk="1" hangingPunct="1">
              <a:spcBef>
                <a:spcPct val="50000"/>
              </a:spcBef>
              <a:buFontTx/>
              <a:buChar char="•"/>
            </a:pPr>
            <a:r>
              <a:rPr kumimoji="1" lang="zh-CN" altLang="en-US" sz="3200" b="1" dirty="0">
                <a:solidFill>
                  <a:srgbClr val="0000FF"/>
                </a:solidFill>
                <a:ea typeface="宋体" pitchFamily="2" charset="-122"/>
              </a:rPr>
              <a:t>用户请求创建一个新进程。（</a:t>
            </a:r>
            <a:r>
              <a:rPr kumimoji="1" lang="zh-CN" altLang="en-US" sz="3200" b="1" dirty="0">
                <a:solidFill>
                  <a:srgbClr val="C00000"/>
                </a:solidFill>
                <a:ea typeface="宋体" pitchFamily="2" charset="-122"/>
              </a:rPr>
              <a:t>双击程序</a:t>
            </a:r>
            <a:r>
              <a:rPr kumimoji="1" lang="zh-CN" altLang="en-US" sz="3200" b="1" dirty="0">
                <a:solidFill>
                  <a:srgbClr val="0000FF"/>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98311">
                                            <p:txEl>
                                              <p:pRg st="0" end="0"/>
                                            </p:txEl>
                                          </p:spTgt>
                                        </p:tgtEl>
                                        <p:attrNameLst>
                                          <p:attrName>style.visibility</p:attrName>
                                        </p:attrNameLst>
                                      </p:cBhvr>
                                      <p:to>
                                        <p:strVal val="visible"/>
                                      </p:to>
                                    </p:set>
                                    <p:animEffect transition="in" filter="randombar(vertical)">
                                      <p:cBhvr>
                                        <p:cTn id="7" dur="500"/>
                                        <p:tgtEl>
                                          <p:spTgt spid="98311">
                                            <p:txEl>
                                              <p:pRg st="0" end="0"/>
                                            </p:txEl>
                                          </p:spTgt>
                                        </p:tgtEl>
                                      </p:cBhvr>
                                    </p:animEffect>
                                  </p:childTnLst>
                                </p:cTn>
                              </p:par>
                            </p:childTnLst>
                          </p:cTn>
                        </p:par>
                        <p:par>
                          <p:cTn id="8" fill="hold" nodeType="afterGroup">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98311">
                                            <p:txEl>
                                              <p:pRg st="1" end="1"/>
                                            </p:txEl>
                                          </p:spTgt>
                                        </p:tgtEl>
                                        <p:attrNameLst>
                                          <p:attrName>style.visibility</p:attrName>
                                        </p:attrNameLst>
                                      </p:cBhvr>
                                      <p:to>
                                        <p:strVal val="visible"/>
                                      </p:to>
                                    </p:set>
                                    <p:animEffect transition="in" filter="randombar(vertical)">
                                      <p:cBhvr>
                                        <p:cTn id="11" dur="500"/>
                                        <p:tgtEl>
                                          <p:spTgt spid="9831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5" fill="hold" grpId="0" nodeType="clickEffect">
                                  <p:stCondLst>
                                    <p:cond delay="0"/>
                                  </p:stCondLst>
                                  <p:childTnLst>
                                    <p:set>
                                      <p:cBhvr>
                                        <p:cTn id="15" dur="1" fill="hold">
                                          <p:stCondLst>
                                            <p:cond delay="0"/>
                                          </p:stCondLst>
                                        </p:cTn>
                                        <p:tgtEl>
                                          <p:spTgt spid="98311">
                                            <p:txEl>
                                              <p:pRg st="2" end="2"/>
                                            </p:txEl>
                                          </p:spTgt>
                                        </p:tgtEl>
                                        <p:attrNameLst>
                                          <p:attrName>style.visibility</p:attrName>
                                        </p:attrNameLst>
                                      </p:cBhvr>
                                      <p:to>
                                        <p:strVal val="visible"/>
                                      </p:to>
                                    </p:set>
                                    <p:animEffect transition="in" filter="randombar(vertical)">
                                      <p:cBhvr>
                                        <p:cTn id="16" dur="500"/>
                                        <p:tgtEl>
                                          <p:spTgt spid="9831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5" fill="hold" grpId="0" nodeType="clickEffect">
                                  <p:stCondLst>
                                    <p:cond delay="0"/>
                                  </p:stCondLst>
                                  <p:childTnLst>
                                    <p:set>
                                      <p:cBhvr>
                                        <p:cTn id="20" dur="1" fill="hold">
                                          <p:stCondLst>
                                            <p:cond delay="0"/>
                                          </p:stCondLst>
                                        </p:cTn>
                                        <p:tgtEl>
                                          <p:spTgt spid="98311">
                                            <p:txEl>
                                              <p:pRg st="3" end="3"/>
                                            </p:txEl>
                                          </p:spTgt>
                                        </p:tgtEl>
                                        <p:attrNameLst>
                                          <p:attrName>style.visibility</p:attrName>
                                        </p:attrNameLst>
                                      </p:cBhvr>
                                      <p:to>
                                        <p:strVal val="visible"/>
                                      </p:to>
                                    </p:set>
                                    <p:animEffect transition="in" filter="randombar(vertical)">
                                      <p:cBhvr>
                                        <p:cTn id="21" dur="500"/>
                                        <p:tgtEl>
                                          <p:spTgt spid="983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E14E2AAF-777C-4F5E-97D6-6A7918CA4242}" type="slidenum">
              <a:rPr lang="en-US" altLang="ko-KR"/>
              <a:pPr>
                <a:defRPr/>
              </a:pPr>
              <a:t>25</a:t>
            </a:fld>
            <a:endParaRPr lang="en-US" altLang="ko-KR"/>
          </a:p>
        </p:txBody>
      </p:sp>
      <p:sp>
        <p:nvSpPr>
          <p:cNvPr id="28676" name="Text Box 5"/>
          <p:cNvSpPr txBox="1">
            <a:spLocks noChangeArrowheads="1"/>
          </p:cNvSpPr>
          <p:nvPr/>
        </p:nvSpPr>
        <p:spPr bwMode="auto">
          <a:xfrm>
            <a:off x="644525" y="1401763"/>
            <a:ext cx="7935913" cy="423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dirty="0">
                <a:solidFill>
                  <a:srgbClr val="2B166E"/>
                </a:solidFill>
                <a:ea typeface="宋体" pitchFamily="2" charset="-122"/>
              </a:rPr>
              <a:t>从技术上来说，只有一种创建进程的方法，</a:t>
            </a:r>
          </a:p>
          <a:p>
            <a:pPr eaLnBrk="1" hangingPunct="1">
              <a:spcBef>
                <a:spcPct val="50000"/>
              </a:spcBef>
            </a:pPr>
            <a:r>
              <a:rPr kumimoji="1" lang="zh-CN" altLang="en-US" sz="3200" b="1" dirty="0">
                <a:solidFill>
                  <a:srgbClr val="2B166E"/>
                </a:solidFill>
                <a:ea typeface="宋体" pitchFamily="2" charset="-122"/>
              </a:rPr>
              <a:t>即在一个已经存在的进程（用户进程或系统</a:t>
            </a:r>
          </a:p>
          <a:p>
            <a:pPr eaLnBrk="1" hangingPunct="1">
              <a:spcBef>
                <a:spcPct val="50000"/>
              </a:spcBef>
            </a:pPr>
            <a:r>
              <a:rPr kumimoji="1" lang="zh-CN" altLang="en-US" sz="3200" b="1" dirty="0">
                <a:solidFill>
                  <a:srgbClr val="2B166E"/>
                </a:solidFill>
                <a:ea typeface="宋体" pitchFamily="2" charset="-122"/>
              </a:rPr>
              <a:t>进程）当中，通过</a:t>
            </a:r>
            <a:r>
              <a:rPr kumimoji="1" lang="zh-CN" altLang="en-US" sz="3200" b="1" u="sng" dirty="0">
                <a:solidFill>
                  <a:srgbClr val="0000FF"/>
                </a:solidFill>
                <a:ea typeface="宋体" pitchFamily="2" charset="-122"/>
              </a:rPr>
              <a:t>系统调用</a:t>
            </a:r>
            <a:r>
              <a:rPr kumimoji="1" lang="zh-CN" altLang="en-US" sz="3200" b="1" dirty="0">
                <a:solidFill>
                  <a:srgbClr val="2B166E"/>
                </a:solidFill>
                <a:ea typeface="宋体" pitchFamily="2" charset="-122"/>
              </a:rPr>
              <a:t>来创建一个新的</a:t>
            </a:r>
          </a:p>
          <a:p>
            <a:pPr eaLnBrk="1" hangingPunct="1">
              <a:spcBef>
                <a:spcPct val="50000"/>
              </a:spcBef>
            </a:pPr>
            <a:r>
              <a:rPr kumimoji="1" lang="zh-CN" altLang="en-US" sz="3200" b="1" dirty="0">
                <a:solidFill>
                  <a:srgbClr val="2B166E"/>
                </a:solidFill>
                <a:ea typeface="宋体" pitchFamily="2" charset="-122"/>
              </a:rPr>
              <a:t>进程。</a:t>
            </a:r>
          </a:p>
          <a:p>
            <a:pPr eaLnBrk="1" hangingPunct="1">
              <a:spcBef>
                <a:spcPct val="50000"/>
              </a:spcBef>
            </a:pPr>
            <a:r>
              <a:rPr kumimoji="1" lang="en-US" altLang="zh-CN" sz="3200" b="1" dirty="0">
                <a:solidFill>
                  <a:srgbClr val="2B166E"/>
                </a:solidFill>
                <a:ea typeface="宋体" pitchFamily="2" charset="-122"/>
              </a:rPr>
              <a:t>Unix</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fork</a:t>
            </a:r>
            <a:r>
              <a:rPr kumimoji="1" lang="zh-CN" altLang="en-US" sz="3200" b="1" dirty="0">
                <a:solidFill>
                  <a:srgbClr val="2B166E"/>
                </a:solidFill>
                <a:ea typeface="宋体" pitchFamily="2" charset="-122"/>
              </a:rPr>
              <a:t>函数；</a:t>
            </a:r>
          </a:p>
          <a:p>
            <a:pPr eaLnBrk="1" hangingPunct="1">
              <a:spcBef>
                <a:spcPct val="50000"/>
              </a:spcBef>
            </a:pPr>
            <a:r>
              <a:rPr kumimoji="1" lang="en-US" altLang="zh-CN" sz="3200" b="1" dirty="0">
                <a:solidFill>
                  <a:srgbClr val="2B166E"/>
                </a:solidFill>
                <a:ea typeface="宋体" pitchFamily="2" charset="-122"/>
              </a:rPr>
              <a:t>Windows</a:t>
            </a:r>
            <a:r>
              <a:rPr kumimoji="1" lang="zh-CN" altLang="en-US" sz="3200" b="1" dirty="0">
                <a:solidFill>
                  <a:srgbClr val="2B166E"/>
                </a:solidFill>
                <a:ea typeface="宋体" pitchFamily="2" charset="-122"/>
              </a:rPr>
              <a:t>：</a:t>
            </a:r>
            <a:r>
              <a:rPr kumimoji="1" lang="en-US" altLang="zh-CN" sz="3200" b="1" dirty="0" err="1">
                <a:solidFill>
                  <a:srgbClr val="2B166E"/>
                </a:solidFill>
                <a:ea typeface="宋体" pitchFamily="2" charset="-122"/>
              </a:rPr>
              <a:t>CreateProcess</a:t>
            </a:r>
            <a:r>
              <a:rPr kumimoji="1" lang="zh-CN" altLang="en-US" sz="3200" b="1" dirty="0">
                <a:solidFill>
                  <a:srgbClr val="2B166E"/>
                </a:solidFill>
                <a:ea typeface="宋体" pitchFamily="2" charset="-122"/>
              </a:rPr>
              <a:t>函数</a:t>
            </a:r>
            <a:r>
              <a:rPr kumimoji="1" lang="en-US" altLang="zh-CN" sz="3200" b="1" dirty="0">
                <a:solidFill>
                  <a:srgbClr val="2B166E"/>
                </a:solidFill>
                <a:ea typeface="宋体" pitchFamily="2" charset="-12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CAB5F1AF-B21B-408D-A869-A874E345E187}" type="slidenum">
              <a:rPr lang="en-US" altLang="ko-KR"/>
              <a:pPr>
                <a:defRPr/>
              </a:pPr>
              <a:t>26</a:t>
            </a:fld>
            <a:endParaRPr lang="en-US" altLang="ko-KR"/>
          </a:p>
        </p:txBody>
      </p:sp>
      <p:sp>
        <p:nvSpPr>
          <p:cNvPr id="29700"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.1</a:t>
            </a:r>
            <a:r>
              <a:rPr lang="en-US" altLang="zh-CN" sz="4400">
                <a:solidFill>
                  <a:schemeClr val="bg1"/>
                </a:solidFill>
                <a:latin typeface="Times New Roman" pitchFamily="18" charset="0"/>
                <a:ea typeface="宋体" pitchFamily="2" charset="-122"/>
              </a:rPr>
              <a:t>.5</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进程</a:t>
            </a:r>
            <a:r>
              <a:rPr lang="en-US" altLang="en-US" sz="4400">
                <a:solidFill>
                  <a:schemeClr val="bg1"/>
                </a:solidFill>
                <a:latin typeface="隶书" pitchFamily="49" charset="-122"/>
                <a:ea typeface="隶书" pitchFamily="49" charset="-122"/>
              </a:rPr>
              <a:t>的</a:t>
            </a:r>
            <a:r>
              <a:rPr lang="zh-CN" altLang="en-US" sz="4400">
                <a:solidFill>
                  <a:schemeClr val="bg1"/>
                </a:solidFill>
                <a:latin typeface="隶书" pitchFamily="49" charset="-122"/>
                <a:ea typeface="隶书" pitchFamily="49" charset="-122"/>
              </a:rPr>
              <a:t>状态</a:t>
            </a:r>
            <a:r>
              <a:rPr lang="zh-CN" altLang="en-US" sz="4400">
                <a:solidFill>
                  <a:schemeClr val="bg1"/>
                </a:solidFill>
                <a:latin typeface="Times New Roman" pitchFamily="18" charset="0"/>
                <a:ea typeface="宋体" pitchFamily="2" charset="-122"/>
              </a:rPr>
              <a:t> </a:t>
            </a:r>
          </a:p>
        </p:txBody>
      </p:sp>
      <p:sp>
        <p:nvSpPr>
          <p:cNvPr id="101379" name="Rectangle 3"/>
          <p:cNvSpPr>
            <a:spLocks noChangeArrowheads="1"/>
          </p:cNvSpPr>
          <p:nvPr/>
        </p:nvSpPr>
        <p:spPr bwMode="auto">
          <a:xfrm>
            <a:off x="328613" y="2154628"/>
            <a:ext cx="8458200" cy="33803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eaLnBrk="1" hangingPunct="1">
              <a:spcBef>
                <a:spcPct val="20000"/>
              </a:spcBef>
              <a:buClr>
                <a:srgbClr val="FF00FF"/>
              </a:buClr>
            </a:pPr>
            <a:r>
              <a:rPr kumimoji="1" lang="zh-CN" altLang="en-US" sz="3600" b="1" dirty="0">
                <a:solidFill>
                  <a:srgbClr val="2B166E"/>
                </a:solidFill>
                <a:latin typeface="宋体" pitchFamily="2" charset="-122"/>
                <a:ea typeface="宋体" pitchFamily="2" charset="-122"/>
              </a:rPr>
              <a:t>进程的</a:t>
            </a:r>
            <a:r>
              <a:rPr kumimoji="1" lang="zh-CN" altLang="en-US" sz="3600" b="1" dirty="0">
                <a:solidFill>
                  <a:srgbClr val="0000FF"/>
                </a:solidFill>
                <a:latin typeface="宋体" pitchFamily="2" charset="-122"/>
                <a:ea typeface="宋体" pitchFamily="2" charset="-122"/>
              </a:rPr>
              <a:t>三种基本状态</a:t>
            </a:r>
            <a:r>
              <a:rPr kumimoji="1" lang="zh-CN" altLang="en-US" sz="3600" b="1" dirty="0">
                <a:solidFill>
                  <a:srgbClr val="2B166E"/>
                </a:solidFill>
                <a:latin typeface="宋体" pitchFamily="2" charset="-122"/>
                <a:ea typeface="宋体" pitchFamily="2" charset="-122"/>
              </a:rPr>
              <a:t>：</a:t>
            </a:r>
          </a:p>
          <a:p>
            <a:pPr algn="just" eaLnBrk="1" hangingPunct="1">
              <a:lnSpc>
                <a:spcPct val="150000"/>
              </a:lnSpc>
              <a:spcBef>
                <a:spcPct val="50000"/>
              </a:spcBef>
              <a:buClr>
                <a:srgbClr val="FF00FF"/>
              </a:buClr>
            </a:pPr>
            <a:r>
              <a:rPr kumimoji="1" lang="zh-CN" altLang="en-US" sz="3600" b="1" dirty="0">
                <a:solidFill>
                  <a:srgbClr val="2B166E"/>
                </a:solidFill>
                <a:latin typeface="宋体" pitchFamily="2" charset="-122"/>
                <a:ea typeface="宋体" pitchFamily="2" charset="-122"/>
              </a:rPr>
              <a:t>   进程在生命结束前处于且仅处于三种基本状态之一，不同系统设置的进程状态数目不同。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left)">
                                      <p:cBhvr>
                                        <p:cTn id="7" dur="500"/>
                                        <p:tgtEl>
                                          <p:spTgt spid="10137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animEffect transition="in" filter="wipe(left)">
                                      <p:cBhvr>
                                        <p:cTn id="11" dur="500"/>
                                        <p:tgtEl>
                                          <p:spTgt spid="10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C2CFEA94-42AC-425C-91DB-0C6A0C86706C}" type="slidenum">
              <a:rPr lang="en-US" altLang="ko-KR"/>
              <a:pPr>
                <a:defRPr/>
              </a:pPr>
              <a:t>27</a:t>
            </a:fld>
            <a:endParaRPr lang="en-US" altLang="ko-KR"/>
          </a:p>
        </p:txBody>
      </p:sp>
      <p:sp>
        <p:nvSpPr>
          <p:cNvPr id="99332" name="Rectangle 4"/>
          <p:cNvSpPr>
            <a:spLocks noChangeArrowheads="1"/>
          </p:cNvSpPr>
          <p:nvPr/>
        </p:nvSpPr>
        <p:spPr bwMode="auto">
          <a:xfrm>
            <a:off x="261938" y="1739900"/>
            <a:ext cx="8686800" cy="3509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eaLnBrk="1" hangingPunct="1">
              <a:spcBef>
                <a:spcPct val="50000"/>
              </a:spcBef>
              <a:buClr>
                <a:srgbClr val="2B166E"/>
              </a:buClr>
              <a:buSzPct val="80000"/>
              <a:buFont typeface="Wingdings" pitchFamily="2" charset="2"/>
              <a:buChar char="l"/>
            </a:pPr>
            <a:r>
              <a:rPr kumimoji="1" lang="zh-CN" altLang="en-US" sz="2800" b="1" dirty="0">
                <a:solidFill>
                  <a:srgbClr val="0000FF"/>
                </a:solidFill>
                <a:latin typeface="SimHei" charset="-122"/>
                <a:ea typeface="SimHei" charset="-122"/>
                <a:cs typeface="SimHei" charset="-122"/>
              </a:rPr>
              <a:t>运行状态</a:t>
            </a:r>
            <a:r>
              <a:rPr kumimoji="1" lang="zh-CN" altLang="en-US" sz="2800" b="1" dirty="0">
                <a:solidFill>
                  <a:srgbClr val="0000FF"/>
                </a:solidFill>
                <a:latin typeface="宋体" pitchFamily="2" charset="-122"/>
                <a:ea typeface="宋体" pitchFamily="2" charset="-122"/>
              </a:rPr>
              <a:t>（</a:t>
            </a:r>
            <a:r>
              <a:rPr kumimoji="1" lang="en-US" altLang="zh-CN" sz="2800" b="1" dirty="0">
                <a:solidFill>
                  <a:srgbClr val="0000FF"/>
                </a:solidFill>
                <a:latin typeface="宋体" pitchFamily="2" charset="-122"/>
                <a:ea typeface="宋体" pitchFamily="2" charset="-122"/>
              </a:rPr>
              <a:t>Running</a:t>
            </a:r>
            <a:r>
              <a:rPr kumimoji="1" lang="zh-CN" altLang="en-US" sz="2800" b="1" dirty="0">
                <a:solidFill>
                  <a:srgbClr val="0000FF"/>
                </a:solidFill>
                <a:latin typeface="宋体" pitchFamily="2" charset="-122"/>
                <a:ea typeface="宋体" pitchFamily="2" charset="-122"/>
              </a:rPr>
              <a:t>）</a:t>
            </a:r>
            <a:r>
              <a:rPr kumimoji="1" lang="zh-CN" altLang="en-US" sz="2800" b="1" dirty="0">
                <a:solidFill>
                  <a:srgbClr val="2B166E"/>
                </a:solidFill>
                <a:latin typeface="宋体" pitchFamily="2" charset="-122"/>
                <a:ea typeface="宋体" pitchFamily="2" charset="-122"/>
              </a:rPr>
              <a:t>：进程占有</a:t>
            </a:r>
            <a:r>
              <a:rPr kumimoji="1" lang="en-US" altLang="zh-CN" sz="2800" b="1" dirty="0">
                <a:solidFill>
                  <a:srgbClr val="2B166E"/>
                </a:solidFill>
                <a:latin typeface="宋体" pitchFamily="2" charset="-122"/>
                <a:ea typeface="宋体" pitchFamily="2" charset="-122"/>
              </a:rPr>
              <a:t>CPU</a:t>
            </a:r>
            <a:r>
              <a:rPr kumimoji="1" lang="zh-CN" altLang="en-US" sz="2800" b="1" dirty="0">
                <a:solidFill>
                  <a:srgbClr val="2B166E"/>
                </a:solidFill>
                <a:latin typeface="宋体" pitchFamily="2" charset="-122"/>
                <a:ea typeface="宋体" pitchFamily="2" charset="-122"/>
              </a:rPr>
              <a:t>，并在</a:t>
            </a:r>
            <a:r>
              <a:rPr kumimoji="1" lang="en-US" altLang="zh-CN" sz="2800" b="1" dirty="0">
                <a:solidFill>
                  <a:srgbClr val="2B166E"/>
                </a:solidFill>
                <a:latin typeface="宋体" pitchFamily="2" charset="-122"/>
                <a:ea typeface="宋体" pitchFamily="2" charset="-122"/>
              </a:rPr>
              <a:t>CPU</a:t>
            </a:r>
            <a:r>
              <a:rPr kumimoji="1" lang="zh-CN" altLang="en-US" sz="2800" b="1" dirty="0">
                <a:solidFill>
                  <a:srgbClr val="2B166E"/>
                </a:solidFill>
                <a:latin typeface="宋体" pitchFamily="2" charset="-122"/>
                <a:ea typeface="宋体" pitchFamily="2" charset="-122"/>
              </a:rPr>
              <a:t>上运行。处于此状态的进程数目小于等于</a:t>
            </a:r>
            <a:r>
              <a:rPr kumimoji="1" lang="en-US" altLang="zh-CN" sz="2800" b="1" dirty="0">
                <a:solidFill>
                  <a:srgbClr val="2B166E"/>
                </a:solidFill>
                <a:latin typeface="宋体" pitchFamily="2" charset="-122"/>
                <a:ea typeface="宋体" pitchFamily="2" charset="-122"/>
              </a:rPr>
              <a:t>CPU</a:t>
            </a:r>
            <a:r>
              <a:rPr kumimoji="1" lang="zh-CN" altLang="en-US" sz="2800" b="1" dirty="0">
                <a:solidFill>
                  <a:srgbClr val="2B166E"/>
                </a:solidFill>
                <a:latin typeface="宋体" pitchFamily="2" charset="-122"/>
                <a:ea typeface="宋体" pitchFamily="2" charset="-122"/>
              </a:rPr>
              <a:t>的总核数。</a:t>
            </a:r>
          </a:p>
          <a:p>
            <a:pPr marL="342900" indent="-342900" eaLnBrk="1" hangingPunct="1">
              <a:spcBef>
                <a:spcPct val="50000"/>
              </a:spcBef>
              <a:buClr>
                <a:srgbClr val="2B166E"/>
              </a:buClr>
              <a:buSzPct val="80000"/>
              <a:buFont typeface="Wingdings" pitchFamily="2" charset="2"/>
              <a:buChar char="l"/>
            </a:pPr>
            <a:r>
              <a:rPr kumimoji="1" lang="zh-CN" altLang="en-US" sz="2800" b="1" dirty="0">
                <a:solidFill>
                  <a:srgbClr val="0000FF"/>
                </a:solidFill>
                <a:latin typeface="SimHei" charset="-122"/>
                <a:ea typeface="SimHei" charset="-122"/>
                <a:cs typeface="SimHei" charset="-122"/>
              </a:rPr>
              <a:t>就绪状态</a:t>
            </a:r>
            <a:r>
              <a:rPr kumimoji="1" lang="zh-CN" altLang="en-US" sz="2800" b="1" dirty="0">
                <a:solidFill>
                  <a:srgbClr val="0000FF"/>
                </a:solidFill>
                <a:latin typeface="宋体" pitchFamily="2" charset="-122"/>
                <a:ea typeface="宋体" pitchFamily="2" charset="-122"/>
              </a:rPr>
              <a:t>（</a:t>
            </a:r>
            <a:r>
              <a:rPr kumimoji="1" lang="en-US" altLang="zh-CN" sz="2800" b="1" dirty="0">
                <a:solidFill>
                  <a:srgbClr val="0000FF"/>
                </a:solidFill>
                <a:latin typeface="宋体" pitchFamily="2" charset="-122"/>
                <a:ea typeface="宋体" pitchFamily="2" charset="-122"/>
              </a:rPr>
              <a:t>Ready</a:t>
            </a:r>
            <a:r>
              <a:rPr kumimoji="1" lang="zh-CN" altLang="en-US" sz="2800" b="1" dirty="0">
                <a:solidFill>
                  <a:srgbClr val="0000FF"/>
                </a:solidFill>
                <a:latin typeface="宋体" pitchFamily="2" charset="-122"/>
                <a:ea typeface="宋体" pitchFamily="2" charset="-122"/>
              </a:rPr>
              <a:t>）</a:t>
            </a:r>
            <a:r>
              <a:rPr kumimoji="1" lang="zh-CN" altLang="en-US" sz="2800" b="1" dirty="0">
                <a:solidFill>
                  <a:srgbClr val="2B166E"/>
                </a:solidFill>
                <a:latin typeface="宋体" pitchFamily="2" charset="-122"/>
                <a:ea typeface="宋体" pitchFamily="2" charset="-122"/>
              </a:rPr>
              <a:t>：进程已经具备运行条件，但由于</a:t>
            </a:r>
            <a:r>
              <a:rPr kumimoji="1" lang="en-US" altLang="zh-CN" sz="2800" b="1" dirty="0">
                <a:solidFill>
                  <a:srgbClr val="2B166E"/>
                </a:solidFill>
                <a:latin typeface="宋体" pitchFamily="2" charset="-122"/>
                <a:ea typeface="宋体" pitchFamily="2" charset="-122"/>
              </a:rPr>
              <a:t>CPU</a:t>
            </a:r>
            <a:r>
              <a:rPr kumimoji="1" lang="zh-CN" altLang="en-US" sz="2800" b="1" dirty="0">
                <a:solidFill>
                  <a:srgbClr val="2B166E"/>
                </a:solidFill>
                <a:latin typeface="宋体" pitchFamily="2" charset="-122"/>
                <a:ea typeface="宋体" pitchFamily="2" charset="-122"/>
              </a:rPr>
              <a:t>忙暂时不能运行，只要分得</a:t>
            </a:r>
            <a:r>
              <a:rPr kumimoji="1" lang="en-US" altLang="zh-CN" sz="2800" b="1" dirty="0">
                <a:solidFill>
                  <a:srgbClr val="2B166E"/>
                </a:solidFill>
                <a:latin typeface="宋体" pitchFamily="2" charset="-122"/>
                <a:ea typeface="宋体" pitchFamily="2" charset="-122"/>
              </a:rPr>
              <a:t>CPU</a:t>
            </a:r>
            <a:r>
              <a:rPr kumimoji="1" lang="zh-CN" altLang="en-US" sz="2800" b="1" dirty="0">
                <a:solidFill>
                  <a:srgbClr val="2B166E"/>
                </a:solidFill>
                <a:latin typeface="宋体" pitchFamily="2" charset="-122"/>
                <a:ea typeface="宋体" pitchFamily="2" charset="-122"/>
              </a:rPr>
              <a:t>即可执行；</a:t>
            </a:r>
          </a:p>
          <a:p>
            <a:pPr marL="342900" indent="-342900" eaLnBrk="1" hangingPunct="1">
              <a:spcBef>
                <a:spcPct val="50000"/>
              </a:spcBef>
              <a:buClr>
                <a:srgbClr val="2B166E"/>
              </a:buClr>
              <a:buSzPct val="80000"/>
              <a:buFont typeface="Wingdings" pitchFamily="2" charset="2"/>
              <a:buChar char="l"/>
            </a:pPr>
            <a:r>
              <a:rPr kumimoji="1" lang="zh-CN" altLang="en-US" sz="2800" b="1" dirty="0">
                <a:solidFill>
                  <a:srgbClr val="0000FF"/>
                </a:solidFill>
                <a:latin typeface="SimHei" charset="-122"/>
                <a:ea typeface="SimHei" charset="-122"/>
                <a:cs typeface="SimHei" charset="-122"/>
              </a:rPr>
              <a:t>阻塞状态</a:t>
            </a:r>
            <a:r>
              <a:rPr kumimoji="1" lang="zh-CN" altLang="en-US" sz="2800" b="1" dirty="0">
                <a:solidFill>
                  <a:srgbClr val="0000FF"/>
                </a:solidFill>
                <a:latin typeface="宋体" pitchFamily="2" charset="-122"/>
                <a:ea typeface="宋体" pitchFamily="2" charset="-122"/>
              </a:rPr>
              <a:t>（</a:t>
            </a:r>
            <a:r>
              <a:rPr kumimoji="1" lang="en-US" altLang="zh-CN" sz="2800" b="1" dirty="0">
                <a:solidFill>
                  <a:srgbClr val="0000FF"/>
                </a:solidFill>
                <a:latin typeface="宋体" pitchFamily="2" charset="-122"/>
                <a:ea typeface="宋体" pitchFamily="2" charset="-122"/>
              </a:rPr>
              <a:t>Blocked</a:t>
            </a:r>
            <a:r>
              <a:rPr kumimoji="1" lang="zh-CN" altLang="en-US" sz="2800" b="1" dirty="0">
                <a:solidFill>
                  <a:srgbClr val="0000FF"/>
                </a:solidFill>
                <a:latin typeface="宋体" pitchFamily="2" charset="-122"/>
                <a:ea typeface="宋体" pitchFamily="2" charset="-122"/>
              </a:rPr>
              <a:t>）</a:t>
            </a:r>
            <a:r>
              <a:rPr kumimoji="1" lang="zh-CN" altLang="en-US" sz="2800" b="1" dirty="0">
                <a:solidFill>
                  <a:srgbClr val="2B166E"/>
                </a:solidFill>
                <a:latin typeface="宋体" pitchFamily="2" charset="-122"/>
                <a:ea typeface="宋体" pitchFamily="2" charset="-122"/>
              </a:rPr>
              <a:t>：指进程因等待某种事件的发生而暂时不能运行的状态（如</a:t>
            </a:r>
            <a:r>
              <a:rPr kumimoji="1" lang="en-US" altLang="zh-CN" sz="2800" b="1" dirty="0">
                <a:solidFill>
                  <a:srgbClr val="2B166E"/>
                </a:solidFill>
                <a:latin typeface="宋体" pitchFamily="2" charset="-122"/>
                <a:ea typeface="宋体" pitchFamily="2" charset="-122"/>
              </a:rPr>
              <a:t>I/O</a:t>
            </a:r>
            <a:r>
              <a:rPr kumimoji="1" lang="zh-CN" altLang="en-US" sz="2800" b="1" dirty="0">
                <a:solidFill>
                  <a:srgbClr val="2B166E"/>
                </a:solidFill>
                <a:latin typeface="宋体" pitchFamily="2" charset="-122"/>
                <a:ea typeface="宋体" pitchFamily="2" charset="-122"/>
              </a:rPr>
              <a:t>操作或进程同步）</a:t>
            </a:r>
            <a:r>
              <a:rPr kumimoji="1" lang="en-US" altLang="zh-CN" sz="2800" b="1" dirty="0">
                <a:solidFill>
                  <a:srgbClr val="2B166E"/>
                </a:solidFill>
                <a:latin typeface="宋体" pitchFamily="2" charset="-122"/>
                <a:ea typeface="宋体" pitchFamily="2" charset="-122"/>
              </a:rPr>
              <a:t>,</a:t>
            </a:r>
            <a:r>
              <a:rPr kumimoji="1" lang="zh-CN" altLang="en-US" sz="2800" b="1" dirty="0">
                <a:solidFill>
                  <a:srgbClr val="2B166E"/>
                </a:solidFill>
                <a:latin typeface="宋体" pitchFamily="2" charset="-122"/>
                <a:ea typeface="宋体" pitchFamily="2" charset="-122"/>
              </a:rPr>
              <a:t>此时，即使</a:t>
            </a:r>
            <a:r>
              <a:rPr kumimoji="1" lang="en-US" altLang="zh-CN" sz="2800" b="1" dirty="0">
                <a:solidFill>
                  <a:srgbClr val="2B166E"/>
                </a:solidFill>
                <a:latin typeface="宋体" pitchFamily="2" charset="-122"/>
                <a:ea typeface="宋体" pitchFamily="2" charset="-122"/>
              </a:rPr>
              <a:t>CPU</a:t>
            </a:r>
            <a:r>
              <a:rPr kumimoji="1" lang="zh-CN" altLang="en-US" sz="2800" b="1" dirty="0">
                <a:solidFill>
                  <a:srgbClr val="2B166E"/>
                </a:solidFill>
                <a:latin typeface="宋体" pitchFamily="2" charset="-122"/>
                <a:ea typeface="宋体" pitchFamily="2" charset="-122"/>
              </a:rPr>
              <a:t>空闲，该进程也不能运行。</a:t>
            </a:r>
          </a:p>
        </p:txBody>
      </p:sp>
      <p:sp>
        <p:nvSpPr>
          <p:cNvPr id="99333" name="Text Box 5"/>
          <p:cNvSpPr txBox="1">
            <a:spLocks noChangeArrowheads="1"/>
          </p:cNvSpPr>
          <p:nvPr/>
        </p:nvSpPr>
        <p:spPr bwMode="auto">
          <a:xfrm>
            <a:off x="3522663" y="5521325"/>
            <a:ext cx="233910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FF0000"/>
                </a:solidFill>
                <a:ea typeface="楷体_GB2312" pitchFamily="49" charset="-122"/>
              </a:rPr>
              <a:t>修理自行车</a:t>
            </a:r>
            <a:r>
              <a:rPr kumimoji="1" lang="en-US" altLang="zh-CN" sz="2800" b="1" dirty="0">
                <a:solidFill>
                  <a:srgbClr val="FF0000"/>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animEffect transition="in" filter="wipe(right)">
                                      <p:cBhvr>
                                        <p:cTn id="7" dur="500"/>
                                        <p:tgtEl>
                                          <p:spTgt spid="993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9332">
                                            <p:txEl>
                                              <p:pRg st="1" end="1"/>
                                            </p:txEl>
                                          </p:spTgt>
                                        </p:tgtEl>
                                        <p:attrNameLst>
                                          <p:attrName>style.visibility</p:attrName>
                                        </p:attrNameLst>
                                      </p:cBhvr>
                                      <p:to>
                                        <p:strVal val="visible"/>
                                      </p:to>
                                    </p:set>
                                    <p:animEffect transition="in" filter="wipe(right)">
                                      <p:cBhvr>
                                        <p:cTn id="12" dur="500"/>
                                        <p:tgtEl>
                                          <p:spTgt spid="993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9332">
                                            <p:txEl>
                                              <p:pRg st="2" end="2"/>
                                            </p:txEl>
                                          </p:spTgt>
                                        </p:tgtEl>
                                        <p:attrNameLst>
                                          <p:attrName>style.visibility</p:attrName>
                                        </p:attrNameLst>
                                      </p:cBhvr>
                                      <p:to>
                                        <p:strVal val="visible"/>
                                      </p:to>
                                    </p:set>
                                    <p:animEffect transition="in" filter="wipe(right)">
                                      <p:cBhvr>
                                        <p:cTn id="17" dur="500"/>
                                        <p:tgtEl>
                                          <p:spTgt spid="993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9333"/>
                                        </p:tgtEl>
                                        <p:attrNameLst>
                                          <p:attrName>style.visibility</p:attrName>
                                        </p:attrNameLst>
                                      </p:cBhvr>
                                      <p:to>
                                        <p:strVal val="visible"/>
                                      </p:to>
                                    </p:set>
                                    <p:anim calcmode="lin" valueType="num">
                                      <p:cBhvr additive="base">
                                        <p:cTn id="22" dur="500" fill="hold"/>
                                        <p:tgtEl>
                                          <p:spTgt spid="99333"/>
                                        </p:tgtEl>
                                        <p:attrNameLst>
                                          <p:attrName>ppt_x</p:attrName>
                                        </p:attrNameLst>
                                      </p:cBhvr>
                                      <p:tavLst>
                                        <p:tav tm="0">
                                          <p:val>
                                            <p:strVal val="#ppt_x"/>
                                          </p:val>
                                        </p:tav>
                                        <p:tav tm="100000">
                                          <p:val>
                                            <p:strVal val="#ppt_x"/>
                                          </p:val>
                                        </p:tav>
                                      </p:tavLst>
                                    </p:anim>
                                    <p:anim calcmode="lin" valueType="num">
                                      <p:cBhvr additive="base">
                                        <p:cTn id="23" dur="500" fill="hold"/>
                                        <p:tgtEl>
                                          <p:spTgt spid="99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autoUpdateAnimBg="0" advAuto="0"/>
      <p:bldP spid="993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7A15C554-B18C-49B5-9AF8-652AE36C3854}" type="slidenum">
              <a:rPr lang="en-US" altLang="ko-KR"/>
              <a:pPr>
                <a:defRPr/>
              </a:pPr>
              <a:t>28</a:t>
            </a:fld>
            <a:endParaRPr lang="en-US" altLang="ko-KR"/>
          </a:p>
        </p:txBody>
      </p:sp>
      <p:grpSp>
        <p:nvGrpSpPr>
          <p:cNvPr id="2" name="Group 4"/>
          <p:cNvGrpSpPr>
            <a:grpSpLocks/>
          </p:cNvGrpSpPr>
          <p:nvPr/>
        </p:nvGrpSpPr>
        <p:grpSpPr bwMode="auto">
          <a:xfrm>
            <a:off x="341313" y="1016000"/>
            <a:ext cx="8723312" cy="4051300"/>
            <a:chOff x="135" y="576"/>
            <a:chExt cx="5495" cy="2552"/>
          </a:xfrm>
        </p:grpSpPr>
        <p:graphicFrame>
          <p:nvGraphicFramePr>
            <p:cNvPr id="1026" name="Object 5"/>
            <p:cNvGraphicFramePr>
              <a:graphicFrameLocks noChangeAspect="1"/>
            </p:cNvGraphicFramePr>
            <p:nvPr/>
          </p:nvGraphicFramePr>
          <p:xfrm>
            <a:off x="135" y="576"/>
            <a:ext cx="5495" cy="2281"/>
          </p:xfrm>
          <a:graphic>
            <a:graphicData uri="http://schemas.openxmlformats.org/presentationml/2006/ole">
              <mc:AlternateContent xmlns:mc="http://schemas.openxmlformats.org/markup-compatibility/2006">
                <mc:Choice xmlns:v="urn:schemas-microsoft-com:vml" Requires="v">
                  <p:oleObj spid="_x0000_s1591" r:id="rId3" imgW="11266667" imgH="2619048" progId="Paint.Picture">
                    <p:embed/>
                  </p:oleObj>
                </mc:Choice>
                <mc:Fallback>
                  <p:oleObj r:id="rId3" imgW="11266667" imgH="2619048"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 y="576"/>
                          <a:ext cx="5495" cy="2281"/>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33" name="Text Box 6"/>
            <p:cNvSpPr txBox="1">
              <a:spLocks noChangeArrowheads="1"/>
            </p:cNvSpPr>
            <p:nvPr/>
          </p:nvSpPr>
          <p:spPr bwMode="auto">
            <a:xfrm>
              <a:off x="718" y="2916"/>
              <a:ext cx="434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1600" b="1">
                  <a:solidFill>
                    <a:srgbClr val="2B166E"/>
                  </a:solidFill>
                  <a:ea typeface="宋体" pitchFamily="2" charset="-122"/>
                </a:rPr>
                <a:t>（本图摘自</a:t>
              </a:r>
              <a:r>
                <a:rPr kumimoji="1" lang="en-US" altLang="zh-CN" sz="1600" b="1">
                  <a:solidFill>
                    <a:srgbClr val="2B166E"/>
                  </a:solidFill>
                  <a:ea typeface="宋体" pitchFamily="2" charset="-122"/>
                </a:rPr>
                <a:t>Andrew S. Tanenbaum</a:t>
              </a:r>
              <a:r>
                <a:rPr kumimoji="1" lang="zh-CN" altLang="en-US" sz="1600" b="1">
                  <a:solidFill>
                    <a:srgbClr val="2B166E"/>
                  </a:solidFill>
                  <a:ea typeface="宋体" pitchFamily="2" charset="-122"/>
                </a:rPr>
                <a:t>： “</a:t>
              </a:r>
              <a:r>
                <a:rPr kumimoji="1" lang="en-US" altLang="zh-CN" sz="1600" b="1">
                  <a:solidFill>
                    <a:srgbClr val="2B166E"/>
                  </a:solidFill>
                  <a:ea typeface="宋体" pitchFamily="2" charset="-122"/>
                </a:rPr>
                <a:t>Modern Operating Systems”</a:t>
              </a:r>
              <a:r>
                <a:rPr kumimoji="1" lang="zh-CN" altLang="en-US" sz="1600" b="1">
                  <a:solidFill>
                    <a:srgbClr val="2B166E"/>
                  </a:solidFill>
                  <a:ea typeface="宋体" pitchFamily="2" charset="-122"/>
                </a:rPr>
                <a:t>，下同）</a:t>
              </a:r>
            </a:p>
          </p:txBody>
        </p:sp>
      </p:grpSp>
      <p:sp>
        <p:nvSpPr>
          <p:cNvPr id="100359" name="Text Box 7"/>
          <p:cNvSpPr txBox="1">
            <a:spLocks noChangeArrowheads="1"/>
          </p:cNvSpPr>
          <p:nvPr/>
        </p:nvSpPr>
        <p:spPr bwMode="auto">
          <a:xfrm>
            <a:off x="2574925" y="5105400"/>
            <a:ext cx="4344988"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a:solidFill>
                  <a:srgbClr val="0000FF"/>
                </a:solidFill>
                <a:ea typeface="楷体_GB2312" pitchFamily="49" charset="-122"/>
              </a:rPr>
              <a:t>进程的状态及其转换</a:t>
            </a:r>
          </a:p>
        </p:txBody>
      </p:sp>
      <p:sp>
        <p:nvSpPr>
          <p:cNvPr id="100360" name="Text Box 8"/>
          <p:cNvSpPr txBox="1">
            <a:spLocks noChangeArrowheads="1"/>
          </p:cNvSpPr>
          <p:nvPr/>
        </p:nvSpPr>
        <p:spPr bwMode="auto">
          <a:xfrm>
            <a:off x="3533775" y="5719763"/>
            <a:ext cx="501932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FontTx/>
              <a:buAutoNum type="arabicPeriod"/>
            </a:pPr>
            <a:r>
              <a:rPr kumimoji="1" lang="zh-CN" altLang="en-US" sz="2000" b="1" dirty="0">
                <a:solidFill>
                  <a:srgbClr val="0000FF"/>
                </a:solidFill>
                <a:ea typeface="宋体" pitchFamily="2" charset="-122"/>
              </a:rPr>
              <a:t>进程正常运行</a:t>
            </a:r>
            <a:r>
              <a:rPr kumimoji="1" lang="en-US" altLang="zh-CN" sz="2000" b="1" dirty="0">
                <a:solidFill>
                  <a:srgbClr val="0000FF"/>
                </a:solidFill>
                <a:ea typeface="宋体" pitchFamily="2" charset="-122"/>
              </a:rPr>
              <a:t>(</a:t>
            </a:r>
            <a:r>
              <a:rPr kumimoji="1" lang="zh-CN" altLang="en-US" sz="2000" b="1" dirty="0">
                <a:solidFill>
                  <a:srgbClr val="0000FF"/>
                </a:solidFill>
                <a:ea typeface="宋体" pitchFamily="2" charset="-122"/>
              </a:rPr>
              <a:t>未阻塞</a:t>
            </a:r>
            <a:r>
              <a:rPr kumimoji="1" lang="en-US" altLang="zh-CN" sz="2000" b="1" dirty="0">
                <a:solidFill>
                  <a:srgbClr val="0000FF"/>
                </a:solidFill>
                <a:ea typeface="宋体" pitchFamily="2" charset="-122"/>
              </a:rPr>
              <a:t>)</a:t>
            </a:r>
            <a:r>
              <a:rPr kumimoji="1" lang="zh-CN" altLang="en-US" sz="2000" b="1" dirty="0">
                <a:solidFill>
                  <a:srgbClr val="0000FF"/>
                </a:solidFill>
                <a:ea typeface="宋体" pitchFamily="2" charset="-122"/>
              </a:rPr>
              <a:t>时处于什么状态？ </a:t>
            </a:r>
          </a:p>
          <a:p>
            <a:pPr>
              <a:buFontTx/>
              <a:buAutoNum type="arabicPeriod"/>
            </a:pPr>
            <a:r>
              <a:rPr kumimoji="1" lang="zh-CN" altLang="en-US" sz="2000" b="1" dirty="0">
                <a:solidFill>
                  <a:srgbClr val="0000FF"/>
                </a:solidFill>
                <a:ea typeface="宋体" pitchFamily="2" charset="-122"/>
              </a:rPr>
              <a:t>此</a:t>
            </a:r>
            <a:r>
              <a:rPr kumimoji="1" lang="en-US" altLang="zh-CN" sz="2000" b="1" dirty="0">
                <a:solidFill>
                  <a:srgbClr val="0000FF"/>
                </a:solidFill>
                <a:ea typeface="宋体" pitchFamily="2" charset="-122"/>
              </a:rPr>
              <a:t>PPT</a:t>
            </a:r>
            <a:r>
              <a:rPr kumimoji="1" lang="zh-CN" altLang="en-US" sz="2000" b="1" dirty="0">
                <a:solidFill>
                  <a:srgbClr val="0000FF"/>
                </a:solidFill>
                <a:ea typeface="宋体" pitchFamily="2" charset="-122"/>
              </a:rPr>
              <a:t>程序处于什么状态？</a:t>
            </a:r>
          </a:p>
          <a:p>
            <a:pPr>
              <a:buFontTx/>
              <a:buAutoNum type="arabicPeriod"/>
            </a:pPr>
            <a:r>
              <a:rPr kumimoji="1" lang="zh-CN" altLang="en-US" sz="2000" b="1" dirty="0">
                <a:solidFill>
                  <a:srgbClr val="0000FF"/>
                </a:solidFill>
                <a:ea typeface="宋体" pitchFamily="2" charset="-122"/>
              </a:rPr>
              <a:t>是否有其他的状态转换？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par>
                                <p:cTn id="11" presetID="2" presetClass="entr" presetSubtype="4" fill="hold" grpId="0" nodeType="withEffect">
                                  <p:stCondLst>
                                    <p:cond delay="0"/>
                                  </p:stCondLst>
                                  <p:iterate type="lt">
                                    <p:tmPct val="100000"/>
                                  </p:iterate>
                                  <p:childTnLst>
                                    <p:set>
                                      <p:cBhvr>
                                        <p:cTn id="12" dur="1" fill="hold">
                                          <p:stCondLst>
                                            <p:cond delay="0"/>
                                          </p:stCondLst>
                                        </p:cTn>
                                        <p:tgtEl>
                                          <p:spTgt spid="100359">
                                            <p:txEl>
                                              <p:pRg st="0" end="0"/>
                                            </p:txEl>
                                          </p:spTgt>
                                        </p:tgtEl>
                                        <p:attrNameLst>
                                          <p:attrName>style.visibility</p:attrName>
                                        </p:attrNameLst>
                                      </p:cBhvr>
                                      <p:to>
                                        <p:strVal val="visible"/>
                                      </p:to>
                                    </p:set>
                                    <p:anim calcmode="lin" valueType="num">
                                      <p:cBhvr additive="base">
                                        <p:cTn id="13" dur="75" fill="hold"/>
                                        <p:tgtEl>
                                          <p:spTgt spid="100359">
                                            <p:txEl>
                                              <p:pRg st="0" end="0"/>
                                            </p:txEl>
                                          </p:spTgt>
                                        </p:tgtEl>
                                        <p:attrNameLst>
                                          <p:attrName>ppt_x</p:attrName>
                                        </p:attrNameLst>
                                      </p:cBhvr>
                                      <p:tavLst>
                                        <p:tav tm="0">
                                          <p:val>
                                            <p:strVal val="#ppt_x"/>
                                          </p:val>
                                        </p:tav>
                                        <p:tav tm="100000">
                                          <p:val>
                                            <p:strVal val="#ppt_x"/>
                                          </p:val>
                                        </p:tav>
                                      </p:tavLst>
                                    </p:anim>
                                    <p:anim calcmode="lin" valueType="num">
                                      <p:cBhvr additive="base">
                                        <p:cTn id="14" dur="75" fill="hold"/>
                                        <p:tgtEl>
                                          <p:spTgt spid="1003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60">
                                            <p:txEl>
                                              <p:pRg st="0" end="0"/>
                                            </p:txEl>
                                          </p:spTgt>
                                        </p:tgtEl>
                                        <p:attrNameLst>
                                          <p:attrName>style.visibility</p:attrName>
                                        </p:attrNameLst>
                                      </p:cBhvr>
                                      <p:to>
                                        <p:strVal val="visible"/>
                                      </p:to>
                                    </p:set>
                                    <p:anim calcmode="lin" valueType="num">
                                      <p:cBhvr additive="base">
                                        <p:cTn id="19" dur="500" fill="hold"/>
                                        <p:tgtEl>
                                          <p:spTgt spid="10036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60">
                                            <p:txEl>
                                              <p:pRg st="1" end="1"/>
                                            </p:txEl>
                                          </p:spTgt>
                                        </p:tgtEl>
                                        <p:attrNameLst>
                                          <p:attrName>style.visibility</p:attrName>
                                        </p:attrNameLst>
                                      </p:cBhvr>
                                      <p:to>
                                        <p:strVal val="visible"/>
                                      </p:to>
                                    </p:set>
                                    <p:anim calcmode="lin" valueType="num">
                                      <p:cBhvr additive="base">
                                        <p:cTn id="25" dur="500" fill="hold"/>
                                        <p:tgtEl>
                                          <p:spTgt spid="10036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0360">
                                            <p:txEl>
                                              <p:pRg st="2" end="2"/>
                                            </p:txEl>
                                          </p:spTgt>
                                        </p:tgtEl>
                                        <p:attrNameLst>
                                          <p:attrName>style.visibility</p:attrName>
                                        </p:attrNameLst>
                                      </p:cBhvr>
                                      <p:to>
                                        <p:strVal val="visible"/>
                                      </p:to>
                                    </p:set>
                                    <p:anim calcmode="lin" valueType="num">
                                      <p:cBhvr additive="base">
                                        <p:cTn id="31" dur="500" fill="hold"/>
                                        <p:tgtEl>
                                          <p:spTgt spid="10036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6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build="p" autoUpdateAnimBg="0"/>
      <p:bldP spid="10036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F241C7D6-FF1A-4087-BD53-7852F3DAFDD9}" type="slidenum">
              <a:rPr lang="en-US" altLang="ko-KR"/>
              <a:pPr>
                <a:defRPr/>
              </a:pPr>
              <a:t>29</a:t>
            </a:fld>
            <a:endParaRPr lang="en-US" altLang="ko-KR"/>
          </a:p>
        </p:txBody>
      </p:sp>
      <p:sp>
        <p:nvSpPr>
          <p:cNvPr id="31748" name="Rectangle 4"/>
          <p:cNvSpPr>
            <a:spLocks noChangeArrowheads="1"/>
          </p:cNvSpPr>
          <p:nvPr/>
        </p:nvSpPr>
        <p:spPr bwMode="auto">
          <a:xfrm>
            <a:off x="577850" y="968375"/>
            <a:ext cx="20193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eaLnBrk="1" hangingPunct="1">
              <a:buClr>
                <a:srgbClr val="FF00FF"/>
              </a:buClr>
            </a:pPr>
            <a:r>
              <a:rPr lang="zh-CN" altLang="en-US" sz="3600" b="1">
                <a:solidFill>
                  <a:srgbClr val="2B166E"/>
                </a:solidFill>
                <a:latin typeface="宋体" pitchFamily="2" charset="-122"/>
                <a:ea typeface="宋体" pitchFamily="2" charset="-122"/>
              </a:rPr>
              <a:t>进程转换</a:t>
            </a:r>
          </a:p>
        </p:txBody>
      </p:sp>
      <p:sp>
        <p:nvSpPr>
          <p:cNvPr id="31749" name="Rectangle 5"/>
          <p:cNvSpPr>
            <a:spLocks noChangeArrowheads="1"/>
          </p:cNvSpPr>
          <p:nvPr/>
        </p:nvSpPr>
        <p:spPr bwMode="auto">
          <a:xfrm>
            <a:off x="663575" y="1703388"/>
            <a:ext cx="8183651" cy="4734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444500" indent="-444500" eaLnBrk="1" hangingPunct="1">
              <a:spcBef>
                <a:spcPct val="20000"/>
              </a:spcBef>
              <a:buClr>
                <a:srgbClr val="2B166E"/>
              </a:buClr>
              <a:buFont typeface="Wingdings" pitchFamily="2" charset="2"/>
              <a:buChar char=""/>
            </a:pPr>
            <a:r>
              <a:rPr lang="zh-CN" altLang="en-US" sz="2800" b="1" dirty="0">
                <a:solidFill>
                  <a:srgbClr val="0000FF"/>
                </a:solidFill>
                <a:latin typeface="SimHei" charset="-122"/>
                <a:ea typeface="SimHei" charset="-122"/>
                <a:cs typeface="SimHei" charset="-122"/>
              </a:rPr>
              <a:t>运行 </a:t>
            </a:r>
            <a:r>
              <a:rPr lang="en-US" altLang="zh-CN" sz="2800" b="1" dirty="0">
                <a:solidFill>
                  <a:srgbClr val="0000FF"/>
                </a:solidFill>
                <a:latin typeface="SimHei" charset="-122"/>
                <a:ea typeface="SimHei" charset="-122"/>
                <a:cs typeface="SimHei" charset="-122"/>
              </a:rPr>
              <a:t>--&gt; </a:t>
            </a:r>
            <a:r>
              <a:rPr lang="zh-CN" altLang="en-US" sz="2800" b="1" dirty="0">
                <a:solidFill>
                  <a:srgbClr val="0000FF"/>
                </a:solidFill>
                <a:latin typeface="SimHei" charset="-122"/>
                <a:ea typeface="SimHei" charset="-122"/>
                <a:cs typeface="SimHei" charset="-122"/>
              </a:rPr>
              <a:t>阻塞</a:t>
            </a:r>
          </a:p>
          <a:p>
            <a:pPr marL="909638" lvl="1" indent="-285750" eaLnBrk="1" hangingPunct="1">
              <a:spcBef>
                <a:spcPct val="20000"/>
              </a:spcBef>
              <a:buClr>
                <a:srgbClr val="2B166E"/>
              </a:buClr>
              <a:buFont typeface="Times New Roman" pitchFamily="18" charset="0"/>
              <a:buChar char="−"/>
            </a:pPr>
            <a:r>
              <a:rPr lang="zh-CN" altLang="en-US" sz="2400" b="1" dirty="0">
                <a:solidFill>
                  <a:srgbClr val="2B166E"/>
                </a:solidFill>
                <a:latin typeface="宋体" pitchFamily="2" charset="-122"/>
                <a:ea typeface="宋体" pitchFamily="2" charset="-122"/>
              </a:rPr>
              <a:t>等待</a:t>
            </a:r>
            <a:r>
              <a:rPr lang="en-US" altLang="zh-CN" sz="2400" b="1" dirty="0">
                <a:solidFill>
                  <a:srgbClr val="2B166E"/>
                </a:solidFill>
                <a:latin typeface="宋体" pitchFamily="2" charset="-122"/>
                <a:ea typeface="宋体" pitchFamily="2" charset="-122"/>
              </a:rPr>
              <a:t>I/O</a:t>
            </a:r>
            <a:r>
              <a:rPr lang="zh-CN" altLang="en-US" sz="2400" b="1" dirty="0">
                <a:solidFill>
                  <a:srgbClr val="2B166E"/>
                </a:solidFill>
                <a:latin typeface="宋体" pitchFamily="2" charset="-122"/>
                <a:ea typeface="宋体" pitchFamily="2" charset="-122"/>
              </a:rPr>
              <a:t>的结果</a:t>
            </a:r>
          </a:p>
          <a:p>
            <a:pPr marL="909638" lvl="1" indent="-285750" eaLnBrk="1" hangingPunct="1">
              <a:spcBef>
                <a:spcPct val="20000"/>
              </a:spcBef>
              <a:buClr>
                <a:srgbClr val="2B166E"/>
              </a:buClr>
              <a:buFont typeface="Times New Roman" pitchFamily="18" charset="0"/>
              <a:buChar char="−"/>
            </a:pPr>
            <a:r>
              <a:rPr lang="zh-CN" altLang="en-US" sz="2400" b="1" dirty="0">
                <a:solidFill>
                  <a:srgbClr val="2B166E"/>
                </a:solidFill>
                <a:latin typeface="宋体" pitchFamily="2" charset="-122"/>
                <a:ea typeface="宋体" pitchFamily="2" charset="-122"/>
              </a:rPr>
              <a:t>等待某一进程提供输入</a:t>
            </a:r>
          </a:p>
          <a:p>
            <a:pPr marL="444500" indent="-444500" eaLnBrk="1" hangingPunct="1">
              <a:spcBef>
                <a:spcPct val="20000"/>
              </a:spcBef>
              <a:buClr>
                <a:srgbClr val="2B166E"/>
              </a:buClr>
              <a:buFont typeface="Wingdings" pitchFamily="2" charset="2"/>
              <a:buChar char=""/>
            </a:pPr>
            <a:r>
              <a:rPr lang="zh-CN" altLang="en-US" sz="2800" b="1" dirty="0">
                <a:solidFill>
                  <a:srgbClr val="0000FF"/>
                </a:solidFill>
                <a:latin typeface="SimHei" charset="-122"/>
                <a:ea typeface="SimHei" charset="-122"/>
                <a:cs typeface="SimHei" charset="-122"/>
              </a:rPr>
              <a:t>运行 </a:t>
            </a:r>
            <a:r>
              <a:rPr lang="en-US" altLang="zh-CN" sz="2800" b="1" dirty="0">
                <a:solidFill>
                  <a:srgbClr val="0000FF"/>
                </a:solidFill>
                <a:latin typeface="SimHei" charset="-122"/>
                <a:ea typeface="SimHei" charset="-122"/>
                <a:cs typeface="SimHei" charset="-122"/>
              </a:rPr>
              <a:t>--&gt; </a:t>
            </a:r>
            <a:r>
              <a:rPr lang="zh-CN" altLang="en-US" sz="2800" b="1" dirty="0">
                <a:solidFill>
                  <a:srgbClr val="0000FF"/>
                </a:solidFill>
                <a:latin typeface="SimHei" charset="-122"/>
                <a:ea typeface="SimHei" charset="-122"/>
                <a:cs typeface="SimHei" charset="-122"/>
              </a:rPr>
              <a:t>就绪</a:t>
            </a:r>
          </a:p>
          <a:p>
            <a:pPr marL="909638" lvl="1" indent="-285750" eaLnBrk="1" hangingPunct="1">
              <a:spcBef>
                <a:spcPct val="20000"/>
              </a:spcBef>
              <a:buClr>
                <a:srgbClr val="2B166E"/>
              </a:buClr>
              <a:buFont typeface="Times New Roman" pitchFamily="18" charset="0"/>
              <a:buChar char="−"/>
            </a:pPr>
            <a:r>
              <a:rPr lang="zh-CN" altLang="en-US" sz="2400" b="1" dirty="0">
                <a:solidFill>
                  <a:srgbClr val="2B166E"/>
                </a:solidFill>
                <a:latin typeface="宋体" pitchFamily="2" charset="-122"/>
                <a:ea typeface="宋体" pitchFamily="2" charset="-122"/>
              </a:rPr>
              <a:t>运行进程用完了时间片</a:t>
            </a:r>
          </a:p>
          <a:p>
            <a:pPr marL="909638" lvl="1" indent="-285750" eaLnBrk="1" hangingPunct="1">
              <a:spcBef>
                <a:spcPct val="20000"/>
              </a:spcBef>
              <a:buClr>
                <a:srgbClr val="2B166E"/>
              </a:buClr>
              <a:buFont typeface="Times New Roman" pitchFamily="18" charset="0"/>
              <a:buChar char="−"/>
            </a:pPr>
            <a:r>
              <a:rPr lang="zh-CN" altLang="en-US" sz="2400" b="1" dirty="0">
                <a:solidFill>
                  <a:srgbClr val="2B166E"/>
                </a:solidFill>
                <a:latin typeface="宋体" pitchFamily="2" charset="-122"/>
                <a:ea typeface="宋体" pitchFamily="2" charset="-122"/>
              </a:rPr>
              <a:t>运行进程被中断，因为一高优先级进程处于就绪状态</a:t>
            </a:r>
          </a:p>
          <a:p>
            <a:pPr marL="444500" indent="-444500" eaLnBrk="1" hangingPunct="1">
              <a:spcBef>
                <a:spcPct val="20000"/>
              </a:spcBef>
              <a:buClr>
                <a:srgbClr val="2B166E"/>
              </a:buClr>
              <a:buFont typeface="Wingdings" pitchFamily="2" charset="2"/>
              <a:buChar char=""/>
            </a:pPr>
            <a:r>
              <a:rPr lang="zh-CN" altLang="en-US" sz="2800" b="1" dirty="0">
                <a:solidFill>
                  <a:srgbClr val="0000FF"/>
                </a:solidFill>
                <a:latin typeface="SimHei" charset="-122"/>
                <a:ea typeface="SimHei" charset="-122"/>
                <a:cs typeface="SimHei" charset="-122"/>
              </a:rPr>
              <a:t>就绪 </a:t>
            </a:r>
            <a:r>
              <a:rPr lang="en-US" altLang="zh-CN" sz="2800" b="1" dirty="0">
                <a:solidFill>
                  <a:srgbClr val="0000FF"/>
                </a:solidFill>
                <a:latin typeface="SimHei" charset="-122"/>
                <a:ea typeface="SimHei" charset="-122"/>
                <a:cs typeface="SimHei" charset="-122"/>
              </a:rPr>
              <a:t>--&gt; </a:t>
            </a:r>
            <a:r>
              <a:rPr lang="zh-CN" altLang="en-US" sz="2800" b="1" dirty="0">
                <a:solidFill>
                  <a:srgbClr val="0000FF"/>
                </a:solidFill>
                <a:latin typeface="SimHei" charset="-122"/>
                <a:ea typeface="SimHei" charset="-122"/>
                <a:cs typeface="SimHei" charset="-122"/>
              </a:rPr>
              <a:t>运行</a:t>
            </a:r>
          </a:p>
          <a:p>
            <a:pPr marL="909638" lvl="1" indent="-285750" eaLnBrk="1" hangingPunct="1">
              <a:spcBef>
                <a:spcPct val="20000"/>
              </a:spcBef>
              <a:buClr>
                <a:srgbClr val="2B166E"/>
              </a:buClr>
              <a:buFont typeface="Times New Roman" pitchFamily="18" charset="0"/>
              <a:buChar char="−"/>
            </a:pPr>
            <a:r>
              <a:rPr lang="zh-CN" altLang="en-US" sz="2400" b="1" dirty="0">
                <a:solidFill>
                  <a:srgbClr val="2B166E"/>
                </a:solidFill>
                <a:latin typeface="宋体" pitchFamily="2" charset="-122"/>
                <a:ea typeface="宋体" pitchFamily="2" charset="-122"/>
              </a:rPr>
              <a:t>调度程序选择一个就绪的新进程运行</a:t>
            </a:r>
          </a:p>
          <a:p>
            <a:pPr marL="444500" indent="-444500" eaLnBrk="1" hangingPunct="1">
              <a:spcBef>
                <a:spcPct val="20000"/>
              </a:spcBef>
              <a:buClr>
                <a:srgbClr val="2B166E"/>
              </a:buClr>
              <a:buFont typeface="Wingdings" pitchFamily="2" charset="2"/>
              <a:buChar char=""/>
            </a:pPr>
            <a:r>
              <a:rPr lang="zh-CN" altLang="en-US" sz="2800" b="1" dirty="0">
                <a:solidFill>
                  <a:srgbClr val="0000FF"/>
                </a:solidFill>
                <a:latin typeface="SimHei" charset="-122"/>
                <a:ea typeface="SimHei" charset="-122"/>
                <a:cs typeface="SimHei" charset="-122"/>
              </a:rPr>
              <a:t>阻塞 </a:t>
            </a:r>
            <a:r>
              <a:rPr lang="en-US" altLang="zh-CN" sz="2800" b="1" dirty="0">
                <a:solidFill>
                  <a:srgbClr val="0000FF"/>
                </a:solidFill>
                <a:latin typeface="SimHei" charset="-122"/>
                <a:ea typeface="SimHei" charset="-122"/>
                <a:cs typeface="SimHei" charset="-122"/>
              </a:rPr>
              <a:t>--&gt; </a:t>
            </a:r>
            <a:r>
              <a:rPr lang="zh-CN" altLang="en-US" sz="2800" b="1" dirty="0">
                <a:solidFill>
                  <a:srgbClr val="0000FF"/>
                </a:solidFill>
                <a:latin typeface="SimHei" charset="-122"/>
                <a:ea typeface="SimHei" charset="-122"/>
                <a:cs typeface="SimHei" charset="-122"/>
              </a:rPr>
              <a:t>就绪</a:t>
            </a:r>
          </a:p>
          <a:p>
            <a:pPr marL="909638" lvl="1" indent="-285750" eaLnBrk="1" hangingPunct="1">
              <a:spcBef>
                <a:spcPct val="20000"/>
              </a:spcBef>
              <a:buClr>
                <a:srgbClr val="2B166E"/>
              </a:buClr>
              <a:buFont typeface="Times New Roman" pitchFamily="18" charset="0"/>
              <a:buChar char="−"/>
            </a:pPr>
            <a:r>
              <a:rPr lang="zh-CN" altLang="en-US" sz="2400" b="1" dirty="0">
                <a:solidFill>
                  <a:srgbClr val="2B166E"/>
                </a:solidFill>
                <a:latin typeface="宋体" pitchFamily="2" charset="-122"/>
                <a:ea typeface="宋体" pitchFamily="2" charset="-122"/>
              </a:rPr>
              <a:t>当所等待的事件发生时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9">
                                            <p:txEl>
                                              <p:pRg st="3" end="3"/>
                                            </p:txEl>
                                          </p:spTgt>
                                        </p:tgtEl>
                                        <p:attrNameLst>
                                          <p:attrName>style.visibility</p:attrName>
                                        </p:attrNameLst>
                                      </p:cBhvr>
                                      <p:to>
                                        <p:strVal val="visible"/>
                                      </p:to>
                                    </p:set>
                                    <p:anim calcmode="lin" valueType="num">
                                      <p:cBhvr additive="base">
                                        <p:cTn id="7" dur="500" fill="hold"/>
                                        <p:tgtEl>
                                          <p:spTgt spid="3174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9">
                                            <p:txEl>
                                              <p:pRg st="4" end="4"/>
                                            </p:txEl>
                                          </p:spTgt>
                                        </p:tgtEl>
                                        <p:attrNameLst>
                                          <p:attrName>style.visibility</p:attrName>
                                        </p:attrNameLst>
                                      </p:cBhvr>
                                      <p:to>
                                        <p:strVal val="visible"/>
                                      </p:to>
                                    </p:set>
                                    <p:anim calcmode="lin" valueType="num">
                                      <p:cBhvr additive="base">
                                        <p:cTn id="11" dur="500" fill="hold"/>
                                        <p:tgtEl>
                                          <p:spTgt spid="3174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9">
                                            <p:txEl>
                                              <p:pRg st="5" end="5"/>
                                            </p:txEl>
                                          </p:spTgt>
                                        </p:tgtEl>
                                        <p:attrNameLst>
                                          <p:attrName>style.visibility</p:attrName>
                                        </p:attrNameLst>
                                      </p:cBhvr>
                                      <p:to>
                                        <p:strVal val="visible"/>
                                      </p:to>
                                    </p:set>
                                    <p:anim calcmode="lin" valueType="num">
                                      <p:cBhvr additive="base">
                                        <p:cTn id="15" dur="500" fill="hold"/>
                                        <p:tgtEl>
                                          <p:spTgt spid="3174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anim calcmode="lin" valueType="num">
                                      <p:cBhvr additive="base">
                                        <p:cTn id="21" dur="500" fill="hold"/>
                                        <p:tgtEl>
                                          <p:spTgt spid="3174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749">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anim calcmode="lin" valueType="num">
                                      <p:cBhvr additive="base">
                                        <p:cTn id="25" dur="500" fill="hold"/>
                                        <p:tgtEl>
                                          <p:spTgt spid="3174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9">
                                            <p:txEl>
                                              <p:pRg st="8" end="8"/>
                                            </p:txEl>
                                          </p:spTgt>
                                        </p:tgtEl>
                                        <p:attrNameLst>
                                          <p:attrName>style.visibility</p:attrName>
                                        </p:attrNameLst>
                                      </p:cBhvr>
                                      <p:to>
                                        <p:strVal val="visible"/>
                                      </p:to>
                                    </p:set>
                                    <p:anim calcmode="lin" valueType="num">
                                      <p:cBhvr additive="base">
                                        <p:cTn id="31" dur="500" fill="hold"/>
                                        <p:tgtEl>
                                          <p:spTgt spid="3174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9">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749">
                                            <p:txEl>
                                              <p:pRg st="9" end="9"/>
                                            </p:txEl>
                                          </p:spTgt>
                                        </p:tgtEl>
                                        <p:attrNameLst>
                                          <p:attrName>style.visibility</p:attrName>
                                        </p:attrNameLst>
                                      </p:cBhvr>
                                      <p:to>
                                        <p:strVal val="visible"/>
                                      </p:to>
                                    </p:set>
                                    <p:anim calcmode="lin" valueType="num">
                                      <p:cBhvr additive="base">
                                        <p:cTn id="35" dur="500" fill="hold"/>
                                        <p:tgtEl>
                                          <p:spTgt spid="31749">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74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F248D9ED-BDD4-439A-AE30-E86D44838E91}" type="slidenum">
              <a:rPr lang="en-US" altLang="ko-KR"/>
              <a:pPr>
                <a:defRPr/>
              </a:pPr>
              <a:t>3</a:t>
            </a:fld>
            <a:endParaRPr lang="en-US" altLang="ko-KR"/>
          </a:p>
        </p:txBody>
      </p:sp>
      <p:sp>
        <p:nvSpPr>
          <p:cNvPr id="8196" name="Rectangle 19"/>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.1</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进程</a:t>
            </a:r>
            <a:r>
              <a:rPr lang="zh-CN" altLang="en-US" sz="4400">
                <a:solidFill>
                  <a:schemeClr val="bg1"/>
                </a:solidFill>
                <a:latin typeface="Times New Roman" pitchFamily="18" charset="0"/>
                <a:ea typeface="宋体" pitchFamily="2" charset="-122"/>
              </a:rPr>
              <a:t>（</a:t>
            </a:r>
            <a:r>
              <a:rPr lang="en-US" altLang="zh-CN" sz="4400">
                <a:solidFill>
                  <a:schemeClr val="bg1"/>
                </a:solidFill>
                <a:latin typeface="Times New Roman" pitchFamily="18" charset="0"/>
                <a:ea typeface="宋体" pitchFamily="2" charset="-122"/>
              </a:rPr>
              <a:t>Process</a:t>
            </a:r>
            <a:r>
              <a:rPr lang="zh-CN" altLang="en-US" sz="4400">
                <a:solidFill>
                  <a:schemeClr val="bg1"/>
                </a:solidFill>
                <a:latin typeface="Times New Roman" pitchFamily="18" charset="0"/>
                <a:ea typeface="宋体" pitchFamily="2" charset="-122"/>
              </a:rPr>
              <a:t>） </a:t>
            </a:r>
          </a:p>
        </p:txBody>
      </p:sp>
      <p:sp>
        <p:nvSpPr>
          <p:cNvPr id="67604" name="Text Box 20"/>
          <p:cNvSpPr txBox="1">
            <a:spLocks noChangeArrowheads="1"/>
          </p:cNvSpPr>
          <p:nvPr/>
        </p:nvSpPr>
        <p:spPr bwMode="auto">
          <a:xfrm>
            <a:off x="2147888" y="1576388"/>
            <a:ext cx="5522912"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4400" b="1">
                <a:solidFill>
                  <a:srgbClr val="660000"/>
                </a:solidFill>
                <a:ea typeface="宋体" pitchFamily="2" charset="-122"/>
              </a:rPr>
              <a:t>2.1.1  Why  processes?</a:t>
            </a:r>
          </a:p>
        </p:txBody>
      </p:sp>
      <p:sp>
        <p:nvSpPr>
          <p:cNvPr id="67605" name="Text Box 21"/>
          <p:cNvSpPr txBox="1">
            <a:spLocks noChangeArrowheads="1"/>
          </p:cNvSpPr>
          <p:nvPr/>
        </p:nvSpPr>
        <p:spPr bwMode="auto">
          <a:xfrm>
            <a:off x="566052" y="2863850"/>
            <a:ext cx="8086509" cy="2800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kumimoji="1" lang="zh-CN" altLang="en-US" sz="3200" b="1" dirty="0">
                <a:solidFill>
                  <a:srgbClr val="2B166E"/>
                </a:solidFill>
                <a:ea typeface="宋体" pitchFamily="2" charset="-122"/>
              </a:rPr>
              <a:t>为了</a:t>
            </a:r>
            <a:r>
              <a:rPr kumimoji="1" lang="zh-CN" altLang="en-US" sz="3200" b="1" dirty="0">
                <a:solidFill>
                  <a:srgbClr val="0000FF"/>
                </a:solidFill>
                <a:ea typeface="宋体" pitchFamily="2" charset="-122"/>
              </a:rPr>
              <a:t>提高计算机系统中各种资源的利用率</a:t>
            </a:r>
            <a:r>
              <a:rPr kumimoji="1" lang="zh-CN" altLang="en-US" sz="3200" b="1" dirty="0">
                <a:solidFill>
                  <a:srgbClr val="2B166E"/>
                </a:solidFill>
                <a:ea typeface="宋体" pitchFamily="2" charset="-122"/>
              </a:rPr>
              <a:t>，</a:t>
            </a:r>
          </a:p>
          <a:p>
            <a:pPr algn="just" eaLnBrk="1" hangingPunct="1">
              <a:spcBef>
                <a:spcPct val="50000"/>
              </a:spcBef>
            </a:pPr>
            <a:r>
              <a:rPr kumimoji="1" lang="zh-CN" altLang="en-US" sz="3200" b="1" dirty="0">
                <a:solidFill>
                  <a:srgbClr val="2B166E"/>
                </a:solidFill>
                <a:ea typeface="宋体" pitchFamily="2" charset="-122"/>
              </a:rPr>
              <a:t>现代操作系统广泛采用</a:t>
            </a:r>
            <a:r>
              <a:rPr kumimoji="1" lang="zh-CN" altLang="en-US" sz="3200" b="1" dirty="0">
                <a:solidFill>
                  <a:srgbClr val="FF0000"/>
                </a:solidFill>
                <a:latin typeface="微软雅黑" panose="020B0503020204020204" pitchFamily="34" charset="-122"/>
                <a:ea typeface="微软雅黑" panose="020B0503020204020204" pitchFamily="34" charset="-122"/>
              </a:rPr>
              <a:t>多道程序技术</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multi-</a:t>
            </a:r>
          </a:p>
          <a:p>
            <a:pPr algn="just" eaLnBrk="1" hangingPunct="1">
              <a:spcBef>
                <a:spcPct val="50000"/>
              </a:spcBef>
            </a:pPr>
            <a:r>
              <a:rPr kumimoji="1" lang="en-US" altLang="zh-CN" sz="3200" b="1" dirty="0">
                <a:solidFill>
                  <a:srgbClr val="2B166E"/>
                </a:solidFill>
                <a:ea typeface="宋体" pitchFamily="2" charset="-122"/>
              </a:rPr>
              <a:t>programming</a:t>
            </a:r>
            <a:r>
              <a:rPr kumimoji="1" lang="zh-CN" altLang="en-US" sz="3200" b="1" dirty="0">
                <a:solidFill>
                  <a:srgbClr val="2B166E"/>
                </a:solidFill>
                <a:ea typeface="宋体" pitchFamily="2" charset="-122"/>
              </a:rPr>
              <a:t>)，使多个程序同时在系统中存</a:t>
            </a:r>
          </a:p>
          <a:p>
            <a:pPr algn="just" eaLnBrk="1" hangingPunct="1">
              <a:spcBef>
                <a:spcPct val="50000"/>
              </a:spcBef>
            </a:pPr>
            <a:r>
              <a:rPr kumimoji="1" lang="zh-CN" altLang="en-US" sz="3200" b="1" dirty="0">
                <a:solidFill>
                  <a:srgbClr val="2B166E"/>
                </a:solidFill>
                <a:ea typeface="宋体" pitchFamily="2" charset="-122"/>
              </a:rPr>
              <a:t>在并运行。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7604"/>
                                        </p:tgtEl>
                                        <p:attrNameLst>
                                          <p:attrName>style.visibility</p:attrName>
                                        </p:attrNameLst>
                                      </p:cBhvr>
                                      <p:to>
                                        <p:strVal val="visible"/>
                                      </p:to>
                                    </p:set>
                                    <p:anim calcmode="lin" valueType="num">
                                      <p:cBhvr additive="base">
                                        <p:cTn id="7" dur="75" fill="hold"/>
                                        <p:tgtEl>
                                          <p:spTgt spid="67604"/>
                                        </p:tgtEl>
                                        <p:attrNameLst>
                                          <p:attrName>ppt_x</p:attrName>
                                        </p:attrNameLst>
                                      </p:cBhvr>
                                      <p:tavLst>
                                        <p:tav tm="0">
                                          <p:val>
                                            <p:strVal val="#ppt_x"/>
                                          </p:val>
                                        </p:tav>
                                        <p:tav tm="100000">
                                          <p:val>
                                            <p:strVal val="#ppt_x"/>
                                          </p:val>
                                        </p:tav>
                                      </p:tavLst>
                                    </p:anim>
                                    <p:anim calcmode="lin" valueType="num">
                                      <p:cBhvr additive="base">
                                        <p:cTn id="8" dur="75" fill="hold"/>
                                        <p:tgtEl>
                                          <p:spTgt spid="6760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75"/>
                            </p:stCondLst>
                            <p:childTnLst>
                              <p:par>
                                <p:cTn id="10" presetID="18" presetClass="entr" presetSubtype="9" fill="hold" grpId="0" nodeType="afterEffect">
                                  <p:stCondLst>
                                    <p:cond delay="0"/>
                                  </p:stCondLst>
                                  <p:childTnLst>
                                    <p:set>
                                      <p:cBhvr>
                                        <p:cTn id="11" dur="1" fill="hold">
                                          <p:stCondLst>
                                            <p:cond delay="0"/>
                                          </p:stCondLst>
                                        </p:cTn>
                                        <p:tgtEl>
                                          <p:spTgt spid="67605"/>
                                        </p:tgtEl>
                                        <p:attrNameLst>
                                          <p:attrName>style.visibility</p:attrName>
                                        </p:attrNameLst>
                                      </p:cBhvr>
                                      <p:to>
                                        <p:strVal val="visible"/>
                                      </p:to>
                                    </p:set>
                                    <p:animEffect transition="in" filter="strips(upLeft)">
                                      <p:cBhvr>
                                        <p:cTn id="12" dur="500"/>
                                        <p:tgtEl>
                                          <p:spTgt spid="67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4" grpId="0"/>
      <p:bldP spid="6760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CF84412C-FC82-4415-B5BB-3BBA2BA73E6F}" type="slidenum">
              <a:rPr lang="en-US" altLang="ko-KR"/>
              <a:pPr>
                <a:defRPr/>
              </a:pPr>
              <a:t>30</a:t>
            </a:fld>
            <a:endParaRPr lang="en-US" altLang="ko-KR"/>
          </a:p>
        </p:txBody>
      </p:sp>
      <p:sp>
        <p:nvSpPr>
          <p:cNvPr id="104452" name="Text Box 4"/>
          <p:cNvSpPr txBox="1">
            <a:spLocks noChangeArrowheads="1"/>
          </p:cNvSpPr>
          <p:nvPr/>
        </p:nvSpPr>
        <p:spPr bwMode="auto">
          <a:xfrm>
            <a:off x="550863" y="2252192"/>
            <a:ext cx="8162925" cy="1822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lnSpc>
                <a:spcPct val="150000"/>
              </a:lnSpc>
              <a:spcBef>
                <a:spcPct val="50000"/>
              </a:spcBef>
            </a:pPr>
            <a:r>
              <a:rPr kumimoji="1" lang="zh-CN" altLang="en-US" sz="4000" b="1" dirty="0">
                <a:solidFill>
                  <a:srgbClr val="0000FF"/>
                </a:solidFill>
                <a:latin typeface="Microsoft YaHei" panose="020B0503020204020204" pitchFamily="34" charset="-122"/>
                <a:ea typeface="Microsoft YaHei" panose="020B0503020204020204" pitchFamily="34" charset="-122"/>
              </a:rPr>
              <a:t>问题：如果你要设计一个</a:t>
            </a:r>
            <a:r>
              <a:rPr kumimoji="1" lang="en-US" altLang="zh-CN" sz="4000" b="1" dirty="0">
                <a:solidFill>
                  <a:srgbClr val="0000FF"/>
                </a:solidFill>
                <a:latin typeface="Microsoft YaHei" panose="020B0503020204020204" pitchFamily="34" charset="-122"/>
                <a:ea typeface="Microsoft YaHei" panose="020B0503020204020204" pitchFamily="34" charset="-122"/>
              </a:rPr>
              <a:t>OS</a:t>
            </a:r>
            <a:r>
              <a:rPr kumimoji="1" lang="zh-CN" altLang="en-US" sz="4000" b="1" dirty="0">
                <a:solidFill>
                  <a:srgbClr val="0000FF"/>
                </a:solidFill>
                <a:latin typeface="Microsoft YaHei" panose="020B0503020204020204" pitchFamily="34" charset="-122"/>
                <a:ea typeface="Microsoft YaHei" panose="020B0503020204020204" pitchFamily="34" charset="-122"/>
              </a:rPr>
              <a:t>，如何实现其中的进程机制？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lt">
                                    <p:tmPct val="100000"/>
                                  </p:iterate>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75" fill="hold"/>
                                        <p:tgtEl>
                                          <p:spTgt spid="104452"/>
                                        </p:tgtEl>
                                        <p:attrNameLst>
                                          <p:attrName>ppt_x</p:attrName>
                                        </p:attrNameLst>
                                      </p:cBhvr>
                                      <p:tavLst>
                                        <p:tav tm="0">
                                          <p:val>
                                            <p:strVal val="#ppt_x"/>
                                          </p:val>
                                        </p:tav>
                                        <p:tav tm="100000">
                                          <p:val>
                                            <p:strVal val="#ppt_x"/>
                                          </p:val>
                                        </p:tav>
                                      </p:tavLst>
                                    </p:anim>
                                    <p:anim calcmode="lin" valueType="num">
                                      <p:cBhvr additive="base">
                                        <p:cTn id="8" dur="75"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5976AE11-7BBA-469C-A1CC-7BCF977CFFD7}" type="slidenum">
              <a:rPr lang="en-US" altLang="ko-KR"/>
              <a:pPr>
                <a:defRPr/>
              </a:pPr>
              <a:t>31</a:t>
            </a:fld>
            <a:endParaRPr lang="en-US" altLang="ko-KR"/>
          </a:p>
        </p:txBody>
      </p:sp>
      <p:sp>
        <p:nvSpPr>
          <p:cNvPr id="105476" name="Text Box 4"/>
          <p:cNvSpPr txBox="1">
            <a:spLocks noChangeArrowheads="1"/>
          </p:cNvSpPr>
          <p:nvPr/>
        </p:nvSpPr>
        <p:spPr bwMode="auto">
          <a:xfrm>
            <a:off x="1139385" y="1317625"/>
            <a:ext cx="6276142"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4000" b="1" dirty="0">
                <a:solidFill>
                  <a:srgbClr val="2B166E"/>
                </a:solidFill>
                <a:ea typeface="宋体" pitchFamily="2" charset="-122"/>
              </a:rPr>
              <a:t>程序 ＝ 数据结构 ＋ 算法</a:t>
            </a:r>
          </a:p>
        </p:txBody>
      </p:sp>
      <p:sp>
        <p:nvSpPr>
          <p:cNvPr id="105477" name="Text Box 5"/>
          <p:cNvSpPr txBox="1">
            <a:spLocks noChangeArrowheads="1"/>
          </p:cNvSpPr>
          <p:nvPr/>
        </p:nvSpPr>
        <p:spPr bwMode="auto">
          <a:xfrm>
            <a:off x="796925" y="2565400"/>
            <a:ext cx="7681913" cy="325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600" b="1" dirty="0">
                <a:solidFill>
                  <a:srgbClr val="2B166E"/>
                </a:solidFill>
                <a:ea typeface="宋体" pitchFamily="2" charset="-122"/>
              </a:rPr>
              <a:t>描述进程的数据结构：</a:t>
            </a:r>
            <a:r>
              <a:rPr kumimoji="1" lang="zh-CN" altLang="en-US" sz="3600" b="1" dirty="0">
                <a:solidFill>
                  <a:srgbClr val="FF0000"/>
                </a:solidFill>
                <a:latin typeface="SimHei" charset="-122"/>
                <a:ea typeface="SimHei" charset="-122"/>
                <a:cs typeface="SimHei" charset="-122"/>
              </a:rPr>
              <a:t>进程控制块</a:t>
            </a:r>
          </a:p>
          <a:p>
            <a:pPr eaLnBrk="1" hangingPunct="1">
              <a:spcBef>
                <a:spcPct val="50000"/>
              </a:spcBef>
            </a:pPr>
            <a:r>
              <a:rPr kumimoji="1" lang="zh-CN" altLang="en-US" sz="3600" b="1" dirty="0">
                <a:solidFill>
                  <a:srgbClr val="2B166E"/>
                </a:solidFill>
                <a:ea typeface="宋体" pitchFamily="2" charset="-122"/>
              </a:rPr>
              <a:t>（</a:t>
            </a:r>
            <a:r>
              <a:rPr kumimoji="1" lang="en-US" altLang="zh-CN" sz="3600" b="1" dirty="0">
                <a:solidFill>
                  <a:srgbClr val="2B166E"/>
                </a:solidFill>
                <a:ea typeface="宋体" pitchFamily="2" charset="-122"/>
              </a:rPr>
              <a:t>Process  Control  Block</a:t>
            </a:r>
            <a:r>
              <a:rPr kumimoji="1" lang="zh-CN" altLang="en-US" sz="3600" b="1" dirty="0">
                <a:solidFill>
                  <a:srgbClr val="2B166E"/>
                </a:solidFill>
                <a:ea typeface="宋体" pitchFamily="2" charset="-122"/>
              </a:rPr>
              <a:t>，</a:t>
            </a:r>
            <a:r>
              <a:rPr kumimoji="1" lang="en-US" altLang="zh-CN" sz="3600" b="1" dirty="0">
                <a:solidFill>
                  <a:srgbClr val="0000FF"/>
                </a:solidFill>
                <a:ea typeface="宋体" pitchFamily="2" charset="-122"/>
              </a:rPr>
              <a:t>PCB</a:t>
            </a:r>
            <a:r>
              <a:rPr kumimoji="1" lang="zh-CN" altLang="en-US" sz="3600" b="1" dirty="0">
                <a:solidFill>
                  <a:srgbClr val="2B166E"/>
                </a:solidFill>
                <a:ea typeface="宋体" pitchFamily="2" charset="-122"/>
              </a:rPr>
              <a:t>）。</a:t>
            </a:r>
            <a:br>
              <a:rPr kumimoji="1" lang="zh-CN" altLang="en-US" sz="3600" b="1" dirty="0">
                <a:solidFill>
                  <a:srgbClr val="2B166E"/>
                </a:solidFill>
                <a:ea typeface="宋体" pitchFamily="2" charset="-122"/>
              </a:rPr>
            </a:br>
            <a:endParaRPr kumimoji="1" lang="zh-CN" altLang="en-US" sz="3600" b="1" dirty="0">
              <a:solidFill>
                <a:srgbClr val="2B166E"/>
              </a:solidFill>
              <a:ea typeface="宋体" pitchFamily="2" charset="-122"/>
            </a:endParaRPr>
          </a:p>
          <a:p>
            <a:pPr eaLnBrk="1" hangingPunct="1">
              <a:spcBef>
                <a:spcPct val="40000"/>
              </a:spcBef>
            </a:pPr>
            <a:r>
              <a:rPr kumimoji="1" lang="zh-CN" altLang="en-US" sz="2800" b="1" dirty="0">
                <a:solidFill>
                  <a:srgbClr val="2B166E"/>
                </a:solidFill>
                <a:ea typeface="宋体" pitchFamily="2" charset="-122"/>
              </a:rPr>
              <a:t>系统为每个进程都维护了一个</a:t>
            </a:r>
            <a:r>
              <a:rPr kumimoji="1" lang="en-US" altLang="zh-CN" sz="2800" b="1" dirty="0">
                <a:solidFill>
                  <a:srgbClr val="0000FF"/>
                </a:solidFill>
                <a:ea typeface="宋体" pitchFamily="2" charset="-122"/>
              </a:rPr>
              <a:t>PCB</a:t>
            </a:r>
            <a:r>
              <a:rPr kumimoji="1" lang="zh-CN" altLang="en-US" sz="2800" b="1" dirty="0">
                <a:solidFill>
                  <a:srgbClr val="2B166E"/>
                </a:solidFill>
                <a:ea typeface="宋体" pitchFamily="2" charset="-122"/>
              </a:rPr>
              <a:t>，用来保存与</a:t>
            </a:r>
          </a:p>
          <a:p>
            <a:pPr eaLnBrk="1" hangingPunct="1">
              <a:spcBef>
                <a:spcPct val="50000"/>
              </a:spcBef>
            </a:pPr>
            <a:r>
              <a:rPr kumimoji="1" lang="zh-CN" altLang="en-US" sz="2800" b="1" dirty="0">
                <a:solidFill>
                  <a:srgbClr val="2B166E"/>
                </a:solidFill>
                <a:ea typeface="宋体" pitchFamily="2" charset="-122"/>
              </a:rPr>
              <a:t>该进程有关的各种状态信息。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lt">
                                    <p:tmPct val="100000"/>
                                  </p:iterate>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75" fill="hold"/>
                                        <p:tgtEl>
                                          <p:spTgt spid="105476"/>
                                        </p:tgtEl>
                                        <p:attrNameLst>
                                          <p:attrName>ppt_x</p:attrName>
                                        </p:attrNameLst>
                                      </p:cBhvr>
                                      <p:tavLst>
                                        <p:tav tm="0">
                                          <p:val>
                                            <p:strVal val="#ppt_x"/>
                                          </p:val>
                                        </p:tav>
                                        <p:tav tm="100000">
                                          <p:val>
                                            <p:strVal val="#ppt_x"/>
                                          </p:val>
                                        </p:tav>
                                      </p:tavLst>
                                    </p:anim>
                                    <p:anim calcmode="lin" valueType="num">
                                      <p:cBhvr additive="base">
                                        <p:cTn id="8" dur="75" fill="hold"/>
                                        <p:tgtEl>
                                          <p:spTgt spid="1054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Effect transition="in" filter="dissolve">
                                      <p:cBhvr>
                                        <p:cTn id="13" dur="500"/>
                                        <p:tgtEl>
                                          <p:spTgt spid="105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10547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   进程管理</a:t>
            </a:r>
          </a:p>
        </p:txBody>
      </p:sp>
      <p:sp>
        <p:nvSpPr>
          <p:cNvPr id="7" name="页脚占位符 4"/>
          <p:cNvSpPr>
            <a:spLocks noGrp="1"/>
          </p:cNvSpPr>
          <p:nvPr>
            <p:ph type="ftr" sz="quarter" idx="11"/>
          </p:nvPr>
        </p:nvSpPr>
        <p:spPr/>
        <p:txBody>
          <a:bodyPr/>
          <a:lstStyle/>
          <a:p>
            <a:pPr>
              <a:defRPr/>
            </a:pPr>
            <a:fld id="{145571CA-F5B3-4670-A3F1-82738D30D60C}" type="slidenum">
              <a:rPr lang="en-US" altLang="ko-KR"/>
              <a:pPr>
                <a:defRPr/>
              </a:pPr>
              <a:t>32</a:t>
            </a:fld>
            <a:endParaRPr lang="en-US" altLang="ko-KR"/>
          </a:p>
        </p:txBody>
      </p:sp>
      <p:pic>
        <p:nvPicPr>
          <p:cNvPr id="348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193800"/>
            <a:ext cx="8482012" cy="4729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21" name="Text Box 6"/>
          <p:cNvSpPr txBox="1">
            <a:spLocks noChangeArrowheads="1"/>
          </p:cNvSpPr>
          <p:nvPr/>
        </p:nvSpPr>
        <p:spPr bwMode="auto">
          <a:xfrm>
            <a:off x="2805113" y="401638"/>
            <a:ext cx="30384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2800" b="1">
                <a:solidFill>
                  <a:srgbClr val="FFFFFF"/>
                </a:solidFill>
                <a:ea typeface="宋体" pitchFamily="2" charset="-122"/>
              </a:rPr>
              <a:t>PCB</a:t>
            </a:r>
            <a:r>
              <a:rPr kumimoji="1" lang="zh-CN" altLang="en-US" sz="2800" b="1">
                <a:solidFill>
                  <a:srgbClr val="FFFFFF"/>
                </a:solidFill>
                <a:ea typeface="宋体" pitchFamily="2" charset="-122"/>
              </a:rPr>
              <a:t>中的主要内容</a:t>
            </a:r>
          </a:p>
        </p:txBody>
      </p:sp>
      <p:sp>
        <p:nvSpPr>
          <p:cNvPr id="106503" name="AutoShape 7"/>
          <p:cNvSpPr>
            <a:spLocks noChangeArrowheads="1"/>
          </p:cNvSpPr>
          <p:nvPr/>
        </p:nvSpPr>
        <p:spPr bwMode="auto">
          <a:xfrm>
            <a:off x="3440113" y="2700338"/>
            <a:ext cx="1800225" cy="1131887"/>
          </a:xfrm>
          <a:prstGeom prst="cloudCallout">
            <a:avLst>
              <a:gd name="adj1" fmla="val -93565"/>
              <a:gd name="adj2" fmla="val -69356"/>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r>
              <a:rPr kumimoji="1" lang="zh-CN" altLang="en-US" sz="2400" b="1">
                <a:solidFill>
                  <a:srgbClr val="FF0000"/>
                </a:solidFill>
                <a:ea typeface="宋体" pitchFamily="2" charset="-122"/>
              </a:rPr>
              <a:t>逻辑寄存器</a:t>
            </a:r>
          </a:p>
        </p:txBody>
      </p:sp>
      <p:sp>
        <p:nvSpPr>
          <p:cNvPr id="106504" name="Text Box 8"/>
          <p:cNvSpPr txBox="1">
            <a:spLocks noChangeArrowheads="1"/>
          </p:cNvSpPr>
          <p:nvPr/>
        </p:nvSpPr>
        <p:spPr bwMode="auto">
          <a:xfrm>
            <a:off x="2273300" y="5961063"/>
            <a:ext cx="47767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400" b="1">
                <a:solidFill>
                  <a:srgbClr val="0000FF"/>
                </a:solidFill>
                <a:ea typeface="楷体_GB2312" pitchFamily="49" charset="-122"/>
              </a:rPr>
              <a:t>应该用什么数据结构来实现</a:t>
            </a:r>
            <a:r>
              <a:rPr kumimoji="1" lang="en-US" altLang="zh-CN" sz="2400" b="1">
                <a:solidFill>
                  <a:srgbClr val="0000FF"/>
                </a:solidFill>
                <a:ea typeface="楷体_GB2312" pitchFamily="49" charset="-122"/>
              </a:rPr>
              <a:t>PCB</a:t>
            </a:r>
            <a:r>
              <a:rPr kumimoji="1" lang="zh-CN" altLang="en-US" sz="2400" b="1">
                <a:solidFill>
                  <a:srgbClr val="0000FF"/>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animEffect transition="in" filter="dissolve">
                                      <p:cBhvr>
                                        <p:cTn id="7" dur="500"/>
                                        <p:tgtEl>
                                          <p:spTgt spid="1065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6504"/>
                                        </p:tgtEl>
                                        <p:attrNameLst>
                                          <p:attrName>style.visibility</p:attrName>
                                        </p:attrNameLst>
                                      </p:cBhvr>
                                      <p:to>
                                        <p:strVal val="visible"/>
                                      </p:to>
                                    </p:set>
                                    <p:anim calcmode="lin" valueType="num">
                                      <p:cBhvr additive="base">
                                        <p:cTn id="12" dur="500" fill="hold"/>
                                        <p:tgtEl>
                                          <p:spTgt spid="106504"/>
                                        </p:tgtEl>
                                        <p:attrNameLst>
                                          <p:attrName>ppt_x</p:attrName>
                                        </p:attrNameLst>
                                      </p:cBhvr>
                                      <p:tavLst>
                                        <p:tav tm="0">
                                          <p:val>
                                            <p:strVal val="#ppt_x"/>
                                          </p:val>
                                        </p:tav>
                                        <p:tav tm="100000">
                                          <p:val>
                                            <p:strVal val="#ppt_x"/>
                                          </p:val>
                                        </p:tav>
                                      </p:tavLst>
                                    </p:anim>
                                    <p:anim calcmode="lin" valueType="num">
                                      <p:cBhvr additive="base">
                                        <p:cTn id="13" dur="500" fill="hold"/>
                                        <p:tgtEl>
                                          <p:spTgt spid="106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animBg="1"/>
      <p:bldP spid="10650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691B3CA4-3FE5-4211-A545-6D9520DF3DC0}" type="slidenum">
              <a:rPr lang="en-US" altLang="ko-KR"/>
              <a:pPr>
                <a:defRPr/>
              </a:pPr>
              <a:t>33</a:t>
            </a:fld>
            <a:endParaRPr lang="en-US" altLang="ko-KR"/>
          </a:p>
        </p:txBody>
      </p:sp>
      <p:sp>
        <p:nvSpPr>
          <p:cNvPr id="35844" name="Text Box 5"/>
          <p:cNvSpPr txBox="1">
            <a:spLocks noChangeArrowheads="1"/>
          </p:cNvSpPr>
          <p:nvPr/>
        </p:nvSpPr>
        <p:spPr bwMode="auto">
          <a:xfrm>
            <a:off x="871538" y="1619250"/>
            <a:ext cx="7285037" cy="4799013"/>
          </a:xfrm>
          <a:prstGeom prst="rect">
            <a:avLst/>
          </a:prstGeom>
          <a:noFill/>
          <a:ln w="9525" algn="ctr">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err="1">
                <a:solidFill>
                  <a:srgbClr val="2B166E"/>
                </a:solidFill>
                <a:latin typeface="Courier New" pitchFamily="49" charset="0"/>
                <a:ea typeface="宋体" pitchFamily="2" charset="-122"/>
              </a:rPr>
              <a:t>struct</a:t>
            </a:r>
            <a:r>
              <a:rPr kumimoji="1" lang="en-US" altLang="zh-CN" sz="2800" b="1" dirty="0">
                <a:solidFill>
                  <a:srgbClr val="2B166E"/>
                </a:solidFill>
                <a:latin typeface="Courier New" pitchFamily="49" charset="0"/>
                <a:ea typeface="宋体" pitchFamily="2" charset="-122"/>
              </a:rPr>
              <a:t> </a:t>
            </a:r>
            <a:r>
              <a:rPr kumimoji="1" lang="en-US" altLang="zh-CN" sz="2800" b="1" dirty="0" err="1">
                <a:solidFill>
                  <a:srgbClr val="2B166E"/>
                </a:solidFill>
                <a:latin typeface="Courier New" pitchFamily="49" charset="0"/>
                <a:ea typeface="宋体" pitchFamily="2" charset="-122"/>
              </a:rPr>
              <a:t>task_struct</a:t>
            </a:r>
            <a:r>
              <a:rPr kumimoji="1" lang="en-US" altLang="zh-CN" sz="2800" b="1" dirty="0">
                <a:solidFill>
                  <a:srgbClr val="2B166E"/>
                </a:solidFill>
                <a:latin typeface="Courier New" pitchFamily="49" charset="0"/>
                <a:ea typeface="宋体" pitchFamily="2" charset="-122"/>
              </a:rPr>
              <a:t> </a:t>
            </a:r>
          </a:p>
          <a:p>
            <a:r>
              <a:rPr kumimoji="1" lang="en-US" altLang="zh-CN" sz="2800" b="1" dirty="0">
                <a:solidFill>
                  <a:srgbClr val="2B166E"/>
                </a:solidFill>
                <a:latin typeface="Courier New" pitchFamily="49" charset="0"/>
                <a:ea typeface="宋体" pitchFamily="2" charset="-122"/>
              </a:rPr>
              <a:t>{</a:t>
            </a:r>
          </a:p>
          <a:p>
            <a:r>
              <a:rPr kumimoji="1" lang="en-US" altLang="zh-CN" sz="2800" b="1" dirty="0">
                <a:solidFill>
                  <a:srgbClr val="2B166E"/>
                </a:solidFill>
                <a:latin typeface="Courier New" pitchFamily="49" charset="0"/>
                <a:ea typeface="宋体" pitchFamily="2" charset="-122"/>
              </a:rPr>
              <a:t>  ...</a:t>
            </a:r>
          </a:p>
          <a:p>
            <a:r>
              <a:rPr kumimoji="1" lang="en-US" altLang="zh-CN" sz="2800" b="1" dirty="0">
                <a:solidFill>
                  <a:srgbClr val="2B166E"/>
                </a:solidFill>
                <a:latin typeface="Courier New" pitchFamily="49" charset="0"/>
                <a:ea typeface="宋体" pitchFamily="2" charset="-122"/>
              </a:rPr>
              <a:t>  volatile long state;</a:t>
            </a:r>
          </a:p>
          <a:p>
            <a:r>
              <a:rPr kumimoji="1" lang="en-US" altLang="zh-CN" sz="2800" b="1" dirty="0">
                <a:solidFill>
                  <a:srgbClr val="2B166E"/>
                </a:solidFill>
                <a:latin typeface="Courier New" pitchFamily="49" charset="0"/>
                <a:ea typeface="宋体" pitchFamily="2" charset="-122"/>
              </a:rPr>
              <a:t>  </a:t>
            </a:r>
            <a:r>
              <a:rPr kumimoji="1" lang="en-US" altLang="zh-CN" sz="2800" b="1" dirty="0" err="1">
                <a:solidFill>
                  <a:srgbClr val="2B166E"/>
                </a:solidFill>
                <a:latin typeface="Courier New" pitchFamily="49" charset="0"/>
                <a:ea typeface="宋体" pitchFamily="2" charset="-122"/>
              </a:rPr>
              <a:t>pid_t</a:t>
            </a:r>
            <a:r>
              <a:rPr kumimoji="1" lang="en-US" altLang="zh-CN" sz="2800" b="1" dirty="0">
                <a:solidFill>
                  <a:srgbClr val="2B166E"/>
                </a:solidFill>
                <a:latin typeface="Courier New" pitchFamily="49" charset="0"/>
                <a:ea typeface="宋体" pitchFamily="2" charset="-122"/>
              </a:rPr>
              <a:t> </a:t>
            </a:r>
            <a:r>
              <a:rPr kumimoji="1" lang="en-US" altLang="zh-CN" sz="2800" b="1" dirty="0" err="1">
                <a:solidFill>
                  <a:srgbClr val="2B166E"/>
                </a:solidFill>
                <a:latin typeface="Courier New" pitchFamily="49" charset="0"/>
                <a:ea typeface="宋体" pitchFamily="2" charset="-122"/>
              </a:rPr>
              <a:t>pid</a:t>
            </a:r>
            <a:r>
              <a:rPr kumimoji="1" lang="en-US" altLang="zh-CN" sz="2800" b="1" dirty="0">
                <a:solidFill>
                  <a:srgbClr val="2B166E"/>
                </a:solidFill>
                <a:latin typeface="Courier New" pitchFamily="49" charset="0"/>
                <a:ea typeface="宋体" pitchFamily="2" charset="-122"/>
              </a:rPr>
              <a:t>;</a:t>
            </a:r>
          </a:p>
          <a:p>
            <a:r>
              <a:rPr kumimoji="1" lang="en-US" altLang="zh-CN" sz="2800" b="1" dirty="0">
                <a:solidFill>
                  <a:srgbClr val="2B166E"/>
                </a:solidFill>
                <a:latin typeface="Courier New" pitchFamily="49" charset="0"/>
                <a:ea typeface="宋体" pitchFamily="2" charset="-122"/>
              </a:rPr>
              <a:t>  unsigned long long timestamp;</a:t>
            </a:r>
          </a:p>
          <a:p>
            <a:r>
              <a:rPr kumimoji="1" lang="en-US" altLang="zh-CN" sz="2800" b="1" dirty="0">
                <a:solidFill>
                  <a:srgbClr val="2B166E"/>
                </a:solidFill>
                <a:latin typeface="Courier New" pitchFamily="49" charset="0"/>
                <a:ea typeface="宋体" pitchFamily="2" charset="-122"/>
              </a:rPr>
              <a:t>  unsigned long </a:t>
            </a:r>
            <a:r>
              <a:rPr kumimoji="1" lang="en-US" altLang="zh-CN" sz="2800" b="1" dirty="0" err="1">
                <a:solidFill>
                  <a:srgbClr val="2B166E"/>
                </a:solidFill>
                <a:latin typeface="Courier New" pitchFamily="49" charset="0"/>
                <a:ea typeface="宋体" pitchFamily="2" charset="-122"/>
              </a:rPr>
              <a:t>rt_priority</a:t>
            </a:r>
            <a:r>
              <a:rPr kumimoji="1" lang="en-US" altLang="zh-CN" sz="2800" b="1" dirty="0">
                <a:solidFill>
                  <a:srgbClr val="2B166E"/>
                </a:solidFill>
                <a:latin typeface="Courier New" pitchFamily="49" charset="0"/>
                <a:ea typeface="宋体" pitchFamily="2" charset="-122"/>
              </a:rPr>
              <a:t>;</a:t>
            </a:r>
          </a:p>
          <a:p>
            <a:r>
              <a:rPr kumimoji="1" lang="en-US" altLang="zh-CN" sz="2800" b="1" dirty="0">
                <a:solidFill>
                  <a:srgbClr val="2B166E"/>
                </a:solidFill>
                <a:latin typeface="Courier New" pitchFamily="49" charset="0"/>
                <a:ea typeface="宋体" pitchFamily="2" charset="-122"/>
              </a:rPr>
              <a:t>  </a:t>
            </a:r>
            <a:r>
              <a:rPr kumimoji="1" lang="en-US" altLang="zh-CN" sz="2800" b="1" dirty="0" err="1">
                <a:solidFill>
                  <a:srgbClr val="2B166E"/>
                </a:solidFill>
                <a:latin typeface="Courier New" pitchFamily="49" charset="0"/>
                <a:ea typeface="宋体" pitchFamily="2" charset="-122"/>
              </a:rPr>
              <a:t>struct</a:t>
            </a:r>
            <a:r>
              <a:rPr kumimoji="1" lang="en-US" altLang="zh-CN" sz="2800" b="1" dirty="0">
                <a:solidFill>
                  <a:srgbClr val="2B166E"/>
                </a:solidFill>
                <a:latin typeface="Courier New" pitchFamily="49" charset="0"/>
                <a:ea typeface="宋体" pitchFamily="2" charset="-122"/>
              </a:rPr>
              <a:t> </a:t>
            </a:r>
            <a:r>
              <a:rPr kumimoji="1" lang="en-US" altLang="zh-CN" sz="2800" b="1" dirty="0" err="1">
                <a:solidFill>
                  <a:srgbClr val="2B166E"/>
                </a:solidFill>
                <a:latin typeface="Courier New" pitchFamily="49" charset="0"/>
                <a:ea typeface="宋体" pitchFamily="2" charset="-122"/>
              </a:rPr>
              <a:t>mm_struct</a:t>
            </a:r>
            <a:r>
              <a:rPr kumimoji="1" lang="en-US" altLang="zh-CN" sz="2800" b="1" dirty="0">
                <a:solidFill>
                  <a:srgbClr val="2B166E"/>
                </a:solidFill>
                <a:latin typeface="Courier New" pitchFamily="49" charset="0"/>
                <a:ea typeface="宋体" pitchFamily="2" charset="-122"/>
              </a:rPr>
              <a:t> *mm,</a:t>
            </a:r>
          </a:p>
          <a:p>
            <a:r>
              <a:rPr kumimoji="1" lang="en-US" altLang="zh-CN" sz="2800" b="1" dirty="0">
                <a:solidFill>
                  <a:srgbClr val="2B166E"/>
                </a:solidFill>
                <a:latin typeface="Courier New" pitchFamily="49" charset="0"/>
                <a:ea typeface="宋体" pitchFamily="2" charset="-122"/>
              </a:rPr>
              <a:t>                   *</a:t>
            </a:r>
            <a:r>
              <a:rPr kumimoji="1" lang="en-US" altLang="zh-CN" sz="2800" b="1" dirty="0" err="1">
                <a:solidFill>
                  <a:srgbClr val="2B166E"/>
                </a:solidFill>
                <a:latin typeface="Courier New" pitchFamily="49" charset="0"/>
                <a:ea typeface="宋体" pitchFamily="2" charset="-122"/>
              </a:rPr>
              <a:t>active_mm</a:t>
            </a:r>
            <a:r>
              <a:rPr kumimoji="1" lang="en-US" altLang="zh-CN" sz="2800" b="1" dirty="0">
                <a:solidFill>
                  <a:srgbClr val="2B166E"/>
                </a:solidFill>
                <a:latin typeface="Courier New" pitchFamily="49" charset="0"/>
                <a:ea typeface="宋体" pitchFamily="2" charset="-122"/>
              </a:rPr>
              <a:t>;</a:t>
            </a:r>
          </a:p>
          <a:p>
            <a:r>
              <a:rPr kumimoji="1" lang="en-US" altLang="zh-CN" sz="2800" b="1" dirty="0">
                <a:solidFill>
                  <a:srgbClr val="2B166E"/>
                </a:solidFill>
                <a:latin typeface="Courier New" pitchFamily="49" charset="0"/>
                <a:ea typeface="宋体" pitchFamily="2" charset="-122"/>
              </a:rPr>
              <a:t>  ...</a:t>
            </a:r>
          </a:p>
          <a:p>
            <a:r>
              <a:rPr kumimoji="1" lang="en-US" altLang="zh-CN" sz="2800" b="1" dirty="0">
                <a:solidFill>
                  <a:srgbClr val="2B166E"/>
                </a:solidFill>
                <a:latin typeface="Courier New" pitchFamily="49" charset="0"/>
                <a:ea typeface="宋体" pitchFamily="2" charset="-122"/>
              </a:rPr>
              <a:t>};</a:t>
            </a:r>
          </a:p>
        </p:txBody>
      </p:sp>
      <p:sp>
        <p:nvSpPr>
          <p:cNvPr id="35845" name="Text Box 6"/>
          <p:cNvSpPr txBox="1">
            <a:spLocks noChangeArrowheads="1"/>
          </p:cNvSpPr>
          <p:nvPr/>
        </p:nvSpPr>
        <p:spPr bwMode="auto">
          <a:xfrm>
            <a:off x="2708275" y="968375"/>
            <a:ext cx="332581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Linux</a:t>
            </a:r>
            <a:r>
              <a:rPr kumimoji="1" lang="zh-CN" altLang="en-US" sz="2800" b="1">
                <a:solidFill>
                  <a:srgbClr val="2B166E"/>
                </a:solidFill>
                <a:ea typeface="宋体" pitchFamily="2" charset="-122"/>
              </a:rPr>
              <a:t>的进程控制块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   进程管理</a:t>
            </a:r>
          </a:p>
        </p:txBody>
      </p:sp>
      <p:sp>
        <p:nvSpPr>
          <p:cNvPr id="7" name="页脚占位符 4"/>
          <p:cNvSpPr>
            <a:spLocks noGrp="1"/>
          </p:cNvSpPr>
          <p:nvPr>
            <p:ph type="ftr" sz="quarter" idx="11"/>
          </p:nvPr>
        </p:nvSpPr>
        <p:spPr/>
        <p:txBody>
          <a:bodyPr/>
          <a:lstStyle/>
          <a:p>
            <a:pPr>
              <a:defRPr/>
            </a:pPr>
            <a:fld id="{8951D385-0552-4828-B685-574961BDE46E}" type="slidenum">
              <a:rPr lang="en-US" altLang="ko-KR"/>
              <a:pPr>
                <a:defRPr/>
              </a:pPr>
              <a:t>34</a:t>
            </a:fld>
            <a:endParaRPr lang="en-US" altLang="ko-KR"/>
          </a:p>
        </p:txBody>
      </p:sp>
      <p:sp>
        <p:nvSpPr>
          <p:cNvPr id="36868" name="Text Box 6"/>
          <p:cNvSpPr txBox="1">
            <a:spLocks noChangeArrowheads="1"/>
          </p:cNvSpPr>
          <p:nvPr/>
        </p:nvSpPr>
        <p:spPr bwMode="auto">
          <a:xfrm>
            <a:off x="608013" y="2727325"/>
            <a:ext cx="8039100" cy="1801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dirty="0">
                <a:solidFill>
                  <a:srgbClr val="2B166E"/>
                </a:solidFill>
                <a:latin typeface="SimHei" charset="-122"/>
                <a:ea typeface="SimHei" charset="-122"/>
                <a:cs typeface="SimHei" charset="-122"/>
              </a:rPr>
              <a:t>进程的创建</a:t>
            </a:r>
            <a:r>
              <a:rPr kumimoji="1" lang="zh-CN" altLang="en-US" sz="2800" b="1" dirty="0">
                <a:solidFill>
                  <a:srgbClr val="2B166E"/>
                </a:solidFill>
                <a:ea typeface="宋体" pitchFamily="2" charset="-122"/>
              </a:rPr>
              <a:t>：为该进程生成一个</a:t>
            </a:r>
            <a:r>
              <a:rPr kumimoji="1" lang="en-US" altLang="zh-CN" sz="2800" b="1" dirty="0">
                <a:solidFill>
                  <a:srgbClr val="2B166E"/>
                </a:solidFill>
                <a:ea typeface="宋体" pitchFamily="2" charset="-122"/>
              </a:rPr>
              <a:t>PCB</a:t>
            </a:r>
            <a:r>
              <a:rPr kumimoji="1" lang="zh-CN" altLang="en-US" sz="2800" b="1" dirty="0">
                <a:solidFill>
                  <a:srgbClr val="2B166E"/>
                </a:solidFill>
                <a:ea typeface="宋体" pitchFamily="2" charset="-122"/>
              </a:rPr>
              <a:t>；</a:t>
            </a:r>
          </a:p>
          <a:p>
            <a:pPr eaLnBrk="1" hangingPunct="1">
              <a:spcBef>
                <a:spcPct val="50000"/>
              </a:spcBef>
            </a:pPr>
            <a:r>
              <a:rPr kumimoji="1" lang="zh-CN" altLang="en-US" sz="2800" b="1" dirty="0">
                <a:solidFill>
                  <a:srgbClr val="2B166E"/>
                </a:solidFill>
                <a:latin typeface="SimHei" charset="-122"/>
                <a:ea typeface="SimHei" charset="-122"/>
                <a:cs typeface="SimHei" charset="-122"/>
              </a:rPr>
              <a:t>进程的终止</a:t>
            </a:r>
            <a:r>
              <a:rPr kumimoji="1" lang="zh-CN" altLang="en-US" sz="2800" b="1" dirty="0">
                <a:solidFill>
                  <a:srgbClr val="2B166E"/>
                </a:solidFill>
                <a:ea typeface="宋体" pitchFamily="2" charset="-122"/>
              </a:rPr>
              <a:t>：回收它的</a:t>
            </a:r>
            <a:r>
              <a:rPr kumimoji="1" lang="en-US" altLang="zh-CN" sz="2800" b="1" dirty="0">
                <a:solidFill>
                  <a:srgbClr val="2B166E"/>
                </a:solidFill>
                <a:ea typeface="宋体" pitchFamily="2" charset="-122"/>
              </a:rPr>
              <a:t>PCB</a:t>
            </a:r>
            <a:r>
              <a:rPr kumimoji="1" lang="zh-CN" altLang="en-US" sz="2800" b="1" dirty="0">
                <a:solidFill>
                  <a:srgbClr val="2B166E"/>
                </a:solidFill>
                <a:ea typeface="宋体" pitchFamily="2" charset="-122"/>
              </a:rPr>
              <a:t>；</a:t>
            </a:r>
          </a:p>
          <a:p>
            <a:pPr eaLnBrk="1" hangingPunct="1">
              <a:spcBef>
                <a:spcPct val="50000"/>
              </a:spcBef>
            </a:pPr>
            <a:r>
              <a:rPr kumimoji="1" lang="zh-CN" altLang="en-US" sz="2800" b="1" dirty="0">
                <a:solidFill>
                  <a:srgbClr val="2B166E"/>
                </a:solidFill>
                <a:latin typeface="SimHei" charset="-122"/>
                <a:ea typeface="SimHei" charset="-122"/>
                <a:cs typeface="SimHei" charset="-122"/>
              </a:rPr>
              <a:t>进程的组织管理</a:t>
            </a:r>
            <a:r>
              <a:rPr kumimoji="1" lang="zh-CN" altLang="en-US" sz="2800" b="1" dirty="0">
                <a:solidFill>
                  <a:srgbClr val="2B166E"/>
                </a:solidFill>
                <a:ea typeface="宋体" pitchFamily="2" charset="-122"/>
              </a:rPr>
              <a:t>：通过对</a:t>
            </a:r>
            <a:r>
              <a:rPr kumimoji="1" lang="en-US" altLang="zh-CN" sz="2800" b="1" dirty="0">
                <a:solidFill>
                  <a:srgbClr val="2B166E"/>
                </a:solidFill>
                <a:ea typeface="宋体" pitchFamily="2" charset="-122"/>
              </a:rPr>
              <a:t>PCB</a:t>
            </a:r>
            <a:r>
              <a:rPr kumimoji="1" lang="zh-CN" altLang="en-US" sz="2800" b="1" dirty="0">
                <a:solidFill>
                  <a:srgbClr val="2B166E"/>
                </a:solidFill>
                <a:ea typeface="宋体" pitchFamily="2" charset="-122"/>
              </a:rPr>
              <a:t>的组织管理来实现；</a:t>
            </a:r>
          </a:p>
        </p:txBody>
      </p:sp>
      <p:sp>
        <p:nvSpPr>
          <p:cNvPr id="36869" name="Rectangle 7"/>
          <p:cNvSpPr>
            <a:spLocks noChangeArrowheads="1"/>
          </p:cNvSpPr>
          <p:nvPr/>
        </p:nvSpPr>
        <p:spPr bwMode="auto">
          <a:xfrm>
            <a:off x="582613" y="1247775"/>
            <a:ext cx="8054975"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p>
            <a:pPr eaLnBrk="1" hangingPunct="1">
              <a:spcBef>
                <a:spcPct val="50000"/>
              </a:spcBef>
            </a:pPr>
            <a:r>
              <a:rPr kumimoji="1" lang="zh-CN" altLang="en-US" sz="3200" b="1" dirty="0">
                <a:solidFill>
                  <a:srgbClr val="661414"/>
                </a:solidFill>
                <a:ea typeface="宋体" pitchFamily="2" charset="-122"/>
              </a:rPr>
              <a:t>系统用</a:t>
            </a:r>
            <a:r>
              <a:rPr kumimoji="1" lang="en-US" altLang="zh-CN" sz="3200" b="1" dirty="0">
                <a:solidFill>
                  <a:srgbClr val="661414"/>
                </a:solidFill>
                <a:ea typeface="宋体" pitchFamily="2" charset="-122"/>
              </a:rPr>
              <a:t>PCB</a:t>
            </a:r>
            <a:r>
              <a:rPr kumimoji="1" lang="zh-CN" altLang="en-US" sz="3200" b="1" dirty="0">
                <a:solidFill>
                  <a:srgbClr val="661414"/>
                </a:solidFill>
                <a:ea typeface="宋体" pitchFamily="2" charset="-122"/>
              </a:rPr>
              <a:t>来描述进程的基本情况以及运行变化的过程，</a:t>
            </a:r>
            <a:r>
              <a:rPr kumimoji="1" lang="en-US" altLang="zh-CN" sz="3200" b="1" dirty="0">
                <a:solidFill>
                  <a:srgbClr val="661414"/>
                </a:solidFill>
                <a:ea typeface="宋体" pitchFamily="2" charset="-122"/>
              </a:rPr>
              <a:t>PCB</a:t>
            </a:r>
            <a:r>
              <a:rPr kumimoji="1" lang="zh-CN" altLang="en-US" sz="3200" b="1" dirty="0">
                <a:solidFill>
                  <a:srgbClr val="661414"/>
                </a:solidFill>
                <a:ea typeface="宋体" pitchFamily="2" charset="-122"/>
              </a:rPr>
              <a:t>是进程存在的唯一标志。</a:t>
            </a:r>
          </a:p>
        </p:txBody>
      </p:sp>
      <p:sp>
        <p:nvSpPr>
          <p:cNvPr id="108552" name="Rectangle 8"/>
          <p:cNvSpPr>
            <a:spLocks noChangeArrowheads="1"/>
          </p:cNvSpPr>
          <p:nvPr/>
        </p:nvSpPr>
        <p:spPr bwMode="auto">
          <a:xfrm>
            <a:off x="603250" y="5503863"/>
            <a:ext cx="4668838"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p>
            <a:pPr eaLnBrk="1" hangingPunct="1">
              <a:spcBef>
                <a:spcPct val="50000"/>
              </a:spcBef>
            </a:pPr>
            <a:r>
              <a:rPr kumimoji="1" lang="zh-CN" altLang="en-US" sz="3200" b="1">
                <a:solidFill>
                  <a:srgbClr val="0000FF"/>
                </a:solidFill>
                <a:ea typeface="宋体" pitchFamily="2" charset="-122"/>
              </a:rPr>
              <a:t>进程的状态转换：</a:t>
            </a:r>
            <a:r>
              <a:rPr kumimoji="1" lang="en-US" altLang="zh-CN" sz="3200" b="1">
                <a:solidFill>
                  <a:srgbClr val="0000FF"/>
                </a:solidFill>
                <a:ea typeface="宋体" pitchFamily="2" charset="-122"/>
              </a:rPr>
              <a:t>……</a:t>
            </a:r>
            <a:r>
              <a:rPr kumimoji="1" lang="zh-CN" altLang="en-US" sz="3200" b="1">
                <a:solidFill>
                  <a:srgbClr val="0000FF"/>
                </a:solidFill>
                <a:ea typeface="宋体" pitchFamily="2" charset="-122"/>
              </a:rPr>
              <a:t>？</a:t>
            </a:r>
          </a:p>
        </p:txBody>
      </p:sp>
      <p:sp>
        <p:nvSpPr>
          <p:cNvPr id="108553" name="Rectangle 9"/>
          <p:cNvSpPr>
            <a:spLocks noChangeArrowheads="1"/>
          </p:cNvSpPr>
          <p:nvPr/>
        </p:nvSpPr>
        <p:spPr bwMode="auto">
          <a:xfrm>
            <a:off x="598488" y="4799013"/>
            <a:ext cx="3036887"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p>
            <a:pPr eaLnBrk="1" hangingPunct="1">
              <a:spcBef>
                <a:spcPct val="50000"/>
              </a:spcBef>
            </a:pPr>
            <a:r>
              <a:rPr kumimoji="1" lang="en-US" altLang="zh-CN" sz="3200" b="1">
                <a:solidFill>
                  <a:srgbClr val="0000FF"/>
                </a:solidFill>
                <a:ea typeface="宋体" pitchFamily="2" charset="-122"/>
              </a:rPr>
              <a:t>PCB</a:t>
            </a:r>
            <a:r>
              <a:rPr kumimoji="1" lang="zh-CN" altLang="en-US" sz="3200" b="1">
                <a:solidFill>
                  <a:srgbClr val="0000FF"/>
                </a:solidFill>
                <a:ea typeface="宋体" pitchFamily="2" charset="-122"/>
              </a:rPr>
              <a:t>存放在哪？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6" fill="hold" grpId="0" nodeType="clickEffect">
                                  <p:stCondLst>
                                    <p:cond delay="0"/>
                                  </p:stCondLst>
                                  <p:childTnLst>
                                    <p:set>
                                      <p:cBhvr>
                                        <p:cTn id="11" dur="1" fill="hold">
                                          <p:stCondLst>
                                            <p:cond delay="0"/>
                                          </p:stCondLst>
                                        </p:cTn>
                                        <p:tgtEl>
                                          <p:spTgt spid="108553"/>
                                        </p:tgtEl>
                                        <p:attrNameLst>
                                          <p:attrName>style.visibility</p:attrName>
                                        </p:attrNameLst>
                                      </p:cBhvr>
                                      <p:to>
                                        <p:strVal val="visible"/>
                                      </p:to>
                                    </p:set>
                                    <p:anim calcmode="lin" valueType="num">
                                      <p:cBhvr>
                                        <p:cTn id="12" dur="500" fill="hold"/>
                                        <p:tgtEl>
                                          <p:spTgt spid="108553"/>
                                        </p:tgtEl>
                                        <p:attrNameLst>
                                          <p:attrName>ppt_w</p:attrName>
                                        </p:attrNameLst>
                                      </p:cBhvr>
                                      <p:tavLst>
                                        <p:tav tm="0">
                                          <p:val>
                                            <p:strVal val="(6*min(max(#ppt_w*#ppt_h,.3),1)-7.4)/-.7*#ppt_w"/>
                                          </p:val>
                                        </p:tav>
                                        <p:tav tm="100000">
                                          <p:val>
                                            <p:strVal val="#ppt_w"/>
                                          </p:val>
                                        </p:tav>
                                      </p:tavLst>
                                    </p:anim>
                                    <p:anim calcmode="lin" valueType="num">
                                      <p:cBhvr>
                                        <p:cTn id="13" dur="500" fill="hold"/>
                                        <p:tgtEl>
                                          <p:spTgt spid="108553"/>
                                        </p:tgtEl>
                                        <p:attrNameLst>
                                          <p:attrName>ppt_h</p:attrName>
                                        </p:attrNameLst>
                                      </p:cBhvr>
                                      <p:tavLst>
                                        <p:tav tm="0">
                                          <p:val>
                                            <p:strVal val="(6*min(max(#ppt_w*#ppt_h,.3),1)-7.4)/-.7*#ppt_h"/>
                                          </p:val>
                                        </p:tav>
                                        <p:tav tm="100000">
                                          <p:val>
                                            <p:strVal val="#ppt_h"/>
                                          </p:val>
                                        </p:tav>
                                      </p:tavLst>
                                    </p:anim>
                                    <p:anim calcmode="lin" valueType="num">
                                      <p:cBhvr>
                                        <p:cTn id="14" dur="500" fill="hold"/>
                                        <p:tgtEl>
                                          <p:spTgt spid="108553"/>
                                        </p:tgtEl>
                                        <p:attrNameLst>
                                          <p:attrName>ppt_x</p:attrName>
                                        </p:attrNameLst>
                                      </p:cBhvr>
                                      <p:tavLst>
                                        <p:tav tm="0">
                                          <p:val>
                                            <p:fltVal val="0.5"/>
                                          </p:val>
                                        </p:tav>
                                        <p:tav tm="100000">
                                          <p:val>
                                            <p:strVal val="#ppt_x"/>
                                          </p:val>
                                        </p:tav>
                                      </p:tavLst>
                                    </p:anim>
                                    <p:anim calcmode="lin" valueType="num">
                                      <p:cBhvr>
                                        <p:cTn id="15" dur="500" fill="hold"/>
                                        <p:tgtEl>
                                          <p:spTgt spid="108553"/>
                                        </p:tgtEl>
                                        <p:attrNameLst>
                                          <p:attrName>ppt_y</p:attrName>
                                        </p:attrNameLst>
                                      </p:cBhvr>
                                      <p:tavLst>
                                        <p:tav tm="0">
                                          <p:val>
                                            <p:strVal val="1+(6*min(max(#ppt_w*#ppt_h,.3),1)-7.4)/-.7*#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6" fill="hold" grpId="0" nodeType="clickEffect">
                                  <p:stCondLst>
                                    <p:cond delay="0"/>
                                  </p:stCondLst>
                                  <p:childTnLst>
                                    <p:set>
                                      <p:cBhvr>
                                        <p:cTn id="19" dur="1" fill="hold">
                                          <p:stCondLst>
                                            <p:cond delay="0"/>
                                          </p:stCondLst>
                                        </p:cTn>
                                        <p:tgtEl>
                                          <p:spTgt spid="108552"/>
                                        </p:tgtEl>
                                        <p:attrNameLst>
                                          <p:attrName>style.visibility</p:attrName>
                                        </p:attrNameLst>
                                      </p:cBhvr>
                                      <p:to>
                                        <p:strVal val="visible"/>
                                      </p:to>
                                    </p:set>
                                    <p:anim calcmode="lin" valueType="num">
                                      <p:cBhvr>
                                        <p:cTn id="20" dur="500" fill="hold"/>
                                        <p:tgtEl>
                                          <p:spTgt spid="108552"/>
                                        </p:tgtEl>
                                        <p:attrNameLst>
                                          <p:attrName>ppt_w</p:attrName>
                                        </p:attrNameLst>
                                      </p:cBhvr>
                                      <p:tavLst>
                                        <p:tav tm="0">
                                          <p:val>
                                            <p:strVal val="(6*min(max(#ppt_w*#ppt_h,.3),1)-7.4)/-.7*#ppt_w"/>
                                          </p:val>
                                        </p:tav>
                                        <p:tav tm="100000">
                                          <p:val>
                                            <p:strVal val="#ppt_w"/>
                                          </p:val>
                                        </p:tav>
                                      </p:tavLst>
                                    </p:anim>
                                    <p:anim calcmode="lin" valueType="num">
                                      <p:cBhvr>
                                        <p:cTn id="21" dur="500" fill="hold"/>
                                        <p:tgtEl>
                                          <p:spTgt spid="108552"/>
                                        </p:tgtEl>
                                        <p:attrNameLst>
                                          <p:attrName>ppt_h</p:attrName>
                                        </p:attrNameLst>
                                      </p:cBhvr>
                                      <p:tavLst>
                                        <p:tav tm="0">
                                          <p:val>
                                            <p:strVal val="(6*min(max(#ppt_w*#ppt_h,.3),1)-7.4)/-.7*#ppt_h"/>
                                          </p:val>
                                        </p:tav>
                                        <p:tav tm="100000">
                                          <p:val>
                                            <p:strVal val="#ppt_h"/>
                                          </p:val>
                                        </p:tav>
                                      </p:tavLst>
                                    </p:anim>
                                    <p:anim calcmode="lin" valueType="num">
                                      <p:cBhvr>
                                        <p:cTn id="22" dur="500" fill="hold"/>
                                        <p:tgtEl>
                                          <p:spTgt spid="108552"/>
                                        </p:tgtEl>
                                        <p:attrNameLst>
                                          <p:attrName>ppt_x</p:attrName>
                                        </p:attrNameLst>
                                      </p:cBhvr>
                                      <p:tavLst>
                                        <p:tav tm="0">
                                          <p:val>
                                            <p:fltVal val="0.5"/>
                                          </p:val>
                                        </p:tav>
                                        <p:tav tm="100000">
                                          <p:val>
                                            <p:strVal val="#ppt_x"/>
                                          </p:val>
                                        </p:tav>
                                      </p:tavLst>
                                    </p:anim>
                                    <p:anim calcmode="lin" valueType="num">
                                      <p:cBhvr>
                                        <p:cTn id="23" dur="500" fill="hold"/>
                                        <p:tgtEl>
                                          <p:spTgt spid="10855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108552" grpId="0" autoUpdateAnimBg="0"/>
      <p:bldP spid="10855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r>
              <a:rPr lang="zh-CN" altLang="en-US"/>
              <a:t>   进程管理</a:t>
            </a:r>
          </a:p>
        </p:txBody>
      </p:sp>
      <p:sp>
        <p:nvSpPr>
          <p:cNvPr id="11" name="页脚占位符 4"/>
          <p:cNvSpPr>
            <a:spLocks noGrp="1"/>
          </p:cNvSpPr>
          <p:nvPr>
            <p:ph type="ftr" sz="quarter" idx="11"/>
          </p:nvPr>
        </p:nvSpPr>
        <p:spPr/>
        <p:txBody>
          <a:bodyPr/>
          <a:lstStyle/>
          <a:p>
            <a:pPr>
              <a:defRPr/>
            </a:pPr>
            <a:fld id="{B4B6A5D9-582D-44BC-85ED-BDC99F7F3B95}" type="slidenum">
              <a:rPr lang="en-US" altLang="ko-KR"/>
              <a:pPr>
                <a:defRPr/>
              </a:pPr>
              <a:t>35</a:t>
            </a:fld>
            <a:endParaRPr lang="en-US" altLang="ko-K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l="3227" t="832" r="2957" b="1047"/>
          <a:stretch>
            <a:fillRect/>
          </a:stretch>
        </p:blipFill>
        <p:spPr bwMode="auto">
          <a:xfrm>
            <a:off x="1363663" y="868363"/>
            <a:ext cx="6477000" cy="5419725"/>
          </a:xfrm>
          <a:prstGeom prst="rect">
            <a:avLst/>
          </a:prstGeom>
          <a:noFill/>
          <a:ln w="57150" cmpd="thickThin">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109575" name="Text Box 7"/>
          <p:cNvSpPr txBox="1">
            <a:spLocks noChangeArrowheads="1"/>
          </p:cNvSpPr>
          <p:nvPr/>
        </p:nvSpPr>
        <p:spPr bwMode="auto">
          <a:xfrm>
            <a:off x="1082675" y="6343650"/>
            <a:ext cx="708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1600" b="1">
                <a:solidFill>
                  <a:srgbClr val="2B166E"/>
                </a:solidFill>
                <a:ea typeface="宋体" pitchFamily="2" charset="-122"/>
              </a:rPr>
              <a:t>（本图摘自</a:t>
            </a:r>
            <a:r>
              <a:rPr kumimoji="1" lang="en-US" altLang="zh-CN" sz="1600" b="1">
                <a:solidFill>
                  <a:srgbClr val="2B166E"/>
                </a:solidFill>
                <a:ea typeface="宋体" pitchFamily="2" charset="-122"/>
              </a:rPr>
              <a:t>Silberschatz, Galvin and  Gagne</a:t>
            </a:r>
            <a:r>
              <a:rPr kumimoji="1" lang="zh-CN" altLang="en-US" sz="1600" b="1">
                <a:solidFill>
                  <a:srgbClr val="2B166E"/>
                </a:solidFill>
                <a:ea typeface="宋体" pitchFamily="2" charset="-122"/>
              </a:rPr>
              <a:t>： “</a:t>
            </a:r>
            <a:r>
              <a:rPr kumimoji="1" lang="en-US" altLang="zh-CN" sz="1600" b="1">
                <a:solidFill>
                  <a:srgbClr val="2B166E"/>
                </a:solidFill>
                <a:ea typeface="宋体" pitchFamily="2" charset="-122"/>
              </a:rPr>
              <a:t>Operating System Concepts”</a:t>
            </a:r>
            <a:r>
              <a:rPr kumimoji="1" lang="zh-CN" altLang="en-US" sz="1600" b="1">
                <a:solidFill>
                  <a:srgbClr val="2B166E"/>
                </a:solidFill>
                <a:ea typeface="宋体" pitchFamily="2" charset="-122"/>
              </a:rPr>
              <a:t>）</a:t>
            </a:r>
          </a:p>
        </p:txBody>
      </p:sp>
      <p:sp>
        <p:nvSpPr>
          <p:cNvPr id="37894" name="Text Box 8"/>
          <p:cNvSpPr txBox="1">
            <a:spLocks noChangeArrowheads="1"/>
          </p:cNvSpPr>
          <p:nvPr/>
        </p:nvSpPr>
        <p:spPr bwMode="auto">
          <a:xfrm>
            <a:off x="2913063" y="209550"/>
            <a:ext cx="3398837"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FFF66"/>
                </a:solidFill>
                <a:ea typeface="楷体_GB2312" pitchFamily="49" charset="-122"/>
              </a:rPr>
              <a:t>两个进程的状态转换</a:t>
            </a:r>
          </a:p>
        </p:txBody>
      </p:sp>
      <p:sp>
        <p:nvSpPr>
          <p:cNvPr id="37895" name="Text Box 9"/>
          <p:cNvSpPr txBox="1">
            <a:spLocks noChangeArrowheads="1"/>
          </p:cNvSpPr>
          <p:nvPr/>
        </p:nvSpPr>
        <p:spPr bwMode="auto">
          <a:xfrm>
            <a:off x="255588" y="898525"/>
            <a:ext cx="898525" cy="137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运行</a:t>
            </a:r>
          </a:p>
          <a:p>
            <a:r>
              <a:rPr kumimoji="1" lang="zh-CN" altLang="en-US" sz="2800" b="1">
                <a:solidFill>
                  <a:srgbClr val="2B166E"/>
                </a:solidFill>
                <a:ea typeface="宋体" pitchFamily="2" charset="-122"/>
              </a:rPr>
              <a:t>   </a:t>
            </a:r>
            <a:r>
              <a:rPr kumimoji="1" lang="en-US" altLang="zh-CN" sz="2800" b="1">
                <a:solidFill>
                  <a:srgbClr val="2B166E"/>
                </a:solidFill>
                <a:ea typeface="宋体" pitchFamily="2" charset="-122"/>
              </a:rPr>
              <a:t>|</a:t>
            </a:r>
          </a:p>
          <a:p>
            <a:r>
              <a:rPr kumimoji="1" lang="zh-CN" altLang="en-US" sz="2800" b="1">
                <a:solidFill>
                  <a:srgbClr val="2B166E"/>
                </a:solidFill>
                <a:ea typeface="宋体" pitchFamily="2" charset="-122"/>
              </a:rPr>
              <a:t>就绪</a:t>
            </a:r>
          </a:p>
        </p:txBody>
      </p:sp>
      <p:sp>
        <p:nvSpPr>
          <p:cNvPr id="37896" name="Text Box 10"/>
          <p:cNvSpPr txBox="1">
            <a:spLocks noChangeArrowheads="1"/>
          </p:cNvSpPr>
          <p:nvPr/>
        </p:nvSpPr>
        <p:spPr bwMode="auto">
          <a:xfrm>
            <a:off x="255588" y="2409825"/>
            <a:ext cx="898525" cy="137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运行</a:t>
            </a:r>
          </a:p>
          <a:p>
            <a:r>
              <a:rPr kumimoji="1" lang="zh-CN" altLang="en-US" sz="2800" b="1">
                <a:solidFill>
                  <a:srgbClr val="2B166E"/>
                </a:solidFill>
                <a:ea typeface="宋体" pitchFamily="2" charset="-122"/>
              </a:rPr>
              <a:t>   </a:t>
            </a:r>
            <a:r>
              <a:rPr kumimoji="1" lang="en-US" altLang="zh-CN" sz="2800" b="1">
                <a:solidFill>
                  <a:srgbClr val="2B166E"/>
                </a:solidFill>
                <a:ea typeface="宋体" pitchFamily="2" charset="-122"/>
              </a:rPr>
              <a:t>|</a:t>
            </a:r>
          </a:p>
          <a:p>
            <a:r>
              <a:rPr kumimoji="1" lang="zh-CN" altLang="en-US" sz="2800" b="1">
                <a:solidFill>
                  <a:srgbClr val="2B166E"/>
                </a:solidFill>
                <a:ea typeface="宋体" pitchFamily="2" charset="-122"/>
              </a:rPr>
              <a:t>阻塞</a:t>
            </a:r>
          </a:p>
        </p:txBody>
      </p:sp>
      <p:sp>
        <p:nvSpPr>
          <p:cNvPr id="37897" name="Text Box 11"/>
          <p:cNvSpPr txBox="1">
            <a:spLocks noChangeArrowheads="1"/>
          </p:cNvSpPr>
          <p:nvPr/>
        </p:nvSpPr>
        <p:spPr bwMode="auto">
          <a:xfrm>
            <a:off x="8012113" y="868363"/>
            <a:ext cx="898525" cy="137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阻塞</a:t>
            </a:r>
          </a:p>
          <a:p>
            <a:r>
              <a:rPr kumimoji="1" lang="zh-CN" altLang="en-US" sz="2800" b="1">
                <a:solidFill>
                  <a:srgbClr val="2B166E"/>
                </a:solidFill>
                <a:ea typeface="宋体" pitchFamily="2" charset="-122"/>
              </a:rPr>
              <a:t>   </a:t>
            </a:r>
            <a:r>
              <a:rPr kumimoji="1" lang="en-US" altLang="zh-CN" sz="2800" b="1">
                <a:solidFill>
                  <a:srgbClr val="2B166E"/>
                </a:solidFill>
                <a:ea typeface="宋体" pitchFamily="2" charset="-122"/>
              </a:rPr>
              <a:t>|</a:t>
            </a:r>
          </a:p>
          <a:p>
            <a:r>
              <a:rPr kumimoji="1" lang="zh-CN" altLang="en-US" sz="2800" b="1">
                <a:solidFill>
                  <a:srgbClr val="2B166E"/>
                </a:solidFill>
                <a:ea typeface="宋体" pitchFamily="2" charset="-122"/>
              </a:rPr>
              <a:t>就绪</a:t>
            </a:r>
          </a:p>
        </p:txBody>
      </p:sp>
      <p:sp>
        <p:nvSpPr>
          <p:cNvPr id="37898" name="Text Box 12"/>
          <p:cNvSpPr txBox="1">
            <a:spLocks noChangeArrowheads="1"/>
          </p:cNvSpPr>
          <p:nvPr/>
        </p:nvSpPr>
        <p:spPr bwMode="auto">
          <a:xfrm>
            <a:off x="8012113" y="2379663"/>
            <a:ext cx="898525" cy="137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2B166E"/>
                </a:solidFill>
                <a:ea typeface="宋体" pitchFamily="2" charset="-122"/>
              </a:rPr>
              <a:t>就绪</a:t>
            </a:r>
          </a:p>
          <a:p>
            <a:r>
              <a:rPr kumimoji="1" lang="zh-CN" altLang="en-US" sz="2800" b="1">
                <a:solidFill>
                  <a:srgbClr val="2B166E"/>
                </a:solidFill>
                <a:ea typeface="宋体" pitchFamily="2" charset="-122"/>
              </a:rPr>
              <a:t>   </a:t>
            </a:r>
            <a:r>
              <a:rPr kumimoji="1" lang="en-US" altLang="zh-CN" sz="2800" b="1">
                <a:solidFill>
                  <a:srgbClr val="2B166E"/>
                </a:solidFill>
                <a:ea typeface="宋体" pitchFamily="2" charset="-122"/>
              </a:rPr>
              <a:t>|</a:t>
            </a:r>
          </a:p>
          <a:p>
            <a:r>
              <a:rPr kumimoji="1" lang="zh-CN" altLang="en-US" sz="2800" b="1">
                <a:solidFill>
                  <a:srgbClr val="2B166E"/>
                </a:solidFill>
                <a:ea typeface="宋体" pitchFamily="2" charset="-122"/>
              </a:rPr>
              <a:t>运行</a:t>
            </a:r>
          </a:p>
        </p:txBody>
      </p:sp>
      <p:sp>
        <p:nvSpPr>
          <p:cNvPr id="109582" name="Text Box 14"/>
          <p:cNvSpPr txBox="1">
            <a:spLocks noChangeArrowheads="1"/>
          </p:cNvSpPr>
          <p:nvPr/>
        </p:nvSpPr>
        <p:spPr bwMode="auto">
          <a:xfrm>
            <a:off x="6735763" y="5757863"/>
            <a:ext cx="20313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400" b="1">
                <a:solidFill>
                  <a:srgbClr val="FF0000"/>
                </a:solidFill>
                <a:latin typeface="SimHei" charset="-122"/>
                <a:ea typeface="SimHei" charset="-122"/>
                <a:cs typeface="SimHei" charset="-122"/>
              </a:rPr>
              <a:t>如何组织</a:t>
            </a:r>
            <a:r>
              <a:rPr kumimoji="1" lang="en-US" altLang="zh-CN" sz="2400" b="1" dirty="0">
                <a:solidFill>
                  <a:srgbClr val="FF0000"/>
                </a:solidFill>
                <a:latin typeface="SimHei" charset="-122"/>
                <a:ea typeface="SimHei" charset="-122"/>
                <a:cs typeface="SimHei" charset="-122"/>
              </a:rPr>
              <a:t>PCB?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dissolve">
                                      <p:cBhvr>
                                        <p:cTn id="7" dur="500"/>
                                        <p:tgtEl>
                                          <p:spTgt spid="109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9582"/>
                                        </p:tgtEl>
                                        <p:attrNameLst>
                                          <p:attrName>style.visibility</p:attrName>
                                        </p:attrNameLst>
                                      </p:cBhvr>
                                      <p:to>
                                        <p:strVal val="visible"/>
                                      </p:to>
                                    </p:set>
                                    <p:anim calcmode="lin" valueType="num">
                                      <p:cBhvr additive="base">
                                        <p:cTn id="12" dur="500" fill="hold"/>
                                        <p:tgtEl>
                                          <p:spTgt spid="109582"/>
                                        </p:tgtEl>
                                        <p:attrNameLst>
                                          <p:attrName>ppt_x</p:attrName>
                                        </p:attrNameLst>
                                      </p:cBhvr>
                                      <p:tavLst>
                                        <p:tav tm="0">
                                          <p:val>
                                            <p:strVal val="#ppt_x"/>
                                          </p:val>
                                        </p:tav>
                                        <p:tav tm="100000">
                                          <p:val>
                                            <p:strVal val="#ppt_x"/>
                                          </p:val>
                                        </p:tav>
                                      </p:tavLst>
                                    </p:anim>
                                    <p:anim calcmode="lin" valueType="num">
                                      <p:cBhvr additive="base">
                                        <p:cTn id="13" dur="500" fill="hold"/>
                                        <p:tgtEl>
                                          <p:spTgt spid="109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utoUpdateAnimBg="0"/>
      <p:bldP spid="1095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26E49742-46F0-4456-8641-957F7ABFA02C}" type="slidenum">
              <a:rPr lang="en-US" altLang="ko-KR"/>
              <a:pPr>
                <a:defRPr/>
              </a:pPr>
              <a:t>36</a:t>
            </a:fld>
            <a:endParaRPr lang="en-US" altLang="ko-KR"/>
          </a:p>
        </p:txBody>
      </p:sp>
      <p:sp>
        <p:nvSpPr>
          <p:cNvPr id="38916"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.1</a:t>
            </a:r>
            <a:r>
              <a:rPr lang="en-US" altLang="zh-CN" sz="4400">
                <a:solidFill>
                  <a:schemeClr val="bg1"/>
                </a:solidFill>
                <a:latin typeface="Times New Roman" pitchFamily="18" charset="0"/>
                <a:ea typeface="宋体" pitchFamily="2" charset="-122"/>
              </a:rPr>
              <a:t>.6</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状态队列</a:t>
            </a:r>
            <a:r>
              <a:rPr lang="zh-CN" altLang="en-US" sz="4400">
                <a:solidFill>
                  <a:schemeClr val="bg1"/>
                </a:solidFill>
                <a:latin typeface="Times New Roman" pitchFamily="18" charset="0"/>
                <a:ea typeface="宋体" pitchFamily="2" charset="-122"/>
              </a:rPr>
              <a:t> </a:t>
            </a:r>
          </a:p>
        </p:txBody>
      </p:sp>
      <p:sp>
        <p:nvSpPr>
          <p:cNvPr id="110596" name="Rectangle 4"/>
          <p:cNvSpPr>
            <a:spLocks noChangeArrowheads="1"/>
          </p:cNvSpPr>
          <p:nvPr/>
        </p:nvSpPr>
        <p:spPr bwMode="auto">
          <a:xfrm>
            <a:off x="249238" y="1627718"/>
            <a:ext cx="8686800" cy="4128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algn="just" eaLnBrk="1" hangingPunct="1">
              <a:lnSpc>
                <a:spcPct val="120000"/>
              </a:lnSpc>
              <a:spcBef>
                <a:spcPct val="50000"/>
              </a:spcBef>
              <a:buClr>
                <a:srgbClr val="2B166E"/>
              </a:buClr>
              <a:buSzPct val="80000"/>
              <a:buFont typeface="Wingdings" pitchFamily="2" charset="2"/>
              <a:buChar char="l"/>
            </a:pPr>
            <a:r>
              <a:rPr kumimoji="1" lang="zh-CN" altLang="en-US" sz="2800" b="1" dirty="0">
                <a:solidFill>
                  <a:srgbClr val="2B166E"/>
                </a:solidFill>
                <a:ea typeface="宋体" pitchFamily="2" charset="-122"/>
                <a:cs typeface="Times New Roman" panose="02020603050405020304" pitchFamily="18" charset="0"/>
              </a:rPr>
              <a:t>由操作系统来维护</a:t>
            </a:r>
            <a:r>
              <a:rPr kumimoji="1" lang="zh-CN" altLang="en-US" sz="2800" b="1" dirty="0">
                <a:solidFill>
                  <a:srgbClr val="FF0000"/>
                </a:solidFill>
                <a:ea typeface="SimHei" charset="-122"/>
                <a:cs typeface="Times New Roman" panose="02020603050405020304" pitchFamily="18" charset="0"/>
              </a:rPr>
              <a:t>一组队列</a:t>
            </a:r>
            <a:r>
              <a:rPr kumimoji="1" lang="zh-CN" altLang="en-US" sz="2800" b="1" dirty="0">
                <a:solidFill>
                  <a:srgbClr val="2B166E"/>
                </a:solidFill>
                <a:ea typeface="宋体" pitchFamily="2" charset="-122"/>
                <a:cs typeface="Times New Roman" panose="02020603050405020304" pitchFamily="18" charset="0"/>
              </a:rPr>
              <a:t>，用来表示系统当中所有进程的当前状态；</a:t>
            </a:r>
          </a:p>
          <a:p>
            <a:pPr marL="342900" indent="-342900" algn="just" eaLnBrk="1" hangingPunct="1">
              <a:lnSpc>
                <a:spcPct val="120000"/>
              </a:lnSpc>
              <a:spcBef>
                <a:spcPct val="50000"/>
              </a:spcBef>
              <a:buClr>
                <a:srgbClr val="2B166E"/>
              </a:buClr>
              <a:buSzPct val="80000"/>
              <a:buFont typeface="Wingdings" pitchFamily="2" charset="2"/>
              <a:buChar char="l"/>
            </a:pPr>
            <a:r>
              <a:rPr kumimoji="1" lang="zh-CN" altLang="en-US" sz="2800" b="1" dirty="0">
                <a:solidFill>
                  <a:srgbClr val="2B166E"/>
                </a:solidFill>
                <a:ea typeface="宋体" pitchFamily="2" charset="-122"/>
                <a:cs typeface="Times New Roman" panose="02020603050405020304" pitchFamily="18" charset="0"/>
              </a:rPr>
              <a:t>不同的状态分别用不同的队列来表示（</a:t>
            </a:r>
            <a:r>
              <a:rPr kumimoji="1" lang="zh-CN" altLang="en-US" sz="2800" b="1" dirty="0">
                <a:solidFill>
                  <a:srgbClr val="0000FF"/>
                </a:solidFill>
                <a:ea typeface="SimHei" charset="-122"/>
                <a:cs typeface="Times New Roman" panose="02020603050405020304" pitchFamily="18" charset="0"/>
              </a:rPr>
              <a:t>运行队列</a:t>
            </a:r>
            <a:r>
              <a:rPr kumimoji="1" lang="zh-CN" altLang="en-US" sz="2800" b="1" dirty="0">
                <a:solidFill>
                  <a:srgbClr val="2B166E"/>
                </a:solidFill>
                <a:ea typeface="宋体" pitchFamily="2" charset="-122"/>
                <a:cs typeface="Times New Roman" panose="02020603050405020304" pitchFamily="18" charset="0"/>
              </a:rPr>
              <a:t>、</a:t>
            </a:r>
            <a:r>
              <a:rPr kumimoji="1" lang="zh-CN" altLang="en-US" sz="2800" b="1" dirty="0">
                <a:solidFill>
                  <a:srgbClr val="0000FF"/>
                </a:solidFill>
                <a:ea typeface="SimHei" charset="-122"/>
                <a:cs typeface="Times New Roman" panose="02020603050405020304" pitchFamily="18" charset="0"/>
              </a:rPr>
              <a:t>就绪队列</a:t>
            </a:r>
            <a:r>
              <a:rPr kumimoji="1" lang="zh-CN" altLang="en-US" sz="2800" b="1" dirty="0">
                <a:solidFill>
                  <a:srgbClr val="2B166E"/>
                </a:solidFill>
                <a:ea typeface="宋体" pitchFamily="2" charset="-122"/>
                <a:cs typeface="Times New Roman" panose="02020603050405020304" pitchFamily="18" charset="0"/>
              </a:rPr>
              <a:t>、各种类型的</a:t>
            </a:r>
            <a:r>
              <a:rPr kumimoji="1" lang="zh-CN" altLang="en-US" sz="2800" b="1" dirty="0">
                <a:solidFill>
                  <a:srgbClr val="0000FF"/>
                </a:solidFill>
                <a:ea typeface="SimHei" charset="-122"/>
                <a:cs typeface="Times New Roman" panose="02020603050405020304" pitchFamily="18" charset="0"/>
              </a:rPr>
              <a:t>阻塞队列</a:t>
            </a:r>
            <a:r>
              <a:rPr kumimoji="1" lang="zh-CN" altLang="en-US" sz="2800" b="1" dirty="0">
                <a:solidFill>
                  <a:srgbClr val="2B166E"/>
                </a:solidFill>
                <a:ea typeface="宋体" pitchFamily="2" charset="-122"/>
                <a:cs typeface="Times New Roman" panose="02020603050405020304" pitchFamily="18" charset="0"/>
              </a:rPr>
              <a:t>）；</a:t>
            </a:r>
          </a:p>
          <a:p>
            <a:pPr marL="342900" indent="-342900" algn="just" eaLnBrk="1" hangingPunct="1">
              <a:lnSpc>
                <a:spcPct val="120000"/>
              </a:lnSpc>
              <a:spcBef>
                <a:spcPct val="50000"/>
              </a:spcBef>
              <a:buClr>
                <a:srgbClr val="2B166E"/>
              </a:buClr>
              <a:buSzPct val="80000"/>
              <a:buFont typeface="Wingdings" pitchFamily="2" charset="2"/>
              <a:buChar char="l"/>
            </a:pPr>
            <a:r>
              <a:rPr kumimoji="1" lang="zh-CN" altLang="en-US" sz="2800" b="1" dirty="0">
                <a:solidFill>
                  <a:srgbClr val="2B166E"/>
                </a:solidFill>
                <a:ea typeface="宋体" pitchFamily="2" charset="-122"/>
                <a:cs typeface="Times New Roman" panose="02020603050405020304" pitchFamily="18" charset="0"/>
              </a:rPr>
              <a:t>每个进程的</a:t>
            </a:r>
            <a:r>
              <a:rPr kumimoji="1" lang="en-US" altLang="zh-CN" sz="2800" b="1" dirty="0">
                <a:solidFill>
                  <a:srgbClr val="2B166E"/>
                </a:solidFill>
                <a:ea typeface="宋体" pitchFamily="2" charset="-122"/>
                <a:cs typeface="Times New Roman" panose="02020603050405020304" pitchFamily="18" charset="0"/>
              </a:rPr>
              <a:t>PCB</a:t>
            </a:r>
            <a:r>
              <a:rPr kumimoji="1" lang="zh-CN" altLang="en-US" sz="2800" b="1" dirty="0">
                <a:solidFill>
                  <a:srgbClr val="2B166E"/>
                </a:solidFill>
                <a:ea typeface="宋体" pitchFamily="2" charset="-122"/>
                <a:cs typeface="Times New Roman" panose="02020603050405020304" pitchFamily="18" charset="0"/>
              </a:rPr>
              <a:t>都根据它的状态加入到相应的队列当中，当一个进程的状态发生变化时，它的</a:t>
            </a:r>
            <a:r>
              <a:rPr kumimoji="1" lang="en-US" altLang="zh-CN" sz="2800" b="1" dirty="0">
                <a:solidFill>
                  <a:srgbClr val="2B166E"/>
                </a:solidFill>
                <a:ea typeface="宋体" pitchFamily="2" charset="-122"/>
                <a:cs typeface="Times New Roman" panose="02020603050405020304" pitchFamily="18" charset="0"/>
              </a:rPr>
              <a:t>PCB</a:t>
            </a:r>
            <a:r>
              <a:rPr kumimoji="1" lang="zh-CN" altLang="en-US" sz="2800" b="1" dirty="0">
                <a:solidFill>
                  <a:srgbClr val="2B166E"/>
                </a:solidFill>
                <a:ea typeface="宋体" pitchFamily="2" charset="-122"/>
                <a:cs typeface="Times New Roman" panose="02020603050405020304" pitchFamily="18" charset="0"/>
              </a:rPr>
              <a:t>从一个状态队列中脱离出来，加入到另外一个队列。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animEffect transition="in" filter="wipe(right)">
                                      <p:cBhvr>
                                        <p:cTn id="7" dur="500"/>
                                        <p:tgtEl>
                                          <p:spTgt spid="110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0596">
                                            <p:txEl>
                                              <p:pRg st="1" end="1"/>
                                            </p:txEl>
                                          </p:spTgt>
                                        </p:tgtEl>
                                        <p:attrNameLst>
                                          <p:attrName>style.visibility</p:attrName>
                                        </p:attrNameLst>
                                      </p:cBhvr>
                                      <p:to>
                                        <p:strVal val="visible"/>
                                      </p:to>
                                    </p:set>
                                    <p:animEffect transition="in" filter="wipe(right)">
                                      <p:cBhvr>
                                        <p:cTn id="12" dur="500"/>
                                        <p:tgtEl>
                                          <p:spTgt spid="110596">
                                            <p:txEl>
                                              <p:pRg st="1" end="1"/>
                                            </p:txEl>
                                          </p:spTgt>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0596">
                                            <p:txEl>
                                              <p:pRg st="2" end="2"/>
                                            </p:txEl>
                                          </p:spTgt>
                                        </p:tgtEl>
                                        <p:attrNameLst>
                                          <p:attrName>style.visibility</p:attrName>
                                        </p:attrNameLst>
                                      </p:cBhvr>
                                      <p:to>
                                        <p:strVal val="visible"/>
                                      </p:to>
                                    </p:set>
                                    <p:animEffect transition="in" filter="wipe(right)">
                                      <p:cBhvr>
                                        <p:cTn id="17" dur="500"/>
                                        <p:tgtEl>
                                          <p:spTgt spid="1105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uiExpand="1"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   进程管理</a:t>
            </a:r>
          </a:p>
        </p:txBody>
      </p:sp>
      <p:sp>
        <p:nvSpPr>
          <p:cNvPr id="8" name="页脚占位符 4"/>
          <p:cNvSpPr>
            <a:spLocks noGrp="1"/>
          </p:cNvSpPr>
          <p:nvPr>
            <p:ph type="ftr" sz="quarter" idx="11"/>
          </p:nvPr>
        </p:nvSpPr>
        <p:spPr/>
        <p:txBody>
          <a:bodyPr/>
          <a:lstStyle/>
          <a:p>
            <a:pPr>
              <a:defRPr/>
            </a:pPr>
            <a:fld id="{CD9AB5E1-AF7D-4EA5-A817-D2B44877F669}" type="slidenum">
              <a:rPr lang="en-US" altLang="ko-KR"/>
              <a:pPr>
                <a:defRPr/>
              </a:pPr>
              <a:t>37</a:t>
            </a:fld>
            <a:endParaRPr lang="en-US" altLang="ko-K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l="4250" t="540" r="4106" b="690"/>
          <a:stretch>
            <a:fillRect/>
          </a:stretch>
        </p:blipFill>
        <p:spPr bwMode="auto">
          <a:xfrm>
            <a:off x="827088" y="1003300"/>
            <a:ext cx="7577137" cy="5411788"/>
          </a:xfrm>
          <a:prstGeom prst="rect">
            <a:avLst/>
          </a:prstGeom>
          <a:noFill/>
          <a:ln w="57150" cmpd="thickThin">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39941" name="Text Box 6"/>
          <p:cNvSpPr txBox="1">
            <a:spLocks noChangeArrowheads="1"/>
          </p:cNvSpPr>
          <p:nvPr/>
        </p:nvSpPr>
        <p:spPr bwMode="auto">
          <a:xfrm>
            <a:off x="2327275" y="231775"/>
            <a:ext cx="462597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FFF66"/>
                </a:solidFill>
                <a:ea typeface="宋体" pitchFamily="2" charset="-122"/>
              </a:rPr>
              <a:t>就绪队列和各种</a:t>
            </a:r>
            <a:r>
              <a:rPr kumimoji="1" lang="en-US" altLang="zh-CN" sz="2800" b="1">
                <a:solidFill>
                  <a:srgbClr val="FFFF66"/>
                </a:solidFill>
                <a:ea typeface="宋体" pitchFamily="2" charset="-122"/>
              </a:rPr>
              <a:t>I/O</a:t>
            </a:r>
            <a:r>
              <a:rPr kumimoji="1" lang="zh-CN" altLang="en-US" sz="2800" b="1">
                <a:solidFill>
                  <a:srgbClr val="FFFF66"/>
                </a:solidFill>
                <a:ea typeface="宋体" pitchFamily="2" charset="-122"/>
              </a:rPr>
              <a:t>设备队列</a:t>
            </a:r>
          </a:p>
        </p:txBody>
      </p:sp>
      <p:sp>
        <p:nvSpPr>
          <p:cNvPr id="111623" name="Text Box 7"/>
          <p:cNvSpPr txBox="1">
            <a:spLocks noChangeArrowheads="1"/>
          </p:cNvSpPr>
          <p:nvPr/>
        </p:nvSpPr>
        <p:spPr bwMode="auto">
          <a:xfrm>
            <a:off x="1082675" y="6457950"/>
            <a:ext cx="708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1600" b="1">
                <a:solidFill>
                  <a:srgbClr val="2B166E"/>
                </a:solidFill>
                <a:ea typeface="宋体" pitchFamily="2" charset="-122"/>
              </a:rPr>
              <a:t>（本图摘自</a:t>
            </a:r>
            <a:r>
              <a:rPr kumimoji="1" lang="en-US" altLang="zh-CN" sz="1600" b="1">
                <a:solidFill>
                  <a:srgbClr val="2B166E"/>
                </a:solidFill>
                <a:ea typeface="宋体" pitchFamily="2" charset="-122"/>
              </a:rPr>
              <a:t>Silberschatz, Galvin and  Gagne</a:t>
            </a:r>
            <a:r>
              <a:rPr kumimoji="1" lang="zh-CN" altLang="en-US" sz="1600" b="1">
                <a:solidFill>
                  <a:srgbClr val="2B166E"/>
                </a:solidFill>
                <a:ea typeface="宋体" pitchFamily="2" charset="-122"/>
              </a:rPr>
              <a:t>： “</a:t>
            </a:r>
            <a:r>
              <a:rPr kumimoji="1" lang="en-US" altLang="zh-CN" sz="1600" b="1">
                <a:solidFill>
                  <a:srgbClr val="2B166E"/>
                </a:solidFill>
                <a:ea typeface="宋体" pitchFamily="2" charset="-122"/>
              </a:rPr>
              <a:t>Operating System Concepts”</a:t>
            </a:r>
            <a:r>
              <a:rPr kumimoji="1" lang="zh-CN" altLang="en-US" sz="1600" b="1">
                <a:solidFill>
                  <a:srgbClr val="2B166E"/>
                </a:solidFill>
                <a:ea typeface="宋体" pitchFamily="2" charset="-122"/>
              </a:rPr>
              <a:t>）</a:t>
            </a:r>
          </a:p>
        </p:txBody>
      </p:sp>
      <p:sp>
        <p:nvSpPr>
          <p:cNvPr id="111625" name="Text Box 9"/>
          <p:cNvSpPr txBox="1">
            <a:spLocks noChangeArrowheads="1"/>
          </p:cNvSpPr>
          <p:nvPr/>
        </p:nvSpPr>
        <p:spPr bwMode="auto">
          <a:xfrm>
            <a:off x="5757863" y="5421313"/>
            <a:ext cx="2684462"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0000"/>
                </a:solidFill>
                <a:ea typeface="宋体" pitchFamily="2" charset="-122"/>
              </a:rPr>
              <a:t>如何实现队列？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dissolve">
                                      <p:cBhvr>
                                        <p:cTn id="7" dur="500"/>
                                        <p:tgtEl>
                                          <p:spTgt spid="11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1625">
                                            <p:txEl>
                                              <p:pRg st="0" end="0"/>
                                            </p:txEl>
                                          </p:spTgt>
                                        </p:tgtEl>
                                        <p:attrNameLst>
                                          <p:attrName>style.visibility</p:attrName>
                                        </p:attrNameLst>
                                      </p:cBhvr>
                                      <p:to>
                                        <p:strVal val="visible"/>
                                      </p:to>
                                    </p:set>
                                    <p:anim calcmode="lin" valueType="num">
                                      <p:cBhvr additive="base">
                                        <p:cTn id="12" dur="500" fill="hold"/>
                                        <p:tgtEl>
                                          <p:spTgt spid="11162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16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6C86E640-5B0A-4840-A35C-CA74E3184618}" type="slidenum">
              <a:rPr lang="en-US" altLang="ko-KR"/>
              <a:pPr>
                <a:defRPr/>
              </a:pPr>
              <a:t>38</a:t>
            </a:fld>
            <a:endParaRPr lang="en-US" altLang="ko-KR"/>
          </a:p>
        </p:txBody>
      </p:sp>
      <p:sp>
        <p:nvSpPr>
          <p:cNvPr id="40964"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a:t>
            </a:r>
            <a:r>
              <a:rPr lang="en-US" altLang="zh-CN" sz="4400">
                <a:solidFill>
                  <a:schemeClr val="bg1"/>
                </a:solidFill>
                <a:latin typeface="Times New Roman" pitchFamily="18" charset="0"/>
                <a:ea typeface="宋体" pitchFamily="2" charset="-122"/>
              </a:rPr>
              <a:t>2</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线程（</a:t>
            </a:r>
            <a:r>
              <a:rPr lang="en-US" altLang="zh-CN" sz="4400">
                <a:solidFill>
                  <a:schemeClr val="bg1"/>
                </a:solidFill>
                <a:latin typeface="Times New Roman" pitchFamily="18" charset="0"/>
                <a:ea typeface="隶书" pitchFamily="49" charset="-122"/>
              </a:rPr>
              <a:t>Thread</a:t>
            </a:r>
            <a:r>
              <a:rPr lang="zh-CN" altLang="en-US" sz="4400">
                <a:solidFill>
                  <a:schemeClr val="bg1"/>
                </a:solidFill>
                <a:latin typeface="隶书" pitchFamily="49" charset="-122"/>
                <a:ea typeface="隶书" pitchFamily="49" charset="-122"/>
              </a:rPr>
              <a:t>）</a:t>
            </a:r>
            <a:r>
              <a:rPr lang="zh-CN" altLang="en-US" sz="4400">
                <a:solidFill>
                  <a:schemeClr val="bg1"/>
                </a:solidFill>
                <a:latin typeface="Times New Roman" pitchFamily="18" charset="0"/>
                <a:ea typeface="宋体" pitchFamily="2" charset="-122"/>
              </a:rPr>
              <a:t> </a:t>
            </a:r>
          </a:p>
        </p:txBody>
      </p:sp>
      <p:sp>
        <p:nvSpPr>
          <p:cNvPr id="112644" name="Text Box 4"/>
          <p:cNvSpPr txBox="1">
            <a:spLocks noChangeArrowheads="1"/>
          </p:cNvSpPr>
          <p:nvPr/>
        </p:nvSpPr>
        <p:spPr bwMode="auto">
          <a:xfrm>
            <a:off x="454025" y="2236788"/>
            <a:ext cx="8343900" cy="277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dirty="0">
                <a:solidFill>
                  <a:srgbClr val="2B166E"/>
                </a:solidFill>
                <a:ea typeface="宋体" pitchFamily="2" charset="-122"/>
              </a:rPr>
              <a:t>自从</a:t>
            </a:r>
            <a:r>
              <a:rPr kumimoji="1" lang="en-US" altLang="zh-CN" sz="3200" b="1" dirty="0">
                <a:solidFill>
                  <a:srgbClr val="2B166E"/>
                </a:solidFill>
                <a:ea typeface="宋体" pitchFamily="2" charset="-122"/>
              </a:rPr>
              <a:t>60</a:t>
            </a:r>
            <a:r>
              <a:rPr kumimoji="1" lang="zh-CN" altLang="en-US" sz="3200" b="1" dirty="0">
                <a:solidFill>
                  <a:srgbClr val="2B166E"/>
                </a:solidFill>
                <a:ea typeface="宋体" pitchFamily="2" charset="-122"/>
              </a:rPr>
              <a:t>年代提出进程概念以来，在操作系统中</a:t>
            </a:r>
          </a:p>
          <a:p>
            <a:pPr eaLnBrk="1" hangingPunct="1">
              <a:spcBef>
                <a:spcPct val="50000"/>
              </a:spcBef>
            </a:pPr>
            <a:r>
              <a:rPr kumimoji="1" lang="zh-CN" altLang="en-US" sz="3200" b="1" dirty="0">
                <a:solidFill>
                  <a:srgbClr val="2B166E"/>
                </a:solidFill>
                <a:ea typeface="宋体" pitchFamily="2" charset="-122"/>
              </a:rPr>
              <a:t>一直都是以</a:t>
            </a:r>
            <a:r>
              <a:rPr kumimoji="1" lang="zh-CN" altLang="en-US" sz="3200" b="1" dirty="0">
                <a:solidFill>
                  <a:srgbClr val="2B166E"/>
                </a:solidFill>
                <a:latin typeface="SimHei" charset="-122"/>
                <a:ea typeface="SimHei" charset="-122"/>
                <a:cs typeface="SimHei" charset="-122"/>
              </a:rPr>
              <a:t>进程作为独立运行的基本单位</a:t>
            </a:r>
            <a:r>
              <a:rPr kumimoji="1" lang="zh-CN" altLang="en-US" sz="3200" b="1" dirty="0">
                <a:solidFill>
                  <a:srgbClr val="2B166E"/>
                </a:solidFill>
                <a:ea typeface="宋体" pitchFamily="2" charset="-122"/>
              </a:rPr>
              <a:t>，直</a:t>
            </a:r>
          </a:p>
          <a:p>
            <a:pPr eaLnBrk="1" hangingPunct="1">
              <a:spcBef>
                <a:spcPct val="50000"/>
              </a:spcBef>
            </a:pPr>
            <a:r>
              <a:rPr kumimoji="1" lang="zh-CN" altLang="en-US" sz="3200" b="1" dirty="0">
                <a:solidFill>
                  <a:srgbClr val="2B166E"/>
                </a:solidFill>
                <a:ea typeface="宋体" pitchFamily="2" charset="-122"/>
              </a:rPr>
              <a:t>到</a:t>
            </a:r>
            <a:r>
              <a:rPr kumimoji="1" lang="en-US" altLang="zh-CN" sz="3200" b="1" dirty="0">
                <a:solidFill>
                  <a:srgbClr val="2B166E"/>
                </a:solidFill>
                <a:ea typeface="宋体" pitchFamily="2" charset="-122"/>
              </a:rPr>
              <a:t>80</a:t>
            </a:r>
            <a:r>
              <a:rPr kumimoji="1" lang="zh-CN" altLang="en-US" sz="3200" b="1" dirty="0">
                <a:solidFill>
                  <a:srgbClr val="2B166E"/>
                </a:solidFill>
                <a:ea typeface="宋体" pitchFamily="2" charset="-122"/>
              </a:rPr>
              <a:t>年代中期，人们又提出了更小的能独立运</a:t>
            </a:r>
          </a:p>
          <a:p>
            <a:pPr eaLnBrk="1" hangingPunct="1">
              <a:spcBef>
                <a:spcPct val="50000"/>
              </a:spcBef>
            </a:pPr>
            <a:r>
              <a:rPr kumimoji="1" lang="zh-CN" altLang="en-US" sz="3200" b="1" dirty="0">
                <a:solidFill>
                  <a:srgbClr val="2B166E"/>
                </a:solidFill>
                <a:ea typeface="宋体" pitchFamily="2" charset="-122"/>
              </a:rPr>
              <a:t>行的基本单位</a:t>
            </a:r>
            <a:r>
              <a:rPr kumimoji="1" lang="zh-CN" altLang="en-US" sz="3200" b="1" dirty="0">
                <a:solidFill>
                  <a:srgbClr val="2B166E"/>
                </a:solidFill>
                <a:ea typeface="宋体" pitchFamily="2" charset="-122"/>
                <a:sym typeface="Symbol" pitchFamily="18" charset="2"/>
              </a:rPr>
              <a:t>——</a:t>
            </a:r>
            <a:r>
              <a:rPr kumimoji="1" lang="zh-CN" altLang="en-US" sz="3200" b="1" dirty="0">
                <a:solidFill>
                  <a:srgbClr val="0000FF"/>
                </a:solidFill>
                <a:latin typeface="SimHei" charset="-122"/>
                <a:ea typeface="SimHei" charset="-122"/>
                <a:cs typeface="SimHei" charset="-122"/>
                <a:sym typeface="Symbol" pitchFamily="18" charset="2"/>
              </a:rPr>
              <a:t>线程</a:t>
            </a:r>
            <a:r>
              <a:rPr kumimoji="1" lang="zh-CN" altLang="en-US" sz="3200" b="1" dirty="0">
                <a:solidFill>
                  <a:srgbClr val="2B166E"/>
                </a:solidFill>
                <a:ea typeface="宋体" pitchFamily="2"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checkerboard(across)">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EC0D3502-50FB-4F63-828C-133F8B2737A0}" type="slidenum">
              <a:rPr lang="en-US" altLang="ko-KR"/>
              <a:pPr>
                <a:defRPr/>
              </a:pPr>
              <a:t>39</a:t>
            </a:fld>
            <a:endParaRPr lang="en-US" altLang="ko-KR"/>
          </a:p>
        </p:txBody>
      </p:sp>
      <p:sp>
        <p:nvSpPr>
          <p:cNvPr id="41988"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a:t>
            </a:r>
            <a:r>
              <a:rPr lang="en-US" altLang="zh-CN" sz="4400">
                <a:solidFill>
                  <a:schemeClr val="bg1"/>
                </a:solidFill>
                <a:latin typeface="Times New Roman" pitchFamily="18" charset="0"/>
                <a:ea typeface="宋体" pitchFamily="2" charset="-122"/>
              </a:rPr>
              <a:t>2.1</a:t>
            </a:r>
            <a:r>
              <a:rPr lang="en-US" altLang="en-US" sz="4400">
                <a:solidFill>
                  <a:schemeClr val="bg1"/>
                </a:solidFill>
                <a:latin typeface="隶书" pitchFamily="49" charset="-122"/>
                <a:ea typeface="隶书" pitchFamily="49" charset="-122"/>
              </a:rPr>
              <a:t> </a:t>
            </a:r>
            <a:r>
              <a:rPr lang="en-US" altLang="en-US" sz="4400">
                <a:solidFill>
                  <a:schemeClr val="bg1"/>
                </a:solidFill>
                <a:latin typeface="Times New Roman" pitchFamily="18" charset="0"/>
                <a:ea typeface="隶书" pitchFamily="49" charset="-122"/>
              </a:rPr>
              <a:t>why</a:t>
            </a:r>
            <a:r>
              <a:rPr lang="zh-CN" altLang="en-US" sz="4400">
                <a:solidFill>
                  <a:schemeClr val="bg1"/>
                </a:solidFill>
                <a:latin typeface="隶书" pitchFamily="49" charset="-122"/>
                <a:ea typeface="隶书" pitchFamily="49" charset="-122"/>
              </a:rPr>
              <a:t>线程</a:t>
            </a:r>
            <a:r>
              <a:rPr lang="en-US" altLang="zh-CN" sz="4400">
                <a:solidFill>
                  <a:schemeClr val="bg1"/>
                </a:solidFill>
                <a:latin typeface="隶书" pitchFamily="49" charset="-122"/>
                <a:ea typeface="隶书" pitchFamily="49" charset="-122"/>
              </a:rPr>
              <a:t>?</a:t>
            </a:r>
            <a:r>
              <a:rPr lang="en-US" altLang="zh-CN" sz="4400">
                <a:solidFill>
                  <a:schemeClr val="bg1"/>
                </a:solidFill>
                <a:latin typeface="Times New Roman" pitchFamily="18" charset="0"/>
                <a:ea typeface="宋体" pitchFamily="2" charset="-122"/>
              </a:rPr>
              <a:t> </a:t>
            </a:r>
          </a:p>
        </p:txBody>
      </p:sp>
      <p:sp>
        <p:nvSpPr>
          <p:cNvPr id="113668" name="Text Box 4"/>
          <p:cNvSpPr txBox="1">
            <a:spLocks noChangeArrowheads="1"/>
          </p:cNvSpPr>
          <p:nvPr/>
        </p:nvSpPr>
        <p:spPr bwMode="auto">
          <a:xfrm>
            <a:off x="454025" y="1946275"/>
            <a:ext cx="8158163" cy="3539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3200" b="1" dirty="0">
                <a:solidFill>
                  <a:srgbClr val="2B166E"/>
                </a:solidFill>
                <a:ea typeface="宋体" pitchFamily="2" charset="-122"/>
              </a:rPr>
              <a:t>【</a:t>
            </a:r>
            <a:r>
              <a:rPr kumimoji="1" lang="zh-CN" altLang="en-US" sz="3200" b="1" dirty="0">
                <a:solidFill>
                  <a:srgbClr val="2B166E"/>
                </a:solidFill>
                <a:ea typeface="宋体" pitchFamily="2" charset="-122"/>
              </a:rPr>
              <a:t>案例</a:t>
            </a:r>
            <a:r>
              <a:rPr kumimoji="1" lang="en-US" altLang="zh-CN" sz="3200" b="1" dirty="0">
                <a:solidFill>
                  <a:srgbClr val="2B166E"/>
                </a:solidFill>
                <a:ea typeface="宋体" pitchFamily="2" charset="-122"/>
              </a:rPr>
              <a:t>】</a:t>
            </a:r>
            <a:r>
              <a:rPr kumimoji="1" lang="zh-CN" altLang="en-US" sz="3200" b="1" dirty="0">
                <a:solidFill>
                  <a:srgbClr val="2B166E"/>
                </a:solidFill>
                <a:ea typeface="宋体" pitchFamily="2" charset="-122"/>
              </a:rPr>
              <a:t>编写一个</a:t>
            </a:r>
            <a:r>
              <a:rPr kumimoji="1" lang="en-US" altLang="zh-CN" sz="3200" b="1" dirty="0">
                <a:solidFill>
                  <a:srgbClr val="0000FF"/>
                </a:solidFill>
                <a:latin typeface="SimHei" charset="-122"/>
                <a:ea typeface="SimHei" charset="-122"/>
                <a:cs typeface="SimHei" charset="-122"/>
              </a:rPr>
              <a:t>MP3</a:t>
            </a:r>
            <a:r>
              <a:rPr kumimoji="1" lang="zh-CN" altLang="en-US" sz="3200" b="1" dirty="0">
                <a:solidFill>
                  <a:srgbClr val="0000FF"/>
                </a:solidFill>
                <a:latin typeface="SimHei" charset="-122"/>
                <a:ea typeface="SimHei" charset="-122"/>
                <a:cs typeface="SimHei" charset="-122"/>
              </a:rPr>
              <a:t>播放软件</a:t>
            </a:r>
            <a:r>
              <a:rPr kumimoji="1" lang="zh-CN" altLang="en-US" sz="3200" b="1" dirty="0">
                <a:solidFill>
                  <a:srgbClr val="2B166E"/>
                </a:solidFill>
                <a:ea typeface="宋体" pitchFamily="2" charset="-122"/>
              </a:rPr>
              <a:t>。核心功能</a:t>
            </a:r>
          </a:p>
          <a:p>
            <a:pPr eaLnBrk="1" hangingPunct="1">
              <a:spcBef>
                <a:spcPct val="50000"/>
              </a:spcBef>
            </a:pPr>
            <a:r>
              <a:rPr kumimoji="1" lang="zh-CN" altLang="en-US" sz="3200" b="1" dirty="0">
                <a:solidFill>
                  <a:srgbClr val="2B166E"/>
                </a:solidFill>
                <a:ea typeface="宋体" pitchFamily="2" charset="-122"/>
              </a:rPr>
              <a:t>模块有三个：</a:t>
            </a:r>
          </a:p>
          <a:p>
            <a:pPr eaLnBrk="1" hangingPunct="1">
              <a:spcBef>
                <a:spcPct val="50000"/>
              </a:spcBef>
            </a:pP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1</a:t>
            </a:r>
            <a:r>
              <a:rPr kumimoji="1" lang="zh-CN" altLang="en-US" sz="3200" b="1" dirty="0">
                <a:solidFill>
                  <a:srgbClr val="2B166E"/>
                </a:solidFill>
                <a:ea typeface="宋体" pitchFamily="2" charset="-122"/>
              </a:rPr>
              <a:t>）从磁盘上</a:t>
            </a:r>
            <a:r>
              <a:rPr kumimoji="1" lang="en-US" altLang="zh-CN" sz="3200" b="1" dirty="0">
                <a:solidFill>
                  <a:srgbClr val="2B166E"/>
                </a:solidFill>
                <a:ea typeface="宋体" pitchFamily="2" charset="-122"/>
              </a:rPr>
              <a:t>MP3</a:t>
            </a:r>
            <a:r>
              <a:rPr kumimoji="1" lang="zh-CN" altLang="en-US" sz="3200" b="1" dirty="0">
                <a:solidFill>
                  <a:srgbClr val="2B166E"/>
                </a:solidFill>
                <a:ea typeface="宋体" pitchFamily="2" charset="-122"/>
              </a:rPr>
              <a:t>文件当中读取数据；</a:t>
            </a:r>
          </a:p>
          <a:p>
            <a:pPr eaLnBrk="1" hangingPunct="1">
              <a:spcBef>
                <a:spcPct val="50000"/>
              </a:spcBef>
            </a:pP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2</a:t>
            </a:r>
            <a:r>
              <a:rPr kumimoji="1" lang="zh-CN" altLang="en-US" sz="3200" b="1" dirty="0">
                <a:solidFill>
                  <a:srgbClr val="2B166E"/>
                </a:solidFill>
                <a:ea typeface="宋体" pitchFamily="2" charset="-122"/>
              </a:rPr>
              <a:t>）对</a:t>
            </a:r>
            <a:r>
              <a:rPr kumimoji="1" lang="en-US" altLang="zh-CN" sz="3200" b="1" dirty="0">
                <a:solidFill>
                  <a:srgbClr val="2B166E"/>
                </a:solidFill>
                <a:ea typeface="宋体" pitchFamily="2" charset="-122"/>
              </a:rPr>
              <a:t>MP3</a:t>
            </a:r>
            <a:r>
              <a:rPr kumimoji="1" lang="zh-CN" altLang="en-US" sz="3200" b="1" dirty="0">
                <a:solidFill>
                  <a:srgbClr val="2B166E"/>
                </a:solidFill>
                <a:ea typeface="宋体" pitchFamily="2" charset="-122"/>
              </a:rPr>
              <a:t>数据进行解压缩得到</a:t>
            </a:r>
            <a:r>
              <a:rPr kumimoji="1" lang="en-US" altLang="zh-CN" sz="3200" b="1" dirty="0">
                <a:solidFill>
                  <a:srgbClr val="2B166E"/>
                </a:solidFill>
                <a:ea typeface="宋体" pitchFamily="2" charset="-122"/>
              </a:rPr>
              <a:t>WAV</a:t>
            </a:r>
            <a:r>
              <a:rPr kumimoji="1" lang="zh-CN" altLang="en-US" sz="3200" b="1" dirty="0">
                <a:solidFill>
                  <a:srgbClr val="2B166E"/>
                </a:solidFill>
                <a:ea typeface="宋体" pitchFamily="2" charset="-122"/>
              </a:rPr>
              <a:t>；</a:t>
            </a:r>
          </a:p>
          <a:p>
            <a:pPr eaLnBrk="1" hangingPunct="1">
              <a:spcBef>
                <a:spcPct val="50000"/>
              </a:spcBef>
            </a:pP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3</a:t>
            </a:r>
            <a:r>
              <a:rPr kumimoji="1" lang="zh-CN" altLang="en-US" sz="3200" b="1" dirty="0">
                <a:solidFill>
                  <a:srgbClr val="2B166E"/>
                </a:solidFill>
                <a:ea typeface="宋体" pitchFamily="2" charset="-122"/>
              </a:rPr>
              <a:t>）把解压缩后的</a:t>
            </a:r>
            <a:r>
              <a:rPr kumimoji="1" lang="en-US" altLang="zh-CN" sz="3200" b="1" dirty="0">
                <a:solidFill>
                  <a:srgbClr val="2B166E"/>
                </a:solidFill>
                <a:ea typeface="宋体" pitchFamily="2" charset="-122"/>
              </a:rPr>
              <a:t>WAV</a:t>
            </a:r>
            <a:r>
              <a:rPr kumimoji="1" lang="zh-CN" altLang="en-US" sz="3200" b="1" dirty="0">
                <a:solidFill>
                  <a:srgbClr val="2B166E"/>
                </a:solidFill>
                <a:ea typeface="宋体" pitchFamily="2" charset="-122"/>
              </a:rPr>
              <a:t>数据播放出来。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8">
                                            <p:txEl>
                                              <p:pRg st="2" end="2"/>
                                            </p:txEl>
                                          </p:spTgt>
                                        </p:tgtEl>
                                        <p:attrNameLst>
                                          <p:attrName>style.visibility</p:attrName>
                                        </p:attrNameLst>
                                      </p:cBhvr>
                                      <p:to>
                                        <p:strVal val="visible"/>
                                      </p:to>
                                    </p:set>
                                    <p:anim calcmode="lin" valueType="num">
                                      <p:cBhvr additive="base">
                                        <p:cTn id="7" dur="500" fill="hold"/>
                                        <p:tgtEl>
                                          <p:spTgt spid="11366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668">
                                            <p:txEl>
                                              <p:pRg st="3" end="3"/>
                                            </p:txEl>
                                          </p:spTgt>
                                        </p:tgtEl>
                                        <p:attrNameLst>
                                          <p:attrName>style.visibility</p:attrName>
                                        </p:attrNameLst>
                                      </p:cBhvr>
                                      <p:to>
                                        <p:strVal val="visible"/>
                                      </p:to>
                                    </p:set>
                                    <p:anim calcmode="lin" valueType="num">
                                      <p:cBhvr additive="base">
                                        <p:cTn id="13" dur="500" fill="hold"/>
                                        <p:tgtEl>
                                          <p:spTgt spid="11366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3668">
                                            <p:txEl>
                                              <p:pRg st="4" end="4"/>
                                            </p:txEl>
                                          </p:spTgt>
                                        </p:tgtEl>
                                        <p:attrNameLst>
                                          <p:attrName>style.visibility</p:attrName>
                                        </p:attrNameLst>
                                      </p:cBhvr>
                                      <p:to>
                                        <p:strVal val="visible"/>
                                      </p:to>
                                    </p:set>
                                    <p:anim calcmode="lin" valueType="num">
                                      <p:cBhvr additive="base">
                                        <p:cTn id="19" dur="500" fill="hold"/>
                                        <p:tgtEl>
                                          <p:spTgt spid="11366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8DEAA6F1-0543-4522-9433-938743AC58F5}" type="slidenum">
              <a:rPr lang="en-US" altLang="ko-KR"/>
              <a:pPr>
                <a:defRPr/>
              </a:pPr>
              <a:t>4</a:t>
            </a:fld>
            <a:endParaRPr lang="en-US" altLang="ko-KR"/>
          </a:p>
        </p:txBody>
      </p:sp>
      <p:sp>
        <p:nvSpPr>
          <p:cNvPr id="9220" name="Rectangle 5"/>
          <p:cNvSpPr>
            <a:spLocks noChangeArrowheads="1"/>
          </p:cNvSpPr>
          <p:nvPr/>
        </p:nvSpPr>
        <p:spPr bwMode="auto">
          <a:xfrm>
            <a:off x="2838450" y="6237288"/>
            <a:ext cx="49276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p>
            <a:r>
              <a:rPr kumimoji="1" lang="en-US" altLang="zh-CN" sz="2800" b="1" i="1">
                <a:solidFill>
                  <a:srgbClr val="0000FF"/>
                </a:solidFill>
                <a:ea typeface="宋体" pitchFamily="2" charset="-122"/>
              </a:rPr>
              <a:t>multi-programming</a:t>
            </a:r>
          </a:p>
        </p:txBody>
      </p:sp>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7" y="1160463"/>
            <a:ext cx="5200650" cy="50768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50" y="1160463"/>
            <a:ext cx="5200650" cy="50768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r>
              <a:rPr lang="zh-CN" altLang="en-US"/>
              <a:t>   进程管理</a:t>
            </a:r>
          </a:p>
        </p:txBody>
      </p:sp>
      <p:sp>
        <p:nvSpPr>
          <p:cNvPr id="14" name="页脚占位符 4"/>
          <p:cNvSpPr>
            <a:spLocks noGrp="1"/>
          </p:cNvSpPr>
          <p:nvPr>
            <p:ph type="ftr" sz="quarter" idx="11"/>
          </p:nvPr>
        </p:nvSpPr>
        <p:spPr/>
        <p:txBody>
          <a:bodyPr/>
          <a:lstStyle/>
          <a:p>
            <a:pPr>
              <a:defRPr/>
            </a:pPr>
            <a:fld id="{CCF53DE6-F1BA-4F92-93F7-191D5403C603}" type="slidenum">
              <a:rPr lang="en-US" altLang="ko-KR"/>
              <a:pPr>
                <a:defRPr/>
              </a:pPr>
              <a:t>40</a:t>
            </a:fld>
            <a:endParaRPr lang="en-US" altLang="ko-KR"/>
          </a:p>
        </p:txBody>
      </p:sp>
      <p:sp>
        <p:nvSpPr>
          <p:cNvPr id="43012" name="Rectangle 5"/>
          <p:cNvSpPr>
            <a:spLocks noChangeArrowheads="1"/>
          </p:cNvSpPr>
          <p:nvPr/>
        </p:nvSpPr>
        <p:spPr bwMode="auto">
          <a:xfrm>
            <a:off x="882650" y="1250950"/>
            <a:ext cx="3860800" cy="5310188"/>
          </a:xfrm>
          <a:prstGeom prst="rect">
            <a:avLst/>
          </a:prstGeom>
          <a:solidFill>
            <a:srgbClr val="FFFF99"/>
          </a:solidFill>
          <a:ln w="9525">
            <a:solidFill>
              <a:schemeClr val="tx1"/>
            </a:solidFill>
            <a:miter lim="800000"/>
            <a:headEnd/>
            <a:tailEnd/>
          </a:ln>
        </p:spPr>
        <p:txBody>
          <a:bodyPr wrap="none" anchor="ctr"/>
          <a:lstStyle/>
          <a:p>
            <a:r>
              <a:rPr lang="en-US" altLang="zh-CN" sz="2800" b="1" dirty="0">
                <a:solidFill>
                  <a:srgbClr val="2B166E"/>
                </a:solidFill>
                <a:ea typeface="宋体" pitchFamily="2" charset="-122"/>
              </a:rPr>
              <a:t>main( )</a:t>
            </a:r>
            <a:br>
              <a:rPr lang="en-US" altLang="zh-CN" sz="2800" b="1" dirty="0">
                <a:solidFill>
                  <a:srgbClr val="2B166E"/>
                </a:solidFill>
                <a:ea typeface="宋体" pitchFamily="2" charset="-122"/>
              </a:rPr>
            </a:br>
            <a:r>
              <a:rPr lang="en-US" altLang="zh-CN" sz="2800" b="1" dirty="0">
                <a:solidFill>
                  <a:srgbClr val="2B166E"/>
                </a:solidFill>
                <a:ea typeface="宋体" pitchFamily="2" charset="-122"/>
              </a:rPr>
              <a:t>{</a:t>
            </a:r>
            <a:br>
              <a:rPr lang="en-US" altLang="zh-CN" sz="2800" b="1" dirty="0">
                <a:solidFill>
                  <a:srgbClr val="2B166E"/>
                </a:solidFill>
                <a:ea typeface="宋体" pitchFamily="2" charset="-122"/>
              </a:rPr>
            </a:br>
            <a:r>
              <a:rPr lang="en-US" altLang="zh-CN" sz="2800" b="1" dirty="0">
                <a:solidFill>
                  <a:srgbClr val="2B166E"/>
                </a:solidFill>
                <a:ea typeface="宋体" pitchFamily="2" charset="-122"/>
              </a:rPr>
              <a:t>        while(TRUE</a:t>
            </a:r>
            <a:r>
              <a:rPr lang="zh-CN" altLang="en-US" sz="2800" b="1" dirty="0">
                <a:solidFill>
                  <a:srgbClr val="2B166E"/>
                </a:solidFill>
                <a:ea typeface="宋体" pitchFamily="2" charset="-122"/>
              </a:rPr>
              <a:t>）</a:t>
            </a:r>
            <a:br>
              <a:rPr lang="zh-CN" altLang="en-US" sz="2800" b="1" dirty="0">
                <a:solidFill>
                  <a:srgbClr val="2B166E"/>
                </a:solidFill>
                <a:ea typeface="宋体" pitchFamily="2" charset="-122"/>
              </a:rPr>
            </a:br>
            <a:r>
              <a:rPr lang="zh-CN" altLang="en-US" sz="2800" b="1" dirty="0">
                <a:solidFill>
                  <a:srgbClr val="2B166E"/>
                </a:solidFill>
                <a:ea typeface="宋体" pitchFamily="2" charset="-122"/>
              </a:rPr>
              <a:t>       </a:t>
            </a:r>
            <a:r>
              <a:rPr lang="en-US" altLang="zh-CN" sz="2800" b="1" dirty="0">
                <a:solidFill>
                  <a:srgbClr val="2B166E"/>
                </a:solidFill>
                <a:ea typeface="宋体" pitchFamily="2" charset="-122"/>
              </a:rPr>
              <a:t>{</a:t>
            </a:r>
          </a:p>
          <a:p>
            <a:r>
              <a:rPr lang="en-US" altLang="zh-CN" sz="2800" b="1" dirty="0">
                <a:solidFill>
                  <a:srgbClr val="2B166E"/>
                </a:solidFill>
                <a:ea typeface="宋体" pitchFamily="2" charset="-122"/>
              </a:rPr>
              <a:t>              Read( );</a:t>
            </a:r>
            <a:br>
              <a:rPr lang="en-US" altLang="zh-CN" sz="2800" b="1" dirty="0">
                <a:solidFill>
                  <a:srgbClr val="2B166E"/>
                </a:solidFill>
                <a:ea typeface="宋体" pitchFamily="2" charset="-122"/>
              </a:rPr>
            </a:br>
            <a:r>
              <a:rPr lang="en-US" altLang="zh-CN" sz="2800" b="1" dirty="0">
                <a:solidFill>
                  <a:srgbClr val="2B166E"/>
                </a:solidFill>
                <a:ea typeface="宋体" pitchFamily="2" charset="-122"/>
              </a:rPr>
              <a:t>              Decompress( );</a:t>
            </a:r>
            <a:br>
              <a:rPr lang="en-US" altLang="zh-CN" sz="2800" b="1" dirty="0">
                <a:solidFill>
                  <a:srgbClr val="2B166E"/>
                </a:solidFill>
                <a:ea typeface="宋体" pitchFamily="2" charset="-122"/>
              </a:rPr>
            </a:br>
            <a:r>
              <a:rPr lang="en-US" altLang="zh-CN" sz="2800" b="1" dirty="0">
                <a:solidFill>
                  <a:srgbClr val="2B166E"/>
                </a:solidFill>
                <a:ea typeface="宋体" pitchFamily="2" charset="-122"/>
              </a:rPr>
              <a:t>              Play( );</a:t>
            </a:r>
            <a:br>
              <a:rPr lang="en-US" altLang="zh-CN" sz="2800" b="1" dirty="0">
                <a:solidFill>
                  <a:srgbClr val="2B166E"/>
                </a:solidFill>
                <a:ea typeface="宋体" pitchFamily="2" charset="-122"/>
              </a:rPr>
            </a:br>
            <a:r>
              <a:rPr lang="en-US" altLang="zh-CN" sz="2800" b="1" dirty="0">
                <a:solidFill>
                  <a:srgbClr val="2B166E"/>
                </a:solidFill>
                <a:ea typeface="宋体" pitchFamily="2" charset="-122"/>
              </a:rPr>
              <a:t>        }</a:t>
            </a:r>
          </a:p>
          <a:p>
            <a:r>
              <a:rPr lang="en-US" altLang="zh-CN" sz="2800" b="1" dirty="0">
                <a:solidFill>
                  <a:srgbClr val="2B166E"/>
                </a:solidFill>
                <a:ea typeface="宋体" pitchFamily="2" charset="-122"/>
              </a:rPr>
              <a:t>}</a:t>
            </a:r>
          </a:p>
          <a:p>
            <a:r>
              <a:rPr lang="en-US" altLang="zh-CN" sz="2800" b="1" dirty="0">
                <a:solidFill>
                  <a:srgbClr val="2B166E"/>
                </a:solidFill>
                <a:ea typeface="宋体" pitchFamily="2" charset="-122"/>
              </a:rPr>
              <a:t>Read( ) { … }</a:t>
            </a:r>
            <a:br>
              <a:rPr lang="en-US" altLang="zh-CN" sz="2800" b="1" dirty="0">
                <a:solidFill>
                  <a:srgbClr val="2B166E"/>
                </a:solidFill>
                <a:ea typeface="宋体" pitchFamily="2" charset="-122"/>
              </a:rPr>
            </a:br>
            <a:r>
              <a:rPr lang="en-US" altLang="zh-CN" sz="2800" b="1" dirty="0">
                <a:solidFill>
                  <a:srgbClr val="2B166E"/>
                </a:solidFill>
                <a:ea typeface="宋体" pitchFamily="2" charset="-122"/>
              </a:rPr>
              <a:t>Decompress( ) { … }</a:t>
            </a:r>
          </a:p>
          <a:p>
            <a:r>
              <a:rPr lang="en-US" altLang="zh-CN" sz="2800" b="1" dirty="0">
                <a:solidFill>
                  <a:srgbClr val="2B166E"/>
                </a:solidFill>
                <a:ea typeface="宋体" pitchFamily="2" charset="-122"/>
              </a:rPr>
              <a:t>Play( ) { … }</a:t>
            </a:r>
          </a:p>
        </p:txBody>
      </p:sp>
      <p:sp>
        <p:nvSpPr>
          <p:cNvPr id="43013" name="Text Box 6"/>
          <p:cNvSpPr txBox="1">
            <a:spLocks noChangeArrowheads="1"/>
          </p:cNvSpPr>
          <p:nvPr/>
        </p:nvSpPr>
        <p:spPr bwMode="auto">
          <a:xfrm>
            <a:off x="2587625" y="223838"/>
            <a:ext cx="43751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4000">
                <a:solidFill>
                  <a:schemeClr val="bg1"/>
                </a:solidFill>
                <a:ea typeface="黑体" pitchFamily="49" charset="-122"/>
              </a:rPr>
              <a:t>单进程的实现方法 </a:t>
            </a:r>
          </a:p>
        </p:txBody>
      </p:sp>
      <p:sp>
        <p:nvSpPr>
          <p:cNvPr id="114695" name="Text Box 7"/>
          <p:cNvSpPr txBox="1">
            <a:spLocks noChangeArrowheads="1"/>
          </p:cNvSpPr>
          <p:nvPr/>
        </p:nvSpPr>
        <p:spPr bwMode="auto">
          <a:xfrm>
            <a:off x="4937125" y="1412875"/>
            <a:ext cx="3692525" cy="4278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dirty="0">
                <a:solidFill>
                  <a:srgbClr val="2B166E"/>
                </a:solidFill>
                <a:ea typeface="宋体" pitchFamily="2" charset="-122"/>
              </a:rPr>
              <a:t>问题：</a:t>
            </a:r>
          </a:p>
          <a:p>
            <a:pPr eaLnBrk="1" hangingPunct="1">
              <a:spcBef>
                <a:spcPct val="50000"/>
              </a:spcBef>
              <a:buFontTx/>
              <a:buChar char="•"/>
            </a:pPr>
            <a:r>
              <a:rPr kumimoji="1" lang="zh-CN" altLang="en-US" sz="3200" b="1" dirty="0">
                <a:solidFill>
                  <a:srgbClr val="0000FF"/>
                </a:solidFill>
                <a:ea typeface="宋体" pitchFamily="2" charset="-122"/>
              </a:rPr>
              <a:t> </a:t>
            </a:r>
            <a:r>
              <a:rPr kumimoji="1" lang="zh-CN" altLang="en-US" sz="3200" b="1" dirty="0">
                <a:solidFill>
                  <a:srgbClr val="0000FF"/>
                </a:solidFill>
                <a:latin typeface="SimHei" charset="-122"/>
                <a:ea typeface="SimHei" charset="-122"/>
                <a:cs typeface="SimHei" charset="-122"/>
              </a:rPr>
              <a:t>播放出来的声音能否连贯？</a:t>
            </a:r>
            <a:endParaRPr kumimoji="1" lang="en-US" altLang="zh-CN" sz="3200" b="1" dirty="0">
              <a:solidFill>
                <a:srgbClr val="0000FF"/>
              </a:solidFill>
              <a:latin typeface="SimHei" charset="-122"/>
              <a:ea typeface="SimHei" charset="-122"/>
              <a:cs typeface="SimHei" charset="-122"/>
            </a:endParaRPr>
          </a:p>
          <a:p>
            <a:pPr eaLnBrk="1" hangingPunct="1">
              <a:spcBef>
                <a:spcPct val="50000"/>
              </a:spcBef>
              <a:buFontTx/>
              <a:buChar char="•"/>
            </a:pPr>
            <a:r>
              <a:rPr kumimoji="1" lang="en-US" altLang="zh-CN" sz="3200" b="1" dirty="0">
                <a:solidFill>
                  <a:srgbClr val="0000FF"/>
                </a:solidFill>
                <a:ea typeface="宋体" pitchFamily="2" charset="-122"/>
              </a:rPr>
              <a:t> </a:t>
            </a:r>
            <a:r>
              <a:rPr kumimoji="1" lang="zh-CN" altLang="en-US" sz="3200" b="1" dirty="0">
                <a:solidFill>
                  <a:srgbClr val="0000FF"/>
                </a:solidFill>
                <a:latin typeface="SimHei" charset="-122"/>
                <a:ea typeface="SimHei" charset="-122"/>
                <a:cs typeface="SimHei" charset="-122"/>
              </a:rPr>
              <a:t>缓冲区空间占用？</a:t>
            </a:r>
          </a:p>
          <a:p>
            <a:pPr eaLnBrk="1" hangingPunct="1">
              <a:spcBef>
                <a:spcPct val="50000"/>
              </a:spcBef>
              <a:buFontTx/>
              <a:buChar char="•"/>
            </a:pPr>
            <a:r>
              <a:rPr kumimoji="1" lang="zh-CN" altLang="en-US" sz="3200" b="1" dirty="0">
                <a:solidFill>
                  <a:srgbClr val="0000FF"/>
                </a:solidFill>
                <a:ea typeface="宋体" pitchFamily="2" charset="-122"/>
              </a:rPr>
              <a:t> </a:t>
            </a:r>
            <a:r>
              <a:rPr kumimoji="1" lang="zh-CN" altLang="en-US" sz="3200" b="1" dirty="0">
                <a:solidFill>
                  <a:srgbClr val="0000FF"/>
                </a:solidFill>
                <a:latin typeface="SimHei" charset="-122"/>
                <a:ea typeface="SimHei" charset="-122"/>
                <a:cs typeface="SimHei" charset="-122"/>
              </a:rPr>
              <a:t>各个函数之间不是并发执行，影响资源的使用效率。</a:t>
            </a:r>
          </a:p>
        </p:txBody>
      </p:sp>
      <p:grpSp>
        <p:nvGrpSpPr>
          <p:cNvPr id="3" name="组合 2">
            <a:extLst>
              <a:ext uri="{FF2B5EF4-FFF2-40B4-BE49-F238E27FC236}">
                <a16:creationId xmlns:a16="http://schemas.microsoft.com/office/drawing/2014/main" id="{45FAA704-4885-734D-BF9B-0E24CD83CAF9}"/>
              </a:ext>
            </a:extLst>
          </p:cNvPr>
          <p:cNvGrpSpPr/>
          <p:nvPr/>
        </p:nvGrpSpPr>
        <p:grpSpPr>
          <a:xfrm>
            <a:off x="49213" y="2992438"/>
            <a:ext cx="2125919" cy="1388208"/>
            <a:chOff x="49213" y="2992438"/>
            <a:chExt cx="2125919" cy="1388208"/>
          </a:xfrm>
        </p:grpSpPr>
        <p:grpSp>
          <p:nvGrpSpPr>
            <p:cNvPr id="2" name="Group 8"/>
            <p:cNvGrpSpPr>
              <a:grpSpLocks/>
            </p:cNvGrpSpPr>
            <p:nvPr/>
          </p:nvGrpSpPr>
          <p:grpSpPr bwMode="auto">
            <a:xfrm>
              <a:off x="49213" y="2992438"/>
              <a:ext cx="2120900" cy="957262"/>
              <a:chOff x="31" y="1901"/>
              <a:chExt cx="1336" cy="603"/>
            </a:xfrm>
          </p:grpSpPr>
          <p:grpSp>
            <p:nvGrpSpPr>
              <p:cNvPr id="43016" name="Group 9"/>
              <p:cNvGrpSpPr>
                <a:grpSpLocks/>
              </p:cNvGrpSpPr>
              <p:nvPr/>
            </p:nvGrpSpPr>
            <p:grpSpPr bwMode="auto">
              <a:xfrm>
                <a:off x="52" y="1901"/>
                <a:ext cx="1300" cy="327"/>
                <a:chOff x="52" y="1901"/>
                <a:chExt cx="1300" cy="327"/>
              </a:xfrm>
            </p:grpSpPr>
            <p:sp>
              <p:nvSpPr>
                <p:cNvPr id="43020" name="Line 10"/>
                <p:cNvSpPr>
                  <a:spLocks noChangeShapeType="1"/>
                </p:cNvSpPr>
                <p:nvPr/>
              </p:nvSpPr>
              <p:spPr bwMode="auto">
                <a:xfrm flipH="1">
                  <a:off x="491" y="2075"/>
                  <a:ext cx="861" cy="0"/>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43021" name="Text Box 11"/>
                <p:cNvSpPr txBox="1">
                  <a:spLocks noChangeArrowheads="1"/>
                </p:cNvSpPr>
                <p:nvPr/>
              </p:nvSpPr>
              <p:spPr bwMode="auto">
                <a:xfrm>
                  <a:off x="52" y="1901"/>
                  <a:ext cx="439"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2800" b="1" dirty="0">
                      <a:solidFill>
                        <a:srgbClr val="FF0000"/>
                      </a:solidFill>
                      <a:ea typeface="宋体" pitchFamily="2" charset="-122"/>
                    </a:rPr>
                    <a:t>I/O</a:t>
                  </a:r>
                </a:p>
              </p:txBody>
            </p:sp>
          </p:grpSp>
          <p:grpSp>
            <p:nvGrpSpPr>
              <p:cNvPr id="43017" name="Group 12"/>
              <p:cNvGrpSpPr>
                <a:grpSpLocks/>
              </p:cNvGrpSpPr>
              <p:nvPr/>
            </p:nvGrpSpPr>
            <p:grpSpPr bwMode="auto">
              <a:xfrm>
                <a:off x="31" y="2177"/>
                <a:ext cx="1336" cy="327"/>
                <a:chOff x="31" y="2177"/>
                <a:chExt cx="1336" cy="327"/>
              </a:xfrm>
            </p:grpSpPr>
            <p:sp>
              <p:nvSpPr>
                <p:cNvPr id="43018" name="Line 13"/>
                <p:cNvSpPr>
                  <a:spLocks noChangeShapeType="1"/>
                </p:cNvSpPr>
                <p:nvPr/>
              </p:nvSpPr>
              <p:spPr bwMode="auto">
                <a:xfrm flipH="1">
                  <a:off x="590" y="2351"/>
                  <a:ext cx="777" cy="0"/>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43019" name="Text Box 14"/>
                <p:cNvSpPr txBox="1">
                  <a:spLocks noChangeArrowheads="1"/>
                </p:cNvSpPr>
                <p:nvPr/>
              </p:nvSpPr>
              <p:spPr bwMode="auto">
                <a:xfrm>
                  <a:off x="31" y="2177"/>
                  <a:ext cx="577"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2800" b="1" dirty="0">
                      <a:solidFill>
                        <a:srgbClr val="FF0000"/>
                      </a:solidFill>
                      <a:ea typeface="宋体" pitchFamily="2" charset="-122"/>
                    </a:rPr>
                    <a:t>CPU</a:t>
                  </a:r>
                </a:p>
              </p:txBody>
            </p:sp>
          </p:grpSp>
        </p:grpSp>
        <p:sp>
          <p:nvSpPr>
            <p:cNvPr id="15" name="Line 10">
              <a:extLst>
                <a:ext uri="{FF2B5EF4-FFF2-40B4-BE49-F238E27FC236}">
                  <a16:creationId xmlns:a16="http://schemas.microsoft.com/office/drawing/2014/main" id="{5B1D1152-6844-E74C-89A4-F7A65AF46E06}"/>
                </a:ext>
              </a:extLst>
            </p:cNvPr>
            <p:cNvSpPr>
              <a:spLocks noChangeShapeType="1"/>
            </p:cNvSpPr>
            <p:nvPr/>
          </p:nvSpPr>
          <p:spPr bwMode="auto">
            <a:xfrm flipH="1">
              <a:off x="808294" y="4137759"/>
              <a:ext cx="1366838" cy="0"/>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16" name="Text Box 11">
              <a:extLst>
                <a:ext uri="{FF2B5EF4-FFF2-40B4-BE49-F238E27FC236}">
                  <a16:creationId xmlns:a16="http://schemas.microsoft.com/office/drawing/2014/main" id="{089478F3-DB56-3C4F-BC08-016BA9E397D8}"/>
                </a:ext>
              </a:extLst>
            </p:cNvPr>
            <p:cNvSpPr txBox="1">
              <a:spLocks noChangeArrowheads="1"/>
            </p:cNvSpPr>
            <p:nvPr/>
          </p:nvSpPr>
          <p:spPr bwMode="auto">
            <a:xfrm>
              <a:off x="111381" y="3861534"/>
              <a:ext cx="696913"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2800" b="1" dirty="0">
                  <a:solidFill>
                    <a:srgbClr val="FF0000"/>
                  </a:solidFill>
                  <a:ea typeface="宋体" pitchFamily="2" charset="-122"/>
                </a:rPr>
                <a:t>I/O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695">
                                            <p:txEl>
                                              <p:pRg st="0" end="0"/>
                                            </p:txEl>
                                          </p:spTgt>
                                        </p:tgtEl>
                                        <p:attrNameLst>
                                          <p:attrName>style.visibility</p:attrName>
                                        </p:attrNameLst>
                                      </p:cBhvr>
                                      <p:to>
                                        <p:strVal val="visible"/>
                                      </p:to>
                                    </p:set>
                                    <p:anim calcmode="lin" valueType="num">
                                      <p:cBhvr additive="base">
                                        <p:cTn id="7" dur="500" fill="hold"/>
                                        <p:tgtEl>
                                          <p:spTgt spid="1146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46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695">
                                            <p:txEl>
                                              <p:pRg st="1" end="1"/>
                                            </p:txEl>
                                          </p:spTgt>
                                        </p:tgtEl>
                                        <p:attrNameLst>
                                          <p:attrName>style.visibility</p:attrName>
                                        </p:attrNameLst>
                                      </p:cBhvr>
                                      <p:to>
                                        <p:strVal val="visible"/>
                                      </p:to>
                                    </p:set>
                                    <p:anim calcmode="lin" valueType="num">
                                      <p:cBhvr additive="base">
                                        <p:cTn id="13" dur="500" fill="hold"/>
                                        <p:tgtEl>
                                          <p:spTgt spid="1146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46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4695">
                                            <p:txEl>
                                              <p:pRg st="2" end="2"/>
                                            </p:txEl>
                                          </p:spTgt>
                                        </p:tgtEl>
                                        <p:attrNameLst>
                                          <p:attrName>style.visibility</p:attrName>
                                        </p:attrNameLst>
                                      </p:cBhvr>
                                      <p:to>
                                        <p:strVal val="visible"/>
                                      </p:to>
                                    </p:set>
                                    <p:anim calcmode="lin" valueType="num">
                                      <p:cBhvr additive="base">
                                        <p:cTn id="19" dur="500" fill="hold"/>
                                        <p:tgtEl>
                                          <p:spTgt spid="1146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46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4695">
                                            <p:txEl>
                                              <p:pRg st="3" end="3"/>
                                            </p:txEl>
                                          </p:spTgt>
                                        </p:tgtEl>
                                        <p:attrNameLst>
                                          <p:attrName>style.visibility</p:attrName>
                                        </p:attrNameLst>
                                      </p:cBhvr>
                                      <p:to>
                                        <p:strVal val="visible"/>
                                      </p:to>
                                    </p:set>
                                    <p:anim calcmode="lin" valueType="num">
                                      <p:cBhvr additive="base">
                                        <p:cTn id="25" dur="500" fill="hold"/>
                                        <p:tgtEl>
                                          <p:spTgt spid="1146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46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   进程管理</a:t>
            </a:r>
          </a:p>
        </p:txBody>
      </p:sp>
      <p:sp>
        <p:nvSpPr>
          <p:cNvPr id="8" name="页脚占位符 4"/>
          <p:cNvSpPr>
            <a:spLocks noGrp="1"/>
          </p:cNvSpPr>
          <p:nvPr>
            <p:ph type="ftr" sz="quarter" idx="11"/>
          </p:nvPr>
        </p:nvSpPr>
        <p:spPr/>
        <p:txBody>
          <a:bodyPr/>
          <a:lstStyle/>
          <a:p>
            <a:pPr>
              <a:defRPr/>
            </a:pPr>
            <a:fld id="{C37EE8C7-8330-4019-A292-9FE01B0BC7DA}" type="slidenum">
              <a:rPr lang="en-US" altLang="ko-KR"/>
              <a:pPr>
                <a:defRPr/>
              </a:pPr>
              <a:t>41</a:t>
            </a:fld>
            <a:endParaRPr lang="en-US" altLang="ko-KR"/>
          </a:p>
        </p:txBody>
      </p:sp>
      <p:sp>
        <p:nvSpPr>
          <p:cNvPr id="44036" name="Rectangle 5"/>
          <p:cNvSpPr>
            <a:spLocks noChangeArrowheads="1"/>
          </p:cNvSpPr>
          <p:nvPr/>
        </p:nvSpPr>
        <p:spPr bwMode="auto">
          <a:xfrm>
            <a:off x="368300" y="1471613"/>
            <a:ext cx="2447925" cy="3387725"/>
          </a:xfrm>
          <a:prstGeom prst="rect">
            <a:avLst/>
          </a:prstGeom>
          <a:solidFill>
            <a:srgbClr val="FFFF99"/>
          </a:solidFill>
          <a:ln w="9525">
            <a:solidFill>
              <a:schemeClr val="tx1"/>
            </a:solidFill>
            <a:miter lim="800000"/>
            <a:headEnd/>
            <a:tailEnd/>
          </a:ln>
        </p:spPr>
        <p:txBody>
          <a:bodyPr wrap="none" anchor="ctr">
            <a:spAutoFit/>
          </a:bodyPr>
          <a:lstStyle/>
          <a:p>
            <a:r>
              <a:rPr lang="zh-CN" altLang="en-US" sz="2400" b="1" dirty="0">
                <a:solidFill>
                  <a:srgbClr val="2B166E"/>
                </a:solidFill>
                <a:ea typeface="宋体" pitchFamily="2" charset="-122"/>
              </a:rPr>
              <a:t>程序</a:t>
            </a:r>
            <a:r>
              <a:rPr lang="en-US" altLang="zh-CN" sz="2400" b="1" dirty="0">
                <a:solidFill>
                  <a:srgbClr val="2B166E"/>
                </a:solidFill>
                <a:ea typeface="宋体" pitchFamily="2" charset="-122"/>
              </a:rPr>
              <a:t>1</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main( )</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    while(TRUE</a:t>
            </a:r>
            <a:r>
              <a:rPr lang="zh-CN" altLang="en-US" sz="2400" b="1" dirty="0">
                <a:solidFill>
                  <a:srgbClr val="2B166E"/>
                </a:solidFill>
                <a:ea typeface="宋体" pitchFamily="2" charset="-122"/>
              </a:rPr>
              <a:t>）</a:t>
            </a:r>
            <a:br>
              <a:rPr lang="zh-CN" altLang="en-US" sz="2400" b="1" dirty="0">
                <a:solidFill>
                  <a:srgbClr val="2B166E"/>
                </a:solidFill>
                <a:ea typeface="宋体" pitchFamily="2" charset="-122"/>
              </a:rPr>
            </a:br>
            <a:r>
              <a:rPr lang="zh-CN" altLang="en-US" sz="2400" b="1" dirty="0">
                <a:solidFill>
                  <a:srgbClr val="2B166E"/>
                </a:solidFill>
                <a:ea typeface="宋体" pitchFamily="2" charset="-122"/>
              </a:rPr>
              <a:t>    </a:t>
            </a:r>
            <a:r>
              <a:rPr lang="en-US" altLang="zh-CN" sz="2400" b="1" dirty="0">
                <a:solidFill>
                  <a:srgbClr val="2B166E"/>
                </a:solidFill>
                <a:ea typeface="宋体" pitchFamily="2" charset="-122"/>
              </a:rPr>
              <a:t>{</a:t>
            </a:r>
          </a:p>
          <a:p>
            <a:r>
              <a:rPr lang="en-US" altLang="zh-CN" sz="2400" b="1" dirty="0">
                <a:solidFill>
                  <a:srgbClr val="2B166E"/>
                </a:solidFill>
                <a:ea typeface="宋体" pitchFamily="2" charset="-122"/>
              </a:rPr>
              <a:t>          Read( );</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     }</a:t>
            </a:r>
          </a:p>
          <a:p>
            <a:r>
              <a:rPr lang="en-US" altLang="zh-CN" sz="2400" b="1" dirty="0">
                <a:solidFill>
                  <a:srgbClr val="2B166E"/>
                </a:solidFill>
                <a:ea typeface="宋体" pitchFamily="2" charset="-122"/>
              </a:rPr>
              <a:t>}</a:t>
            </a:r>
          </a:p>
          <a:p>
            <a:r>
              <a:rPr lang="en-US" altLang="zh-CN" sz="2400" b="1" dirty="0">
                <a:solidFill>
                  <a:srgbClr val="2B166E"/>
                </a:solidFill>
                <a:ea typeface="宋体" pitchFamily="2" charset="-122"/>
              </a:rPr>
              <a:t>Read( ) { … }</a:t>
            </a:r>
          </a:p>
        </p:txBody>
      </p:sp>
      <p:sp>
        <p:nvSpPr>
          <p:cNvPr id="44037" name="Text Box 6"/>
          <p:cNvSpPr txBox="1">
            <a:spLocks noChangeArrowheads="1"/>
          </p:cNvSpPr>
          <p:nvPr/>
        </p:nvSpPr>
        <p:spPr bwMode="auto">
          <a:xfrm>
            <a:off x="2587625" y="211138"/>
            <a:ext cx="43751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4000">
                <a:solidFill>
                  <a:schemeClr val="bg1"/>
                </a:solidFill>
                <a:ea typeface="黑体" pitchFamily="49" charset="-122"/>
              </a:rPr>
              <a:t>多进程的实现方法 </a:t>
            </a:r>
          </a:p>
        </p:txBody>
      </p:sp>
      <p:sp>
        <p:nvSpPr>
          <p:cNvPr id="115719" name="Text Box 7"/>
          <p:cNvSpPr txBox="1">
            <a:spLocks noChangeArrowheads="1"/>
          </p:cNvSpPr>
          <p:nvPr/>
        </p:nvSpPr>
        <p:spPr bwMode="auto">
          <a:xfrm>
            <a:off x="279400" y="5203825"/>
            <a:ext cx="625633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F0000"/>
                </a:solidFill>
                <a:latin typeface="SimHei" charset="-122"/>
                <a:ea typeface="SimHei" charset="-122"/>
                <a:cs typeface="SimHei" charset="-122"/>
              </a:rPr>
              <a:t>问题：进程之间如何通信，共享数据？</a:t>
            </a:r>
          </a:p>
        </p:txBody>
      </p:sp>
      <p:sp>
        <p:nvSpPr>
          <p:cNvPr id="44039" name="Rectangle 8"/>
          <p:cNvSpPr>
            <a:spLocks noChangeArrowheads="1"/>
          </p:cNvSpPr>
          <p:nvPr/>
        </p:nvSpPr>
        <p:spPr bwMode="auto">
          <a:xfrm>
            <a:off x="6296025" y="1471613"/>
            <a:ext cx="2447925" cy="3387725"/>
          </a:xfrm>
          <a:prstGeom prst="rect">
            <a:avLst/>
          </a:prstGeom>
          <a:solidFill>
            <a:srgbClr val="FFFF99"/>
          </a:solidFill>
          <a:ln w="9525">
            <a:solidFill>
              <a:schemeClr val="tx1"/>
            </a:solidFill>
            <a:miter lim="800000"/>
            <a:headEnd/>
            <a:tailEnd/>
          </a:ln>
        </p:spPr>
        <p:txBody>
          <a:bodyPr wrap="none" anchor="ctr">
            <a:spAutoFit/>
          </a:bodyPr>
          <a:lstStyle/>
          <a:p>
            <a:r>
              <a:rPr lang="zh-CN" altLang="en-US" sz="2400" b="1" dirty="0">
                <a:solidFill>
                  <a:srgbClr val="2B166E"/>
                </a:solidFill>
                <a:ea typeface="宋体" pitchFamily="2" charset="-122"/>
              </a:rPr>
              <a:t>程序</a:t>
            </a:r>
            <a:r>
              <a:rPr lang="en-US" altLang="zh-CN" sz="2400" b="1" dirty="0">
                <a:solidFill>
                  <a:srgbClr val="2B166E"/>
                </a:solidFill>
                <a:ea typeface="宋体" pitchFamily="2" charset="-122"/>
              </a:rPr>
              <a:t>3</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main( )</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    while(TRUE</a:t>
            </a:r>
            <a:r>
              <a:rPr lang="zh-CN" altLang="en-US" sz="2400" b="1" dirty="0">
                <a:solidFill>
                  <a:srgbClr val="2B166E"/>
                </a:solidFill>
                <a:ea typeface="宋体" pitchFamily="2" charset="-122"/>
              </a:rPr>
              <a:t>）</a:t>
            </a:r>
            <a:br>
              <a:rPr lang="zh-CN" altLang="en-US" sz="2400" b="1" dirty="0">
                <a:solidFill>
                  <a:srgbClr val="2B166E"/>
                </a:solidFill>
                <a:ea typeface="宋体" pitchFamily="2" charset="-122"/>
              </a:rPr>
            </a:br>
            <a:r>
              <a:rPr lang="zh-CN" altLang="en-US" sz="2400" b="1" dirty="0">
                <a:solidFill>
                  <a:srgbClr val="2B166E"/>
                </a:solidFill>
                <a:ea typeface="宋体" pitchFamily="2" charset="-122"/>
              </a:rPr>
              <a:t>   </a:t>
            </a:r>
            <a:r>
              <a:rPr lang="en-US" altLang="zh-CN" sz="2400" b="1" dirty="0">
                <a:solidFill>
                  <a:srgbClr val="2B166E"/>
                </a:solidFill>
                <a:ea typeface="宋体" pitchFamily="2" charset="-122"/>
              </a:rPr>
              <a:t>{</a:t>
            </a:r>
          </a:p>
          <a:p>
            <a:r>
              <a:rPr lang="en-US" altLang="zh-CN" sz="2400" b="1" dirty="0">
                <a:solidFill>
                  <a:srgbClr val="2B166E"/>
                </a:solidFill>
                <a:ea typeface="宋体" pitchFamily="2" charset="-122"/>
              </a:rPr>
              <a:t>        Play( );</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    }</a:t>
            </a:r>
          </a:p>
          <a:p>
            <a:r>
              <a:rPr lang="en-US" altLang="zh-CN" sz="2400" b="1" dirty="0">
                <a:solidFill>
                  <a:srgbClr val="2B166E"/>
                </a:solidFill>
                <a:ea typeface="宋体" pitchFamily="2" charset="-122"/>
              </a:rPr>
              <a:t>}</a:t>
            </a:r>
          </a:p>
          <a:p>
            <a:r>
              <a:rPr lang="en-US" altLang="zh-CN" sz="2400" b="1" dirty="0">
                <a:solidFill>
                  <a:srgbClr val="2B166E"/>
                </a:solidFill>
                <a:ea typeface="宋体" pitchFamily="2" charset="-122"/>
              </a:rPr>
              <a:t>Play( ) { … }</a:t>
            </a:r>
          </a:p>
        </p:txBody>
      </p:sp>
      <p:sp>
        <p:nvSpPr>
          <p:cNvPr id="44040" name="Rectangle 9"/>
          <p:cNvSpPr>
            <a:spLocks noChangeArrowheads="1"/>
          </p:cNvSpPr>
          <p:nvPr/>
        </p:nvSpPr>
        <p:spPr bwMode="auto">
          <a:xfrm>
            <a:off x="3144838" y="1471613"/>
            <a:ext cx="2822575" cy="3387725"/>
          </a:xfrm>
          <a:prstGeom prst="rect">
            <a:avLst/>
          </a:prstGeom>
          <a:solidFill>
            <a:srgbClr val="FFFF99"/>
          </a:solidFill>
          <a:ln w="9525">
            <a:solidFill>
              <a:schemeClr val="tx1"/>
            </a:solidFill>
            <a:miter lim="800000"/>
            <a:headEnd/>
            <a:tailEnd/>
          </a:ln>
        </p:spPr>
        <p:txBody>
          <a:bodyPr wrap="none" anchor="ctr">
            <a:spAutoFit/>
          </a:bodyPr>
          <a:lstStyle/>
          <a:p>
            <a:r>
              <a:rPr lang="zh-CN" altLang="en-US" sz="2400" b="1" dirty="0">
                <a:solidFill>
                  <a:srgbClr val="2B166E"/>
                </a:solidFill>
                <a:ea typeface="宋体" pitchFamily="2" charset="-122"/>
              </a:rPr>
              <a:t>程序</a:t>
            </a:r>
            <a:r>
              <a:rPr lang="en-US" altLang="zh-CN" sz="2400" b="1" dirty="0">
                <a:solidFill>
                  <a:srgbClr val="2B166E"/>
                </a:solidFill>
                <a:ea typeface="宋体" pitchFamily="2" charset="-122"/>
              </a:rPr>
              <a:t>2</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main( )</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    while(TRUE</a:t>
            </a:r>
            <a:r>
              <a:rPr lang="zh-CN" altLang="en-US" sz="2400" b="1" dirty="0">
                <a:solidFill>
                  <a:srgbClr val="2B166E"/>
                </a:solidFill>
                <a:ea typeface="宋体" pitchFamily="2" charset="-122"/>
              </a:rPr>
              <a:t>）</a:t>
            </a:r>
            <a:br>
              <a:rPr lang="zh-CN" altLang="en-US" sz="2400" b="1" dirty="0">
                <a:solidFill>
                  <a:srgbClr val="2B166E"/>
                </a:solidFill>
                <a:ea typeface="宋体" pitchFamily="2" charset="-122"/>
              </a:rPr>
            </a:br>
            <a:r>
              <a:rPr lang="zh-CN" altLang="en-US" sz="2400" b="1" dirty="0">
                <a:solidFill>
                  <a:srgbClr val="2B166E"/>
                </a:solidFill>
                <a:ea typeface="宋体" pitchFamily="2" charset="-122"/>
              </a:rPr>
              <a:t>    </a:t>
            </a:r>
            <a:r>
              <a:rPr lang="en-US" altLang="zh-CN" sz="2400" b="1" dirty="0">
                <a:solidFill>
                  <a:srgbClr val="2B166E"/>
                </a:solidFill>
                <a:ea typeface="宋体" pitchFamily="2" charset="-122"/>
              </a:rPr>
              <a:t>{</a:t>
            </a:r>
          </a:p>
          <a:p>
            <a:r>
              <a:rPr lang="en-US" altLang="zh-CN" sz="2400" b="1" dirty="0">
                <a:solidFill>
                  <a:srgbClr val="2B166E"/>
                </a:solidFill>
                <a:ea typeface="宋体" pitchFamily="2" charset="-122"/>
              </a:rPr>
              <a:t>        Decompress( );</a:t>
            </a:r>
            <a:br>
              <a:rPr lang="en-US" altLang="zh-CN" sz="2400" b="1" dirty="0">
                <a:solidFill>
                  <a:srgbClr val="2B166E"/>
                </a:solidFill>
                <a:ea typeface="宋体" pitchFamily="2" charset="-122"/>
              </a:rPr>
            </a:br>
            <a:r>
              <a:rPr lang="en-US" altLang="zh-CN" sz="2400" b="1" dirty="0">
                <a:solidFill>
                  <a:srgbClr val="2B166E"/>
                </a:solidFill>
                <a:ea typeface="宋体" pitchFamily="2" charset="-122"/>
              </a:rPr>
              <a:t>     }</a:t>
            </a:r>
          </a:p>
          <a:p>
            <a:r>
              <a:rPr lang="en-US" altLang="zh-CN" sz="2400" b="1" dirty="0">
                <a:solidFill>
                  <a:srgbClr val="2B166E"/>
                </a:solidFill>
                <a:ea typeface="宋体" pitchFamily="2" charset="-122"/>
              </a:rPr>
              <a:t>}</a:t>
            </a:r>
          </a:p>
          <a:p>
            <a:r>
              <a:rPr lang="en-US" altLang="zh-CN" sz="2400" b="1" dirty="0">
                <a:solidFill>
                  <a:srgbClr val="2B166E"/>
                </a:solidFill>
                <a:ea typeface="宋体" pitchFamily="2" charset="-122"/>
              </a:rPr>
              <a:t>Decompress( ) { … }</a:t>
            </a:r>
          </a:p>
        </p:txBody>
      </p:sp>
      <p:sp>
        <p:nvSpPr>
          <p:cNvPr id="2" name="虚尾箭头 1"/>
          <p:cNvSpPr/>
          <p:nvPr/>
        </p:nvSpPr>
        <p:spPr bwMode="auto">
          <a:xfrm>
            <a:off x="2479728" y="3356243"/>
            <a:ext cx="978408" cy="48463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0" name="虚尾箭头 9"/>
          <p:cNvSpPr/>
          <p:nvPr/>
        </p:nvSpPr>
        <p:spPr bwMode="auto">
          <a:xfrm>
            <a:off x="5882992" y="3357461"/>
            <a:ext cx="978408" cy="484632"/>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719">
                                            <p:txEl>
                                              <p:pRg st="0" end="0"/>
                                            </p:txEl>
                                          </p:spTgt>
                                        </p:tgtEl>
                                        <p:attrNameLst>
                                          <p:attrName>style.visibility</p:attrName>
                                        </p:attrNameLst>
                                      </p:cBhvr>
                                      <p:to>
                                        <p:strVal val="visible"/>
                                      </p:to>
                                    </p:set>
                                    <p:anim calcmode="lin" valueType="num">
                                      <p:cBhvr additive="base">
                                        <p:cTn id="7" dur="500" fill="hold"/>
                                        <p:tgtEl>
                                          <p:spTgt spid="1157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7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9" grpId="0" build="p" autoUpdateAnimBg="0"/>
      <p:bldP spid="2"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357728AC-EACD-44CF-B83E-33C0755E201D}" type="slidenum">
              <a:rPr lang="en-US" altLang="ko-KR"/>
              <a:pPr>
                <a:defRPr/>
              </a:pPr>
              <a:t>42</a:t>
            </a:fld>
            <a:endParaRPr lang="en-US" altLang="ko-KR"/>
          </a:p>
        </p:txBody>
      </p:sp>
      <p:sp>
        <p:nvSpPr>
          <p:cNvPr id="45060" name="Text Box 5"/>
          <p:cNvSpPr txBox="1">
            <a:spLocks noChangeArrowheads="1"/>
          </p:cNvSpPr>
          <p:nvPr/>
        </p:nvSpPr>
        <p:spPr bwMode="auto">
          <a:xfrm>
            <a:off x="2016125" y="1303338"/>
            <a:ext cx="53911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4000">
                <a:solidFill>
                  <a:srgbClr val="2B166E"/>
                </a:solidFill>
                <a:ea typeface="黑体" pitchFamily="49" charset="-122"/>
              </a:rPr>
              <a:t>怎么来解决这些问题？ </a:t>
            </a:r>
          </a:p>
        </p:txBody>
      </p:sp>
      <p:sp>
        <p:nvSpPr>
          <p:cNvPr id="45061" name="Text Box 6"/>
          <p:cNvSpPr txBox="1">
            <a:spLocks noChangeArrowheads="1"/>
          </p:cNvSpPr>
          <p:nvPr/>
        </p:nvSpPr>
        <p:spPr bwMode="auto">
          <a:xfrm>
            <a:off x="800100" y="2470150"/>
            <a:ext cx="7527925" cy="350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dirty="0">
                <a:solidFill>
                  <a:srgbClr val="2B166E"/>
                </a:solidFill>
                <a:ea typeface="宋体" pitchFamily="2" charset="-122"/>
              </a:rPr>
              <a:t>需要提出一种新的实体，满足以下特性：</a:t>
            </a:r>
          </a:p>
          <a:p>
            <a:pPr eaLnBrk="1" hangingPunct="1">
              <a:spcBef>
                <a:spcPct val="50000"/>
              </a:spcBef>
            </a:pP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1</a:t>
            </a:r>
            <a:r>
              <a:rPr kumimoji="1" lang="zh-CN" altLang="en-US" sz="3200" b="1" dirty="0">
                <a:solidFill>
                  <a:srgbClr val="2B166E"/>
                </a:solidFill>
                <a:ea typeface="宋体" pitchFamily="2" charset="-122"/>
              </a:rPr>
              <a:t>）实体之间可以</a:t>
            </a:r>
            <a:r>
              <a:rPr kumimoji="1" lang="zh-CN" altLang="en-US" sz="3200" b="1" dirty="0">
                <a:solidFill>
                  <a:srgbClr val="0000FF"/>
                </a:solidFill>
                <a:ea typeface="宋体" pitchFamily="2" charset="-122"/>
              </a:rPr>
              <a:t>并发</a:t>
            </a:r>
            <a:r>
              <a:rPr kumimoji="1" lang="zh-CN" altLang="en-US" sz="3200" b="1" dirty="0">
                <a:solidFill>
                  <a:srgbClr val="2B166E"/>
                </a:solidFill>
                <a:ea typeface="宋体" pitchFamily="2" charset="-122"/>
              </a:rPr>
              <a:t>地执行；</a:t>
            </a:r>
          </a:p>
          <a:p>
            <a:pPr eaLnBrk="1" hangingPunct="1">
              <a:spcBef>
                <a:spcPct val="50000"/>
              </a:spcBef>
            </a:pP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2</a:t>
            </a:r>
            <a:r>
              <a:rPr kumimoji="1" lang="zh-CN" altLang="en-US" sz="3200" b="1" dirty="0">
                <a:solidFill>
                  <a:srgbClr val="2B166E"/>
                </a:solidFill>
                <a:ea typeface="宋体" pitchFamily="2" charset="-122"/>
              </a:rPr>
              <a:t>）实体之间</a:t>
            </a:r>
            <a:r>
              <a:rPr kumimoji="1" lang="zh-CN" altLang="en-US" sz="3200" b="1" dirty="0">
                <a:solidFill>
                  <a:srgbClr val="0000FF"/>
                </a:solidFill>
                <a:ea typeface="宋体" pitchFamily="2" charset="-122"/>
              </a:rPr>
              <a:t>共享</a:t>
            </a:r>
            <a:r>
              <a:rPr kumimoji="1" lang="zh-CN" altLang="en-US" sz="3200" b="1" dirty="0">
                <a:solidFill>
                  <a:srgbClr val="2B166E"/>
                </a:solidFill>
                <a:ea typeface="宋体" pitchFamily="2" charset="-122"/>
              </a:rPr>
              <a:t>相同的地址空间；</a:t>
            </a:r>
          </a:p>
          <a:p>
            <a:pPr eaLnBrk="1" hangingPunct="1">
              <a:spcBef>
                <a:spcPct val="50000"/>
              </a:spcBef>
            </a:pPr>
            <a:endParaRPr kumimoji="1" lang="zh-CN" altLang="en-US" sz="3200" b="1" dirty="0">
              <a:solidFill>
                <a:srgbClr val="2B166E"/>
              </a:solidFill>
              <a:ea typeface="宋体" pitchFamily="2" charset="-122"/>
            </a:endParaRPr>
          </a:p>
          <a:p>
            <a:pPr eaLnBrk="1" hangingPunct="1">
              <a:spcBef>
                <a:spcPct val="50000"/>
              </a:spcBef>
            </a:pPr>
            <a:endParaRPr kumimoji="1" lang="zh-CN" altLang="en-US" sz="3200" b="1" dirty="0">
              <a:solidFill>
                <a:srgbClr val="2B166E"/>
              </a:solidFill>
              <a:ea typeface="宋体" pitchFamily="2" charset="-122"/>
            </a:endParaRPr>
          </a:p>
        </p:txBody>
      </p:sp>
      <p:sp>
        <p:nvSpPr>
          <p:cNvPr id="116743" name="Rectangle 7"/>
          <p:cNvSpPr>
            <a:spLocks noChangeArrowheads="1"/>
          </p:cNvSpPr>
          <p:nvPr/>
        </p:nvSpPr>
        <p:spPr bwMode="auto">
          <a:xfrm>
            <a:off x="820738" y="5129213"/>
            <a:ext cx="5959475"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p>
            <a:pPr eaLnBrk="1" hangingPunct="1">
              <a:spcBef>
                <a:spcPct val="50000"/>
              </a:spcBef>
            </a:pPr>
            <a:r>
              <a:rPr kumimoji="1" lang="zh-CN" altLang="en-US" sz="3200" b="1">
                <a:solidFill>
                  <a:srgbClr val="2B166E"/>
                </a:solidFill>
                <a:ea typeface="宋体" pitchFamily="2" charset="-122"/>
              </a:rPr>
              <a:t>这种实体就是：</a:t>
            </a:r>
            <a:r>
              <a:rPr kumimoji="1" lang="zh-CN" altLang="en-US" sz="3200" b="1">
                <a:solidFill>
                  <a:srgbClr val="660000"/>
                </a:solidFill>
                <a:ea typeface="黑体" pitchFamily="49" charset="-122"/>
              </a:rPr>
              <a:t>线程</a:t>
            </a:r>
            <a:r>
              <a:rPr kumimoji="1" lang="zh-CN" altLang="en-US" sz="3200" b="1">
                <a:solidFill>
                  <a:srgbClr val="2B166E"/>
                </a:solidFill>
                <a:ea typeface="宋体" pitchFamily="2" charset="-122"/>
              </a:rPr>
              <a:t>（</a:t>
            </a:r>
            <a:r>
              <a:rPr kumimoji="1" lang="en-US" altLang="zh-CN" sz="3200" b="1">
                <a:solidFill>
                  <a:srgbClr val="2B166E"/>
                </a:solidFill>
                <a:ea typeface="宋体" pitchFamily="2" charset="-122"/>
              </a:rPr>
              <a:t>Thread</a:t>
            </a:r>
            <a:r>
              <a:rPr kumimoji="1" lang="zh-CN" altLang="en-US" sz="3200" b="1">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 calcmode="lin" valueType="num">
                                      <p:cBhvr additive="base">
                                        <p:cTn id="7" dur="500" fill="hold"/>
                                        <p:tgtEl>
                                          <p:spTgt spid="450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61">
                                            <p:txEl>
                                              <p:pRg st="1" end="1"/>
                                            </p:txEl>
                                          </p:spTgt>
                                        </p:tgtEl>
                                        <p:attrNameLst>
                                          <p:attrName>style.visibility</p:attrName>
                                        </p:attrNameLst>
                                      </p:cBhvr>
                                      <p:to>
                                        <p:strVal val="visible"/>
                                      </p:to>
                                    </p:set>
                                    <p:anim calcmode="lin" valueType="num">
                                      <p:cBhvr additive="base">
                                        <p:cTn id="13" dur="500" fill="hold"/>
                                        <p:tgtEl>
                                          <p:spTgt spid="4506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61">
                                            <p:txEl>
                                              <p:pRg st="2" end="2"/>
                                            </p:txEl>
                                          </p:spTgt>
                                        </p:tgtEl>
                                        <p:attrNameLst>
                                          <p:attrName>style.visibility</p:attrName>
                                        </p:attrNameLst>
                                      </p:cBhvr>
                                      <p:to>
                                        <p:strVal val="visible"/>
                                      </p:to>
                                    </p:set>
                                    <p:anim calcmode="lin" valueType="num">
                                      <p:cBhvr additive="base">
                                        <p:cTn id="19" dur="500" fill="hold"/>
                                        <p:tgtEl>
                                          <p:spTgt spid="4506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6743"/>
                                        </p:tgtEl>
                                        <p:attrNameLst>
                                          <p:attrName>style.visibility</p:attrName>
                                        </p:attrNameLst>
                                      </p:cBhvr>
                                      <p:to>
                                        <p:strVal val="visible"/>
                                      </p:to>
                                    </p:set>
                                    <p:anim calcmode="lin" valueType="num">
                                      <p:cBhvr additive="base">
                                        <p:cTn id="25" dur="500" fill="hold"/>
                                        <p:tgtEl>
                                          <p:spTgt spid="116743"/>
                                        </p:tgtEl>
                                        <p:attrNameLst>
                                          <p:attrName>ppt_x</p:attrName>
                                        </p:attrNameLst>
                                      </p:cBhvr>
                                      <p:tavLst>
                                        <p:tav tm="0">
                                          <p:val>
                                            <p:strVal val="#ppt_x"/>
                                          </p:val>
                                        </p:tav>
                                        <p:tav tm="100000">
                                          <p:val>
                                            <p:strVal val="#ppt_x"/>
                                          </p:val>
                                        </p:tav>
                                      </p:tavLst>
                                    </p:anim>
                                    <p:anim calcmode="lin" valueType="num">
                                      <p:cBhvr additive="base">
                                        <p:cTn id="26" dur="500" fill="hold"/>
                                        <p:tgtEl>
                                          <p:spTgt spid="116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940BDE12-914E-46AA-B07F-95976546E34E}" type="slidenum">
              <a:rPr lang="en-US" altLang="ko-KR"/>
              <a:pPr>
                <a:defRPr/>
              </a:pPr>
              <a:t>43</a:t>
            </a:fld>
            <a:endParaRPr lang="en-US" altLang="ko-KR"/>
          </a:p>
        </p:txBody>
      </p:sp>
      <p:sp>
        <p:nvSpPr>
          <p:cNvPr id="46084"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dirty="0">
                <a:solidFill>
                  <a:schemeClr val="bg1"/>
                </a:solidFill>
                <a:latin typeface="Times New Roman" pitchFamily="18" charset="0"/>
                <a:ea typeface="宋体" pitchFamily="2" charset="-122"/>
              </a:rPr>
              <a:t>2</a:t>
            </a:r>
            <a:r>
              <a:rPr lang="en-US" altLang="en-US" sz="4400" dirty="0">
                <a:solidFill>
                  <a:schemeClr val="bg1"/>
                </a:solidFill>
                <a:latin typeface="Times New Roman" pitchFamily="18" charset="0"/>
              </a:rPr>
              <a:t>.</a:t>
            </a:r>
            <a:r>
              <a:rPr lang="en-US" altLang="zh-CN" sz="4400" dirty="0">
                <a:solidFill>
                  <a:schemeClr val="bg1"/>
                </a:solidFill>
                <a:latin typeface="Times New Roman" pitchFamily="18" charset="0"/>
                <a:ea typeface="宋体" pitchFamily="2" charset="-122"/>
              </a:rPr>
              <a:t>2.2</a:t>
            </a:r>
            <a:r>
              <a:rPr lang="en-US" altLang="en-US" sz="4400" dirty="0">
                <a:solidFill>
                  <a:schemeClr val="bg1"/>
                </a:solidFill>
                <a:latin typeface="隶书" pitchFamily="49" charset="-122"/>
                <a:ea typeface="隶书" pitchFamily="49" charset="-122"/>
              </a:rPr>
              <a:t> </a:t>
            </a:r>
            <a:r>
              <a:rPr lang="zh-CN" altLang="en-US" sz="4400" dirty="0">
                <a:solidFill>
                  <a:schemeClr val="bg1"/>
                </a:solidFill>
                <a:latin typeface="Times New Roman" pitchFamily="18" charset="0"/>
                <a:ea typeface="隶书" pitchFamily="49" charset="-122"/>
              </a:rPr>
              <a:t>什么是</a:t>
            </a:r>
            <a:r>
              <a:rPr lang="zh-CN" altLang="en-US" sz="4400" dirty="0">
                <a:solidFill>
                  <a:schemeClr val="bg1"/>
                </a:solidFill>
                <a:latin typeface="隶书" pitchFamily="49" charset="-122"/>
                <a:ea typeface="隶书" pitchFamily="49" charset="-122"/>
              </a:rPr>
              <a:t>线程</a:t>
            </a:r>
            <a:r>
              <a:rPr lang="en-US" altLang="zh-CN" sz="4400" dirty="0">
                <a:solidFill>
                  <a:schemeClr val="bg1"/>
                </a:solidFill>
                <a:latin typeface="隶书" pitchFamily="49" charset="-122"/>
                <a:ea typeface="隶书" pitchFamily="49" charset="-122"/>
              </a:rPr>
              <a:t>?</a:t>
            </a:r>
            <a:r>
              <a:rPr lang="en-US" altLang="zh-CN" sz="4400" dirty="0">
                <a:solidFill>
                  <a:schemeClr val="bg1"/>
                </a:solidFill>
                <a:latin typeface="Times New Roman" pitchFamily="18" charset="0"/>
                <a:ea typeface="宋体" pitchFamily="2" charset="-122"/>
              </a:rPr>
              <a:t> </a:t>
            </a:r>
          </a:p>
        </p:txBody>
      </p:sp>
      <p:sp>
        <p:nvSpPr>
          <p:cNvPr id="117764" name="Text Box 4"/>
          <p:cNvSpPr txBox="1">
            <a:spLocks noChangeArrowheads="1"/>
          </p:cNvSpPr>
          <p:nvPr/>
        </p:nvSpPr>
        <p:spPr bwMode="auto">
          <a:xfrm>
            <a:off x="682625" y="1778000"/>
            <a:ext cx="7812088" cy="3687763"/>
          </a:xfrm>
          <a:prstGeom prst="rect">
            <a:avLst/>
          </a:prstGeom>
          <a:noFill/>
          <a:ln w="25400">
            <a:solidFill>
              <a:srgbClr val="FFFF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en-US" altLang="zh-CN" sz="3600" b="1" dirty="0">
                <a:solidFill>
                  <a:srgbClr val="2B166E"/>
                </a:solidFill>
                <a:ea typeface="宋体" pitchFamily="2" charset="-122"/>
              </a:rPr>
              <a:t>Thread</a:t>
            </a:r>
            <a:r>
              <a:rPr kumimoji="1" lang="zh-CN" altLang="en-US" sz="3600" b="1" dirty="0">
                <a:solidFill>
                  <a:srgbClr val="2B166E"/>
                </a:solidFill>
                <a:ea typeface="宋体" pitchFamily="2" charset="-122"/>
              </a:rPr>
              <a:t>：</a:t>
            </a:r>
          </a:p>
          <a:p>
            <a:pPr eaLnBrk="1" hangingPunct="1">
              <a:spcBef>
                <a:spcPct val="50000"/>
              </a:spcBef>
              <a:buFontTx/>
              <a:buChar char="•"/>
            </a:pPr>
            <a:r>
              <a:rPr kumimoji="1" lang="zh-CN" altLang="en-US" sz="3600" b="1" dirty="0">
                <a:solidFill>
                  <a:srgbClr val="2B166E"/>
                </a:solidFill>
                <a:ea typeface="宋体" pitchFamily="2" charset="-122"/>
              </a:rPr>
              <a:t> </a:t>
            </a:r>
            <a:r>
              <a:rPr kumimoji="1" lang="en-US" altLang="zh-CN" sz="3600" b="1" dirty="0">
                <a:solidFill>
                  <a:srgbClr val="2B166E"/>
                </a:solidFill>
                <a:ea typeface="宋体" pitchFamily="2" charset="-122"/>
              </a:rPr>
              <a:t>A sequential execution stream within</a:t>
            </a:r>
            <a:br>
              <a:rPr kumimoji="1" lang="en-US" altLang="zh-CN" sz="3600" b="1" dirty="0">
                <a:solidFill>
                  <a:srgbClr val="2B166E"/>
                </a:solidFill>
                <a:ea typeface="宋体" pitchFamily="2" charset="-122"/>
              </a:rPr>
            </a:br>
            <a:r>
              <a:rPr kumimoji="1" lang="en-US" altLang="zh-CN" sz="3600" b="1" dirty="0">
                <a:solidFill>
                  <a:srgbClr val="2B166E"/>
                </a:solidFill>
                <a:ea typeface="宋体" pitchFamily="2" charset="-122"/>
              </a:rPr>
              <a:t>    a process;  </a:t>
            </a:r>
          </a:p>
          <a:p>
            <a:pPr eaLnBrk="1" hangingPunct="1">
              <a:spcBef>
                <a:spcPct val="50000"/>
              </a:spcBef>
              <a:buFontTx/>
              <a:buChar char="•"/>
            </a:pPr>
            <a:r>
              <a:rPr kumimoji="1" lang="en-US" altLang="zh-CN" sz="3600" b="1" dirty="0">
                <a:solidFill>
                  <a:srgbClr val="2B166E"/>
                </a:solidFill>
                <a:ea typeface="宋体" pitchFamily="2" charset="-122"/>
              </a:rPr>
              <a:t>  A </a:t>
            </a:r>
            <a:r>
              <a:rPr kumimoji="1" lang="en-US" altLang="zh-CN" sz="3600" b="1" dirty="0">
                <a:solidFill>
                  <a:srgbClr val="660000"/>
                </a:solidFill>
                <a:ea typeface="宋体" pitchFamily="2" charset="-122"/>
              </a:rPr>
              <a:t>thread</a:t>
            </a:r>
            <a:r>
              <a:rPr kumimoji="1" lang="en-US" altLang="zh-CN" sz="3600" b="1" dirty="0">
                <a:solidFill>
                  <a:srgbClr val="2B166E"/>
                </a:solidFill>
                <a:ea typeface="宋体" pitchFamily="2" charset="-122"/>
              </a:rPr>
              <a:t> of execution;</a:t>
            </a:r>
          </a:p>
          <a:p>
            <a:pPr eaLnBrk="1" hangingPunct="1">
              <a:spcBef>
                <a:spcPct val="50000"/>
              </a:spcBef>
              <a:buFontTx/>
              <a:buChar char="•"/>
            </a:pPr>
            <a:r>
              <a:rPr kumimoji="1" lang="en-US" altLang="zh-CN" sz="3600" b="1" dirty="0">
                <a:solidFill>
                  <a:srgbClr val="2B166E"/>
                </a:solidFill>
                <a:ea typeface="宋体" pitchFamily="2" charset="-122"/>
              </a:rPr>
              <a:t>  </a:t>
            </a:r>
            <a:r>
              <a:rPr kumimoji="1" lang="zh-CN" altLang="en-US" sz="3600" b="1" dirty="0">
                <a:solidFill>
                  <a:srgbClr val="2B166E"/>
                </a:solidFill>
                <a:ea typeface="宋体" pitchFamily="2" charset="-122"/>
              </a:rPr>
              <a:t>进程当中的一条执行流程。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764">
                                            <p:txEl>
                                              <p:pRg st="1" end="1"/>
                                            </p:txEl>
                                          </p:spTgt>
                                        </p:tgtEl>
                                        <p:attrNameLst>
                                          <p:attrName>style.visibility</p:attrName>
                                        </p:attrNameLst>
                                      </p:cBhvr>
                                      <p:to>
                                        <p:strVal val="visible"/>
                                      </p:to>
                                    </p:set>
                                    <p:anim calcmode="lin" valueType="num">
                                      <p:cBhvr additive="base">
                                        <p:cTn id="7" dur="500" fill="hold"/>
                                        <p:tgtEl>
                                          <p:spTgt spid="1177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7764">
                                            <p:txEl>
                                              <p:pRg st="2" end="2"/>
                                            </p:txEl>
                                          </p:spTgt>
                                        </p:tgtEl>
                                        <p:attrNameLst>
                                          <p:attrName>style.visibility</p:attrName>
                                        </p:attrNameLst>
                                      </p:cBhvr>
                                      <p:to>
                                        <p:strVal val="visible"/>
                                      </p:to>
                                    </p:set>
                                    <p:anim calcmode="lin" valueType="num">
                                      <p:cBhvr additive="base">
                                        <p:cTn id="13" dur="500" fill="hold"/>
                                        <p:tgtEl>
                                          <p:spTgt spid="11776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7764">
                                            <p:txEl>
                                              <p:pRg st="3" end="3"/>
                                            </p:txEl>
                                          </p:spTgt>
                                        </p:tgtEl>
                                        <p:attrNameLst>
                                          <p:attrName>style.visibility</p:attrName>
                                        </p:attrNameLst>
                                      </p:cBhvr>
                                      <p:to>
                                        <p:strVal val="visible"/>
                                      </p:to>
                                    </p:set>
                                    <p:anim calcmode="lin" valueType="num">
                                      <p:cBhvr additive="base">
                                        <p:cTn id="19" dur="500" fill="hold"/>
                                        <p:tgtEl>
                                          <p:spTgt spid="11776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r>
              <a:rPr lang="zh-CN" altLang="en-US"/>
              <a:t>   进程管理</a:t>
            </a:r>
          </a:p>
        </p:txBody>
      </p:sp>
      <p:sp>
        <p:nvSpPr>
          <p:cNvPr id="12" name="页脚占位符 4"/>
          <p:cNvSpPr>
            <a:spLocks noGrp="1"/>
          </p:cNvSpPr>
          <p:nvPr>
            <p:ph type="ftr" sz="quarter" idx="11"/>
          </p:nvPr>
        </p:nvSpPr>
        <p:spPr/>
        <p:txBody>
          <a:bodyPr/>
          <a:lstStyle/>
          <a:p>
            <a:pPr>
              <a:defRPr/>
            </a:pPr>
            <a:fld id="{5D8CB43A-82D9-4121-9C2D-0598553396B5}" type="slidenum">
              <a:rPr lang="en-US" altLang="ko-KR"/>
              <a:pPr>
                <a:defRPr/>
              </a:pPr>
              <a:t>44</a:t>
            </a:fld>
            <a:endParaRPr lang="en-US" altLang="ko-KR"/>
          </a:p>
        </p:txBody>
      </p:sp>
      <p:sp>
        <p:nvSpPr>
          <p:cNvPr id="47108" name="Text Box 5"/>
          <p:cNvSpPr txBox="1">
            <a:spLocks noChangeArrowheads="1"/>
          </p:cNvSpPr>
          <p:nvPr/>
        </p:nvSpPr>
        <p:spPr bwMode="auto">
          <a:xfrm>
            <a:off x="741363" y="990600"/>
            <a:ext cx="8240094" cy="3884140"/>
          </a:xfrm>
          <a:prstGeom prst="rect">
            <a:avLst/>
          </a:prstGeom>
          <a:noFill/>
          <a:ln w="63500">
            <a:noFill/>
            <a:miter lim="800000"/>
            <a:headEnd/>
            <a:tailEnd/>
          </a:ln>
        </p:spPr>
        <p:txBody>
          <a:bodyPr wrap="square">
            <a:spAutoFit/>
          </a:bodyPr>
          <a:lstStyle/>
          <a:p>
            <a:pPr eaLnBrk="1" hangingPunct="1">
              <a:spcBef>
                <a:spcPct val="50000"/>
              </a:spcBef>
              <a:defRPr/>
            </a:pPr>
            <a:r>
              <a:rPr kumimoji="1" lang="zh-CN" altLang="en-US" sz="3200" b="1" dirty="0">
                <a:solidFill>
                  <a:srgbClr val="2B166E"/>
                </a:solidFill>
                <a:ea typeface="宋体" pitchFamily="2" charset="-122"/>
              </a:rPr>
              <a:t>从两个方面来理解进程：</a:t>
            </a:r>
          </a:p>
          <a:p>
            <a:pPr eaLnBrk="1" hangingPunct="1">
              <a:spcBef>
                <a:spcPct val="30000"/>
              </a:spcBef>
              <a:buFontTx/>
              <a:buBlip>
                <a:blip r:embed="rId2"/>
              </a:buBlip>
              <a:tabLst>
                <a:tab pos="619125" algn="l"/>
              </a:tabLst>
              <a:defRPr/>
            </a:pPr>
            <a:r>
              <a:rPr kumimoji="1" lang="zh-CN" altLang="en-US" sz="3200" b="1" dirty="0">
                <a:solidFill>
                  <a:srgbClr val="2B166E"/>
                </a:solidFill>
                <a:ea typeface="宋体" pitchFamily="2" charset="-122"/>
              </a:rPr>
              <a:t>  从</a:t>
            </a:r>
            <a:r>
              <a:rPr kumimoji="1" lang="zh-CN" altLang="en-US" sz="3200" b="1" dirty="0">
                <a:solidFill>
                  <a:srgbClr val="2B166E"/>
                </a:solidFill>
                <a:latin typeface="SimHei" charset="-122"/>
                <a:ea typeface="SimHei" charset="-122"/>
                <a:cs typeface="SimHei" charset="-122"/>
              </a:rPr>
              <a:t>资源组合的角度</a:t>
            </a:r>
            <a:r>
              <a:rPr kumimoji="1" lang="zh-CN" altLang="en-US" sz="3200" b="1" dirty="0">
                <a:solidFill>
                  <a:srgbClr val="2B166E"/>
                </a:solidFill>
                <a:ea typeface="宋体" pitchFamily="2" charset="-122"/>
              </a:rPr>
              <a:t>：</a:t>
            </a:r>
            <a:r>
              <a:rPr kumimoji="1" lang="zh-CN" altLang="en-US" sz="3200" b="1" dirty="0">
                <a:solidFill>
                  <a:srgbClr val="0000FF"/>
                </a:solidFill>
                <a:effectLst>
                  <a:outerShdw blurRad="38100" dist="38100" dir="2700000" algn="tl">
                    <a:srgbClr val="000000">
                      <a:alpha val="43137"/>
                    </a:srgbClr>
                  </a:outerShdw>
                </a:effectLst>
                <a:ea typeface="宋体" pitchFamily="2" charset="-122"/>
              </a:rPr>
              <a:t>进程</a:t>
            </a:r>
            <a:r>
              <a:rPr kumimoji="1" lang="zh-CN" altLang="en-US" sz="3200" b="1" dirty="0">
                <a:solidFill>
                  <a:srgbClr val="2B166E"/>
                </a:solidFill>
                <a:ea typeface="宋体" pitchFamily="2" charset="-122"/>
              </a:rPr>
              <a:t>把一组相关的</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资源组合起来，构成了一个</a:t>
            </a:r>
            <a:r>
              <a:rPr kumimoji="1" lang="zh-CN" altLang="en-US" sz="3200" b="1" dirty="0">
                <a:solidFill>
                  <a:srgbClr val="661414"/>
                </a:solidFill>
                <a:ea typeface="宋体" pitchFamily="2" charset="-122"/>
              </a:rPr>
              <a:t>资源平台</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（运行环境），包括地址空间（代码段、</a:t>
            </a:r>
            <a:endParaRPr kumimoji="1" lang="en-US" altLang="zh-CN" sz="3200" b="1" dirty="0">
              <a:solidFill>
                <a:srgbClr val="2B166E"/>
              </a:solidFill>
              <a:ea typeface="宋体" pitchFamily="2" charset="-122"/>
            </a:endParaRPr>
          </a:p>
          <a:p>
            <a:pPr eaLnBrk="1" hangingPunct="1">
              <a:spcBef>
                <a:spcPts val="0"/>
              </a:spcBef>
              <a:tabLst>
                <a:tab pos="619125" algn="l"/>
              </a:tabLst>
              <a:defRPr/>
            </a:pPr>
            <a:r>
              <a:rPr kumimoji="1" lang="zh-CN" altLang="zh-CN" sz="3200" b="1" dirty="0">
                <a:solidFill>
                  <a:srgbClr val="2B166E"/>
                </a:solidFill>
                <a:ea typeface="宋体" pitchFamily="2" charset="-122"/>
              </a:rPr>
              <a:t> </a:t>
            </a:r>
            <a:r>
              <a:rPr kumimoji="1" lang="zh-CN" altLang="en-US" sz="3200" b="1" dirty="0">
                <a:solidFill>
                  <a:srgbClr val="2B166E"/>
                </a:solidFill>
                <a:ea typeface="宋体" pitchFamily="2" charset="-122"/>
              </a:rPr>
              <a:t>   数据段）、打开的文件等各种资源；</a:t>
            </a:r>
          </a:p>
          <a:p>
            <a:pPr eaLnBrk="1" hangingPunct="1">
              <a:spcBef>
                <a:spcPct val="10000"/>
              </a:spcBef>
              <a:buFontTx/>
              <a:buBlip>
                <a:blip r:embed="rId2"/>
              </a:buBlip>
              <a:defRPr/>
            </a:pPr>
            <a:r>
              <a:rPr kumimoji="1" lang="zh-CN" altLang="en-US" sz="3200" b="1" dirty="0">
                <a:solidFill>
                  <a:srgbClr val="2B166E"/>
                </a:solidFill>
                <a:ea typeface="宋体" pitchFamily="2" charset="-122"/>
              </a:rPr>
              <a:t>  从</a:t>
            </a:r>
            <a:r>
              <a:rPr kumimoji="1" lang="zh-CN" altLang="en-US" sz="3200" b="1" dirty="0">
                <a:solidFill>
                  <a:srgbClr val="2B166E"/>
                </a:solidFill>
                <a:latin typeface="SimHei" charset="-122"/>
                <a:ea typeface="SimHei" charset="-122"/>
                <a:cs typeface="SimHei" charset="-122"/>
              </a:rPr>
              <a:t>运行的角度</a:t>
            </a:r>
            <a:r>
              <a:rPr kumimoji="1" lang="zh-CN" altLang="en-US" sz="3200" b="1" dirty="0">
                <a:solidFill>
                  <a:srgbClr val="2B166E"/>
                </a:solidFill>
                <a:ea typeface="宋体" pitchFamily="2" charset="-122"/>
              </a:rPr>
              <a:t>：代码在这个资源平台上的</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一条执行流程（</a:t>
            </a:r>
            <a:r>
              <a:rPr kumimoji="1" lang="zh-CN" altLang="en-US" sz="3200" b="1" dirty="0">
                <a:solidFill>
                  <a:srgbClr val="0000FF"/>
                </a:solidFill>
                <a:effectLst>
                  <a:outerShdw blurRad="38100" dist="38100" dir="2700000" algn="tl">
                    <a:srgbClr val="000000">
                      <a:alpha val="43137"/>
                    </a:srgbClr>
                  </a:outerShdw>
                </a:effectLst>
                <a:ea typeface="宋体" pitchFamily="2" charset="-122"/>
              </a:rPr>
              <a:t>线程</a:t>
            </a:r>
            <a:r>
              <a:rPr kumimoji="1" lang="zh-CN" altLang="en-US" sz="3200" b="1" dirty="0">
                <a:solidFill>
                  <a:srgbClr val="2B166E"/>
                </a:solidFill>
                <a:ea typeface="宋体" pitchFamily="2" charset="-122"/>
              </a:rPr>
              <a:t>）。</a:t>
            </a:r>
          </a:p>
        </p:txBody>
      </p:sp>
      <p:grpSp>
        <p:nvGrpSpPr>
          <p:cNvPr id="2" name="Group 6"/>
          <p:cNvGrpSpPr>
            <a:grpSpLocks/>
          </p:cNvGrpSpPr>
          <p:nvPr/>
        </p:nvGrpSpPr>
        <p:grpSpPr bwMode="auto">
          <a:xfrm>
            <a:off x="2030413" y="4713288"/>
            <a:ext cx="5837237" cy="1790700"/>
            <a:chOff x="1287" y="2929"/>
            <a:chExt cx="3677" cy="1128"/>
          </a:xfrm>
        </p:grpSpPr>
        <p:grpSp>
          <p:nvGrpSpPr>
            <p:cNvPr id="47110" name="Group 7"/>
            <p:cNvGrpSpPr>
              <a:grpSpLocks/>
            </p:cNvGrpSpPr>
            <p:nvPr/>
          </p:nvGrpSpPr>
          <p:grpSpPr bwMode="auto">
            <a:xfrm>
              <a:off x="2155" y="2969"/>
              <a:ext cx="1271" cy="1088"/>
              <a:chOff x="1948" y="2897"/>
              <a:chExt cx="1271" cy="1088"/>
            </a:xfrm>
          </p:grpSpPr>
          <p:sp>
            <p:nvSpPr>
              <p:cNvPr id="47115" name="Rectangle 8"/>
              <p:cNvSpPr>
                <a:spLocks noChangeArrowheads="1"/>
              </p:cNvSpPr>
              <p:nvPr/>
            </p:nvSpPr>
            <p:spPr bwMode="auto">
              <a:xfrm>
                <a:off x="1948" y="2897"/>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7116" name="Freeform 9"/>
              <p:cNvSpPr>
                <a:spLocks/>
              </p:cNvSpPr>
              <p:nvPr/>
            </p:nvSpPr>
            <p:spPr bwMode="auto">
              <a:xfrm>
                <a:off x="2464" y="304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sp>
          <p:nvSpPr>
            <p:cNvPr id="47111" name="Line 10"/>
            <p:cNvSpPr>
              <a:spLocks noChangeShapeType="1"/>
            </p:cNvSpPr>
            <p:nvPr/>
          </p:nvSpPr>
          <p:spPr bwMode="auto">
            <a:xfrm flipH="1">
              <a:off x="3227" y="3117"/>
              <a:ext cx="750" cy="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47112" name="Text Box 11"/>
            <p:cNvSpPr txBox="1">
              <a:spLocks noChangeArrowheads="1"/>
            </p:cNvSpPr>
            <p:nvPr/>
          </p:nvSpPr>
          <p:spPr bwMode="auto">
            <a:xfrm>
              <a:off x="3948" y="2929"/>
              <a:ext cx="10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F0000"/>
                  </a:solidFill>
                  <a:latin typeface="SimHei" charset="-122"/>
                  <a:ea typeface="SimHei" charset="-122"/>
                  <a:cs typeface="SimHei" charset="-122"/>
                </a:rPr>
                <a:t>资源平台</a:t>
              </a:r>
            </a:p>
          </p:txBody>
        </p:sp>
        <p:sp>
          <p:nvSpPr>
            <p:cNvPr id="47113" name="Line 12"/>
            <p:cNvSpPr>
              <a:spLocks noChangeShapeType="1"/>
            </p:cNvSpPr>
            <p:nvPr/>
          </p:nvSpPr>
          <p:spPr bwMode="auto">
            <a:xfrm flipV="1">
              <a:off x="1801" y="3256"/>
              <a:ext cx="870" cy="291"/>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47114" name="Text Box 13"/>
            <p:cNvSpPr txBox="1">
              <a:spLocks noChangeArrowheads="1"/>
            </p:cNvSpPr>
            <p:nvPr/>
          </p:nvSpPr>
          <p:spPr bwMode="auto">
            <a:xfrm>
              <a:off x="1287" y="3359"/>
              <a:ext cx="56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F0000"/>
                  </a:solidFill>
                  <a:latin typeface="SimHei" charset="-122"/>
                  <a:ea typeface="SimHei" charset="-122"/>
                  <a:cs typeface="SimHei" charset="-122"/>
                </a:rPr>
                <a:t>线程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 calcmode="lin" valueType="num">
                                      <p:cBhvr additive="base">
                                        <p:cTn id="7"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8">
                                            <p:txEl>
                                              <p:pRg st="2" end="2"/>
                                            </p:txEl>
                                          </p:spTgt>
                                        </p:tgtEl>
                                        <p:attrNameLst>
                                          <p:attrName>style.visibility</p:attrName>
                                        </p:attrNameLst>
                                      </p:cBhvr>
                                      <p:to>
                                        <p:strVal val="visible"/>
                                      </p:to>
                                    </p:set>
                                    <p:anim calcmode="lin" valueType="num">
                                      <p:cBhvr additive="base">
                                        <p:cTn id="11"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8">
                                            <p:txEl>
                                              <p:pRg st="3" end="3"/>
                                            </p:txEl>
                                          </p:spTgt>
                                        </p:tgtEl>
                                        <p:attrNameLst>
                                          <p:attrName>style.visibility</p:attrName>
                                        </p:attrNameLst>
                                      </p:cBhvr>
                                      <p:to>
                                        <p:strVal val="visible"/>
                                      </p:to>
                                    </p:set>
                                    <p:anim calcmode="lin" valueType="num">
                                      <p:cBhvr additive="base">
                                        <p:cTn id="17" dur="500" fill="hold"/>
                                        <p:tgtEl>
                                          <p:spTgt spid="4710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r>
              <a:rPr lang="zh-CN" altLang="en-US"/>
              <a:t>   进程管理</a:t>
            </a:r>
          </a:p>
        </p:txBody>
      </p:sp>
      <p:sp>
        <p:nvSpPr>
          <p:cNvPr id="10" name="页脚占位符 4"/>
          <p:cNvSpPr>
            <a:spLocks noGrp="1"/>
          </p:cNvSpPr>
          <p:nvPr>
            <p:ph type="ftr" sz="quarter" idx="11"/>
          </p:nvPr>
        </p:nvSpPr>
        <p:spPr/>
        <p:txBody>
          <a:bodyPr/>
          <a:lstStyle/>
          <a:p>
            <a:pPr>
              <a:defRPr/>
            </a:pPr>
            <a:fld id="{2740610E-3E51-4CD5-9DB5-C631C9CFA3C2}" type="slidenum">
              <a:rPr lang="en-US" altLang="ko-KR"/>
              <a:pPr>
                <a:defRPr/>
              </a:pPr>
              <a:t>45</a:t>
            </a:fld>
            <a:endParaRPr lang="en-US" altLang="ko-KR"/>
          </a:p>
        </p:txBody>
      </p:sp>
      <p:sp>
        <p:nvSpPr>
          <p:cNvPr id="48132" name="Text Box 5"/>
          <p:cNvSpPr txBox="1">
            <a:spLocks noChangeArrowheads="1"/>
          </p:cNvSpPr>
          <p:nvPr/>
        </p:nvSpPr>
        <p:spPr bwMode="auto">
          <a:xfrm>
            <a:off x="1220788" y="989013"/>
            <a:ext cx="68135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4000" b="1">
                <a:solidFill>
                  <a:srgbClr val="2B166E"/>
                </a:solidFill>
                <a:latin typeface="黑体" pitchFamily="49" charset="-122"/>
                <a:ea typeface="黑体" pitchFamily="49" charset="-122"/>
              </a:rPr>
              <a:t>进程  ＝  线程 ＋ 资源平台</a:t>
            </a:r>
          </a:p>
        </p:txBody>
      </p:sp>
      <p:sp>
        <p:nvSpPr>
          <p:cNvPr id="119814" name="Text Box 6"/>
          <p:cNvSpPr txBox="1">
            <a:spLocks noChangeArrowheads="1"/>
          </p:cNvSpPr>
          <p:nvPr/>
        </p:nvSpPr>
        <p:spPr bwMode="auto">
          <a:xfrm>
            <a:off x="1189038" y="1795463"/>
            <a:ext cx="7194550" cy="2578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dirty="0">
                <a:solidFill>
                  <a:srgbClr val="2B166E"/>
                </a:solidFill>
                <a:ea typeface="宋体" pitchFamily="2" charset="-122"/>
              </a:rPr>
              <a:t>优点：</a:t>
            </a:r>
          </a:p>
          <a:p>
            <a:pPr eaLnBrk="1" hangingPunct="1">
              <a:spcBef>
                <a:spcPct val="50000"/>
              </a:spcBef>
              <a:buFontTx/>
              <a:buBlip>
                <a:blip r:embed="rId2"/>
              </a:buBlip>
            </a:pPr>
            <a:r>
              <a:rPr kumimoji="1" lang="zh-CN" altLang="en-US" sz="3200" b="1" dirty="0">
                <a:solidFill>
                  <a:srgbClr val="2B166E"/>
                </a:solidFill>
                <a:ea typeface="宋体" pitchFamily="2" charset="-122"/>
              </a:rPr>
              <a:t>  一个进程中可以同时存在多个线程；</a:t>
            </a:r>
          </a:p>
          <a:p>
            <a:pPr eaLnBrk="1" hangingPunct="1">
              <a:spcBef>
                <a:spcPct val="30000"/>
              </a:spcBef>
              <a:buFontTx/>
              <a:buBlip>
                <a:blip r:embed="rId2"/>
              </a:buBlip>
            </a:pPr>
            <a:r>
              <a:rPr kumimoji="1" lang="zh-CN" altLang="en-US" sz="3200" b="1" dirty="0">
                <a:solidFill>
                  <a:srgbClr val="2B166E"/>
                </a:solidFill>
                <a:ea typeface="宋体" pitchFamily="2" charset="-122"/>
              </a:rPr>
              <a:t>  各个线程之间可以并发地执行；</a:t>
            </a:r>
          </a:p>
          <a:p>
            <a:pPr eaLnBrk="1" hangingPunct="1">
              <a:spcBef>
                <a:spcPct val="30000"/>
              </a:spcBef>
              <a:buFontTx/>
              <a:buBlip>
                <a:blip r:embed="rId2"/>
              </a:buBlip>
            </a:pPr>
            <a:r>
              <a:rPr kumimoji="1" lang="zh-CN" altLang="en-US" sz="3200" b="1" dirty="0">
                <a:solidFill>
                  <a:srgbClr val="2B166E"/>
                </a:solidFill>
                <a:ea typeface="宋体" pitchFamily="2" charset="-122"/>
              </a:rPr>
              <a:t>  各个线程之间可以共享地址空间。</a:t>
            </a:r>
          </a:p>
        </p:txBody>
      </p:sp>
      <p:grpSp>
        <p:nvGrpSpPr>
          <p:cNvPr id="48134" name="Group 7"/>
          <p:cNvGrpSpPr>
            <a:grpSpLocks/>
          </p:cNvGrpSpPr>
          <p:nvPr/>
        </p:nvGrpSpPr>
        <p:grpSpPr bwMode="auto">
          <a:xfrm>
            <a:off x="3508375" y="4619625"/>
            <a:ext cx="2017713" cy="1727200"/>
            <a:chOff x="2246" y="2990"/>
            <a:chExt cx="1271" cy="1088"/>
          </a:xfrm>
        </p:grpSpPr>
        <p:sp>
          <p:nvSpPr>
            <p:cNvPr id="48135" name="Rectangle 8"/>
            <p:cNvSpPr>
              <a:spLocks noChangeArrowheads="1"/>
            </p:cNvSpPr>
            <p:nvPr/>
          </p:nvSpPr>
          <p:spPr bwMode="auto">
            <a:xfrm>
              <a:off x="2246" y="2990"/>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8136" name="Freeform 9"/>
            <p:cNvSpPr>
              <a:spLocks/>
            </p:cNvSpPr>
            <p:nvPr/>
          </p:nvSpPr>
          <p:spPr bwMode="auto">
            <a:xfrm>
              <a:off x="2402" y="3138"/>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48137" name="Freeform 10"/>
            <p:cNvSpPr>
              <a:spLocks/>
            </p:cNvSpPr>
            <p:nvPr/>
          </p:nvSpPr>
          <p:spPr bwMode="auto">
            <a:xfrm>
              <a:off x="2723" y="313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48138" name="Freeform 11"/>
            <p:cNvSpPr>
              <a:spLocks/>
            </p:cNvSpPr>
            <p:nvPr/>
          </p:nvSpPr>
          <p:spPr bwMode="auto">
            <a:xfrm>
              <a:off x="3065" y="313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4">
                                            <p:txEl>
                                              <p:pRg st="1" end="1"/>
                                            </p:txEl>
                                          </p:spTgt>
                                        </p:tgtEl>
                                        <p:attrNameLst>
                                          <p:attrName>style.visibility</p:attrName>
                                        </p:attrNameLst>
                                      </p:cBhvr>
                                      <p:to>
                                        <p:strVal val="visible"/>
                                      </p:to>
                                    </p:set>
                                    <p:animEffect transition="in" filter="dissolve">
                                      <p:cBhvr>
                                        <p:cTn id="7" dur="500"/>
                                        <p:tgtEl>
                                          <p:spTgt spid="1198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9814">
                                            <p:txEl>
                                              <p:pRg st="2" end="2"/>
                                            </p:txEl>
                                          </p:spTgt>
                                        </p:tgtEl>
                                        <p:attrNameLst>
                                          <p:attrName>style.visibility</p:attrName>
                                        </p:attrNameLst>
                                      </p:cBhvr>
                                      <p:to>
                                        <p:strVal val="visible"/>
                                      </p:to>
                                    </p:set>
                                    <p:animEffect transition="in" filter="dissolve">
                                      <p:cBhvr>
                                        <p:cTn id="12" dur="500"/>
                                        <p:tgtEl>
                                          <p:spTgt spid="1198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9814">
                                            <p:txEl>
                                              <p:pRg st="3" end="3"/>
                                            </p:txEl>
                                          </p:spTgt>
                                        </p:tgtEl>
                                        <p:attrNameLst>
                                          <p:attrName>style.visibility</p:attrName>
                                        </p:attrNameLst>
                                      </p:cBhvr>
                                      <p:to>
                                        <p:strVal val="visible"/>
                                      </p:to>
                                    </p:set>
                                    <p:animEffect transition="in" filter="dissolve">
                                      <p:cBhvr>
                                        <p:cTn id="17" dur="500"/>
                                        <p:tgtEl>
                                          <p:spTgt spid="1198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3"/>
          <p:cNvSpPr>
            <a:spLocks noGrp="1"/>
          </p:cNvSpPr>
          <p:nvPr>
            <p:ph type="dt" sz="quarter" idx="10"/>
          </p:nvPr>
        </p:nvSpPr>
        <p:spPr/>
        <p:txBody>
          <a:bodyPr/>
          <a:lstStyle/>
          <a:p>
            <a:pPr>
              <a:defRPr/>
            </a:pPr>
            <a:r>
              <a:rPr lang="zh-CN" altLang="en-US"/>
              <a:t>   进程管理</a:t>
            </a:r>
          </a:p>
        </p:txBody>
      </p:sp>
      <p:sp>
        <p:nvSpPr>
          <p:cNvPr id="40" name="页脚占位符 4"/>
          <p:cNvSpPr>
            <a:spLocks noGrp="1"/>
          </p:cNvSpPr>
          <p:nvPr>
            <p:ph type="ftr" sz="quarter" idx="11"/>
          </p:nvPr>
        </p:nvSpPr>
        <p:spPr/>
        <p:txBody>
          <a:bodyPr/>
          <a:lstStyle/>
          <a:p>
            <a:pPr>
              <a:defRPr/>
            </a:pPr>
            <a:fld id="{DA225DAD-99C6-4102-B620-B94777363A44}" type="slidenum">
              <a:rPr lang="en-US" altLang="ko-KR"/>
              <a:pPr>
                <a:defRPr/>
              </a:pPr>
              <a:t>46</a:t>
            </a:fld>
            <a:endParaRPr lang="en-US" altLang="ko-KR"/>
          </a:p>
        </p:txBody>
      </p:sp>
      <p:grpSp>
        <p:nvGrpSpPr>
          <p:cNvPr id="49156" name="Group 9"/>
          <p:cNvGrpSpPr>
            <a:grpSpLocks/>
          </p:cNvGrpSpPr>
          <p:nvPr/>
        </p:nvGrpSpPr>
        <p:grpSpPr bwMode="auto">
          <a:xfrm>
            <a:off x="1268413" y="4029075"/>
            <a:ext cx="1009650" cy="998538"/>
            <a:chOff x="2246" y="2990"/>
            <a:chExt cx="1271" cy="1088"/>
          </a:xfrm>
        </p:grpSpPr>
        <p:sp>
          <p:nvSpPr>
            <p:cNvPr id="49189" name="Rectangle 10"/>
            <p:cNvSpPr>
              <a:spLocks noChangeArrowheads="1"/>
            </p:cNvSpPr>
            <p:nvPr/>
          </p:nvSpPr>
          <p:spPr bwMode="auto">
            <a:xfrm>
              <a:off x="2246" y="2990"/>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90" name="Freeform 11"/>
            <p:cNvSpPr>
              <a:spLocks/>
            </p:cNvSpPr>
            <p:nvPr/>
          </p:nvSpPr>
          <p:spPr bwMode="auto">
            <a:xfrm>
              <a:off x="2402" y="3138"/>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49191" name="Freeform 12"/>
            <p:cNvSpPr>
              <a:spLocks/>
            </p:cNvSpPr>
            <p:nvPr/>
          </p:nvSpPr>
          <p:spPr bwMode="auto">
            <a:xfrm>
              <a:off x="2723" y="313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49192" name="Freeform 13"/>
            <p:cNvSpPr>
              <a:spLocks/>
            </p:cNvSpPr>
            <p:nvPr/>
          </p:nvSpPr>
          <p:spPr bwMode="auto">
            <a:xfrm>
              <a:off x="3065" y="313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sp>
        <p:nvSpPr>
          <p:cNvPr id="49157" name="Line 14"/>
          <p:cNvSpPr>
            <a:spLocks noChangeShapeType="1"/>
          </p:cNvSpPr>
          <p:nvPr/>
        </p:nvSpPr>
        <p:spPr bwMode="auto">
          <a:xfrm>
            <a:off x="725488" y="3786188"/>
            <a:ext cx="8172450" cy="0"/>
          </a:xfrm>
          <a:prstGeom prst="line">
            <a:avLst/>
          </a:prstGeom>
          <a:noFill/>
          <a:ln w="50800">
            <a:solidFill>
              <a:srgbClr val="2B166E"/>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49158" name="Line 15"/>
          <p:cNvSpPr>
            <a:spLocks noChangeShapeType="1"/>
          </p:cNvSpPr>
          <p:nvPr/>
        </p:nvSpPr>
        <p:spPr bwMode="auto">
          <a:xfrm>
            <a:off x="4581525" y="917575"/>
            <a:ext cx="0" cy="5876925"/>
          </a:xfrm>
          <a:prstGeom prst="line">
            <a:avLst/>
          </a:prstGeom>
          <a:noFill/>
          <a:ln w="50800">
            <a:solidFill>
              <a:srgbClr val="2B166E"/>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grpSp>
        <p:nvGrpSpPr>
          <p:cNvPr id="49159" name="Group 16"/>
          <p:cNvGrpSpPr>
            <a:grpSpLocks/>
          </p:cNvGrpSpPr>
          <p:nvPr/>
        </p:nvGrpSpPr>
        <p:grpSpPr bwMode="auto">
          <a:xfrm>
            <a:off x="1558925" y="1284288"/>
            <a:ext cx="2017713" cy="1727200"/>
            <a:chOff x="1948" y="2897"/>
            <a:chExt cx="1271" cy="1088"/>
          </a:xfrm>
        </p:grpSpPr>
        <p:sp>
          <p:nvSpPr>
            <p:cNvPr id="49187" name="Rectangle 17"/>
            <p:cNvSpPr>
              <a:spLocks noChangeArrowheads="1"/>
            </p:cNvSpPr>
            <p:nvPr/>
          </p:nvSpPr>
          <p:spPr bwMode="auto">
            <a:xfrm>
              <a:off x="1948" y="2897"/>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88" name="Freeform 18"/>
            <p:cNvSpPr>
              <a:spLocks/>
            </p:cNvSpPr>
            <p:nvPr/>
          </p:nvSpPr>
          <p:spPr bwMode="auto">
            <a:xfrm>
              <a:off x="2464" y="304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sp>
        <p:nvSpPr>
          <p:cNvPr id="49160" name="Text Box 19"/>
          <p:cNvSpPr txBox="1">
            <a:spLocks noChangeArrowheads="1"/>
          </p:cNvSpPr>
          <p:nvPr/>
        </p:nvSpPr>
        <p:spPr bwMode="auto">
          <a:xfrm>
            <a:off x="1338263" y="3128963"/>
            <a:ext cx="2640012"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2B166E"/>
                </a:solidFill>
                <a:ea typeface="宋体" pitchFamily="2" charset="-122"/>
              </a:rPr>
              <a:t>例子：</a:t>
            </a:r>
            <a:r>
              <a:rPr kumimoji="1" lang="en-US" altLang="zh-CN" sz="2800" b="1">
                <a:solidFill>
                  <a:srgbClr val="2B166E"/>
                </a:solidFill>
                <a:ea typeface="宋体" pitchFamily="2" charset="-122"/>
              </a:rPr>
              <a:t>MS-DOS</a:t>
            </a:r>
          </a:p>
        </p:txBody>
      </p:sp>
      <p:sp>
        <p:nvSpPr>
          <p:cNvPr id="49161" name="Text Box 20"/>
          <p:cNvSpPr txBox="1">
            <a:spLocks noChangeArrowheads="1"/>
          </p:cNvSpPr>
          <p:nvPr/>
        </p:nvSpPr>
        <p:spPr bwMode="auto">
          <a:xfrm>
            <a:off x="2238375" y="290513"/>
            <a:ext cx="482758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DFCF5"/>
                </a:solidFill>
                <a:ea typeface="宋体" pitchFamily="2" charset="-122"/>
              </a:rPr>
              <a:t>不同的操作系统对线程的支持</a:t>
            </a:r>
          </a:p>
        </p:txBody>
      </p:sp>
      <p:grpSp>
        <p:nvGrpSpPr>
          <p:cNvPr id="49162" name="Group 21"/>
          <p:cNvGrpSpPr>
            <a:grpSpLocks/>
          </p:cNvGrpSpPr>
          <p:nvPr/>
        </p:nvGrpSpPr>
        <p:grpSpPr bwMode="auto">
          <a:xfrm>
            <a:off x="5489575" y="1184275"/>
            <a:ext cx="1009650" cy="941388"/>
            <a:chOff x="1948" y="2897"/>
            <a:chExt cx="1271" cy="1088"/>
          </a:xfrm>
        </p:grpSpPr>
        <p:sp>
          <p:nvSpPr>
            <p:cNvPr id="49185" name="Rectangle 22"/>
            <p:cNvSpPr>
              <a:spLocks noChangeArrowheads="1"/>
            </p:cNvSpPr>
            <p:nvPr/>
          </p:nvSpPr>
          <p:spPr bwMode="auto">
            <a:xfrm>
              <a:off x="1948" y="2897"/>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86" name="Freeform 23"/>
            <p:cNvSpPr>
              <a:spLocks/>
            </p:cNvSpPr>
            <p:nvPr/>
          </p:nvSpPr>
          <p:spPr bwMode="auto">
            <a:xfrm>
              <a:off x="2464" y="304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sp>
        <p:nvSpPr>
          <p:cNvPr id="49163" name="Text Box 24"/>
          <p:cNvSpPr txBox="1">
            <a:spLocks noChangeArrowheads="1"/>
          </p:cNvSpPr>
          <p:nvPr/>
        </p:nvSpPr>
        <p:spPr bwMode="auto">
          <a:xfrm>
            <a:off x="5789613" y="3244850"/>
            <a:ext cx="19875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2B166E"/>
                </a:solidFill>
                <a:ea typeface="宋体" pitchFamily="2" charset="-122"/>
              </a:rPr>
              <a:t>例子：</a:t>
            </a:r>
            <a:r>
              <a:rPr kumimoji="1" lang="en-US" altLang="zh-CN" sz="2800" b="1">
                <a:solidFill>
                  <a:srgbClr val="2B166E"/>
                </a:solidFill>
                <a:ea typeface="宋体" pitchFamily="2" charset="-122"/>
              </a:rPr>
              <a:t>Unix</a:t>
            </a:r>
          </a:p>
        </p:txBody>
      </p:sp>
      <p:grpSp>
        <p:nvGrpSpPr>
          <p:cNvPr id="49164" name="Group 25"/>
          <p:cNvGrpSpPr>
            <a:grpSpLocks/>
          </p:cNvGrpSpPr>
          <p:nvPr/>
        </p:nvGrpSpPr>
        <p:grpSpPr bwMode="auto">
          <a:xfrm>
            <a:off x="7046913" y="1184275"/>
            <a:ext cx="1009650" cy="941388"/>
            <a:chOff x="1948" y="2897"/>
            <a:chExt cx="1271" cy="1088"/>
          </a:xfrm>
        </p:grpSpPr>
        <p:sp>
          <p:nvSpPr>
            <p:cNvPr id="49183" name="Rectangle 26"/>
            <p:cNvSpPr>
              <a:spLocks noChangeArrowheads="1"/>
            </p:cNvSpPr>
            <p:nvPr/>
          </p:nvSpPr>
          <p:spPr bwMode="auto">
            <a:xfrm>
              <a:off x="1948" y="2897"/>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84" name="Freeform 27"/>
            <p:cNvSpPr>
              <a:spLocks/>
            </p:cNvSpPr>
            <p:nvPr/>
          </p:nvSpPr>
          <p:spPr bwMode="auto">
            <a:xfrm>
              <a:off x="2464" y="304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grpSp>
        <p:nvGrpSpPr>
          <p:cNvPr id="49165" name="Group 28"/>
          <p:cNvGrpSpPr>
            <a:grpSpLocks/>
          </p:cNvGrpSpPr>
          <p:nvPr/>
        </p:nvGrpSpPr>
        <p:grpSpPr bwMode="auto">
          <a:xfrm>
            <a:off x="5489575" y="2314575"/>
            <a:ext cx="1009650" cy="941388"/>
            <a:chOff x="1948" y="2897"/>
            <a:chExt cx="1271" cy="1088"/>
          </a:xfrm>
        </p:grpSpPr>
        <p:sp>
          <p:nvSpPr>
            <p:cNvPr id="49181" name="Rectangle 29"/>
            <p:cNvSpPr>
              <a:spLocks noChangeArrowheads="1"/>
            </p:cNvSpPr>
            <p:nvPr/>
          </p:nvSpPr>
          <p:spPr bwMode="auto">
            <a:xfrm>
              <a:off x="1948" y="2897"/>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82" name="Freeform 30"/>
            <p:cNvSpPr>
              <a:spLocks/>
            </p:cNvSpPr>
            <p:nvPr/>
          </p:nvSpPr>
          <p:spPr bwMode="auto">
            <a:xfrm>
              <a:off x="2464" y="304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grpSp>
        <p:nvGrpSpPr>
          <p:cNvPr id="49166" name="Group 31"/>
          <p:cNvGrpSpPr>
            <a:grpSpLocks/>
          </p:cNvGrpSpPr>
          <p:nvPr/>
        </p:nvGrpSpPr>
        <p:grpSpPr bwMode="auto">
          <a:xfrm>
            <a:off x="7046913" y="2314575"/>
            <a:ext cx="1009650" cy="941388"/>
            <a:chOff x="1948" y="2897"/>
            <a:chExt cx="1271" cy="1088"/>
          </a:xfrm>
        </p:grpSpPr>
        <p:sp>
          <p:nvSpPr>
            <p:cNvPr id="49179" name="Rectangle 32"/>
            <p:cNvSpPr>
              <a:spLocks noChangeArrowheads="1"/>
            </p:cNvSpPr>
            <p:nvPr/>
          </p:nvSpPr>
          <p:spPr bwMode="auto">
            <a:xfrm>
              <a:off x="1948" y="2897"/>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80" name="Freeform 33"/>
            <p:cNvSpPr>
              <a:spLocks/>
            </p:cNvSpPr>
            <p:nvPr/>
          </p:nvSpPr>
          <p:spPr bwMode="auto">
            <a:xfrm>
              <a:off x="2464" y="304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grpSp>
        <p:nvGrpSpPr>
          <p:cNvPr id="49167" name="Group 34"/>
          <p:cNvGrpSpPr>
            <a:grpSpLocks/>
          </p:cNvGrpSpPr>
          <p:nvPr/>
        </p:nvGrpSpPr>
        <p:grpSpPr bwMode="auto">
          <a:xfrm>
            <a:off x="2817813" y="5186363"/>
            <a:ext cx="1009650" cy="941387"/>
            <a:chOff x="1948" y="2897"/>
            <a:chExt cx="1271" cy="1088"/>
          </a:xfrm>
        </p:grpSpPr>
        <p:sp>
          <p:nvSpPr>
            <p:cNvPr id="49177" name="Rectangle 35"/>
            <p:cNvSpPr>
              <a:spLocks noChangeArrowheads="1"/>
            </p:cNvSpPr>
            <p:nvPr/>
          </p:nvSpPr>
          <p:spPr bwMode="auto">
            <a:xfrm>
              <a:off x="1948" y="2897"/>
              <a:ext cx="1271" cy="1088"/>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78" name="Freeform 36"/>
            <p:cNvSpPr>
              <a:spLocks/>
            </p:cNvSpPr>
            <p:nvPr/>
          </p:nvSpPr>
          <p:spPr bwMode="auto">
            <a:xfrm>
              <a:off x="2464" y="3045"/>
              <a:ext cx="249" cy="813"/>
            </a:xfrm>
            <a:custGeom>
              <a:avLst/>
              <a:gdLst>
                <a:gd name="T0" fmla="*/ 131 w 249"/>
                <a:gd name="T1" fmla="*/ 0 h 813"/>
                <a:gd name="T2" fmla="*/ 12 w 249"/>
                <a:gd name="T3" fmla="*/ 182 h 813"/>
                <a:gd name="T4" fmla="*/ 58 w 249"/>
                <a:gd name="T5" fmla="*/ 256 h 813"/>
                <a:gd name="T6" fmla="*/ 204 w 249"/>
                <a:gd name="T7" fmla="*/ 329 h 813"/>
                <a:gd name="T8" fmla="*/ 241 w 249"/>
                <a:gd name="T9" fmla="*/ 438 h 813"/>
                <a:gd name="T10" fmla="*/ 158 w 249"/>
                <a:gd name="T11" fmla="*/ 512 h 813"/>
                <a:gd name="T12" fmla="*/ 67 w 249"/>
                <a:gd name="T13" fmla="*/ 576 h 813"/>
                <a:gd name="T14" fmla="*/ 30 w 249"/>
                <a:gd name="T15" fmla="*/ 658 h 813"/>
                <a:gd name="T16" fmla="*/ 39 w 249"/>
                <a:gd name="T17" fmla="*/ 813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grpSp>
        <p:nvGrpSpPr>
          <p:cNvPr id="49168" name="Group 37"/>
          <p:cNvGrpSpPr>
            <a:grpSpLocks/>
          </p:cNvGrpSpPr>
          <p:nvPr/>
        </p:nvGrpSpPr>
        <p:grpSpPr bwMode="auto">
          <a:xfrm>
            <a:off x="1268413" y="5186363"/>
            <a:ext cx="1009650" cy="941387"/>
            <a:chOff x="510" y="3190"/>
            <a:chExt cx="636" cy="593"/>
          </a:xfrm>
        </p:grpSpPr>
        <p:sp>
          <p:nvSpPr>
            <p:cNvPr id="49174" name="Rectangle 38"/>
            <p:cNvSpPr>
              <a:spLocks noChangeArrowheads="1"/>
            </p:cNvSpPr>
            <p:nvPr/>
          </p:nvSpPr>
          <p:spPr bwMode="auto">
            <a:xfrm>
              <a:off x="510" y="3190"/>
              <a:ext cx="636" cy="593"/>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75" name="Freeform 39"/>
            <p:cNvSpPr>
              <a:spLocks/>
            </p:cNvSpPr>
            <p:nvPr/>
          </p:nvSpPr>
          <p:spPr bwMode="auto">
            <a:xfrm>
              <a:off x="669" y="3271"/>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49176" name="Freeform 40"/>
            <p:cNvSpPr>
              <a:spLocks/>
            </p:cNvSpPr>
            <p:nvPr/>
          </p:nvSpPr>
          <p:spPr bwMode="auto">
            <a:xfrm>
              <a:off x="873" y="3271"/>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grpSp>
        <p:nvGrpSpPr>
          <p:cNvPr id="49169" name="Group 41"/>
          <p:cNvGrpSpPr>
            <a:grpSpLocks/>
          </p:cNvGrpSpPr>
          <p:nvPr/>
        </p:nvGrpSpPr>
        <p:grpSpPr bwMode="auto">
          <a:xfrm>
            <a:off x="2817813" y="4029075"/>
            <a:ext cx="1009650" cy="941388"/>
            <a:chOff x="510" y="3190"/>
            <a:chExt cx="636" cy="593"/>
          </a:xfrm>
        </p:grpSpPr>
        <p:sp>
          <p:nvSpPr>
            <p:cNvPr id="49171" name="Rectangle 42"/>
            <p:cNvSpPr>
              <a:spLocks noChangeArrowheads="1"/>
            </p:cNvSpPr>
            <p:nvPr/>
          </p:nvSpPr>
          <p:spPr bwMode="auto">
            <a:xfrm>
              <a:off x="510" y="3190"/>
              <a:ext cx="636" cy="593"/>
            </a:xfrm>
            <a:prstGeom prst="rect">
              <a:avLst/>
            </a:prstGeom>
            <a:solidFill>
              <a:srgbClr val="808080"/>
            </a:solidFill>
            <a:ln>
              <a:noFill/>
            </a:ln>
            <a:extLst>
              <a:ext uri="{91240B29-F687-4f45-9708-019B960494DF}">
                <a14:hiddenLine xmlns="" xmlns:a14="http://schemas.microsoft.com/office/drawing/2010/main" w="63500">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49172" name="Freeform 43"/>
            <p:cNvSpPr>
              <a:spLocks/>
            </p:cNvSpPr>
            <p:nvPr/>
          </p:nvSpPr>
          <p:spPr bwMode="auto">
            <a:xfrm>
              <a:off x="669" y="3271"/>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49173" name="Freeform 44"/>
            <p:cNvSpPr>
              <a:spLocks/>
            </p:cNvSpPr>
            <p:nvPr/>
          </p:nvSpPr>
          <p:spPr bwMode="auto">
            <a:xfrm>
              <a:off x="873" y="3271"/>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sp>
        <p:nvSpPr>
          <p:cNvPr id="49170" name="Text Box 45"/>
          <p:cNvSpPr txBox="1">
            <a:spLocks noChangeArrowheads="1"/>
          </p:cNvSpPr>
          <p:nvPr/>
        </p:nvSpPr>
        <p:spPr bwMode="auto">
          <a:xfrm>
            <a:off x="1169617" y="6170613"/>
            <a:ext cx="2679700" cy="519112"/>
          </a:xfrm>
          <a:prstGeom prst="rect">
            <a:avLst/>
          </a:prstGeom>
          <a:solidFill>
            <a:schemeClr val="bg1"/>
          </a:solidFill>
          <a:ln>
            <a:noFill/>
          </a:ln>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dirty="0">
                <a:solidFill>
                  <a:srgbClr val="2B166E"/>
                </a:solidFill>
                <a:ea typeface="宋体" pitchFamily="2" charset="-122"/>
              </a:rPr>
              <a:t>例子：</a:t>
            </a:r>
            <a:r>
              <a:rPr kumimoji="1" lang="en-US" altLang="zh-CN" sz="2800" b="1" dirty="0">
                <a:solidFill>
                  <a:srgbClr val="2B166E"/>
                </a:solidFill>
                <a:ea typeface="宋体" pitchFamily="2" charset="-122"/>
              </a:rPr>
              <a:t>Windows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quarter" idx="10"/>
          </p:nvPr>
        </p:nvSpPr>
        <p:spPr/>
        <p:txBody>
          <a:bodyPr/>
          <a:lstStyle/>
          <a:p>
            <a:pPr>
              <a:defRPr/>
            </a:pPr>
            <a:r>
              <a:rPr lang="zh-CN" altLang="en-US"/>
              <a:t>   进程管理</a:t>
            </a:r>
          </a:p>
        </p:txBody>
      </p:sp>
      <p:sp>
        <p:nvSpPr>
          <p:cNvPr id="18" name="页脚占位符 4"/>
          <p:cNvSpPr>
            <a:spLocks noGrp="1"/>
          </p:cNvSpPr>
          <p:nvPr>
            <p:ph type="ftr" sz="quarter" idx="11"/>
          </p:nvPr>
        </p:nvSpPr>
        <p:spPr/>
        <p:txBody>
          <a:bodyPr/>
          <a:lstStyle/>
          <a:p>
            <a:pPr>
              <a:defRPr/>
            </a:pPr>
            <a:fld id="{9271B915-E7EB-4664-996D-DE3F45C76A2E}" type="slidenum">
              <a:rPr lang="en-US" altLang="ko-KR"/>
              <a:pPr>
                <a:defRPr/>
              </a:pPr>
              <a:t>47</a:t>
            </a:fld>
            <a:endParaRPr lang="en-US" altLang="ko-KR"/>
          </a:p>
        </p:txBody>
      </p:sp>
      <p:pic>
        <p:nvPicPr>
          <p:cNvPr id="5018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1928813"/>
            <a:ext cx="7958137" cy="4437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0181" name="Text Box 10"/>
          <p:cNvSpPr txBox="1">
            <a:spLocks noChangeArrowheads="1"/>
          </p:cNvSpPr>
          <p:nvPr/>
        </p:nvSpPr>
        <p:spPr bwMode="auto">
          <a:xfrm>
            <a:off x="3194050" y="1185863"/>
            <a:ext cx="3141663"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200" b="1">
                <a:solidFill>
                  <a:srgbClr val="2B166E"/>
                </a:solidFill>
                <a:ea typeface="宋体" pitchFamily="2" charset="-122"/>
              </a:rPr>
              <a:t>线程所需的资源 </a:t>
            </a:r>
          </a:p>
        </p:txBody>
      </p:sp>
      <p:grpSp>
        <p:nvGrpSpPr>
          <p:cNvPr id="2" name="Group 11"/>
          <p:cNvGrpSpPr>
            <a:grpSpLocks/>
          </p:cNvGrpSpPr>
          <p:nvPr/>
        </p:nvGrpSpPr>
        <p:grpSpPr bwMode="auto">
          <a:xfrm>
            <a:off x="219075" y="1024940"/>
            <a:ext cx="6153150" cy="4400550"/>
            <a:chOff x="138" y="216"/>
            <a:chExt cx="3876" cy="2772"/>
          </a:xfrm>
        </p:grpSpPr>
        <p:grpSp>
          <p:nvGrpSpPr>
            <p:cNvPr id="50189" name="Group 12"/>
            <p:cNvGrpSpPr>
              <a:grpSpLocks/>
            </p:cNvGrpSpPr>
            <p:nvPr/>
          </p:nvGrpSpPr>
          <p:grpSpPr bwMode="auto">
            <a:xfrm>
              <a:off x="138" y="1051"/>
              <a:ext cx="3876" cy="1937"/>
              <a:chOff x="138" y="1051"/>
              <a:chExt cx="3876" cy="1937"/>
            </a:xfrm>
          </p:grpSpPr>
          <p:sp>
            <p:nvSpPr>
              <p:cNvPr id="50192" name="Oval 13"/>
              <p:cNvSpPr>
                <a:spLocks noChangeArrowheads="1"/>
              </p:cNvSpPr>
              <p:nvPr/>
            </p:nvSpPr>
            <p:spPr bwMode="auto">
              <a:xfrm>
                <a:off x="138" y="1051"/>
                <a:ext cx="1602" cy="759"/>
              </a:xfrm>
              <a:prstGeom prst="ellipse">
                <a:avLst/>
              </a:prstGeom>
              <a:noFill/>
              <a:ln w="508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50193" name="Text Box 14"/>
              <p:cNvSpPr txBox="1">
                <a:spLocks noChangeArrowheads="1"/>
              </p:cNvSpPr>
              <p:nvPr/>
            </p:nvSpPr>
            <p:spPr bwMode="auto">
              <a:xfrm>
                <a:off x="2363" y="2000"/>
                <a:ext cx="1651" cy="988"/>
              </a:xfrm>
              <a:prstGeom prst="rect">
                <a:avLst/>
              </a:prstGeom>
              <a:noFill/>
              <a:ln w="15875">
                <a:solidFill>
                  <a:srgbClr val="FF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zh-CN" altLang="en-US" sz="2400" dirty="0">
                    <a:solidFill>
                      <a:srgbClr val="FF0000"/>
                    </a:solidFill>
                    <a:latin typeface="Comic Sans MS" pitchFamily="66" charset="0"/>
                    <a:ea typeface="宋体" pitchFamily="2" charset="-122"/>
                  </a:rPr>
                  <a:t> </a:t>
                </a:r>
                <a:r>
                  <a:rPr lang="en-US" altLang="zh-CN" sz="2400" dirty="0">
                    <a:solidFill>
                      <a:srgbClr val="FF0000"/>
                    </a:solidFill>
                    <a:latin typeface="Comic Sans MS" pitchFamily="66" charset="0"/>
                    <a:ea typeface="宋体" pitchFamily="2" charset="-122"/>
                  </a:rPr>
                  <a:t>add r1, r2, r3</a:t>
                </a:r>
              </a:p>
              <a:p>
                <a:pPr algn="ctr" eaLnBrk="1" hangingPunct="1"/>
                <a:r>
                  <a:rPr lang="en-US" altLang="zh-CN" sz="2400" dirty="0">
                    <a:solidFill>
                      <a:srgbClr val="FF0000"/>
                    </a:solidFill>
                    <a:latin typeface="Comic Sans MS" pitchFamily="66" charset="0"/>
                    <a:ea typeface="宋体" pitchFamily="2" charset="-122"/>
                  </a:rPr>
                  <a:t>    sub r2, r3, r10</a:t>
                </a:r>
              </a:p>
              <a:p>
                <a:pPr algn="ctr" eaLnBrk="1" hangingPunct="1"/>
                <a:r>
                  <a:rPr lang="en-US" altLang="zh-CN" sz="2400" dirty="0" err="1">
                    <a:solidFill>
                      <a:srgbClr val="FF0000"/>
                    </a:solidFill>
                    <a:latin typeface="Comic Sans MS" pitchFamily="66" charset="0"/>
                    <a:ea typeface="宋体" pitchFamily="2" charset="-122"/>
                  </a:rPr>
                  <a:t>st</a:t>
                </a:r>
                <a:r>
                  <a:rPr lang="en-US" altLang="zh-CN" sz="2400" dirty="0">
                    <a:solidFill>
                      <a:srgbClr val="FF0000"/>
                    </a:solidFill>
                    <a:latin typeface="Comic Sans MS" pitchFamily="66" charset="0"/>
                    <a:ea typeface="宋体" pitchFamily="2" charset="-122"/>
                  </a:rPr>
                  <a:t> r2, 0(r1)</a:t>
                </a:r>
              </a:p>
              <a:p>
                <a:pPr algn="ctr" eaLnBrk="1" hangingPunct="1"/>
                <a:r>
                  <a:rPr lang="en-US" altLang="zh-CN" sz="2400" dirty="0">
                    <a:solidFill>
                      <a:srgbClr val="FF0000"/>
                    </a:solidFill>
                    <a:latin typeface="Comic Sans MS" pitchFamily="66" charset="0"/>
                    <a:ea typeface="宋体" pitchFamily="2" charset="-122"/>
                  </a:rPr>
                  <a:t>… </a:t>
                </a:r>
                <a:endParaRPr lang="en-US" altLang="zh-CN" sz="4400" dirty="0">
                  <a:solidFill>
                    <a:srgbClr val="FF0000"/>
                  </a:solidFill>
                  <a:latin typeface="Comic Sans MS" pitchFamily="66" charset="0"/>
                  <a:ea typeface="宋体" pitchFamily="2" charset="-122"/>
                </a:endParaRPr>
              </a:p>
            </p:txBody>
          </p:sp>
          <p:sp>
            <p:nvSpPr>
              <p:cNvPr id="50194" name="Line 15"/>
              <p:cNvSpPr>
                <a:spLocks noChangeShapeType="1"/>
              </p:cNvSpPr>
              <p:nvPr/>
            </p:nvSpPr>
            <p:spPr bwMode="auto">
              <a:xfrm flipH="1" flipV="1">
                <a:off x="1628" y="1637"/>
                <a:ext cx="735" cy="363"/>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zh-CN" altLang="en-US"/>
              </a:p>
            </p:txBody>
          </p:sp>
        </p:grpSp>
        <p:sp>
          <p:nvSpPr>
            <p:cNvPr id="50190" name="Line 16"/>
            <p:cNvSpPr>
              <a:spLocks noChangeShapeType="1"/>
            </p:cNvSpPr>
            <p:nvPr/>
          </p:nvSpPr>
          <p:spPr bwMode="auto">
            <a:xfrm flipV="1">
              <a:off x="713" y="503"/>
              <a:ext cx="0" cy="548"/>
            </a:xfrm>
            <a:prstGeom prst="line">
              <a:avLst/>
            </a:prstGeom>
            <a:noFill/>
            <a:ln w="31750">
              <a:solidFill>
                <a:srgbClr val="FF0000"/>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50191" name="Text Box 17"/>
            <p:cNvSpPr txBox="1">
              <a:spLocks noChangeArrowheads="1"/>
            </p:cNvSpPr>
            <p:nvPr/>
          </p:nvSpPr>
          <p:spPr bwMode="auto">
            <a:xfrm>
              <a:off x="232" y="216"/>
              <a:ext cx="10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a:solidFill>
                    <a:srgbClr val="FF0000"/>
                  </a:solidFill>
                  <a:latin typeface="SimHei" charset="-122"/>
                  <a:ea typeface="SimHei" charset="-122"/>
                  <a:cs typeface="SimHei" charset="-122"/>
                </a:rPr>
                <a:t>线程独享</a:t>
              </a:r>
            </a:p>
          </p:txBody>
        </p:sp>
      </p:grpSp>
      <p:grpSp>
        <p:nvGrpSpPr>
          <p:cNvPr id="4" name="Group 18"/>
          <p:cNvGrpSpPr>
            <a:grpSpLocks/>
          </p:cNvGrpSpPr>
          <p:nvPr/>
        </p:nvGrpSpPr>
        <p:grpSpPr bwMode="auto">
          <a:xfrm>
            <a:off x="1509713" y="1063625"/>
            <a:ext cx="7143750" cy="3359150"/>
            <a:chOff x="951" y="270"/>
            <a:chExt cx="4500" cy="2116"/>
          </a:xfrm>
        </p:grpSpPr>
        <p:grpSp>
          <p:nvGrpSpPr>
            <p:cNvPr id="50184" name="Group 19"/>
            <p:cNvGrpSpPr>
              <a:grpSpLocks/>
            </p:cNvGrpSpPr>
            <p:nvPr/>
          </p:nvGrpSpPr>
          <p:grpSpPr bwMode="auto">
            <a:xfrm>
              <a:off x="3501" y="270"/>
              <a:ext cx="1950" cy="991"/>
              <a:chOff x="3501" y="270"/>
              <a:chExt cx="1950" cy="991"/>
            </a:xfrm>
          </p:grpSpPr>
          <p:sp>
            <p:nvSpPr>
              <p:cNvPr id="50187" name="Line 20"/>
              <p:cNvSpPr>
                <a:spLocks noChangeShapeType="1"/>
              </p:cNvSpPr>
              <p:nvPr/>
            </p:nvSpPr>
            <p:spPr bwMode="auto">
              <a:xfrm flipV="1">
                <a:off x="3501" y="539"/>
                <a:ext cx="970" cy="722"/>
              </a:xfrm>
              <a:prstGeom prst="line">
                <a:avLst/>
              </a:prstGeom>
              <a:noFill/>
              <a:ln w="34925">
                <a:solidFill>
                  <a:srgbClr val="0000FF"/>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50188" name="Rectangle 21"/>
              <p:cNvSpPr>
                <a:spLocks noChangeArrowheads="1"/>
              </p:cNvSpPr>
              <p:nvPr/>
            </p:nvSpPr>
            <p:spPr bwMode="auto">
              <a:xfrm>
                <a:off x="4435" y="270"/>
                <a:ext cx="10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a:solidFill>
                      <a:srgbClr val="0000FF"/>
                    </a:solidFill>
                    <a:latin typeface="SimHei" charset="-122"/>
                    <a:ea typeface="SimHei" charset="-122"/>
                    <a:cs typeface="SimHei" charset="-122"/>
                  </a:rPr>
                  <a:t>线程共享</a:t>
                </a:r>
              </a:p>
            </p:txBody>
          </p:sp>
        </p:grpSp>
        <p:sp>
          <p:nvSpPr>
            <p:cNvPr id="50185" name="Line 22"/>
            <p:cNvSpPr>
              <a:spLocks noChangeShapeType="1"/>
            </p:cNvSpPr>
            <p:nvPr/>
          </p:nvSpPr>
          <p:spPr bwMode="auto">
            <a:xfrm flipV="1">
              <a:off x="951" y="539"/>
              <a:ext cx="3484" cy="1847"/>
            </a:xfrm>
            <a:prstGeom prst="line">
              <a:avLst/>
            </a:prstGeom>
            <a:noFill/>
            <a:ln w="34925">
              <a:solidFill>
                <a:srgbClr val="0000FF"/>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50186" name="Line 23"/>
            <p:cNvSpPr>
              <a:spLocks noChangeShapeType="1"/>
            </p:cNvSpPr>
            <p:nvPr/>
          </p:nvSpPr>
          <p:spPr bwMode="auto">
            <a:xfrm flipV="1">
              <a:off x="4471" y="543"/>
              <a:ext cx="0" cy="828"/>
            </a:xfrm>
            <a:prstGeom prst="line">
              <a:avLst/>
            </a:prstGeom>
            <a:noFill/>
            <a:ln w="34925">
              <a:solidFill>
                <a:srgbClr val="0000FF"/>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968222D2-B2A9-4A96-BDD6-FE2A7892022B}" type="slidenum">
              <a:rPr lang="en-US" altLang="ko-KR"/>
              <a:pPr>
                <a:defRPr/>
              </a:pPr>
              <a:t>48</a:t>
            </a:fld>
            <a:endParaRPr lang="en-US" altLang="ko-KR"/>
          </a:p>
        </p:txBody>
      </p:sp>
      <p:pic>
        <p:nvPicPr>
          <p:cNvPr id="51204" name="Picture 9"/>
          <p:cNvPicPr>
            <a:picLocks noChangeAspect="1" noChangeArrowheads="1"/>
          </p:cNvPicPr>
          <p:nvPr/>
        </p:nvPicPr>
        <p:blipFill>
          <a:blip r:embed="rId3">
            <a:extLst>
              <a:ext uri="{28A0092B-C50C-407E-A947-70E740481C1C}">
                <a14:useLocalDpi xmlns:a14="http://schemas.microsoft.com/office/drawing/2010/main" val="0"/>
              </a:ext>
            </a:extLst>
          </a:blip>
          <a:srcRect l="1257" t="11810" r="2359" b="11565"/>
          <a:stretch>
            <a:fillRect/>
          </a:stretch>
        </p:blipFill>
        <p:spPr bwMode="auto">
          <a:xfrm>
            <a:off x="492125" y="1138238"/>
            <a:ext cx="8216900" cy="4899025"/>
          </a:xfrm>
          <a:prstGeom prst="rect">
            <a:avLst/>
          </a:prstGeom>
          <a:noFill/>
          <a:ln w="57150" cmpd="thickThin">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51205" name="Text Box 10"/>
          <p:cNvSpPr txBox="1">
            <a:spLocks noChangeArrowheads="1"/>
          </p:cNvSpPr>
          <p:nvPr/>
        </p:nvSpPr>
        <p:spPr bwMode="auto">
          <a:xfrm>
            <a:off x="2819400" y="328613"/>
            <a:ext cx="38449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dirty="0">
                <a:solidFill>
                  <a:schemeClr val="bg1"/>
                </a:solidFill>
                <a:ea typeface="宋体" pitchFamily="2" charset="-122"/>
              </a:rPr>
              <a:t>线程所需的资源（续） </a:t>
            </a:r>
          </a:p>
        </p:txBody>
      </p:sp>
      <p:sp>
        <p:nvSpPr>
          <p:cNvPr id="121867" name="Text Box 11"/>
          <p:cNvSpPr txBox="1">
            <a:spLocks noChangeArrowheads="1"/>
          </p:cNvSpPr>
          <p:nvPr/>
        </p:nvSpPr>
        <p:spPr bwMode="auto">
          <a:xfrm>
            <a:off x="1096963" y="6143625"/>
            <a:ext cx="708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1600" b="1">
                <a:solidFill>
                  <a:srgbClr val="2B166E"/>
                </a:solidFill>
                <a:ea typeface="宋体" pitchFamily="2" charset="-122"/>
              </a:rPr>
              <a:t>（本图摘自</a:t>
            </a:r>
            <a:r>
              <a:rPr kumimoji="1" lang="en-US" altLang="zh-CN" sz="1600" b="1">
                <a:solidFill>
                  <a:srgbClr val="2B166E"/>
                </a:solidFill>
                <a:ea typeface="宋体" pitchFamily="2" charset="-122"/>
              </a:rPr>
              <a:t>Silberschatz, Galvin and  Gagne</a:t>
            </a:r>
            <a:r>
              <a:rPr kumimoji="1" lang="zh-CN" altLang="en-US" sz="1600" b="1">
                <a:solidFill>
                  <a:srgbClr val="2B166E"/>
                </a:solidFill>
                <a:ea typeface="宋体" pitchFamily="2" charset="-122"/>
              </a:rPr>
              <a:t>： “</a:t>
            </a:r>
            <a:r>
              <a:rPr kumimoji="1" lang="en-US" altLang="zh-CN" sz="1600" b="1">
                <a:solidFill>
                  <a:srgbClr val="2B166E"/>
                </a:solidFill>
                <a:ea typeface="宋体" pitchFamily="2" charset="-122"/>
              </a:rPr>
              <a:t>Operating System Concepts”</a:t>
            </a:r>
            <a:r>
              <a:rPr kumimoji="1" lang="zh-CN" altLang="en-US" sz="1600" b="1">
                <a:solidFill>
                  <a:srgbClr val="2B166E"/>
                </a:solidFill>
                <a:ea typeface="宋体" pitchFamily="2" charset="-122"/>
              </a:rPr>
              <a:t>）</a:t>
            </a:r>
          </a:p>
        </p:txBody>
      </p:sp>
      <p:grpSp>
        <p:nvGrpSpPr>
          <p:cNvPr id="2" name="Group 12"/>
          <p:cNvGrpSpPr>
            <a:grpSpLocks/>
          </p:cNvGrpSpPr>
          <p:nvPr/>
        </p:nvGrpSpPr>
        <p:grpSpPr bwMode="auto">
          <a:xfrm>
            <a:off x="6602413" y="1381125"/>
            <a:ext cx="2249487" cy="1695450"/>
            <a:chOff x="4142" y="870"/>
            <a:chExt cx="1663" cy="1068"/>
          </a:xfrm>
        </p:grpSpPr>
        <p:sp>
          <p:nvSpPr>
            <p:cNvPr id="51208" name="Oval 13"/>
            <p:cNvSpPr>
              <a:spLocks noChangeArrowheads="1"/>
            </p:cNvSpPr>
            <p:nvPr/>
          </p:nvSpPr>
          <p:spPr bwMode="auto">
            <a:xfrm>
              <a:off x="4142" y="1198"/>
              <a:ext cx="786" cy="740"/>
            </a:xfrm>
            <a:prstGeom prst="ellipse">
              <a:avLst/>
            </a:prstGeom>
            <a:noFill/>
            <a:ln w="28575" algn="ctr">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ea typeface="宋体" pitchFamily="2" charset="-122"/>
              </a:endParaRPr>
            </a:p>
          </p:txBody>
        </p:sp>
        <p:sp>
          <p:nvSpPr>
            <p:cNvPr id="51209" name="AutoShape 14"/>
            <p:cNvSpPr>
              <a:spLocks/>
            </p:cNvSpPr>
            <p:nvPr/>
          </p:nvSpPr>
          <p:spPr bwMode="auto">
            <a:xfrm>
              <a:off x="5021" y="870"/>
              <a:ext cx="784" cy="384"/>
            </a:xfrm>
            <a:prstGeom prst="borderCallout2">
              <a:avLst>
                <a:gd name="adj1" fmla="val 18750"/>
                <a:gd name="adj2" fmla="val -6120"/>
                <a:gd name="adj3" fmla="val 18750"/>
                <a:gd name="adj4" fmla="val -9056"/>
                <a:gd name="adj5" fmla="val 116407"/>
                <a:gd name="adj6" fmla="val -19005"/>
              </a:avLst>
            </a:prstGeom>
            <a:noFill/>
            <a:ln w="28575" algn="ctr">
              <a:solidFill>
                <a:srgbClr val="FF33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a:r>
                <a:rPr kumimoji="1" lang="en-US" altLang="zh-CN" sz="2800" b="1">
                  <a:solidFill>
                    <a:srgbClr val="FF3300"/>
                  </a:solidFill>
                  <a:ea typeface="宋体" pitchFamily="2" charset="-122"/>
                </a:rPr>
                <a:t>why?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1867"/>
                                        </p:tgtEl>
                                        <p:attrNameLst>
                                          <p:attrName>style.visibility</p:attrName>
                                        </p:attrNameLst>
                                      </p:cBhvr>
                                      <p:to>
                                        <p:strVal val="visible"/>
                                      </p:to>
                                    </p:set>
                                    <p:animEffect transition="in" filter="dissolve">
                                      <p:cBhvr>
                                        <p:cTn id="7" dur="500"/>
                                        <p:tgtEl>
                                          <p:spTgt spid="121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A21B81D6-E3D0-492E-87E6-DEB750EEF72A}" type="slidenum">
              <a:rPr lang="en-US" altLang="ko-KR"/>
              <a:pPr>
                <a:defRPr/>
              </a:pPr>
              <a:t>49</a:t>
            </a:fld>
            <a:endParaRPr lang="en-US" altLang="ko-KR"/>
          </a:p>
        </p:txBody>
      </p:sp>
      <p:sp>
        <p:nvSpPr>
          <p:cNvPr id="122889" name="Text Box 9"/>
          <p:cNvSpPr txBox="1">
            <a:spLocks noChangeArrowheads="1"/>
          </p:cNvSpPr>
          <p:nvPr/>
        </p:nvSpPr>
        <p:spPr bwMode="auto">
          <a:xfrm>
            <a:off x="2673350" y="1343025"/>
            <a:ext cx="4070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dirty="0">
                <a:solidFill>
                  <a:srgbClr val="2B166E"/>
                </a:solidFill>
                <a:ea typeface="黑体" pitchFamily="49" charset="-122"/>
              </a:rPr>
              <a:t>线程与进程的比较  </a:t>
            </a:r>
          </a:p>
        </p:txBody>
      </p:sp>
      <p:sp>
        <p:nvSpPr>
          <p:cNvPr id="122890" name="Text Box 10"/>
          <p:cNvSpPr txBox="1">
            <a:spLocks noChangeArrowheads="1"/>
          </p:cNvSpPr>
          <p:nvPr/>
        </p:nvSpPr>
        <p:spPr bwMode="auto">
          <a:xfrm>
            <a:off x="619125" y="2259013"/>
            <a:ext cx="8379857" cy="36256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30000"/>
              </a:spcBef>
              <a:buFontTx/>
              <a:buBlip>
                <a:blip r:embed="rId2"/>
              </a:buBlip>
            </a:pPr>
            <a:r>
              <a:rPr kumimoji="1" lang="zh-CN" altLang="en-US" sz="2800" b="1" dirty="0">
                <a:solidFill>
                  <a:srgbClr val="2B166E"/>
                </a:solidFill>
                <a:ea typeface="宋体" pitchFamily="2" charset="-122"/>
              </a:rPr>
              <a:t>  进程是</a:t>
            </a:r>
            <a:r>
              <a:rPr kumimoji="1" lang="zh-CN" altLang="en-US" sz="2800" b="1" u="sng" dirty="0">
                <a:solidFill>
                  <a:srgbClr val="0000FF"/>
                </a:solidFill>
                <a:latin typeface="SimHei" charset="-122"/>
                <a:ea typeface="SimHei" charset="-122"/>
                <a:cs typeface="SimHei" charset="-122"/>
              </a:rPr>
              <a:t>资源分配</a:t>
            </a:r>
            <a:r>
              <a:rPr kumimoji="1" lang="zh-CN" altLang="en-US" sz="2800" b="1" dirty="0">
                <a:solidFill>
                  <a:srgbClr val="2B166E"/>
                </a:solidFill>
                <a:ea typeface="宋体" pitchFamily="2" charset="-122"/>
              </a:rPr>
              <a:t>单位，线程是</a:t>
            </a:r>
            <a:r>
              <a:rPr kumimoji="1" lang="en-US" altLang="zh-CN" sz="2800" b="1" u="sng" dirty="0">
                <a:solidFill>
                  <a:srgbClr val="0000FF"/>
                </a:solidFill>
                <a:latin typeface="SimHei" charset="-122"/>
                <a:ea typeface="SimHei" charset="-122"/>
                <a:cs typeface="SimHei" charset="-122"/>
              </a:rPr>
              <a:t>CPU</a:t>
            </a:r>
            <a:r>
              <a:rPr kumimoji="1" lang="zh-CN" altLang="en-US" sz="2800" b="1" u="sng" dirty="0">
                <a:solidFill>
                  <a:srgbClr val="0000FF"/>
                </a:solidFill>
                <a:latin typeface="SimHei" charset="-122"/>
                <a:ea typeface="SimHei" charset="-122"/>
                <a:cs typeface="SimHei" charset="-122"/>
              </a:rPr>
              <a:t>调度</a:t>
            </a:r>
            <a:r>
              <a:rPr kumimoji="1" lang="zh-CN" altLang="en-US" sz="2800" b="1" dirty="0">
                <a:solidFill>
                  <a:srgbClr val="2B166E"/>
                </a:solidFill>
                <a:ea typeface="宋体" pitchFamily="2" charset="-122"/>
              </a:rPr>
              <a:t>单位；</a:t>
            </a:r>
          </a:p>
          <a:p>
            <a:pPr eaLnBrk="1" hangingPunct="1">
              <a:spcBef>
                <a:spcPct val="30000"/>
              </a:spcBef>
              <a:buFontTx/>
              <a:buBlip>
                <a:blip r:embed="rId2"/>
              </a:buBlip>
            </a:pPr>
            <a:r>
              <a:rPr kumimoji="1" lang="zh-CN" altLang="en-US" sz="2800" b="1" dirty="0">
                <a:solidFill>
                  <a:srgbClr val="2B166E"/>
                </a:solidFill>
                <a:ea typeface="宋体" pitchFamily="2" charset="-122"/>
              </a:rPr>
              <a:t>  进程拥有一个完整的资源平台，而线程只独享</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必不可少的资源，如</a:t>
            </a:r>
            <a:r>
              <a:rPr kumimoji="1" lang="zh-CN" altLang="en-US" sz="2800" b="1" u="sng" dirty="0">
                <a:solidFill>
                  <a:srgbClr val="0000FF"/>
                </a:solidFill>
                <a:latin typeface="SimHei" charset="-122"/>
                <a:ea typeface="SimHei" charset="-122"/>
                <a:cs typeface="SimHei" charset="-122"/>
              </a:rPr>
              <a:t>寄存器</a:t>
            </a:r>
            <a:r>
              <a:rPr kumimoji="1" lang="zh-CN" altLang="en-US" sz="2800" b="1" dirty="0">
                <a:solidFill>
                  <a:srgbClr val="2B166E"/>
                </a:solidFill>
                <a:ea typeface="宋体" pitchFamily="2" charset="-122"/>
              </a:rPr>
              <a:t>、</a:t>
            </a:r>
            <a:r>
              <a:rPr kumimoji="1" lang="zh-CN" altLang="en-US" sz="2800" b="1" u="sng" dirty="0">
                <a:solidFill>
                  <a:srgbClr val="0000FF"/>
                </a:solidFill>
                <a:latin typeface="SimHei" charset="-122"/>
                <a:ea typeface="SimHei" charset="-122"/>
                <a:cs typeface="SimHei" charset="-122"/>
              </a:rPr>
              <a:t>堆栈</a:t>
            </a:r>
            <a:r>
              <a:rPr kumimoji="1" lang="zh-CN" altLang="en-US" sz="2800" b="1" dirty="0">
                <a:solidFill>
                  <a:srgbClr val="2B166E"/>
                </a:solidFill>
                <a:ea typeface="宋体" pitchFamily="2" charset="-122"/>
              </a:rPr>
              <a:t>、</a:t>
            </a:r>
            <a:r>
              <a:rPr kumimoji="1" lang="zh-CN" altLang="en-US" sz="2800" b="1" u="sng" dirty="0">
                <a:solidFill>
                  <a:srgbClr val="0000FF"/>
                </a:solidFill>
                <a:latin typeface="SimHei" charset="-122"/>
                <a:ea typeface="SimHei" charset="-122"/>
                <a:cs typeface="SimHei" charset="-122"/>
              </a:rPr>
              <a:t>程序计数器</a:t>
            </a:r>
            <a:r>
              <a:rPr kumimoji="1" lang="zh-CN" altLang="en-US" sz="2800" b="1" dirty="0">
                <a:solidFill>
                  <a:srgbClr val="2B166E"/>
                </a:solidFill>
                <a:ea typeface="宋体" pitchFamily="2" charset="-122"/>
              </a:rPr>
              <a:t>；</a:t>
            </a:r>
          </a:p>
          <a:p>
            <a:pPr eaLnBrk="1" hangingPunct="1">
              <a:spcBef>
                <a:spcPct val="30000"/>
              </a:spcBef>
              <a:buFontTx/>
              <a:buBlip>
                <a:blip r:embed="rId2"/>
              </a:buBlip>
            </a:pPr>
            <a:r>
              <a:rPr kumimoji="1" lang="zh-CN" altLang="en-US" sz="2800" b="1" dirty="0">
                <a:solidFill>
                  <a:srgbClr val="2B166E"/>
                </a:solidFill>
                <a:ea typeface="宋体" pitchFamily="2" charset="-122"/>
              </a:rPr>
              <a:t>  线程同样具有</a:t>
            </a:r>
            <a:r>
              <a:rPr kumimoji="1" lang="zh-CN" altLang="en-US" sz="2800" b="1" u="sng" dirty="0">
                <a:solidFill>
                  <a:srgbClr val="0000FF"/>
                </a:solidFill>
                <a:latin typeface="SimHei" charset="-122"/>
                <a:ea typeface="SimHei" charset="-122"/>
                <a:cs typeface="SimHei" charset="-122"/>
              </a:rPr>
              <a:t>就绪</a:t>
            </a:r>
            <a:r>
              <a:rPr kumimoji="1" lang="zh-CN" altLang="en-US" sz="2800" b="1" dirty="0">
                <a:solidFill>
                  <a:srgbClr val="2B166E"/>
                </a:solidFill>
                <a:ea typeface="宋体" pitchFamily="2" charset="-122"/>
              </a:rPr>
              <a:t>、</a:t>
            </a:r>
            <a:r>
              <a:rPr kumimoji="1" lang="zh-CN" altLang="en-US" sz="2800" b="1" u="sng" dirty="0">
                <a:solidFill>
                  <a:srgbClr val="0000FF"/>
                </a:solidFill>
                <a:latin typeface="SimHei" charset="-122"/>
                <a:ea typeface="SimHei" charset="-122"/>
                <a:cs typeface="SimHei" charset="-122"/>
              </a:rPr>
              <a:t>阻塞</a:t>
            </a:r>
            <a:r>
              <a:rPr kumimoji="1" lang="zh-CN" altLang="en-US" sz="2800" b="1" dirty="0">
                <a:solidFill>
                  <a:srgbClr val="2B166E"/>
                </a:solidFill>
                <a:ea typeface="宋体" pitchFamily="2" charset="-122"/>
              </a:rPr>
              <a:t>和</a:t>
            </a:r>
            <a:r>
              <a:rPr kumimoji="1" lang="zh-CN" altLang="en-US" sz="2800" b="1" u="sng" dirty="0">
                <a:solidFill>
                  <a:srgbClr val="0000FF"/>
                </a:solidFill>
                <a:latin typeface="SimHei" charset="-122"/>
                <a:ea typeface="SimHei" charset="-122"/>
                <a:cs typeface="SimHei" charset="-122"/>
              </a:rPr>
              <a:t>运行</a:t>
            </a:r>
            <a:r>
              <a:rPr kumimoji="1" lang="zh-CN" altLang="en-US" sz="2800" b="1" dirty="0">
                <a:solidFill>
                  <a:srgbClr val="2B166E"/>
                </a:solidFill>
                <a:ea typeface="宋体" pitchFamily="2" charset="-122"/>
              </a:rPr>
              <a:t>三种基本状态，</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同样具有状态之间的转换关系；</a:t>
            </a:r>
          </a:p>
          <a:p>
            <a:pPr eaLnBrk="1" hangingPunct="1">
              <a:spcBef>
                <a:spcPct val="30000"/>
              </a:spcBef>
              <a:buFontTx/>
              <a:buBlip>
                <a:blip r:embed="rId2"/>
              </a:buBlip>
            </a:pPr>
            <a:r>
              <a:rPr kumimoji="1" lang="zh-CN" altLang="en-US" sz="2800" b="1" dirty="0">
                <a:solidFill>
                  <a:srgbClr val="2B166E"/>
                </a:solidFill>
                <a:ea typeface="宋体" pitchFamily="2" charset="-122"/>
              </a:rPr>
              <a:t>  线程能减少并发执行的</a:t>
            </a:r>
            <a:r>
              <a:rPr kumimoji="1" lang="zh-CN" altLang="en-US" sz="2800" b="1" u="sng" dirty="0">
                <a:solidFill>
                  <a:srgbClr val="0000FF"/>
                </a:solidFill>
                <a:latin typeface="SimHei" charset="-122"/>
                <a:ea typeface="SimHei" charset="-122"/>
                <a:cs typeface="SimHei" charset="-122"/>
              </a:rPr>
              <a:t>时间</a:t>
            </a:r>
            <a:r>
              <a:rPr kumimoji="1" lang="zh-CN" altLang="en-US" sz="2800" b="1" dirty="0">
                <a:solidFill>
                  <a:srgbClr val="2B166E"/>
                </a:solidFill>
                <a:ea typeface="宋体" pitchFamily="2" charset="-122"/>
              </a:rPr>
              <a:t>和</a:t>
            </a:r>
            <a:r>
              <a:rPr kumimoji="1" lang="zh-CN" altLang="en-US" sz="2800" b="1" u="sng" dirty="0">
                <a:solidFill>
                  <a:srgbClr val="0000FF"/>
                </a:solidFill>
                <a:latin typeface="SimHei" charset="-122"/>
                <a:ea typeface="SimHei" charset="-122"/>
                <a:cs typeface="SimHei" charset="-122"/>
              </a:rPr>
              <a:t>空间</a:t>
            </a:r>
            <a:r>
              <a:rPr kumimoji="1" lang="zh-CN" altLang="en-US" sz="2800" b="1" dirty="0">
                <a:solidFill>
                  <a:srgbClr val="2B166E"/>
                </a:solidFill>
                <a:ea typeface="宋体" pitchFamily="2" charset="-122"/>
              </a:rPr>
              <a:t>开销；</a:t>
            </a:r>
          </a:p>
          <a:p>
            <a:pPr eaLnBrk="1" hangingPunct="1">
              <a:spcBef>
                <a:spcPct val="30000"/>
              </a:spcBef>
              <a:buFontTx/>
              <a:buBlip>
                <a:blip r:embed="rId2"/>
              </a:buBlip>
            </a:pPr>
            <a:r>
              <a:rPr kumimoji="1" lang="zh-CN" altLang="en-US" sz="2800" b="1" dirty="0">
                <a:solidFill>
                  <a:srgbClr val="2B166E"/>
                </a:solidFill>
                <a:ea typeface="宋体" pitchFamily="2" charset="-122"/>
              </a:rPr>
              <a:t>  线程 ＝ </a:t>
            </a:r>
            <a:r>
              <a:rPr kumimoji="1" lang="zh-CN" altLang="en-US" sz="2800" b="1" dirty="0">
                <a:solidFill>
                  <a:srgbClr val="660000"/>
                </a:solidFill>
                <a:ea typeface="黑体" pitchFamily="49" charset="-122"/>
              </a:rPr>
              <a:t>轻量级进程</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lightweight  process</a:t>
            </a:r>
            <a:r>
              <a:rPr kumimoji="1" lang="zh-CN" altLang="en-US" sz="2800" b="1" dirty="0">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889"/>
                                        </p:tgtEl>
                                        <p:attrNameLst>
                                          <p:attrName>style.visibility</p:attrName>
                                        </p:attrNameLst>
                                      </p:cBhvr>
                                      <p:to>
                                        <p:strVal val="visible"/>
                                      </p:to>
                                    </p:set>
                                    <p:anim calcmode="lin" valueType="num">
                                      <p:cBhvr additive="base">
                                        <p:cTn id="7" dur="75" fill="hold"/>
                                        <p:tgtEl>
                                          <p:spTgt spid="122889"/>
                                        </p:tgtEl>
                                        <p:attrNameLst>
                                          <p:attrName>ppt_x</p:attrName>
                                        </p:attrNameLst>
                                      </p:cBhvr>
                                      <p:tavLst>
                                        <p:tav tm="0">
                                          <p:val>
                                            <p:strVal val="0-#ppt_w/2"/>
                                          </p:val>
                                        </p:tav>
                                        <p:tav tm="100000">
                                          <p:val>
                                            <p:strVal val="#ppt_x"/>
                                          </p:val>
                                        </p:tav>
                                      </p:tavLst>
                                    </p:anim>
                                    <p:anim calcmode="lin" valueType="num">
                                      <p:cBhvr additive="base">
                                        <p:cTn id="8" dur="75" fill="hold"/>
                                        <p:tgtEl>
                                          <p:spTgt spid="1228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22890">
                                            <p:txEl>
                                              <p:pRg st="1" end="1"/>
                                            </p:txEl>
                                          </p:spTgt>
                                        </p:tgtEl>
                                        <p:attrNameLst>
                                          <p:attrName>style.visibility</p:attrName>
                                        </p:attrNameLst>
                                      </p:cBhvr>
                                      <p:to>
                                        <p:strVal val="visible"/>
                                      </p:to>
                                    </p:set>
                                    <p:animEffect transition="in" filter="dissolve">
                                      <p:cBhvr>
                                        <p:cTn id="13" dur="500"/>
                                        <p:tgtEl>
                                          <p:spTgt spid="122890">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22890">
                                            <p:txEl>
                                              <p:pRg st="2" end="2"/>
                                            </p:txEl>
                                          </p:spTgt>
                                        </p:tgtEl>
                                        <p:attrNameLst>
                                          <p:attrName>style.visibility</p:attrName>
                                        </p:attrNameLst>
                                      </p:cBhvr>
                                      <p:to>
                                        <p:strVal val="visible"/>
                                      </p:to>
                                    </p:set>
                                    <p:animEffect transition="in" filter="dissolve">
                                      <p:cBhvr>
                                        <p:cTn id="18" dur="500"/>
                                        <p:tgtEl>
                                          <p:spTgt spid="122890">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22890">
                                            <p:txEl>
                                              <p:pRg st="3" end="3"/>
                                            </p:txEl>
                                          </p:spTgt>
                                        </p:tgtEl>
                                        <p:attrNameLst>
                                          <p:attrName>style.visibility</p:attrName>
                                        </p:attrNameLst>
                                      </p:cBhvr>
                                      <p:to>
                                        <p:strVal val="visible"/>
                                      </p:to>
                                    </p:set>
                                    <p:animEffect transition="in" filter="dissolve">
                                      <p:cBhvr>
                                        <p:cTn id="23" dur="500"/>
                                        <p:tgtEl>
                                          <p:spTgt spid="122890">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22890">
                                            <p:txEl>
                                              <p:pRg st="4" end="4"/>
                                            </p:txEl>
                                          </p:spTgt>
                                        </p:tgtEl>
                                        <p:attrNameLst>
                                          <p:attrName>style.visibility</p:attrName>
                                        </p:attrNameLst>
                                      </p:cBhvr>
                                      <p:to>
                                        <p:strVal val="visible"/>
                                      </p:to>
                                    </p:set>
                                    <p:animEffect transition="in" filter="dissolve">
                                      <p:cBhvr>
                                        <p:cTn id="28" dur="500"/>
                                        <p:tgtEl>
                                          <p:spTgt spid="1228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8DEAA6F1-0543-4522-9433-938743AC58F5}" type="slidenum">
              <a:rPr lang="en-US" altLang="ko-KR"/>
              <a:pPr>
                <a:defRPr/>
              </a:pPr>
              <a:t>5</a:t>
            </a:fld>
            <a:endParaRPr lang="en-US" altLang="ko-KR"/>
          </a:p>
        </p:txBody>
      </p:sp>
      <p:pic>
        <p:nvPicPr>
          <p:cNvPr id="2" name="图片 1" descr="屏幕快照 2016-03-01 下午4.20.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9" y="0"/>
            <a:ext cx="9113773" cy="6858000"/>
          </a:xfrm>
          <a:prstGeom prst="rect">
            <a:avLst/>
          </a:prstGeom>
        </p:spPr>
      </p:pic>
    </p:spTree>
    <p:extLst>
      <p:ext uri="{BB962C8B-B14F-4D97-AF65-F5344CB8AC3E}">
        <p14:creationId xmlns:p14="http://schemas.microsoft.com/office/powerpoint/2010/main" val="3961662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5976AE11-7BBA-469C-A1CC-7BCF977CFFD7}" type="slidenum">
              <a:rPr lang="en-US" altLang="ko-KR"/>
              <a:pPr>
                <a:defRPr/>
              </a:pPr>
              <a:t>50</a:t>
            </a:fld>
            <a:endParaRPr lang="en-US" altLang="ko-KR"/>
          </a:p>
        </p:txBody>
      </p:sp>
      <p:sp>
        <p:nvSpPr>
          <p:cNvPr id="105476" name="Text Box 4"/>
          <p:cNvSpPr txBox="1">
            <a:spLocks noChangeArrowheads="1"/>
          </p:cNvSpPr>
          <p:nvPr/>
        </p:nvSpPr>
        <p:spPr bwMode="auto">
          <a:xfrm>
            <a:off x="1139385" y="1317625"/>
            <a:ext cx="6276142"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4000" b="1" dirty="0">
                <a:solidFill>
                  <a:srgbClr val="2B166E"/>
                </a:solidFill>
                <a:ea typeface="宋体" pitchFamily="2" charset="-122"/>
              </a:rPr>
              <a:t>程序 ＝ 数据结构 ＋ 算法</a:t>
            </a:r>
          </a:p>
        </p:txBody>
      </p:sp>
      <p:sp>
        <p:nvSpPr>
          <p:cNvPr id="105477" name="Text Box 5"/>
          <p:cNvSpPr txBox="1">
            <a:spLocks noChangeArrowheads="1"/>
          </p:cNvSpPr>
          <p:nvPr/>
        </p:nvSpPr>
        <p:spPr bwMode="auto">
          <a:xfrm>
            <a:off x="796925" y="2565400"/>
            <a:ext cx="7681913" cy="3414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3600" b="1" dirty="0">
                <a:solidFill>
                  <a:srgbClr val="2B166E"/>
                </a:solidFill>
                <a:ea typeface="宋体" pitchFamily="2" charset="-122"/>
              </a:rPr>
              <a:t>描述线程的数据结构：</a:t>
            </a:r>
            <a:r>
              <a:rPr kumimoji="1" lang="zh-CN" altLang="en-US" sz="3600" b="1" dirty="0">
                <a:solidFill>
                  <a:srgbClr val="FF0000"/>
                </a:solidFill>
                <a:latin typeface="SimHei" charset="-122"/>
                <a:ea typeface="SimHei" charset="-122"/>
                <a:cs typeface="SimHei" charset="-122"/>
              </a:rPr>
              <a:t>线程控制块</a:t>
            </a:r>
          </a:p>
          <a:p>
            <a:pPr eaLnBrk="1" hangingPunct="1">
              <a:spcBef>
                <a:spcPct val="50000"/>
              </a:spcBef>
            </a:pPr>
            <a:r>
              <a:rPr kumimoji="1" lang="zh-CN" altLang="en-US" sz="3600" b="1" dirty="0">
                <a:solidFill>
                  <a:srgbClr val="2B166E"/>
                </a:solidFill>
                <a:ea typeface="宋体" pitchFamily="2" charset="-122"/>
              </a:rPr>
              <a:t>（</a:t>
            </a:r>
            <a:r>
              <a:rPr kumimoji="1" lang="en-US" altLang="zh-CN" sz="3600" b="1" dirty="0">
                <a:solidFill>
                  <a:srgbClr val="2B166E"/>
                </a:solidFill>
                <a:ea typeface="宋体" pitchFamily="2" charset="-122"/>
              </a:rPr>
              <a:t>Thread  Control  Block</a:t>
            </a:r>
            <a:r>
              <a:rPr kumimoji="1" lang="zh-CN" altLang="en-US" sz="3600" b="1" dirty="0">
                <a:solidFill>
                  <a:srgbClr val="2B166E"/>
                </a:solidFill>
                <a:ea typeface="宋体" pitchFamily="2" charset="-122"/>
              </a:rPr>
              <a:t>，</a:t>
            </a:r>
            <a:r>
              <a:rPr kumimoji="1" lang="en-US" altLang="zh-CN" sz="3600" b="1" dirty="0">
                <a:solidFill>
                  <a:srgbClr val="0000FF"/>
                </a:solidFill>
                <a:ea typeface="宋体" pitchFamily="2" charset="-122"/>
              </a:rPr>
              <a:t>TCB</a:t>
            </a:r>
            <a:r>
              <a:rPr kumimoji="1" lang="zh-CN" altLang="en-US" sz="3600" b="1" dirty="0">
                <a:solidFill>
                  <a:srgbClr val="2B166E"/>
                </a:solidFill>
                <a:ea typeface="宋体" pitchFamily="2" charset="-122"/>
              </a:rPr>
              <a:t>）。</a:t>
            </a:r>
            <a:br>
              <a:rPr kumimoji="1" lang="zh-CN" altLang="en-US" sz="3600" b="1" dirty="0">
                <a:solidFill>
                  <a:srgbClr val="2B166E"/>
                </a:solidFill>
                <a:ea typeface="宋体" pitchFamily="2" charset="-122"/>
              </a:rPr>
            </a:br>
            <a:endParaRPr kumimoji="1" lang="zh-CN" altLang="en-US" sz="3600" b="1" dirty="0">
              <a:solidFill>
                <a:srgbClr val="2B166E"/>
              </a:solidFill>
              <a:ea typeface="宋体" pitchFamily="2" charset="-122"/>
            </a:endParaRPr>
          </a:p>
          <a:p>
            <a:pPr algn="just" eaLnBrk="1" hangingPunct="1">
              <a:lnSpc>
                <a:spcPct val="150000"/>
              </a:lnSpc>
              <a:spcBef>
                <a:spcPct val="40000"/>
              </a:spcBef>
            </a:pPr>
            <a:r>
              <a:rPr kumimoji="1" lang="zh-CN" altLang="en-US" sz="2800" b="1" dirty="0">
                <a:solidFill>
                  <a:srgbClr val="2B166E"/>
                </a:solidFill>
                <a:ea typeface="宋体" pitchFamily="2" charset="-122"/>
              </a:rPr>
              <a:t>系统为每个线程都维护了一个</a:t>
            </a:r>
            <a:r>
              <a:rPr kumimoji="1" lang="en-US" altLang="zh-CN" sz="2800" b="1" dirty="0">
                <a:solidFill>
                  <a:srgbClr val="0000FF"/>
                </a:solidFill>
                <a:ea typeface="宋体" pitchFamily="2" charset="-122"/>
              </a:rPr>
              <a:t>TCB</a:t>
            </a:r>
            <a:r>
              <a:rPr kumimoji="1" lang="zh-CN" altLang="en-US" sz="2800" b="1" dirty="0">
                <a:solidFill>
                  <a:srgbClr val="2B166E"/>
                </a:solidFill>
                <a:ea typeface="宋体" pitchFamily="2" charset="-122"/>
              </a:rPr>
              <a:t>，用来保存与该线程有关的各种状态信息。</a:t>
            </a:r>
          </a:p>
        </p:txBody>
      </p:sp>
      <p:sp>
        <p:nvSpPr>
          <p:cNvPr id="7" name="Text Box 10">
            <a:extLst>
              <a:ext uri="{FF2B5EF4-FFF2-40B4-BE49-F238E27FC236}">
                <a16:creationId xmlns:a16="http://schemas.microsoft.com/office/drawing/2014/main" id="{CBF16B2B-CB51-374B-B90D-9973A587BE6D}"/>
              </a:ext>
            </a:extLst>
          </p:cNvPr>
          <p:cNvSpPr txBox="1">
            <a:spLocks noChangeArrowheads="1"/>
          </p:cNvSpPr>
          <p:nvPr/>
        </p:nvSpPr>
        <p:spPr bwMode="auto">
          <a:xfrm>
            <a:off x="2819400" y="328613"/>
            <a:ext cx="32576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kumimoji="1" lang="zh-CN" altLang="en-US" sz="2800" b="1" dirty="0">
                <a:solidFill>
                  <a:schemeClr val="bg1"/>
                </a:solidFill>
                <a:ea typeface="宋体" pitchFamily="2" charset="-122"/>
              </a:rPr>
              <a:t>线程该如何实现？ </a:t>
            </a:r>
          </a:p>
        </p:txBody>
      </p:sp>
    </p:spTree>
    <p:extLst>
      <p:ext uri="{BB962C8B-B14F-4D97-AF65-F5344CB8AC3E}">
        <p14:creationId xmlns:p14="http://schemas.microsoft.com/office/powerpoint/2010/main" val="2042936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lt">
                                    <p:tmPct val="100000"/>
                                  </p:iterate>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75" fill="hold"/>
                                        <p:tgtEl>
                                          <p:spTgt spid="105476"/>
                                        </p:tgtEl>
                                        <p:attrNameLst>
                                          <p:attrName>ppt_x</p:attrName>
                                        </p:attrNameLst>
                                      </p:cBhvr>
                                      <p:tavLst>
                                        <p:tav tm="0">
                                          <p:val>
                                            <p:strVal val="#ppt_x"/>
                                          </p:val>
                                        </p:tav>
                                        <p:tav tm="100000">
                                          <p:val>
                                            <p:strVal val="#ppt_x"/>
                                          </p:val>
                                        </p:tav>
                                      </p:tavLst>
                                    </p:anim>
                                    <p:anim calcmode="lin" valueType="num">
                                      <p:cBhvr additive="base">
                                        <p:cTn id="8" dur="75" fill="hold"/>
                                        <p:tgtEl>
                                          <p:spTgt spid="1054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Effect transition="in" filter="dissolve">
                                      <p:cBhvr>
                                        <p:cTn id="13" dur="500"/>
                                        <p:tgtEl>
                                          <p:spTgt spid="105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10547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687D917C-0269-4CC1-B3BA-3F923FE87A5E}" type="slidenum">
              <a:rPr lang="en-US" altLang="ko-KR"/>
              <a:pPr>
                <a:defRPr/>
              </a:pPr>
              <a:t>51</a:t>
            </a:fld>
            <a:endParaRPr lang="en-US" altLang="ko-KR"/>
          </a:p>
        </p:txBody>
      </p:sp>
      <p:sp>
        <p:nvSpPr>
          <p:cNvPr id="53252" name="Rectangle 4"/>
          <p:cNvSpPr>
            <a:spLocks noChangeArrowheads="1"/>
          </p:cNvSpPr>
          <p:nvPr/>
        </p:nvSpPr>
        <p:spPr bwMode="auto">
          <a:xfrm>
            <a:off x="485775" y="1587500"/>
            <a:ext cx="8045450" cy="350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spcAft>
                <a:spcPct val="50000"/>
              </a:spcAft>
            </a:pPr>
            <a:r>
              <a:rPr lang="zh-CN" altLang="en-US" sz="3200" b="1" dirty="0">
                <a:solidFill>
                  <a:srgbClr val="2B166E"/>
                </a:solidFill>
                <a:latin typeface="宋体" pitchFamily="2" charset="-122"/>
                <a:ea typeface="宋体" pitchFamily="2" charset="-122"/>
              </a:rPr>
              <a:t>下列哪些内容是存放在</a:t>
            </a:r>
            <a:r>
              <a:rPr lang="zh-CN" altLang="en-US" sz="3200" b="1" dirty="0">
                <a:solidFill>
                  <a:srgbClr val="0000FF"/>
                </a:solidFill>
                <a:latin typeface="SimHei" charset="-122"/>
                <a:ea typeface="SimHei" charset="-122"/>
                <a:cs typeface="SimHei" charset="-122"/>
              </a:rPr>
              <a:t>线程控制块</a:t>
            </a:r>
            <a:r>
              <a:rPr lang="en-US" altLang="zh-CN" sz="3200" b="1" dirty="0">
                <a:solidFill>
                  <a:srgbClr val="0000FF"/>
                </a:solidFill>
                <a:latin typeface="SimHei" charset="-122"/>
                <a:ea typeface="SimHei" charset="-122"/>
                <a:cs typeface="SimHei" charset="-122"/>
              </a:rPr>
              <a:t>TCB</a:t>
            </a:r>
            <a:r>
              <a:rPr lang="zh-CN" altLang="en-US" sz="3200" b="1" dirty="0">
                <a:solidFill>
                  <a:srgbClr val="2B166E"/>
                </a:solidFill>
                <a:latin typeface="宋体" pitchFamily="2" charset="-122"/>
                <a:ea typeface="宋体" pitchFamily="2" charset="-122"/>
              </a:rPr>
              <a:t>中？</a:t>
            </a:r>
          </a:p>
          <a:p>
            <a:pPr>
              <a:spcAft>
                <a:spcPct val="50000"/>
              </a:spcAft>
            </a:pPr>
            <a:r>
              <a:rPr lang="en-US" altLang="zh-CN" sz="3200" b="1" dirty="0">
                <a:solidFill>
                  <a:srgbClr val="2B166E"/>
                </a:solidFill>
                <a:latin typeface="宋体" pitchFamily="2" charset="-122"/>
                <a:ea typeface="宋体" pitchFamily="2" charset="-122"/>
              </a:rPr>
              <a:t>A</a:t>
            </a:r>
            <a:r>
              <a:rPr lang="zh-CN" altLang="en-US" sz="3200" b="1" dirty="0">
                <a:solidFill>
                  <a:srgbClr val="2B166E"/>
                </a:solidFill>
                <a:latin typeface="宋体" pitchFamily="2" charset="-122"/>
                <a:ea typeface="宋体" pitchFamily="2" charset="-122"/>
              </a:rPr>
              <a:t>、</a:t>
            </a:r>
            <a:r>
              <a:rPr lang="en-US" altLang="zh-CN" sz="3200" b="1" dirty="0">
                <a:solidFill>
                  <a:srgbClr val="2B166E"/>
                </a:solidFill>
                <a:latin typeface="宋体" pitchFamily="2" charset="-122"/>
                <a:ea typeface="宋体" pitchFamily="2" charset="-122"/>
              </a:rPr>
              <a:t>CPU</a:t>
            </a:r>
            <a:r>
              <a:rPr lang="zh-CN" altLang="en-US" sz="3200" b="1" dirty="0">
                <a:solidFill>
                  <a:srgbClr val="2B166E"/>
                </a:solidFill>
                <a:latin typeface="宋体" pitchFamily="2" charset="-122"/>
                <a:ea typeface="宋体" pitchFamily="2" charset="-122"/>
              </a:rPr>
              <a:t>寄存器的值	</a:t>
            </a:r>
            <a:r>
              <a:rPr lang="en-US" altLang="zh-CN" sz="3200" b="1" dirty="0">
                <a:solidFill>
                  <a:srgbClr val="2B166E"/>
                </a:solidFill>
                <a:latin typeface="宋体" pitchFamily="2" charset="-122"/>
                <a:ea typeface="宋体" pitchFamily="2" charset="-122"/>
              </a:rPr>
              <a:t>B</a:t>
            </a:r>
            <a:r>
              <a:rPr lang="zh-CN" altLang="en-US" sz="3200" b="1" dirty="0">
                <a:solidFill>
                  <a:srgbClr val="2B166E"/>
                </a:solidFill>
                <a:latin typeface="宋体" pitchFamily="2" charset="-122"/>
                <a:ea typeface="宋体" pitchFamily="2" charset="-122"/>
              </a:rPr>
              <a:t>、页表指针</a:t>
            </a:r>
          </a:p>
          <a:p>
            <a:pPr>
              <a:spcAft>
                <a:spcPct val="50000"/>
              </a:spcAft>
            </a:pPr>
            <a:r>
              <a:rPr lang="en-US" altLang="zh-CN" sz="3200" b="1" dirty="0">
                <a:solidFill>
                  <a:srgbClr val="2B166E"/>
                </a:solidFill>
                <a:latin typeface="宋体" pitchFamily="2" charset="-122"/>
                <a:ea typeface="宋体" pitchFamily="2" charset="-122"/>
              </a:rPr>
              <a:t>C</a:t>
            </a:r>
            <a:r>
              <a:rPr lang="zh-CN" altLang="en-US" sz="3200" b="1" dirty="0">
                <a:solidFill>
                  <a:srgbClr val="2B166E"/>
                </a:solidFill>
                <a:latin typeface="宋体" pitchFamily="2" charset="-122"/>
                <a:ea typeface="宋体" pitchFamily="2" charset="-122"/>
              </a:rPr>
              <a:t>、栈指针		</a:t>
            </a:r>
            <a:r>
              <a:rPr lang="en-US" altLang="zh-CN" sz="3200" b="1" dirty="0">
                <a:solidFill>
                  <a:srgbClr val="2B166E"/>
                </a:solidFill>
                <a:latin typeface="宋体" pitchFamily="2" charset="-122"/>
                <a:ea typeface="宋体" pitchFamily="2" charset="-122"/>
              </a:rPr>
              <a:t>D</a:t>
            </a:r>
            <a:r>
              <a:rPr lang="zh-CN" altLang="en-US" sz="3200" b="1" dirty="0">
                <a:solidFill>
                  <a:srgbClr val="2B166E"/>
                </a:solidFill>
                <a:latin typeface="宋体" pitchFamily="2" charset="-122"/>
                <a:ea typeface="宋体" pitchFamily="2" charset="-122"/>
              </a:rPr>
              <a:t>、就绪队列	</a:t>
            </a:r>
          </a:p>
          <a:p>
            <a:pPr>
              <a:spcAft>
                <a:spcPct val="50000"/>
              </a:spcAft>
            </a:pPr>
            <a:r>
              <a:rPr lang="en-US" altLang="zh-CN" sz="3200" b="1" dirty="0">
                <a:solidFill>
                  <a:srgbClr val="2B166E"/>
                </a:solidFill>
                <a:latin typeface="宋体" pitchFamily="2" charset="-122"/>
                <a:ea typeface="宋体" pitchFamily="2" charset="-122"/>
              </a:rPr>
              <a:t>E</a:t>
            </a:r>
            <a:r>
              <a:rPr lang="zh-CN" altLang="en-US" sz="3200" b="1" dirty="0">
                <a:solidFill>
                  <a:srgbClr val="2B166E"/>
                </a:solidFill>
                <a:latin typeface="宋体" pitchFamily="2" charset="-122"/>
                <a:ea typeface="宋体" pitchFamily="2" charset="-122"/>
              </a:rPr>
              <a:t>、段表			</a:t>
            </a:r>
            <a:r>
              <a:rPr lang="en-US" altLang="zh-CN" sz="3200" b="1" dirty="0">
                <a:solidFill>
                  <a:srgbClr val="2B166E"/>
                </a:solidFill>
                <a:latin typeface="宋体" pitchFamily="2" charset="-122"/>
                <a:ea typeface="宋体" pitchFamily="2" charset="-122"/>
              </a:rPr>
              <a:t>F</a:t>
            </a:r>
            <a:r>
              <a:rPr lang="zh-CN" altLang="en-US" sz="3200" b="1" dirty="0">
                <a:solidFill>
                  <a:srgbClr val="2B166E"/>
                </a:solidFill>
                <a:latin typeface="宋体" pitchFamily="2" charset="-122"/>
                <a:ea typeface="宋体" pitchFamily="2" charset="-122"/>
              </a:rPr>
              <a:t>、线程优先级</a:t>
            </a:r>
          </a:p>
          <a:p>
            <a:pPr>
              <a:spcAft>
                <a:spcPct val="50000"/>
              </a:spcAft>
            </a:pPr>
            <a:r>
              <a:rPr lang="en-US" altLang="zh-CN" sz="3200" b="1" dirty="0">
                <a:solidFill>
                  <a:srgbClr val="2B166E"/>
                </a:solidFill>
                <a:latin typeface="宋体" pitchFamily="2" charset="-122"/>
                <a:ea typeface="宋体" pitchFamily="2" charset="-122"/>
              </a:rPr>
              <a:t>G</a:t>
            </a:r>
            <a:r>
              <a:rPr lang="zh-CN" altLang="en-US" sz="3200" b="1" dirty="0">
                <a:solidFill>
                  <a:srgbClr val="2B166E"/>
                </a:solidFill>
                <a:latin typeface="宋体" pitchFamily="2" charset="-122"/>
                <a:ea typeface="宋体" pitchFamily="2" charset="-122"/>
              </a:rPr>
              <a:t>、</a:t>
            </a:r>
            <a:r>
              <a:rPr lang="zh-CN" altLang="zh-CN" sz="3200" b="1" dirty="0">
                <a:solidFill>
                  <a:srgbClr val="2B166E"/>
                </a:solidFill>
                <a:latin typeface="宋体" pitchFamily="2" charset="-122"/>
                <a:ea typeface="宋体" pitchFamily="2" charset="-122"/>
              </a:rPr>
              <a:t>打开文件表</a:t>
            </a:r>
            <a:endParaRPr lang="en-US" altLang="zh-CN" sz="3200" b="1" dirty="0">
              <a:solidFill>
                <a:srgbClr val="2B166E"/>
              </a:solidFill>
              <a:latin typeface="宋体" pitchFamily="2" charset="-122"/>
              <a:ea typeface="宋体" pitchFamily="2" charset="-122"/>
            </a:endParaRPr>
          </a:p>
        </p:txBody>
      </p:sp>
      <p:sp>
        <p:nvSpPr>
          <p:cNvPr id="212997" name="Text Box 5"/>
          <p:cNvSpPr txBox="1">
            <a:spLocks noChangeArrowheads="1"/>
          </p:cNvSpPr>
          <p:nvPr/>
        </p:nvSpPr>
        <p:spPr bwMode="auto">
          <a:xfrm>
            <a:off x="3756025" y="5035550"/>
            <a:ext cx="206017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3600" b="1">
                <a:solidFill>
                  <a:srgbClr val="FF0000"/>
                </a:solidFill>
                <a:ea typeface="宋体" pitchFamily="2" charset="-122"/>
              </a:rPr>
              <a:t>A</a:t>
            </a:r>
            <a:r>
              <a:rPr lang="zh-CN" altLang="en-US" sz="3600" b="1" dirty="0">
                <a:solidFill>
                  <a:srgbClr val="FF0000"/>
                </a:solidFill>
                <a:ea typeface="宋体" pitchFamily="2" charset="-122"/>
              </a:rPr>
              <a:t>、</a:t>
            </a:r>
            <a:r>
              <a:rPr lang="en-US" altLang="zh-CN" sz="3600" b="1" dirty="0">
                <a:solidFill>
                  <a:srgbClr val="FF0000"/>
                </a:solidFill>
                <a:ea typeface="宋体" pitchFamily="2" charset="-122"/>
              </a:rPr>
              <a:t>C</a:t>
            </a:r>
            <a:r>
              <a:rPr lang="zh-CN" altLang="en-US" sz="3600" b="1" dirty="0">
                <a:solidFill>
                  <a:srgbClr val="FF0000"/>
                </a:solidFill>
                <a:ea typeface="宋体" pitchFamily="2" charset="-122"/>
              </a:rPr>
              <a:t>、</a:t>
            </a:r>
            <a:r>
              <a:rPr lang="en-US" altLang="zh-CN" sz="3600" b="1" dirty="0">
                <a:solidFill>
                  <a:srgbClr val="FF0000"/>
                </a:solidFill>
                <a:ea typeface="宋体" pitchFamily="2" charset="-122"/>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7"/>
                                        </p:tgtEl>
                                        <p:attrNameLst>
                                          <p:attrName>style.visibility</p:attrName>
                                        </p:attrNameLst>
                                      </p:cBhvr>
                                      <p:to>
                                        <p:strVal val="visible"/>
                                      </p:to>
                                    </p:set>
                                    <p:anim calcmode="lin" valueType="num">
                                      <p:cBhvr additive="base">
                                        <p:cTn id="7" dur="500" fill="hold"/>
                                        <p:tgtEl>
                                          <p:spTgt spid="212997"/>
                                        </p:tgtEl>
                                        <p:attrNameLst>
                                          <p:attrName>ppt_x</p:attrName>
                                        </p:attrNameLst>
                                      </p:cBhvr>
                                      <p:tavLst>
                                        <p:tav tm="0">
                                          <p:val>
                                            <p:strVal val="#ppt_x"/>
                                          </p:val>
                                        </p:tav>
                                        <p:tav tm="100000">
                                          <p:val>
                                            <p:strVal val="#ppt_x"/>
                                          </p:val>
                                        </p:tav>
                                      </p:tavLst>
                                    </p:anim>
                                    <p:anim calcmode="lin" valueType="num">
                                      <p:cBhvr additive="base">
                                        <p:cTn id="8" dur="500" fill="hold"/>
                                        <p:tgtEl>
                                          <p:spTgt spid="212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3789D1A5-EB00-43A5-A464-3E54CE007493}" type="slidenum">
              <a:rPr lang="en-US" altLang="ko-KR"/>
              <a:pPr>
                <a:defRPr/>
              </a:pPr>
              <a:t>52</a:t>
            </a:fld>
            <a:endParaRPr lang="en-US" altLang="ko-KR"/>
          </a:p>
        </p:txBody>
      </p:sp>
      <p:sp>
        <p:nvSpPr>
          <p:cNvPr id="54276"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a:t>
            </a:r>
            <a:r>
              <a:rPr lang="en-US" altLang="zh-CN" sz="4400">
                <a:solidFill>
                  <a:schemeClr val="bg1"/>
                </a:solidFill>
                <a:latin typeface="Times New Roman" pitchFamily="18" charset="0"/>
                <a:ea typeface="宋体" pitchFamily="2" charset="-122"/>
              </a:rPr>
              <a:t>2.3</a:t>
            </a:r>
            <a:r>
              <a:rPr lang="en-US" altLang="en-US" sz="4400">
                <a:solidFill>
                  <a:schemeClr val="bg1"/>
                </a:solidFill>
                <a:latin typeface="隶书" pitchFamily="49" charset="-122"/>
                <a:ea typeface="隶书" pitchFamily="49" charset="-122"/>
              </a:rPr>
              <a:t> </a:t>
            </a:r>
            <a:r>
              <a:rPr lang="zh-CN" altLang="zh-CN" sz="4400">
                <a:solidFill>
                  <a:schemeClr val="bg1"/>
                </a:solidFill>
                <a:latin typeface="Times New Roman" pitchFamily="18" charset="0"/>
                <a:ea typeface="隶书" pitchFamily="49" charset="-122"/>
              </a:rPr>
              <a:t>一个例子</a:t>
            </a:r>
            <a:r>
              <a:rPr lang="en-US" altLang="zh-CN" sz="4400">
                <a:solidFill>
                  <a:schemeClr val="bg1"/>
                </a:solidFill>
                <a:latin typeface="Times New Roman" pitchFamily="18" charset="0"/>
                <a:ea typeface="宋体" pitchFamily="2" charset="-122"/>
              </a:rPr>
              <a:t> </a:t>
            </a:r>
          </a:p>
        </p:txBody>
      </p:sp>
      <p:sp>
        <p:nvSpPr>
          <p:cNvPr id="124932" name="Text Box 4"/>
          <p:cNvSpPr txBox="1">
            <a:spLocks noChangeArrowheads="1"/>
          </p:cNvSpPr>
          <p:nvPr/>
        </p:nvSpPr>
        <p:spPr bwMode="auto">
          <a:xfrm>
            <a:off x="304800" y="966542"/>
            <a:ext cx="8534400" cy="5306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lnSpc>
                <a:spcPct val="120000"/>
              </a:lnSpc>
              <a:spcBef>
                <a:spcPct val="10000"/>
              </a:spcBef>
            </a:pPr>
            <a:r>
              <a:rPr kumimoji="1" lang="zh-CN" altLang="en-US" sz="2800" b="1" dirty="0">
                <a:solidFill>
                  <a:srgbClr val="2B166E"/>
                </a:solidFill>
                <a:ea typeface="黑体" pitchFamily="49" charset="-122"/>
              </a:rPr>
              <a:t>在一个实际的工程项目中，软件平台采用的是某一种</a:t>
            </a:r>
          </a:p>
          <a:p>
            <a:pPr eaLnBrk="1" hangingPunct="1">
              <a:lnSpc>
                <a:spcPct val="120000"/>
              </a:lnSpc>
              <a:spcBef>
                <a:spcPct val="10000"/>
              </a:spcBef>
            </a:pPr>
            <a:r>
              <a:rPr kumimoji="1" lang="zh-CN" altLang="en-US" sz="2800" b="1" dirty="0">
                <a:solidFill>
                  <a:srgbClr val="2B166E"/>
                </a:solidFill>
                <a:ea typeface="黑体" pitchFamily="49" charset="-122"/>
              </a:rPr>
              <a:t>实时的嵌入式操作系统。该项目有</a:t>
            </a:r>
            <a:r>
              <a:rPr kumimoji="1" lang="zh-CN" altLang="en-US" sz="2800" b="1" dirty="0">
                <a:solidFill>
                  <a:srgbClr val="FF0000"/>
                </a:solidFill>
                <a:ea typeface="黑体" pitchFamily="49" charset="-122"/>
              </a:rPr>
              <a:t>两个</a:t>
            </a:r>
            <a:r>
              <a:rPr kumimoji="1" lang="en-US" altLang="zh-CN" sz="2800" b="1" dirty="0">
                <a:solidFill>
                  <a:srgbClr val="FF0000"/>
                </a:solidFill>
                <a:ea typeface="黑体" pitchFamily="49" charset="-122"/>
              </a:rPr>
              <a:t>.c</a:t>
            </a:r>
            <a:r>
              <a:rPr kumimoji="1" lang="zh-CN" altLang="en-US" sz="2800" b="1" dirty="0">
                <a:solidFill>
                  <a:srgbClr val="FF0000"/>
                </a:solidFill>
                <a:ea typeface="黑体" pitchFamily="49" charset="-122"/>
              </a:rPr>
              <a:t>源文件</a:t>
            </a:r>
            <a:r>
              <a:rPr kumimoji="1" lang="zh-CN" altLang="en-US" sz="2800" b="1" dirty="0">
                <a:solidFill>
                  <a:srgbClr val="2B166E"/>
                </a:solidFill>
                <a:ea typeface="黑体" pitchFamily="49" charset="-122"/>
              </a:rPr>
              <a:t>，如</a:t>
            </a:r>
          </a:p>
          <a:p>
            <a:pPr algn="just" eaLnBrk="1" hangingPunct="1">
              <a:lnSpc>
                <a:spcPct val="120000"/>
              </a:lnSpc>
              <a:spcBef>
                <a:spcPct val="10000"/>
              </a:spcBef>
            </a:pPr>
            <a:r>
              <a:rPr kumimoji="1" lang="zh-CN" altLang="en-US" sz="2800" b="1" dirty="0">
                <a:solidFill>
                  <a:srgbClr val="2B166E"/>
                </a:solidFill>
                <a:ea typeface="黑体" pitchFamily="49" charset="-122"/>
              </a:rPr>
              <a:t>下所述。这两个</a:t>
            </a:r>
            <a:r>
              <a:rPr kumimoji="1" lang="en-US" altLang="zh-CN" sz="2800" b="1" dirty="0">
                <a:solidFill>
                  <a:srgbClr val="2B166E"/>
                </a:solidFill>
                <a:ea typeface="黑体" pitchFamily="49" charset="-122"/>
              </a:rPr>
              <a:t>.c</a:t>
            </a:r>
            <a:r>
              <a:rPr kumimoji="1" lang="zh-CN" altLang="en-US" sz="2800" b="1" dirty="0">
                <a:solidFill>
                  <a:srgbClr val="2B166E"/>
                </a:solidFill>
                <a:ea typeface="黑体" pitchFamily="49" charset="-122"/>
              </a:rPr>
              <a:t>文件实现的功能是：在</a:t>
            </a:r>
            <a:r>
              <a:rPr kumimoji="1" lang="zh-CN" altLang="en-US" sz="2800" b="1" dirty="0">
                <a:solidFill>
                  <a:srgbClr val="0000FF"/>
                </a:solidFill>
                <a:ea typeface="黑体" pitchFamily="49" charset="-122"/>
              </a:rPr>
              <a:t>文件</a:t>
            </a:r>
            <a:r>
              <a:rPr kumimoji="1" lang="en-US" altLang="zh-CN" sz="2800" b="1" dirty="0">
                <a:solidFill>
                  <a:srgbClr val="0000FF"/>
                </a:solidFill>
                <a:ea typeface="黑体" pitchFamily="49" charset="-122"/>
              </a:rPr>
              <a:t>1.c</a:t>
            </a:r>
            <a:r>
              <a:rPr kumimoji="1" lang="zh-CN" altLang="en-US" sz="2800" b="1" dirty="0">
                <a:solidFill>
                  <a:srgbClr val="2B166E"/>
                </a:solidFill>
                <a:ea typeface="黑体" pitchFamily="49" charset="-122"/>
              </a:rPr>
              <a:t>中，</a:t>
            </a:r>
            <a:r>
              <a:rPr kumimoji="1" lang="zh-CN" altLang="en-US" sz="2800" b="1" dirty="0">
                <a:solidFill>
                  <a:srgbClr val="00B050"/>
                </a:solidFill>
                <a:ea typeface="黑体" pitchFamily="49" charset="-122"/>
              </a:rPr>
              <a:t>任务</a:t>
            </a:r>
            <a:r>
              <a:rPr kumimoji="1" lang="en-US" altLang="zh-CN" sz="2800" b="1" dirty="0">
                <a:solidFill>
                  <a:srgbClr val="00B050"/>
                </a:solidFill>
                <a:ea typeface="黑体" pitchFamily="49" charset="-122"/>
              </a:rPr>
              <a:t>A</a:t>
            </a:r>
            <a:r>
              <a:rPr kumimoji="1" lang="zh-CN" altLang="en-US" sz="2800" b="1" dirty="0">
                <a:solidFill>
                  <a:srgbClr val="2B166E"/>
                </a:solidFill>
                <a:ea typeface="黑体" pitchFamily="49" charset="-122"/>
              </a:rPr>
              <a:t>循环地从</a:t>
            </a:r>
            <a:r>
              <a:rPr kumimoji="1" lang="en-US" altLang="zh-CN" sz="2800" b="1" dirty="0">
                <a:solidFill>
                  <a:srgbClr val="2B166E"/>
                </a:solidFill>
                <a:ea typeface="黑体" pitchFamily="49" charset="-122"/>
              </a:rPr>
              <a:t>SOCKET</a:t>
            </a:r>
            <a:r>
              <a:rPr kumimoji="1" lang="zh-CN" altLang="en-US" sz="2800" b="1" dirty="0">
                <a:solidFill>
                  <a:srgbClr val="2B166E"/>
                </a:solidFill>
                <a:ea typeface="黑体" pitchFamily="49" charset="-122"/>
              </a:rPr>
              <a:t>中接收数据；</a:t>
            </a:r>
            <a:r>
              <a:rPr kumimoji="1" lang="zh-CN" altLang="en-US" sz="2800" b="1" dirty="0">
                <a:solidFill>
                  <a:srgbClr val="00B050"/>
                </a:solidFill>
                <a:ea typeface="黑体" pitchFamily="49" charset="-122"/>
              </a:rPr>
              <a:t>任务</a:t>
            </a:r>
            <a:r>
              <a:rPr kumimoji="1" lang="en-US" altLang="zh-CN" sz="2800" b="1" dirty="0">
                <a:solidFill>
                  <a:srgbClr val="00B050"/>
                </a:solidFill>
                <a:ea typeface="黑体" pitchFamily="49" charset="-122"/>
              </a:rPr>
              <a:t>B</a:t>
            </a:r>
            <a:r>
              <a:rPr kumimoji="1" lang="zh-CN" altLang="en-US" sz="2800" b="1" dirty="0">
                <a:solidFill>
                  <a:srgbClr val="2B166E"/>
                </a:solidFill>
                <a:ea typeface="黑体" pitchFamily="49" charset="-122"/>
              </a:rPr>
              <a:t>每隔</a:t>
            </a:r>
            <a:r>
              <a:rPr kumimoji="1" lang="en-US" altLang="zh-CN" sz="2800" b="1" dirty="0">
                <a:solidFill>
                  <a:srgbClr val="2B166E"/>
                </a:solidFill>
                <a:ea typeface="黑体" pitchFamily="49" charset="-122"/>
              </a:rPr>
              <a:t>100ms</a:t>
            </a:r>
            <a:r>
              <a:rPr kumimoji="1" lang="zh-CN" altLang="en-US" sz="2800" b="1" dirty="0">
                <a:solidFill>
                  <a:srgbClr val="2B166E"/>
                </a:solidFill>
                <a:ea typeface="黑体" pitchFamily="49" charset="-122"/>
              </a:rPr>
              <a:t>向</a:t>
            </a:r>
            <a:r>
              <a:rPr kumimoji="1" lang="en-US" altLang="zh-CN" sz="2800" b="1" dirty="0">
                <a:solidFill>
                  <a:srgbClr val="2B166E"/>
                </a:solidFill>
                <a:ea typeface="黑体" pitchFamily="49" charset="-122"/>
              </a:rPr>
              <a:t>SOCKET</a:t>
            </a:r>
            <a:r>
              <a:rPr kumimoji="1" lang="zh-CN" altLang="en-US" sz="2800" b="1" dirty="0">
                <a:solidFill>
                  <a:srgbClr val="2B166E"/>
                </a:solidFill>
                <a:ea typeface="黑体" pitchFamily="49" charset="-122"/>
              </a:rPr>
              <a:t>发送响应消息，而定时功能是由</a:t>
            </a:r>
            <a:r>
              <a:rPr kumimoji="1" lang="zh-CN" altLang="en-US" sz="2800" b="1" dirty="0">
                <a:solidFill>
                  <a:srgbClr val="0000FF"/>
                </a:solidFill>
                <a:ea typeface="黑体" pitchFamily="49" charset="-122"/>
              </a:rPr>
              <a:t>文件</a:t>
            </a:r>
            <a:r>
              <a:rPr kumimoji="1" lang="en-US" altLang="zh-CN" sz="2800" b="1" dirty="0">
                <a:solidFill>
                  <a:srgbClr val="0000FF"/>
                </a:solidFill>
                <a:ea typeface="黑体" pitchFamily="49" charset="-122"/>
              </a:rPr>
              <a:t>2.c</a:t>
            </a:r>
            <a:r>
              <a:rPr kumimoji="1" lang="zh-CN" altLang="en-US" sz="2800" b="1" dirty="0">
                <a:solidFill>
                  <a:srgbClr val="2B166E"/>
                </a:solidFill>
                <a:ea typeface="黑体" pitchFamily="49" charset="-122"/>
              </a:rPr>
              <a:t>中的</a:t>
            </a:r>
            <a:r>
              <a:rPr kumimoji="1" lang="zh-CN" altLang="en-US" sz="2800" b="1" dirty="0">
                <a:solidFill>
                  <a:srgbClr val="00B050"/>
                </a:solidFill>
                <a:ea typeface="黑体" pitchFamily="49" charset="-122"/>
              </a:rPr>
              <a:t>任务</a:t>
            </a:r>
            <a:r>
              <a:rPr kumimoji="1" lang="en-US" altLang="zh-CN" sz="2800" b="1" dirty="0">
                <a:solidFill>
                  <a:srgbClr val="00B050"/>
                </a:solidFill>
                <a:ea typeface="黑体" pitchFamily="49" charset="-122"/>
              </a:rPr>
              <a:t>C</a:t>
            </a:r>
            <a:r>
              <a:rPr kumimoji="1" lang="zh-CN" altLang="en-US" sz="2800" b="1" dirty="0">
                <a:solidFill>
                  <a:srgbClr val="2B166E"/>
                </a:solidFill>
                <a:ea typeface="黑体" pitchFamily="49" charset="-122"/>
              </a:rPr>
              <a:t>来实现的。任务</a:t>
            </a:r>
            <a:r>
              <a:rPr kumimoji="1" lang="en-US" altLang="zh-CN" sz="2800" b="1" dirty="0">
                <a:solidFill>
                  <a:srgbClr val="2B166E"/>
                </a:solidFill>
                <a:ea typeface="黑体" pitchFamily="49" charset="-122"/>
              </a:rPr>
              <a:t>C</a:t>
            </a:r>
            <a:r>
              <a:rPr kumimoji="1" lang="zh-CN" altLang="en-US" sz="2800" b="1" dirty="0">
                <a:solidFill>
                  <a:srgbClr val="2B166E"/>
                </a:solidFill>
                <a:ea typeface="黑体" pitchFamily="49" charset="-122"/>
              </a:rPr>
              <a:t>和任务</a:t>
            </a:r>
            <a:r>
              <a:rPr kumimoji="1" lang="en-US" altLang="zh-CN" sz="2800" b="1" dirty="0">
                <a:solidFill>
                  <a:srgbClr val="2B166E"/>
                </a:solidFill>
                <a:ea typeface="黑体" pitchFamily="49" charset="-122"/>
              </a:rPr>
              <a:t>B</a:t>
            </a:r>
            <a:r>
              <a:rPr kumimoji="1" lang="zh-CN" altLang="en-US" sz="2800" b="1" dirty="0">
                <a:solidFill>
                  <a:srgbClr val="2B166E"/>
                </a:solidFill>
                <a:ea typeface="黑体" pitchFamily="49" charset="-122"/>
              </a:rPr>
              <a:t>之间通过同步</a:t>
            </a:r>
            <a:r>
              <a:rPr kumimoji="1" lang="zh-CN" altLang="en-US" sz="2800" b="1" dirty="0">
                <a:solidFill>
                  <a:srgbClr val="92D050"/>
                </a:solidFill>
                <a:ea typeface="黑体" pitchFamily="49" charset="-122"/>
              </a:rPr>
              <a:t>信号量</a:t>
            </a:r>
            <a:r>
              <a:rPr kumimoji="1" lang="zh-CN" altLang="en-US" sz="2800" b="1" dirty="0">
                <a:solidFill>
                  <a:srgbClr val="2B166E"/>
                </a:solidFill>
                <a:ea typeface="黑体" pitchFamily="49" charset="-122"/>
              </a:rPr>
              <a:t>进行任务间的同步。</a:t>
            </a:r>
          </a:p>
          <a:p>
            <a:pPr eaLnBrk="1" hangingPunct="1">
              <a:lnSpc>
                <a:spcPct val="130000"/>
              </a:lnSpc>
              <a:spcBef>
                <a:spcPct val="90000"/>
              </a:spcBef>
            </a:pPr>
            <a:r>
              <a:rPr kumimoji="1" lang="zh-CN" altLang="en-US" sz="2800" b="1" dirty="0">
                <a:solidFill>
                  <a:srgbClr val="0000FF"/>
                </a:solidFill>
                <a:ea typeface="黑体" pitchFamily="49" charset="-122"/>
              </a:rPr>
              <a:t>问题</a:t>
            </a:r>
            <a:r>
              <a:rPr kumimoji="1" lang="zh-CN" altLang="en-US" sz="2800" b="1" dirty="0">
                <a:solidFill>
                  <a:srgbClr val="2B166E"/>
                </a:solidFill>
                <a:ea typeface="黑体" pitchFamily="49" charset="-122"/>
              </a:rPr>
              <a:t>：</a:t>
            </a:r>
            <a:r>
              <a:rPr kumimoji="1" lang="zh-CN" altLang="en-US" sz="2800" b="1" dirty="0">
                <a:solidFill>
                  <a:srgbClr val="FF0000"/>
                </a:solidFill>
                <a:ea typeface="黑体" pitchFamily="49" charset="-122"/>
              </a:rPr>
              <a:t>分析该操作系统当中的“任务”的概念，它相当于是我们通常所说的进程还是线程？为什么？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4932">
                                            <p:txEl>
                                              <p:pRg st="3" end="3"/>
                                            </p:txEl>
                                          </p:spTgt>
                                        </p:tgtEl>
                                        <p:attrNameLst>
                                          <p:attrName>style.visibility</p:attrName>
                                        </p:attrNameLst>
                                      </p:cBhvr>
                                      <p:to>
                                        <p:strVal val="visible"/>
                                      </p:to>
                                    </p:set>
                                    <p:animEffect transition="in" filter="dissolve">
                                      <p:cBhvr>
                                        <p:cTn id="7" dur="500"/>
                                        <p:tgtEl>
                                          <p:spTgt spid="1249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24DCE3A6-0403-43D9-B866-5CEB4595035D}" type="slidenum">
              <a:rPr lang="en-US" altLang="ko-KR"/>
              <a:pPr>
                <a:defRPr/>
              </a:pPr>
              <a:t>53</a:t>
            </a:fld>
            <a:endParaRPr lang="en-US" altLang="ko-KR"/>
          </a:p>
        </p:txBody>
      </p:sp>
      <p:sp>
        <p:nvSpPr>
          <p:cNvPr id="55300" name="Text Box 4"/>
          <p:cNvSpPr txBox="1">
            <a:spLocks noChangeArrowheads="1"/>
          </p:cNvSpPr>
          <p:nvPr/>
        </p:nvSpPr>
        <p:spPr bwMode="auto">
          <a:xfrm>
            <a:off x="231775" y="977900"/>
            <a:ext cx="8636000" cy="5578475"/>
          </a:xfrm>
          <a:prstGeom prst="rect">
            <a:avLst/>
          </a:prstGeom>
          <a:noFill/>
          <a:ln w="9525">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2400" b="1" dirty="0" err="1">
                <a:solidFill>
                  <a:srgbClr val="2B166E"/>
                </a:solidFill>
                <a:ea typeface="宋体" pitchFamily="2" charset="-122"/>
              </a:rPr>
              <a:t>int</a:t>
            </a:r>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g_nSockId</a:t>
            </a:r>
            <a:r>
              <a:rPr kumimoji="1" lang="en-US" altLang="zh-CN" sz="2400" b="1" dirty="0">
                <a:solidFill>
                  <a:srgbClr val="2B166E"/>
                </a:solidFill>
                <a:ea typeface="宋体" pitchFamily="2" charset="-122"/>
              </a:rPr>
              <a:t>;	    //  socket</a:t>
            </a:r>
            <a:r>
              <a:rPr kumimoji="1" lang="zh-CN" altLang="en-US" sz="2400" b="1" dirty="0">
                <a:solidFill>
                  <a:srgbClr val="2B166E"/>
                </a:solidFill>
                <a:ea typeface="宋体" pitchFamily="2" charset="-122"/>
              </a:rPr>
              <a:t>标识，全局变量</a:t>
            </a:r>
          </a:p>
          <a:p>
            <a:pPr eaLnBrk="1" hangingPunct="1"/>
            <a:r>
              <a:rPr kumimoji="1" lang="en-US" altLang="zh-CN" sz="2400" b="1" dirty="0" err="1">
                <a:solidFill>
                  <a:srgbClr val="2B166E"/>
                </a:solidFill>
                <a:ea typeface="宋体" pitchFamily="2" charset="-122"/>
              </a:rPr>
              <a:t>semId</a:t>
            </a:r>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g_synSemId</a:t>
            </a:r>
            <a:r>
              <a:rPr kumimoji="1" lang="en-US" altLang="zh-CN" sz="2400" b="1" dirty="0">
                <a:solidFill>
                  <a:srgbClr val="2B166E"/>
                </a:solidFill>
                <a:ea typeface="宋体" pitchFamily="2" charset="-122"/>
              </a:rPr>
              <a:t>;    //  </a:t>
            </a:r>
            <a:r>
              <a:rPr kumimoji="1" lang="zh-CN" altLang="en-US" sz="2400" b="1" dirty="0">
                <a:solidFill>
                  <a:srgbClr val="2B166E"/>
                </a:solidFill>
                <a:ea typeface="宋体" pitchFamily="2" charset="-122"/>
              </a:rPr>
              <a:t>信号量标识，全局变量</a:t>
            </a:r>
          </a:p>
          <a:p>
            <a:pPr eaLnBrk="1" hangingPunct="1"/>
            <a:endParaRPr kumimoji="1" lang="zh-CN" altLang="en-US" sz="2400" b="1" dirty="0">
              <a:solidFill>
                <a:srgbClr val="2B166E"/>
              </a:solidFill>
              <a:ea typeface="宋体" pitchFamily="2" charset="-122"/>
            </a:endParaRPr>
          </a:p>
          <a:p>
            <a:pPr eaLnBrk="1" hangingPunct="1"/>
            <a:r>
              <a:rPr kumimoji="1" lang="en-US" altLang="zh-CN" sz="2400" b="1" dirty="0">
                <a:solidFill>
                  <a:srgbClr val="2B166E"/>
                </a:solidFill>
                <a:ea typeface="宋体" pitchFamily="2" charset="-122"/>
              </a:rPr>
              <a:t>void  </a:t>
            </a:r>
            <a:r>
              <a:rPr kumimoji="1" lang="en-US" altLang="zh-CN" sz="2400" b="1" dirty="0" err="1">
                <a:solidFill>
                  <a:srgbClr val="2B166E"/>
                </a:solidFill>
                <a:ea typeface="宋体" pitchFamily="2" charset="-122"/>
              </a:rPr>
              <a:t>testInit</a:t>
            </a:r>
            <a:r>
              <a:rPr kumimoji="1" lang="en-US" altLang="zh-CN" sz="2400" b="1" dirty="0">
                <a:solidFill>
                  <a:srgbClr val="2B166E"/>
                </a:solidFill>
                <a:ea typeface="宋体" pitchFamily="2" charset="-122"/>
              </a:rPr>
              <a:t>(void)	   //  </a:t>
            </a:r>
            <a:r>
              <a:rPr kumimoji="1" lang="zh-CN" altLang="en-US" sz="2400" b="1" dirty="0">
                <a:solidFill>
                  <a:srgbClr val="2B166E"/>
                </a:solidFill>
                <a:ea typeface="宋体" pitchFamily="2" charset="-122"/>
              </a:rPr>
              <a:t>初始化函数</a:t>
            </a:r>
          </a:p>
          <a:p>
            <a:pPr eaLnBrk="1" hangingPunct="1"/>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创建</a:t>
            </a:r>
            <a:r>
              <a:rPr kumimoji="1" lang="en-US" altLang="zh-CN" sz="2400" b="1" dirty="0">
                <a:solidFill>
                  <a:srgbClr val="2B166E"/>
                </a:solidFill>
                <a:ea typeface="宋体" pitchFamily="2" charset="-122"/>
              </a:rPr>
              <a:t>SOCKTET</a:t>
            </a:r>
            <a:r>
              <a:rPr kumimoji="1" lang="zh-CN" altLang="en-US" sz="2400" b="1" dirty="0">
                <a:solidFill>
                  <a:srgbClr val="2B166E"/>
                </a:solidFill>
                <a:ea typeface="宋体" pitchFamily="2" charset="-122"/>
              </a:rPr>
              <a:t>，建立连接；</a:t>
            </a:r>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g_nSockId</a:t>
            </a:r>
            <a:r>
              <a:rPr kumimoji="1" lang="zh-CN" altLang="en-US" sz="2400" b="1" dirty="0">
                <a:solidFill>
                  <a:srgbClr val="2B166E"/>
                </a:solidFill>
                <a:ea typeface="宋体" pitchFamily="2" charset="-122"/>
              </a:rPr>
              <a:t>被赋值</a:t>
            </a:r>
          </a:p>
          <a:p>
            <a:pPr eaLnBrk="1" hangingPunct="1"/>
            <a:endParaRPr kumimoji="1" lang="zh-CN" altLang="en-US" sz="2400" b="1" dirty="0">
              <a:solidFill>
                <a:srgbClr val="2B166E"/>
              </a:solidFill>
              <a:ea typeface="宋体" pitchFamily="2" charset="-122"/>
            </a:endParaRPr>
          </a:p>
          <a:p>
            <a:pPr eaLnBrk="1" hangingPunct="1"/>
            <a:r>
              <a:rPr kumimoji="1" lang="zh-CN" altLang="en-US" sz="2400" b="1" dirty="0">
                <a:solidFill>
                  <a:srgbClr val="2B166E"/>
                </a:solidFill>
                <a:ea typeface="宋体" pitchFamily="2" charset="-122"/>
              </a:rPr>
              <a:t>    </a:t>
            </a:r>
            <a:r>
              <a:rPr kumimoji="1" lang="en-US" altLang="zh-CN" sz="2400" b="1" dirty="0">
                <a:solidFill>
                  <a:srgbClr val="2B166E"/>
                </a:solidFill>
                <a:ea typeface="宋体" pitchFamily="2" charset="-122"/>
              </a:rPr>
              <a:t>/*</a:t>
            </a:r>
            <a:r>
              <a:rPr kumimoji="1" lang="en-US" altLang="zh-CN" sz="2400" b="1" dirty="0" err="1">
                <a:solidFill>
                  <a:srgbClr val="2B166E"/>
                </a:solidFill>
                <a:ea typeface="宋体" pitchFamily="2" charset="-122"/>
              </a:rPr>
              <a:t>taskSpawn</a:t>
            </a:r>
            <a:r>
              <a:rPr kumimoji="1" lang="zh-CN" altLang="en-US" sz="2400" b="1" dirty="0">
                <a:solidFill>
                  <a:srgbClr val="2B166E"/>
                </a:solidFill>
                <a:ea typeface="宋体" pitchFamily="2" charset="-122"/>
              </a:rPr>
              <a:t>函数的功能：创建一个任务，它的参数为：</a:t>
            </a:r>
          </a:p>
          <a:p>
            <a:pPr eaLnBrk="1" hangingPunct="1"/>
            <a:r>
              <a:rPr kumimoji="1" lang="zh-CN" altLang="en-US" sz="2400" b="1" dirty="0">
                <a:solidFill>
                  <a:srgbClr val="2B166E"/>
                </a:solidFill>
                <a:ea typeface="宋体" pitchFamily="2" charset="-122"/>
              </a:rPr>
              <a:t>   “任务名”</a:t>
            </a:r>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优先级”</a:t>
            </a:r>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栈大小”</a:t>
            </a:r>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函数名”</a:t>
            </a:r>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函数的输入参数”</a:t>
            </a:r>
            <a:r>
              <a:rPr kumimoji="1" lang="en-US" altLang="zh-CN" sz="2400" b="1" dirty="0">
                <a:solidFill>
                  <a:srgbClr val="2B166E"/>
                </a:solidFill>
                <a:ea typeface="宋体" pitchFamily="2" charset="-122"/>
              </a:rPr>
              <a:t>)</a:t>
            </a:r>
            <a:r>
              <a:rPr kumimoji="1" lang="zh-CN" altLang="en-US" sz="2400" b="1" dirty="0">
                <a:solidFill>
                  <a:srgbClr val="2B166E"/>
                </a:solidFill>
                <a:ea typeface="宋体" pitchFamily="2" charset="-122"/>
              </a:rPr>
              <a:t>；*</a:t>
            </a:r>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创建任务</a:t>
            </a:r>
            <a:r>
              <a:rPr kumimoji="1" lang="en-US" altLang="zh-CN" sz="2400" b="1" dirty="0">
                <a:solidFill>
                  <a:srgbClr val="2B166E"/>
                </a:solidFill>
                <a:ea typeface="宋体" pitchFamily="2" charset="-122"/>
              </a:rPr>
              <a:t>A*/</a:t>
            </a:r>
          </a:p>
          <a:p>
            <a:pPr eaLnBrk="1" hangingPunct="1"/>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taskSpawn</a:t>
            </a:r>
            <a:r>
              <a:rPr kumimoji="1" lang="en-US" altLang="zh-CN" sz="2400" b="1" dirty="0">
                <a:solidFill>
                  <a:srgbClr val="2B166E"/>
                </a:solidFill>
                <a:ea typeface="宋体" pitchFamily="2" charset="-122"/>
              </a:rPr>
              <a:t>(“</a:t>
            </a:r>
            <a:r>
              <a:rPr kumimoji="1" lang="en-US" altLang="zh-CN" sz="2400" b="1" dirty="0" err="1">
                <a:solidFill>
                  <a:srgbClr val="2B166E"/>
                </a:solidFill>
                <a:ea typeface="宋体" pitchFamily="2" charset="-122"/>
              </a:rPr>
              <a:t>tTestTskA</a:t>
            </a:r>
            <a:r>
              <a:rPr kumimoji="1" lang="en-US" altLang="zh-CN" sz="2400" b="1" dirty="0">
                <a:solidFill>
                  <a:srgbClr val="2B166E"/>
                </a:solidFill>
                <a:ea typeface="宋体" pitchFamily="2" charset="-122"/>
              </a:rPr>
              <a:t>”,  50,  2000,  </a:t>
            </a:r>
            <a:r>
              <a:rPr kumimoji="1" lang="en-US" altLang="zh-CN" sz="2400" b="1" dirty="0" err="1">
                <a:solidFill>
                  <a:srgbClr val="2B166E"/>
                </a:solidFill>
                <a:ea typeface="宋体" pitchFamily="2" charset="-122"/>
              </a:rPr>
              <a:t>testTskA</a:t>
            </a:r>
            <a:r>
              <a:rPr kumimoji="1" lang="en-US" altLang="zh-CN" sz="2400" b="1" dirty="0">
                <a:solidFill>
                  <a:srgbClr val="2B166E"/>
                </a:solidFill>
                <a:ea typeface="宋体" pitchFamily="2" charset="-122"/>
              </a:rPr>
              <a:t>,  0, ……..);</a:t>
            </a:r>
          </a:p>
          <a:p>
            <a:pPr eaLnBrk="1" hangingPunct="1"/>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创建任务</a:t>
            </a:r>
            <a:r>
              <a:rPr kumimoji="1" lang="en-US" altLang="zh-CN" sz="2400" b="1" dirty="0">
                <a:solidFill>
                  <a:srgbClr val="2B166E"/>
                </a:solidFill>
                <a:ea typeface="宋体" pitchFamily="2" charset="-122"/>
              </a:rPr>
              <a:t>B*/</a:t>
            </a:r>
          </a:p>
          <a:p>
            <a:pPr eaLnBrk="1" hangingPunct="1"/>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taskSpawn</a:t>
            </a:r>
            <a:r>
              <a:rPr kumimoji="1" lang="en-US" altLang="zh-CN" sz="2400" b="1" dirty="0">
                <a:solidFill>
                  <a:srgbClr val="2B166E"/>
                </a:solidFill>
                <a:ea typeface="宋体" pitchFamily="2" charset="-122"/>
              </a:rPr>
              <a:t>(“</a:t>
            </a:r>
            <a:r>
              <a:rPr kumimoji="1" lang="en-US" altLang="zh-CN" sz="2400" b="1" dirty="0" err="1">
                <a:solidFill>
                  <a:srgbClr val="2B166E"/>
                </a:solidFill>
                <a:ea typeface="宋体" pitchFamily="2" charset="-122"/>
              </a:rPr>
              <a:t>tTestTskB</a:t>
            </a:r>
            <a:r>
              <a:rPr kumimoji="1" lang="en-US" altLang="zh-CN" sz="2400" b="1" dirty="0">
                <a:solidFill>
                  <a:srgbClr val="2B166E"/>
                </a:solidFill>
                <a:ea typeface="宋体" pitchFamily="2" charset="-122"/>
              </a:rPr>
              <a:t>”,  50,  2000,  </a:t>
            </a:r>
            <a:r>
              <a:rPr kumimoji="1" lang="en-US" altLang="zh-CN" sz="2400" b="1" dirty="0" err="1">
                <a:solidFill>
                  <a:srgbClr val="2B166E"/>
                </a:solidFill>
                <a:ea typeface="宋体" pitchFamily="2" charset="-122"/>
              </a:rPr>
              <a:t>testTskB</a:t>
            </a:r>
            <a:r>
              <a:rPr kumimoji="1" lang="en-US" altLang="zh-CN" sz="2400" b="1" dirty="0">
                <a:solidFill>
                  <a:srgbClr val="2B166E"/>
                </a:solidFill>
                <a:ea typeface="宋体" pitchFamily="2" charset="-122"/>
              </a:rPr>
              <a:t>,  0, ……..);</a:t>
            </a:r>
          </a:p>
          <a:p>
            <a:pPr eaLnBrk="1" hangingPunct="1"/>
            <a:r>
              <a:rPr kumimoji="1" lang="en-US" altLang="zh-CN" sz="2400" b="1" dirty="0">
                <a:solidFill>
                  <a:srgbClr val="2B166E"/>
                </a:solidFill>
                <a:ea typeface="宋体" pitchFamily="2" charset="-122"/>
              </a:rPr>
              <a:t>}</a:t>
            </a:r>
          </a:p>
        </p:txBody>
      </p:sp>
      <p:sp>
        <p:nvSpPr>
          <p:cNvPr id="55301" name="Text Box 5"/>
          <p:cNvSpPr txBox="1">
            <a:spLocks noChangeArrowheads="1"/>
          </p:cNvSpPr>
          <p:nvPr/>
        </p:nvSpPr>
        <p:spPr bwMode="auto">
          <a:xfrm>
            <a:off x="103188" y="204788"/>
            <a:ext cx="8955087"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FFFFFF"/>
                </a:solidFill>
                <a:ea typeface="宋体" pitchFamily="2" charset="-122"/>
              </a:rPr>
              <a:t>源文件</a:t>
            </a:r>
            <a:r>
              <a:rPr kumimoji="1" lang="en-US" altLang="zh-CN" sz="3200" b="1">
                <a:solidFill>
                  <a:srgbClr val="FFFFFF"/>
                </a:solidFill>
                <a:ea typeface="宋体" pitchFamily="2" charset="-122"/>
              </a:rPr>
              <a:t>1.c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2989365F-F593-4A9D-813A-A9AA441CA3FB}" type="slidenum">
              <a:rPr lang="en-US" altLang="ko-KR"/>
              <a:pPr>
                <a:defRPr/>
              </a:pPr>
              <a:t>54</a:t>
            </a:fld>
            <a:endParaRPr lang="en-US" altLang="ko-KR"/>
          </a:p>
        </p:txBody>
      </p:sp>
      <p:sp>
        <p:nvSpPr>
          <p:cNvPr id="56324" name="Text Box 4"/>
          <p:cNvSpPr txBox="1">
            <a:spLocks noChangeArrowheads="1"/>
          </p:cNvSpPr>
          <p:nvPr/>
        </p:nvSpPr>
        <p:spPr bwMode="auto">
          <a:xfrm>
            <a:off x="260350" y="127363"/>
            <a:ext cx="8636000" cy="6370974"/>
          </a:xfrm>
          <a:prstGeom prst="rect">
            <a:avLst/>
          </a:prstGeom>
          <a:noFill/>
          <a:ln w="9525">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2400" b="1" dirty="0">
                <a:solidFill>
                  <a:srgbClr val="FFFFFF"/>
                </a:solidFill>
                <a:ea typeface="宋体" pitchFamily="2" charset="-122"/>
              </a:rPr>
              <a:t>void   </a:t>
            </a:r>
            <a:r>
              <a:rPr kumimoji="1" lang="en-US" altLang="zh-CN" sz="2400" b="1" dirty="0" err="1">
                <a:solidFill>
                  <a:srgbClr val="FFFFFF"/>
                </a:solidFill>
                <a:ea typeface="宋体" pitchFamily="2" charset="-122"/>
              </a:rPr>
              <a:t>testTskA</a:t>
            </a:r>
            <a:r>
              <a:rPr kumimoji="1" lang="en-US" altLang="zh-CN" sz="2400" b="1" dirty="0">
                <a:solidFill>
                  <a:srgbClr val="FFFFFF"/>
                </a:solidFill>
                <a:ea typeface="宋体" pitchFamily="2" charset="-122"/>
              </a:rPr>
              <a:t>(void)</a:t>
            </a:r>
          </a:p>
          <a:p>
            <a:pPr eaLnBrk="1" hangingPunct="1"/>
            <a:r>
              <a:rPr kumimoji="1" lang="en-US" altLang="zh-CN" sz="2400" b="1" dirty="0">
                <a:solidFill>
                  <a:schemeClr val="bg1"/>
                </a:solidFill>
                <a:ea typeface="宋体" pitchFamily="2" charset="-122"/>
              </a:rPr>
              <a:t>{</a:t>
            </a:r>
          </a:p>
          <a:p>
            <a:pPr eaLnBrk="1" hangingPunct="1"/>
            <a:r>
              <a:rPr kumimoji="1" lang="en-US" altLang="zh-CN" sz="2400" b="1" dirty="0">
                <a:solidFill>
                  <a:srgbClr val="2B166E"/>
                </a:solidFill>
                <a:ea typeface="宋体" pitchFamily="2" charset="-122"/>
              </a:rPr>
              <a:t>        char  *</a:t>
            </a:r>
            <a:r>
              <a:rPr kumimoji="1" lang="en-US" altLang="zh-CN" sz="2400" b="1" dirty="0" err="1">
                <a:solidFill>
                  <a:srgbClr val="2B166E"/>
                </a:solidFill>
                <a:ea typeface="宋体" pitchFamily="2" charset="-122"/>
              </a:rPr>
              <a:t>pChRxBuf</a:t>
            </a:r>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pChRxBuf</a:t>
            </a:r>
            <a:r>
              <a:rPr kumimoji="1" lang="en-US" altLang="zh-CN" sz="2400" b="1" dirty="0">
                <a:solidFill>
                  <a:srgbClr val="2B166E"/>
                </a:solidFill>
                <a:ea typeface="宋体" pitchFamily="2" charset="-122"/>
              </a:rPr>
              <a:t>   =   </a:t>
            </a:r>
            <a:r>
              <a:rPr kumimoji="1" lang="en-US" altLang="zh-CN" sz="2400" b="1" dirty="0" err="1">
                <a:solidFill>
                  <a:srgbClr val="2B166E"/>
                </a:solidFill>
                <a:ea typeface="宋体" pitchFamily="2" charset="-122"/>
              </a:rPr>
              <a:t>malloc</a:t>
            </a:r>
            <a:r>
              <a:rPr kumimoji="1" lang="en-US" altLang="zh-CN" sz="2400" b="1" dirty="0">
                <a:solidFill>
                  <a:srgbClr val="2B166E"/>
                </a:solidFill>
                <a:ea typeface="宋体" pitchFamily="2" charset="-122"/>
              </a:rPr>
              <a:t>(100);</a:t>
            </a:r>
          </a:p>
          <a:p>
            <a:pPr eaLnBrk="1" hangingPunct="1"/>
            <a:r>
              <a:rPr kumimoji="1" lang="en-US" altLang="zh-CN" sz="2400" b="1" dirty="0">
                <a:solidFill>
                  <a:srgbClr val="2B166E"/>
                </a:solidFill>
                <a:ea typeface="宋体" pitchFamily="2" charset="-122"/>
              </a:rPr>
              <a:t>        while(1)</a:t>
            </a:r>
          </a:p>
          <a:p>
            <a:pPr eaLnBrk="1" hangingPunct="1"/>
            <a:r>
              <a:rPr kumimoji="1" lang="en-US" altLang="zh-CN" sz="2400" b="1" dirty="0">
                <a:solidFill>
                  <a:srgbClr val="2B166E"/>
                </a:solidFill>
                <a:ea typeface="宋体" pitchFamily="2" charset="-122"/>
              </a:rPr>
              <a:t>        {      </a:t>
            </a:r>
            <a:r>
              <a:rPr kumimoji="1" lang="en-US" altLang="zh-CN" sz="2400" b="1" dirty="0" err="1">
                <a:solidFill>
                  <a:srgbClr val="2B166E"/>
                </a:solidFill>
                <a:ea typeface="宋体" pitchFamily="2" charset="-122"/>
              </a:rPr>
              <a:t>recv</a:t>
            </a:r>
            <a:r>
              <a:rPr kumimoji="1" lang="en-US" altLang="zh-CN" sz="2400" b="1" dirty="0">
                <a:solidFill>
                  <a:srgbClr val="2B166E"/>
                </a:solidFill>
                <a:ea typeface="宋体" pitchFamily="2" charset="-122"/>
              </a:rPr>
              <a:t>(</a:t>
            </a:r>
            <a:r>
              <a:rPr kumimoji="1" lang="en-US" altLang="zh-CN" sz="2400" b="1" dirty="0" err="1">
                <a:solidFill>
                  <a:srgbClr val="2B166E"/>
                </a:solidFill>
                <a:ea typeface="宋体" pitchFamily="2" charset="-122"/>
              </a:rPr>
              <a:t>g_nSockId</a:t>
            </a:r>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pChRxBuf</a:t>
            </a:r>
            <a:r>
              <a:rPr kumimoji="1" lang="en-US" altLang="zh-CN" sz="2400" b="1" dirty="0">
                <a:solidFill>
                  <a:srgbClr val="2B166E"/>
                </a:solidFill>
                <a:ea typeface="宋体" pitchFamily="2" charset="-122"/>
              </a:rPr>
              <a:t>, …..);</a:t>
            </a:r>
          </a:p>
          <a:p>
            <a:pPr eaLnBrk="1" hangingPunct="1"/>
            <a:r>
              <a:rPr kumimoji="1" lang="en-US" altLang="zh-CN" sz="2400" b="1" dirty="0">
                <a:solidFill>
                  <a:srgbClr val="2B166E"/>
                </a:solidFill>
                <a:ea typeface="宋体" pitchFamily="2" charset="-122"/>
              </a:rPr>
              <a:t>                ……</a:t>
            </a:r>
          </a:p>
          <a:p>
            <a:pPr eaLnBrk="1" hangingPunct="1"/>
            <a:r>
              <a:rPr kumimoji="1" lang="en-US" altLang="zh-CN" sz="2400" b="1" dirty="0">
                <a:solidFill>
                  <a:srgbClr val="2B166E"/>
                </a:solidFill>
                <a:ea typeface="宋体" pitchFamily="2" charset="-122"/>
              </a:rPr>
              <a:t>        }</a:t>
            </a:r>
          </a:p>
          <a:p>
            <a:pPr eaLnBrk="1" hangingPunct="1"/>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void   </a:t>
            </a:r>
            <a:r>
              <a:rPr kumimoji="1" lang="en-US" altLang="zh-CN" sz="2400" b="1" dirty="0" err="1">
                <a:solidFill>
                  <a:srgbClr val="2B166E"/>
                </a:solidFill>
                <a:ea typeface="宋体" pitchFamily="2" charset="-122"/>
              </a:rPr>
              <a:t>testTskB</a:t>
            </a:r>
            <a:r>
              <a:rPr kumimoji="1" lang="en-US" altLang="zh-CN" sz="2400" b="1" dirty="0">
                <a:solidFill>
                  <a:srgbClr val="2B166E"/>
                </a:solidFill>
                <a:ea typeface="宋体" pitchFamily="2" charset="-122"/>
              </a:rPr>
              <a:t>(void)</a:t>
            </a:r>
          </a:p>
          <a:p>
            <a:pPr eaLnBrk="1" hangingPunct="1"/>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char  </a:t>
            </a:r>
            <a:r>
              <a:rPr kumimoji="1" lang="en-US" altLang="zh-CN" sz="2400" b="1" dirty="0" err="1">
                <a:solidFill>
                  <a:srgbClr val="2B166E"/>
                </a:solidFill>
                <a:ea typeface="宋体" pitchFamily="2" charset="-122"/>
              </a:rPr>
              <a:t>pChTxBuf</a:t>
            </a:r>
            <a:r>
              <a:rPr kumimoji="1" lang="en-US" altLang="zh-CN" sz="2400" b="1" dirty="0">
                <a:solidFill>
                  <a:srgbClr val="2B166E"/>
                </a:solidFill>
                <a:ea typeface="宋体" pitchFamily="2" charset="-122"/>
              </a:rPr>
              <a:t>[100] = “Send message back every 100ms”;</a:t>
            </a:r>
          </a:p>
          <a:p>
            <a:pPr eaLnBrk="1" hangingPunct="1"/>
            <a:r>
              <a:rPr kumimoji="1" lang="en-US" altLang="zh-CN" sz="2400" b="1" dirty="0">
                <a:solidFill>
                  <a:srgbClr val="2B166E"/>
                </a:solidFill>
                <a:ea typeface="宋体" pitchFamily="2" charset="-122"/>
              </a:rPr>
              <a:t>        while(1)</a:t>
            </a:r>
          </a:p>
          <a:p>
            <a:pPr eaLnBrk="1" hangingPunct="1"/>
            <a:r>
              <a:rPr kumimoji="1" lang="en-US" altLang="zh-CN" sz="2400" b="1" dirty="0">
                <a:solidFill>
                  <a:srgbClr val="2B166E"/>
                </a:solidFill>
                <a:ea typeface="宋体" pitchFamily="2" charset="-122"/>
              </a:rPr>
              <a:t>        {      </a:t>
            </a:r>
            <a:r>
              <a:rPr kumimoji="1" lang="en-US" altLang="zh-CN" sz="2400" b="1" dirty="0" err="1">
                <a:solidFill>
                  <a:srgbClr val="2B166E"/>
                </a:solidFill>
                <a:ea typeface="宋体" pitchFamily="2" charset="-122"/>
              </a:rPr>
              <a:t>semTake</a:t>
            </a:r>
            <a:r>
              <a:rPr kumimoji="1" lang="en-US" altLang="zh-CN" sz="2400" b="1" dirty="0">
                <a:solidFill>
                  <a:srgbClr val="2B166E"/>
                </a:solidFill>
                <a:ea typeface="宋体" pitchFamily="2" charset="-122"/>
              </a:rPr>
              <a:t>(</a:t>
            </a:r>
            <a:r>
              <a:rPr kumimoji="1" lang="en-US" altLang="zh-CN" sz="2400" b="1" dirty="0" err="1">
                <a:solidFill>
                  <a:srgbClr val="2B166E"/>
                </a:solidFill>
                <a:ea typeface="宋体" pitchFamily="2" charset="-122"/>
              </a:rPr>
              <a:t>g_synSemId</a:t>
            </a:r>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send(</a:t>
            </a:r>
            <a:r>
              <a:rPr kumimoji="1" lang="en-US" altLang="zh-CN" sz="2400" b="1" dirty="0" err="1">
                <a:solidFill>
                  <a:srgbClr val="2B166E"/>
                </a:solidFill>
                <a:ea typeface="宋体" pitchFamily="2" charset="-122"/>
              </a:rPr>
              <a:t>g_nSockId</a:t>
            </a:r>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pChTxBuf</a:t>
            </a:r>
            <a:r>
              <a:rPr kumimoji="1" lang="en-US" altLang="zh-CN" sz="2400" b="1" dirty="0">
                <a:solidFill>
                  <a:srgbClr val="2B166E"/>
                </a:solidFill>
                <a:ea typeface="宋体" pitchFamily="2" charset="-122"/>
              </a:rPr>
              <a:t>, …..);</a:t>
            </a:r>
          </a:p>
          <a:p>
            <a:pPr eaLnBrk="1" hangingPunct="1"/>
            <a:r>
              <a:rPr kumimoji="1" lang="en-US" altLang="zh-CN" sz="2400" b="1" dirty="0">
                <a:solidFill>
                  <a:srgbClr val="2B166E"/>
                </a:solidFill>
                <a:ea typeface="宋体" pitchFamily="2" charset="-122"/>
              </a:rPr>
              <a:t>        }</a:t>
            </a:r>
          </a:p>
          <a:p>
            <a:pPr eaLnBrk="1" hangingPunct="1"/>
            <a:r>
              <a:rPr kumimoji="1" lang="en-US" altLang="zh-CN" sz="2400" b="1" dirty="0">
                <a:solidFill>
                  <a:srgbClr val="2B166E"/>
                </a:solidFill>
                <a:ea typeface="宋体" pitchFamily="2" charset="-122"/>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3D628F0C-F176-4899-B233-0B5D5FD8E87A}" type="slidenum">
              <a:rPr lang="en-US" altLang="ko-KR"/>
              <a:pPr>
                <a:defRPr/>
              </a:pPr>
              <a:t>55</a:t>
            </a:fld>
            <a:endParaRPr lang="en-US" altLang="ko-KR"/>
          </a:p>
        </p:txBody>
      </p:sp>
      <p:sp>
        <p:nvSpPr>
          <p:cNvPr id="57348" name="Text Box 3"/>
          <p:cNvSpPr txBox="1">
            <a:spLocks noChangeArrowheads="1"/>
          </p:cNvSpPr>
          <p:nvPr/>
        </p:nvSpPr>
        <p:spPr bwMode="auto">
          <a:xfrm>
            <a:off x="231775" y="912200"/>
            <a:ext cx="8636000" cy="5578475"/>
          </a:xfrm>
          <a:prstGeom prst="rect">
            <a:avLst/>
          </a:prstGeom>
          <a:noFill/>
          <a:ln w="9525">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2400" b="1" dirty="0">
                <a:solidFill>
                  <a:srgbClr val="2B166E"/>
                </a:solidFill>
                <a:ea typeface="宋体" pitchFamily="2" charset="-122"/>
              </a:rPr>
              <a:t>extern   </a:t>
            </a:r>
            <a:r>
              <a:rPr kumimoji="1" lang="en-US" altLang="zh-CN" sz="2400" b="1" dirty="0" err="1">
                <a:solidFill>
                  <a:srgbClr val="2B166E"/>
                </a:solidFill>
                <a:ea typeface="宋体" pitchFamily="2" charset="-122"/>
              </a:rPr>
              <a:t>semId</a:t>
            </a:r>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g_synSemId</a:t>
            </a:r>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void   test(void)</a:t>
            </a:r>
          </a:p>
          <a:p>
            <a:pPr eaLnBrk="1" hangingPunct="1"/>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创建同步信号量，并初始为空；</a:t>
            </a:r>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即使用变量</a:t>
            </a:r>
            <a:r>
              <a:rPr kumimoji="1" lang="en-US" altLang="zh-CN" sz="2400" b="1" dirty="0" err="1">
                <a:solidFill>
                  <a:srgbClr val="2B166E"/>
                </a:solidFill>
                <a:ea typeface="宋体" pitchFamily="2" charset="-122"/>
              </a:rPr>
              <a:t>g_synSemId</a:t>
            </a:r>
            <a:endParaRPr kumimoji="1" lang="en-US" altLang="zh-CN" sz="2400" b="1" dirty="0">
              <a:solidFill>
                <a:srgbClr val="2B166E"/>
              </a:solidFill>
              <a:ea typeface="宋体" pitchFamily="2" charset="-122"/>
            </a:endParaRPr>
          </a:p>
          <a:p>
            <a:pPr eaLnBrk="1" hangingPunct="1"/>
            <a:r>
              <a:rPr kumimoji="1" lang="en-US" altLang="zh-CN" sz="2400" b="1" dirty="0">
                <a:solidFill>
                  <a:srgbClr val="2B166E"/>
                </a:solidFill>
                <a:ea typeface="宋体" pitchFamily="2" charset="-122"/>
              </a:rPr>
              <a:t>        /*</a:t>
            </a:r>
            <a:r>
              <a:rPr kumimoji="1" lang="zh-CN" altLang="en-US" sz="2400" b="1" dirty="0">
                <a:solidFill>
                  <a:srgbClr val="2B166E"/>
                </a:solidFill>
                <a:ea typeface="宋体" pitchFamily="2" charset="-122"/>
              </a:rPr>
              <a:t>创建任务</a:t>
            </a:r>
            <a:r>
              <a:rPr kumimoji="1" lang="en-US" altLang="zh-CN" sz="2400" b="1" dirty="0">
                <a:solidFill>
                  <a:srgbClr val="2B166E"/>
                </a:solidFill>
                <a:ea typeface="宋体" pitchFamily="2" charset="-122"/>
              </a:rPr>
              <a:t>C*/</a:t>
            </a:r>
          </a:p>
          <a:p>
            <a:pPr eaLnBrk="1" hangingPunct="1"/>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taskSpawn</a:t>
            </a:r>
            <a:r>
              <a:rPr kumimoji="1" lang="en-US" altLang="zh-CN" sz="2400" b="1" dirty="0">
                <a:solidFill>
                  <a:srgbClr val="2B166E"/>
                </a:solidFill>
                <a:ea typeface="宋体" pitchFamily="2" charset="-122"/>
              </a:rPr>
              <a:t>(“</a:t>
            </a:r>
            <a:r>
              <a:rPr kumimoji="1" lang="en-US" altLang="zh-CN" sz="2400" b="1" dirty="0" err="1">
                <a:solidFill>
                  <a:srgbClr val="2B166E"/>
                </a:solidFill>
                <a:ea typeface="宋体" pitchFamily="2" charset="-122"/>
              </a:rPr>
              <a:t>tTestTskC</a:t>
            </a:r>
            <a:r>
              <a:rPr kumimoji="1" lang="en-US" altLang="zh-CN" sz="2400" b="1" dirty="0">
                <a:solidFill>
                  <a:srgbClr val="2B166E"/>
                </a:solidFill>
                <a:ea typeface="宋体" pitchFamily="2" charset="-122"/>
              </a:rPr>
              <a:t>”,  50,  2000,  </a:t>
            </a:r>
            <a:r>
              <a:rPr kumimoji="1" lang="en-US" altLang="zh-CN" sz="2400" b="1" dirty="0" err="1">
                <a:solidFill>
                  <a:srgbClr val="2B166E"/>
                </a:solidFill>
                <a:ea typeface="宋体" pitchFamily="2" charset="-122"/>
              </a:rPr>
              <a:t>testTskC</a:t>
            </a:r>
            <a:r>
              <a:rPr kumimoji="1" lang="en-US" altLang="zh-CN" sz="2400" b="1" dirty="0">
                <a:solidFill>
                  <a:srgbClr val="2B166E"/>
                </a:solidFill>
                <a:ea typeface="宋体" pitchFamily="2" charset="-122"/>
              </a:rPr>
              <a:t>, 0…….);  </a:t>
            </a:r>
          </a:p>
          <a:p>
            <a:pPr eaLnBrk="1" hangingPunct="1"/>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void   </a:t>
            </a:r>
            <a:r>
              <a:rPr kumimoji="1" lang="en-US" altLang="zh-CN" sz="2400" b="1" dirty="0" err="1">
                <a:solidFill>
                  <a:srgbClr val="2B166E"/>
                </a:solidFill>
                <a:ea typeface="宋体" pitchFamily="2" charset="-122"/>
              </a:rPr>
              <a:t>testTskC</a:t>
            </a:r>
            <a:r>
              <a:rPr kumimoji="1" lang="en-US" altLang="zh-CN" sz="2400" b="1" dirty="0">
                <a:solidFill>
                  <a:srgbClr val="2B166E"/>
                </a:solidFill>
                <a:ea typeface="宋体" pitchFamily="2" charset="-122"/>
              </a:rPr>
              <a:t>(void)</a:t>
            </a:r>
          </a:p>
          <a:p>
            <a:pPr eaLnBrk="1" hangingPunct="1"/>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while(1)</a:t>
            </a:r>
          </a:p>
          <a:p>
            <a:pPr eaLnBrk="1" hangingPunct="1"/>
            <a:r>
              <a:rPr kumimoji="1" lang="en-US" altLang="zh-CN" sz="2400" b="1" dirty="0">
                <a:solidFill>
                  <a:srgbClr val="2B166E"/>
                </a:solidFill>
                <a:ea typeface="宋体" pitchFamily="2" charset="-122"/>
              </a:rPr>
              <a:t>        {</a:t>
            </a:r>
          </a:p>
          <a:p>
            <a:pPr eaLnBrk="1" hangingPunct="1"/>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taskDelay</a:t>
            </a:r>
            <a:r>
              <a:rPr kumimoji="1" lang="en-US" altLang="zh-CN" sz="2400" b="1" dirty="0">
                <a:solidFill>
                  <a:srgbClr val="2B166E"/>
                </a:solidFill>
                <a:ea typeface="宋体" pitchFamily="2" charset="-122"/>
              </a:rPr>
              <a:t>(100);    /*</a:t>
            </a:r>
            <a:r>
              <a:rPr kumimoji="1" lang="zh-CN" altLang="en-US" sz="2400" b="1" dirty="0">
                <a:solidFill>
                  <a:srgbClr val="2B166E"/>
                </a:solidFill>
                <a:ea typeface="宋体" pitchFamily="2" charset="-122"/>
              </a:rPr>
              <a:t>延时</a:t>
            </a:r>
            <a:r>
              <a:rPr kumimoji="1" lang="en-US" altLang="zh-CN" sz="2400" b="1" dirty="0">
                <a:solidFill>
                  <a:srgbClr val="2B166E"/>
                </a:solidFill>
                <a:ea typeface="宋体" pitchFamily="2" charset="-122"/>
              </a:rPr>
              <a:t>100ms</a:t>
            </a:r>
            <a:r>
              <a:rPr kumimoji="1" lang="zh-CN" altLang="en-US" sz="2400" b="1">
                <a:solidFill>
                  <a:srgbClr val="2B166E"/>
                </a:solidFill>
                <a:ea typeface="宋体" pitchFamily="2" charset="-122"/>
              </a:rPr>
              <a:t>，同时放出</a:t>
            </a:r>
            <a:r>
              <a:rPr kumimoji="1" lang="en-US" altLang="zh-CN" sz="2400" b="1" dirty="0">
                <a:solidFill>
                  <a:srgbClr val="2B166E"/>
                </a:solidFill>
                <a:ea typeface="宋体" pitchFamily="2" charset="-122"/>
              </a:rPr>
              <a:t>CPU</a:t>
            </a:r>
            <a:r>
              <a:rPr kumimoji="1" lang="zh-CN" altLang="en-US" sz="2400" b="1" dirty="0">
                <a:solidFill>
                  <a:srgbClr val="2B166E"/>
                </a:solidFill>
                <a:ea typeface="宋体" pitchFamily="2" charset="-122"/>
              </a:rPr>
              <a:t>资源*</a:t>
            </a:r>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semGive</a:t>
            </a:r>
            <a:r>
              <a:rPr kumimoji="1" lang="en-US" altLang="zh-CN" sz="2400" b="1" dirty="0">
                <a:solidFill>
                  <a:srgbClr val="2B166E"/>
                </a:solidFill>
                <a:ea typeface="宋体" pitchFamily="2" charset="-122"/>
              </a:rPr>
              <a:t>(</a:t>
            </a:r>
            <a:r>
              <a:rPr kumimoji="1" lang="en-US" altLang="zh-CN" sz="2400" b="1" dirty="0" err="1">
                <a:solidFill>
                  <a:srgbClr val="2B166E"/>
                </a:solidFill>
                <a:ea typeface="宋体" pitchFamily="2" charset="-122"/>
              </a:rPr>
              <a:t>g_synSemId</a:t>
            </a:r>
            <a:r>
              <a:rPr kumimoji="1" lang="en-US" altLang="zh-CN" sz="2400" b="1" dirty="0">
                <a:solidFill>
                  <a:srgbClr val="2B166E"/>
                </a:solidFill>
                <a:ea typeface="宋体" pitchFamily="2" charset="-122"/>
              </a:rPr>
              <a:t>);</a:t>
            </a:r>
          </a:p>
          <a:p>
            <a:pPr eaLnBrk="1" hangingPunct="1"/>
            <a:r>
              <a:rPr kumimoji="1" lang="en-US" altLang="zh-CN" sz="2400" b="1" dirty="0">
                <a:solidFill>
                  <a:srgbClr val="2B166E"/>
                </a:solidFill>
                <a:ea typeface="宋体" pitchFamily="2" charset="-122"/>
              </a:rPr>
              <a:t>        }</a:t>
            </a:r>
          </a:p>
          <a:p>
            <a:pPr eaLnBrk="1" hangingPunct="1"/>
            <a:r>
              <a:rPr kumimoji="1" lang="en-US" altLang="zh-CN" sz="2400" b="1" dirty="0">
                <a:solidFill>
                  <a:srgbClr val="2B166E"/>
                </a:solidFill>
                <a:ea typeface="宋体" pitchFamily="2" charset="-122"/>
              </a:rPr>
              <a:t>}</a:t>
            </a:r>
          </a:p>
        </p:txBody>
      </p:sp>
      <p:sp>
        <p:nvSpPr>
          <p:cNvPr id="57349" name="Text Box 4"/>
          <p:cNvSpPr txBox="1">
            <a:spLocks noChangeArrowheads="1"/>
          </p:cNvSpPr>
          <p:nvPr/>
        </p:nvSpPr>
        <p:spPr bwMode="auto">
          <a:xfrm>
            <a:off x="103188" y="204788"/>
            <a:ext cx="8955087"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FFFFFF"/>
                </a:solidFill>
                <a:ea typeface="宋体" pitchFamily="2" charset="-122"/>
              </a:rPr>
              <a:t>源文件</a:t>
            </a:r>
            <a:r>
              <a:rPr kumimoji="1" lang="en-US" altLang="zh-CN" sz="3200" b="1">
                <a:solidFill>
                  <a:srgbClr val="FFFFFF"/>
                </a:solidFill>
                <a:ea typeface="宋体" pitchFamily="2" charset="-122"/>
              </a:rPr>
              <a:t>2.c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quarter" idx="10"/>
          </p:nvPr>
        </p:nvSpPr>
        <p:spPr/>
        <p:txBody>
          <a:bodyPr/>
          <a:lstStyle/>
          <a:p>
            <a:pPr>
              <a:defRPr/>
            </a:pPr>
            <a:r>
              <a:rPr lang="zh-CN" altLang="en-US"/>
              <a:t>   进程管理</a:t>
            </a:r>
          </a:p>
        </p:txBody>
      </p:sp>
      <p:sp>
        <p:nvSpPr>
          <p:cNvPr id="20" name="页脚占位符 4"/>
          <p:cNvSpPr>
            <a:spLocks noGrp="1"/>
          </p:cNvSpPr>
          <p:nvPr>
            <p:ph type="ftr" sz="quarter" idx="11"/>
          </p:nvPr>
        </p:nvSpPr>
        <p:spPr/>
        <p:txBody>
          <a:bodyPr/>
          <a:lstStyle/>
          <a:p>
            <a:pPr>
              <a:defRPr/>
            </a:pPr>
            <a:fld id="{95E7BE68-25D8-4D01-A3A0-00DF6D128814}" type="slidenum">
              <a:rPr lang="en-US" altLang="ko-KR"/>
              <a:pPr>
                <a:defRPr/>
              </a:pPr>
              <a:t>56</a:t>
            </a:fld>
            <a:endParaRPr lang="en-US" altLang="ko-KR"/>
          </a:p>
        </p:txBody>
      </p:sp>
      <p:sp>
        <p:nvSpPr>
          <p:cNvPr id="58372"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宋体" pitchFamily="2" charset="-122"/>
              </a:rPr>
              <a:t>2</a:t>
            </a:r>
            <a:r>
              <a:rPr lang="en-US" altLang="en-US" sz="4400">
                <a:solidFill>
                  <a:schemeClr val="bg1"/>
                </a:solidFill>
                <a:latin typeface="Times New Roman" pitchFamily="18" charset="0"/>
              </a:rPr>
              <a:t>.</a:t>
            </a:r>
            <a:r>
              <a:rPr lang="en-US" altLang="zh-CN" sz="4400">
                <a:solidFill>
                  <a:schemeClr val="bg1"/>
                </a:solidFill>
                <a:latin typeface="Times New Roman" pitchFamily="18" charset="0"/>
                <a:ea typeface="宋体" pitchFamily="2" charset="-122"/>
              </a:rPr>
              <a:t>3</a:t>
            </a:r>
            <a:r>
              <a:rPr lang="en-US" altLang="en-US" sz="4400">
                <a:solidFill>
                  <a:schemeClr val="bg1"/>
                </a:solidFill>
                <a:latin typeface="隶书" pitchFamily="49" charset="-122"/>
                <a:ea typeface="隶书" pitchFamily="49" charset="-122"/>
              </a:rPr>
              <a:t> </a:t>
            </a:r>
            <a:r>
              <a:rPr lang="zh-CN" altLang="en-US" sz="4400">
                <a:solidFill>
                  <a:schemeClr val="bg1"/>
                </a:solidFill>
                <a:latin typeface="Times New Roman" pitchFamily="18" charset="0"/>
                <a:ea typeface="隶书" pitchFamily="49" charset="-122"/>
              </a:rPr>
              <a:t>进程间通信与同步</a:t>
            </a:r>
          </a:p>
        </p:txBody>
      </p:sp>
      <p:grpSp>
        <p:nvGrpSpPr>
          <p:cNvPr id="58373" name="Group 30"/>
          <p:cNvGrpSpPr>
            <a:grpSpLocks/>
          </p:cNvGrpSpPr>
          <p:nvPr/>
        </p:nvGrpSpPr>
        <p:grpSpPr bwMode="auto">
          <a:xfrm>
            <a:off x="2184400" y="1968500"/>
            <a:ext cx="1676400" cy="1638300"/>
            <a:chOff x="1232" y="1240"/>
            <a:chExt cx="1056" cy="1032"/>
          </a:xfrm>
        </p:grpSpPr>
        <p:sp>
          <p:nvSpPr>
            <p:cNvPr id="58385" name="Oval 21"/>
            <p:cNvSpPr>
              <a:spLocks noChangeArrowheads="1"/>
            </p:cNvSpPr>
            <p:nvPr/>
          </p:nvSpPr>
          <p:spPr bwMode="auto">
            <a:xfrm>
              <a:off x="1232" y="1240"/>
              <a:ext cx="1056" cy="1032"/>
            </a:xfrm>
            <a:prstGeom prst="ellipse">
              <a:avLst/>
            </a:prstGeom>
            <a:solidFill>
              <a:srgbClr val="00CCFF"/>
            </a:solidFill>
            <a:ln w="9525">
              <a:solidFill>
                <a:schemeClr val="tx1"/>
              </a:solidFill>
              <a:round/>
              <a:headEnd/>
              <a:tailEnd/>
            </a:ln>
          </p:spPr>
          <p:txBody>
            <a:bodyPr wrap="none" anchor="ctr"/>
            <a:lstStyle/>
            <a:p>
              <a:endParaRPr lang="zh-CN" altLang="en-US">
                <a:ea typeface="宋体" pitchFamily="2" charset="-122"/>
              </a:endParaRPr>
            </a:p>
          </p:txBody>
        </p:sp>
        <p:sp>
          <p:nvSpPr>
            <p:cNvPr id="58386" name="Freeform 24"/>
            <p:cNvSpPr>
              <a:spLocks/>
            </p:cNvSpPr>
            <p:nvPr/>
          </p:nvSpPr>
          <p:spPr bwMode="auto">
            <a:xfrm>
              <a:off x="1533" y="1520"/>
              <a:ext cx="125" cy="470"/>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2 h 813"/>
                <a:gd name="T14" fmla="*/ 1 w 249"/>
                <a:gd name="T15" fmla="*/ 2 h 813"/>
                <a:gd name="T16" fmla="*/ 1 w 249"/>
                <a:gd name="T17" fmla="*/ 2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58387" name="Freeform 25"/>
            <p:cNvSpPr>
              <a:spLocks/>
            </p:cNvSpPr>
            <p:nvPr/>
          </p:nvSpPr>
          <p:spPr bwMode="auto">
            <a:xfrm>
              <a:off x="1694" y="1518"/>
              <a:ext cx="124" cy="470"/>
            </a:xfrm>
            <a:custGeom>
              <a:avLst/>
              <a:gdLst>
                <a:gd name="T0" fmla="*/ 0 w 249"/>
                <a:gd name="T1" fmla="*/ 0 h 813"/>
                <a:gd name="T2" fmla="*/ 0 w 249"/>
                <a:gd name="T3" fmla="*/ 1 h 813"/>
                <a:gd name="T4" fmla="*/ 0 w 249"/>
                <a:gd name="T5" fmla="*/ 1 h 813"/>
                <a:gd name="T6" fmla="*/ 0 w 249"/>
                <a:gd name="T7" fmla="*/ 1 h 813"/>
                <a:gd name="T8" fmla="*/ 0 w 249"/>
                <a:gd name="T9" fmla="*/ 1 h 813"/>
                <a:gd name="T10" fmla="*/ 0 w 249"/>
                <a:gd name="T11" fmla="*/ 1 h 813"/>
                <a:gd name="T12" fmla="*/ 0 w 249"/>
                <a:gd name="T13" fmla="*/ 2 h 813"/>
                <a:gd name="T14" fmla="*/ 0 w 249"/>
                <a:gd name="T15" fmla="*/ 2 h 813"/>
                <a:gd name="T16" fmla="*/ 0 w 249"/>
                <a:gd name="T17" fmla="*/ 2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58388" name="Freeform 26"/>
            <p:cNvSpPr>
              <a:spLocks/>
            </p:cNvSpPr>
            <p:nvPr/>
          </p:nvSpPr>
          <p:spPr bwMode="auto">
            <a:xfrm>
              <a:off x="1865" y="1518"/>
              <a:ext cx="124" cy="470"/>
            </a:xfrm>
            <a:custGeom>
              <a:avLst/>
              <a:gdLst>
                <a:gd name="T0" fmla="*/ 0 w 249"/>
                <a:gd name="T1" fmla="*/ 0 h 813"/>
                <a:gd name="T2" fmla="*/ 0 w 249"/>
                <a:gd name="T3" fmla="*/ 1 h 813"/>
                <a:gd name="T4" fmla="*/ 0 w 249"/>
                <a:gd name="T5" fmla="*/ 1 h 813"/>
                <a:gd name="T6" fmla="*/ 0 w 249"/>
                <a:gd name="T7" fmla="*/ 1 h 813"/>
                <a:gd name="T8" fmla="*/ 0 w 249"/>
                <a:gd name="T9" fmla="*/ 1 h 813"/>
                <a:gd name="T10" fmla="*/ 0 w 249"/>
                <a:gd name="T11" fmla="*/ 1 h 813"/>
                <a:gd name="T12" fmla="*/ 0 w 249"/>
                <a:gd name="T13" fmla="*/ 2 h 813"/>
                <a:gd name="T14" fmla="*/ 0 w 249"/>
                <a:gd name="T15" fmla="*/ 2 h 813"/>
                <a:gd name="T16" fmla="*/ 0 w 249"/>
                <a:gd name="T17" fmla="*/ 2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grpSp>
        <p:nvGrpSpPr>
          <p:cNvPr id="58374" name="Group 31"/>
          <p:cNvGrpSpPr>
            <a:grpSpLocks/>
          </p:cNvGrpSpPr>
          <p:nvPr/>
        </p:nvGrpSpPr>
        <p:grpSpPr bwMode="auto">
          <a:xfrm>
            <a:off x="5029200" y="1905000"/>
            <a:ext cx="1676400" cy="1638300"/>
            <a:chOff x="3208" y="1200"/>
            <a:chExt cx="1056" cy="1032"/>
          </a:xfrm>
        </p:grpSpPr>
        <p:sp>
          <p:nvSpPr>
            <p:cNvPr id="58382" name="Oval 27"/>
            <p:cNvSpPr>
              <a:spLocks noChangeArrowheads="1"/>
            </p:cNvSpPr>
            <p:nvPr/>
          </p:nvSpPr>
          <p:spPr bwMode="auto">
            <a:xfrm>
              <a:off x="3208" y="1200"/>
              <a:ext cx="1056" cy="1032"/>
            </a:xfrm>
            <a:prstGeom prst="ellipse">
              <a:avLst/>
            </a:prstGeom>
            <a:solidFill>
              <a:srgbClr val="00CCFF"/>
            </a:solidFill>
            <a:ln w="9525">
              <a:solidFill>
                <a:schemeClr val="tx1"/>
              </a:solidFill>
              <a:round/>
              <a:headEnd/>
              <a:tailEnd/>
            </a:ln>
          </p:spPr>
          <p:txBody>
            <a:bodyPr wrap="none" anchor="ctr"/>
            <a:lstStyle/>
            <a:p>
              <a:endParaRPr lang="zh-CN" altLang="en-US">
                <a:ea typeface="宋体" pitchFamily="2" charset="-122"/>
              </a:endParaRPr>
            </a:p>
          </p:txBody>
        </p:sp>
        <p:sp>
          <p:nvSpPr>
            <p:cNvPr id="58383" name="Freeform 19"/>
            <p:cNvSpPr>
              <a:spLocks/>
            </p:cNvSpPr>
            <p:nvPr/>
          </p:nvSpPr>
          <p:spPr bwMode="auto">
            <a:xfrm>
              <a:off x="3566" y="1507"/>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58384" name="Freeform 20"/>
            <p:cNvSpPr>
              <a:spLocks/>
            </p:cNvSpPr>
            <p:nvPr/>
          </p:nvSpPr>
          <p:spPr bwMode="auto">
            <a:xfrm>
              <a:off x="3770" y="1507"/>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grpSp>
        <p:nvGrpSpPr>
          <p:cNvPr id="58375" name="Group 32"/>
          <p:cNvGrpSpPr>
            <a:grpSpLocks/>
          </p:cNvGrpSpPr>
          <p:nvPr/>
        </p:nvGrpSpPr>
        <p:grpSpPr bwMode="auto">
          <a:xfrm>
            <a:off x="2235200" y="4203700"/>
            <a:ext cx="1676400" cy="1638300"/>
            <a:chOff x="2496" y="2440"/>
            <a:chExt cx="1056" cy="1032"/>
          </a:xfrm>
        </p:grpSpPr>
        <p:sp>
          <p:nvSpPr>
            <p:cNvPr id="58379" name="Oval 28"/>
            <p:cNvSpPr>
              <a:spLocks noChangeArrowheads="1"/>
            </p:cNvSpPr>
            <p:nvPr/>
          </p:nvSpPr>
          <p:spPr bwMode="auto">
            <a:xfrm>
              <a:off x="2496" y="2440"/>
              <a:ext cx="1056" cy="1032"/>
            </a:xfrm>
            <a:prstGeom prst="ellipse">
              <a:avLst/>
            </a:prstGeom>
            <a:solidFill>
              <a:srgbClr val="00CCFF"/>
            </a:solidFill>
            <a:ln w="9525">
              <a:solidFill>
                <a:schemeClr val="tx1"/>
              </a:solidFill>
              <a:round/>
              <a:headEnd/>
              <a:tailEnd/>
            </a:ln>
          </p:spPr>
          <p:txBody>
            <a:bodyPr wrap="none" anchor="ctr"/>
            <a:lstStyle/>
            <a:p>
              <a:endParaRPr lang="zh-CN" altLang="en-US">
                <a:ea typeface="宋体" pitchFamily="2" charset="-122"/>
              </a:endParaRPr>
            </a:p>
          </p:txBody>
        </p:sp>
        <p:sp>
          <p:nvSpPr>
            <p:cNvPr id="58380" name="Freeform 15"/>
            <p:cNvSpPr>
              <a:spLocks/>
            </p:cNvSpPr>
            <p:nvPr/>
          </p:nvSpPr>
          <p:spPr bwMode="auto">
            <a:xfrm>
              <a:off x="2854" y="2732"/>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sp>
          <p:nvSpPr>
            <p:cNvPr id="58381" name="Freeform 16"/>
            <p:cNvSpPr>
              <a:spLocks/>
            </p:cNvSpPr>
            <p:nvPr/>
          </p:nvSpPr>
          <p:spPr bwMode="auto">
            <a:xfrm>
              <a:off x="3058" y="2732"/>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grpSp>
        <p:nvGrpSpPr>
          <p:cNvPr id="58376" name="Group 33"/>
          <p:cNvGrpSpPr>
            <a:grpSpLocks/>
          </p:cNvGrpSpPr>
          <p:nvPr/>
        </p:nvGrpSpPr>
        <p:grpSpPr bwMode="auto">
          <a:xfrm>
            <a:off x="5143500" y="4165600"/>
            <a:ext cx="1676400" cy="1638300"/>
            <a:chOff x="4160" y="2568"/>
            <a:chExt cx="1056" cy="1032"/>
          </a:xfrm>
        </p:grpSpPr>
        <p:sp>
          <p:nvSpPr>
            <p:cNvPr id="58377" name="Oval 29"/>
            <p:cNvSpPr>
              <a:spLocks noChangeArrowheads="1"/>
            </p:cNvSpPr>
            <p:nvPr/>
          </p:nvSpPr>
          <p:spPr bwMode="auto">
            <a:xfrm>
              <a:off x="4160" y="2568"/>
              <a:ext cx="1056" cy="1032"/>
            </a:xfrm>
            <a:prstGeom prst="ellipse">
              <a:avLst/>
            </a:prstGeom>
            <a:solidFill>
              <a:srgbClr val="00CCFF"/>
            </a:solidFill>
            <a:ln w="9525">
              <a:solidFill>
                <a:schemeClr val="tx1"/>
              </a:solidFill>
              <a:round/>
              <a:headEnd/>
              <a:tailEnd/>
            </a:ln>
          </p:spPr>
          <p:txBody>
            <a:bodyPr wrap="none" anchor="ctr"/>
            <a:lstStyle/>
            <a:p>
              <a:endParaRPr lang="zh-CN" altLang="en-US">
                <a:ea typeface="宋体" pitchFamily="2" charset="-122"/>
              </a:endParaRPr>
            </a:p>
          </p:txBody>
        </p:sp>
        <p:sp>
          <p:nvSpPr>
            <p:cNvPr id="58378" name="Freeform 12"/>
            <p:cNvSpPr>
              <a:spLocks/>
            </p:cNvSpPr>
            <p:nvPr/>
          </p:nvSpPr>
          <p:spPr bwMode="auto">
            <a:xfrm>
              <a:off x="4633" y="2860"/>
              <a:ext cx="125" cy="443"/>
            </a:xfrm>
            <a:custGeom>
              <a:avLst/>
              <a:gdLst>
                <a:gd name="T0" fmla="*/ 1 w 249"/>
                <a:gd name="T1" fmla="*/ 0 h 813"/>
                <a:gd name="T2" fmla="*/ 1 w 249"/>
                <a:gd name="T3" fmla="*/ 1 h 813"/>
                <a:gd name="T4" fmla="*/ 1 w 249"/>
                <a:gd name="T5" fmla="*/ 1 h 813"/>
                <a:gd name="T6" fmla="*/ 1 w 249"/>
                <a:gd name="T7" fmla="*/ 1 h 813"/>
                <a:gd name="T8" fmla="*/ 1 w 249"/>
                <a:gd name="T9" fmla="*/ 1 h 813"/>
                <a:gd name="T10" fmla="*/ 1 w 249"/>
                <a:gd name="T11" fmla="*/ 1 h 813"/>
                <a:gd name="T12" fmla="*/ 1 w 249"/>
                <a:gd name="T13" fmla="*/ 1 h 813"/>
                <a:gd name="T14" fmla="*/ 1 w 249"/>
                <a:gd name="T15" fmla="*/ 1 h 813"/>
                <a:gd name="T16" fmla="*/ 1 w 249"/>
                <a:gd name="T17" fmla="*/ 1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813"/>
                <a:gd name="T29" fmla="*/ 249 w 249"/>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813">
                  <a:moveTo>
                    <a:pt x="131" y="0"/>
                  </a:moveTo>
                  <a:cubicBezTo>
                    <a:pt x="77" y="69"/>
                    <a:pt x="24" y="139"/>
                    <a:pt x="12" y="182"/>
                  </a:cubicBezTo>
                  <a:cubicBezTo>
                    <a:pt x="0" y="225"/>
                    <a:pt x="26" y="232"/>
                    <a:pt x="58" y="256"/>
                  </a:cubicBezTo>
                  <a:cubicBezTo>
                    <a:pt x="90" y="280"/>
                    <a:pt x="174" y="299"/>
                    <a:pt x="204" y="329"/>
                  </a:cubicBezTo>
                  <a:cubicBezTo>
                    <a:pt x="234" y="359"/>
                    <a:pt x="249" y="407"/>
                    <a:pt x="241" y="438"/>
                  </a:cubicBezTo>
                  <a:cubicBezTo>
                    <a:pt x="233" y="469"/>
                    <a:pt x="187" y="489"/>
                    <a:pt x="158" y="512"/>
                  </a:cubicBezTo>
                  <a:cubicBezTo>
                    <a:pt x="129" y="535"/>
                    <a:pt x="88" y="552"/>
                    <a:pt x="67" y="576"/>
                  </a:cubicBezTo>
                  <a:cubicBezTo>
                    <a:pt x="46" y="600"/>
                    <a:pt x="35" y="619"/>
                    <a:pt x="30" y="658"/>
                  </a:cubicBezTo>
                  <a:cubicBezTo>
                    <a:pt x="25" y="697"/>
                    <a:pt x="38" y="787"/>
                    <a:pt x="39" y="813"/>
                  </a:cubicBezTo>
                </a:path>
              </a:pathLst>
            </a:custGeom>
            <a:noFill/>
            <a:ln w="63500" cap="flat" cmpd="sng">
              <a:solidFill>
                <a:schemeClr val="tx1"/>
              </a:solidFill>
              <a:prstDash val="solid"/>
              <a:round/>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EAA20343-01AB-4826-843C-446F5F444871}" type="slidenum">
              <a:rPr lang="en-US" altLang="ko-KR"/>
              <a:pPr>
                <a:defRPr/>
              </a:pPr>
              <a:t>57</a:t>
            </a:fld>
            <a:endParaRPr lang="en-US" altLang="ko-KR"/>
          </a:p>
        </p:txBody>
      </p:sp>
      <p:sp>
        <p:nvSpPr>
          <p:cNvPr id="148500" name="Text Box 20"/>
          <p:cNvSpPr txBox="1">
            <a:spLocks noChangeArrowheads="1"/>
          </p:cNvSpPr>
          <p:nvPr/>
        </p:nvSpPr>
        <p:spPr bwMode="auto">
          <a:xfrm>
            <a:off x="781050" y="4602163"/>
            <a:ext cx="7737475"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FF0000"/>
                </a:solidFill>
                <a:latin typeface="方正姚体" panose="02010601030101010101" pitchFamily="2" charset="-122"/>
                <a:ea typeface="方正姚体" panose="02010601030101010101" pitchFamily="2" charset="-122"/>
              </a:rPr>
              <a:t>进程间通信</a:t>
            </a:r>
            <a:r>
              <a:rPr kumimoji="1" lang="zh-CN" altLang="en-US" sz="3200" b="1" dirty="0">
                <a:solidFill>
                  <a:srgbClr val="2B166E"/>
                </a:solidFill>
                <a:ea typeface="宋体" pitchFamily="2" charset="-122"/>
              </a:rPr>
              <a:t>（</a:t>
            </a:r>
            <a:r>
              <a:rPr kumimoji="1" lang="en-US" altLang="zh-CN" sz="2800" b="1" dirty="0">
                <a:solidFill>
                  <a:srgbClr val="2B166E"/>
                </a:solidFill>
                <a:ea typeface="宋体" pitchFamily="2" charset="-122"/>
              </a:rPr>
              <a:t>Inter</a:t>
            </a: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Process Communication</a:t>
            </a:r>
            <a:r>
              <a:rPr kumimoji="1" lang="zh-CN" altLang="en-US" sz="2800" b="1" dirty="0">
                <a:solidFill>
                  <a:srgbClr val="2B166E"/>
                </a:solidFill>
                <a:ea typeface="宋体" pitchFamily="2" charset="-122"/>
              </a:rPr>
              <a:t>，</a:t>
            </a:r>
            <a:r>
              <a:rPr kumimoji="1" lang="en-US" altLang="zh-CN" sz="2800" b="1" dirty="0">
                <a:solidFill>
                  <a:srgbClr val="661414"/>
                </a:solidFill>
                <a:ea typeface="宋体" pitchFamily="2" charset="-122"/>
              </a:rPr>
              <a:t>IPC</a:t>
            </a:r>
            <a:r>
              <a:rPr kumimoji="1" lang="zh-CN" altLang="en-US" sz="3200" b="1" dirty="0">
                <a:solidFill>
                  <a:srgbClr val="2B166E"/>
                </a:solidFill>
                <a:ea typeface="宋体" pitchFamily="2" charset="-122"/>
              </a:rPr>
              <a:t>）：进程之间的信息交流与协调。</a:t>
            </a:r>
          </a:p>
        </p:txBody>
      </p:sp>
      <p:sp>
        <p:nvSpPr>
          <p:cNvPr id="59397" name="Text Box 21"/>
          <p:cNvSpPr txBox="1">
            <a:spLocks noChangeArrowheads="1"/>
          </p:cNvSpPr>
          <p:nvPr/>
        </p:nvSpPr>
        <p:spPr bwMode="auto">
          <a:xfrm>
            <a:off x="693738" y="1468438"/>
            <a:ext cx="7986712" cy="263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61938" indent="-261938">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zh-CN" altLang="en-US" sz="3200" b="1" dirty="0">
                <a:solidFill>
                  <a:srgbClr val="2B166E"/>
                </a:solidFill>
                <a:latin typeface="Microsoft YaHei" panose="020B0503020204020204" pitchFamily="34" charset="-122"/>
                <a:ea typeface="Microsoft YaHei" panose="020B0503020204020204" pitchFamily="34" charset="-122"/>
              </a:rPr>
              <a:t>并发进程之间的两种关系：</a:t>
            </a:r>
          </a:p>
          <a:p>
            <a:pPr>
              <a:spcBef>
                <a:spcPct val="50000"/>
              </a:spcBef>
              <a:buFontTx/>
              <a:buChar char="•"/>
            </a:pPr>
            <a:r>
              <a:rPr kumimoji="1" lang="zh-CN" altLang="en-US" sz="2800" b="1" dirty="0">
                <a:solidFill>
                  <a:srgbClr val="0000FF"/>
                </a:solidFill>
                <a:latin typeface="Microsoft YaHei" panose="020B0503020204020204" pitchFamily="34" charset="-122"/>
                <a:ea typeface="Microsoft YaHei" panose="020B0503020204020204" pitchFamily="34" charset="-122"/>
              </a:rPr>
              <a:t>相互独立</a:t>
            </a:r>
            <a:r>
              <a:rPr kumimoji="1" lang="zh-CN" altLang="en-US" sz="2800" b="1" dirty="0">
                <a:solidFill>
                  <a:srgbClr val="2B166E"/>
                </a:solidFill>
                <a:ea typeface="宋体" pitchFamily="2" charset="-122"/>
              </a:rPr>
              <a:t>：进程之间没有任何关联，仅有</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竞争关系；</a:t>
            </a:r>
          </a:p>
          <a:p>
            <a:pPr>
              <a:spcBef>
                <a:spcPct val="30000"/>
              </a:spcBef>
              <a:buFontTx/>
              <a:buChar char="•"/>
            </a:pPr>
            <a:r>
              <a:rPr kumimoji="1" lang="zh-CN" altLang="en-US" sz="2800" b="1" dirty="0">
                <a:solidFill>
                  <a:srgbClr val="0000FF"/>
                </a:solidFill>
                <a:latin typeface="Microsoft YaHei" panose="020B0503020204020204" pitchFamily="34" charset="-122"/>
                <a:ea typeface="Microsoft YaHei" panose="020B0503020204020204" pitchFamily="34" charset="-122"/>
              </a:rPr>
              <a:t>相互关联</a:t>
            </a:r>
            <a:r>
              <a:rPr kumimoji="1" lang="zh-CN" altLang="en-US" sz="2800" b="1" dirty="0">
                <a:solidFill>
                  <a:srgbClr val="2B166E"/>
                </a:solidFill>
                <a:ea typeface="宋体" pitchFamily="2" charset="-122"/>
              </a:rPr>
              <a:t>：进程之间存在着某种关联（直接或间接），需要相互通信。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7">
                                            <p:txEl>
                                              <p:pRg st="1" end="1"/>
                                            </p:txEl>
                                          </p:spTgt>
                                        </p:tgtEl>
                                        <p:attrNameLst>
                                          <p:attrName>style.visibility</p:attrName>
                                        </p:attrNameLst>
                                      </p:cBhvr>
                                      <p:to>
                                        <p:strVal val="visible"/>
                                      </p:to>
                                    </p:set>
                                    <p:anim calcmode="lin" valueType="num">
                                      <p:cBhvr additive="base">
                                        <p:cTn id="7" dur="500" fill="hold"/>
                                        <p:tgtEl>
                                          <p:spTgt spid="5939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7">
                                            <p:txEl>
                                              <p:pRg st="2" end="2"/>
                                            </p:txEl>
                                          </p:spTgt>
                                        </p:tgtEl>
                                        <p:attrNameLst>
                                          <p:attrName>style.visibility</p:attrName>
                                        </p:attrNameLst>
                                      </p:cBhvr>
                                      <p:to>
                                        <p:strVal val="visible"/>
                                      </p:to>
                                    </p:set>
                                    <p:anim calcmode="lin" valueType="num">
                                      <p:cBhvr additive="base">
                                        <p:cTn id="13" dur="500" fill="hold"/>
                                        <p:tgtEl>
                                          <p:spTgt spid="5939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48500"/>
                                        </p:tgtEl>
                                        <p:attrNameLst>
                                          <p:attrName>style.visibility</p:attrName>
                                        </p:attrNameLst>
                                      </p:cBhvr>
                                      <p:to>
                                        <p:strVal val="visible"/>
                                      </p:to>
                                    </p:set>
                                    <p:animEffect transition="in" filter="dissolve">
                                      <p:cBhvr>
                                        <p:cTn id="19" dur="500"/>
                                        <p:tgtEl>
                                          <p:spTgt spid="148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0D75EC36-81A9-41D5-B6BF-9AC6BF500179}" type="slidenum">
              <a:rPr lang="en-US" altLang="ko-KR"/>
              <a:pPr>
                <a:defRPr/>
              </a:pPr>
              <a:t>58</a:t>
            </a:fld>
            <a:endParaRPr lang="en-US" altLang="ko-KR"/>
          </a:p>
        </p:txBody>
      </p:sp>
      <p:sp>
        <p:nvSpPr>
          <p:cNvPr id="149508" name="Text Box 4"/>
          <p:cNvSpPr txBox="1">
            <a:spLocks noChangeArrowheads="1"/>
          </p:cNvSpPr>
          <p:nvPr/>
        </p:nvSpPr>
        <p:spPr bwMode="auto">
          <a:xfrm>
            <a:off x="782638" y="1214438"/>
            <a:ext cx="3854450" cy="641350"/>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b="1">
                <a:solidFill>
                  <a:srgbClr val="2B166E"/>
                </a:solidFill>
                <a:ea typeface="宋体" pitchFamily="2" charset="-122"/>
              </a:rPr>
              <a:t>需要讨论的问题：</a:t>
            </a:r>
          </a:p>
        </p:txBody>
      </p:sp>
      <p:sp>
        <p:nvSpPr>
          <p:cNvPr id="149509" name="Text Box 5"/>
          <p:cNvSpPr txBox="1">
            <a:spLocks noChangeArrowheads="1"/>
          </p:cNvSpPr>
          <p:nvPr/>
        </p:nvSpPr>
        <p:spPr bwMode="auto">
          <a:xfrm>
            <a:off x="693738" y="2132013"/>
            <a:ext cx="8138186"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61938" indent="-261938">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buFontTx/>
              <a:buChar char="•"/>
            </a:pPr>
            <a:r>
              <a:rPr kumimoji="1" lang="zh-CN" altLang="en-US" sz="2800" b="1" dirty="0">
                <a:solidFill>
                  <a:srgbClr val="2B166E"/>
                </a:solidFill>
                <a:ea typeface="宋体" pitchFamily="2" charset="-122"/>
              </a:rPr>
              <a:t>进程间如何通信，如何来相互传递信息？</a:t>
            </a:r>
          </a:p>
          <a:p>
            <a:pPr>
              <a:spcBef>
                <a:spcPct val="50000"/>
              </a:spcBef>
              <a:buFontTx/>
              <a:buChar char="•"/>
            </a:pPr>
            <a:r>
              <a:rPr kumimoji="1" lang="zh-CN" altLang="en-US" sz="2800" b="1" dirty="0">
                <a:solidFill>
                  <a:srgbClr val="2B166E"/>
                </a:solidFill>
                <a:ea typeface="宋体" pitchFamily="2" charset="-122"/>
              </a:rPr>
              <a:t>当两个或多个进程在访问共享资源时，如何确保它们不会相互妨碍 </a:t>
            </a:r>
            <a:r>
              <a:rPr kumimoji="1" lang="en-US" altLang="zh-CN" sz="2800" b="1" dirty="0">
                <a:solidFill>
                  <a:srgbClr val="2B166E"/>
                </a:solidFill>
                <a:ea typeface="宋体" pitchFamily="2" charset="-122"/>
                <a:cs typeface="Times New Roman" pitchFamily="18" charset="0"/>
              </a:rPr>
              <a:t>——  </a:t>
            </a:r>
            <a:r>
              <a:rPr kumimoji="1" lang="zh-CN" altLang="en-US" sz="2800" b="1" u="sng" dirty="0">
                <a:solidFill>
                  <a:srgbClr val="2B166E"/>
                </a:solidFill>
                <a:ea typeface="黑体" pitchFamily="49" charset="-122"/>
              </a:rPr>
              <a:t>进程互斥</a:t>
            </a:r>
            <a:r>
              <a:rPr kumimoji="1" lang="zh-CN" altLang="en-US" sz="2800" b="1" dirty="0">
                <a:solidFill>
                  <a:srgbClr val="2B166E"/>
                </a:solidFill>
                <a:ea typeface="宋体" pitchFamily="2" charset="-122"/>
              </a:rPr>
              <a:t>问题；</a:t>
            </a:r>
          </a:p>
          <a:p>
            <a:pPr>
              <a:spcBef>
                <a:spcPct val="50000"/>
              </a:spcBef>
              <a:buFontTx/>
              <a:buChar char="•"/>
            </a:pPr>
            <a:r>
              <a:rPr kumimoji="1" lang="zh-CN" altLang="en-US" sz="2800" b="1" dirty="0">
                <a:solidFill>
                  <a:srgbClr val="2B166E"/>
                </a:solidFill>
                <a:ea typeface="宋体" pitchFamily="2" charset="-122"/>
              </a:rPr>
              <a:t>当进程之间存在着某种依存关系时，如何来调整它们运行的先后次序 </a:t>
            </a:r>
            <a:r>
              <a:rPr kumimoji="1" lang="en-US" altLang="zh-CN" sz="2800" b="1" dirty="0">
                <a:solidFill>
                  <a:srgbClr val="2B166E"/>
                </a:solidFill>
                <a:ea typeface="宋体" pitchFamily="2" charset="-122"/>
              </a:rPr>
              <a:t>——  </a:t>
            </a:r>
            <a:r>
              <a:rPr kumimoji="1" lang="zh-CN" altLang="en-US" sz="2800" b="1" u="sng" dirty="0">
                <a:solidFill>
                  <a:srgbClr val="2B166E"/>
                </a:solidFill>
                <a:ea typeface="黑体" pitchFamily="49" charset="-122"/>
              </a:rPr>
              <a:t>进程同步</a:t>
            </a:r>
            <a:r>
              <a:rPr kumimoji="1" lang="zh-CN" altLang="en-US" sz="2800" b="1" dirty="0">
                <a:solidFill>
                  <a:srgbClr val="2B166E"/>
                </a:solidFill>
                <a:ea typeface="宋体" pitchFamily="2" charset="-122"/>
              </a:rPr>
              <a:t>问题。</a:t>
            </a:r>
          </a:p>
          <a:p>
            <a:pPr>
              <a:spcBef>
                <a:spcPct val="50000"/>
              </a:spcBef>
              <a:buFontTx/>
              <a:buChar char="•"/>
            </a:pPr>
            <a:r>
              <a:rPr kumimoji="1" lang="zh-CN" altLang="en-US" sz="2800" b="1" dirty="0">
                <a:solidFill>
                  <a:srgbClr val="2B166E"/>
                </a:solidFill>
                <a:ea typeface="宋体" pitchFamily="2" charset="-122"/>
              </a:rPr>
              <a:t>生活中的例子：</a:t>
            </a:r>
            <a:r>
              <a:rPr kumimoji="1" lang="zh-CN" altLang="en-US" sz="2800" b="1" dirty="0">
                <a:solidFill>
                  <a:srgbClr val="0000FF"/>
                </a:solidFill>
                <a:latin typeface="Microsoft YaHei" charset="-122"/>
                <a:ea typeface="Microsoft YaHei" charset="-122"/>
                <a:cs typeface="Microsoft YaHei" charset="-122"/>
              </a:rPr>
              <a:t>教室座位</a:t>
            </a:r>
            <a:r>
              <a:rPr kumimoji="1" lang="zh-CN" altLang="en-US" sz="2800" b="1" dirty="0">
                <a:solidFill>
                  <a:srgbClr val="2B166E"/>
                </a:solidFill>
                <a:latin typeface="Microsoft YaHei" charset="-122"/>
                <a:ea typeface="Microsoft YaHei" charset="-122"/>
                <a:cs typeface="Microsoft YaHei" charset="-122"/>
              </a:rPr>
              <a:t>、</a:t>
            </a:r>
            <a:r>
              <a:rPr kumimoji="1" lang="zh-CN" altLang="en-US" sz="2800" b="1" dirty="0">
                <a:solidFill>
                  <a:srgbClr val="0000FF"/>
                </a:solidFill>
                <a:latin typeface="Microsoft YaHei" charset="-122"/>
                <a:ea typeface="Microsoft YaHei" charset="-122"/>
                <a:cs typeface="Microsoft YaHei" charset="-122"/>
              </a:rPr>
              <a:t>同学聚会</a:t>
            </a:r>
            <a:r>
              <a:rPr kumimoji="1" lang="zh-CN" altLang="en-US" sz="2800" b="1" dirty="0">
                <a:solidFill>
                  <a:srgbClr val="2B166E"/>
                </a:solidFill>
                <a:latin typeface="Microsoft YaHei" charset="-122"/>
                <a:ea typeface="Microsoft YaHei" charset="-122"/>
                <a:cs typeface="Microsoft YaHei" charset="-122"/>
              </a:rPr>
              <a:t>、</a:t>
            </a:r>
            <a:r>
              <a:rPr kumimoji="1" lang="zh-CN" altLang="en-US" sz="2800" b="1" dirty="0">
                <a:solidFill>
                  <a:srgbClr val="0000FF"/>
                </a:solidFill>
                <a:latin typeface="Microsoft YaHei" charset="-122"/>
                <a:ea typeface="Microsoft YaHei" charset="-122"/>
                <a:cs typeface="Microsoft YaHei" charset="-122"/>
              </a:rPr>
              <a:t>发信收信</a:t>
            </a:r>
            <a:endParaRPr kumimoji="1" lang="zh-CN" altLang="en-US" sz="2800" b="1" dirty="0">
              <a:solidFill>
                <a:srgbClr val="2B166E"/>
              </a:solidFill>
              <a:latin typeface="Microsoft YaHei" charset="-122"/>
              <a:ea typeface="Microsoft YaHei" charset="-122"/>
              <a:cs typeface="Microsoft YaHei" charset="-122"/>
            </a:endParaRPr>
          </a:p>
        </p:txBody>
      </p:sp>
      <p:sp>
        <p:nvSpPr>
          <p:cNvPr id="149510" name="Text Box 6"/>
          <p:cNvSpPr txBox="1">
            <a:spLocks noChangeArrowheads="1"/>
          </p:cNvSpPr>
          <p:nvPr/>
        </p:nvSpPr>
        <p:spPr bwMode="auto">
          <a:xfrm>
            <a:off x="846138" y="5680075"/>
            <a:ext cx="559173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661414"/>
                </a:solidFill>
                <a:ea typeface="楷体_GB2312" pitchFamily="49" charset="-122"/>
              </a:rPr>
              <a:t>上述问题是否也适用于线程？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wd">
                                    <p:tmPct val="10000"/>
                                  </p:iterate>
                                  <p:childTnLst>
                                    <p:set>
                                      <p:cBhvr>
                                        <p:cTn id="6" dur="1" fill="hold">
                                          <p:stCondLst>
                                            <p:cond delay="0"/>
                                          </p:stCondLst>
                                        </p:cTn>
                                        <p:tgtEl>
                                          <p:spTgt spid="149508"/>
                                        </p:tgtEl>
                                        <p:attrNameLst>
                                          <p:attrName>style.visibility</p:attrName>
                                        </p:attrNameLst>
                                      </p:cBhvr>
                                      <p:to>
                                        <p:strVal val="visible"/>
                                      </p:to>
                                    </p:set>
                                    <p:anim calcmode="lin" valueType="num">
                                      <p:cBhvr additive="base">
                                        <p:cTn id="7" dur="75" fill="hold"/>
                                        <p:tgtEl>
                                          <p:spTgt spid="149508"/>
                                        </p:tgtEl>
                                        <p:attrNameLst>
                                          <p:attrName>ppt_x</p:attrName>
                                        </p:attrNameLst>
                                      </p:cBhvr>
                                      <p:tavLst>
                                        <p:tav tm="0">
                                          <p:val>
                                            <p:strVal val="#ppt_x"/>
                                          </p:val>
                                        </p:tav>
                                        <p:tav tm="100000">
                                          <p:val>
                                            <p:strVal val="#ppt_x"/>
                                          </p:val>
                                        </p:tav>
                                      </p:tavLst>
                                    </p:anim>
                                    <p:anim calcmode="lin" valueType="num">
                                      <p:cBhvr additive="base">
                                        <p:cTn id="8" dur="75" fill="hold"/>
                                        <p:tgtEl>
                                          <p:spTgt spid="14950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5"/>
                            </p:stCondLst>
                            <p:childTnLst>
                              <p:par>
                                <p:cTn id="10" presetID="22" presetClass="entr" presetSubtype="2" fill="hold" grpId="0" nodeType="afterEffect">
                                  <p:stCondLst>
                                    <p:cond delay="0"/>
                                  </p:stCondLst>
                                  <p:childTnLst>
                                    <p:set>
                                      <p:cBhvr>
                                        <p:cTn id="11" dur="1" fill="hold">
                                          <p:stCondLst>
                                            <p:cond delay="0"/>
                                          </p:stCondLst>
                                        </p:cTn>
                                        <p:tgtEl>
                                          <p:spTgt spid="149509">
                                            <p:txEl>
                                              <p:pRg st="0" end="0"/>
                                            </p:txEl>
                                          </p:spTgt>
                                        </p:tgtEl>
                                        <p:attrNameLst>
                                          <p:attrName>style.visibility</p:attrName>
                                        </p:attrNameLst>
                                      </p:cBhvr>
                                      <p:to>
                                        <p:strVal val="visible"/>
                                      </p:to>
                                    </p:set>
                                    <p:animEffect transition="in" filter="wipe(right)">
                                      <p:cBhvr>
                                        <p:cTn id="12" dur="500"/>
                                        <p:tgtEl>
                                          <p:spTgt spid="14950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49509">
                                            <p:txEl>
                                              <p:pRg st="1" end="1"/>
                                            </p:txEl>
                                          </p:spTgt>
                                        </p:tgtEl>
                                        <p:attrNameLst>
                                          <p:attrName>style.visibility</p:attrName>
                                        </p:attrNameLst>
                                      </p:cBhvr>
                                      <p:to>
                                        <p:strVal val="visible"/>
                                      </p:to>
                                    </p:set>
                                    <p:animEffect transition="in" filter="wipe(right)">
                                      <p:cBhvr>
                                        <p:cTn id="17" dur="500"/>
                                        <p:tgtEl>
                                          <p:spTgt spid="14950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49509">
                                            <p:txEl>
                                              <p:pRg st="2" end="2"/>
                                            </p:txEl>
                                          </p:spTgt>
                                        </p:tgtEl>
                                        <p:attrNameLst>
                                          <p:attrName>style.visibility</p:attrName>
                                        </p:attrNameLst>
                                      </p:cBhvr>
                                      <p:to>
                                        <p:strVal val="visible"/>
                                      </p:to>
                                    </p:set>
                                    <p:animEffect transition="in" filter="wipe(right)">
                                      <p:cBhvr>
                                        <p:cTn id="22" dur="500"/>
                                        <p:tgtEl>
                                          <p:spTgt spid="14950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9509">
                                            <p:txEl>
                                              <p:pRg st="3" end="3"/>
                                            </p:txEl>
                                          </p:spTgt>
                                        </p:tgtEl>
                                        <p:attrNameLst>
                                          <p:attrName>style.visibility</p:attrName>
                                        </p:attrNameLst>
                                      </p:cBhvr>
                                      <p:to>
                                        <p:strVal val="visible"/>
                                      </p:to>
                                    </p:set>
                                    <p:animEffect transition="in" filter="wipe(right)">
                                      <p:cBhvr>
                                        <p:cTn id="27" dur="500"/>
                                        <p:tgtEl>
                                          <p:spTgt spid="14950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9510"/>
                                        </p:tgtEl>
                                        <p:attrNameLst>
                                          <p:attrName>style.visibility</p:attrName>
                                        </p:attrNameLst>
                                      </p:cBhvr>
                                      <p:to>
                                        <p:strVal val="visible"/>
                                      </p:to>
                                    </p:set>
                                    <p:animEffect transition="in" filter="dissolve">
                                      <p:cBhvr>
                                        <p:cTn id="32" dur="500"/>
                                        <p:tgtEl>
                                          <p:spTgt spid="149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nimBg="1" autoUpdateAnimBg="0"/>
      <p:bldP spid="149509" grpId="0" build="p" autoUpdateAnimBg="0" advAuto="0"/>
      <p:bldP spid="14951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D2601241-B04D-4C1B-8CC2-C6DCD389FA8D}" type="slidenum">
              <a:rPr lang="en-US" altLang="ko-KR"/>
              <a:pPr>
                <a:defRPr/>
              </a:pPr>
              <a:t>59</a:t>
            </a:fld>
            <a:endParaRPr lang="en-US" altLang="ko-KR"/>
          </a:p>
        </p:txBody>
      </p:sp>
      <p:sp>
        <p:nvSpPr>
          <p:cNvPr id="150530" name="Rectangle 2" descr="Rectangle: Click to edit Master text styles&#10;Second level&#10;Third level&#10;Fourth level&#10;Fifth level"/>
          <p:cNvSpPr>
            <a:spLocks noGrp="1" noChangeArrowheads="1"/>
          </p:cNvSpPr>
          <p:nvPr>
            <p:ph type="body" idx="1"/>
          </p:nvPr>
        </p:nvSpPr>
        <p:spPr>
          <a:xfrm>
            <a:off x="609600" y="1676400"/>
            <a:ext cx="8001000" cy="4419600"/>
          </a:xfrm>
          <a:noFill/>
        </p:spPr>
        <p:txBody>
          <a:bodyPr/>
          <a:lstStyle/>
          <a:p>
            <a:pPr marL="450850" indent="-450850" eaLnBrk="1" hangingPunct="1">
              <a:buClr>
                <a:srgbClr val="2B166E"/>
              </a:buClr>
              <a:buFont typeface="Wingdings 2" pitchFamily="18" charset="2"/>
              <a:buChar char="ö"/>
            </a:pPr>
            <a:r>
              <a:rPr lang="zh-CN" altLang="en-US" sz="3600">
                <a:solidFill>
                  <a:srgbClr val="2B166E"/>
                </a:solidFill>
                <a:ea typeface="宋体" pitchFamily="2" charset="-122"/>
              </a:rPr>
              <a:t>进程间通信方式</a:t>
            </a:r>
          </a:p>
          <a:p>
            <a:pPr marL="1074738" lvl="1" indent="-444500" eaLnBrk="1" hangingPunct="1">
              <a:spcBef>
                <a:spcPct val="50000"/>
              </a:spcBef>
              <a:buClr>
                <a:srgbClr val="2B166E"/>
              </a:buClr>
              <a:buSzTx/>
              <a:buFont typeface="Times New Roman" pitchFamily="18" charset="0"/>
              <a:buChar char="☺"/>
            </a:pPr>
            <a:r>
              <a:rPr lang="zh-CN" altLang="en-US" sz="3200" b="1">
                <a:solidFill>
                  <a:srgbClr val="660000"/>
                </a:solidFill>
                <a:latin typeface="黑体" pitchFamily="49" charset="-122"/>
                <a:ea typeface="黑体" pitchFamily="49" charset="-122"/>
              </a:rPr>
              <a:t>低级通信</a:t>
            </a:r>
            <a:r>
              <a:rPr lang="zh-CN" altLang="en-US" sz="3200" b="1">
                <a:solidFill>
                  <a:srgbClr val="2B166E"/>
                </a:solidFill>
                <a:latin typeface="楷体_GB2312" pitchFamily="49" charset="-122"/>
                <a:ea typeface="楷体_GB2312" pitchFamily="49" charset="-122"/>
              </a:rPr>
              <a:t>：只能传递状态和整数值（控制信息）</a:t>
            </a:r>
          </a:p>
          <a:p>
            <a:pPr marL="1074738" lvl="1" indent="-444500" eaLnBrk="1" hangingPunct="1">
              <a:spcBef>
                <a:spcPct val="50000"/>
              </a:spcBef>
              <a:buClr>
                <a:srgbClr val="2B166E"/>
              </a:buClr>
              <a:buSzTx/>
              <a:buFont typeface="Times New Roman" pitchFamily="18" charset="0"/>
              <a:buChar char="☺"/>
            </a:pPr>
            <a:r>
              <a:rPr lang="zh-CN" altLang="en-US" sz="3200" b="1">
                <a:solidFill>
                  <a:srgbClr val="660000"/>
                </a:solidFill>
                <a:latin typeface="黑体" pitchFamily="49" charset="-122"/>
                <a:ea typeface="黑体" pitchFamily="49" charset="-122"/>
              </a:rPr>
              <a:t>高级通信</a:t>
            </a:r>
            <a:r>
              <a:rPr lang="zh-CN" altLang="en-US" sz="3200" b="1">
                <a:solidFill>
                  <a:srgbClr val="2B166E"/>
                </a:solidFill>
                <a:latin typeface="楷体_GB2312" pitchFamily="49" charset="-122"/>
                <a:ea typeface="楷体_GB2312" pitchFamily="49" charset="-122"/>
              </a:rPr>
              <a:t>：能够传送任意数量的数据</a:t>
            </a:r>
          </a:p>
          <a:p>
            <a:pPr marL="1074738" lvl="1" indent="-444500" eaLnBrk="1" hangingPunct="1">
              <a:spcBef>
                <a:spcPct val="50000"/>
              </a:spcBef>
              <a:buClr>
                <a:srgbClr val="2B166E"/>
              </a:buClr>
              <a:buSzTx/>
              <a:buFont typeface="Times New Roman" pitchFamily="18" charset="0"/>
              <a:buChar char="☺"/>
            </a:pPr>
            <a:r>
              <a:rPr lang="zh-CN" altLang="en-US" sz="3200" b="1">
                <a:solidFill>
                  <a:srgbClr val="2B166E"/>
                </a:solidFill>
                <a:latin typeface="楷体_GB2312" pitchFamily="49" charset="-122"/>
                <a:ea typeface="楷体_GB2312" pitchFamily="49" charset="-122"/>
              </a:rPr>
              <a:t>如何实现？能否</a:t>
            </a:r>
            <a:r>
              <a:rPr lang="zh-CN" altLang="en-US" sz="3200" b="1">
                <a:solidFill>
                  <a:srgbClr val="FF0000"/>
                </a:solidFill>
                <a:latin typeface="楷体_GB2312" pitchFamily="49" charset="-122"/>
                <a:ea typeface="楷体_GB2312" pitchFamily="49" charset="-122"/>
              </a:rPr>
              <a:t>共享内存单元</a:t>
            </a:r>
            <a:r>
              <a:rPr lang="zh-CN" altLang="en-US" sz="3200" b="1">
                <a:solidFill>
                  <a:srgbClr val="2B166E"/>
                </a:solidFill>
                <a:latin typeface="楷体_GB2312" pitchFamily="49" charset="-122"/>
                <a:ea typeface="楷体_GB2312" pitchFamily="49" charset="-122"/>
              </a:rPr>
              <a:t>（全局变量或共享缓冲区）？</a:t>
            </a:r>
          </a:p>
        </p:txBody>
      </p:sp>
      <p:sp>
        <p:nvSpPr>
          <p:cNvPr id="61445" name="Rectangle 3"/>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3.1</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进程间通信方式</a:t>
            </a:r>
            <a:r>
              <a:rPr lang="zh-CN" altLang="en-US" sz="4400">
                <a:solidFill>
                  <a:schemeClr val="bg1"/>
                </a:solidFill>
                <a:latin typeface="Times New Roman" pitchFamily="18" charset="0"/>
                <a:ea typeface="隶书"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animEffect transition="in" filter="box(in)">
                                      <p:cBhvr>
                                        <p:cTn id="7" dur="500"/>
                                        <p:tgtEl>
                                          <p:spTgt spid="150530">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505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6AAE94A8-9E75-41C6-80B1-95ADCC514AE4}" type="slidenum">
              <a:rPr lang="en-US" altLang="ko-KR"/>
              <a:pPr>
                <a:defRPr/>
              </a:pPr>
              <a:t>6</a:t>
            </a:fld>
            <a:endParaRPr lang="en-US" altLang="ko-KR"/>
          </a:p>
        </p:txBody>
      </p:sp>
      <p:sp>
        <p:nvSpPr>
          <p:cNvPr id="89105" name="Text Box 17"/>
          <p:cNvSpPr txBox="1">
            <a:spLocks noChangeArrowheads="1"/>
          </p:cNvSpPr>
          <p:nvPr/>
        </p:nvSpPr>
        <p:spPr bwMode="auto">
          <a:xfrm>
            <a:off x="1919288" y="1574800"/>
            <a:ext cx="5437187"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kumimoji="1" lang="en-US" altLang="zh-CN" sz="4000" b="1">
                <a:solidFill>
                  <a:srgbClr val="660000"/>
                </a:solidFill>
                <a:ea typeface="宋体" pitchFamily="2" charset="-122"/>
              </a:rPr>
              <a:t>Why  processes? (Cont.)</a:t>
            </a:r>
          </a:p>
        </p:txBody>
      </p:sp>
      <p:sp>
        <p:nvSpPr>
          <p:cNvPr id="89106" name="Text Box 18"/>
          <p:cNvSpPr txBox="1">
            <a:spLocks noChangeArrowheads="1"/>
          </p:cNvSpPr>
          <p:nvPr/>
        </p:nvSpPr>
        <p:spPr bwMode="auto">
          <a:xfrm>
            <a:off x="454025" y="2833688"/>
            <a:ext cx="8224838" cy="277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kumimoji="1" lang="zh-CN" altLang="en-US" sz="3200" b="1" dirty="0">
                <a:solidFill>
                  <a:srgbClr val="2B166E"/>
                </a:solidFill>
                <a:ea typeface="宋体" pitchFamily="2" charset="-122"/>
              </a:rPr>
              <a:t>在</a:t>
            </a:r>
            <a:r>
              <a:rPr kumimoji="1" lang="zh-CN" altLang="en-US" sz="3200" b="1" dirty="0">
                <a:solidFill>
                  <a:srgbClr val="FF0000"/>
                </a:solidFill>
                <a:latin typeface="SimHei" charset="-122"/>
                <a:ea typeface="SimHei" charset="-122"/>
                <a:cs typeface="SimHei" charset="-122"/>
              </a:rPr>
              <a:t>多道程序系统</a:t>
            </a:r>
            <a:r>
              <a:rPr kumimoji="1" lang="zh-CN" altLang="en-US" sz="3200" b="1" dirty="0">
                <a:solidFill>
                  <a:srgbClr val="2B166E"/>
                </a:solidFill>
                <a:ea typeface="宋体" pitchFamily="2" charset="-122"/>
              </a:rPr>
              <a:t>中，各个程序之间是并发执</a:t>
            </a:r>
          </a:p>
          <a:p>
            <a:pPr algn="just" eaLnBrk="1" hangingPunct="1">
              <a:spcBef>
                <a:spcPct val="50000"/>
              </a:spcBef>
            </a:pPr>
            <a:r>
              <a:rPr kumimoji="1" lang="zh-CN" altLang="en-US" sz="3200" b="1" dirty="0">
                <a:solidFill>
                  <a:srgbClr val="2B166E"/>
                </a:solidFill>
                <a:ea typeface="宋体" pitchFamily="2" charset="-122"/>
              </a:rPr>
              <a:t>行的，共享系统资源。</a:t>
            </a:r>
            <a:r>
              <a:rPr kumimoji="1" lang="en-US" altLang="zh-CN" sz="3200" b="1" dirty="0">
                <a:solidFill>
                  <a:srgbClr val="0000FF"/>
                </a:solidFill>
                <a:ea typeface="宋体" pitchFamily="2" charset="-122"/>
              </a:rPr>
              <a:t>CPU</a:t>
            </a:r>
            <a:r>
              <a:rPr kumimoji="1" lang="zh-CN" altLang="en-US" sz="3200" b="1" dirty="0">
                <a:solidFill>
                  <a:srgbClr val="2B166E"/>
                </a:solidFill>
                <a:ea typeface="宋体" pitchFamily="2" charset="-122"/>
              </a:rPr>
              <a:t>需要在各个运行</a:t>
            </a:r>
          </a:p>
          <a:p>
            <a:pPr algn="just" eaLnBrk="1" hangingPunct="1">
              <a:spcBef>
                <a:spcPct val="50000"/>
              </a:spcBef>
            </a:pPr>
            <a:r>
              <a:rPr kumimoji="1" lang="zh-CN" altLang="en-US" sz="3200" b="1" dirty="0">
                <a:solidFill>
                  <a:srgbClr val="2B166E"/>
                </a:solidFill>
                <a:ea typeface="宋体" pitchFamily="2" charset="-122"/>
              </a:rPr>
              <a:t>的程序之间</a:t>
            </a:r>
            <a:r>
              <a:rPr kumimoji="1" lang="zh-CN" altLang="en-US" sz="3200" b="1" dirty="0">
                <a:solidFill>
                  <a:srgbClr val="0000FF"/>
                </a:solidFill>
                <a:latin typeface="SimHei" charset="-122"/>
                <a:ea typeface="SimHei" charset="-122"/>
                <a:cs typeface="SimHei" charset="-122"/>
              </a:rPr>
              <a:t>来回地切换</a:t>
            </a:r>
            <a:r>
              <a:rPr kumimoji="1" lang="zh-CN" altLang="en-US" sz="3200" b="1" dirty="0">
                <a:solidFill>
                  <a:srgbClr val="2B166E"/>
                </a:solidFill>
                <a:ea typeface="宋体" pitchFamily="2" charset="-122"/>
              </a:rPr>
              <a:t>，这样的话，要想描</a:t>
            </a:r>
          </a:p>
          <a:p>
            <a:pPr algn="just" eaLnBrk="1" hangingPunct="1">
              <a:spcBef>
                <a:spcPct val="50000"/>
              </a:spcBef>
            </a:pPr>
            <a:r>
              <a:rPr kumimoji="1" lang="zh-CN" altLang="en-US" sz="3200" b="1" dirty="0">
                <a:solidFill>
                  <a:srgbClr val="2B166E"/>
                </a:solidFill>
                <a:ea typeface="宋体" pitchFamily="2" charset="-122"/>
              </a:rPr>
              <a:t>述这些多道的并发过程就变得很困难。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iterate type="wd">
                                    <p:tmPct val="10000"/>
                                  </p:iterate>
                                  <p:childTnLst>
                                    <p:set>
                                      <p:cBhvr>
                                        <p:cTn id="6" dur="1" fill="hold">
                                          <p:stCondLst>
                                            <p:cond delay="0"/>
                                          </p:stCondLst>
                                        </p:cTn>
                                        <p:tgtEl>
                                          <p:spTgt spid="89105"/>
                                        </p:tgtEl>
                                        <p:attrNameLst>
                                          <p:attrName>style.visibility</p:attrName>
                                        </p:attrNameLst>
                                      </p:cBhvr>
                                      <p:to>
                                        <p:strVal val="visible"/>
                                      </p:to>
                                    </p:set>
                                    <p:anim calcmode="lin" valueType="num">
                                      <p:cBhvr additive="base">
                                        <p:cTn id="7" dur="75" fill="hold"/>
                                        <p:tgtEl>
                                          <p:spTgt spid="89105"/>
                                        </p:tgtEl>
                                        <p:attrNameLst>
                                          <p:attrName>ppt_x</p:attrName>
                                        </p:attrNameLst>
                                      </p:cBhvr>
                                      <p:tavLst>
                                        <p:tav tm="0">
                                          <p:val>
                                            <p:strVal val="#ppt_x"/>
                                          </p:val>
                                        </p:tav>
                                        <p:tav tm="100000">
                                          <p:val>
                                            <p:strVal val="#ppt_x"/>
                                          </p:val>
                                        </p:tav>
                                      </p:tavLst>
                                    </p:anim>
                                    <p:anim calcmode="lin" valueType="num">
                                      <p:cBhvr additive="base">
                                        <p:cTn id="8" dur="75" fill="hold"/>
                                        <p:tgtEl>
                                          <p:spTgt spid="8910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13"/>
                            </p:stCondLst>
                            <p:childTnLst>
                              <p:par>
                                <p:cTn id="10" presetID="17" presetClass="entr" presetSubtype="10" fill="hold" grpId="0" nodeType="afterEffect">
                                  <p:stCondLst>
                                    <p:cond delay="0"/>
                                  </p:stCondLst>
                                  <p:childTnLst>
                                    <p:set>
                                      <p:cBhvr>
                                        <p:cTn id="11" dur="1" fill="hold">
                                          <p:stCondLst>
                                            <p:cond delay="0"/>
                                          </p:stCondLst>
                                        </p:cTn>
                                        <p:tgtEl>
                                          <p:spTgt spid="89106"/>
                                        </p:tgtEl>
                                        <p:attrNameLst>
                                          <p:attrName>style.visibility</p:attrName>
                                        </p:attrNameLst>
                                      </p:cBhvr>
                                      <p:to>
                                        <p:strVal val="visible"/>
                                      </p:to>
                                    </p:set>
                                    <p:anim calcmode="lin" valueType="num">
                                      <p:cBhvr>
                                        <p:cTn id="12" dur="500" fill="hold"/>
                                        <p:tgtEl>
                                          <p:spTgt spid="89106"/>
                                        </p:tgtEl>
                                        <p:attrNameLst>
                                          <p:attrName>ppt_w</p:attrName>
                                        </p:attrNameLst>
                                      </p:cBhvr>
                                      <p:tavLst>
                                        <p:tav tm="0">
                                          <p:val>
                                            <p:fltVal val="0"/>
                                          </p:val>
                                        </p:tav>
                                        <p:tav tm="100000">
                                          <p:val>
                                            <p:strVal val="#ppt_w"/>
                                          </p:val>
                                        </p:tav>
                                      </p:tavLst>
                                    </p:anim>
                                    <p:anim calcmode="lin" valueType="num">
                                      <p:cBhvr>
                                        <p:cTn id="13" dur="500" fill="hold"/>
                                        <p:tgtEl>
                                          <p:spTgt spid="891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5" grpId="0"/>
      <p:bldP spid="8910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r>
              <a:rPr lang="zh-CN" altLang="en-US"/>
              <a:t>   进程管理</a:t>
            </a:r>
          </a:p>
        </p:txBody>
      </p:sp>
      <p:sp>
        <p:nvSpPr>
          <p:cNvPr id="10" name="页脚占位符 4"/>
          <p:cNvSpPr>
            <a:spLocks noGrp="1"/>
          </p:cNvSpPr>
          <p:nvPr>
            <p:ph type="ftr" sz="quarter" idx="11"/>
          </p:nvPr>
        </p:nvSpPr>
        <p:spPr/>
        <p:txBody>
          <a:bodyPr/>
          <a:lstStyle/>
          <a:p>
            <a:pPr>
              <a:defRPr/>
            </a:pPr>
            <a:fld id="{DBDD1EFE-D1B4-49ED-9174-F0CDEDAB5018}" type="slidenum">
              <a:rPr lang="en-US" altLang="ko-KR"/>
              <a:pPr>
                <a:defRPr/>
              </a:pPr>
              <a:t>60</a:t>
            </a:fld>
            <a:endParaRPr lang="en-US" altLang="ko-KR"/>
          </a:p>
        </p:txBody>
      </p:sp>
      <p:sp>
        <p:nvSpPr>
          <p:cNvPr id="62468" name="Oval 6"/>
          <p:cNvSpPr>
            <a:spLocks noChangeArrowheads="1"/>
          </p:cNvSpPr>
          <p:nvPr/>
        </p:nvSpPr>
        <p:spPr bwMode="auto">
          <a:xfrm>
            <a:off x="1574800" y="2857500"/>
            <a:ext cx="1676400" cy="1638300"/>
          </a:xfrm>
          <a:prstGeom prst="ellipse">
            <a:avLst/>
          </a:prstGeom>
          <a:solidFill>
            <a:srgbClr val="00CCFF"/>
          </a:solidFill>
          <a:ln w="9525">
            <a:solidFill>
              <a:schemeClr val="tx1"/>
            </a:solidFill>
            <a:round/>
            <a:headEnd/>
            <a:tailEnd/>
          </a:ln>
        </p:spPr>
        <p:txBody>
          <a:bodyPr wrap="none" anchor="ctr"/>
          <a:lstStyle/>
          <a:p>
            <a:pPr algn="ctr"/>
            <a:r>
              <a:rPr lang="en-US" altLang="zh-CN" sz="3200" b="1">
                <a:ea typeface="宋体" pitchFamily="2" charset="-122"/>
              </a:rPr>
              <a:t>P1</a:t>
            </a:r>
          </a:p>
        </p:txBody>
      </p:sp>
      <p:sp>
        <p:nvSpPr>
          <p:cNvPr id="62469" name="Oval 8"/>
          <p:cNvSpPr>
            <a:spLocks noChangeArrowheads="1"/>
          </p:cNvSpPr>
          <p:nvPr/>
        </p:nvSpPr>
        <p:spPr bwMode="auto">
          <a:xfrm>
            <a:off x="5600700" y="2857500"/>
            <a:ext cx="1676400" cy="1638300"/>
          </a:xfrm>
          <a:prstGeom prst="ellipse">
            <a:avLst/>
          </a:prstGeom>
          <a:solidFill>
            <a:srgbClr val="00CCFF"/>
          </a:solidFill>
          <a:ln w="9525">
            <a:solidFill>
              <a:schemeClr val="tx1"/>
            </a:solidFill>
            <a:round/>
            <a:headEnd/>
            <a:tailEnd/>
          </a:ln>
        </p:spPr>
        <p:txBody>
          <a:bodyPr wrap="none" anchor="ctr"/>
          <a:lstStyle/>
          <a:p>
            <a:pPr algn="ctr"/>
            <a:r>
              <a:rPr lang="en-US" altLang="zh-CN" sz="3200" b="1">
                <a:ea typeface="宋体" pitchFamily="2" charset="-122"/>
              </a:rPr>
              <a:t>P2</a:t>
            </a:r>
          </a:p>
        </p:txBody>
      </p:sp>
      <p:sp>
        <p:nvSpPr>
          <p:cNvPr id="62470" name="Rectangle 9"/>
          <p:cNvSpPr>
            <a:spLocks noChangeArrowheads="1"/>
          </p:cNvSpPr>
          <p:nvPr/>
        </p:nvSpPr>
        <p:spPr bwMode="auto">
          <a:xfrm>
            <a:off x="3987800" y="2298700"/>
            <a:ext cx="863600" cy="2819400"/>
          </a:xfrm>
          <a:prstGeom prst="rect">
            <a:avLst/>
          </a:prstGeom>
          <a:solidFill>
            <a:schemeClr val="accent1"/>
          </a:solidFill>
          <a:ln w="9525">
            <a:solidFill>
              <a:schemeClr val="tx1"/>
            </a:solidFill>
            <a:miter lim="800000"/>
            <a:headEnd/>
            <a:tailEnd/>
          </a:ln>
        </p:spPr>
        <p:txBody>
          <a:bodyPr wrap="none" anchor="ctr"/>
          <a:lstStyle/>
          <a:p>
            <a:pPr algn="ctr"/>
            <a:r>
              <a:rPr lang="en-US" altLang="zh-CN" sz="3600" b="1">
                <a:ea typeface="宋体" pitchFamily="2" charset="-122"/>
              </a:rPr>
              <a:t>OS</a:t>
            </a:r>
          </a:p>
        </p:txBody>
      </p:sp>
      <p:sp>
        <p:nvSpPr>
          <p:cNvPr id="62471" name="AutoShape 10"/>
          <p:cNvSpPr>
            <a:spLocks noChangeArrowheads="1"/>
          </p:cNvSpPr>
          <p:nvPr/>
        </p:nvSpPr>
        <p:spPr bwMode="auto">
          <a:xfrm>
            <a:off x="3263900" y="3505200"/>
            <a:ext cx="723900" cy="241300"/>
          </a:xfrm>
          <a:prstGeom prst="leftRightArrow">
            <a:avLst>
              <a:gd name="adj1" fmla="val 50000"/>
              <a:gd name="adj2" fmla="val 60000"/>
            </a:avLst>
          </a:prstGeom>
          <a:solidFill>
            <a:srgbClr val="CC99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2472" name="AutoShape 11"/>
          <p:cNvSpPr>
            <a:spLocks noChangeArrowheads="1"/>
          </p:cNvSpPr>
          <p:nvPr/>
        </p:nvSpPr>
        <p:spPr bwMode="auto">
          <a:xfrm>
            <a:off x="4864100" y="3505200"/>
            <a:ext cx="723900" cy="241300"/>
          </a:xfrm>
          <a:prstGeom prst="leftRightArrow">
            <a:avLst>
              <a:gd name="adj1" fmla="val 50000"/>
              <a:gd name="adj2" fmla="val 60000"/>
            </a:avLst>
          </a:prstGeom>
          <a:solidFill>
            <a:srgbClr val="CC99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2473" name="Text Box 12"/>
          <p:cNvSpPr txBox="1">
            <a:spLocks noChangeArrowheads="1"/>
          </p:cNvSpPr>
          <p:nvPr/>
        </p:nvSpPr>
        <p:spPr bwMode="auto">
          <a:xfrm>
            <a:off x="2646840" y="1388239"/>
            <a:ext cx="4709174"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zh-CN" altLang="en-US" sz="2400" b="1" dirty="0">
                <a:solidFill>
                  <a:srgbClr val="661414"/>
                </a:solidFill>
                <a:ea typeface="宋体" pitchFamily="2" charset="-122"/>
              </a:rPr>
              <a:t>低级通信</a:t>
            </a:r>
            <a:r>
              <a:rPr lang="zh-CN" altLang="en-US" sz="2400" b="1" dirty="0">
                <a:solidFill>
                  <a:srgbClr val="2B166E"/>
                </a:solidFill>
                <a:ea typeface="宋体" pitchFamily="2" charset="-122"/>
              </a:rPr>
              <a:t>：信号量（</a:t>
            </a:r>
            <a:r>
              <a:rPr lang="en-US" altLang="zh-CN" sz="2400" b="1" dirty="0">
                <a:solidFill>
                  <a:srgbClr val="2B166E"/>
                </a:solidFill>
                <a:ea typeface="宋体" pitchFamily="2" charset="-122"/>
              </a:rPr>
              <a:t>semaphore</a:t>
            </a:r>
            <a:r>
              <a:rPr lang="zh-CN" altLang="en-US" sz="2400" b="1" dirty="0">
                <a:solidFill>
                  <a:srgbClr val="2B166E"/>
                </a:solidFill>
                <a:ea typeface="宋体" pitchFamily="2" charset="-122"/>
              </a:rPr>
              <a:t>）</a:t>
            </a:r>
          </a:p>
          <a:p>
            <a:pPr algn="ctr"/>
            <a:r>
              <a:rPr lang="zh-CN" altLang="en-US" sz="2400" b="1" dirty="0">
                <a:solidFill>
                  <a:srgbClr val="2B166E"/>
                </a:solidFill>
                <a:ea typeface="宋体" pitchFamily="2" charset="-122"/>
              </a:rPr>
              <a:t>          信号（</a:t>
            </a:r>
            <a:r>
              <a:rPr lang="en-US" altLang="zh-CN" sz="2400" b="1" dirty="0">
                <a:solidFill>
                  <a:srgbClr val="2B166E"/>
                </a:solidFill>
                <a:ea typeface="宋体" pitchFamily="2" charset="-122"/>
              </a:rPr>
              <a:t>signal</a:t>
            </a:r>
            <a:r>
              <a:rPr lang="zh-CN" altLang="en-US" sz="2400" b="1" dirty="0">
                <a:solidFill>
                  <a:srgbClr val="2B166E"/>
                </a:solidFill>
                <a:ea typeface="宋体" pitchFamily="2" charset="-122"/>
              </a:rPr>
              <a:t>）</a:t>
            </a:r>
          </a:p>
        </p:txBody>
      </p:sp>
      <p:sp>
        <p:nvSpPr>
          <p:cNvPr id="62474" name="Text Box 13"/>
          <p:cNvSpPr txBox="1">
            <a:spLocks noChangeArrowheads="1"/>
          </p:cNvSpPr>
          <p:nvPr/>
        </p:nvSpPr>
        <p:spPr bwMode="auto">
          <a:xfrm>
            <a:off x="2667191" y="5141626"/>
            <a:ext cx="5705628"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zh-CN" altLang="en-US" sz="2400" b="1" dirty="0">
                <a:solidFill>
                  <a:srgbClr val="FF0000"/>
                </a:solidFill>
                <a:ea typeface="宋体" pitchFamily="2" charset="-122"/>
              </a:rPr>
              <a:t>高级通信</a:t>
            </a:r>
            <a:r>
              <a:rPr lang="zh-CN" altLang="en-US" sz="2400" b="1" dirty="0">
                <a:solidFill>
                  <a:srgbClr val="2B166E"/>
                </a:solidFill>
                <a:ea typeface="宋体" pitchFamily="2" charset="-122"/>
              </a:rPr>
              <a:t>：共享内存（</a:t>
            </a:r>
            <a:r>
              <a:rPr lang="en-US" altLang="zh-CN" sz="2400" b="1" dirty="0">
                <a:solidFill>
                  <a:srgbClr val="2B166E"/>
                </a:solidFill>
                <a:ea typeface="宋体" pitchFamily="2" charset="-122"/>
              </a:rPr>
              <a:t>shared memory</a:t>
            </a:r>
            <a:r>
              <a:rPr lang="zh-CN" altLang="en-US" sz="2400" b="1" dirty="0">
                <a:solidFill>
                  <a:srgbClr val="2B166E"/>
                </a:solidFill>
                <a:ea typeface="宋体" pitchFamily="2" charset="-122"/>
              </a:rPr>
              <a:t>）</a:t>
            </a:r>
            <a:endParaRPr lang="en-US" altLang="zh-CN" sz="2400" b="1" dirty="0">
              <a:solidFill>
                <a:srgbClr val="2B166E"/>
              </a:solidFill>
              <a:ea typeface="宋体" pitchFamily="2" charset="-122"/>
            </a:endParaRPr>
          </a:p>
          <a:p>
            <a:r>
              <a:rPr lang="en-US" altLang="zh-CN" sz="2400" b="1" dirty="0">
                <a:solidFill>
                  <a:srgbClr val="2B166E"/>
                </a:solidFill>
                <a:ea typeface="宋体" pitchFamily="2" charset="-122"/>
              </a:rPr>
              <a:t>                    </a:t>
            </a:r>
            <a:r>
              <a:rPr lang="zh-CN" altLang="en-US" sz="2400" b="1" dirty="0">
                <a:solidFill>
                  <a:srgbClr val="2B166E"/>
                </a:solidFill>
                <a:ea typeface="宋体" pitchFamily="2" charset="-122"/>
              </a:rPr>
              <a:t>消息传递（</a:t>
            </a:r>
            <a:r>
              <a:rPr lang="en-US" altLang="zh-CN" sz="2400" b="1" dirty="0">
                <a:solidFill>
                  <a:srgbClr val="2B166E"/>
                </a:solidFill>
                <a:ea typeface="宋体" pitchFamily="2" charset="-122"/>
              </a:rPr>
              <a:t>message passing</a:t>
            </a:r>
            <a:r>
              <a:rPr lang="zh-CN" altLang="en-US" sz="2400" b="1" dirty="0">
                <a:solidFill>
                  <a:srgbClr val="2B166E"/>
                </a:solidFill>
                <a:ea typeface="宋体" pitchFamily="2" charset="-122"/>
              </a:rPr>
              <a:t>）</a:t>
            </a:r>
            <a:endParaRPr lang="en-US" altLang="zh-CN" sz="2400" b="1" dirty="0">
              <a:solidFill>
                <a:srgbClr val="2B166E"/>
              </a:solidFill>
              <a:ea typeface="宋体" pitchFamily="2" charset="-122"/>
            </a:endParaRPr>
          </a:p>
          <a:p>
            <a:r>
              <a:rPr lang="en-US" altLang="zh-CN" sz="2400" b="1" dirty="0">
                <a:solidFill>
                  <a:srgbClr val="2B166E"/>
                </a:solidFill>
                <a:ea typeface="宋体" pitchFamily="2" charset="-122"/>
              </a:rPr>
              <a:t>                    </a:t>
            </a:r>
            <a:r>
              <a:rPr lang="zh-CN" altLang="en-US" sz="2400" b="1" dirty="0">
                <a:solidFill>
                  <a:srgbClr val="2B166E"/>
                </a:solidFill>
                <a:ea typeface="宋体" pitchFamily="2" charset="-122"/>
              </a:rPr>
              <a:t>管道（</a:t>
            </a:r>
            <a:r>
              <a:rPr lang="en-US" altLang="zh-CN" sz="2400" b="1" dirty="0">
                <a:solidFill>
                  <a:srgbClr val="2B166E"/>
                </a:solidFill>
                <a:ea typeface="宋体" pitchFamily="2" charset="-122"/>
              </a:rPr>
              <a:t>pipe</a:t>
            </a:r>
            <a:r>
              <a:rPr lang="zh-CN" altLang="en-US" sz="2400" b="1" dirty="0">
                <a:solidFill>
                  <a:srgbClr val="2B166E"/>
                </a:solidFill>
                <a:ea typeface="宋体" pitchFamily="2" charset="-122"/>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dirty="0">
                <a:solidFill>
                  <a:schemeClr val="bg1"/>
                </a:solidFill>
                <a:ea typeface="宋体" pitchFamily="2" charset="-122"/>
              </a:rPr>
              <a:t>① </a:t>
            </a:r>
            <a:r>
              <a:rPr lang="zh-CN" altLang="en-US" dirty="0">
                <a:solidFill>
                  <a:schemeClr val="bg1"/>
                </a:solidFill>
                <a:latin typeface="Microsoft YaHei" panose="020B0503020204020204" pitchFamily="34" charset="-122"/>
                <a:ea typeface="Microsoft YaHei" panose="020B0503020204020204" pitchFamily="34" charset="-122"/>
              </a:rPr>
              <a:t>共享内存</a:t>
            </a:r>
          </a:p>
        </p:txBody>
      </p:sp>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2AF6C3B2-C788-40AD-BF5B-95197CBF361B}" type="slidenum">
              <a:rPr lang="en-US" altLang="ko-KR" smtClean="0"/>
              <a:pPr>
                <a:defRPr/>
              </a:pPr>
              <a:t>61</a:t>
            </a:fld>
            <a:endParaRPr lang="en-US" altLang="ko-KR"/>
          </a:p>
        </p:txBody>
      </p:sp>
      <p:sp>
        <p:nvSpPr>
          <p:cNvPr id="6" name="矩形 5"/>
          <p:cNvSpPr/>
          <p:nvPr/>
        </p:nvSpPr>
        <p:spPr>
          <a:xfrm>
            <a:off x="477838" y="1241425"/>
            <a:ext cx="8188325" cy="2062163"/>
          </a:xfrm>
          <a:prstGeom prst="rect">
            <a:avLst/>
          </a:prstGeom>
        </p:spPr>
        <p:txBody>
          <a:bodyPr>
            <a:spAutoFit/>
          </a:bodyPr>
          <a:lstStyle/>
          <a:p>
            <a:pPr>
              <a:defRPr/>
            </a:pPr>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共享内存</a:t>
            </a:r>
            <a:r>
              <a:rPr lang="zh-CN" altLang="en-US" sz="3200" b="1" dirty="0">
                <a:solidFill>
                  <a:srgbClr val="2B166E"/>
                </a:solidFill>
                <a:latin typeface="楷体_GB2312" pitchFamily="49" charset="-122"/>
                <a:ea typeface="楷体_GB2312" pitchFamily="49" charset="-122"/>
              </a:rPr>
              <a:t>指的是把所有共享数据放在共享内存区域，任何想要访问该数据的进程都必须在本进程的地址空间</a:t>
            </a:r>
            <a:r>
              <a:rPr lang="zh-CN" altLang="en-US" sz="3200" b="1" dirty="0">
                <a:solidFill>
                  <a:srgbClr val="0000FF"/>
                </a:solidFill>
                <a:latin typeface="楷体_GB2312" pitchFamily="49" charset="-122"/>
                <a:ea typeface="楷体_GB2312" pitchFamily="49" charset="-122"/>
              </a:rPr>
              <a:t>新增一块内存区域</a:t>
            </a:r>
            <a:r>
              <a:rPr lang="zh-CN" altLang="en-US" sz="3200" b="1" dirty="0">
                <a:solidFill>
                  <a:srgbClr val="2B166E"/>
                </a:solidFill>
                <a:latin typeface="楷体_GB2312" pitchFamily="49" charset="-122"/>
                <a:ea typeface="楷体_GB2312" pitchFamily="49" charset="-122"/>
              </a:rPr>
              <a:t>，用来</a:t>
            </a:r>
            <a:r>
              <a:rPr lang="zh-CN" altLang="en-US" sz="3200" b="1" dirty="0">
                <a:solidFill>
                  <a:srgbClr val="0000FF"/>
                </a:solidFill>
                <a:latin typeface="楷体_GB2312" pitchFamily="49" charset="-122"/>
                <a:ea typeface="楷体_GB2312" pitchFamily="49" charset="-122"/>
              </a:rPr>
              <a:t>映射存放共享数据的物理内存</a:t>
            </a:r>
            <a:r>
              <a:rPr lang="zh-CN" altLang="en-US" sz="3200" b="1" dirty="0">
                <a:solidFill>
                  <a:srgbClr val="2B166E"/>
                </a:solidFill>
                <a:latin typeface="楷体_GB2312" pitchFamily="49" charset="-122"/>
                <a:ea typeface="楷体_GB2312" pitchFamily="49" charset="-122"/>
              </a:rPr>
              <a:t>。</a:t>
            </a:r>
          </a:p>
        </p:txBody>
      </p:sp>
      <p:pic>
        <p:nvPicPr>
          <p:cNvPr id="63494" name="图片 6" descr="Shared Memory.jpg"/>
          <p:cNvPicPr>
            <a:picLocks noChangeAspect="1"/>
          </p:cNvPicPr>
          <p:nvPr/>
        </p:nvPicPr>
        <p:blipFill rotWithShape="1">
          <a:blip r:embed="rId2">
            <a:extLst>
              <a:ext uri="{28A0092B-C50C-407E-A947-70E740481C1C}">
                <a14:useLocalDpi xmlns:a14="http://schemas.microsoft.com/office/drawing/2010/main" val="0"/>
              </a:ext>
            </a:extLst>
          </a:blip>
          <a:srcRect l="4684" r="6066" b="4695"/>
          <a:stretch/>
        </p:blipFill>
        <p:spPr bwMode="auto">
          <a:xfrm>
            <a:off x="2638425" y="3432087"/>
            <a:ext cx="3206322" cy="299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3F122F8-581D-494D-9861-DC8A253314F9}"/>
              </a:ext>
            </a:extLst>
          </p:cNvPr>
          <p:cNvSpPr txBox="1"/>
          <p:nvPr/>
        </p:nvSpPr>
        <p:spPr>
          <a:xfrm>
            <a:off x="6429653" y="3877035"/>
            <a:ext cx="2236510" cy="1323439"/>
          </a:xfrm>
          <a:prstGeom prst="rect">
            <a:avLst/>
          </a:prstGeom>
          <a:solidFill>
            <a:schemeClr val="tx2"/>
          </a:solidFill>
          <a:ln>
            <a:solidFill>
              <a:schemeClr val="tx2">
                <a:lumMod val="75000"/>
              </a:schemeClr>
            </a:solidFill>
          </a:ln>
        </p:spPr>
        <p:txBody>
          <a:bodyPr wrap="none" rtlCol="0">
            <a:spAutoFit/>
          </a:bodyPr>
          <a:lstStyle/>
          <a:p>
            <a:pPr algn="just"/>
            <a:r>
              <a:rPr kumimoji="1" lang="zh-CN" altLang="en-US" sz="2000" b="1" dirty="0">
                <a:solidFill>
                  <a:schemeClr val="bg1"/>
                </a:solidFill>
                <a:latin typeface="Microsoft YaHei" panose="020B0503020204020204" pitchFamily="34" charset="-122"/>
                <a:ea typeface="Microsoft YaHei" panose="020B0503020204020204" pitchFamily="34" charset="-122"/>
              </a:rPr>
              <a:t>三份数据缓冲区：</a:t>
            </a:r>
            <a:endParaRPr kumimoji="1" lang="en-US" altLang="zh-CN" sz="2000" b="1" dirty="0">
              <a:solidFill>
                <a:schemeClr val="bg1"/>
              </a:solidFill>
              <a:latin typeface="Microsoft YaHei" panose="020B0503020204020204" pitchFamily="34" charset="-122"/>
              <a:ea typeface="Microsoft YaHei" panose="020B0503020204020204" pitchFamily="34" charset="-122"/>
            </a:endParaRPr>
          </a:p>
          <a:p>
            <a:pPr algn="just"/>
            <a:r>
              <a:rPr kumimoji="1" lang="en-US" altLang="zh-CN" sz="2000" b="1" dirty="0">
                <a:solidFill>
                  <a:schemeClr val="bg1"/>
                </a:solidFill>
                <a:latin typeface="Microsoft YaHei" panose="020B0503020204020204" pitchFamily="34" charset="-122"/>
                <a:ea typeface="Microsoft YaHei" panose="020B0503020204020204" pitchFamily="34" charset="-122"/>
              </a:rPr>
              <a:t>1.</a:t>
            </a:r>
            <a:r>
              <a:rPr kumimoji="1" lang="zh-CN" altLang="en-US" sz="2000" b="1" dirty="0">
                <a:solidFill>
                  <a:schemeClr val="bg1"/>
                </a:solidFill>
                <a:latin typeface="Microsoft YaHei" panose="020B0503020204020204" pitchFamily="34" charset="-122"/>
                <a:ea typeface="Microsoft YaHei" panose="020B0503020204020204" pitchFamily="34" charset="-122"/>
              </a:rPr>
              <a:t> 共享区</a:t>
            </a:r>
            <a:endParaRPr kumimoji="1" lang="en-US" altLang="zh-CN" sz="2000" b="1" dirty="0">
              <a:solidFill>
                <a:schemeClr val="bg1"/>
              </a:solidFill>
              <a:latin typeface="Microsoft YaHei" panose="020B0503020204020204" pitchFamily="34" charset="-122"/>
              <a:ea typeface="Microsoft YaHei" panose="020B0503020204020204" pitchFamily="34" charset="-122"/>
            </a:endParaRPr>
          </a:p>
          <a:p>
            <a:pPr algn="just"/>
            <a:r>
              <a:rPr kumimoji="1" lang="en-US" altLang="zh-CN" sz="2000" b="1" dirty="0">
                <a:solidFill>
                  <a:schemeClr val="bg1"/>
                </a:solidFill>
                <a:latin typeface="Microsoft YaHei" panose="020B0503020204020204" pitchFamily="34" charset="-122"/>
                <a:ea typeface="Microsoft YaHei" panose="020B0503020204020204" pitchFamily="34" charset="-122"/>
              </a:rPr>
              <a:t>2.</a:t>
            </a:r>
            <a:r>
              <a:rPr kumimoji="1" lang="zh-CN" altLang="en-US" sz="2000" b="1" dirty="0">
                <a:solidFill>
                  <a:schemeClr val="bg1"/>
                </a:solidFill>
                <a:latin typeface="Microsoft YaHei" panose="020B0503020204020204" pitchFamily="34" charset="-122"/>
                <a:ea typeface="Microsoft YaHei" panose="020B0503020204020204" pitchFamily="34" charset="-122"/>
              </a:rPr>
              <a:t> 写入区</a:t>
            </a:r>
            <a:endParaRPr kumimoji="1" lang="en-US" altLang="zh-CN" sz="2000" b="1" dirty="0">
              <a:solidFill>
                <a:schemeClr val="bg1"/>
              </a:solidFill>
              <a:latin typeface="Microsoft YaHei" panose="020B0503020204020204" pitchFamily="34" charset="-122"/>
              <a:ea typeface="Microsoft YaHei" panose="020B0503020204020204" pitchFamily="34" charset="-122"/>
            </a:endParaRPr>
          </a:p>
          <a:p>
            <a:pPr algn="just"/>
            <a:r>
              <a:rPr kumimoji="1" lang="en-US" altLang="zh-CN" sz="2000" b="1" dirty="0">
                <a:solidFill>
                  <a:schemeClr val="bg1"/>
                </a:solidFill>
                <a:latin typeface="Microsoft YaHei" panose="020B0503020204020204" pitchFamily="34" charset="-122"/>
                <a:ea typeface="Microsoft YaHei" panose="020B0503020204020204" pitchFamily="34" charset="-122"/>
              </a:rPr>
              <a:t>3.</a:t>
            </a:r>
            <a:r>
              <a:rPr kumimoji="1" lang="zh-CN" altLang="en-US" sz="2000" b="1" dirty="0">
                <a:solidFill>
                  <a:schemeClr val="bg1"/>
                </a:solidFill>
                <a:latin typeface="Microsoft YaHei" panose="020B0503020204020204" pitchFamily="34" charset="-122"/>
                <a:ea typeface="Microsoft YaHei" panose="020B0503020204020204" pitchFamily="34" charset="-122"/>
              </a:rPr>
              <a:t> 读取区</a:t>
            </a:r>
            <a:endParaRPr kumimoji="1" lang="en-US" altLang="zh-CN" sz="20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BEB36941-94EC-4B32-A0FE-E7F36A92755A}" type="slidenum">
              <a:rPr lang="en-US" altLang="ko-KR" smtClean="0"/>
              <a:pPr>
                <a:defRPr/>
              </a:pPr>
              <a:t>62</a:t>
            </a:fld>
            <a:endParaRPr lang="en-US" altLang="ko-KR"/>
          </a:p>
        </p:txBody>
      </p:sp>
      <p:sp>
        <p:nvSpPr>
          <p:cNvPr id="64516" name="矩形 5"/>
          <p:cNvSpPr>
            <a:spLocks noChangeArrowheads="1"/>
          </p:cNvSpPr>
          <p:nvPr/>
        </p:nvSpPr>
        <p:spPr bwMode="auto">
          <a:xfrm>
            <a:off x="0" y="895350"/>
            <a:ext cx="9129713" cy="594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2000" dirty="0">
                <a:ea typeface="宋体" pitchFamily="2" charset="-122"/>
              </a:rPr>
              <a:t>#include &lt;sys/</a:t>
            </a:r>
            <a:r>
              <a:rPr lang="en-US" altLang="zh-CN" sz="2000" dirty="0" err="1">
                <a:ea typeface="宋体" pitchFamily="2" charset="-122"/>
              </a:rPr>
              <a:t>types.h</a:t>
            </a:r>
            <a:r>
              <a:rPr lang="en-US" altLang="zh-CN" sz="2000" dirty="0">
                <a:ea typeface="宋体" pitchFamily="2" charset="-122"/>
              </a:rPr>
              <a:t>&gt;</a:t>
            </a:r>
          </a:p>
          <a:p>
            <a:r>
              <a:rPr lang="en-US" altLang="zh-CN" sz="2000" dirty="0">
                <a:ea typeface="宋体" pitchFamily="2" charset="-122"/>
              </a:rPr>
              <a:t>#include &lt;sys/</a:t>
            </a:r>
            <a:r>
              <a:rPr lang="en-US" altLang="zh-CN" sz="2000" dirty="0" err="1">
                <a:ea typeface="宋体" pitchFamily="2" charset="-122"/>
              </a:rPr>
              <a:t>ipc.h</a:t>
            </a:r>
            <a:r>
              <a:rPr lang="en-US" altLang="zh-CN" sz="2000" dirty="0">
                <a:ea typeface="宋体" pitchFamily="2" charset="-122"/>
              </a:rPr>
              <a:t>&gt;</a:t>
            </a:r>
          </a:p>
          <a:p>
            <a:r>
              <a:rPr lang="en-US" altLang="zh-CN" sz="2000" dirty="0">
                <a:ea typeface="宋体" pitchFamily="2" charset="-122"/>
              </a:rPr>
              <a:t>#include &lt;sys/</a:t>
            </a:r>
            <a:r>
              <a:rPr lang="en-US" altLang="zh-CN" sz="2000" dirty="0" err="1">
                <a:ea typeface="宋体" pitchFamily="2" charset="-122"/>
              </a:rPr>
              <a:t>shm.h</a:t>
            </a:r>
            <a:r>
              <a:rPr lang="en-US" altLang="zh-CN" sz="2000" dirty="0">
                <a:ea typeface="宋体" pitchFamily="2" charset="-122"/>
              </a:rPr>
              <a:t>&gt;</a:t>
            </a:r>
          </a:p>
          <a:p>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r>
              <a:rPr lang="en-US" altLang="zh-CN" sz="2000" dirty="0">
                <a:ea typeface="宋体" pitchFamily="2" charset="-122"/>
              </a:rPr>
              <a:t>#include &lt;</a:t>
            </a:r>
            <a:r>
              <a:rPr lang="en-US" altLang="zh-CN" sz="2000" dirty="0" err="1">
                <a:ea typeface="宋体" pitchFamily="2" charset="-122"/>
              </a:rPr>
              <a:t>error.h</a:t>
            </a:r>
            <a:r>
              <a:rPr lang="en-US" altLang="zh-CN" sz="2000" dirty="0">
                <a:ea typeface="宋体" pitchFamily="2" charset="-122"/>
              </a:rPr>
              <a:t>&gt;</a:t>
            </a:r>
          </a:p>
          <a:p>
            <a:r>
              <a:rPr lang="en-US" altLang="zh-CN" sz="2000" dirty="0">
                <a:ea typeface="宋体" pitchFamily="2" charset="-122"/>
              </a:rPr>
              <a:t>#define	SHM_SIZE	4096</a:t>
            </a:r>
          </a:p>
          <a:p>
            <a:r>
              <a:rPr lang="en-US" altLang="zh-CN" sz="2000" dirty="0">
                <a:ea typeface="宋体" pitchFamily="2" charset="-122"/>
              </a:rPr>
              <a:t>#define	SHM_MODE	(SHM_R | SHM_W)	/* user read/write */</a:t>
            </a:r>
          </a:p>
          <a:p>
            <a:r>
              <a:rPr lang="en-US" altLang="zh-CN" sz="2000" dirty="0" err="1">
                <a:ea typeface="宋体" pitchFamily="2" charset="-122"/>
              </a:rPr>
              <a:t>int</a:t>
            </a:r>
            <a:r>
              <a:rPr lang="en-US" altLang="zh-CN" sz="2000" dirty="0">
                <a:ea typeface="宋体" pitchFamily="2" charset="-122"/>
              </a:rPr>
              <a:t> main(void)</a:t>
            </a:r>
          </a:p>
          <a:p>
            <a:r>
              <a:rPr lang="en-US" altLang="zh-CN" sz="2000" dirty="0">
                <a:ea typeface="宋体" pitchFamily="2" charset="-122"/>
              </a:rPr>
              <a:t>{</a:t>
            </a:r>
          </a:p>
          <a:p>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shmid</a:t>
            </a:r>
            <a:r>
              <a:rPr lang="en-US" altLang="zh-CN" sz="2000" dirty="0">
                <a:ea typeface="宋体" pitchFamily="2" charset="-122"/>
              </a:rPr>
              <a:t>;</a:t>
            </a:r>
          </a:p>
          <a:p>
            <a:r>
              <a:rPr lang="en-US" altLang="zh-CN" sz="2000" dirty="0">
                <a:ea typeface="宋体" pitchFamily="2" charset="-122"/>
              </a:rPr>
              <a:t>	char	*</a:t>
            </a:r>
            <a:r>
              <a:rPr lang="en-US" altLang="zh-CN" sz="2000" dirty="0" err="1">
                <a:ea typeface="宋体" pitchFamily="2" charset="-122"/>
              </a:rPr>
              <a:t>shmptr</a:t>
            </a:r>
            <a:r>
              <a:rPr lang="en-US" altLang="zh-CN" sz="2000" dirty="0">
                <a:ea typeface="宋体" pitchFamily="2" charset="-122"/>
              </a:rPr>
              <a:t>;</a:t>
            </a:r>
          </a:p>
          <a:p>
            <a:r>
              <a:rPr lang="en-US" altLang="zh-CN" sz="2000" dirty="0">
                <a:ea typeface="宋体" pitchFamily="2" charset="-122"/>
              </a:rPr>
              <a:t>	if ( (</a:t>
            </a:r>
            <a:r>
              <a:rPr lang="en-US" altLang="zh-CN" sz="2000" dirty="0" err="1">
                <a:ea typeface="宋体" pitchFamily="2" charset="-122"/>
              </a:rPr>
              <a:t>shmid</a:t>
            </a:r>
            <a:r>
              <a:rPr lang="en-US" altLang="zh-CN" sz="2000" dirty="0">
                <a:ea typeface="宋体" pitchFamily="2" charset="-122"/>
              </a:rPr>
              <a:t> = </a:t>
            </a:r>
            <a:r>
              <a:rPr lang="en-US" altLang="zh-CN" sz="2000" dirty="0" err="1">
                <a:ea typeface="宋体" pitchFamily="2" charset="-122"/>
              </a:rPr>
              <a:t>shmget</a:t>
            </a:r>
            <a:r>
              <a:rPr lang="en-US" altLang="zh-CN" sz="2000" dirty="0">
                <a:ea typeface="宋体" pitchFamily="2" charset="-122"/>
              </a:rPr>
              <a:t>(</a:t>
            </a:r>
            <a:r>
              <a:rPr lang="en-US" altLang="zh-CN" sz="2000" b="1" dirty="0">
                <a:solidFill>
                  <a:srgbClr val="0000FF"/>
                </a:solidFill>
                <a:ea typeface="宋体" pitchFamily="2" charset="-122"/>
              </a:rPr>
              <a:t>0x44</a:t>
            </a:r>
            <a:r>
              <a:rPr lang="en-US" altLang="zh-CN" sz="2000" dirty="0">
                <a:ea typeface="宋体" pitchFamily="2" charset="-122"/>
              </a:rPr>
              <a:t>, SHM_SIZE, SHM_MODE | IPC_CREAT)) &lt; 0)</a:t>
            </a:r>
          </a:p>
          <a:p>
            <a:r>
              <a:rPr lang="en-US" altLang="zh-CN" sz="2000" dirty="0">
                <a:ea typeface="宋体" pitchFamily="2" charset="-122"/>
              </a:rPr>
              <a:t>        		</a:t>
            </a:r>
            <a:r>
              <a:rPr lang="en-US" altLang="zh-CN" sz="2000" dirty="0" err="1">
                <a:ea typeface="宋体" pitchFamily="2" charset="-122"/>
              </a:rPr>
              <a:t>perror</a:t>
            </a:r>
            <a:r>
              <a:rPr lang="en-US" altLang="zh-CN" sz="2000" dirty="0">
                <a:ea typeface="宋体" pitchFamily="2" charset="-122"/>
              </a:rPr>
              <a:t>("</a:t>
            </a:r>
            <a:r>
              <a:rPr lang="en-US" altLang="zh-CN" sz="2000" dirty="0" err="1">
                <a:ea typeface="宋体" pitchFamily="2" charset="-122"/>
              </a:rPr>
              <a:t>shmget</a:t>
            </a:r>
            <a:r>
              <a:rPr lang="en-US" altLang="zh-CN" sz="2000" dirty="0">
                <a:ea typeface="宋体" pitchFamily="2" charset="-122"/>
              </a:rPr>
              <a:t>");</a:t>
            </a:r>
          </a:p>
          <a:p>
            <a:r>
              <a:rPr lang="en-US" altLang="zh-CN" sz="2000" dirty="0">
                <a:ea typeface="宋体" pitchFamily="2" charset="-122"/>
              </a:rPr>
              <a:t>	if ( (</a:t>
            </a:r>
            <a:r>
              <a:rPr lang="en-US" altLang="zh-CN" sz="2000" dirty="0" err="1">
                <a:ea typeface="宋体" pitchFamily="2" charset="-122"/>
              </a:rPr>
              <a:t>shmptr</a:t>
            </a:r>
            <a:r>
              <a:rPr lang="en-US" altLang="zh-CN" sz="2000" dirty="0">
                <a:ea typeface="宋体" pitchFamily="2" charset="-122"/>
              </a:rPr>
              <a:t> = </a:t>
            </a:r>
            <a:r>
              <a:rPr lang="en-US" altLang="zh-CN" sz="2000" dirty="0" err="1">
                <a:ea typeface="宋体" pitchFamily="2" charset="-122"/>
              </a:rPr>
              <a:t>shmat</a:t>
            </a:r>
            <a:r>
              <a:rPr lang="en-US" altLang="zh-CN" sz="2000" dirty="0">
                <a:ea typeface="宋体" pitchFamily="2" charset="-122"/>
              </a:rPr>
              <a:t>(</a:t>
            </a:r>
            <a:r>
              <a:rPr lang="en-US" altLang="zh-CN" sz="2000" dirty="0" err="1">
                <a:ea typeface="宋体" pitchFamily="2" charset="-122"/>
              </a:rPr>
              <a:t>shmid</a:t>
            </a:r>
            <a:r>
              <a:rPr lang="en-US" altLang="zh-CN" sz="2000" dirty="0">
                <a:ea typeface="宋体" pitchFamily="2" charset="-122"/>
              </a:rPr>
              <a:t>, 0, 0)) == (void *) -1)</a:t>
            </a:r>
          </a:p>
          <a:p>
            <a:r>
              <a:rPr lang="en-US" altLang="zh-CN" sz="2000" dirty="0">
                <a:ea typeface="宋体" pitchFamily="2" charset="-122"/>
              </a:rPr>
              <a:t>		</a:t>
            </a:r>
            <a:r>
              <a:rPr lang="en-US" altLang="zh-CN" sz="2000" dirty="0" err="1">
                <a:ea typeface="宋体" pitchFamily="2" charset="-122"/>
              </a:rPr>
              <a:t>perror</a:t>
            </a:r>
            <a:r>
              <a:rPr lang="en-US" altLang="zh-CN" sz="2000" dirty="0">
                <a:ea typeface="宋体" pitchFamily="2" charset="-122"/>
              </a:rPr>
              <a:t>("</a:t>
            </a:r>
            <a:r>
              <a:rPr lang="en-US" altLang="zh-CN" sz="2000" dirty="0" err="1">
                <a:ea typeface="宋体" pitchFamily="2" charset="-122"/>
              </a:rPr>
              <a:t>shmat</a:t>
            </a:r>
            <a:r>
              <a:rPr lang="en-US" altLang="zh-CN" sz="2000" dirty="0">
                <a:ea typeface="宋体" pitchFamily="2" charset="-122"/>
              </a:rPr>
              <a:t>");</a:t>
            </a:r>
          </a:p>
          <a:p>
            <a:r>
              <a:rPr lang="en-US" altLang="zh-CN" sz="2000" dirty="0">
                <a:ea typeface="宋体" pitchFamily="2" charset="-122"/>
              </a:rPr>
              <a:t>	/* </a:t>
            </a:r>
            <a:r>
              <a:rPr lang="zh-CN" altLang="en-US" sz="2000" dirty="0">
                <a:ea typeface="宋体" pitchFamily="2" charset="-122"/>
              </a:rPr>
              <a:t>往共享内存写数据 *</a:t>
            </a:r>
            <a:r>
              <a:rPr lang="en-US" altLang="zh-CN" sz="2000" dirty="0">
                <a:ea typeface="宋体" pitchFamily="2" charset="-122"/>
              </a:rPr>
              <a:t>/</a:t>
            </a:r>
          </a:p>
          <a:p>
            <a:r>
              <a:rPr lang="en-US" altLang="zh-CN" sz="2000" dirty="0">
                <a:ea typeface="宋体" pitchFamily="2" charset="-122"/>
              </a:rPr>
              <a:t>	</a:t>
            </a:r>
            <a:r>
              <a:rPr lang="en-US" altLang="zh-CN" sz="2000" dirty="0" err="1">
                <a:ea typeface="宋体" pitchFamily="2" charset="-122"/>
              </a:rPr>
              <a:t>sprintf</a:t>
            </a:r>
            <a:r>
              <a:rPr lang="en-US" altLang="zh-CN" sz="2000" dirty="0">
                <a:ea typeface="宋体" pitchFamily="2" charset="-122"/>
              </a:rPr>
              <a:t>(</a:t>
            </a:r>
            <a:r>
              <a:rPr lang="en-US" altLang="zh-CN" sz="2000" dirty="0" err="1">
                <a:ea typeface="宋体" pitchFamily="2" charset="-122"/>
              </a:rPr>
              <a:t>shmptr</a:t>
            </a:r>
            <a:r>
              <a:rPr lang="en-US" altLang="zh-CN" sz="2000" dirty="0">
                <a:ea typeface="宋体" pitchFamily="2" charset="-122"/>
              </a:rPr>
              <a:t>, "%s", “Hello, World");</a:t>
            </a:r>
          </a:p>
          <a:p>
            <a:r>
              <a:rPr lang="en-US" altLang="zh-CN" sz="2000" dirty="0">
                <a:ea typeface="宋体" pitchFamily="2" charset="-122"/>
              </a:rPr>
              <a:t>	exit(0);</a:t>
            </a:r>
          </a:p>
          <a:p>
            <a:r>
              <a:rPr lang="en-US" altLang="zh-CN" sz="2000" dirty="0">
                <a:ea typeface="宋体" pitchFamily="2" charset="-122"/>
              </a:rPr>
              <a:t>}</a:t>
            </a:r>
            <a:endParaRPr lang="zh-CN" altLang="en-US" sz="2000" dirty="0">
              <a:ea typeface="宋体" pitchFamily="2" charset="-122"/>
            </a:endParaRPr>
          </a:p>
        </p:txBody>
      </p:sp>
      <p:sp>
        <p:nvSpPr>
          <p:cNvPr id="64517" name="矩形 6"/>
          <p:cNvSpPr>
            <a:spLocks noChangeArrowheads="1"/>
          </p:cNvSpPr>
          <p:nvPr/>
        </p:nvSpPr>
        <p:spPr bwMode="auto">
          <a:xfrm>
            <a:off x="0" y="0"/>
            <a:ext cx="76708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bg1"/>
                </a:solidFill>
                <a:ea typeface="宋体" pitchFamily="2" charset="-122"/>
              </a:rPr>
              <a:t>进程</a:t>
            </a:r>
            <a:r>
              <a:rPr lang="en-US" altLang="zh-CN" sz="2800" b="1">
                <a:solidFill>
                  <a:schemeClr val="bg1"/>
                </a:solidFill>
                <a:ea typeface="宋体" pitchFamily="2" charset="-122"/>
              </a:rPr>
              <a:t>A</a:t>
            </a:r>
            <a:r>
              <a:rPr lang="zh-CN" altLang="en-US" sz="2800" b="1">
                <a:solidFill>
                  <a:schemeClr val="bg1"/>
                </a:solidFill>
                <a:ea typeface="宋体" pitchFamily="2" charset="-122"/>
              </a:rPr>
              <a:t>创建一块共享内存</a:t>
            </a:r>
            <a:r>
              <a:rPr lang="en-US" altLang="zh-CN" sz="2800" b="1">
                <a:solidFill>
                  <a:schemeClr val="bg1"/>
                </a:solidFill>
                <a:ea typeface="宋体" pitchFamily="2" charset="-122"/>
              </a:rPr>
              <a:t>, </a:t>
            </a:r>
            <a:r>
              <a:rPr lang="zh-CN" altLang="en-US" sz="2800" b="1">
                <a:solidFill>
                  <a:schemeClr val="bg1"/>
                </a:solidFill>
                <a:ea typeface="宋体" pitchFamily="2" charset="-122"/>
              </a:rPr>
              <a:t>写下</a:t>
            </a:r>
            <a:endParaRPr lang="en-US" altLang="zh-CN" sz="2800" b="1">
              <a:solidFill>
                <a:schemeClr val="bg1"/>
              </a:solidFill>
              <a:ea typeface="宋体" pitchFamily="2" charset="-122"/>
            </a:endParaRPr>
          </a:p>
          <a:p>
            <a:r>
              <a:rPr lang="en-US" altLang="zh-CN" sz="2800" b="1">
                <a:solidFill>
                  <a:schemeClr val="bg1"/>
                </a:solidFill>
                <a:ea typeface="宋体" pitchFamily="2" charset="-122"/>
              </a:rPr>
              <a:t>Hello, World</a:t>
            </a:r>
            <a:r>
              <a:rPr lang="zh-CN" altLang="en-US" sz="2800" b="1">
                <a:solidFill>
                  <a:schemeClr val="bg1"/>
                </a:solidFill>
                <a:ea typeface="宋体" pitchFamily="2" charset="-122"/>
              </a:rPr>
              <a:t>然后退出</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E404F153-352D-4E83-9D99-AB893FB7F800}" type="slidenum">
              <a:rPr lang="en-US" altLang="ko-KR" smtClean="0"/>
              <a:pPr>
                <a:defRPr/>
              </a:pPr>
              <a:t>63</a:t>
            </a:fld>
            <a:endParaRPr lang="en-US" altLang="ko-KR"/>
          </a:p>
        </p:txBody>
      </p:sp>
      <p:sp>
        <p:nvSpPr>
          <p:cNvPr id="65540" name="矩形 5"/>
          <p:cNvSpPr>
            <a:spLocks noChangeArrowheads="1"/>
          </p:cNvSpPr>
          <p:nvPr/>
        </p:nvSpPr>
        <p:spPr bwMode="auto">
          <a:xfrm>
            <a:off x="0" y="895350"/>
            <a:ext cx="9129713" cy="594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2000" dirty="0">
                <a:ea typeface="宋体" pitchFamily="2" charset="-122"/>
              </a:rPr>
              <a:t>#include &lt;sys/</a:t>
            </a:r>
            <a:r>
              <a:rPr lang="en-US" altLang="zh-CN" sz="2000" dirty="0" err="1">
                <a:ea typeface="宋体" pitchFamily="2" charset="-122"/>
              </a:rPr>
              <a:t>types.h</a:t>
            </a:r>
            <a:r>
              <a:rPr lang="en-US" altLang="zh-CN" sz="2000" dirty="0">
                <a:ea typeface="宋体" pitchFamily="2" charset="-122"/>
              </a:rPr>
              <a:t>&gt;</a:t>
            </a:r>
          </a:p>
          <a:p>
            <a:r>
              <a:rPr lang="en-US" altLang="zh-CN" sz="2000" dirty="0">
                <a:ea typeface="宋体" pitchFamily="2" charset="-122"/>
              </a:rPr>
              <a:t>#include &lt;sys/</a:t>
            </a:r>
            <a:r>
              <a:rPr lang="en-US" altLang="zh-CN" sz="2000" dirty="0" err="1">
                <a:ea typeface="宋体" pitchFamily="2" charset="-122"/>
              </a:rPr>
              <a:t>ipc.h</a:t>
            </a:r>
            <a:r>
              <a:rPr lang="en-US" altLang="zh-CN" sz="2000" dirty="0">
                <a:ea typeface="宋体" pitchFamily="2" charset="-122"/>
              </a:rPr>
              <a:t>&gt;</a:t>
            </a:r>
          </a:p>
          <a:p>
            <a:r>
              <a:rPr lang="en-US" altLang="zh-CN" sz="2000" dirty="0">
                <a:ea typeface="宋体" pitchFamily="2" charset="-122"/>
              </a:rPr>
              <a:t>#include &lt;sys/</a:t>
            </a:r>
            <a:r>
              <a:rPr lang="en-US" altLang="zh-CN" sz="2000" dirty="0" err="1">
                <a:ea typeface="宋体" pitchFamily="2" charset="-122"/>
              </a:rPr>
              <a:t>shm.h</a:t>
            </a:r>
            <a:r>
              <a:rPr lang="en-US" altLang="zh-CN" sz="2000" dirty="0">
                <a:ea typeface="宋体" pitchFamily="2" charset="-122"/>
              </a:rPr>
              <a:t>&gt;</a:t>
            </a:r>
          </a:p>
          <a:p>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r>
              <a:rPr lang="en-US" altLang="zh-CN" sz="2000" dirty="0">
                <a:ea typeface="宋体" pitchFamily="2" charset="-122"/>
              </a:rPr>
              <a:t>#include &lt;</a:t>
            </a:r>
            <a:r>
              <a:rPr lang="en-US" altLang="zh-CN" sz="2000" dirty="0" err="1">
                <a:ea typeface="宋体" pitchFamily="2" charset="-122"/>
              </a:rPr>
              <a:t>error.h</a:t>
            </a:r>
            <a:r>
              <a:rPr lang="en-US" altLang="zh-CN" sz="2000" dirty="0">
                <a:ea typeface="宋体" pitchFamily="2" charset="-122"/>
              </a:rPr>
              <a:t>&gt;</a:t>
            </a:r>
          </a:p>
          <a:p>
            <a:r>
              <a:rPr lang="en-US" altLang="zh-CN" sz="2000" dirty="0">
                <a:ea typeface="宋体" pitchFamily="2" charset="-122"/>
              </a:rPr>
              <a:t>#define	SHM_SIZE	4096</a:t>
            </a:r>
          </a:p>
          <a:p>
            <a:r>
              <a:rPr lang="en-US" altLang="zh-CN" sz="2000" dirty="0">
                <a:ea typeface="宋体" pitchFamily="2" charset="-122"/>
              </a:rPr>
              <a:t>#define	SHM_MODE	(SHM_R | SHM_W)	/* user read/write */</a:t>
            </a:r>
          </a:p>
          <a:p>
            <a:r>
              <a:rPr lang="en-US" altLang="zh-CN" sz="2000" dirty="0" err="1">
                <a:ea typeface="宋体" pitchFamily="2" charset="-122"/>
              </a:rPr>
              <a:t>int</a:t>
            </a:r>
            <a:r>
              <a:rPr lang="en-US" altLang="zh-CN" sz="2000" dirty="0">
                <a:ea typeface="宋体" pitchFamily="2" charset="-122"/>
              </a:rPr>
              <a:t> main(void)</a:t>
            </a:r>
          </a:p>
          <a:p>
            <a:r>
              <a:rPr lang="en-US" altLang="zh-CN" sz="2000" dirty="0">
                <a:ea typeface="宋体" pitchFamily="2" charset="-122"/>
              </a:rPr>
              <a:t>{</a:t>
            </a:r>
          </a:p>
          <a:p>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shmid</a:t>
            </a:r>
            <a:r>
              <a:rPr lang="en-US" altLang="zh-CN" sz="2000" dirty="0">
                <a:ea typeface="宋体" pitchFamily="2" charset="-122"/>
              </a:rPr>
              <a:t>;</a:t>
            </a:r>
          </a:p>
          <a:p>
            <a:r>
              <a:rPr lang="en-US" altLang="zh-CN" sz="2000" dirty="0">
                <a:ea typeface="宋体" pitchFamily="2" charset="-122"/>
              </a:rPr>
              <a:t>	char	*</a:t>
            </a:r>
            <a:r>
              <a:rPr lang="en-US" altLang="zh-CN" sz="2000" dirty="0" err="1">
                <a:ea typeface="宋体" pitchFamily="2" charset="-122"/>
              </a:rPr>
              <a:t>shmptr</a:t>
            </a:r>
            <a:r>
              <a:rPr lang="en-US" altLang="zh-CN" sz="2000" dirty="0">
                <a:ea typeface="宋体" pitchFamily="2" charset="-122"/>
              </a:rPr>
              <a:t>;</a:t>
            </a:r>
          </a:p>
          <a:p>
            <a:r>
              <a:rPr lang="en-US" altLang="zh-CN" sz="2000" dirty="0">
                <a:ea typeface="宋体" pitchFamily="2" charset="-122"/>
              </a:rPr>
              <a:t>	if ( (</a:t>
            </a:r>
            <a:r>
              <a:rPr lang="en-US" altLang="zh-CN" sz="2000" dirty="0" err="1">
                <a:ea typeface="宋体" pitchFamily="2" charset="-122"/>
              </a:rPr>
              <a:t>shmid</a:t>
            </a:r>
            <a:r>
              <a:rPr lang="en-US" altLang="zh-CN" sz="2000" dirty="0">
                <a:ea typeface="宋体" pitchFamily="2" charset="-122"/>
              </a:rPr>
              <a:t> = </a:t>
            </a:r>
            <a:r>
              <a:rPr lang="en-US" altLang="zh-CN" sz="2000" dirty="0" err="1">
                <a:ea typeface="宋体" pitchFamily="2" charset="-122"/>
              </a:rPr>
              <a:t>shmget</a:t>
            </a:r>
            <a:r>
              <a:rPr lang="en-US" altLang="zh-CN" sz="2000" dirty="0">
                <a:ea typeface="宋体" pitchFamily="2" charset="-122"/>
              </a:rPr>
              <a:t>(</a:t>
            </a:r>
            <a:r>
              <a:rPr lang="en-US" altLang="zh-CN" sz="2000" b="1" dirty="0">
                <a:solidFill>
                  <a:srgbClr val="0000FF"/>
                </a:solidFill>
                <a:ea typeface="宋体" pitchFamily="2" charset="-122"/>
              </a:rPr>
              <a:t>0x44</a:t>
            </a:r>
            <a:r>
              <a:rPr lang="en-US" altLang="zh-CN" sz="2000" dirty="0">
                <a:ea typeface="宋体" pitchFamily="2" charset="-122"/>
              </a:rPr>
              <a:t>, SHM_SIZE, SHM_MODE | IPC_CREAT)) &lt; 0)</a:t>
            </a:r>
          </a:p>
          <a:p>
            <a:r>
              <a:rPr lang="en-US" altLang="zh-CN" sz="2000" dirty="0">
                <a:ea typeface="宋体" pitchFamily="2" charset="-122"/>
              </a:rPr>
              <a:t>        		</a:t>
            </a:r>
            <a:r>
              <a:rPr lang="en-US" altLang="zh-CN" sz="2000" dirty="0" err="1">
                <a:ea typeface="宋体" pitchFamily="2" charset="-122"/>
              </a:rPr>
              <a:t>perror</a:t>
            </a:r>
            <a:r>
              <a:rPr lang="en-US" altLang="zh-CN" sz="2000" dirty="0">
                <a:ea typeface="宋体" pitchFamily="2" charset="-122"/>
              </a:rPr>
              <a:t>("</a:t>
            </a:r>
            <a:r>
              <a:rPr lang="en-US" altLang="zh-CN" sz="2000" dirty="0" err="1">
                <a:ea typeface="宋体" pitchFamily="2" charset="-122"/>
              </a:rPr>
              <a:t>shmget</a:t>
            </a:r>
            <a:r>
              <a:rPr lang="en-US" altLang="zh-CN" sz="2000" dirty="0">
                <a:ea typeface="宋体" pitchFamily="2" charset="-122"/>
              </a:rPr>
              <a:t>");</a:t>
            </a:r>
          </a:p>
          <a:p>
            <a:r>
              <a:rPr lang="en-US" altLang="zh-CN" sz="2000" dirty="0">
                <a:ea typeface="宋体" pitchFamily="2" charset="-122"/>
              </a:rPr>
              <a:t>	if ( (</a:t>
            </a:r>
            <a:r>
              <a:rPr lang="en-US" altLang="zh-CN" sz="2000" dirty="0" err="1">
                <a:ea typeface="宋体" pitchFamily="2" charset="-122"/>
              </a:rPr>
              <a:t>shmptr</a:t>
            </a:r>
            <a:r>
              <a:rPr lang="en-US" altLang="zh-CN" sz="2000" dirty="0">
                <a:ea typeface="宋体" pitchFamily="2" charset="-122"/>
              </a:rPr>
              <a:t> = </a:t>
            </a:r>
            <a:r>
              <a:rPr lang="en-US" altLang="zh-CN" sz="2000" dirty="0" err="1">
                <a:ea typeface="宋体" pitchFamily="2" charset="-122"/>
              </a:rPr>
              <a:t>shmat</a:t>
            </a:r>
            <a:r>
              <a:rPr lang="en-US" altLang="zh-CN" sz="2000" dirty="0">
                <a:ea typeface="宋体" pitchFamily="2" charset="-122"/>
              </a:rPr>
              <a:t>(</a:t>
            </a:r>
            <a:r>
              <a:rPr lang="en-US" altLang="zh-CN" sz="2000" dirty="0" err="1">
                <a:ea typeface="宋体" pitchFamily="2" charset="-122"/>
              </a:rPr>
              <a:t>shmid</a:t>
            </a:r>
            <a:r>
              <a:rPr lang="en-US" altLang="zh-CN" sz="2000" dirty="0">
                <a:ea typeface="宋体" pitchFamily="2" charset="-122"/>
              </a:rPr>
              <a:t>, 0, 0)) == (void *) -1)</a:t>
            </a:r>
          </a:p>
          <a:p>
            <a:r>
              <a:rPr lang="en-US" altLang="zh-CN" sz="2000" dirty="0">
                <a:ea typeface="宋体" pitchFamily="2" charset="-122"/>
              </a:rPr>
              <a:t>        		</a:t>
            </a:r>
            <a:r>
              <a:rPr lang="en-US" altLang="zh-CN" sz="2000" dirty="0" err="1">
                <a:ea typeface="宋体" pitchFamily="2" charset="-122"/>
              </a:rPr>
              <a:t>perror</a:t>
            </a:r>
            <a:r>
              <a:rPr lang="en-US" altLang="zh-CN" sz="2000" dirty="0">
                <a:ea typeface="宋体" pitchFamily="2" charset="-122"/>
              </a:rPr>
              <a:t>("</a:t>
            </a:r>
            <a:r>
              <a:rPr lang="en-US" altLang="zh-CN" sz="2000" dirty="0" err="1">
                <a:ea typeface="宋体" pitchFamily="2" charset="-122"/>
              </a:rPr>
              <a:t>shmat</a:t>
            </a:r>
            <a:r>
              <a:rPr lang="en-US" altLang="zh-CN" sz="2000" dirty="0">
                <a:ea typeface="宋体" pitchFamily="2" charset="-122"/>
              </a:rPr>
              <a:t>");</a:t>
            </a:r>
          </a:p>
          <a:p>
            <a:r>
              <a:rPr lang="en-US" altLang="zh-CN" sz="2000" dirty="0">
                <a:ea typeface="宋体" pitchFamily="2" charset="-122"/>
              </a:rPr>
              <a:t>	/* </a:t>
            </a:r>
            <a:r>
              <a:rPr lang="zh-CN" altLang="en-US" sz="2000" dirty="0">
                <a:ea typeface="宋体" pitchFamily="2" charset="-122"/>
              </a:rPr>
              <a:t>从共享内存读数据 *</a:t>
            </a:r>
            <a:r>
              <a:rPr lang="en-US" altLang="zh-CN" sz="2000" dirty="0">
                <a:ea typeface="宋体" pitchFamily="2" charset="-122"/>
              </a:rPr>
              <a:t>/</a:t>
            </a:r>
          </a:p>
          <a:p>
            <a:r>
              <a:rPr lang="en-US" altLang="zh-CN" sz="2000" dirty="0">
                <a:ea typeface="宋体" pitchFamily="2" charset="-122"/>
              </a:rPr>
              <a:t>	</a:t>
            </a:r>
            <a:r>
              <a:rPr lang="en-US" altLang="zh-CN" sz="2000" dirty="0" err="1">
                <a:ea typeface="宋体" pitchFamily="2" charset="-122"/>
              </a:rPr>
              <a:t>printf</a:t>
            </a:r>
            <a:r>
              <a:rPr lang="en-US" altLang="zh-CN" sz="2000" dirty="0">
                <a:ea typeface="宋体" pitchFamily="2" charset="-122"/>
              </a:rPr>
              <a:t>("%s\n", </a:t>
            </a:r>
            <a:r>
              <a:rPr lang="en-US" altLang="zh-CN" sz="2000" dirty="0" err="1">
                <a:ea typeface="宋体" pitchFamily="2" charset="-122"/>
              </a:rPr>
              <a:t>shmptr</a:t>
            </a:r>
            <a:r>
              <a:rPr lang="en-US" altLang="zh-CN" sz="2000" dirty="0">
                <a:ea typeface="宋体" pitchFamily="2" charset="-122"/>
              </a:rPr>
              <a:t>);</a:t>
            </a:r>
          </a:p>
          <a:p>
            <a:r>
              <a:rPr lang="en-US" altLang="zh-CN" sz="2000" dirty="0">
                <a:ea typeface="宋体" pitchFamily="2" charset="-122"/>
              </a:rPr>
              <a:t>	exit(0);</a:t>
            </a:r>
          </a:p>
          <a:p>
            <a:r>
              <a:rPr lang="en-US" altLang="zh-CN" sz="2000" dirty="0">
                <a:ea typeface="宋体" pitchFamily="2" charset="-122"/>
              </a:rPr>
              <a:t>}</a:t>
            </a:r>
            <a:endParaRPr lang="zh-CN" altLang="en-US" sz="2000" dirty="0">
              <a:ea typeface="宋体" pitchFamily="2" charset="-122"/>
            </a:endParaRPr>
          </a:p>
        </p:txBody>
      </p:sp>
      <p:sp>
        <p:nvSpPr>
          <p:cNvPr id="65541" name="矩形 6"/>
          <p:cNvSpPr>
            <a:spLocks noChangeArrowheads="1"/>
          </p:cNvSpPr>
          <p:nvPr/>
        </p:nvSpPr>
        <p:spPr bwMode="auto">
          <a:xfrm>
            <a:off x="0" y="0"/>
            <a:ext cx="76708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bg1"/>
                </a:solidFill>
                <a:ea typeface="宋体" pitchFamily="2" charset="-122"/>
              </a:rPr>
              <a:t>进程</a:t>
            </a:r>
            <a:r>
              <a:rPr lang="en-US" altLang="zh-CN" sz="2800" b="1">
                <a:solidFill>
                  <a:schemeClr val="bg1"/>
                </a:solidFill>
                <a:ea typeface="宋体" pitchFamily="2" charset="-122"/>
              </a:rPr>
              <a:t>B</a:t>
            </a:r>
            <a:r>
              <a:rPr lang="zh-CN" altLang="en-US" sz="2800" b="1">
                <a:solidFill>
                  <a:schemeClr val="bg1"/>
                </a:solidFill>
                <a:ea typeface="宋体" pitchFamily="2" charset="-122"/>
              </a:rPr>
              <a:t>根据</a:t>
            </a:r>
            <a:r>
              <a:rPr lang="en-US" altLang="zh-CN" sz="2800" b="1">
                <a:solidFill>
                  <a:schemeClr val="bg1"/>
                </a:solidFill>
                <a:ea typeface="宋体" pitchFamily="2" charset="-122"/>
              </a:rPr>
              <a:t>key</a:t>
            </a:r>
            <a:r>
              <a:rPr lang="zh-CN" altLang="en-US" sz="2800" b="1">
                <a:solidFill>
                  <a:schemeClr val="bg1"/>
                </a:solidFill>
                <a:ea typeface="宋体" pitchFamily="2" charset="-122"/>
              </a:rPr>
              <a:t>得到进程</a:t>
            </a:r>
            <a:r>
              <a:rPr lang="en-US" altLang="zh-CN" sz="2800" b="1">
                <a:solidFill>
                  <a:schemeClr val="bg1"/>
                </a:solidFill>
                <a:ea typeface="宋体" pitchFamily="2" charset="-122"/>
              </a:rPr>
              <a:t>A</a:t>
            </a:r>
            <a:r>
              <a:rPr lang="zh-CN" altLang="en-US" sz="2800" b="1">
                <a:solidFill>
                  <a:schemeClr val="bg1"/>
                </a:solidFill>
                <a:ea typeface="宋体" pitchFamily="2" charset="-122"/>
              </a:rPr>
              <a:t>创建的共享内存</a:t>
            </a:r>
            <a:r>
              <a:rPr lang="en-US" altLang="zh-CN" sz="2800" b="1">
                <a:solidFill>
                  <a:schemeClr val="bg1"/>
                </a:solidFill>
                <a:ea typeface="宋体" pitchFamily="2" charset="-122"/>
              </a:rPr>
              <a:t>, </a:t>
            </a:r>
            <a:r>
              <a:rPr lang="zh-CN" altLang="en-US" sz="2800" b="1">
                <a:solidFill>
                  <a:schemeClr val="bg1"/>
                </a:solidFill>
                <a:ea typeface="宋体" pitchFamily="2" charset="-122"/>
              </a:rPr>
              <a:t>读取共享内存中的数据并打印出来</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9B81029A-0C4B-47AF-8350-45B13CA2C6DB}" type="slidenum">
              <a:rPr lang="en-US" altLang="ko-KR" smtClean="0"/>
              <a:pPr>
                <a:defRPr/>
              </a:pPr>
              <a:t>64</a:t>
            </a:fld>
            <a:endParaRPr lang="en-US" altLang="ko-KR"/>
          </a:p>
        </p:txBody>
      </p:sp>
      <p:sp>
        <p:nvSpPr>
          <p:cNvPr id="66564" name="标题 1"/>
          <p:cNvSpPr>
            <a:spLocks noGrp="1"/>
          </p:cNvSpPr>
          <p:nvPr>
            <p:ph type="title"/>
          </p:nvPr>
        </p:nvSpPr>
        <p:spPr/>
        <p:txBody>
          <a:bodyPr/>
          <a:lstStyle/>
          <a:p>
            <a:r>
              <a:rPr lang="en-US" altLang="zh-CN" dirty="0">
                <a:solidFill>
                  <a:schemeClr val="bg1"/>
                </a:solidFill>
                <a:ea typeface="宋体" pitchFamily="2" charset="-122"/>
              </a:rPr>
              <a:t>② </a:t>
            </a:r>
            <a:r>
              <a:rPr lang="zh-CN" altLang="en-US" dirty="0">
                <a:solidFill>
                  <a:schemeClr val="bg1"/>
                </a:solidFill>
                <a:latin typeface="Microsoft YaHei" panose="020B0503020204020204" pitchFamily="34" charset="-122"/>
                <a:ea typeface="Microsoft YaHei" panose="020B0503020204020204" pitchFamily="34" charset="-122"/>
              </a:rPr>
              <a:t>消息传递</a:t>
            </a:r>
          </a:p>
        </p:txBody>
      </p:sp>
      <p:sp>
        <p:nvSpPr>
          <p:cNvPr id="7" name="矩形 6"/>
          <p:cNvSpPr/>
          <p:nvPr/>
        </p:nvSpPr>
        <p:spPr>
          <a:xfrm>
            <a:off x="231775" y="1241425"/>
            <a:ext cx="5091113" cy="4524375"/>
          </a:xfrm>
          <a:prstGeom prst="rect">
            <a:avLst/>
          </a:prstGeom>
        </p:spPr>
        <p:txBody>
          <a:bodyPr>
            <a:spAutoFit/>
          </a:bodyPr>
          <a:lstStyle/>
          <a:p>
            <a:pPr>
              <a:defRPr/>
            </a:pPr>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消息传递</a:t>
            </a:r>
            <a:r>
              <a:rPr lang="zh-CN" altLang="en-US" sz="3200" b="1" dirty="0">
                <a:solidFill>
                  <a:srgbClr val="2B166E"/>
                </a:solidFill>
                <a:latin typeface="楷体_GB2312" pitchFamily="49" charset="-122"/>
                <a:ea typeface="楷体_GB2312" pitchFamily="49" charset="-122"/>
              </a:rPr>
              <a:t>是并行计算、面向对象编程和进程间通信中的一种通信模式。在该模型中，一个进程可以给其他进程发送消息，或者从其他进程接收消息。</a:t>
            </a:r>
            <a:endParaRPr lang="en-US" altLang="zh-CN" sz="3200" b="1" dirty="0">
              <a:solidFill>
                <a:srgbClr val="2B166E"/>
              </a:solidFill>
              <a:latin typeface="楷体_GB2312" pitchFamily="49" charset="-122"/>
              <a:ea typeface="楷体_GB2312" pitchFamily="49" charset="-122"/>
            </a:endParaRPr>
          </a:p>
          <a:p>
            <a:pPr>
              <a:defRPr/>
            </a:pPr>
            <a:endParaRPr lang="en-US" altLang="zh-CN" sz="3200" b="1" dirty="0">
              <a:solidFill>
                <a:srgbClr val="2B166E"/>
              </a:solidFill>
              <a:latin typeface="楷体_GB2312" pitchFamily="49" charset="-122"/>
              <a:ea typeface="楷体_GB2312" pitchFamily="49" charset="-122"/>
            </a:endParaRPr>
          </a:p>
          <a:p>
            <a:pPr>
              <a:defRPr/>
            </a:pPr>
            <a:r>
              <a:rPr lang="zh-CN" altLang="en-US" sz="3200" b="1" dirty="0">
                <a:solidFill>
                  <a:srgbClr val="2B166E"/>
                </a:solidFill>
                <a:latin typeface="楷体_GB2312" pitchFamily="49" charset="-122"/>
                <a:ea typeface="楷体_GB2312" pitchFamily="49" charset="-122"/>
              </a:rPr>
              <a:t>分为</a:t>
            </a:r>
            <a:r>
              <a:rPr lang="zh-CN" altLang="en-US" sz="3200" b="1" dirty="0">
                <a:solidFill>
                  <a:srgbClr val="661414"/>
                </a:solidFill>
                <a:effectLst>
                  <a:outerShdw blurRad="38100" dist="38100" dir="2700000" algn="tl">
                    <a:srgbClr val="000000">
                      <a:alpha val="43137"/>
                    </a:srgbClr>
                  </a:outerShdw>
                </a:effectLst>
                <a:latin typeface="楷体_GB2312" pitchFamily="49" charset="-122"/>
                <a:ea typeface="楷体_GB2312" pitchFamily="49" charset="-122"/>
              </a:rPr>
              <a:t>直接通信</a:t>
            </a:r>
            <a:r>
              <a:rPr lang="zh-CN" altLang="en-US" sz="3200" b="1" dirty="0">
                <a:solidFill>
                  <a:srgbClr val="2B166E"/>
                </a:solidFill>
                <a:latin typeface="楷体_GB2312" pitchFamily="49" charset="-122"/>
                <a:ea typeface="楷体_GB2312" pitchFamily="49" charset="-122"/>
              </a:rPr>
              <a:t>（如利用套接字）和</a:t>
            </a:r>
            <a:r>
              <a:rPr lang="zh-CN" altLang="en-US" sz="3200" b="1" dirty="0">
                <a:solidFill>
                  <a:srgbClr val="661414"/>
                </a:solidFill>
                <a:effectLst>
                  <a:outerShdw blurRad="38100" dist="38100" dir="2700000" algn="tl">
                    <a:srgbClr val="000000">
                      <a:alpha val="43137"/>
                    </a:srgbClr>
                  </a:outerShdw>
                </a:effectLst>
                <a:latin typeface="楷体_GB2312" pitchFamily="49" charset="-122"/>
                <a:ea typeface="楷体_GB2312" pitchFamily="49" charset="-122"/>
              </a:rPr>
              <a:t>间接通信</a:t>
            </a:r>
            <a:r>
              <a:rPr lang="zh-CN" altLang="en-US" sz="3200" b="1" dirty="0">
                <a:solidFill>
                  <a:srgbClr val="2B166E"/>
                </a:solidFill>
                <a:latin typeface="楷体_GB2312" pitchFamily="49" charset="-122"/>
                <a:ea typeface="楷体_GB2312" pitchFamily="49" charset="-122"/>
              </a:rPr>
              <a:t>两种模式。</a:t>
            </a:r>
          </a:p>
        </p:txBody>
      </p:sp>
      <p:pic>
        <p:nvPicPr>
          <p:cNvPr id="665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863" y="1352550"/>
            <a:ext cx="3486150" cy="456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CD0C29E3-5261-4B76-A1FE-763224741EB8}" type="slidenum">
              <a:rPr lang="en-US" altLang="ko-KR" smtClean="0"/>
              <a:pPr>
                <a:defRPr/>
              </a:pPr>
              <a:t>65</a:t>
            </a:fld>
            <a:endParaRPr lang="en-US" altLang="ko-KR"/>
          </a:p>
        </p:txBody>
      </p:sp>
      <p:sp>
        <p:nvSpPr>
          <p:cNvPr id="67588" name="标题 1"/>
          <p:cNvSpPr>
            <a:spLocks noGrp="1"/>
          </p:cNvSpPr>
          <p:nvPr>
            <p:ph type="title"/>
          </p:nvPr>
        </p:nvSpPr>
        <p:spPr/>
        <p:txBody>
          <a:bodyPr/>
          <a:lstStyle/>
          <a:p>
            <a:r>
              <a:rPr lang="en-US" altLang="zh-CN" dirty="0">
                <a:solidFill>
                  <a:schemeClr val="bg1"/>
                </a:solidFill>
                <a:ea typeface="宋体" pitchFamily="2" charset="-122"/>
              </a:rPr>
              <a:t>③ </a:t>
            </a:r>
            <a:r>
              <a:rPr lang="zh-CN" altLang="en-US" dirty="0">
                <a:solidFill>
                  <a:schemeClr val="bg1"/>
                </a:solidFill>
                <a:latin typeface="Microsoft YaHei" panose="020B0503020204020204" pitchFamily="34" charset="-122"/>
                <a:ea typeface="Microsoft YaHei" panose="020B0503020204020204" pitchFamily="34" charset="-122"/>
              </a:rPr>
              <a:t>管道</a:t>
            </a:r>
          </a:p>
        </p:txBody>
      </p:sp>
      <p:sp>
        <p:nvSpPr>
          <p:cNvPr id="7" name="矩形 6"/>
          <p:cNvSpPr/>
          <p:nvPr/>
        </p:nvSpPr>
        <p:spPr>
          <a:xfrm>
            <a:off x="477838" y="968375"/>
            <a:ext cx="8188325" cy="1570038"/>
          </a:xfrm>
          <a:prstGeom prst="rect">
            <a:avLst/>
          </a:prstGeom>
        </p:spPr>
        <p:txBody>
          <a:bodyPr>
            <a:spAutoFit/>
          </a:bodyPr>
          <a:lstStyle/>
          <a:p>
            <a:pPr>
              <a:defRPr/>
            </a:pPr>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管道（</a:t>
            </a:r>
            <a:r>
              <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pipeline</a:t>
            </a:r>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a:t>
            </a:r>
            <a:r>
              <a:rPr lang="zh-CN" altLang="en-US" sz="3200" b="1" dirty="0">
                <a:solidFill>
                  <a:srgbClr val="2B166E"/>
                </a:solidFill>
                <a:latin typeface="楷体_GB2312" pitchFamily="49" charset="-122"/>
                <a:ea typeface="楷体_GB2312" pitchFamily="49" charset="-122"/>
              </a:rPr>
              <a:t>是</a:t>
            </a:r>
            <a:r>
              <a:rPr lang="en-US" altLang="zh-CN" sz="3200" b="1" dirty="0">
                <a:solidFill>
                  <a:srgbClr val="2B166E"/>
                </a:solidFill>
                <a:latin typeface="楷体_GB2312" pitchFamily="49" charset="-122"/>
                <a:ea typeface="楷体_GB2312" pitchFamily="49" charset="-122"/>
              </a:rPr>
              <a:t>Linux</a:t>
            </a:r>
            <a:r>
              <a:rPr lang="zh-CN" altLang="en-US" sz="3200" b="1" dirty="0">
                <a:solidFill>
                  <a:srgbClr val="2B166E"/>
                </a:solidFill>
                <a:latin typeface="楷体_GB2312" pitchFamily="49" charset="-122"/>
                <a:ea typeface="楷体_GB2312" pitchFamily="49" charset="-122"/>
              </a:rPr>
              <a:t>中很重要的一种通信方式，它是把一个进程的输出直接连接到另一个进程的输入。</a:t>
            </a:r>
            <a:endParaRPr lang="en-US" altLang="zh-CN" sz="3200" b="1" dirty="0">
              <a:solidFill>
                <a:srgbClr val="2B166E"/>
              </a:solidFill>
              <a:latin typeface="楷体_GB2312" pitchFamily="49" charset="-122"/>
              <a:ea typeface="楷体_GB2312" pitchFamily="49" charset="-122"/>
            </a:endParaRPr>
          </a:p>
        </p:txBody>
      </p:sp>
      <p:pic>
        <p:nvPicPr>
          <p:cNvPr id="675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538413"/>
            <a:ext cx="8113713" cy="390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bwMode="auto">
          <a:xfrm>
            <a:off x="3213980" y="5658415"/>
            <a:ext cx="2172832" cy="561315"/>
          </a:xfrm>
          <a:prstGeom prst="rect">
            <a:avLst/>
          </a:prstGeom>
          <a:solidFill>
            <a:srgbClr val="FFC000">
              <a:alpha val="2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C4993164-58E8-430C-B0F9-65866DBBA194}" type="slidenum">
              <a:rPr lang="en-US" altLang="ko-KR"/>
              <a:pPr>
                <a:defRPr/>
              </a:pPr>
              <a:t>66</a:t>
            </a:fld>
            <a:endParaRPr lang="en-US" altLang="ko-KR"/>
          </a:p>
        </p:txBody>
      </p:sp>
      <p:sp>
        <p:nvSpPr>
          <p:cNvPr id="152578" name="Rectangle 2" descr="Rectangle: Click to edit Master text styles&#10;Second level&#10;Third level&#10;Fourth level&#10;Fifth level"/>
          <p:cNvSpPr>
            <a:spLocks noGrp="1" noChangeArrowheads="1"/>
          </p:cNvSpPr>
          <p:nvPr>
            <p:ph type="body" idx="1"/>
          </p:nvPr>
        </p:nvSpPr>
        <p:spPr>
          <a:xfrm>
            <a:off x="609600" y="1676400"/>
            <a:ext cx="8001000" cy="4419600"/>
          </a:xfrm>
          <a:noFill/>
        </p:spPr>
        <p:txBody>
          <a:bodyPr/>
          <a:lstStyle/>
          <a:p>
            <a:pPr marL="450850" indent="-450850" eaLnBrk="1" hangingPunct="1">
              <a:buClr>
                <a:srgbClr val="2B166E"/>
              </a:buClr>
              <a:buFont typeface="Wingdings 2" pitchFamily="18" charset="2"/>
              <a:buChar char="ö"/>
            </a:pPr>
            <a:r>
              <a:rPr lang="zh-CN" altLang="en-US" sz="3600" dirty="0">
                <a:solidFill>
                  <a:srgbClr val="2B166E"/>
                </a:solidFill>
                <a:ea typeface="宋体" pitchFamily="2" charset="-122"/>
              </a:rPr>
              <a:t>进程互斥的产生原因</a:t>
            </a:r>
          </a:p>
          <a:p>
            <a:pPr marL="1074738" lvl="1" indent="-444500" eaLnBrk="1" hangingPunct="1">
              <a:spcBef>
                <a:spcPct val="50000"/>
              </a:spcBef>
              <a:buClr>
                <a:srgbClr val="2B166E"/>
              </a:buClr>
              <a:buSzTx/>
              <a:buFont typeface="Times New Roman" pitchFamily="18" charset="0"/>
              <a:buChar char="☺"/>
            </a:pPr>
            <a:r>
              <a:rPr lang="zh-CN" altLang="en-US" sz="3200" b="1" dirty="0">
                <a:solidFill>
                  <a:srgbClr val="2B166E"/>
                </a:solidFill>
                <a:latin typeface="楷体_GB2312" pitchFamily="49" charset="-122"/>
                <a:ea typeface="楷体_GB2312" pitchFamily="49" charset="-122"/>
              </a:rPr>
              <a:t>进程</a:t>
            </a:r>
            <a:r>
              <a:rPr lang="zh-CN" altLang="en-US" sz="3200" b="1" dirty="0">
                <a:solidFill>
                  <a:srgbClr val="FF0000"/>
                </a:solidFill>
                <a:latin typeface="楷体_GB2312" pitchFamily="49" charset="-122"/>
                <a:ea typeface="楷体_GB2312" pitchFamily="49" charset="-122"/>
              </a:rPr>
              <a:t>宏观上并发</a:t>
            </a:r>
            <a:r>
              <a:rPr lang="zh-CN" altLang="en-US" sz="3200" b="1" dirty="0">
                <a:solidFill>
                  <a:srgbClr val="2B166E"/>
                </a:solidFill>
                <a:latin typeface="楷体_GB2312" pitchFamily="49" charset="-122"/>
                <a:ea typeface="楷体_GB2312" pitchFamily="49" charset="-122"/>
              </a:rPr>
              <a:t>执行，依靠时钟中断来实现</a:t>
            </a:r>
            <a:r>
              <a:rPr lang="zh-CN" altLang="en-US" sz="3200" b="1" dirty="0">
                <a:solidFill>
                  <a:srgbClr val="FF0000"/>
                </a:solidFill>
                <a:latin typeface="楷体_GB2312" pitchFamily="49" charset="-122"/>
                <a:ea typeface="楷体_GB2312" pitchFamily="49" charset="-122"/>
              </a:rPr>
              <a:t>微观上轮流</a:t>
            </a:r>
            <a:r>
              <a:rPr lang="zh-CN" altLang="en-US" sz="3200" b="1" dirty="0">
                <a:solidFill>
                  <a:srgbClr val="2B166E"/>
                </a:solidFill>
                <a:latin typeface="楷体_GB2312" pitchFamily="49" charset="-122"/>
                <a:ea typeface="楷体_GB2312" pitchFamily="49" charset="-122"/>
              </a:rPr>
              <a:t>执行；</a:t>
            </a:r>
          </a:p>
          <a:p>
            <a:pPr marL="1074738" lvl="1" indent="-444500" eaLnBrk="1" hangingPunct="1">
              <a:spcBef>
                <a:spcPct val="50000"/>
              </a:spcBef>
              <a:buClr>
                <a:srgbClr val="2B166E"/>
              </a:buClr>
              <a:buSzTx/>
              <a:buFont typeface="Times New Roman" pitchFamily="18" charset="0"/>
              <a:buChar char="☺"/>
            </a:pPr>
            <a:r>
              <a:rPr lang="zh-CN" altLang="en-US" sz="3200" b="1" dirty="0">
                <a:solidFill>
                  <a:srgbClr val="FF0000"/>
                </a:solidFill>
                <a:latin typeface="楷体_GB2312" pitchFamily="49" charset="-122"/>
                <a:ea typeface="楷体_GB2312" pitchFamily="49" charset="-122"/>
              </a:rPr>
              <a:t>访问共享资源</a:t>
            </a:r>
            <a:r>
              <a:rPr lang="zh-CN" altLang="en-US" sz="3200" b="1" dirty="0">
                <a:solidFill>
                  <a:srgbClr val="2B166E"/>
                </a:solidFill>
                <a:latin typeface="楷体_GB2312" pitchFamily="49" charset="-122"/>
                <a:ea typeface="楷体_GB2312" pitchFamily="49" charset="-122"/>
              </a:rPr>
              <a:t>。</a:t>
            </a:r>
          </a:p>
        </p:txBody>
      </p:sp>
      <p:sp>
        <p:nvSpPr>
          <p:cNvPr id="68613" name="Rectangle 3"/>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dirty="0">
                <a:solidFill>
                  <a:schemeClr val="bg1"/>
                </a:solidFill>
                <a:latin typeface="Times New Roman" pitchFamily="18" charset="0"/>
                <a:ea typeface="隶书" pitchFamily="49" charset="-122"/>
              </a:rPr>
              <a:t>2</a:t>
            </a:r>
            <a:r>
              <a:rPr lang="en-US" altLang="en-US" sz="4400" dirty="0">
                <a:solidFill>
                  <a:schemeClr val="bg1"/>
                </a:solidFill>
                <a:latin typeface="Times New Roman" pitchFamily="18" charset="0"/>
                <a:ea typeface="隶书" pitchFamily="49" charset="-122"/>
              </a:rPr>
              <a:t>.</a:t>
            </a:r>
            <a:r>
              <a:rPr lang="en-US" altLang="zh-CN" sz="4400" dirty="0">
                <a:solidFill>
                  <a:schemeClr val="bg1"/>
                </a:solidFill>
                <a:latin typeface="Times New Roman" pitchFamily="18" charset="0"/>
                <a:ea typeface="隶书" pitchFamily="49" charset="-122"/>
              </a:rPr>
              <a:t>3.2</a:t>
            </a:r>
            <a:r>
              <a:rPr lang="en-US" altLang="en-US" sz="4400" dirty="0">
                <a:solidFill>
                  <a:schemeClr val="bg1"/>
                </a:solidFill>
                <a:latin typeface="隶书" pitchFamily="49" charset="-122"/>
                <a:ea typeface="隶书" pitchFamily="49" charset="-122"/>
              </a:rPr>
              <a:t> </a:t>
            </a:r>
            <a:r>
              <a:rPr lang="zh-CN" altLang="en-US" sz="4400" dirty="0">
                <a:solidFill>
                  <a:schemeClr val="bg1"/>
                </a:solidFill>
                <a:latin typeface="隶书" pitchFamily="49" charset="-122"/>
                <a:ea typeface="隶书" pitchFamily="49" charset="-122"/>
              </a:rPr>
              <a:t>进程间互斥</a:t>
            </a:r>
            <a:r>
              <a:rPr lang="zh-CN" altLang="en-US" sz="4400" dirty="0">
                <a:solidFill>
                  <a:schemeClr val="bg1"/>
                </a:solidFill>
                <a:latin typeface="Times New Roman" pitchFamily="18" charset="0"/>
                <a:ea typeface="隶书"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52578">
                                            <p:txEl>
                                              <p:pRg st="0" end="0"/>
                                            </p:txEl>
                                          </p:spTgt>
                                        </p:tgtEl>
                                        <p:attrNameLst>
                                          <p:attrName>style.visibility</p:attrName>
                                        </p:attrNameLst>
                                      </p:cBhvr>
                                      <p:to>
                                        <p:strVal val="visible"/>
                                      </p:to>
                                    </p:set>
                                    <p:animEffect transition="in" filter="box(in)">
                                      <p:cBhvr>
                                        <p:cTn id="7" dur="500"/>
                                        <p:tgtEl>
                                          <p:spTgt spid="152578">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525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25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05A36809-5545-4509-A008-E79122BCBD3D}" type="slidenum">
              <a:rPr lang="en-US" altLang="ko-KR"/>
              <a:pPr>
                <a:defRPr/>
              </a:pPr>
              <a:t>67</a:t>
            </a:fld>
            <a:endParaRPr lang="en-US" altLang="ko-KR"/>
          </a:p>
        </p:txBody>
      </p:sp>
      <p:sp>
        <p:nvSpPr>
          <p:cNvPr id="69636" name="Text Box 6"/>
          <p:cNvSpPr txBox="1">
            <a:spLocks noChangeArrowheads="1"/>
          </p:cNvSpPr>
          <p:nvPr/>
        </p:nvSpPr>
        <p:spPr bwMode="auto">
          <a:xfrm>
            <a:off x="731838" y="1274763"/>
            <a:ext cx="7837402" cy="4838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lgn="ctr">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spcAft>
                <a:spcPct val="50000"/>
              </a:spcAft>
              <a:buSzPct val="75000"/>
              <a:buFont typeface="Wingdings" pitchFamily="2" charset="2"/>
              <a:buNone/>
            </a:pPr>
            <a:r>
              <a:rPr kumimoji="1" lang="en-US" altLang="zh-CN" sz="3600" b="1" dirty="0">
                <a:solidFill>
                  <a:srgbClr val="2B166E"/>
                </a:solidFill>
                <a:latin typeface="Arial" pitchFamily="34" charset="0"/>
                <a:ea typeface="宋体" pitchFamily="2" charset="-122"/>
              </a:rPr>
              <a:t>【</a:t>
            </a:r>
            <a:r>
              <a:rPr kumimoji="1" lang="zh-CN" altLang="en-US" sz="3600" b="1" dirty="0">
                <a:solidFill>
                  <a:srgbClr val="2B166E"/>
                </a:solidFill>
                <a:latin typeface="Arial" pitchFamily="34" charset="0"/>
                <a:ea typeface="宋体" pitchFamily="2" charset="-122"/>
              </a:rPr>
              <a:t>例子</a:t>
            </a:r>
            <a:r>
              <a:rPr kumimoji="1" lang="en-US" altLang="zh-CN" sz="3600" b="1" dirty="0">
                <a:solidFill>
                  <a:srgbClr val="2B166E"/>
                </a:solidFill>
                <a:latin typeface="Arial" pitchFamily="34" charset="0"/>
                <a:ea typeface="宋体" pitchFamily="2" charset="-122"/>
              </a:rPr>
              <a:t>】</a:t>
            </a:r>
            <a:r>
              <a:rPr kumimoji="1" lang="zh-CN" altLang="en-US" sz="3600" b="1" dirty="0">
                <a:solidFill>
                  <a:srgbClr val="2B166E"/>
                </a:solidFill>
                <a:latin typeface="Arial" pitchFamily="34" charset="0"/>
                <a:ea typeface="宋体" pitchFamily="2" charset="-122"/>
              </a:rPr>
              <a:t>两个线程，读－修改－写</a:t>
            </a:r>
          </a:p>
          <a:p>
            <a:pPr>
              <a:spcBef>
                <a:spcPct val="30000"/>
              </a:spcBef>
              <a:buSzPct val="75000"/>
              <a:buFont typeface="Wingdings" pitchFamily="2" charset="2"/>
              <a:buNone/>
            </a:pP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1</a:t>
            </a:r>
            <a:r>
              <a:rPr kumimoji="1" lang="en-US" altLang="zh-CN" sz="3200" b="1" dirty="0">
                <a:solidFill>
                  <a:srgbClr val="2B166E"/>
                </a:solidFill>
                <a:latin typeface="Arial" pitchFamily="34" charset="0"/>
                <a:ea typeface="宋体" pitchFamily="2" charset="-122"/>
              </a:rPr>
              <a:t>			    </a:t>
            </a: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2</a:t>
            </a:r>
          </a:p>
          <a:p>
            <a:pPr>
              <a:spcBef>
                <a:spcPct val="50000"/>
              </a:spcBef>
              <a:buSzPct val="75000"/>
              <a:buFont typeface="Wingdings" pitchFamily="2" charset="2"/>
              <a:buNone/>
            </a:pPr>
            <a:r>
              <a:rPr kumimoji="1" lang="en-US" altLang="zh-CN" sz="3200" b="1" dirty="0">
                <a:solidFill>
                  <a:srgbClr val="2B166E"/>
                </a:solidFill>
                <a:latin typeface="Courier New" pitchFamily="49" charset="0"/>
                <a:ea typeface="宋体" pitchFamily="2" charset="-122"/>
              </a:rPr>
              <a:t>tmp1 = count;	  tmp2 = count;</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tmp1 ++;         tmp2 = tmp2+2;</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count = tmp1;    count = tmp2;</a:t>
            </a:r>
            <a:br>
              <a:rPr kumimoji="1" lang="en-US" altLang="zh-CN" sz="3200" b="1" dirty="0">
                <a:solidFill>
                  <a:srgbClr val="2B166E"/>
                </a:solidFill>
                <a:latin typeface="Courier New" pitchFamily="49" charset="0"/>
                <a:ea typeface="宋体" pitchFamily="2" charset="-122"/>
              </a:rPr>
            </a:br>
            <a:endParaRPr kumimoji="1" lang="en-US" altLang="zh-CN" sz="3200" b="1" dirty="0">
              <a:solidFill>
                <a:srgbClr val="2B166E"/>
              </a:solidFill>
              <a:latin typeface="Courier New" pitchFamily="49" charset="0"/>
              <a:ea typeface="宋体" pitchFamily="2" charset="-122"/>
            </a:endParaRPr>
          </a:p>
          <a:p>
            <a:pPr>
              <a:spcBef>
                <a:spcPct val="20000"/>
              </a:spcBef>
              <a:buSzPct val="75000"/>
              <a:buFont typeface="Wingdings" pitchFamily="2" charset="2"/>
              <a:buNone/>
            </a:pPr>
            <a:r>
              <a:rPr kumimoji="1" lang="zh-CN" altLang="en-US" sz="2800" b="1" dirty="0">
                <a:solidFill>
                  <a:srgbClr val="2B166E"/>
                </a:solidFill>
                <a:latin typeface="Courier New" pitchFamily="49" charset="0"/>
                <a:ea typeface="宋体" pitchFamily="2" charset="-122"/>
              </a:rPr>
              <a:t>请问：如果在这些线程执行之前，</a:t>
            </a:r>
            <a:r>
              <a:rPr kumimoji="1" lang="en-US" altLang="zh-CN" sz="2800" b="1" dirty="0">
                <a:solidFill>
                  <a:srgbClr val="2B166E"/>
                </a:solidFill>
                <a:latin typeface="Courier New" pitchFamily="49" charset="0"/>
                <a:ea typeface="宋体" pitchFamily="2" charset="-122"/>
              </a:rPr>
              <a:t>count</a:t>
            </a:r>
            <a:r>
              <a:rPr kumimoji="1" lang="zh-CN" altLang="en-US" sz="2800" b="1" dirty="0">
                <a:solidFill>
                  <a:srgbClr val="2B166E"/>
                </a:solidFill>
                <a:latin typeface="Courier New" pitchFamily="49" charset="0"/>
                <a:ea typeface="宋体" pitchFamily="2" charset="-122"/>
              </a:rPr>
              <a:t>变量的</a:t>
            </a:r>
          </a:p>
          <a:p>
            <a:pPr>
              <a:spcBef>
                <a:spcPct val="10000"/>
              </a:spcBef>
              <a:buSzPct val="75000"/>
              <a:buFont typeface="Wingdings" pitchFamily="2" charset="2"/>
              <a:buNone/>
            </a:pPr>
            <a:r>
              <a:rPr kumimoji="1" lang="zh-CN" altLang="en-US" sz="2800" b="1" dirty="0">
                <a:solidFill>
                  <a:srgbClr val="2B166E"/>
                </a:solidFill>
                <a:latin typeface="Courier New" pitchFamily="49" charset="0"/>
                <a:ea typeface="宋体" pitchFamily="2" charset="-122"/>
              </a:rPr>
              <a:t>值为</a:t>
            </a:r>
            <a:r>
              <a:rPr kumimoji="1" lang="en-US" altLang="zh-CN" sz="2800" b="1" dirty="0">
                <a:solidFill>
                  <a:srgbClr val="2B166E"/>
                </a:solidFill>
                <a:latin typeface="Courier New" pitchFamily="49" charset="0"/>
                <a:ea typeface="宋体" pitchFamily="2" charset="-122"/>
              </a:rPr>
              <a:t>1</a:t>
            </a:r>
            <a:r>
              <a:rPr kumimoji="1" lang="zh-CN" altLang="en-US" sz="2800" b="1" dirty="0">
                <a:solidFill>
                  <a:srgbClr val="2B166E"/>
                </a:solidFill>
                <a:latin typeface="Courier New" pitchFamily="49" charset="0"/>
                <a:ea typeface="宋体" pitchFamily="2" charset="-122"/>
              </a:rPr>
              <a:t>，那么它最后的结果是多少</a:t>
            </a:r>
            <a:r>
              <a:rPr kumimoji="1" lang="zh-CN" altLang="en-US" sz="3200" b="1" dirty="0">
                <a:solidFill>
                  <a:srgbClr val="2B166E"/>
                </a:solidFill>
                <a:latin typeface="Courier New" pitchFamily="49" charset="0"/>
                <a:ea typeface="宋体" pitchFamily="2" charset="-122"/>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53CF054C-CC56-48F6-9E05-AF8E026CFC11}" type="slidenum">
              <a:rPr lang="en-US" altLang="ko-KR"/>
              <a:pPr>
                <a:defRPr/>
              </a:pPr>
              <a:t>68</a:t>
            </a:fld>
            <a:endParaRPr lang="en-US" altLang="ko-KR"/>
          </a:p>
        </p:txBody>
      </p:sp>
      <p:sp>
        <p:nvSpPr>
          <p:cNvPr id="70660" name="Text Box 3"/>
          <p:cNvSpPr txBox="1">
            <a:spLocks noChangeArrowheads="1"/>
          </p:cNvSpPr>
          <p:nvPr/>
        </p:nvSpPr>
        <p:spPr bwMode="auto">
          <a:xfrm>
            <a:off x="369888" y="1906588"/>
            <a:ext cx="8577989" cy="4278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lgn="ctr">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buSzPct val="75000"/>
              <a:buFont typeface="Wingdings" pitchFamily="2" charset="2"/>
              <a:buNone/>
            </a:pP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1</a:t>
            </a:r>
            <a:r>
              <a:rPr kumimoji="1" lang="en-US" altLang="zh-CN" sz="3200" b="1" dirty="0">
                <a:solidFill>
                  <a:srgbClr val="2B166E"/>
                </a:solidFill>
                <a:latin typeface="Arial" pitchFamily="34" charset="0"/>
                <a:ea typeface="宋体" pitchFamily="2" charset="-122"/>
              </a:rPr>
              <a:t>			   </a:t>
            </a: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2</a:t>
            </a:r>
          </a:p>
          <a:p>
            <a:pPr>
              <a:spcBef>
                <a:spcPct val="50000"/>
              </a:spcBef>
              <a:buSzPct val="75000"/>
              <a:buFont typeface="Wingdings" pitchFamily="2" charset="2"/>
              <a:buNone/>
            </a:pPr>
            <a:r>
              <a:rPr kumimoji="1" lang="en-US" altLang="zh-CN" sz="3200" b="1" dirty="0">
                <a:solidFill>
                  <a:srgbClr val="2B166E"/>
                </a:solidFill>
                <a:latin typeface="Courier New" pitchFamily="49" charset="0"/>
                <a:ea typeface="宋体" pitchFamily="2" charset="-122"/>
              </a:rPr>
              <a:t>tmp1 = count;(=1)</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interrupt...</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tmp2 = count;(=1)</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tmp2 = tmp2+2;(=3)</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count = tmp2;(=3)</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tmp1 ++;(=2)</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count = tmp1;(=2)</a:t>
            </a:r>
          </a:p>
        </p:txBody>
      </p:sp>
      <p:sp>
        <p:nvSpPr>
          <p:cNvPr id="70661" name="Rectangle 4"/>
          <p:cNvSpPr>
            <a:spLocks noChangeArrowheads="1"/>
          </p:cNvSpPr>
          <p:nvPr/>
        </p:nvSpPr>
        <p:spPr bwMode="auto">
          <a:xfrm>
            <a:off x="685800" y="996950"/>
            <a:ext cx="77724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550" tIns="41275" rIns="82550" bIns="41275"/>
          <a:lstStyle/>
          <a:p>
            <a:pPr algn="ctr" eaLnBrk="1" hangingPunct="1"/>
            <a:r>
              <a:rPr lang="zh-CN" altLang="en-US" sz="4000" b="1" dirty="0">
                <a:solidFill>
                  <a:srgbClr val="FF0000"/>
                </a:solidFill>
                <a:latin typeface="黑体" pitchFamily="49" charset="-122"/>
                <a:ea typeface="黑体" pitchFamily="49" charset="-122"/>
              </a:rPr>
              <a:t>情形</a:t>
            </a:r>
            <a:r>
              <a:rPr lang="en-US" altLang="zh-CN" sz="4000" b="1" dirty="0">
                <a:solidFill>
                  <a:srgbClr val="FF0000"/>
                </a:solidFill>
                <a:latin typeface="黑体" pitchFamily="49" charset="-122"/>
                <a:ea typeface="黑体" pitchFamily="49" charset="-122"/>
              </a:rPr>
              <a:t>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D278A3F7-F6E1-43F1-ADFA-84FBAC859F32}" type="slidenum">
              <a:rPr lang="en-US" altLang="ko-KR"/>
              <a:pPr>
                <a:defRPr/>
              </a:pPr>
              <a:t>69</a:t>
            </a:fld>
            <a:endParaRPr lang="en-US" altLang="ko-KR"/>
          </a:p>
        </p:txBody>
      </p:sp>
      <p:sp>
        <p:nvSpPr>
          <p:cNvPr id="71684" name="Rectangle 3"/>
          <p:cNvSpPr>
            <a:spLocks noChangeArrowheads="1"/>
          </p:cNvSpPr>
          <p:nvPr/>
        </p:nvSpPr>
        <p:spPr bwMode="auto">
          <a:xfrm>
            <a:off x="685800" y="996950"/>
            <a:ext cx="77724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550" tIns="41275" rIns="82550" bIns="41275"/>
          <a:lstStyle/>
          <a:p>
            <a:pPr algn="ctr" eaLnBrk="1" hangingPunct="1"/>
            <a:r>
              <a:rPr lang="zh-CN" altLang="en-US" sz="4000" b="1" dirty="0">
                <a:solidFill>
                  <a:srgbClr val="FF0000"/>
                </a:solidFill>
                <a:latin typeface="黑体" pitchFamily="49" charset="-122"/>
                <a:ea typeface="黑体" pitchFamily="49" charset="-122"/>
              </a:rPr>
              <a:t>情形</a:t>
            </a:r>
            <a:r>
              <a:rPr lang="en-US" altLang="zh-CN" sz="4000" b="1" dirty="0">
                <a:solidFill>
                  <a:srgbClr val="FF0000"/>
                </a:solidFill>
                <a:latin typeface="黑体" pitchFamily="49" charset="-122"/>
                <a:ea typeface="黑体" pitchFamily="49" charset="-122"/>
              </a:rPr>
              <a:t>2</a:t>
            </a:r>
          </a:p>
        </p:txBody>
      </p:sp>
      <p:sp>
        <p:nvSpPr>
          <p:cNvPr id="71685" name="Text Box 4"/>
          <p:cNvSpPr txBox="1">
            <a:spLocks noChangeArrowheads="1"/>
          </p:cNvSpPr>
          <p:nvPr/>
        </p:nvSpPr>
        <p:spPr bwMode="auto">
          <a:xfrm>
            <a:off x="369888" y="1906588"/>
            <a:ext cx="8496300" cy="4770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lgn="ctr">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buSzPct val="75000"/>
              <a:buFont typeface="Wingdings" pitchFamily="2" charset="2"/>
              <a:buNone/>
            </a:pP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1</a:t>
            </a:r>
            <a:r>
              <a:rPr kumimoji="1" lang="en-US" altLang="zh-CN" sz="3200" b="1" dirty="0">
                <a:solidFill>
                  <a:srgbClr val="2B166E"/>
                </a:solidFill>
                <a:latin typeface="Arial" pitchFamily="34" charset="0"/>
                <a:ea typeface="宋体" pitchFamily="2" charset="-122"/>
              </a:rPr>
              <a:t>			   </a:t>
            </a: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2</a:t>
            </a:r>
          </a:p>
          <a:p>
            <a:pPr>
              <a:spcBef>
                <a:spcPct val="50000"/>
              </a:spcBef>
              <a:buSzPct val="75000"/>
              <a:buFont typeface="Wingdings" pitchFamily="2" charset="2"/>
              <a:buNone/>
            </a:pPr>
            <a:r>
              <a:rPr kumimoji="1" lang="en-US" altLang="zh-CN" sz="3200" b="1" dirty="0">
                <a:solidFill>
                  <a:srgbClr val="2B166E"/>
                </a:solidFill>
                <a:latin typeface="Courier New" pitchFamily="49" charset="0"/>
                <a:ea typeface="宋体" pitchFamily="2" charset="-122"/>
              </a:rPr>
              <a:t>                tmp2 = count;(=1)</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interrupt...</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tmp1 = count;(=1)</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tmp1 ++;(=2)</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count = tmp1;(=2)  </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tmp2 = tmp2+2;(=3)</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count = tmp2;(=3)</a:t>
            </a:r>
            <a:br>
              <a:rPr kumimoji="1" lang="en-US" altLang="zh-CN" sz="3200" b="1" dirty="0">
                <a:solidFill>
                  <a:srgbClr val="2B166E"/>
                </a:solidFill>
                <a:latin typeface="Courier New" pitchFamily="49" charset="0"/>
                <a:ea typeface="宋体" pitchFamily="2" charset="-122"/>
              </a:rPr>
            </a:br>
            <a:endParaRPr kumimoji="1" lang="en-US" altLang="zh-CN" sz="3200" b="1" dirty="0">
              <a:solidFill>
                <a:srgbClr val="2B166E"/>
              </a:solidFill>
              <a:latin typeface="Courier New" pitchFamily="49"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52D8F0B0-0C58-4DE1-8373-C38BAF2BB6F8}" type="slidenum">
              <a:rPr lang="en-US" altLang="ko-KR"/>
              <a:pPr>
                <a:defRPr/>
              </a:pPr>
              <a:t>7</a:t>
            </a:fld>
            <a:endParaRPr lang="en-US" altLang="ko-KR"/>
          </a:p>
        </p:txBody>
      </p:sp>
      <p:sp>
        <p:nvSpPr>
          <p:cNvPr id="11268" name="Text Box 4"/>
          <p:cNvSpPr txBox="1">
            <a:spLocks noChangeArrowheads="1"/>
          </p:cNvSpPr>
          <p:nvPr/>
        </p:nvSpPr>
        <p:spPr bwMode="auto">
          <a:xfrm>
            <a:off x="3623905" y="5721576"/>
            <a:ext cx="233910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zh-CN" altLang="en-US" sz="2800" b="1" dirty="0">
                <a:solidFill>
                  <a:srgbClr val="2B166E"/>
                </a:solidFill>
                <a:latin typeface="SimHei" charset="-122"/>
                <a:ea typeface="SimHei" charset="-122"/>
                <a:cs typeface="SimHei" charset="-122"/>
              </a:rPr>
              <a:t>指令执行周期</a:t>
            </a:r>
          </a:p>
        </p:txBody>
      </p:sp>
      <p:pic>
        <p:nvPicPr>
          <p:cNvPr id="11269"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00" y="1163158"/>
            <a:ext cx="7806259" cy="43439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B7BB8CBA-7EDD-405A-9660-29A8E3904848}" type="slidenum">
              <a:rPr lang="en-US" altLang="ko-KR"/>
              <a:pPr>
                <a:defRPr/>
              </a:pPr>
              <a:t>70</a:t>
            </a:fld>
            <a:endParaRPr lang="en-US" altLang="ko-KR"/>
          </a:p>
        </p:txBody>
      </p:sp>
      <p:sp>
        <p:nvSpPr>
          <p:cNvPr id="72708" name="Rectangle 2"/>
          <p:cNvSpPr>
            <a:spLocks noChangeArrowheads="1"/>
          </p:cNvSpPr>
          <p:nvPr/>
        </p:nvSpPr>
        <p:spPr bwMode="auto">
          <a:xfrm>
            <a:off x="685800" y="996950"/>
            <a:ext cx="77724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550" tIns="41275" rIns="82550" bIns="41275"/>
          <a:lstStyle/>
          <a:p>
            <a:pPr algn="ctr" eaLnBrk="1" hangingPunct="1"/>
            <a:r>
              <a:rPr lang="zh-CN" altLang="en-US" sz="4000" b="1" dirty="0">
                <a:solidFill>
                  <a:srgbClr val="FF0000"/>
                </a:solidFill>
                <a:latin typeface="黑体" pitchFamily="49" charset="-122"/>
                <a:ea typeface="黑体" pitchFamily="49" charset="-122"/>
              </a:rPr>
              <a:t>情形</a:t>
            </a:r>
            <a:r>
              <a:rPr lang="en-US" altLang="zh-CN" sz="4000" b="1" dirty="0">
                <a:solidFill>
                  <a:srgbClr val="FF0000"/>
                </a:solidFill>
                <a:latin typeface="黑体" pitchFamily="49" charset="-122"/>
                <a:ea typeface="黑体" pitchFamily="49" charset="-122"/>
              </a:rPr>
              <a:t>3</a:t>
            </a:r>
          </a:p>
        </p:txBody>
      </p:sp>
      <p:sp>
        <p:nvSpPr>
          <p:cNvPr id="72709" name="Text Box 4"/>
          <p:cNvSpPr txBox="1">
            <a:spLocks noChangeArrowheads="1"/>
          </p:cNvSpPr>
          <p:nvPr/>
        </p:nvSpPr>
        <p:spPr bwMode="auto">
          <a:xfrm>
            <a:off x="369888" y="1906588"/>
            <a:ext cx="8496300" cy="4278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lgn="ctr">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buSzPct val="75000"/>
              <a:buFont typeface="Wingdings" pitchFamily="2" charset="2"/>
              <a:buNone/>
            </a:pP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1</a:t>
            </a:r>
            <a:r>
              <a:rPr kumimoji="1" lang="en-US" altLang="zh-CN" sz="3200" b="1" dirty="0">
                <a:solidFill>
                  <a:srgbClr val="2B166E"/>
                </a:solidFill>
                <a:latin typeface="Arial" pitchFamily="34" charset="0"/>
                <a:ea typeface="宋体" pitchFamily="2" charset="-122"/>
              </a:rPr>
              <a:t>			</a:t>
            </a:r>
            <a:r>
              <a:rPr kumimoji="1" lang="en-US" altLang="zh-CN" sz="3200" b="1" dirty="0">
                <a:solidFill>
                  <a:srgbClr val="0000FF"/>
                </a:solidFill>
                <a:latin typeface="Arial" pitchFamily="34" charset="0"/>
                <a:ea typeface="宋体" pitchFamily="2" charset="-122"/>
              </a:rPr>
              <a:t>   </a:t>
            </a: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2</a:t>
            </a:r>
          </a:p>
          <a:p>
            <a:pPr>
              <a:spcBef>
                <a:spcPct val="50000"/>
              </a:spcBef>
              <a:buSzPct val="75000"/>
              <a:buFont typeface="Wingdings" pitchFamily="2" charset="2"/>
              <a:buNone/>
            </a:pPr>
            <a:r>
              <a:rPr kumimoji="1" lang="en-US" altLang="zh-CN" sz="3200" b="1" dirty="0">
                <a:solidFill>
                  <a:srgbClr val="2B166E"/>
                </a:solidFill>
                <a:latin typeface="Courier New" pitchFamily="49" charset="0"/>
                <a:ea typeface="宋体" pitchFamily="2" charset="-122"/>
              </a:rPr>
              <a:t>tmp1 = count;(=1)</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tmp1 ++;(=2)</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count = tmp1;(=2)</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tmp2 = count;(=2)</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tmp2 = tmp2+2;(=4)</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count = tmp2;(=4)</a:t>
            </a:r>
            <a:br>
              <a:rPr kumimoji="1" lang="en-US" altLang="zh-CN" sz="3200" b="1" dirty="0">
                <a:solidFill>
                  <a:srgbClr val="2B166E"/>
                </a:solidFill>
                <a:latin typeface="Courier New" pitchFamily="49" charset="0"/>
                <a:ea typeface="宋体" pitchFamily="2" charset="-122"/>
              </a:rPr>
            </a:br>
            <a:endParaRPr kumimoji="1" lang="en-US" altLang="zh-CN" sz="3200" b="1" dirty="0">
              <a:solidFill>
                <a:srgbClr val="2B166E"/>
              </a:solidFill>
              <a:latin typeface="Courier New" pitchFamily="49" charset="0"/>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B7BB8CBA-7EDD-405A-9660-29A8E3904848}" type="slidenum">
              <a:rPr lang="en-US" altLang="ko-KR"/>
              <a:pPr>
                <a:defRPr/>
              </a:pPr>
              <a:t>71</a:t>
            </a:fld>
            <a:endParaRPr lang="en-US" altLang="ko-KR"/>
          </a:p>
        </p:txBody>
      </p:sp>
      <p:sp>
        <p:nvSpPr>
          <p:cNvPr id="72708" name="Rectangle 2"/>
          <p:cNvSpPr>
            <a:spLocks noChangeArrowheads="1"/>
          </p:cNvSpPr>
          <p:nvPr/>
        </p:nvSpPr>
        <p:spPr bwMode="auto">
          <a:xfrm>
            <a:off x="685800" y="996950"/>
            <a:ext cx="7772400" cy="81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550" tIns="41275" rIns="82550" bIns="41275"/>
          <a:lstStyle/>
          <a:p>
            <a:pPr algn="ctr" eaLnBrk="1" hangingPunct="1"/>
            <a:r>
              <a:rPr lang="zh-CN" altLang="en-US" sz="4000" b="1" dirty="0">
                <a:solidFill>
                  <a:srgbClr val="FF0000"/>
                </a:solidFill>
                <a:latin typeface="黑体" pitchFamily="49" charset="-122"/>
                <a:ea typeface="黑体" pitchFamily="49" charset="-122"/>
              </a:rPr>
              <a:t>情形</a:t>
            </a:r>
            <a:r>
              <a:rPr lang="en-US" altLang="zh-CN" sz="4000" b="1" dirty="0">
                <a:solidFill>
                  <a:srgbClr val="FF0000"/>
                </a:solidFill>
                <a:latin typeface="黑体" pitchFamily="49" charset="-122"/>
                <a:ea typeface="黑体" pitchFamily="49" charset="-122"/>
              </a:rPr>
              <a:t>4</a:t>
            </a:r>
          </a:p>
        </p:txBody>
      </p:sp>
      <p:sp>
        <p:nvSpPr>
          <p:cNvPr id="72709" name="Text Box 4"/>
          <p:cNvSpPr txBox="1">
            <a:spLocks noChangeArrowheads="1"/>
          </p:cNvSpPr>
          <p:nvPr/>
        </p:nvSpPr>
        <p:spPr bwMode="auto">
          <a:xfrm>
            <a:off x="369888" y="1906588"/>
            <a:ext cx="8496300" cy="40318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lgn="ctr">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buSzPct val="75000"/>
              <a:buFont typeface="Wingdings" pitchFamily="2" charset="2"/>
              <a:buNone/>
            </a:pP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1</a:t>
            </a:r>
            <a:r>
              <a:rPr kumimoji="1" lang="en-US" altLang="zh-CN" sz="3200" b="1" dirty="0">
                <a:solidFill>
                  <a:srgbClr val="2B166E"/>
                </a:solidFill>
                <a:latin typeface="Arial" pitchFamily="34" charset="0"/>
                <a:ea typeface="宋体" pitchFamily="2" charset="-122"/>
              </a:rPr>
              <a:t>			   </a:t>
            </a:r>
            <a:r>
              <a:rPr kumimoji="1" lang="zh-CN" altLang="en-US" sz="3200" b="1" dirty="0">
                <a:solidFill>
                  <a:srgbClr val="0000FF"/>
                </a:solidFill>
                <a:latin typeface="Arial" pitchFamily="34" charset="0"/>
                <a:ea typeface="宋体" pitchFamily="2" charset="-122"/>
              </a:rPr>
              <a:t>线程</a:t>
            </a:r>
            <a:r>
              <a:rPr kumimoji="1" lang="en-US" altLang="zh-CN" sz="3200" b="1" dirty="0">
                <a:solidFill>
                  <a:srgbClr val="0000FF"/>
                </a:solidFill>
                <a:latin typeface="Arial" pitchFamily="34" charset="0"/>
                <a:ea typeface="宋体" pitchFamily="2" charset="-122"/>
              </a:rPr>
              <a:t>2</a:t>
            </a:r>
          </a:p>
          <a:p>
            <a:pPr>
              <a:spcBef>
                <a:spcPct val="50000"/>
              </a:spcBef>
              <a:buSzPct val="75000"/>
              <a:buFont typeface="Wingdings" pitchFamily="2" charset="2"/>
              <a:buNone/>
            </a:pPr>
            <a:r>
              <a:rPr kumimoji="1" lang="en-US" altLang="zh-CN" sz="3200" b="1" dirty="0">
                <a:solidFill>
                  <a:srgbClr val="2B166E"/>
                </a:solidFill>
                <a:latin typeface="Courier New" pitchFamily="49" charset="0"/>
                <a:ea typeface="宋体" pitchFamily="2" charset="-122"/>
              </a:rPr>
              <a:t>				 tmp2 = count;(=1)</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tmp2 = tmp2+2;(=3)</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                count = tmp2;(=3)</a:t>
            </a:r>
          </a:p>
          <a:p>
            <a:pPr>
              <a:spcBef>
                <a:spcPct val="50000"/>
              </a:spcBef>
              <a:buSzPct val="75000"/>
              <a:buFont typeface="Wingdings" pitchFamily="2" charset="2"/>
              <a:buNone/>
            </a:pPr>
            <a:r>
              <a:rPr kumimoji="1" lang="en-US" altLang="zh-CN" sz="3200" b="1" dirty="0">
                <a:solidFill>
                  <a:srgbClr val="2B166E"/>
                </a:solidFill>
                <a:latin typeface="Courier New" pitchFamily="49" charset="0"/>
                <a:ea typeface="宋体" pitchFamily="2" charset="-122"/>
              </a:rPr>
              <a:t>tmp1 = count;(=3)</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tmp1 ++;(=4)</a:t>
            </a:r>
            <a:br>
              <a:rPr kumimoji="1" lang="en-US" altLang="zh-CN" sz="3200" b="1" dirty="0">
                <a:solidFill>
                  <a:srgbClr val="2B166E"/>
                </a:solidFill>
                <a:latin typeface="Courier New" pitchFamily="49" charset="0"/>
                <a:ea typeface="宋体" pitchFamily="2" charset="-122"/>
              </a:rPr>
            </a:br>
            <a:r>
              <a:rPr kumimoji="1" lang="en-US" altLang="zh-CN" sz="3200" b="1" dirty="0">
                <a:solidFill>
                  <a:srgbClr val="2B166E"/>
                </a:solidFill>
                <a:latin typeface="Courier New" pitchFamily="49" charset="0"/>
                <a:ea typeface="宋体" pitchFamily="2" charset="-122"/>
              </a:rPr>
              <a:t>count = tmp1;(=4)</a:t>
            </a:r>
          </a:p>
        </p:txBody>
      </p:sp>
      <p:sp>
        <p:nvSpPr>
          <p:cNvPr id="156677" name="Text Box 5"/>
          <p:cNvSpPr txBox="1">
            <a:spLocks noChangeArrowheads="1"/>
          </p:cNvSpPr>
          <p:nvPr/>
        </p:nvSpPr>
        <p:spPr bwMode="auto">
          <a:xfrm>
            <a:off x="6425080" y="5603831"/>
            <a:ext cx="249299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3600" b="1" dirty="0">
                <a:solidFill>
                  <a:srgbClr val="00B050"/>
                </a:solidFill>
                <a:latin typeface="Microsoft YaHei" charset="-122"/>
                <a:ea typeface="Microsoft YaHei" charset="-122"/>
                <a:cs typeface="Microsoft YaHei" charset="-122"/>
              </a:rPr>
              <a:t>C++</a:t>
            </a:r>
            <a:r>
              <a:rPr lang="zh-CN" altLang="en-US" sz="3600" b="1" dirty="0">
                <a:solidFill>
                  <a:srgbClr val="00B050"/>
                </a:solidFill>
                <a:latin typeface="Microsoft YaHei" charset="-122"/>
                <a:ea typeface="Microsoft YaHei" charset="-122"/>
                <a:cs typeface="Microsoft YaHei" charset="-122"/>
              </a:rPr>
              <a:t>演示</a:t>
            </a:r>
            <a:r>
              <a:rPr lang="en-US" altLang="zh-CN" sz="3600" b="1" dirty="0">
                <a:solidFill>
                  <a:srgbClr val="00B050"/>
                </a:solidFill>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367285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ppt_x"/>
                                          </p:val>
                                        </p:tav>
                                        <p:tav tm="100000">
                                          <p:val>
                                            <p:strVal val="#ppt_x"/>
                                          </p:val>
                                        </p:tav>
                                      </p:tavLst>
                                    </p:anim>
                                    <p:anim calcmode="lin" valueType="num">
                                      <p:cBhvr additive="base">
                                        <p:cTn id="8"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   进程管理</a:t>
            </a:r>
          </a:p>
        </p:txBody>
      </p:sp>
      <p:sp>
        <p:nvSpPr>
          <p:cNvPr id="7" name="页脚占位符 4"/>
          <p:cNvSpPr>
            <a:spLocks noGrp="1"/>
          </p:cNvSpPr>
          <p:nvPr>
            <p:ph type="ftr" sz="quarter" idx="11"/>
          </p:nvPr>
        </p:nvSpPr>
        <p:spPr/>
        <p:txBody>
          <a:bodyPr/>
          <a:lstStyle/>
          <a:p>
            <a:pPr>
              <a:defRPr/>
            </a:pPr>
            <a:fld id="{B1BB0B97-32DE-438F-AF02-DA6843AB8056}" type="slidenum">
              <a:rPr lang="en-US" altLang="ko-KR"/>
              <a:pPr>
                <a:defRPr/>
              </a:pPr>
              <a:t>72</a:t>
            </a:fld>
            <a:endParaRPr lang="en-US" altLang="ko-KR"/>
          </a:p>
        </p:txBody>
      </p:sp>
      <p:pic>
        <p:nvPicPr>
          <p:cNvPr id="737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4537075"/>
            <a:ext cx="8142288" cy="179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37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88" y="1169988"/>
            <a:ext cx="8167687" cy="14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37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2768600"/>
            <a:ext cx="8139112" cy="1584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r>
              <a:rPr lang="zh-CN" altLang="en-US"/>
              <a:t>   进程管理</a:t>
            </a:r>
          </a:p>
        </p:txBody>
      </p:sp>
      <p:sp>
        <p:nvSpPr>
          <p:cNvPr id="8" name="页脚占位符 4"/>
          <p:cNvSpPr>
            <a:spLocks noGrp="1"/>
          </p:cNvSpPr>
          <p:nvPr>
            <p:ph type="ftr" sz="quarter" idx="11"/>
          </p:nvPr>
        </p:nvSpPr>
        <p:spPr/>
        <p:txBody>
          <a:bodyPr/>
          <a:lstStyle/>
          <a:p>
            <a:pPr>
              <a:defRPr/>
            </a:pPr>
            <a:fld id="{A4531ADF-161D-445E-8974-9C5D600F9A41}" type="slidenum">
              <a:rPr lang="en-US" altLang="ko-KR"/>
              <a:pPr>
                <a:defRPr/>
              </a:pPr>
              <a:t>73</a:t>
            </a:fld>
            <a:endParaRPr lang="en-US" altLang="ko-KR"/>
          </a:p>
        </p:txBody>
      </p:sp>
      <p:sp>
        <p:nvSpPr>
          <p:cNvPr id="74756" name="Text Box 4"/>
          <p:cNvSpPr txBox="1">
            <a:spLocks noChangeArrowheads="1"/>
          </p:cNvSpPr>
          <p:nvPr/>
        </p:nvSpPr>
        <p:spPr bwMode="auto">
          <a:xfrm>
            <a:off x="639763" y="1065213"/>
            <a:ext cx="5613400" cy="579437"/>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2B166E"/>
                </a:solidFill>
                <a:ea typeface="宋体" pitchFamily="2" charset="-122"/>
              </a:rPr>
              <a:t>竞争状态（</a:t>
            </a:r>
            <a:r>
              <a:rPr kumimoji="1" lang="en-US" altLang="zh-CN" sz="3200" b="1" dirty="0">
                <a:solidFill>
                  <a:srgbClr val="2B166E"/>
                </a:solidFill>
                <a:ea typeface="宋体" pitchFamily="2" charset="-122"/>
              </a:rPr>
              <a:t>race  condition</a:t>
            </a:r>
            <a:r>
              <a:rPr kumimoji="1" lang="zh-CN" altLang="en-US" sz="3200" b="1" dirty="0">
                <a:solidFill>
                  <a:srgbClr val="2B166E"/>
                </a:solidFill>
                <a:ea typeface="宋体" pitchFamily="2" charset="-122"/>
              </a:rPr>
              <a:t>）：</a:t>
            </a:r>
          </a:p>
        </p:txBody>
      </p:sp>
      <p:sp>
        <p:nvSpPr>
          <p:cNvPr id="74757" name="Text Box 5"/>
          <p:cNvSpPr txBox="1">
            <a:spLocks noChangeArrowheads="1"/>
          </p:cNvSpPr>
          <p:nvPr/>
        </p:nvSpPr>
        <p:spPr bwMode="auto">
          <a:xfrm>
            <a:off x="685800" y="1793875"/>
            <a:ext cx="7327900" cy="171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40000"/>
              </a:spcBef>
            </a:pPr>
            <a:r>
              <a:rPr kumimoji="1" lang="zh-CN" altLang="en-US" sz="2800" b="1" dirty="0">
                <a:solidFill>
                  <a:srgbClr val="2B166E"/>
                </a:solidFill>
                <a:ea typeface="宋体" pitchFamily="2" charset="-122"/>
              </a:rPr>
              <a:t>两个或多个进程</a:t>
            </a:r>
            <a:r>
              <a:rPr kumimoji="1" lang="zh-CN" altLang="en-US" sz="2800" b="1" dirty="0">
                <a:solidFill>
                  <a:srgbClr val="0000FF"/>
                </a:solidFill>
                <a:latin typeface="Microsoft YaHei" charset="-122"/>
                <a:ea typeface="Microsoft YaHei" charset="-122"/>
                <a:cs typeface="Microsoft YaHei" charset="-122"/>
              </a:rPr>
              <a:t>对同一共享数据同时进行读写</a:t>
            </a:r>
          </a:p>
          <a:p>
            <a:pPr>
              <a:spcBef>
                <a:spcPct val="40000"/>
              </a:spcBef>
            </a:pPr>
            <a:r>
              <a:rPr kumimoji="1" lang="zh-CN" altLang="en-US" sz="2800" b="1" dirty="0">
                <a:solidFill>
                  <a:srgbClr val="2B166E"/>
                </a:solidFill>
                <a:ea typeface="宋体" pitchFamily="2" charset="-122"/>
              </a:rPr>
              <a:t>操作，而最后的结果是不可预测的，它取决于</a:t>
            </a:r>
          </a:p>
          <a:p>
            <a:pPr>
              <a:spcBef>
                <a:spcPct val="40000"/>
              </a:spcBef>
            </a:pPr>
            <a:r>
              <a:rPr kumimoji="1" lang="zh-CN" altLang="en-US" sz="2800" b="1" dirty="0">
                <a:solidFill>
                  <a:srgbClr val="2B166E"/>
                </a:solidFill>
                <a:ea typeface="宋体" pitchFamily="2" charset="-122"/>
              </a:rPr>
              <a:t>各个进程的具体运行情况。</a:t>
            </a:r>
          </a:p>
        </p:txBody>
      </p:sp>
      <p:sp>
        <p:nvSpPr>
          <p:cNvPr id="157702" name="Text Box 6"/>
          <p:cNvSpPr txBox="1">
            <a:spLocks noChangeArrowheads="1"/>
          </p:cNvSpPr>
          <p:nvPr/>
        </p:nvSpPr>
        <p:spPr bwMode="auto">
          <a:xfrm>
            <a:off x="731838" y="3867150"/>
            <a:ext cx="2224087" cy="579438"/>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2B166E"/>
                </a:solidFill>
                <a:ea typeface="宋体" pitchFamily="2" charset="-122"/>
              </a:rPr>
              <a:t>解决之道：</a:t>
            </a:r>
          </a:p>
        </p:txBody>
      </p:sp>
      <p:sp>
        <p:nvSpPr>
          <p:cNvPr id="157703" name="Text Box 7"/>
          <p:cNvSpPr txBox="1">
            <a:spLocks noChangeArrowheads="1"/>
          </p:cNvSpPr>
          <p:nvPr/>
        </p:nvSpPr>
        <p:spPr bwMode="auto">
          <a:xfrm>
            <a:off x="731838" y="4597400"/>
            <a:ext cx="7685087"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40000"/>
              </a:spcBef>
            </a:pPr>
            <a:r>
              <a:rPr kumimoji="1" lang="zh-CN" altLang="en-US" sz="2800" b="1" dirty="0">
                <a:solidFill>
                  <a:srgbClr val="2B166E"/>
                </a:solidFill>
                <a:ea typeface="宋体" pitchFamily="2" charset="-122"/>
              </a:rPr>
              <a:t>在</a:t>
            </a:r>
            <a:r>
              <a:rPr kumimoji="1" lang="zh-CN" altLang="en-US" sz="2800" b="1" dirty="0">
                <a:solidFill>
                  <a:srgbClr val="0000FF"/>
                </a:solidFill>
                <a:latin typeface="Microsoft YaHei" charset="-122"/>
                <a:ea typeface="Microsoft YaHei" charset="-122"/>
                <a:cs typeface="Microsoft YaHei" charset="-122"/>
              </a:rPr>
              <a:t>同一时刻，只允许一个进程访问该共享数据</a:t>
            </a:r>
            <a:r>
              <a:rPr kumimoji="1" lang="zh-CN" altLang="en-US" sz="2800" b="1" dirty="0">
                <a:solidFill>
                  <a:srgbClr val="2B166E"/>
                </a:solidFill>
                <a:ea typeface="宋体" pitchFamily="2" charset="-122"/>
              </a:rPr>
              <a:t>，</a:t>
            </a:r>
          </a:p>
          <a:p>
            <a:pPr>
              <a:spcBef>
                <a:spcPct val="40000"/>
              </a:spcBef>
            </a:pPr>
            <a:r>
              <a:rPr kumimoji="1" lang="zh-CN" altLang="en-US" sz="2800" b="1" dirty="0">
                <a:solidFill>
                  <a:srgbClr val="2B166E"/>
                </a:solidFill>
                <a:ea typeface="宋体" pitchFamily="2" charset="-122"/>
              </a:rPr>
              <a:t>即如果当前已有一个进程正在使用该数据，那么</a:t>
            </a:r>
          </a:p>
          <a:p>
            <a:pPr>
              <a:spcBef>
                <a:spcPct val="40000"/>
              </a:spcBef>
            </a:pPr>
            <a:r>
              <a:rPr kumimoji="1" lang="zh-CN" altLang="en-US" sz="2800" b="1" dirty="0">
                <a:solidFill>
                  <a:srgbClr val="2B166E"/>
                </a:solidFill>
                <a:ea typeface="宋体" pitchFamily="2" charset="-122"/>
              </a:rPr>
              <a:t>其他进程暂时不能访问。这就是</a:t>
            </a:r>
            <a:r>
              <a:rPr kumimoji="1" lang="zh-CN" altLang="en-US" sz="3200" b="1" dirty="0">
                <a:solidFill>
                  <a:srgbClr val="2B166E"/>
                </a:solidFill>
                <a:latin typeface="Microsoft YaHei" charset="-122"/>
                <a:ea typeface="Microsoft YaHei" charset="-122"/>
                <a:cs typeface="Microsoft YaHei" charset="-122"/>
              </a:rPr>
              <a:t>互斥</a:t>
            </a:r>
            <a:r>
              <a:rPr kumimoji="1" lang="zh-CN" altLang="en-US" sz="2800" b="1" dirty="0">
                <a:solidFill>
                  <a:srgbClr val="2B166E"/>
                </a:solidFill>
                <a:ea typeface="宋体" pitchFamily="2" charset="-122"/>
              </a:rPr>
              <a:t>的概念。</a:t>
            </a:r>
          </a:p>
        </p:txBody>
      </p:sp>
      <p:sp>
        <p:nvSpPr>
          <p:cNvPr id="9" name="Text Box 5"/>
          <p:cNvSpPr txBox="1">
            <a:spLocks noChangeArrowheads="1"/>
          </p:cNvSpPr>
          <p:nvPr/>
        </p:nvSpPr>
        <p:spPr bwMode="auto">
          <a:xfrm>
            <a:off x="6525208" y="3869750"/>
            <a:ext cx="226696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3200" b="1" dirty="0">
                <a:solidFill>
                  <a:srgbClr val="FF0000"/>
                </a:solidFill>
                <a:latin typeface="Microsoft YaHei" charset="-122"/>
                <a:ea typeface="Microsoft YaHei" charset="-122"/>
                <a:cs typeface="Microsoft YaHei" charset="-122"/>
              </a:rPr>
              <a:t>PIPE</a:t>
            </a:r>
            <a:r>
              <a:rPr lang="zh-CN" altLang="en-US" sz="3200" b="1" dirty="0">
                <a:solidFill>
                  <a:srgbClr val="FF0000"/>
                </a:solidFill>
                <a:latin typeface="Microsoft YaHei" charset="-122"/>
                <a:ea typeface="Microsoft YaHei" charset="-122"/>
                <a:cs typeface="Microsoft YaHei" charset="-122"/>
              </a:rPr>
              <a:t>演示</a:t>
            </a:r>
            <a:r>
              <a:rPr lang="en-US" altLang="zh-CN" sz="3200" b="1" dirty="0">
                <a:solidFill>
                  <a:srgbClr val="FF0000"/>
                </a:solidFill>
                <a:latin typeface="Microsoft YaHei" charset="-122"/>
                <a:ea typeface="Microsoft YaHei" charset="-122"/>
                <a:cs typeface="Microsoft YaHei"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702"/>
                                        </p:tgtEl>
                                        <p:attrNameLst>
                                          <p:attrName>style.visibility</p:attrName>
                                        </p:attrNameLst>
                                      </p:cBhvr>
                                      <p:to>
                                        <p:strVal val="visible"/>
                                      </p:to>
                                    </p:set>
                                    <p:animEffect transition="in" filter="dissolve">
                                      <p:cBhvr>
                                        <p:cTn id="7" dur="500"/>
                                        <p:tgtEl>
                                          <p:spTgt spid="1577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7703"/>
                                        </p:tgtEl>
                                        <p:attrNameLst>
                                          <p:attrName>style.visibility</p:attrName>
                                        </p:attrNameLst>
                                      </p:cBhvr>
                                      <p:to>
                                        <p:strVal val="visible"/>
                                      </p:to>
                                    </p:set>
                                    <p:animEffect transition="in" filter="dissolve">
                                      <p:cBhvr>
                                        <p:cTn id="11" dur="500"/>
                                        <p:tgtEl>
                                          <p:spTgt spid="1577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2" grpId="0" animBg="1"/>
      <p:bldP spid="157703"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AC309E5F-93C3-4A85-913A-981D979B781A}" type="slidenum">
              <a:rPr lang="en-US" altLang="ko-KR"/>
              <a:pPr>
                <a:defRPr/>
              </a:pPr>
              <a:t>74</a:t>
            </a:fld>
            <a:endParaRPr lang="en-US" altLang="ko-KR"/>
          </a:p>
        </p:txBody>
      </p:sp>
      <p:sp>
        <p:nvSpPr>
          <p:cNvPr id="158724" name="Text Box 4"/>
          <p:cNvSpPr txBox="1">
            <a:spLocks noChangeArrowheads="1"/>
          </p:cNvSpPr>
          <p:nvPr/>
        </p:nvSpPr>
        <p:spPr bwMode="auto">
          <a:xfrm>
            <a:off x="1839913" y="998538"/>
            <a:ext cx="5503862" cy="641350"/>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b="1">
                <a:solidFill>
                  <a:srgbClr val="2B166E"/>
                </a:solidFill>
                <a:ea typeface="宋体" pitchFamily="2" charset="-122"/>
              </a:rPr>
              <a:t>竞争状态问题的抽象描述</a:t>
            </a:r>
          </a:p>
        </p:txBody>
      </p:sp>
      <p:sp>
        <p:nvSpPr>
          <p:cNvPr id="158725" name="Text Box 5"/>
          <p:cNvSpPr txBox="1">
            <a:spLocks noChangeArrowheads="1"/>
          </p:cNvSpPr>
          <p:nvPr/>
        </p:nvSpPr>
        <p:spPr bwMode="auto">
          <a:xfrm>
            <a:off x="655638" y="1735138"/>
            <a:ext cx="7861300" cy="4702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zh-CN" altLang="en-US" sz="2800" b="1" dirty="0">
                <a:solidFill>
                  <a:srgbClr val="2B166E"/>
                </a:solidFill>
                <a:ea typeface="宋体" pitchFamily="2" charset="-122"/>
              </a:rPr>
              <a:t>把一个进程在运行过程中所做的</a:t>
            </a:r>
            <a:r>
              <a:rPr kumimoji="1" lang="zh-CN" altLang="en-US" sz="2800" b="1" dirty="0">
                <a:solidFill>
                  <a:srgbClr val="FF0000"/>
                </a:solidFill>
                <a:ea typeface="宋体" pitchFamily="2" charset="-122"/>
              </a:rPr>
              <a:t>事情分为两类</a:t>
            </a:r>
            <a:r>
              <a:rPr kumimoji="1" lang="zh-CN" altLang="en-US" sz="2800" b="1" dirty="0">
                <a:solidFill>
                  <a:srgbClr val="2B166E"/>
                </a:solidFill>
                <a:ea typeface="宋体" pitchFamily="2" charset="-122"/>
              </a:rPr>
              <a:t>：</a:t>
            </a:r>
          </a:p>
          <a:p>
            <a:pPr algn="just">
              <a:spcBef>
                <a:spcPct val="20000"/>
              </a:spcBef>
              <a:buFontTx/>
              <a:buBlip>
                <a:blip r:embed="rId2"/>
              </a:buBlip>
            </a:pPr>
            <a:r>
              <a:rPr kumimoji="1" lang="zh-CN" altLang="en-US" sz="2800" b="1" dirty="0">
                <a:solidFill>
                  <a:srgbClr val="2B166E"/>
                </a:solidFill>
                <a:ea typeface="宋体" pitchFamily="2" charset="-122"/>
              </a:rPr>
              <a:t>  进程内部的计算或其他的一些事情，肯定不会导致竞争状态的出现；</a:t>
            </a:r>
          </a:p>
          <a:p>
            <a:pPr algn="just">
              <a:spcBef>
                <a:spcPct val="20000"/>
              </a:spcBef>
              <a:buFontTx/>
              <a:buBlip>
                <a:blip r:embed="rId2"/>
              </a:buBlip>
            </a:pPr>
            <a:r>
              <a:rPr kumimoji="1" lang="zh-CN" altLang="en-US" sz="2800" b="1" dirty="0">
                <a:solidFill>
                  <a:srgbClr val="2B166E"/>
                </a:solidFill>
                <a:ea typeface="宋体" pitchFamily="2" charset="-122"/>
              </a:rPr>
              <a:t>  对共享内存或共享文件的访问，可能会导致竞争状态的出现。把完成这类事情的那段程序称为“</a:t>
            </a:r>
            <a:r>
              <a:rPr kumimoji="1" lang="zh-CN" altLang="en-US" sz="2800" b="1" dirty="0">
                <a:solidFill>
                  <a:srgbClr val="0000FF"/>
                </a:solidFill>
                <a:ea typeface="宋体" pitchFamily="2" charset="-122"/>
              </a:rPr>
              <a:t>临界区</a:t>
            </a:r>
            <a:r>
              <a:rPr kumimoji="1" lang="zh-CN" altLang="en-US" sz="2800" b="1" dirty="0">
                <a:solidFill>
                  <a:srgbClr val="2B166E"/>
                </a:solidFill>
                <a:ea typeface="宋体" pitchFamily="2" charset="-122"/>
              </a:rPr>
              <a:t>”，把需要互斥访问的共享资源称为“</a:t>
            </a:r>
            <a:r>
              <a:rPr kumimoji="1" lang="zh-CN" altLang="en-US" sz="2800" b="1" dirty="0">
                <a:solidFill>
                  <a:srgbClr val="0000FF"/>
                </a:solidFill>
                <a:ea typeface="宋体" pitchFamily="2" charset="-122"/>
              </a:rPr>
              <a:t>临界资源</a:t>
            </a:r>
            <a:r>
              <a:rPr kumimoji="1" lang="zh-CN" altLang="en-US" sz="2800" b="1" dirty="0">
                <a:solidFill>
                  <a:srgbClr val="2B166E"/>
                </a:solidFill>
                <a:ea typeface="宋体" pitchFamily="2" charset="-122"/>
              </a:rPr>
              <a:t>”。</a:t>
            </a:r>
          </a:p>
          <a:p>
            <a:pPr algn="just">
              <a:spcBef>
                <a:spcPct val="30000"/>
              </a:spcBef>
            </a:pPr>
            <a:r>
              <a:rPr kumimoji="1" lang="zh-CN" altLang="en-US" sz="2800" b="1" dirty="0">
                <a:solidFill>
                  <a:srgbClr val="2B166E"/>
                </a:solidFill>
                <a:ea typeface="宋体" pitchFamily="2" charset="-122"/>
              </a:rPr>
              <a:t>如果能设计出某种方法，使得</a:t>
            </a:r>
            <a:r>
              <a:rPr kumimoji="1" lang="zh-CN" altLang="en-US" sz="2800" b="1" dirty="0">
                <a:solidFill>
                  <a:srgbClr val="FF0000"/>
                </a:solidFill>
                <a:ea typeface="宋体" pitchFamily="2" charset="-122"/>
              </a:rPr>
              <a:t>任何两个进程</a:t>
            </a:r>
            <a:br>
              <a:rPr kumimoji="1" lang="zh-CN" altLang="en-US" sz="2800" b="1" dirty="0">
                <a:solidFill>
                  <a:srgbClr val="FF0000"/>
                </a:solidFill>
                <a:ea typeface="宋体" pitchFamily="2" charset="-122"/>
              </a:rPr>
            </a:br>
            <a:r>
              <a:rPr kumimoji="1" lang="zh-CN" altLang="en-US" sz="2800" b="1" dirty="0">
                <a:solidFill>
                  <a:srgbClr val="FF0000"/>
                </a:solidFill>
                <a:ea typeface="宋体" pitchFamily="2" charset="-122"/>
              </a:rPr>
              <a:t>都不会同时出现在临界区</a:t>
            </a:r>
            <a:r>
              <a:rPr kumimoji="1" lang="zh-CN" altLang="en-US" sz="2800" b="1" dirty="0">
                <a:solidFill>
                  <a:srgbClr val="2B166E"/>
                </a:solidFill>
                <a:ea typeface="宋体" pitchFamily="2" charset="-122"/>
              </a:rPr>
              <a:t>中，就可以避免竞争状</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态的出现。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wd">
                                    <p:tmPct val="10000"/>
                                  </p:iterate>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75" fill="hold"/>
                                        <p:tgtEl>
                                          <p:spTgt spid="158724"/>
                                        </p:tgtEl>
                                        <p:attrNameLst>
                                          <p:attrName>ppt_x</p:attrName>
                                        </p:attrNameLst>
                                      </p:cBhvr>
                                      <p:tavLst>
                                        <p:tav tm="0">
                                          <p:val>
                                            <p:strVal val="#ppt_x"/>
                                          </p:val>
                                        </p:tav>
                                        <p:tav tm="100000">
                                          <p:val>
                                            <p:strVal val="#ppt_x"/>
                                          </p:val>
                                        </p:tav>
                                      </p:tavLst>
                                    </p:anim>
                                    <p:anim calcmode="lin" valueType="num">
                                      <p:cBhvr additive="base">
                                        <p:cTn id="8" dur="75" fill="hold"/>
                                        <p:tgtEl>
                                          <p:spTgt spid="15872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13"/>
                            </p:stCondLst>
                            <p:childTnLst>
                              <p:par>
                                <p:cTn id="10" presetID="9" presetClass="entr" presetSubtype="0" fill="hold" grpId="0" nodeType="afterEffect">
                                  <p:stCondLst>
                                    <p:cond delay="0"/>
                                  </p:stCondLst>
                                  <p:childTnLst>
                                    <p:set>
                                      <p:cBhvr>
                                        <p:cTn id="11" dur="1" fill="hold">
                                          <p:stCondLst>
                                            <p:cond delay="0"/>
                                          </p:stCondLst>
                                        </p:cTn>
                                        <p:tgtEl>
                                          <p:spTgt spid="158725">
                                            <p:txEl>
                                              <p:pRg st="0" end="0"/>
                                            </p:txEl>
                                          </p:spTgt>
                                        </p:tgtEl>
                                        <p:attrNameLst>
                                          <p:attrName>style.visibility</p:attrName>
                                        </p:attrNameLst>
                                      </p:cBhvr>
                                      <p:to>
                                        <p:strVal val="visible"/>
                                      </p:to>
                                    </p:set>
                                    <p:animEffect transition="in" filter="dissolve">
                                      <p:cBhvr>
                                        <p:cTn id="12" dur="500"/>
                                        <p:tgtEl>
                                          <p:spTgt spid="158725">
                                            <p:txEl>
                                              <p:pRg st="0" end="0"/>
                                            </p:txEl>
                                          </p:spTgt>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8725">
                                            <p:txEl>
                                              <p:pRg st="1" end="1"/>
                                            </p:txEl>
                                          </p:spTgt>
                                        </p:tgtEl>
                                        <p:attrNameLst>
                                          <p:attrName>style.visibility</p:attrName>
                                        </p:attrNameLst>
                                      </p:cBhvr>
                                      <p:to>
                                        <p:strVal val="visible"/>
                                      </p:to>
                                    </p:set>
                                    <p:animEffect transition="in" filter="dissolve">
                                      <p:cBhvr>
                                        <p:cTn id="17" dur="500"/>
                                        <p:tgtEl>
                                          <p:spTgt spid="15872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8725">
                                            <p:txEl>
                                              <p:pRg st="2" end="2"/>
                                            </p:txEl>
                                          </p:spTgt>
                                        </p:tgtEl>
                                        <p:attrNameLst>
                                          <p:attrName>style.visibility</p:attrName>
                                        </p:attrNameLst>
                                      </p:cBhvr>
                                      <p:to>
                                        <p:strVal val="visible"/>
                                      </p:to>
                                    </p:set>
                                    <p:animEffect transition="in" filter="dissolve">
                                      <p:cBhvr>
                                        <p:cTn id="22" dur="500"/>
                                        <p:tgtEl>
                                          <p:spTgt spid="15872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8725">
                                            <p:txEl>
                                              <p:pRg st="3" end="3"/>
                                            </p:txEl>
                                          </p:spTgt>
                                        </p:tgtEl>
                                        <p:attrNameLst>
                                          <p:attrName>style.visibility</p:attrName>
                                        </p:attrNameLst>
                                      </p:cBhvr>
                                      <p:to>
                                        <p:strVal val="visible"/>
                                      </p:to>
                                    </p:set>
                                    <p:animEffect transition="in" filter="dissolve">
                                      <p:cBhvr>
                                        <p:cTn id="27" dur="500"/>
                                        <p:tgtEl>
                                          <p:spTgt spid="158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autoUpdateAnimBg="0"/>
      <p:bldP spid="158725" grpId="0" uiExpand="1"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4A446AC3-9801-45BD-955E-DBB063A0FC3F}" type="slidenum">
              <a:rPr lang="en-US" altLang="ko-KR"/>
              <a:pPr>
                <a:defRPr/>
              </a:pPr>
              <a:t>75</a:t>
            </a:fld>
            <a:endParaRPr lang="en-US" altLang="ko-KR"/>
          </a:p>
        </p:txBody>
      </p:sp>
      <p:sp>
        <p:nvSpPr>
          <p:cNvPr id="159748" name="Text Box 4"/>
          <p:cNvSpPr txBox="1">
            <a:spLocks noChangeArrowheads="1"/>
          </p:cNvSpPr>
          <p:nvPr/>
        </p:nvSpPr>
        <p:spPr bwMode="auto">
          <a:xfrm>
            <a:off x="1839913" y="1443038"/>
            <a:ext cx="5503862" cy="641350"/>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b="1">
                <a:solidFill>
                  <a:srgbClr val="2B166E"/>
                </a:solidFill>
                <a:ea typeface="宋体" pitchFamily="2" charset="-122"/>
              </a:rPr>
              <a:t>实现互斥访问的四个条件</a:t>
            </a:r>
          </a:p>
        </p:txBody>
      </p:sp>
      <p:sp>
        <p:nvSpPr>
          <p:cNvPr id="159749" name="Text Box 5"/>
          <p:cNvSpPr txBox="1">
            <a:spLocks noChangeArrowheads="1"/>
          </p:cNvSpPr>
          <p:nvPr/>
        </p:nvSpPr>
        <p:spPr bwMode="auto">
          <a:xfrm>
            <a:off x="1247775" y="2546350"/>
            <a:ext cx="6731000" cy="37548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buFontTx/>
              <a:buAutoNum type="arabicPeriod"/>
            </a:pPr>
            <a:r>
              <a:rPr kumimoji="1" lang="zh-CN" altLang="en-US" sz="2800" b="1" dirty="0">
                <a:solidFill>
                  <a:srgbClr val="2B166E"/>
                </a:solidFill>
                <a:ea typeface="宋体" pitchFamily="2" charset="-122"/>
              </a:rPr>
              <a:t>任何两个进程</a:t>
            </a:r>
            <a:r>
              <a:rPr kumimoji="1" lang="zh-CN" altLang="en-US" sz="2800" b="1" dirty="0">
                <a:solidFill>
                  <a:srgbClr val="0000FF"/>
                </a:solidFill>
                <a:ea typeface="宋体" pitchFamily="2" charset="-122"/>
              </a:rPr>
              <a:t>不能同时进入临界区</a:t>
            </a:r>
            <a:r>
              <a:rPr kumimoji="1" lang="zh-CN" altLang="en-US" sz="2800" b="1" dirty="0">
                <a:solidFill>
                  <a:srgbClr val="2B166E"/>
                </a:solidFill>
                <a:ea typeface="宋体" pitchFamily="2" charset="-122"/>
              </a:rPr>
              <a:t>；</a:t>
            </a:r>
          </a:p>
          <a:p>
            <a:pPr>
              <a:spcBef>
                <a:spcPct val="50000"/>
              </a:spcBef>
              <a:buFontTx/>
              <a:buAutoNum type="arabicPeriod"/>
            </a:pPr>
            <a:r>
              <a:rPr kumimoji="1" lang="zh-CN" altLang="en-US" sz="2800" b="1" dirty="0">
                <a:solidFill>
                  <a:srgbClr val="2B166E"/>
                </a:solidFill>
                <a:ea typeface="宋体" pitchFamily="2" charset="-122"/>
              </a:rPr>
              <a:t>不能事先假定</a:t>
            </a:r>
            <a:r>
              <a:rPr kumimoji="1" lang="en-US" altLang="zh-CN" sz="2800" b="1" dirty="0">
                <a:solidFill>
                  <a:srgbClr val="0000FF"/>
                </a:solidFill>
                <a:ea typeface="宋体" pitchFamily="2" charset="-122"/>
              </a:rPr>
              <a:t>CPU</a:t>
            </a:r>
            <a:r>
              <a:rPr kumimoji="1" lang="zh-CN" altLang="en-US" sz="2800" b="1" dirty="0">
                <a:solidFill>
                  <a:srgbClr val="0000FF"/>
                </a:solidFill>
                <a:ea typeface="宋体" pitchFamily="2" charset="-122"/>
              </a:rPr>
              <a:t>的个数、核数</a:t>
            </a:r>
            <a:r>
              <a:rPr kumimoji="1" lang="zh-CN" altLang="en-US" sz="2800" b="1" dirty="0">
                <a:solidFill>
                  <a:srgbClr val="2B166E"/>
                </a:solidFill>
                <a:ea typeface="宋体" pitchFamily="2" charset="-122"/>
              </a:rPr>
              <a:t>和</a:t>
            </a:r>
            <a:r>
              <a:rPr kumimoji="1" lang="zh-CN" altLang="en-US" sz="2800" b="1" dirty="0">
                <a:solidFill>
                  <a:srgbClr val="0000FF"/>
                </a:solidFill>
                <a:ea typeface="宋体" pitchFamily="2" charset="-122"/>
              </a:rPr>
              <a:t>运行速度</a:t>
            </a:r>
            <a:r>
              <a:rPr kumimoji="1" lang="zh-CN" altLang="en-US" sz="2800" b="1" dirty="0">
                <a:solidFill>
                  <a:srgbClr val="2B166E"/>
                </a:solidFill>
                <a:ea typeface="宋体" pitchFamily="2" charset="-122"/>
              </a:rPr>
              <a:t>；</a:t>
            </a:r>
          </a:p>
          <a:p>
            <a:pPr>
              <a:spcBef>
                <a:spcPct val="50000"/>
              </a:spcBef>
              <a:buFontTx/>
              <a:buAutoNum type="arabicPeriod"/>
            </a:pPr>
            <a:r>
              <a:rPr kumimoji="1" lang="zh-CN" altLang="en-US" sz="2800" b="1" dirty="0">
                <a:solidFill>
                  <a:srgbClr val="2B166E"/>
                </a:solidFill>
                <a:ea typeface="宋体" pitchFamily="2" charset="-122"/>
              </a:rPr>
              <a:t>当一个进程运行在它的临界区外面时，</a:t>
            </a:r>
            <a:br>
              <a:rPr kumimoji="1" lang="zh-CN" altLang="en-US" sz="2800" b="1" dirty="0">
                <a:solidFill>
                  <a:srgbClr val="2B166E"/>
                </a:solidFill>
                <a:ea typeface="宋体" pitchFamily="2" charset="-122"/>
              </a:rPr>
            </a:br>
            <a:r>
              <a:rPr kumimoji="1" lang="zh-CN" altLang="en-US" sz="2800" b="1" dirty="0">
                <a:solidFill>
                  <a:srgbClr val="0000FF"/>
                </a:solidFill>
                <a:ea typeface="宋体" pitchFamily="2" charset="-122"/>
              </a:rPr>
              <a:t>不能妨碍其他进程</a:t>
            </a:r>
            <a:r>
              <a:rPr kumimoji="1" lang="zh-CN" altLang="en-US" sz="2800" b="1" dirty="0">
                <a:solidFill>
                  <a:srgbClr val="2B166E"/>
                </a:solidFill>
                <a:ea typeface="宋体" pitchFamily="2" charset="-122"/>
              </a:rPr>
              <a:t>进入临界区；</a:t>
            </a:r>
          </a:p>
          <a:p>
            <a:pPr>
              <a:spcBef>
                <a:spcPct val="50000"/>
              </a:spcBef>
              <a:buFontTx/>
              <a:buAutoNum type="arabicPeriod"/>
            </a:pPr>
            <a:r>
              <a:rPr kumimoji="1" lang="zh-CN" altLang="en-US" sz="2800" b="1" dirty="0">
                <a:solidFill>
                  <a:srgbClr val="2B166E"/>
                </a:solidFill>
                <a:ea typeface="宋体" pitchFamily="2" charset="-122"/>
              </a:rPr>
              <a:t>任何一个进程进入临界区的要求应该在</a:t>
            </a:r>
            <a:br>
              <a:rPr kumimoji="1" lang="zh-CN" altLang="en-US" sz="2800" b="1" dirty="0">
                <a:solidFill>
                  <a:srgbClr val="2B166E"/>
                </a:solidFill>
                <a:ea typeface="宋体" pitchFamily="2" charset="-122"/>
              </a:rPr>
            </a:br>
            <a:r>
              <a:rPr kumimoji="1" lang="zh-CN" altLang="en-US" sz="2800" b="1" dirty="0">
                <a:solidFill>
                  <a:srgbClr val="0000FF"/>
                </a:solidFill>
                <a:ea typeface="宋体" pitchFamily="2" charset="-122"/>
              </a:rPr>
              <a:t>有限时间内得到满足</a:t>
            </a:r>
            <a:r>
              <a:rPr kumimoji="1" lang="zh-CN" altLang="en-US" sz="2800" b="1" dirty="0">
                <a:solidFill>
                  <a:srgbClr val="2B166E"/>
                </a:solidFill>
                <a:ea typeface="宋体" pitchFamily="2" charset="-122"/>
              </a:rPr>
              <a:t>。</a:t>
            </a:r>
          </a:p>
        </p:txBody>
      </p:sp>
      <p:sp>
        <p:nvSpPr>
          <p:cNvPr id="2" name="文本框 1">
            <a:extLst>
              <a:ext uri="{FF2B5EF4-FFF2-40B4-BE49-F238E27FC236}">
                <a16:creationId xmlns:a16="http://schemas.microsoft.com/office/drawing/2014/main" id="{CFE3E3B3-8EE0-6347-B43F-D9DDB6B824C9}"/>
              </a:ext>
            </a:extLst>
          </p:cNvPr>
          <p:cNvSpPr txBox="1"/>
          <p:nvPr/>
        </p:nvSpPr>
        <p:spPr>
          <a:xfrm>
            <a:off x="7756065" y="3756453"/>
            <a:ext cx="1319592" cy="584775"/>
          </a:xfrm>
          <a:prstGeom prst="rect">
            <a:avLst/>
          </a:prstGeom>
          <a:noFill/>
        </p:spPr>
        <p:txBody>
          <a:bodyPr wrap="none" rtlCol="0">
            <a:spAutoFit/>
          </a:bodyPr>
          <a:lstStyle/>
          <a:p>
            <a:r>
              <a:rPr kumimoji="1" lang="en-US" altLang="zh-CN" sz="3200" b="1" dirty="0">
                <a:solidFill>
                  <a:srgbClr val="FF0000"/>
                </a:solidFill>
                <a:latin typeface="Microsoft YaHei" panose="020B0503020204020204" pitchFamily="34" charset="-122"/>
                <a:ea typeface="Microsoft YaHei" panose="020B0503020204020204" pitchFamily="34" charset="-122"/>
              </a:rPr>
              <a:t>Why?</a:t>
            </a:r>
            <a:endParaRPr kumimoji="1" lang="zh-CN" altLang="en-US" sz="3200" b="1" dirty="0">
              <a:solidFill>
                <a:srgbClr val="FF0000"/>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wd">
                                    <p:tmPct val="10000"/>
                                  </p:iterate>
                                  <p:childTnLst>
                                    <p:set>
                                      <p:cBhvr>
                                        <p:cTn id="6" dur="1" fill="hold">
                                          <p:stCondLst>
                                            <p:cond delay="0"/>
                                          </p:stCondLst>
                                        </p:cTn>
                                        <p:tgtEl>
                                          <p:spTgt spid="159748"/>
                                        </p:tgtEl>
                                        <p:attrNameLst>
                                          <p:attrName>style.visibility</p:attrName>
                                        </p:attrNameLst>
                                      </p:cBhvr>
                                      <p:to>
                                        <p:strVal val="visible"/>
                                      </p:to>
                                    </p:set>
                                    <p:anim calcmode="lin" valueType="num">
                                      <p:cBhvr additive="base">
                                        <p:cTn id="7" dur="75" fill="hold"/>
                                        <p:tgtEl>
                                          <p:spTgt spid="159748"/>
                                        </p:tgtEl>
                                        <p:attrNameLst>
                                          <p:attrName>ppt_x</p:attrName>
                                        </p:attrNameLst>
                                      </p:cBhvr>
                                      <p:tavLst>
                                        <p:tav tm="0">
                                          <p:val>
                                            <p:strVal val="#ppt_x"/>
                                          </p:val>
                                        </p:tav>
                                        <p:tav tm="100000">
                                          <p:val>
                                            <p:strVal val="#ppt_x"/>
                                          </p:val>
                                        </p:tav>
                                      </p:tavLst>
                                    </p:anim>
                                    <p:anim calcmode="lin" valueType="num">
                                      <p:cBhvr additive="base">
                                        <p:cTn id="8" dur="75" fill="hold"/>
                                        <p:tgtEl>
                                          <p:spTgt spid="159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59749">
                                            <p:txEl>
                                              <p:pRg st="0" end="0"/>
                                            </p:txEl>
                                          </p:spTgt>
                                        </p:tgtEl>
                                        <p:attrNameLst>
                                          <p:attrName>style.visibility</p:attrName>
                                        </p:attrNameLst>
                                      </p:cBhvr>
                                      <p:to>
                                        <p:strVal val="visible"/>
                                      </p:to>
                                    </p:set>
                                    <p:animEffect transition="in" filter="strips(downLeft)">
                                      <p:cBhvr>
                                        <p:cTn id="13" dur="500"/>
                                        <p:tgtEl>
                                          <p:spTgt spid="15974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59749">
                                            <p:txEl>
                                              <p:pRg st="1" end="1"/>
                                            </p:txEl>
                                          </p:spTgt>
                                        </p:tgtEl>
                                        <p:attrNameLst>
                                          <p:attrName>style.visibility</p:attrName>
                                        </p:attrNameLst>
                                      </p:cBhvr>
                                      <p:to>
                                        <p:strVal val="visible"/>
                                      </p:to>
                                    </p:set>
                                    <p:animEffect transition="in" filter="strips(downLeft)">
                                      <p:cBhvr>
                                        <p:cTn id="18" dur="500"/>
                                        <p:tgtEl>
                                          <p:spTgt spid="15974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59749">
                                            <p:txEl>
                                              <p:pRg st="2" end="2"/>
                                            </p:txEl>
                                          </p:spTgt>
                                        </p:tgtEl>
                                        <p:attrNameLst>
                                          <p:attrName>style.visibility</p:attrName>
                                        </p:attrNameLst>
                                      </p:cBhvr>
                                      <p:to>
                                        <p:strVal val="visible"/>
                                      </p:to>
                                    </p:set>
                                    <p:animEffect transition="in" filter="strips(downLeft)">
                                      <p:cBhvr>
                                        <p:cTn id="23" dur="500"/>
                                        <p:tgtEl>
                                          <p:spTgt spid="15974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59749">
                                            <p:txEl>
                                              <p:pRg st="3" end="3"/>
                                            </p:txEl>
                                          </p:spTgt>
                                        </p:tgtEl>
                                        <p:attrNameLst>
                                          <p:attrName>style.visibility</p:attrName>
                                        </p:attrNameLst>
                                      </p:cBhvr>
                                      <p:to>
                                        <p:strVal val="visible"/>
                                      </p:to>
                                    </p:set>
                                    <p:animEffect transition="in" filter="strips(downLeft)">
                                      <p:cBhvr>
                                        <p:cTn id="28" dur="500"/>
                                        <p:tgtEl>
                                          <p:spTgt spid="15974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autoUpdateAnimBg="0"/>
      <p:bldP spid="159749" grpId="0" build="p" autoUpdateAnimBg="0" advAuto="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r>
              <a:rPr lang="zh-CN" altLang="en-US"/>
              <a:t>   进程管理</a:t>
            </a:r>
          </a:p>
        </p:txBody>
      </p:sp>
      <p:sp>
        <p:nvSpPr>
          <p:cNvPr id="10" name="页脚占位符 4"/>
          <p:cNvSpPr>
            <a:spLocks noGrp="1"/>
          </p:cNvSpPr>
          <p:nvPr>
            <p:ph type="ftr" sz="quarter" idx="11"/>
          </p:nvPr>
        </p:nvSpPr>
        <p:spPr/>
        <p:txBody>
          <a:bodyPr/>
          <a:lstStyle/>
          <a:p>
            <a:pPr>
              <a:defRPr/>
            </a:pPr>
            <a:fld id="{C689DCF0-DD00-4E27-8D32-8DE70FDFB79B}" type="slidenum">
              <a:rPr lang="en-US" altLang="ko-KR"/>
              <a:pPr>
                <a:defRPr/>
              </a:pPr>
              <a:t>76</a:t>
            </a:fld>
            <a:endParaRPr lang="en-US" altLang="ko-KR"/>
          </a:p>
        </p:txBody>
      </p:sp>
      <p:sp>
        <p:nvSpPr>
          <p:cNvPr id="77828" name="Rectangle 4"/>
          <p:cNvSpPr>
            <a:spLocks noChangeArrowheads="1"/>
          </p:cNvSpPr>
          <p:nvPr/>
        </p:nvSpPr>
        <p:spPr bwMode="auto">
          <a:xfrm>
            <a:off x="687388" y="1187450"/>
            <a:ext cx="7583487" cy="186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kumimoji="1" lang="zh-CN" altLang="en-US" sz="3600" b="1">
                <a:solidFill>
                  <a:srgbClr val="FF0000"/>
                </a:solidFill>
                <a:ea typeface="楷体_GB2312" pitchFamily="49" charset="-122"/>
              </a:rPr>
              <a:t>如何实现进程之间的互斥访问？</a:t>
            </a:r>
          </a:p>
          <a:p>
            <a:pPr>
              <a:spcBef>
                <a:spcPct val="50000"/>
              </a:spcBef>
            </a:pPr>
            <a:r>
              <a:rPr kumimoji="1" lang="zh-CN" altLang="en-US" sz="3200" b="1">
                <a:solidFill>
                  <a:srgbClr val="2B166E"/>
                </a:solidFill>
                <a:ea typeface="宋体" pitchFamily="2" charset="-122"/>
              </a:rPr>
              <a:t>问题描述：两个进程，在各自临界区中需要对某个共享资源进行访问。</a:t>
            </a:r>
          </a:p>
        </p:txBody>
      </p:sp>
      <p:grpSp>
        <p:nvGrpSpPr>
          <p:cNvPr id="77829" name="Group 5"/>
          <p:cNvGrpSpPr>
            <a:grpSpLocks/>
          </p:cNvGrpSpPr>
          <p:nvPr/>
        </p:nvGrpSpPr>
        <p:grpSpPr bwMode="auto">
          <a:xfrm>
            <a:off x="1404938" y="3471864"/>
            <a:ext cx="2001837" cy="2820988"/>
            <a:chOff x="660" y="2246"/>
            <a:chExt cx="1261" cy="1777"/>
          </a:xfrm>
        </p:grpSpPr>
        <p:sp>
          <p:nvSpPr>
            <p:cNvPr id="77834" name="Text Box 6"/>
            <p:cNvSpPr txBox="1">
              <a:spLocks noChangeArrowheads="1"/>
            </p:cNvSpPr>
            <p:nvPr/>
          </p:nvSpPr>
          <p:spPr bwMode="auto">
            <a:xfrm>
              <a:off x="660" y="2246"/>
              <a:ext cx="1261" cy="142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2B166E"/>
                  </a:solidFill>
                  <a:ea typeface="宋体" pitchFamily="2" charset="-122"/>
                </a:rPr>
                <a:t>非临界区；</a:t>
              </a:r>
            </a:p>
            <a:p>
              <a:r>
                <a:rPr kumimoji="1" lang="en-US" altLang="zh-CN" sz="2800" b="1" dirty="0">
                  <a:solidFill>
                    <a:srgbClr val="2B166E"/>
                  </a:solidFill>
                  <a:ea typeface="宋体" pitchFamily="2" charset="-122"/>
                </a:rPr>
                <a:t>…</a:t>
              </a:r>
            </a:p>
            <a:p>
              <a:r>
                <a:rPr kumimoji="1" lang="zh-CN" altLang="en-US" sz="2800" b="1" dirty="0">
                  <a:solidFill>
                    <a:srgbClr val="00B050"/>
                  </a:solidFill>
                  <a:ea typeface="宋体" pitchFamily="2" charset="-122"/>
                </a:rPr>
                <a:t>临界区</a:t>
              </a:r>
              <a:r>
                <a:rPr kumimoji="1" lang="zh-CN" altLang="en-US" sz="2800" b="1" dirty="0">
                  <a:solidFill>
                    <a:srgbClr val="2B166E"/>
                  </a:solidFill>
                  <a:ea typeface="宋体" pitchFamily="2" charset="-122"/>
                </a:rPr>
                <a:t>；</a:t>
              </a:r>
            </a:p>
            <a:p>
              <a:r>
                <a:rPr kumimoji="1" lang="en-US" altLang="zh-CN" sz="2800" b="1" dirty="0">
                  <a:solidFill>
                    <a:srgbClr val="2B166E"/>
                  </a:solidFill>
                  <a:ea typeface="宋体" pitchFamily="2" charset="-122"/>
                </a:rPr>
                <a:t>…</a:t>
              </a:r>
            </a:p>
            <a:p>
              <a:r>
                <a:rPr kumimoji="1" lang="zh-CN" altLang="en-US" sz="2800" b="1" dirty="0">
                  <a:solidFill>
                    <a:srgbClr val="2B166E"/>
                  </a:solidFill>
                  <a:ea typeface="宋体" pitchFamily="2" charset="-122"/>
                </a:rPr>
                <a:t>非临界区；</a:t>
              </a:r>
            </a:p>
          </p:txBody>
        </p:sp>
        <p:sp>
          <p:nvSpPr>
            <p:cNvPr id="77835" name="Text Box 7"/>
            <p:cNvSpPr txBox="1">
              <a:spLocks noChangeArrowheads="1"/>
            </p:cNvSpPr>
            <p:nvPr/>
          </p:nvSpPr>
          <p:spPr bwMode="auto">
            <a:xfrm>
              <a:off x="895" y="3693"/>
              <a:ext cx="85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0000FF"/>
                  </a:solidFill>
                  <a:latin typeface="Microsoft YaHei" charset="-122"/>
                  <a:ea typeface="Microsoft YaHei" charset="-122"/>
                  <a:cs typeface="Microsoft YaHei" charset="-122"/>
                </a:rPr>
                <a:t>进程</a:t>
              </a:r>
              <a:r>
                <a:rPr kumimoji="1" lang="en-US" altLang="zh-CN" sz="2800" b="1" dirty="0">
                  <a:solidFill>
                    <a:srgbClr val="0000FF"/>
                  </a:solidFill>
                  <a:latin typeface="Microsoft YaHei" charset="-122"/>
                  <a:ea typeface="Microsoft YaHei" charset="-122"/>
                  <a:cs typeface="Microsoft YaHei" charset="-122"/>
                </a:rPr>
                <a:t>P1</a:t>
              </a:r>
            </a:p>
          </p:txBody>
        </p:sp>
      </p:grpSp>
      <p:grpSp>
        <p:nvGrpSpPr>
          <p:cNvPr id="77830" name="Group 8"/>
          <p:cNvGrpSpPr>
            <a:grpSpLocks/>
          </p:cNvGrpSpPr>
          <p:nvPr/>
        </p:nvGrpSpPr>
        <p:grpSpPr bwMode="auto">
          <a:xfrm>
            <a:off x="5319713" y="3471864"/>
            <a:ext cx="2001837" cy="2820988"/>
            <a:chOff x="660" y="2246"/>
            <a:chExt cx="1261" cy="1777"/>
          </a:xfrm>
        </p:grpSpPr>
        <p:sp>
          <p:nvSpPr>
            <p:cNvPr id="77832" name="Text Box 9"/>
            <p:cNvSpPr txBox="1">
              <a:spLocks noChangeArrowheads="1"/>
            </p:cNvSpPr>
            <p:nvPr/>
          </p:nvSpPr>
          <p:spPr bwMode="auto">
            <a:xfrm>
              <a:off x="660" y="2246"/>
              <a:ext cx="1261" cy="142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2B166E"/>
                  </a:solidFill>
                  <a:ea typeface="宋体" pitchFamily="2" charset="-122"/>
                </a:rPr>
                <a:t>非临界区；</a:t>
              </a:r>
            </a:p>
            <a:p>
              <a:r>
                <a:rPr kumimoji="1" lang="en-US" altLang="zh-CN" sz="2800" b="1" dirty="0">
                  <a:solidFill>
                    <a:srgbClr val="2B166E"/>
                  </a:solidFill>
                  <a:ea typeface="宋体" pitchFamily="2" charset="-122"/>
                </a:rPr>
                <a:t>…</a:t>
              </a:r>
            </a:p>
            <a:p>
              <a:r>
                <a:rPr kumimoji="1" lang="zh-CN" altLang="en-US" sz="2800" b="1" dirty="0">
                  <a:solidFill>
                    <a:srgbClr val="00B050"/>
                  </a:solidFill>
                  <a:ea typeface="宋体" pitchFamily="2" charset="-122"/>
                </a:rPr>
                <a:t>临界区</a:t>
              </a:r>
              <a:r>
                <a:rPr kumimoji="1" lang="zh-CN" altLang="en-US" sz="2800" b="1" dirty="0">
                  <a:solidFill>
                    <a:srgbClr val="2B166E"/>
                  </a:solidFill>
                  <a:ea typeface="宋体" pitchFamily="2" charset="-122"/>
                </a:rPr>
                <a:t>；</a:t>
              </a:r>
            </a:p>
            <a:p>
              <a:r>
                <a:rPr kumimoji="1" lang="en-US" altLang="zh-CN" sz="2800" b="1" dirty="0">
                  <a:solidFill>
                    <a:srgbClr val="2B166E"/>
                  </a:solidFill>
                  <a:ea typeface="宋体" pitchFamily="2" charset="-122"/>
                </a:rPr>
                <a:t>…</a:t>
              </a:r>
            </a:p>
            <a:p>
              <a:r>
                <a:rPr kumimoji="1" lang="zh-CN" altLang="en-US" sz="2800" b="1" dirty="0">
                  <a:solidFill>
                    <a:srgbClr val="2B166E"/>
                  </a:solidFill>
                  <a:ea typeface="宋体" pitchFamily="2" charset="-122"/>
                </a:rPr>
                <a:t>非临界区；</a:t>
              </a:r>
            </a:p>
          </p:txBody>
        </p:sp>
        <p:sp>
          <p:nvSpPr>
            <p:cNvPr id="77833" name="Text Box 10"/>
            <p:cNvSpPr txBox="1">
              <a:spLocks noChangeArrowheads="1"/>
            </p:cNvSpPr>
            <p:nvPr/>
          </p:nvSpPr>
          <p:spPr bwMode="auto">
            <a:xfrm>
              <a:off x="895" y="3693"/>
              <a:ext cx="85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0000FF"/>
                  </a:solidFill>
                  <a:latin typeface="Microsoft YaHei" charset="-122"/>
                  <a:ea typeface="Microsoft YaHei" charset="-122"/>
                  <a:cs typeface="Microsoft YaHei" charset="-122"/>
                </a:rPr>
                <a:t>进程</a:t>
              </a:r>
              <a:r>
                <a:rPr kumimoji="1" lang="en-US" altLang="zh-CN" sz="2800" b="1" dirty="0">
                  <a:solidFill>
                    <a:srgbClr val="0000FF"/>
                  </a:solidFill>
                  <a:latin typeface="Microsoft YaHei" charset="-122"/>
                  <a:ea typeface="Microsoft YaHei" charset="-122"/>
                  <a:cs typeface="Microsoft YaHei" charset="-122"/>
                </a:rPr>
                <a:t>P2</a:t>
              </a:r>
            </a:p>
          </p:txBody>
        </p:sp>
      </p:grpSp>
      <p:sp>
        <p:nvSpPr>
          <p:cNvPr id="77831" name="椭圆 10"/>
          <p:cNvSpPr>
            <a:spLocks noChangeArrowheads="1"/>
          </p:cNvSpPr>
          <p:nvPr/>
        </p:nvSpPr>
        <p:spPr bwMode="auto">
          <a:xfrm>
            <a:off x="3925729" y="3604579"/>
            <a:ext cx="859556" cy="1770220"/>
          </a:xfrm>
          <a:prstGeom prst="ellipse">
            <a:avLst/>
          </a:prstGeom>
          <a:solidFill>
            <a:schemeClr val="accent5">
              <a:lumMod val="50000"/>
            </a:schemeClr>
          </a:solidFill>
          <a:ln w="28575" algn="ctr">
            <a:solidFill>
              <a:schemeClr val="accent5">
                <a:lumMod val="50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r>
              <a:rPr kumimoji="1" lang="zh-CN" altLang="en-US" sz="2000" b="1" dirty="0">
                <a:solidFill>
                  <a:schemeClr val="bg1"/>
                </a:solidFill>
                <a:latin typeface="Microsoft YaHei" charset="-122"/>
                <a:ea typeface="Microsoft YaHei" charset="-122"/>
                <a:cs typeface="Microsoft YaHei" charset="-122"/>
              </a:rPr>
              <a:t>共享资源</a:t>
            </a:r>
          </a:p>
        </p:txBody>
      </p:sp>
      <p:cxnSp>
        <p:nvCxnSpPr>
          <p:cNvPr id="6" name="直线箭头连接符 5"/>
          <p:cNvCxnSpPr>
            <a:stCxn id="77831" idx="6"/>
            <a:endCxn id="77832" idx="1"/>
          </p:cNvCxnSpPr>
          <p:nvPr/>
        </p:nvCxnSpPr>
        <p:spPr bwMode="auto">
          <a:xfrm>
            <a:off x="4785285" y="4489689"/>
            <a:ext cx="534428" cy="111681"/>
          </a:xfrm>
          <a:prstGeom prst="straightConnector1">
            <a:avLst/>
          </a:prstGeom>
          <a:solidFill>
            <a:schemeClr val="accent1"/>
          </a:solidFill>
          <a:ln w="28575" cap="flat" cmpd="sng" algn="ctr">
            <a:solidFill>
              <a:schemeClr val="tx1"/>
            </a:solidFill>
            <a:prstDash val="solid"/>
            <a:round/>
            <a:headEnd type="arrow"/>
            <a:tailEnd type="arrow"/>
          </a:ln>
          <a:effectLst/>
        </p:spPr>
      </p:cxnSp>
      <p:cxnSp>
        <p:nvCxnSpPr>
          <p:cNvPr id="8" name="直线箭头连接符 7"/>
          <p:cNvCxnSpPr>
            <a:stCxn id="77834" idx="3"/>
            <a:endCxn id="77831" idx="2"/>
          </p:cNvCxnSpPr>
          <p:nvPr/>
        </p:nvCxnSpPr>
        <p:spPr bwMode="auto">
          <a:xfrm flipV="1">
            <a:off x="3406775" y="4489689"/>
            <a:ext cx="518954" cy="111681"/>
          </a:xfrm>
          <a:prstGeom prst="straightConnector1">
            <a:avLst/>
          </a:prstGeom>
          <a:solidFill>
            <a:schemeClr val="accent1"/>
          </a:solidFill>
          <a:ln w="28575" cap="flat" cmpd="sng" algn="ctr">
            <a:solidFill>
              <a:schemeClr val="tx1"/>
            </a:solidFill>
            <a:prstDash val="solid"/>
            <a:round/>
            <a:headEnd type="arrow"/>
            <a:tailEnd type="arrow"/>
          </a:ln>
          <a:effectLst/>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03E000B0-86B1-42E4-ABDF-770ADD110E84}" type="slidenum">
              <a:rPr lang="en-US" altLang="ko-KR"/>
              <a:pPr>
                <a:defRPr/>
              </a:pPr>
              <a:t>77</a:t>
            </a:fld>
            <a:endParaRPr lang="en-US" altLang="ko-KR"/>
          </a:p>
        </p:txBody>
      </p:sp>
      <p:sp>
        <p:nvSpPr>
          <p:cNvPr id="78852" name="Rectangle 3"/>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3.3</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基于关闭中断的互斥实现</a:t>
            </a:r>
          </a:p>
        </p:txBody>
      </p:sp>
      <p:sp>
        <p:nvSpPr>
          <p:cNvPr id="161797" name="Text Box 5"/>
          <p:cNvSpPr txBox="1">
            <a:spLocks noChangeArrowheads="1"/>
          </p:cNvSpPr>
          <p:nvPr/>
        </p:nvSpPr>
        <p:spPr bwMode="auto">
          <a:xfrm>
            <a:off x="619125" y="2973208"/>
            <a:ext cx="7635549" cy="246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49263" indent="-449263">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buFontTx/>
              <a:buBlip>
                <a:blip r:embed="rId2"/>
              </a:buBlip>
            </a:pPr>
            <a:r>
              <a:rPr kumimoji="1" lang="zh-CN" altLang="en-US" sz="2800" b="1" dirty="0">
                <a:solidFill>
                  <a:srgbClr val="2B166E"/>
                </a:solidFill>
                <a:ea typeface="宋体" pitchFamily="2" charset="-122"/>
              </a:rPr>
              <a:t>进程的切换是由</a:t>
            </a:r>
            <a:r>
              <a:rPr kumimoji="1" lang="zh-CN" altLang="en-US" sz="2800" b="1" dirty="0">
                <a:solidFill>
                  <a:srgbClr val="0000FF"/>
                </a:solidFill>
                <a:ea typeface="宋体" pitchFamily="2" charset="-122"/>
              </a:rPr>
              <a:t>中断</a:t>
            </a:r>
            <a:r>
              <a:rPr kumimoji="1" lang="zh-CN" altLang="en-US" sz="2800" b="1" dirty="0">
                <a:solidFill>
                  <a:srgbClr val="2B166E"/>
                </a:solidFill>
                <a:ea typeface="宋体" pitchFamily="2" charset="-122"/>
              </a:rPr>
              <a:t>引发的，关闭中断后，</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不会被分配给其他进程，</a:t>
            </a:r>
            <a:r>
              <a:rPr kumimoji="1" lang="zh-CN" altLang="en-US" sz="2800" b="1" dirty="0">
                <a:solidFill>
                  <a:srgbClr val="0000FF"/>
                </a:solidFill>
                <a:ea typeface="宋体" pitchFamily="2" charset="-122"/>
              </a:rPr>
              <a:t>其他进程无法执行</a:t>
            </a:r>
            <a:r>
              <a:rPr kumimoji="1" lang="zh-CN" altLang="en-US" sz="2800" b="1" dirty="0">
                <a:solidFill>
                  <a:srgbClr val="2B166E"/>
                </a:solidFill>
                <a:ea typeface="宋体" pitchFamily="2" charset="-122"/>
              </a:rPr>
              <a:t>；</a:t>
            </a:r>
          </a:p>
          <a:p>
            <a:pPr algn="just">
              <a:spcBef>
                <a:spcPct val="50000"/>
              </a:spcBef>
              <a:buFontTx/>
              <a:buBlip>
                <a:blip r:embed="rId2"/>
              </a:buBlip>
            </a:pPr>
            <a:r>
              <a:rPr kumimoji="1" lang="zh-CN" altLang="en-US" sz="2800" b="1" dirty="0">
                <a:solidFill>
                  <a:srgbClr val="0000FF"/>
                </a:solidFill>
                <a:ea typeface="宋体" pitchFamily="2" charset="-122"/>
              </a:rPr>
              <a:t>操作系统内核</a:t>
            </a:r>
            <a:r>
              <a:rPr kumimoji="1" lang="zh-CN" altLang="en-US" sz="2800" b="1" dirty="0">
                <a:solidFill>
                  <a:srgbClr val="2B166E"/>
                </a:solidFill>
                <a:ea typeface="宋体" pitchFamily="2" charset="-122"/>
              </a:rPr>
              <a:t>经常使用这种方法来更新内部的数据结构（变量、链表等）。</a:t>
            </a:r>
          </a:p>
        </p:txBody>
      </p:sp>
      <p:sp>
        <p:nvSpPr>
          <p:cNvPr id="161798" name="Rectangle 6"/>
          <p:cNvSpPr>
            <a:spLocks noChangeArrowheads="1"/>
          </p:cNvSpPr>
          <p:nvPr/>
        </p:nvSpPr>
        <p:spPr bwMode="auto">
          <a:xfrm>
            <a:off x="617538" y="1827213"/>
            <a:ext cx="7685087"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1" lang="zh-CN" altLang="en-US" sz="2800" b="1" dirty="0">
                <a:solidFill>
                  <a:srgbClr val="0000FF"/>
                </a:solidFill>
                <a:ea typeface="宋体" pitchFamily="2" charset="-122"/>
              </a:rPr>
              <a:t>当一个进程进入临界区后，</a:t>
            </a:r>
            <a:r>
              <a:rPr kumimoji="1" lang="zh-CN" altLang="en-US" sz="2800" b="1" dirty="0">
                <a:solidFill>
                  <a:srgbClr val="FF0000"/>
                </a:solidFill>
                <a:ea typeface="宋体" pitchFamily="2" charset="-122"/>
              </a:rPr>
              <a:t>关闭所有的中断</a:t>
            </a:r>
            <a:r>
              <a:rPr kumimoji="1" lang="zh-CN" altLang="en-US" sz="2800" b="1" dirty="0">
                <a:solidFill>
                  <a:srgbClr val="0000FF"/>
                </a:solidFill>
                <a:ea typeface="宋体" pitchFamily="2" charset="-122"/>
              </a:rPr>
              <a:t>；当</a:t>
            </a:r>
            <a:br>
              <a:rPr kumimoji="1" lang="zh-CN" altLang="en-US" sz="2800" b="1" dirty="0">
                <a:solidFill>
                  <a:srgbClr val="0000FF"/>
                </a:solidFill>
                <a:ea typeface="宋体" pitchFamily="2" charset="-122"/>
              </a:rPr>
            </a:br>
            <a:r>
              <a:rPr kumimoji="1" lang="zh-CN" altLang="en-US" sz="2800" b="1" dirty="0">
                <a:solidFill>
                  <a:srgbClr val="0000FF"/>
                </a:solidFill>
                <a:ea typeface="宋体" pitchFamily="2" charset="-122"/>
              </a:rPr>
              <a:t>它退出临界区时，</a:t>
            </a:r>
            <a:r>
              <a:rPr kumimoji="1" lang="zh-CN" altLang="en-US" sz="2800" b="1" dirty="0">
                <a:solidFill>
                  <a:srgbClr val="FF0000"/>
                </a:solidFill>
                <a:ea typeface="宋体" pitchFamily="2" charset="-122"/>
              </a:rPr>
              <a:t>再打开中断</a:t>
            </a:r>
            <a:r>
              <a:rPr kumimoji="1" lang="zh-CN" altLang="en-US" sz="2800" b="1" dirty="0">
                <a:solidFill>
                  <a:srgbClr val="0000FF"/>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1798"/>
                                        </p:tgtEl>
                                        <p:attrNameLst>
                                          <p:attrName>style.visibility</p:attrName>
                                        </p:attrNameLst>
                                      </p:cBhvr>
                                      <p:to>
                                        <p:strVal val="visible"/>
                                      </p:to>
                                    </p:set>
                                    <p:animEffect transition="in" filter="dissolve">
                                      <p:cBhvr>
                                        <p:cTn id="7" dur="500"/>
                                        <p:tgtEl>
                                          <p:spTgt spid="1617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1797">
                                            <p:txEl>
                                              <p:pRg st="0" end="0"/>
                                            </p:txEl>
                                          </p:spTgt>
                                        </p:tgtEl>
                                        <p:attrNameLst>
                                          <p:attrName>style.visibility</p:attrName>
                                        </p:attrNameLst>
                                      </p:cBhvr>
                                      <p:to>
                                        <p:strVal val="visible"/>
                                      </p:to>
                                    </p:set>
                                    <p:animEffect transition="in" filter="dissolve">
                                      <p:cBhvr>
                                        <p:cTn id="12" dur="500"/>
                                        <p:tgtEl>
                                          <p:spTgt spid="1617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1797">
                                            <p:txEl>
                                              <p:pRg st="1" end="1"/>
                                            </p:txEl>
                                          </p:spTgt>
                                        </p:tgtEl>
                                        <p:attrNameLst>
                                          <p:attrName>style.visibility</p:attrName>
                                        </p:attrNameLst>
                                      </p:cBhvr>
                                      <p:to>
                                        <p:strVal val="visible"/>
                                      </p:to>
                                    </p:set>
                                    <p:animEffect transition="in" filter="dissolve">
                                      <p:cBhvr>
                                        <p:cTn id="17" dur="500"/>
                                        <p:tgtEl>
                                          <p:spTgt spid="1617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uiExpand="1" build="p" autoUpdateAnimBg="0"/>
      <p:bldP spid="16179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732C2687-7DBF-405A-AB3D-34BAE2DFD5BC}" type="slidenum">
              <a:rPr lang="en-US" altLang="ko-KR"/>
              <a:pPr>
                <a:defRPr/>
              </a:pPr>
              <a:t>78</a:t>
            </a:fld>
            <a:endParaRPr lang="en-US" altLang="ko-KR"/>
          </a:p>
        </p:txBody>
      </p:sp>
      <p:sp>
        <p:nvSpPr>
          <p:cNvPr id="214022" name="Text Box 6"/>
          <p:cNvSpPr txBox="1">
            <a:spLocks noChangeArrowheads="1"/>
          </p:cNvSpPr>
          <p:nvPr/>
        </p:nvSpPr>
        <p:spPr bwMode="auto">
          <a:xfrm>
            <a:off x="581025" y="1689100"/>
            <a:ext cx="8191500" cy="3324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zh-CN" altLang="en-US" sz="3600" b="1" dirty="0">
                <a:ea typeface="宋体" pitchFamily="2" charset="-122"/>
              </a:rPr>
              <a:t>问题：</a:t>
            </a:r>
          </a:p>
          <a:p>
            <a:pPr>
              <a:spcBef>
                <a:spcPct val="50000"/>
              </a:spcBef>
              <a:buFontTx/>
              <a:buBlip>
                <a:blip r:embed="rId3"/>
              </a:buBlip>
            </a:pPr>
            <a:r>
              <a:rPr kumimoji="1" lang="zh-CN" altLang="en-US" sz="3200" b="1" dirty="0">
                <a:ea typeface="宋体" pitchFamily="2" charset="-122"/>
              </a:rPr>
              <a:t>如果进程在临界区中</a:t>
            </a:r>
            <a:r>
              <a:rPr kumimoji="1" lang="zh-CN" altLang="en-US" sz="3200" b="1" dirty="0">
                <a:solidFill>
                  <a:srgbClr val="0000FF"/>
                </a:solidFill>
                <a:ea typeface="宋体" pitchFamily="2" charset="-122"/>
              </a:rPr>
              <a:t>执行大量计算</a:t>
            </a:r>
            <a:r>
              <a:rPr kumimoji="1" lang="zh-CN" altLang="en-US" sz="3200" b="1" dirty="0">
                <a:ea typeface="宋体" pitchFamily="2" charset="-122"/>
              </a:rPr>
              <a:t>，结果会如何？</a:t>
            </a:r>
          </a:p>
          <a:p>
            <a:pPr>
              <a:spcBef>
                <a:spcPct val="50000"/>
              </a:spcBef>
              <a:buFontTx/>
              <a:buBlip>
                <a:blip r:embed="rId3"/>
              </a:buBlip>
            </a:pPr>
            <a:r>
              <a:rPr kumimoji="1" lang="zh-CN" altLang="en-US" sz="3200" b="1" dirty="0">
                <a:ea typeface="宋体" pitchFamily="2" charset="-122"/>
              </a:rPr>
              <a:t>这种方法能否用于</a:t>
            </a:r>
            <a:r>
              <a:rPr kumimoji="1" lang="zh-CN" altLang="en-US" sz="3200" b="1" dirty="0">
                <a:solidFill>
                  <a:srgbClr val="0000FF"/>
                </a:solidFill>
                <a:ea typeface="宋体" pitchFamily="2" charset="-122"/>
              </a:rPr>
              <a:t>用户进程</a:t>
            </a:r>
            <a:r>
              <a:rPr kumimoji="1" lang="zh-CN" altLang="en-US" sz="3200" b="1" dirty="0">
                <a:ea typeface="宋体" pitchFamily="2" charset="-122"/>
              </a:rPr>
              <a:t>？</a:t>
            </a:r>
          </a:p>
          <a:p>
            <a:pPr>
              <a:spcBef>
                <a:spcPct val="50000"/>
              </a:spcBef>
              <a:buFontTx/>
              <a:buBlip>
                <a:blip r:embed="rId3"/>
              </a:buBlip>
            </a:pPr>
            <a:r>
              <a:rPr kumimoji="1" lang="zh-CN" altLang="en-US" sz="3200" b="1" dirty="0">
                <a:ea typeface="宋体" pitchFamily="2" charset="-122"/>
              </a:rPr>
              <a:t>这种方法能否用在</a:t>
            </a:r>
            <a:r>
              <a:rPr kumimoji="1" lang="zh-CN" altLang="en-US" sz="3200" b="1" dirty="0">
                <a:solidFill>
                  <a:srgbClr val="0000FF"/>
                </a:solidFill>
                <a:ea typeface="宋体" pitchFamily="2" charset="-122"/>
              </a:rPr>
              <a:t>多</a:t>
            </a:r>
            <a:r>
              <a:rPr kumimoji="1" lang="en-US" altLang="zh-CN" sz="3200" b="1" dirty="0">
                <a:solidFill>
                  <a:srgbClr val="0000FF"/>
                </a:solidFill>
                <a:ea typeface="宋体" pitchFamily="2" charset="-122"/>
              </a:rPr>
              <a:t>CPU</a:t>
            </a:r>
            <a:r>
              <a:rPr kumimoji="1" lang="zh-CN" altLang="en-US" sz="3200" b="1" dirty="0">
                <a:solidFill>
                  <a:srgbClr val="0000FF"/>
                </a:solidFill>
                <a:ea typeface="宋体" pitchFamily="2" charset="-122"/>
              </a:rPr>
              <a:t>系统</a:t>
            </a:r>
            <a:r>
              <a:rPr kumimoji="1" lang="zh-CN" altLang="en-US" sz="3200" b="1" dirty="0">
                <a:ea typeface="宋体" pitchFamily="2" charset="-122"/>
              </a:rPr>
              <a:t>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4022">
                                            <p:txEl>
                                              <p:pRg st="0" end="0"/>
                                            </p:txEl>
                                          </p:spTgt>
                                        </p:tgtEl>
                                        <p:attrNameLst>
                                          <p:attrName>style.visibility</p:attrName>
                                        </p:attrNameLst>
                                      </p:cBhvr>
                                      <p:to>
                                        <p:strVal val="visible"/>
                                      </p:to>
                                    </p:set>
                                    <p:animEffect transition="in" filter="dissolve">
                                      <p:cBhvr>
                                        <p:cTn id="7" dur="500"/>
                                        <p:tgtEl>
                                          <p:spTgt spid="214022">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4022">
                                            <p:txEl>
                                              <p:pRg st="1" end="1"/>
                                            </p:txEl>
                                          </p:spTgt>
                                        </p:tgtEl>
                                        <p:attrNameLst>
                                          <p:attrName>style.visibility</p:attrName>
                                        </p:attrNameLst>
                                      </p:cBhvr>
                                      <p:to>
                                        <p:strVal val="visible"/>
                                      </p:to>
                                    </p:set>
                                    <p:animEffect transition="in" filter="dissolve">
                                      <p:cBhvr>
                                        <p:cTn id="11" dur="500"/>
                                        <p:tgtEl>
                                          <p:spTgt spid="21402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14022">
                                            <p:txEl>
                                              <p:pRg st="2" end="2"/>
                                            </p:txEl>
                                          </p:spTgt>
                                        </p:tgtEl>
                                        <p:attrNameLst>
                                          <p:attrName>style.visibility</p:attrName>
                                        </p:attrNameLst>
                                      </p:cBhvr>
                                      <p:to>
                                        <p:strVal val="visible"/>
                                      </p:to>
                                    </p:set>
                                    <p:animEffect transition="in" filter="dissolve">
                                      <p:cBhvr>
                                        <p:cTn id="16" dur="500"/>
                                        <p:tgtEl>
                                          <p:spTgt spid="214022">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14022">
                                            <p:txEl>
                                              <p:pRg st="3" end="3"/>
                                            </p:txEl>
                                          </p:spTgt>
                                        </p:tgtEl>
                                        <p:attrNameLst>
                                          <p:attrName>style.visibility</p:attrName>
                                        </p:attrNameLst>
                                      </p:cBhvr>
                                      <p:to>
                                        <p:strVal val="visible"/>
                                      </p:to>
                                    </p:set>
                                    <p:animEffect transition="in" filter="dissolve">
                                      <p:cBhvr>
                                        <p:cTn id="21" dur="500"/>
                                        <p:tgtEl>
                                          <p:spTgt spid="2140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2"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r>
              <a:rPr lang="zh-CN" altLang="en-US"/>
              <a:t>   进程管理</a:t>
            </a:r>
          </a:p>
        </p:txBody>
      </p:sp>
      <p:sp>
        <p:nvSpPr>
          <p:cNvPr id="12" name="页脚占位符 4"/>
          <p:cNvSpPr>
            <a:spLocks noGrp="1"/>
          </p:cNvSpPr>
          <p:nvPr>
            <p:ph type="ftr" sz="quarter" idx="11"/>
          </p:nvPr>
        </p:nvSpPr>
        <p:spPr/>
        <p:txBody>
          <a:bodyPr/>
          <a:lstStyle/>
          <a:p>
            <a:pPr>
              <a:defRPr/>
            </a:pPr>
            <a:fld id="{43CEBB3C-AC41-4AA0-8309-AEB2CE37C37A}" type="slidenum">
              <a:rPr lang="en-US" altLang="ko-KR"/>
              <a:pPr>
                <a:defRPr/>
              </a:pPr>
              <a:t>79</a:t>
            </a:fld>
            <a:endParaRPr lang="en-US" altLang="ko-KR"/>
          </a:p>
        </p:txBody>
      </p:sp>
      <p:sp>
        <p:nvSpPr>
          <p:cNvPr id="80900"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3.4</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基于繁忙等待的互斥实现</a:t>
            </a:r>
          </a:p>
        </p:txBody>
      </p:sp>
      <p:sp>
        <p:nvSpPr>
          <p:cNvPr id="162821" name="Text Box 5"/>
          <p:cNvSpPr txBox="1">
            <a:spLocks noChangeArrowheads="1"/>
          </p:cNvSpPr>
          <p:nvPr/>
        </p:nvSpPr>
        <p:spPr bwMode="auto">
          <a:xfrm>
            <a:off x="2113006" y="1177925"/>
            <a:ext cx="4374292"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latin typeface="Microsoft YaHei" charset="-122"/>
                <a:ea typeface="Microsoft YaHei" charset="-122"/>
                <a:cs typeface="Microsoft YaHei" charset="-122"/>
              </a:rPr>
              <a:t>方法</a:t>
            </a:r>
            <a:r>
              <a:rPr kumimoji="1" lang="en-US" altLang="zh-CN" sz="3600">
                <a:latin typeface="Microsoft YaHei" charset="-122"/>
                <a:ea typeface="Microsoft YaHei" charset="-122"/>
                <a:cs typeface="Microsoft YaHei" charset="-122"/>
              </a:rPr>
              <a:t>1. </a:t>
            </a:r>
            <a:r>
              <a:rPr kumimoji="1" lang="zh-CN" altLang="en-US" sz="3600">
                <a:latin typeface="Microsoft YaHei" charset="-122"/>
                <a:ea typeface="Microsoft YaHei" charset="-122"/>
                <a:cs typeface="Microsoft YaHei" charset="-122"/>
              </a:rPr>
              <a:t>加锁标志位法</a:t>
            </a:r>
          </a:p>
        </p:txBody>
      </p:sp>
      <p:sp>
        <p:nvSpPr>
          <p:cNvPr id="162822" name="Text Box 6"/>
          <p:cNvSpPr txBox="1">
            <a:spLocks noChangeArrowheads="1"/>
          </p:cNvSpPr>
          <p:nvPr/>
        </p:nvSpPr>
        <p:spPr bwMode="auto">
          <a:xfrm>
            <a:off x="619125" y="4154488"/>
            <a:ext cx="8016875"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en-US" altLang="zh-CN" sz="2800" b="1">
                <a:solidFill>
                  <a:srgbClr val="2B166E"/>
                </a:solidFill>
                <a:ea typeface="宋体" pitchFamily="2" charset="-122"/>
              </a:rPr>
              <a:t>lock</a:t>
            </a:r>
            <a:r>
              <a:rPr kumimoji="1" lang="zh-CN" altLang="en-US" sz="2800" b="1">
                <a:solidFill>
                  <a:srgbClr val="2B166E"/>
                </a:solidFill>
                <a:ea typeface="宋体" pitchFamily="2" charset="-122"/>
              </a:rPr>
              <a:t>的初始值为</a:t>
            </a:r>
            <a:r>
              <a:rPr kumimoji="1" lang="en-US" altLang="zh-CN" sz="2800" b="1">
                <a:solidFill>
                  <a:srgbClr val="2B166E"/>
                </a:solidFill>
                <a:ea typeface="宋体" pitchFamily="2" charset="-122"/>
              </a:rPr>
              <a:t>0</a:t>
            </a:r>
            <a:r>
              <a:rPr kumimoji="1" lang="zh-CN" altLang="en-US" sz="2800" b="1">
                <a:solidFill>
                  <a:srgbClr val="2B166E"/>
                </a:solidFill>
                <a:ea typeface="宋体" pitchFamily="2" charset="-122"/>
              </a:rPr>
              <a:t>，当一个进程想进入临界区时，</a:t>
            </a:r>
            <a:br>
              <a:rPr kumimoji="1" lang="zh-CN" altLang="en-US" sz="2800" b="1">
                <a:solidFill>
                  <a:srgbClr val="2B166E"/>
                </a:solidFill>
                <a:ea typeface="宋体" pitchFamily="2" charset="-122"/>
              </a:rPr>
            </a:br>
            <a:r>
              <a:rPr kumimoji="1" lang="zh-CN" altLang="en-US" sz="2800" b="1">
                <a:solidFill>
                  <a:srgbClr val="2B166E"/>
                </a:solidFill>
                <a:ea typeface="宋体" pitchFamily="2" charset="-122"/>
              </a:rPr>
              <a:t>先查看</a:t>
            </a:r>
            <a:r>
              <a:rPr kumimoji="1" lang="en-US" altLang="zh-CN" sz="2800" b="1">
                <a:solidFill>
                  <a:srgbClr val="2B166E"/>
                </a:solidFill>
                <a:ea typeface="宋体" pitchFamily="2" charset="-122"/>
              </a:rPr>
              <a:t>lock</a:t>
            </a:r>
            <a:r>
              <a:rPr kumimoji="1" lang="zh-CN" altLang="en-US" sz="2800" b="1">
                <a:solidFill>
                  <a:srgbClr val="2B166E"/>
                </a:solidFill>
                <a:ea typeface="宋体" pitchFamily="2" charset="-122"/>
              </a:rPr>
              <a:t>的值，若为</a:t>
            </a:r>
            <a:r>
              <a:rPr kumimoji="1" lang="en-US" altLang="zh-CN" sz="2800" b="1">
                <a:solidFill>
                  <a:srgbClr val="2B166E"/>
                </a:solidFill>
                <a:ea typeface="宋体" pitchFamily="2" charset="-122"/>
              </a:rPr>
              <a:t>1</a:t>
            </a:r>
            <a:r>
              <a:rPr kumimoji="1" lang="zh-CN" altLang="en-US" sz="2800" b="1">
                <a:solidFill>
                  <a:srgbClr val="2B166E"/>
                </a:solidFill>
                <a:ea typeface="宋体" pitchFamily="2" charset="-122"/>
              </a:rPr>
              <a:t>，说明已有进程在临界区</a:t>
            </a:r>
            <a:br>
              <a:rPr kumimoji="1" lang="zh-CN" altLang="en-US" sz="2800" b="1">
                <a:solidFill>
                  <a:srgbClr val="2B166E"/>
                </a:solidFill>
                <a:ea typeface="宋体" pitchFamily="2" charset="-122"/>
              </a:rPr>
            </a:br>
            <a:r>
              <a:rPr kumimoji="1" lang="zh-CN" altLang="en-US" sz="2800" b="1">
                <a:solidFill>
                  <a:srgbClr val="2B166E"/>
                </a:solidFill>
                <a:ea typeface="宋体" pitchFamily="2" charset="-122"/>
              </a:rPr>
              <a:t>内，只好循环等待。等它变成了</a:t>
            </a:r>
            <a:r>
              <a:rPr kumimoji="1" lang="en-US" altLang="zh-CN" sz="2800" b="1">
                <a:solidFill>
                  <a:srgbClr val="2B166E"/>
                </a:solidFill>
                <a:ea typeface="宋体" pitchFamily="2" charset="-122"/>
              </a:rPr>
              <a:t>0</a:t>
            </a:r>
            <a:r>
              <a:rPr kumimoji="1" lang="zh-CN" altLang="en-US" sz="2800" b="1">
                <a:solidFill>
                  <a:srgbClr val="2B166E"/>
                </a:solidFill>
                <a:ea typeface="宋体" pitchFamily="2" charset="-122"/>
              </a:rPr>
              <a:t>，才可进入。</a:t>
            </a:r>
            <a:r>
              <a:rPr kumimoji="1" lang="zh-CN" altLang="en-US" sz="2800" b="1">
                <a:solidFill>
                  <a:srgbClr val="0000FF"/>
                </a:solidFill>
                <a:ea typeface="宋体" pitchFamily="2" charset="-122"/>
              </a:rPr>
              <a:t>每个进程的操作类似</a:t>
            </a:r>
            <a:r>
              <a:rPr kumimoji="1" lang="zh-CN" altLang="en-US" sz="2800" b="1">
                <a:solidFill>
                  <a:srgbClr val="2B166E"/>
                </a:solidFill>
                <a:ea typeface="宋体" pitchFamily="2" charset="-122"/>
              </a:rPr>
              <a:t>。例如，</a:t>
            </a:r>
            <a:r>
              <a:rPr kumimoji="1" lang="zh-CN" altLang="en-US" sz="2800" b="1">
                <a:solidFill>
                  <a:srgbClr val="0000FF"/>
                </a:solidFill>
                <a:ea typeface="宋体" pitchFamily="2" charset="-122"/>
              </a:rPr>
              <a:t>图书馆借书。</a:t>
            </a:r>
          </a:p>
        </p:txBody>
      </p:sp>
      <p:grpSp>
        <p:nvGrpSpPr>
          <p:cNvPr id="2" name="Group 7"/>
          <p:cNvGrpSpPr>
            <a:grpSpLocks/>
          </p:cNvGrpSpPr>
          <p:nvPr/>
        </p:nvGrpSpPr>
        <p:grpSpPr bwMode="auto">
          <a:xfrm>
            <a:off x="2513013" y="2124075"/>
            <a:ext cx="4522787" cy="1831975"/>
            <a:chOff x="1970" y="852"/>
            <a:chExt cx="2849" cy="1154"/>
          </a:xfrm>
        </p:grpSpPr>
        <p:sp>
          <p:nvSpPr>
            <p:cNvPr id="80905" name="Text Box 8"/>
            <p:cNvSpPr txBox="1">
              <a:spLocks noChangeArrowheads="1"/>
            </p:cNvSpPr>
            <p:nvPr/>
          </p:nvSpPr>
          <p:spPr bwMode="auto">
            <a:xfrm>
              <a:off x="1970" y="852"/>
              <a:ext cx="1493" cy="1154"/>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while  ( lock );</a:t>
              </a:r>
            </a:p>
            <a:p>
              <a:r>
                <a:rPr kumimoji="1" lang="en-US" altLang="zh-CN" sz="2800" b="1">
                  <a:solidFill>
                    <a:srgbClr val="2B166E"/>
                  </a:solidFill>
                  <a:ea typeface="宋体" pitchFamily="2" charset="-122"/>
                </a:rPr>
                <a:t>lock  =  1;</a:t>
              </a:r>
            </a:p>
            <a:p>
              <a:r>
                <a:rPr kumimoji="1" lang="zh-CN" altLang="en-US" sz="2800" b="1">
                  <a:solidFill>
                    <a:srgbClr val="2B166E"/>
                  </a:solidFill>
                  <a:ea typeface="宋体" pitchFamily="2" charset="-122"/>
                </a:rPr>
                <a:t>临界区</a:t>
              </a:r>
            </a:p>
            <a:p>
              <a:r>
                <a:rPr kumimoji="1" lang="en-US" altLang="zh-CN" sz="2800" b="1">
                  <a:solidFill>
                    <a:srgbClr val="2B166E"/>
                  </a:solidFill>
                  <a:ea typeface="宋体" pitchFamily="2" charset="-122"/>
                </a:rPr>
                <a:t>lock  =  0;</a:t>
              </a:r>
            </a:p>
          </p:txBody>
        </p:sp>
        <p:sp>
          <p:nvSpPr>
            <p:cNvPr id="80906" name="Line 9"/>
            <p:cNvSpPr>
              <a:spLocks noChangeShapeType="1"/>
            </p:cNvSpPr>
            <p:nvPr/>
          </p:nvSpPr>
          <p:spPr bwMode="auto">
            <a:xfrm>
              <a:off x="3218" y="1061"/>
              <a:ext cx="722" cy="0"/>
            </a:xfrm>
            <a:prstGeom prst="line">
              <a:avLst/>
            </a:prstGeom>
            <a:noFill/>
            <a:ln w="25400">
              <a:solidFill>
                <a:srgbClr val="2B166E"/>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0907" name="Text Box 10"/>
            <p:cNvSpPr txBox="1">
              <a:spLocks noChangeArrowheads="1"/>
            </p:cNvSpPr>
            <p:nvPr/>
          </p:nvSpPr>
          <p:spPr bwMode="auto">
            <a:xfrm>
              <a:off x="3931" y="926"/>
              <a:ext cx="8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400" b="1">
                  <a:solidFill>
                    <a:srgbClr val="2B166E"/>
                  </a:solidFill>
                  <a:ea typeface="楷体_GB2312" pitchFamily="49" charset="-122"/>
                </a:rPr>
                <a:t>共享变量</a:t>
              </a:r>
            </a:p>
          </p:txBody>
        </p:sp>
        <p:sp>
          <p:nvSpPr>
            <p:cNvPr id="80908" name="Text Box 11"/>
            <p:cNvSpPr txBox="1">
              <a:spLocks noChangeArrowheads="1"/>
            </p:cNvSpPr>
            <p:nvPr/>
          </p:nvSpPr>
          <p:spPr bwMode="auto">
            <a:xfrm>
              <a:off x="3747" y="1226"/>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kumimoji="1" lang="zh-CN" altLang="en-US" sz="2400" b="1">
                <a:solidFill>
                  <a:srgbClr val="FFFFFF"/>
                </a:solidFill>
                <a:ea typeface="宋体" pitchFamily="2" charset="-122"/>
              </a:endParaRPr>
            </a:p>
          </p:txBody>
        </p:sp>
      </p:grpSp>
      <p:sp>
        <p:nvSpPr>
          <p:cNvPr id="162828" name="Rectangle 12"/>
          <p:cNvSpPr>
            <a:spLocks noChangeArrowheads="1"/>
          </p:cNvSpPr>
          <p:nvPr/>
        </p:nvSpPr>
        <p:spPr bwMode="auto">
          <a:xfrm>
            <a:off x="665163" y="5964238"/>
            <a:ext cx="7085012"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800" b="1" dirty="0">
                <a:solidFill>
                  <a:srgbClr val="2B166E"/>
                </a:solidFill>
                <a:ea typeface="宋体" pitchFamily="2" charset="-122"/>
              </a:rPr>
              <a:t>缺点：可能出现针对</a:t>
            </a:r>
            <a:r>
              <a:rPr kumimoji="1" lang="en-US" altLang="zh-CN" sz="2800" b="1" dirty="0">
                <a:solidFill>
                  <a:srgbClr val="0000FF"/>
                </a:solidFill>
                <a:ea typeface="宋体" pitchFamily="2" charset="-122"/>
              </a:rPr>
              <a:t>lock</a:t>
            </a:r>
            <a:r>
              <a:rPr kumimoji="1" lang="zh-CN" altLang="en-US" sz="2800" b="1" dirty="0">
                <a:solidFill>
                  <a:srgbClr val="2B166E"/>
                </a:solidFill>
                <a:ea typeface="宋体" pitchFamily="2" charset="-122"/>
              </a:rPr>
              <a:t>的竞争状态问题。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iterate type="lt">
                                    <p:tmPct val="100000"/>
                                  </p:iterate>
                                  <p:childTnLst>
                                    <p:set>
                                      <p:cBhvr>
                                        <p:cTn id="6" dur="1" fill="hold">
                                          <p:stCondLst>
                                            <p:cond delay="0"/>
                                          </p:stCondLst>
                                        </p:cTn>
                                        <p:tgtEl>
                                          <p:spTgt spid="162821"/>
                                        </p:tgtEl>
                                        <p:attrNameLst>
                                          <p:attrName>style.visibility</p:attrName>
                                        </p:attrNameLst>
                                      </p:cBhvr>
                                      <p:to>
                                        <p:strVal val="visible"/>
                                      </p:to>
                                    </p:set>
                                    <p:anim calcmode="lin" valueType="num">
                                      <p:cBhvr additive="base">
                                        <p:cTn id="7" dur="75" fill="hold"/>
                                        <p:tgtEl>
                                          <p:spTgt spid="162821"/>
                                        </p:tgtEl>
                                        <p:attrNameLst>
                                          <p:attrName>ppt_x</p:attrName>
                                        </p:attrNameLst>
                                      </p:cBhvr>
                                      <p:tavLst>
                                        <p:tav tm="0">
                                          <p:val>
                                            <p:strVal val="#ppt_x"/>
                                          </p:val>
                                        </p:tav>
                                        <p:tav tm="100000">
                                          <p:val>
                                            <p:strVal val="#ppt_x"/>
                                          </p:val>
                                        </p:tav>
                                      </p:tavLst>
                                    </p:anim>
                                    <p:anim calcmode="lin" valueType="num">
                                      <p:cBhvr additive="base">
                                        <p:cTn id="8" dur="75" fill="hold"/>
                                        <p:tgtEl>
                                          <p:spTgt spid="16282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75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2822"/>
                                        </p:tgtEl>
                                        <p:attrNameLst>
                                          <p:attrName>style.visibility</p:attrName>
                                        </p:attrNameLst>
                                      </p:cBhvr>
                                      <p:to>
                                        <p:strVal val="visible"/>
                                      </p:to>
                                    </p:set>
                                    <p:animEffect transition="in" filter="dissolve">
                                      <p:cBhvr>
                                        <p:cTn id="17" dur="500"/>
                                        <p:tgtEl>
                                          <p:spTgt spid="162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2828"/>
                                        </p:tgtEl>
                                        <p:attrNameLst>
                                          <p:attrName>style.visibility</p:attrName>
                                        </p:attrNameLst>
                                      </p:cBhvr>
                                      <p:to>
                                        <p:strVal val="visible"/>
                                      </p:to>
                                    </p:set>
                                    <p:animEffect transition="in" filter="slide(fromBottom)">
                                      <p:cBhvr>
                                        <p:cTn id="22" dur="500"/>
                                        <p:tgtEl>
                                          <p:spTgt spid="16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autoUpdateAnimBg="0"/>
      <p:bldP spid="162822" grpId="0" autoUpdateAnimBg="0"/>
      <p:bldP spid="1628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69F67107-D210-43A7-AC9E-0A7F8C2776E2}" type="slidenum">
              <a:rPr lang="en-US" altLang="ko-KR" smtClean="0"/>
              <a:pPr>
                <a:defRPr/>
              </a:pPr>
              <a:t>8</a:t>
            </a:fld>
            <a:endParaRPr lang="en-US" altLang="ko-KR"/>
          </a:p>
        </p:txBody>
      </p:sp>
      <p:sp>
        <p:nvSpPr>
          <p:cNvPr id="6" name="矩形 5"/>
          <p:cNvSpPr/>
          <p:nvPr/>
        </p:nvSpPr>
        <p:spPr>
          <a:xfrm>
            <a:off x="123825" y="173139"/>
            <a:ext cx="740459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solidFill>
                  <a:schemeClr val="bg1"/>
                </a:solidFill>
                <a:latin typeface="宋体" pitchFamily="2" charset="-122"/>
                <a:ea typeface="宋体" pitchFamily="2" charset="-122"/>
              </a:rPr>
              <a:t>指令执行的两步：取指令</a:t>
            </a:r>
            <a:r>
              <a:rPr lang="en-US" altLang="zh-CN" sz="2800" b="1" dirty="0">
                <a:solidFill>
                  <a:schemeClr val="bg1"/>
                </a:solidFill>
                <a:latin typeface="宋体" pitchFamily="2" charset="-122"/>
                <a:ea typeface="宋体" pitchFamily="2" charset="-122"/>
              </a:rPr>
              <a:t>(PC)</a:t>
            </a:r>
            <a:r>
              <a:rPr lang="zh-CN" altLang="en-US" sz="2800" b="1" dirty="0">
                <a:solidFill>
                  <a:schemeClr val="bg1"/>
                </a:solidFill>
                <a:latin typeface="宋体" pitchFamily="2" charset="-122"/>
                <a:ea typeface="宋体" pitchFamily="2" charset="-122"/>
              </a:rPr>
              <a:t>、执行指令</a:t>
            </a:r>
            <a:r>
              <a:rPr lang="en-US" altLang="zh-CN" sz="2800" b="1" dirty="0">
                <a:solidFill>
                  <a:schemeClr val="bg1"/>
                </a:solidFill>
                <a:latin typeface="宋体" pitchFamily="2" charset="-122"/>
                <a:ea typeface="宋体" pitchFamily="2" charset="-122"/>
              </a:rPr>
              <a:t>(IR)</a:t>
            </a:r>
            <a:endParaRPr lang="zh-CN" altLang="en-US" sz="2800" b="1" dirty="0">
              <a:solidFill>
                <a:schemeClr val="bg1"/>
              </a:solidFill>
              <a:latin typeface="宋体" pitchFamily="2" charset="-122"/>
              <a:ea typeface="宋体" pitchFamily="2" charset="-122"/>
            </a:endParaRPr>
          </a:p>
        </p:txBody>
      </p:sp>
      <p:sp>
        <p:nvSpPr>
          <p:cNvPr id="9" name="矩形 8"/>
          <p:cNvSpPr/>
          <p:nvPr/>
        </p:nvSpPr>
        <p:spPr>
          <a:xfrm>
            <a:off x="1625462" y="1100134"/>
            <a:ext cx="5484194"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000" b="1" dirty="0">
                <a:solidFill>
                  <a:srgbClr val="2B166E"/>
                </a:solidFill>
                <a:latin typeface="宋体" pitchFamily="2" charset="-122"/>
                <a:ea typeface="宋体" pitchFamily="2" charset="-122"/>
              </a:rPr>
              <a:t>IR</a:t>
            </a:r>
            <a:r>
              <a:rPr lang="zh-CN" altLang="en-US" sz="2000" b="1" dirty="0">
                <a:solidFill>
                  <a:srgbClr val="2B166E"/>
                </a:solidFill>
                <a:latin typeface="宋体" pitchFamily="2" charset="-122"/>
                <a:ea typeface="宋体" pitchFamily="2" charset="-122"/>
              </a:rPr>
              <a:t>中</a:t>
            </a:r>
            <a:r>
              <a:rPr lang="en-US" altLang="zh-CN" sz="2000" b="1" dirty="0">
                <a:solidFill>
                  <a:srgbClr val="2B166E"/>
                </a:solidFill>
                <a:latin typeface="宋体" pitchFamily="2" charset="-122"/>
                <a:ea typeface="宋体" pitchFamily="2" charset="-122"/>
              </a:rPr>
              <a:t>1940</a:t>
            </a:r>
            <a:r>
              <a:rPr lang="zh-CN" altLang="en-US" sz="2000" b="1" dirty="0">
                <a:solidFill>
                  <a:srgbClr val="2B166E"/>
                </a:solidFill>
                <a:latin typeface="宋体" pitchFamily="2" charset="-122"/>
                <a:ea typeface="宋体" pitchFamily="2" charset="-122"/>
              </a:rPr>
              <a:t>：</a:t>
            </a:r>
            <a:r>
              <a:rPr lang="en-US" altLang="zh-CN" sz="2000" b="1" dirty="0">
                <a:solidFill>
                  <a:srgbClr val="2B166E"/>
                </a:solidFill>
                <a:latin typeface="宋体" pitchFamily="2" charset="-122"/>
                <a:ea typeface="宋体" pitchFamily="2" charset="-122"/>
              </a:rPr>
              <a:t>1</a:t>
            </a:r>
            <a:r>
              <a:rPr lang="zh-CN" altLang="en-US" sz="2000" b="1" dirty="0">
                <a:solidFill>
                  <a:srgbClr val="2B166E"/>
                </a:solidFill>
                <a:latin typeface="宋体" pitchFamily="2" charset="-122"/>
                <a:ea typeface="宋体" pitchFamily="2" charset="-122"/>
              </a:rPr>
              <a:t>占用</a:t>
            </a:r>
            <a:r>
              <a:rPr lang="en-US" altLang="zh-CN" sz="2000" b="1" dirty="0">
                <a:solidFill>
                  <a:srgbClr val="2B166E"/>
                </a:solidFill>
                <a:latin typeface="宋体" pitchFamily="2" charset="-122"/>
                <a:ea typeface="宋体" pitchFamily="2" charset="-122"/>
              </a:rPr>
              <a:t>4</a:t>
            </a:r>
            <a:r>
              <a:rPr lang="zh-CN" altLang="en-US" sz="2000" b="1" dirty="0">
                <a:solidFill>
                  <a:srgbClr val="2B166E"/>
                </a:solidFill>
                <a:latin typeface="宋体" pitchFamily="2" charset="-122"/>
                <a:ea typeface="宋体" pitchFamily="2" charset="-122"/>
              </a:rPr>
              <a:t>位为操作码，</a:t>
            </a:r>
            <a:r>
              <a:rPr lang="en-US" altLang="zh-CN" sz="2000" b="1" dirty="0">
                <a:solidFill>
                  <a:srgbClr val="2B166E"/>
                </a:solidFill>
                <a:latin typeface="宋体" pitchFamily="2" charset="-122"/>
                <a:ea typeface="宋体" pitchFamily="2" charset="-122"/>
              </a:rPr>
              <a:t>940</a:t>
            </a:r>
            <a:r>
              <a:rPr lang="zh-CN" altLang="en-US" sz="2000" b="1" dirty="0">
                <a:solidFill>
                  <a:srgbClr val="2B166E"/>
                </a:solidFill>
                <a:latin typeface="宋体" pitchFamily="2" charset="-122"/>
                <a:ea typeface="宋体" pitchFamily="2" charset="-122"/>
              </a:rPr>
              <a:t>为指令地址</a:t>
            </a:r>
            <a:br>
              <a:rPr lang="zh-CN" altLang="en-US" sz="2000" b="1" dirty="0">
                <a:solidFill>
                  <a:srgbClr val="2B166E"/>
                </a:solidFill>
                <a:latin typeface="宋体" pitchFamily="2" charset="-122"/>
                <a:ea typeface="宋体" pitchFamily="2" charset="-122"/>
              </a:rPr>
            </a:br>
            <a:r>
              <a:rPr lang="zh-CN" altLang="en-US" sz="2000" b="1" dirty="0">
                <a:solidFill>
                  <a:srgbClr val="2B166E"/>
                </a:solidFill>
                <a:latin typeface="宋体" pitchFamily="2" charset="-122"/>
                <a:ea typeface="宋体" pitchFamily="2" charset="-122"/>
              </a:rPr>
              <a:t>操作码</a:t>
            </a:r>
            <a:r>
              <a:rPr lang="en-US" altLang="zh-CN" sz="2000" b="1" dirty="0">
                <a:solidFill>
                  <a:srgbClr val="2B166E"/>
                </a:solidFill>
                <a:latin typeface="宋体" pitchFamily="2" charset="-122"/>
                <a:ea typeface="宋体" pitchFamily="2" charset="-122"/>
              </a:rPr>
              <a:t>1</a:t>
            </a:r>
            <a:r>
              <a:rPr lang="zh-CN" altLang="en-US" sz="2000" b="1" dirty="0">
                <a:solidFill>
                  <a:srgbClr val="2B166E"/>
                </a:solidFill>
                <a:latin typeface="宋体" pitchFamily="2" charset="-122"/>
                <a:ea typeface="宋体" pitchFamily="2" charset="-122"/>
              </a:rPr>
              <a:t>：从存储器中加载到</a:t>
            </a:r>
            <a:r>
              <a:rPr lang="en-US" altLang="zh-CN" sz="2000" b="1" dirty="0">
                <a:solidFill>
                  <a:srgbClr val="2B166E"/>
                </a:solidFill>
                <a:latin typeface="宋体" pitchFamily="2" charset="-122"/>
                <a:ea typeface="宋体" pitchFamily="2" charset="-122"/>
              </a:rPr>
              <a:t>AC</a:t>
            </a:r>
            <a:br>
              <a:rPr lang="zh-CN" altLang="en-US" sz="2000" b="1" dirty="0">
                <a:solidFill>
                  <a:srgbClr val="2B166E"/>
                </a:solidFill>
                <a:latin typeface="宋体" pitchFamily="2" charset="-122"/>
                <a:ea typeface="宋体" pitchFamily="2" charset="-122"/>
              </a:rPr>
            </a:br>
            <a:r>
              <a:rPr lang="zh-CN" altLang="en-US" sz="2000" b="1" dirty="0">
                <a:solidFill>
                  <a:srgbClr val="2B166E"/>
                </a:solidFill>
                <a:latin typeface="宋体" pitchFamily="2" charset="-122"/>
                <a:ea typeface="宋体" pitchFamily="2" charset="-122"/>
              </a:rPr>
              <a:t>操作码</a:t>
            </a:r>
            <a:r>
              <a:rPr lang="en-US" altLang="zh-CN" sz="2000" b="1" dirty="0">
                <a:solidFill>
                  <a:srgbClr val="2B166E"/>
                </a:solidFill>
                <a:latin typeface="宋体" pitchFamily="2" charset="-122"/>
                <a:ea typeface="宋体" pitchFamily="2" charset="-122"/>
              </a:rPr>
              <a:t>2</a:t>
            </a:r>
            <a:r>
              <a:rPr lang="zh-CN" altLang="en-US" sz="2000" b="1" dirty="0">
                <a:solidFill>
                  <a:srgbClr val="2B166E"/>
                </a:solidFill>
                <a:latin typeface="宋体" pitchFamily="2" charset="-122"/>
                <a:ea typeface="宋体" pitchFamily="2" charset="-122"/>
              </a:rPr>
              <a:t>：把</a:t>
            </a:r>
            <a:r>
              <a:rPr lang="en-US" altLang="zh-CN" sz="2000" b="1" dirty="0">
                <a:solidFill>
                  <a:srgbClr val="2B166E"/>
                </a:solidFill>
                <a:latin typeface="宋体" pitchFamily="2" charset="-122"/>
                <a:ea typeface="宋体" pitchFamily="2" charset="-122"/>
              </a:rPr>
              <a:t>AC</a:t>
            </a:r>
            <a:r>
              <a:rPr lang="zh-CN" altLang="en-US" sz="2000" b="1" dirty="0">
                <a:solidFill>
                  <a:srgbClr val="2B166E"/>
                </a:solidFill>
                <a:latin typeface="宋体" pitchFamily="2" charset="-122"/>
                <a:ea typeface="宋体" pitchFamily="2" charset="-122"/>
              </a:rPr>
              <a:t>中的内容存储到存储器中</a:t>
            </a:r>
            <a:br>
              <a:rPr lang="zh-CN" altLang="en-US" sz="2000" b="1" dirty="0">
                <a:solidFill>
                  <a:srgbClr val="2B166E"/>
                </a:solidFill>
                <a:latin typeface="宋体" pitchFamily="2" charset="-122"/>
                <a:ea typeface="宋体" pitchFamily="2" charset="-122"/>
              </a:rPr>
            </a:br>
            <a:r>
              <a:rPr lang="zh-CN" altLang="en-US" sz="2000" b="1" dirty="0">
                <a:solidFill>
                  <a:srgbClr val="2B166E"/>
                </a:solidFill>
                <a:latin typeface="宋体" pitchFamily="2" charset="-122"/>
                <a:ea typeface="宋体" pitchFamily="2" charset="-122"/>
              </a:rPr>
              <a:t>操作码</a:t>
            </a:r>
            <a:r>
              <a:rPr lang="en-US" altLang="zh-CN" sz="2000" b="1" dirty="0">
                <a:solidFill>
                  <a:srgbClr val="2B166E"/>
                </a:solidFill>
                <a:latin typeface="宋体" pitchFamily="2" charset="-122"/>
                <a:ea typeface="宋体" pitchFamily="2" charset="-122"/>
              </a:rPr>
              <a:t>5</a:t>
            </a:r>
            <a:r>
              <a:rPr lang="zh-CN" altLang="en-US" sz="2000" b="1" dirty="0">
                <a:solidFill>
                  <a:srgbClr val="2B166E"/>
                </a:solidFill>
                <a:latin typeface="宋体" pitchFamily="2" charset="-122"/>
                <a:ea typeface="宋体" pitchFamily="2" charset="-122"/>
              </a:rPr>
              <a:t>：从存储器中加到</a:t>
            </a:r>
            <a:r>
              <a:rPr lang="en-US" altLang="zh-CN" sz="2000" b="1" dirty="0">
                <a:solidFill>
                  <a:srgbClr val="2B166E"/>
                </a:solidFill>
                <a:latin typeface="宋体" pitchFamily="2" charset="-122"/>
                <a:ea typeface="宋体" pitchFamily="2" charset="-122"/>
              </a:rPr>
              <a:t>AC</a:t>
            </a:r>
            <a:r>
              <a:rPr lang="zh-CN" altLang="en-US" sz="2000" b="1" dirty="0">
                <a:solidFill>
                  <a:srgbClr val="2B166E"/>
                </a:solidFill>
                <a:latin typeface="宋体" pitchFamily="2" charset="-122"/>
                <a:ea typeface="宋体" pitchFamily="2" charset="-122"/>
              </a:rPr>
              <a:t>中</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462" y="2532902"/>
            <a:ext cx="5276850" cy="3838575"/>
          </a:xfrm>
          <a:prstGeom prst="rect">
            <a:avLst/>
          </a:prstGeom>
        </p:spPr>
      </p:pic>
    </p:spTree>
    <p:extLst>
      <p:ext uri="{BB962C8B-B14F-4D97-AF65-F5344CB8AC3E}">
        <p14:creationId xmlns:p14="http://schemas.microsoft.com/office/powerpoint/2010/main" val="32836851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r>
              <a:rPr lang="zh-CN" altLang="en-US"/>
              <a:t>   进程管理</a:t>
            </a:r>
          </a:p>
        </p:txBody>
      </p:sp>
      <p:sp>
        <p:nvSpPr>
          <p:cNvPr id="13" name="页脚占位符 4"/>
          <p:cNvSpPr>
            <a:spLocks noGrp="1"/>
          </p:cNvSpPr>
          <p:nvPr>
            <p:ph type="ftr" sz="quarter" idx="11"/>
          </p:nvPr>
        </p:nvSpPr>
        <p:spPr/>
        <p:txBody>
          <a:bodyPr/>
          <a:lstStyle/>
          <a:p>
            <a:pPr>
              <a:defRPr/>
            </a:pPr>
            <a:fld id="{BCCA95CB-44EB-4F8E-9F5A-38B025212E24}" type="slidenum">
              <a:rPr lang="en-US" altLang="ko-KR"/>
              <a:pPr>
                <a:defRPr/>
              </a:pPr>
              <a:t>80</a:t>
            </a:fld>
            <a:endParaRPr lang="en-US" altLang="ko-KR"/>
          </a:p>
        </p:txBody>
      </p:sp>
      <p:sp>
        <p:nvSpPr>
          <p:cNvPr id="81924" name="Text Box 9"/>
          <p:cNvSpPr txBox="1">
            <a:spLocks noChangeArrowheads="1"/>
          </p:cNvSpPr>
          <p:nvPr/>
        </p:nvSpPr>
        <p:spPr bwMode="auto">
          <a:xfrm>
            <a:off x="2395538" y="1069975"/>
            <a:ext cx="3943478" cy="64633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latin typeface="Microsoft YaHei" charset="-122"/>
                <a:ea typeface="Microsoft YaHei" charset="-122"/>
                <a:cs typeface="Microsoft YaHei" charset="-122"/>
              </a:rPr>
              <a:t>方法</a:t>
            </a:r>
            <a:r>
              <a:rPr kumimoji="1" lang="en-US" altLang="zh-CN" sz="3600">
                <a:latin typeface="Microsoft YaHei" charset="-122"/>
                <a:ea typeface="Microsoft YaHei" charset="-122"/>
                <a:cs typeface="Microsoft YaHei" charset="-122"/>
              </a:rPr>
              <a:t>2. </a:t>
            </a:r>
            <a:r>
              <a:rPr kumimoji="1" lang="en-US" altLang="en-US" sz="3600">
                <a:latin typeface="Microsoft YaHei" charset="-122"/>
                <a:ea typeface="Microsoft YaHei" charset="-122"/>
                <a:cs typeface="Microsoft YaHei" charset="-122"/>
              </a:rPr>
              <a:t>强制轮流</a:t>
            </a:r>
            <a:r>
              <a:rPr kumimoji="1" lang="zh-CN" altLang="en-US" sz="3600">
                <a:latin typeface="Microsoft YaHei" charset="-122"/>
                <a:ea typeface="Microsoft YaHei" charset="-122"/>
                <a:cs typeface="Microsoft YaHei" charset="-122"/>
              </a:rPr>
              <a:t>法</a:t>
            </a:r>
          </a:p>
        </p:txBody>
      </p:sp>
      <p:sp>
        <p:nvSpPr>
          <p:cNvPr id="81925" name="Text Box 11"/>
          <p:cNvSpPr txBox="1">
            <a:spLocks noChangeArrowheads="1"/>
          </p:cNvSpPr>
          <p:nvPr/>
        </p:nvSpPr>
        <p:spPr bwMode="auto">
          <a:xfrm>
            <a:off x="595313" y="2079625"/>
            <a:ext cx="3357562" cy="183197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while  ( turn != 0 );</a:t>
            </a:r>
          </a:p>
          <a:p>
            <a:r>
              <a:rPr kumimoji="1" lang="zh-CN" altLang="en-US" sz="2800" b="1">
                <a:solidFill>
                  <a:srgbClr val="2B166E"/>
                </a:solidFill>
                <a:ea typeface="宋体" pitchFamily="2" charset="-122"/>
              </a:rPr>
              <a:t>临界区</a:t>
            </a:r>
          </a:p>
          <a:p>
            <a:r>
              <a:rPr kumimoji="1" lang="en-US" altLang="zh-CN" sz="2800" b="1">
                <a:solidFill>
                  <a:srgbClr val="2B166E"/>
                </a:solidFill>
                <a:ea typeface="宋体" pitchFamily="2" charset="-122"/>
              </a:rPr>
              <a:t>turn  =  1;</a:t>
            </a:r>
          </a:p>
          <a:p>
            <a:r>
              <a:rPr kumimoji="1" lang="zh-CN" altLang="en-US" sz="2800" b="1">
                <a:solidFill>
                  <a:srgbClr val="2B166E"/>
                </a:solidFill>
                <a:ea typeface="宋体" pitchFamily="2" charset="-122"/>
              </a:rPr>
              <a:t>非临界区</a:t>
            </a:r>
          </a:p>
        </p:txBody>
      </p:sp>
      <p:sp>
        <p:nvSpPr>
          <p:cNvPr id="81926" name="Text Box 12"/>
          <p:cNvSpPr txBox="1">
            <a:spLocks noChangeArrowheads="1"/>
          </p:cNvSpPr>
          <p:nvPr/>
        </p:nvSpPr>
        <p:spPr bwMode="auto">
          <a:xfrm>
            <a:off x="4718050" y="2089150"/>
            <a:ext cx="3421063" cy="183197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while  ( turn != 1 );</a:t>
            </a:r>
          </a:p>
          <a:p>
            <a:r>
              <a:rPr kumimoji="1" lang="zh-CN" altLang="en-US" sz="2800" b="1">
                <a:solidFill>
                  <a:srgbClr val="2B166E"/>
                </a:solidFill>
                <a:ea typeface="宋体" pitchFamily="2" charset="-122"/>
              </a:rPr>
              <a:t>临界区</a:t>
            </a:r>
          </a:p>
          <a:p>
            <a:r>
              <a:rPr kumimoji="1" lang="en-US" altLang="zh-CN" sz="2800" b="1">
                <a:solidFill>
                  <a:srgbClr val="2B166E"/>
                </a:solidFill>
                <a:ea typeface="宋体" pitchFamily="2" charset="-122"/>
              </a:rPr>
              <a:t>turn  =  0;</a:t>
            </a:r>
          </a:p>
          <a:p>
            <a:r>
              <a:rPr kumimoji="1" lang="zh-CN" altLang="en-US" sz="2800" b="1">
                <a:solidFill>
                  <a:srgbClr val="2B166E"/>
                </a:solidFill>
                <a:ea typeface="宋体" pitchFamily="2" charset="-122"/>
              </a:rPr>
              <a:t>非临界区</a:t>
            </a:r>
          </a:p>
        </p:txBody>
      </p:sp>
      <p:sp>
        <p:nvSpPr>
          <p:cNvPr id="81927" name="Text Box 13"/>
          <p:cNvSpPr txBox="1">
            <a:spLocks noChangeArrowheads="1"/>
          </p:cNvSpPr>
          <p:nvPr/>
        </p:nvSpPr>
        <p:spPr bwMode="auto">
          <a:xfrm>
            <a:off x="1373188" y="3878263"/>
            <a:ext cx="16637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0000FF"/>
                </a:solidFill>
                <a:ea typeface="宋体" pitchFamily="2" charset="-122"/>
              </a:rPr>
              <a:t>process  0</a:t>
            </a:r>
          </a:p>
        </p:txBody>
      </p:sp>
      <p:sp>
        <p:nvSpPr>
          <p:cNvPr id="81928" name="Text Box 14"/>
          <p:cNvSpPr txBox="1">
            <a:spLocks noChangeArrowheads="1"/>
          </p:cNvSpPr>
          <p:nvPr/>
        </p:nvSpPr>
        <p:spPr bwMode="auto">
          <a:xfrm>
            <a:off x="5554663" y="3887788"/>
            <a:ext cx="16637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0000FF"/>
                </a:solidFill>
                <a:ea typeface="宋体" pitchFamily="2" charset="-122"/>
              </a:rPr>
              <a:t>process  1</a:t>
            </a:r>
          </a:p>
        </p:txBody>
      </p:sp>
      <p:grpSp>
        <p:nvGrpSpPr>
          <p:cNvPr id="81929" name="Group 15"/>
          <p:cNvGrpSpPr>
            <a:grpSpLocks/>
          </p:cNvGrpSpPr>
          <p:nvPr/>
        </p:nvGrpSpPr>
        <p:grpSpPr bwMode="auto">
          <a:xfrm>
            <a:off x="6596063" y="1254125"/>
            <a:ext cx="2217737" cy="1003300"/>
            <a:chOff x="4187" y="438"/>
            <a:chExt cx="1397" cy="632"/>
          </a:xfrm>
        </p:grpSpPr>
        <p:sp>
          <p:nvSpPr>
            <p:cNvPr id="81932" name="Line 16"/>
            <p:cNvSpPr>
              <a:spLocks noChangeShapeType="1"/>
            </p:cNvSpPr>
            <p:nvPr/>
          </p:nvSpPr>
          <p:spPr bwMode="auto">
            <a:xfrm flipV="1">
              <a:off x="4187" y="582"/>
              <a:ext cx="509" cy="488"/>
            </a:xfrm>
            <a:prstGeom prst="line">
              <a:avLst/>
            </a:prstGeom>
            <a:noFill/>
            <a:ln w="25400">
              <a:solidFill>
                <a:srgbClr val="993300"/>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1933" name="Text Box 17"/>
            <p:cNvSpPr txBox="1">
              <a:spLocks noChangeArrowheads="1"/>
            </p:cNvSpPr>
            <p:nvPr/>
          </p:nvSpPr>
          <p:spPr bwMode="auto">
            <a:xfrm>
              <a:off x="4696" y="438"/>
              <a:ext cx="8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400" b="1">
                  <a:ea typeface="楷体_GB2312" pitchFamily="49" charset="-122"/>
                </a:rPr>
                <a:t>共享变量</a:t>
              </a:r>
            </a:p>
          </p:txBody>
        </p:sp>
      </p:grpSp>
      <p:sp>
        <p:nvSpPr>
          <p:cNvPr id="81930" name="Text Box 18"/>
          <p:cNvSpPr txBox="1">
            <a:spLocks noChangeArrowheads="1"/>
          </p:cNvSpPr>
          <p:nvPr/>
        </p:nvSpPr>
        <p:spPr bwMode="auto">
          <a:xfrm>
            <a:off x="619125" y="4498975"/>
            <a:ext cx="7327900"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zh-CN" altLang="en-US" sz="2800" b="1">
                <a:solidFill>
                  <a:srgbClr val="2B166E"/>
                </a:solidFill>
                <a:ea typeface="宋体" pitchFamily="2" charset="-122"/>
              </a:rPr>
              <a:t>基本思想：每个进程严格地按照</a:t>
            </a:r>
            <a:r>
              <a:rPr kumimoji="1" lang="zh-CN" altLang="en-US" sz="2800" b="1">
                <a:solidFill>
                  <a:srgbClr val="0000FF"/>
                </a:solidFill>
                <a:ea typeface="宋体" pitchFamily="2" charset="-122"/>
              </a:rPr>
              <a:t>轮流</a:t>
            </a:r>
            <a:r>
              <a:rPr kumimoji="1" lang="zh-CN" altLang="en-US" sz="2800" b="1">
                <a:solidFill>
                  <a:srgbClr val="2B166E"/>
                </a:solidFill>
                <a:ea typeface="宋体" pitchFamily="2" charset="-122"/>
              </a:rPr>
              <a:t>的顺序来</a:t>
            </a:r>
            <a:br>
              <a:rPr kumimoji="1" lang="zh-CN" altLang="en-US" sz="2800" b="1">
                <a:solidFill>
                  <a:srgbClr val="2B166E"/>
                </a:solidFill>
                <a:ea typeface="宋体" pitchFamily="2" charset="-122"/>
              </a:rPr>
            </a:br>
            <a:r>
              <a:rPr kumimoji="1" lang="zh-CN" altLang="en-US" sz="2800" b="1">
                <a:solidFill>
                  <a:srgbClr val="2B166E"/>
                </a:solidFill>
                <a:ea typeface="宋体" pitchFamily="2" charset="-122"/>
              </a:rPr>
              <a:t>进入临界区。</a:t>
            </a:r>
          </a:p>
        </p:txBody>
      </p:sp>
      <p:sp>
        <p:nvSpPr>
          <p:cNvPr id="163859" name="Rectangle 19"/>
          <p:cNvSpPr>
            <a:spLocks noChangeArrowheads="1"/>
          </p:cNvSpPr>
          <p:nvPr/>
        </p:nvSpPr>
        <p:spPr bwMode="auto">
          <a:xfrm>
            <a:off x="636588" y="5524500"/>
            <a:ext cx="8042275" cy="989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10000"/>
              </a:spcBef>
            </a:pPr>
            <a:r>
              <a:rPr kumimoji="1" lang="zh-CN" altLang="en-US" sz="2800" b="1" dirty="0">
                <a:solidFill>
                  <a:srgbClr val="00B050"/>
                </a:solidFill>
                <a:latin typeface="Microsoft YaHei" panose="020B0503020204020204" pitchFamily="34" charset="-122"/>
                <a:ea typeface="Microsoft YaHei" panose="020B0503020204020204" pitchFamily="34" charset="-122"/>
              </a:rPr>
              <a:t>优点：</a:t>
            </a:r>
            <a:r>
              <a:rPr kumimoji="1" lang="zh-CN" altLang="en-US" sz="2800" b="1" dirty="0">
                <a:solidFill>
                  <a:srgbClr val="2B166E"/>
                </a:solidFill>
                <a:ea typeface="宋体" pitchFamily="2" charset="-122"/>
              </a:rPr>
              <a:t>保证在任何时刻</a:t>
            </a:r>
            <a:r>
              <a:rPr kumimoji="1" lang="zh-CN" altLang="en-US" sz="2800" b="1" dirty="0">
                <a:solidFill>
                  <a:srgbClr val="0000FF"/>
                </a:solidFill>
                <a:ea typeface="宋体" pitchFamily="2" charset="-122"/>
              </a:rPr>
              <a:t>最多只有一个进程</a:t>
            </a:r>
            <a:r>
              <a:rPr kumimoji="1" lang="zh-CN" altLang="en-US" sz="2800" b="1" dirty="0">
                <a:solidFill>
                  <a:srgbClr val="2B166E"/>
                </a:solidFill>
                <a:ea typeface="宋体" pitchFamily="2" charset="-122"/>
              </a:rPr>
              <a:t>在临界区</a:t>
            </a:r>
          </a:p>
          <a:p>
            <a:pPr>
              <a:spcBef>
                <a:spcPct val="10000"/>
              </a:spcBef>
            </a:pPr>
            <a:r>
              <a:rPr kumimoji="1" lang="zh-CN" altLang="en-US" sz="2800" b="1" dirty="0">
                <a:solidFill>
                  <a:srgbClr val="FF0000"/>
                </a:solidFill>
                <a:latin typeface="Microsoft YaHei" panose="020B0503020204020204" pitchFamily="34" charset="-122"/>
                <a:ea typeface="Microsoft YaHei" panose="020B0503020204020204" pitchFamily="34" charset="-122"/>
              </a:rPr>
              <a:t>缺点：</a:t>
            </a:r>
            <a:r>
              <a:rPr kumimoji="1" lang="zh-CN" altLang="en-US" sz="2800" b="1" dirty="0">
                <a:solidFill>
                  <a:srgbClr val="2B166E"/>
                </a:solidFill>
                <a:ea typeface="宋体" pitchFamily="2" charset="-122"/>
              </a:rPr>
              <a:t>违反了互斥访问四条件中的</a:t>
            </a:r>
            <a:r>
              <a:rPr kumimoji="1" lang="zh-CN" altLang="en-US" sz="2800" b="1" dirty="0">
                <a:solidFill>
                  <a:srgbClr val="0000FF"/>
                </a:solidFill>
                <a:ea typeface="宋体" pitchFamily="2" charset="-122"/>
              </a:rPr>
              <a:t>第三个条件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59">
                                            <p:txEl>
                                              <p:pRg st="0" end="0"/>
                                            </p:txEl>
                                          </p:spTgt>
                                        </p:tgtEl>
                                        <p:attrNameLst>
                                          <p:attrName>style.visibility</p:attrName>
                                        </p:attrNameLst>
                                      </p:cBhvr>
                                      <p:to>
                                        <p:strVal val="visible"/>
                                      </p:to>
                                    </p:set>
                                    <p:animEffect transition="in" filter="dissolve">
                                      <p:cBhvr>
                                        <p:cTn id="7" dur="500"/>
                                        <p:tgtEl>
                                          <p:spTgt spid="163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59">
                                            <p:txEl>
                                              <p:pRg st="1" end="1"/>
                                            </p:txEl>
                                          </p:spTgt>
                                        </p:tgtEl>
                                        <p:attrNameLst>
                                          <p:attrName>style.visibility</p:attrName>
                                        </p:attrNameLst>
                                      </p:cBhvr>
                                      <p:to>
                                        <p:strVal val="visible"/>
                                      </p:to>
                                    </p:set>
                                    <p:animEffect transition="in" filter="dissolve">
                                      <p:cBhvr>
                                        <p:cTn id="12" dur="500"/>
                                        <p:tgtEl>
                                          <p:spTgt spid="1638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9"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40926786-B023-4F3B-B99E-5B465C0ACD76}" type="slidenum">
              <a:rPr lang="en-US" altLang="ko-KR"/>
              <a:pPr>
                <a:defRPr/>
              </a:pPr>
              <a:t>81</a:t>
            </a:fld>
            <a:endParaRPr lang="en-US" altLang="ko-KR"/>
          </a:p>
        </p:txBody>
      </p:sp>
      <p:sp>
        <p:nvSpPr>
          <p:cNvPr id="82948" name="Text Box 2"/>
          <p:cNvSpPr txBox="1">
            <a:spLocks noChangeArrowheads="1"/>
          </p:cNvSpPr>
          <p:nvPr/>
        </p:nvSpPr>
        <p:spPr bwMode="auto">
          <a:xfrm>
            <a:off x="2395537" y="1069975"/>
            <a:ext cx="4474819" cy="64633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dirty="0">
                <a:latin typeface="Microsoft YaHei" charset="-122"/>
                <a:ea typeface="Microsoft YaHei" charset="-122"/>
                <a:cs typeface="Microsoft YaHei" charset="-122"/>
              </a:rPr>
              <a:t>方法</a:t>
            </a:r>
            <a:r>
              <a:rPr kumimoji="1" lang="en-US" altLang="zh-CN" sz="3600" dirty="0">
                <a:latin typeface="Microsoft YaHei" charset="-122"/>
                <a:ea typeface="Microsoft YaHei" charset="-122"/>
                <a:cs typeface="Microsoft YaHei" charset="-122"/>
              </a:rPr>
              <a:t>3. Peterson</a:t>
            </a:r>
            <a:r>
              <a:rPr kumimoji="1" lang="zh-CN" altLang="en-US" sz="3600" dirty="0">
                <a:latin typeface="Microsoft YaHei" charset="-122"/>
                <a:ea typeface="Microsoft YaHei" charset="-122"/>
                <a:cs typeface="Microsoft YaHei" charset="-122"/>
              </a:rPr>
              <a:t>方法</a:t>
            </a:r>
          </a:p>
        </p:txBody>
      </p:sp>
      <p:sp>
        <p:nvSpPr>
          <p:cNvPr id="82949" name="Text Box 3"/>
          <p:cNvSpPr txBox="1">
            <a:spLocks noChangeArrowheads="1"/>
          </p:cNvSpPr>
          <p:nvPr/>
        </p:nvSpPr>
        <p:spPr bwMode="auto">
          <a:xfrm>
            <a:off x="449263" y="4508628"/>
            <a:ext cx="8326437"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kumimoji="1" lang="zh-CN" altLang="en-US" sz="2800" b="1" dirty="0">
                <a:solidFill>
                  <a:srgbClr val="2B166E"/>
                </a:solidFill>
                <a:ea typeface="宋体" pitchFamily="2" charset="-122"/>
              </a:rPr>
              <a:t>当一个进程想进入临界区时，先调用</a:t>
            </a:r>
            <a:r>
              <a:rPr kumimoji="1" lang="en-US" altLang="zh-CN" sz="2800" b="1" dirty="0" err="1">
                <a:solidFill>
                  <a:srgbClr val="C00000"/>
                </a:solidFill>
                <a:ea typeface="宋体" pitchFamily="2" charset="-122"/>
              </a:rPr>
              <a:t>enter_region</a:t>
            </a:r>
            <a:br>
              <a:rPr kumimoji="1" lang="en-US" altLang="zh-CN" sz="2800" b="1" dirty="0">
                <a:solidFill>
                  <a:srgbClr val="2B166E"/>
                </a:solidFill>
                <a:ea typeface="宋体" pitchFamily="2" charset="-122"/>
              </a:rPr>
            </a:br>
            <a:r>
              <a:rPr kumimoji="1" lang="zh-CN" altLang="en-US" sz="2800" b="1" dirty="0">
                <a:solidFill>
                  <a:srgbClr val="2B166E"/>
                </a:solidFill>
                <a:ea typeface="宋体" pitchFamily="2" charset="-122"/>
              </a:rPr>
              <a:t>函数，判断是否能安全进入，不能的话等待；</a:t>
            </a:r>
            <a:endParaRPr kumimoji="1" lang="en-US" altLang="zh-CN" sz="2800" b="1" dirty="0">
              <a:solidFill>
                <a:srgbClr val="2B166E"/>
              </a:solidFill>
              <a:ea typeface="宋体" pitchFamily="2" charset="-122"/>
            </a:endParaRPr>
          </a:p>
          <a:p>
            <a:pPr algn="just">
              <a:spcBef>
                <a:spcPct val="50000"/>
              </a:spcBef>
            </a:pPr>
            <a:r>
              <a:rPr kumimoji="1" lang="zh-CN" altLang="en-US" sz="2800" b="1" dirty="0">
                <a:solidFill>
                  <a:srgbClr val="2B166E"/>
                </a:solidFill>
                <a:ea typeface="宋体" pitchFamily="2" charset="-122"/>
              </a:rPr>
              <a:t>当它从临界区退出后，需调用</a:t>
            </a:r>
            <a:r>
              <a:rPr kumimoji="1" lang="en-US" altLang="zh-CN" sz="2800" b="1" dirty="0" err="1">
                <a:solidFill>
                  <a:srgbClr val="C00000"/>
                </a:solidFill>
                <a:ea typeface="宋体" pitchFamily="2" charset="-122"/>
              </a:rPr>
              <a:t>leave_region</a:t>
            </a:r>
            <a:r>
              <a:rPr kumimoji="1" lang="zh-CN" altLang="en-US" sz="2800" b="1" dirty="0">
                <a:solidFill>
                  <a:srgbClr val="2B166E"/>
                </a:solidFill>
                <a:ea typeface="宋体" pitchFamily="2" charset="-122"/>
              </a:rPr>
              <a:t>函数，允许其它进程进入临界区。函数的</a:t>
            </a:r>
            <a:r>
              <a:rPr kumimoji="1" lang="zh-CN" altLang="en-US" sz="2800" b="1" dirty="0">
                <a:solidFill>
                  <a:srgbClr val="0000FF"/>
                </a:solidFill>
                <a:ea typeface="宋体" pitchFamily="2" charset="-122"/>
              </a:rPr>
              <a:t>参数均为进程号</a:t>
            </a:r>
            <a:r>
              <a:rPr kumimoji="1" lang="zh-CN" altLang="en-US" sz="2800" b="1" dirty="0">
                <a:solidFill>
                  <a:srgbClr val="2B166E"/>
                </a:solidFill>
                <a:ea typeface="宋体" pitchFamily="2" charset="-122"/>
              </a:rPr>
              <a:t>。</a:t>
            </a:r>
          </a:p>
        </p:txBody>
      </p:sp>
      <p:sp>
        <p:nvSpPr>
          <p:cNvPr id="82950" name="Text Box 4"/>
          <p:cNvSpPr txBox="1">
            <a:spLocks noChangeArrowheads="1"/>
          </p:cNvSpPr>
          <p:nvPr/>
        </p:nvSpPr>
        <p:spPr bwMode="auto">
          <a:xfrm>
            <a:off x="684213" y="2079625"/>
            <a:ext cx="3040062" cy="183197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err="1">
                <a:solidFill>
                  <a:srgbClr val="2B166E"/>
                </a:solidFill>
                <a:ea typeface="宋体" pitchFamily="2" charset="-122"/>
              </a:rPr>
              <a:t>enter_region</a:t>
            </a:r>
            <a:r>
              <a:rPr kumimoji="1" lang="en-US" altLang="zh-CN" sz="2800" b="1" dirty="0">
                <a:solidFill>
                  <a:srgbClr val="2B166E"/>
                </a:solidFill>
                <a:ea typeface="宋体" pitchFamily="2" charset="-122"/>
              </a:rPr>
              <a:t>  ( </a:t>
            </a:r>
            <a:r>
              <a:rPr kumimoji="1" lang="en-US" altLang="zh-CN" sz="2800" b="1" dirty="0">
                <a:solidFill>
                  <a:srgbClr val="FF0000"/>
                </a:solidFill>
                <a:ea typeface="宋体" pitchFamily="2" charset="-122"/>
              </a:rPr>
              <a:t>0</a:t>
            </a:r>
            <a:r>
              <a:rPr kumimoji="1" lang="en-US" altLang="zh-CN" sz="2800" b="1" dirty="0">
                <a:solidFill>
                  <a:srgbClr val="2B166E"/>
                </a:solidFill>
                <a:ea typeface="宋体" pitchFamily="2" charset="-122"/>
              </a:rPr>
              <a:t> );</a:t>
            </a:r>
          </a:p>
          <a:p>
            <a:r>
              <a:rPr kumimoji="1" lang="zh-CN" altLang="en-US" sz="2800" b="1" dirty="0">
                <a:solidFill>
                  <a:srgbClr val="2B166E"/>
                </a:solidFill>
                <a:ea typeface="宋体" pitchFamily="2" charset="-122"/>
              </a:rPr>
              <a:t>临界区</a:t>
            </a:r>
          </a:p>
          <a:p>
            <a:r>
              <a:rPr kumimoji="1" lang="en-US" altLang="zh-CN" sz="2800" b="1" dirty="0" err="1">
                <a:solidFill>
                  <a:srgbClr val="2B166E"/>
                </a:solidFill>
                <a:ea typeface="宋体" pitchFamily="2" charset="-122"/>
              </a:rPr>
              <a:t>leave_region</a:t>
            </a:r>
            <a:r>
              <a:rPr kumimoji="1" lang="en-US" altLang="zh-CN" sz="2800" b="1" dirty="0">
                <a:solidFill>
                  <a:srgbClr val="2B166E"/>
                </a:solidFill>
                <a:ea typeface="宋体" pitchFamily="2" charset="-122"/>
              </a:rPr>
              <a:t>  ( </a:t>
            </a:r>
            <a:r>
              <a:rPr kumimoji="1" lang="en-US" altLang="zh-CN" sz="2800" b="1" dirty="0">
                <a:solidFill>
                  <a:srgbClr val="FF0000"/>
                </a:solidFill>
                <a:ea typeface="宋体" pitchFamily="2" charset="-122"/>
              </a:rPr>
              <a:t>0</a:t>
            </a:r>
            <a:r>
              <a:rPr kumimoji="1" lang="en-US" altLang="zh-CN" sz="2800" b="1" dirty="0">
                <a:solidFill>
                  <a:srgbClr val="2B166E"/>
                </a:solidFill>
                <a:ea typeface="宋体" pitchFamily="2" charset="-122"/>
              </a:rPr>
              <a:t> );</a:t>
            </a:r>
          </a:p>
          <a:p>
            <a:r>
              <a:rPr kumimoji="1" lang="zh-CN" altLang="en-US" sz="2800" b="1" dirty="0">
                <a:solidFill>
                  <a:srgbClr val="2B166E"/>
                </a:solidFill>
                <a:ea typeface="宋体" pitchFamily="2" charset="-122"/>
              </a:rPr>
              <a:t>非临界区</a:t>
            </a:r>
          </a:p>
        </p:txBody>
      </p:sp>
      <p:sp>
        <p:nvSpPr>
          <p:cNvPr id="82951" name="Text Box 5"/>
          <p:cNvSpPr txBox="1">
            <a:spLocks noChangeArrowheads="1"/>
          </p:cNvSpPr>
          <p:nvPr/>
        </p:nvSpPr>
        <p:spPr bwMode="auto">
          <a:xfrm>
            <a:off x="4908550" y="2089150"/>
            <a:ext cx="3040063" cy="183197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err="1">
                <a:solidFill>
                  <a:srgbClr val="2B166E"/>
                </a:solidFill>
                <a:ea typeface="宋体" pitchFamily="2" charset="-122"/>
              </a:rPr>
              <a:t>enter_region</a:t>
            </a:r>
            <a:r>
              <a:rPr kumimoji="1" lang="en-US" altLang="zh-CN" sz="2800" b="1" dirty="0">
                <a:solidFill>
                  <a:srgbClr val="2B166E"/>
                </a:solidFill>
                <a:ea typeface="宋体" pitchFamily="2" charset="-122"/>
              </a:rPr>
              <a:t>  ( </a:t>
            </a:r>
            <a:r>
              <a:rPr kumimoji="1" lang="en-US" altLang="zh-CN" sz="2800" b="1" dirty="0">
                <a:solidFill>
                  <a:srgbClr val="00B050"/>
                </a:solidFill>
                <a:ea typeface="宋体" pitchFamily="2" charset="-122"/>
              </a:rPr>
              <a:t>1</a:t>
            </a:r>
            <a:r>
              <a:rPr kumimoji="1" lang="en-US" altLang="zh-CN" sz="2800" b="1" dirty="0">
                <a:solidFill>
                  <a:srgbClr val="2B166E"/>
                </a:solidFill>
                <a:ea typeface="宋体" pitchFamily="2" charset="-122"/>
              </a:rPr>
              <a:t> );</a:t>
            </a:r>
          </a:p>
          <a:p>
            <a:r>
              <a:rPr kumimoji="1" lang="zh-CN" altLang="en-US" sz="2800" b="1" dirty="0">
                <a:solidFill>
                  <a:srgbClr val="2B166E"/>
                </a:solidFill>
                <a:ea typeface="宋体" pitchFamily="2" charset="-122"/>
              </a:rPr>
              <a:t>临界区</a:t>
            </a:r>
          </a:p>
          <a:p>
            <a:r>
              <a:rPr kumimoji="1" lang="en-US" altLang="zh-CN" sz="2800" b="1" dirty="0" err="1">
                <a:solidFill>
                  <a:srgbClr val="2B166E"/>
                </a:solidFill>
                <a:ea typeface="宋体" pitchFamily="2" charset="-122"/>
              </a:rPr>
              <a:t>leave_region</a:t>
            </a:r>
            <a:r>
              <a:rPr kumimoji="1" lang="en-US" altLang="zh-CN" sz="2800" b="1" dirty="0">
                <a:solidFill>
                  <a:srgbClr val="2B166E"/>
                </a:solidFill>
                <a:ea typeface="宋体" pitchFamily="2" charset="-122"/>
              </a:rPr>
              <a:t>  ( </a:t>
            </a:r>
            <a:r>
              <a:rPr kumimoji="1" lang="en-US" altLang="zh-CN" sz="2800" b="1" dirty="0">
                <a:solidFill>
                  <a:srgbClr val="00B050"/>
                </a:solidFill>
                <a:ea typeface="宋体" pitchFamily="2" charset="-122"/>
              </a:rPr>
              <a:t>1</a:t>
            </a:r>
            <a:r>
              <a:rPr kumimoji="1" lang="en-US" altLang="zh-CN" sz="2800" b="1" dirty="0">
                <a:solidFill>
                  <a:srgbClr val="2B166E"/>
                </a:solidFill>
                <a:ea typeface="宋体" pitchFamily="2" charset="-122"/>
              </a:rPr>
              <a:t> );</a:t>
            </a:r>
          </a:p>
          <a:p>
            <a:r>
              <a:rPr kumimoji="1" lang="zh-CN" altLang="en-US" sz="2800" b="1" dirty="0">
                <a:solidFill>
                  <a:srgbClr val="2B166E"/>
                </a:solidFill>
                <a:ea typeface="宋体" pitchFamily="2" charset="-122"/>
              </a:rPr>
              <a:t>非临界区</a:t>
            </a:r>
          </a:p>
        </p:txBody>
      </p:sp>
      <p:sp>
        <p:nvSpPr>
          <p:cNvPr id="82952" name="Text Box 6"/>
          <p:cNvSpPr txBox="1">
            <a:spLocks noChangeArrowheads="1"/>
          </p:cNvSpPr>
          <p:nvPr/>
        </p:nvSpPr>
        <p:spPr bwMode="auto">
          <a:xfrm>
            <a:off x="1373188" y="3878263"/>
            <a:ext cx="16637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2B166E"/>
                </a:solidFill>
                <a:ea typeface="宋体" pitchFamily="2" charset="-122"/>
              </a:rPr>
              <a:t>process  </a:t>
            </a:r>
            <a:r>
              <a:rPr kumimoji="1" lang="en-US" altLang="zh-CN" sz="2800" b="1" dirty="0">
                <a:solidFill>
                  <a:srgbClr val="FF0000"/>
                </a:solidFill>
                <a:ea typeface="宋体" pitchFamily="2" charset="-122"/>
              </a:rPr>
              <a:t>0</a:t>
            </a:r>
          </a:p>
        </p:txBody>
      </p:sp>
      <p:sp>
        <p:nvSpPr>
          <p:cNvPr id="82953" name="Text Box 7"/>
          <p:cNvSpPr txBox="1">
            <a:spLocks noChangeArrowheads="1"/>
          </p:cNvSpPr>
          <p:nvPr/>
        </p:nvSpPr>
        <p:spPr bwMode="auto">
          <a:xfrm>
            <a:off x="5554663" y="3887788"/>
            <a:ext cx="16637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2B166E"/>
                </a:solidFill>
                <a:ea typeface="宋体" pitchFamily="2" charset="-122"/>
              </a:rPr>
              <a:t>process  </a:t>
            </a:r>
            <a:r>
              <a:rPr kumimoji="1" lang="en-US" altLang="zh-CN" sz="2800" b="1" dirty="0">
                <a:solidFill>
                  <a:srgbClr val="00B050"/>
                </a:solidFill>
                <a:ea typeface="宋体"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additive="base">
                                        <p:cTn id="7" dur="500" fill="hold"/>
                                        <p:tgtEl>
                                          <p:spTgt spid="82949"/>
                                        </p:tgtEl>
                                        <p:attrNameLst>
                                          <p:attrName>ppt_x</p:attrName>
                                        </p:attrNameLst>
                                      </p:cBhvr>
                                      <p:tavLst>
                                        <p:tav tm="0">
                                          <p:val>
                                            <p:strVal val="#ppt_x"/>
                                          </p:val>
                                        </p:tav>
                                        <p:tav tm="100000">
                                          <p:val>
                                            <p:strVal val="#ppt_x"/>
                                          </p:val>
                                        </p:tav>
                                      </p:tavLst>
                                    </p:anim>
                                    <p:anim calcmode="lin" valueType="num">
                                      <p:cBhvr additive="base">
                                        <p:cTn id="8" dur="500" fill="hold"/>
                                        <p:tgtEl>
                                          <p:spTgt spid="82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quarter" idx="10"/>
          </p:nvPr>
        </p:nvSpPr>
        <p:spPr/>
        <p:txBody>
          <a:bodyPr/>
          <a:lstStyle/>
          <a:p>
            <a:pPr>
              <a:defRPr/>
            </a:pPr>
            <a:r>
              <a:rPr lang="zh-CN" altLang="en-US"/>
              <a:t>   进程管理</a:t>
            </a:r>
          </a:p>
        </p:txBody>
      </p:sp>
      <p:sp>
        <p:nvSpPr>
          <p:cNvPr id="16" name="页脚占位符 4"/>
          <p:cNvSpPr>
            <a:spLocks noGrp="1"/>
          </p:cNvSpPr>
          <p:nvPr>
            <p:ph type="ftr" sz="quarter" idx="11"/>
          </p:nvPr>
        </p:nvSpPr>
        <p:spPr/>
        <p:txBody>
          <a:bodyPr/>
          <a:lstStyle/>
          <a:p>
            <a:pPr>
              <a:defRPr/>
            </a:pPr>
            <a:fld id="{AEF2A694-256D-451E-A922-7AAE0F0BA52F}" type="slidenum">
              <a:rPr lang="en-US" altLang="ko-KR"/>
              <a:pPr>
                <a:defRPr/>
              </a:pPr>
              <a:t>82</a:t>
            </a:fld>
            <a:endParaRPr lang="en-US" altLang="ko-KR"/>
          </a:p>
        </p:txBody>
      </p:sp>
      <p:sp>
        <p:nvSpPr>
          <p:cNvPr id="83972" name="Text Box 8"/>
          <p:cNvSpPr txBox="1">
            <a:spLocks noChangeArrowheads="1"/>
          </p:cNvSpPr>
          <p:nvPr/>
        </p:nvSpPr>
        <p:spPr bwMode="auto">
          <a:xfrm>
            <a:off x="619125" y="1355725"/>
            <a:ext cx="8164513" cy="4893647"/>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dirty="0">
                <a:solidFill>
                  <a:srgbClr val="2B166E"/>
                </a:solidFill>
                <a:ea typeface="宋体" pitchFamily="2" charset="-122"/>
              </a:rPr>
              <a:t>#define  FALSE  0</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#define  TRUE    1</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#define   N           2		// </a:t>
            </a:r>
            <a:r>
              <a:rPr kumimoji="1" lang="zh-CN" altLang="en-US" sz="2400" b="1" dirty="0">
                <a:solidFill>
                  <a:srgbClr val="2B166E"/>
                </a:solidFill>
                <a:ea typeface="宋体" pitchFamily="2" charset="-122"/>
              </a:rPr>
              <a:t>进程的个数</a:t>
            </a:r>
          </a:p>
          <a:p>
            <a:r>
              <a:rPr kumimoji="1" lang="en-US" altLang="zh-CN" sz="2400" b="1" dirty="0" err="1">
                <a:solidFill>
                  <a:srgbClr val="0000FF"/>
                </a:solidFill>
                <a:ea typeface="宋体" pitchFamily="2" charset="-122"/>
              </a:rPr>
              <a:t>int</a:t>
            </a:r>
            <a:r>
              <a:rPr kumimoji="1" lang="en-US" altLang="zh-CN" sz="2400" b="1" dirty="0">
                <a:solidFill>
                  <a:srgbClr val="0000FF"/>
                </a:solidFill>
                <a:ea typeface="宋体" pitchFamily="2" charset="-122"/>
              </a:rPr>
              <a:t>  turn;</a:t>
            </a:r>
            <a:r>
              <a:rPr kumimoji="1" lang="en-US" altLang="zh-CN" sz="2400" b="1" dirty="0">
                <a:solidFill>
                  <a:srgbClr val="2B166E"/>
                </a:solidFill>
                <a:ea typeface="宋体" pitchFamily="2" charset="-122"/>
              </a:rPr>
              <a:t>			// </a:t>
            </a:r>
            <a:r>
              <a:rPr kumimoji="1" lang="zh-CN" altLang="en-US" sz="2400" b="1" dirty="0">
                <a:solidFill>
                  <a:srgbClr val="2B166E"/>
                </a:solidFill>
                <a:ea typeface="宋体" pitchFamily="2" charset="-122"/>
              </a:rPr>
              <a:t>轮到谁？</a:t>
            </a:r>
            <a:br>
              <a:rPr kumimoji="1" lang="zh-CN" altLang="en-US" sz="2400" b="1" dirty="0">
                <a:solidFill>
                  <a:srgbClr val="2B166E"/>
                </a:solidFill>
                <a:ea typeface="宋体" pitchFamily="2" charset="-122"/>
              </a:rPr>
            </a:br>
            <a:r>
              <a:rPr kumimoji="1" lang="en-US" altLang="zh-CN" sz="2400" b="1" dirty="0" err="1">
                <a:solidFill>
                  <a:srgbClr val="0000FF"/>
                </a:solidFill>
                <a:ea typeface="宋体" pitchFamily="2" charset="-122"/>
              </a:rPr>
              <a:t>int</a:t>
            </a:r>
            <a:r>
              <a:rPr kumimoji="1" lang="en-US" altLang="zh-CN" sz="2400" b="1" dirty="0">
                <a:solidFill>
                  <a:srgbClr val="0000FF"/>
                </a:solidFill>
                <a:ea typeface="宋体" pitchFamily="2" charset="-122"/>
              </a:rPr>
              <a:t>  interested[N];</a:t>
            </a:r>
            <a:r>
              <a:rPr kumimoji="1" lang="en-US" altLang="zh-CN" sz="2400" b="1" dirty="0">
                <a:solidFill>
                  <a:srgbClr val="2B166E"/>
                </a:solidFill>
                <a:ea typeface="宋体" pitchFamily="2" charset="-122"/>
              </a:rPr>
              <a:t>		// </a:t>
            </a:r>
            <a:r>
              <a:rPr kumimoji="1" lang="zh-CN" altLang="en-US" sz="2400" b="1" dirty="0">
                <a:solidFill>
                  <a:srgbClr val="2B166E"/>
                </a:solidFill>
                <a:ea typeface="宋体" pitchFamily="2" charset="-122"/>
              </a:rPr>
              <a:t>兴趣数组，初始值均为</a:t>
            </a:r>
            <a:r>
              <a:rPr kumimoji="1" lang="en-US" altLang="zh-CN" sz="2400" b="1" dirty="0">
                <a:solidFill>
                  <a:srgbClr val="2B166E"/>
                </a:solidFill>
                <a:ea typeface="宋体" pitchFamily="2" charset="-122"/>
              </a:rPr>
              <a:t>FALSE</a:t>
            </a:r>
          </a:p>
          <a:p>
            <a:r>
              <a:rPr kumimoji="1" lang="en-US" altLang="zh-CN" sz="2400" b="1" dirty="0">
                <a:solidFill>
                  <a:srgbClr val="2B166E"/>
                </a:solidFill>
                <a:ea typeface="宋体" pitchFamily="2" charset="-122"/>
              </a:rPr>
              <a:t>void  </a:t>
            </a:r>
            <a:r>
              <a:rPr kumimoji="1" lang="en-US" altLang="zh-CN" sz="2400" b="1" dirty="0" err="1">
                <a:solidFill>
                  <a:srgbClr val="2B166E"/>
                </a:solidFill>
                <a:ea typeface="宋体" pitchFamily="2" charset="-122"/>
              </a:rPr>
              <a:t>enter_region</a:t>
            </a:r>
            <a:r>
              <a:rPr kumimoji="1" lang="en-US" altLang="zh-CN" sz="2400" b="1" dirty="0">
                <a:solidFill>
                  <a:srgbClr val="2B166E"/>
                </a:solidFill>
                <a:ea typeface="宋体" pitchFamily="2" charset="-122"/>
              </a:rPr>
              <a:t> ( </a:t>
            </a:r>
            <a:r>
              <a:rPr kumimoji="1" lang="en-US" altLang="zh-CN" sz="2400" b="1" dirty="0" err="1">
                <a:solidFill>
                  <a:srgbClr val="2B166E"/>
                </a:solidFill>
                <a:ea typeface="宋体" pitchFamily="2" charset="-122"/>
              </a:rPr>
              <a:t>int</a:t>
            </a:r>
            <a:r>
              <a:rPr kumimoji="1" lang="en-US" altLang="zh-CN" sz="2400" b="1" dirty="0">
                <a:solidFill>
                  <a:srgbClr val="2B166E"/>
                </a:solidFill>
                <a:ea typeface="宋体" pitchFamily="2" charset="-122"/>
              </a:rPr>
              <a:t>  process)	// process = 0 </a:t>
            </a:r>
            <a:r>
              <a:rPr kumimoji="1" lang="zh-CN" altLang="en-US" sz="2400" b="1" dirty="0">
                <a:solidFill>
                  <a:srgbClr val="2B166E"/>
                </a:solidFill>
                <a:ea typeface="宋体" pitchFamily="2" charset="-122"/>
              </a:rPr>
              <a:t>或 </a:t>
            </a:r>
            <a:r>
              <a:rPr kumimoji="1" lang="en-US" altLang="zh-CN" sz="2400" b="1" dirty="0">
                <a:solidFill>
                  <a:srgbClr val="2B166E"/>
                </a:solidFill>
                <a:ea typeface="宋体" pitchFamily="2" charset="-122"/>
              </a:rPr>
              <a:t>1</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        </a:t>
            </a:r>
            <a:r>
              <a:rPr kumimoji="1" lang="en-US" altLang="zh-CN" sz="2400" b="1" dirty="0" err="1">
                <a:solidFill>
                  <a:srgbClr val="2B166E"/>
                </a:solidFill>
                <a:ea typeface="宋体" pitchFamily="2" charset="-122"/>
              </a:rPr>
              <a:t>int</a:t>
            </a:r>
            <a:r>
              <a:rPr kumimoji="1" lang="en-US" altLang="zh-CN" sz="2400" b="1" dirty="0">
                <a:solidFill>
                  <a:srgbClr val="2B166E"/>
                </a:solidFill>
                <a:ea typeface="宋体" pitchFamily="2" charset="-122"/>
              </a:rPr>
              <a:t>  other;		// </a:t>
            </a:r>
            <a:r>
              <a:rPr kumimoji="1" lang="zh-CN" altLang="en-US" sz="2400" b="1" dirty="0">
                <a:solidFill>
                  <a:srgbClr val="2B166E"/>
                </a:solidFill>
                <a:ea typeface="宋体" pitchFamily="2" charset="-122"/>
              </a:rPr>
              <a:t>另外一个进程的进程号</a:t>
            </a:r>
            <a:br>
              <a:rPr kumimoji="1" lang="zh-CN" altLang="en-US" sz="2400" b="1" dirty="0">
                <a:solidFill>
                  <a:srgbClr val="2B166E"/>
                </a:solidFill>
                <a:ea typeface="宋体" pitchFamily="2" charset="-122"/>
              </a:rPr>
            </a:br>
            <a:r>
              <a:rPr kumimoji="1" lang="zh-CN" altLang="en-US" sz="2400" b="1" dirty="0">
                <a:solidFill>
                  <a:srgbClr val="2B166E"/>
                </a:solidFill>
                <a:ea typeface="宋体" pitchFamily="2" charset="-122"/>
              </a:rPr>
              <a:t>        </a:t>
            </a:r>
            <a:r>
              <a:rPr kumimoji="1" lang="en-US" altLang="zh-CN" sz="2400" b="1" dirty="0">
                <a:solidFill>
                  <a:srgbClr val="2B166E"/>
                </a:solidFill>
                <a:ea typeface="宋体" pitchFamily="2" charset="-122"/>
              </a:rPr>
              <a:t>other  =  1  -  process;</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        interested[process]  =  TRUE;	//</a:t>
            </a:r>
            <a:r>
              <a:rPr kumimoji="1" lang="zh-CN" altLang="en-US" sz="2400" b="1" dirty="0">
                <a:solidFill>
                  <a:srgbClr val="2B166E"/>
                </a:solidFill>
                <a:ea typeface="宋体" pitchFamily="2" charset="-122"/>
              </a:rPr>
              <a:t> 表明本进程感兴趣</a:t>
            </a:r>
            <a:br>
              <a:rPr kumimoji="1" lang="zh-CN" altLang="en-US" sz="2400" b="1" dirty="0">
                <a:solidFill>
                  <a:srgbClr val="2B166E"/>
                </a:solidFill>
                <a:ea typeface="宋体" pitchFamily="2" charset="-122"/>
              </a:rPr>
            </a:br>
            <a:r>
              <a:rPr kumimoji="1" lang="zh-CN" altLang="en-US" sz="2400" b="1" dirty="0">
                <a:solidFill>
                  <a:srgbClr val="2B166E"/>
                </a:solidFill>
                <a:ea typeface="宋体" pitchFamily="2" charset="-122"/>
              </a:rPr>
              <a:t>        </a:t>
            </a:r>
            <a:r>
              <a:rPr kumimoji="1" lang="en-US" altLang="zh-CN" sz="2400" b="1" dirty="0">
                <a:solidFill>
                  <a:srgbClr val="2B166E"/>
                </a:solidFill>
                <a:ea typeface="宋体" pitchFamily="2" charset="-122"/>
              </a:rPr>
              <a:t>turn  =  other;		// </a:t>
            </a:r>
            <a:r>
              <a:rPr kumimoji="1" lang="zh-CN" altLang="en-US" sz="2400" b="1" dirty="0">
                <a:solidFill>
                  <a:srgbClr val="2B166E"/>
                </a:solidFill>
                <a:ea typeface="宋体" pitchFamily="2" charset="-122"/>
              </a:rPr>
              <a:t>设置标志位，谦让给对方</a:t>
            </a:r>
            <a:br>
              <a:rPr kumimoji="1" lang="zh-CN" altLang="en-US" sz="2400" b="1" dirty="0">
                <a:solidFill>
                  <a:srgbClr val="2B166E"/>
                </a:solidFill>
                <a:ea typeface="宋体" pitchFamily="2" charset="-122"/>
              </a:rPr>
            </a:br>
            <a:r>
              <a:rPr kumimoji="1" lang="zh-CN" altLang="en-US" sz="2400" b="1" dirty="0">
                <a:solidFill>
                  <a:srgbClr val="2B166E"/>
                </a:solidFill>
                <a:ea typeface="宋体" pitchFamily="2" charset="-122"/>
              </a:rPr>
              <a:t>        </a:t>
            </a:r>
            <a:r>
              <a:rPr kumimoji="1" lang="en-US" altLang="zh-CN" sz="2400" b="1" dirty="0">
                <a:solidFill>
                  <a:srgbClr val="2B166E"/>
                </a:solidFill>
                <a:ea typeface="宋体" pitchFamily="2" charset="-122"/>
              </a:rPr>
              <a:t>while(interested[other] == TRUE</a:t>
            </a:r>
            <a:r>
              <a:rPr kumimoji="1" lang="zh-CN" altLang="en-US" sz="2400" b="1" dirty="0">
                <a:solidFill>
                  <a:srgbClr val="2B166E"/>
                </a:solidFill>
                <a:ea typeface="宋体" pitchFamily="2" charset="-122"/>
              </a:rPr>
              <a:t> </a:t>
            </a:r>
            <a:r>
              <a:rPr kumimoji="1" lang="en-US" altLang="zh-CN" sz="2400" b="1" dirty="0">
                <a:solidFill>
                  <a:srgbClr val="2B166E"/>
                </a:solidFill>
                <a:ea typeface="宋体" pitchFamily="2" charset="-122"/>
              </a:rPr>
              <a:t>&amp;&amp; turn == other);</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a:t>
            </a:r>
          </a:p>
        </p:txBody>
      </p:sp>
      <p:grpSp>
        <p:nvGrpSpPr>
          <p:cNvPr id="2" name="Group 9"/>
          <p:cNvGrpSpPr>
            <a:grpSpLocks/>
          </p:cNvGrpSpPr>
          <p:nvPr/>
        </p:nvGrpSpPr>
        <p:grpSpPr bwMode="auto">
          <a:xfrm>
            <a:off x="119063" y="4297363"/>
            <a:ext cx="4319587" cy="519112"/>
            <a:chOff x="75" y="2779"/>
            <a:chExt cx="2721" cy="327"/>
          </a:xfrm>
        </p:grpSpPr>
        <p:sp>
          <p:nvSpPr>
            <p:cNvPr id="83983" name="Line 10"/>
            <p:cNvSpPr>
              <a:spLocks noChangeShapeType="1"/>
            </p:cNvSpPr>
            <p:nvPr/>
          </p:nvSpPr>
          <p:spPr bwMode="auto">
            <a:xfrm>
              <a:off x="136" y="3053"/>
              <a:ext cx="2660" cy="0"/>
            </a:xfrm>
            <a:prstGeom prst="line">
              <a:avLst/>
            </a:prstGeom>
            <a:noFill/>
            <a:ln w="28575">
              <a:solidFill>
                <a:schemeClr val="tx2"/>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83984" name="Text Box 11"/>
            <p:cNvSpPr txBox="1">
              <a:spLocks noChangeArrowheads="1"/>
            </p:cNvSpPr>
            <p:nvPr/>
          </p:nvSpPr>
          <p:spPr bwMode="auto">
            <a:xfrm>
              <a:off x="75" y="2779"/>
              <a:ext cx="3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chemeClr val="tx2"/>
                  </a:solidFill>
                  <a:ea typeface="宋体" pitchFamily="2" charset="-122"/>
                  <a:sym typeface="Wingdings" pitchFamily="2" charset="2"/>
                </a:rPr>
                <a:t></a:t>
              </a:r>
              <a:endParaRPr kumimoji="1" lang="zh-CN" altLang="en-US" sz="2800" b="1">
                <a:solidFill>
                  <a:schemeClr val="tx2"/>
                </a:solidFill>
                <a:ea typeface="宋体" pitchFamily="2" charset="-122"/>
              </a:endParaRPr>
            </a:p>
          </p:txBody>
        </p:sp>
      </p:grpSp>
      <p:grpSp>
        <p:nvGrpSpPr>
          <p:cNvPr id="3" name="Group 12"/>
          <p:cNvGrpSpPr>
            <a:grpSpLocks/>
          </p:cNvGrpSpPr>
          <p:nvPr/>
        </p:nvGrpSpPr>
        <p:grpSpPr bwMode="auto">
          <a:xfrm>
            <a:off x="119063" y="4678363"/>
            <a:ext cx="4319587" cy="519112"/>
            <a:chOff x="75" y="3019"/>
            <a:chExt cx="2721" cy="327"/>
          </a:xfrm>
        </p:grpSpPr>
        <p:sp>
          <p:nvSpPr>
            <p:cNvPr id="83981" name="Line 13"/>
            <p:cNvSpPr>
              <a:spLocks noChangeShapeType="1"/>
            </p:cNvSpPr>
            <p:nvPr/>
          </p:nvSpPr>
          <p:spPr bwMode="auto">
            <a:xfrm>
              <a:off x="136" y="3293"/>
              <a:ext cx="2660" cy="0"/>
            </a:xfrm>
            <a:prstGeom prst="line">
              <a:avLst/>
            </a:prstGeom>
            <a:noFill/>
            <a:ln w="28575">
              <a:solidFill>
                <a:srgbClr val="00FFFF"/>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83982" name="Text Box 14"/>
            <p:cNvSpPr txBox="1">
              <a:spLocks noChangeArrowheads="1"/>
            </p:cNvSpPr>
            <p:nvPr/>
          </p:nvSpPr>
          <p:spPr bwMode="auto">
            <a:xfrm>
              <a:off x="75" y="3019"/>
              <a:ext cx="3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0CFEFE"/>
                  </a:solidFill>
                  <a:ea typeface="宋体" pitchFamily="2" charset="-122"/>
                  <a:sym typeface="Wingdings" pitchFamily="2" charset="2"/>
                </a:rPr>
                <a:t></a:t>
              </a:r>
              <a:endParaRPr kumimoji="1" lang="zh-CN" altLang="en-US" sz="2800" b="1">
                <a:solidFill>
                  <a:srgbClr val="0CFEFE"/>
                </a:solidFill>
                <a:ea typeface="宋体" pitchFamily="2" charset="-122"/>
              </a:endParaRPr>
            </a:p>
          </p:txBody>
        </p:sp>
      </p:grpSp>
      <p:grpSp>
        <p:nvGrpSpPr>
          <p:cNvPr id="4" name="Group 15"/>
          <p:cNvGrpSpPr>
            <a:grpSpLocks/>
          </p:cNvGrpSpPr>
          <p:nvPr/>
        </p:nvGrpSpPr>
        <p:grpSpPr bwMode="auto">
          <a:xfrm>
            <a:off x="119063" y="5026025"/>
            <a:ext cx="4319587" cy="519113"/>
            <a:chOff x="75" y="3238"/>
            <a:chExt cx="2721" cy="327"/>
          </a:xfrm>
        </p:grpSpPr>
        <p:sp>
          <p:nvSpPr>
            <p:cNvPr id="83979" name="Line 16"/>
            <p:cNvSpPr>
              <a:spLocks noChangeShapeType="1"/>
            </p:cNvSpPr>
            <p:nvPr/>
          </p:nvSpPr>
          <p:spPr bwMode="auto">
            <a:xfrm>
              <a:off x="136" y="3500"/>
              <a:ext cx="2660" cy="0"/>
            </a:xfrm>
            <a:prstGeom prst="line">
              <a:avLst/>
            </a:prstGeom>
            <a:noFill/>
            <a:ln w="28575">
              <a:solidFill>
                <a:srgbClr val="FFFF66"/>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83980" name="Text Box 17"/>
            <p:cNvSpPr txBox="1">
              <a:spLocks noChangeArrowheads="1"/>
            </p:cNvSpPr>
            <p:nvPr/>
          </p:nvSpPr>
          <p:spPr bwMode="auto">
            <a:xfrm>
              <a:off x="75" y="3238"/>
              <a:ext cx="3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FF66"/>
                  </a:solidFill>
                  <a:ea typeface="宋体" pitchFamily="2" charset="-122"/>
                  <a:sym typeface="Wingdings" pitchFamily="2" charset="2"/>
                </a:rPr>
                <a:t></a:t>
              </a:r>
              <a:endParaRPr kumimoji="1" lang="zh-CN" altLang="en-US" sz="2800" b="1">
                <a:solidFill>
                  <a:srgbClr val="FFFF66"/>
                </a:solidFill>
                <a:ea typeface="宋体" pitchFamily="2" charset="-122"/>
              </a:endParaRPr>
            </a:p>
          </p:txBody>
        </p:sp>
      </p:grpSp>
      <p:grpSp>
        <p:nvGrpSpPr>
          <p:cNvPr id="5" name="Group 18"/>
          <p:cNvGrpSpPr>
            <a:grpSpLocks/>
          </p:cNvGrpSpPr>
          <p:nvPr/>
        </p:nvGrpSpPr>
        <p:grpSpPr bwMode="auto">
          <a:xfrm>
            <a:off x="119063" y="5441950"/>
            <a:ext cx="4319587" cy="519113"/>
            <a:chOff x="75" y="3500"/>
            <a:chExt cx="2721" cy="327"/>
          </a:xfrm>
        </p:grpSpPr>
        <p:sp>
          <p:nvSpPr>
            <p:cNvPr id="83977" name="Line 19"/>
            <p:cNvSpPr>
              <a:spLocks noChangeShapeType="1"/>
            </p:cNvSpPr>
            <p:nvPr/>
          </p:nvSpPr>
          <p:spPr bwMode="auto">
            <a:xfrm>
              <a:off x="136" y="3752"/>
              <a:ext cx="2660" cy="0"/>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wrap="none">
              <a:spAutoFit/>
            </a:bodyPr>
            <a:lstStyle/>
            <a:p>
              <a:endParaRPr lang="zh-CN" altLang="en-US"/>
            </a:p>
          </p:txBody>
        </p:sp>
        <p:sp>
          <p:nvSpPr>
            <p:cNvPr id="83978" name="Text Box 20"/>
            <p:cNvSpPr txBox="1">
              <a:spLocks noChangeArrowheads="1"/>
            </p:cNvSpPr>
            <p:nvPr/>
          </p:nvSpPr>
          <p:spPr bwMode="auto">
            <a:xfrm>
              <a:off x="75" y="3500"/>
              <a:ext cx="3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a:solidFill>
                    <a:srgbClr val="FF0000"/>
                  </a:solidFill>
                  <a:ea typeface="宋体" pitchFamily="2" charset="-122"/>
                  <a:sym typeface="Wingdings" pitchFamily="2" charset="2"/>
                </a:rPr>
                <a:t></a:t>
              </a:r>
              <a:endParaRPr kumimoji="1" lang="zh-CN" altLang="en-US" sz="2800" b="1">
                <a:solidFill>
                  <a:srgbClr val="FF0000"/>
                </a:solidFill>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7B3637CB-3E87-4F4B-89A2-74E6EE0DC7E6}" type="slidenum">
              <a:rPr lang="en-US" altLang="ko-KR"/>
              <a:pPr>
                <a:defRPr/>
              </a:pPr>
              <a:t>83</a:t>
            </a:fld>
            <a:endParaRPr lang="en-US" altLang="ko-KR"/>
          </a:p>
        </p:txBody>
      </p:sp>
      <p:sp>
        <p:nvSpPr>
          <p:cNvPr id="84996" name="Text Box 16"/>
          <p:cNvSpPr txBox="1">
            <a:spLocks noChangeArrowheads="1"/>
          </p:cNvSpPr>
          <p:nvPr/>
        </p:nvSpPr>
        <p:spPr bwMode="auto">
          <a:xfrm>
            <a:off x="619125" y="1600200"/>
            <a:ext cx="7789863" cy="158432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400" b="1" dirty="0">
                <a:solidFill>
                  <a:srgbClr val="2B166E"/>
                </a:solidFill>
                <a:ea typeface="宋体" pitchFamily="2" charset="-122"/>
              </a:rPr>
              <a:t>void  </a:t>
            </a:r>
            <a:r>
              <a:rPr kumimoji="1" lang="en-US" altLang="zh-CN" sz="2400" b="1" dirty="0" err="1">
                <a:solidFill>
                  <a:srgbClr val="2B166E"/>
                </a:solidFill>
                <a:ea typeface="宋体" pitchFamily="2" charset="-122"/>
              </a:rPr>
              <a:t>leave_region</a:t>
            </a:r>
            <a:r>
              <a:rPr kumimoji="1" lang="en-US" altLang="zh-CN" sz="2400" b="1" dirty="0">
                <a:solidFill>
                  <a:srgbClr val="2B166E"/>
                </a:solidFill>
                <a:ea typeface="宋体" pitchFamily="2" charset="-122"/>
              </a:rPr>
              <a:t> ( </a:t>
            </a:r>
            <a:r>
              <a:rPr kumimoji="1" lang="en-US" altLang="zh-CN" sz="2400" b="1" dirty="0" err="1">
                <a:solidFill>
                  <a:srgbClr val="2B166E"/>
                </a:solidFill>
                <a:ea typeface="宋体" pitchFamily="2" charset="-122"/>
              </a:rPr>
              <a:t>int</a:t>
            </a:r>
            <a:r>
              <a:rPr kumimoji="1" lang="en-US" altLang="zh-CN" sz="2400" b="1" dirty="0">
                <a:solidFill>
                  <a:srgbClr val="2B166E"/>
                </a:solidFill>
                <a:ea typeface="宋体" pitchFamily="2" charset="-122"/>
              </a:rPr>
              <a:t>  process)</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a:t>
            </a:r>
            <a:br>
              <a:rPr kumimoji="1" lang="en-US" altLang="zh-CN" sz="2400" b="1" dirty="0">
                <a:solidFill>
                  <a:srgbClr val="2B166E"/>
                </a:solidFill>
                <a:ea typeface="宋体" pitchFamily="2" charset="-122"/>
              </a:rPr>
            </a:br>
            <a:r>
              <a:rPr kumimoji="1" lang="en-US" altLang="zh-CN" sz="2400" b="1" dirty="0">
                <a:solidFill>
                  <a:srgbClr val="2B166E"/>
                </a:solidFill>
                <a:ea typeface="宋体" pitchFamily="2" charset="-122"/>
              </a:rPr>
              <a:t>      interested[process]  =  FALSE;	// </a:t>
            </a:r>
            <a:r>
              <a:rPr kumimoji="1" lang="zh-CN" altLang="en-US" sz="2400" b="1" dirty="0">
                <a:solidFill>
                  <a:srgbClr val="2B166E"/>
                </a:solidFill>
                <a:ea typeface="宋体" pitchFamily="2" charset="-122"/>
              </a:rPr>
              <a:t>本进程已离开临界区</a:t>
            </a:r>
            <a:br>
              <a:rPr kumimoji="1" lang="zh-CN" altLang="en-US" sz="2400" b="1" dirty="0">
                <a:solidFill>
                  <a:srgbClr val="2B166E"/>
                </a:solidFill>
                <a:ea typeface="宋体" pitchFamily="2" charset="-122"/>
              </a:rPr>
            </a:br>
            <a:r>
              <a:rPr kumimoji="1" lang="en-US" altLang="zh-CN" sz="2400" b="1" dirty="0">
                <a:solidFill>
                  <a:srgbClr val="2B166E"/>
                </a:solidFill>
                <a:ea typeface="宋体" pitchFamily="2" charset="-122"/>
              </a:rPr>
              <a:t>}</a:t>
            </a:r>
          </a:p>
        </p:txBody>
      </p:sp>
      <p:sp>
        <p:nvSpPr>
          <p:cNvPr id="84997" name="Text Box 17"/>
          <p:cNvSpPr txBox="1">
            <a:spLocks noChangeArrowheads="1"/>
          </p:cNvSpPr>
          <p:nvPr/>
        </p:nvSpPr>
        <p:spPr bwMode="auto">
          <a:xfrm>
            <a:off x="542837" y="3594267"/>
            <a:ext cx="7935913" cy="221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50000"/>
              </a:lnSpc>
              <a:spcBef>
                <a:spcPct val="50000"/>
              </a:spcBef>
            </a:pPr>
            <a:r>
              <a:rPr kumimoji="1" lang="en-US" altLang="zh-CN" sz="3200" b="1" dirty="0">
                <a:solidFill>
                  <a:srgbClr val="2B166E"/>
                </a:solidFill>
                <a:ea typeface="宋体" pitchFamily="2" charset="-122"/>
              </a:rPr>
              <a:t>Peterson</a:t>
            </a:r>
            <a:r>
              <a:rPr kumimoji="1" lang="zh-CN" altLang="en-US" sz="3200" b="1" dirty="0">
                <a:solidFill>
                  <a:srgbClr val="2B166E"/>
                </a:solidFill>
                <a:ea typeface="宋体" pitchFamily="2" charset="-122"/>
              </a:rPr>
              <a:t>算法很好的</a:t>
            </a:r>
            <a:r>
              <a:rPr kumimoji="1" lang="zh-CN" altLang="en-US" sz="3200" b="1" dirty="0">
                <a:solidFill>
                  <a:srgbClr val="0000FF"/>
                </a:solidFill>
                <a:ea typeface="宋体" pitchFamily="2" charset="-122"/>
              </a:rPr>
              <a:t>解决了两个线程的互斥访问问题</a:t>
            </a:r>
            <a:r>
              <a:rPr kumimoji="1" lang="zh-CN" altLang="en-US" sz="3200" b="1" dirty="0">
                <a:solidFill>
                  <a:srgbClr val="2B166E"/>
                </a:solidFill>
                <a:ea typeface="宋体" pitchFamily="2" charset="-122"/>
              </a:rPr>
              <a:t>，而且</a:t>
            </a:r>
            <a:r>
              <a:rPr kumimoji="1" lang="zh-CN" altLang="en-US" sz="3200" b="1" dirty="0">
                <a:solidFill>
                  <a:srgbClr val="0000FF"/>
                </a:solidFill>
                <a:ea typeface="宋体" pitchFamily="2" charset="-122"/>
              </a:rPr>
              <a:t>不会相互妨碍</a:t>
            </a:r>
            <a:r>
              <a:rPr kumimoji="1" lang="zh-CN" altLang="en-US" sz="3200" b="1" dirty="0">
                <a:solidFill>
                  <a:srgbClr val="2B166E"/>
                </a:solidFill>
                <a:ea typeface="宋体" pitchFamily="2" charset="-122"/>
              </a:rPr>
              <a:t>，可以完全正常地工作。</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65622D3B-D5FD-43D1-9450-2A9CA5AC8AB6}" type="slidenum">
              <a:rPr lang="en-US" altLang="ko-KR"/>
              <a:pPr>
                <a:defRPr/>
              </a:pPr>
              <a:t>84</a:t>
            </a:fld>
            <a:endParaRPr lang="en-US" altLang="ko-KR"/>
          </a:p>
        </p:txBody>
      </p:sp>
      <p:sp>
        <p:nvSpPr>
          <p:cNvPr id="166916" name="Text Box 4"/>
          <p:cNvSpPr txBox="1">
            <a:spLocks noChangeArrowheads="1"/>
          </p:cNvSpPr>
          <p:nvPr/>
        </p:nvSpPr>
        <p:spPr bwMode="auto">
          <a:xfrm>
            <a:off x="3738563" y="981075"/>
            <a:ext cx="1098550" cy="6413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ea typeface="黑体" pitchFamily="49" charset="-122"/>
              </a:rPr>
              <a:t>小结</a:t>
            </a:r>
          </a:p>
        </p:txBody>
      </p:sp>
      <p:sp>
        <p:nvSpPr>
          <p:cNvPr id="166917" name="Text Box 5"/>
          <p:cNvSpPr txBox="1">
            <a:spLocks noChangeArrowheads="1"/>
          </p:cNvSpPr>
          <p:nvPr/>
        </p:nvSpPr>
        <p:spPr bwMode="auto">
          <a:xfrm>
            <a:off x="503238" y="1758950"/>
            <a:ext cx="8321675" cy="3084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zh-CN" altLang="en-US" sz="2800" b="1" dirty="0">
                <a:solidFill>
                  <a:srgbClr val="2B166E"/>
                </a:solidFill>
                <a:ea typeface="宋体" pitchFamily="2" charset="-122"/>
              </a:rPr>
              <a:t>以上的各种方法，都是基于</a:t>
            </a:r>
            <a:r>
              <a:rPr kumimoji="1" lang="zh-CN" altLang="en-US" sz="2800" b="1" dirty="0">
                <a:solidFill>
                  <a:srgbClr val="660000"/>
                </a:solidFill>
                <a:ea typeface="黑体" pitchFamily="49" charset="-122"/>
              </a:rPr>
              <a:t>繁忙等待</a:t>
            </a:r>
            <a:r>
              <a:rPr kumimoji="1" lang="en-US" altLang="zh-CN" sz="2800" b="1" dirty="0">
                <a:solidFill>
                  <a:srgbClr val="660000"/>
                </a:solidFill>
                <a:ea typeface="宋体" pitchFamily="2" charset="-122"/>
              </a:rPr>
              <a:t>(busy waiting)</a:t>
            </a:r>
          </a:p>
          <a:p>
            <a:pPr>
              <a:spcBef>
                <a:spcPct val="50000"/>
              </a:spcBef>
            </a:pPr>
            <a:r>
              <a:rPr kumimoji="1" lang="zh-CN" altLang="en-US" sz="2800" b="1" dirty="0">
                <a:solidFill>
                  <a:srgbClr val="2B166E"/>
                </a:solidFill>
                <a:ea typeface="宋体" pitchFamily="2" charset="-122"/>
              </a:rPr>
              <a:t>的策略，都可归纳为一种形式：当一个进程想要进</a:t>
            </a:r>
          </a:p>
          <a:p>
            <a:pPr algn="just">
              <a:spcBef>
                <a:spcPct val="50000"/>
              </a:spcBef>
            </a:pPr>
            <a:r>
              <a:rPr kumimoji="1" lang="zh-CN" altLang="en-US" sz="2800" b="1" dirty="0">
                <a:solidFill>
                  <a:srgbClr val="2B166E"/>
                </a:solidFill>
                <a:ea typeface="宋体" pitchFamily="2" charset="-122"/>
              </a:rPr>
              <a:t>入它的临界区时，首先检查一下是否允许它进入，</a:t>
            </a:r>
          </a:p>
          <a:p>
            <a:pPr>
              <a:spcBef>
                <a:spcPct val="50000"/>
              </a:spcBef>
            </a:pPr>
            <a:r>
              <a:rPr kumimoji="1" lang="zh-CN" altLang="en-US" sz="2800" b="1" dirty="0">
                <a:solidFill>
                  <a:srgbClr val="2B166E"/>
                </a:solidFill>
                <a:ea typeface="宋体" pitchFamily="2" charset="-122"/>
              </a:rPr>
              <a:t>若允许，就直接进入了；若不允许，就在那里循环</a:t>
            </a:r>
          </a:p>
          <a:p>
            <a:pPr>
              <a:spcBef>
                <a:spcPct val="50000"/>
              </a:spcBef>
            </a:pPr>
            <a:r>
              <a:rPr kumimoji="1" lang="zh-CN" altLang="en-US" sz="2800" b="1" dirty="0">
                <a:solidFill>
                  <a:srgbClr val="2B166E"/>
                </a:solidFill>
                <a:ea typeface="宋体" pitchFamily="2" charset="-122"/>
              </a:rPr>
              <a:t>地等待，一直等到允许它进入。</a:t>
            </a:r>
          </a:p>
        </p:txBody>
      </p:sp>
      <p:sp>
        <p:nvSpPr>
          <p:cNvPr id="166918" name="Text Box 6"/>
          <p:cNvSpPr txBox="1">
            <a:spLocks noChangeArrowheads="1"/>
          </p:cNvSpPr>
          <p:nvPr/>
        </p:nvSpPr>
        <p:spPr bwMode="auto">
          <a:xfrm>
            <a:off x="549274" y="5056188"/>
            <a:ext cx="8239355" cy="137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2B166E"/>
                </a:solidFill>
                <a:latin typeface="Microsoft YaHei" panose="020B0503020204020204" pitchFamily="34" charset="-122"/>
                <a:ea typeface="Microsoft YaHei" panose="020B0503020204020204" pitchFamily="34" charset="-122"/>
              </a:rPr>
              <a:t>缺点：</a:t>
            </a:r>
            <a:r>
              <a:rPr kumimoji="1" lang="en-US" altLang="zh-CN" sz="2800" b="1" dirty="0">
                <a:solidFill>
                  <a:srgbClr val="2B166E"/>
                </a:solidFill>
                <a:ea typeface="宋体" pitchFamily="2" charset="-122"/>
              </a:rPr>
              <a:t>1</a:t>
            </a:r>
            <a:r>
              <a:rPr kumimoji="1" lang="zh-CN" altLang="en-US" sz="2800" b="1" dirty="0">
                <a:solidFill>
                  <a:srgbClr val="2B166E"/>
                </a:solidFill>
                <a:ea typeface="宋体" pitchFamily="2" charset="-122"/>
              </a:rPr>
              <a:t>）浪费</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时间；</a:t>
            </a:r>
            <a:r>
              <a:rPr kumimoji="1" lang="en-US" altLang="zh-CN" sz="2800" b="1" dirty="0">
                <a:solidFill>
                  <a:srgbClr val="2B166E"/>
                </a:solidFill>
                <a:ea typeface="宋体" pitchFamily="2" charset="-122"/>
              </a:rPr>
              <a:t>2</a:t>
            </a:r>
            <a:r>
              <a:rPr kumimoji="1" lang="zh-CN" altLang="en-US" sz="2800" b="1" dirty="0">
                <a:solidFill>
                  <a:srgbClr val="2B166E"/>
                </a:solidFill>
                <a:ea typeface="宋体" pitchFamily="2" charset="-122"/>
              </a:rPr>
              <a:t>）可能导致预料之外</a:t>
            </a:r>
          </a:p>
          <a:p>
            <a:r>
              <a:rPr kumimoji="1" lang="zh-CN" altLang="en-US" sz="2800" b="1" dirty="0">
                <a:solidFill>
                  <a:srgbClr val="2B166E"/>
                </a:solidFill>
                <a:ea typeface="宋体" pitchFamily="2" charset="-122"/>
              </a:rPr>
              <a:t>的结果（如：</a:t>
            </a:r>
            <a:r>
              <a:rPr kumimoji="1" lang="zh-CN" altLang="en-US" sz="2800" b="1" dirty="0">
                <a:solidFill>
                  <a:srgbClr val="0000FF"/>
                </a:solidFill>
                <a:ea typeface="楷体_GB2312" pitchFamily="49" charset="-122"/>
              </a:rPr>
              <a:t>一个低优先级进程位于临界区中，这时有一个高优先级的进程也试图进入临界区</a:t>
            </a:r>
            <a:r>
              <a:rPr kumimoji="1" lang="zh-CN" altLang="en-US" sz="2800" b="1" dirty="0">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iterate type="lt">
                                    <p:tmPct val="100000"/>
                                  </p:iterate>
                                  <p:childTnLst>
                                    <p:set>
                                      <p:cBhvr>
                                        <p:cTn id="6" dur="1" fill="hold">
                                          <p:stCondLst>
                                            <p:cond delay="0"/>
                                          </p:stCondLst>
                                        </p:cTn>
                                        <p:tgtEl>
                                          <p:spTgt spid="166916"/>
                                        </p:tgtEl>
                                        <p:attrNameLst>
                                          <p:attrName>style.visibility</p:attrName>
                                        </p:attrNameLst>
                                      </p:cBhvr>
                                      <p:to>
                                        <p:strVal val="visible"/>
                                      </p:to>
                                    </p:set>
                                    <p:anim calcmode="lin" valueType="num">
                                      <p:cBhvr additive="base">
                                        <p:cTn id="7" dur="75" fill="hold"/>
                                        <p:tgtEl>
                                          <p:spTgt spid="166916"/>
                                        </p:tgtEl>
                                        <p:attrNameLst>
                                          <p:attrName>ppt_x</p:attrName>
                                        </p:attrNameLst>
                                      </p:cBhvr>
                                      <p:tavLst>
                                        <p:tav tm="0">
                                          <p:val>
                                            <p:strVal val="#ppt_x"/>
                                          </p:val>
                                        </p:tav>
                                        <p:tav tm="100000">
                                          <p:val>
                                            <p:strVal val="#ppt_x"/>
                                          </p:val>
                                        </p:tav>
                                      </p:tavLst>
                                    </p:anim>
                                    <p:anim calcmode="lin" valueType="num">
                                      <p:cBhvr additive="base">
                                        <p:cTn id="8" dur="75" fill="hold"/>
                                        <p:tgtEl>
                                          <p:spTgt spid="16691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50"/>
                            </p:stCondLst>
                            <p:childTnLst>
                              <p:par>
                                <p:cTn id="10" presetID="22" presetClass="entr" presetSubtype="2" fill="hold" grpId="0" nodeType="afterEffect">
                                  <p:stCondLst>
                                    <p:cond delay="0"/>
                                  </p:stCondLst>
                                  <p:childTnLst>
                                    <p:set>
                                      <p:cBhvr>
                                        <p:cTn id="11" dur="1" fill="hold">
                                          <p:stCondLst>
                                            <p:cond delay="0"/>
                                          </p:stCondLst>
                                        </p:cTn>
                                        <p:tgtEl>
                                          <p:spTgt spid="166917"/>
                                        </p:tgtEl>
                                        <p:attrNameLst>
                                          <p:attrName>style.visibility</p:attrName>
                                        </p:attrNameLst>
                                      </p:cBhvr>
                                      <p:to>
                                        <p:strVal val="visible"/>
                                      </p:to>
                                    </p:set>
                                    <p:animEffect transition="in" filter="wipe(right)">
                                      <p:cBhvr>
                                        <p:cTn id="12" dur="500"/>
                                        <p:tgtEl>
                                          <p:spTgt spid="166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6918"/>
                                        </p:tgtEl>
                                        <p:attrNameLst>
                                          <p:attrName>style.visibility</p:attrName>
                                        </p:attrNameLst>
                                      </p:cBhvr>
                                      <p:to>
                                        <p:strVal val="visible"/>
                                      </p:to>
                                    </p:set>
                                    <p:animEffect transition="in" filter="dissolve">
                                      <p:cBhvr>
                                        <p:cTn id="17"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autoUpdateAnimBg="0"/>
      <p:bldP spid="166917" grpId="0" autoUpdateAnimBg="0"/>
      <p:bldP spid="16691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4423294F-4797-4869-A1AE-BA7D6198AC3B}" type="slidenum">
              <a:rPr lang="en-US" altLang="ko-KR"/>
              <a:pPr>
                <a:defRPr/>
              </a:pPr>
              <a:t>85</a:t>
            </a:fld>
            <a:endParaRPr lang="en-US" altLang="ko-KR"/>
          </a:p>
        </p:txBody>
      </p:sp>
      <p:sp>
        <p:nvSpPr>
          <p:cNvPr id="167941" name="Text Box 5"/>
          <p:cNvSpPr txBox="1">
            <a:spLocks noChangeArrowheads="1"/>
          </p:cNvSpPr>
          <p:nvPr/>
        </p:nvSpPr>
        <p:spPr bwMode="auto">
          <a:xfrm>
            <a:off x="582613" y="1006475"/>
            <a:ext cx="8107362" cy="521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marL="182563" indent="-182563">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buFontTx/>
              <a:buChar char="•"/>
            </a:pPr>
            <a:r>
              <a:rPr kumimoji="1" lang="zh-CN" altLang="en-US" sz="3200" b="1">
                <a:solidFill>
                  <a:srgbClr val="2B166E"/>
                </a:solidFill>
                <a:ea typeface="宋体" pitchFamily="2" charset="-122"/>
              </a:rPr>
              <a:t>一个低优先级的进程正在临界区中；</a:t>
            </a:r>
          </a:p>
          <a:p>
            <a:pPr eaLnBrk="1" hangingPunct="1">
              <a:spcBef>
                <a:spcPct val="50000"/>
              </a:spcBef>
              <a:buFontTx/>
              <a:buChar char="•"/>
            </a:pPr>
            <a:r>
              <a:rPr kumimoji="1" lang="zh-CN" altLang="en-US" sz="3200" b="1">
                <a:solidFill>
                  <a:srgbClr val="2B166E"/>
                </a:solidFill>
                <a:ea typeface="宋体" pitchFamily="2" charset="-122"/>
              </a:rPr>
              <a:t>另一个高优先级的进程就绪了；</a:t>
            </a:r>
          </a:p>
          <a:p>
            <a:pPr eaLnBrk="1" hangingPunct="1">
              <a:spcBef>
                <a:spcPct val="50000"/>
              </a:spcBef>
              <a:buFontTx/>
              <a:buChar char="•"/>
            </a:pPr>
            <a:r>
              <a:rPr kumimoji="1" lang="zh-CN" altLang="en-US" sz="3200" b="1">
                <a:solidFill>
                  <a:srgbClr val="2B166E"/>
                </a:solidFill>
                <a:ea typeface="宋体" pitchFamily="2" charset="-122"/>
              </a:rPr>
              <a:t>调度器把</a:t>
            </a:r>
            <a:r>
              <a:rPr kumimoji="1" lang="en-US" altLang="zh-CN" sz="3200" b="1">
                <a:solidFill>
                  <a:srgbClr val="2B166E"/>
                </a:solidFill>
                <a:ea typeface="宋体" pitchFamily="2" charset="-122"/>
              </a:rPr>
              <a:t>CPU</a:t>
            </a:r>
            <a:r>
              <a:rPr kumimoji="1" lang="zh-CN" altLang="en-US" sz="3200" b="1">
                <a:solidFill>
                  <a:srgbClr val="2B166E"/>
                </a:solidFill>
                <a:ea typeface="宋体" pitchFamily="2" charset="-122"/>
              </a:rPr>
              <a:t>分配给高优先级的进程；</a:t>
            </a:r>
          </a:p>
          <a:p>
            <a:pPr eaLnBrk="1" hangingPunct="1">
              <a:spcBef>
                <a:spcPct val="50000"/>
              </a:spcBef>
              <a:buFontTx/>
              <a:buChar char="•"/>
            </a:pPr>
            <a:r>
              <a:rPr kumimoji="1" lang="zh-CN" altLang="en-US" sz="3200" b="1">
                <a:solidFill>
                  <a:srgbClr val="2B166E"/>
                </a:solidFill>
                <a:ea typeface="宋体" pitchFamily="2" charset="-122"/>
              </a:rPr>
              <a:t>该进程也想进入临界区；</a:t>
            </a:r>
          </a:p>
          <a:p>
            <a:pPr eaLnBrk="1" hangingPunct="1">
              <a:spcBef>
                <a:spcPct val="50000"/>
              </a:spcBef>
              <a:buFontTx/>
              <a:buChar char="•"/>
            </a:pPr>
            <a:r>
              <a:rPr kumimoji="1" lang="zh-CN" altLang="en-US" sz="3200" b="1">
                <a:solidFill>
                  <a:srgbClr val="2B166E"/>
                </a:solidFill>
                <a:ea typeface="宋体" pitchFamily="2" charset="-122"/>
              </a:rPr>
              <a:t>高优先级进程将会循环等待，等待低优先级进程退出临界区；</a:t>
            </a:r>
          </a:p>
          <a:p>
            <a:pPr eaLnBrk="1" hangingPunct="1">
              <a:spcBef>
                <a:spcPct val="50000"/>
              </a:spcBef>
              <a:buFontTx/>
              <a:buChar char="•"/>
            </a:pPr>
            <a:r>
              <a:rPr kumimoji="1" lang="zh-CN" altLang="en-US" sz="3200" b="1">
                <a:solidFill>
                  <a:srgbClr val="2B166E"/>
                </a:solidFill>
                <a:ea typeface="宋体" pitchFamily="2" charset="-122"/>
              </a:rPr>
              <a:t>低优先级进程无法获得</a:t>
            </a:r>
            <a:r>
              <a:rPr kumimoji="1" lang="en-US" altLang="zh-CN" sz="3200" b="1">
                <a:solidFill>
                  <a:srgbClr val="2B166E"/>
                </a:solidFill>
                <a:ea typeface="宋体" pitchFamily="2" charset="-122"/>
              </a:rPr>
              <a:t>CPU</a:t>
            </a:r>
            <a:r>
              <a:rPr kumimoji="1" lang="zh-CN" altLang="en-US" sz="3200" b="1">
                <a:solidFill>
                  <a:srgbClr val="2B166E"/>
                </a:solidFill>
                <a:ea typeface="宋体" pitchFamily="2" charset="-122"/>
              </a:rPr>
              <a:t>，无法离开临界区。</a:t>
            </a:r>
          </a:p>
        </p:txBody>
      </p:sp>
      <p:sp>
        <p:nvSpPr>
          <p:cNvPr id="167942" name="Text Box 6"/>
          <p:cNvSpPr txBox="1">
            <a:spLocks noChangeArrowheads="1"/>
          </p:cNvSpPr>
          <p:nvPr/>
        </p:nvSpPr>
        <p:spPr bwMode="auto">
          <a:xfrm>
            <a:off x="3086100" y="5659438"/>
            <a:ext cx="22225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4000" b="1">
                <a:solidFill>
                  <a:srgbClr val="FF0000"/>
                </a:solidFill>
                <a:ea typeface="楷体_GB2312" pitchFamily="49" charset="-122"/>
              </a:rPr>
              <a:t>怎么办？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7941">
                                            <p:txEl>
                                              <p:pRg st="1" end="1"/>
                                            </p:txEl>
                                          </p:spTgt>
                                        </p:tgtEl>
                                        <p:attrNameLst>
                                          <p:attrName>style.visibility</p:attrName>
                                        </p:attrNameLst>
                                      </p:cBhvr>
                                      <p:to>
                                        <p:strVal val="visible"/>
                                      </p:to>
                                    </p:set>
                                    <p:animEffect transition="in" filter="dissolve">
                                      <p:cBhvr>
                                        <p:cTn id="7" dur="500"/>
                                        <p:tgtEl>
                                          <p:spTgt spid="16794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7941">
                                            <p:txEl>
                                              <p:pRg st="2" end="2"/>
                                            </p:txEl>
                                          </p:spTgt>
                                        </p:tgtEl>
                                        <p:attrNameLst>
                                          <p:attrName>style.visibility</p:attrName>
                                        </p:attrNameLst>
                                      </p:cBhvr>
                                      <p:to>
                                        <p:strVal val="visible"/>
                                      </p:to>
                                    </p:set>
                                    <p:animEffect transition="in" filter="dissolve">
                                      <p:cBhvr>
                                        <p:cTn id="12" dur="500"/>
                                        <p:tgtEl>
                                          <p:spTgt spid="16794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7941">
                                            <p:txEl>
                                              <p:pRg st="3" end="3"/>
                                            </p:txEl>
                                          </p:spTgt>
                                        </p:tgtEl>
                                        <p:attrNameLst>
                                          <p:attrName>style.visibility</p:attrName>
                                        </p:attrNameLst>
                                      </p:cBhvr>
                                      <p:to>
                                        <p:strVal val="visible"/>
                                      </p:to>
                                    </p:set>
                                    <p:animEffect transition="in" filter="dissolve">
                                      <p:cBhvr>
                                        <p:cTn id="17" dur="500"/>
                                        <p:tgtEl>
                                          <p:spTgt spid="16794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7941">
                                            <p:txEl>
                                              <p:pRg st="4" end="4"/>
                                            </p:txEl>
                                          </p:spTgt>
                                        </p:tgtEl>
                                        <p:attrNameLst>
                                          <p:attrName>style.visibility</p:attrName>
                                        </p:attrNameLst>
                                      </p:cBhvr>
                                      <p:to>
                                        <p:strVal val="visible"/>
                                      </p:to>
                                    </p:set>
                                    <p:animEffect transition="in" filter="dissolve">
                                      <p:cBhvr>
                                        <p:cTn id="22" dur="500"/>
                                        <p:tgtEl>
                                          <p:spTgt spid="16794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7941">
                                            <p:txEl>
                                              <p:pRg st="5" end="5"/>
                                            </p:txEl>
                                          </p:spTgt>
                                        </p:tgtEl>
                                        <p:attrNameLst>
                                          <p:attrName>style.visibility</p:attrName>
                                        </p:attrNameLst>
                                      </p:cBhvr>
                                      <p:to>
                                        <p:strVal val="visible"/>
                                      </p:to>
                                    </p:set>
                                    <p:animEffect transition="in" filter="dissolve">
                                      <p:cBhvr>
                                        <p:cTn id="27" dur="500"/>
                                        <p:tgtEl>
                                          <p:spTgt spid="16794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7942"/>
                                        </p:tgtEl>
                                        <p:attrNameLst>
                                          <p:attrName>style.visibility</p:attrName>
                                        </p:attrNameLst>
                                      </p:cBhvr>
                                      <p:to>
                                        <p:strVal val="visible"/>
                                      </p:to>
                                    </p:set>
                                    <p:anim calcmode="lin" valueType="num">
                                      <p:cBhvr additive="base">
                                        <p:cTn id="32" dur="500" fill="hold"/>
                                        <p:tgtEl>
                                          <p:spTgt spid="167942"/>
                                        </p:tgtEl>
                                        <p:attrNameLst>
                                          <p:attrName>ppt_x</p:attrName>
                                        </p:attrNameLst>
                                      </p:cBhvr>
                                      <p:tavLst>
                                        <p:tav tm="0">
                                          <p:val>
                                            <p:strVal val="#ppt_x"/>
                                          </p:val>
                                        </p:tav>
                                        <p:tav tm="100000">
                                          <p:val>
                                            <p:strVal val="#ppt_x"/>
                                          </p:val>
                                        </p:tav>
                                      </p:tavLst>
                                    </p:anim>
                                    <p:anim calcmode="lin" valueType="num">
                                      <p:cBhvr additive="base">
                                        <p:cTn id="33" dur="500" fill="hold"/>
                                        <p:tgtEl>
                                          <p:spTgt spid="167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DEDAA7D8-39D3-4D36-8993-DD93CEEE8F55}" type="slidenum">
              <a:rPr lang="en-US" altLang="ko-KR"/>
              <a:pPr>
                <a:defRPr/>
              </a:pPr>
              <a:t>86</a:t>
            </a:fld>
            <a:endParaRPr lang="en-US" altLang="ko-KR"/>
          </a:p>
        </p:txBody>
      </p:sp>
      <p:sp>
        <p:nvSpPr>
          <p:cNvPr id="168964" name="Text Box 4"/>
          <p:cNvSpPr txBox="1">
            <a:spLocks noChangeArrowheads="1"/>
          </p:cNvSpPr>
          <p:nvPr/>
        </p:nvSpPr>
        <p:spPr bwMode="auto">
          <a:xfrm>
            <a:off x="582613" y="1338263"/>
            <a:ext cx="8107362" cy="44873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0">
                <a:solidFill>
                  <a:srgbClr val="000000"/>
                </a:solidFill>
                <a:miter lim="800000"/>
                <a:headEnd/>
                <a:tailEnd/>
              </a14:hiddenLine>
            </a:ext>
          </a:extLst>
        </p:spPr>
        <p:txBody>
          <a:bodyPr>
            <a:spAutoFit/>
          </a:bodyPr>
          <a:lstStyle>
            <a:lvl1pPr marL="182563" indent="-182563">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60000"/>
              </a:spcBef>
            </a:pPr>
            <a:r>
              <a:rPr kumimoji="1" lang="zh-CN" altLang="en-US" sz="3600" b="1" dirty="0">
                <a:solidFill>
                  <a:srgbClr val="2B166E"/>
                </a:solidFill>
                <a:ea typeface="宋体" pitchFamily="2" charset="-122"/>
              </a:rPr>
              <a:t>解决之道：</a:t>
            </a:r>
          </a:p>
          <a:p>
            <a:pPr algn="just" eaLnBrk="1" hangingPunct="1">
              <a:spcBef>
                <a:spcPct val="60000"/>
              </a:spcBef>
              <a:buFontTx/>
              <a:buChar char="•"/>
            </a:pPr>
            <a:r>
              <a:rPr kumimoji="1" lang="zh-CN" altLang="en-US" sz="3200" b="1" dirty="0">
                <a:solidFill>
                  <a:srgbClr val="2B166E"/>
                </a:solidFill>
                <a:ea typeface="宋体" pitchFamily="2" charset="-122"/>
              </a:rPr>
              <a:t>当一个进程无法进入临界区时，应该被</a:t>
            </a:r>
            <a:r>
              <a:rPr kumimoji="1" lang="zh-CN" altLang="en-US" sz="3200" b="1" dirty="0">
                <a:solidFill>
                  <a:srgbClr val="FF0000"/>
                </a:solidFill>
                <a:ea typeface="宋体" pitchFamily="2" charset="-122"/>
              </a:rPr>
              <a:t>阻塞</a:t>
            </a:r>
            <a:r>
              <a:rPr kumimoji="1" lang="zh-CN" altLang="en-US" sz="3200" b="1" dirty="0">
                <a:solidFill>
                  <a:srgbClr val="2B166E"/>
                </a:solidFill>
                <a:ea typeface="宋体" pitchFamily="2" charset="-122"/>
              </a:rPr>
              <a:t>起来（</a:t>
            </a:r>
            <a:r>
              <a:rPr kumimoji="1" lang="en-US" altLang="zh-CN" sz="3200" b="1" dirty="0">
                <a:solidFill>
                  <a:srgbClr val="2B166E"/>
                </a:solidFill>
                <a:ea typeface="宋体" pitchFamily="2" charset="-122"/>
              </a:rPr>
              <a:t>sleep</a:t>
            </a:r>
            <a:r>
              <a:rPr kumimoji="1" lang="zh-CN" altLang="en-US" sz="3200" b="1" dirty="0">
                <a:solidFill>
                  <a:srgbClr val="2B166E"/>
                </a:solidFill>
                <a:ea typeface="宋体" pitchFamily="2" charset="-122"/>
              </a:rPr>
              <a:t>）；</a:t>
            </a:r>
          </a:p>
          <a:p>
            <a:pPr algn="just" eaLnBrk="1" hangingPunct="1">
              <a:spcBef>
                <a:spcPct val="60000"/>
              </a:spcBef>
              <a:buFontTx/>
              <a:buChar char="•"/>
            </a:pPr>
            <a:r>
              <a:rPr kumimoji="1" lang="zh-CN" altLang="en-US" sz="3200" b="1" dirty="0">
                <a:solidFill>
                  <a:srgbClr val="2B166E"/>
                </a:solidFill>
                <a:ea typeface="宋体" pitchFamily="2" charset="-122"/>
              </a:rPr>
              <a:t>当一个进程离开临界区时，需要去</a:t>
            </a:r>
            <a:r>
              <a:rPr kumimoji="1" lang="zh-CN" altLang="en-US" sz="3200" b="1" dirty="0">
                <a:solidFill>
                  <a:srgbClr val="FF0000"/>
                </a:solidFill>
                <a:ea typeface="宋体" pitchFamily="2" charset="-122"/>
              </a:rPr>
              <a:t>唤醒</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wake up</a:t>
            </a:r>
            <a:r>
              <a:rPr kumimoji="1" lang="zh-CN" altLang="en-US" sz="3200" b="1" dirty="0">
                <a:solidFill>
                  <a:srgbClr val="2B166E"/>
                </a:solidFill>
                <a:ea typeface="宋体" pitchFamily="2" charset="-122"/>
              </a:rPr>
              <a:t>）被阻塞的进程；</a:t>
            </a:r>
          </a:p>
          <a:p>
            <a:pPr algn="just" eaLnBrk="1" hangingPunct="1">
              <a:spcBef>
                <a:spcPct val="60000"/>
              </a:spcBef>
              <a:buFontTx/>
              <a:buChar char="•"/>
            </a:pPr>
            <a:r>
              <a:rPr kumimoji="1" lang="zh-CN" altLang="en-US" sz="3200" b="1" dirty="0">
                <a:solidFill>
                  <a:srgbClr val="2B166E"/>
                </a:solidFill>
                <a:ea typeface="宋体" pitchFamily="2" charset="-122"/>
              </a:rPr>
              <a:t>克服了繁忙等待方法的两个缺点（</a:t>
            </a:r>
            <a:r>
              <a:rPr kumimoji="1" lang="zh-CN" altLang="en-US" sz="3200" b="1" dirty="0">
                <a:solidFill>
                  <a:srgbClr val="0000FF"/>
                </a:solidFill>
                <a:ea typeface="宋体" pitchFamily="2" charset="-122"/>
              </a:rPr>
              <a:t>浪费</a:t>
            </a:r>
            <a:r>
              <a:rPr kumimoji="1" lang="en-US" altLang="zh-CN" sz="3200" b="1" dirty="0">
                <a:solidFill>
                  <a:srgbClr val="0000FF"/>
                </a:solidFill>
                <a:ea typeface="宋体" pitchFamily="2" charset="-122"/>
              </a:rPr>
              <a:t>CPU</a:t>
            </a:r>
            <a:r>
              <a:rPr kumimoji="1" lang="zh-CN" altLang="en-US" sz="3200" b="1" dirty="0">
                <a:solidFill>
                  <a:srgbClr val="0000FF"/>
                </a:solidFill>
                <a:ea typeface="宋体" pitchFamily="2" charset="-122"/>
              </a:rPr>
              <a:t>时间、可能死锁</a:t>
            </a:r>
            <a:r>
              <a:rPr kumimoji="1" lang="zh-CN" altLang="en-US" sz="3200" b="1" dirty="0">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8964">
                                            <p:txEl>
                                              <p:pRg st="0" end="0"/>
                                            </p:txEl>
                                          </p:spTgt>
                                        </p:tgtEl>
                                        <p:attrNameLst>
                                          <p:attrName>style.visibility</p:attrName>
                                        </p:attrNameLst>
                                      </p:cBhvr>
                                      <p:to>
                                        <p:strVal val="visible"/>
                                      </p:to>
                                    </p:set>
                                    <p:animEffect transition="in" filter="dissolve">
                                      <p:cBhvr>
                                        <p:cTn id="7" dur="500"/>
                                        <p:tgtEl>
                                          <p:spTgt spid="168964">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68964">
                                            <p:txEl>
                                              <p:pRg st="1" end="1"/>
                                            </p:txEl>
                                          </p:spTgt>
                                        </p:tgtEl>
                                        <p:attrNameLst>
                                          <p:attrName>style.visibility</p:attrName>
                                        </p:attrNameLst>
                                      </p:cBhvr>
                                      <p:to>
                                        <p:strVal val="visible"/>
                                      </p:to>
                                    </p:set>
                                    <p:animEffect transition="in" filter="dissolve">
                                      <p:cBhvr>
                                        <p:cTn id="11" dur="500"/>
                                        <p:tgtEl>
                                          <p:spTgt spid="168964">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8964">
                                            <p:txEl>
                                              <p:pRg st="2" end="2"/>
                                            </p:txEl>
                                          </p:spTgt>
                                        </p:tgtEl>
                                        <p:attrNameLst>
                                          <p:attrName>style.visibility</p:attrName>
                                        </p:attrNameLst>
                                      </p:cBhvr>
                                      <p:to>
                                        <p:strVal val="visible"/>
                                      </p:to>
                                    </p:set>
                                    <p:animEffect transition="in" filter="dissolve">
                                      <p:cBhvr>
                                        <p:cTn id="16" dur="500"/>
                                        <p:tgtEl>
                                          <p:spTgt spid="16896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68964">
                                            <p:txEl>
                                              <p:pRg st="3" end="3"/>
                                            </p:txEl>
                                          </p:spTgt>
                                        </p:tgtEl>
                                        <p:attrNameLst>
                                          <p:attrName>style.visibility</p:attrName>
                                        </p:attrNameLst>
                                      </p:cBhvr>
                                      <p:to>
                                        <p:strVal val="visible"/>
                                      </p:to>
                                    </p:set>
                                    <p:animEffect transition="in" filter="dissolve">
                                      <p:cBhvr>
                                        <p:cTn id="21" dur="500"/>
                                        <p:tgtEl>
                                          <p:spTgt spid="1689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15A219C9-8AA6-4177-A256-B432148BF272}" type="slidenum">
              <a:rPr lang="en-US" altLang="ko-KR"/>
              <a:pPr>
                <a:defRPr/>
              </a:pPr>
              <a:t>87</a:t>
            </a:fld>
            <a:endParaRPr lang="en-US" altLang="ko-KR"/>
          </a:p>
        </p:txBody>
      </p:sp>
      <p:sp>
        <p:nvSpPr>
          <p:cNvPr id="169987" name="Text Box 3"/>
          <p:cNvSpPr txBox="1">
            <a:spLocks noChangeArrowheads="1"/>
          </p:cNvSpPr>
          <p:nvPr/>
        </p:nvSpPr>
        <p:spPr bwMode="auto">
          <a:xfrm>
            <a:off x="719143" y="1325118"/>
            <a:ext cx="7762875" cy="416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kumimoji="1" lang="zh-CN" altLang="en-US" sz="2800" b="1" dirty="0">
                <a:solidFill>
                  <a:srgbClr val="2B166E"/>
                </a:solidFill>
                <a:ea typeface="宋体" pitchFamily="2" charset="-122"/>
              </a:rPr>
              <a:t>现有进程互斥问题形式：两个或多个进程都想</a:t>
            </a:r>
          </a:p>
          <a:p>
            <a:pPr algn="just">
              <a:spcBef>
                <a:spcPct val="50000"/>
              </a:spcBef>
            </a:pPr>
            <a:r>
              <a:rPr kumimoji="1" lang="zh-CN" altLang="en-US" sz="2800" b="1" dirty="0">
                <a:solidFill>
                  <a:srgbClr val="2B166E"/>
                </a:solidFill>
                <a:ea typeface="宋体" pitchFamily="2" charset="-122"/>
              </a:rPr>
              <a:t>进入各自的临界区，但在任何时刻，</a:t>
            </a:r>
            <a:r>
              <a:rPr kumimoji="1" lang="zh-CN" altLang="en-US" sz="2800" b="1" dirty="0">
                <a:solidFill>
                  <a:srgbClr val="FF0000"/>
                </a:solidFill>
                <a:ea typeface="宋体" pitchFamily="2" charset="-122"/>
              </a:rPr>
              <a:t>只允许一个</a:t>
            </a:r>
          </a:p>
          <a:p>
            <a:pPr algn="just">
              <a:spcBef>
                <a:spcPct val="50000"/>
              </a:spcBef>
            </a:pPr>
            <a:r>
              <a:rPr kumimoji="1" lang="zh-CN" altLang="en-US" sz="2800" b="1" dirty="0">
                <a:solidFill>
                  <a:srgbClr val="FF0000"/>
                </a:solidFill>
                <a:ea typeface="宋体" pitchFamily="2" charset="-122"/>
              </a:rPr>
              <a:t>进程进入临界区</a:t>
            </a:r>
            <a:r>
              <a:rPr kumimoji="1" lang="zh-CN" altLang="en-US" sz="2800" b="1" dirty="0">
                <a:solidFill>
                  <a:srgbClr val="2B166E"/>
                </a:solidFill>
                <a:ea typeface="宋体" pitchFamily="2" charset="-122"/>
              </a:rPr>
              <a:t>。</a:t>
            </a:r>
            <a:endParaRPr kumimoji="1" lang="en-US" altLang="zh-CN" sz="2800" b="1" dirty="0">
              <a:solidFill>
                <a:srgbClr val="2B166E"/>
              </a:solidFill>
              <a:ea typeface="宋体" pitchFamily="2" charset="-122"/>
            </a:endParaRPr>
          </a:p>
          <a:p>
            <a:pPr algn="just">
              <a:lnSpc>
                <a:spcPct val="60000"/>
              </a:lnSpc>
              <a:spcBef>
                <a:spcPct val="50000"/>
              </a:spcBef>
            </a:pPr>
            <a:endParaRPr kumimoji="1" lang="en-US" altLang="zh-CN" sz="2800" b="1" dirty="0">
              <a:solidFill>
                <a:srgbClr val="2B166E"/>
              </a:solidFill>
              <a:ea typeface="宋体" pitchFamily="2" charset="-122"/>
            </a:endParaRPr>
          </a:p>
          <a:p>
            <a:pPr algn="just">
              <a:lnSpc>
                <a:spcPct val="130000"/>
              </a:lnSpc>
              <a:spcBef>
                <a:spcPct val="50000"/>
              </a:spcBef>
            </a:pPr>
            <a:r>
              <a:rPr kumimoji="1" lang="zh-CN" altLang="en-US" sz="2800" b="1" dirty="0">
                <a:solidFill>
                  <a:srgbClr val="2B166E"/>
                </a:solidFill>
                <a:ea typeface="宋体" pitchFamily="2" charset="-122"/>
              </a:rPr>
              <a:t>新的进程互斥问题形式：两个或多个进程都想进入各自的临界区，但在任何时刻，</a:t>
            </a:r>
            <a:r>
              <a:rPr kumimoji="1" lang="zh-CN" altLang="en-US" sz="2800" b="1" dirty="0">
                <a:solidFill>
                  <a:srgbClr val="FF0000"/>
                </a:solidFill>
                <a:ea typeface="宋体" pitchFamily="2" charset="-122"/>
              </a:rPr>
              <a:t>只允许</a:t>
            </a:r>
            <a:r>
              <a:rPr kumimoji="1" lang="en-US" altLang="zh-CN" sz="2800" b="1" dirty="0">
                <a:solidFill>
                  <a:srgbClr val="FF0000"/>
                </a:solidFill>
                <a:ea typeface="宋体" pitchFamily="2" charset="-122"/>
              </a:rPr>
              <a:t>N</a:t>
            </a:r>
            <a:r>
              <a:rPr kumimoji="1" lang="zh-CN" altLang="en-US" sz="2800" b="1" dirty="0">
                <a:solidFill>
                  <a:srgbClr val="FF0000"/>
                </a:solidFill>
                <a:ea typeface="宋体" pitchFamily="2" charset="-122"/>
              </a:rPr>
              <a:t>个进程同时进入临界区</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N ≥</a:t>
            </a:r>
            <a:r>
              <a:rPr kumimoji="1" lang="en-US" altLang="zh-CN" sz="2800" b="1" dirty="0">
                <a:solidFill>
                  <a:srgbClr val="2B166E"/>
                </a:solidFill>
                <a:ea typeface="宋体" pitchFamily="2" charset="-122"/>
                <a:sym typeface="Symbol" pitchFamily="18" charset="2"/>
              </a:rPr>
              <a:t> </a:t>
            </a:r>
            <a:r>
              <a:rPr kumimoji="1" lang="en-US" altLang="zh-CN" sz="2800" b="1" dirty="0">
                <a:solidFill>
                  <a:srgbClr val="2B166E"/>
                </a:solidFill>
                <a:ea typeface="宋体" pitchFamily="2" charset="-122"/>
              </a:rPr>
              <a:t>1</a:t>
            </a:r>
            <a:r>
              <a:rPr kumimoji="1" lang="zh-CN" altLang="en-US" sz="2800" b="1" dirty="0">
                <a:solidFill>
                  <a:srgbClr val="2B166E"/>
                </a:solidFill>
                <a:ea typeface="宋体" pitchFamily="2" charset="-122"/>
              </a:rPr>
              <a:t>）。</a:t>
            </a:r>
          </a:p>
        </p:txBody>
      </p:sp>
      <p:sp>
        <p:nvSpPr>
          <p:cNvPr id="169988" name="Text Box 4"/>
          <p:cNvSpPr txBox="1">
            <a:spLocks noChangeArrowheads="1"/>
          </p:cNvSpPr>
          <p:nvPr/>
        </p:nvSpPr>
        <p:spPr bwMode="auto">
          <a:xfrm>
            <a:off x="4914900" y="5684838"/>
            <a:ext cx="3567113"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0000FF"/>
                </a:solidFill>
                <a:ea typeface="楷体_GB2312" pitchFamily="49" charset="-122"/>
              </a:rPr>
              <a:t>如何解决？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dissolve">
                                      <p:cBhvr>
                                        <p:cTn id="7" dur="500"/>
                                        <p:tgtEl>
                                          <p:spTgt spid="16998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69987">
                                            <p:txEl>
                                              <p:pRg st="1" end="1"/>
                                            </p:txEl>
                                          </p:spTgt>
                                        </p:tgtEl>
                                        <p:attrNameLst>
                                          <p:attrName>style.visibility</p:attrName>
                                        </p:attrNameLst>
                                      </p:cBhvr>
                                      <p:to>
                                        <p:strVal val="visible"/>
                                      </p:to>
                                    </p:set>
                                    <p:animEffect transition="in" filter="dissolve">
                                      <p:cBhvr>
                                        <p:cTn id="10" dur="500"/>
                                        <p:tgtEl>
                                          <p:spTgt spid="16998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69987">
                                            <p:txEl>
                                              <p:pRg st="2" end="2"/>
                                            </p:txEl>
                                          </p:spTgt>
                                        </p:tgtEl>
                                        <p:attrNameLst>
                                          <p:attrName>style.visibility</p:attrName>
                                        </p:attrNameLst>
                                      </p:cBhvr>
                                      <p:to>
                                        <p:strVal val="visible"/>
                                      </p:to>
                                    </p:set>
                                    <p:animEffect transition="in" filter="dissolve">
                                      <p:cBhvr>
                                        <p:cTn id="13" dur="500"/>
                                        <p:tgtEl>
                                          <p:spTgt spid="16998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69987">
                                            <p:txEl>
                                              <p:pRg st="4" end="4"/>
                                            </p:txEl>
                                          </p:spTgt>
                                        </p:tgtEl>
                                        <p:attrNameLst>
                                          <p:attrName>style.visibility</p:attrName>
                                        </p:attrNameLst>
                                      </p:cBhvr>
                                      <p:to>
                                        <p:strVal val="visible"/>
                                      </p:to>
                                    </p:set>
                                    <p:animEffect transition="in" filter="dissolve">
                                      <p:cBhvr>
                                        <p:cTn id="16" dur="500"/>
                                        <p:tgtEl>
                                          <p:spTgt spid="16998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69988"/>
                                        </p:tgtEl>
                                        <p:attrNameLst>
                                          <p:attrName>style.visibility</p:attrName>
                                        </p:attrNameLst>
                                      </p:cBhvr>
                                      <p:to>
                                        <p:strVal val="visible"/>
                                      </p:to>
                                    </p:set>
                                    <p:anim calcmode="lin" valueType="num">
                                      <p:cBhvr additive="base">
                                        <p:cTn id="21" dur="500" fill="hold"/>
                                        <p:tgtEl>
                                          <p:spTgt spid="169988"/>
                                        </p:tgtEl>
                                        <p:attrNameLst>
                                          <p:attrName>ppt_x</p:attrName>
                                        </p:attrNameLst>
                                      </p:cBhvr>
                                      <p:tavLst>
                                        <p:tav tm="0">
                                          <p:val>
                                            <p:strVal val="#ppt_x"/>
                                          </p:val>
                                        </p:tav>
                                        <p:tav tm="100000">
                                          <p:val>
                                            <p:strVal val="#ppt_x"/>
                                          </p:val>
                                        </p:tav>
                                      </p:tavLst>
                                    </p:anim>
                                    <p:anim calcmode="lin" valueType="num">
                                      <p:cBhvr additive="base">
                                        <p:cTn id="22" dur="500" fill="hold"/>
                                        <p:tgtEl>
                                          <p:spTgt spid="169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1D876239-F011-444F-8932-3B7EC6CD1402}" type="slidenum">
              <a:rPr lang="en-US" altLang="ko-KR"/>
              <a:pPr>
                <a:defRPr/>
              </a:pPr>
              <a:t>88</a:t>
            </a:fld>
            <a:endParaRPr lang="en-US" altLang="ko-KR"/>
          </a:p>
        </p:txBody>
      </p:sp>
      <p:sp>
        <p:nvSpPr>
          <p:cNvPr id="90116"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dirty="0">
                <a:solidFill>
                  <a:schemeClr val="bg1"/>
                </a:solidFill>
                <a:latin typeface="Times New Roman" pitchFamily="18" charset="0"/>
                <a:ea typeface="隶书" pitchFamily="49" charset="-122"/>
              </a:rPr>
              <a:t>2</a:t>
            </a:r>
            <a:r>
              <a:rPr lang="en-US" altLang="en-US" sz="4400" dirty="0">
                <a:solidFill>
                  <a:schemeClr val="bg1"/>
                </a:solidFill>
                <a:latin typeface="Times New Roman" pitchFamily="18" charset="0"/>
                <a:ea typeface="隶书" pitchFamily="49" charset="-122"/>
              </a:rPr>
              <a:t>.</a:t>
            </a:r>
            <a:r>
              <a:rPr lang="en-US" altLang="zh-CN" sz="4400" dirty="0">
                <a:solidFill>
                  <a:schemeClr val="bg1"/>
                </a:solidFill>
                <a:latin typeface="Times New Roman" pitchFamily="18" charset="0"/>
                <a:ea typeface="隶书" pitchFamily="49" charset="-122"/>
              </a:rPr>
              <a:t>3.5</a:t>
            </a:r>
            <a:r>
              <a:rPr lang="en-US" altLang="en-US" sz="4400" dirty="0">
                <a:solidFill>
                  <a:schemeClr val="bg1"/>
                </a:solidFill>
                <a:latin typeface="隶书" pitchFamily="49" charset="-122"/>
                <a:ea typeface="隶书" pitchFamily="49" charset="-122"/>
              </a:rPr>
              <a:t> </a:t>
            </a:r>
            <a:r>
              <a:rPr lang="zh-CN" altLang="en-US" sz="4400" dirty="0">
                <a:solidFill>
                  <a:schemeClr val="bg1"/>
                </a:solidFill>
                <a:latin typeface="隶书" pitchFamily="49" charset="-122"/>
                <a:ea typeface="隶书" pitchFamily="49" charset="-122"/>
              </a:rPr>
              <a:t>信号量</a:t>
            </a:r>
            <a:r>
              <a:rPr lang="en-US" altLang="zh-CN" sz="4400" dirty="0">
                <a:solidFill>
                  <a:schemeClr val="bg1"/>
                </a:solidFill>
                <a:latin typeface="隶书" pitchFamily="49" charset="-122"/>
                <a:ea typeface="隶书" pitchFamily="49" charset="-122"/>
              </a:rPr>
              <a:t>(Semaphore</a:t>
            </a:r>
            <a:r>
              <a:rPr lang="zh-CN" altLang="en-US" sz="4400" dirty="0">
                <a:solidFill>
                  <a:schemeClr val="bg1"/>
                </a:solidFill>
                <a:latin typeface="隶书" pitchFamily="49" charset="-122"/>
                <a:ea typeface="隶书" pitchFamily="49" charset="-122"/>
              </a:rPr>
              <a:t>)</a:t>
            </a:r>
          </a:p>
        </p:txBody>
      </p:sp>
      <p:sp>
        <p:nvSpPr>
          <p:cNvPr id="171019" name="Text Box 11"/>
          <p:cNvSpPr txBox="1">
            <a:spLocks noChangeArrowheads="1"/>
          </p:cNvSpPr>
          <p:nvPr/>
        </p:nvSpPr>
        <p:spPr bwMode="auto">
          <a:xfrm>
            <a:off x="428625" y="1164267"/>
            <a:ext cx="8359775" cy="5198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4500" indent="-4445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5000"/>
              </a:lnSpc>
              <a:spcBef>
                <a:spcPct val="30000"/>
              </a:spcBef>
              <a:buFontTx/>
              <a:buBlip>
                <a:blip r:embed="rId2"/>
              </a:buBlip>
            </a:pPr>
            <a:r>
              <a:rPr kumimoji="1" lang="en-US" altLang="zh-CN" sz="2800" b="1" dirty="0">
                <a:solidFill>
                  <a:srgbClr val="2B166E"/>
                </a:solidFill>
                <a:ea typeface="宋体" pitchFamily="2" charset="-122"/>
              </a:rPr>
              <a:t>1965</a:t>
            </a:r>
            <a:r>
              <a:rPr kumimoji="1" lang="zh-CN" altLang="en-US" sz="2800" b="1" dirty="0">
                <a:solidFill>
                  <a:srgbClr val="2B166E"/>
                </a:solidFill>
                <a:ea typeface="宋体" pitchFamily="2" charset="-122"/>
              </a:rPr>
              <a:t>年由著名的荷兰计算机科学家</a:t>
            </a:r>
            <a:r>
              <a:rPr kumimoji="1" lang="en-US" altLang="zh-CN" sz="2800" b="1" dirty="0" err="1">
                <a:solidFill>
                  <a:srgbClr val="FF0000"/>
                </a:solidFill>
                <a:ea typeface="宋体" pitchFamily="2" charset="-122"/>
              </a:rPr>
              <a:t>Dijkstra</a:t>
            </a:r>
            <a:r>
              <a:rPr kumimoji="1" lang="zh-CN" altLang="en-US" sz="2800" b="1" dirty="0">
                <a:solidFill>
                  <a:srgbClr val="2B166E"/>
                </a:solidFill>
                <a:ea typeface="宋体" pitchFamily="2" charset="-122"/>
              </a:rPr>
              <a:t>提出，</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其基本思路是用一种新的变量类型（</a:t>
            </a:r>
            <a:r>
              <a:rPr kumimoji="1" lang="en-US" altLang="zh-CN" sz="2800" b="1" dirty="0">
                <a:solidFill>
                  <a:srgbClr val="2B166E"/>
                </a:solidFill>
                <a:ea typeface="宋体" pitchFamily="2" charset="-122"/>
              </a:rPr>
              <a:t>semaphore</a:t>
            </a:r>
            <a:r>
              <a:rPr kumimoji="1" lang="zh-CN" altLang="en-US" sz="2800" b="1" dirty="0">
                <a:solidFill>
                  <a:srgbClr val="2B166E"/>
                </a:solidFill>
                <a:ea typeface="宋体" pitchFamily="2" charset="-122"/>
              </a:rPr>
              <a:t>）</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来</a:t>
            </a:r>
            <a:r>
              <a:rPr kumimoji="1" lang="zh-CN" altLang="en-US" sz="2800" b="1" dirty="0">
                <a:solidFill>
                  <a:srgbClr val="0000FF"/>
                </a:solidFill>
                <a:ea typeface="宋体" pitchFamily="2" charset="-122"/>
              </a:rPr>
              <a:t>记录当前可用资源的数量</a:t>
            </a:r>
            <a:r>
              <a:rPr kumimoji="1" lang="zh-CN" altLang="en-US" sz="2800" b="1" dirty="0">
                <a:solidFill>
                  <a:srgbClr val="2B166E"/>
                </a:solidFill>
                <a:ea typeface="宋体" pitchFamily="2" charset="-122"/>
              </a:rPr>
              <a:t>。</a:t>
            </a:r>
          </a:p>
          <a:p>
            <a:pPr>
              <a:lnSpc>
                <a:spcPct val="125000"/>
              </a:lnSpc>
              <a:spcBef>
                <a:spcPct val="30000"/>
              </a:spcBef>
              <a:buFontTx/>
              <a:buBlip>
                <a:blip r:embed="rId2"/>
              </a:buBlip>
            </a:pPr>
            <a:r>
              <a:rPr kumimoji="1" lang="en-US" altLang="zh-CN" sz="2800" b="1" dirty="0">
                <a:solidFill>
                  <a:srgbClr val="2B166E"/>
                </a:solidFill>
                <a:ea typeface="宋体" pitchFamily="2" charset="-122"/>
              </a:rPr>
              <a:t>semaphore</a:t>
            </a:r>
            <a:r>
              <a:rPr kumimoji="1" lang="zh-CN" altLang="en-US" sz="2800" b="1" dirty="0">
                <a:solidFill>
                  <a:srgbClr val="2B166E"/>
                </a:solidFill>
                <a:ea typeface="宋体" pitchFamily="2" charset="-122"/>
              </a:rPr>
              <a:t>的取值可正可负，正数表示当前</a:t>
            </a:r>
            <a:r>
              <a:rPr kumimoji="1" lang="zh-CN" altLang="en-US" sz="2800" b="1" dirty="0">
                <a:solidFill>
                  <a:srgbClr val="0000FF"/>
                </a:solidFill>
                <a:ea typeface="宋体" pitchFamily="2" charset="-122"/>
              </a:rPr>
              <a:t>空闲资源的数量</a:t>
            </a:r>
            <a:r>
              <a:rPr kumimoji="1" lang="zh-CN" altLang="en-US" sz="2800" b="1" dirty="0">
                <a:solidFill>
                  <a:srgbClr val="2B166E"/>
                </a:solidFill>
                <a:ea typeface="宋体" pitchFamily="2" charset="-122"/>
              </a:rPr>
              <a:t>，负数的绝对值表示正在等待进入临界区的</a:t>
            </a:r>
            <a:r>
              <a:rPr kumimoji="1" lang="zh-CN" altLang="en-US" sz="2800" b="1" dirty="0">
                <a:solidFill>
                  <a:srgbClr val="0000FF"/>
                </a:solidFill>
                <a:ea typeface="宋体" pitchFamily="2" charset="-122"/>
              </a:rPr>
              <a:t>进程个数</a:t>
            </a:r>
            <a:r>
              <a:rPr kumimoji="1" lang="zh-CN" altLang="en-US" sz="2800" b="1" dirty="0">
                <a:solidFill>
                  <a:srgbClr val="2B166E"/>
                </a:solidFill>
                <a:ea typeface="宋体" pitchFamily="2" charset="-122"/>
              </a:rPr>
              <a:t>。</a:t>
            </a:r>
          </a:p>
          <a:p>
            <a:pPr>
              <a:lnSpc>
                <a:spcPct val="125000"/>
              </a:lnSpc>
              <a:spcBef>
                <a:spcPct val="30000"/>
              </a:spcBef>
              <a:buFontTx/>
              <a:buBlip>
                <a:blip r:embed="rId2"/>
              </a:buBlip>
            </a:pPr>
            <a:r>
              <a:rPr kumimoji="1" lang="zh-CN" altLang="en-US" sz="2800" b="1" dirty="0">
                <a:solidFill>
                  <a:srgbClr val="2B166E"/>
                </a:solidFill>
                <a:ea typeface="宋体" pitchFamily="2" charset="-122"/>
              </a:rPr>
              <a:t>信号量是由</a:t>
            </a:r>
            <a:r>
              <a:rPr kumimoji="1" lang="zh-CN" altLang="en-US" sz="2800" b="1" dirty="0">
                <a:solidFill>
                  <a:srgbClr val="0000FF"/>
                </a:solidFill>
                <a:ea typeface="宋体" pitchFamily="2" charset="-122"/>
              </a:rPr>
              <a:t>操作系统</a:t>
            </a:r>
            <a:r>
              <a:rPr kumimoji="1" lang="zh-CN" altLang="en-US" sz="2800" b="1" dirty="0">
                <a:solidFill>
                  <a:srgbClr val="2B166E"/>
                </a:solidFill>
                <a:ea typeface="宋体" pitchFamily="2" charset="-122"/>
              </a:rPr>
              <a:t>来维护的，用户进程只能通</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过初始化和两个标准</a:t>
            </a:r>
            <a:r>
              <a:rPr kumimoji="1" lang="zh-CN" altLang="en-US" sz="2800" b="1" dirty="0">
                <a:solidFill>
                  <a:srgbClr val="0000FF"/>
                </a:solidFill>
                <a:ea typeface="楷体_GB2312" pitchFamily="49" charset="-122"/>
              </a:rPr>
              <a:t>原语</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P</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V</a:t>
            </a:r>
            <a:r>
              <a:rPr kumimoji="1" lang="zh-CN" altLang="en-US" sz="2800" b="1" dirty="0">
                <a:solidFill>
                  <a:srgbClr val="2B166E"/>
                </a:solidFill>
                <a:ea typeface="宋体" pitchFamily="2" charset="-122"/>
              </a:rPr>
              <a:t>原语）来访问。</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初始化可指定一个非负整数，即</a:t>
            </a:r>
            <a:r>
              <a:rPr kumimoji="1" lang="zh-CN" altLang="en-US" sz="2800" b="1" dirty="0">
                <a:solidFill>
                  <a:srgbClr val="0000FF"/>
                </a:solidFill>
                <a:ea typeface="宋体" pitchFamily="2" charset="-122"/>
              </a:rPr>
              <a:t>空闲资源总数</a:t>
            </a:r>
            <a:r>
              <a:rPr kumimoji="1" lang="zh-CN" altLang="en-US" sz="2800" b="1" dirty="0">
                <a:solidFill>
                  <a:srgbClr val="2B166E"/>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1019">
                                            <p:txEl>
                                              <p:pRg st="0" end="0"/>
                                            </p:txEl>
                                          </p:spTgt>
                                        </p:tgtEl>
                                        <p:attrNameLst>
                                          <p:attrName>style.visibility</p:attrName>
                                        </p:attrNameLst>
                                      </p:cBhvr>
                                      <p:to>
                                        <p:strVal val="visible"/>
                                      </p:to>
                                    </p:set>
                                    <p:animEffect transition="in" filter="dissolve">
                                      <p:cBhvr>
                                        <p:cTn id="7" dur="500"/>
                                        <p:tgtEl>
                                          <p:spTgt spid="171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9">
                                            <p:txEl>
                                              <p:pRg st="1" end="1"/>
                                            </p:txEl>
                                          </p:spTgt>
                                        </p:tgtEl>
                                        <p:attrNameLst>
                                          <p:attrName>style.visibility</p:attrName>
                                        </p:attrNameLst>
                                      </p:cBhvr>
                                      <p:to>
                                        <p:strVal val="visible"/>
                                      </p:to>
                                    </p:set>
                                    <p:animEffect transition="in" filter="dissolve">
                                      <p:cBhvr>
                                        <p:cTn id="12" dur="500"/>
                                        <p:tgtEl>
                                          <p:spTgt spid="171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9">
                                            <p:txEl>
                                              <p:pRg st="2" end="2"/>
                                            </p:txEl>
                                          </p:spTgt>
                                        </p:tgtEl>
                                        <p:attrNameLst>
                                          <p:attrName>style.visibility</p:attrName>
                                        </p:attrNameLst>
                                      </p:cBhvr>
                                      <p:to>
                                        <p:strVal val="visible"/>
                                      </p:to>
                                    </p:set>
                                    <p:animEffect transition="in" filter="dissolve">
                                      <p:cBhvr>
                                        <p:cTn id="17" dur="500"/>
                                        <p:tgtEl>
                                          <p:spTgt spid="171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9"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506037BE-FB02-4F0C-9AFA-BC52FAAB8AF6}" type="slidenum">
              <a:rPr lang="en-US" altLang="ko-KR"/>
              <a:pPr>
                <a:defRPr/>
              </a:pPr>
              <a:t>89</a:t>
            </a:fld>
            <a:endParaRPr lang="en-US" altLang="ko-KR"/>
          </a:p>
        </p:txBody>
      </p:sp>
      <p:sp>
        <p:nvSpPr>
          <p:cNvPr id="172036" name="Text Box 4"/>
          <p:cNvSpPr txBox="1">
            <a:spLocks noChangeArrowheads="1"/>
          </p:cNvSpPr>
          <p:nvPr/>
        </p:nvSpPr>
        <p:spPr bwMode="auto">
          <a:xfrm>
            <a:off x="428625" y="1546225"/>
            <a:ext cx="8234363"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50000"/>
              </a:lnSpc>
              <a:spcBef>
                <a:spcPct val="30000"/>
              </a:spcBef>
              <a:buFontTx/>
              <a:buBlip>
                <a:blip r:embed="rId2"/>
              </a:buBlip>
            </a:pPr>
            <a:r>
              <a:rPr kumimoji="1" lang="zh-CN" altLang="en-US" sz="2800" b="1" dirty="0">
                <a:solidFill>
                  <a:srgbClr val="2B166E"/>
                </a:solidFill>
                <a:ea typeface="宋体" pitchFamily="2" charset="-122"/>
              </a:rPr>
              <a:t> </a:t>
            </a:r>
            <a:r>
              <a:rPr kumimoji="1" lang="en-US" altLang="zh-CN" sz="2800" b="1" dirty="0">
                <a:solidFill>
                  <a:srgbClr val="2B166E"/>
                </a:solidFill>
                <a:ea typeface="宋体" pitchFamily="2" charset="-122"/>
              </a:rPr>
              <a:t>P</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V</a:t>
            </a:r>
            <a:r>
              <a:rPr kumimoji="1" lang="zh-CN" altLang="en-US" sz="2800" b="1" dirty="0">
                <a:solidFill>
                  <a:srgbClr val="2B166E"/>
                </a:solidFill>
                <a:ea typeface="宋体" pitchFamily="2" charset="-122"/>
              </a:rPr>
              <a:t>原语包含有进程的</a:t>
            </a:r>
            <a:r>
              <a:rPr kumimoji="1" lang="zh-CN" altLang="en-US" sz="2800" b="1" dirty="0">
                <a:solidFill>
                  <a:srgbClr val="0000FF"/>
                </a:solidFill>
                <a:ea typeface="宋体" pitchFamily="2" charset="-122"/>
              </a:rPr>
              <a:t>阻塞</a:t>
            </a:r>
            <a:r>
              <a:rPr kumimoji="1" lang="zh-CN" altLang="en-US" sz="2800" b="1" dirty="0">
                <a:solidFill>
                  <a:srgbClr val="2B166E"/>
                </a:solidFill>
                <a:ea typeface="宋体" pitchFamily="2" charset="-122"/>
              </a:rPr>
              <a:t>和</a:t>
            </a:r>
            <a:r>
              <a:rPr kumimoji="1" lang="zh-CN" altLang="en-US" sz="2800" b="1" dirty="0">
                <a:solidFill>
                  <a:srgbClr val="0000FF"/>
                </a:solidFill>
                <a:ea typeface="宋体" pitchFamily="2" charset="-122"/>
              </a:rPr>
              <a:t>唤醒</a:t>
            </a:r>
            <a:r>
              <a:rPr kumimoji="1" lang="zh-CN" altLang="en-US" sz="2800" b="1" dirty="0">
                <a:solidFill>
                  <a:srgbClr val="2B166E"/>
                </a:solidFill>
                <a:ea typeface="宋体" pitchFamily="2" charset="-122"/>
              </a:rPr>
              <a:t>机制，因此</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在进程等待进入临界区时不会浪费</a:t>
            </a:r>
            <a:r>
              <a:rPr kumimoji="1" lang="en-US" altLang="zh-CN" sz="2800" b="1" dirty="0">
                <a:solidFill>
                  <a:srgbClr val="2B166E"/>
                </a:solidFill>
                <a:ea typeface="宋体" pitchFamily="2" charset="-122"/>
              </a:rPr>
              <a:t>CPU</a:t>
            </a:r>
            <a:r>
              <a:rPr kumimoji="1" lang="zh-CN" altLang="en-US" sz="2800" b="1" dirty="0">
                <a:solidFill>
                  <a:srgbClr val="2B166E"/>
                </a:solidFill>
                <a:ea typeface="宋体" pitchFamily="2" charset="-122"/>
              </a:rPr>
              <a:t>时间；</a:t>
            </a:r>
          </a:p>
        </p:txBody>
      </p:sp>
      <p:sp>
        <p:nvSpPr>
          <p:cNvPr id="172037" name="Rectangle 5"/>
          <p:cNvSpPr>
            <a:spLocks noChangeArrowheads="1"/>
          </p:cNvSpPr>
          <p:nvPr/>
        </p:nvSpPr>
        <p:spPr bwMode="auto">
          <a:xfrm>
            <a:off x="428624" y="2960601"/>
            <a:ext cx="8715376" cy="2857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444500" indent="-444500">
              <a:lnSpc>
                <a:spcPct val="150000"/>
              </a:lnSpc>
              <a:spcBef>
                <a:spcPct val="50000"/>
              </a:spcBef>
              <a:buFontTx/>
              <a:buBlip>
                <a:blip r:embed="rId2"/>
              </a:buBlip>
            </a:pPr>
            <a:r>
              <a:rPr kumimoji="1" lang="en-US" altLang="zh-CN" sz="2800" b="1" dirty="0">
                <a:solidFill>
                  <a:srgbClr val="0000FF"/>
                </a:solidFill>
                <a:ea typeface="宋体" pitchFamily="2" charset="-122"/>
              </a:rPr>
              <a:t>P</a:t>
            </a:r>
            <a:r>
              <a:rPr kumimoji="1" lang="zh-CN" altLang="en-US" sz="2800" b="1" dirty="0">
                <a:solidFill>
                  <a:srgbClr val="0000FF"/>
                </a:solidFill>
                <a:ea typeface="宋体" pitchFamily="2" charset="-122"/>
              </a:rPr>
              <a:t>原语</a:t>
            </a:r>
            <a:r>
              <a:rPr kumimoji="1" lang="zh-CN" altLang="en-US" sz="2800" b="1" dirty="0">
                <a:solidFill>
                  <a:srgbClr val="2B166E"/>
                </a:solidFill>
                <a:ea typeface="宋体" pitchFamily="2" charset="-122"/>
              </a:rPr>
              <a:t>：申请一个空闲资源（把信号量减</a:t>
            </a:r>
            <a:r>
              <a:rPr kumimoji="1" lang="en-US" altLang="zh-CN" sz="2800" b="1" dirty="0">
                <a:solidFill>
                  <a:srgbClr val="2B166E"/>
                </a:solidFill>
                <a:ea typeface="宋体" pitchFamily="2" charset="-122"/>
              </a:rPr>
              <a:t>1</a:t>
            </a:r>
            <a:r>
              <a:rPr kumimoji="1" lang="zh-CN" altLang="en-US" sz="2800" b="1" dirty="0">
                <a:solidFill>
                  <a:srgbClr val="2B166E"/>
                </a:solidFill>
                <a:ea typeface="宋体" pitchFamily="2" charset="-122"/>
              </a:rPr>
              <a:t>），若成功，则退出；若失败，则该进程被阻塞；</a:t>
            </a:r>
          </a:p>
          <a:p>
            <a:pPr marL="444500" indent="-444500">
              <a:lnSpc>
                <a:spcPct val="150000"/>
              </a:lnSpc>
              <a:spcBef>
                <a:spcPct val="50000"/>
              </a:spcBef>
              <a:buFontTx/>
              <a:buBlip>
                <a:blip r:embed="rId2"/>
              </a:buBlip>
            </a:pPr>
            <a:r>
              <a:rPr kumimoji="1" lang="en-US" altLang="zh-CN" sz="2800" b="1" dirty="0">
                <a:solidFill>
                  <a:srgbClr val="0000FF"/>
                </a:solidFill>
                <a:ea typeface="宋体" pitchFamily="2" charset="-122"/>
              </a:rPr>
              <a:t>V</a:t>
            </a:r>
            <a:r>
              <a:rPr kumimoji="1" lang="zh-CN" altLang="en-US" sz="2800" b="1" dirty="0">
                <a:solidFill>
                  <a:srgbClr val="0000FF"/>
                </a:solidFill>
                <a:ea typeface="宋体" pitchFamily="2" charset="-122"/>
              </a:rPr>
              <a:t>原语</a:t>
            </a:r>
            <a:r>
              <a:rPr kumimoji="1" lang="zh-CN" altLang="en-US" sz="2800" b="1" dirty="0">
                <a:solidFill>
                  <a:srgbClr val="2B166E"/>
                </a:solidFill>
                <a:ea typeface="宋体" pitchFamily="2" charset="-122"/>
              </a:rPr>
              <a:t>：释放一个被占用资源（把信号量加</a:t>
            </a:r>
            <a:r>
              <a:rPr kumimoji="1" lang="en-US" altLang="zh-CN" sz="2800" b="1" dirty="0">
                <a:solidFill>
                  <a:srgbClr val="2B166E"/>
                </a:solidFill>
                <a:ea typeface="宋体" pitchFamily="2" charset="-122"/>
              </a:rPr>
              <a:t>1</a:t>
            </a:r>
            <a:r>
              <a:rPr kumimoji="1" lang="zh-CN" altLang="en-US" sz="2800" b="1" dirty="0">
                <a:solidFill>
                  <a:srgbClr val="2B166E"/>
                </a:solidFill>
                <a:ea typeface="宋体" pitchFamily="2" charset="-122"/>
              </a:rPr>
              <a:t>），若发现有被阻塞的进程，则选择一个唤醒之。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2036">
                                            <p:txEl>
                                              <p:pRg st="0" end="0"/>
                                            </p:txEl>
                                          </p:spTgt>
                                        </p:tgtEl>
                                        <p:attrNameLst>
                                          <p:attrName>style.visibility</p:attrName>
                                        </p:attrNameLst>
                                      </p:cBhvr>
                                      <p:to>
                                        <p:strVal val="visible"/>
                                      </p:to>
                                    </p:set>
                                    <p:animEffect transition="in" filter="dissolve">
                                      <p:cBhvr>
                                        <p:cTn id="7" dur="500"/>
                                        <p:tgtEl>
                                          <p:spTgt spid="1720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2037">
                                            <p:txEl>
                                              <p:pRg st="0" end="0"/>
                                            </p:txEl>
                                          </p:spTgt>
                                        </p:tgtEl>
                                        <p:attrNameLst>
                                          <p:attrName>style.visibility</p:attrName>
                                        </p:attrNameLst>
                                      </p:cBhvr>
                                      <p:to>
                                        <p:strVal val="visible"/>
                                      </p:to>
                                    </p:set>
                                    <p:animEffect transition="in" filter="dissolve">
                                      <p:cBhvr>
                                        <p:cTn id="12" dur="500"/>
                                        <p:tgtEl>
                                          <p:spTgt spid="17203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2037">
                                            <p:txEl>
                                              <p:pRg st="1" end="1"/>
                                            </p:txEl>
                                          </p:spTgt>
                                        </p:tgtEl>
                                        <p:attrNameLst>
                                          <p:attrName>style.visibility</p:attrName>
                                        </p:attrNameLst>
                                      </p:cBhvr>
                                      <p:to>
                                        <p:strVal val="visible"/>
                                      </p:to>
                                    </p:set>
                                    <p:animEffect transition="in" filter="dissolve">
                                      <p:cBhvr>
                                        <p:cTn id="17" dur="500"/>
                                        <p:tgtEl>
                                          <p:spTgt spid="1720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build="p" autoUpdateAnimBg="0" advAuto="0"/>
      <p:bldP spid="172037"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3"/>
          <p:cNvSpPr>
            <a:spLocks noGrp="1"/>
          </p:cNvSpPr>
          <p:nvPr>
            <p:ph type="dt" sz="quarter" idx="10"/>
          </p:nvPr>
        </p:nvSpPr>
        <p:spPr/>
        <p:txBody>
          <a:bodyPr/>
          <a:lstStyle/>
          <a:p>
            <a:pPr>
              <a:defRPr/>
            </a:pPr>
            <a:r>
              <a:rPr lang="zh-CN" altLang="en-US"/>
              <a:t>   进程管理</a:t>
            </a:r>
          </a:p>
        </p:txBody>
      </p:sp>
      <p:sp>
        <p:nvSpPr>
          <p:cNvPr id="49" name="页脚占位符 4"/>
          <p:cNvSpPr>
            <a:spLocks noGrp="1"/>
          </p:cNvSpPr>
          <p:nvPr>
            <p:ph type="ftr" sz="quarter" idx="11"/>
          </p:nvPr>
        </p:nvSpPr>
        <p:spPr/>
        <p:txBody>
          <a:bodyPr/>
          <a:lstStyle/>
          <a:p>
            <a:pPr>
              <a:defRPr/>
            </a:pPr>
            <a:fld id="{35BA719E-38BA-4631-913F-4AA8320F131A}" type="slidenum">
              <a:rPr lang="en-US" altLang="ko-KR"/>
              <a:pPr>
                <a:defRPr/>
              </a:pPr>
              <a:t>9</a:t>
            </a:fld>
            <a:endParaRPr lang="en-US" altLang="ko-KR"/>
          </a:p>
        </p:txBody>
      </p:sp>
      <p:sp>
        <p:nvSpPr>
          <p:cNvPr id="12292" name="Rectangle 4"/>
          <p:cNvSpPr>
            <a:spLocks noChangeArrowheads="1"/>
          </p:cNvSpPr>
          <p:nvPr/>
        </p:nvSpPr>
        <p:spPr bwMode="auto">
          <a:xfrm>
            <a:off x="685800" y="276225"/>
            <a:ext cx="7772400" cy="698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r>
              <a:rPr lang="en-US" altLang="zh-CN" sz="3600" b="1">
                <a:solidFill>
                  <a:schemeClr val="bg1"/>
                </a:solidFill>
                <a:ea typeface="宋体" pitchFamily="2" charset="-122"/>
              </a:rPr>
              <a:t>x86 CPU Registers</a:t>
            </a:r>
          </a:p>
        </p:txBody>
      </p:sp>
      <p:sp>
        <p:nvSpPr>
          <p:cNvPr id="12293" name="Rectangle 5"/>
          <p:cNvSpPr>
            <a:spLocks noChangeArrowheads="1"/>
          </p:cNvSpPr>
          <p:nvPr/>
        </p:nvSpPr>
        <p:spPr bwMode="auto">
          <a:xfrm>
            <a:off x="274638" y="1771650"/>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294" name="Text Box 6"/>
          <p:cNvSpPr txBox="1">
            <a:spLocks noChangeArrowheads="1"/>
          </p:cNvSpPr>
          <p:nvPr/>
        </p:nvSpPr>
        <p:spPr bwMode="auto">
          <a:xfrm>
            <a:off x="487363" y="4210050"/>
            <a:ext cx="35766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b="1">
                <a:solidFill>
                  <a:srgbClr val="2B166E"/>
                </a:solidFill>
                <a:ea typeface="宋体" pitchFamily="2" charset="-122"/>
              </a:rPr>
              <a:t>General-purpose registers</a:t>
            </a:r>
          </a:p>
        </p:txBody>
      </p:sp>
      <p:sp>
        <p:nvSpPr>
          <p:cNvPr id="12295" name="Text Box 7"/>
          <p:cNvSpPr txBox="1">
            <a:spLocks noChangeArrowheads="1"/>
          </p:cNvSpPr>
          <p:nvPr/>
        </p:nvSpPr>
        <p:spPr bwMode="auto">
          <a:xfrm>
            <a:off x="6373813" y="3600450"/>
            <a:ext cx="24939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b="1">
                <a:solidFill>
                  <a:srgbClr val="2B166E"/>
                </a:solidFill>
                <a:ea typeface="宋体" pitchFamily="2" charset="-122"/>
              </a:rPr>
              <a:t>Segment registers</a:t>
            </a:r>
          </a:p>
        </p:txBody>
      </p:sp>
      <p:sp>
        <p:nvSpPr>
          <p:cNvPr id="12296" name="Text Box 8"/>
          <p:cNvSpPr txBox="1">
            <a:spLocks noChangeArrowheads="1"/>
          </p:cNvSpPr>
          <p:nvPr/>
        </p:nvSpPr>
        <p:spPr bwMode="auto">
          <a:xfrm>
            <a:off x="960438" y="5287963"/>
            <a:ext cx="24765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b="1" dirty="0">
                <a:solidFill>
                  <a:srgbClr val="2B166E"/>
                </a:solidFill>
                <a:ea typeface="宋体" pitchFamily="2" charset="-122"/>
              </a:rPr>
              <a:t>EFLAGS register</a:t>
            </a:r>
          </a:p>
        </p:txBody>
      </p:sp>
      <p:sp>
        <p:nvSpPr>
          <p:cNvPr id="12297" name="Text Box 9"/>
          <p:cNvSpPr txBox="1">
            <a:spLocks noChangeArrowheads="1"/>
          </p:cNvSpPr>
          <p:nvPr/>
        </p:nvSpPr>
        <p:spPr bwMode="auto">
          <a:xfrm>
            <a:off x="4508500" y="5287963"/>
            <a:ext cx="4541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b="1">
                <a:solidFill>
                  <a:srgbClr val="2B166E"/>
                </a:solidFill>
                <a:ea typeface="宋体" pitchFamily="2" charset="-122"/>
              </a:rPr>
              <a:t>EIP (Instruction Pointer register)</a:t>
            </a:r>
          </a:p>
        </p:txBody>
      </p:sp>
      <p:sp>
        <p:nvSpPr>
          <p:cNvPr id="12298" name="Rectangle 10"/>
          <p:cNvSpPr>
            <a:spLocks noChangeArrowheads="1"/>
          </p:cNvSpPr>
          <p:nvPr/>
        </p:nvSpPr>
        <p:spPr bwMode="auto">
          <a:xfrm>
            <a:off x="274638" y="2076450"/>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299" name="Rectangle 11"/>
          <p:cNvSpPr>
            <a:spLocks noChangeArrowheads="1"/>
          </p:cNvSpPr>
          <p:nvPr/>
        </p:nvSpPr>
        <p:spPr bwMode="auto">
          <a:xfrm>
            <a:off x="274638" y="2381250"/>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00" name="Rectangle 12"/>
          <p:cNvSpPr>
            <a:spLocks noChangeArrowheads="1"/>
          </p:cNvSpPr>
          <p:nvPr/>
        </p:nvSpPr>
        <p:spPr bwMode="auto">
          <a:xfrm>
            <a:off x="274638" y="2686050"/>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01" name="Rectangle 13"/>
          <p:cNvSpPr>
            <a:spLocks noChangeArrowheads="1"/>
          </p:cNvSpPr>
          <p:nvPr/>
        </p:nvSpPr>
        <p:spPr bwMode="auto">
          <a:xfrm>
            <a:off x="274638" y="2990850"/>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02" name="Rectangle 14"/>
          <p:cNvSpPr>
            <a:spLocks noChangeArrowheads="1"/>
          </p:cNvSpPr>
          <p:nvPr/>
        </p:nvSpPr>
        <p:spPr bwMode="auto">
          <a:xfrm>
            <a:off x="274638" y="3295650"/>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03" name="Rectangle 15"/>
          <p:cNvSpPr>
            <a:spLocks noChangeArrowheads="1"/>
          </p:cNvSpPr>
          <p:nvPr/>
        </p:nvSpPr>
        <p:spPr bwMode="auto">
          <a:xfrm>
            <a:off x="274638" y="3600450"/>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04" name="Rectangle 16"/>
          <p:cNvSpPr>
            <a:spLocks noChangeArrowheads="1"/>
          </p:cNvSpPr>
          <p:nvPr/>
        </p:nvSpPr>
        <p:spPr bwMode="auto">
          <a:xfrm>
            <a:off x="274638" y="4983163"/>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05" name="Text Box 17"/>
          <p:cNvSpPr txBox="1">
            <a:spLocks noChangeArrowheads="1"/>
          </p:cNvSpPr>
          <p:nvPr/>
        </p:nvSpPr>
        <p:spPr bwMode="auto">
          <a:xfrm>
            <a:off x="5181600" y="1725613"/>
            <a:ext cx="708025" cy="2530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EAX</a:t>
            </a:r>
          </a:p>
          <a:p>
            <a:r>
              <a:rPr lang="en-US" altLang="zh-CN" sz="2000" b="1">
                <a:solidFill>
                  <a:srgbClr val="2B166E"/>
                </a:solidFill>
                <a:latin typeface="Arial" pitchFamily="34" charset="0"/>
                <a:ea typeface="宋体" pitchFamily="2" charset="-122"/>
              </a:rPr>
              <a:t>EBX</a:t>
            </a:r>
          </a:p>
          <a:p>
            <a:r>
              <a:rPr lang="en-US" altLang="zh-CN" sz="2000" b="1">
                <a:solidFill>
                  <a:srgbClr val="2B166E"/>
                </a:solidFill>
                <a:latin typeface="Arial" pitchFamily="34" charset="0"/>
                <a:ea typeface="宋体" pitchFamily="2" charset="-122"/>
              </a:rPr>
              <a:t>ECX</a:t>
            </a:r>
          </a:p>
          <a:p>
            <a:r>
              <a:rPr lang="en-US" altLang="zh-CN" sz="2000" b="1">
                <a:solidFill>
                  <a:srgbClr val="2B166E"/>
                </a:solidFill>
                <a:latin typeface="Arial" pitchFamily="34" charset="0"/>
                <a:ea typeface="宋体" pitchFamily="2" charset="-122"/>
              </a:rPr>
              <a:t>EDX</a:t>
            </a:r>
          </a:p>
          <a:p>
            <a:r>
              <a:rPr lang="en-US" altLang="zh-CN" sz="2000" b="1">
                <a:solidFill>
                  <a:srgbClr val="2B166E"/>
                </a:solidFill>
                <a:latin typeface="Arial" pitchFamily="34" charset="0"/>
                <a:ea typeface="宋体" pitchFamily="2" charset="-122"/>
              </a:rPr>
              <a:t>EBP</a:t>
            </a:r>
          </a:p>
          <a:p>
            <a:r>
              <a:rPr lang="en-US" altLang="zh-CN" sz="2000" b="1">
                <a:solidFill>
                  <a:srgbClr val="2B166E"/>
                </a:solidFill>
                <a:latin typeface="Arial" pitchFamily="34" charset="0"/>
                <a:ea typeface="宋体" pitchFamily="2" charset="-122"/>
              </a:rPr>
              <a:t>ESI</a:t>
            </a:r>
          </a:p>
          <a:p>
            <a:r>
              <a:rPr lang="en-US" altLang="zh-CN" sz="2000" b="1">
                <a:solidFill>
                  <a:srgbClr val="2B166E"/>
                </a:solidFill>
                <a:latin typeface="Arial" pitchFamily="34" charset="0"/>
                <a:ea typeface="宋体" pitchFamily="2" charset="-122"/>
              </a:rPr>
              <a:t>EDI</a:t>
            </a:r>
          </a:p>
          <a:p>
            <a:r>
              <a:rPr lang="en-US" altLang="zh-CN" sz="2000" b="1">
                <a:solidFill>
                  <a:srgbClr val="2B166E"/>
                </a:solidFill>
                <a:latin typeface="Arial" pitchFamily="34" charset="0"/>
                <a:ea typeface="宋体" pitchFamily="2" charset="-122"/>
              </a:rPr>
              <a:t>ESP</a:t>
            </a:r>
          </a:p>
        </p:txBody>
      </p:sp>
      <p:sp>
        <p:nvSpPr>
          <p:cNvPr id="12306" name="Text Box 18"/>
          <p:cNvSpPr txBox="1">
            <a:spLocks noChangeArrowheads="1"/>
          </p:cNvSpPr>
          <p:nvPr/>
        </p:nvSpPr>
        <p:spPr bwMode="auto">
          <a:xfrm>
            <a:off x="219075" y="1401763"/>
            <a:ext cx="4667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31</a:t>
            </a:r>
          </a:p>
        </p:txBody>
      </p:sp>
      <p:sp>
        <p:nvSpPr>
          <p:cNvPr id="12307" name="Text Box 19"/>
          <p:cNvSpPr txBox="1">
            <a:spLocks noChangeArrowheads="1"/>
          </p:cNvSpPr>
          <p:nvPr/>
        </p:nvSpPr>
        <p:spPr bwMode="auto">
          <a:xfrm>
            <a:off x="3810000" y="1414463"/>
            <a:ext cx="3254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0</a:t>
            </a:r>
          </a:p>
        </p:txBody>
      </p:sp>
      <p:sp>
        <p:nvSpPr>
          <p:cNvPr id="12308" name="Rectangle 20"/>
          <p:cNvSpPr>
            <a:spLocks noChangeArrowheads="1"/>
          </p:cNvSpPr>
          <p:nvPr/>
        </p:nvSpPr>
        <p:spPr bwMode="auto">
          <a:xfrm>
            <a:off x="6465888" y="1771650"/>
            <a:ext cx="1905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09" name="Rectangle 21"/>
          <p:cNvSpPr>
            <a:spLocks noChangeArrowheads="1"/>
          </p:cNvSpPr>
          <p:nvPr/>
        </p:nvSpPr>
        <p:spPr bwMode="auto">
          <a:xfrm>
            <a:off x="6465888" y="2076450"/>
            <a:ext cx="1905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10" name="Rectangle 22"/>
          <p:cNvSpPr>
            <a:spLocks noChangeArrowheads="1"/>
          </p:cNvSpPr>
          <p:nvPr/>
        </p:nvSpPr>
        <p:spPr bwMode="auto">
          <a:xfrm>
            <a:off x="6465888" y="2381250"/>
            <a:ext cx="1905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11" name="Rectangle 23"/>
          <p:cNvSpPr>
            <a:spLocks noChangeArrowheads="1"/>
          </p:cNvSpPr>
          <p:nvPr/>
        </p:nvSpPr>
        <p:spPr bwMode="auto">
          <a:xfrm>
            <a:off x="6465888" y="2686050"/>
            <a:ext cx="1905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12" name="Rectangle 24"/>
          <p:cNvSpPr>
            <a:spLocks noChangeArrowheads="1"/>
          </p:cNvSpPr>
          <p:nvPr/>
        </p:nvSpPr>
        <p:spPr bwMode="auto">
          <a:xfrm>
            <a:off x="6465888" y="2990850"/>
            <a:ext cx="1905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13" name="Rectangle 25"/>
          <p:cNvSpPr>
            <a:spLocks noChangeArrowheads="1"/>
          </p:cNvSpPr>
          <p:nvPr/>
        </p:nvSpPr>
        <p:spPr bwMode="auto">
          <a:xfrm>
            <a:off x="6465888" y="3295650"/>
            <a:ext cx="1905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14" name="Text Box 26"/>
          <p:cNvSpPr txBox="1">
            <a:spLocks noChangeArrowheads="1"/>
          </p:cNvSpPr>
          <p:nvPr/>
        </p:nvSpPr>
        <p:spPr bwMode="auto">
          <a:xfrm>
            <a:off x="8128000" y="1401763"/>
            <a:ext cx="3254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0</a:t>
            </a:r>
          </a:p>
        </p:txBody>
      </p:sp>
      <p:sp>
        <p:nvSpPr>
          <p:cNvPr id="12315" name="Text Box 27"/>
          <p:cNvSpPr txBox="1">
            <a:spLocks noChangeArrowheads="1"/>
          </p:cNvSpPr>
          <p:nvPr/>
        </p:nvSpPr>
        <p:spPr bwMode="auto">
          <a:xfrm>
            <a:off x="6373813" y="1360488"/>
            <a:ext cx="4667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15</a:t>
            </a:r>
          </a:p>
        </p:txBody>
      </p:sp>
      <p:sp>
        <p:nvSpPr>
          <p:cNvPr id="12316" name="Text Box 28"/>
          <p:cNvSpPr txBox="1">
            <a:spLocks noChangeArrowheads="1"/>
          </p:cNvSpPr>
          <p:nvPr/>
        </p:nvSpPr>
        <p:spPr bwMode="auto">
          <a:xfrm>
            <a:off x="8453438" y="1725613"/>
            <a:ext cx="550862" cy="192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CS</a:t>
            </a:r>
          </a:p>
          <a:p>
            <a:r>
              <a:rPr lang="en-US" altLang="zh-CN" sz="2000" b="1">
                <a:solidFill>
                  <a:srgbClr val="2B166E"/>
                </a:solidFill>
                <a:latin typeface="Arial" pitchFamily="34" charset="0"/>
                <a:ea typeface="宋体" pitchFamily="2" charset="-122"/>
              </a:rPr>
              <a:t>DS</a:t>
            </a:r>
          </a:p>
          <a:p>
            <a:r>
              <a:rPr lang="en-US" altLang="zh-CN" sz="2000" b="1">
                <a:solidFill>
                  <a:srgbClr val="2B166E"/>
                </a:solidFill>
                <a:latin typeface="Arial" pitchFamily="34" charset="0"/>
                <a:ea typeface="宋体" pitchFamily="2" charset="-122"/>
              </a:rPr>
              <a:t>SS</a:t>
            </a:r>
          </a:p>
          <a:p>
            <a:r>
              <a:rPr lang="en-US" altLang="zh-CN" sz="2000" b="1">
                <a:solidFill>
                  <a:srgbClr val="2B166E"/>
                </a:solidFill>
                <a:latin typeface="Arial" pitchFamily="34" charset="0"/>
                <a:ea typeface="宋体" pitchFamily="2" charset="-122"/>
              </a:rPr>
              <a:t>ES</a:t>
            </a:r>
          </a:p>
          <a:p>
            <a:r>
              <a:rPr lang="en-US" altLang="zh-CN" sz="2000" b="1">
                <a:solidFill>
                  <a:srgbClr val="2B166E"/>
                </a:solidFill>
                <a:latin typeface="Arial" pitchFamily="34" charset="0"/>
                <a:ea typeface="宋体" pitchFamily="2" charset="-122"/>
              </a:rPr>
              <a:t>FS</a:t>
            </a:r>
          </a:p>
          <a:p>
            <a:r>
              <a:rPr lang="en-US" altLang="zh-CN" sz="2000" b="1">
                <a:solidFill>
                  <a:srgbClr val="2B166E"/>
                </a:solidFill>
                <a:latin typeface="Arial" pitchFamily="34" charset="0"/>
                <a:ea typeface="宋体" pitchFamily="2" charset="-122"/>
              </a:rPr>
              <a:t>GS</a:t>
            </a:r>
          </a:p>
        </p:txBody>
      </p:sp>
      <p:sp>
        <p:nvSpPr>
          <p:cNvPr id="12317" name="Rectangle 29"/>
          <p:cNvSpPr>
            <a:spLocks noChangeArrowheads="1"/>
          </p:cNvSpPr>
          <p:nvPr/>
        </p:nvSpPr>
        <p:spPr bwMode="auto">
          <a:xfrm>
            <a:off x="4648200" y="4983163"/>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18" name="Text Box 30"/>
          <p:cNvSpPr txBox="1">
            <a:spLocks noChangeArrowheads="1"/>
          </p:cNvSpPr>
          <p:nvPr/>
        </p:nvSpPr>
        <p:spPr bwMode="auto">
          <a:xfrm>
            <a:off x="4294188" y="1725613"/>
            <a:ext cx="538162"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AX</a:t>
            </a:r>
          </a:p>
          <a:p>
            <a:r>
              <a:rPr lang="en-US" altLang="zh-CN" sz="2000" b="1">
                <a:solidFill>
                  <a:srgbClr val="2B166E"/>
                </a:solidFill>
                <a:latin typeface="Arial" pitchFamily="34" charset="0"/>
                <a:ea typeface="宋体" pitchFamily="2" charset="-122"/>
              </a:rPr>
              <a:t>BX</a:t>
            </a:r>
          </a:p>
          <a:p>
            <a:r>
              <a:rPr lang="en-US" altLang="zh-CN" sz="2000" b="1">
                <a:solidFill>
                  <a:srgbClr val="2B166E"/>
                </a:solidFill>
                <a:latin typeface="Arial" pitchFamily="34" charset="0"/>
                <a:ea typeface="宋体" pitchFamily="2" charset="-122"/>
              </a:rPr>
              <a:t>CX</a:t>
            </a:r>
          </a:p>
          <a:p>
            <a:r>
              <a:rPr lang="en-US" altLang="zh-CN" sz="2000" b="1">
                <a:solidFill>
                  <a:srgbClr val="2B166E"/>
                </a:solidFill>
                <a:latin typeface="Arial" pitchFamily="34" charset="0"/>
                <a:ea typeface="宋体" pitchFamily="2" charset="-122"/>
              </a:rPr>
              <a:t>DX</a:t>
            </a:r>
          </a:p>
        </p:txBody>
      </p:sp>
      <p:sp>
        <p:nvSpPr>
          <p:cNvPr id="12319" name="Text Box 31"/>
          <p:cNvSpPr txBox="1">
            <a:spLocks noChangeArrowheads="1"/>
          </p:cNvSpPr>
          <p:nvPr/>
        </p:nvSpPr>
        <p:spPr bwMode="auto">
          <a:xfrm>
            <a:off x="4135438" y="1300163"/>
            <a:ext cx="19780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b="1">
                <a:solidFill>
                  <a:srgbClr val="2B166E"/>
                </a:solidFill>
                <a:latin typeface="Arial" pitchFamily="34" charset="0"/>
                <a:ea typeface="宋体" pitchFamily="2" charset="-122"/>
              </a:rPr>
              <a:t>16-bit  32-bit</a:t>
            </a:r>
          </a:p>
        </p:txBody>
      </p:sp>
      <p:sp>
        <p:nvSpPr>
          <p:cNvPr id="12320" name="Rectangle 32"/>
          <p:cNvSpPr>
            <a:spLocks noChangeArrowheads="1"/>
          </p:cNvSpPr>
          <p:nvPr/>
        </p:nvSpPr>
        <p:spPr bwMode="auto">
          <a:xfrm>
            <a:off x="2149475" y="3600450"/>
            <a:ext cx="1935163"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DI</a:t>
            </a:r>
          </a:p>
        </p:txBody>
      </p:sp>
      <p:sp>
        <p:nvSpPr>
          <p:cNvPr id="12321" name="Rectangle 33"/>
          <p:cNvSpPr>
            <a:spLocks noChangeArrowheads="1"/>
          </p:cNvSpPr>
          <p:nvPr/>
        </p:nvSpPr>
        <p:spPr bwMode="auto">
          <a:xfrm>
            <a:off x="2149475" y="3295650"/>
            <a:ext cx="1935163"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SI</a:t>
            </a:r>
          </a:p>
        </p:txBody>
      </p:sp>
      <p:sp>
        <p:nvSpPr>
          <p:cNvPr id="12322" name="Rectangle 34"/>
          <p:cNvSpPr>
            <a:spLocks noChangeArrowheads="1"/>
          </p:cNvSpPr>
          <p:nvPr/>
        </p:nvSpPr>
        <p:spPr bwMode="auto">
          <a:xfrm>
            <a:off x="2149475" y="2990850"/>
            <a:ext cx="1935163"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BP</a:t>
            </a:r>
          </a:p>
        </p:txBody>
      </p:sp>
      <p:sp>
        <p:nvSpPr>
          <p:cNvPr id="12323" name="Rectangle 35"/>
          <p:cNvSpPr>
            <a:spLocks noChangeArrowheads="1"/>
          </p:cNvSpPr>
          <p:nvPr/>
        </p:nvSpPr>
        <p:spPr bwMode="auto">
          <a:xfrm>
            <a:off x="274638" y="3905250"/>
            <a:ext cx="3810000"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400">
              <a:ea typeface="宋体" pitchFamily="2" charset="-122"/>
            </a:endParaRPr>
          </a:p>
        </p:txBody>
      </p:sp>
      <p:sp>
        <p:nvSpPr>
          <p:cNvPr id="12324" name="Rectangle 36"/>
          <p:cNvSpPr>
            <a:spLocks noChangeArrowheads="1"/>
          </p:cNvSpPr>
          <p:nvPr/>
        </p:nvSpPr>
        <p:spPr bwMode="auto">
          <a:xfrm>
            <a:off x="2149475" y="3905250"/>
            <a:ext cx="1935163"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SP</a:t>
            </a:r>
          </a:p>
        </p:txBody>
      </p:sp>
      <p:sp>
        <p:nvSpPr>
          <p:cNvPr id="12325" name="Rectangle 37"/>
          <p:cNvSpPr>
            <a:spLocks noChangeArrowheads="1"/>
          </p:cNvSpPr>
          <p:nvPr/>
        </p:nvSpPr>
        <p:spPr bwMode="auto">
          <a:xfrm>
            <a:off x="2149475" y="2686050"/>
            <a:ext cx="1935163"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000">
              <a:latin typeface="Arial" pitchFamily="34" charset="0"/>
              <a:ea typeface="宋体" pitchFamily="2" charset="-122"/>
            </a:endParaRPr>
          </a:p>
        </p:txBody>
      </p:sp>
      <p:sp>
        <p:nvSpPr>
          <p:cNvPr id="12326" name="Rectangle 38"/>
          <p:cNvSpPr>
            <a:spLocks noChangeArrowheads="1"/>
          </p:cNvSpPr>
          <p:nvPr/>
        </p:nvSpPr>
        <p:spPr bwMode="auto">
          <a:xfrm>
            <a:off x="2149475" y="2381250"/>
            <a:ext cx="1935163"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000" b="1">
              <a:latin typeface="Arial" pitchFamily="34" charset="0"/>
              <a:ea typeface="宋体" pitchFamily="2" charset="-122"/>
            </a:endParaRPr>
          </a:p>
        </p:txBody>
      </p:sp>
      <p:sp>
        <p:nvSpPr>
          <p:cNvPr id="12327" name="Rectangle 39"/>
          <p:cNvSpPr>
            <a:spLocks noChangeArrowheads="1"/>
          </p:cNvSpPr>
          <p:nvPr/>
        </p:nvSpPr>
        <p:spPr bwMode="auto">
          <a:xfrm>
            <a:off x="2149475" y="2076450"/>
            <a:ext cx="1935163"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endParaRPr lang="zh-CN" altLang="en-US" sz="2000" b="1">
              <a:latin typeface="Arial" pitchFamily="34" charset="0"/>
              <a:ea typeface="宋体" pitchFamily="2" charset="-122"/>
            </a:endParaRPr>
          </a:p>
        </p:txBody>
      </p:sp>
      <p:sp>
        <p:nvSpPr>
          <p:cNvPr id="12328" name="Rectangle 40"/>
          <p:cNvSpPr>
            <a:spLocks noChangeArrowheads="1"/>
          </p:cNvSpPr>
          <p:nvPr/>
        </p:nvSpPr>
        <p:spPr bwMode="auto">
          <a:xfrm>
            <a:off x="3124200" y="1771650"/>
            <a:ext cx="960438"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dirty="0">
                <a:solidFill>
                  <a:srgbClr val="2B166E"/>
                </a:solidFill>
                <a:latin typeface="Arial" pitchFamily="34" charset="0"/>
                <a:ea typeface="宋体" pitchFamily="2" charset="-122"/>
              </a:rPr>
              <a:t>AL</a:t>
            </a:r>
          </a:p>
        </p:txBody>
      </p:sp>
      <p:sp>
        <p:nvSpPr>
          <p:cNvPr id="12329" name="Rectangle 41"/>
          <p:cNvSpPr>
            <a:spLocks noChangeArrowheads="1"/>
          </p:cNvSpPr>
          <p:nvPr/>
        </p:nvSpPr>
        <p:spPr bwMode="auto">
          <a:xfrm>
            <a:off x="2154238" y="1782763"/>
            <a:ext cx="960437"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AH</a:t>
            </a:r>
          </a:p>
        </p:txBody>
      </p:sp>
      <p:sp>
        <p:nvSpPr>
          <p:cNvPr id="12330" name="Rectangle 42"/>
          <p:cNvSpPr>
            <a:spLocks noChangeArrowheads="1"/>
          </p:cNvSpPr>
          <p:nvPr/>
        </p:nvSpPr>
        <p:spPr bwMode="auto">
          <a:xfrm>
            <a:off x="3124200" y="2076450"/>
            <a:ext cx="960438"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BL</a:t>
            </a:r>
          </a:p>
        </p:txBody>
      </p:sp>
      <p:sp>
        <p:nvSpPr>
          <p:cNvPr id="12331" name="Rectangle 43"/>
          <p:cNvSpPr>
            <a:spLocks noChangeArrowheads="1"/>
          </p:cNvSpPr>
          <p:nvPr/>
        </p:nvSpPr>
        <p:spPr bwMode="auto">
          <a:xfrm>
            <a:off x="3124200" y="2381250"/>
            <a:ext cx="960438"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CL</a:t>
            </a:r>
          </a:p>
        </p:txBody>
      </p:sp>
      <p:sp>
        <p:nvSpPr>
          <p:cNvPr id="12332" name="Rectangle 44"/>
          <p:cNvSpPr>
            <a:spLocks noChangeArrowheads="1"/>
          </p:cNvSpPr>
          <p:nvPr/>
        </p:nvSpPr>
        <p:spPr bwMode="auto">
          <a:xfrm>
            <a:off x="3124200" y="2686050"/>
            <a:ext cx="960438"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DL</a:t>
            </a:r>
          </a:p>
        </p:txBody>
      </p:sp>
      <p:sp>
        <p:nvSpPr>
          <p:cNvPr id="12333" name="Rectangle 45"/>
          <p:cNvSpPr>
            <a:spLocks noChangeArrowheads="1"/>
          </p:cNvSpPr>
          <p:nvPr/>
        </p:nvSpPr>
        <p:spPr bwMode="auto">
          <a:xfrm>
            <a:off x="2163763" y="2076450"/>
            <a:ext cx="960437"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BH</a:t>
            </a:r>
          </a:p>
        </p:txBody>
      </p:sp>
      <p:sp>
        <p:nvSpPr>
          <p:cNvPr id="12334" name="Rectangle 46"/>
          <p:cNvSpPr>
            <a:spLocks noChangeArrowheads="1"/>
          </p:cNvSpPr>
          <p:nvPr/>
        </p:nvSpPr>
        <p:spPr bwMode="auto">
          <a:xfrm>
            <a:off x="2163763" y="2381250"/>
            <a:ext cx="960437"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CH</a:t>
            </a:r>
          </a:p>
        </p:txBody>
      </p:sp>
      <p:sp>
        <p:nvSpPr>
          <p:cNvPr id="12335" name="Rectangle 47"/>
          <p:cNvSpPr>
            <a:spLocks noChangeArrowheads="1"/>
          </p:cNvSpPr>
          <p:nvPr/>
        </p:nvSpPr>
        <p:spPr bwMode="auto">
          <a:xfrm>
            <a:off x="2163763" y="2686050"/>
            <a:ext cx="960437" cy="3048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000" b="1">
                <a:solidFill>
                  <a:srgbClr val="2B166E"/>
                </a:solidFill>
                <a:latin typeface="Arial" pitchFamily="34" charset="0"/>
                <a:ea typeface="宋体" pitchFamily="2" charset="-122"/>
              </a:rPr>
              <a:t>DH</a:t>
            </a:r>
          </a:p>
        </p:txBody>
      </p:sp>
      <p:sp>
        <p:nvSpPr>
          <p:cNvPr id="12336" name="Text Box 48"/>
          <p:cNvSpPr txBox="1">
            <a:spLocks noChangeArrowheads="1"/>
          </p:cNvSpPr>
          <p:nvPr/>
        </p:nvSpPr>
        <p:spPr bwMode="auto">
          <a:xfrm>
            <a:off x="2851150" y="1406525"/>
            <a:ext cx="5365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8 7</a:t>
            </a:r>
          </a:p>
        </p:txBody>
      </p:sp>
      <p:sp>
        <p:nvSpPr>
          <p:cNvPr id="12337" name="Text Box 49"/>
          <p:cNvSpPr txBox="1">
            <a:spLocks noChangeArrowheads="1"/>
          </p:cNvSpPr>
          <p:nvPr/>
        </p:nvSpPr>
        <p:spPr bwMode="auto">
          <a:xfrm>
            <a:off x="2058988" y="1406525"/>
            <a:ext cx="4667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b="1">
                <a:solidFill>
                  <a:srgbClr val="2B166E"/>
                </a:solidFill>
                <a:latin typeface="Arial" pitchFamily="34" charset="0"/>
                <a:ea typeface="宋体" pitchFamily="2" charset="-122"/>
              </a:rPr>
              <a:t>15</a:t>
            </a:r>
          </a:p>
        </p:txBody>
      </p:sp>
      <p:sp>
        <p:nvSpPr>
          <p:cNvPr id="2" name="矩形 1"/>
          <p:cNvSpPr/>
          <p:nvPr/>
        </p:nvSpPr>
        <p:spPr>
          <a:xfrm>
            <a:off x="55695" y="4701371"/>
            <a:ext cx="4951927" cy="2123658"/>
          </a:xfrm>
          <a:prstGeom prst="rect">
            <a:avLst/>
          </a:prstGeom>
          <a:blipFill>
            <a:blip r:embed="rId3"/>
            <a:tile tx="0" ty="0" sx="100000" sy="100000" flip="none" algn="tl"/>
          </a:blipFill>
        </p:spPr>
        <p:txBody>
          <a:bodyPr wrap="square">
            <a:spAutoFit/>
          </a:bodyPr>
          <a:lstStyle/>
          <a:p>
            <a:pPr marL="228600" indent="-228600" eaLnBrk="1" fontAlgn="auto" hangingPunct="1">
              <a:lnSpc>
                <a:spcPct val="150000"/>
              </a:lnSpc>
              <a:spcBef>
                <a:spcPts val="0"/>
              </a:spcBef>
              <a:spcAft>
                <a:spcPts val="0"/>
              </a:spcAft>
              <a:buFontTx/>
              <a:buAutoNum type="arabicParenBoth"/>
              <a:defRPr/>
            </a:pPr>
            <a:r>
              <a:rPr lang="zh-CN" altLang="en-US" sz="2200" b="1" dirty="0">
                <a:latin typeface="微软雅黑" pitchFamily="34" charset="-122"/>
                <a:ea typeface="微软雅黑" pitchFamily="34" charset="-122"/>
              </a:rPr>
              <a:t>通用寄存器</a:t>
            </a:r>
            <a:endParaRPr lang="en-US" altLang="zh-CN" sz="2200" b="1" dirty="0">
              <a:latin typeface="微软雅黑" pitchFamily="34" charset="-122"/>
              <a:ea typeface="微软雅黑" pitchFamily="34" charset="-122"/>
            </a:endParaRPr>
          </a:p>
          <a:p>
            <a:pPr eaLnBrk="1" fontAlgn="auto" hangingPunct="1">
              <a:lnSpc>
                <a:spcPct val="150000"/>
              </a:lnSpc>
              <a:spcBef>
                <a:spcPts val="0"/>
              </a:spcBef>
              <a:spcAft>
                <a:spcPts val="0"/>
              </a:spcAft>
              <a:defRPr/>
            </a:pPr>
            <a:r>
              <a:rPr lang="zh-CN" altLang="en-US" sz="2200" dirty="0">
                <a:latin typeface="微软雅黑" pitchFamily="34" charset="-122"/>
                <a:ea typeface="微软雅黑" pitchFamily="34" charset="-122"/>
              </a:rPr>
              <a:t>共有</a:t>
            </a:r>
            <a:r>
              <a:rPr lang="en-US" altLang="zh-CN" sz="2200" dirty="0">
                <a:latin typeface="微软雅黑" pitchFamily="34" charset="-122"/>
                <a:ea typeface="微软雅黑" pitchFamily="34" charset="-122"/>
              </a:rPr>
              <a:t>8</a:t>
            </a:r>
            <a:r>
              <a:rPr lang="zh-CN" altLang="en-US" sz="2200" dirty="0">
                <a:latin typeface="微软雅黑" pitchFamily="34" charset="-122"/>
                <a:ea typeface="微软雅黑" pitchFamily="34" charset="-122"/>
              </a:rPr>
              <a:t>类，又可以分成</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组：一组是数据寄存器</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个</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，另一组是指针寄存器及变址寄存器</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个</a:t>
            </a: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5" name="矩形 4"/>
          <p:cNvSpPr/>
          <p:nvPr/>
        </p:nvSpPr>
        <p:spPr>
          <a:xfrm>
            <a:off x="55692" y="1051487"/>
            <a:ext cx="7565102" cy="5632311"/>
          </a:xfrm>
          <a:prstGeom prst="rect">
            <a:avLst/>
          </a:prstGeom>
          <a:blipFill>
            <a:blip r:embed="rId3"/>
            <a:tile tx="0" ty="0" sx="100000" sy="100000" flip="none" algn="tl"/>
          </a:blipFill>
        </p:spPr>
        <p:txBody>
          <a:bodyPr wrap="square">
            <a:spAutoFit/>
          </a:bodyPr>
          <a:lstStyle/>
          <a:p>
            <a:pPr>
              <a:lnSpc>
                <a:spcPct val="150000"/>
              </a:lnSpc>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段寄存器</a:t>
            </a:r>
            <a:r>
              <a:rPr lang="en-US" altLang="zh-CN" sz="2000" b="1" dirty="0">
                <a:latin typeface="微软雅黑" pitchFamily="34" charset="-122"/>
                <a:ea typeface="微软雅黑" pitchFamily="34" charset="-122"/>
              </a:rPr>
              <a:t>(Segment Register)</a:t>
            </a:r>
          </a:p>
          <a:p>
            <a:pPr>
              <a:lnSpc>
                <a:spcPct val="150000"/>
              </a:lnSpc>
            </a:pPr>
            <a:r>
              <a:rPr lang="zh-CN" altLang="en-US" sz="2000" dirty="0">
                <a:latin typeface="微软雅黑" pitchFamily="34" charset="-122"/>
                <a:ea typeface="微软雅黑" pitchFamily="34" charset="-122"/>
              </a:rPr>
              <a:t>　　为了运用所有的内存空间，</a:t>
            </a:r>
            <a:r>
              <a:rPr lang="en-US" altLang="zh-CN" sz="2000" dirty="0">
                <a:latin typeface="微软雅黑" pitchFamily="34" charset="-122"/>
                <a:ea typeface="微软雅黑" pitchFamily="34" charset="-122"/>
              </a:rPr>
              <a:t>8086</a:t>
            </a:r>
            <a:r>
              <a:rPr lang="zh-CN" altLang="en-US" sz="2000" dirty="0">
                <a:latin typeface="微软雅黑" pitchFamily="34" charset="-122"/>
                <a:ea typeface="微软雅黑" pitchFamily="34" charset="-122"/>
              </a:rPr>
              <a:t>设定了四个段寄存器，专门用来保存段地址： </a:t>
            </a:r>
          </a:p>
          <a:p>
            <a:pPr>
              <a:lnSpc>
                <a:spcPct val="150000"/>
              </a:lnSpc>
            </a:pPr>
            <a:r>
              <a:rPr lang="zh-CN" altLang="en-US" sz="2000"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Code Segment</a:t>
            </a:r>
            <a:r>
              <a:rPr lang="zh-CN" altLang="en-US" sz="2000" b="1"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代码段寄存器 </a:t>
            </a:r>
          </a:p>
          <a:p>
            <a:pPr>
              <a:lnSpc>
                <a:spcPct val="150000"/>
              </a:lnSpc>
            </a:pPr>
            <a:r>
              <a:rPr lang="zh-CN" altLang="en-US" sz="2000"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DS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Data Segment</a:t>
            </a:r>
            <a:r>
              <a:rPr lang="zh-CN" altLang="en-US" sz="2000" b="1"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数据段寄存器 </a:t>
            </a:r>
          </a:p>
          <a:p>
            <a:pPr>
              <a:lnSpc>
                <a:spcPct val="150000"/>
              </a:lnSpc>
            </a:pPr>
            <a:r>
              <a:rPr lang="zh-CN" altLang="en-US" sz="2000"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Stack Segment</a:t>
            </a:r>
            <a:r>
              <a:rPr lang="zh-CN" altLang="en-US" sz="2000" b="1"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堆栈段寄存器 </a:t>
            </a:r>
          </a:p>
          <a:p>
            <a:pPr>
              <a:lnSpc>
                <a:spcPct val="150000"/>
              </a:lnSpc>
            </a:pPr>
            <a:r>
              <a:rPr lang="zh-CN" altLang="en-US" sz="2000"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ES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Extra Segment</a:t>
            </a:r>
            <a:r>
              <a:rPr lang="zh-CN" altLang="en-US" sz="2000" b="1"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附加段寄存器</a:t>
            </a:r>
          </a:p>
          <a:p>
            <a:pPr>
              <a:lnSpc>
                <a:spcPct val="150000"/>
              </a:lnSpc>
            </a:pPr>
            <a:r>
              <a:rPr lang="zh-CN" altLang="en-US" sz="2000" dirty="0">
                <a:latin typeface="微软雅黑" pitchFamily="34" charset="-122"/>
                <a:ea typeface="微软雅黑" pitchFamily="34" charset="-122"/>
              </a:rPr>
              <a:t>　　当一个程序要执行时，就要决定</a:t>
            </a:r>
            <a:r>
              <a:rPr lang="zh-CN" altLang="en-US" sz="2000" b="1" dirty="0">
                <a:latin typeface="微软雅黑" pitchFamily="34" charset="-122"/>
                <a:ea typeface="微软雅黑" pitchFamily="34" charset="-122"/>
              </a:rPr>
              <a:t>程序代码</a:t>
            </a:r>
            <a:r>
              <a:rPr lang="zh-CN" altLang="en-US" sz="200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数据</a:t>
            </a:r>
            <a:r>
              <a:rPr lang="zh-CN" altLang="en-US" sz="2000" dirty="0">
                <a:latin typeface="微软雅黑" pitchFamily="34" charset="-122"/>
                <a:ea typeface="微软雅黑" pitchFamily="34" charset="-122"/>
              </a:rPr>
              <a:t>和</a:t>
            </a:r>
            <a:r>
              <a:rPr lang="zh-CN" altLang="en-US" sz="2000" b="1" dirty="0">
                <a:latin typeface="微软雅黑" pitchFamily="34" charset="-122"/>
                <a:ea typeface="微软雅黑" pitchFamily="34" charset="-122"/>
              </a:rPr>
              <a:t>堆栈</a:t>
            </a:r>
            <a:r>
              <a:rPr lang="zh-CN" altLang="en-US" sz="2000" dirty="0">
                <a:latin typeface="微软雅黑" pitchFamily="34" charset="-122"/>
                <a:ea typeface="微软雅黑" pitchFamily="34" charset="-122"/>
              </a:rPr>
              <a:t>各要用到内存的哪些位置，通过设定段寄存器</a:t>
            </a:r>
            <a:r>
              <a:rPr lang="en-US" altLang="zh-CN" sz="2000" dirty="0">
                <a:latin typeface="微软雅黑" pitchFamily="34" charset="-122"/>
                <a:ea typeface="微软雅黑" pitchFamily="34" charset="-122"/>
              </a:rPr>
              <a:t>CS</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DS</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SS </a:t>
            </a:r>
            <a:r>
              <a:rPr lang="zh-CN" altLang="en-US" sz="2000" dirty="0">
                <a:latin typeface="微软雅黑" pitchFamily="34" charset="-122"/>
                <a:ea typeface="微软雅黑" pitchFamily="34" charset="-122"/>
              </a:rPr>
              <a:t>来指向这些起始位置。通常是将</a:t>
            </a:r>
            <a:r>
              <a:rPr lang="en-US" altLang="zh-CN" sz="2000" dirty="0">
                <a:latin typeface="微软雅黑" pitchFamily="34" charset="-122"/>
                <a:ea typeface="微软雅黑" pitchFamily="34" charset="-122"/>
              </a:rPr>
              <a:t>DS</a:t>
            </a:r>
            <a:r>
              <a:rPr lang="zh-CN" altLang="en-US" sz="2000" dirty="0">
                <a:latin typeface="微软雅黑" pitchFamily="34" charset="-122"/>
                <a:ea typeface="微软雅黑" pitchFamily="34" charset="-122"/>
              </a:rPr>
              <a:t>固定，而根据需要修改</a:t>
            </a:r>
            <a:r>
              <a:rPr lang="en-US" altLang="zh-CN" sz="2000" dirty="0">
                <a:latin typeface="微软雅黑" pitchFamily="34" charset="-122"/>
                <a:ea typeface="微软雅黑" pitchFamily="34" charset="-122"/>
              </a:rPr>
              <a:t>CS</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nSpc>
                <a:spcPct val="150000"/>
              </a:lnSpc>
            </a:pPr>
            <a:r>
              <a:rPr lang="en-US" altLang="zh-CN" sz="2000" b="1" dirty="0">
                <a:latin typeface="微软雅黑" pitchFamily="34" charset="-122"/>
                <a:ea typeface="微软雅黑" pitchFamily="34" charset="-122"/>
              </a:rPr>
              <a:t>FS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GS</a:t>
            </a:r>
            <a:r>
              <a:rPr lang="zh-CN" altLang="en-US" sz="2000" dirty="0">
                <a:latin typeface="微软雅黑" pitchFamily="34" charset="-122"/>
                <a:ea typeface="微软雅黑" pitchFamily="34" charset="-122"/>
              </a:rPr>
              <a:t>是</a:t>
            </a:r>
            <a:r>
              <a:rPr lang="en-US" altLang="zh-CN" sz="2000" dirty="0">
                <a:latin typeface="微软雅黑" pitchFamily="34" charset="-122"/>
                <a:ea typeface="微软雅黑" pitchFamily="34" charset="-122"/>
              </a:rPr>
              <a:t>80386</a:t>
            </a:r>
            <a:r>
              <a:rPr lang="zh-CN" altLang="en-US" sz="2000" dirty="0">
                <a:latin typeface="微软雅黑" pitchFamily="34" charset="-122"/>
                <a:ea typeface="微软雅黑" pitchFamily="34" charset="-122"/>
              </a:rPr>
              <a:t>起增加的两个</a:t>
            </a:r>
            <a:r>
              <a:rPr lang="zh-CN" altLang="en-US" sz="2000" b="1" dirty="0">
                <a:latin typeface="微软雅黑" pitchFamily="34" charset="-122"/>
                <a:ea typeface="微软雅黑" pitchFamily="34" charset="-122"/>
              </a:rPr>
              <a:t>辅助段寄存器</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减轻</a:t>
            </a:r>
            <a:r>
              <a:rPr lang="en-US" altLang="zh-CN" sz="2000" dirty="0">
                <a:latin typeface="微软雅黑" pitchFamily="34" charset="-122"/>
                <a:ea typeface="微软雅黑" pitchFamily="34" charset="-122"/>
              </a:rPr>
              <a:t>ES</a:t>
            </a:r>
            <a:r>
              <a:rPr lang="zh-CN" altLang="en-US" sz="2000" dirty="0">
                <a:latin typeface="微软雅黑" pitchFamily="34" charset="-122"/>
                <a:ea typeface="微软雅黑" pitchFamily="34" charset="-122"/>
              </a:rPr>
              <a:t>寄存器的负担</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并能更好地配合适用于通用寄存器组的基址和变址寄存器。</a:t>
            </a:r>
            <a:endParaRPr lang="en-US" altLang="zh-CN" sz="2000" dirty="0">
              <a:latin typeface="微软雅黑" pitchFamily="34" charset="-122"/>
              <a:ea typeface="微软雅黑" pitchFamily="34" charset="-122"/>
            </a:endParaRPr>
          </a:p>
        </p:txBody>
      </p:sp>
      <p:sp>
        <p:nvSpPr>
          <p:cNvPr id="3" name="矩形 2"/>
          <p:cNvSpPr/>
          <p:nvPr/>
        </p:nvSpPr>
        <p:spPr>
          <a:xfrm>
            <a:off x="4845229" y="807232"/>
            <a:ext cx="4293051" cy="6039602"/>
          </a:xfrm>
          <a:prstGeom prst="rect">
            <a:avLst/>
          </a:prstGeom>
          <a:blipFill>
            <a:blip r:embed="rId3"/>
            <a:tile tx="0" ty="0" sx="100000" sy="100000" flip="none" algn="tl"/>
          </a:blipFill>
        </p:spPr>
        <p:txBody>
          <a:bodyPr wrap="square">
            <a:spAutoFit/>
          </a:bodyPr>
          <a:lstStyle/>
          <a:p>
            <a:pPr marL="0" lvl="1">
              <a:lnSpc>
                <a:spcPct val="150000"/>
              </a:lnSpc>
            </a:pPr>
            <a:r>
              <a:rPr lang="en-US" altLang="zh-CN" sz="2000" b="1" dirty="0">
                <a:latin typeface="微软雅黑" pitchFamily="34" charset="-122"/>
                <a:ea typeface="微软雅黑" pitchFamily="34" charset="-122"/>
              </a:rPr>
              <a:t>AH&amp;AL=AX(accumulator)</a:t>
            </a:r>
            <a:r>
              <a:rPr lang="zh-CN" altLang="en-US" sz="2000"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累加寄存器</a:t>
            </a:r>
            <a:r>
              <a:rPr lang="zh-CN" altLang="en-US" sz="2000" dirty="0">
                <a:latin typeface="微软雅黑" pitchFamily="34" charset="-122"/>
                <a:ea typeface="微软雅黑" pitchFamily="34" charset="-122"/>
              </a:rPr>
              <a:t>，常用于运算</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在乘除等指令中指定用来存放操作数。另外</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所有的</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指令都使用这一寄存器与外界设备传送数据。</a:t>
            </a:r>
            <a:endParaRPr lang="en-US" altLang="zh-CN" sz="2000" dirty="0">
              <a:latin typeface="微软雅黑" pitchFamily="34" charset="-122"/>
              <a:ea typeface="微软雅黑" pitchFamily="34" charset="-122"/>
            </a:endParaRPr>
          </a:p>
          <a:p>
            <a:pPr marL="0" lvl="1">
              <a:lnSpc>
                <a:spcPct val="150000"/>
              </a:lnSpc>
            </a:pPr>
            <a:r>
              <a:rPr lang="en-US" altLang="zh-CN" sz="2000" b="1" dirty="0">
                <a:latin typeface="微软雅黑" pitchFamily="34" charset="-122"/>
                <a:ea typeface="微软雅黑" pitchFamily="34" charset="-122"/>
              </a:rPr>
              <a:t>BH&amp;BL=BX(base)</a:t>
            </a:r>
            <a:r>
              <a:rPr lang="zh-CN" altLang="en-US" sz="2000"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基址寄存器</a:t>
            </a:r>
            <a:r>
              <a:rPr lang="zh-CN" altLang="en-US" sz="2000" dirty="0">
                <a:latin typeface="微软雅黑" pitchFamily="34" charset="-122"/>
                <a:ea typeface="微软雅黑" pitchFamily="34" charset="-122"/>
              </a:rPr>
              <a:t>，常用于地址索引</a:t>
            </a:r>
            <a:endParaRPr lang="en-US" altLang="zh-CN" sz="2000" dirty="0">
              <a:latin typeface="微软雅黑" pitchFamily="34" charset="-122"/>
              <a:ea typeface="微软雅黑" pitchFamily="34" charset="-122"/>
            </a:endParaRPr>
          </a:p>
          <a:p>
            <a:pPr marL="0" lvl="1">
              <a:lnSpc>
                <a:spcPct val="150000"/>
              </a:lnSpc>
            </a:pPr>
            <a:r>
              <a:rPr lang="en-US" altLang="zh-CN" sz="2000" b="1" dirty="0">
                <a:latin typeface="微软雅黑" pitchFamily="34" charset="-122"/>
                <a:ea typeface="微软雅黑" pitchFamily="34" charset="-122"/>
              </a:rPr>
              <a:t>CH&amp;CL=CX(count)</a:t>
            </a:r>
            <a:r>
              <a:rPr lang="zh-CN" altLang="en-US" sz="2000"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计数寄存器</a:t>
            </a:r>
            <a:r>
              <a:rPr lang="zh-CN" altLang="en-US" sz="2000" dirty="0">
                <a:latin typeface="微软雅黑" pitchFamily="34" charset="-122"/>
                <a:ea typeface="微软雅黑" pitchFamily="34" charset="-122"/>
              </a:rPr>
              <a:t>，常用于计数；常用于保存计算值，如在移位指令、循环</a:t>
            </a:r>
            <a:r>
              <a:rPr lang="en-US" altLang="zh-CN" sz="2000" dirty="0">
                <a:latin typeface="微软雅黑" pitchFamily="34" charset="-122"/>
                <a:ea typeface="微软雅黑" pitchFamily="34" charset="-122"/>
              </a:rPr>
              <a:t>(loop)</a:t>
            </a:r>
            <a:r>
              <a:rPr lang="zh-CN" altLang="en-US" sz="2000" dirty="0">
                <a:latin typeface="微软雅黑" pitchFamily="34" charset="-122"/>
                <a:ea typeface="微软雅黑" pitchFamily="34" charset="-122"/>
              </a:rPr>
              <a:t>和串处理指令中用作隐含的计数器</a:t>
            </a:r>
            <a:r>
              <a:rPr lang="en-US" altLang="zh-CN" sz="2000" dirty="0">
                <a:latin typeface="微软雅黑" pitchFamily="34" charset="-122"/>
                <a:ea typeface="微软雅黑" pitchFamily="34" charset="-122"/>
              </a:rPr>
              <a:t>. </a:t>
            </a:r>
          </a:p>
          <a:p>
            <a:pPr marL="0" lvl="1">
              <a:lnSpc>
                <a:spcPct val="150000"/>
              </a:lnSpc>
            </a:pPr>
            <a:r>
              <a:rPr lang="en-US" altLang="zh-CN" sz="2000" b="1" dirty="0">
                <a:latin typeface="微软雅黑" pitchFamily="34" charset="-122"/>
                <a:ea typeface="微软雅黑" pitchFamily="34" charset="-122"/>
              </a:rPr>
              <a:t>DH&amp;DL=DX(data)</a:t>
            </a:r>
            <a:r>
              <a:rPr lang="zh-CN" altLang="en-US" sz="2000"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数据寄存器</a:t>
            </a:r>
            <a:r>
              <a:rPr lang="zh-CN" altLang="en-US" sz="2000" dirty="0">
                <a:latin typeface="微软雅黑" pitchFamily="34" charset="-122"/>
                <a:ea typeface="微软雅黑" pitchFamily="34" charset="-122"/>
              </a:rPr>
              <a:t>，常用于数据传递。</a:t>
            </a:r>
          </a:p>
        </p:txBody>
      </p:sp>
      <p:sp>
        <p:nvSpPr>
          <p:cNvPr id="4" name="矩形 3"/>
          <p:cNvSpPr/>
          <p:nvPr/>
        </p:nvSpPr>
        <p:spPr>
          <a:xfrm>
            <a:off x="3387724" y="1288852"/>
            <a:ext cx="5756275" cy="4708981"/>
          </a:xfrm>
          <a:prstGeom prst="rect">
            <a:avLst/>
          </a:prstGeom>
          <a:blipFill>
            <a:blip r:embed="rId3"/>
            <a:tile tx="0" ty="0" sx="100000" sy="100000" flip="none" algn="tl"/>
          </a:blipFill>
        </p:spPr>
        <p:txBody>
          <a:bodyPr wrap="square">
            <a:spAutoFit/>
          </a:bodyPr>
          <a:lstStyle/>
          <a:p>
            <a:pPr marL="0" lvl="1">
              <a:lnSpc>
                <a:spcPct val="150000"/>
              </a:lnSpc>
            </a:pPr>
            <a:r>
              <a:rPr lang="en-US" altLang="zh-CN" sz="2000" b="1" dirty="0">
                <a:latin typeface="微软雅黑" pitchFamily="34" charset="-122"/>
                <a:ea typeface="微软雅黑" pitchFamily="34" charset="-122"/>
              </a:rPr>
              <a:t>SP</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Stack Pointer</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堆栈指针寄存器</a:t>
            </a:r>
            <a:r>
              <a:rPr lang="zh-CN" altLang="en-US" sz="2000" dirty="0">
                <a:latin typeface="微软雅黑" pitchFamily="34" charset="-122"/>
                <a:ea typeface="微软雅黑" pitchFamily="34" charset="-122"/>
              </a:rPr>
              <a:t>，与</a:t>
            </a:r>
            <a:r>
              <a:rPr lang="en-US" altLang="zh-CN" sz="2000" dirty="0">
                <a:latin typeface="微软雅黑" pitchFamily="34" charset="-122"/>
                <a:ea typeface="微软雅黑" pitchFamily="34" charset="-122"/>
              </a:rPr>
              <a:t>SS</a:t>
            </a:r>
            <a:r>
              <a:rPr lang="zh-CN" altLang="en-US" sz="2000" dirty="0">
                <a:latin typeface="微软雅黑" pitchFamily="34" charset="-122"/>
                <a:ea typeface="微软雅黑" pitchFamily="34" charset="-122"/>
              </a:rPr>
              <a:t>配合使用，可指向目前的堆栈位置 </a:t>
            </a:r>
          </a:p>
          <a:p>
            <a:pPr marL="0" lvl="1">
              <a:lnSpc>
                <a:spcPct val="150000"/>
              </a:lnSpc>
            </a:pPr>
            <a:r>
              <a:rPr lang="en-US" altLang="zh-CN" sz="2000" b="1" dirty="0">
                <a:latin typeface="微软雅黑" pitchFamily="34" charset="-122"/>
                <a:ea typeface="微软雅黑" pitchFamily="34" charset="-122"/>
              </a:rPr>
              <a:t>BP</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Base Pointer</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基址指针寄存器</a:t>
            </a:r>
            <a:r>
              <a:rPr lang="zh-CN" altLang="en-US" sz="2000" dirty="0">
                <a:latin typeface="微软雅黑" pitchFamily="34" charset="-122"/>
                <a:ea typeface="微软雅黑" pitchFamily="34" charset="-122"/>
              </a:rPr>
              <a:t>，可用作</a:t>
            </a:r>
            <a:r>
              <a:rPr lang="en-US" altLang="zh-CN" sz="2000" dirty="0">
                <a:latin typeface="微软雅黑" pitchFamily="34" charset="-122"/>
                <a:ea typeface="微软雅黑" pitchFamily="34" charset="-122"/>
              </a:rPr>
              <a:t>SS</a:t>
            </a:r>
            <a:r>
              <a:rPr lang="zh-CN" altLang="en-US" sz="2000" dirty="0">
                <a:latin typeface="微软雅黑" pitchFamily="34" charset="-122"/>
                <a:ea typeface="微软雅黑" pitchFamily="34" charset="-122"/>
              </a:rPr>
              <a:t>的一个相对基址位置 </a:t>
            </a:r>
          </a:p>
          <a:p>
            <a:pPr marL="0" lvl="1">
              <a:lnSpc>
                <a:spcPct val="150000"/>
              </a:lnSpc>
            </a:pPr>
            <a:r>
              <a:rPr lang="en-US" altLang="zh-CN" sz="2000" b="1" dirty="0">
                <a:latin typeface="微软雅黑" pitchFamily="34" charset="-122"/>
                <a:ea typeface="微软雅黑" pitchFamily="34" charset="-122"/>
              </a:rPr>
              <a:t>SI</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Source Index</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源变址寄存器</a:t>
            </a:r>
            <a:r>
              <a:rPr lang="zh-CN" altLang="en-US" sz="2000" dirty="0">
                <a:latin typeface="微软雅黑" pitchFamily="34" charset="-122"/>
                <a:ea typeface="微软雅黑" pitchFamily="34" charset="-122"/>
              </a:rPr>
              <a:t>，可用来存放相对于</a:t>
            </a:r>
            <a:r>
              <a:rPr lang="en-US" altLang="zh-CN" sz="2000" dirty="0">
                <a:latin typeface="微软雅黑" pitchFamily="34" charset="-122"/>
                <a:ea typeface="微软雅黑" pitchFamily="34" charset="-122"/>
              </a:rPr>
              <a:t>DS</a:t>
            </a:r>
            <a:r>
              <a:rPr lang="zh-CN" altLang="en-US" sz="2000" dirty="0">
                <a:latin typeface="微软雅黑" pitchFamily="34" charset="-122"/>
                <a:ea typeface="微软雅黑" pitchFamily="34" charset="-122"/>
              </a:rPr>
              <a:t>段之源变址指针 </a:t>
            </a:r>
          </a:p>
          <a:p>
            <a:pPr marL="0" lvl="1">
              <a:lnSpc>
                <a:spcPct val="150000"/>
              </a:lnSpc>
            </a:pPr>
            <a:r>
              <a:rPr lang="en-US" altLang="zh-CN" sz="2000" b="1" dirty="0">
                <a:latin typeface="微软雅黑" pitchFamily="34" charset="-122"/>
                <a:ea typeface="微软雅黑" pitchFamily="34" charset="-122"/>
              </a:rPr>
              <a:t>DI</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Destination Index</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目的变址寄存器</a:t>
            </a:r>
            <a:r>
              <a:rPr lang="zh-CN" altLang="en-US" sz="2000" dirty="0">
                <a:latin typeface="微软雅黑" pitchFamily="34" charset="-122"/>
                <a:ea typeface="微软雅黑" pitchFamily="34" charset="-122"/>
              </a:rPr>
              <a:t>，可用来存放相对于</a:t>
            </a:r>
            <a:r>
              <a:rPr lang="en-US" altLang="zh-CN" sz="2000" dirty="0">
                <a:latin typeface="微软雅黑" pitchFamily="34" charset="-122"/>
                <a:ea typeface="微软雅黑" pitchFamily="34" charset="-122"/>
              </a:rPr>
              <a:t>ES </a:t>
            </a:r>
            <a:r>
              <a:rPr lang="zh-CN" altLang="en-US" sz="2000" dirty="0">
                <a:latin typeface="微软雅黑" pitchFamily="34" charset="-122"/>
                <a:ea typeface="微软雅黑" pitchFamily="34" charset="-122"/>
              </a:rPr>
              <a:t>段之目的变址指针</a:t>
            </a:r>
          </a:p>
          <a:p>
            <a:pPr marL="0" lvl="1">
              <a:lnSpc>
                <a:spcPct val="150000"/>
              </a:lnSpc>
            </a:pPr>
            <a:r>
              <a:rPr lang="zh-CN" altLang="en-US" sz="2000" b="1" dirty="0">
                <a:latin typeface="微软雅黑" pitchFamily="34" charset="-122"/>
                <a:ea typeface="微软雅黑" pitchFamily="34" charset="-122"/>
              </a:rPr>
              <a:t>主要用来形成</a:t>
            </a:r>
            <a:r>
              <a:rPr lang="zh-CN" altLang="en-US" sz="2000" b="1" dirty="0">
                <a:solidFill>
                  <a:srgbClr val="FF0000"/>
                </a:solidFill>
                <a:latin typeface="微软雅黑" pitchFamily="34" charset="-122"/>
                <a:ea typeface="微软雅黑" pitchFamily="34" charset="-122"/>
              </a:rPr>
              <a:t>操作数的地址</a:t>
            </a:r>
            <a:r>
              <a:rPr lang="zh-CN" altLang="en-US" sz="2000" b="1" dirty="0">
                <a:latin typeface="微软雅黑" pitchFamily="34" charset="-122"/>
                <a:ea typeface="微软雅黑" pitchFamily="34" charset="-122"/>
              </a:rPr>
              <a:t>，用于堆栈操作和变址运算中计算操作数的有效地址。</a:t>
            </a:r>
            <a:endParaRPr lang="en-US" altLang="zh-CN" sz="2000" b="1" dirty="0">
              <a:latin typeface="微软雅黑" pitchFamily="34" charset="-122"/>
              <a:ea typeface="微软雅黑" pitchFamily="34" charset="-122"/>
            </a:endParaRPr>
          </a:p>
        </p:txBody>
      </p:sp>
      <p:sp>
        <p:nvSpPr>
          <p:cNvPr id="6" name="矩形 5"/>
          <p:cNvSpPr/>
          <p:nvPr/>
        </p:nvSpPr>
        <p:spPr>
          <a:xfrm>
            <a:off x="274638" y="1118697"/>
            <a:ext cx="8729662" cy="3785652"/>
          </a:xfrm>
          <a:prstGeom prst="rect">
            <a:avLst/>
          </a:prstGeom>
          <a:blipFill>
            <a:blip r:embed="rId3"/>
            <a:tile tx="0" ty="0" sx="100000" sy="100000" flip="none" algn="tl"/>
          </a:blipFill>
        </p:spPr>
        <p:txBody>
          <a:bodyPr wrap="square">
            <a:spAutoFit/>
          </a:bodyPr>
          <a:lstStyle/>
          <a:p>
            <a:pPr eaLnBrk="1" fontAlgn="auto" hangingPunct="1">
              <a:spcBef>
                <a:spcPts val="0"/>
              </a:spcBef>
              <a:spcAft>
                <a:spcPts val="0"/>
              </a:spcAft>
              <a:defRPr/>
            </a:pPr>
            <a:r>
              <a:rPr lang="zh-CN" altLang="en-US" sz="2400" b="1" dirty="0">
                <a:latin typeface="微软雅黑" pitchFamily="34" charset="-122"/>
                <a:ea typeface="微软雅黑" pitchFamily="34" charset="-122"/>
              </a:rPr>
              <a:t>指令指针</a:t>
            </a:r>
            <a:r>
              <a:rPr lang="en-US" altLang="zh-CN" sz="2400" b="1" dirty="0">
                <a:latin typeface="微软雅黑" pitchFamily="34" charset="-122"/>
                <a:ea typeface="微软雅黑" pitchFamily="34" charset="-122"/>
              </a:rPr>
              <a:t>IP(Instruction Pointer)</a:t>
            </a:r>
          </a:p>
          <a:p>
            <a:pPr eaLnBrk="1" fontAlgn="auto" hangingPunct="1">
              <a:spcBef>
                <a:spcPts val="0"/>
              </a:spcBef>
              <a:spcAft>
                <a:spcPts val="0"/>
              </a:spcAft>
              <a:defRPr/>
            </a:pPr>
            <a:r>
              <a:rPr lang="zh-CN" altLang="en-US" sz="2400" dirty="0">
                <a:latin typeface="微软雅黑" pitchFamily="34" charset="-122"/>
                <a:ea typeface="微软雅黑" pitchFamily="34" charset="-122"/>
              </a:rPr>
              <a:t>　　指令指针</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是一个</a:t>
            </a:r>
            <a:r>
              <a:rPr lang="en-US" altLang="zh-CN" sz="2400" dirty="0">
                <a:latin typeface="微软雅黑" pitchFamily="34" charset="-122"/>
                <a:ea typeface="微软雅黑" pitchFamily="34" charset="-122"/>
              </a:rPr>
              <a:t>16</a:t>
            </a:r>
            <a:r>
              <a:rPr lang="zh-CN" altLang="en-US" sz="2400" dirty="0">
                <a:latin typeface="微软雅黑" pitchFamily="34" charset="-122"/>
                <a:ea typeface="微软雅黑" pitchFamily="34" charset="-122"/>
              </a:rPr>
              <a:t>位专用寄存器，它指向当前需要取出的指令字节，当</a:t>
            </a:r>
            <a:r>
              <a:rPr lang="en-US" altLang="zh-CN" sz="2400" dirty="0">
                <a:latin typeface="微软雅黑" pitchFamily="34" charset="-122"/>
                <a:ea typeface="微软雅黑" pitchFamily="34" charset="-122"/>
              </a:rPr>
              <a:t>BIU</a:t>
            </a:r>
            <a:r>
              <a:rPr lang="zh-CN" altLang="en-US" sz="2400" dirty="0">
                <a:latin typeface="微软雅黑" pitchFamily="34" charset="-122"/>
                <a:ea typeface="微软雅黑" pitchFamily="34" charset="-122"/>
              </a:rPr>
              <a:t>从内存中取出一个指令字节后，</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就自动加</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，指向下一个指令字节。注意，</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指向的是指令地址的段内地址偏移量，又称偏移地址</a:t>
            </a:r>
            <a:r>
              <a:rPr lang="en-US" altLang="zh-CN" sz="2400" dirty="0">
                <a:latin typeface="微软雅黑" pitchFamily="34" charset="-122"/>
                <a:ea typeface="微软雅黑" pitchFamily="34" charset="-122"/>
              </a:rPr>
              <a:t>(Offset Address)</a:t>
            </a:r>
            <a:r>
              <a:rPr lang="zh-CN" altLang="en-US" sz="2400" dirty="0">
                <a:latin typeface="微软雅黑" pitchFamily="34" charset="-122"/>
                <a:ea typeface="微软雅黑" pitchFamily="34" charset="-122"/>
              </a:rPr>
              <a:t>或有效地址</a:t>
            </a:r>
            <a:r>
              <a:rPr lang="en-US" altLang="zh-CN" sz="2400" dirty="0">
                <a:latin typeface="微软雅黑" pitchFamily="34" charset="-122"/>
                <a:ea typeface="微软雅黑" pitchFamily="34" charset="-122"/>
              </a:rPr>
              <a:t>(EA</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Effective Address)</a:t>
            </a:r>
            <a:r>
              <a:rPr lang="zh-CN" altLang="en-US" sz="2400" dirty="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a:p>
            <a:pPr eaLnBrk="1" fontAlgn="auto" hangingPunct="1">
              <a:spcBef>
                <a:spcPts val="0"/>
              </a:spcBef>
              <a:spcAft>
                <a:spcPts val="0"/>
              </a:spcAft>
              <a:defRPr/>
            </a:pPr>
            <a:endParaRPr lang="en-US" altLang="zh-CN" sz="2400" dirty="0">
              <a:latin typeface="微软雅黑" pitchFamily="34" charset="-122"/>
              <a:ea typeface="微软雅黑" pitchFamily="34" charset="-122"/>
            </a:endParaRPr>
          </a:p>
          <a:p>
            <a:pPr eaLnBrk="1" fontAlgn="auto" hangingPunct="1">
              <a:spcBef>
                <a:spcPts val="0"/>
              </a:spcBef>
              <a:spcAft>
                <a:spcPts val="0"/>
              </a:spcAft>
              <a:defRPr/>
            </a:pPr>
            <a:r>
              <a:rPr lang="zh-CN" altLang="en-US" sz="2400" b="1" dirty="0">
                <a:latin typeface="微软雅黑" pitchFamily="34" charset="-122"/>
                <a:ea typeface="微软雅黑" pitchFamily="34" charset="-122"/>
              </a:rPr>
              <a:t>标志寄存器</a:t>
            </a:r>
            <a:r>
              <a:rPr lang="en-US" altLang="zh-CN" sz="2400" b="1" dirty="0">
                <a:latin typeface="微软雅黑" pitchFamily="34" charset="-122"/>
                <a:ea typeface="微软雅黑" pitchFamily="34" charset="-122"/>
              </a:rPr>
              <a:t>FR(Flag Register) </a:t>
            </a:r>
          </a:p>
          <a:p>
            <a:pPr eaLnBrk="1" fontAlgn="auto" hangingPunct="1">
              <a:spcBef>
                <a:spcPts val="0"/>
              </a:spcBef>
              <a:spcAft>
                <a:spcPts val="0"/>
              </a:spcAft>
              <a:defRPr/>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8086</a:t>
            </a:r>
            <a:r>
              <a:rPr lang="zh-CN" altLang="en-US" sz="2400" dirty="0">
                <a:latin typeface="微软雅黑" pitchFamily="34" charset="-122"/>
                <a:ea typeface="微软雅黑" pitchFamily="34" charset="-122"/>
              </a:rPr>
              <a:t>有一个</a:t>
            </a:r>
            <a:r>
              <a:rPr lang="en-US" altLang="zh-CN" sz="2400" dirty="0">
                <a:latin typeface="微软雅黑" pitchFamily="34" charset="-122"/>
                <a:ea typeface="微软雅黑" pitchFamily="34" charset="-122"/>
              </a:rPr>
              <a:t>16</a:t>
            </a:r>
            <a:r>
              <a:rPr lang="zh-CN" altLang="en-US" sz="2400" dirty="0">
                <a:latin typeface="微软雅黑" pitchFamily="34" charset="-122"/>
                <a:ea typeface="微软雅黑" pitchFamily="34" charset="-122"/>
              </a:rPr>
              <a:t>位的标志性寄存器</a:t>
            </a:r>
            <a:r>
              <a:rPr lang="en-US" altLang="zh-CN" sz="2400" dirty="0">
                <a:latin typeface="微软雅黑" pitchFamily="34" charset="-122"/>
                <a:ea typeface="微软雅黑" pitchFamily="34" charset="-122"/>
              </a:rPr>
              <a:t>FR</a:t>
            </a:r>
            <a:r>
              <a:rPr lang="zh-CN" altLang="en-US" sz="2400" dirty="0">
                <a:latin typeface="微软雅黑" pitchFamily="34" charset="-122"/>
                <a:ea typeface="微软雅黑" pitchFamily="34" charset="-122"/>
              </a:rPr>
              <a:t>，在</a:t>
            </a:r>
            <a:r>
              <a:rPr lang="en-US" altLang="zh-CN" sz="2400" dirty="0">
                <a:latin typeface="微软雅黑" pitchFamily="34" charset="-122"/>
                <a:ea typeface="微软雅黑" pitchFamily="34" charset="-122"/>
              </a:rPr>
              <a:t>FR</a:t>
            </a:r>
            <a:r>
              <a:rPr lang="zh-CN" altLang="en-US" sz="2400" dirty="0">
                <a:latin typeface="微软雅黑" pitchFamily="34" charset="-122"/>
                <a:ea typeface="微软雅黑" pitchFamily="34" charset="-122"/>
              </a:rPr>
              <a:t>中有意义的有</a:t>
            </a:r>
            <a:r>
              <a:rPr lang="en-US" altLang="zh-CN" sz="2400" dirty="0">
                <a:latin typeface="微软雅黑" pitchFamily="34" charset="-122"/>
                <a:ea typeface="微软雅黑" pitchFamily="34" charset="-122"/>
              </a:rPr>
              <a:t>9</a:t>
            </a:r>
            <a:r>
              <a:rPr lang="zh-CN" altLang="en-US" sz="2400" dirty="0">
                <a:latin typeface="微软雅黑" pitchFamily="34" charset="-122"/>
                <a:ea typeface="微软雅黑" pitchFamily="34" charset="-122"/>
              </a:rPr>
              <a:t>位，其中</a:t>
            </a: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位是状态位，</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位是控制位。 </a:t>
            </a: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3" grpId="0" animBg="1"/>
      <p:bldP spid="3" grpId="1" animBg="1"/>
      <p:bldP spid="4" grpId="0" animBg="1"/>
      <p:bldP spid="4" grpId="1" animBg="1"/>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r>
              <a:rPr lang="zh-CN" altLang="en-US"/>
              <a:t>   进程管理</a:t>
            </a:r>
          </a:p>
        </p:txBody>
      </p:sp>
      <p:sp>
        <p:nvSpPr>
          <p:cNvPr id="7" name="页脚占位符 4"/>
          <p:cNvSpPr>
            <a:spLocks noGrp="1"/>
          </p:cNvSpPr>
          <p:nvPr>
            <p:ph type="ftr" sz="quarter" idx="11"/>
          </p:nvPr>
        </p:nvSpPr>
        <p:spPr/>
        <p:txBody>
          <a:bodyPr/>
          <a:lstStyle/>
          <a:p>
            <a:pPr>
              <a:defRPr/>
            </a:pPr>
            <a:fld id="{4B8ABD97-27F7-40E6-A668-87A017300C24}" type="slidenum">
              <a:rPr lang="en-US" altLang="ko-KR"/>
              <a:pPr>
                <a:defRPr/>
              </a:pPr>
              <a:t>90</a:t>
            </a:fld>
            <a:endParaRPr lang="en-US" altLang="ko-KR"/>
          </a:p>
        </p:txBody>
      </p:sp>
      <p:sp>
        <p:nvSpPr>
          <p:cNvPr id="173060" name="Text Box 4"/>
          <p:cNvSpPr txBox="1">
            <a:spLocks noChangeArrowheads="1"/>
          </p:cNvSpPr>
          <p:nvPr/>
        </p:nvSpPr>
        <p:spPr bwMode="auto">
          <a:xfrm>
            <a:off x="1966913" y="1400175"/>
            <a:ext cx="5340350" cy="641350"/>
          </a:xfrm>
          <a:prstGeom prst="rect">
            <a:avLst/>
          </a:prstGeom>
          <a:gradFill rotWithShape="0">
            <a:gsLst>
              <a:gs pos="0">
                <a:srgbClr val="ADE7EB"/>
              </a:gs>
              <a:gs pos="100000">
                <a:srgbClr val="FFFFFF"/>
              </a:gs>
            </a:gsLst>
            <a:path path="shape">
              <a:fillToRect l="50000" t="50000" r="50000" b="5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dirty="0">
                <a:ea typeface="黑体" pitchFamily="49" charset="-122"/>
              </a:rPr>
              <a:t>信号量和</a:t>
            </a:r>
            <a:r>
              <a:rPr kumimoji="1" lang="en-US" altLang="zh-CN" sz="3600" dirty="0">
                <a:ea typeface="黑体" pitchFamily="49" charset="-122"/>
              </a:rPr>
              <a:t>P</a:t>
            </a:r>
            <a:r>
              <a:rPr kumimoji="1" lang="zh-CN" altLang="en-US" sz="3600" dirty="0">
                <a:ea typeface="黑体" pitchFamily="49" charset="-122"/>
              </a:rPr>
              <a:t>、</a:t>
            </a:r>
            <a:r>
              <a:rPr kumimoji="1" lang="en-US" altLang="zh-CN" sz="3600" dirty="0">
                <a:ea typeface="黑体" pitchFamily="49" charset="-122"/>
              </a:rPr>
              <a:t>V</a:t>
            </a:r>
            <a:r>
              <a:rPr kumimoji="1" lang="zh-CN" altLang="en-US" sz="3600" dirty="0">
                <a:ea typeface="黑体" pitchFamily="49" charset="-122"/>
              </a:rPr>
              <a:t>原语的实现</a:t>
            </a:r>
          </a:p>
        </p:txBody>
      </p:sp>
      <p:grpSp>
        <p:nvGrpSpPr>
          <p:cNvPr id="2" name="Group 5"/>
          <p:cNvGrpSpPr>
            <a:grpSpLocks/>
          </p:cNvGrpSpPr>
          <p:nvPr/>
        </p:nvGrpSpPr>
        <p:grpSpPr bwMode="auto">
          <a:xfrm>
            <a:off x="1095375" y="2578100"/>
            <a:ext cx="7433493" cy="3230563"/>
            <a:chOff x="690" y="1208"/>
            <a:chExt cx="4546" cy="2035"/>
          </a:xfrm>
        </p:grpSpPr>
        <p:sp>
          <p:nvSpPr>
            <p:cNvPr id="92166" name="Text Box 6"/>
            <p:cNvSpPr txBox="1">
              <a:spLocks noChangeArrowheads="1"/>
            </p:cNvSpPr>
            <p:nvPr/>
          </p:nvSpPr>
          <p:spPr bwMode="auto">
            <a:xfrm>
              <a:off x="1679" y="1208"/>
              <a:ext cx="25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0000FF"/>
                  </a:solidFill>
                  <a:latin typeface="Microsoft YaHei" charset="-122"/>
                  <a:ea typeface="Microsoft YaHei" charset="-122"/>
                  <a:cs typeface="Microsoft YaHei" charset="-122"/>
                </a:rPr>
                <a:t>信号量结构体类型的定义</a:t>
              </a:r>
            </a:p>
          </p:txBody>
        </p:sp>
        <p:sp>
          <p:nvSpPr>
            <p:cNvPr id="92167" name="Text Box 7"/>
            <p:cNvSpPr txBox="1">
              <a:spLocks noChangeArrowheads="1"/>
            </p:cNvSpPr>
            <p:nvPr/>
          </p:nvSpPr>
          <p:spPr bwMode="auto">
            <a:xfrm>
              <a:off x="690" y="1634"/>
              <a:ext cx="4546" cy="1609"/>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200" b="1" dirty="0" err="1">
                  <a:solidFill>
                    <a:srgbClr val="2B166E"/>
                  </a:solidFill>
                  <a:ea typeface="宋体" pitchFamily="2" charset="-122"/>
                </a:rPr>
                <a:t>typedef</a:t>
              </a:r>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struct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  </a:t>
              </a:r>
              <a:r>
                <a:rPr kumimoji="1" lang="en-US" altLang="zh-CN" sz="3200" b="1" dirty="0" err="1">
                  <a:solidFill>
                    <a:srgbClr val="2B166E"/>
                  </a:solidFill>
                  <a:ea typeface="宋体" pitchFamily="2" charset="-122"/>
                </a:rPr>
                <a:t>int</a:t>
              </a:r>
              <a:r>
                <a:rPr kumimoji="1" lang="en-US" altLang="zh-CN" sz="3200" b="1" dirty="0">
                  <a:solidFill>
                    <a:srgbClr val="2B166E"/>
                  </a:solidFill>
                  <a:ea typeface="宋体" pitchFamily="2" charset="-122"/>
                </a:rPr>
                <a:t>   count;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计数变量</a:t>
              </a:r>
              <a:br>
                <a:rPr kumimoji="1" lang="zh-CN" altLang="en-US" sz="3200" b="1" dirty="0">
                  <a:solidFill>
                    <a:srgbClr val="2B166E"/>
                  </a:solidFill>
                  <a:ea typeface="宋体" pitchFamily="2" charset="-122"/>
                </a:rPr>
              </a:br>
              <a:r>
                <a:rPr kumimoji="1" lang="zh-CN" altLang="en-US" sz="3200" b="1" dirty="0">
                  <a:solidFill>
                    <a:srgbClr val="2B166E"/>
                  </a:solidFill>
                  <a:ea typeface="宋体" pitchFamily="2" charset="-122"/>
                </a:rPr>
                <a:t>      </a:t>
              </a:r>
              <a:r>
                <a:rPr kumimoji="1" lang="en-US" altLang="zh-CN" sz="3200" b="1" dirty="0" err="1">
                  <a:solidFill>
                    <a:srgbClr val="2B166E"/>
                  </a:solidFill>
                  <a:ea typeface="宋体" pitchFamily="2" charset="-122"/>
                </a:rPr>
                <a:t>struct</a:t>
              </a:r>
              <a:r>
                <a:rPr kumimoji="1" lang="en-US" altLang="zh-CN" sz="3200" b="1" dirty="0">
                  <a:solidFill>
                    <a:srgbClr val="2B166E"/>
                  </a:solidFill>
                  <a:ea typeface="宋体" pitchFamily="2" charset="-122"/>
                </a:rPr>
                <a:t>  PCB *queue;	</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进程等待队列</a:t>
              </a:r>
              <a:br>
                <a:rPr kumimoji="1" lang="zh-CN" altLang="en-US" sz="3200" b="1" dirty="0">
                  <a:solidFill>
                    <a:srgbClr val="2B166E"/>
                  </a:solidFill>
                  <a:ea typeface="宋体" pitchFamily="2" charset="-122"/>
                </a:rPr>
              </a:br>
              <a:r>
                <a:rPr kumimoji="1" lang="en-US" altLang="zh-CN" sz="3200" b="1" dirty="0">
                  <a:solidFill>
                    <a:srgbClr val="2B166E"/>
                  </a:solidFill>
                  <a:ea typeface="宋体" pitchFamily="2" charset="-122"/>
                </a:rPr>
                <a:t>} </a:t>
              </a:r>
              <a:r>
                <a:rPr kumimoji="1" lang="en-US" altLang="zh-CN" sz="3200" b="1" dirty="0">
                  <a:solidFill>
                    <a:srgbClr val="661414"/>
                  </a:solidFill>
                  <a:ea typeface="宋体" pitchFamily="2" charset="-122"/>
                </a:rPr>
                <a:t>semaphore</a:t>
              </a:r>
              <a:r>
                <a:rPr kumimoji="1" lang="en-US" altLang="zh-CN" sz="3200" b="1" dirty="0">
                  <a:solidFill>
                    <a:srgbClr val="2B166E"/>
                  </a:solidFill>
                  <a:ea typeface="宋体" pitchFamily="2" charset="-122"/>
                </a:rPr>
                <a:t>;</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AC670BA7-3673-411A-B49C-477414E2A724}" type="slidenum">
              <a:rPr lang="en-US" altLang="ko-KR"/>
              <a:pPr>
                <a:defRPr/>
              </a:pPr>
              <a:t>91</a:t>
            </a:fld>
            <a:endParaRPr lang="en-US" altLang="ko-KR"/>
          </a:p>
        </p:txBody>
      </p:sp>
      <p:grpSp>
        <p:nvGrpSpPr>
          <p:cNvPr id="2" name="Group 6"/>
          <p:cNvGrpSpPr>
            <a:grpSpLocks/>
          </p:cNvGrpSpPr>
          <p:nvPr/>
        </p:nvGrpSpPr>
        <p:grpSpPr bwMode="auto">
          <a:xfrm>
            <a:off x="838200" y="904875"/>
            <a:ext cx="7497763" cy="5651500"/>
            <a:chOff x="528" y="538"/>
            <a:chExt cx="4723" cy="3560"/>
          </a:xfrm>
        </p:grpSpPr>
        <p:sp>
          <p:nvSpPr>
            <p:cNvPr id="93189" name="Text Box 7"/>
            <p:cNvSpPr txBox="1">
              <a:spLocks noChangeArrowheads="1"/>
            </p:cNvSpPr>
            <p:nvPr/>
          </p:nvSpPr>
          <p:spPr bwMode="auto">
            <a:xfrm>
              <a:off x="1679" y="538"/>
              <a:ext cx="2467"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FF0000"/>
                  </a:solidFill>
                  <a:latin typeface="微软雅黑" panose="020B0503020204020204" pitchFamily="34" charset="-122"/>
                  <a:ea typeface="微软雅黑" panose="020B0503020204020204" pitchFamily="34" charset="-122"/>
                </a:rPr>
                <a:t>P</a:t>
              </a:r>
              <a:r>
                <a:rPr kumimoji="1" lang="zh-CN" altLang="en-US" sz="2800" b="1" dirty="0">
                  <a:solidFill>
                    <a:srgbClr val="FF0000"/>
                  </a:solidFill>
                  <a:latin typeface="微软雅黑" panose="020B0503020204020204" pitchFamily="34" charset="-122"/>
                  <a:ea typeface="微软雅黑" panose="020B0503020204020204" pitchFamily="34" charset="-122"/>
                </a:rPr>
                <a:t>原语：申请一个资源</a:t>
              </a:r>
            </a:p>
          </p:txBody>
        </p:sp>
        <p:sp>
          <p:nvSpPr>
            <p:cNvPr id="93190" name="Text Box 8"/>
            <p:cNvSpPr txBox="1">
              <a:spLocks noChangeArrowheads="1"/>
            </p:cNvSpPr>
            <p:nvPr/>
          </p:nvSpPr>
          <p:spPr bwMode="auto">
            <a:xfrm>
              <a:off x="528" y="950"/>
              <a:ext cx="4723" cy="3148"/>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200" b="1" dirty="0">
                  <a:solidFill>
                    <a:srgbClr val="2B166E"/>
                  </a:solidFill>
                  <a:ea typeface="宋体" pitchFamily="2" charset="-122"/>
                </a:rPr>
                <a:t>P( semaphore  S)</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S.count</a:t>
              </a:r>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表示申请一个资源</a:t>
              </a:r>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if (</a:t>
              </a:r>
              <a:r>
                <a:rPr kumimoji="1" lang="en-US" altLang="zh-CN" sz="3200" b="1" dirty="0" err="1">
                  <a:solidFill>
                    <a:srgbClr val="2B166E"/>
                  </a:solidFill>
                  <a:ea typeface="宋体" pitchFamily="2" charset="-122"/>
                </a:rPr>
                <a:t>S.count</a:t>
              </a:r>
              <a:r>
                <a:rPr kumimoji="1" lang="en-US" altLang="zh-CN" sz="3200" b="1" dirty="0">
                  <a:solidFill>
                    <a:srgbClr val="2B166E"/>
                  </a:solidFill>
                  <a:ea typeface="宋体" pitchFamily="2" charset="-122"/>
                </a:rPr>
                <a:t> &lt; 0)	//</a:t>
              </a:r>
              <a:r>
                <a:rPr kumimoji="1" lang="zh-CN" altLang="en-US" sz="3200" b="1" dirty="0">
                  <a:solidFill>
                    <a:srgbClr val="2B166E"/>
                  </a:solidFill>
                  <a:ea typeface="宋体" pitchFamily="2" charset="-122"/>
                </a:rPr>
                <a:t>表示没有空闲资源</a:t>
              </a:r>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a:t>
              </a:r>
            </a:p>
            <a:p>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该进程进入等待队列</a:t>
              </a:r>
              <a:r>
                <a:rPr kumimoji="1" lang="en-US" altLang="zh-CN" sz="3200" b="1" dirty="0" err="1">
                  <a:solidFill>
                    <a:srgbClr val="2B166E"/>
                  </a:solidFill>
                  <a:ea typeface="宋体" pitchFamily="2" charset="-122"/>
                </a:rPr>
                <a:t>S.queue</a:t>
              </a:r>
              <a:r>
                <a:rPr kumimoji="1" lang="zh-CN" altLang="en-US" sz="3200" b="1" dirty="0">
                  <a:solidFill>
                    <a:srgbClr val="2B166E"/>
                  </a:solidFill>
                  <a:ea typeface="宋体" pitchFamily="2" charset="-122"/>
                </a:rPr>
                <a:t>末尾</a:t>
              </a:r>
              <a:r>
                <a:rPr kumimoji="1" lang="en-US" altLang="zh-CN" sz="3200" b="1" dirty="0">
                  <a:solidFill>
                    <a:srgbClr val="2B166E"/>
                  </a:solidFill>
                  <a:ea typeface="宋体" pitchFamily="2" charset="-122"/>
                </a:rPr>
                <a:t>;</a:t>
              </a:r>
            </a:p>
            <a:p>
              <a:r>
                <a:rPr kumimoji="1" lang="en-US" altLang="zh-CN" sz="3200" b="1" dirty="0">
                  <a:solidFill>
                    <a:srgbClr val="0000FF"/>
                  </a:solidFill>
                  <a:ea typeface="宋体" pitchFamily="2" charset="-122"/>
                </a:rPr>
                <a:t>          </a:t>
              </a:r>
              <a:r>
                <a:rPr kumimoji="1" lang="zh-CN" altLang="en-US" sz="3200" b="1" dirty="0">
                  <a:solidFill>
                    <a:srgbClr val="0000FF"/>
                  </a:solidFill>
                  <a:ea typeface="楷体_GB2312" pitchFamily="49" charset="-122"/>
                </a:rPr>
                <a:t>阻塞该进程</a:t>
              </a:r>
              <a:r>
                <a:rPr kumimoji="1" lang="en-US" altLang="zh-CN" sz="3200" b="1" dirty="0">
                  <a:solidFill>
                    <a:srgbClr val="0000FF"/>
                  </a:solidFill>
                  <a:ea typeface="楷体_GB2312" pitchFamily="49" charset="-122"/>
                </a:rPr>
                <a:t>;</a:t>
              </a:r>
            </a:p>
            <a:p>
              <a:r>
                <a:rPr kumimoji="1" lang="en-US" altLang="zh-CN" sz="3200" b="1" dirty="0">
                  <a:solidFill>
                    <a:srgbClr val="0000FF"/>
                  </a:solidFill>
                  <a:ea typeface="宋体" pitchFamily="2" charset="-122"/>
                </a:rPr>
                <a:t>          </a:t>
              </a:r>
              <a:r>
                <a:rPr kumimoji="1" lang="zh-CN" altLang="en-US" sz="3200" b="1" dirty="0">
                  <a:solidFill>
                    <a:srgbClr val="0000FF"/>
                  </a:solidFill>
                  <a:ea typeface="宋体" pitchFamily="2" charset="-122"/>
                </a:rPr>
                <a:t>调用进程调度器；</a:t>
              </a:r>
              <a:r>
                <a:rPr kumimoji="1" lang="en-US" altLang="zh-CN" sz="3200" b="1" dirty="0">
                  <a:solidFill>
                    <a:srgbClr val="0000FF"/>
                  </a:solidFill>
                  <a:ea typeface="宋体" pitchFamily="2" charset="-122"/>
                </a:rPr>
                <a:t>// </a:t>
              </a:r>
              <a:r>
                <a:rPr kumimoji="1" lang="en-US" altLang="zh-CN" sz="3200" b="1" dirty="0" err="1">
                  <a:solidFill>
                    <a:srgbClr val="0000FF"/>
                  </a:solidFill>
                  <a:ea typeface="宋体" pitchFamily="2" charset="-122"/>
                </a:rPr>
                <a:t>OSSched</a:t>
              </a:r>
              <a:r>
                <a:rPr kumimoji="1" lang="en-US" altLang="zh-CN" sz="3200" b="1" dirty="0">
                  <a:solidFill>
                    <a:srgbClr val="0000FF"/>
                  </a:solidFill>
                  <a:ea typeface="宋体" pitchFamily="2" charset="-122"/>
                </a:rPr>
                <a:t>( )</a:t>
              </a:r>
            </a:p>
            <a:p>
              <a:r>
                <a:rPr kumimoji="1" lang="en-US" altLang="zh-CN" sz="3200" b="1" dirty="0">
                  <a:solidFill>
                    <a:srgbClr val="2B166E"/>
                  </a:solidFill>
                  <a:ea typeface="宋体" pitchFamily="2" charset="-122"/>
                </a:rPr>
                <a:t>      }</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F7888A61-B554-4893-A521-9BE78A323024}" type="slidenum">
              <a:rPr lang="en-US" altLang="ko-KR"/>
              <a:pPr>
                <a:defRPr/>
              </a:pPr>
              <a:t>92</a:t>
            </a:fld>
            <a:endParaRPr lang="en-US" altLang="ko-KR"/>
          </a:p>
        </p:txBody>
      </p:sp>
      <p:grpSp>
        <p:nvGrpSpPr>
          <p:cNvPr id="2" name="Group 5"/>
          <p:cNvGrpSpPr>
            <a:grpSpLocks/>
          </p:cNvGrpSpPr>
          <p:nvPr/>
        </p:nvGrpSpPr>
        <p:grpSpPr bwMode="auto">
          <a:xfrm>
            <a:off x="523875" y="1235075"/>
            <a:ext cx="8167688" cy="5164138"/>
            <a:chOff x="528" y="538"/>
            <a:chExt cx="5145" cy="3253"/>
          </a:xfrm>
        </p:grpSpPr>
        <p:sp>
          <p:nvSpPr>
            <p:cNvPr id="94213" name="Text Box 6"/>
            <p:cNvSpPr txBox="1">
              <a:spLocks noChangeArrowheads="1"/>
            </p:cNvSpPr>
            <p:nvPr/>
          </p:nvSpPr>
          <p:spPr bwMode="auto">
            <a:xfrm>
              <a:off x="1679" y="538"/>
              <a:ext cx="2639"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kumimoji="1" lang="en-US" altLang="zh-CN" sz="2800" b="1" dirty="0">
                  <a:solidFill>
                    <a:srgbClr val="FF0000"/>
                  </a:solidFill>
                  <a:latin typeface="微软雅黑" panose="020B0503020204020204" pitchFamily="34" charset="-122"/>
                  <a:ea typeface="微软雅黑" panose="020B0503020204020204" pitchFamily="34" charset="-122"/>
                </a:rPr>
                <a:t>V</a:t>
              </a:r>
              <a:r>
                <a:rPr kumimoji="1" lang="zh-CN" altLang="en-US" sz="2800" b="1" dirty="0">
                  <a:solidFill>
                    <a:srgbClr val="FF0000"/>
                  </a:solidFill>
                  <a:latin typeface="微软雅黑" panose="020B0503020204020204" pitchFamily="34" charset="-122"/>
                  <a:ea typeface="微软雅黑" panose="020B0503020204020204" pitchFamily="34" charset="-122"/>
                </a:rPr>
                <a:t>原语：释放一个资源</a:t>
              </a:r>
            </a:p>
          </p:txBody>
        </p:sp>
        <p:sp>
          <p:nvSpPr>
            <p:cNvPr id="94214" name="Text Box 7"/>
            <p:cNvSpPr txBox="1">
              <a:spLocks noChangeArrowheads="1"/>
            </p:cNvSpPr>
            <p:nvPr/>
          </p:nvSpPr>
          <p:spPr bwMode="auto">
            <a:xfrm>
              <a:off x="528" y="950"/>
              <a:ext cx="5145" cy="2841"/>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200" b="1" dirty="0">
                  <a:solidFill>
                    <a:srgbClr val="2B166E"/>
                  </a:solidFill>
                  <a:ea typeface="宋体" pitchFamily="2" charset="-122"/>
                </a:rPr>
                <a:t>V( semaphore  S)</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a:t>
              </a:r>
              <a:r>
                <a:rPr kumimoji="1" lang="en-US" altLang="zh-CN" sz="3200" b="1" dirty="0" err="1">
                  <a:solidFill>
                    <a:srgbClr val="2B166E"/>
                  </a:solidFill>
                  <a:ea typeface="宋体" pitchFamily="2" charset="-122"/>
                </a:rPr>
                <a:t>S.count</a:t>
              </a:r>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表示释放一个资源</a:t>
              </a:r>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if (</a:t>
              </a:r>
              <a:r>
                <a:rPr kumimoji="1" lang="en-US" altLang="zh-CN" sz="3200" b="1" dirty="0" err="1">
                  <a:solidFill>
                    <a:srgbClr val="2B166E"/>
                  </a:solidFill>
                  <a:ea typeface="宋体" pitchFamily="2" charset="-122"/>
                </a:rPr>
                <a:t>S.count</a:t>
              </a:r>
              <a:r>
                <a:rPr kumimoji="1" lang="en-US" altLang="zh-CN" sz="3200" b="1" dirty="0">
                  <a:solidFill>
                    <a:srgbClr val="2B166E"/>
                  </a:solidFill>
                  <a:ea typeface="宋体" pitchFamily="2" charset="-122"/>
                </a:rPr>
                <a:t> &lt;= 0)	//</a:t>
              </a:r>
              <a:r>
                <a:rPr kumimoji="1" lang="zh-CN" altLang="en-US" sz="3200" b="1" dirty="0">
                  <a:solidFill>
                    <a:srgbClr val="2B166E"/>
                  </a:solidFill>
                  <a:ea typeface="宋体" pitchFamily="2" charset="-122"/>
                </a:rPr>
                <a:t>表示有进程被阻塞</a:t>
              </a:r>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a:t>
              </a:r>
            </a:p>
            <a:p>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从等待队列</a:t>
              </a:r>
              <a:r>
                <a:rPr kumimoji="1" lang="en-US" altLang="zh-CN" sz="3200" b="1" dirty="0" err="1">
                  <a:solidFill>
                    <a:srgbClr val="2B166E"/>
                  </a:solidFill>
                  <a:ea typeface="宋体" pitchFamily="2" charset="-122"/>
                </a:rPr>
                <a:t>S.queue</a:t>
              </a:r>
              <a:r>
                <a:rPr kumimoji="1" lang="zh-CN" altLang="en-US" sz="3200" b="1" dirty="0">
                  <a:solidFill>
                    <a:srgbClr val="2B166E"/>
                  </a:solidFill>
                  <a:ea typeface="宋体" pitchFamily="2" charset="-122"/>
                </a:rPr>
                <a:t>中取出一个进程</a:t>
              </a:r>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把该进程改为</a:t>
              </a:r>
              <a:r>
                <a:rPr kumimoji="1" lang="zh-CN" altLang="en-US" sz="3200" b="1" dirty="0">
                  <a:solidFill>
                    <a:srgbClr val="0000FF"/>
                  </a:solidFill>
                  <a:ea typeface="宋体" pitchFamily="2" charset="-122"/>
                </a:rPr>
                <a:t>就绪状态</a:t>
              </a:r>
              <a:r>
                <a:rPr kumimoji="1" lang="zh-CN" altLang="en-US" sz="3200" b="1" dirty="0">
                  <a:solidFill>
                    <a:srgbClr val="2B166E"/>
                  </a:solidFill>
                  <a:ea typeface="宋体" pitchFamily="2" charset="-122"/>
                </a:rPr>
                <a:t>，插入就绪队列</a:t>
              </a:r>
            </a:p>
            <a:p>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a:t>
              </a:r>
              <a:br>
                <a:rPr kumimoji="1" lang="en-US" altLang="zh-CN" sz="3200" b="1" dirty="0">
                  <a:solidFill>
                    <a:srgbClr val="2B166E"/>
                  </a:solidFill>
                  <a:ea typeface="宋体" pitchFamily="2" charset="-122"/>
                </a:rPr>
              </a:br>
              <a:r>
                <a:rPr kumimoji="1" lang="en-US" altLang="zh-CN" sz="3200" b="1" dirty="0">
                  <a:solidFill>
                    <a:srgbClr val="2B166E"/>
                  </a:solidFill>
                  <a:ea typeface="宋体"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zh-CN" altLang="en-US"/>
              <a:t>   进程管理</a:t>
            </a:r>
          </a:p>
        </p:txBody>
      </p:sp>
      <p:sp>
        <p:nvSpPr>
          <p:cNvPr id="4" name="页脚占位符 4"/>
          <p:cNvSpPr>
            <a:spLocks noGrp="1"/>
          </p:cNvSpPr>
          <p:nvPr>
            <p:ph type="ftr" sz="quarter" idx="11"/>
          </p:nvPr>
        </p:nvSpPr>
        <p:spPr/>
        <p:txBody>
          <a:bodyPr/>
          <a:lstStyle/>
          <a:p>
            <a:pPr>
              <a:defRPr/>
            </a:pPr>
            <a:fld id="{42CF66C5-F282-4FF5-B53C-4798D88444BE}" type="slidenum">
              <a:rPr lang="en-US" altLang="ko-KR"/>
              <a:pPr>
                <a:defRPr/>
              </a:pPr>
              <a:t>93</a:t>
            </a:fld>
            <a:endParaRPr lang="en-US" altLang="ko-KR"/>
          </a:p>
        </p:txBody>
      </p:sp>
      <p:sp>
        <p:nvSpPr>
          <p:cNvPr id="176133" name="Text Box 5"/>
          <p:cNvSpPr txBox="1">
            <a:spLocks noChangeArrowheads="1"/>
          </p:cNvSpPr>
          <p:nvPr/>
        </p:nvSpPr>
        <p:spPr bwMode="auto">
          <a:xfrm>
            <a:off x="989013" y="1468438"/>
            <a:ext cx="7192962" cy="438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63538" indent="-363538">
              <a:defRPr>
                <a:solidFill>
                  <a:schemeClr val="tx1"/>
                </a:solidFill>
                <a:latin typeface="Times New Roman" pitchFamily="18" charset="0"/>
              </a:defRPr>
            </a:lvl1pPr>
            <a:lvl2pPr marL="812800" indent="-269875">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buFontTx/>
              <a:buChar char="•"/>
            </a:pPr>
            <a:r>
              <a:rPr kumimoji="1" lang="en-US" altLang="zh-CN" sz="3600" b="1" dirty="0">
                <a:solidFill>
                  <a:srgbClr val="2B166E"/>
                </a:solidFill>
                <a:ea typeface="宋体" pitchFamily="2" charset="-122"/>
              </a:rPr>
              <a:t>Windows 2000</a:t>
            </a:r>
          </a:p>
          <a:p>
            <a:pPr lvl="1">
              <a:buFontTx/>
              <a:buChar char="•"/>
            </a:pPr>
            <a:r>
              <a:rPr kumimoji="1" lang="en-US" altLang="zh-CN" sz="3200" b="1" dirty="0" err="1">
                <a:solidFill>
                  <a:srgbClr val="2B166E"/>
                </a:solidFill>
                <a:ea typeface="宋体" pitchFamily="2" charset="-122"/>
              </a:rPr>
              <a:t>CreateSemaphore</a:t>
            </a:r>
            <a:r>
              <a:rPr kumimoji="1" lang="zh-CN" altLang="en-US" sz="3200" b="1" dirty="0">
                <a:solidFill>
                  <a:srgbClr val="2B166E"/>
                </a:solidFill>
                <a:ea typeface="宋体" pitchFamily="2" charset="-122"/>
              </a:rPr>
              <a:t>（创建信号量）</a:t>
            </a:r>
          </a:p>
          <a:p>
            <a:pPr lvl="1">
              <a:buFontTx/>
              <a:buChar char="•"/>
            </a:pPr>
            <a:r>
              <a:rPr kumimoji="1" lang="en-US" altLang="zh-CN" sz="3200" b="1" dirty="0" err="1">
                <a:solidFill>
                  <a:srgbClr val="2B166E"/>
                </a:solidFill>
                <a:ea typeface="宋体" pitchFamily="2" charset="-122"/>
              </a:rPr>
              <a:t>WaitForSingleObject</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P</a:t>
            </a:r>
            <a:r>
              <a:rPr kumimoji="1" lang="zh-CN" altLang="en-US" sz="3200" b="1" dirty="0">
                <a:solidFill>
                  <a:srgbClr val="2B166E"/>
                </a:solidFill>
                <a:ea typeface="宋体" pitchFamily="2" charset="-122"/>
              </a:rPr>
              <a:t>操作）</a:t>
            </a:r>
          </a:p>
          <a:p>
            <a:pPr lvl="1">
              <a:buFontTx/>
              <a:buChar char="•"/>
            </a:pPr>
            <a:r>
              <a:rPr kumimoji="1" lang="en-US" altLang="zh-CN" sz="3200" b="1" dirty="0" err="1">
                <a:solidFill>
                  <a:srgbClr val="2B166E"/>
                </a:solidFill>
                <a:ea typeface="宋体" pitchFamily="2" charset="-122"/>
              </a:rPr>
              <a:t>ReleaseSemaphore</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V</a:t>
            </a:r>
            <a:r>
              <a:rPr kumimoji="1" lang="zh-CN" altLang="en-US" sz="3200" b="1" dirty="0">
                <a:solidFill>
                  <a:srgbClr val="2B166E"/>
                </a:solidFill>
                <a:ea typeface="宋体" pitchFamily="2" charset="-122"/>
              </a:rPr>
              <a:t>操作）</a:t>
            </a:r>
          </a:p>
          <a:p>
            <a:pPr>
              <a:spcBef>
                <a:spcPct val="50000"/>
              </a:spcBef>
              <a:buFontTx/>
              <a:buChar char="•"/>
            </a:pPr>
            <a:r>
              <a:rPr kumimoji="1" lang="en-US" altLang="zh-CN" sz="3600" b="1" dirty="0" err="1">
                <a:solidFill>
                  <a:srgbClr val="2B166E"/>
                </a:solidFill>
                <a:ea typeface="宋体" pitchFamily="2" charset="-122"/>
              </a:rPr>
              <a:t>μCOS</a:t>
            </a:r>
            <a:r>
              <a:rPr kumimoji="1" lang="en-US" altLang="zh-CN" sz="3600" b="1" dirty="0">
                <a:solidFill>
                  <a:srgbClr val="2B166E"/>
                </a:solidFill>
                <a:ea typeface="宋体" pitchFamily="2" charset="-122"/>
              </a:rPr>
              <a:t>-II</a:t>
            </a:r>
          </a:p>
          <a:p>
            <a:pPr lvl="1">
              <a:buFontTx/>
              <a:buChar char="•"/>
            </a:pPr>
            <a:r>
              <a:rPr kumimoji="1" lang="en-US" altLang="zh-CN" sz="3200" b="1" dirty="0" err="1">
                <a:solidFill>
                  <a:srgbClr val="2B166E"/>
                </a:solidFill>
                <a:ea typeface="宋体" pitchFamily="2" charset="-122"/>
              </a:rPr>
              <a:t>osSemCreate</a:t>
            </a:r>
            <a:r>
              <a:rPr kumimoji="1" lang="zh-CN" altLang="en-US" sz="3200" b="1" dirty="0">
                <a:solidFill>
                  <a:srgbClr val="2B166E"/>
                </a:solidFill>
                <a:ea typeface="宋体" pitchFamily="2" charset="-122"/>
              </a:rPr>
              <a:t>（创建信号量）</a:t>
            </a:r>
          </a:p>
          <a:p>
            <a:pPr lvl="1">
              <a:buFontTx/>
              <a:buChar char="•"/>
            </a:pPr>
            <a:r>
              <a:rPr kumimoji="1" lang="en-US" altLang="zh-CN" sz="3200" b="1" dirty="0" err="1">
                <a:solidFill>
                  <a:srgbClr val="2B166E"/>
                </a:solidFill>
                <a:ea typeface="宋体" pitchFamily="2" charset="-122"/>
              </a:rPr>
              <a:t>osSemPend</a:t>
            </a:r>
            <a:r>
              <a:rPr kumimoji="1" lang="en-US" altLang="zh-CN" sz="3200" b="1" dirty="0">
                <a:solidFill>
                  <a:srgbClr val="2B166E"/>
                </a:solidFill>
                <a:ea typeface="宋体" pitchFamily="2" charset="-122"/>
              </a:rPr>
              <a:t> </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P</a:t>
            </a:r>
            <a:r>
              <a:rPr kumimoji="1" lang="zh-CN" altLang="en-US" sz="3200" b="1" dirty="0">
                <a:solidFill>
                  <a:srgbClr val="2B166E"/>
                </a:solidFill>
                <a:ea typeface="宋体" pitchFamily="2" charset="-122"/>
              </a:rPr>
              <a:t>操作）</a:t>
            </a:r>
          </a:p>
          <a:p>
            <a:pPr lvl="1">
              <a:buFontTx/>
              <a:buChar char="•"/>
            </a:pPr>
            <a:r>
              <a:rPr kumimoji="1" lang="en-US" altLang="zh-CN" sz="3200" b="1" dirty="0" err="1">
                <a:solidFill>
                  <a:srgbClr val="2B166E"/>
                </a:solidFill>
                <a:ea typeface="宋体" pitchFamily="2" charset="-122"/>
              </a:rPr>
              <a:t>osSemPost</a:t>
            </a:r>
            <a:r>
              <a:rPr kumimoji="1" lang="zh-CN" altLang="en-US" sz="3200" b="1" dirty="0">
                <a:solidFill>
                  <a:srgbClr val="2B166E"/>
                </a:solidFill>
                <a:ea typeface="宋体" pitchFamily="2" charset="-122"/>
              </a:rPr>
              <a:t>（</a:t>
            </a:r>
            <a:r>
              <a:rPr kumimoji="1" lang="en-US" altLang="zh-CN" sz="3200" b="1" dirty="0">
                <a:solidFill>
                  <a:srgbClr val="2B166E"/>
                </a:solidFill>
                <a:ea typeface="宋体" pitchFamily="2" charset="-122"/>
              </a:rPr>
              <a:t>V</a:t>
            </a:r>
            <a:r>
              <a:rPr kumimoji="1" lang="zh-CN" altLang="en-US" sz="3200" b="1" dirty="0">
                <a:solidFill>
                  <a:srgbClr val="2B166E"/>
                </a:solidFill>
                <a:ea typeface="宋体" pitchFamily="2" charset="-122"/>
              </a:rPr>
              <a:t>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6133">
                                            <p:txEl>
                                              <p:pRg st="0" end="0"/>
                                            </p:txEl>
                                          </p:spTgt>
                                        </p:tgtEl>
                                        <p:attrNameLst>
                                          <p:attrName>style.visibility</p:attrName>
                                        </p:attrNameLst>
                                      </p:cBhvr>
                                      <p:to>
                                        <p:strVal val="visible"/>
                                      </p:to>
                                    </p:set>
                                    <p:animEffect transition="in" filter="dissolve">
                                      <p:cBhvr>
                                        <p:cTn id="7" dur="500"/>
                                        <p:tgtEl>
                                          <p:spTgt spid="17613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6133">
                                            <p:txEl>
                                              <p:pRg st="1" end="1"/>
                                            </p:txEl>
                                          </p:spTgt>
                                        </p:tgtEl>
                                        <p:attrNameLst>
                                          <p:attrName>style.visibility</p:attrName>
                                        </p:attrNameLst>
                                      </p:cBhvr>
                                      <p:to>
                                        <p:strVal val="visible"/>
                                      </p:to>
                                    </p:set>
                                    <p:animEffect transition="in" filter="dissolve">
                                      <p:cBhvr>
                                        <p:cTn id="10" dur="500"/>
                                        <p:tgtEl>
                                          <p:spTgt spid="17613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6133">
                                            <p:txEl>
                                              <p:pRg st="2" end="2"/>
                                            </p:txEl>
                                          </p:spTgt>
                                        </p:tgtEl>
                                        <p:attrNameLst>
                                          <p:attrName>style.visibility</p:attrName>
                                        </p:attrNameLst>
                                      </p:cBhvr>
                                      <p:to>
                                        <p:strVal val="visible"/>
                                      </p:to>
                                    </p:set>
                                    <p:animEffect transition="in" filter="dissolve">
                                      <p:cBhvr>
                                        <p:cTn id="13" dur="500"/>
                                        <p:tgtEl>
                                          <p:spTgt spid="17613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76133">
                                            <p:txEl>
                                              <p:pRg st="3" end="3"/>
                                            </p:txEl>
                                          </p:spTgt>
                                        </p:tgtEl>
                                        <p:attrNameLst>
                                          <p:attrName>style.visibility</p:attrName>
                                        </p:attrNameLst>
                                      </p:cBhvr>
                                      <p:to>
                                        <p:strVal val="visible"/>
                                      </p:to>
                                    </p:set>
                                    <p:animEffect transition="in" filter="dissolve">
                                      <p:cBhvr>
                                        <p:cTn id="16" dur="500"/>
                                        <p:tgtEl>
                                          <p:spTgt spid="17613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6133">
                                            <p:txEl>
                                              <p:pRg st="4" end="4"/>
                                            </p:txEl>
                                          </p:spTgt>
                                        </p:tgtEl>
                                        <p:attrNameLst>
                                          <p:attrName>style.visibility</p:attrName>
                                        </p:attrNameLst>
                                      </p:cBhvr>
                                      <p:to>
                                        <p:strVal val="visible"/>
                                      </p:to>
                                    </p:set>
                                    <p:animEffect transition="in" filter="dissolve">
                                      <p:cBhvr>
                                        <p:cTn id="21" dur="500"/>
                                        <p:tgtEl>
                                          <p:spTgt spid="17613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6133">
                                            <p:txEl>
                                              <p:pRg st="5" end="5"/>
                                            </p:txEl>
                                          </p:spTgt>
                                        </p:tgtEl>
                                        <p:attrNameLst>
                                          <p:attrName>style.visibility</p:attrName>
                                        </p:attrNameLst>
                                      </p:cBhvr>
                                      <p:to>
                                        <p:strVal val="visible"/>
                                      </p:to>
                                    </p:set>
                                    <p:animEffect transition="in" filter="dissolve">
                                      <p:cBhvr>
                                        <p:cTn id="24" dur="500"/>
                                        <p:tgtEl>
                                          <p:spTgt spid="17613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6133">
                                            <p:txEl>
                                              <p:pRg st="6" end="6"/>
                                            </p:txEl>
                                          </p:spTgt>
                                        </p:tgtEl>
                                        <p:attrNameLst>
                                          <p:attrName>style.visibility</p:attrName>
                                        </p:attrNameLst>
                                      </p:cBhvr>
                                      <p:to>
                                        <p:strVal val="visible"/>
                                      </p:to>
                                    </p:set>
                                    <p:animEffect transition="in" filter="dissolve">
                                      <p:cBhvr>
                                        <p:cTn id="27" dur="500"/>
                                        <p:tgtEl>
                                          <p:spTgt spid="17613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6133">
                                            <p:txEl>
                                              <p:pRg st="7" end="7"/>
                                            </p:txEl>
                                          </p:spTgt>
                                        </p:tgtEl>
                                        <p:attrNameLst>
                                          <p:attrName>style.visibility</p:attrName>
                                        </p:attrNameLst>
                                      </p:cBhvr>
                                      <p:to>
                                        <p:strVal val="visible"/>
                                      </p:to>
                                    </p:set>
                                    <p:animEffect transition="in" filter="dissolve">
                                      <p:cBhvr>
                                        <p:cTn id="30" dur="500"/>
                                        <p:tgtEl>
                                          <p:spTgt spid="1761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r>
              <a:rPr lang="zh-CN" altLang="en-US"/>
              <a:t>   进程管理</a:t>
            </a:r>
          </a:p>
        </p:txBody>
      </p:sp>
      <p:sp>
        <p:nvSpPr>
          <p:cNvPr id="15" name="页脚占位符 4"/>
          <p:cNvSpPr>
            <a:spLocks noGrp="1"/>
          </p:cNvSpPr>
          <p:nvPr>
            <p:ph type="ftr" sz="quarter" idx="11"/>
          </p:nvPr>
        </p:nvSpPr>
        <p:spPr/>
        <p:txBody>
          <a:bodyPr/>
          <a:lstStyle/>
          <a:p>
            <a:pPr>
              <a:defRPr/>
            </a:pPr>
            <a:fld id="{7A078D3C-1405-46DE-91BE-7686C96700D8}" type="slidenum">
              <a:rPr lang="en-US" altLang="ko-KR"/>
              <a:pPr>
                <a:defRPr/>
              </a:pPr>
              <a:t>94</a:t>
            </a:fld>
            <a:endParaRPr lang="en-US" altLang="ko-KR"/>
          </a:p>
        </p:txBody>
      </p:sp>
      <p:sp>
        <p:nvSpPr>
          <p:cNvPr id="96260" name="Text Box 3"/>
          <p:cNvSpPr txBox="1">
            <a:spLocks noChangeArrowheads="1"/>
          </p:cNvSpPr>
          <p:nvPr/>
        </p:nvSpPr>
        <p:spPr bwMode="auto">
          <a:xfrm>
            <a:off x="1752600" y="1068388"/>
            <a:ext cx="5670550" cy="641350"/>
          </a:xfrm>
          <a:prstGeom prst="rect">
            <a:avLst/>
          </a:prstGeom>
          <a:gradFill rotWithShape="0">
            <a:gsLst>
              <a:gs pos="0">
                <a:srgbClr val="ADE7EB"/>
              </a:gs>
              <a:gs pos="100000">
                <a:srgbClr val="FFFFFF"/>
              </a:gs>
            </a:gsLst>
            <a:path path="shape">
              <a:fillToRect l="50000" t="50000" r="50000" b="5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600">
                <a:ea typeface="黑体" pitchFamily="49" charset="-122"/>
              </a:rPr>
              <a:t>利用信号量来实现进程互斥</a:t>
            </a:r>
          </a:p>
        </p:txBody>
      </p:sp>
      <p:sp>
        <p:nvSpPr>
          <p:cNvPr id="96261" name="Text Box 4"/>
          <p:cNvSpPr txBox="1">
            <a:spLocks noChangeArrowheads="1"/>
          </p:cNvSpPr>
          <p:nvPr/>
        </p:nvSpPr>
        <p:spPr bwMode="auto">
          <a:xfrm>
            <a:off x="669925" y="2000250"/>
            <a:ext cx="8016875" cy="103822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200" b="1" dirty="0" err="1">
                <a:solidFill>
                  <a:srgbClr val="2B166E"/>
                </a:solidFill>
                <a:ea typeface="宋体" pitchFamily="2" charset="-122"/>
              </a:rPr>
              <a:t>int</a:t>
            </a:r>
            <a:r>
              <a:rPr kumimoji="1" lang="en-US" altLang="zh-CN" sz="3200" b="1" dirty="0">
                <a:solidFill>
                  <a:srgbClr val="2B166E"/>
                </a:solidFill>
                <a:ea typeface="宋体" pitchFamily="2" charset="-122"/>
              </a:rPr>
              <a:t>  count;	    // </a:t>
            </a:r>
            <a:r>
              <a:rPr kumimoji="1" lang="zh-CN" altLang="en-US" sz="3200" b="1" dirty="0">
                <a:solidFill>
                  <a:srgbClr val="2B166E"/>
                </a:solidFill>
                <a:ea typeface="宋体" pitchFamily="2" charset="-122"/>
              </a:rPr>
              <a:t>共享变量（临界资源）</a:t>
            </a:r>
          </a:p>
          <a:p>
            <a:r>
              <a:rPr kumimoji="1" lang="en-US" altLang="zh-CN" sz="2800" b="1" dirty="0">
                <a:solidFill>
                  <a:srgbClr val="2B166E"/>
                </a:solidFill>
                <a:ea typeface="宋体" pitchFamily="2" charset="-122"/>
              </a:rPr>
              <a:t>semaphore  </a:t>
            </a:r>
            <a:r>
              <a:rPr kumimoji="1" lang="en-US" altLang="zh-CN" sz="2800" b="1" dirty="0" err="1">
                <a:solidFill>
                  <a:srgbClr val="2B166E"/>
                </a:solidFill>
                <a:ea typeface="宋体" pitchFamily="2" charset="-122"/>
              </a:rPr>
              <a:t>mutex</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互斥信号量，初始化为</a:t>
            </a:r>
            <a:r>
              <a:rPr kumimoji="1" lang="en-US" altLang="zh-CN" sz="2800" b="1" dirty="0">
                <a:solidFill>
                  <a:srgbClr val="FF0000"/>
                </a:solidFill>
                <a:ea typeface="宋体" pitchFamily="2" charset="-122"/>
              </a:rPr>
              <a:t>??</a:t>
            </a:r>
          </a:p>
        </p:txBody>
      </p:sp>
      <p:grpSp>
        <p:nvGrpSpPr>
          <p:cNvPr id="96262" name="Group 5"/>
          <p:cNvGrpSpPr>
            <a:grpSpLocks/>
          </p:cNvGrpSpPr>
          <p:nvPr/>
        </p:nvGrpSpPr>
        <p:grpSpPr bwMode="auto">
          <a:xfrm>
            <a:off x="382588" y="3424238"/>
            <a:ext cx="2574925" cy="3079750"/>
            <a:chOff x="646" y="2149"/>
            <a:chExt cx="1622" cy="1940"/>
          </a:xfrm>
        </p:grpSpPr>
        <p:sp>
          <p:nvSpPr>
            <p:cNvPr id="96270" name="Text Box 6"/>
            <p:cNvSpPr txBox="1">
              <a:spLocks noChangeArrowheads="1"/>
            </p:cNvSpPr>
            <p:nvPr/>
          </p:nvSpPr>
          <p:spPr bwMode="auto">
            <a:xfrm>
              <a:off x="646" y="2149"/>
              <a:ext cx="1622" cy="161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2B166E"/>
                  </a:solidFill>
                  <a:ea typeface="宋体" pitchFamily="2" charset="-122"/>
                </a:rPr>
                <a:t>非临界区</a:t>
              </a:r>
            </a:p>
            <a:p>
              <a:r>
                <a:rPr kumimoji="1" lang="en-US" altLang="zh-CN" sz="3200" b="1" dirty="0">
                  <a:solidFill>
                    <a:srgbClr val="0000FF"/>
                  </a:solidFill>
                  <a:ea typeface="宋体" pitchFamily="2" charset="-122"/>
                </a:rPr>
                <a:t>P(</a:t>
              </a:r>
              <a:r>
                <a:rPr kumimoji="1" lang="en-US" altLang="zh-CN" sz="3200" b="1" dirty="0" err="1">
                  <a:solidFill>
                    <a:srgbClr val="0000FF"/>
                  </a:solidFill>
                  <a:ea typeface="宋体" pitchFamily="2" charset="-122"/>
                </a:rPr>
                <a:t>mutex</a:t>
              </a:r>
              <a:r>
                <a:rPr kumimoji="1" lang="en-US" altLang="zh-CN" sz="3200" b="1" dirty="0">
                  <a:solidFill>
                    <a:srgbClr val="0000FF"/>
                  </a:solidFill>
                  <a:ea typeface="宋体" pitchFamily="2" charset="-122"/>
                </a:rPr>
                <a:t>);</a:t>
              </a:r>
            </a:p>
            <a:p>
              <a:r>
                <a:rPr kumimoji="1" lang="zh-CN" altLang="en-US" sz="3200" b="1" dirty="0">
                  <a:solidFill>
                    <a:srgbClr val="FF0000"/>
                  </a:solidFill>
                  <a:ea typeface="楷体_GB2312" pitchFamily="49" charset="-122"/>
                </a:rPr>
                <a:t>临界区</a:t>
              </a:r>
            </a:p>
            <a:p>
              <a:r>
                <a:rPr kumimoji="1" lang="en-US" altLang="zh-CN" sz="3200" b="1" dirty="0">
                  <a:solidFill>
                    <a:srgbClr val="0000FF"/>
                  </a:solidFill>
                  <a:ea typeface="宋体" pitchFamily="2" charset="-122"/>
                </a:rPr>
                <a:t>V(</a:t>
              </a:r>
              <a:r>
                <a:rPr kumimoji="1" lang="en-US" altLang="zh-CN" sz="3200" b="1" dirty="0" err="1">
                  <a:solidFill>
                    <a:srgbClr val="0000FF"/>
                  </a:solidFill>
                  <a:ea typeface="宋体" pitchFamily="2" charset="-122"/>
                </a:rPr>
                <a:t>mutex</a:t>
              </a:r>
              <a:r>
                <a:rPr kumimoji="1" lang="en-US" altLang="zh-CN" sz="3200" b="1" dirty="0">
                  <a:solidFill>
                    <a:srgbClr val="0000FF"/>
                  </a:solidFill>
                  <a:ea typeface="宋体" pitchFamily="2" charset="-122"/>
                </a:rPr>
                <a:t>);</a:t>
              </a:r>
            </a:p>
            <a:p>
              <a:r>
                <a:rPr kumimoji="1" lang="zh-CN" altLang="en-US" sz="3200" b="1" dirty="0">
                  <a:solidFill>
                    <a:srgbClr val="2B166E"/>
                  </a:solidFill>
                  <a:ea typeface="宋体" pitchFamily="2" charset="-122"/>
                </a:rPr>
                <a:t>非临界区</a:t>
              </a:r>
            </a:p>
          </p:txBody>
        </p:sp>
        <p:sp>
          <p:nvSpPr>
            <p:cNvPr id="96271" name="Text Box 7"/>
            <p:cNvSpPr txBox="1">
              <a:spLocks noChangeArrowheads="1"/>
            </p:cNvSpPr>
            <p:nvPr/>
          </p:nvSpPr>
          <p:spPr bwMode="auto">
            <a:xfrm>
              <a:off x="1203" y="3762"/>
              <a:ext cx="365"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0000FF"/>
                  </a:solidFill>
                  <a:ea typeface="宋体" pitchFamily="2" charset="-122"/>
                </a:rPr>
                <a:t>P1</a:t>
              </a:r>
            </a:p>
          </p:txBody>
        </p:sp>
      </p:grpSp>
      <p:grpSp>
        <p:nvGrpSpPr>
          <p:cNvPr id="96263" name="Group 8"/>
          <p:cNvGrpSpPr>
            <a:grpSpLocks/>
          </p:cNvGrpSpPr>
          <p:nvPr/>
        </p:nvGrpSpPr>
        <p:grpSpPr bwMode="auto">
          <a:xfrm>
            <a:off x="3327400" y="3425825"/>
            <a:ext cx="2574925" cy="3079750"/>
            <a:chOff x="646" y="2149"/>
            <a:chExt cx="1622" cy="1940"/>
          </a:xfrm>
        </p:grpSpPr>
        <p:sp>
          <p:nvSpPr>
            <p:cNvPr id="96268" name="Text Box 9"/>
            <p:cNvSpPr txBox="1">
              <a:spLocks noChangeArrowheads="1"/>
            </p:cNvSpPr>
            <p:nvPr/>
          </p:nvSpPr>
          <p:spPr bwMode="auto">
            <a:xfrm>
              <a:off x="646" y="2149"/>
              <a:ext cx="1622" cy="161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2B166E"/>
                  </a:solidFill>
                  <a:ea typeface="宋体" pitchFamily="2" charset="-122"/>
                </a:rPr>
                <a:t>非临界区</a:t>
              </a:r>
            </a:p>
            <a:p>
              <a:r>
                <a:rPr kumimoji="1" lang="en-US" altLang="zh-CN" sz="3200" b="1" dirty="0">
                  <a:solidFill>
                    <a:srgbClr val="0000FF"/>
                  </a:solidFill>
                  <a:ea typeface="宋体" pitchFamily="2" charset="-122"/>
                </a:rPr>
                <a:t>P(</a:t>
              </a:r>
              <a:r>
                <a:rPr kumimoji="1" lang="en-US" altLang="zh-CN" sz="3200" b="1" dirty="0" err="1">
                  <a:solidFill>
                    <a:srgbClr val="0000FF"/>
                  </a:solidFill>
                  <a:ea typeface="宋体" pitchFamily="2" charset="-122"/>
                </a:rPr>
                <a:t>mutex</a:t>
              </a:r>
              <a:r>
                <a:rPr kumimoji="1" lang="en-US" altLang="zh-CN" sz="3200" b="1" dirty="0">
                  <a:solidFill>
                    <a:srgbClr val="0000FF"/>
                  </a:solidFill>
                  <a:ea typeface="宋体" pitchFamily="2" charset="-122"/>
                </a:rPr>
                <a:t>);</a:t>
              </a:r>
            </a:p>
            <a:p>
              <a:r>
                <a:rPr kumimoji="1" lang="zh-CN" altLang="en-US" sz="3200" b="1" dirty="0">
                  <a:solidFill>
                    <a:srgbClr val="FF0000"/>
                  </a:solidFill>
                  <a:ea typeface="楷体_GB2312" pitchFamily="49" charset="-122"/>
                </a:rPr>
                <a:t>临界区</a:t>
              </a:r>
            </a:p>
            <a:p>
              <a:r>
                <a:rPr kumimoji="1" lang="en-US" altLang="zh-CN" sz="3200" b="1" dirty="0">
                  <a:solidFill>
                    <a:srgbClr val="0000FF"/>
                  </a:solidFill>
                  <a:ea typeface="宋体" pitchFamily="2" charset="-122"/>
                </a:rPr>
                <a:t>V(</a:t>
              </a:r>
              <a:r>
                <a:rPr kumimoji="1" lang="en-US" altLang="zh-CN" sz="3200" b="1" dirty="0" err="1">
                  <a:solidFill>
                    <a:srgbClr val="0000FF"/>
                  </a:solidFill>
                  <a:ea typeface="宋体" pitchFamily="2" charset="-122"/>
                </a:rPr>
                <a:t>mutex</a:t>
              </a:r>
              <a:r>
                <a:rPr kumimoji="1" lang="en-US" altLang="zh-CN" sz="3200" b="1" dirty="0">
                  <a:solidFill>
                    <a:srgbClr val="0000FF"/>
                  </a:solidFill>
                  <a:ea typeface="宋体" pitchFamily="2" charset="-122"/>
                </a:rPr>
                <a:t>);</a:t>
              </a:r>
            </a:p>
            <a:p>
              <a:r>
                <a:rPr kumimoji="1" lang="zh-CN" altLang="en-US" sz="3200" b="1" dirty="0">
                  <a:solidFill>
                    <a:srgbClr val="2B166E"/>
                  </a:solidFill>
                  <a:ea typeface="宋体" pitchFamily="2" charset="-122"/>
                </a:rPr>
                <a:t>非临界区</a:t>
              </a:r>
            </a:p>
          </p:txBody>
        </p:sp>
        <p:sp>
          <p:nvSpPr>
            <p:cNvPr id="96269" name="Text Box 10"/>
            <p:cNvSpPr txBox="1">
              <a:spLocks noChangeArrowheads="1"/>
            </p:cNvSpPr>
            <p:nvPr/>
          </p:nvSpPr>
          <p:spPr bwMode="auto">
            <a:xfrm>
              <a:off x="1203" y="3762"/>
              <a:ext cx="365"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0000FF"/>
                  </a:solidFill>
                  <a:ea typeface="宋体" pitchFamily="2" charset="-122"/>
                </a:rPr>
                <a:t>P2</a:t>
              </a:r>
            </a:p>
          </p:txBody>
        </p:sp>
      </p:grpSp>
      <p:grpSp>
        <p:nvGrpSpPr>
          <p:cNvPr id="96264" name="Group 11"/>
          <p:cNvGrpSpPr>
            <a:grpSpLocks/>
          </p:cNvGrpSpPr>
          <p:nvPr/>
        </p:nvGrpSpPr>
        <p:grpSpPr bwMode="auto">
          <a:xfrm>
            <a:off x="6297613" y="3424238"/>
            <a:ext cx="2574925" cy="3079750"/>
            <a:chOff x="646" y="2149"/>
            <a:chExt cx="1622" cy="1940"/>
          </a:xfrm>
        </p:grpSpPr>
        <p:sp>
          <p:nvSpPr>
            <p:cNvPr id="96266" name="Text Box 12"/>
            <p:cNvSpPr txBox="1">
              <a:spLocks noChangeArrowheads="1"/>
            </p:cNvSpPr>
            <p:nvPr/>
          </p:nvSpPr>
          <p:spPr bwMode="auto">
            <a:xfrm>
              <a:off x="646" y="2149"/>
              <a:ext cx="1622" cy="161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dirty="0">
                  <a:solidFill>
                    <a:srgbClr val="2B166E"/>
                  </a:solidFill>
                  <a:ea typeface="宋体" pitchFamily="2" charset="-122"/>
                </a:rPr>
                <a:t>非临界区</a:t>
              </a:r>
            </a:p>
            <a:p>
              <a:r>
                <a:rPr kumimoji="1" lang="en-US" altLang="zh-CN" sz="3200" b="1" dirty="0">
                  <a:solidFill>
                    <a:srgbClr val="0000FF"/>
                  </a:solidFill>
                  <a:ea typeface="宋体" pitchFamily="2" charset="-122"/>
                </a:rPr>
                <a:t>P(</a:t>
              </a:r>
              <a:r>
                <a:rPr kumimoji="1" lang="en-US" altLang="zh-CN" sz="3200" b="1" dirty="0" err="1">
                  <a:solidFill>
                    <a:srgbClr val="0000FF"/>
                  </a:solidFill>
                  <a:ea typeface="宋体" pitchFamily="2" charset="-122"/>
                </a:rPr>
                <a:t>mutex</a:t>
              </a:r>
              <a:r>
                <a:rPr kumimoji="1" lang="en-US" altLang="zh-CN" sz="3200" b="1" dirty="0">
                  <a:solidFill>
                    <a:srgbClr val="0000FF"/>
                  </a:solidFill>
                  <a:ea typeface="宋体" pitchFamily="2" charset="-122"/>
                </a:rPr>
                <a:t>);</a:t>
              </a:r>
            </a:p>
            <a:p>
              <a:r>
                <a:rPr kumimoji="1" lang="zh-CN" altLang="en-US" sz="3200" b="1" dirty="0">
                  <a:solidFill>
                    <a:srgbClr val="FF0000"/>
                  </a:solidFill>
                  <a:ea typeface="楷体_GB2312" pitchFamily="49" charset="-122"/>
                </a:rPr>
                <a:t>临界区</a:t>
              </a:r>
            </a:p>
            <a:p>
              <a:r>
                <a:rPr kumimoji="1" lang="en-US" altLang="zh-CN" sz="3200" b="1" dirty="0">
                  <a:solidFill>
                    <a:srgbClr val="0000FF"/>
                  </a:solidFill>
                  <a:ea typeface="宋体" pitchFamily="2" charset="-122"/>
                </a:rPr>
                <a:t>V(</a:t>
              </a:r>
              <a:r>
                <a:rPr kumimoji="1" lang="en-US" altLang="zh-CN" sz="3200" b="1" dirty="0" err="1">
                  <a:solidFill>
                    <a:srgbClr val="0000FF"/>
                  </a:solidFill>
                  <a:ea typeface="宋体" pitchFamily="2" charset="-122"/>
                </a:rPr>
                <a:t>mutex</a:t>
              </a:r>
              <a:r>
                <a:rPr kumimoji="1" lang="en-US" altLang="zh-CN" sz="3200" b="1" dirty="0">
                  <a:solidFill>
                    <a:srgbClr val="0000FF"/>
                  </a:solidFill>
                  <a:ea typeface="宋体" pitchFamily="2" charset="-122"/>
                </a:rPr>
                <a:t>);</a:t>
              </a:r>
            </a:p>
            <a:p>
              <a:r>
                <a:rPr kumimoji="1" lang="zh-CN" altLang="en-US" sz="3200" b="1" dirty="0">
                  <a:solidFill>
                    <a:srgbClr val="2B166E"/>
                  </a:solidFill>
                  <a:ea typeface="宋体" pitchFamily="2" charset="-122"/>
                </a:rPr>
                <a:t>非临界区</a:t>
              </a:r>
            </a:p>
          </p:txBody>
        </p:sp>
        <p:sp>
          <p:nvSpPr>
            <p:cNvPr id="96267" name="Text Box 13"/>
            <p:cNvSpPr txBox="1">
              <a:spLocks noChangeArrowheads="1"/>
            </p:cNvSpPr>
            <p:nvPr/>
          </p:nvSpPr>
          <p:spPr bwMode="auto">
            <a:xfrm>
              <a:off x="1203" y="3762"/>
              <a:ext cx="365"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0000FF"/>
                  </a:solidFill>
                  <a:ea typeface="宋体" pitchFamily="2" charset="-122"/>
                </a:rPr>
                <a:t>P3</a:t>
              </a:r>
            </a:p>
          </p:txBody>
        </p:sp>
      </p:grpSp>
      <p:sp>
        <p:nvSpPr>
          <p:cNvPr id="177166" name="Text Box 14"/>
          <p:cNvSpPr txBox="1">
            <a:spLocks noChangeArrowheads="1"/>
          </p:cNvSpPr>
          <p:nvPr/>
        </p:nvSpPr>
        <p:spPr bwMode="auto">
          <a:xfrm>
            <a:off x="6588470" y="6367551"/>
            <a:ext cx="17367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b="1" dirty="0">
                <a:solidFill>
                  <a:srgbClr val="FF0000"/>
                </a:solidFill>
                <a:latin typeface="Microsoft YaHei" charset="-122"/>
                <a:ea typeface="Microsoft YaHei" charset="-122"/>
                <a:cs typeface="Microsoft YaHei" charset="-122"/>
              </a:rPr>
              <a:t>C++</a:t>
            </a:r>
            <a:r>
              <a:rPr lang="zh-CN" altLang="en-US" sz="2400" b="1" dirty="0">
                <a:solidFill>
                  <a:srgbClr val="FF0000"/>
                </a:solidFill>
                <a:latin typeface="Microsoft YaHei" charset="-122"/>
                <a:ea typeface="Microsoft YaHei" charset="-122"/>
                <a:cs typeface="Microsoft YaHei" charset="-122"/>
              </a:rPr>
              <a:t>演示</a:t>
            </a:r>
            <a:r>
              <a:rPr lang="en-US" altLang="zh-CN" sz="2400" b="1" dirty="0">
                <a:solidFill>
                  <a:srgbClr val="FF0000"/>
                </a:solidFill>
                <a:latin typeface="Microsoft YaHei" charset="-122"/>
                <a:ea typeface="Microsoft YaHei" charset="-122"/>
                <a:cs typeface="Microsoft YaHei"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166"/>
                                        </p:tgtEl>
                                        <p:attrNameLst>
                                          <p:attrName>style.visibility</p:attrName>
                                        </p:attrNameLst>
                                      </p:cBhvr>
                                      <p:to>
                                        <p:strVal val="visible"/>
                                      </p:to>
                                    </p:set>
                                    <p:anim calcmode="lin" valueType="num">
                                      <p:cBhvr additive="base">
                                        <p:cTn id="7" dur="500" fill="hold"/>
                                        <p:tgtEl>
                                          <p:spTgt spid="177166"/>
                                        </p:tgtEl>
                                        <p:attrNameLst>
                                          <p:attrName>ppt_x</p:attrName>
                                        </p:attrNameLst>
                                      </p:cBhvr>
                                      <p:tavLst>
                                        <p:tav tm="0">
                                          <p:val>
                                            <p:strVal val="#ppt_x"/>
                                          </p:val>
                                        </p:tav>
                                        <p:tav tm="100000">
                                          <p:val>
                                            <p:strVal val="#ppt_x"/>
                                          </p:val>
                                        </p:tav>
                                      </p:tavLst>
                                    </p:anim>
                                    <p:anim calcmode="lin" valueType="num">
                                      <p:cBhvr additive="base">
                                        <p:cTn id="8" dur="500" fill="hold"/>
                                        <p:tgtEl>
                                          <p:spTgt spid="177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r>
              <a:rPr lang="zh-CN" altLang="en-US"/>
              <a:t>   进程管理</a:t>
            </a:r>
          </a:p>
        </p:txBody>
      </p:sp>
      <p:sp>
        <p:nvSpPr>
          <p:cNvPr id="6" name="页脚占位符 4"/>
          <p:cNvSpPr>
            <a:spLocks noGrp="1"/>
          </p:cNvSpPr>
          <p:nvPr>
            <p:ph type="ftr" sz="quarter" idx="11"/>
          </p:nvPr>
        </p:nvSpPr>
        <p:spPr/>
        <p:txBody>
          <a:bodyPr/>
          <a:lstStyle/>
          <a:p>
            <a:pPr>
              <a:defRPr/>
            </a:pPr>
            <a:fld id="{A80075BE-7B71-4C76-BF15-182AF567D687}" type="slidenum">
              <a:rPr lang="en-US" altLang="ko-KR"/>
              <a:pPr>
                <a:defRPr/>
              </a:pPr>
              <a:t>95</a:t>
            </a:fld>
            <a:endParaRPr lang="en-US" altLang="ko-KR"/>
          </a:p>
        </p:txBody>
      </p:sp>
      <p:sp>
        <p:nvSpPr>
          <p:cNvPr id="97284" name="Rectangle 2"/>
          <p:cNvSpPr>
            <a:spLocks noGrp="1" noChangeArrowheads="1"/>
          </p:cNvSpPr>
          <p:nvPr>
            <p:ph type="title"/>
          </p:nvPr>
        </p:nvSpPr>
        <p:spPr bwMode="white">
          <a:xfrm>
            <a:off x="304800" y="241300"/>
            <a:ext cx="8458200" cy="676275"/>
          </a:xfrm>
          <a:noFill/>
        </p:spPr>
        <p:txBody>
          <a:bodyPr anchor="b"/>
          <a:lstStyle/>
          <a:p>
            <a:pPr algn="ctr" eaLnBrk="1" fontAlgn="ctr" hangingPunct="1"/>
            <a:r>
              <a:rPr lang="en-US" altLang="zh-CN" sz="4400">
                <a:solidFill>
                  <a:schemeClr val="bg1"/>
                </a:solidFill>
                <a:latin typeface="Times New Roman" pitchFamily="18" charset="0"/>
                <a:ea typeface="隶书" pitchFamily="49" charset="-122"/>
              </a:rPr>
              <a:t>2</a:t>
            </a:r>
            <a:r>
              <a:rPr lang="en-US" altLang="en-US" sz="4400">
                <a:solidFill>
                  <a:schemeClr val="bg1"/>
                </a:solidFill>
                <a:latin typeface="Times New Roman" pitchFamily="18" charset="0"/>
                <a:ea typeface="隶书" pitchFamily="49" charset="-122"/>
              </a:rPr>
              <a:t>.</a:t>
            </a:r>
            <a:r>
              <a:rPr lang="en-US" altLang="zh-CN" sz="4400">
                <a:solidFill>
                  <a:schemeClr val="bg1"/>
                </a:solidFill>
                <a:latin typeface="Times New Roman" pitchFamily="18" charset="0"/>
                <a:ea typeface="隶书" pitchFamily="49" charset="-122"/>
              </a:rPr>
              <a:t>3.6</a:t>
            </a:r>
            <a:r>
              <a:rPr lang="en-US" altLang="en-US" sz="4400">
                <a:solidFill>
                  <a:schemeClr val="bg1"/>
                </a:solidFill>
                <a:latin typeface="隶书" pitchFamily="49" charset="-122"/>
                <a:ea typeface="隶书" pitchFamily="49" charset="-122"/>
              </a:rPr>
              <a:t> </a:t>
            </a:r>
            <a:r>
              <a:rPr lang="zh-CN" altLang="en-US" sz="4400">
                <a:solidFill>
                  <a:schemeClr val="bg1"/>
                </a:solidFill>
                <a:latin typeface="隶书" pitchFamily="49" charset="-122"/>
                <a:ea typeface="隶书" pitchFamily="49" charset="-122"/>
              </a:rPr>
              <a:t>进程间同步</a:t>
            </a:r>
          </a:p>
        </p:txBody>
      </p:sp>
      <p:sp>
        <p:nvSpPr>
          <p:cNvPr id="97285" name="Rectangle 4"/>
          <p:cNvSpPr>
            <a:spLocks noChangeArrowheads="1"/>
          </p:cNvSpPr>
          <p:nvPr/>
        </p:nvSpPr>
        <p:spPr bwMode="auto">
          <a:xfrm>
            <a:off x="625475" y="1693863"/>
            <a:ext cx="7935913" cy="277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3200" b="1" dirty="0">
                <a:solidFill>
                  <a:srgbClr val="2B166E"/>
                </a:solidFill>
                <a:latin typeface="宋体" pitchFamily="2" charset="-122"/>
                <a:ea typeface="宋体" pitchFamily="2" charset="-122"/>
              </a:rPr>
              <a:t>进程间的</a:t>
            </a:r>
            <a:r>
              <a:rPr kumimoji="1" lang="zh-CN" altLang="en-US" sz="3200" b="1" dirty="0">
                <a:solidFill>
                  <a:srgbClr val="2B166E"/>
                </a:solidFill>
                <a:latin typeface="黑体" pitchFamily="49" charset="-122"/>
                <a:ea typeface="黑体" pitchFamily="49" charset="-122"/>
              </a:rPr>
              <a:t>同步</a:t>
            </a:r>
            <a:r>
              <a:rPr kumimoji="1" lang="zh-CN" altLang="en-US" sz="3200" b="1" dirty="0">
                <a:solidFill>
                  <a:srgbClr val="2B166E"/>
                </a:solidFill>
                <a:latin typeface="宋体" pitchFamily="2" charset="-122"/>
                <a:ea typeface="宋体" pitchFamily="2" charset="-122"/>
              </a:rPr>
              <a:t>是指多个进程中发生的事件</a:t>
            </a:r>
          </a:p>
          <a:p>
            <a:pPr eaLnBrk="1" hangingPunct="1">
              <a:spcBef>
                <a:spcPct val="50000"/>
              </a:spcBef>
            </a:pPr>
            <a:r>
              <a:rPr kumimoji="1" lang="zh-CN" altLang="en-US" sz="3200" b="1" dirty="0">
                <a:solidFill>
                  <a:srgbClr val="FF0000"/>
                </a:solidFill>
                <a:latin typeface="黑体" pitchFamily="49" charset="-122"/>
                <a:ea typeface="黑体" pitchFamily="49" charset="-122"/>
              </a:rPr>
              <a:t>存在某种时序关系</a:t>
            </a:r>
            <a:r>
              <a:rPr kumimoji="1" lang="zh-CN" altLang="en-US" sz="3200" b="1" dirty="0">
                <a:solidFill>
                  <a:srgbClr val="2B166E"/>
                </a:solidFill>
                <a:latin typeface="宋体" pitchFamily="2" charset="-122"/>
                <a:ea typeface="宋体" pitchFamily="2" charset="-122"/>
              </a:rPr>
              <a:t>，因此在各个进程之间</a:t>
            </a:r>
          </a:p>
          <a:p>
            <a:pPr eaLnBrk="1" hangingPunct="1">
              <a:spcBef>
                <a:spcPct val="50000"/>
              </a:spcBef>
            </a:pPr>
            <a:r>
              <a:rPr kumimoji="1" lang="zh-CN" altLang="en-US" sz="3200" b="1" dirty="0">
                <a:solidFill>
                  <a:srgbClr val="2B166E"/>
                </a:solidFill>
                <a:latin typeface="宋体" pitchFamily="2" charset="-122"/>
                <a:ea typeface="宋体" pitchFamily="2" charset="-122"/>
              </a:rPr>
              <a:t>必须协同合作、相互配合，使各个进程按</a:t>
            </a:r>
          </a:p>
          <a:p>
            <a:pPr eaLnBrk="1" hangingPunct="1">
              <a:spcBef>
                <a:spcPct val="50000"/>
              </a:spcBef>
            </a:pPr>
            <a:r>
              <a:rPr kumimoji="1" lang="zh-CN" altLang="en-US" sz="3200" b="1" dirty="0">
                <a:solidFill>
                  <a:srgbClr val="2B166E"/>
                </a:solidFill>
                <a:latin typeface="宋体" pitchFamily="2" charset="-122"/>
                <a:ea typeface="宋体" pitchFamily="2" charset="-122"/>
              </a:rPr>
              <a:t>一定的速度执行，以共同完成某一项任务。</a:t>
            </a:r>
          </a:p>
        </p:txBody>
      </p:sp>
      <p:sp>
        <p:nvSpPr>
          <p:cNvPr id="97286" name="Text Box 5"/>
          <p:cNvSpPr txBox="1">
            <a:spLocks noChangeArrowheads="1"/>
          </p:cNvSpPr>
          <p:nvPr/>
        </p:nvSpPr>
        <p:spPr bwMode="auto">
          <a:xfrm>
            <a:off x="908050" y="4894263"/>
            <a:ext cx="5895975"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kumimoji="1" lang="zh-CN" altLang="en-US" sz="3200" b="1" dirty="0">
                <a:solidFill>
                  <a:srgbClr val="2B166E"/>
                </a:solidFill>
                <a:ea typeface="宋体" pitchFamily="2" charset="-122"/>
              </a:rPr>
              <a:t>同步：</a:t>
            </a:r>
            <a:r>
              <a:rPr kumimoji="1" lang="zh-CN" altLang="en-US" sz="3200" b="1" dirty="0">
                <a:solidFill>
                  <a:srgbClr val="2B166E"/>
                </a:solidFill>
                <a:ea typeface="黑体" pitchFamily="49" charset="-122"/>
              </a:rPr>
              <a:t>合作</a:t>
            </a:r>
            <a:r>
              <a:rPr kumimoji="1" lang="zh-CN" altLang="en-US" sz="3200" b="1" dirty="0">
                <a:solidFill>
                  <a:srgbClr val="2B166E"/>
                </a:solidFill>
                <a:ea typeface="宋体" pitchFamily="2" charset="-122"/>
              </a:rPr>
              <a:t>。	互斥：</a:t>
            </a:r>
            <a:r>
              <a:rPr kumimoji="1" lang="zh-CN" altLang="en-US" sz="3200" b="1" dirty="0">
                <a:solidFill>
                  <a:srgbClr val="2B166E"/>
                </a:solidFill>
                <a:ea typeface="黑体" pitchFamily="49" charset="-122"/>
              </a:rPr>
              <a:t>竞争</a:t>
            </a:r>
            <a:r>
              <a:rPr kumimoji="1" lang="zh-CN" altLang="en-US" sz="3200" b="1" dirty="0">
                <a:solidFill>
                  <a:srgbClr val="2B166E"/>
                </a:solidFill>
                <a:ea typeface="宋体" pitchFamily="2" charset="-122"/>
              </a:rPr>
              <a:t>。</a:t>
            </a:r>
          </a:p>
          <a:p>
            <a:pPr>
              <a:spcBef>
                <a:spcPct val="50000"/>
              </a:spcBef>
            </a:pPr>
            <a:r>
              <a:rPr kumimoji="1" lang="zh-CN" altLang="en-US" sz="3200" b="1" dirty="0">
                <a:solidFill>
                  <a:srgbClr val="2B166E"/>
                </a:solidFill>
                <a:ea typeface="宋体" pitchFamily="2" charset="-122"/>
              </a:rPr>
              <a:t>只考虑基于信号量的同步问题。</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p:cNvSpPr>
            <a:spLocks noGrp="1"/>
          </p:cNvSpPr>
          <p:nvPr>
            <p:ph type="dt" sz="quarter" idx="10"/>
          </p:nvPr>
        </p:nvSpPr>
        <p:spPr/>
        <p:txBody>
          <a:bodyPr/>
          <a:lstStyle/>
          <a:p>
            <a:pPr>
              <a:defRPr/>
            </a:pPr>
            <a:r>
              <a:rPr lang="zh-CN" altLang="en-US"/>
              <a:t>   进程管理</a:t>
            </a:r>
          </a:p>
        </p:txBody>
      </p:sp>
      <p:sp>
        <p:nvSpPr>
          <p:cNvPr id="23" name="页脚占位符 4"/>
          <p:cNvSpPr>
            <a:spLocks noGrp="1"/>
          </p:cNvSpPr>
          <p:nvPr>
            <p:ph type="ftr" sz="quarter" idx="11"/>
          </p:nvPr>
        </p:nvSpPr>
        <p:spPr/>
        <p:txBody>
          <a:bodyPr/>
          <a:lstStyle/>
          <a:p>
            <a:pPr>
              <a:defRPr/>
            </a:pPr>
            <a:fld id="{176DFEC9-FE70-4432-ACA3-5C27CD50F646}" type="slidenum">
              <a:rPr lang="en-US" altLang="ko-KR"/>
              <a:pPr>
                <a:defRPr/>
              </a:pPr>
              <a:t>96</a:t>
            </a:fld>
            <a:endParaRPr lang="en-US" altLang="ko-KR"/>
          </a:p>
        </p:txBody>
      </p:sp>
      <p:sp>
        <p:nvSpPr>
          <p:cNvPr id="98308" name="Text Box 6"/>
          <p:cNvSpPr txBox="1">
            <a:spLocks noChangeArrowheads="1"/>
          </p:cNvSpPr>
          <p:nvPr/>
        </p:nvSpPr>
        <p:spPr bwMode="auto">
          <a:xfrm>
            <a:off x="1614488" y="995363"/>
            <a:ext cx="6032500"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3200" b="1">
                <a:solidFill>
                  <a:srgbClr val="0000FF"/>
                </a:solidFill>
                <a:ea typeface="楷体_GB2312" pitchFamily="49" charset="-122"/>
              </a:rPr>
              <a:t>如何实现</a:t>
            </a:r>
            <a:r>
              <a:rPr kumimoji="1" lang="en-US" altLang="zh-CN" sz="3200" b="1">
                <a:solidFill>
                  <a:srgbClr val="0000FF"/>
                </a:solidFill>
                <a:ea typeface="楷体_GB2312" pitchFamily="49" charset="-122"/>
              </a:rPr>
              <a:t>A</a:t>
            </a:r>
            <a:r>
              <a:rPr kumimoji="1" lang="zh-CN" altLang="en-US" sz="3200" b="1">
                <a:solidFill>
                  <a:srgbClr val="0000FF"/>
                </a:solidFill>
                <a:ea typeface="楷体_GB2312" pitchFamily="49" charset="-122"/>
              </a:rPr>
              <a:t>先执行，然后</a:t>
            </a:r>
            <a:r>
              <a:rPr kumimoji="1" lang="en-US" altLang="zh-CN" sz="3200" b="1">
                <a:solidFill>
                  <a:srgbClr val="0000FF"/>
                </a:solidFill>
                <a:ea typeface="楷体_GB2312" pitchFamily="49" charset="-122"/>
              </a:rPr>
              <a:t>B</a:t>
            </a:r>
            <a:r>
              <a:rPr kumimoji="1" lang="zh-CN" altLang="en-US" sz="3200" b="1">
                <a:solidFill>
                  <a:srgbClr val="0000FF"/>
                </a:solidFill>
                <a:ea typeface="楷体_GB2312" pitchFamily="49" charset="-122"/>
              </a:rPr>
              <a:t>执行？</a:t>
            </a:r>
          </a:p>
        </p:txBody>
      </p:sp>
      <p:grpSp>
        <p:nvGrpSpPr>
          <p:cNvPr id="2" name="Group 7"/>
          <p:cNvGrpSpPr>
            <a:grpSpLocks/>
          </p:cNvGrpSpPr>
          <p:nvPr/>
        </p:nvGrpSpPr>
        <p:grpSpPr bwMode="auto">
          <a:xfrm>
            <a:off x="823913" y="4311650"/>
            <a:ext cx="7158037" cy="2193925"/>
            <a:chOff x="519" y="2406"/>
            <a:chExt cx="4509" cy="1382"/>
          </a:xfrm>
        </p:grpSpPr>
        <p:grpSp>
          <p:nvGrpSpPr>
            <p:cNvPr id="98317" name="Group 8"/>
            <p:cNvGrpSpPr>
              <a:grpSpLocks/>
            </p:cNvGrpSpPr>
            <p:nvPr/>
          </p:nvGrpSpPr>
          <p:grpSpPr bwMode="auto">
            <a:xfrm>
              <a:off x="519" y="2821"/>
              <a:ext cx="1731" cy="961"/>
              <a:chOff x="656" y="3004"/>
              <a:chExt cx="1731" cy="961"/>
            </a:xfrm>
          </p:grpSpPr>
          <p:sp>
            <p:nvSpPr>
              <p:cNvPr id="98326" name="Text Box 9"/>
              <p:cNvSpPr txBox="1">
                <a:spLocks noChangeArrowheads="1"/>
              </p:cNvSpPr>
              <p:nvPr/>
            </p:nvSpPr>
            <p:spPr bwMode="auto">
              <a:xfrm>
                <a:off x="656" y="3004"/>
                <a:ext cx="1731" cy="616"/>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A</a:t>
                </a:r>
                <a:r>
                  <a:rPr kumimoji="1" lang="zh-CN" altLang="en-US" sz="2800" b="1">
                    <a:solidFill>
                      <a:srgbClr val="2B166E"/>
                    </a:solidFill>
                    <a:ea typeface="宋体" pitchFamily="2" charset="-122"/>
                  </a:rPr>
                  <a:t>；</a:t>
                </a:r>
              </a:p>
              <a:p>
                <a:r>
                  <a:rPr kumimoji="1" lang="en-US" altLang="zh-CN" sz="2800" b="1">
                    <a:solidFill>
                      <a:srgbClr val="2B166E"/>
                    </a:solidFill>
                    <a:ea typeface="宋体" pitchFamily="2" charset="-122"/>
                  </a:rPr>
                  <a:t>V(S);</a:t>
                </a:r>
              </a:p>
            </p:txBody>
          </p:sp>
          <p:sp>
            <p:nvSpPr>
              <p:cNvPr id="98327" name="Rectangle 10"/>
              <p:cNvSpPr>
                <a:spLocks noChangeArrowheads="1"/>
              </p:cNvSpPr>
              <p:nvPr/>
            </p:nvSpPr>
            <p:spPr bwMode="auto">
              <a:xfrm>
                <a:off x="1122" y="3638"/>
                <a:ext cx="87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1" lang="zh-CN" altLang="en-US" sz="2800" b="1">
                    <a:solidFill>
                      <a:srgbClr val="0000FF"/>
                    </a:solidFill>
                    <a:ea typeface="宋体" pitchFamily="2" charset="-122"/>
                  </a:rPr>
                  <a:t>进程</a:t>
                </a:r>
                <a:r>
                  <a:rPr kumimoji="1" lang="en-US" altLang="zh-CN" sz="2800" b="1">
                    <a:solidFill>
                      <a:srgbClr val="0000FF"/>
                    </a:solidFill>
                    <a:ea typeface="宋体" pitchFamily="2" charset="-122"/>
                  </a:rPr>
                  <a:t>P1 </a:t>
                </a:r>
              </a:p>
            </p:txBody>
          </p:sp>
        </p:grpSp>
        <p:grpSp>
          <p:nvGrpSpPr>
            <p:cNvPr id="98318" name="Group 11"/>
            <p:cNvGrpSpPr>
              <a:grpSpLocks/>
            </p:cNvGrpSpPr>
            <p:nvPr/>
          </p:nvGrpSpPr>
          <p:grpSpPr bwMode="auto">
            <a:xfrm>
              <a:off x="3297" y="2827"/>
              <a:ext cx="1731" cy="961"/>
              <a:chOff x="656" y="3004"/>
              <a:chExt cx="1731" cy="961"/>
            </a:xfrm>
          </p:grpSpPr>
          <p:sp>
            <p:nvSpPr>
              <p:cNvPr id="98324" name="Text Box 12"/>
              <p:cNvSpPr txBox="1">
                <a:spLocks noChangeArrowheads="1"/>
              </p:cNvSpPr>
              <p:nvPr/>
            </p:nvSpPr>
            <p:spPr bwMode="auto">
              <a:xfrm>
                <a:off x="656" y="3004"/>
                <a:ext cx="1731" cy="616"/>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P(S);</a:t>
                </a:r>
                <a:br>
                  <a:rPr kumimoji="1" lang="en-US" altLang="zh-CN" sz="2800" b="1">
                    <a:solidFill>
                      <a:srgbClr val="2B166E"/>
                    </a:solidFill>
                    <a:ea typeface="宋体" pitchFamily="2" charset="-122"/>
                  </a:rPr>
                </a:br>
                <a:r>
                  <a:rPr kumimoji="1" lang="en-US" altLang="zh-CN" sz="2800" b="1">
                    <a:solidFill>
                      <a:srgbClr val="2B166E"/>
                    </a:solidFill>
                    <a:ea typeface="宋体" pitchFamily="2" charset="-122"/>
                  </a:rPr>
                  <a:t>B</a:t>
                </a:r>
                <a:r>
                  <a:rPr kumimoji="1" lang="zh-CN" altLang="en-US" sz="2800" b="1">
                    <a:solidFill>
                      <a:srgbClr val="2B166E"/>
                    </a:solidFill>
                    <a:ea typeface="宋体" pitchFamily="2" charset="-122"/>
                  </a:rPr>
                  <a:t>；</a:t>
                </a:r>
              </a:p>
            </p:txBody>
          </p:sp>
          <p:sp>
            <p:nvSpPr>
              <p:cNvPr id="98325" name="Rectangle 13"/>
              <p:cNvSpPr>
                <a:spLocks noChangeArrowheads="1"/>
              </p:cNvSpPr>
              <p:nvPr/>
            </p:nvSpPr>
            <p:spPr bwMode="auto">
              <a:xfrm>
                <a:off x="1122" y="3638"/>
                <a:ext cx="87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1" lang="zh-CN" altLang="en-US" sz="2800" b="1">
                    <a:solidFill>
                      <a:srgbClr val="0000FF"/>
                    </a:solidFill>
                    <a:ea typeface="宋体" pitchFamily="2" charset="-122"/>
                  </a:rPr>
                  <a:t>进程</a:t>
                </a:r>
                <a:r>
                  <a:rPr kumimoji="1" lang="en-US" altLang="zh-CN" sz="2800" b="1">
                    <a:solidFill>
                      <a:srgbClr val="0000FF"/>
                    </a:solidFill>
                    <a:ea typeface="宋体" pitchFamily="2" charset="-122"/>
                  </a:rPr>
                  <a:t>P2 </a:t>
                </a:r>
              </a:p>
            </p:txBody>
          </p:sp>
        </p:grpSp>
        <p:sp>
          <p:nvSpPr>
            <p:cNvPr id="98319" name="Line 14"/>
            <p:cNvSpPr>
              <a:spLocks noChangeShapeType="1"/>
            </p:cNvSpPr>
            <p:nvPr/>
          </p:nvSpPr>
          <p:spPr bwMode="auto">
            <a:xfrm flipV="1">
              <a:off x="1234" y="2972"/>
              <a:ext cx="2099" cy="329"/>
            </a:xfrm>
            <a:prstGeom prst="line">
              <a:avLst/>
            </a:prstGeom>
            <a:noFill/>
            <a:ln w="28575">
              <a:solidFill>
                <a:srgbClr val="2B166E"/>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98320" name="Text Box 15"/>
            <p:cNvSpPr txBox="1">
              <a:spLocks noChangeArrowheads="1"/>
            </p:cNvSpPr>
            <p:nvPr/>
          </p:nvSpPr>
          <p:spPr bwMode="auto">
            <a:xfrm>
              <a:off x="2700" y="2754"/>
              <a:ext cx="50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400" b="1">
                  <a:solidFill>
                    <a:srgbClr val="2B166E"/>
                  </a:solidFill>
                  <a:ea typeface="宋体" pitchFamily="2" charset="-122"/>
                </a:rPr>
                <a:t>配对</a:t>
              </a:r>
            </a:p>
          </p:txBody>
        </p:sp>
        <p:sp>
          <p:nvSpPr>
            <p:cNvPr id="98321" name="Line 16"/>
            <p:cNvSpPr>
              <a:spLocks noChangeShapeType="1"/>
            </p:cNvSpPr>
            <p:nvPr/>
          </p:nvSpPr>
          <p:spPr bwMode="auto">
            <a:xfrm>
              <a:off x="1674" y="3035"/>
              <a:ext cx="1656" cy="275"/>
            </a:xfrm>
            <a:prstGeom prst="line">
              <a:avLst/>
            </a:prstGeom>
            <a:noFill/>
            <a:ln w="28575">
              <a:solidFill>
                <a:srgbClr val="2B166E"/>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98322" name="Text Box 17"/>
            <p:cNvSpPr txBox="1">
              <a:spLocks noChangeArrowheads="1"/>
            </p:cNvSpPr>
            <p:nvPr/>
          </p:nvSpPr>
          <p:spPr bwMode="auto">
            <a:xfrm>
              <a:off x="2706" y="3237"/>
              <a:ext cx="50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400" b="1">
                  <a:solidFill>
                    <a:srgbClr val="2B166E"/>
                  </a:solidFill>
                  <a:ea typeface="宋体" pitchFamily="2" charset="-122"/>
                </a:rPr>
                <a:t>先后</a:t>
              </a:r>
            </a:p>
          </p:txBody>
        </p:sp>
        <p:sp>
          <p:nvSpPr>
            <p:cNvPr id="98323" name="Text Box 18"/>
            <p:cNvSpPr txBox="1">
              <a:spLocks noChangeArrowheads="1"/>
            </p:cNvSpPr>
            <p:nvPr/>
          </p:nvSpPr>
          <p:spPr bwMode="auto">
            <a:xfrm>
              <a:off x="2036" y="2406"/>
              <a:ext cx="125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2B166E"/>
                  </a:solidFill>
                  <a:ea typeface="宋体" pitchFamily="2" charset="-122"/>
                </a:rPr>
                <a:t>S</a:t>
              </a:r>
              <a:r>
                <a:rPr kumimoji="1" lang="zh-CN" altLang="en-US" sz="2800" b="1" dirty="0">
                  <a:solidFill>
                    <a:srgbClr val="2B166E"/>
                  </a:solidFill>
                  <a:ea typeface="宋体" pitchFamily="2" charset="-122"/>
                </a:rPr>
                <a:t>初始值为</a:t>
              </a:r>
              <a:r>
                <a:rPr kumimoji="1" lang="en-US" altLang="zh-CN" sz="2800" b="1" dirty="0">
                  <a:solidFill>
                    <a:srgbClr val="FF0000"/>
                  </a:solidFill>
                  <a:ea typeface="宋体" pitchFamily="2" charset="-122"/>
                </a:rPr>
                <a:t>0</a:t>
              </a:r>
            </a:p>
          </p:txBody>
        </p:sp>
      </p:grpSp>
      <p:grpSp>
        <p:nvGrpSpPr>
          <p:cNvPr id="98310" name="Group 19"/>
          <p:cNvGrpSpPr>
            <a:grpSpLocks/>
          </p:cNvGrpSpPr>
          <p:nvPr/>
        </p:nvGrpSpPr>
        <p:grpSpPr bwMode="auto">
          <a:xfrm>
            <a:off x="825500" y="2276475"/>
            <a:ext cx="2747963" cy="1979613"/>
            <a:chOff x="520" y="1114"/>
            <a:chExt cx="1731" cy="1247"/>
          </a:xfrm>
        </p:grpSpPr>
        <p:sp>
          <p:nvSpPr>
            <p:cNvPr id="98315" name="Text Box 20"/>
            <p:cNvSpPr txBox="1">
              <a:spLocks noChangeArrowheads="1"/>
            </p:cNvSpPr>
            <p:nvPr/>
          </p:nvSpPr>
          <p:spPr bwMode="auto">
            <a:xfrm>
              <a:off x="520" y="1114"/>
              <a:ext cx="1731" cy="88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a:t>
              </a:r>
            </a:p>
            <a:p>
              <a:r>
                <a:rPr kumimoji="1" lang="en-US" altLang="zh-CN" sz="2800" b="1">
                  <a:solidFill>
                    <a:srgbClr val="2B166E"/>
                  </a:solidFill>
                  <a:ea typeface="宋体" pitchFamily="2" charset="-122"/>
                </a:rPr>
                <a:t>A(</a:t>
              </a:r>
              <a:r>
                <a:rPr kumimoji="1" lang="zh-CN" altLang="en-US" sz="2800" b="1">
                  <a:solidFill>
                    <a:srgbClr val="2B166E"/>
                  </a:solidFill>
                  <a:ea typeface="宋体" pitchFamily="2" charset="-122"/>
                </a:rPr>
                <a:t>先</a:t>
              </a:r>
              <a:r>
                <a:rPr kumimoji="1" lang="en-US" altLang="zh-CN" sz="2800" b="1">
                  <a:solidFill>
                    <a:srgbClr val="2B166E"/>
                  </a:solidFill>
                  <a:ea typeface="宋体" pitchFamily="2" charset="-122"/>
                </a:rPr>
                <a:t>)</a:t>
              </a:r>
              <a:r>
                <a:rPr kumimoji="1" lang="zh-CN" altLang="en-US" sz="2800" b="1">
                  <a:solidFill>
                    <a:srgbClr val="2B166E"/>
                  </a:solidFill>
                  <a:ea typeface="宋体" pitchFamily="2" charset="-122"/>
                </a:rPr>
                <a:t>；</a:t>
              </a:r>
            </a:p>
            <a:p>
              <a:r>
                <a:rPr kumimoji="1" lang="en-US" altLang="zh-CN" sz="2800" b="1">
                  <a:solidFill>
                    <a:srgbClr val="2B166E"/>
                  </a:solidFill>
                  <a:ea typeface="宋体" pitchFamily="2" charset="-122"/>
                </a:rPr>
                <a:t>….</a:t>
              </a:r>
            </a:p>
          </p:txBody>
        </p:sp>
        <p:sp>
          <p:nvSpPr>
            <p:cNvPr id="98316" name="Rectangle 21"/>
            <p:cNvSpPr>
              <a:spLocks noChangeArrowheads="1"/>
            </p:cNvSpPr>
            <p:nvPr/>
          </p:nvSpPr>
          <p:spPr bwMode="auto">
            <a:xfrm>
              <a:off x="986" y="2034"/>
              <a:ext cx="87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1" lang="zh-CN" altLang="en-US" sz="2800" b="1">
                  <a:solidFill>
                    <a:srgbClr val="2B166E"/>
                  </a:solidFill>
                  <a:ea typeface="宋体" pitchFamily="2" charset="-122"/>
                </a:rPr>
                <a:t>进程</a:t>
              </a:r>
              <a:r>
                <a:rPr kumimoji="1" lang="en-US" altLang="zh-CN" sz="2800" b="1">
                  <a:solidFill>
                    <a:srgbClr val="2B166E"/>
                  </a:solidFill>
                  <a:ea typeface="宋体" pitchFamily="2" charset="-122"/>
                </a:rPr>
                <a:t>P1 </a:t>
              </a:r>
            </a:p>
          </p:txBody>
        </p:sp>
      </p:grpSp>
      <p:sp>
        <p:nvSpPr>
          <p:cNvPr id="98311" name="Text Box 22"/>
          <p:cNvSpPr txBox="1">
            <a:spLocks noChangeArrowheads="1"/>
          </p:cNvSpPr>
          <p:nvPr/>
        </p:nvSpPr>
        <p:spPr bwMode="auto">
          <a:xfrm>
            <a:off x="2862263" y="1571625"/>
            <a:ext cx="397576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zh-CN" altLang="en-US" sz="2800" b="1" dirty="0">
                <a:solidFill>
                  <a:srgbClr val="2B166E"/>
                </a:solidFill>
                <a:ea typeface="宋体" pitchFamily="2" charset="-122"/>
              </a:rPr>
              <a:t>信号量</a:t>
            </a:r>
            <a:r>
              <a:rPr kumimoji="1" lang="en-US" altLang="zh-CN" sz="2800" b="1" dirty="0">
                <a:solidFill>
                  <a:srgbClr val="2B166E"/>
                </a:solidFill>
                <a:ea typeface="宋体" pitchFamily="2" charset="-122"/>
              </a:rPr>
              <a:t>S</a:t>
            </a:r>
            <a:r>
              <a:rPr kumimoji="1" lang="zh-CN" altLang="en-US" sz="2800" b="1" dirty="0">
                <a:solidFill>
                  <a:srgbClr val="2B166E"/>
                </a:solidFill>
                <a:ea typeface="宋体" pitchFamily="2" charset="-122"/>
              </a:rPr>
              <a:t>初始值为</a:t>
            </a:r>
            <a:r>
              <a:rPr kumimoji="1" lang="zh-CN" altLang="en-US" sz="2800" b="1" dirty="0">
                <a:solidFill>
                  <a:srgbClr val="FF0000"/>
                </a:solidFill>
                <a:ea typeface="宋体" pitchFamily="2" charset="-122"/>
              </a:rPr>
              <a:t>？？？</a:t>
            </a:r>
          </a:p>
        </p:txBody>
      </p:sp>
      <p:grpSp>
        <p:nvGrpSpPr>
          <p:cNvPr id="98312" name="Group 23"/>
          <p:cNvGrpSpPr>
            <a:grpSpLocks/>
          </p:cNvGrpSpPr>
          <p:nvPr/>
        </p:nvGrpSpPr>
        <p:grpSpPr bwMode="auto">
          <a:xfrm>
            <a:off x="5227638" y="2278063"/>
            <a:ext cx="2747962" cy="1979612"/>
            <a:chOff x="520" y="1114"/>
            <a:chExt cx="1731" cy="1247"/>
          </a:xfrm>
        </p:grpSpPr>
        <p:sp>
          <p:nvSpPr>
            <p:cNvPr id="98313" name="Text Box 24"/>
            <p:cNvSpPr txBox="1">
              <a:spLocks noChangeArrowheads="1"/>
            </p:cNvSpPr>
            <p:nvPr/>
          </p:nvSpPr>
          <p:spPr bwMode="auto">
            <a:xfrm>
              <a:off x="520" y="1114"/>
              <a:ext cx="1731" cy="885"/>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a:t>
              </a:r>
            </a:p>
            <a:p>
              <a:r>
                <a:rPr kumimoji="1" lang="en-US" altLang="zh-CN" sz="2800" b="1">
                  <a:solidFill>
                    <a:srgbClr val="2B166E"/>
                  </a:solidFill>
                  <a:ea typeface="宋体" pitchFamily="2" charset="-122"/>
                </a:rPr>
                <a:t>B(</a:t>
              </a:r>
              <a:r>
                <a:rPr kumimoji="1" lang="zh-CN" altLang="en-US" sz="2800" b="1">
                  <a:solidFill>
                    <a:srgbClr val="2B166E"/>
                  </a:solidFill>
                  <a:ea typeface="宋体" pitchFamily="2" charset="-122"/>
                </a:rPr>
                <a:t>后</a:t>
              </a:r>
              <a:r>
                <a:rPr kumimoji="1" lang="en-US" altLang="zh-CN" sz="2800" b="1">
                  <a:solidFill>
                    <a:srgbClr val="2B166E"/>
                  </a:solidFill>
                  <a:ea typeface="宋体" pitchFamily="2" charset="-122"/>
                </a:rPr>
                <a:t>)</a:t>
              </a:r>
              <a:r>
                <a:rPr kumimoji="1" lang="zh-CN" altLang="en-US" sz="2800" b="1">
                  <a:solidFill>
                    <a:srgbClr val="2B166E"/>
                  </a:solidFill>
                  <a:ea typeface="宋体" pitchFamily="2" charset="-122"/>
                </a:rPr>
                <a:t>；</a:t>
              </a:r>
            </a:p>
            <a:p>
              <a:r>
                <a:rPr kumimoji="1" lang="en-US" altLang="zh-CN" sz="2800" b="1">
                  <a:solidFill>
                    <a:srgbClr val="2B166E"/>
                  </a:solidFill>
                  <a:ea typeface="宋体" pitchFamily="2" charset="-122"/>
                </a:rPr>
                <a:t>….</a:t>
              </a:r>
            </a:p>
          </p:txBody>
        </p:sp>
        <p:sp>
          <p:nvSpPr>
            <p:cNvPr id="98314" name="Rectangle 25"/>
            <p:cNvSpPr>
              <a:spLocks noChangeArrowheads="1"/>
            </p:cNvSpPr>
            <p:nvPr/>
          </p:nvSpPr>
          <p:spPr bwMode="auto">
            <a:xfrm>
              <a:off x="986" y="2034"/>
              <a:ext cx="87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1" lang="zh-CN" altLang="en-US" sz="2800" b="1">
                  <a:solidFill>
                    <a:srgbClr val="2B166E"/>
                  </a:solidFill>
                  <a:ea typeface="宋体" pitchFamily="2" charset="-122"/>
                </a:rPr>
                <a:t>进程</a:t>
              </a:r>
              <a:r>
                <a:rPr kumimoji="1" lang="en-US" altLang="zh-CN" sz="2800" b="1">
                  <a:solidFill>
                    <a:srgbClr val="2B166E"/>
                  </a:solidFill>
                  <a:ea typeface="宋体" pitchFamily="2" charset="-122"/>
                </a:rPr>
                <a:t>P2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10850AB5-157F-4D17-95FA-3F9C990D7FA8}" type="slidenum">
              <a:rPr lang="en-US" altLang="ko-KR"/>
              <a:pPr>
                <a:defRPr/>
              </a:pPr>
              <a:t>97</a:t>
            </a:fld>
            <a:endParaRPr lang="en-US" altLang="ko-KR"/>
          </a:p>
        </p:txBody>
      </p:sp>
      <p:sp>
        <p:nvSpPr>
          <p:cNvPr id="99332" name="Text Box 22"/>
          <p:cNvSpPr txBox="1">
            <a:spLocks noChangeArrowheads="1"/>
          </p:cNvSpPr>
          <p:nvPr/>
        </p:nvSpPr>
        <p:spPr bwMode="auto">
          <a:xfrm>
            <a:off x="1419225" y="1835150"/>
            <a:ext cx="2747963" cy="353536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200" b="1" dirty="0">
                <a:solidFill>
                  <a:srgbClr val="2B166E"/>
                </a:solidFill>
                <a:ea typeface="宋体" pitchFamily="2" charset="-122"/>
              </a:rPr>
              <a:t>while(1)</a:t>
            </a:r>
          </a:p>
          <a:p>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a:t>
            </a:r>
          </a:p>
          <a:p>
            <a:r>
              <a:rPr kumimoji="1" lang="en-US" altLang="zh-CN" sz="3200" b="1" dirty="0">
                <a:solidFill>
                  <a:srgbClr val="2B166E"/>
                </a:solidFill>
                <a:ea typeface="宋体" pitchFamily="2" charset="-122"/>
              </a:rPr>
              <a:t>        A</a:t>
            </a:r>
            <a:r>
              <a:rPr kumimoji="1" lang="zh-CN" altLang="en-US" sz="3200" b="1" dirty="0">
                <a:solidFill>
                  <a:srgbClr val="2B166E"/>
                </a:solidFill>
                <a:ea typeface="宋体" pitchFamily="2" charset="-122"/>
              </a:rPr>
              <a:t>；</a:t>
            </a:r>
          </a:p>
          <a:p>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V(S);</a:t>
            </a:r>
          </a:p>
          <a:p>
            <a:r>
              <a:rPr kumimoji="1" lang="en-US" altLang="zh-CN" sz="3200" b="1" dirty="0">
                <a:solidFill>
                  <a:srgbClr val="2B166E"/>
                </a:solidFill>
                <a:ea typeface="宋体" pitchFamily="2" charset="-122"/>
              </a:rPr>
              <a:t>        ….</a:t>
            </a:r>
          </a:p>
          <a:p>
            <a:r>
              <a:rPr kumimoji="1" lang="en-US" altLang="zh-CN" sz="3200" b="1" dirty="0">
                <a:solidFill>
                  <a:srgbClr val="2B166E"/>
                </a:solidFill>
                <a:ea typeface="宋体" pitchFamily="2" charset="-122"/>
              </a:rPr>
              <a:t>}</a:t>
            </a:r>
          </a:p>
        </p:txBody>
      </p:sp>
      <p:sp>
        <p:nvSpPr>
          <p:cNvPr id="99333" name="Rectangle 23"/>
          <p:cNvSpPr>
            <a:spLocks noChangeArrowheads="1"/>
          </p:cNvSpPr>
          <p:nvPr/>
        </p:nvSpPr>
        <p:spPr bwMode="auto">
          <a:xfrm>
            <a:off x="2159000" y="5451475"/>
            <a:ext cx="138271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1" lang="zh-CN" altLang="en-US" sz="2800" b="1">
                <a:solidFill>
                  <a:srgbClr val="2B166E"/>
                </a:solidFill>
                <a:ea typeface="宋体" pitchFamily="2" charset="-122"/>
              </a:rPr>
              <a:t>进程</a:t>
            </a:r>
            <a:r>
              <a:rPr kumimoji="1" lang="en-US" altLang="zh-CN" sz="2800" b="1">
                <a:solidFill>
                  <a:srgbClr val="2B166E"/>
                </a:solidFill>
                <a:ea typeface="宋体" pitchFamily="2" charset="-122"/>
              </a:rPr>
              <a:t>P1 </a:t>
            </a:r>
          </a:p>
        </p:txBody>
      </p:sp>
      <p:sp>
        <p:nvSpPr>
          <p:cNvPr id="99334" name="Text Box 24"/>
          <p:cNvSpPr txBox="1">
            <a:spLocks noChangeArrowheads="1"/>
          </p:cNvSpPr>
          <p:nvPr/>
        </p:nvSpPr>
        <p:spPr bwMode="auto">
          <a:xfrm>
            <a:off x="3370263" y="1011238"/>
            <a:ext cx="2244725"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200" b="1">
                <a:solidFill>
                  <a:srgbClr val="2B166E"/>
                </a:solidFill>
                <a:ea typeface="宋体" pitchFamily="2" charset="-122"/>
              </a:rPr>
              <a:t>S</a:t>
            </a:r>
            <a:r>
              <a:rPr kumimoji="1" lang="zh-CN" altLang="en-US" sz="3200" b="1">
                <a:solidFill>
                  <a:srgbClr val="2B166E"/>
                </a:solidFill>
                <a:ea typeface="宋体" pitchFamily="2" charset="-122"/>
              </a:rPr>
              <a:t>初始值为</a:t>
            </a:r>
            <a:r>
              <a:rPr kumimoji="1" lang="en-US" altLang="zh-CN" sz="3200" b="1">
                <a:solidFill>
                  <a:srgbClr val="0000FF"/>
                </a:solidFill>
                <a:ea typeface="宋体" pitchFamily="2" charset="-122"/>
              </a:rPr>
              <a:t>1</a:t>
            </a:r>
          </a:p>
        </p:txBody>
      </p:sp>
      <p:sp>
        <p:nvSpPr>
          <p:cNvPr id="99335" name="Text Box 25"/>
          <p:cNvSpPr txBox="1">
            <a:spLocks noChangeArrowheads="1"/>
          </p:cNvSpPr>
          <p:nvPr/>
        </p:nvSpPr>
        <p:spPr bwMode="auto">
          <a:xfrm>
            <a:off x="4933950" y="1835150"/>
            <a:ext cx="2747963" cy="353536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200" b="1" dirty="0">
                <a:solidFill>
                  <a:srgbClr val="2B166E"/>
                </a:solidFill>
                <a:ea typeface="宋体" pitchFamily="2" charset="-122"/>
              </a:rPr>
              <a:t>while(1)</a:t>
            </a:r>
          </a:p>
          <a:p>
            <a:r>
              <a:rPr kumimoji="1" lang="en-US" altLang="zh-CN" sz="3200" b="1" dirty="0">
                <a:solidFill>
                  <a:srgbClr val="2B166E"/>
                </a:solidFill>
                <a:ea typeface="宋体" pitchFamily="2" charset="-122"/>
              </a:rPr>
              <a:t>{</a:t>
            </a:r>
          </a:p>
          <a:p>
            <a:r>
              <a:rPr kumimoji="1" lang="en-US" altLang="zh-CN" sz="3200" b="1" dirty="0">
                <a:solidFill>
                  <a:srgbClr val="2B166E"/>
                </a:solidFill>
                <a:ea typeface="宋体" pitchFamily="2" charset="-122"/>
              </a:rPr>
              <a:t>        ….</a:t>
            </a:r>
          </a:p>
          <a:p>
            <a:r>
              <a:rPr kumimoji="1" lang="en-US" altLang="zh-CN" sz="3200" b="1" dirty="0">
                <a:solidFill>
                  <a:srgbClr val="2B166E"/>
                </a:solidFill>
                <a:ea typeface="宋体" pitchFamily="2" charset="-122"/>
              </a:rPr>
              <a:t>        P(S)</a:t>
            </a:r>
            <a:r>
              <a:rPr kumimoji="1" lang="zh-CN" altLang="en-US" sz="3200" b="1" dirty="0">
                <a:solidFill>
                  <a:srgbClr val="2B166E"/>
                </a:solidFill>
                <a:ea typeface="宋体" pitchFamily="2" charset="-122"/>
              </a:rPr>
              <a:t>；</a:t>
            </a:r>
          </a:p>
          <a:p>
            <a:r>
              <a:rPr kumimoji="1" lang="zh-CN" altLang="en-US" sz="3200" b="1" dirty="0">
                <a:solidFill>
                  <a:srgbClr val="2B166E"/>
                </a:solidFill>
                <a:ea typeface="宋体" pitchFamily="2" charset="-122"/>
              </a:rPr>
              <a:t>        </a:t>
            </a:r>
            <a:r>
              <a:rPr kumimoji="1" lang="en-US" altLang="zh-CN" sz="3200" b="1" dirty="0">
                <a:solidFill>
                  <a:srgbClr val="2B166E"/>
                </a:solidFill>
                <a:ea typeface="宋体" pitchFamily="2" charset="-122"/>
              </a:rPr>
              <a:t>B;</a:t>
            </a:r>
          </a:p>
          <a:p>
            <a:r>
              <a:rPr kumimoji="1" lang="en-US" altLang="zh-CN" sz="3200" b="1" dirty="0">
                <a:solidFill>
                  <a:srgbClr val="2B166E"/>
                </a:solidFill>
                <a:ea typeface="宋体" pitchFamily="2" charset="-122"/>
              </a:rPr>
              <a:t>        ….</a:t>
            </a:r>
          </a:p>
          <a:p>
            <a:r>
              <a:rPr kumimoji="1" lang="en-US" altLang="zh-CN" sz="3200" b="1" dirty="0">
                <a:solidFill>
                  <a:srgbClr val="2B166E"/>
                </a:solidFill>
                <a:ea typeface="宋体" pitchFamily="2" charset="-122"/>
              </a:rPr>
              <a:t>}</a:t>
            </a:r>
          </a:p>
        </p:txBody>
      </p:sp>
      <p:sp>
        <p:nvSpPr>
          <p:cNvPr id="99336" name="Rectangle 26"/>
          <p:cNvSpPr>
            <a:spLocks noChangeArrowheads="1"/>
          </p:cNvSpPr>
          <p:nvPr/>
        </p:nvSpPr>
        <p:spPr bwMode="auto">
          <a:xfrm>
            <a:off x="5673725" y="5451475"/>
            <a:ext cx="138271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1" lang="zh-CN" altLang="en-US" sz="2800" b="1">
                <a:solidFill>
                  <a:srgbClr val="2B166E"/>
                </a:solidFill>
                <a:ea typeface="宋体" pitchFamily="2" charset="-122"/>
              </a:rPr>
              <a:t>进程</a:t>
            </a:r>
            <a:r>
              <a:rPr kumimoji="1" lang="en-US" altLang="zh-CN" sz="2800" b="1">
                <a:solidFill>
                  <a:srgbClr val="2B166E"/>
                </a:solidFill>
                <a:ea typeface="宋体" pitchFamily="2" charset="-122"/>
              </a:rPr>
              <a:t>P2 </a:t>
            </a:r>
          </a:p>
        </p:txBody>
      </p:sp>
      <p:sp>
        <p:nvSpPr>
          <p:cNvPr id="99337" name="Rectangle 27"/>
          <p:cNvSpPr>
            <a:spLocks noChangeArrowheads="1"/>
          </p:cNvSpPr>
          <p:nvPr/>
        </p:nvSpPr>
        <p:spPr bwMode="auto">
          <a:xfrm>
            <a:off x="2573338" y="5978525"/>
            <a:ext cx="3398837"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nchor="ctr">
            <a:spAutoFit/>
          </a:bodyPr>
          <a:lstStyle/>
          <a:p>
            <a:pPr eaLnBrk="1" hangingPunct="1"/>
            <a:r>
              <a:rPr kumimoji="1" lang="zh-CN" altLang="en-US" sz="2800" b="1">
                <a:solidFill>
                  <a:srgbClr val="0000FF"/>
                </a:solidFill>
                <a:ea typeface="宋体" pitchFamily="2" charset="-122"/>
              </a:rPr>
              <a:t>可能出现哪些序列？</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   进程管理</a:t>
            </a:r>
          </a:p>
        </p:txBody>
      </p:sp>
      <p:sp>
        <p:nvSpPr>
          <p:cNvPr id="5" name="页脚占位符 4"/>
          <p:cNvSpPr>
            <a:spLocks noGrp="1"/>
          </p:cNvSpPr>
          <p:nvPr>
            <p:ph type="ftr" sz="quarter" idx="11"/>
          </p:nvPr>
        </p:nvSpPr>
        <p:spPr/>
        <p:txBody>
          <a:bodyPr/>
          <a:lstStyle/>
          <a:p>
            <a:pPr>
              <a:defRPr/>
            </a:pPr>
            <a:fld id="{2E9A1DAD-28DE-42A0-A3CB-0F488BB59D7E}" type="slidenum">
              <a:rPr lang="en-US" altLang="ko-KR"/>
              <a:pPr>
                <a:defRPr/>
              </a:pPr>
              <a:t>98</a:t>
            </a:fld>
            <a:endParaRPr lang="en-US" altLang="ko-KR"/>
          </a:p>
        </p:txBody>
      </p:sp>
      <p:sp>
        <p:nvSpPr>
          <p:cNvPr id="100356" name="Text Box 8"/>
          <p:cNvSpPr txBox="1">
            <a:spLocks noChangeArrowheads="1"/>
          </p:cNvSpPr>
          <p:nvPr/>
        </p:nvSpPr>
        <p:spPr bwMode="auto">
          <a:xfrm>
            <a:off x="285750" y="1473200"/>
            <a:ext cx="7551738"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3200" b="1">
                <a:solidFill>
                  <a:srgbClr val="2B166E"/>
                </a:solidFill>
                <a:ea typeface="宋体" pitchFamily="2" charset="-122"/>
              </a:rPr>
              <a:t>【</a:t>
            </a:r>
            <a:r>
              <a:rPr kumimoji="1" lang="zh-CN" altLang="en-US" sz="3200" b="1">
                <a:solidFill>
                  <a:srgbClr val="2B166E"/>
                </a:solidFill>
                <a:ea typeface="宋体" pitchFamily="2" charset="-122"/>
              </a:rPr>
              <a:t>例子</a:t>
            </a:r>
            <a:r>
              <a:rPr kumimoji="1" lang="en-US" altLang="zh-CN" sz="3200" b="1">
                <a:solidFill>
                  <a:srgbClr val="2B166E"/>
                </a:solidFill>
                <a:ea typeface="宋体" pitchFamily="2" charset="-122"/>
              </a:rPr>
              <a:t>】</a:t>
            </a:r>
            <a:r>
              <a:rPr kumimoji="1" lang="zh-CN" altLang="en-US" sz="3200" b="1">
                <a:solidFill>
                  <a:srgbClr val="2B166E"/>
                </a:solidFill>
                <a:ea typeface="宋体" pitchFamily="2" charset="-122"/>
              </a:rPr>
              <a:t>共享缓冲区的合作进程的同步</a:t>
            </a:r>
          </a:p>
        </p:txBody>
      </p:sp>
      <p:sp>
        <p:nvSpPr>
          <p:cNvPr id="100357" name="Rectangle 9"/>
          <p:cNvSpPr>
            <a:spLocks noChangeArrowheads="1"/>
          </p:cNvSpPr>
          <p:nvPr/>
        </p:nvSpPr>
        <p:spPr bwMode="auto">
          <a:xfrm>
            <a:off x="385763" y="2449513"/>
            <a:ext cx="8439150" cy="3431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lnSpc>
                <a:spcPct val="130000"/>
              </a:lnSpc>
            </a:pPr>
            <a:r>
              <a:rPr kumimoji="1" lang="zh-CN" altLang="en-US" sz="2800" b="1" dirty="0">
                <a:solidFill>
                  <a:srgbClr val="2B166E"/>
                </a:solidFill>
                <a:ea typeface="宋体" pitchFamily="2" charset="-122"/>
              </a:rPr>
              <a:t>有一个缓冲区</a:t>
            </a:r>
            <a:r>
              <a:rPr kumimoji="1" lang="en-US" altLang="zh-CN" sz="2800" b="1" dirty="0">
                <a:solidFill>
                  <a:srgbClr val="2B166E"/>
                </a:solidFill>
                <a:ea typeface="宋体" pitchFamily="2" charset="-122"/>
              </a:rPr>
              <a:t>buffer</a:t>
            </a:r>
            <a:r>
              <a:rPr kumimoji="1" lang="zh-CN" altLang="en-US" sz="2800" b="1" dirty="0">
                <a:solidFill>
                  <a:srgbClr val="2B166E"/>
                </a:solidFill>
                <a:ea typeface="宋体" pitchFamily="2" charset="-122"/>
              </a:rPr>
              <a:t>，大小为</a:t>
            </a:r>
            <a:r>
              <a:rPr kumimoji="1" lang="zh-CN" altLang="en-US" sz="2800" b="1" dirty="0">
                <a:solidFill>
                  <a:srgbClr val="FF0000"/>
                </a:solidFill>
                <a:ea typeface="宋体" pitchFamily="2" charset="-122"/>
              </a:rPr>
              <a:t>一个字节</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Compute</a:t>
            </a:r>
            <a:r>
              <a:rPr kumimoji="1" lang="zh-CN" altLang="en-US" sz="2800" b="1" dirty="0">
                <a:solidFill>
                  <a:srgbClr val="2B166E"/>
                </a:solidFill>
                <a:ea typeface="宋体" pitchFamily="2" charset="-122"/>
              </a:rPr>
              <a:t>进程不断产生字符，送入</a:t>
            </a:r>
            <a:r>
              <a:rPr kumimoji="1" lang="en-US" altLang="zh-CN" sz="2800" b="1" dirty="0">
                <a:solidFill>
                  <a:srgbClr val="2B166E"/>
                </a:solidFill>
                <a:ea typeface="宋体" pitchFamily="2" charset="-122"/>
              </a:rPr>
              <a:t>buffer</a:t>
            </a:r>
            <a:r>
              <a:rPr kumimoji="1" lang="zh-CN" altLang="en-US" sz="2800" b="1" dirty="0">
                <a:solidFill>
                  <a:srgbClr val="2B166E"/>
                </a:solidFill>
                <a:ea typeface="宋体" pitchFamily="2" charset="-122"/>
              </a:rPr>
              <a:t>，</a:t>
            </a:r>
            <a:r>
              <a:rPr kumimoji="1" lang="en-US" altLang="zh-CN" sz="2800" b="1" dirty="0">
                <a:solidFill>
                  <a:srgbClr val="2B166E"/>
                </a:solidFill>
                <a:ea typeface="宋体" pitchFamily="2" charset="-122"/>
              </a:rPr>
              <a:t>Print</a:t>
            </a:r>
            <a:r>
              <a:rPr kumimoji="1" lang="zh-CN" altLang="en-US" sz="2800" b="1" dirty="0">
                <a:solidFill>
                  <a:srgbClr val="2B166E"/>
                </a:solidFill>
                <a:ea typeface="宋体" pitchFamily="2" charset="-122"/>
              </a:rPr>
              <a:t>进程从</a:t>
            </a:r>
            <a:r>
              <a:rPr kumimoji="1" lang="en-US" altLang="zh-CN" sz="2800" b="1" dirty="0">
                <a:solidFill>
                  <a:srgbClr val="2B166E"/>
                </a:solidFill>
                <a:ea typeface="宋体" pitchFamily="2" charset="-122"/>
              </a:rPr>
              <a:t>buffer</a:t>
            </a:r>
            <a:r>
              <a:rPr kumimoji="1" lang="zh-CN" altLang="en-US" sz="2800" b="1" dirty="0">
                <a:solidFill>
                  <a:srgbClr val="2B166E"/>
                </a:solidFill>
                <a:ea typeface="宋体" pitchFamily="2" charset="-122"/>
              </a:rPr>
              <a:t>中取出字符打印。如不加控制，会出现多种打印结果，这取决于这两个进程运行的相对速度。在这众多的打印结果中，只有</a:t>
            </a:r>
            <a:r>
              <a:rPr kumimoji="1" lang="en-US" altLang="zh-CN" sz="2800" b="1" dirty="0">
                <a:solidFill>
                  <a:srgbClr val="2B166E"/>
                </a:solidFill>
                <a:ea typeface="宋体" pitchFamily="2" charset="-122"/>
              </a:rPr>
              <a:t>Compute</a:t>
            </a:r>
            <a:r>
              <a:rPr kumimoji="1" lang="zh-CN" altLang="en-US" sz="2800" b="1" dirty="0">
                <a:solidFill>
                  <a:srgbClr val="2B166E"/>
                </a:solidFill>
                <a:ea typeface="宋体" pitchFamily="2" charset="-122"/>
              </a:rPr>
              <a:t>和</a:t>
            </a:r>
            <a:r>
              <a:rPr kumimoji="1" lang="en-US" altLang="zh-CN" sz="2800" b="1" dirty="0">
                <a:solidFill>
                  <a:srgbClr val="2B166E"/>
                </a:solidFill>
                <a:ea typeface="宋体" pitchFamily="2" charset="-122"/>
              </a:rPr>
              <a:t>Print</a:t>
            </a:r>
            <a:r>
              <a:rPr kumimoji="1" lang="zh-CN" altLang="en-US" sz="2800" b="1" dirty="0">
                <a:solidFill>
                  <a:srgbClr val="2B166E"/>
                </a:solidFill>
                <a:ea typeface="宋体" pitchFamily="2" charset="-122"/>
              </a:rPr>
              <a:t>进程的运行刚好匹配的一种是正确的，其它均为错误。</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r>
              <a:rPr lang="zh-CN" altLang="en-US"/>
              <a:t>   进程管理</a:t>
            </a:r>
          </a:p>
        </p:txBody>
      </p:sp>
      <p:sp>
        <p:nvSpPr>
          <p:cNvPr id="9" name="页脚占位符 4"/>
          <p:cNvSpPr>
            <a:spLocks noGrp="1"/>
          </p:cNvSpPr>
          <p:nvPr>
            <p:ph type="ftr" sz="quarter" idx="11"/>
          </p:nvPr>
        </p:nvSpPr>
        <p:spPr/>
        <p:txBody>
          <a:bodyPr/>
          <a:lstStyle/>
          <a:p>
            <a:pPr>
              <a:defRPr/>
            </a:pPr>
            <a:fld id="{6F6060E2-8377-42CD-A1E9-5B06A7A1D380}" type="slidenum">
              <a:rPr lang="en-US" altLang="ko-KR"/>
              <a:pPr>
                <a:defRPr/>
              </a:pPr>
              <a:t>99</a:t>
            </a:fld>
            <a:endParaRPr lang="en-US" altLang="ko-KR"/>
          </a:p>
        </p:txBody>
      </p:sp>
      <p:grpSp>
        <p:nvGrpSpPr>
          <p:cNvPr id="2" name="Group 4"/>
          <p:cNvGrpSpPr>
            <a:grpSpLocks/>
          </p:cNvGrpSpPr>
          <p:nvPr/>
        </p:nvGrpSpPr>
        <p:grpSpPr bwMode="auto">
          <a:xfrm>
            <a:off x="420688" y="2276475"/>
            <a:ext cx="3948112" cy="2838450"/>
            <a:chOff x="265" y="2418"/>
            <a:chExt cx="2487" cy="1788"/>
          </a:xfrm>
        </p:grpSpPr>
        <p:sp>
          <p:nvSpPr>
            <p:cNvPr id="101384" name="Text Box 5"/>
            <p:cNvSpPr txBox="1">
              <a:spLocks noChangeArrowheads="1"/>
            </p:cNvSpPr>
            <p:nvPr/>
          </p:nvSpPr>
          <p:spPr bwMode="auto">
            <a:xfrm>
              <a:off x="265" y="2418"/>
              <a:ext cx="2487" cy="142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while(</a:t>
              </a:r>
              <a:r>
                <a:rPr kumimoji="1" lang="zh-CN" altLang="en-US" sz="2800" b="1">
                  <a:solidFill>
                    <a:srgbClr val="2B166E"/>
                  </a:solidFill>
                  <a:ea typeface="宋体" pitchFamily="2" charset="-122"/>
                </a:rPr>
                <a:t>计算未完成</a:t>
              </a:r>
              <a:r>
                <a:rPr kumimoji="1" lang="en-US" altLang="zh-CN" sz="2800" b="1">
                  <a:solidFill>
                    <a:srgbClr val="2B166E"/>
                  </a:solidFill>
                  <a:ea typeface="宋体" pitchFamily="2" charset="-122"/>
                </a:rPr>
                <a:t>)</a:t>
              </a:r>
            </a:p>
            <a:p>
              <a:r>
                <a:rPr kumimoji="1" lang="en-US" altLang="zh-CN" sz="2800" b="1">
                  <a:solidFill>
                    <a:srgbClr val="2B166E"/>
                  </a:solidFill>
                  <a:ea typeface="宋体" pitchFamily="2" charset="-122"/>
                </a:rPr>
                <a:t>{</a:t>
              </a:r>
              <a:br>
                <a:rPr kumimoji="1" lang="en-US" altLang="zh-CN" sz="2800" b="1">
                  <a:solidFill>
                    <a:srgbClr val="2B166E"/>
                  </a:solidFill>
                  <a:ea typeface="宋体" pitchFamily="2" charset="-122"/>
                </a:rPr>
              </a:br>
              <a:r>
                <a:rPr kumimoji="1" lang="en-US" altLang="zh-CN" sz="2800" b="1">
                  <a:solidFill>
                    <a:srgbClr val="2B166E"/>
                  </a:solidFill>
                  <a:ea typeface="宋体" pitchFamily="2" charset="-122"/>
                </a:rPr>
                <a:t>    </a:t>
              </a:r>
              <a:r>
                <a:rPr kumimoji="1" lang="zh-CN" altLang="en-US" sz="2800" b="1">
                  <a:solidFill>
                    <a:srgbClr val="2B166E"/>
                  </a:solidFill>
                  <a:ea typeface="宋体" pitchFamily="2" charset="-122"/>
                </a:rPr>
                <a:t>得到一个计算结果</a:t>
              </a:r>
              <a:r>
                <a:rPr kumimoji="1" lang="en-US" altLang="zh-CN" sz="2800" b="1">
                  <a:solidFill>
                    <a:srgbClr val="2B166E"/>
                  </a:solidFill>
                  <a:ea typeface="宋体" pitchFamily="2" charset="-122"/>
                </a:rPr>
                <a:t>;</a:t>
              </a:r>
            </a:p>
            <a:p>
              <a:r>
                <a:rPr kumimoji="1" lang="en-US" altLang="zh-CN" sz="2800" b="1">
                  <a:solidFill>
                    <a:srgbClr val="2B166E"/>
                  </a:solidFill>
                  <a:ea typeface="宋体" pitchFamily="2" charset="-122"/>
                </a:rPr>
                <a:t>    </a:t>
              </a:r>
              <a:r>
                <a:rPr kumimoji="1" lang="zh-CN" altLang="en-US" sz="2800" b="1">
                  <a:solidFill>
                    <a:srgbClr val="2B166E"/>
                  </a:solidFill>
                  <a:ea typeface="宋体" pitchFamily="2" charset="-122"/>
                </a:rPr>
                <a:t>将数据送到缓冲区；</a:t>
              </a:r>
            </a:p>
            <a:p>
              <a:r>
                <a:rPr kumimoji="1" lang="en-US" altLang="zh-CN" sz="2800" b="1">
                  <a:solidFill>
                    <a:srgbClr val="2B166E"/>
                  </a:solidFill>
                  <a:ea typeface="宋体" pitchFamily="2" charset="-122"/>
                </a:rPr>
                <a:t>}</a:t>
              </a:r>
            </a:p>
          </p:txBody>
        </p:sp>
        <p:sp>
          <p:nvSpPr>
            <p:cNvPr id="101385" name="Text Box 6"/>
            <p:cNvSpPr txBox="1">
              <a:spLocks noChangeArrowheads="1"/>
            </p:cNvSpPr>
            <p:nvPr/>
          </p:nvSpPr>
          <p:spPr bwMode="auto">
            <a:xfrm>
              <a:off x="948" y="3879"/>
              <a:ext cx="1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Compute</a:t>
              </a:r>
            </a:p>
          </p:txBody>
        </p:sp>
      </p:grpSp>
      <p:grpSp>
        <p:nvGrpSpPr>
          <p:cNvPr id="3" name="Group 7"/>
          <p:cNvGrpSpPr>
            <a:grpSpLocks/>
          </p:cNvGrpSpPr>
          <p:nvPr/>
        </p:nvGrpSpPr>
        <p:grpSpPr bwMode="auto">
          <a:xfrm>
            <a:off x="4594225" y="2276475"/>
            <a:ext cx="4216400" cy="2838450"/>
            <a:chOff x="2894" y="2418"/>
            <a:chExt cx="2656" cy="1788"/>
          </a:xfrm>
        </p:grpSpPr>
        <p:sp>
          <p:nvSpPr>
            <p:cNvPr id="101382" name="Text Box 8"/>
            <p:cNvSpPr txBox="1">
              <a:spLocks noChangeArrowheads="1"/>
            </p:cNvSpPr>
            <p:nvPr/>
          </p:nvSpPr>
          <p:spPr bwMode="auto">
            <a:xfrm>
              <a:off x="2894" y="2418"/>
              <a:ext cx="2656" cy="1423"/>
            </a:xfrm>
            <a:prstGeom prst="rect">
              <a:avLst/>
            </a:prstGeom>
            <a:noFill/>
            <a:ln w="31750">
              <a:solidFill>
                <a:srgbClr val="2B166E"/>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dirty="0">
                  <a:solidFill>
                    <a:srgbClr val="2B166E"/>
                  </a:solidFill>
                  <a:ea typeface="宋体" pitchFamily="2" charset="-122"/>
                </a:rPr>
                <a:t>while(</a:t>
              </a:r>
              <a:r>
                <a:rPr kumimoji="1" lang="zh-CN" altLang="en-US" sz="2800" b="1" dirty="0">
                  <a:solidFill>
                    <a:srgbClr val="2B166E"/>
                  </a:solidFill>
                  <a:ea typeface="宋体" pitchFamily="2" charset="-122"/>
                </a:rPr>
                <a:t>打印未完成</a:t>
              </a:r>
              <a:r>
                <a:rPr kumimoji="1" lang="en-US" altLang="zh-CN" sz="2800" b="1" dirty="0">
                  <a:solidFill>
                    <a:srgbClr val="2B166E"/>
                  </a:solidFill>
                  <a:ea typeface="宋体" pitchFamily="2" charset="-122"/>
                </a:rPr>
                <a:t>)</a:t>
              </a:r>
            </a:p>
            <a:p>
              <a:r>
                <a:rPr kumimoji="1" lang="en-US" altLang="zh-CN" sz="2800" b="1" dirty="0">
                  <a:solidFill>
                    <a:srgbClr val="2B166E"/>
                  </a:solidFill>
                  <a:ea typeface="宋体" pitchFamily="2" charset="-122"/>
                </a:rPr>
                <a:t>{</a:t>
              </a:r>
            </a:p>
            <a:p>
              <a:r>
                <a:rPr kumimoji="1" lang="en-US" altLang="zh-CN" sz="2800" b="1" dirty="0">
                  <a:solidFill>
                    <a:srgbClr val="2B166E"/>
                  </a:solidFill>
                  <a:ea typeface="宋体" pitchFamily="2" charset="-122"/>
                </a:rPr>
                <a:t>    </a:t>
              </a:r>
              <a:r>
                <a:rPr kumimoji="1" lang="zh-CN" altLang="en-US" sz="2800" b="1" dirty="0">
                  <a:solidFill>
                    <a:srgbClr val="2B166E"/>
                  </a:solidFill>
                  <a:ea typeface="宋体" pitchFamily="2" charset="-122"/>
                </a:rPr>
                <a:t>从缓冲区中取一数据；</a:t>
              </a:r>
              <a:br>
                <a:rPr kumimoji="1" lang="zh-CN" altLang="en-US" sz="2800" b="1" dirty="0">
                  <a:solidFill>
                    <a:srgbClr val="2B166E"/>
                  </a:solidFill>
                  <a:ea typeface="宋体" pitchFamily="2" charset="-122"/>
                </a:rPr>
              </a:br>
              <a:r>
                <a:rPr kumimoji="1" lang="zh-CN" altLang="en-US" sz="2800" b="1" dirty="0">
                  <a:solidFill>
                    <a:srgbClr val="2B166E"/>
                  </a:solidFill>
                  <a:ea typeface="宋体" pitchFamily="2" charset="-122"/>
                </a:rPr>
                <a:t>    打印该数据；</a:t>
              </a:r>
            </a:p>
            <a:p>
              <a:r>
                <a:rPr kumimoji="1" lang="en-US" altLang="zh-CN" sz="2800" b="1" dirty="0">
                  <a:solidFill>
                    <a:srgbClr val="2B166E"/>
                  </a:solidFill>
                  <a:ea typeface="宋体" pitchFamily="2" charset="-122"/>
                </a:rPr>
                <a:t>}</a:t>
              </a:r>
            </a:p>
          </p:txBody>
        </p:sp>
        <p:sp>
          <p:nvSpPr>
            <p:cNvPr id="101383" name="Text Box 9"/>
            <p:cNvSpPr txBox="1">
              <a:spLocks noChangeArrowheads="1"/>
            </p:cNvSpPr>
            <p:nvPr/>
          </p:nvSpPr>
          <p:spPr bwMode="auto">
            <a:xfrm>
              <a:off x="3863" y="3879"/>
              <a:ext cx="79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kumimoji="1" lang="en-US" altLang="zh-CN" sz="2800" b="1">
                  <a:solidFill>
                    <a:srgbClr val="2B166E"/>
                  </a:solidFill>
                  <a:ea typeface="宋体" pitchFamily="2" charset="-122"/>
                </a:rPr>
                <a:t>Print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3章_进程管理">
  <a:themeElements>
    <a:clrScheme name="第3章_进程管理 1">
      <a:dk1>
        <a:srgbClr val="000000"/>
      </a:dk1>
      <a:lt1>
        <a:srgbClr val="FFFFFF"/>
      </a:lt1>
      <a:dk2>
        <a:srgbClr val="39AB39"/>
      </a:dk2>
      <a:lt2>
        <a:srgbClr val="B2B2B2"/>
      </a:lt2>
      <a:accent1>
        <a:srgbClr val="9AC8FA"/>
      </a:accent1>
      <a:accent2>
        <a:srgbClr val="4D8DFF"/>
      </a:accent2>
      <a:accent3>
        <a:srgbClr val="FFFFFF"/>
      </a:accent3>
      <a:accent4>
        <a:srgbClr val="000000"/>
      </a:accent4>
      <a:accent5>
        <a:srgbClr val="CAE0FC"/>
      </a:accent5>
      <a:accent6>
        <a:srgbClr val="457FE7"/>
      </a:accent6>
      <a:hlink>
        <a:srgbClr val="0D0D79"/>
      </a:hlink>
      <a:folHlink>
        <a:srgbClr val="5353FF"/>
      </a:folHlink>
    </a:clrScheme>
    <a:fontScheme name="第3章_进程管理">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第3章_进程管理 1">
        <a:dk1>
          <a:srgbClr val="000000"/>
        </a:dk1>
        <a:lt1>
          <a:srgbClr val="FFFFFF"/>
        </a:lt1>
        <a:dk2>
          <a:srgbClr val="39AB39"/>
        </a:dk2>
        <a:lt2>
          <a:srgbClr val="B2B2B2"/>
        </a:lt2>
        <a:accent1>
          <a:srgbClr val="9AC8FA"/>
        </a:accent1>
        <a:accent2>
          <a:srgbClr val="4D8DFF"/>
        </a:accent2>
        <a:accent3>
          <a:srgbClr val="FFFFFF"/>
        </a:accent3>
        <a:accent4>
          <a:srgbClr val="000000"/>
        </a:accent4>
        <a:accent5>
          <a:srgbClr val="CAE0FC"/>
        </a:accent5>
        <a:accent6>
          <a:srgbClr val="457FE7"/>
        </a:accent6>
        <a:hlink>
          <a:srgbClr val="0D0D79"/>
        </a:hlink>
        <a:folHlink>
          <a:srgbClr val="5353FF"/>
        </a:folHlink>
      </a:clrScheme>
      <a:clrMap bg1="lt1" tx1="dk1" bg2="lt2" tx2="dk2" accent1="accent1" accent2="accent2" accent3="accent3" accent4="accent4" accent5="accent5" accent6="accent6" hlink="hlink" folHlink="folHlink"/>
    </a:extraClrScheme>
    <a:extraClrScheme>
      <a:clrScheme name="第3章_进程管理 2">
        <a:dk1>
          <a:srgbClr val="000000"/>
        </a:dk1>
        <a:lt1>
          <a:srgbClr val="FFFFFF"/>
        </a:lt1>
        <a:dk2>
          <a:srgbClr val="39AB39"/>
        </a:dk2>
        <a:lt2>
          <a:srgbClr val="B2B2B2"/>
        </a:lt2>
        <a:accent1>
          <a:srgbClr val="F3E861"/>
        </a:accent1>
        <a:accent2>
          <a:srgbClr val="C7CC02"/>
        </a:accent2>
        <a:accent3>
          <a:srgbClr val="FFFFFF"/>
        </a:accent3>
        <a:accent4>
          <a:srgbClr val="000000"/>
        </a:accent4>
        <a:accent5>
          <a:srgbClr val="F8F2B7"/>
        </a:accent5>
        <a:accent6>
          <a:srgbClr val="B4B902"/>
        </a:accent6>
        <a:hlink>
          <a:srgbClr val="231E18"/>
        </a:hlink>
        <a:folHlink>
          <a:srgbClr val="808000"/>
        </a:folHlink>
      </a:clrScheme>
      <a:clrMap bg1="lt1" tx1="dk1" bg2="lt2" tx2="dk2" accent1="accent1" accent2="accent2" accent3="accent3" accent4="accent4" accent5="accent5" accent6="accent6" hlink="hlink" folHlink="folHlink"/>
    </a:extraClrScheme>
    <a:extraClrScheme>
      <a:clrScheme name="第3章_进程管理 3">
        <a:dk1>
          <a:srgbClr val="000000"/>
        </a:dk1>
        <a:lt1>
          <a:srgbClr val="FFFFFF"/>
        </a:lt1>
        <a:dk2>
          <a:srgbClr val="39AB39"/>
        </a:dk2>
        <a:lt2>
          <a:srgbClr val="B2B2B2"/>
        </a:lt2>
        <a:accent1>
          <a:srgbClr val="D0BBFB"/>
        </a:accent1>
        <a:accent2>
          <a:srgbClr val="9F76FC"/>
        </a:accent2>
        <a:accent3>
          <a:srgbClr val="FFFFFF"/>
        </a:accent3>
        <a:accent4>
          <a:srgbClr val="000000"/>
        </a:accent4>
        <a:accent5>
          <a:srgbClr val="E4DAFD"/>
        </a:accent5>
        <a:accent6>
          <a:srgbClr val="906AE4"/>
        </a:accent6>
        <a:hlink>
          <a:srgbClr val="422757"/>
        </a:hlink>
        <a:folHlink>
          <a:srgbClr val="66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第3章_进程管理</Template>
  <TotalTime>15671</TotalTime>
  <Words>8850</Words>
  <Application>Microsoft Macintosh PowerPoint</Application>
  <PresentationFormat>全屏显示(4:3)</PresentationFormat>
  <Paragraphs>1621</Paragraphs>
  <Slides>167</Slides>
  <Notes>29</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167</vt:i4>
      </vt:variant>
    </vt:vector>
  </HeadingPairs>
  <TitlesOfParts>
    <vt:vector size="194" baseType="lpstr">
      <vt:lpstr>方正姚体</vt:lpstr>
      <vt:lpstr>SimHei</vt:lpstr>
      <vt:lpstr>SimHei</vt:lpstr>
      <vt:lpstr>华文彩云</vt:lpstr>
      <vt:lpstr>华文琥珀</vt:lpstr>
      <vt:lpstr>楷体_GB2312</vt:lpstr>
      <vt:lpstr>隶书</vt:lpstr>
      <vt:lpstr>宋体</vt:lpstr>
      <vt:lpstr>Microsoft YaHei</vt:lpstr>
      <vt:lpstr>Microsoft YaHei</vt:lpstr>
      <vt:lpstr>行楷体</vt:lpstr>
      <vt:lpstr>Gulim</vt:lpstr>
      <vt:lpstr>PingFang SC</vt:lpstr>
      <vt:lpstr>Abadi MT Condensed Extra Bold</vt:lpstr>
      <vt:lpstr>Arial</vt:lpstr>
      <vt:lpstr>Calibri</vt:lpstr>
      <vt:lpstr>Comic Sans MS</vt:lpstr>
      <vt:lpstr>Courier New</vt:lpstr>
      <vt:lpstr>Symbol</vt:lpstr>
      <vt:lpstr>Times New Roman</vt:lpstr>
      <vt:lpstr>Verdana</vt:lpstr>
      <vt:lpstr>Wingdings</vt:lpstr>
      <vt:lpstr>Wingdings 2</vt:lpstr>
      <vt:lpstr>Wingdings 3</vt:lpstr>
      <vt:lpstr>第3章_进程管理</vt:lpstr>
      <vt:lpstr>Paint.Picture</vt:lpstr>
      <vt:lpstr>Equation</vt:lpstr>
      <vt:lpstr>操作系统</vt:lpstr>
      <vt:lpstr>第二章 进程管理</vt:lpstr>
      <vt:lpstr>2.1 进程（Process）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2.1.2 什么是进程?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2.1.3 进程的特性 </vt:lpstr>
      <vt:lpstr>PowerPoint 演示文稿</vt:lpstr>
      <vt:lpstr>2.1.4 进程的创建</vt:lpstr>
      <vt:lpstr>PowerPoint 演示文稿</vt:lpstr>
      <vt:lpstr>2.1.5 进程的状态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2.1.6 状态队列 </vt:lpstr>
      <vt:lpstr>PowerPoint 演示文稿</vt:lpstr>
      <vt:lpstr>2.2 线程（Thread） </vt:lpstr>
      <vt:lpstr>2.2.1 why线程? </vt:lpstr>
      <vt:lpstr>PowerPoint 演示文稿</vt:lpstr>
      <vt:lpstr>PowerPoint 演示文稿</vt:lpstr>
      <vt:lpstr>PowerPoint 演示文稿</vt:lpstr>
      <vt:lpstr>2.2.2 什么是线程?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2.2.3 一个例子 </vt:lpstr>
      <vt:lpstr>PowerPoint 演示文稿</vt:lpstr>
      <vt:lpstr>PowerPoint 演示文稿</vt:lpstr>
      <vt:lpstr>PowerPoint 演示文稿</vt:lpstr>
      <vt:lpstr>2.3 进程间通信与同步</vt:lpstr>
      <vt:lpstr>PowerPoint 演示文稿</vt:lpstr>
      <vt:lpstr>PowerPoint 演示文稿</vt:lpstr>
      <vt:lpstr>2.3.1 进程间通信方式 </vt:lpstr>
      <vt:lpstr>PowerPoint 演示文稿</vt:lpstr>
      <vt:lpstr>① 共享内存</vt:lpstr>
      <vt:lpstr>PowerPoint 演示文稿</vt:lpstr>
      <vt:lpstr>PowerPoint 演示文稿</vt:lpstr>
      <vt:lpstr>② 消息传递</vt:lpstr>
      <vt:lpstr>③ 管道</vt:lpstr>
      <vt:lpstr>2.3.2 进程间互斥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2.3.3 基于关闭中断的互斥实现</vt:lpstr>
      <vt:lpstr>PowerPoint 演示文稿</vt:lpstr>
      <vt:lpstr>2.3.4 基于繁忙等待的互斥实现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2.3.5 信号量(Semaphore)</vt:lpstr>
      <vt:lpstr>PowerPoint 演示文稿</vt:lpstr>
      <vt:lpstr>PowerPoint 演示文稿</vt:lpstr>
      <vt:lpstr>PowerPoint 演示文稿</vt:lpstr>
      <vt:lpstr>PowerPoint 演示文稿</vt:lpstr>
      <vt:lpstr>PowerPoint 演示文稿</vt:lpstr>
      <vt:lpstr>PowerPoint 演示文稿</vt:lpstr>
      <vt:lpstr>2.3.6 进程间同步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2.3.7 经典的IPC问题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进程调度 </vt:lpstr>
      <vt:lpstr>PowerPoint 演示文稿</vt:lpstr>
      <vt:lpstr>2.4.1 关于调度的若干问题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2.4.2 时间片轮转法</vt:lpstr>
      <vt:lpstr>PowerPoint 演示文稿</vt:lpstr>
      <vt:lpstr>PowerPoint 演示文稿</vt:lpstr>
      <vt:lpstr>PowerPoint 演示文稿</vt:lpstr>
      <vt:lpstr>PowerPoint 演示文稿</vt:lpstr>
      <vt:lpstr>2.4.3 优先级算法</vt:lpstr>
      <vt:lpstr>PowerPoint 演示文稿</vt:lpstr>
      <vt:lpstr>PowerPoint 演示文稿</vt:lpstr>
      <vt:lpstr>PowerPoint 演示文稿</vt:lpstr>
      <vt:lpstr>PowerPoint 演示文稿</vt:lpstr>
      <vt:lpstr>PowerPoint 演示文稿</vt:lpstr>
      <vt:lpstr>PowerPoint 演示文稿</vt:lpstr>
      <vt:lpstr>2.4.4 多级反馈队列算法</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Microsoft Office 用户</cp:lastModifiedBy>
  <cp:revision>903</cp:revision>
  <dcterms:created xsi:type="dcterms:W3CDTF">2010-03-10T13:12:05Z</dcterms:created>
  <dcterms:modified xsi:type="dcterms:W3CDTF">2019-09-22T10:09:15Z</dcterms:modified>
</cp:coreProperties>
</file>